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79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75" r:id="rId14"/>
    <p:sldId id="276" r:id="rId15"/>
    <p:sldId id="266" r:id="rId16"/>
    <p:sldId id="267" r:id="rId17"/>
    <p:sldId id="277" r:id="rId18"/>
    <p:sldId id="268" r:id="rId19"/>
    <p:sldId id="269" r:id="rId20"/>
    <p:sldId id="278" r:id="rId21"/>
    <p:sldId id="270" r:id="rId22"/>
    <p:sldId id="271" r:id="rId23"/>
    <p:sldId id="272" r:id="rId24"/>
    <p:sldId id="312" r:id="rId25"/>
    <p:sldId id="313" r:id="rId26"/>
    <p:sldId id="314" r:id="rId27"/>
    <p:sldId id="315" r:id="rId28"/>
    <p:sldId id="316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265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0139" autoAdjust="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655A0-205B-41C9-A3D5-11D12EE9B0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FE09DF6-2F6C-489E-A10A-D03E9E0547B9}">
      <dgm:prSet phldrT="[Text]"/>
      <dgm:spPr/>
      <dgm:t>
        <a:bodyPr/>
        <a:lstStyle/>
        <a:p>
          <a:r>
            <a:rPr lang="en-GB" dirty="0" err="1"/>
            <a:t>manipulace</a:t>
          </a:r>
          <a:r>
            <a:rPr lang="en-GB" dirty="0"/>
            <a:t> </a:t>
          </a:r>
          <a:r>
            <a:rPr lang="en-GB" dirty="0" err="1"/>
            <a:t>výzkumníka</a:t>
          </a:r>
          <a:r>
            <a:rPr lang="en-GB" dirty="0"/>
            <a:t> s </a:t>
          </a:r>
          <a:r>
            <a:rPr lang="en-GB" dirty="0" err="1"/>
            <a:t>alespoň</a:t>
          </a:r>
          <a:r>
            <a:rPr lang="en-GB" dirty="0"/>
            <a:t> </a:t>
          </a:r>
          <a:r>
            <a:rPr lang="en-GB" dirty="0" err="1"/>
            <a:t>jednou</a:t>
          </a:r>
          <a:r>
            <a:rPr lang="en-GB" dirty="0"/>
            <a:t> </a:t>
          </a:r>
          <a:r>
            <a:rPr lang="en-GB" dirty="0" err="1"/>
            <a:t>proměnnou</a:t>
          </a:r>
          <a:endParaRPr lang="en-GB" dirty="0"/>
        </a:p>
      </dgm:t>
    </dgm:pt>
    <dgm:pt modelId="{34D34764-990A-4314-BBAD-206F45F5B46A}" type="parTrans" cxnId="{B5B0287A-42FA-481F-933A-4E0EF6CECA65}">
      <dgm:prSet/>
      <dgm:spPr/>
      <dgm:t>
        <a:bodyPr/>
        <a:lstStyle/>
        <a:p>
          <a:endParaRPr lang="en-GB"/>
        </a:p>
      </dgm:t>
    </dgm:pt>
    <dgm:pt modelId="{F588CD08-09F8-4BE5-9143-C419DD4B578D}" type="sibTrans" cxnId="{B5B0287A-42FA-481F-933A-4E0EF6CECA65}">
      <dgm:prSet/>
      <dgm:spPr/>
      <dgm:t>
        <a:bodyPr/>
        <a:lstStyle/>
        <a:p>
          <a:endParaRPr lang="en-GB"/>
        </a:p>
      </dgm:t>
    </dgm:pt>
    <dgm:pt modelId="{C5B9E5FA-8BE8-4A9F-ACE0-0D8E0D8B5BC6}">
      <dgm:prSet phldrT="[Text]"/>
      <dgm:spPr/>
      <dgm:t>
        <a:bodyPr/>
        <a:lstStyle/>
        <a:p>
          <a:r>
            <a:rPr lang="en-GB" dirty="0" err="1"/>
            <a:t>kontrolní</a:t>
          </a:r>
          <a:r>
            <a:rPr lang="en-GB" dirty="0"/>
            <a:t> </a:t>
          </a:r>
          <a:r>
            <a:rPr lang="en-GB" dirty="0" err="1"/>
            <a:t>skupiny</a:t>
          </a:r>
          <a:endParaRPr lang="en-GB" dirty="0"/>
        </a:p>
      </dgm:t>
    </dgm:pt>
    <dgm:pt modelId="{E93C2110-3C35-4DA1-AE82-8DAF2736FACA}" type="parTrans" cxnId="{A7EC6309-B85E-41D7-9C4B-8518F7601168}">
      <dgm:prSet/>
      <dgm:spPr/>
      <dgm:t>
        <a:bodyPr/>
        <a:lstStyle/>
        <a:p>
          <a:endParaRPr lang="en-GB"/>
        </a:p>
      </dgm:t>
    </dgm:pt>
    <dgm:pt modelId="{2965CB13-077B-4A73-9CC7-A390AB8A5DA8}" type="sibTrans" cxnId="{A7EC6309-B85E-41D7-9C4B-8518F7601168}">
      <dgm:prSet/>
      <dgm:spPr/>
      <dgm:t>
        <a:bodyPr/>
        <a:lstStyle/>
        <a:p>
          <a:endParaRPr lang="en-GB"/>
        </a:p>
      </dgm:t>
    </dgm:pt>
    <dgm:pt modelId="{2A2D3429-E8A4-459C-801E-F3BEF2524834}">
      <dgm:prSet phldrT="[Text]"/>
      <dgm:spPr/>
      <dgm:t>
        <a:bodyPr/>
        <a:lstStyle/>
        <a:p>
          <a:r>
            <a:rPr lang="en-GB" dirty="0"/>
            <a:t>v </a:t>
          </a:r>
          <a:r>
            <a:rPr lang="en-GB" dirty="0" err="1"/>
            <a:t>ideálním</a:t>
          </a:r>
          <a:r>
            <a:rPr lang="en-GB" dirty="0"/>
            <a:t> </a:t>
          </a:r>
          <a:r>
            <a:rPr lang="en-GB" dirty="0" err="1"/>
            <a:t>případě</a:t>
          </a:r>
          <a:r>
            <a:rPr lang="en-GB" dirty="0"/>
            <a:t> </a:t>
          </a:r>
          <a:r>
            <a:rPr lang="en-GB" dirty="0" err="1"/>
            <a:t>zcela</a:t>
          </a:r>
          <a:r>
            <a:rPr lang="en-GB" dirty="0"/>
            <a:t> </a:t>
          </a:r>
          <a:r>
            <a:rPr lang="en-GB" dirty="0" err="1"/>
            <a:t>náhodné</a:t>
          </a:r>
          <a:r>
            <a:rPr lang="en-GB" dirty="0"/>
            <a:t> </a:t>
          </a:r>
          <a:r>
            <a:rPr lang="en-GB" dirty="0" err="1"/>
            <a:t>přiřazení</a:t>
          </a:r>
          <a:endParaRPr lang="en-GB" dirty="0"/>
        </a:p>
      </dgm:t>
    </dgm:pt>
    <dgm:pt modelId="{6DAB62FC-EB83-4E89-9B05-2B0801F790FA}" type="parTrans" cxnId="{DBA1D990-A3C7-4B3D-9BF2-D8821B51BD3C}">
      <dgm:prSet/>
      <dgm:spPr/>
      <dgm:t>
        <a:bodyPr/>
        <a:lstStyle/>
        <a:p>
          <a:endParaRPr lang="en-GB"/>
        </a:p>
      </dgm:t>
    </dgm:pt>
    <dgm:pt modelId="{EAD8F086-62ED-4F26-9E66-88C56F15EEBF}" type="sibTrans" cxnId="{DBA1D990-A3C7-4B3D-9BF2-D8821B51BD3C}">
      <dgm:prSet/>
      <dgm:spPr/>
      <dgm:t>
        <a:bodyPr/>
        <a:lstStyle/>
        <a:p>
          <a:endParaRPr lang="en-GB"/>
        </a:p>
      </dgm:t>
    </dgm:pt>
    <dgm:pt modelId="{81D5F916-5D24-4B73-B51C-E211BD48756F}" type="pres">
      <dgm:prSet presAssocID="{F8C655A0-205B-41C9-A3D5-11D12EE9B080}" presName="Name0" presStyleCnt="0">
        <dgm:presLayoutVars>
          <dgm:chMax val="7"/>
          <dgm:chPref val="7"/>
          <dgm:dir/>
        </dgm:presLayoutVars>
      </dgm:prSet>
      <dgm:spPr/>
    </dgm:pt>
    <dgm:pt modelId="{A7998114-A6DF-477B-9CB0-7F0DA5EB92E2}" type="pres">
      <dgm:prSet presAssocID="{F8C655A0-205B-41C9-A3D5-11D12EE9B080}" presName="Name1" presStyleCnt="0"/>
      <dgm:spPr/>
    </dgm:pt>
    <dgm:pt modelId="{BCCB8885-56B1-4B0D-8A0D-50F6EBB8A037}" type="pres">
      <dgm:prSet presAssocID="{F8C655A0-205B-41C9-A3D5-11D12EE9B080}" presName="cycle" presStyleCnt="0"/>
      <dgm:spPr/>
    </dgm:pt>
    <dgm:pt modelId="{9D35942F-F095-48C8-A744-748076C1A22F}" type="pres">
      <dgm:prSet presAssocID="{F8C655A0-205B-41C9-A3D5-11D12EE9B080}" presName="srcNode" presStyleLbl="node1" presStyleIdx="0" presStyleCnt="3"/>
      <dgm:spPr/>
    </dgm:pt>
    <dgm:pt modelId="{1C785AEC-138C-4485-A531-05ED9A3CB92B}" type="pres">
      <dgm:prSet presAssocID="{F8C655A0-205B-41C9-A3D5-11D12EE9B080}" presName="conn" presStyleLbl="parChTrans1D2" presStyleIdx="0" presStyleCnt="1"/>
      <dgm:spPr/>
    </dgm:pt>
    <dgm:pt modelId="{E3B2742B-9ED0-419D-BA8D-20E183150FA3}" type="pres">
      <dgm:prSet presAssocID="{F8C655A0-205B-41C9-A3D5-11D12EE9B080}" presName="extraNode" presStyleLbl="node1" presStyleIdx="0" presStyleCnt="3"/>
      <dgm:spPr/>
    </dgm:pt>
    <dgm:pt modelId="{6807F812-4B6F-4A02-807D-EDBEBD4534CC}" type="pres">
      <dgm:prSet presAssocID="{F8C655A0-205B-41C9-A3D5-11D12EE9B080}" presName="dstNode" presStyleLbl="node1" presStyleIdx="0" presStyleCnt="3"/>
      <dgm:spPr/>
    </dgm:pt>
    <dgm:pt modelId="{ECE02B6C-CF07-4392-9078-CAA6CB382DE3}" type="pres">
      <dgm:prSet presAssocID="{BFE09DF6-2F6C-489E-A10A-D03E9E0547B9}" presName="text_1" presStyleLbl="node1" presStyleIdx="0" presStyleCnt="3">
        <dgm:presLayoutVars>
          <dgm:bulletEnabled val="1"/>
        </dgm:presLayoutVars>
      </dgm:prSet>
      <dgm:spPr/>
    </dgm:pt>
    <dgm:pt modelId="{E9FAFD05-FDEA-461F-AC0A-6BE6E56B2E33}" type="pres">
      <dgm:prSet presAssocID="{BFE09DF6-2F6C-489E-A10A-D03E9E0547B9}" presName="accent_1" presStyleCnt="0"/>
      <dgm:spPr/>
    </dgm:pt>
    <dgm:pt modelId="{2DB899CA-5380-417A-B13D-345FD4F486D7}" type="pres">
      <dgm:prSet presAssocID="{BFE09DF6-2F6C-489E-A10A-D03E9E0547B9}" presName="accentRepeatNode" presStyleLbl="solidFgAcc1" presStyleIdx="0" presStyleCnt="3"/>
      <dgm:spPr/>
    </dgm:pt>
    <dgm:pt modelId="{EE53F1B9-9FAD-4C16-B20B-9E6AA0B056E1}" type="pres">
      <dgm:prSet presAssocID="{C5B9E5FA-8BE8-4A9F-ACE0-0D8E0D8B5BC6}" presName="text_2" presStyleLbl="node1" presStyleIdx="1" presStyleCnt="3">
        <dgm:presLayoutVars>
          <dgm:bulletEnabled val="1"/>
        </dgm:presLayoutVars>
      </dgm:prSet>
      <dgm:spPr/>
    </dgm:pt>
    <dgm:pt modelId="{F9D139F6-490A-4717-8F68-0765240C58AA}" type="pres">
      <dgm:prSet presAssocID="{C5B9E5FA-8BE8-4A9F-ACE0-0D8E0D8B5BC6}" presName="accent_2" presStyleCnt="0"/>
      <dgm:spPr/>
    </dgm:pt>
    <dgm:pt modelId="{5D531E1C-4260-4B7B-90A7-DCF7A20E348C}" type="pres">
      <dgm:prSet presAssocID="{C5B9E5FA-8BE8-4A9F-ACE0-0D8E0D8B5BC6}" presName="accentRepeatNode" presStyleLbl="solidFgAcc1" presStyleIdx="1" presStyleCnt="3"/>
      <dgm:spPr/>
    </dgm:pt>
    <dgm:pt modelId="{8B634D6A-441C-499E-AF9A-C73481804E48}" type="pres">
      <dgm:prSet presAssocID="{2A2D3429-E8A4-459C-801E-F3BEF2524834}" presName="text_3" presStyleLbl="node1" presStyleIdx="2" presStyleCnt="3">
        <dgm:presLayoutVars>
          <dgm:bulletEnabled val="1"/>
        </dgm:presLayoutVars>
      </dgm:prSet>
      <dgm:spPr/>
    </dgm:pt>
    <dgm:pt modelId="{352FC714-5DE7-4AE8-BDE3-17CDCF914DB6}" type="pres">
      <dgm:prSet presAssocID="{2A2D3429-E8A4-459C-801E-F3BEF2524834}" presName="accent_3" presStyleCnt="0"/>
      <dgm:spPr/>
    </dgm:pt>
    <dgm:pt modelId="{AD703198-4265-4EA8-A47C-2E7087852DCE}" type="pres">
      <dgm:prSet presAssocID="{2A2D3429-E8A4-459C-801E-F3BEF2524834}" presName="accentRepeatNode" presStyleLbl="solidFgAcc1" presStyleIdx="2" presStyleCnt="3"/>
      <dgm:spPr/>
    </dgm:pt>
  </dgm:ptLst>
  <dgm:cxnLst>
    <dgm:cxn modelId="{A7EC6309-B85E-41D7-9C4B-8518F7601168}" srcId="{F8C655A0-205B-41C9-A3D5-11D12EE9B080}" destId="{C5B9E5FA-8BE8-4A9F-ACE0-0D8E0D8B5BC6}" srcOrd="1" destOrd="0" parTransId="{E93C2110-3C35-4DA1-AE82-8DAF2736FACA}" sibTransId="{2965CB13-077B-4A73-9CC7-A390AB8A5DA8}"/>
    <dgm:cxn modelId="{7EF1BF1D-1464-461A-B5D0-4E5456376C65}" type="presOf" srcId="{BFE09DF6-2F6C-489E-A10A-D03E9E0547B9}" destId="{ECE02B6C-CF07-4392-9078-CAA6CB382DE3}" srcOrd="0" destOrd="0" presId="urn:microsoft.com/office/officeart/2008/layout/VerticalCurvedList"/>
    <dgm:cxn modelId="{B9746C41-417D-40B7-8852-4F962A165570}" type="presOf" srcId="{F588CD08-09F8-4BE5-9143-C419DD4B578D}" destId="{1C785AEC-138C-4485-A531-05ED9A3CB92B}" srcOrd="0" destOrd="0" presId="urn:microsoft.com/office/officeart/2008/layout/VerticalCurvedList"/>
    <dgm:cxn modelId="{D53E136A-5902-437D-8243-D999AC74F4B9}" type="presOf" srcId="{F8C655A0-205B-41C9-A3D5-11D12EE9B080}" destId="{81D5F916-5D24-4B73-B51C-E211BD48756F}" srcOrd="0" destOrd="0" presId="urn:microsoft.com/office/officeart/2008/layout/VerticalCurvedList"/>
    <dgm:cxn modelId="{12002579-CB32-4E60-9BAC-3CC5FD6EA3DF}" type="presOf" srcId="{2A2D3429-E8A4-459C-801E-F3BEF2524834}" destId="{8B634D6A-441C-499E-AF9A-C73481804E48}" srcOrd="0" destOrd="0" presId="urn:microsoft.com/office/officeart/2008/layout/VerticalCurvedList"/>
    <dgm:cxn modelId="{B5B0287A-42FA-481F-933A-4E0EF6CECA65}" srcId="{F8C655A0-205B-41C9-A3D5-11D12EE9B080}" destId="{BFE09DF6-2F6C-489E-A10A-D03E9E0547B9}" srcOrd="0" destOrd="0" parTransId="{34D34764-990A-4314-BBAD-206F45F5B46A}" sibTransId="{F588CD08-09F8-4BE5-9143-C419DD4B578D}"/>
    <dgm:cxn modelId="{DBA1D990-A3C7-4B3D-9BF2-D8821B51BD3C}" srcId="{F8C655A0-205B-41C9-A3D5-11D12EE9B080}" destId="{2A2D3429-E8A4-459C-801E-F3BEF2524834}" srcOrd="2" destOrd="0" parTransId="{6DAB62FC-EB83-4E89-9B05-2B0801F790FA}" sibTransId="{EAD8F086-62ED-4F26-9E66-88C56F15EEBF}"/>
    <dgm:cxn modelId="{ED70D5CE-22DD-4691-9DCD-6FE364D2E889}" type="presOf" srcId="{C5B9E5FA-8BE8-4A9F-ACE0-0D8E0D8B5BC6}" destId="{EE53F1B9-9FAD-4C16-B20B-9E6AA0B056E1}" srcOrd="0" destOrd="0" presId="urn:microsoft.com/office/officeart/2008/layout/VerticalCurvedList"/>
    <dgm:cxn modelId="{035432A2-1571-4030-B2AB-D2DE40BDB4E7}" type="presParOf" srcId="{81D5F916-5D24-4B73-B51C-E211BD48756F}" destId="{A7998114-A6DF-477B-9CB0-7F0DA5EB92E2}" srcOrd="0" destOrd="0" presId="urn:microsoft.com/office/officeart/2008/layout/VerticalCurvedList"/>
    <dgm:cxn modelId="{E80007B1-A554-48B1-A35C-071EF12C8274}" type="presParOf" srcId="{A7998114-A6DF-477B-9CB0-7F0DA5EB92E2}" destId="{BCCB8885-56B1-4B0D-8A0D-50F6EBB8A037}" srcOrd="0" destOrd="0" presId="urn:microsoft.com/office/officeart/2008/layout/VerticalCurvedList"/>
    <dgm:cxn modelId="{46BAFB77-BD7D-4D59-82BE-FD779E8A0A20}" type="presParOf" srcId="{BCCB8885-56B1-4B0D-8A0D-50F6EBB8A037}" destId="{9D35942F-F095-48C8-A744-748076C1A22F}" srcOrd="0" destOrd="0" presId="urn:microsoft.com/office/officeart/2008/layout/VerticalCurvedList"/>
    <dgm:cxn modelId="{638B61D3-A609-4C5E-A820-866FA7E47DD3}" type="presParOf" srcId="{BCCB8885-56B1-4B0D-8A0D-50F6EBB8A037}" destId="{1C785AEC-138C-4485-A531-05ED9A3CB92B}" srcOrd="1" destOrd="0" presId="urn:microsoft.com/office/officeart/2008/layout/VerticalCurvedList"/>
    <dgm:cxn modelId="{68548F1C-32EB-4456-907D-432E3DF1B148}" type="presParOf" srcId="{BCCB8885-56B1-4B0D-8A0D-50F6EBB8A037}" destId="{E3B2742B-9ED0-419D-BA8D-20E183150FA3}" srcOrd="2" destOrd="0" presId="urn:microsoft.com/office/officeart/2008/layout/VerticalCurvedList"/>
    <dgm:cxn modelId="{63839F82-FF57-475A-A349-CE366CE41494}" type="presParOf" srcId="{BCCB8885-56B1-4B0D-8A0D-50F6EBB8A037}" destId="{6807F812-4B6F-4A02-807D-EDBEBD4534CC}" srcOrd="3" destOrd="0" presId="urn:microsoft.com/office/officeart/2008/layout/VerticalCurvedList"/>
    <dgm:cxn modelId="{A36E300D-61A1-4B50-97CE-6ED53BC89379}" type="presParOf" srcId="{A7998114-A6DF-477B-9CB0-7F0DA5EB92E2}" destId="{ECE02B6C-CF07-4392-9078-CAA6CB382DE3}" srcOrd="1" destOrd="0" presId="urn:microsoft.com/office/officeart/2008/layout/VerticalCurvedList"/>
    <dgm:cxn modelId="{92DF6C65-7060-4BF3-8979-309AD9A1D951}" type="presParOf" srcId="{A7998114-A6DF-477B-9CB0-7F0DA5EB92E2}" destId="{E9FAFD05-FDEA-461F-AC0A-6BE6E56B2E33}" srcOrd="2" destOrd="0" presId="urn:microsoft.com/office/officeart/2008/layout/VerticalCurvedList"/>
    <dgm:cxn modelId="{4CD65236-77E6-466F-AA91-B3D68483DF32}" type="presParOf" srcId="{E9FAFD05-FDEA-461F-AC0A-6BE6E56B2E33}" destId="{2DB899CA-5380-417A-B13D-345FD4F486D7}" srcOrd="0" destOrd="0" presId="urn:microsoft.com/office/officeart/2008/layout/VerticalCurvedList"/>
    <dgm:cxn modelId="{66834F8C-046D-4698-8F93-74CDF6325654}" type="presParOf" srcId="{A7998114-A6DF-477B-9CB0-7F0DA5EB92E2}" destId="{EE53F1B9-9FAD-4C16-B20B-9E6AA0B056E1}" srcOrd="3" destOrd="0" presId="urn:microsoft.com/office/officeart/2008/layout/VerticalCurvedList"/>
    <dgm:cxn modelId="{CE804B0F-9D65-4298-9221-36A5440EF28D}" type="presParOf" srcId="{A7998114-A6DF-477B-9CB0-7F0DA5EB92E2}" destId="{F9D139F6-490A-4717-8F68-0765240C58AA}" srcOrd="4" destOrd="0" presId="urn:microsoft.com/office/officeart/2008/layout/VerticalCurvedList"/>
    <dgm:cxn modelId="{38A8E40C-E737-46EC-B6EE-73F1053D3E56}" type="presParOf" srcId="{F9D139F6-490A-4717-8F68-0765240C58AA}" destId="{5D531E1C-4260-4B7B-90A7-DCF7A20E348C}" srcOrd="0" destOrd="0" presId="urn:microsoft.com/office/officeart/2008/layout/VerticalCurvedList"/>
    <dgm:cxn modelId="{2CE00D00-2FA2-42DD-85DC-6891A4F09BF2}" type="presParOf" srcId="{A7998114-A6DF-477B-9CB0-7F0DA5EB92E2}" destId="{8B634D6A-441C-499E-AF9A-C73481804E48}" srcOrd="5" destOrd="0" presId="urn:microsoft.com/office/officeart/2008/layout/VerticalCurvedList"/>
    <dgm:cxn modelId="{351CE06B-1306-46E1-BF98-D001539FC500}" type="presParOf" srcId="{A7998114-A6DF-477B-9CB0-7F0DA5EB92E2}" destId="{352FC714-5DE7-4AE8-BDE3-17CDCF914DB6}" srcOrd="6" destOrd="0" presId="urn:microsoft.com/office/officeart/2008/layout/VerticalCurvedList"/>
    <dgm:cxn modelId="{B489EC09-8766-4C64-B4B9-9A478A6F94A4}" type="presParOf" srcId="{352FC714-5DE7-4AE8-BDE3-17CDCF914DB6}" destId="{AD703198-4265-4EA8-A47C-2E7087852D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85AEC-138C-4485-A531-05ED9A3CB92B}">
      <dsp:nvSpPr>
        <dsp:cNvPr id="0" name=""/>
        <dsp:cNvSpPr/>
      </dsp:nvSpPr>
      <dsp:spPr>
        <a:xfrm>
          <a:off x="-5271536" y="-807405"/>
          <a:ext cx="6277635" cy="6277635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02B6C-CF07-4392-9078-CAA6CB382DE3}">
      <dsp:nvSpPr>
        <dsp:cNvPr id="0" name=""/>
        <dsp:cNvSpPr/>
      </dsp:nvSpPr>
      <dsp:spPr>
        <a:xfrm>
          <a:off x="647199" y="466282"/>
          <a:ext cx="9692442" cy="9325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22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manipulace</a:t>
          </a:r>
          <a:r>
            <a:rPr lang="en-GB" sz="2900" kern="1200" dirty="0"/>
            <a:t> </a:t>
          </a:r>
          <a:r>
            <a:rPr lang="en-GB" sz="2900" kern="1200" dirty="0" err="1"/>
            <a:t>výzkumníka</a:t>
          </a:r>
          <a:r>
            <a:rPr lang="en-GB" sz="2900" kern="1200" dirty="0"/>
            <a:t> s </a:t>
          </a:r>
          <a:r>
            <a:rPr lang="en-GB" sz="2900" kern="1200" dirty="0" err="1"/>
            <a:t>alespoň</a:t>
          </a:r>
          <a:r>
            <a:rPr lang="en-GB" sz="2900" kern="1200" dirty="0"/>
            <a:t> </a:t>
          </a:r>
          <a:r>
            <a:rPr lang="en-GB" sz="2900" kern="1200" dirty="0" err="1"/>
            <a:t>jednou</a:t>
          </a:r>
          <a:r>
            <a:rPr lang="en-GB" sz="2900" kern="1200" dirty="0"/>
            <a:t> </a:t>
          </a:r>
          <a:r>
            <a:rPr lang="en-GB" sz="2900" kern="1200" dirty="0" err="1"/>
            <a:t>proměnnou</a:t>
          </a:r>
          <a:endParaRPr lang="en-GB" sz="2900" kern="1200" dirty="0"/>
        </a:p>
      </dsp:txBody>
      <dsp:txXfrm>
        <a:off x="647199" y="466282"/>
        <a:ext cx="9692442" cy="932564"/>
      </dsp:txXfrm>
    </dsp:sp>
    <dsp:sp modelId="{2DB899CA-5380-417A-B13D-345FD4F486D7}">
      <dsp:nvSpPr>
        <dsp:cNvPr id="0" name=""/>
        <dsp:cNvSpPr/>
      </dsp:nvSpPr>
      <dsp:spPr>
        <a:xfrm>
          <a:off x="64346" y="349711"/>
          <a:ext cx="1165706" cy="1165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3F1B9-9FAD-4C16-B20B-9E6AA0B056E1}">
      <dsp:nvSpPr>
        <dsp:cNvPr id="0" name=""/>
        <dsp:cNvSpPr/>
      </dsp:nvSpPr>
      <dsp:spPr>
        <a:xfrm>
          <a:off x="986187" y="1865129"/>
          <a:ext cx="9353454" cy="932564"/>
        </a:xfrm>
        <a:prstGeom prst="rect">
          <a:avLst/>
        </a:prstGeom>
        <a:solidFill>
          <a:schemeClr val="accent1">
            <a:shade val="80000"/>
            <a:hueOff val="0"/>
            <a:satOff val="-18293"/>
            <a:lumOff val="17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22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kontrolní</a:t>
          </a:r>
          <a:r>
            <a:rPr lang="en-GB" sz="2900" kern="1200" dirty="0"/>
            <a:t> </a:t>
          </a:r>
          <a:r>
            <a:rPr lang="en-GB" sz="2900" kern="1200" dirty="0" err="1"/>
            <a:t>skupiny</a:t>
          </a:r>
          <a:endParaRPr lang="en-GB" sz="2900" kern="1200" dirty="0"/>
        </a:p>
      </dsp:txBody>
      <dsp:txXfrm>
        <a:off x="986187" y="1865129"/>
        <a:ext cx="9353454" cy="932564"/>
      </dsp:txXfrm>
    </dsp:sp>
    <dsp:sp modelId="{5D531E1C-4260-4B7B-90A7-DCF7A20E348C}">
      <dsp:nvSpPr>
        <dsp:cNvPr id="0" name=""/>
        <dsp:cNvSpPr/>
      </dsp:nvSpPr>
      <dsp:spPr>
        <a:xfrm>
          <a:off x="403334" y="1748559"/>
          <a:ext cx="1165706" cy="1165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18293"/>
              <a:lumOff val="17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34D6A-441C-499E-AF9A-C73481804E48}">
      <dsp:nvSpPr>
        <dsp:cNvPr id="0" name=""/>
        <dsp:cNvSpPr/>
      </dsp:nvSpPr>
      <dsp:spPr>
        <a:xfrm>
          <a:off x="647199" y="3263976"/>
          <a:ext cx="9692442" cy="932564"/>
        </a:xfrm>
        <a:prstGeom prst="rect">
          <a:avLst/>
        </a:prstGeom>
        <a:solidFill>
          <a:schemeClr val="accent1">
            <a:shade val="80000"/>
            <a:hueOff val="0"/>
            <a:satOff val="-36587"/>
            <a:lumOff val="35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22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v </a:t>
          </a:r>
          <a:r>
            <a:rPr lang="en-GB" sz="2900" kern="1200" dirty="0" err="1"/>
            <a:t>ideálním</a:t>
          </a:r>
          <a:r>
            <a:rPr lang="en-GB" sz="2900" kern="1200" dirty="0"/>
            <a:t> </a:t>
          </a:r>
          <a:r>
            <a:rPr lang="en-GB" sz="2900" kern="1200" dirty="0" err="1"/>
            <a:t>případě</a:t>
          </a:r>
          <a:r>
            <a:rPr lang="en-GB" sz="2900" kern="1200" dirty="0"/>
            <a:t> </a:t>
          </a:r>
          <a:r>
            <a:rPr lang="en-GB" sz="2900" kern="1200" dirty="0" err="1"/>
            <a:t>zcela</a:t>
          </a:r>
          <a:r>
            <a:rPr lang="en-GB" sz="2900" kern="1200" dirty="0"/>
            <a:t> </a:t>
          </a:r>
          <a:r>
            <a:rPr lang="en-GB" sz="2900" kern="1200" dirty="0" err="1"/>
            <a:t>náhodné</a:t>
          </a:r>
          <a:r>
            <a:rPr lang="en-GB" sz="2900" kern="1200" dirty="0"/>
            <a:t> </a:t>
          </a:r>
          <a:r>
            <a:rPr lang="en-GB" sz="2900" kern="1200" dirty="0" err="1"/>
            <a:t>přiřazení</a:t>
          </a:r>
          <a:endParaRPr lang="en-GB" sz="2900" kern="1200" dirty="0"/>
        </a:p>
      </dsp:txBody>
      <dsp:txXfrm>
        <a:off x="647199" y="3263976"/>
        <a:ext cx="9692442" cy="932564"/>
      </dsp:txXfrm>
    </dsp:sp>
    <dsp:sp modelId="{AD703198-4265-4EA8-A47C-2E7087852DCE}">
      <dsp:nvSpPr>
        <dsp:cNvPr id="0" name=""/>
        <dsp:cNvSpPr/>
      </dsp:nvSpPr>
      <dsp:spPr>
        <a:xfrm>
          <a:off x="64346" y="3147406"/>
          <a:ext cx="1165706" cy="1165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36587"/>
              <a:lumOff val="35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/>
              <a:t>Ve</a:t>
            </a:r>
            <a:r>
              <a:rPr lang="en-GB" sz="1200" dirty="0"/>
              <a:t> </a:t>
            </a:r>
            <a:r>
              <a:rPr lang="en-GB" sz="1200" dirty="0" err="1"/>
              <a:t>studiích</a:t>
            </a:r>
            <a:r>
              <a:rPr lang="en-GB" sz="1200" dirty="0"/>
              <a:t> </a:t>
            </a:r>
            <a:r>
              <a:rPr lang="en-GB" sz="1200" dirty="0" err="1"/>
              <a:t>případů</a:t>
            </a:r>
            <a:r>
              <a:rPr lang="en-GB" sz="1200" dirty="0"/>
              <a:t> a </a:t>
            </a:r>
            <a:r>
              <a:rPr lang="en-GB" sz="1200" dirty="0" err="1"/>
              <a:t>kontrol</a:t>
            </a:r>
            <a:r>
              <a:rPr lang="en-GB" sz="1200" dirty="0"/>
              <a:t> </a:t>
            </a:r>
            <a:r>
              <a:rPr lang="en-GB" sz="1200" dirty="0" err="1"/>
              <a:t>jsou</a:t>
            </a:r>
            <a:r>
              <a:rPr lang="en-GB" sz="1200" dirty="0"/>
              <a:t> </a:t>
            </a:r>
            <a:r>
              <a:rPr lang="en-GB" sz="1200" dirty="0" err="1"/>
              <a:t>účastníci</a:t>
            </a:r>
            <a:r>
              <a:rPr lang="en-GB" sz="1200" dirty="0"/>
              <a:t> </a:t>
            </a:r>
            <a:r>
              <a:rPr lang="en-GB" sz="1200" dirty="0" err="1"/>
              <a:t>zařazováni</a:t>
            </a:r>
            <a:r>
              <a:rPr lang="en-GB" sz="1200" dirty="0"/>
              <a:t> </a:t>
            </a:r>
            <a:r>
              <a:rPr lang="en-GB" sz="1200" dirty="0" err="1"/>
              <a:t>podle</a:t>
            </a:r>
            <a:r>
              <a:rPr lang="en-GB" sz="1200" dirty="0"/>
              <a:t> </a:t>
            </a:r>
            <a:r>
              <a:rPr lang="en-GB" sz="1200" dirty="0" err="1"/>
              <a:t>výsledného</a:t>
            </a:r>
            <a:r>
              <a:rPr lang="en-GB" sz="1200" dirty="0"/>
              <a:t> </a:t>
            </a:r>
            <a:r>
              <a:rPr lang="en-GB" sz="1200" dirty="0" err="1"/>
              <a:t>stavu</a:t>
            </a:r>
            <a:r>
              <a:rPr lang="en-GB" sz="1200" dirty="0"/>
              <a:t>.</a:t>
            </a:r>
            <a:br>
              <a:rPr lang="en-GB" sz="1200" dirty="0"/>
            </a:br>
            <a:r>
              <a:rPr lang="en-GB" sz="1200" dirty="0" err="1"/>
              <a:t>Levný</a:t>
            </a:r>
            <a:r>
              <a:rPr lang="en-GB" sz="1200" dirty="0"/>
              <a:t>, </a:t>
            </a:r>
            <a:r>
              <a:rPr lang="en-GB" sz="1200" dirty="0" err="1"/>
              <a:t>nenáročný</a:t>
            </a:r>
            <a:r>
              <a:rPr lang="en-GB" sz="1200" dirty="0"/>
              <a:t> a </a:t>
            </a:r>
            <a:r>
              <a:rPr lang="en-GB" sz="1200" dirty="0" err="1"/>
              <a:t>rychlý</a:t>
            </a:r>
            <a:r>
              <a:rPr lang="en-GB" sz="1200" dirty="0"/>
              <a:t> design </a:t>
            </a:r>
            <a:r>
              <a:rPr lang="en-GB" sz="1200" dirty="0" err="1"/>
              <a:t>studie</a:t>
            </a:r>
            <a:br>
              <a:rPr lang="en-GB" sz="1200" dirty="0"/>
            </a:br>
            <a:r>
              <a:rPr lang="en-GB" sz="1200" dirty="0" err="1"/>
              <a:t>Lidé</a:t>
            </a:r>
            <a:r>
              <a:rPr lang="en-GB" sz="1200" dirty="0"/>
              <a:t> s </a:t>
            </a:r>
            <a:r>
              <a:rPr lang="en-GB" sz="1200" dirty="0" err="1"/>
              <a:t>nemocí</a:t>
            </a:r>
            <a:r>
              <a:rPr lang="en-GB" sz="1200" dirty="0"/>
              <a:t> </a:t>
            </a:r>
            <a:r>
              <a:rPr lang="en-GB" sz="1200" dirty="0" err="1"/>
              <a:t>nebo</a:t>
            </a:r>
            <a:r>
              <a:rPr lang="en-GB" sz="1200" dirty="0"/>
              <a:t> </a:t>
            </a:r>
            <a:r>
              <a:rPr lang="en-GB" sz="1200" dirty="0" err="1"/>
              <a:t>výsledkem</a:t>
            </a:r>
            <a:r>
              <a:rPr lang="en-GB" sz="1200" dirty="0"/>
              <a:t> </a:t>
            </a:r>
            <a:r>
              <a:rPr lang="en-GB" sz="1200" dirty="0" err="1"/>
              <a:t>zájmu</a:t>
            </a:r>
            <a:r>
              <a:rPr lang="en-GB" sz="1200" dirty="0"/>
              <a:t> (</a:t>
            </a:r>
            <a:r>
              <a:rPr lang="en-GB" sz="1200" dirty="0" err="1"/>
              <a:t>případy</a:t>
            </a:r>
            <a:r>
              <a:rPr lang="en-GB" sz="1200" dirty="0"/>
              <a:t>) </a:t>
            </a:r>
            <a:r>
              <a:rPr lang="en-GB" sz="1200" dirty="0" err="1"/>
              <a:t>jsou</a:t>
            </a:r>
            <a:r>
              <a:rPr lang="en-GB" sz="1200" dirty="0"/>
              <a:t> </a:t>
            </a:r>
            <a:r>
              <a:rPr lang="en-GB" sz="1200" dirty="0" err="1"/>
              <a:t>porovnáváni</a:t>
            </a:r>
            <a:r>
              <a:rPr lang="en-GB" sz="1200" dirty="0"/>
              <a:t> s </a:t>
            </a:r>
            <a:r>
              <a:rPr lang="en-GB" sz="1200" dirty="0" err="1"/>
              <a:t>lidmi</a:t>
            </a:r>
            <a:r>
              <a:rPr lang="en-GB" sz="1200" dirty="0"/>
              <a:t> bez </a:t>
            </a:r>
            <a:r>
              <a:rPr lang="en-GB" sz="1200" dirty="0" err="1"/>
              <a:t>nemoci</a:t>
            </a:r>
            <a:r>
              <a:rPr lang="en-GB" sz="1200" dirty="0"/>
              <a:t> </a:t>
            </a:r>
            <a:r>
              <a:rPr lang="en-GB" sz="1200" dirty="0" err="1"/>
              <a:t>nebo</a:t>
            </a:r>
            <a:r>
              <a:rPr lang="en-GB" sz="1200" dirty="0"/>
              <a:t> </a:t>
            </a:r>
            <a:r>
              <a:rPr lang="en-GB" sz="1200" dirty="0" err="1"/>
              <a:t>výsledku</a:t>
            </a:r>
            <a:r>
              <a:rPr lang="en-GB" sz="1200" dirty="0"/>
              <a:t> </a:t>
            </a:r>
            <a:r>
              <a:rPr lang="en-GB" sz="1200" dirty="0" err="1"/>
              <a:t>zájmu</a:t>
            </a:r>
            <a:r>
              <a:rPr lang="en-GB" sz="1200" dirty="0"/>
              <a:t> (</a:t>
            </a:r>
            <a:r>
              <a:rPr lang="en-GB" sz="1200" dirty="0" err="1"/>
              <a:t>kontroly</a:t>
            </a:r>
            <a:r>
              <a:rPr lang="en-GB" sz="1200" dirty="0"/>
              <a:t>) a </a:t>
            </a:r>
            <a:r>
              <a:rPr lang="en-GB" sz="1200" dirty="0" err="1"/>
              <a:t>poté</a:t>
            </a:r>
            <a:r>
              <a:rPr lang="en-GB" sz="1200" dirty="0"/>
              <a:t> se </a:t>
            </a:r>
            <a:r>
              <a:rPr lang="en-GB" sz="1200" dirty="0" err="1"/>
              <a:t>zkoumá</a:t>
            </a:r>
            <a:r>
              <a:rPr lang="en-GB" sz="1200" dirty="0"/>
              <a:t> </a:t>
            </a:r>
            <a:r>
              <a:rPr lang="en-GB" sz="1200" dirty="0" err="1"/>
              <a:t>jejich</a:t>
            </a:r>
            <a:r>
              <a:rPr lang="en-GB" sz="1200" dirty="0"/>
              <a:t> </a:t>
            </a:r>
            <a:r>
              <a:rPr lang="en-GB" sz="1200" dirty="0" err="1"/>
              <a:t>minulá</a:t>
            </a:r>
            <a:r>
              <a:rPr lang="en-GB" sz="1200" dirty="0"/>
              <a:t> </a:t>
            </a:r>
            <a:r>
              <a:rPr lang="en-GB" sz="1200" dirty="0" err="1"/>
              <a:t>expozice</a:t>
            </a:r>
            <a:r>
              <a:rPr lang="en-GB" sz="1200" dirty="0"/>
              <a:t> </a:t>
            </a:r>
            <a:r>
              <a:rPr lang="en-GB" sz="1200" dirty="0" err="1"/>
              <a:t>určitým</a:t>
            </a:r>
            <a:r>
              <a:rPr lang="en-GB" sz="1200" dirty="0"/>
              <a:t> </a:t>
            </a:r>
            <a:r>
              <a:rPr lang="en-GB" sz="1200" dirty="0" err="1"/>
              <a:t>rizikovým</a:t>
            </a:r>
            <a:r>
              <a:rPr lang="en-GB" sz="1200" dirty="0"/>
              <a:t> </a:t>
            </a:r>
            <a:r>
              <a:rPr lang="en-GB" sz="1200" dirty="0" err="1"/>
              <a:t>faktorům</a:t>
            </a:r>
            <a:r>
              <a:rPr lang="en-GB" sz="1200" dirty="0"/>
              <a:t>.</a:t>
            </a:r>
            <a:br>
              <a:rPr lang="en-GB" sz="1200" dirty="0"/>
            </a:b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vliv</a:t>
            </a:r>
            <a:r>
              <a:rPr lang="en-GB" sz="1200" dirty="0"/>
              <a:t> </a:t>
            </a:r>
            <a:r>
              <a:rPr lang="en-GB" sz="1200" dirty="0" err="1"/>
              <a:t>expozice</a:t>
            </a:r>
            <a:r>
              <a:rPr lang="en-GB" sz="1200" dirty="0"/>
              <a:t> </a:t>
            </a:r>
            <a:r>
              <a:rPr lang="en-GB" sz="1200" dirty="0" err="1"/>
              <a:t>cigaretovému</a:t>
            </a:r>
            <a:r>
              <a:rPr lang="en-GB" sz="1200" dirty="0"/>
              <a:t> </a:t>
            </a:r>
            <a:r>
              <a:rPr lang="en-GB" sz="1200" dirty="0" err="1"/>
              <a:t>kouři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výskyt</a:t>
            </a:r>
            <a:r>
              <a:rPr lang="en-GB" sz="1200" dirty="0"/>
              <a:t> </a:t>
            </a:r>
            <a:r>
              <a:rPr lang="en-GB" sz="1200" dirty="0" err="1"/>
              <a:t>rakoviny</a:t>
            </a:r>
            <a:r>
              <a:rPr lang="en-GB" sz="1200" dirty="0"/>
              <a:t> </a:t>
            </a:r>
            <a:r>
              <a:rPr lang="en-GB" sz="1200" dirty="0" err="1"/>
              <a:t>plic</a:t>
            </a:r>
            <a:r>
              <a:rPr lang="en-GB" sz="1200" dirty="0"/>
              <a:t>.</a:t>
            </a:r>
            <a:br>
              <a:rPr lang="en-GB" sz="1200" dirty="0"/>
            </a:br>
            <a:r>
              <a:rPr lang="en-GB" sz="1200" dirty="0" err="1"/>
              <a:t>Skupina</a:t>
            </a:r>
            <a:r>
              <a:rPr lang="en-GB" sz="1200" dirty="0"/>
              <a:t> 1: </a:t>
            </a:r>
            <a:r>
              <a:rPr lang="en-GB" sz="1200" dirty="0" err="1"/>
              <a:t>Lidé</a:t>
            </a:r>
            <a:r>
              <a:rPr lang="en-GB" sz="1200" dirty="0"/>
              <a:t> s </a:t>
            </a:r>
            <a:r>
              <a:rPr lang="en-GB" sz="1200" dirty="0" err="1"/>
              <a:t>určitým</a:t>
            </a:r>
            <a:r>
              <a:rPr lang="en-GB" sz="1200" dirty="0"/>
              <a:t> </a:t>
            </a:r>
            <a:r>
              <a:rPr lang="en-GB" sz="1200" dirty="0" err="1"/>
              <a:t>výsledkem</a:t>
            </a:r>
            <a:r>
              <a:rPr lang="en-GB" sz="1200" dirty="0"/>
              <a:t> (</a:t>
            </a: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rakovinou</a:t>
            </a:r>
            <a:r>
              <a:rPr lang="en-GB" sz="1200" dirty="0"/>
              <a:t> </a:t>
            </a:r>
            <a:r>
              <a:rPr lang="en-GB" sz="1200" dirty="0" err="1"/>
              <a:t>plic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 err="1"/>
              <a:t>Skupina</a:t>
            </a:r>
            <a:r>
              <a:rPr lang="en-GB" sz="1200" dirty="0"/>
              <a:t> 2: </a:t>
            </a:r>
            <a:r>
              <a:rPr lang="en-GB" sz="1200" dirty="0" err="1"/>
              <a:t>Lidé</a:t>
            </a:r>
            <a:r>
              <a:rPr lang="en-GB" sz="1200" dirty="0"/>
              <a:t> bez </a:t>
            </a:r>
            <a:r>
              <a:rPr lang="en-GB" sz="1200" dirty="0" err="1"/>
              <a:t>určitého</a:t>
            </a:r>
            <a:r>
              <a:rPr lang="en-GB" sz="1200" dirty="0"/>
              <a:t> </a:t>
            </a:r>
            <a:r>
              <a:rPr lang="en-GB" sz="1200" dirty="0" err="1"/>
              <a:t>výsledku</a:t>
            </a:r>
            <a:r>
              <a:rPr lang="en-GB" sz="1200" dirty="0"/>
              <a:t> (</a:t>
            </a: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rakoviny</a:t>
            </a:r>
            <a:r>
              <a:rPr lang="en-GB" sz="1200" dirty="0"/>
              <a:t> </a:t>
            </a:r>
            <a:r>
              <a:rPr lang="en-GB" sz="1200" dirty="0" err="1"/>
              <a:t>plic</a:t>
            </a:r>
            <a:r>
              <a:rPr lang="en-GB" sz="1200" dirty="0"/>
              <a:t>)</a:t>
            </a:r>
            <a:br>
              <a:rPr lang="en-GB" sz="1200" dirty="0"/>
            </a:b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7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13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mconsult.com/articles/cohort-study-biostatistic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bhckt-jbi.med.muni.cz/res/file/publications/monographs/mareckova-2015-zdravonictvi-zalozene-na-dukazech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200" y="2138365"/>
            <a:ext cx="11361600" cy="1171580"/>
          </a:xfrm>
        </p:spPr>
        <p:txBody>
          <a:bodyPr/>
          <a:lstStyle/>
          <a:p>
            <a:r>
              <a:rPr lang="cs-CZ" dirty="0"/>
              <a:t>Výzkum v ošetřovatelství </a:t>
            </a:r>
            <a:br>
              <a:rPr lang="cs-CZ" dirty="0"/>
            </a:br>
            <a:r>
              <a:rPr lang="cs-CZ" dirty="0"/>
              <a:t>- věda a výzkum v ošetřovatelství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STUDY DESIGN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83769" y="5754926"/>
            <a:ext cx="3007814" cy="802535"/>
          </a:xfrm>
        </p:spPr>
        <p:txBody>
          <a:bodyPr>
            <a:normAutofit fontScale="92500"/>
          </a:bodyPr>
          <a:lstStyle/>
          <a:p>
            <a:r>
              <a:rPr lang="cs-CZ" sz="1800" dirty="0"/>
              <a:t>Mgr. Dana Dolanová, Ph.D.</a:t>
            </a:r>
          </a:p>
          <a:p>
            <a:r>
              <a:rPr lang="cs-CZ" sz="1800" dirty="0"/>
              <a:t>dana.dolanova@med.muni.cz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1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7F5274-5B7B-6345-6C1C-CAB5970CA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Study design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65C8DA-823B-EE95-48DC-20B0D6637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EAE909-DECE-016D-8D5A-D4AA5766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4424"/>
            <a:ext cx="10753200" cy="451576"/>
          </a:xfrm>
        </p:spPr>
        <p:txBody>
          <a:bodyPr/>
          <a:lstStyle/>
          <a:p>
            <a:r>
              <a:rPr lang="cs-CZ" dirty="0"/>
              <a:t>Stratifikace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C54487-06B9-CBC1-3F25-6154CA27F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CA4E23-40F1-3FC8-58A2-C4A577B4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8" y="1567576"/>
            <a:ext cx="11226744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1FB046-7536-68AE-FFE9-472F4F076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ECEEC8-6FB0-EAF0-738A-8F6C1C767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8D80C2-D7FE-0095-DAF2-2C177FC8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en-GB" dirty="0" err="1"/>
              <a:t>Varianty</a:t>
            </a:r>
            <a:r>
              <a:rPr lang="en-GB" dirty="0"/>
              <a:t> </a:t>
            </a:r>
            <a:r>
              <a:rPr lang="en-GB" dirty="0" err="1"/>
              <a:t>randomizovaných</a:t>
            </a:r>
            <a:r>
              <a:rPr lang="en-GB" dirty="0"/>
              <a:t> </a:t>
            </a:r>
            <a:r>
              <a:rPr lang="en-GB" dirty="0" err="1"/>
              <a:t>kontrolovaných</a:t>
            </a:r>
            <a:r>
              <a:rPr lang="en-GB" dirty="0"/>
              <a:t> </a:t>
            </a:r>
            <a:r>
              <a:rPr lang="en-GB" dirty="0" err="1"/>
              <a:t>studií</a:t>
            </a:r>
            <a:r>
              <a:rPr lang="en-GB" dirty="0"/>
              <a:t> (RCT)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AB49A8-4C5A-7072-6F6E-3F8F7FB9B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50" y="1699145"/>
            <a:ext cx="10954500" cy="46548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 err="1"/>
              <a:t>Zkřížené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: </a:t>
            </a:r>
            <a:r>
              <a:rPr lang="en-GB" sz="2400" dirty="0" err="1"/>
              <a:t>Účastníci</a:t>
            </a:r>
            <a:r>
              <a:rPr lang="en-GB" sz="2400" dirty="0"/>
              <a:t> v </a:t>
            </a:r>
            <a:r>
              <a:rPr lang="en-GB" sz="2400" dirty="0" err="1"/>
              <a:t>každém</a:t>
            </a:r>
            <a:r>
              <a:rPr lang="en-GB" sz="2400" dirty="0"/>
              <a:t> </a:t>
            </a:r>
            <a:r>
              <a:rPr lang="en-GB" sz="2400" dirty="0" err="1"/>
              <a:t>rameni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dostávají</a:t>
            </a:r>
            <a:r>
              <a:rPr lang="en-GB" sz="2400" dirty="0"/>
              <a:t> </a:t>
            </a:r>
            <a:r>
              <a:rPr lang="en-GB" sz="2400" dirty="0" err="1"/>
              <a:t>postupně</a:t>
            </a:r>
            <a:r>
              <a:rPr lang="en-GB" sz="2400" dirty="0"/>
              <a:t> </a:t>
            </a:r>
            <a:r>
              <a:rPr lang="en-GB" sz="2400" dirty="0" err="1"/>
              <a:t>dvě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více</a:t>
            </a:r>
            <a:r>
              <a:rPr lang="en-GB" sz="2400" dirty="0"/>
              <a:t> </a:t>
            </a:r>
            <a:r>
              <a:rPr lang="en-GB" sz="2400" dirty="0" err="1"/>
              <a:t>léčebných</a:t>
            </a:r>
            <a:r>
              <a:rPr lang="en-GB" sz="2400" dirty="0"/>
              <a:t> </a:t>
            </a:r>
            <a:r>
              <a:rPr lang="en-GB" sz="2400" dirty="0" err="1"/>
              <a:t>postupů</a:t>
            </a:r>
            <a:r>
              <a:rPr lang="en-GB" sz="2400" dirty="0"/>
              <a:t> v </a:t>
            </a:r>
            <a:r>
              <a:rPr lang="en-GB" sz="2400" dirty="0" err="1"/>
              <a:t>pořadí</a:t>
            </a:r>
            <a:r>
              <a:rPr lang="en-GB" sz="2400" dirty="0"/>
              <a:t> </a:t>
            </a:r>
            <a:r>
              <a:rPr lang="en-GB" sz="2400" dirty="0" err="1"/>
              <a:t>podle</a:t>
            </a:r>
            <a:r>
              <a:rPr lang="en-GB" sz="2400" dirty="0"/>
              <a:t> toho, do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 </a:t>
            </a:r>
            <a:r>
              <a:rPr lang="en-GB" sz="2400" dirty="0" err="1"/>
              <a:t>byli</a:t>
            </a:r>
            <a:r>
              <a:rPr lang="en-GB" sz="2400" dirty="0"/>
              <a:t> </a:t>
            </a:r>
            <a:r>
              <a:rPr lang="en-GB" sz="2400" dirty="0" err="1"/>
              <a:t>náhodně</a:t>
            </a:r>
            <a:r>
              <a:rPr lang="en-GB" sz="2400" dirty="0"/>
              <a:t> </a:t>
            </a:r>
            <a:r>
              <a:rPr lang="en-GB" sz="2400" dirty="0" err="1"/>
              <a:t>zařazeni</a:t>
            </a:r>
            <a:r>
              <a:rPr lang="en-GB" sz="2400" dirty="0"/>
              <a:t>. </a:t>
            </a:r>
            <a:r>
              <a:rPr lang="en-GB" sz="1600" dirty="0"/>
              <a:t>Cross-over design je </a:t>
            </a:r>
            <a:r>
              <a:rPr lang="en-GB" sz="1600" dirty="0" err="1"/>
              <a:t>velmi</a:t>
            </a:r>
            <a:r>
              <a:rPr lang="en-GB" sz="1600" dirty="0"/>
              <a:t> </a:t>
            </a:r>
            <a:r>
              <a:rPr lang="en-GB" sz="1600" dirty="0" err="1"/>
              <a:t>výhodný</a:t>
            </a:r>
            <a:r>
              <a:rPr lang="en-GB" sz="1600" dirty="0"/>
              <a:t> </a:t>
            </a:r>
            <a:r>
              <a:rPr lang="en-GB" sz="1600" dirty="0" err="1"/>
              <a:t>protože</a:t>
            </a:r>
            <a:r>
              <a:rPr lang="en-GB" sz="1600" dirty="0"/>
              <a:t> </a:t>
            </a:r>
            <a:r>
              <a:rPr lang="en-GB" sz="1600" dirty="0" err="1"/>
              <a:t>umožňuje</a:t>
            </a:r>
            <a:r>
              <a:rPr lang="en-GB" sz="1600" dirty="0"/>
              <a:t> </a:t>
            </a:r>
            <a:r>
              <a:rPr lang="en-GB" sz="1600" dirty="0" err="1"/>
              <a:t>posoudit</a:t>
            </a:r>
            <a:r>
              <a:rPr lang="en-GB" sz="1600" dirty="0"/>
              <a:t> </a:t>
            </a:r>
            <a:r>
              <a:rPr lang="en-GB" sz="1600" dirty="0" err="1"/>
              <a:t>individuální</a:t>
            </a:r>
            <a:r>
              <a:rPr lang="en-GB" sz="1600" dirty="0"/>
              <a:t> </a:t>
            </a:r>
            <a:r>
              <a:rPr lang="en-GB" sz="1600" dirty="0" err="1"/>
              <a:t>odpověď</a:t>
            </a:r>
            <a:r>
              <a:rPr lang="en-GB" sz="1600" dirty="0"/>
              <a:t> </a:t>
            </a:r>
            <a:r>
              <a:rPr lang="en-GB" sz="1600" dirty="0" err="1"/>
              <a:t>každého</a:t>
            </a:r>
            <a:r>
              <a:rPr lang="en-GB" sz="1600" dirty="0"/>
              <a:t> </a:t>
            </a:r>
            <a:r>
              <a:rPr lang="en-GB" sz="1600" dirty="0" err="1"/>
              <a:t>pacienta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obě</a:t>
            </a:r>
            <a:r>
              <a:rPr lang="en-GB" sz="1600" dirty="0"/>
              <a:t> </a:t>
            </a:r>
            <a:r>
              <a:rPr lang="en-GB" sz="1600" dirty="0" err="1"/>
              <a:t>léčby</a:t>
            </a:r>
            <a:r>
              <a:rPr lang="en-GB" sz="1600" dirty="0"/>
              <a:t> a </a:t>
            </a:r>
            <a:r>
              <a:rPr lang="en-GB" sz="1600" dirty="0" err="1"/>
              <a:t>porovnat</a:t>
            </a:r>
            <a:r>
              <a:rPr lang="en-GB" sz="1600" dirty="0"/>
              <a:t> </a:t>
            </a:r>
            <a:r>
              <a:rPr lang="en-GB" sz="1600" dirty="0" err="1"/>
              <a:t>efekt</a:t>
            </a:r>
            <a:r>
              <a:rPr lang="en-GB" sz="1600" dirty="0"/>
              <a:t> v </a:t>
            </a:r>
            <a:r>
              <a:rPr lang="en-GB" sz="1600" dirty="0" err="1"/>
              <a:t>první</a:t>
            </a:r>
            <a:r>
              <a:rPr lang="en-GB" sz="1600" dirty="0"/>
              <a:t> a </a:t>
            </a:r>
            <a:r>
              <a:rPr lang="en-GB" sz="1600" dirty="0" err="1"/>
              <a:t>druhé</a:t>
            </a:r>
            <a:r>
              <a:rPr lang="en-GB" sz="1600" dirty="0"/>
              <a:t> </a:t>
            </a:r>
            <a:r>
              <a:rPr lang="en-GB" sz="1600" dirty="0" err="1"/>
              <a:t>periodě</a:t>
            </a:r>
            <a:r>
              <a:rPr lang="en-GB" sz="1600" dirty="0"/>
              <a:t>, </a:t>
            </a:r>
            <a:r>
              <a:rPr lang="en-GB" sz="1600" dirty="0" err="1"/>
              <a:t>tj</a:t>
            </a:r>
            <a:r>
              <a:rPr lang="en-GB" sz="1600" dirty="0"/>
              <a:t>. </a:t>
            </a:r>
            <a:r>
              <a:rPr lang="en-GB" sz="1600" dirty="0" err="1"/>
              <a:t>posoudit</a:t>
            </a:r>
            <a:r>
              <a:rPr lang="en-GB" sz="1600" dirty="0"/>
              <a:t> jak se </a:t>
            </a:r>
            <a:r>
              <a:rPr lang="en-GB" sz="1600" dirty="0" err="1"/>
              <a:t>efekt</a:t>
            </a:r>
            <a:r>
              <a:rPr lang="en-GB" sz="1600" dirty="0"/>
              <a:t> </a:t>
            </a:r>
            <a:r>
              <a:rPr lang="en-GB" sz="1600" dirty="0" err="1"/>
              <a:t>léčby</a:t>
            </a:r>
            <a:r>
              <a:rPr lang="en-GB" sz="1600" dirty="0"/>
              <a:t> </a:t>
            </a:r>
            <a:r>
              <a:rPr lang="en-GB" sz="1600" dirty="0" err="1"/>
              <a:t>mění</a:t>
            </a:r>
            <a:r>
              <a:rPr lang="en-GB" sz="1600" dirty="0"/>
              <a:t> s </a:t>
            </a:r>
            <a:r>
              <a:rPr lang="en-GB" sz="1600" dirty="0" err="1"/>
              <a:t>časem</a:t>
            </a:r>
            <a:r>
              <a:rPr lang="en-GB" sz="1600" dirty="0"/>
              <a:t>.</a:t>
            </a:r>
            <a:endParaRPr lang="cs-CZ" sz="1600" dirty="0"/>
          </a:p>
          <a:p>
            <a:pPr marL="72000" indent="0">
              <a:lnSpc>
                <a:spcPct val="100000"/>
              </a:lnSpc>
              <a:buNone/>
            </a:pPr>
            <a:r>
              <a:rPr lang="en-GB" sz="1600" dirty="0"/>
              <a:t> 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Klastrové</a:t>
            </a:r>
            <a:r>
              <a:rPr lang="en-GB" sz="2400" b="1" dirty="0"/>
              <a:t> RCT: </a:t>
            </a:r>
            <a:r>
              <a:rPr lang="en-GB" sz="2400" dirty="0" err="1"/>
              <a:t>Celé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 </a:t>
            </a:r>
            <a:r>
              <a:rPr lang="en-GB" sz="2400" dirty="0" err="1"/>
              <a:t>osob</a:t>
            </a:r>
            <a:r>
              <a:rPr lang="en-GB" sz="2400" dirty="0"/>
              <a:t> (</a:t>
            </a:r>
            <a:r>
              <a:rPr lang="en-GB" sz="2400" dirty="0" err="1"/>
              <a:t>např</a:t>
            </a:r>
            <a:r>
              <a:rPr lang="en-GB" sz="2400" dirty="0"/>
              <a:t>. </a:t>
            </a:r>
            <a:r>
              <a:rPr lang="en-GB" sz="2400" dirty="0" err="1"/>
              <a:t>kliniky</a:t>
            </a:r>
            <a:r>
              <a:rPr lang="en-GB" sz="2400" dirty="0"/>
              <a:t>, </a:t>
            </a:r>
            <a:r>
              <a:rPr lang="en-GB" sz="2400" dirty="0" err="1"/>
              <a:t>nemocnice</a:t>
            </a:r>
            <a:r>
              <a:rPr lang="en-GB" sz="2400" dirty="0"/>
              <a:t>, </a:t>
            </a:r>
            <a:r>
              <a:rPr lang="en-GB" sz="2400" dirty="0" err="1"/>
              <a:t>třídy</a:t>
            </a:r>
            <a:r>
              <a:rPr lang="en-GB" sz="2400" dirty="0"/>
              <a:t>)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spíše</a:t>
            </a:r>
            <a:r>
              <a:rPr lang="en-GB" sz="2400" dirty="0"/>
              <a:t> </a:t>
            </a:r>
            <a:r>
              <a:rPr lang="en-GB" sz="2400" dirty="0" err="1"/>
              <a:t>než</a:t>
            </a:r>
            <a:r>
              <a:rPr lang="en-GB" sz="2400" dirty="0"/>
              <a:t> </a:t>
            </a:r>
            <a:r>
              <a:rPr lang="en-GB" sz="2400" dirty="0" err="1"/>
              <a:t>jednotlivci</a:t>
            </a:r>
            <a:r>
              <a:rPr lang="en-GB" sz="2400" dirty="0"/>
              <a:t> </a:t>
            </a:r>
            <a:r>
              <a:rPr lang="en-GB" sz="2400" dirty="0" err="1"/>
              <a:t>náhodně</a:t>
            </a:r>
            <a:r>
              <a:rPr lang="en-GB" sz="2400" dirty="0"/>
              <a:t> </a:t>
            </a:r>
            <a:r>
              <a:rPr lang="en-GB" sz="2400" dirty="0" err="1"/>
              <a:t>rozděleny</a:t>
            </a:r>
            <a:r>
              <a:rPr lang="en-GB" sz="2400" dirty="0"/>
              <a:t> do </a:t>
            </a:r>
            <a:r>
              <a:rPr lang="en-GB" sz="2400" dirty="0" err="1"/>
              <a:t>různých</a:t>
            </a:r>
            <a:r>
              <a:rPr lang="en-GB" sz="2400" dirty="0"/>
              <a:t> </a:t>
            </a:r>
            <a:r>
              <a:rPr lang="en-GB" sz="2400" dirty="0" err="1"/>
              <a:t>intervencí</a:t>
            </a:r>
            <a:r>
              <a:rPr lang="en-GB" sz="2400" dirty="0"/>
              <a:t>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Stupňovité</a:t>
            </a:r>
            <a:r>
              <a:rPr lang="en-GB" sz="2400" b="1" dirty="0"/>
              <a:t> </a:t>
            </a:r>
            <a:r>
              <a:rPr lang="en-GB" sz="2400" b="1" dirty="0" err="1"/>
              <a:t>klinické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: </a:t>
            </a:r>
            <a:r>
              <a:rPr lang="en-GB" sz="2400" dirty="0" err="1"/>
              <a:t>Klastry</a:t>
            </a:r>
            <a:r>
              <a:rPr lang="en-GB" sz="2400" dirty="0"/>
              <a:t>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randomizovány</a:t>
            </a:r>
            <a:r>
              <a:rPr lang="en-GB" sz="2400" dirty="0"/>
              <a:t> </a:t>
            </a:r>
            <a:r>
              <a:rPr lang="en-GB" sz="2400" dirty="0" err="1"/>
              <a:t>tak</a:t>
            </a:r>
            <a:r>
              <a:rPr lang="en-GB" sz="2400" dirty="0"/>
              <a:t>, aby </a:t>
            </a:r>
            <a:r>
              <a:rPr lang="en-GB" sz="2400" dirty="0" err="1"/>
              <a:t>začaly</a:t>
            </a:r>
            <a:r>
              <a:rPr lang="en-GB" sz="2400" dirty="0"/>
              <a:t> </a:t>
            </a:r>
            <a:r>
              <a:rPr lang="en-GB" sz="2400" dirty="0" err="1"/>
              <a:t>dostávat</a:t>
            </a:r>
            <a:r>
              <a:rPr lang="en-GB" sz="2400" dirty="0"/>
              <a:t> </a:t>
            </a:r>
            <a:r>
              <a:rPr lang="en-GB" sz="2400" dirty="0" err="1"/>
              <a:t>intervenci</a:t>
            </a:r>
            <a:r>
              <a:rPr lang="en-GB" sz="2400" dirty="0"/>
              <a:t> v </a:t>
            </a:r>
            <a:r>
              <a:rPr lang="en-GB" sz="2400" dirty="0" err="1"/>
              <a:t>jiném</a:t>
            </a:r>
            <a:r>
              <a:rPr lang="en-GB" sz="2400" dirty="0"/>
              <a:t> </a:t>
            </a:r>
            <a:r>
              <a:rPr lang="en-GB" sz="2400" dirty="0" err="1"/>
              <a:t>období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. 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končí</a:t>
            </a:r>
            <a:r>
              <a:rPr lang="en-GB" sz="2400" dirty="0"/>
              <a:t>, </a:t>
            </a:r>
            <a:r>
              <a:rPr lang="en-GB" sz="2400" dirty="0" err="1"/>
              <a:t>když</a:t>
            </a:r>
            <a:r>
              <a:rPr lang="en-GB" sz="2400" dirty="0"/>
              <a:t> </a:t>
            </a:r>
            <a:r>
              <a:rPr lang="en-GB" sz="2400" dirty="0" err="1"/>
              <a:t>intervenci</a:t>
            </a:r>
            <a:r>
              <a:rPr lang="en-GB" sz="2400" dirty="0"/>
              <a:t> </a:t>
            </a:r>
            <a:r>
              <a:rPr lang="en-GB" sz="2400" dirty="0" err="1"/>
              <a:t>obdrží</a:t>
            </a:r>
            <a:r>
              <a:rPr lang="en-GB" sz="2400" dirty="0"/>
              <a:t> </a:t>
            </a:r>
            <a:r>
              <a:rPr lang="en-GB" sz="2400" dirty="0" err="1"/>
              <a:t>všechny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. </a:t>
            </a:r>
            <a:r>
              <a:rPr lang="en-GB" sz="2400" dirty="0" err="1"/>
              <a:t>Údaje</a:t>
            </a:r>
            <a:r>
              <a:rPr lang="en-GB" sz="2400" dirty="0"/>
              <a:t> se </a:t>
            </a:r>
            <a:r>
              <a:rPr lang="en-GB" sz="2400" dirty="0" err="1"/>
              <a:t>shromažďují</a:t>
            </a:r>
            <a:r>
              <a:rPr lang="en-GB" sz="2400" dirty="0"/>
              <a:t> </a:t>
            </a:r>
            <a:r>
              <a:rPr lang="en-GB" sz="2400" dirty="0" err="1"/>
              <a:t>pokaždé</a:t>
            </a:r>
            <a:r>
              <a:rPr lang="en-GB" sz="2400" dirty="0"/>
              <a:t>, </a:t>
            </a:r>
            <a:r>
              <a:rPr lang="en-GB" sz="2400" dirty="0" err="1"/>
              <a:t>když</a:t>
            </a:r>
            <a:r>
              <a:rPr lang="en-GB" sz="2400" dirty="0"/>
              <a:t> </a:t>
            </a:r>
            <a:r>
              <a:rPr lang="en-GB" sz="2400" dirty="0" err="1"/>
              <a:t>intervenci</a:t>
            </a:r>
            <a:r>
              <a:rPr lang="en-GB" sz="2400" dirty="0"/>
              <a:t> </a:t>
            </a:r>
            <a:r>
              <a:rPr lang="en-GB" sz="2400" dirty="0" err="1"/>
              <a:t>začne</a:t>
            </a:r>
            <a:r>
              <a:rPr lang="en-GB" sz="2400" dirty="0"/>
              <a:t> </a:t>
            </a:r>
            <a:r>
              <a:rPr lang="en-GB" sz="2400" dirty="0" err="1"/>
              <a:t>dostávat</a:t>
            </a:r>
            <a:r>
              <a:rPr lang="en-GB" sz="2400" dirty="0"/>
              <a:t> </a:t>
            </a:r>
            <a:r>
              <a:rPr lang="en-GB" sz="2400" dirty="0" err="1"/>
              <a:t>nový</a:t>
            </a:r>
            <a:r>
              <a:rPr lang="en-GB" sz="2400" dirty="0"/>
              <a:t> </a:t>
            </a:r>
            <a:r>
              <a:rPr lang="en-GB" sz="2400" dirty="0" err="1"/>
              <a:t>klastr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37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8AA614-60F5-A640-5224-87FAA2C19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77B08-7369-2CDE-1A97-2BF7A7021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8066C1-E99B-FB52-FEF2-08DA9870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31814"/>
            <a:ext cx="10753200" cy="451576"/>
          </a:xfrm>
        </p:spPr>
        <p:txBody>
          <a:bodyPr/>
          <a:lstStyle/>
          <a:p>
            <a:r>
              <a:rPr lang="cs-CZ" dirty="0" err="1"/>
              <a:t>Cross-over</a:t>
            </a:r>
            <a:r>
              <a:rPr lang="cs-CZ" dirty="0"/>
              <a:t> (zkřížený) design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93625B-616D-4119-675D-2E7E2DED0F44}"/>
              </a:ext>
            </a:extLst>
          </p:cNvPr>
          <p:cNvSpPr txBox="1"/>
          <p:nvPr/>
        </p:nvSpPr>
        <p:spPr>
          <a:xfrm>
            <a:off x="233082" y="1567576"/>
            <a:ext cx="435684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 err="1"/>
              <a:t>Výhody</a:t>
            </a:r>
            <a:r>
              <a:rPr lang="en-GB" sz="1400" b="1" u="sng" dirty="0"/>
              <a:t> a </a:t>
            </a:r>
            <a:r>
              <a:rPr lang="en-GB" sz="1400" b="1" u="sng" dirty="0" err="1"/>
              <a:t>nevýhody</a:t>
            </a:r>
            <a:r>
              <a:rPr lang="en-GB" sz="1400" b="1" u="sng" dirty="0"/>
              <a:t> </a:t>
            </a:r>
            <a:r>
              <a:rPr lang="en-GB" sz="1400" b="1" u="sng" dirty="0" err="1"/>
              <a:t>zkřížené</a:t>
            </a:r>
            <a:r>
              <a:rPr lang="en-GB" sz="1400" b="1" u="sng" dirty="0"/>
              <a:t> </a:t>
            </a:r>
            <a:r>
              <a:rPr lang="en-GB" sz="1400" b="1" u="sng" dirty="0" err="1"/>
              <a:t>studie</a:t>
            </a:r>
            <a:r>
              <a:rPr lang="cs-CZ" sz="1400" b="1" u="sng" dirty="0"/>
              <a:t>:</a:t>
            </a:r>
          </a:p>
          <a:p>
            <a:endParaRPr lang="cs-CZ" sz="1400" b="1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Porovnání</a:t>
            </a:r>
            <a:r>
              <a:rPr lang="en-GB" sz="1400" dirty="0"/>
              <a:t> </a:t>
            </a:r>
            <a:r>
              <a:rPr lang="en-GB" sz="1400" dirty="0" err="1"/>
              <a:t>účinku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stejných</a:t>
            </a:r>
            <a:r>
              <a:rPr lang="en-GB" sz="1400" dirty="0"/>
              <a:t> </a:t>
            </a:r>
            <a:r>
              <a:rPr lang="en-GB" sz="1400" dirty="0" err="1"/>
              <a:t>osobách</a:t>
            </a:r>
            <a:r>
              <a:rPr lang="en-GB" sz="1400" dirty="0"/>
              <a:t> je </a:t>
            </a:r>
            <a:r>
              <a:rPr lang="en-GB" sz="1400" dirty="0" err="1"/>
              <a:t>přesnější</a:t>
            </a:r>
            <a:r>
              <a:rPr lang="cs-CZ" sz="1400" dirty="0"/>
              <a:t>.</a:t>
            </a:r>
          </a:p>
          <a:p>
            <a:pPr marL="179388" indent="-179388"/>
            <a:endParaRPr lang="cs-CZ" sz="1400" dirty="0"/>
          </a:p>
          <a:p>
            <a:r>
              <a:rPr lang="en-GB" sz="1400" dirty="0"/>
              <a:t>• </a:t>
            </a:r>
            <a:r>
              <a:rPr lang="en-GB" sz="1400" dirty="0" err="1"/>
              <a:t>Vyžaduje</a:t>
            </a:r>
            <a:r>
              <a:rPr lang="en-GB" sz="1400" dirty="0"/>
              <a:t> </a:t>
            </a:r>
            <a:r>
              <a:rPr lang="en-GB" sz="1400" dirty="0" err="1"/>
              <a:t>menší</a:t>
            </a:r>
            <a:r>
              <a:rPr lang="en-GB" sz="1400" dirty="0"/>
              <a:t> </a:t>
            </a:r>
            <a:r>
              <a:rPr lang="en-GB" sz="1400" dirty="0" err="1"/>
              <a:t>počet</a:t>
            </a:r>
            <a:r>
              <a:rPr lang="en-GB" sz="1400" dirty="0"/>
              <a:t> </a:t>
            </a:r>
            <a:r>
              <a:rPr lang="en-GB" sz="1400" dirty="0" err="1"/>
              <a:t>respondentů</a:t>
            </a:r>
            <a:r>
              <a:rPr lang="en-GB" sz="1400" dirty="0"/>
              <a:t> </a:t>
            </a:r>
            <a:endParaRPr lang="cs-CZ" sz="1400" dirty="0"/>
          </a:p>
          <a:p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Lze</a:t>
            </a:r>
            <a:r>
              <a:rPr lang="en-GB" sz="1400" dirty="0"/>
              <a:t> </a:t>
            </a:r>
            <a:r>
              <a:rPr lang="en-GB" sz="1400" dirty="0" err="1"/>
              <a:t>studovat</a:t>
            </a:r>
            <a:r>
              <a:rPr lang="en-GB" sz="1400" dirty="0"/>
              <a:t> </a:t>
            </a:r>
            <a:r>
              <a:rPr lang="en-GB" sz="1400" dirty="0" err="1"/>
              <a:t>jen</a:t>
            </a:r>
            <a:r>
              <a:rPr lang="en-GB" sz="1400" dirty="0"/>
              <a:t> </a:t>
            </a:r>
            <a:r>
              <a:rPr lang="en-GB" sz="1400" dirty="0" err="1"/>
              <a:t>krátkodobé</a:t>
            </a:r>
            <a:r>
              <a:rPr lang="en-GB" sz="1400" dirty="0"/>
              <a:t> </a:t>
            </a:r>
            <a:r>
              <a:rPr lang="en-GB" sz="1400" dirty="0" err="1"/>
              <a:t>účinky</a:t>
            </a:r>
            <a:r>
              <a:rPr lang="en-GB" sz="1400" dirty="0"/>
              <a:t> </a:t>
            </a:r>
            <a:r>
              <a:rPr lang="en-GB" sz="1400" dirty="0" err="1"/>
              <a:t>léků</a:t>
            </a:r>
            <a:r>
              <a:rPr lang="en-GB" sz="1400" dirty="0"/>
              <a:t>,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r>
              <a:rPr lang="en-GB" sz="1400" dirty="0" err="1"/>
              <a:t>jsou</a:t>
            </a:r>
            <a:r>
              <a:rPr lang="en-GB" sz="1400" dirty="0"/>
              <a:t> </a:t>
            </a:r>
            <a:r>
              <a:rPr lang="en-GB" sz="1400" dirty="0" err="1"/>
              <a:t>vhodné</a:t>
            </a:r>
            <a:r>
              <a:rPr lang="en-GB" sz="1400" dirty="0"/>
              <a:t> </a:t>
            </a:r>
            <a:r>
              <a:rPr lang="en-GB" sz="1400" dirty="0" err="1"/>
              <a:t>pouze</a:t>
            </a:r>
            <a:r>
              <a:rPr lang="en-GB" sz="1400" dirty="0"/>
              <a:t> pro </a:t>
            </a:r>
            <a:r>
              <a:rPr lang="en-GB" sz="1400" dirty="0" err="1"/>
              <a:t>studium</a:t>
            </a:r>
            <a:r>
              <a:rPr lang="en-GB" sz="1400" dirty="0"/>
              <a:t> </a:t>
            </a:r>
            <a:r>
              <a:rPr lang="en-GB" sz="1400" dirty="0" err="1"/>
              <a:t>chronických</a:t>
            </a:r>
            <a:r>
              <a:rPr lang="en-GB" sz="1400" dirty="0"/>
              <a:t> </a:t>
            </a:r>
            <a:r>
              <a:rPr lang="en-GB" sz="1400" dirty="0" err="1"/>
              <a:t>stabilních</a:t>
            </a:r>
            <a:r>
              <a:rPr lang="en-GB" sz="1400" dirty="0"/>
              <a:t> </a:t>
            </a:r>
            <a:r>
              <a:rPr lang="en-GB" sz="1400" dirty="0" err="1"/>
              <a:t>onemocnění</a:t>
            </a:r>
            <a:r>
              <a:rPr lang="en-GB" sz="1400" dirty="0"/>
              <a:t> </a:t>
            </a:r>
            <a:endParaRPr lang="cs-CZ" sz="1400" dirty="0"/>
          </a:p>
          <a:p>
            <a:pPr marL="179388" indent="-179388"/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Odstoupení</a:t>
            </a:r>
            <a:r>
              <a:rPr lang="en-GB" sz="1400" dirty="0"/>
              <a:t> </a:t>
            </a:r>
            <a:r>
              <a:rPr lang="en-GB" sz="1400" dirty="0" err="1"/>
              <a:t>pacientů</a:t>
            </a:r>
            <a:r>
              <a:rPr lang="en-GB" sz="1400" dirty="0"/>
              <a:t> ze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r>
              <a:rPr lang="en-GB" sz="1400" dirty="0" err="1"/>
              <a:t>snižuje</a:t>
            </a:r>
            <a:r>
              <a:rPr lang="en-GB" sz="1400" dirty="0"/>
              <a:t> </a:t>
            </a:r>
            <a:r>
              <a:rPr lang="en-GB" sz="1400" dirty="0" err="1"/>
              <a:t>kvalitu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endParaRPr lang="cs-CZ" sz="1400" dirty="0"/>
          </a:p>
          <a:p>
            <a:pPr marL="179388" indent="-179388"/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Možnost</a:t>
            </a:r>
            <a:r>
              <a:rPr lang="en-GB" sz="1400" dirty="0"/>
              <a:t> </a:t>
            </a:r>
            <a:r>
              <a:rPr lang="en-GB" sz="1400" dirty="0" err="1"/>
              <a:t>nežádoucího</a:t>
            </a:r>
            <a:r>
              <a:rPr lang="en-GB" sz="1400" dirty="0"/>
              <a:t> </a:t>
            </a:r>
            <a:r>
              <a:rPr lang="en-GB" sz="1400" dirty="0" err="1"/>
              <a:t>přenesení</a:t>
            </a:r>
            <a:r>
              <a:rPr lang="en-GB" sz="1400" dirty="0"/>
              <a:t> </a:t>
            </a:r>
            <a:r>
              <a:rPr lang="en-GB" sz="1400" dirty="0" err="1"/>
              <a:t>účinku</a:t>
            </a:r>
            <a:r>
              <a:rPr lang="en-GB" sz="1400" dirty="0"/>
              <a:t> </a:t>
            </a:r>
            <a:r>
              <a:rPr lang="en-GB" sz="1400" dirty="0" err="1"/>
              <a:t>léku</a:t>
            </a:r>
            <a:r>
              <a:rPr lang="en-GB" sz="1400" dirty="0"/>
              <a:t> </a:t>
            </a:r>
            <a:br>
              <a:rPr lang="cs-CZ" sz="1400" dirty="0"/>
            </a:br>
            <a:r>
              <a:rPr lang="en-GB" sz="1400" dirty="0"/>
              <a:t>z 1.</a:t>
            </a:r>
            <a:r>
              <a:rPr lang="cs-CZ" sz="1400" dirty="0"/>
              <a:t> </a:t>
            </a:r>
            <a:r>
              <a:rPr lang="en-GB" sz="1400" dirty="0" err="1"/>
              <a:t>fáze</a:t>
            </a:r>
            <a:r>
              <a:rPr lang="en-GB" sz="1400" dirty="0"/>
              <a:t> do 2. </a:t>
            </a:r>
            <a:r>
              <a:rPr lang="en-GB" sz="1400" dirty="0" err="1"/>
              <a:t>fáze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endParaRPr lang="cs-CZ" sz="1400" dirty="0"/>
          </a:p>
          <a:p>
            <a:pPr marL="179388" indent="-179388"/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Pořadí</a:t>
            </a:r>
            <a:r>
              <a:rPr lang="en-GB" sz="1400" dirty="0"/>
              <a:t> </a:t>
            </a:r>
            <a:r>
              <a:rPr lang="en-GB" sz="1400" dirty="0" err="1"/>
              <a:t>podání</a:t>
            </a:r>
            <a:r>
              <a:rPr lang="en-GB" sz="1400" dirty="0"/>
              <a:t> </a:t>
            </a:r>
            <a:r>
              <a:rPr lang="en-GB" sz="1400" dirty="0" err="1"/>
              <a:t>léků</a:t>
            </a:r>
            <a:r>
              <a:rPr lang="en-GB" sz="1400" dirty="0"/>
              <a:t> </a:t>
            </a:r>
            <a:r>
              <a:rPr lang="en-GB" sz="1400" dirty="0" err="1"/>
              <a:t>může</a:t>
            </a:r>
            <a:r>
              <a:rPr lang="en-GB" sz="1400" dirty="0"/>
              <a:t> </a:t>
            </a:r>
            <a:r>
              <a:rPr lang="en-GB" sz="1400" dirty="0" err="1"/>
              <a:t>ovlivnit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účinek</a:t>
            </a:r>
            <a:endParaRPr lang="en-GB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AAAE8E0-7225-6656-60A8-4AA14430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67" y="842601"/>
            <a:ext cx="6296904" cy="517279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7BDF01-7DBF-C868-CD23-B873A2C267F0}"/>
              </a:ext>
            </a:extLst>
          </p:cNvPr>
          <p:cNvSpPr txBox="1"/>
          <p:nvPr/>
        </p:nvSpPr>
        <p:spPr>
          <a:xfrm>
            <a:off x="3691129" y="6106636"/>
            <a:ext cx="7129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Wash-out </a:t>
            </a:r>
            <a:r>
              <a:rPr lang="en-GB" sz="1400" b="1" dirty="0" err="1"/>
              <a:t>perioda</a:t>
            </a:r>
            <a:r>
              <a:rPr lang="en-GB" sz="1400" b="1" dirty="0"/>
              <a:t> </a:t>
            </a:r>
            <a:r>
              <a:rPr lang="en-GB" sz="1400" dirty="0"/>
              <a:t>– je </a:t>
            </a:r>
            <a:r>
              <a:rPr lang="en-GB" sz="1400" dirty="0" err="1"/>
              <a:t>perioda</a:t>
            </a:r>
            <a:r>
              <a:rPr lang="en-GB" sz="1400" dirty="0"/>
              <a:t> bez </a:t>
            </a:r>
            <a:r>
              <a:rPr lang="en-GB" sz="1400" dirty="0" err="1"/>
              <a:t>léčby</a:t>
            </a:r>
            <a:r>
              <a:rPr lang="en-GB" sz="1400" dirty="0"/>
              <a:t> </a:t>
            </a:r>
            <a:r>
              <a:rPr lang="en-GB" sz="1400" dirty="0" err="1"/>
              <a:t>mezi</a:t>
            </a:r>
            <a:r>
              <a:rPr lang="en-GB" sz="1400" dirty="0"/>
              <a:t> </a:t>
            </a:r>
            <a:r>
              <a:rPr lang="en-GB" sz="1400" dirty="0" err="1"/>
              <a:t>léčebnými</a:t>
            </a:r>
            <a:r>
              <a:rPr lang="en-GB" sz="1400" dirty="0"/>
              <a:t> </a:t>
            </a:r>
            <a:r>
              <a:rPr lang="en-GB" sz="1400" dirty="0" err="1"/>
              <a:t>periodami</a:t>
            </a:r>
            <a:r>
              <a:rPr lang="en-GB" sz="1400" dirty="0"/>
              <a:t> I a II, </a:t>
            </a:r>
            <a:r>
              <a:rPr lang="en-GB" sz="1400" dirty="0" err="1"/>
              <a:t>musí</a:t>
            </a:r>
            <a:r>
              <a:rPr lang="en-GB" sz="1400" dirty="0"/>
              <a:t> </a:t>
            </a:r>
            <a:endParaRPr lang="cs-CZ" sz="1400" dirty="0"/>
          </a:p>
          <a:p>
            <a:r>
              <a:rPr lang="en-GB" sz="1400" dirty="0"/>
              <a:t>se </a:t>
            </a:r>
            <a:r>
              <a:rPr lang="en-GB" sz="1400" dirty="0" err="1"/>
              <a:t>určit</a:t>
            </a:r>
            <a:r>
              <a:rPr lang="en-GB" sz="1400" dirty="0"/>
              <a:t> </a:t>
            </a:r>
            <a:r>
              <a:rPr lang="en-GB" sz="1400" dirty="0" err="1"/>
              <a:t>dostatečně</a:t>
            </a:r>
            <a:r>
              <a:rPr lang="en-GB" sz="1400" dirty="0"/>
              <a:t> </a:t>
            </a:r>
            <a:r>
              <a:rPr lang="en-GB" sz="1400" dirty="0" err="1"/>
              <a:t>dlouhá</a:t>
            </a:r>
            <a:r>
              <a:rPr lang="en-GB" sz="1400" dirty="0"/>
              <a:t> </a:t>
            </a:r>
            <a:r>
              <a:rPr lang="en-GB" sz="1400" dirty="0" err="1"/>
              <a:t>tak</a:t>
            </a:r>
            <a:r>
              <a:rPr lang="en-GB" sz="1400" dirty="0"/>
              <a:t>, aby </a:t>
            </a:r>
            <a:r>
              <a:rPr lang="en-GB" sz="1400" dirty="0" err="1"/>
              <a:t>nebyl</a:t>
            </a:r>
            <a:r>
              <a:rPr lang="en-GB" sz="1400" dirty="0"/>
              <a:t> </a:t>
            </a:r>
            <a:r>
              <a:rPr lang="en-GB" sz="1400" dirty="0" err="1"/>
              <a:t>ovlivněn</a:t>
            </a:r>
            <a:r>
              <a:rPr lang="en-GB" sz="1400" dirty="0"/>
              <a:t> </a:t>
            </a:r>
            <a:r>
              <a:rPr lang="en-GB" sz="1400" dirty="0" err="1"/>
              <a:t>účinek</a:t>
            </a:r>
            <a:r>
              <a:rPr lang="en-GB" sz="1400" dirty="0"/>
              <a:t> </a:t>
            </a:r>
            <a:r>
              <a:rPr lang="en-GB" sz="1400" dirty="0" err="1"/>
              <a:t>přípravku</a:t>
            </a:r>
            <a:r>
              <a:rPr lang="en-GB" sz="1400" dirty="0"/>
              <a:t> </a:t>
            </a:r>
            <a:r>
              <a:rPr lang="en-GB" sz="1400" dirty="0" err="1"/>
              <a:t>podaného</a:t>
            </a:r>
            <a:r>
              <a:rPr lang="en-GB" sz="1400" dirty="0"/>
              <a:t> </a:t>
            </a:r>
            <a:r>
              <a:rPr lang="en-GB" sz="1400" dirty="0" err="1"/>
              <a:t>ve</a:t>
            </a:r>
            <a:r>
              <a:rPr lang="en-GB" sz="1400" dirty="0"/>
              <a:t> 2. </a:t>
            </a:r>
            <a:r>
              <a:rPr lang="en-GB" sz="1400" dirty="0" err="1"/>
              <a:t>fázi</a:t>
            </a:r>
            <a:r>
              <a:rPr lang="en-GB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010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020CD2-2BC4-A190-F6D1-CF9B8AA85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6B28E2-CB09-D56C-C64B-244532750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0F6032-2BB6-C093-3FAE-595D3866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bez kontroly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1A1B0E-BA10-1169-8770-AB300FE9D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Cílem studií bez kontrolní skupiny je </a:t>
            </a:r>
            <a:r>
              <a:rPr lang="en-GB" dirty="0" err="1"/>
              <a:t>prokázat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cs-CZ" dirty="0"/>
              <a:t>:</a:t>
            </a:r>
          </a:p>
          <a:p>
            <a:r>
              <a:rPr lang="en-GB" dirty="0" err="1"/>
              <a:t>léčebná</a:t>
            </a:r>
            <a:r>
              <a:rPr lang="en-GB" dirty="0"/>
              <a:t> </a:t>
            </a:r>
            <a:r>
              <a:rPr lang="en-GB" dirty="0" err="1"/>
              <a:t>odpověď</a:t>
            </a:r>
            <a:r>
              <a:rPr lang="en-GB" dirty="0"/>
              <a:t> </a:t>
            </a:r>
            <a:r>
              <a:rPr lang="en-GB" dirty="0" err="1"/>
              <a:t>nastane</a:t>
            </a:r>
            <a:r>
              <a:rPr lang="en-GB" dirty="0"/>
              <a:t> u </a:t>
            </a:r>
            <a:r>
              <a:rPr lang="en-GB" dirty="0" err="1"/>
              <a:t>většího</a:t>
            </a:r>
            <a:r>
              <a:rPr lang="en-GB" dirty="0"/>
              <a:t> </a:t>
            </a:r>
            <a:r>
              <a:rPr lang="en-GB" dirty="0" err="1"/>
              <a:t>procenta</a:t>
            </a:r>
            <a:r>
              <a:rPr lang="en-GB" dirty="0"/>
              <a:t> </a:t>
            </a:r>
            <a:r>
              <a:rPr lang="en-GB" dirty="0" err="1"/>
              <a:t>případů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je </a:t>
            </a:r>
            <a:r>
              <a:rPr lang="en-GB" dirty="0" err="1"/>
              <a:t>předem</a:t>
            </a:r>
            <a:r>
              <a:rPr lang="en-GB" dirty="0"/>
              <a:t> </a:t>
            </a:r>
            <a:r>
              <a:rPr lang="en-GB" dirty="0" err="1"/>
              <a:t>definované</a:t>
            </a:r>
            <a:r>
              <a:rPr lang="en-GB" dirty="0"/>
              <a:t> </a:t>
            </a:r>
            <a:r>
              <a:rPr lang="en-GB" dirty="0" err="1"/>
              <a:t>procento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60%).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procento</a:t>
            </a:r>
            <a:r>
              <a:rPr lang="en-GB" dirty="0"/>
              <a:t> </a:t>
            </a:r>
            <a:r>
              <a:rPr lang="en-GB" dirty="0" err="1"/>
              <a:t>nežádoucích</a:t>
            </a:r>
            <a:r>
              <a:rPr lang="en-GB" dirty="0"/>
              <a:t> </a:t>
            </a:r>
            <a:r>
              <a:rPr lang="en-GB" dirty="0" err="1"/>
              <a:t>účinků</a:t>
            </a:r>
            <a:r>
              <a:rPr lang="en-GB" dirty="0"/>
              <a:t> je 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nějaké</a:t>
            </a:r>
            <a:r>
              <a:rPr lang="en-GB" dirty="0"/>
              <a:t> </a:t>
            </a:r>
            <a:r>
              <a:rPr lang="en-GB" dirty="0" err="1"/>
              <a:t>předem</a:t>
            </a:r>
            <a:r>
              <a:rPr lang="en-GB" dirty="0"/>
              <a:t> </a:t>
            </a:r>
            <a:r>
              <a:rPr lang="en-GB" dirty="0" err="1"/>
              <a:t>stanovené</a:t>
            </a:r>
            <a:r>
              <a:rPr lang="en-GB" dirty="0"/>
              <a:t> </a:t>
            </a:r>
            <a:r>
              <a:rPr lang="en-GB" dirty="0" err="1"/>
              <a:t>procento</a:t>
            </a:r>
            <a:r>
              <a:rPr lang="en-GB" dirty="0"/>
              <a:t>. </a:t>
            </a:r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Jsou to studie bez jakéhokoliv terapeutického postupu, kontroly.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20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2418B4-9927-28DF-1A3B-C09CAEE88E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2CD395-C2F9-D2F2-B997-F78F10700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23F93B-F5F0-D26A-0F68-60092D5C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bez intervence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CC287E-E234-0218-FBAC-E132427F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9"/>
            <a:ext cx="9464612" cy="4139998"/>
          </a:xfrm>
        </p:spPr>
        <p:txBody>
          <a:bodyPr/>
          <a:lstStyle/>
          <a:p>
            <a:r>
              <a:rPr lang="en-GB" sz="2400" dirty="0" err="1"/>
              <a:t>studie</a:t>
            </a:r>
            <a:r>
              <a:rPr lang="en-GB" sz="2400" dirty="0"/>
              <a:t> bez </a:t>
            </a:r>
            <a:r>
              <a:rPr lang="en-GB" sz="2400" dirty="0" err="1"/>
              <a:t>jakéhokoliv</a:t>
            </a:r>
            <a:r>
              <a:rPr lang="en-GB" sz="2400" dirty="0"/>
              <a:t> </a:t>
            </a:r>
            <a:r>
              <a:rPr lang="en-GB" sz="2400" dirty="0" err="1"/>
              <a:t>terapeutického</a:t>
            </a:r>
            <a:r>
              <a:rPr lang="en-GB" sz="2400" dirty="0"/>
              <a:t> </a:t>
            </a:r>
            <a:r>
              <a:rPr lang="en-GB" sz="2400" dirty="0" err="1"/>
              <a:t>postupu</a:t>
            </a:r>
            <a:r>
              <a:rPr lang="en-GB" sz="2400" dirty="0"/>
              <a:t>, </a:t>
            </a:r>
            <a:r>
              <a:rPr lang="en-GB" sz="2400" dirty="0" err="1"/>
              <a:t>uplatňují</a:t>
            </a:r>
            <a:r>
              <a:rPr lang="en-GB" sz="2400" dirty="0"/>
              <a:t> se </a:t>
            </a:r>
            <a:r>
              <a:rPr lang="en-GB" sz="2400" dirty="0" err="1"/>
              <a:t>zde</a:t>
            </a:r>
            <a:r>
              <a:rPr lang="en-GB" sz="2400" dirty="0"/>
              <a:t> </a:t>
            </a:r>
            <a:r>
              <a:rPr lang="en-GB" sz="2400" dirty="0" err="1"/>
              <a:t>však</a:t>
            </a:r>
            <a:r>
              <a:rPr lang="en-GB" sz="2400" dirty="0"/>
              <a:t> </a:t>
            </a:r>
            <a:r>
              <a:rPr lang="en-GB" sz="2400" dirty="0" err="1"/>
              <a:t>diagnostické</a:t>
            </a:r>
            <a:r>
              <a:rPr lang="en-GB" sz="2400" dirty="0"/>
              <a:t> </a:t>
            </a:r>
            <a:r>
              <a:rPr lang="en-GB" sz="2400" dirty="0" err="1"/>
              <a:t>postupy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case-control stud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en-GB" sz="2400" dirty="0" err="1"/>
              <a:t>český</a:t>
            </a:r>
            <a:r>
              <a:rPr lang="en-GB" sz="2400" dirty="0"/>
              <a:t> </a:t>
            </a:r>
            <a:r>
              <a:rPr lang="en-GB" sz="2400" dirty="0" err="1"/>
              <a:t>termín</a:t>
            </a:r>
            <a:r>
              <a:rPr lang="en-GB" sz="2400" dirty="0"/>
              <a:t> „</a:t>
            </a:r>
            <a:r>
              <a:rPr lang="en-GB" sz="2400" dirty="0" err="1"/>
              <a:t>případ-kontrola</a:t>
            </a:r>
            <a:r>
              <a:rPr lang="en-GB" sz="2400" dirty="0"/>
              <a:t>“ se </a:t>
            </a:r>
            <a:r>
              <a:rPr lang="en-GB" sz="2400" dirty="0" err="1"/>
              <a:t>obvykle</a:t>
            </a:r>
            <a:r>
              <a:rPr lang="en-GB" sz="2400" dirty="0"/>
              <a:t> </a:t>
            </a:r>
            <a:r>
              <a:rPr lang="en-GB" sz="2400" dirty="0" err="1"/>
              <a:t>nepoužívá</a:t>
            </a:r>
            <a:r>
              <a:rPr lang="en-GB" sz="2400" dirty="0"/>
              <a:t>), </a:t>
            </a:r>
            <a:endParaRPr lang="cs-CZ" sz="2400" dirty="0"/>
          </a:p>
          <a:p>
            <a:r>
              <a:rPr lang="cs-CZ" sz="2400" dirty="0" err="1"/>
              <a:t>cohort</a:t>
            </a:r>
            <a:r>
              <a:rPr lang="cs-CZ" sz="2400" dirty="0"/>
              <a:t> study (</a:t>
            </a:r>
            <a:r>
              <a:rPr lang="en-GB" sz="2400" dirty="0" err="1"/>
              <a:t>kohortová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cs-CZ" sz="2400" dirty="0"/>
              <a:t>),</a:t>
            </a:r>
          </a:p>
          <a:p>
            <a:r>
              <a:rPr lang="en-GB" sz="2400" dirty="0"/>
              <a:t>cross-sectional</a:t>
            </a:r>
            <a:r>
              <a:rPr lang="cs-CZ" sz="2400" dirty="0"/>
              <a:t> study (</a:t>
            </a:r>
            <a:r>
              <a:rPr lang="en-GB" sz="2400" dirty="0" err="1"/>
              <a:t>průřezová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).</a:t>
            </a:r>
          </a:p>
        </p:txBody>
      </p:sp>
      <p:pic>
        <p:nvPicPr>
          <p:cNvPr id="1026" name="Picture 2" descr="Otaznik – Modul-LEG®">
            <a:extLst>
              <a:ext uri="{FF2B5EF4-FFF2-40B4-BE49-F238E27FC236}">
                <a16:creationId xmlns:a16="http://schemas.microsoft.com/office/drawing/2014/main" id="{9C8376A6-2C23-3820-732D-DDCA56FA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38" y="259137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7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007FCE1-A0C0-8292-3657-7B2CC0AA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2098867"/>
            <a:ext cx="8283578" cy="4659512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89E024-5EDD-ED93-2311-ACB20E47B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kern="1200">
                <a:latin typeface="+mj-lt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24E30D-9B09-6A41-AB66-3F6122B6B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D99FE86-A231-00AF-ABE1-577974D8CF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FE481C-359B-D739-0EF3-E81702F9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Observační studie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C3D6E1-2C72-B877-4AEA-CA08C91DED0D}"/>
              </a:ext>
            </a:extLst>
          </p:cNvPr>
          <p:cNvSpPr txBox="1"/>
          <p:nvPr/>
        </p:nvSpPr>
        <p:spPr>
          <a:xfrm>
            <a:off x="6251278" y="1290515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17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Přehled plánů studií v kvantitativním výzkumu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65C72E-5B9C-E475-60A3-BC5AE9EE5A1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„</a:t>
            </a:r>
            <a:r>
              <a:rPr lang="en-GB"/>
              <a:t>Pozorovací</a:t>
            </a:r>
            <a:r>
              <a:rPr lang="cs-CZ" dirty="0"/>
              <a:t>“</a:t>
            </a:r>
            <a:r>
              <a:rPr lang="en-GB" dirty="0"/>
              <a:t> </a:t>
            </a:r>
            <a:r>
              <a:rPr lang="en-GB"/>
              <a:t>studie</a:t>
            </a:r>
            <a:r>
              <a:rPr lang="en-GB" dirty="0"/>
              <a:t> se </a:t>
            </a:r>
            <a:r>
              <a:rPr lang="en-GB"/>
              <a:t>také</a:t>
            </a:r>
            <a:r>
              <a:rPr lang="en-GB" dirty="0"/>
              <a:t> </a:t>
            </a:r>
            <a:r>
              <a:rPr lang="en-GB"/>
              <a:t>nazývají</a:t>
            </a:r>
            <a:r>
              <a:rPr lang="en-GB" dirty="0"/>
              <a:t> "</a:t>
            </a:r>
            <a:r>
              <a:rPr lang="en-GB"/>
              <a:t>přirozené</a:t>
            </a:r>
            <a:r>
              <a:rPr lang="en-GB" dirty="0"/>
              <a:t> </a:t>
            </a:r>
            <a:r>
              <a:rPr lang="en-GB"/>
              <a:t>studie</a:t>
            </a:r>
            <a:r>
              <a:rPr lang="en-GB" dirty="0"/>
              <a:t>", </a:t>
            </a:r>
            <a:r>
              <a:rPr lang="en-GB"/>
              <a:t>protože</a:t>
            </a:r>
            <a:r>
              <a:rPr lang="en-GB" dirty="0"/>
              <a:t> </a:t>
            </a:r>
            <a:r>
              <a:rPr lang="en-GB"/>
              <a:t>výzkumník</a:t>
            </a:r>
            <a:r>
              <a:rPr lang="en-GB" dirty="0"/>
              <a:t> </a:t>
            </a:r>
            <a:r>
              <a:rPr lang="en-GB"/>
              <a:t>nezasahuje</a:t>
            </a:r>
            <a:r>
              <a:rPr lang="en-GB" dirty="0"/>
              <a:t> do </a:t>
            </a:r>
            <a:r>
              <a:rPr lang="en-GB"/>
              <a:t>expozice</a:t>
            </a:r>
            <a:r>
              <a:rPr lang="en-GB" dirty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7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2537CE-78CB-5296-D5A5-3A4B772AA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3C8853-7901-CE64-0C20-F6939EC6C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6F0BB1-F5A9-6468-5654-7C40DDDBDF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1961" y="1292249"/>
            <a:ext cx="5220000" cy="271576"/>
          </a:xfrm>
        </p:spPr>
        <p:txBody>
          <a:bodyPr/>
          <a:lstStyle/>
          <a:p>
            <a:r>
              <a:rPr lang="cs-CZ" dirty="0"/>
              <a:t>Analytické observační studie –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179224C-B2AE-8F3E-9FC9-760A43E0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0439"/>
            <a:ext cx="10753200" cy="451576"/>
          </a:xfrm>
        </p:spPr>
        <p:txBody>
          <a:bodyPr/>
          <a:lstStyle/>
          <a:p>
            <a:r>
              <a:rPr lang="cs-CZ" dirty="0"/>
              <a:t>Tipy observačních studií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2252C70-AF84-ADD2-64BB-8B9339B684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91275" y="1291477"/>
            <a:ext cx="5800725" cy="271576"/>
          </a:xfrm>
        </p:spPr>
        <p:txBody>
          <a:bodyPr/>
          <a:lstStyle/>
          <a:p>
            <a:r>
              <a:rPr lang="cs-CZ" dirty="0"/>
              <a:t>Deskriptivní observační studie – NO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F81C431-E194-ACD9-F81A-4637922538E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2831278" cy="158202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 err="1"/>
              <a:t>Cohort</a:t>
            </a:r>
            <a:r>
              <a:rPr lang="cs-CZ" sz="2000" dirty="0"/>
              <a:t> study </a:t>
            </a:r>
          </a:p>
          <a:p>
            <a:r>
              <a:rPr lang="cs-CZ" sz="2000" dirty="0"/>
              <a:t>Case-</a:t>
            </a:r>
            <a:r>
              <a:rPr lang="cs-CZ" sz="2000" dirty="0" err="1"/>
              <a:t>control</a:t>
            </a:r>
            <a:r>
              <a:rPr lang="cs-CZ" sz="2000" dirty="0"/>
              <a:t> study</a:t>
            </a:r>
          </a:p>
          <a:p>
            <a:r>
              <a:rPr lang="cs-CZ" sz="2000" dirty="0" err="1"/>
              <a:t>Cross-sectional</a:t>
            </a:r>
            <a:r>
              <a:rPr lang="cs-CZ" sz="2000" dirty="0"/>
              <a:t> study</a:t>
            </a:r>
            <a:endParaRPr lang="en-GB" sz="20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040BE72-EFD1-E352-E491-910E18E17A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951276" y="1703363"/>
            <a:ext cx="2591607" cy="143915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Case </a:t>
            </a:r>
            <a:r>
              <a:rPr lang="cs-CZ" sz="2000" dirty="0" err="1"/>
              <a:t>series</a:t>
            </a:r>
            <a:endParaRPr lang="cs-CZ" sz="2000" dirty="0"/>
          </a:p>
          <a:p>
            <a:r>
              <a:rPr lang="cs-CZ" sz="2000" dirty="0"/>
              <a:t>Case report</a:t>
            </a:r>
          </a:p>
          <a:p>
            <a:r>
              <a:rPr lang="cs-CZ" sz="2000" dirty="0"/>
              <a:t>Case study</a:t>
            </a:r>
            <a:endParaRPr lang="en-GB" sz="2000" dirty="0"/>
          </a:p>
        </p:txBody>
      </p:sp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539F4E46-B361-721E-5A32-108B94A6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11" y="2226107"/>
            <a:ext cx="4979932" cy="435133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237FD9C-60D6-A826-9128-9E6FAF3FA2E4}"/>
              </a:ext>
            </a:extLst>
          </p:cNvPr>
          <p:cNvSpPr txBox="1"/>
          <p:nvPr/>
        </p:nvSpPr>
        <p:spPr>
          <a:xfrm>
            <a:off x="3896591" y="1730981"/>
            <a:ext cx="4561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/>
              <a:t>Rozdíly</a:t>
            </a:r>
            <a:r>
              <a:rPr lang="en-GB" sz="1400" b="1" dirty="0"/>
              <a:t> </a:t>
            </a:r>
            <a:r>
              <a:rPr lang="en-GB" sz="1400" b="1" dirty="0" err="1"/>
              <a:t>mezi</a:t>
            </a:r>
            <a:r>
              <a:rPr lang="en-GB" sz="1400" b="1" dirty="0"/>
              <a:t> </a:t>
            </a:r>
            <a:r>
              <a:rPr lang="en-GB" sz="1400" b="1" dirty="0" err="1"/>
              <a:t>některými</a:t>
            </a:r>
            <a:r>
              <a:rPr lang="en-GB" sz="1400" b="1" dirty="0"/>
              <a:t> </a:t>
            </a:r>
            <a:r>
              <a:rPr lang="en-GB" sz="1400" b="1" dirty="0" err="1"/>
              <a:t>typy</a:t>
            </a:r>
            <a:r>
              <a:rPr lang="en-GB" sz="1400" b="1" dirty="0"/>
              <a:t> </a:t>
            </a:r>
            <a:r>
              <a:rPr lang="en-GB" sz="1400" b="1" dirty="0" err="1"/>
              <a:t>pozorovacích</a:t>
            </a:r>
            <a:r>
              <a:rPr lang="en-GB" sz="1400" b="1" dirty="0"/>
              <a:t> </a:t>
            </a:r>
            <a:r>
              <a:rPr lang="en-GB" sz="1400" b="1" dirty="0" err="1"/>
              <a:t>studií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7455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5581B-FF52-7F39-C060-1DD26AA78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962A8D-B143-6F2D-F067-FC6A8164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Cohort</a:t>
            </a:r>
            <a:r>
              <a:rPr lang="cs-CZ" dirty="0"/>
              <a:t> study (1)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44B669-F7C3-FF9B-4014-0D639F8F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868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Plán</a:t>
            </a:r>
            <a:r>
              <a:rPr lang="en-GB" sz="1800" dirty="0"/>
              <a:t> </a:t>
            </a:r>
            <a:r>
              <a:rPr lang="en-GB" sz="1800" dirty="0" err="1"/>
              <a:t>studie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identifikuje</a:t>
            </a:r>
            <a:r>
              <a:rPr lang="en-GB" sz="1800" dirty="0"/>
              <a:t> a </a:t>
            </a:r>
            <a:r>
              <a:rPr lang="en-GB" sz="1800" dirty="0" err="1"/>
              <a:t>vybírá</a:t>
            </a:r>
            <a:r>
              <a:rPr lang="en-GB" sz="1800" dirty="0"/>
              <a:t> </a:t>
            </a:r>
            <a:r>
              <a:rPr lang="en-GB" sz="1800" dirty="0" err="1"/>
              <a:t>dvě</a:t>
            </a:r>
            <a:r>
              <a:rPr lang="en-GB" sz="1800" dirty="0"/>
              <a:t> </a:t>
            </a:r>
            <a:r>
              <a:rPr lang="en-GB" sz="1800" dirty="0" err="1"/>
              <a:t>skupiny</a:t>
            </a:r>
            <a:r>
              <a:rPr lang="en-GB" sz="1800" dirty="0"/>
              <a:t> </a:t>
            </a:r>
            <a:r>
              <a:rPr lang="en-GB" sz="1800" dirty="0" err="1"/>
              <a:t>pacientů</a:t>
            </a:r>
            <a:r>
              <a:rPr lang="en-GB" sz="1800" dirty="0"/>
              <a:t> ze </a:t>
            </a:r>
            <a:r>
              <a:rPr lang="en-GB" sz="1800" dirty="0" err="1"/>
              <a:t>zájmové</a:t>
            </a:r>
            <a:r>
              <a:rPr lang="en-GB" sz="1800" dirty="0"/>
              <a:t> populace a </a:t>
            </a:r>
            <a:r>
              <a:rPr lang="en-GB" sz="1800" dirty="0" err="1"/>
              <a:t>zařazuje</a:t>
            </a:r>
            <a:r>
              <a:rPr lang="en-GB" sz="1800" dirty="0"/>
              <a:t> je do </a:t>
            </a:r>
            <a:r>
              <a:rPr lang="en-GB" sz="1800" dirty="0" err="1"/>
              <a:t>jedné</a:t>
            </a:r>
            <a:r>
              <a:rPr lang="en-GB" sz="1800" dirty="0"/>
              <a:t> ze </a:t>
            </a:r>
            <a:r>
              <a:rPr lang="en-GB" sz="1800" dirty="0" err="1"/>
              <a:t>dvou</a:t>
            </a:r>
            <a:r>
              <a:rPr lang="en-GB" sz="1800" dirty="0"/>
              <a:t> </a:t>
            </a:r>
            <a:r>
              <a:rPr lang="en-GB" sz="1800" dirty="0" err="1"/>
              <a:t>kohort</a:t>
            </a:r>
            <a:r>
              <a:rPr lang="en-GB" sz="1800" dirty="0"/>
              <a:t>, z </a:t>
            </a:r>
            <a:r>
              <a:rPr lang="en-GB" sz="1800" dirty="0" err="1"/>
              <a:t>nichž</a:t>
            </a:r>
            <a:r>
              <a:rPr lang="en-GB" sz="1800" dirty="0"/>
              <a:t> </a:t>
            </a:r>
            <a:r>
              <a:rPr lang="en-GB" sz="1800" dirty="0" err="1"/>
              <a:t>jedna</a:t>
            </a:r>
            <a:r>
              <a:rPr lang="en-GB" sz="1800" dirty="0"/>
              <a:t> je </a:t>
            </a:r>
            <a:r>
              <a:rPr lang="en-GB" sz="1800" dirty="0" err="1"/>
              <a:t>vystavena</a:t>
            </a:r>
            <a:r>
              <a:rPr lang="en-GB" sz="1800" dirty="0"/>
              <a:t> </a:t>
            </a:r>
            <a:r>
              <a:rPr lang="en-GB" sz="1800" dirty="0" err="1"/>
              <a:t>intervenci</a:t>
            </a:r>
            <a:r>
              <a:rPr lang="en-GB" sz="1800" dirty="0"/>
              <a:t> a </a:t>
            </a:r>
            <a:r>
              <a:rPr lang="en-GB" sz="1800" dirty="0" err="1"/>
              <a:t>druhá</a:t>
            </a:r>
            <a:r>
              <a:rPr lang="en-GB" sz="1800" dirty="0"/>
              <a:t> </a:t>
            </a:r>
            <a:r>
              <a:rPr lang="en-GB" sz="1800" dirty="0" err="1"/>
              <a:t>skupina</a:t>
            </a:r>
            <a:r>
              <a:rPr lang="en-GB" sz="1800" dirty="0"/>
              <a:t> </a:t>
            </a:r>
            <a:r>
              <a:rPr lang="en-GB" sz="1800" dirty="0" err="1"/>
              <a:t>této</a:t>
            </a:r>
            <a:r>
              <a:rPr lang="en-GB" sz="1800" dirty="0"/>
              <a:t> </a:t>
            </a:r>
            <a:r>
              <a:rPr lang="en-GB" sz="1800" dirty="0" err="1"/>
              <a:t>intervenci</a:t>
            </a:r>
            <a:r>
              <a:rPr lang="en-GB" sz="1800" dirty="0"/>
              <a:t> </a:t>
            </a:r>
            <a:r>
              <a:rPr lang="en-GB" sz="1800" dirty="0" err="1"/>
              <a:t>vystavena</a:t>
            </a:r>
            <a:r>
              <a:rPr lang="en-GB" sz="1800" dirty="0"/>
              <a:t> </a:t>
            </a:r>
            <a:r>
              <a:rPr lang="en-GB" sz="1800" dirty="0" err="1"/>
              <a:t>nebyla</a:t>
            </a:r>
            <a:r>
              <a:rPr lang="en-GB" sz="1800" dirty="0"/>
              <a:t>. Ty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pak</a:t>
            </a:r>
            <a:r>
              <a:rPr lang="en-GB" sz="1800" dirty="0"/>
              <a:t> v </a:t>
            </a:r>
            <a:r>
              <a:rPr lang="en-GB" sz="1800" dirty="0" err="1"/>
              <a:t>průběhu</a:t>
            </a:r>
            <a:r>
              <a:rPr lang="en-GB" sz="1800" dirty="0"/>
              <a:t> </a:t>
            </a:r>
            <a:r>
              <a:rPr lang="en-GB" sz="1800" dirty="0" err="1"/>
              <a:t>času</a:t>
            </a:r>
            <a:r>
              <a:rPr lang="en-GB" sz="1800" dirty="0"/>
              <a:t> </a:t>
            </a:r>
            <a:r>
              <a:rPr lang="en-GB" sz="1800" dirty="0" err="1"/>
              <a:t>sledovány</a:t>
            </a:r>
            <a:r>
              <a:rPr lang="en-GB" sz="1800" dirty="0"/>
              <a:t>, aby se </a:t>
            </a:r>
            <a:r>
              <a:rPr lang="en-GB" sz="1800" dirty="0" err="1"/>
              <a:t>zjistilo</a:t>
            </a:r>
            <a:r>
              <a:rPr lang="en-GB" sz="1800" dirty="0"/>
              <a:t>, </a:t>
            </a:r>
            <a:r>
              <a:rPr lang="en-GB" sz="1800" dirty="0" err="1"/>
              <a:t>zda</a:t>
            </a:r>
            <a:r>
              <a:rPr lang="en-GB" sz="1800" dirty="0"/>
              <a:t> se u </a:t>
            </a:r>
            <a:r>
              <a:rPr lang="en-GB" sz="1800" dirty="0" err="1"/>
              <a:t>nich</a:t>
            </a:r>
            <a:r>
              <a:rPr lang="en-GB" sz="1800" dirty="0"/>
              <a:t> v </a:t>
            </a:r>
            <a:r>
              <a:rPr lang="en-GB" sz="1800" dirty="0" err="1"/>
              <a:t>různých</a:t>
            </a:r>
            <a:r>
              <a:rPr lang="en-GB" sz="1800" dirty="0"/>
              <a:t> </a:t>
            </a:r>
            <a:r>
              <a:rPr lang="en-GB" sz="1800" dirty="0" err="1"/>
              <a:t>časových</a:t>
            </a:r>
            <a:r>
              <a:rPr lang="en-GB" sz="1800" dirty="0"/>
              <a:t> </a:t>
            </a:r>
            <a:r>
              <a:rPr lang="en-GB" sz="1800" dirty="0" err="1"/>
              <a:t>bodech</a:t>
            </a:r>
            <a:r>
              <a:rPr lang="en-GB" sz="1800" dirty="0"/>
              <a:t> </a:t>
            </a:r>
            <a:r>
              <a:rPr lang="en-GB" sz="1800" dirty="0" err="1"/>
              <a:t>vyvíjí</a:t>
            </a:r>
            <a:r>
              <a:rPr lang="en-GB" sz="1800" dirty="0"/>
              <a:t> </a:t>
            </a:r>
            <a:r>
              <a:rPr lang="en-GB" sz="1800" dirty="0" err="1"/>
              <a:t>výsledek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je </a:t>
            </a:r>
            <a:r>
              <a:rPr lang="en-GB" sz="1800" dirty="0" err="1"/>
              <a:t>předmětem</a:t>
            </a:r>
            <a:r>
              <a:rPr lang="en-GB" sz="1800" dirty="0"/>
              <a:t> </a:t>
            </a:r>
            <a:r>
              <a:rPr lang="en-GB" sz="1800" dirty="0" err="1"/>
              <a:t>zájmu</a:t>
            </a:r>
            <a:r>
              <a:rPr lang="en-GB" sz="1800" dirty="0"/>
              <a:t>. 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pic>
        <p:nvPicPr>
          <p:cNvPr id="2050" name="Picture 2" descr="Cohort Study Design Diagram Image">
            <a:extLst>
              <a:ext uri="{FF2B5EF4-FFF2-40B4-BE49-F238E27FC236}">
                <a16:creationId xmlns:a16="http://schemas.microsoft.com/office/drawing/2014/main" id="{A221C303-0994-4159-D515-609D47DC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02" y="2883614"/>
            <a:ext cx="6141498" cy="37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5B00165-4908-28DF-602A-80FB8D48BFA9}"/>
              </a:ext>
            </a:extLst>
          </p:cNvPr>
          <p:cNvSpPr txBox="1"/>
          <p:nvPr/>
        </p:nvSpPr>
        <p:spPr>
          <a:xfrm>
            <a:off x="5144101" y="6445113"/>
            <a:ext cx="60942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3"/>
              </a:rPr>
              <a:t>https://www.ebmconsult.com/articles/cohort-study-biostatistics</a:t>
            </a:r>
            <a:endParaRPr lang="cs-CZ" sz="1100" dirty="0"/>
          </a:p>
          <a:p>
            <a:endParaRPr lang="en-GB" sz="11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EBF07E-72E6-5B87-A289-C5AB7C63983D}"/>
              </a:ext>
            </a:extLst>
          </p:cNvPr>
          <p:cNvSpPr txBox="1"/>
          <p:nvPr/>
        </p:nvSpPr>
        <p:spPr>
          <a:xfrm>
            <a:off x="294692" y="2492088"/>
            <a:ext cx="4772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n-lt"/>
              </a:rPr>
              <a:t>Výhody: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Může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jasněji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ukázat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dobu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expozice</a:t>
            </a:r>
            <a:r>
              <a:rPr lang="en-GB" sz="1400" dirty="0">
                <a:latin typeface="+mn-lt"/>
              </a:rPr>
              <a:t> a </a:t>
            </a:r>
            <a:r>
              <a:rPr lang="en-GB" sz="1400" dirty="0" err="1">
                <a:latin typeface="+mn-lt"/>
              </a:rPr>
              <a:t>vývoj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výsledku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protože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subjekty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jsou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počátku</a:t>
            </a:r>
            <a:r>
              <a:rPr lang="en-GB" sz="1400" dirty="0">
                <a:latin typeface="+mn-lt"/>
              </a:rPr>
              <a:t> bez </a:t>
            </a:r>
            <a:r>
              <a:rPr lang="en-GB" sz="1400" dirty="0" err="1">
                <a:latin typeface="+mn-lt"/>
              </a:rPr>
              <a:t>onemocnění</a:t>
            </a:r>
            <a:r>
              <a:rPr lang="en-GB" sz="14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Umožňuje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hodnocení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více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než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jednoho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výsledku</a:t>
            </a:r>
            <a:r>
              <a:rPr lang="en-GB" sz="1400" dirty="0">
                <a:latin typeface="+mn-lt"/>
              </a:rPr>
              <a:t> </a:t>
            </a:r>
            <a:br>
              <a:rPr lang="cs-CZ" sz="1400" dirty="0">
                <a:latin typeface="+mn-lt"/>
              </a:rPr>
            </a:br>
            <a:r>
              <a:rPr lang="en-GB" sz="1400" dirty="0">
                <a:latin typeface="+mn-lt"/>
              </a:rPr>
              <a:t>v </a:t>
            </a:r>
            <a:r>
              <a:rPr lang="en-GB" sz="1400" dirty="0" err="1">
                <a:latin typeface="+mn-lt"/>
              </a:rPr>
              <a:t>souvislosti</a:t>
            </a:r>
            <a:r>
              <a:rPr lang="en-GB" sz="1400" dirty="0">
                <a:latin typeface="+mn-lt"/>
              </a:rPr>
              <a:t> s </a:t>
            </a:r>
            <a:r>
              <a:rPr lang="en-GB" sz="1400" dirty="0" err="1">
                <a:latin typeface="+mn-lt"/>
              </a:rPr>
              <a:t>expozicí</a:t>
            </a:r>
            <a:r>
              <a:rPr lang="en-GB" sz="14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Umožňuje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výpočet</a:t>
            </a:r>
            <a:r>
              <a:rPr lang="en-GB" sz="1400" dirty="0">
                <a:latin typeface="+mn-lt"/>
              </a:rPr>
              <a:t> incidence</a:t>
            </a:r>
            <a:r>
              <a:rPr lang="cs-CZ" sz="1400" dirty="0">
                <a:latin typeface="+mn-lt"/>
              </a:rPr>
              <a:t>.</a:t>
            </a:r>
            <a:endParaRPr lang="en-GB" sz="1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Užitečné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pokud</a:t>
            </a:r>
            <a:r>
              <a:rPr lang="en-GB" sz="1400" dirty="0">
                <a:latin typeface="+mn-lt"/>
              </a:rPr>
              <a:t> je </a:t>
            </a:r>
            <a:r>
              <a:rPr lang="en-GB" sz="1400" dirty="0" err="1">
                <a:latin typeface="+mn-lt"/>
              </a:rPr>
              <a:t>třeba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vyhodnotit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vzácné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expozice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EB3C4F-B01C-FEA4-CA1A-4D5D4CEC519D}"/>
              </a:ext>
            </a:extLst>
          </p:cNvPr>
          <p:cNvSpPr txBox="1"/>
          <p:nvPr/>
        </p:nvSpPr>
        <p:spPr>
          <a:xfrm>
            <a:off x="294692" y="4072540"/>
            <a:ext cx="4772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n-lt"/>
              </a:rPr>
              <a:t>Nevýhody: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Může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být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nákladné</a:t>
            </a:r>
            <a:r>
              <a:rPr lang="en-GB" sz="1400" dirty="0">
                <a:latin typeface="+mn-lt"/>
              </a:rPr>
              <a:t> a </a:t>
            </a:r>
            <a:r>
              <a:rPr lang="en-GB" sz="1400" dirty="0" err="1">
                <a:latin typeface="+mn-lt"/>
              </a:rPr>
              <a:t>časově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náročné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protože</a:t>
            </a:r>
            <a:r>
              <a:rPr lang="en-GB" sz="1400" dirty="0">
                <a:latin typeface="+mn-lt"/>
              </a:rPr>
              <a:t> je </a:t>
            </a:r>
            <a:r>
              <a:rPr lang="en-GB" sz="1400" dirty="0" err="1">
                <a:latin typeface="+mn-lt"/>
              </a:rPr>
              <a:t>třeba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sledovat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velký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počet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osob</a:t>
            </a:r>
            <a:r>
              <a:rPr lang="en-GB" sz="14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Ztráta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sledování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může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začít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vnášet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zkreslení</a:t>
            </a:r>
            <a:endParaRPr lang="en-GB" sz="1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Nemusí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být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vhodné</a:t>
            </a:r>
            <a:r>
              <a:rPr lang="en-GB" sz="1400" dirty="0">
                <a:latin typeface="+mn-lt"/>
              </a:rPr>
              <a:t> pro </a:t>
            </a:r>
            <a:r>
              <a:rPr lang="en-GB" sz="1400" dirty="0" err="1">
                <a:latin typeface="+mn-lt"/>
              </a:rPr>
              <a:t>vzácná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onemocnění</a:t>
            </a:r>
            <a:endParaRPr lang="en-GB" sz="1400" dirty="0">
              <a:latin typeface="+mn-lt"/>
            </a:endParaRPr>
          </a:p>
          <a:p>
            <a:pPr algn="l"/>
            <a:r>
              <a:rPr lang="en-GB" sz="1400" i="1" dirty="0">
                <a:latin typeface="+mn-lt"/>
              </a:rPr>
              <a:t>Pro </a:t>
            </a:r>
            <a:r>
              <a:rPr lang="en-GB" sz="1400" i="1" dirty="0" err="1">
                <a:latin typeface="+mn-lt"/>
              </a:rPr>
              <a:t>retrospektivní</a:t>
            </a:r>
            <a:r>
              <a:rPr lang="en-GB" sz="1400" i="1" dirty="0">
                <a:latin typeface="+mn-lt"/>
              </a:rPr>
              <a:t> </a:t>
            </a:r>
            <a:r>
              <a:rPr lang="en-GB" sz="1400" i="1" dirty="0" err="1">
                <a:latin typeface="+mn-lt"/>
              </a:rPr>
              <a:t>kohortové</a:t>
            </a:r>
            <a:r>
              <a:rPr lang="en-GB" sz="1400" i="1" dirty="0">
                <a:latin typeface="+mn-lt"/>
              </a:rPr>
              <a:t> </a:t>
            </a:r>
            <a:r>
              <a:rPr lang="en-GB" sz="1400" i="1" dirty="0" err="1">
                <a:latin typeface="+mn-lt"/>
              </a:rPr>
              <a:t>studie</a:t>
            </a:r>
            <a:r>
              <a:rPr lang="en-GB" sz="1400" i="1" dirty="0">
                <a:latin typeface="+mn-lt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Zkreslení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vzpomínek</a:t>
            </a:r>
            <a:r>
              <a:rPr lang="en-GB" sz="1400" dirty="0">
                <a:latin typeface="+mn-lt"/>
              </a:rPr>
              <a:t> v </a:t>
            </a:r>
            <a:r>
              <a:rPr lang="en-GB" sz="1400" dirty="0" err="1">
                <a:latin typeface="+mn-lt"/>
              </a:rPr>
              <a:t>důsledku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závislosti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paměti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subjektů</a:t>
            </a:r>
            <a:endParaRPr lang="en-GB" sz="1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Kvalita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shromážděných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dostupných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údajů</a:t>
            </a:r>
            <a:r>
              <a:rPr lang="en-GB" sz="1400" dirty="0">
                <a:latin typeface="+mn-lt"/>
              </a:rPr>
              <a:t> z </a:t>
            </a:r>
            <a:r>
              <a:rPr lang="en-GB" sz="1400" dirty="0" err="1">
                <a:latin typeface="+mn-lt"/>
              </a:rPr>
              <a:t>minulosti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64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103143-ABF8-0ECA-6E2D-8450ECEAE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810EB5-BF62-FCBD-6817-DD750316E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376C71BD-9E6D-6827-0EB1-A690DE3F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 err="1"/>
              <a:t>Cohort</a:t>
            </a:r>
            <a:r>
              <a:rPr lang="cs-CZ" dirty="0"/>
              <a:t> study (2)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E9D3DC5-C928-486B-4C5D-FC03F170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03836"/>
            <a:ext cx="10753200" cy="14668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b="1" dirty="0" err="1"/>
              <a:t>Kohortová</a:t>
            </a:r>
            <a:r>
              <a:rPr lang="en-GB" sz="1800" b="1" dirty="0"/>
              <a:t> </a:t>
            </a:r>
            <a:r>
              <a:rPr lang="en-GB" sz="1800" b="1" dirty="0" err="1"/>
              <a:t>studie</a:t>
            </a:r>
            <a:r>
              <a:rPr lang="en-GB" sz="1800" b="1" dirty="0"/>
              <a:t> </a:t>
            </a:r>
            <a:r>
              <a:rPr lang="en-GB" sz="1800" dirty="0"/>
              <a:t>se </a:t>
            </a:r>
            <a:r>
              <a:rPr lang="en-GB" sz="1800" dirty="0" err="1"/>
              <a:t>často</a:t>
            </a:r>
            <a:r>
              <a:rPr lang="en-GB" sz="1800" dirty="0"/>
              <a:t> </a:t>
            </a:r>
            <a:r>
              <a:rPr lang="en-GB" sz="1800" dirty="0" err="1"/>
              <a:t>používá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zkoumání</a:t>
            </a:r>
            <a:r>
              <a:rPr lang="en-GB" sz="1800" dirty="0"/>
              <a:t> </a:t>
            </a:r>
            <a:r>
              <a:rPr lang="en-GB" sz="1800" dirty="0" err="1"/>
              <a:t>kauzality</a:t>
            </a:r>
            <a:r>
              <a:rPr lang="en-GB" sz="1800" dirty="0"/>
              <a:t>. </a:t>
            </a:r>
            <a:r>
              <a:rPr lang="en-GB" sz="1800" dirty="0" err="1"/>
              <a:t>Účastníci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přijímáni</a:t>
            </a:r>
            <a:r>
              <a:rPr lang="en-GB" sz="1800" dirty="0"/>
              <a:t> </a:t>
            </a:r>
            <a:r>
              <a:rPr lang="en-GB" sz="1800" dirty="0" err="1"/>
              <a:t>podle</a:t>
            </a:r>
            <a:r>
              <a:rPr lang="en-GB" sz="1800" dirty="0"/>
              <a:t> </a:t>
            </a:r>
            <a:r>
              <a:rPr lang="en-GB" sz="1800" b="1" dirty="0" err="1"/>
              <a:t>stavu</a:t>
            </a:r>
            <a:r>
              <a:rPr lang="en-GB" sz="1800" b="1" dirty="0"/>
              <a:t> </a:t>
            </a:r>
            <a:r>
              <a:rPr lang="en-GB" sz="1800" b="1" dirty="0" err="1"/>
              <a:t>expozice</a:t>
            </a:r>
            <a:r>
              <a:rPr lang="en-GB" sz="1800" dirty="0"/>
              <a:t>, </a:t>
            </a:r>
            <a:r>
              <a:rPr lang="en-GB" sz="1800" dirty="0" err="1"/>
              <a:t>rozděleni</a:t>
            </a:r>
            <a:r>
              <a:rPr lang="en-GB" sz="1800" dirty="0"/>
              <a:t> do </a:t>
            </a:r>
            <a:r>
              <a:rPr lang="en-GB" sz="1800" dirty="0" err="1"/>
              <a:t>skupin</a:t>
            </a:r>
            <a:r>
              <a:rPr lang="en-GB" sz="1800" dirty="0"/>
              <a:t> ("</a:t>
            </a:r>
            <a:r>
              <a:rPr lang="en-GB" sz="1800" dirty="0" err="1"/>
              <a:t>kohort</a:t>
            </a:r>
            <a:r>
              <a:rPr lang="en-GB" sz="1800" dirty="0"/>
              <a:t>") a </a:t>
            </a:r>
            <a:r>
              <a:rPr lang="en-GB" sz="1800" dirty="0" err="1"/>
              <a:t>sledováni</a:t>
            </a:r>
            <a:r>
              <a:rPr lang="en-GB" sz="1800" dirty="0"/>
              <a:t> po </a:t>
            </a:r>
            <a:r>
              <a:rPr lang="en-GB" sz="1800" dirty="0" err="1"/>
              <a:t>určitou</a:t>
            </a:r>
            <a:r>
              <a:rPr lang="en-GB" sz="1800" dirty="0"/>
              <a:t> </a:t>
            </a:r>
            <a:r>
              <a:rPr lang="en-GB" sz="1800" dirty="0" err="1"/>
              <a:t>dobu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Kohortové </a:t>
            </a:r>
            <a:r>
              <a:rPr lang="en-GB" sz="1800" dirty="0" err="1"/>
              <a:t>studie</a:t>
            </a:r>
            <a:r>
              <a:rPr lang="en-GB" sz="1800" dirty="0"/>
              <a:t> </a:t>
            </a:r>
            <a:r>
              <a:rPr lang="cs-CZ" sz="1800" dirty="0"/>
              <a:t>mohou být </a:t>
            </a:r>
            <a:r>
              <a:rPr lang="en-GB" sz="1800" dirty="0" err="1"/>
              <a:t>prospektivní</a:t>
            </a:r>
            <a:r>
              <a:rPr lang="cs-CZ" sz="1800" dirty="0"/>
              <a:t> i </a:t>
            </a:r>
            <a:r>
              <a:rPr lang="en-GB" sz="1800" dirty="0" err="1"/>
              <a:t>retrospektivní</a:t>
            </a:r>
            <a:r>
              <a:rPr lang="en-GB" sz="1800" dirty="0"/>
              <a:t>.</a:t>
            </a:r>
            <a:br>
              <a:rPr lang="en-GB" sz="1800" dirty="0"/>
            </a:br>
            <a:r>
              <a:rPr lang="en-GB" sz="1800" dirty="0" err="1"/>
              <a:t>Retrospektivní</a:t>
            </a:r>
            <a:r>
              <a:rPr lang="en-GB" sz="1800" dirty="0"/>
              <a:t> </a:t>
            </a:r>
            <a:r>
              <a:rPr lang="en-GB" sz="1800" dirty="0" err="1"/>
              <a:t>kohortové</a:t>
            </a:r>
            <a:r>
              <a:rPr lang="en-GB" sz="1800" dirty="0"/>
              <a:t> </a:t>
            </a:r>
            <a:r>
              <a:rPr lang="en-GB" sz="1800" dirty="0" err="1"/>
              <a:t>studie</a:t>
            </a:r>
            <a:r>
              <a:rPr lang="en-GB" sz="1800" dirty="0"/>
              <a:t> se </a:t>
            </a:r>
            <a:r>
              <a:rPr lang="en-GB" sz="1800" dirty="0" err="1"/>
              <a:t>také</a:t>
            </a:r>
            <a:r>
              <a:rPr lang="en-GB" sz="1800" dirty="0"/>
              <a:t> </a:t>
            </a:r>
            <a:r>
              <a:rPr lang="en-GB" sz="1800" dirty="0" err="1"/>
              <a:t>nazývají</a:t>
            </a:r>
            <a:r>
              <a:rPr lang="en-GB" sz="1800" dirty="0"/>
              <a:t> </a:t>
            </a:r>
            <a:r>
              <a:rPr lang="en-GB" sz="1800" dirty="0" err="1"/>
              <a:t>historické</a:t>
            </a:r>
            <a:r>
              <a:rPr lang="en-GB" sz="1800" dirty="0"/>
              <a:t> </a:t>
            </a:r>
            <a:r>
              <a:rPr lang="en-GB" sz="1800" dirty="0" err="1"/>
              <a:t>kohortové</a:t>
            </a:r>
            <a:r>
              <a:rPr lang="en-GB" sz="1800" dirty="0"/>
              <a:t> </a:t>
            </a:r>
            <a:r>
              <a:rPr lang="en-GB" sz="1800" dirty="0" err="1"/>
              <a:t>studie</a:t>
            </a:r>
            <a:r>
              <a:rPr lang="en-GB" sz="1800" dirty="0"/>
              <a:t> a </a:t>
            </a:r>
            <a:r>
              <a:rPr lang="en-GB" sz="1800" dirty="0" err="1"/>
              <a:t>mohou</a:t>
            </a:r>
            <a:r>
              <a:rPr lang="en-GB" sz="1800" dirty="0"/>
              <a:t> </a:t>
            </a:r>
            <a:r>
              <a:rPr lang="en-GB" sz="1800" dirty="0" err="1"/>
              <a:t>hodnotit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událost</a:t>
            </a:r>
            <a:r>
              <a:rPr lang="en-GB" sz="1800" dirty="0"/>
              <a:t> z </a:t>
            </a:r>
            <a:r>
              <a:rPr lang="en-GB" sz="1800" dirty="0" err="1"/>
              <a:t>časového</a:t>
            </a:r>
            <a:r>
              <a:rPr lang="en-GB" sz="1800" dirty="0"/>
              <a:t> </a:t>
            </a:r>
            <a:r>
              <a:rPr lang="en-GB" sz="1800" dirty="0" err="1"/>
              <a:t>bodu</a:t>
            </a:r>
            <a:r>
              <a:rPr lang="en-GB" sz="1800" dirty="0"/>
              <a:t> v </a:t>
            </a:r>
            <a:r>
              <a:rPr lang="en-GB" sz="1800" dirty="0" err="1"/>
              <a:t>minulosti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pak</a:t>
            </a:r>
            <a:r>
              <a:rPr lang="en-GB" sz="1800" dirty="0"/>
              <a:t> </a:t>
            </a:r>
            <a:r>
              <a:rPr lang="en-GB" sz="1800" dirty="0" err="1"/>
              <a:t>vyhodnocuje</a:t>
            </a:r>
            <a:r>
              <a:rPr lang="en-GB" sz="1800" dirty="0"/>
              <a:t> </a:t>
            </a:r>
            <a:r>
              <a:rPr lang="en-GB" sz="1800" dirty="0" err="1"/>
              <a:t>údaje</a:t>
            </a:r>
            <a:r>
              <a:rPr lang="en-GB" sz="1800" dirty="0"/>
              <a:t> </a:t>
            </a:r>
            <a:r>
              <a:rPr lang="en-GB" sz="1800" dirty="0" err="1"/>
              <a:t>až</a:t>
            </a:r>
            <a:r>
              <a:rPr lang="en-GB" sz="1800" dirty="0"/>
              <a:t> do </a:t>
            </a:r>
            <a:r>
              <a:rPr lang="en-GB" sz="1800" dirty="0" err="1"/>
              <a:t>současnosti</a:t>
            </a:r>
            <a:r>
              <a:rPr lang="en-GB" sz="1800" dirty="0"/>
              <a:t>.</a:t>
            </a:r>
            <a:br>
              <a:rPr lang="en-GB" sz="1800" dirty="0"/>
            </a:br>
            <a:endParaRPr lang="en-GB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F3C9E2F-1182-B6F7-7F11-DC756614B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5" r="25577" b="17625"/>
          <a:stretch/>
        </p:blipFill>
        <p:spPr>
          <a:xfrm>
            <a:off x="309873" y="3619500"/>
            <a:ext cx="5172996" cy="27432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EC6F5E0-7D1E-7E67-0B7A-9879F6898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 t="12920" r="7715" b="16222"/>
          <a:stretch/>
        </p:blipFill>
        <p:spPr>
          <a:xfrm>
            <a:off x="5482869" y="3530135"/>
            <a:ext cx="6682131" cy="294986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F3F347-440C-0F85-79EC-E37E2D1BB4B8}"/>
              </a:ext>
            </a:extLst>
          </p:cNvPr>
          <p:cNvSpPr txBox="1"/>
          <p:nvPr/>
        </p:nvSpPr>
        <p:spPr>
          <a:xfrm>
            <a:off x="666000" y="3000052"/>
            <a:ext cx="479689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PROSPEKTIVNÍ KOHORTOVÁ STUDIE</a:t>
            </a:r>
            <a:endParaRPr lang="en-GB" sz="2000" dirty="0" err="1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A99AC5C-E4DA-C3B3-2EE9-7494FB225CE9}"/>
              </a:ext>
            </a:extLst>
          </p:cNvPr>
          <p:cNvSpPr txBox="1"/>
          <p:nvPr/>
        </p:nvSpPr>
        <p:spPr>
          <a:xfrm>
            <a:off x="5974600" y="3028890"/>
            <a:ext cx="513993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RETROSPEKTIVNÍ KOHORTOVÁ STUDIE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3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9F7E2C-05B1-D7A7-4DFF-934E42EA62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6101C-98F9-6B71-4689-AB1B672D0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573E8B-FD96-486C-CCA9-44388B28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Srovnání prospektivních a retrospektivních studií</a:t>
            </a:r>
            <a:endParaRPr lang="en-GB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0472F65-52F2-C727-44CF-72C3607FD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254876"/>
              </p:ext>
            </p:extLst>
          </p:nvPr>
        </p:nvGraphicFramePr>
        <p:xfrm>
          <a:off x="720725" y="1692274"/>
          <a:ext cx="10752138" cy="4477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46">
                  <a:extLst>
                    <a:ext uri="{9D8B030D-6E8A-4147-A177-3AD203B41FA5}">
                      <a16:colId xmlns:a16="http://schemas.microsoft.com/office/drawing/2014/main" val="3291907077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4049736821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1449916295"/>
                    </a:ext>
                  </a:extLst>
                </a:gridCol>
              </a:tblGrid>
              <a:tr h="12889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70222"/>
                  </a:ext>
                </a:extLst>
              </a:tr>
              <a:tr h="429651">
                <a:tc rowSpan="4">
                  <a:txBody>
                    <a:bodyPr/>
                    <a:lstStyle/>
                    <a:p>
                      <a:r>
                        <a:rPr lang="cs-CZ" dirty="0"/>
                        <a:t>Prospektivní studie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Dlouhodobé pozorování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dirty="0"/>
                        <a:t>Dlouhé trvání - dosažení potřebných dat po dlouhé době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69170"/>
                  </a:ext>
                </a:extLst>
              </a:tr>
              <a:tr h="4296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Výzkum raritních onemocnění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66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  <a:r>
                        <a:rPr lang="en-GB" dirty="0" err="1"/>
                        <a:t>chopnost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zajistit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potřebné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údaje</a:t>
                      </a:r>
                      <a:r>
                        <a:rPr lang="en-GB" dirty="0"/>
                        <a:t> "</a:t>
                      </a:r>
                      <a:r>
                        <a:rPr lang="en-GB" dirty="0" err="1"/>
                        <a:t>např</a:t>
                      </a:r>
                      <a:r>
                        <a:rPr lang="en-GB" dirty="0"/>
                        <a:t>. </a:t>
                      </a:r>
                      <a:r>
                        <a:rPr lang="en-GB" dirty="0" err="1"/>
                        <a:t>provedením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požadované</a:t>
                      </a:r>
                      <a:r>
                        <a:rPr lang="cs-CZ" dirty="0"/>
                        <a:t>ho vyšetření</a:t>
                      </a:r>
                      <a:r>
                        <a:rPr lang="en-GB" dirty="0"/>
                        <a:t>".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39339"/>
                  </a:ext>
                </a:extLst>
              </a:tr>
              <a:tr h="886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Finančně náročné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7307"/>
                  </a:ext>
                </a:extLst>
              </a:tr>
              <a:tr h="615161">
                <a:tc rowSpan="3"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Retrospektivní studie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Sběr dat ze zdravotnických databází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Neexistuje možnost dodání dat, které jsou nutné (například doplnit potřebné vyšetření)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369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Levnější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681859"/>
                  </a:ext>
                </a:extLst>
              </a:tr>
              <a:tr h="3222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Rychlejší 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57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07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0A3221-2352-BC19-568D-A7F0608E6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5EE09A-4C4C-9BDF-C9A6-FE0EFF9C7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57D6A4-A51E-C996-DA8D-78D404A6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0212"/>
            <a:ext cx="10753200" cy="451576"/>
          </a:xfrm>
        </p:spPr>
        <p:txBody>
          <a:bodyPr/>
          <a:lstStyle/>
          <a:p>
            <a:r>
              <a:rPr lang="cs-CZ" dirty="0"/>
              <a:t>Cíle přednášky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DCE6A3-1F48-84ED-3A1C-85984C62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</p:spPr>
        <p:txBody>
          <a:bodyPr/>
          <a:lstStyle/>
          <a:p>
            <a:r>
              <a:rPr lang="cs-CZ" dirty="0"/>
              <a:t>Naučit se identifikovat klíčové rysy hlavních studijních plánů</a:t>
            </a:r>
          </a:p>
          <a:p>
            <a:r>
              <a:rPr lang="cs-CZ" dirty="0"/>
              <a:t>Naučit se klasifikovat hlavní návrhy studií</a:t>
            </a:r>
          </a:p>
          <a:p>
            <a:r>
              <a:rPr lang="cs-CZ" dirty="0"/>
              <a:t>Naučit se identifikovat výhody a nevýhody hlavních návrhů studií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1EA30F-15F8-7D84-FC21-4EDC62A8D4E3}"/>
              </a:ext>
            </a:extLst>
          </p:cNvPr>
          <p:cNvSpPr txBox="1"/>
          <p:nvPr/>
        </p:nvSpPr>
        <p:spPr>
          <a:xfrm>
            <a:off x="720000" y="4027225"/>
            <a:ext cx="9948706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indent="0">
              <a:buNone/>
            </a:pPr>
            <a:r>
              <a:rPr lang="cs-CZ" b="1" dirty="0"/>
              <a:t>Co je třeba znát? </a:t>
            </a:r>
          </a:p>
          <a:p>
            <a:r>
              <a:rPr lang="cs-CZ" dirty="0"/>
              <a:t>Klinická otázka, PICO, hierarchie/pyramida návrhů jednotlivých studií.</a:t>
            </a:r>
            <a:endParaRPr lang="en-GB" dirty="0"/>
          </a:p>
          <a:p>
            <a:pPr algn="l"/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62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E90C83-81E4-DA7E-7EA7-592A8A0BF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1B2B1-199A-8952-5BFC-984258B22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343D54-BF85-2538-08ED-5A287516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6539"/>
            <a:ext cx="10753200" cy="451576"/>
          </a:xfrm>
        </p:spPr>
        <p:txBody>
          <a:bodyPr/>
          <a:lstStyle/>
          <a:p>
            <a:r>
              <a:rPr lang="cs-CZ" dirty="0"/>
              <a:t>Case-</a:t>
            </a:r>
            <a:r>
              <a:rPr lang="cs-CZ" dirty="0" err="1"/>
              <a:t>control</a:t>
            </a:r>
            <a:r>
              <a:rPr lang="cs-CZ" dirty="0"/>
              <a:t> study (1)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8048C0-157A-E355-B506-EE88484F4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48714"/>
            <a:ext cx="11618166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err="1"/>
              <a:t>Studie</a:t>
            </a:r>
            <a:r>
              <a:rPr lang="en-GB" sz="1600" dirty="0"/>
              <a:t>,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níž</a:t>
            </a:r>
            <a:r>
              <a:rPr lang="en-GB" sz="1600" dirty="0"/>
              <a:t> </a:t>
            </a:r>
            <a:r>
              <a:rPr lang="en-GB" sz="1600" dirty="0" err="1"/>
              <a:t>zkoušející</a:t>
            </a:r>
            <a:r>
              <a:rPr lang="en-GB" sz="1600" dirty="0"/>
              <a:t> </a:t>
            </a:r>
            <a:r>
              <a:rPr lang="en-GB" sz="1600" dirty="0" err="1"/>
              <a:t>identifikuje</a:t>
            </a:r>
            <a:r>
              <a:rPr lang="en-GB" sz="1600" dirty="0"/>
              <a:t> a </a:t>
            </a:r>
            <a:r>
              <a:rPr lang="en-GB" sz="1600" dirty="0" err="1"/>
              <a:t>vybere</a:t>
            </a:r>
            <a:r>
              <a:rPr lang="en-GB" sz="1600" dirty="0"/>
              <a:t> </a:t>
            </a:r>
            <a:r>
              <a:rPr lang="en-GB" sz="1600" dirty="0" err="1"/>
              <a:t>pacienty</a:t>
            </a:r>
            <a:r>
              <a:rPr lang="en-GB" sz="1600" dirty="0"/>
              <a:t>, u </a:t>
            </a:r>
            <a:r>
              <a:rPr lang="en-GB" sz="1600" dirty="0" err="1"/>
              <a:t>nichž</a:t>
            </a:r>
            <a:r>
              <a:rPr lang="en-GB" sz="1600" dirty="0"/>
              <a:t> se </a:t>
            </a:r>
            <a:r>
              <a:rPr lang="en-GB" sz="1600" dirty="0" err="1"/>
              <a:t>vyskytuje</a:t>
            </a:r>
            <a:r>
              <a:rPr lang="en-GB" sz="1600" dirty="0"/>
              <a:t> </a:t>
            </a:r>
            <a:r>
              <a:rPr lang="en-GB" sz="1600" dirty="0" err="1"/>
              <a:t>sledovaný</a:t>
            </a:r>
            <a:r>
              <a:rPr lang="en-GB" sz="1600" dirty="0"/>
              <a:t> </a:t>
            </a:r>
            <a:r>
              <a:rPr lang="en-GB" sz="1600" dirty="0" err="1"/>
              <a:t>cíl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výsledek</a:t>
            </a:r>
            <a:r>
              <a:rPr lang="en-GB" sz="1600" dirty="0"/>
              <a:t> (</a:t>
            </a:r>
            <a:r>
              <a:rPr lang="en-GB" sz="1600" dirty="0" err="1"/>
              <a:t>tj</a:t>
            </a:r>
            <a:r>
              <a:rPr lang="en-GB" sz="1600" dirty="0"/>
              <a:t>. "</a:t>
            </a:r>
            <a:r>
              <a:rPr lang="en-GB" sz="1600" dirty="0" err="1"/>
              <a:t>případy</a:t>
            </a:r>
            <a:r>
              <a:rPr lang="en-GB" sz="1600" dirty="0"/>
              <a:t>"), a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dirty="0" err="1"/>
              <a:t>pacienty</a:t>
            </a:r>
            <a:r>
              <a:rPr lang="en-GB" sz="1600" dirty="0"/>
              <a:t>, u </a:t>
            </a:r>
            <a:r>
              <a:rPr lang="en-GB" sz="1600" dirty="0" err="1"/>
              <a:t>nichž</a:t>
            </a:r>
            <a:r>
              <a:rPr lang="en-GB" sz="1600" dirty="0"/>
              <a:t> se </a:t>
            </a:r>
            <a:r>
              <a:rPr lang="en-GB" sz="1600" dirty="0" err="1"/>
              <a:t>sledovaný</a:t>
            </a:r>
            <a:r>
              <a:rPr lang="en-GB" sz="1600" dirty="0"/>
              <a:t> </a:t>
            </a:r>
            <a:r>
              <a:rPr lang="en-GB" sz="1600" dirty="0" err="1"/>
              <a:t>cíl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výsledek</a:t>
            </a:r>
            <a:r>
              <a:rPr lang="en-GB" sz="1600" dirty="0"/>
              <a:t> </a:t>
            </a:r>
            <a:r>
              <a:rPr lang="en-GB" sz="1600" dirty="0" err="1"/>
              <a:t>nevyskytuje</a:t>
            </a:r>
            <a:r>
              <a:rPr lang="en-GB" sz="1600" dirty="0"/>
              <a:t> (</a:t>
            </a:r>
            <a:r>
              <a:rPr lang="en-GB" sz="1600" dirty="0" err="1"/>
              <a:t>tj</a:t>
            </a:r>
            <a:r>
              <a:rPr lang="en-GB" sz="1600" dirty="0"/>
              <a:t>. "</a:t>
            </a:r>
            <a:r>
              <a:rPr lang="en-GB" sz="1600" dirty="0" err="1"/>
              <a:t>kontroly</a:t>
            </a:r>
            <a:r>
              <a:rPr lang="en-GB" sz="1600" dirty="0"/>
              <a:t>"), a </a:t>
            </a:r>
            <a:r>
              <a:rPr lang="en-GB" sz="1600" dirty="0" err="1"/>
              <a:t>zpětně</a:t>
            </a:r>
            <a:r>
              <a:rPr lang="en-GB" sz="1600" dirty="0"/>
              <a:t> </a:t>
            </a:r>
            <a:r>
              <a:rPr lang="en-GB" sz="1600" dirty="0" err="1"/>
              <a:t>zjišťuje</a:t>
            </a:r>
            <a:r>
              <a:rPr lang="en-GB" sz="1600" dirty="0"/>
              <a:t> </a:t>
            </a:r>
            <a:r>
              <a:rPr lang="en-GB" sz="1600" dirty="0" err="1"/>
              <a:t>expozice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charakteristiky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spojeny</a:t>
            </a:r>
            <a:r>
              <a:rPr lang="en-GB" sz="1600" dirty="0"/>
              <a:t> s </a:t>
            </a:r>
            <a:r>
              <a:rPr lang="en-GB" sz="1600" dirty="0" err="1"/>
              <a:t>případy</a:t>
            </a:r>
            <a:r>
              <a:rPr lang="en-GB" sz="1600" dirty="0"/>
              <a:t>. </a:t>
            </a:r>
          </a:p>
          <a:p>
            <a:pPr>
              <a:lnSpc>
                <a:spcPct val="100000"/>
              </a:lnSpc>
            </a:pPr>
            <a:r>
              <a:rPr lang="en-GB" sz="1600" dirty="0" err="1"/>
              <a:t>Studie</a:t>
            </a:r>
            <a:r>
              <a:rPr lang="en-GB" sz="1600" dirty="0"/>
              <a:t> </a:t>
            </a:r>
            <a:r>
              <a:rPr lang="en-GB" sz="1600" dirty="0" err="1"/>
              <a:t>případů</a:t>
            </a:r>
            <a:r>
              <a:rPr lang="en-GB" sz="1600" dirty="0"/>
              <a:t> a </a:t>
            </a:r>
            <a:r>
              <a:rPr lang="en-GB" sz="1600" dirty="0" err="1"/>
              <a:t>kontrol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retrospektivní</a:t>
            </a:r>
            <a:r>
              <a:rPr lang="en-GB" sz="1600" dirty="0"/>
              <a:t>.</a:t>
            </a:r>
          </a:p>
        </p:txBody>
      </p:sp>
      <p:pic>
        <p:nvPicPr>
          <p:cNvPr id="3074" name="Picture 2" descr="Case-Control Study Design Image">
            <a:extLst>
              <a:ext uri="{FF2B5EF4-FFF2-40B4-BE49-F238E27FC236}">
                <a16:creationId xmlns:a16="http://schemas.microsoft.com/office/drawing/2014/main" id="{5AC361E1-6D40-533B-A28B-B6A967D5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79" y="2018120"/>
            <a:ext cx="6000285" cy="38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572D2E-2ADF-3DA7-4B1E-7D55F7488954}"/>
              </a:ext>
            </a:extLst>
          </p:cNvPr>
          <p:cNvSpPr txBox="1"/>
          <p:nvPr/>
        </p:nvSpPr>
        <p:spPr>
          <a:xfrm>
            <a:off x="414000" y="1917403"/>
            <a:ext cx="56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Výhody: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Méně</a:t>
            </a:r>
            <a:r>
              <a:rPr lang="en-GB" sz="1600" dirty="0"/>
              <a:t> </a:t>
            </a:r>
            <a:r>
              <a:rPr lang="en-GB" sz="1600" dirty="0" err="1"/>
              <a:t>nákladné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Snadnější</a:t>
            </a:r>
            <a:r>
              <a:rPr lang="en-GB" sz="1600" dirty="0"/>
              <a:t> </a:t>
            </a:r>
            <a:r>
              <a:rPr lang="en-GB" sz="1600" dirty="0" err="1"/>
              <a:t>provedení</a:t>
            </a:r>
            <a:r>
              <a:rPr lang="en-GB" sz="1600" dirty="0"/>
              <a:t> a </a:t>
            </a:r>
            <a:r>
              <a:rPr lang="en-GB" sz="1600" dirty="0" err="1"/>
              <a:t>kratší</a:t>
            </a:r>
            <a:r>
              <a:rPr lang="en-GB" sz="1600" dirty="0"/>
              <a:t> </a:t>
            </a:r>
            <a:r>
              <a:rPr lang="en-GB" sz="1600" dirty="0" err="1"/>
              <a:t>doba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srovnání</a:t>
            </a:r>
            <a:r>
              <a:rPr lang="en-GB" sz="1600" dirty="0"/>
              <a:t> s </a:t>
            </a:r>
            <a:r>
              <a:rPr lang="en-GB" sz="1600" dirty="0" err="1"/>
              <a:t>většinou</a:t>
            </a:r>
            <a:r>
              <a:rPr lang="en-GB" sz="1600" dirty="0"/>
              <a:t> </a:t>
            </a:r>
            <a:r>
              <a:rPr lang="en-GB" sz="1600" dirty="0" err="1"/>
              <a:t>prospektivních</a:t>
            </a:r>
            <a:r>
              <a:rPr lang="en-GB" sz="1600" dirty="0"/>
              <a:t> </a:t>
            </a:r>
            <a:r>
              <a:rPr lang="en-GB" sz="1600" dirty="0" err="1"/>
              <a:t>studií</a:t>
            </a:r>
            <a:r>
              <a:rPr lang="en-GB" sz="1600" dirty="0"/>
              <a:t>.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užitečné</a:t>
            </a:r>
            <a:r>
              <a:rPr lang="en-GB" sz="1600" dirty="0"/>
              <a:t>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získávání</a:t>
            </a:r>
            <a:r>
              <a:rPr lang="en-GB" sz="1600" dirty="0"/>
              <a:t> </a:t>
            </a:r>
            <a:r>
              <a:rPr lang="en-GB" sz="1600" dirty="0" err="1"/>
              <a:t>údajů</a:t>
            </a:r>
            <a:r>
              <a:rPr lang="en-GB" sz="1600" dirty="0"/>
              <a:t> o </a:t>
            </a:r>
            <a:r>
              <a:rPr lang="en-GB" sz="1600" dirty="0" err="1"/>
              <a:t>sledování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je </a:t>
            </a:r>
            <a:r>
              <a:rPr lang="en-GB" sz="1600" dirty="0" err="1"/>
              <a:t>obtížné</a:t>
            </a:r>
            <a:r>
              <a:rPr lang="en-GB" sz="1600" dirty="0"/>
              <a:t> </a:t>
            </a:r>
            <a:r>
              <a:rPr lang="en-GB" sz="1600" dirty="0" err="1"/>
              <a:t>získat</a:t>
            </a:r>
            <a:r>
              <a:rPr lang="en-GB" sz="1600" dirty="0"/>
              <a:t> </a:t>
            </a:r>
            <a:r>
              <a:rPr lang="en-GB" sz="1600" dirty="0" err="1"/>
              <a:t>vzhledem</a:t>
            </a:r>
            <a:r>
              <a:rPr lang="en-GB" sz="1600" dirty="0"/>
              <a:t> k </a:t>
            </a:r>
            <a:r>
              <a:rPr lang="en-GB" sz="1600" dirty="0" err="1"/>
              <a:t>povaze</a:t>
            </a:r>
            <a:r>
              <a:rPr lang="en-GB" sz="1600" dirty="0"/>
              <a:t> </a:t>
            </a:r>
            <a:r>
              <a:rPr lang="en-GB" sz="1600" dirty="0" err="1"/>
              <a:t>studované</a:t>
            </a:r>
            <a:r>
              <a:rPr lang="en-GB" sz="1600" dirty="0"/>
              <a:t> populace.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Pokud</a:t>
            </a:r>
            <a:r>
              <a:rPr lang="en-GB" sz="1600" dirty="0"/>
              <a:t> je </a:t>
            </a:r>
            <a:r>
              <a:rPr lang="en-GB" sz="1600" dirty="0" err="1"/>
              <a:t>studované</a:t>
            </a:r>
            <a:r>
              <a:rPr lang="en-GB" sz="1600" dirty="0"/>
              <a:t> </a:t>
            </a:r>
            <a:r>
              <a:rPr lang="en-GB" sz="1600" dirty="0" err="1"/>
              <a:t>onemocnění</a:t>
            </a:r>
            <a:r>
              <a:rPr lang="en-GB" sz="1600" dirty="0"/>
              <a:t> </a:t>
            </a:r>
            <a:r>
              <a:rPr lang="en-GB" sz="1600" dirty="0" err="1"/>
              <a:t>buď</a:t>
            </a:r>
            <a:r>
              <a:rPr lang="en-GB" sz="1600" dirty="0"/>
              <a:t> </a:t>
            </a:r>
            <a:r>
              <a:rPr lang="en-GB" sz="1600" dirty="0" err="1"/>
              <a:t>vzácné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pokud</a:t>
            </a:r>
            <a:r>
              <a:rPr lang="en-GB" sz="1600" dirty="0"/>
              <a:t> je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expozicí</a:t>
            </a:r>
            <a:r>
              <a:rPr lang="en-GB" sz="1600" dirty="0"/>
              <a:t> a </a:t>
            </a:r>
            <a:r>
              <a:rPr lang="en-GB" sz="1600" dirty="0" err="1"/>
              <a:t>dobou</a:t>
            </a:r>
            <a:r>
              <a:rPr lang="en-GB" sz="1600" dirty="0"/>
              <a:t> </a:t>
            </a:r>
            <a:r>
              <a:rPr lang="en-GB" sz="1600" dirty="0" err="1"/>
              <a:t>projevení</a:t>
            </a:r>
            <a:r>
              <a:rPr lang="en-GB" sz="1600" dirty="0"/>
              <a:t> se </a:t>
            </a:r>
            <a:r>
              <a:rPr lang="en-GB" sz="1600" dirty="0" err="1"/>
              <a:t>výsledku</a:t>
            </a:r>
            <a:r>
              <a:rPr lang="en-GB" sz="1600" dirty="0"/>
              <a:t> </a:t>
            </a:r>
            <a:r>
              <a:rPr lang="en-GB" sz="1600" dirty="0" err="1"/>
              <a:t>dlouhá</a:t>
            </a:r>
            <a:r>
              <a:rPr lang="en-GB" sz="1600" dirty="0"/>
              <a:t> </a:t>
            </a:r>
            <a:r>
              <a:rPr lang="en-GB" sz="1600" dirty="0" err="1"/>
              <a:t>doba</a:t>
            </a:r>
            <a:r>
              <a:rPr lang="en-GB" sz="1600" dirty="0"/>
              <a:t>, </a:t>
            </a:r>
            <a:r>
              <a:rPr lang="en-GB" sz="1600" dirty="0" err="1"/>
              <a:t>může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tento</a:t>
            </a:r>
            <a:r>
              <a:rPr lang="en-GB" sz="1600" dirty="0"/>
              <a:t> design </a:t>
            </a:r>
            <a:r>
              <a:rPr lang="en-GB" sz="1600" dirty="0" err="1"/>
              <a:t>studie</a:t>
            </a:r>
            <a:r>
              <a:rPr lang="en-GB" sz="1600" dirty="0"/>
              <a:t> </a:t>
            </a:r>
            <a:r>
              <a:rPr lang="en-GB" sz="1600" dirty="0" err="1"/>
              <a:t>efektivnější</a:t>
            </a:r>
            <a:r>
              <a:rPr lang="en-GB" sz="1600" dirty="0"/>
              <a:t>.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V </a:t>
            </a:r>
            <a:r>
              <a:rPr lang="en-GB" sz="1600" dirty="0" err="1"/>
              <a:t>závislosti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expozici</a:t>
            </a:r>
            <a:r>
              <a:rPr lang="en-GB" sz="1600" dirty="0"/>
              <a:t> a </a:t>
            </a:r>
            <a:r>
              <a:rPr lang="en-GB" sz="1600" dirty="0" err="1"/>
              <a:t>výsledku</a:t>
            </a:r>
            <a:r>
              <a:rPr lang="en-GB" sz="1600" dirty="0"/>
              <a:t>, </a:t>
            </a:r>
            <a:r>
              <a:rPr lang="en-GB" sz="1600" dirty="0" err="1"/>
              <a:t>který</a:t>
            </a:r>
            <a:r>
              <a:rPr lang="en-GB" sz="1600" dirty="0"/>
              <a:t> je </a:t>
            </a:r>
            <a:r>
              <a:rPr lang="en-GB" sz="1600" dirty="0" err="1"/>
              <a:t>předmětem</a:t>
            </a:r>
            <a:r>
              <a:rPr lang="en-GB" sz="1600" dirty="0"/>
              <a:t> </a:t>
            </a:r>
            <a:r>
              <a:rPr lang="en-GB" sz="1600" dirty="0" err="1"/>
              <a:t>zájmu</a:t>
            </a:r>
            <a:r>
              <a:rPr lang="en-GB" sz="1600" dirty="0"/>
              <a:t>, </a:t>
            </a:r>
            <a:r>
              <a:rPr lang="en-GB" sz="1600" dirty="0" err="1"/>
              <a:t>může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tento</a:t>
            </a:r>
            <a:r>
              <a:rPr lang="en-GB" sz="1600" dirty="0"/>
              <a:t> design </a:t>
            </a:r>
            <a:r>
              <a:rPr lang="en-GB" sz="1600" dirty="0" err="1"/>
              <a:t>jediným</a:t>
            </a:r>
            <a:r>
              <a:rPr lang="en-GB" sz="1600" dirty="0"/>
              <a:t> </a:t>
            </a:r>
            <a:r>
              <a:rPr lang="en-GB" sz="1600" dirty="0" err="1"/>
              <a:t>etickým</a:t>
            </a:r>
            <a:r>
              <a:rPr lang="en-GB" sz="1600" dirty="0"/>
              <a:t> </a:t>
            </a:r>
            <a:r>
              <a:rPr lang="en-GB" sz="1600" dirty="0" err="1"/>
              <a:t>způsobem</a:t>
            </a:r>
            <a:r>
              <a:rPr lang="en-GB" sz="1600" dirty="0"/>
              <a:t>, jak </a:t>
            </a:r>
            <a:r>
              <a:rPr lang="en-GB" sz="1600" dirty="0" err="1"/>
              <a:t>něco</a:t>
            </a:r>
            <a:r>
              <a:rPr lang="en-GB" sz="1600" dirty="0"/>
              <a:t> </a:t>
            </a:r>
            <a:r>
              <a:rPr lang="en-GB" sz="1600" dirty="0" err="1"/>
              <a:t>vyhodnotit</a:t>
            </a:r>
            <a:r>
              <a:rPr lang="en-GB" sz="1600" dirty="0"/>
              <a:t>.</a:t>
            </a:r>
            <a:br>
              <a:rPr lang="en-GB" sz="1600" dirty="0"/>
            </a:br>
            <a:br>
              <a:rPr lang="en-GB" sz="1600" dirty="0"/>
            </a:br>
            <a:endParaRPr lang="en-GB" sz="20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912FF8-A70A-8C3F-C077-FBBA019066A2}"/>
              </a:ext>
            </a:extLst>
          </p:cNvPr>
          <p:cNvSpPr txBox="1"/>
          <p:nvPr/>
        </p:nvSpPr>
        <p:spPr>
          <a:xfrm>
            <a:off x="414000" y="5089429"/>
            <a:ext cx="7349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/>
              <a:t>Nevýhody: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Potenciální</a:t>
            </a:r>
            <a:r>
              <a:rPr lang="en-GB" sz="1600" dirty="0"/>
              <a:t> </a:t>
            </a:r>
            <a:r>
              <a:rPr lang="en-GB" sz="1600" dirty="0" err="1"/>
              <a:t>zkreslení</a:t>
            </a:r>
            <a:r>
              <a:rPr lang="en-GB" sz="1600" dirty="0"/>
              <a:t> </a:t>
            </a:r>
            <a:r>
              <a:rPr lang="en-GB" sz="1600" dirty="0" err="1"/>
              <a:t>vzpomínek</a:t>
            </a:r>
            <a:endParaRPr lang="en-GB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Podléhá</a:t>
            </a:r>
            <a:r>
              <a:rPr lang="en-GB" sz="1600" dirty="0"/>
              <a:t> </a:t>
            </a:r>
            <a:r>
              <a:rPr lang="en-GB" sz="1600" dirty="0" err="1"/>
              <a:t>výběrovému</a:t>
            </a:r>
            <a:r>
              <a:rPr lang="en-GB" sz="1600" dirty="0"/>
              <a:t> </a:t>
            </a:r>
            <a:r>
              <a:rPr lang="en-GB" sz="1600" dirty="0" err="1"/>
              <a:t>zkreslení</a:t>
            </a:r>
            <a:endParaRPr lang="en-GB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Obecně</a:t>
            </a:r>
            <a:r>
              <a:rPr lang="en-GB" sz="1600" dirty="0"/>
              <a:t> </a:t>
            </a:r>
            <a:r>
              <a:rPr lang="en-GB" sz="1600" dirty="0" err="1"/>
              <a:t>neumožňují</a:t>
            </a:r>
            <a:r>
              <a:rPr lang="en-GB" sz="1600" dirty="0"/>
              <a:t> </a:t>
            </a:r>
            <a:r>
              <a:rPr lang="en-GB" sz="1600" dirty="0" err="1"/>
              <a:t>vyšetřovatelům</a:t>
            </a:r>
            <a:r>
              <a:rPr lang="en-GB" sz="1600" dirty="0"/>
              <a:t> </a:t>
            </a:r>
            <a:r>
              <a:rPr lang="en-GB" sz="1600" dirty="0" err="1"/>
              <a:t>vypočítat</a:t>
            </a:r>
            <a:r>
              <a:rPr lang="en-GB" sz="1600" dirty="0"/>
              <a:t> </a:t>
            </a:r>
            <a:r>
              <a:rPr lang="en-GB" sz="1600" dirty="0" err="1"/>
              <a:t>incidenci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absolutní</a:t>
            </a:r>
            <a:r>
              <a:rPr lang="en-GB" sz="1600" dirty="0"/>
              <a:t> </a:t>
            </a:r>
            <a:r>
              <a:rPr lang="en-GB" sz="1600" dirty="0" err="1"/>
              <a:t>riziko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806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B24715-1C42-48F4-BC5D-B118F7FBF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443757-D38F-45D3-7784-5F4592EC1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4FEE9A-8570-DA16-D75A-D8918046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dirty="0"/>
              <a:t>Case </a:t>
            </a:r>
            <a:r>
              <a:rPr lang="cs-CZ" dirty="0" err="1"/>
              <a:t>control</a:t>
            </a:r>
            <a:r>
              <a:rPr lang="cs-CZ" dirty="0"/>
              <a:t> study (2)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AC45EC-DC6D-5DDA-EB67-DF14E00A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95668"/>
            <a:ext cx="10753200" cy="2620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/>
              <a:t>porovnává </a:t>
            </a:r>
            <a:r>
              <a:rPr lang="en-GB" sz="1800" dirty="0" err="1"/>
              <a:t>dvě</a:t>
            </a:r>
            <a:r>
              <a:rPr lang="en-GB" sz="1800" dirty="0"/>
              <a:t> populace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základě</a:t>
            </a:r>
            <a:r>
              <a:rPr lang="en-GB" sz="1800" dirty="0"/>
              <a:t> </a:t>
            </a:r>
            <a:r>
              <a:rPr lang="en-GB" sz="1800" dirty="0" err="1"/>
              <a:t>výběru</a:t>
            </a:r>
            <a:r>
              <a:rPr lang="en-GB" sz="1800" dirty="0"/>
              <a:t> z </a:t>
            </a:r>
            <a:r>
              <a:rPr lang="en-GB" sz="1800" dirty="0" err="1"/>
              <a:t>každé</a:t>
            </a:r>
            <a:r>
              <a:rPr lang="en-GB" sz="1800" dirty="0"/>
              <a:t> z </a:t>
            </a:r>
            <a:r>
              <a:rPr lang="en-GB" sz="1800" dirty="0" err="1"/>
              <a:t>nich</a:t>
            </a:r>
            <a:r>
              <a:rPr lang="en-GB" sz="1800" dirty="0"/>
              <a:t> a to </a:t>
            </a:r>
            <a:r>
              <a:rPr lang="en-GB" sz="1800" dirty="0" err="1"/>
              <a:t>případy</a:t>
            </a:r>
            <a:r>
              <a:rPr lang="en-GB" sz="1800" dirty="0"/>
              <a:t> (</a:t>
            </a:r>
            <a:r>
              <a:rPr lang="en-GB" sz="1800" dirty="0" err="1"/>
              <a:t>pacienty</a:t>
            </a:r>
            <a:r>
              <a:rPr lang="en-GB" sz="1800" dirty="0"/>
              <a:t>=cases) a </a:t>
            </a:r>
            <a:r>
              <a:rPr lang="en-GB" sz="1800" dirty="0" err="1"/>
              <a:t>kontroly</a:t>
            </a:r>
            <a:r>
              <a:rPr lang="en-GB" sz="1800" dirty="0"/>
              <a:t> (</a:t>
            </a:r>
            <a:r>
              <a:rPr lang="en-GB" sz="1800" dirty="0" err="1"/>
              <a:t>srovnávací</a:t>
            </a:r>
            <a:r>
              <a:rPr lang="en-GB" sz="1800" dirty="0"/>
              <a:t> </a:t>
            </a:r>
            <a:r>
              <a:rPr lang="en-GB" sz="1800" dirty="0" err="1"/>
              <a:t>skupinu</a:t>
            </a:r>
            <a:r>
              <a:rPr lang="en-GB" sz="1800" dirty="0"/>
              <a:t>).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Oba </a:t>
            </a:r>
            <a:r>
              <a:rPr lang="en-GB" sz="1800" dirty="0" err="1"/>
              <a:t>dva</a:t>
            </a:r>
            <a:r>
              <a:rPr lang="en-GB" sz="1800" dirty="0"/>
              <a:t> </a:t>
            </a:r>
            <a:r>
              <a:rPr lang="en-GB" sz="1800" dirty="0" err="1"/>
              <a:t>výběry</a:t>
            </a:r>
            <a:r>
              <a:rPr lang="en-GB" sz="1800" dirty="0"/>
              <a:t> by </a:t>
            </a:r>
            <a:r>
              <a:rPr lang="en-GB" sz="1800" dirty="0" err="1"/>
              <a:t>měly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vyvážené</a:t>
            </a:r>
            <a:r>
              <a:rPr lang="en-GB" sz="1800" dirty="0"/>
              <a:t> z </a:t>
            </a:r>
            <a:r>
              <a:rPr lang="en-GB" sz="1800" dirty="0" err="1"/>
              <a:t>hlediska</a:t>
            </a:r>
            <a:r>
              <a:rPr lang="en-GB" sz="1800" dirty="0"/>
              <a:t> </a:t>
            </a:r>
            <a:r>
              <a:rPr lang="en-GB" sz="1800" dirty="0" err="1"/>
              <a:t>věku</a:t>
            </a:r>
            <a:r>
              <a:rPr lang="en-GB" sz="1800" dirty="0"/>
              <a:t> </a:t>
            </a:r>
            <a:r>
              <a:rPr lang="en-GB" sz="1800" dirty="0" err="1"/>
              <a:t>či</a:t>
            </a:r>
            <a:r>
              <a:rPr lang="en-GB" sz="1800" dirty="0"/>
              <a:t> </a:t>
            </a:r>
            <a:r>
              <a:rPr lang="en-GB" sz="1800" dirty="0" err="1"/>
              <a:t>zastoupení</a:t>
            </a:r>
            <a:r>
              <a:rPr lang="en-GB" sz="1800" dirty="0"/>
              <a:t> </a:t>
            </a:r>
            <a:r>
              <a:rPr lang="en-GB" sz="1800" dirty="0" err="1"/>
              <a:t>pohlaví</a:t>
            </a:r>
            <a:r>
              <a:rPr lang="en-GB" sz="1800" dirty="0"/>
              <a:t>. I </a:t>
            </a:r>
            <a:r>
              <a:rPr lang="en-GB" sz="1800" dirty="0" err="1"/>
              <a:t>tak</a:t>
            </a:r>
            <a:r>
              <a:rPr lang="en-GB" sz="1800" dirty="0"/>
              <a:t> ale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výběry</a:t>
            </a:r>
            <a:r>
              <a:rPr lang="en-GB" sz="1800" dirty="0"/>
              <a:t> bias,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nesouvisí</a:t>
            </a:r>
            <a:r>
              <a:rPr lang="en-GB" sz="1800" dirty="0"/>
              <a:t> s </a:t>
            </a:r>
            <a:r>
              <a:rPr lang="en-GB" sz="1800" dirty="0" err="1"/>
              <a:t>tím</a:t>
            </a:r>
            <a:r>
              <a:rPr lang="en-GB" sz="1800" dirty="0"/>
              <a:t>, </a:t>
            </a:r>
            <a:r>
              <a:rPr lang="en-GB" sz="1800" dirty="0" err="1"/>
              <a:t>kdo</a:t>
            </a:r>
            <a:r>
              <a:rPr lang="en-GB" sz="1800" dirty="0"/>
              <a:t> </a:t>
            </a:r>
            <a:r>
              <a:rPr lang="en-GB" sz="1800" dirty="0" err="1"/>
              <a:t>patří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případy</a:t>
            </a:r>
            <a:r>
              <a:rPr lang="en-GB" sz="1800" dirty="0"/>
              <a:t> a </a:t>
            </a:r>
            <a:r>
              <a:rPr lang="en-GB" sz="1800" dirty="0" err="1"/>
              <a:t>kdo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kontroly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V case-control </a:t>
            </a:r>
            <a:r>
              <a:rPr lang="en-GB" sz="1800" dirty="0" err="1"/>
              <a:t>studiích</a:t>
            </a:r>
            <a:r>
              <a:rPr lang="en-GB" sz="1800" dirty="0"/>
              <a:t> </a:t>
            </a:r>
            <a:r>
              <a:rPr lang="en-GB" sz="1800" dirty="0" err="1"/>
              <a:t>nás</a:t>
            </a:r>
            <a:r>
              <a:rPr lang="en-GB" sz="1800" dirty="0"/>
              <a:t> </a:t>
            </a:r>
            <a:r>
              <a:rPr lang="en-GB" sz="1800" dirty="0" err="1"/>
              <a:t>zajímá</a:t>
            </a:r>
            <a:r>
              <a:rPr lang="en-GB" sz="1800" dirty="0"/>
              <a:t> </a:t>
            </a:r>
            <a:r>
              <a:rPr lang="en-GB" sz="1800" dirty="0" err="1"/>
              <a:t>otázka</a:t>
            </a:r>
            <a:r>
              <a:rPr lang="en-GB" sz="1800" dirty="0"/>
              <a:t>: </a:t>
            </a:r>
            <a:r>
              <a:rPr lang="en-GB" sz="1800" b="1" dirty="0"/>
              <a:t>„</a:t>
            </a:r>
            <a:r>
              <a:rPr lang="en-GB" sz="1800" b="1" dirty="0" err="1"/>
              <a:t>Jaké</a:t>
            </a:r>
            <a:r>
              <a:rPr lang="en-GB" sz="1800" b="1" dirty="0"/>
              <a:t> </a:t>
            </a:r>
            <a:r>
              <a:rPr lang="en-GB" sz="1800" b="1" dirty="0" err="1"/>
              <a:t>jsou</a:t>
            </a:r>
            <a:r>
              <a:rPr lang="en-GB" sz="1800" b="1" dirty="0"/>
              <a:t> </a:t>
            </a:r>
            <a:r>
              <a:rPr lang="en-GB" sz="1800" b="1" dirty="0" err="1"/>
              <a:t>příčiny</a:t>
            </a:r>
            <a:r>
              <a:rPr lang="en-GB" sz="1800" b="1" dirty="0"/>
              <a:t> toho, </a:t>
            </a:r>
            <a:r>
              <a:rPr lang="en-GB" sz="1800" b="1" dirty="0" err="1"/>
              <a:t>že</a:t>
            </a:r>
            <a:r>
              <a:rPr lang="en-GB" sz="1800" b="1" dirty="0"/>
              <a:t> se u </a:t>
            </a:r>
            <a:r>
              <a:rPr lang="en-GB" sz="1800" b="1" dirty="0" err="1"/>
              <a:t>daných</a:t>
            </a:r>
            <a:r>
              <a:rPr lang="en-GB" sz="1800" b="1" dirty="0"/>
              <a:t> </a:t>
            </a:r>
            <a:r>
              <a:rPr lang="en-GB" sz="1800" b="1" dirty="0" err="1"/>
              <a:t>osob</a:t>
            </a:r>
            <a:r>
              <a:rPr lang="en-GB" sz="1800" b="1" dirty="0"/>
              <a:t> </a:t>
            </a:r>
            <a:r>
              <a:rPr lang="en-GB" sz="1800" b="1" dirty="0" err="1"/>
              <a:t>vyvinula</a:t>
            </a:r>
            <a:r>
              <a:rPr lang="en-GB" sz="1800" b="1" dirty="0"/>
              <a:t> </a:t>
            </a:r>
            <a:r>
              <a:rPr lang="en-GB" sz="1800" b="1" dirty="0" err="1"/>
              <a:t>určitá</a:t>
            </a:r>
            <a:r>
              <a:rPr lang="en-GB" sz="1800" b="1" dirty="0"/>
              <a:t> </a:t>
            </a:r>
            <a:r>
              <a:rPr lang="en-GB" sz="1800" b="1" dirty="0" err="1"/>
              <a:t>diagnóza</a:t>
            </a:r>
            <a:r>
              <a:rPr lang="en-GB" sz="1800" b="1" dirty="0"/>
              <a:t>?“ </a:t>
            </a:r>
            <a:endParaRPr lang="cs-CZ" sz="1800" b="1" dirty="0"/>
          </a:p>
          <a:p>
            <a:pPr>
              <a:lnSpc>
                <a:spcPct val="100000"/>
              </a:lnSpc>
            </a:pPr>
            <a:r>
              <a:rPr lang="en-GB" sz="1800" dirty="0" err="1"/>
              <a:t>Tento</a:t>
            </a:r>
            <a:r>
              <a:rPr lang="en-GB" sz="1800" dirty="0"/>
              <a:t> design </a:t>
            </a:r>
            <a:r>
              <a:rPr lang="en-GB" sz="1800" dirty="0" err="1"/>
              <a:t>patří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retrospektivní</a:t>
            </a:r>
            <a:r>
              <a:rPr lang="en-GB" sz="1800" dirty="0"/>
              <a:t>, </a:t>
            </a:r>
            <a:r>
              <a:rPr lang="en-GB" sz="1800" dirty="0" err="1"/>
              <a:t>používá</a:t>
            </a:r>
            <a:r>
              <a:rPr lang="en-GB" sz="1800" dirty="0"/>
              <a:t> se </a:t>
            </a:r>
            <a:r>
              <a:rPr lang="en-GB" sz="1800" dirty="0" err="1"/>
              <a:t>hlavně</a:t>
            </a:r>
            <a:r>
              <a:rPr lang="en-GB" sz="1800" dirty="0"/>
              <a:t>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zjišťování</a:t>
            </a:r>
            <a:r>
              <a:rPr lang="en-GB" sz="1800" dirty="0"/>
              <a:t> </a:t>
            </a:r>
            <a:r>
              <a:rPr lang="en-GB" sz="1800" dirty="0" err="1"/>
              <a:t>příčin</a:t>
            </a:r>
            <a:r>
              <a:rPr lang="en-GB" sz="1800" dirty="0"/>
              <a:t> </a:t>
            </a:r>
            <a:r>
              <a:rPr lang="en-GB" sz="1800" dirty="0" err="1"/>
              <a:t>choroby</a:t>
            </a:r>
            <a:r>
              <a:rPr lang="en-GB" sz="1800" dirty="0"/>
              <a:t>, </a:t>
            </a:r>
            <a:r>
              <a:rPr lang="en-GB" sz="1800" dirty="0" err="1"/>
              <a:t>rizikových</a:t>
            </a:r>
            <a:r>
              <a:rPr lang="en-GB" sz="1800" dirty="0"/>
              <a:t> </a:t>
            </a:r>
            <a:r>
              <a:rPr lang="en-GB" sz="1800" dirty="0" err="1"/>
              <a:t>faktorů</a:t>
            </a:r>
            <a:r>
              <a:rPr lang="en-GB" sz="1800" dirty="0"/>
              <a:t> a </a:t>
            </a:r>
            <a:r>
              <a:rPr lang="en-GB" sz="1800" dirty="0" err="1"/>
              <a:t>také</a:t>
            </a:r>
            <a:r>
              <a:rPr lang="en-GB" sz="1800" dirty="0"/>
              <a:t>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evaluaci</a:t>
            </a:r>
            <a:r>
              <a:rPr lang="en-GB" sz="1800" dirty="0"/>
              <a:t> (</a:t>
            </a:r>
            <a:r>
              <a:rPr lang="en-GB" sz="1800" dirty="0" err="1"/>
              <a:t>hodnocení</a:t>
            </a:r>
            <a:r>
              <a:rPr lang="en-GB" sz="1800" dirty="0"/>
              <a:t>) </a:t>
            </a:r>
            <a:r>
              <a:rPr lang="en-GB" sz="1800" dirty="0" err="1"/>
              <a:t>diagnostických</a:t>
            </a:r>
            <a:r>
              <a:rPr lang="en-GB" sz="1800" dirty="0"/>
              <a:t> </a:t>
            </a:r>
            <a:r>
              <a:rPr lang="en-GB" sz="1800" dirty="0" err="1"/>
              <a:t>postupů</a:t>
            </a:r>
            <a:r>
              <a:rPr lang="en-GB" sz="1800" dirty="0"/>
              <a:t>. </a:t>
            </a: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br>
              <a:rPr lang="en-GB" sz="2000" dirty="0"/>
            </a:br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F68910-6BB0-2A98-2EFA-630DCF37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3272919"/>
            <a:ext cx="9324975" cy="35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804B7BD-7381-F155-283E-11658AB4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800" y="3225800"/>
            <a:ext cx="8712200" cy="3453027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D4EC2E-F3E4-D5C8-3057-28637F4D99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6D2F89-2240-68B7-7CCE-884BB026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CE46C6-1CDF-1257-487C-DA4B1942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sectional</a:t>
            </a:r>
            <a:r>
              <a:rPr lang="cs-CZ" dirty="0"/>
              <a:t> study (průřezová studie)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907E9C-6E39-96AA-9B2E-78508EF6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0" y="1020189"/>
            <a:ext cx="112180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účastníci</a:t>
            </a:r>
            <a:r>
              <a:rPr lang="en-GB" sz="2000" dirty="0"/>
              <a:t> </a:t>
            </a:r>
            <a:r>
              <a:rPr lang="cs-CZ" sz="2000" dirty="0" err="1"/>
              <a:t>jso</a:t>
            </a:r>
            <a:r>
              <a:rPr lang="cs-CZ" sz="2000" dirty="0"/>
              <a:t> </a:t>
            </a:r>
            <a:r>
              <a:rPr lang="en-GB" sz="2000" dirty="0" err="1"/>
              <a:t>vybíráni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, aby </a:t>
            </a:r>
            <a:r>
              <a:rPr lang="en-GB" sz="2000" dirty="0" err="1"/>
              <a:t>byli</a:t>
            </a:r>
            <a:r>
              <a:rPr lang="en-GB" sz="2000" dirty="0"/>
              <a:t> </a:t>
            </a:r>
            <a:r>
              <a:rPr lang="en-GB" sz="2000" dirty="0" err="1"/>
              <a:t>reprezentativní</a:t>
            </a:r>
            <a:r>
              <a:rPr lang="en-GB" sz="2000" dirty="0"/>
              <a:t> pro </a:t>
            </a:r>
            <a:r>
              <a:rPr lang="en-GB" sz="2000" dirty="0" err="1"/>
              <a:t>celou</a:t>
            </a:r>
            <a:r>
              <a:rPr lang="en-GB" sz="2000" dirty="0"/>
              <a:t> </a:t>
            </a:r>
            <a:r>
              <a:rPr lang="en-GB" sz="2000" dirty="0" err="1"/>
              <a:t>populaci</a:t>
            </a:r>
            <a:r>
              <a:rPr lang="en-GB" sz="2000" dirty="0"/>
              <a:t>. </a:t>
            </a:r>
            <a:r>
              <a:rPr lang="en-GB" sz="2000" dirty="0" err="1"/>
              <a:t>Informace</a:t>
            </a:r>
            <a:r>
              <a:rPr lang="en-GB" sz="2000" dirty="0"/>
              <a:t> </a:t>
            </a:r>
            <a:r>
              <a:rPr lang="en-GB" sz="2000" dirty="0" err="1"/>
              <a:t>získané</a:t>
            </a:r>
            <a:r>
              <a:rPr lang="en-GB" sz="2000" dirty="0"/>
              <a:t> ze </a:t>
            </a:r>
            <a:r>
              <a:rPr lang="en-GB" sz="2000" dirty="0" err="1"/>
              <a:t>studie</a:t>
            </a:r>
            <a:r>
              <a:rPr lang="en-GB" sz="2000" dirty="0"/>
              <a:t> </a:t>
            </a:r>
            <a:r>
              <a:rPr lang="en-GB" sz="2000" dirty="0" err="1"/>
              <a:t>lze</a:t>
            </a:r>
            <a:r>
              <a:rPr lang="en-GB" sz="2000" dirty="0"/>
              <a:t> </a:t>
            </a:r>
            <a:r>
              <a:rPr lang="en-GB" sz="2000" dirty="0" err="1"/>
              <a:t>pak</a:t>
            </a:r>
            <a:r>
              <a:rPr lang="en-GB" sz="2000" dirty="0"/>
              <a:t> </a:t>
            </a:r>
            <a:r>
              <a:rPr lang="en-GB" sz="2000" dirty="0" err="1"/>
              <a:t>přímo</a:t>
            </a:r>
            <a:r>
              <a:rPr lang="en-GB" sz="2000" dirty="0"/>
              <a:t> </a:t>
            </a:r>
            <a:r>
              <a:rPr lang="en-GB" sz="2000" dirty="0" err="1"/>
              <a:t>zobecnit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celou</a:t>
            </a:r>
            <a:r>
              <a:rPr lang="en-GB" sz="2000" dirty="0"/>
              <a:t> </a:t>
            </a:r>
            <a:r>
              <a:rPr lang="en-GB" sz="2000" dirty="0" err="1"/>
              <a:t>populaci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Frekvence</a:t>
            </a:r>
            <a:r>
              <a:rPr lang="en-GB" sz="2000" dirty="0"/>
              <a:t> a </a:t>
            </a:r>
            <a:r>
              <a:rPr lang="en-GB" sz="2000" dirty="0" err="1"/>
              <a:t>charakteristiky</a:t>
            </a:r>
            <a:r>
              <a:rPr lang="en-GB" sz="2000" dirty="0"/>
              <a:t> </a:t>
            </a:r>
            <a:r>
              <a:rPr lang="en-GB" sz="2000" dirty="0" err="1"/>
              <a:t>onemocnění</a:t>
            </a:r>
            <a:r>
              <a:rPr lang="en-GB" sz="2000" dirty="0"/>
              <a:t>/ </a:t>
            </a:r>
            <a:r>
              <a:rPr lang="en-GB" sz="2000" dirty="0" err="1"/>
              <a:t>proměnných</a:t>
            </a:r>
            <a:r>
              <a:rPr lang="en-GB" sz="2000" dirty="0"/>
              <a:t> v </a:t>
            </a:r>
            <a:r>
              <a:rPr lang="en-GB" sz="2000" dirty="0" err="1"/>
              <a:t>populaci</a:t>
            </a:r>
            <a:r>
              <a:rPr lang="en-GB" sz="2000" dirty="0"/>
              <a:t> se </a:t>
            </a:r>
            <a:r>
              <a:rPr lang="en-GB" sz="2000" dirty="0" err="1"/>
              <a:t>měří</a:t>
            </a:r>
            <a:r>
              <a:rPr lang="en-GB" sz="2000" dirty="0"/>
              <a:t> v </a:t>
            </a:r>
            <a:r>
              <a:rPr lang="en-GB" sz="2000" dirty="0" err="1"/>
              <a:t>jednom</a:t>
            </a:r>
            <a:r>
              <a:rPr lang="en-GB" sz="2000" dirty="0"/>
              <a:t> </a:t>
            </a:r>
            <a:r>
              <a:rPr lang="en-GB" sz="2000" dirty="0" err="1"/>
              <a:t>konkrétním</a:t>
            </a:r>
            <a:r>
              <a:rPr lang="en-GB" sz="2000" dirty="0"/>
              <a:t> </a:t>
            </a:r>
            <a:r>
              <a:rPr lang="en-GB" sz="2000" dirty="0" err="1"/>
              <a:t>čase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Užitečné</a:t>
            </a:r>
            <a:r>
              <a:rPr lang="en-GB" sz="2000" dirty="0"/>
              <a:t> pro </a:t>
            </a:r>
            <a:r>
              <a:rPr lang="en-GB" sz="2000" dirty="0" err="1"/>
              <a:t>tvorbu</a:t>
            </a:r>
            <a:r>
              <a:rPr lang="en-GB" sz="2000" dirty="0"/>
              <a:t> </a:t>
            </a:r>
            <a:r>
              <a:rPr lang="en-GB" sz="2000" dirty="0" err="1"/>
              <a:t>hypotéz</a:t>
            </a:r>
            <a:r>
              <a:rPr lang="en-GB" sz="2000" dirty="0"/>
              <a:t> (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zjištění</a:t>
            </a:r>
            <a:r>
              <a:rPr lang="en-GB" sz="2000" dirty="0"/>
              <a:t>, </a:t>
            </a:r>
            <a:r>
              <a:rPr lang="en-GB" sz="2000" dirty="0" err="1"/>
              <a:t>zda</a:t>
            </a:r>
            <a:r>
              <a:rPr lang="en-GB" sz="2000" dirty="0"/>
              <a:t> je </a:t>
            </a:r>
            <a:r>
              <a:rPr lang="en-GB" sz="2000" dirty="0" err="1"/>
              <a:t>rizikový</a:t>
            </a:r>
            <a:r>
              <a:rPr lang="en-GB" sz="2000" dirty="0"/>
              <a:t> </a:t>
            </a:r>
            <a:r>
              <a:rPr lang="en-GB" sz="2000" dirty="0" err="1"/>
              <a:t>faktor</a:t>
            </a:r>
            <a:r>
              <a:rPr lang="en-GB" sz="2000" dirty="0"/>
              <a:t>/</a:t>
            </a:r>
            <a:r>
              <a:rPr lang="en-GB" sz="2000" dirty="0" err="1"/>
              <a:t>expozice</a:t>
            </a:r>
            <a:r>
              <a:rPr lang="en-GB" sz="2000" dirty="0"/>
              <a:t>/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spojena</a:t>
            </a:r>
            <a:r>
              <a:rPr lang="en-GB" sz="2000" dirty="0"/>
              <a:t> s </a:t>
            </a:r>
            <a:r>
              <a:rPr lang="en-GB" sz="2000" dirty="0" err="1"/>
              <a:t>určitým</a:t>
            </a:r>
            <a:r>
              <a:rPr lang="en-GB" sz="2000" dirty="0"/>
              <a:t> </a:t>
            </a:r>
            <a:r>
              <a:rPr lang="en-GB" sz="2000" dirty="0" err="1"/>
              <a:t>typem</a:t>
            </a:r>
            <a:r>
              <a:rPr lang="en-GB" sz="2000" dirty="0"/>
              <a:t> </a:t>
            </a:r>
            <a:r>
              <a:rPr lang="en-GB" sz="2000" dirty="0" err="1"/>
              <a:t>výsledku</a:t>
            </a:r>
            <a:r>
              <a:rPr lang="en-GB" sz="2000" dirty="0"/>
              <a:t>).</a:t>
            </a:r>
            <a:r>
              <a:rPr lang="cs-CZ" sz="2000" dirty="0"/>
              <a:t> </a:t>
            </a:r>
            <a:r>
              <a:rPr lang="en-GB" sz="2000" dirty="0" err="1"/>
              <a:t>Např</a:t>
            </a:r>
            <a:r>
              <a:rPr lang="en-GB" sz="2000" dirty="0"/>
              <a:t>. </a:t>
            </a:r>
            <a:r>
              <a:rPr lang="en-GB" sz="2000" dirty="0" err="1"/>
              <a:t>měření</a:t>
            </a:r>
            <a:r>
              <a:rPr lang="en-GB" sz="2000" dirty="0"/>
              <a:t> </a:t>
            </a:r>
            <a:r>
              <a:rPr lang="en-GB" sz="2000" dirty="0" err="1"/>
              <a:t>sérového</a:t>
            </a:r>
            <a:r>
              <a:rPr lang="en-GB" sz="2000" dirty="0"/>
              <a:t> </a:t>
            </a:r>
            <a:r>
              <a:rPr lang="en-GB" sz="2000" dirty="0" err="1"/>
              <a:t>cholesterolu</a:t>
            </a:r>
            <a:r>
              <a:rPr lang="en-GB" sz="2000" dirty="0"/>
              <a:t> u </a:t>
            </a:r>
            <a:r>
              <a:rPr lang="en-GB" sz="2000" dirty="0" err="1"/>
              <a:t>mužů</a:t>
            </a:r>
            <a:r>
              <a:rPr lang="en-GB" sz="2000" dirty="0"/>
              <a:t> </a:t>
            </a:r>
            <a:r>
              <a:rPr lang="en-GB" sz="2000" dirty="0" err="1"/>
              <a:t>přijatých</a:t>
            </a:r>
            <a:r>
              <a:rPr lang="en-GB" sz="2000" dirty="0"/>
              <a:t> do </a:t>
            </a:r>
            <a:r>
              <a:rPr lang="en-GB" sz="2000" dirty="0" err="1"/>
              <a:t>nemocnice</a:t>
            </a:r>
            <a:r>
              <a:rPr lang="en-GB" sz="2000" dirty="0"/>
              <a:t> s </a:t>
            </a:r>
            <a:r>
              <a:rPr lang="en-GB" sz="2000" dirty="0" err="1"/>
              <a:t>infarktem</a:t>
            </a:r>
            <a:r>
              <a:rPr lang="en-GB" sz="2000" dirty="0"/>
              <a:t> </a:t>
            </a:r>
            <a:r>
              <a:rPr lang="en-GB" sz="2000" dirty="0" err="1"/>
              <a:t>myokardu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se </a:t>
            </a:r>
            <a:r>
              <a:rPr lang="en-GB" sz="2000" dirty="0" err="1"/>
              <a:t>sérovým</a:t>
            </a:r>
            <a:r>
              <a:rPr lang="en-GB" sz="2000" dirty="0"/>
              <a:t> </a:t>
            </a:r>
            <a:r>
              <a:rPr lang="en-GB" sz="2000" dirty="0" err="1"/>
              <a:t>cholesterolem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sousedů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16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164BD1-9CEA-F2D5-9547-77E6212A8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98319B-2681-AC55-F12D-A4AA11B53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25402A-76D2-AA63-195B-D75A4B71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75500"/>
            <a:ext cx="10753200" cy="451576"/>
          </a:xfrm>
        </p:spPr>
        <p:txBody>
          <a:bodyPr/>
          <a:lstStyle/>
          <a:p>
            <a:r>
              <a:rPr lang="cs-CZ" dirty="0"/>
              <a:t>Case </a:t>
            </a:r>
            <a:r>
              <a:rPr lang="cs-CZ" dirty="0" err="1"/>
              <a:t>series</a:t>
            </a:r>
            <a:r>
              <a:rPr lang="cs-CZ" dirty="0"/>
              <a:t> and case report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8ABE3A-C50E-5D23-4B60-0378313B8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07539"/>
            <a:ext cx="1135029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V </a:t>
            </a:r>
            <a:r>
              <a:rPr lang="en-GB" sz="2000" dirty="0" err="1"/>
              <a:t>kazuistikách</a:t>
            </a:r>
            <a:r>
              <a:rPr lang="en-GB" sz="2000" dirty="0"/>
              <a:t>/</a:t>
            </a:r>
            <a:r>
              <a:rPr lang="en-GB" sz="2000" dirty="0" err="1"/>
              <a:t>sériích</a:t>
            </a:r>
            <a:r>
              <a:rPr lang="en-GB" sz="2000" dirty="0"/>
              <a:t> </a:t>
            </a:r>
            <a:r>
              <a:rPr lang="en-GB" sz="2000" dirty="0" err="1"/>
              <a:t>případů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vybráni</a:t>
            </a:r>
            <a:r>
              <a:rPr lang="en-GB" sz="2000" dirty="0"/>
              <a:t> 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pacienti</a:t>
            </a:r>
            <a:r>
              <a:rPr lang="en-GB" sz="2000" dirty="0"/>
              <a:t> s </a:t>
            </a:r>
            <a:r>
              <a:rPr lang="en-GB" sz="2000" dirty="0" err="1"/>
              <a:t>určitým</a:t>
            </a:r>
            <a:r>
              <a:rPr lang="en-GB" sz="2000" dirty="0"/>
              <a:t> </a:t>
            </a:r>
            <a:r>
              <a:rPr lang="en-GB" sz="2000" dirty="0" err="1"/>
              <a:t>onemocněním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výsledkem</a:t>
            </a:r>
            <a:r>
              <a:rPr lang="en-GB" sz="2000" dirty="0"/>
              <a:t> </a:t>
            </a:r>
            <a:r>
              <a:rPr lang="en-GB" sz="2000" dirty="0" err="1"/>
              <a:t>souvisejícím</a:t>
            </a:r>
            <a:r>
              <a:rPr lang="en-GB" sz="2000" dirty="0"/>
              <a:t> s </a:t>
            </a:r>
            <a:r>
              <a:rPr lang="en-GB" sz="2000" dirty="0" err="1"/>
              <a:t>onemocněním</a:t>
            </a:r>
            <a:r>
              <a:rPr lang="en-GB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000" dirty="0" err="1"/>
              <a:t>Případ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případy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pak</a:t>
            </a:r>
            <a:r>
              <a:rPr lang="en-GB" sz="2000" dirty="0"/>
              <a:t> </a:t>
            </a:r>
            <a:r>
              <a:rPr lang="en-GB" sz="2000" dirty="0" err="1"/>
              <a:t>běžně</a:t>
            </a:r>
            <a:r>
              <a:rPr lang="en-GB" sz="2000" dirty="0"/>
              <a:t> </a:t>
            </a:r>
            <a:r>
              <a:rPr lang="en-GB" sz="2000" dirty="0" err="1"/>
              <a:t>sledovány</a:t>
            </a:r>
            <a:r>
              <a:rPr lang="en-GB" sz="2000" dirty="0"/>
              <a:t> a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uváděny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výsledky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Case report</a:t>
            </a:r>
            <a:r>
              <a:rPr lang="en-GB" sz="2000" b="1" dirty="0"/>
              <a:t>: </a:t>
            </a:r>
            <a:r>
              <a:rPr lang="en-GB" sz="2000" dirty="0" err="1"/>
              <a:t>popis</a:t>
            </a:r>
            <a:r>
              <a:rPr lang="en-GB" sz="2000" dirty="0"/>
              <a:t> </a:t>
            </a:r>
            <a:r>
              <a:rPr lang="en-GB" sz="2000" dirty="0" err="1"/>
              <a:t>jednoho</a:t>
            </a:r>
            <a:r>
              <a:rPr lang="en-GB" sz="2000" dirty="0"/>
              <a:t> </a:t>
            </a:r>
            <a:r>
              <a:rPr lang="en-GB" sz="2000" dirty="0" err="1"/>
              <a:t>případu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Case </a:t>
            </a:r>
            <a:r>
              <a:rPr lang="cs-CZ" sz="2000" b="1" dirty="0" err="1"/>
              <a:t>series</a:t>
            </a:r>
            <a:r>
              <a:rPr lang="en-GB" sz="2000" b="1" dirty="0"/>
              <a:t>: </a:t>
            </a:r>
            <a:r>
              <a:rPr lang="en-GB" sz="2000" dirty="0" err="1"/>
              <a:t>popis</a:t>
            </a:r>
            <a:r>
              <a:rPr lang="en-GB" sz="2000" dirty="0"/>
              <a:t> </a:t>
            </a:r>
            <a:r>
              <a:rPr lang="en-GB" sz="2000" dirty="0" err="1"/>
              <a:t>více</a:t>
            </a:r>
            <a:r>
              <a:rPr lang="en-GB" sz="2000" dirty="0"/>
              <a:t> </a:t>
            </a:r>
            <a:r>
              <a:rPr lang="en-GB" sz="2000" dirty="0" err="1"/>
              <a:t>případů</a:t>
            </a:r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5C888A-F687-38D5-7048-C5482785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550" y="2993277"/>
            <a:ext cx="6324900" cy="37129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0E65F2D-D7C1-6A71-8733-67E8D07B3A75}"/>
              </a:ext>
            </a:extLst>
          </p:cNvPr>
          <p:cNvSpPr txBox="1"/>
          <p:nvPr/>
        </p:nvSpPr>
        <p:spPr>
          <a:xfrm>
            <a:off x="7318302" y="2993277"/>
            <a:ext cx="1375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Case report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DC1B01A-3EA8-34E4-698C-AD6A060AD2EE}"/>
              </a:ext>
            </a:extLst>
          </p:cNvPr>
          <p:cNvSpPr txBox="1"/>
          <p:nvPr/>
        </p:nvSpPr>
        <p:spPr>
          <a:xfrm>
            <a:off x="10889606" y="3932377"/>
            <a:ext cx="1933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Case </a:t>
            </a: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</a:rPr>
              <a:t>series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0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59ACE-64EE-4160-A984-BB313281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15200"/>
            <a:ext cx="10753200" cy="451576"/>
          </a:xfrm>
        </p:spPr>
        <p:txBody>
          <a:bodyPr/>
          <a:lstStyle/>
          <a:p>
            <a:r>
              <a:rPr lang="cs-CZ" dirty="0"/>
              <a:t>Jak stanovit výzkumnou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105CE-87B5-4C41-ABFC-8678A8EA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53969"/>
            <a:ext cx="10753200" cy="4139998"/>
          </a:xfrm>
        </p:spPr>
        <p:txBody>
          <a:bodyPr/>
          <a:lstStyle/>
          <a:p>
            <a:pPr lvl="1"/>
            <a:r>
              <a:rPr lang="cs-CZ" b="1" dirty="0"/>
              <a:t>CÍLOVÁ POPULACE </a:t>
            </a:r>
            <a:r>
              <a:rPr lang="cs-CZ" dirty="0"/>
              <a:t>je soubor jednotek, o kterém předpokládáme, že jsou pro něj závěry platné</a:t>
            </a:r>
          </a:p>
          <a:p>
            <a:pPr lvl="1"/>
            <a:endParaRPr lang="cs-CZ" dirty="0"/>
          </a:p>
          <a:p>
            <a:pPr lvl="2"/>
            <a:r>
              <a:rPr lang="cs-CZ" sz="1600" b="1" dirty="0"/>
              <a:t>ZÁKLADNÍ POPULACE </a:t>
            </a:r>
            <a:r>
              <a:rPr lang="cs-CZ" sz="1600" dirty="0"/>
              <a:t>je soubor jednotek, které v dané situaci zastupují cílovou populaci, protože některé jednotky jsou nedostupné</a:t>
            </a:r>
          </a:p>
          <a:p>
            <a:pPr lvl="2"/>
            <a:endParaRPr lang="cs-CZ" sz="1600" dirty="0"/>
          </a:p>
          <a:p>
            <a:pPr lvl="2"/>
            <a:r>
              <a:rPr lang="cs-CZ" sz="1600" b="1" dirty="0"/>
              <a:t>Výzkumný soubor</a:t>
            </a:r>
            <a:r>
              <a:rPr lang="cs-CZ" sz="1600" dirty="0"/>
              <a:t> je skupina jednotek, které skutečně pozorujeme.</a:t>
            </a:r>
          </a:p>
          <a:p>
            <a:pPr lvl="2"/>
            <a:endParaRPr lang="cs-CZ" dirty="0"/>
          </a:p>
          <a:p>
            <a:pPr marL="72000" indent="0">
              <a:buNone/>
            </a:pPr>
            <a:r>
              <a:rPr lang="cs-CZ" sz="2000" dirty="0"/>
              <a:t>REPREZENTATIVITA – reprezentativnost</a:t>
            </a:r>
          </a:p>
          <a:p>
            <a:pPr lvl="1"/>
            <a:r>
              <a:rPr lang="cs-CZ" dirty="0"/>
              <a:t>vyjadřuje spolehlivost zastupování základního souboru výběrovým souborem.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lvl="1"/>
            <a:r>
              <a:rPr lang="cs-CZ" dirty="0"/>
              <a:t>úkolem průzkumu je, aby údaje o zkoumaných jednotkách zároveň přinášely informaci také o všech jednotkách, které do výběru nebyly zařazeny.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203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CED7-D454-4EC4-96F7-E4A751D1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108206" cy="430374"/>
          </a:xfrm>
        </p:spPr>
        <p:txBody>
          <a:bodyPr/>
          <a:lstStyle/>
          <a:p>
            <a:r>
              <a:rPr lang="cs-CZ" dirty="0"/>
              <a:t>Podmínky </a:t>
            </a:r>
            <a:r>
              <a:rPr lang="cs-CZ" dirty="0" err="1"/>
              <a:t>reprezentativity</a:t>
            </a:r>
            <a:r>
              <a:rPr lang="cs-CZ" dirty="0"/>
              <a:t>/reprezentativnosti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554FE-9553-4515-8F09-353A9467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dirty="0" err="1"/>
              <a:t>Reprezentativita</a:t>
            </a:r>
            <a:r>
              <a:rPr lang="cs-CZ" dirty="0"/>
              <a:t> závisí na:</a:t>
            </a:r>
          </a:p>
          <a:p>
            <a:pPr lvl="1" algn="just"/>
            <a:r>
              <a:rPr lang="cs-CZ" b="1" dirty="0"/>
              <a:t>přesnosti vymezení populace </a:t>
            </a:r>
            <a:r>
              <a:rPr lang="cs-CZ" dirty="0"/>
              <a:t>(populace musí být definována přesně – roste spolehlivost výběru, např. musí existovat přesný seznam mužů, studentů…).</a:t>
            </a:r>
          </a:p>
          <a:p>
            <a:pPr lvl="1" algn="just"/>
            <a:r>
              <a:rPr lang="cs-CZ" b="1" dirty="0"/>
              <a:t>adekvátnosti výběru </a:t>
            </a:r>
            <a:r>
              <a:rPr lang="cs-CZ" dirty="0"/>
              <a:t>(důležité uvažovat u malých výběrů, adekvátní výběr musí být dostatečně rozsáhlý, aby mohl výzkumník důvěřovat závěrům -nestačí zobecnit výsledky od 50 mužů na všechny muže ve státě, apod.)</a:t>
            </a:r>
          </a:p>
          <a:p>
            <a:pPr lvl="1" algn="just"/>
            <a:r>
              <a:rPr lang="cs-CZ" b="1" dirty="0"/>
              <a:t>heterogenitě (homogenitě) populace </a:t>
            </a:r>
            <a:r>
              <a:rPr lang="cs-CZ" dirty="0"/>
              <a:t>(problémy s národní a etnickou příslušností, jazykem, kulturou…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97ABD45-7FC6-46F6-960E-CFF9FE6DA122}"/>
              </a:ext>
            </a:extLst>
          </p:cNvPr>
          <p:cNvSpPr/>
          <p:nvPr/>
        </p:nvSpPr>
        <p:spPr>
          <a:xfrm>
            <a:off x="363795" y="5072738"/>
            <a:ext cx="11108205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err="1"/>
              <a:t>Reprezentativitu</a:t>
            </a:r>
            <a:r>
              <a:rPr lang="cs-CZ" b="1" dirty="0"/>
              <a:t>/reprezentativnost je obtížné, ne-li nemožné kontrolovat v těch případech, kdy nejsou známy charakteristiky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034262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5F91E-956E-4D5F-A3F4-60A11A8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Statistická procedura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D9DD5-34D6-4D5A-A830-AADB350A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5215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2 varianty:</a:t>
            </a:r>
          </a:p>
          <a:p>
            <a:pPr lvl="1"/>
            <a:r>
              <a:rPr lang="cs-CZ" b="1" dirty="0"/>
              <a:t>Vyčerpávající </a:t>
            </a:r>
            <a:r>
              <a:rPr lang="cs-CZ" dirty="0"/>
              <a:t>–předmětem pozorování jsou všechny jednotky zkoumaného jevu. Zjišťování se tak týká např. všech případů v daném územním rámci (např.: všech pracovníků nemocnice)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Výběrová </a:t>
            </a:r>
            <a:r>
              <a:rPr lang="cs-CZ" dirty="0"/>
              <a:t>– týkají se jen části celého studovaného souboru. Vybírá se určitým způsobem mnohem menší soubor.</a:t>
            </a:r>
          </a:p>
          <a:p>
            <a:r>
              <a:rPr lang="pl-PL" dirty="0"/>
              <a:t>Pracujeme tak se dvěma soubory:</a:t>
            </a:r>
          </a:p>
          <a:p>
            <a:pPr lvl="1"/>
            <a:r>
              <a:rPr lang="cs-CZ" b="1" dirty="0"/>
              <a:t>Základním </a:t>
            </a:r>
            <a:r>
              <a:rPr lang="cs-CZ" dirty="0"/>
              <a:t>– celkovým souborem</a:t>
            </a:r>
          </a:p>
          <a:p>
            <a:pPr lvl="1"/>
            <a:r>
              <a:rPr lang="cs-CZ" b="1" dirty="0"/>
              <a:t>Výběrovým </a:t>
            </a:r>
            <a:r>
              <a:rPr lang="cs-CZ" dirty="0"/>
              <a:t>– tj. výběrovým souborem</a:t>
            </a:r>
          </a:p>
          <a:p>
            <a:pPr lvl="1"/>
            <a:endParaRPr lang="cs-CZ" dirty="0"/>
          </a:p>
          <a:p>
            <a:pPr lvl="1"/>
            <a:r>
              <a:rPr lang="cs-CZ" b="1" i="1" u="sng" dirty="0"/>
              <a:t>výběr je pak záměrný, účelový</a:t>
            </a:r>
          </a:p>
        </p:txBody>
      </p:sp>
    </p:spTree>
    <p:extLst>
      <p:ext uri="{BB962C8B-B14F-4D97-AF65-F5344CB8AC3E}">
        <p14:creationId xmlns:p14="http://schemas.microsoft.com/office/powerpoint/2010/main" val="250428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C6B70-C297-405E-828E-10340083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4424"/>
            <a:ext cx="10753200" cy="451576"/>
          </a:xfrm>
        </p:spPr>
        <p:txBody>
          <a:bodyPr/>
          <a:lstStyle/>
          <a:p>
            <a:r>
              <a:rPr lang="cs-CZ" dirty="0"/>
              <a:t>Základní výzkumný soubor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9BAE2-0D70-4B30-A956-E8F53B91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20054"/>
            <a:ext cx="11472000" cy="4139998"/>
          </a:xfrm>
        </p:spPr>
        <p:txBody>
          <a:bodyPr/>
          <a:lstStyle/>
          <a:p>
            <a:r>
              <a:rPr lang="cs-CZ" sz="2400" dirty="0"/>
              <a:t>tvoří všichni lidé/jednotky, od nichž chce výzkumník získat informace, může dosahovat na celostátní úrovni až několika tisíc osob.</a:t>
            </a:r>
          </a:p>
          <a:p>
            <a:r>
              <a:rPr lang="cs-CZ" sz="2400" dirty="0"/>
              <a:t>výzkumník určuje základní soubor tak, aby odpovídal uplatnění jeho výzkumu.</a:t>
            </a:r>
          </a:p>
          <a:p>
            <a:r>
              <a:rPr lang="cs-CZ" sz="2400" dirty="0"/>
              <a:t>pokud chce výzkumník zaměřit výzkum na pacienty hospitalizované na chirurgických odděleních v okrese Brno, základní soubor budou tvořit všichni pacienti chirurgických oddělení v dané lokalitě.</a:t>
            </a:r>
          </a:p>
          <a:p>
            <a:r>
              <a:rPr lang="cs-CZ" sz="2400" dirty="0"/>
              <a:t>výsledky výzkumu budou tak uplatnitelné jen pro tento základní soubor a ne pro jiný.</a:t>
            </a:r>
          </a:p>
          <a:p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A28D453-BB6A-4443-A25E-33A3E6DA5525}"/>
              </a:ext>
            </a:extLst>
          </p:cNvPr>
          <p:cNvSpPr/>
          <p:nvPr/>
        </p:nvSpPr>
        <p:spPr>
          <a:xfrm>
            <a:off x="1740311" y="5101112"/>
            <a:ext cx="9045677" cy="160043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400" b="1" dirty="0">
                <a:solidFill>
                  <a:schemeClr val="tx2"/>
                </a:solidFill>
              </a:rPr>
              <a:t>POZOR - velmi častou chybou je, že výzkumník nedodrží metodické pravidlo a výsledky, které získal na jednom základním souboru, zevšeobecňuje na jiné základní soubory.</a:t>
            </a:r>
          </a:p>
          <a:p>
            <a:pPr algn="just"/>
            <a:r>
              <a:rPr lang="cs-CZ" sz="1400" b="1" dirty="0">
                <a:solidFill>
                  <a:schemeClr val="tx2"/>
                </a:solidFill>
              </a:rPr>
              <a:t>•  Základní soubor je zadán přesným stanovením jejích prvků.</a:t>
            </a:r>
          </a:p>
          <a:p>
            <a:pPr algn="just"/>
            <a:r>
              <a:rPr lang="cs-CZ" sz="1400" b="1" dirty="0">
                <a:solidFill>
                  <a:schemeClr val="tx2"/>
                </a:solidFill>
              </a:rPr>
              <a:t>•  Prvky jsou buď dány výčtem, nebo vymezením některých společných vlastností.</a:t>
            </a:r>
          </a:p>
          <a:p>
            <a:pPr algn="just"/>
            <a:r>
              <a:rPr lang="cs-CZ" sz="1400" b="1" dirty="0">
                <a:solidFill>
                  <a:schemeClr val="tx2"/>
                </a:solidFill>
              </a:rPr>
              <a:t>• U demografických souborů bývá vymezení dáno příslušností k jisté územní oblasti, věkem, </a:t>
            </a:r>
            <a:br>
              <a:rPr lang="cs-CZ" sz="1400" b="1" dirty="0">
                <a:solidFill>
                  <a:schemeClr val="tx2"/>
                </a:solidFill>
              </a:rPr>
            </a:br>
            <a:r>
              <a:rPr lang="cs-CZ" sz="1400" b="1" dirty="0">
                <a:solidFill>
                  <a:schemeClr val="tx2"/>
                </a:solidFill>
              </a:rPr>
              <a:t>    pohlavím, zaměstnáním nebo časovým intervalem sledování (např. všechny děti narozené v roce </a:t>
            </a:r>
            <a:br>
              <a:rPr lang="cs-CZ" sz="1400" b="1" dirty="0">
                <a:solidFill>
                  <a:schemeClr val="tx2"/>
                </a:solidFill>
              </a:rPr>
            </a:br>
            <a:r>
              <a:rPr lang="cs-CZ" sz="1400" b="1" dirty="0">
                <a:solidFill>
                  <a:schemeClr val="tx2"/>
                </a:solidFill>
              </a:rPr>
              <a:t>    2020 a k 1. 1. 2020 žijící na území ČR).</a:t>
            </a:r>
          </a:p>
        </p:txBody>
      </p:sp>
    </p:spTree>
    <p:extLst>
      <p:ext uri="{BB962C8B-B14F-4D97-AF65-F5344CB8AC3E}">
        <p14:creationId xmlns:p14="http://schemas.microsoft.com/office/powerpoint/2010/main" val="87341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6B04C-02A7-4C46-B4B5-E1016E7A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48" y="931084"/>
            <a:ext cx="10753200" cy="4139998"/>
          </a:xfrm>
        </p:spPr>
        <p:txBody>
          <a:bodyPr/>
          <a:lstStyle/>
          <a:p>
            <a:r>
              <a:rPr lang="cs-CZ" sz="2400" dirty="0"/>
              <a:t>výzkumník k výběru základního souboru musí přistupovat </a:t>
            </a:r>
            <a:r>
              <a:rPr lang="cs-CZ" sz="2400" b="1" dirty="0"/>
              <a:t>realisticky</a:t>
            </a:r>
            <a:r>
              <a:rPr lang="cs-CZ" sz="2400" dirty="0"/>
              <a:t> a odhadnout, zda je schopen výzkum s představovaným počtem respondentů zvládnout (s ohledem na dostupné finance, čas a materiál).</a:t>
            </a:r>
          </a:p>
          <a:p>
            <a:r>
              <a:rPr lang="cs-CZ" sz="2400" dirty="0"/>
              <a:t>je nutné ze základního souboru vybrat jistou část subjektů, kterou nazýváme </a:t>
            </a:r>
            <a:r>
              <a:rPr lang="cs-CZ" sz="2400" b="1" dirty="0"/>
              <a:t>výběrový soubor </a:t>
            </a:r>
            <a:r>
              <a:rPr lang="cs-CZ" sz="2400" dirty="0"/>
              <a:t>– s těmito subjekty bude výzkumník skutečně pracovat.</a:t>
            </a:r>
          </a:p>
          <a:p>
            <a:r>
              <a:rPr lang="cs-CZ" sz="2400" dirty="0"/>
              <a:t>pokud zkoumaný výběr dobře odráží strukturu celého zkoumaného souboru, nazýváme jej </a:t>
            </a:r>
            <a:r>
              <a:rPr lang="cs-CZ" sz="2400" b="1" dirty="0"/>
              <a:t>reprezentativním výběrem</a:t>
            </a:r>
            <a:r>
              <a:rPr lang="cs-CZ" sz="2400" dirty="0"/>
              <a:t>. </a:t>
            </a:r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2C46D4-7B7F-4A84-A49F-FE1D50BB78E0}"/>
              </a:ext>
            </a:extLst>
          </p:cNvPr>
          <p:cNvSpPr txBox="1">
            <a:spLocks/>
          </p:cNvSpPr>
          <p:nvPr/>
        </p:nvSpPr>
        <p:spPr>
          <a:xfrm>
            <a:off x="747252" y="249959"/>
            <a:ext cx="11808542" cy="546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dirty="0"/>
              <a:t>Výběrový soubor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A3C806-95DE-4B2F-810D-6F2F8514DF1A}"/>
              </a:ext>
            </a:extLst>
          </p:cNvPr>
          <p:cNvSpPr/>
          <p:nvPr/>
        </p:nvSpPr>
        <p:spPr>
          <a:xfrm>
            <a:off x="2743200" y="4792159"/>
            <a:ext cx="7708489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Chceme-li z výběru usuzovat na vlastnosti populace, měl by být reprezentativní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tj. odrážet svým složením a znaky vlastnosti celé populace.</a:t>
            </a:r>
          </a:p>
          <a:p>
            <a:r>
              <a:rPr lang="cs-CZ" sz="1600" dirty="0">
                <a:solidFill>
                  <a:schemeClr val="tx2"/>
                </a:solidFill>
              </a:rPr>
              <a:t>•  výběr, který není reprezentativní, se nazývá selektivní výběr.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>•  selektivní výběr </a:t>
            </a:r>
            <a:r>
              <a:rPr lang="cs-CZ" sz="1600" dirty="0">
                <a:solidFill>
                  <a:schemeClr val="tx2"/>
                </a:solidFill>
              </a:rPr>
              <a:t>dává zkreslený obrázek o studované populaci.</a:t>
            </a: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• vlastnosti, sledované na prvcích (jednotkách statistického šetření) výběru,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  nazýváme znaky(veličiny).</a:t>
            </a:r>
          </a:p>
        </p:txBody>
      </p:sp>
    </p:spTree>
    <p:extLst>
      <p:ext uri="{BB962C8B-B14F-4D97-AF65-F5344CB8AC3E}">
        <p14:creationId xmlns:p14="http://schemas.microsoft.com/office/powerpoint/2010/main" val="291480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BBDC2-FC4C-4D1F-AC06-C7ECE2B5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Výběrový soubor - vysvětlení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607966D-5CE1-463A-A800-F6C080B2C012}"/>
              </a:ext>
            </a:extLst>
          </p:cNvPr>
          <p:cNvSpPr/>
          <p:nvPr/>
        </p:nvSpPr>
        <p:spPr>
          <a:xfrm>
            <a:off x="1327355" y="1445878"/>
            <a:ext cx="9426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Výběrový soubor 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• Vztah mezi základním a výběrovým souborem je možno graficky znázornit:</a:t>
            </a: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EE9FAC9-ADB0-4E95-8A1A-9303289E3238}"/>
              </a:ext>
            </a:extLst>
          </p:cNvPr>
          <p:cNvSpPr/>
          <p:nvPr/>
        </p:nvSpPr>
        <p:spPr>
          <a:xfrm>
            <a:off x="1437754" y="5012012"/>
            <a:ext cx="10753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základní soubor 			výběrový soubor – reprezentuje základní soubor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4FF084-870E-4CC0-A580-DBA0FD14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54" y="2402781"/>
            <a:ext cx="8895107" cy="260923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9DA4153-475B-41ED-A42B-51440142C6A2}"/>
              </a:ext>
            </a:extLst>
          </p:cNvPr>
          <p:cNvSpPr/>
          <p:nvPr/>
        </p:nvSpPr>
        <p:spPr>
          <a:xfrm>
            <a:off x="1238864" y="5669658"/>
            <a:ext cx="4857136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Výběry pořizujeme metodami: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náhodného (pravděpodobnostního) výběru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záměrného výběru (</a:t>
            </a:r>
            <a:r>
              <a:rPr lang="cs-CZ" sz="1800" dirty="0" err="1">
                <a:solidFill>
                  <a:schemeClr val="tx2"/>
                </a:solidFill>
              </a:rPr>
              <a:t>nepravěpodobnostního</a:t>
            </a:r>
            <a:r>
              <a:rPr lang="cs-CZ" sz="1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96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44742C-1AE5-745D-89FB-D336C8A626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9ECB25-283B-EE33-AED1-877CBD590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1D46E3-6EE4-51BA-DC8A-9B62C571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5728B-02D5-74CD-F285-D7822A1A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701790-ABFB-E568-E476-48F752FE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" y="378000"/>
            <a:ext cx="10577922" cy="61841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316B7BC-C7FD-F4A7-5978-282B1C1F290D}"/>
              </a:ext>
            </a:extLst>
          </p:cNvPr>
          <p:cNvSpPr txBox="1"/>
          <p:nvPr/>
        </p:nvSpPr>
        <p:spPr>
          <a:xfrm>
            <a:off x="414000" y="6537446"/>
            <a:ext cx="10212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Marečková (2015) - </a:t>
            </a:r>
            <a:r>
              <a:rPr lang="en-GB" sz="800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https://cebhckt-jbi.med.muni.cz/res/file/publications/monographs/mareckova-2015-zdravonictvi-zalozene-na-dukazech.pdf</a:t>
            </a:r>
            <a:endParaRPr lang="cs-CZ" sz="800" dirty="0"/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43412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7081433-B1E5-4255-A453-CF6426BEFF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Pravděpodobnostní výběry – náhodný: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A5A13A-25AA-4EFA-A2BC-09888B6A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7045"/>
            <a:ext cx="10753200" cy="451576"/>
          </a:xfrm>
        </p:spPr>
        <p:txBody>
          <a:bodyPr/>
          <a:lstStyle/>
          <a:p>
            <a:r>
              <a:rPr lang="cs-CZ" dirty="0"/>
              <a:t>Výběr souboru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D9CAB36-9A77-405C-AA82-416B8FD24F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Nepravděpodobnostní výběry – záměrný: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1DCC5F-1E3A-4A3D-AD6E-183C7E785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prostý náhodný výběr</a:t>
            </a:r>
          </a:p>
          <a:p>
            <a:r>
              <a:rPr lang="cs-CZ" sz="2400" dirty="0"/>
              <a:t>stratifikovaný náhodný výběr – </a:t>
            </a:r>
          </a:p>
          <a:p>
            <a:pPr marL="72000" indent="0">
              <a:buNone/>
            </a:pPr>
            <a:r>
              <a:rPr lang="cs-CZ" sz="2400" dirty="0"/>
              <a:t>   proporcionální a neproporcionální</a:t>
            </a:r>
          </a:p>
          <a:p>
            <a:r>
              <a:rPr lang="cs-CZ" sz="2400" dirty="0"/>
              <a:t>skupinkový výběr</a:t>
            </a:r>
          </a:p>
          <a:p>
            <a:r>
              <a:rPr lang="cs-CZ" sz="2400" dirty="0"/>
              <a:t>vícestupňový náhodný výběr</a:t>
            </a:r>
          </a:p>
          <a:p>
            <a:endParaRPr lang="cs-CZ" sz="24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726C050-F559-40AB-AB30-02BC3A2CE7E7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sz="2400" dirty="0"/>
              <a:t>kvótní výběr</a:t>
            </a:r>
          </a:p>
          <a:p>
            <a:r>
              <a:rPr lang="cs-CZ" sz="2400" dirty="0"/>
              <a:t>systematický výběr</a:t>
            </a:r>
          </a:p>
          <a:p>
            <a:r>
              <a:rPr lang="cs-CZ" sz="2400" dirty="0"/>
              <a:t>výběr úsudkem</a:t>
            </a:r>
          </a:p>
          <a:p>
            <a:r>
              <a:rPr lang="cs-CZ" sz="2400" dirty="0"/>
              <a:t>výběr nabalováním</a:t>
            </a:r>
          </a:p>
        </p:txBody>
      </p:sp>
    </p:spTree>
    <p:extLst>
      <p:ext uri="{BB962C8B-B14F-4D97-AF65-F5344CB8AC3E}">
        <p14:creationId xmlns:p14="http://schemas.microsoft.com/office/powerpoint/2010/main" val="56950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D552F10-A03D-4AE5-A2F4-69BB6BDA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Náhodný výběr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AA5E48D-ED6E-41DB-8BE9-DE6C637F3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Nejlepší výběrový soubor je takový, který je jakoby „zmenšeninou“ základního souboru, obsahuje všechny náležitosti originálu.</a:t>
            </a:r>
          </a:p>
          <a:p>
            <a:r>
              <a:rPr lang="cs-CZ" sz="2000" b="1" dirty="0"/>
              <a:t>Náhodný výběr </a:t>
            </a:r>
            <a:r>
              <a:rPr lang="cs-CZ" sz="2000" dirty="0"/>
              <a:t>zaručuje, že každý ze základního souboru má stejnou šanci, aby se dostal do výběrového souboru,</a:t>
            </a:r>
          </a:p>
          <a:p>
            <a:r>
              <a:rPr lang="cs-CZ" sz="2000" dirty="0"/>
              <a:t>z hlediska teorie pravděpodobnosti je </a:t>
            </a:r>
            <a:r>
              <a:rPr lang="cs-CZ" sz="2000" b="1" dirty="0"/>
              <a:t>nejlepším výběrem.</a:t>
            </a:r>
            <a:endParaRPr lang="cs-CZ" sz="2000" dirty="0"/>
          </a:p>
          <a:p>
            <a:r>
              <a:rPr lang="cs-CZ" sz="2000" dirty="0"/>
              <a:t>jeho subjekty reprezentují základní soubor – označujeme jej za </a:t>
            </a:r>
            <a:r>
              <a:rPr lang="cs-CZ" sz="2000" b="1" dirty="0"/>
              <a:t>reprezentativní soubor</a:t>
            </a:r>
            <a:r>
              <a:rPr lang="cs-CZ" sz="2000" dirty="0"/>
              <a:t>.</a:t>
            </a:r>
          </a:p>
          <a:p>
            <a:r>
              <a:rPr lang="cs-CZ" sz="2000" dirty="0"/>
              <a:t>umožňují vybírat prvky z populace zcela náhodně a nezávisle na našem úsudku.</a:t>
            </a:r>
          </a:p>
          <a:p>
            <a:r>
              <a:rPr lang="cs-CZ" sz="2000" dirty="0"/>
              <a:t>oporou výběru nazýváme </a:t>
            </a:r>
            <a:r>
              <a:rPr lang="cs-CZ" sz="2000" b="1" dirty="0"/>
              <a:t>technickou dokumentaci</a:t>
            </a:r>
            <a:r>
              <a:rPr lang="cs-CZ" sz="2000" dirty="0"/>
              <a:t>, která umožňuje proces vybírání, např. různé seznamy, mapy nebo kartotéky pacientů. </a:t>
            </a:r>
          </a:p>
          <a:p>
            <a:r>
              <a:rPr lang="cs-CZ" sz="2000" dirty="0"/>
              <a:t>podle způsobu provedení rozlišujeme několik druhů náhodného výběru…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9584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F91A5-4327-45D6-8B89-096BAA6A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Prostý náhodný výběr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F3B589-5EB4-470A-9183-D6F00ABF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82170"/>
            <a:ext cx="10753200" cy="4139998"/>
          </a:xfrm>
        </p:spPr>
        <p:txBody>
          <a:bodyPr/>
          <a:lstStyle/>
          <a:p>
            <a:r>
              <a:rPr lang="cs-CZ" dirty="0"/>
              <a:t>různé techniky losování, které musí zaručit, aby každý prvek populace měl stejnou možnost být zařazen do výběru. </a:t>
            </a:r>
          </a:p>
          <a:p>
            <a:r>
              <a:rPr lang="cs-CZ" dirty="0"/>
              <a:t>tento postup se usnadní, když prvky populace jsou očíslovány. </a:t>
            </a:r>
          </a:p>
          <a:p>
            <a:r>
              <a:rPr lang="cs-CZ" dirty="0"/>
              <a:t>pak je možno provést výběr pomocí tabulek náhodných čísel.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E89AAF2-1117-4E41-A117-CAC0341A8F7C}"/>
              </a:ext>
            </a:extLst>
          </p:cNvPr>
          <p:cNvSpPr/>
          <p:nvPr/>
        </p:nvSpPr>
        <p:spPr>
          <a:xfrm>
            <a:off x="3342968" y="4862869"/>
            <a:ext cx="7570838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</a:rPr>
              <a:t>Jak provést náhodný výběr?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Uskutečňujeme jej losováním nebo pomocí tabulky náhodných čísel.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Tabulka náhodných čísel je sestavena pomocí PC, který generuje čísla 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   automaticky.</a:t>
            </a:r>
          </a:p>
        </p:txBody>
      </p:sp>
    </p:spTree>
    <p:extLst>
      <p:ext uri="{BB962C8B-B14F-4D97-AF65-F5344CB8AC3E}">
        <p14:creationId xmlns:p14="http://schemas.microsoft.com/office/powerpoint/2010/main" val="3288956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AA0FA-91C4-4633-9AAC-8E9176A5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6877"/>
            <a:ext cx="10753200" cy="451576"/>
          </a:xfrm>
        </p:spPr>
        <p:txBody>
          <a:bodyPr/>
          <a:lstStyle/>
          <a:p>
            <a:r>
              <a:rPr lang="cs-CZ" dirty="0"/>
              <a:t>Stratifikovaný výběr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09DCC-090A-40ED-A930-65AA343F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15254"/>
            <a:ext cx="10753200" cy="4139998"/>
          </a:xfrm>
        </p:spPr>
        <p:txBody>
          <a:bodyPr/>
          <a:lstStyle/>
          <a:p>
            <a:r>
              <a:rPr lang="cs-CZ" sz="2400" dirty="0"/>
              <a:t>specifickým typem náhodného výběru je výběr </a:t>
            </a:r>
            <a:r>
              <a:rPr lang="cs-CZ" sz="2400" b="1" dirty="0"/>
              <a:t>stratifikovaný</a:t>
            </a:r>
            <a:r>
              <a:rPr lang="cs-CZ" sz="2400" dirty="0"/>
              <a:t>.</a:t>
            </a:r>
          </a:p>
          <a:p>
            <a:r>
              <a:rPr lang="cs-CZ" sz="2400" dirty="0"/>
              <a:t>používá se, pokud není možné sestavit náhodný výběr ze základního souboru, proto se základní soubor </a:t>
            </a:r>
            <a:r>
              <a:rPr lang="cs-CZ" sz="2400" b="1" dirty="0"/>
              <a:t>rozdělí podle některého podstatného znaku.</a:t>
            </a:r>
            <a:endParaRPr lang="cs-CZ" sz="2400" dirty="0"/>
          </a:p>
          <a:p>
            <a:r>
              <a:rPr lang="cs-CZ" sz="2400" dirty="0"/>
              <a:t>výzkumník rozdělí základní soubor na několik podsouborů a z nich pak provede náhodný výběr.</a:t>
            </a:r>
          </a:p>
          <a:p>
            <a:r>
              <a:rPr lang="cs-CZ" sz="2400" dirty="0"/>
              <a:t>znaky, dle kterých provádíme stratifikovaný výběr, si volí výzkumník podle svých potřeb (např. pohlaví, věk, vzdělání…).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C13A18-3622-4A68-9F36-99779FA6EC3D}"/>
              </a:ext>
            </a:extLst>
          </p:cNvPr>
          <p:cNvSpPr/>
          <p:nvPr/>
        </p:nvSpPr>
        <p:spPr>
          <a:xfrm>
            <a:off x="452284" y="5360841"/>
            <a:ext cx="10196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solidFill>
                  <a:schemeClr val="tx2"/>
                </a:solidFill>
              </a:rPr>
              <a:t>Využíváme rozdělení základního souboru na nepřekrývající se části, oblasti, tzv. straty.</a:t>
            </a: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• Přirozené výběrové vrstvy -jsou dány skutečným rozdělením ZS na homogenní části, např.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 rozdělení nemocnic v ČR na okresní, fakultní...</a:t>
            </a: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• Umělé výběrové vrstvy – očíslovány po sobě jdoucí jednotky a vybíráme z nich tak, že uskutečňujeme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náhodný výběr z určitého počtu jednotek.</a:t>
            </a:r>
          </a:p>
        </p:txBody>
      </p:sp>
    </p:spTree>
    <p:extLst>
      <p:ext uri="{BB962C8B-B14F-4D97-AF65-F5344CB8AC3E}">
        <p14:creationId xmlns:p14="http://schemas.microsoft.com/office/powerpoint/2010/main" val="2966212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13E93-AD01-4609-B800-BEE810B6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Mechanický výběr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CC4A10-59CC-43C1-A180-FA5A8949B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Při mechanickém výběru </a:t>
            </a:r>
            <a:r>
              <a:rPr lang="cs-CZ" sz="2000" b="1" dirty="0"/>
              <a:t>vybíráme každou n-tou osobu</a:t>
            </a:r>
            <a:r>
              <a:rPr lang="cs-CZ" sz="2000" dirty="0"/>
              <a:t>, subjekt.</a:t>
            </a:r>
          </a:p>
          <a:p>
            <a:r>
              <a:rPr lang="cs-CZ" sz="2000" dirty="0"/>
              <a:t>Jedná se například o každého pátého pacienta, každého desátého studenta.</a:t>
            </a:r>
          </a:p>
          <a:p>
            <a:r>
              <a:rPr lang="cs-CZ" sz="2000" dirty="0"/>
              <a:t>Při mechanickém výběru vycházíme z přesně definovaného základního souboru (např. seznam všech studentů).</a:t>
            </a:r>
          </a:p>
          <a:p>
            <a:r>
              <a:rPr lang="cs-CZ" sz="2000" dirty="0"/>
              <a:t>Mechanický výběr může trpět nepřesností a poskytnout tak zkreslený výběrový soubor.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3265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D5622-6197-4C71-9FB2-CA4A15C6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Záměrný výběr – úsudkem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13AA9-636B-4DBD-9DF5-BEEA9A43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pokud nelze uskutečnit náhodný výběr, může výzkumník provést výběr záměrný.</a:t>
            </a:r>
          </a:p>
          <a:p>
            <a:r>
              <a:rPr lang="cs-CZ" sz="2000" dirty="0"/>
              <a:t>záměrný výběr se uskutečňuje na základě </a:t>
            </a:r>
            <a:r>
              <a:rPr lang="cs-CZ" sz="2000" b="1" dirty="0"/>
              <a:t>určení relevantních znaků</a:t>
            </a:r>
            <a:r>
              <a:rPr lang="cs-CZ" sz="2000" dirty="0"/>
              <a:t>, tj. těch znaků, které jsou důležité pro dané zkoumání.</a:t>
            </a:r>
          </a:p>
          <a:p>
            <a:r>
              <a:rPr lang="cs-CZ" sz="2000" dirty="0"/>
              <a:t>je nutné, aby se výzkumník opíral o teorii, své zkušenosti, vědomosti a úsudek. </a:t>
            </a:r>
          </a:p>
          <a:p>
            <a:r>
              <a:rPr lang="cs-CZ" sz="2000" dirty="0"/>
              <a:t>vyžaduje rozsáhlé znalosti o základním souboru.</a:t>
            </a:r>
          </a:p>
          <a:p>
            <a:r>
              <a:rPr lang="cs-CZ" sz="2000" dirty="0"/>
              <a:t>neměl by výběr uskutečňovat sám, ale ve spolupráci se skupinou expertů = tím se přesnost výběru zlepšuje.</a:t>
            </a:r>
          </a:p>
        </p:txBody>
      </p:sp>
    </p:spTree>
    <p:extLst>
      <p:ext uri="{BB962C8B-B14F-4D97-AF65-F5344CB8AC3E}">
        <p14:creationId xmlns:p14="http://schemas.microsoft.com/office/powerpoint/2010/main" val="120923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6F8C0-9A2B-4605-8230-68EAA374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Kvótní výběr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2585D-E70A-4BD7-892B-EBCFF1CA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98374" cy="4139998"/>
          </a:xfrm>
        </p:spPr>
        <p:txBody>
          <a:bodyPr/>
          <a:lstStyle/>
          <a:p>
            <a:r>
              <a:rPr lang="cs-CZ" sz="2400" dirty="0"/>
              <a:t>základem tohoto výběru jsou kvóty, kterými je vymezen rozsah výběru jednotlivých, nejčastěji demografických nebo sociálních skupin. </a:t>
            </a:r>
          </a:p>
          <a:p>
            <a:r>
              <a:rPr lang="cs-CZ" sz="2400" dirty="0"/>
              <a:t>kvóta říká tazateli, kolik má dotazovat žen, mužů, kolik obyvatel se základním, středním apod. vzděláním atd. </a:t>
            </a:r>
          </a:p>
          <a:p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4724D1A-2095-4CA5-93D1-7F23AF16ABC3}"/>
              </a:ext>
            </a:extLst>
          </p:cNvPr>
          <p:cNvSpPr/>
          <p:nvPr/>
        </p:nvSpPr>
        <p:spPr>
          <a:xfrm>
            <a:off x="1474839" y="4383674"/>
            <a:ext cx="9242322" cy="175432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800" b="1" u="sng" dirty="0">
                <a:solidFill>
                  <a:schemeClr val="tx2"/>
                </a:solidFill>
              </a:rPr>
              <a:t>Dostupný výběr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• vzniká, když výzkumník například volí nemocnici, která je hned v sousedství s cílem 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  ušetření času a financí.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• nevýhodou je pravděpodobné silné zkreslení, proto závěry takového výzkumu lze 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  vztahovat pouze na danou nemocnici, kde výzkum proběhl.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• výsledky nelze zevšeobecňovat.</a:t>
            </a:r>
          </a:p>
        </p:txBody>
      </p:sp>
    </p:spTree>
    <p:extLst>
      <p:ext uri="{BB962C8B-B14F-4D97-AF65-F5344CB8AC3E}">
        <p14:creationId xmlns:p14="http://schemas.microsoft.com/office/powerpoint/2010/main" val="4022208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90005-D05B-4352-8836-4A20519D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NABALOVÁNÍM (snowball </a:t>
            </a:r>
            <a:r>
              <a:rPr lang="cs-CZ" dirty="0" err="1"/>
              <a:t>sampling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F6893-B4D2-42B2-8ADD-CD2E1C15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má využití především při zkoumání specifických skupin obyvatelstva, pro které neexistují seznamy ani jiná spolehlivá opora výběru.</a:t>
            </a:r>
          </a:p>
          <a:p>
            <a:r>
              <a:rPr lang="cs-CZ" sz="2400" dirty="0"/>
              <a:t>např. výzkum lidových léčitelů či sběratelů...</a:t>
            </a:r>
          </a:p>
          <a:p>
            <a:r>
              <a:rPr lang="cs-CZ" sz="2400" dirty="0"/>
              <a:t>předpokládáme, že každá z jednotek má alespoň některé ze svých kolegů a nebude se bránit sdělit nám jejich kontakty/adresy – ochrana osobních údajů – GDPR.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69666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45154D-AFF4-3915-12F4-089573D28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DEE521-97ED-7A68-4741-FCDE91DFC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2A2A44-F65D-2676-9BBE-F46FA9E8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EB3673-5C69-5104-BC00-98FF4CF87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800" b="0" i="0" dirty="0">
                <a:solidFill>
                  <a:srgbClr val="2D3B45"/>
                </a:solidFill>
                <a:effectLst/>
                <a:latin typeface="Lato Extended"/>
              </a:rPr>
              <a:t>David A Grimes, Kenneth F Schulz, An overview of clinical research: the lay of the land, The Lancet, Volume 359, Issue 9300, 2002, Pages 57-61, ISSN 0140-6736, https://doi.org/10.1016/S0140-6736(02)07283-5.  (https://www.sciencedirect.com/science/article/pii/S0140673602072835)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78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9F96EB-2275-5EE4-DABE-74EE11D5E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0F1D8-C1D4-9392-7F99-FB7DCD91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2400" i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Přehled plánů studií v kvantitativním výzkumu</a:t>
            </a:r>
            <a:endParaRPr lang="cs-CZ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924C333-5E79-3B1B-888F-D9DAA9596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r="9458"/>
          <a:stretch/>
        </p:blipFill>
        <p:spPr bwMode="auto">
          <a:xfrm>
            <a:off x="1497431" y="1004391"/>
            <a:ext cx="8546850" cy="5475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574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04386E-76B0-7DC4-9292-3505C5F7DB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028CC-7609-0B01-57C9-80D1A7ED8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625E44-DBC9-D2DC-F307-4E5E91A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36" y="268424"/>
            <a:ext cx="10753200" cy="451576"/>
          </a:xfrm>
        </p:spPr>
        <p:txBody>
          <a:bodyPr/>
          <a:lstStyle/>
          <a:p>
            <a:r>
              <a:rPr lang="cs-CZ" sz="3200" dirty="0"/>
              <a:t>Experimentální studie</a:t>
            </a:r>
            <a:endParaRPr lang="en-GB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CFA3CC-9F32-466F-C879-F76A0380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36" y="5295037"/>
            <a:ext cx="4085294" cy="8429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A Grimes, Kenneth F Schulz,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overview of clinical research: the lay of the land,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Lancet,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359, Issue 9300,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2002,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57-61,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ISSN 0140-6736,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https://doi.org/10.1016/S0140-6736(02)07283-5.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(https://www.sciencedirect.com/science/article/pii/S0140673602072835)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0520F5-5DA0-47F8-FF1F-0706D85B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33" y="0"/>
            <a:ext cx="550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E6F36653-7DD5-B8D7-45DD-0BF936AA5C61}"/>
              </a:ext>
            </a:extLst>
          </p:cNvPr>
          <p:cNvSpPr txBox="1">
            <a:spLocks/>
          </p:cNvSpPr>
          <p:nvPr/>
        </p:nvSpPr>
        <p:spPr>
          <a:xfrm>
            <a:off x="250768" y="1924597"/>
            <a:ext cx="4015162" cy="22169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kern="0"/>
              <a:t>V experimentálních studiích se za kontrolovaných podmínek zkoumá příčinná souvislost mezi intervencí a výsledkem (výsledky).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195672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2A42A3-7546-C4A8-4B1C-8985E4CFA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3139DA-B266-0CC3-14B4-F65458E3B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5A377F8-0175-F516-FDAE-ECD49C94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Vlastnosti</a:t>
            </a:r>
            <a:r>
              <a:rPr lang="en-GB" dirty="0"/>
              <a:t> </a:t>
            </a:r>
            <a:r>
              <a:rPr lang="en-GB" dirty="0" err="1"/>
              <a:t>experimentálních</a:t>
            </a:r>
            <a:r>
              <a:rPr lang="en-GB" dirty="0"/>
              <a:t> </a:t>
            </a:r>
            <a:r>
              <a:rPr lang="en-GB" dirty="0" err="1"/>
              <a:t>studií</a:t>
            </a:r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5EC2EBA-5A60-6BB5-DDCB-D99A25138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26801"/>
              </p:ext>
            </p:extLst>
          </p:nvPr>
        </p:nvGraphicFramePr>
        <p:xfrm>
          <a:off x="1257299" y="1475509"/>
          <a:ext cx="10403989" cy="466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ástupný obsah 12" descr="Počítadlo se souvislou výplní">
            <a:extLst>
              <a:ext uri="{FF2B5EF4-FFF2-40B4-BE49-F238E27FC236}">
                <a16:creationId xmlns:a16="http://schemas.microsoft.com/office/drawing/2014/main" id="{BAF20CFC-21C8-2944-B749-43A9EF0D0621}"/>
              </a:ext>
            </a:extLst>
          </p:cNvPr>
          <p:cNvSpPr/>
          <p:nvPr/>
        </p:nvSpPr>
        <p:spPr>
          <a:xfrm>
            <a:off x="1504951" y="2086599"/>
            <a:ext cx="781049" cy="628650"/>
          </a:xfrm>
          <a:custGeom>
            <a:avLst/>
            <a:gdLst>
              <a:gd name="connsiteX0" fmla="*/ 742950 w 781049"/>
              <a:gd name="connsiteY0" fmla="*/ 0 h 628650"/>
              <a:gd name="connsiteX1" fmla="*/ 38100 w 781049"/>
              <a:gd name="connsiteY1" fmla="*/ 0 h 628650"/>
              <a:gd name="connsiteX2" fmla="*/ 0 w 781049"/>
              <a:gd name="connsiteY2" fmla="*/ 38100 h 628650"/>
              <a:gd name="connsiteX3" fmla="*/ 0 w 781049"/>
              <a:gd name="connsiteY3" fmla="*/ 590550 h 628650"/>
              <a:gd name="connsiteX4" fmla="*/ 38100 w 781049"/>
              <a:gd name="connsiteY4" fmla="*/ 628650 h 628650"/>
              <a:gd name="connsiteX5" fmla="*/ 742950 w 781049"/>
              <a:gd name="connsiteY5" fmla="*/ 628650 h 628650"/>
              <a:gd name="connsiteX6" fmla="*/ 781050 w 781049"/>
              <a:gd name="connsiteY6" fmla="*/ 590550 h 628650"/>
              <a:gd name="connsiteX7" fmla="*/ 781050 w 781049"/>
              <a:gd name="connsiteY7" fmla="*/ 38100 h 628650"/>
              <a:gd name="connsiteX8" fmla="*/ 742950 w 781049"/>
              <a:gd name="connsiteY8" fmla="*/ 0 h 628650"/>
              <a:gd name="connsiteX9" fmla="*/ 723900 w 781049"/>
              <a:gd name="connsiteY9" fmla="*/ 228600 h 628650"/>
              <a:gd name="connsiteX10" fmla="*/ 638175 w 781049"/>
              <a:gd name="connsiteY10" fmla="*/ 228600 h 628650"/>
              <a:gd name="connsiteX11" fmla="*/ 638175 w 781049"/>
              <a:gd name="connsiteY11" fmla="*/ 209550 h 628650"/>
              <a:gd name="connsiteX12" fmla="*/ 676275 w 781049"/>
              <a:gd name="connsiteY12" fmla="*/ 171450 h 628650"/>
              <a:gd name="connsiteX13" fmla="*/ 638175 w 781049"/>
              <a:gd name="connsiteY13" fmla="*/ 133350 h 628650"/>
              <a:gd name="connsiteX14" fmla="*/ 638175 w 781049"/>
              <a:gd name="connsiteY14" fmla="*/ 57150 h 628650"/>
              <a:gd name="connsiteX15" fmla="*/ 723900 w 781049"/>
              <a:gd name="connsiteY15" fmla="*/ 57150 h 628650"/>
              <a:gd name="connsiteX16" fmla="*/ 600075 w 781049"/>
              <a:gd name="connsiteY16" fmla="*/ 361950 h 628650"/>
              <a:gd name="connsiteX17" fmla="*/ 600075 w 781049"/>
              <a:gd name="connsiteY17" fmla="*/ 476250 h 628650"/>
              <a:gd name="connsiteX18" fmla="*/ 561975 w 781049"/>
              <a:gd name="connsiteY18" fmla="*/ 514350 h 628650"/>
              <a:gd name="connsiteX19" fmla="*/ 600075 w 781049"/>
              <a:gd name="connsiteY19" fmla="*/ 552450 h 628650"/>
              <a:gd name="connsiteX20" fmla="*/ 600075 w 781049"/>
              <a:gd name="connsiteY20" fmla="*/ 571500 h 628650"/>
              <a:gd name="connsiteX21" fmla="*/ 485775 w 781049"/>
              <a:gd name="connsiteY21" fmla="*/ 571500 h 628650"/>
              <a:gd name="connsiteX22" fmla="*/ 485775 w 781049"/>
              <a:gd name="connsiteY22" fmla="*/ 552450 h 628650"/>
              <a:gd name="connsiteX23" fmla="*/ 523875 w 781049"/>
              <a:gd name="connsiteY23" fmla="*/ 514350 h 628650"/>
              <a:gd name="connsiteX24" fmla="*/ 485775 w 781049"/>
              <a:gd name="connsiteY24" fmla="*/ 476250 h 628650"/>
              <a:gd name="connsiteX25" fmla="*/ 485775 w 781049"/>
              <a:gd name="connsiteY25" fmla="*/ 457200 h 628650"/>
              <a:gd name="connsiteX26" fmla="*/ 523875 w 781049"/>
              <a:gd name="connsiteY26" fmla="*/ 419100 h 628650"/>
              <a:gd name="connsiteX27" fmla="*/ 485775 w 781049"/>
              <a:gd name="connsiteY27" fmla="*/ 381000 h 628650"/>
              <a:gd name="connsiteX28" fmla="*/ 485775 w 781049"/>
              <a:gd name="connsiteY28" fmla="*/ 266700 h 628650"/>
              <a:gd name="connsiteX29" fmla="*/ 600075 w 781049"/>
              <a:gd name="connsiteY29" fmla="*/ 266700 h 628650"/>
              <a:gd name="connsiteX30" fmla="*/ 600075 w 781049"/>
              <a:gd name="connsiteY30" fmla="*/ 285750 h 628650"/>
              <a:gd name="connsiteX31" fmla="*/ 561975 w 781049"/>
              <a:gd name="connsiteY31" fmla="*/ 323850 h 628650"/>
              <a:gd name="connsiteX32" fmla="*/ 600075 w 781049"/>
              <a:gd name="connsiteY32" fmla="*/ 361950 h 628650"/>
              <a:gd name="connsiteX33" fmla="*/ 180975 w 781049"/>
              <a:gd name="connsiteY33" fmla="*/ 476250 h 628650"/>
              <a:gd name="connsiteX34" fmla="*/ 180975 w 781049"/>
              <a:gd name="connsiteY34" fmla="*/ 457200 h 628650"/>
              <a:gd name="connsiteX35" fmla="*/ 219075 w 781049"/>
              <a:gd name="connsiteY35" fmla="*/ 419100 h 628650"/>
              <a:gd name="connsiteX36" fmla="*/ 180975 w 781049"/>
              <a:gd name="connsiteY36" fmla="*/ 381000 h 628650"/>
              <a:gd name="connsiteX37" fmla="*/ 180975 w 781049"/>
              <a:gd name="connsiteY37" fmla="*/ 266700 h 628650"/>
              <a:gd name="connsiteX38" fmla="*/ 295275 w 781049"/>
              <a:gd name="connsiteY38" fmla="*/ 266700 h 628650"/>
              <a:gd name="connsiteX39" fmla="*/ 295275 w 781049"/>
              <a:gd name="connsiteY39" fmla="*/ 285750 h 628650"/>
              <a:gd name="connsiteX40" fmla="*/ 257175 w 781049"/>
              <a:gd name="connsiteY40" fmla="*/ 323850 h 628650"/>
              <a:gd name="connsiteX41" fmla="*/ 295275 w 781049"/>
              <a:gd name="connsiteY41" fmla="*/ 361950 h 628650"/>
              <a:gd name="connsiteX42" fmla="*/ 295275 w 781049"/>
              <a:gd name="connsiteY42" fmla="*/ 381000 h 628650"/>
              <a:gd name="connsiteX43" fmla="*/ 257175 w 781049"/>
              <a:gd name="connsiteY43" fmla="*/ 419100 h 628650"/>
              <a:gd name="connsiteX44" fmla="*/ 295275 w 781049"/>
              <a:gd name="connsiteY44" fmla="*/ 457200 h 628650"/>
              <a:gd name="connsiteX45" fmla="*/ 295275 w 781049"/>
              <a:gd name="connsiteY45" fmla="*/ 571500 h 628650"/>
              <a:gd name="connsiteX46" fmla="*/ 180975 w 781049"/>
              <a:gd name="connsiteY46" fmla="*/ 571500 h 628650"/>
              <a:gd name="connsiteX47" fmla="*/ 180975 w 781049"/>
              <a:gd name="connsiteY47" fmla="*/ 552450 h 628650"/>
              <a:gd name="connsiteX48" fmla="*/ 219075 w 781049"/>
              <a:gd name="connsiteY48" fmla="*/ 514350 h 628650"/>
              <a:gd name="connsiteX49" fmla="*/ 180975 w 781049"/>
              <a:gd name="connsiteY49" fmla="*/ 476250 h 628650"/>
              <a:gd name="connsiteX50" fmla="*/ 180975 w 781049"/>
              <a:gd name="connsiteY50" fmla="*/ 76200 h 628650"/>
              <a:gd name="connsiteX51" fmla="*/ 180975 w 781049"/>
              <a:gd name="connsiteY51" fmla="*/ 57150 h 628650"/>
              <a:gd name="connsiteX52" fmla="*/ 295275 w 781049"/>
              <a:gd name="connsiteY52" fmla="*/ 57150 h 628650"/>
              <a:gd name="connsiteX53" fmla="*/ 295275 w 781049"/>
              <a:gd name="connsiteY53" fmla="*/ 133350 h 628650"/>
              <a:gd name="connsiteX54" fmla="*/ 257175 w 781049"/>
              <a:gd name="connsiteY54" fmla="*/ 171450 h 628650"/>
              <a:gd name="connsiteX55" fmla="*/ 295275 w 781049"/>
              <a:gd name="connsiteY55" fmla="*/ 209550 h 628650"/>
              <a:gd name="connsiteX56" fmla="*/ 295275 w 781049"/>
              <a:gd name="connsiteY56" fmla="*/ 228600 h 628650"/>
              <a:gd name="connsiteX57" fmla="*/ 180975 w 781049"/>
              <a:gd name="connsiteY57" fmla="*/ 228600 h 628650"/>
              <a:gd name="connsiteX58" fmla="*/ 180975 w 781049"/>
              <a:gd name="connsiteY58" fmla="*/ 152400 h 628650"/>
              <a:gd name="connsiteX59" fmla="*/ 219075 w 781049"/>
              <a:gd name="connsiteY59" fmla="*/ 114300 h 628650"/>
              <a:gd name="connsiteX60" fmla="*/ 180975 w 781049"/>
              <a:gd name="connsiteY60" fmla="*/ 76200 h 628650"/>
              <a:gd name="connsiteX61" fmla="*/ 447675 w 781049"/>
              <a:gd name="connsiteY61" fmla="*/ 152400 h 628650"/>
              <a:gd name="connsiteX62" fmla="*/ 447675 w 781049"/>
              <a:gd name="connsiteY62" fmla="*/ 228600 h 628650"/>
              <a:gd name="connsiteX63" fmla="*/ 333375 w 781049"/>
              <a:gd name="connsiteY63" fmla="*/ 228600 h 628650"/>
              <a:gd name="connsiteX64" fmla="*/ 333375 w 781049"/>
              <a:gd name="connsiteY64" fmla="*/ 209550 h 628650"/>
              <a:gd name="connsiteX65" fmla="*/ 371475 w 781049"/>
              <a:gd name="connsiteY65" fmla="*/ 171450 h 628650"/>
              <a:gd name="connsiteX66" fmla="*/ 333375 w 781049"/>
              <a:gd name="connsiteY66" fmla="*/ 133350 h 628650"/>
              <a:gd name="connsiteX67" fmla="*/ 333375 w 781049"/>
              <a:gd name="connsiteY67" fmla="*/ 57150 h 628650"/>
              <a:gd name="connsiteX68" fmla="*/ 447675 w 781049"/>
              <a:gd name="connsiteY68" fmla="*/ 57150 h 628650"/>
              <a:gd name="connsiteX69" fmla="*/ 447675 w 781049"/>
              <a:gd name="connsiteY69" fmla="*/ 76200 h 628650"/>
              <a:gd name="connsiteX70" fmla="*/ 409575 w 781049"/>
              <a:gd name="connsiteY70" fmla="*/ 114300 h 628650"/>
              <a:gd name="connsiteX71" fmla="*/ 447675 w 781049"/>
              <a:gd name="connsiteY71" fmla="*/ 152400 h 628650"/>
              <a:gd name="connsiteX72" fmla="*/ 333375 w 781049"/>
              <a:gd name="connsiteY72" fmla="*/ 457200 h 628650"/>
              <a:gd name="connsiteX73" fmla="*/ 371475 w 781049"/>
              <a:gd name="connsiteY73" fmla="*/ 419100 h 628650"/>
              <a:gd name="connsiteX74" fmla="*/ 333375 w 781049"/>
              <a:gd name="connsiteY74" fmla="*/ 381000 h 628650"/>
              <a:gd name="connsiteX75" fmla="*/ 333375 w 781049"/>
              <a:gd name="connsiteY75" fmla="*/ 361950 h 628650"/>
              <a:gd name="connsiteX76" fmla="*/ 371475 w 781049"/>
              <a:gd name="connsiteY76" fmla="*/ 323850 h 628650"/>
              <a:gd name="connsiteX77" fmla="*/ 333375 w 781049"/>
              <a:gd name="connsiteY77" fmla="*/ 285750 h 628650"/>
              <a:gd name="connsiteX78" fmla="*/ 333375 w 781049"/>
              <a:gd name="connsiteY78" fmla="*/ 266700 h 628650"/>
              <a:gd name="connsiteX79" fmla="*/ 447675 w 781049"/>
              <a:gd name="connsiteY79" fmla="*/ 266700 h 628650"/>
              <a:gd name="connsiteX80" fmla="*/ 447675 w 781049"/>
              <a:gd name="connsiteY80" fmla="*/ 381000 h 628650"/>
              <a:gd name="connsiteX81" fmla="*/ 409575 w 781049"/>
              <a:gd name="connsiteY81" fmla="*/ 419100 h 628650"/>
              <a:gd name="connsiteX82" fmla="*/ 447675 w 781049"/>
              <a:gd name="connsiteY82" fmla="*/ 457200 h 628650"/>
              <a:gd name="connsiteX83" fmla="*/ 447675 w 781049"/>
              <a:gd name="connsiteY83" fmla="*/ 476250 h 628650"/>
              <a:gd name="connsiteX84" fmla="*/ 409575 w 781049"/>
              <a:gd name="connsiteY84" fmla="*/ 514350 h 628650"/>
              <a:gd name="connsiteX85" fmla="*/ 447675 w 781049"/>
              <a:gd name="connsiteY85" fmla="*/ 552450 h 628650"/>
              <a:gd name="connsiteX86" fmla="*/ 447675 w 781049"/>
              <a:gd name="connsiteY86" fmla="*/ 571500 h 628650"/>
              <a:gd name="connsiteX87" fmla="*/ 333375 w 781049"/>
              <a:gd name="connsiteY87" fmla="*/ 571500 h 628650"/>
              <a:gd name="connsiteX88" fmla="*/ 485775 w 781049"/>
              <a:gd name="connsiteY88" fmla="*/ 228600 h 628650"/>
              <a:gd name="connsiteX89" fmla="*/ 485775 w 781049"/>
              <a:gd name="connsiteY89" fmla="*/ 152400 h 628650"/>
              <a:gd name="connsiteX90" fmla="*/ 523875 w 781049"/>
              <a:gd name="connsiteY90" fmla="*/ 114300 h 628650"/>
              <a:gd name="connsiteX91" fmla="*/ 485775 w 781049"/>
              <a:gd name="connsiteY91" fmla="*/ 76200 h 628650"/>
              <a:gd name="connsiteX92" fmla="*/ 485775 w 781049"/>
              <a:gd name="connsiteY92" fmla="*/ 57150 h 628650"/>
              <a:gd name="connsiteX93" fmla="*/ 600075 w 781049"/>
              <a:gd name="connsiteY93" fmla="*/ 57150 h 628650"/>
              <a:gd name="connsiteX94" fmla="*/ 600075 w 781049"/>
              <a:gd name="connsiteY94" fmla="*/ 133350 h 628650"/>
              <a:gd name="connsiteX95" fmla="*/ 561975 w 781049"/>
              <a:gd name="connsiteY95" fmla="*/ 171450 h 628650"/>
              <a:gd name="connsiteX96" fmla="*/ 600075 w 781049"/>
              <a:gd name="connsiteY96" fmla="*/ 209550 h 628650"/>
              <a:gd name="connsiteX97" fmla="*/ 600075 w 781049"/>
              <a:gd name="connsiteY97" fmla="*/ 228600 h 628650"/>
              <a:gd name="connsiteX98" fmla="*/ 142875 w 781049"/>
              <a:gd name="connsiteY98" fmla="*/ 57150 h 628650"/>
              <a:gd name="connsiteX99" fmla="*/ 142875 w 781049"/>
              <a:gd name="connsiteY99" fmla="*/ 76200 h 628650"/>
              <a:gd name="connsiteX100" fmla="*/ 104775 w 781049"/>
              <a:gd name="connsiteY100" fmla="*/ 114300 h 628650"/>
              <a:gd name="connsiteX101" fmla="*/ 142875 w 781049"/>
              <a:gd name="connsiteY101" fmla="*/ 152400 h 628650"/>
              <a:gd name="connsiteX102" fmla="*/ 142875 w 781049"/>
              <a:gd name="connsiteY102" fmla="*/ 228600 h 628650"/>
              <a:gd name="connsiteX103" fmla="*/ 57150 w 781049"/>
              <a:gd name="connsiteY103" fmla="*/ 228600 h 628650"/>
              <a:gd name="connsiteX104" fmla="*/ 57150 w 781049"/>
              <a:gd name="connsiteY104" fmla="*/ 57150 h 628650"/>
              <a:gd name="connsiteX105" fmla="*/ 57150 w 781049"/>
              <a:gd name="connsiteY105" fmla="*/ 266700 h 628650"/>
              <a:gd name="connsiteX106" fmla="*/ 142875 w 781049"/>
              <a:gd name="connsiteY106" fmla="*/ 266700 h 628650"/>
              <a:gd name="connsiteX107" fmla="*/ 142875 w 781049"/>
              <a:gd name="connsiteY107" fmla="*/ 381000 h 628650"/>
              <a:gd name="connsiteX108" fmla="*/ 104775 w 781049"/>
              <a:gd name="connsiteY108" fmla="*/ 419100 h 628650"/>
              <a:gd name="connsiteX109" fmla="*/ 142875 w 781049"/>
              <a:gd name="connsiteY109" fmla="*/ 457200 h 628650"/>
              <a:gd name="connsiteX110" fmla="*/ 142875 w 781049"/>
              <a:gd name="connsiteY110" fmla="*/ 476250 h 628650"/>
              <a:gd name="connsiteX111" fmla="*/ 104775 w 781049"/>
              <a:gd name="connsiteY111" fmla="*/ 514350 h 628650"/>
              <a:gd name="connsiteX112" fmla="*/ 142875 w 781049"/>
              <a:gd name="connsiteY112" fmla="*/ 552450 h 628650"/>
              <a:gd name="connsiteX113" fmla="*/ 142875 w 781049"/>
              <a:gd name="connsiteY113" fmla="*/ 571500 h 628650"/>
              <a:gd name="connsiteX114" fmla="*/ 57150 w 781049"/>
              <a:gd name="connsiteY114" fmla="*/ 571500 h 628650"/>
              <a:gd name="connsiteX115" fmla="*/ 638175 w 781049"/>
              <a:gd name="connsiteY115" fmla="*/ 571500 h 628650"/>
              <a:gd name="connsiteX116" fmla="*/ 638175 w 781049"/>
              <a:gd name="connsiteY116" fmla="*/ 552450 h 628650"/>
              <a:gd name="connsiteX117" fmla="*/ 676275 w 781049"/>
              <a:gd name="connsiteY117" fmla="*/ 514350 h 628650"/>
              <a:gd name="connsiteX118" fmla="*/ 638175 w 781049"/>
              <a:gd name="connsiteY118" fmla="*/ 476250 h 628650"/>
              <a:gd name="connsiteX119" fmla="*/ 638175 w 781049"/>
              <a:gd name="connsiteY119" fmla="*/ 361950 h 628650"/>
              <a:gd name="connsiteX120" fmla="*/ 676275 w 781049"/>
              <a:gd name="connsiteY120" fmla="*/ 323850 h 628650"/>
              <a:gd name="connsiteX121" fmla="*/ 638175 w 781049"/>
              <a:gd name="connsiteY121" fmla="*/ 285750 h 628650"/>
              <a:gd name="connsiteX122" fmla="*/ 638175 w 781049"/>
              <a:gd name="connsiteY122" fmla="*/ 266700 h 628650"/>
              <a:gd name="connsiteX123" fmla="*/ 723900 w 781049"/>
              <a:gd name="connsiteY123" fmla="*/ 266700 h 628650"/>
              <a:gd name="connsiteX124" fmla="*/ 723900 w 781049"/>
              <a:gd name="connsiteY124" fmla="*/ 57150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81049" h="628650">
                <a:moveTo>
                  <a:pt x="742950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590550"/>
                </a:lnTo>
                <a:cubicBezTo>
                  <a:pt x="0" y="611592"/>
                  <a:pt x="17058" y="628650"/>
                  <a:pt x="38100" y="628650"/>
                </a:cubicBezTo>
                <a:lnTo>
                  <a:pt x="742950" y="628650"/>
                </a:lnTo>
                <a:cubicBezTo>
                  <a:pt x="763992" y="628650"/>
                  <a:pt x="781050" y="611592"/>
                  <a:pt x="781050" y="590550"/>
                </a:cubicBezTo>
                <a:lnTo>
                  <a:pt x="781050" y="38100"/>
                </a:lnTo>
                <a:cubicBezTo>
                  <a:pt x="781050" y="17058"/>
                  <a:pt x="763992" y="0"/>
                  <a:pt x="742950" y="0"/>
                </a:cubicBezTo>
                <a:close/>
                <a:moveTo>
                  <a:pt x="723900" y="228600"/>
                </a:moveTo>
                <a:lnTo>
                  <a:pt x="638175" y="228600"/>
                </a:lnTo>
                <a:lnTo>
                  <a:pt x="638175" y="209550"/>
                </a:lnTo>
                <a:cubicBezTo>
                  <a:pt x="659217" y="209550"/>
                  <a:pt x="676275" y="192492"/>
                  <a:pt x="676275" y="171450"/>
                </a:cubicBezTo>
                <a:cubicBezTo>
                  <a:pt x="676275" y="150408"/>
                  <a:pt x="659217" y="133350"/>
                  <a:pt x="638175" y="133350"/>
                </a:cubicBezTo>
                <a:lnTo>
                  <a:pt x="638175" y="57150"/>
                </a:lnTo>
                <a:lnTo>
                  <a:pt x="723900" y="57150"/>
                </a:lnTo>
                <a:close/>
                <a:moveTo>
                  <a:pt x="600075" y="361950"/>
                </a:moveTo>
                <a:lnTo>
                  <a:pt x="600075" y="476250"/>
                </a:lnTo>
                <a:cubicBezTo>
                  <a:pt x="579033" y="476250"/>
                  <a:pt x="561975" y="493308"/>
                  <a:pt x="561975" y="514350"/>
                </a:cubicBezTo>
                <a:cubicBezTo>
                  <a:pt x="561975" y="535392"/>
                  <a:pt x="579033" y="552450"/>
                  <a:pt x="600075" y="552450"/>
                </a:cubicBezTo>
                <a:lnTo>
                  <a:pt x="600075" y="571500"/>
                </a:lnTo>
                <a:lnTo>
                  <a:pt x="485775" y="571500"/>
                </a:lnTo>
                <a:lnTo>
                  <a:pt x="485775" y="552450"/>
                </a:lnTo>
                <a:cubicBezTo>
                  <a:pt x="506817" y="552450"/>
                  <a:pt x="523875" y="535392"/>
                  <a:pt x="523875" y="514350"/>
                </a:cubicBezTo>
                <a:cubicBezTo>
                  <a:pt x="523875" y="493308"/>
                  <a:pt x="506817" y="476250"/>
                  <a:pt x="485775" y="476250"/>
                </a:cubicBezTo>
                <a:lnTo>
                  <a:pt x="485775" y="457200"/>
                </a:lnTo>
                <a:cubicBezTo>
                  <a:pt x="506817" y="457200"/>
                  <a:pt x="523875" y="440142"/>
                  <a:pt x="523875" y="419100"/>
                </a:cubicBezTo>
                <a:cubicBezTo>
                  <a:pt x="523875" y="398058"/>
                  <a:pt x="506817" y="381000"/>
                  <a:pt x="485775" y="381000"/>
                </a:cubicBezTo>
                <a:lnTo>
                  <a:pt x="485775" y="266700"/>
                </a:lnTo>
                <a:lnTo>
                  <a:pt x="600075" y="266700"/>
                </a:lnTo>
                <a:lnTo>
                  <a:pt x="600075" y="285750"/>
                </a:lnTo>
                <a:cubicBezTo>
                  <a:pt x="579033" y="285750"/>
                  <a:pt x="561975" y="302808"/>
                  <a:pt x="561975" y="323850"/>
                </a:cubicBezTo>
                <a:cubicBezTo>
                  <a:pt x="561975" y="344892"/>
                  <a:pt x="579033" y="361950"/>
                  <a:pt x="600075" y="361950"/>
                </a:cubicBezTo>
                <a:close/>
                <a:moveTo>
                  <a:pt x="180975" y="476250"/>
                </a:moveTo>
                <a:lnTo>
                  <a:pt x="180975" y="457200"/>
                </a:lnTo>
                <a:cubicBezTo>
                  <a:pt x="202017" y="457200"/>
                  <a:pt x="219075" y="440142"/>
                  <a:pt x="219075" y="419100"/>
                </a:cubicBezTo>
                <a:cubicBezTo>
                  <a:pt x="219075" y="398058"/>
                  <a:pt x="202017" y="381000"/>
                  <a:pt x="180975" y="381000"/>
                </a:cubicBezTo>
                <a:lnTo>
                  <a:pt x="180975" y="266700"/>
                </a:lnTo>
                <a:lnTo>
                  <a:pt x="295275" y="266700"/>
                </a:lnTo>
                <a:lnTo>
                  <a:pt x="295275" y="285750"/>
                </a:lnTo>
                <a:cubicBezTo>
                  <a:pt x="274233" y="285750"/>
                  <a:pt x="257175" y="302808"/>
                  <a:pt x="257175" y="323850"/>
                </a:cubicBezTo>
                <a:cubicBezTo>
                  <a:pt x="257175" y="344892"/>
                  <a:pt x="274233" y="361950"/>
                  <a:pt x="295275" y="361950"/>
                </a:cubicBezTo>
                <a:lnTo>
                  <a:pt x="295275" y="381000"/>
                </a:lnTo>
                <a:cubicBezTo>
                  <a:pt x="274233" y="381000"/>
                  <a:pt x="257175" y="398058"/>
                  <a:pt x="257175" y="419100"/>
                </a:cubicBezTo>
                <a:cubicBezTo>
                  <a:pt x="257175" y="440142"/>
                  <a:pt x="274233" y="457200"/>
                  <a:pt x="295275" y="457200"/>
                </a:cubicBezTo>
                <a:lnTo>
                  <a:pt x="295275" y="571500"/>
                </a:lnTo>
                <a:lnTo>
                  <a:pt x="180975" y="571500"/>
                </a:lnTo>
                <a:lnTo>
                  <a:pt x="180975" y="552450"/>
                </a:lnTo>
                <a:cubicBezTo>
                  <a:pt x="202017" y="552450"/>
                  <a:pt x="219075" y="535392"/>
                  <a:pt x="219075" y="514350"/>
                </a:cubicBezTo>
                <a:cubicBezTo>
                  <a:pt x="219075" y="493308"/>
                  <a:pt x="202017" y="476250"/>
                  <a:pt x="180975" y="476250"/>
                </a:cubicBezTo>
                <a:close/>
                <a:moveTo>
                  <a:pt x="180975" y="76200"/>
                </a:moveTo>
                <a:lnTo>
                  <a:pt x="180975" y="57150"/>
                </a:lnTo>
                <a:lnTo>
                  <a:pt x="295275" y="57150"/>
                </a:lnTo>
                <a:lnTo>
                  <a:pt x="295275" y="133350"/>
                </a:lnTo>
                <a:cubicBezTo>
                  <a:pt x="274233" y="133350"/>
                  <a:pt x="257175" y="150408"/>
                  <a:pt x="257175" y="171450"/>
                </a:cubicBezTo>
                <a:cubicBezTo>
                  <a:pt x="257175" y="192492"/>
                  <a:pt x="274233" y="209550"/>
                  <a:pt x="295275" y="209550"/>
                </a:cubicBezTo>
                <a:lnTo>
                  <a:pt x="295275" y="228600"/>
                </a:lnTo>
                <a:lnTo>
                  <a:pt x="180975" y="228600"/>
                </a:lnTo>
                <a:lnTo>
                  <a:pt x="180975" y="152400"/>
                </a:lnTo>
                <a:cubicBezTo>
                  <a:pt x="202017" y="152400"/>
                  <a:pt x="219075" y="135342"/>
                  <a:pt x="219075" y="114300"/>
                </a:cubicBezTo>
                <a:cubicBezTo>
                  <a:pt x="219075" y="93258"/>
                  <a:pt x="202017" y="76200"/>
                  <a:pt x="180975" y="76200"/>
                </a:cubicBezTo>
                <a:close/>
                <a:moveTo>
                  <a:pt x="447675" y="152400"/>
                </a:moveTo>
                <a:lnTo>
                  <a:pt x="447675" y="228600"/>
                </a:lnTo>
                <a:lnTo>
                  <a:pt x="333375" y="228600"/>
                </a:lnTo>
                <a:lnTo>
                  <a:pt x="333375" y="209550"/>
                </a:lnTo>
                <a:cubicBezTo>
                  <a:pt x="354417" y="209550"/>
                  <a:pt x="371475" y="192492"/>
                  <a:pt x="371475" y="171450"/>
                </a:cubicBezTo>
                <a:cubicBezTo>
                  <a:pt x="371475" y="150408"/>
                  <a:pt x="354417" y="133350"/>
                  <a:pt x="333375" y="133350"/>
                </a:cubicBezTo>
                <a:lnTo>
                  <a:pt x="333375" y="57150"/>
                </a:lnTo>
                <a:lnTo>
                  <a:pt x="447675" y="57150"/>
                </a:lnTo>
                <a:lnTo>
                  <a:pt x="447675" y="76200"/>
                </a:lnTo>
                <a:cubicBezTo>
                  <a:pt x="426633" y="76200"/>
                  <a:pt x="409575" y="93258"/>
                  <a:pt x="409575" y="114300"/>
                </a:cubicBezTo>
                <a:cubicBezTo>
                  <a:pt x="409575" y="135342"/>
                  <a:pt x="426633" y="152400"/>
                  <a:pt x="447675" y="152400"/>
                </a:cubicBezTo>
                <a:close/>
                <a:moveTo>
                  <a:pt x="333375" y="457200"/>
                </a:moveTo>
                <a:cubicBezTo>
                  <a:pt x="354417" y="457200"/>
                  <a:pt x="371475" y="440142"/>
                  <a:pt x="371475" y="419100"/>
                </a:cubicBezTo>
                <a:cubicBezTo>
                  <a:pt x="371475" y="398058"/>
                  <a:pt x="354417" y="381000"/>
                  <a:pt x="333375" y="381000"/>
                </a:cubicBezTo>
                <a:lnTo>
                  <a:pt x="333375" y="361950"/>
                </a:lnTo>
                <a:cubicBezTo>
                  <a:pt x="354417" y="361950"/>
                  <a:pt x="371475" y="344892"/>
                  <a:pt x="371475" y="323850"/>
                </a:cubicBezTo>
                <a:cubicBezTo>
                  <a:pt x="371475" y="302808"/>
                  <a:pt x="354417" y="285750"/>
                  <a:pt x="333375" y="285750"/>
                </a:cubicBezTo>
                <a:lnTo>
                  <a:pt x="333375" y="266700"/>
                </a:lnTo>
                <a:lnTo>
                  <a:pt x="447675" y="266700"/>
                </a:lnTo>
                <a:lnTo>
                  <a:pt x="447675" y="381000"/>
                </a:lnTo>
                <a:cubicBezTo>
                  <a:pt x="426633" y="381000"/>
                  <a:pt x="409575" y="398058"/>
                  <a:pt x="409575" y="419100"/>
                </a:cubicBezTo>
                <a:cubicBezTo>
                  <a:pt x="409575" y="440142"/>
                  <a:pt x="426633" y="457200"/>
                  <a:pt x="447675" y="457200"/>
                </a:cubicBezTo>
                <a:lnTo>
                  <a:pt x="447675" y="476250"/>
                </a:lnTo>
                <a:cubicBezTo>
                  <a:pt x="426633" y="476250"/>
                  <a:pt x="409575" y="493308"/>
                  <a:pt x="409575" y="514350"/>
                </a:cubicBezTo>
                <a:cubicBezTo>
                  <a:pt x="409575" y="535392"/>
                  <a:pt x="426633" y="552450"/>
                  <a:pt x="447675" y="552450"/>
                </a:cubicBezTo>
                <a:lnTo>
                  <a:pt x="447675" y="571500"/>
                </a:lnTo>
                <a:lnTo>
                  <a:pt x="333375" y="571500"/>
                </a:lnTo>
                <a:close/>
                <a:moveTo>
                  <a:pt x="485775" y="228600"/>
                </a:moveTo>
                <a:lnTo>
                  <a:pt x="485775" y="152400"/>
                </a:lnTo>
                <a:cubicBezTo>
                  <a:pt x="506817" y="152400"/>
                  <a:pt x="523875" y="135342"/>
                  <a:pt x="523875" y="114300"/>
                </a:cubicBezTo>
                <a:cubicBezTo>
                  <a:pt x="523875" y="93258"/>
                  <a:pt x="506817" y="76200"/>
                  <a:pt x="485775" y="76200"/>
                </a:cubicBezTo>
                <a:lnTo>
                  <a:pt x="485775" y="57150"/>
                </a:lnTo>
                <a:lnTo>
                  <a:pt x="600075" y="57150"/>
                </a:lnTo>
                <a:lnTo>
                  <a:pt x="600075" y="133350"/>
                </a:lnTo>
                <a:cubicBezTo>
                  <a:pt x="579033" y="133350"/>
                  <a:pt x="561975" y="150408"/>
                  <a:pt x="561975" y="171450"/>
                </a:cubicBezTo>
                <a:cubicBezTo>
                  <a:pt x="561975" y="192492"/>
                  <a:pt x="579033" y="209550"/>
                  <a:pt x="600075" y="209550"/>
                </a:cubicBezTo>
                <a:lnTo>
                  <a:pt x="600075" y="228600"/>
                </a:lnTo>
                <a:close/>
                <a:moveTo>
                  <a:pt x="142875" y="57150"/>
                </a:moveTo>
                <a:lnTo>
                  <a:pt x="142875" y="76200"/>
                </a:lnTo>
                <a:cubicBezTo>
                  <a:pt x="121833" y="76200"/>
                  <a:pt x="104775" y="93258"/>
                  <a:pt x="104775" y="114300"/>
                </a:cubicBezTo>
                <a:cubicBezTo>
                  <a:pt x="104775" y="135342"/>
                  <a:pt x="121833" y="152400"/>
                  <a:pt x="142875" y="152400"/>
                </a:cubicBezTo>
                <a:lnTo>
                  <a:pt x="142875" y="228600"/>
                </a:lnTo>
                <a:lnTo>
                  <a:pt x="57150" y="228600"/>
                </a:lnTo>
                <a:lnTo>
                  <a:pt x="57150" y="57150"/>
                </a:lnTo>
                <a:close/>
                <a:moveTo>
                  <a:pt x="57150" y="266700"/>
                </a:moveTo>
                <a:lnTo>
                  <a:pt x="142875" y="266700"/>
                </a:lnTo>
                <a:lnTo>
                  <a:pt x="142875" y="381000"/>
                </a:lnTo>
                <a:cubicBezTo>
                  <a:pt x="121833" y="381000"/>
                  <a:pt x="104775" y="398058"/>
                  <a:pt x="104775" y="419100"/>
                </a:cubicBezTo>
                <a:cubicBezTo>
                  <a:pt x="104775" y="440142"/>
                  <a:pt x="121833" y="457200"/>
                  <a:pt x="142875" y="457200"/>
                </a:cubicBezTo>
                <a:lnTo>
                  <a:pt x="142875" y="476250"/>
                </a:lnTo>
                <a:cubicBezTo>
                  <a:pt x="121833" y="476250"/>
                  <a:pt x="104775" y="493308"/>
                  <a:pt x="104775" y="514350"/>
                </a:cubicBezTo>
                <a:cubicBezTo>
                  <a:pt x="104775" y="535392"/>
                  <a:pt x="121833" y="552450"/>
                  <a:pt x="142875" y="552450"/>
                </a:cubicBezTo>
                <a:lnTo>
                  <a:pt x="142875" y="571500"/>
                </a:lnTo>
                <a:lnTo>
                  <a:pt x="57150" y="571500"/>
                </a:lnTo>
                <a:close/>
                <a:moveTo>
                  <a:pt x="638175" y="571500"/>
                </a:moveTo>
                <a:lnTo>
                  <a:pt x="638175" y="552450"/>
                </a:lnTo>
                <a:cubicBezTo>
                  <a:pt x="659217" y="552450"/>
                  <a:pt x="676275" y="535392"/>
                  <a:pt x="676275" y="514350"/>
                </a:cubicBezTo>
                <a:cubicBezTo>
                  <a:pt x="676275" y="493308"/>
                  <a:pt x="659217" y="476250"/>
                  <a:pt x="638175" y="476250"/>
                </a:cubicBezTo>
                <a:lnTo>
                  <a:pt x="638175" y="361950"/>
                </a:lnTo>
                <a:cubicBezTo>
                  <a:pt x="659217" y="361950"/>
                  <a:pt x="676275" y="344892"/>
                  <a:pt x="676275" y="323850"/>
                </a:cubicBezTo>
                <a:cubicBezTo>
                  <a:pt x="676275" y="302808"/>
                  <a:pt x="659217" y="285750"/>
                  <a:pt x="638175" y="285750"/>
                </a:cubicBezTo>
                <a:lnTo>
                  <a:pt x="638175" y="266700"/>
                </a:lnTo>
                <a:lnTo>
                  <a:pt x="723900" y="266700"/>
                </a:lnTo>
                <a:lnTo>
                  <a:pt x="723900" y="5715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4DA44D0-FA21-D1C6-7D51-340C94B78BA7}"/>
              </a:ext>
            </a:extLst>
          </p:cNvPr>
          <p:cNvGrpSpPr/>
          <p:nvPr/>
        </p:nvGrpSpPr>
        <p:grpSpPr>
          <a:xfrm>
            <a:off x="1858241" y="3326339"/>
            <a:ext cx="781050" cy="1048618"/>
            <a:chOff x="1858241" y="3326339"/>
            <a:chExt cx="781050" cy="1048618"/>
          </a:xfrm>
        </p:grpSpPr>
        <p:pic>
          <p:nvPicPr>
            <p:cNvPr id="20" name="Grafický objekt 19" descr="Skupina se souvislou výplní">
              <a:extLst>
                <a:ext uri="{FF2B5EF4-FFF2-40B4-BE49-F238E27FC236}">
                  <a16:creationId xmlns:a16="http://schemas.microsoft.com/office/drawing/2014/main" id="{233DC55D-B200-DD50-8A35-15E8DFED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58241" y="3326339"/>
              <a:ext cx="781050" cy="568036"/>
            </a:xfrm>
            <a:prstGeom prst="rect">
              <a:avLst/>
            </a:prstGeom>
          </p:spPr>
        </p:pic>
        <p:pic>
          <p:nvPicPr>
            <p:cNvPr id="22" name="Grafický objekt 21" descr="Skupina obrys">
              <a:extLst>
                <a:ext uri="{FF2B5EF4-FFF2-40B4-BE49-F238E27FC236}">
                  <a16:creationId xmlns:a16="http://schemas.microsoft.com/office/drawing/2014/main" id="{202771E5-E25C-0BD6-7867-FED6069C3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1536" y="3806921"/>
              <a:ext cx="668482" cy="568036"/>
            </a:xfrm>
            <a:prstGeom prst="rect">
              <a:avLst/>
            </a:prstGeom>
          </p:spPr>
        </p:pic>
      </p:grpSp>
      <p:pic>
        <p:nvPicPr>
          <p:cNvPr id="5" name="Grafický objekt 4" descr="Kostky se souvislou výplní">
            <a:extLst>
              <a:ext uri="{FF2B5EF4-FFF2-40B4-BE49-F238E27FC236}">
                <a16:creationId xmlns:a16="http://schemas.microsoft.com/office/drawing/2014/main" id="{CD890EB3-534A-4859-A14A-4655ED04F6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4951" y="4799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1F6C8-4A9F-C6D1-CF1F-D4CCD6132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0AB836-3C33-F346-A975-44E246623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2C57C7-9708-A6CA-8FCC-94B303C5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152212"/>
            <a:ext cx="10753200" cy="451576"/>
          </a:xfrm>
        </p:spPr>
        <p:txBody>
          <a:bodyPr/>
          <a:lstStyle/>
          <a:p>
            <a:r>
              <a:rPr lang="cs-CZ" dirty="0"/>
              <a:t>Randomizované kontrolované studie (RCT)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9ACA6E-55EE-D407-2D87-C0FB55225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77278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err="1"/>
              <a:t>Obecně</a:t>
            </a:r>
            <a:r>
              <a:rPr lang="en-GB" sz="2400" dirty="0"/>
              <a:t> </a:t>
            </a:r>
            <a:r>
              <a:rPr lang="en-GB" sz="2400" dirty="0" err="1"/>
              <a:t>lze</a:t>
            </a:r>
            <a:r>
              <a:rPr lang="en-GB" sz="2400" dirty="0"/>
              <a:t> </a:t>
            </a:r>
            <a:r>
              <a:rPr lang="en-GB" sz="2400" dirty="0" err="1"/>
              <a:t>říci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</a:t>
            </a:r>
            <a:r>
              <a:rPr lang="en-GB" sz="2400" dirty="0" err="1"/>
              <a:t>randomizované</a:t>
            </a:r>
            <a:r>
              <a:rPr lang="en-GB" sz="2400" dirty="0"/>
              <a:t> </a:t>
            </a:r>
            <a:r>
              <a:rPr lang="en-GB" sz="2400" dirty="0" err="1"/>
              <a:t>kontrolované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(RCT) </a:t>
            </a:r>
            <a:r>
              <a:rPr lang="en-GB" sz="2400" dirty="0" err="1"/>
              <a:t>mohou</a:t>
            </a:r>
            <a:r>
              <a:rPr lang="en-GB" sz="2400" dirty="0"/>
              <a:t> </a:t>
            </a:r>
            <a:r>
              <a:rPr lang="en-GB" sz="2400" dirty="0" err="1"/>
              <a:t>poskytnout</a:t>
            </a:r>
            <a:r>
              <a:rPr lang="en-GB" sz="2400" dirty="0"/>
              <a:t> </a:t>
            </a:r>
            <a:r>
              <a:rPr lang="en-GB" sz="2400" dirty="0" err="1"/>
              <a:t>nejpřesvědčivější</a:t>
            </a:r>
            <a:r>
              <a:rPr lang="en-GB" sz="2400" dirty="0"/>
              <a:t> </a:t>
            </a:r>
            <a:r>
              <a:rPr lang="en-GB" sz="2400" dirty="0" err="1"/>
              <a:t>vědecké</a:t>
            </a:r>
            <a:r>
              <a:rPr lang="en-GB" sz="2400" dirty="0"/>
              <a:t> </a:t>
            </a:r>
            <a:r>
              <a:rPr lang="en-GB" sz="2400" dirty="0" err="1"/>
              <a:t>důkazy</a:t>
            </a:r>
            <a:r>
              <a:rPr lang="en-GB" sz="2400" dirty="0"/>
              <a:t> o </a:t>
            </a:r>
            <a:r>
              <a:rPr lang="en-GB" sz="2400" dirty="0" err="1"/>
              <a:t>účinnosti</a:t>
            </a:r>
            <a:r>
              <a:rPr lang="en-GB" sz="2400" dirty="0"/>
              <a:t>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RCT, </a:t>
            </a:r>
            <a:r>
              <a:rPr lang="en-GB" sz="2400" dirty="0" err="1"/>
              <a:t>pokud</a:t>
            </a:r>
            <a:r>
              <a:rPr lang="en-GB" sz="2400" dirty="0"/>
              <a:t>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prováděny</a:t>
            </a:r>
            <a:r>
              <a:rPr lang="en-GB" sz="2400" dirty="0"/>
              <a:t> </a:t>
            </a:r>
            <a:r>
              <a:rPr lang="en-GB" sz="2400" dirty="0" err="1"/>
              <a:t>správně</a:t>
            </a:r>
            <a:r>
              <a:rPr lang="en-GB" sz="2400" dirty="0"/>
              <a:t>,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optimálním</a:t>
            </a:r>
            <a:r>
              <a:rPr lang="en-GB" sz="2400" dirty="0"/>
              <a:t> </a:t>
            </a:r>
            <a:r>
              <a:rPr lang="en-GB" sz="2400" dirty="0" err="1"/>
              <a:t>designem</a:t>
            </a:r>
            <a:r>
              <a:rPr lang="en-GB" sz="2400" dirty="0"/>
              <a:t> pro </a:t>
            </a:r>
            <a:r>
              <a:rPr lang="en-GB" sz="2400" dirty="0" err="1"/>
              <a:t>experimentální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, </a:t>
            </a:r>
            <a:r>
              <a:rPr lang="en-GB" sz="2400" dirty="0" err="1"/>
              <a:t>protože</a:t>
            </a:r>
            <a:r>
              <a:rPr lang="en-GB" sz="2400" dirty="0"/>
              <a:t> </a:t>
            </a:r>
            <a:r>
              <a:rPr lang="en-GB" sz="2400" dirty="0" err="1"/>
              <a:t>volbou</a:t>
            </a:r>
            <a:r>
              <a:rPr lang="en-GB" sz="2400" dirty="0"/>
              <a:t> </a:t>
            </a:r>
            <a:r>
              <a:rPr lang="en-GB" sz="2400" dirty="0" err="1"/>
              <a:t>tohoto</a:t>
            </a:r>
            <a:r>
              <a:rPr lang="en-GB" sz="2400" dirty="0"/>
              <a:t> </a:t>
            </a:r>
            <a:r>
              <a:rPr lang="en-GB" sz="2400" dirty="0" err="1"/>
              <a:t>designu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lze</a:t>
            </a:r>
            <a:r>
              <a:rPr lang="en-GB" sz="2400" dirty="0"/>
              <a:t> </a:t>
            </a:r>
            <a:r>
              <a:rPr lang="en-GB" sz="2400" dirty="0" err="1"/>
              <a:t>předejít</a:t>
            </a:r>
            <a:r>
              <a:rPr lang="en-GB" sz="2400" dirty="0"/>
              <a:t> </a:t>
            </a:r>
            <a:r>
              <a:rPr lang="en-GB" sz="2400" dirty="0" err="1"/>
              <a:t>několika</a:t>
            </a:r>
            <a:r>
              <a:rPr lang="en-GB" sz="2400" dirty="0"/>
              <a:t> </a:t>
            </a:r>
            <a:r>
              <a:rPr lang="en-GB" sz="2400" dirty="0" err="1"/>
              <a:t>typům</a:t>
            </a:r>
            <a:r>
              <a:rPr lang="en-GB" sz="2400" dirty="0"/>
              <a:t> </a:t>
            </a:r>
            <a:r>
              <a:rPr lang="en-GB" sz="2400" dirty="0" err="1"/>
              <a:t>zkreslení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b="1" dirty="0"/>
              <a:t>RCT </a:t>
            </a:r>
            <a:r>
              <a:rPr lang="en-GB" sz="2400" b="1" dirty="0" err="1"/>
              <a:t>provádějí</a:t>
            </a:r>
            <a:r>
              <a:rPr lang="en-GB" sz="2400" b="1" dirty="0"/>
              <a:t> </a:t>
            </a:r>
            <a:r>
              <a:rPr lang="en-GB" sz="2400" b="1" dirty="0" err="1"/>
              <a:t>skutečně</a:t>
            </a:r>
            <a:r>
              <a:rPr lang="en-GB" sz="2400" b="1" dirty="0"/>
              <a:t> </a:t>
            </a:r>
            <a:r>
              <a:rPr lang="en-GB" sz="2400" b="1" dirty="0" err="1"/>
              <a:t>náhodnou</a:t>
            </a:r>
            <a:r>
              <a:rPr lang="en-GB" sz="2400" b="1" dirty="0"/>
              <a:t> </a:t>
            </a:r>
            <a:r>
              <a:rPr lang="en-GB" sz="2400" b="1" dirty="0" err="1"/>
              <a:t>techniku</a:t>
            </a:r>
            <a:r>
              <a:rPr lang="en-GB" sz="2400" b="1" dirty="0"/>
              <a:t> </a:t>
            </a:r>
            <a:r>
              <a:rPr lang="en-GB" sz="2400" b="1" dirty="0" err="1"/>
              <a:t>rozdělení</a:t>
            </a:r>
            <a:r>
              <a:rPr lang="en-GB" sz="2400" b="1" dirty="0"/>
              <a:t> </a:t>
            </a:r>
            <a:r>
              <a:rPr lang="en-GB" sz="2400" b="1" dirty="0" err="1"/>
              <a:t>účastníků</a:t>
            </a:r>
            <a:r>
              <a:rPr lang="en-GB" sz="2400" b="1" dirty="0"/>
              <a:t> do </a:t>
            </a:r>
            <a:r>
              <a:rPr lang="en-GB" sz="2400" b="1" dirty="0" err="1"/>
              <a:t>experimentální</a:t>
            </a:r>
            <a:r>
              <a:rPr lang="en-GB" sz="2400" b="1" dirty="0"/>
              <a:t> </a:t>
            </a:r>
            <a:r>
              <a:rPr lang="en-GB" sz="2400" b="1" dirty="0" err="1"/>
              <a:t>nebo</a:t>
            </a:r>
            <a:r>
              <a:rPr lang="en-GB" sz="2400" b="1" dirty="0"/>
              <a:t> </a:t>
            </a:r>
            <a:r>
              <a:rPr lang="en-GB" sz="2400" b="1" dirty="0" err="1"/>
              <a:t>kontrolní</a:t>
            </a:r>
            <a:r>
              <a:rPr lang="en-GB" sz="2400" b="1" dirty="0"/>
              <a:t> </a:t>
            </a:r>
            <a:r>
              <a:rPr lang="en-GB" sz="2400" b="1" dirty="0" err="1"/>
              <a:t>skupiny</a:t>
            </a:r>
            <a:r>
              <a:rPr lang="cs-CZ" sz="2400" b="1" dirty="0"/>
              <a:t>.</a:t>
            </a:r>
            <a:br>
              <a:rPr lang="en-GB" sz="2400" dirty="0"/>
            </a:br>
            <a:r>
              <a:rPr lang="en-GB" sz="2400" dirty="0" err="1"/>
              <a:t>Omezení</a:t>
            </a:r>
            <a:r>
              <a:rPr lang="en-GB" sz="2400" dirty="0"/>
              <a:t>: </a:t>
            </a:r>
            <a:r>
              <a:rPr lang="en-GB" sz="2400" dirty="0" err="1"/>
              <a:t>výsledky</a:t>
            </a:r>
            <a:r>
              <a:rPr lang="en-GB" sz="2400" dirty="0"/>
              <a:t> </a:t>
            </a:r>
            <a:r>
              <a:rPr lang="en-GB" sz="2400" dirty="0" err="1"/>
              <a:t>nelze</a:t>
            </a:r>
            <a:r>
              <a:rPr lang="en-GB" sz="2400" dirty="0"/>
              <a:t> </a:t>
            </a:r>
            <a:r>
              <a:rPr lang="en-GB" sz="2400" dirty="0" err="1"/>
              <a:t>vždy</a:t>
            </a:r>
            <a:r>
              <a:rPr lang="en-GB" sz="2400" dirty="0"/>
              <a:t> </a:t>
            </a:r>
            <a:r>
              <a:rPr lang="en-GB" sz="2400" dirty="0" err="1"/>
              <a:t>zobecnit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celou</a:t>
            </a:r>
            <a:r>
              <a:rPr lang="en-GB" sz="2400" dirty="0"/>
              <a:t> "</a:t>
            </a:r>
            <a:r>
              <a:rPr lang="en-GB" sz="2400" dirty="0" err="1"/>
              <a:t>reálnou</a:t>
            </a:r>
            <a:r>
              <a:rPr lang="en-GB" sz="2400" dirty="0"/>
              <a:t>" </a:t>
            </a:r>
            <a:r>
              <a:rPr lang="en-GB" sz="2400" dirty="0" err="1"/>
              <a:t>populaci</a:t>
            </a:r>
            <a:r>
              <a:rPr lang="en-GB" sz="2400" dirty="0"/>
              <a:t>. </a:t>
            </a:r>
            <a:r>
              <a:rPr lang="en-GB" sz="2400" dirty="0" err="1"/>
              <a:t>Randomizované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nelze</a:t>
            </a:r>
            <a:r>
              <a:rPr lang="en-GB" sz="2400" dirty="0"/>
              <a:t> z </a:t>
            </a:r>
            <a:r>
              <a:rPr lang="en-GB" sz="2400" dirty="0" err="1"/>
              <a:t>etických</a:t>
            </a:r>
            <a:r>
              <a:rPr lang="en-GB" sz="2400" dirty="0"/>
              <a:t> </a:t>
            </a:r>
            <a:r>
              <a:rPr lang="en-GB" sz="2400" dirty="0" err="1"/>
              <a:t>důvodů</a:t>
            </a:r>
            <a:r>
              <a:rPr lang="en-GB" sz="2400" dirty="0"/>
              <a:t> </a:t>
            </a:r>
            <a:r>
              <a:rPr lang="en-GB" sz="2400" dirty="0" err="1"/>
              <a:t>použít</a:t>
            </a:r>
            <a:r>
              <a:rPr lang="en-GB" sz="2400" dirty="0"/>
              <a:t> k </a:t>
            </a:r>
            <a:r>
              <a:rPr lang="en-GB" sz="2400" dirty="0" err="1"/>
              <a:t>testování</a:t>
            </a:r>
            <a:r>
              <a:rPr lang="en-GB" sz="2400" dirty="0"/>
              <a:t> </a:t>
            </a:r>
            <a:r>
              <a:rPr lang="en-GB" sz="2400" dirty="0" err="1"/>
              <a:t>některých</a:t>
            </a:r>
            <a:r>
              <a:rPr lang="en-GB" sz="2400" dirty="0"/>
              <a:t> </a:t>
            </a:r>
            <a:r>
              <a:rPr lang="en-GB" sz="2400" dirty="0" err="1"/>
              <a:t>intervencí</a:t>
            </a:r>
            <a:r>
              <a:rPr lang="en-GB" sz="2400" dirty="0"/>
              <a:t>.</a:t>
            </a:r>
            <a:br>
              <a:rPr lang="en-GB" sz="2400" dirty="0"/>
            </a:b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Randomizace</a:t>
            </a:r>
            <a:r>
              <a:rPr lang="en-GB" sz="2400" dirty="0"/>
              <a:t> </a:t>
            </a:r>
            <a:r>
              <a:rPr lang="en-GB" sz="2400" dirty="0" err="1"/>
              <a:t>znamená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</a:t>
            </a:r>
            <a:r>
              <a:rPr lang="en-GB" sz="2400" dirty="0" err="1"/>
              <a:t>každý</a:t>
            </a:r>
            <a:r>
              <a:rPr lang="en-GB" sz="2400" dirty="0"/>
              <a:t> </a:t>
            </a:r>
            <a:r>
              <a:rPr lang="en-GB" sz="2400" dirty="0" err="1"/>
              <a:t>účastník</a:t>
            </a:r>
            <a:r>
              <a:rPr lang="en-GB" sz="2400" dirty="0"/>
              <a:t>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stejnou</a:t>
            </a:r>
            <a:r>
              <a:rPr lang="en-GB" sz="2400" dirty="0"/>
              <a:t> </a:t>
            </a:r>
            <a:r>
              <a:rPr lang="en-GB" sz="2400" dirty="0" err="1"/>
              <a:t>šanci</a:t>
            </a:r>
            <a:r>
              <a:rPr lang="en-GB" sz="2400" dirty="0"/>
              <a:t> </a:t>
            </a:r>
            <a:r>
              <a:rPr lang="en-GB" sz="2400" dirty="0" err="1"/>
              <a:t>být</a:t>
            </a:r>
            <a:r>
              <a:rPr lang="en-GB" sz="2400" dirty="0"/>
              <a:t> </a:t>
            </a:r>
            <a:r>
              <a:rPr lang="en-GB" sz="2400" dirty="0" err="1"/>
              <a:t>zařazen</a:t>
            </a:r>
            <a:r>
              <a:rPr lang="en-GB" sz="2400" dirty="0"/>
              <a:t> do </a:t>
            </a:r>
            <a:r>
              <a:rPr lang="en-GB" sz="2400" dirty="0" err="1"/>
              <a:t>experimentální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do </a:t>
            </a:r>
            <a:r>
              <a:rPr lang="en-GB" sz="2400" dirty="0" err="1"/>
              <a:t>kontrolní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.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233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228EF3-ABAB-5909-9CE2-FA868D0EB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DD013E-455D-BBC0-2ADA-B640829F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9E985E-1360-E044-760D-EAC60EB2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4212"/>
            <a:ext cx="10753200" cy="451576"/>
          </a:xfrm>
        </p:spPr>
        <p:txBody>
          <a:bodyPr/>
          <a:lstStyle/>
          <a:p>
            <a:r>
              <a:rPr lang="cs-CZ" dirty="0"/>
              <a:t>Randomizace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4E7B18-8DA4-DA11-1B5B-F99EEFC1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337012-D03F-EED5-C1CE-36558A57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25"/>
          <a:stretch/>
        </p:blipFill>
        <p:spPr>
          <a:xfrm>
            <a:off x="0" y="1206500"/>
            <a:ext cx="12192000" cy="47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3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57906-DBC0-5AD1-98B2-2892F6740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464B18-8C3F-86F4-D59C-7D45A879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243A88-EEC1-B489-E022-D91DB018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Otázky/problémy randomizace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6CA864-CF85-BC81-2C60-F804409EC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2732"/>
            <a:ext cx="10753200" cy="4139998"/>
          </a:xfrm>
        </p:spPr>
        <p:txBody>
          <a:bodyPr/>
          <a:lstStyle/>
          <a:p>
            <a:r>
              <a:rPr lang="en-GB" dirty="0" err="1"/>
              <a:t>Jednoduché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náhodného</a:t>
            </a:r>
            <a:r>
              <a:rPr lang="en-GB" dirty="0"/>
              <a:t> </a:t>
            </a:r>
            <a:r>
              <a:rPr lang="en-GB" dirty="0" err="1"/>
              <a:t>výběru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hod </a:t>
            </a:r>
            <a:r>
              <a:rPr lang="en-GB" dirty="0" err="1"/>
              <a:t>mincí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kostkou</a:t>
            </a:r>
            <a:r>
              <a:rPr lang="en-GB" dirty="0"/>
              <a:t>)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nerovnoměrné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. </a:t>
            </a:r>
            <a:endParaRPr lang="cs-CZ" dirty="0"/>
          </a:p>
          <a:p>
            <a:endParaRPr lang="cs-CZ" dirty="0"/>
          </a:p>
          <a:p>
            <a:r>
              <a:rPr lang="en-GB" dirty="0"/>
              <a:t>K </a:t>
            </a:r>
            <a:r>
              <a:rPr lang="en-GB" dirty="0" err="1"/>
              <a:t>dosažení</a:t>
            </a:r>
            <a:r>
              <a:rPr lang="en-GB" dirty="0"/>
              <a:t> </a:t>
            </a:r>
            <a:r>
              <a:rPr lang="en-GB" dirty="0" err="1"/>
              <a:t>vyrovnaného</a:t>
            </a:r>
            <a:r>
              <a:rPr lang="en-GB" dirty="0"/>
              <a:t> </a:t>
            </a:r>
            <a:r>
              <a:rPr lang="en-GB" dirty="0" err="1"/>
              <a:t>počtu</a:t>
            </a:r>
            <a:r>
              <a:rPr lang="en-GB" dirty="0"/>
              <a:t> </a:t>
            </a:r>
            <a:r>
              <a:rPr lang="en-GB" dirty="0" err="1"/>
              <a:t>účastníků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</a:t>
            </a:r>
            <a:r>
              <a:rPr lang="en-GB" b="1" dirty="0" err="1"/>
              <a:t>blokovou</a:t>
            </a:r>
            <a:r>
              <a:rPr lang="en-GB" b="1" dirty="0"/>
              <a:t> </a:t>
            </a:r>
            <a:r>
              <a:rPr lang="en-GB" b="1" dirty="0" err="1"/>
              <a:t>randomizaci</a:t>
            </a:r>
            <a:r>
              <a:rPr lang="en-GB" dirty="0"/>
              <a:t>. </a:t>
            </a:r>
            <a:r>
              <a:rPr lang="en-GB" dirty="0" err="1"/>
              <a:t>Například</a:t>
            </a:r>
            <a:r>
              <a:rPr lang="en-GB" dirty="0"/>
              <a:t> se </a:t>
            </a:r>
            <a:r>
              <a:rPr lang="en-GB" dirty="0" err="1"/>
              <a:t>vytvoří</a:t>
            </a:r>
            <a:r>
              <a:rPr lang="en-GB" dirty="0"/>
              <a:t> </a:t>
            </a:r>
            <a:r>
              <a:rPr lang="en-GB" dirty="0" err="1"/>
              <a:t>bloky</a:t>
            </a:r>
            <a:r>
              <a:rPr lang="en-GB" dirty="0"/>
              <a:t> po </a:t>
            </a:r>
            <a:r>
              <a:rPr lang="en-GB" dirty="0" err="1"/>
              <a:t>deseti</a:t>
            </a:r>
            <a:r>
              <a:rPr lang="en-GB" dirty="0"/>
              <a:t> </a:t>
            </a:r>
            <a:r>
              <a:rPr lang="en-GB" dirty="0" err="1"/>
              <a:t>účastnících</a:t>
            </a:r>
            <a:r>
              <a:rPr lang="en-GB" dirty="0"/>
              <a:t> a </a:t>
            </a:r>
            <a:r>
              <a:rPr lang="en-GB" dirty="0" err="1"/>
              <a:t>poté</a:t>
            </a:r>
            <a:r>
              <a:rPr lang="en-GB" dirty="0"/>
              <a:t> se </a:t>
            </a:r>
            <a:r>
              <a:rPr lang="en-GB" dirty="0" err="1"/>
              <a:t>polovina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osob</a:t>
            </a:r>
            <a:r>
              <a:rPr lang="en-GB" dirty="0"/>
              <a:t> </a:t>
            </a:r>
            <a:r>
              <a:rPr lang="en-GB" dirty="0" err="1"/>
              <a:t>náhodně</a:t>
            </a:r>
            <a:r>
              <a:rPr lang="en-GB" dirty="0"/>
              <a:t> </a:t>
            </a:r>
            <a:r>
              <a:rPr lang="en-GB" dirty="0" err="1"/>
              <a:t>přiřadí</a:t>
            </a:r>
            <a:r>
              <a:rPr lang="en-GB" dirty="0"/>
              <a:t> do </a:t>
            </a:r>
            <a:r>
              <a:rPr lang="en-GB" dirty="0" err="1"/>
              <a:t>experimentální</a:t>
            </a:r>
            <a:r>
              <a:rPr lang="en-GB" dirty="0"/>
              <a:t> </a:t>
            </a:r>
            <a:r>
              <a:rPr lang="en-GB" dirty="0" err="1"/>
              <a:t>skupiny</a:t>
            </a:r>
            <a:r>
              <a:rPr lang="en-GB" dirty="0"/>
              <a:t> a </a:t>
            </a:r>
            <a:r>
              <a:rPr lang="en-GB" dirty="0" err="1"/>
              <a:t>druhá</a:t>
            </a:r>
            <a:r>
              <a:rPr lang="en-GB" dirty="0"/>
              <a:t> </a:t>
            </a:r>
            <a:r>
              <a:rPr lang="en-GB" dirty="0" err="1"/>
              <a:t>polovina</a:t>
            </a:r>
            <a:r>
              <a:rPr lang="en-GB" dirty="0"/>
              <a:t> do </a:t>
            </a:r>
            <a:r>
              <a:rPr lang="en-GB" dirty="0" err="1"/>
              <a:t>kontrolní</a:t>
            </a:r>
            <a:r>
              <a:rPr lang="en-GB" dirty="0"/>
              <a:t> </a:t>
            </a:r>
            <a:r>
              <a:rPr lang="en-GB" dirty="0" err="1"/>
              <a:t>skupiny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en-GB" b="1" dirty="0" err="1"/>
              <a:t>Stratifikace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randomizací</a:t>
            </a:r>
            <a:r>
              <a:rPr lang="en-GB" dirty="0"/>
              <a:t> </a:t>
            </a:r>
            <a:r>
              <a:rPr lang="en-GB" dirty="0" err="1"/>
              <a:t>zajišťuje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důležité</a:t>
            </a:r>
            <a:r>
              <a:rPr lang="en-GB" dirty="0"/>
              <a:t> </a:t>
            </a:r>
            <a:r>
              <a:rPr lang="en-GB" dirty="0" err="1"/>
              <a:t>výchozí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pohlaví</a:t>
            </a:r>
            <a:r>
              <a:rPr lang="en-GB" dirty="0"/>
              <a:t>,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komorbidity</a:t>
            </a:r>
            <a:r>
              <a:rPr lang="en-GB" dirty="0"/>
              <a:t>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rovnoměrně</a:t>
            </a:r>
            <a:r>
              <a:rPr lang="en-GB" dirty="0"/>
              <a:t> </a:t>
            </a:r>
            <a:r>
              <a:rPr lang="en-GB" dirty="0" err="1"/>
              <a:t>zastoupeny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1" name="Grafický objekt 10" descr="Bubliny se souvislou výplní">
            <a:extLst>
              <a:ext uri="{FF2B5EF4-FFF2-40B4-BE49-F238E27FC236}">
                <a16:creationId xmlns:a16="http://schemas.microsoft.com/office/drawing/2014/main" id="{4B4AB0BB-AEF3-5123-5864-2B6D6DD80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4800" y="3069938"/>
            <a:ext cx="914400" cy="914400"/>
          </a:xfrm>
          <a:prstGeom prst="rect">
            <a:avLst/>
          </a:prstGeom>
        </p:spPr>
      </p:pic>
      <p:pic>
        <p:nvPicPr>
          <p:cNvPr id="13" name="Grafický objekt 12" descr="Bubliny obrys">
            <a:extLst>
              <a:ext uri="{FF2B5EF4-FFF2-40B4-BE49-F238E27FC236}">
                <a16:creationId xmlns:a16="http://schemas.microsoft.com/office/drawing/2014/main" id="{7329FBF4-D7A8-1429-4DAE-1C258B553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800" y="3944773"/>
            <a:ext cx="914400" cy="914400"/>
          </a:xfrm>
          <a:prstGeom prst="rect">
            <a:avLst/>
          </a:prstGeom>
        </p:spPr>
      </p:pic>
      <p:pic>
        <p:nvPicPr>
          <p:cNvPr id="15" name="Grafický objekt 14" descr="Mince obrys">
            <a:extLst>
              <a:ext uri="{FF2B5EF4-FFF2-40B4-BE49-F238E27FC236}">
                <a16:creationId xmlns:a16="http://schemas.microsoft.com/office/drawing/2014/main" id="{C20E5637-BA35-DBBA-4E37-EAB15AD7B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0941" y="1580612"/>
            <a:ext cx="689152" cy="689152"/>
          </a:xfrm>
          <a:prstGeom prst="rect">
            <a:avLst/>
          </a:prstGeom>
        </p:spPr>
      </p:pic>
      <p:pic>
        <p:nvPicPr>
          <p:cNvPr id="17" name="Grafický objekt 16" descr="Kostky se souvislou výplní">
            <a:extLst>
              <a:ext uri="{FF2B5EF4-FFF2-40B4-BE49-F238E27FC236}">
                <a16:creationId xmlns:a16="http://schemas.microsoft.com/office/drawing/2014/main" id="{EFADA167-F8BD-E3DB-00B0-520BAB8C5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4190" y="1625359"/>
            <a:ext cx="607456" cy="6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9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3036</Words>
  <Application>Microsoft Office PowerPoint</Application>
  <PresentationFormat>Širokoúhlá obrazovka</PresentationFormat>
  <Paragraphs>308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Lato Extended</vt:lpstr>
      <vt:lpstr>Tahoma</vt:lpstr>
      <vt:lpstr>Wingdings</vt:lpstr>
      <vt:lpstr>Prezentace_MU_CZ</vt:lpstr>
      <vt:lpstr>Výzkum v ošetřovatelství  - věda a výzkum v ošetřovatelství  STUDY DESIGN</vt:lpstr>
      <vt:lpstr>Cíle přednášky</vt:lpstr>
      <vt:lpstr>Prezentace aplikace PowerPoint</vt:lpstr>
      <vt:lpstr>Přehled plánů studií v kvantitativním výzkumu</vt:lpstr>
      <vt:lpstr>Experimentální studie</vt:lpstr>
      <vt:lpstr>Vlastnosti experimentálních studií</vt:lpstr>
      <vt:lpstr>Randomizované kontrolované studie (RCT)</vt:lpstr>
      <vt:lpstr>Randomizace</vt:lpstr>
      <vt:lpstr>Otázky/problémy randomizace</vt:lpstr>
      <vt:lpstr>Stratifikace</vt:lpstr>
      <vt:lpstr>Varianty randomizovaných kontrolovaných studií (RCT)</vt:lpstr>
      <vt:lpstr>Cross-over (zkřížený) design</vt:lpstr>
      <vt:lpstr>Studie bez kontroly</vt:lpstr>
      <vt:lpstr>Studie bez intervence</vt:lpstr>
      <vt:lpstr>Observační studie</vt:lpstr>
      <vt:lpstr>Tipy observačních studií</vt:lpstr>
      <vt:lpstr>Cohort study (1)</vt:lpstr>
      <vt:lpstr>Cohort study (2)</vt:lpstr>
      <vt:lpstr>Srovnání prospektivních a retrospektivních studií</vt:lpstr>
      <vt:lpstr>Case-control study (1)</vt:lpstr>
      <vt:lpstr>Case control study (2)</vt:lpstr>
      <vt:lpstr>Cross sectional study (průřezová studie)</vt:lpstr>
      <vt:lpstr>Case series and case report</vt:lpstr>
      <vt:lpstr>Jak stanovit výzkumnou populaci</vt:lpstr>
      <vt:lpstr>Podmínky reprezentativity/reprezentativnosti</vt:lpstr>
      <vt:lpstr>Statistická procedura</vt:lpstr>
      <vt:lpstr>Základní výzkumný soubor </vt:lpstr>
      <vt:lpstr>Prezentace aplikace PowerPoint</vt:lpstr>
      <vt:lpstr>Výběrový soubor - vysvětlení</vt:lpstr>
      <vt:lpstr>Výběr souboru</vt:lpstr>
      <vt:lpstr>Náhodný výběr </vt:lpstr>
      <vt:lpstr>Prostý náhodný výběr </vt:lpstr>
      <vt:lpstr>Stratifikovaný výběr </vt:lpstr>
      <vt:lpstr>Mechanický výběr </vt:lpstr>
      <vt:lpstr>Záměrný výběr – úsudkem </vt:lpstr>
      <vt:lpstr>Kvótní výběr</vt:lpstr>
      <vt:lpstr>VÝBĚR NABALOVÁNÍM (snowball sampling)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Dana Dolanová</cp:lastModifiedBy>
  <cp:revision>81</cp:revision>
  <cp:lastPrinted>1601-01-01T00:00:00Z</cp:lastPrinted>
  <dcterms:created xsi:type="dcterms:W3CDTF">2021-04-17T19:05:00Z</dcterms:created>
  <dcterms:modified xsi:type="dcterms:W3CDTF">2023-10-09T03:53:04Z</dcterms:modified>
</cp:coreProperties>
</file>