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58" r:id="rId6"/>
    <p:sldId id="271" r:id="rId7"/>
    <p:sldId id="272" r:id="rId8"/>
    <p:sldId id="273" r:id="rId9"/>
    <p:sldId id="274" r:id="rId10"/>
    <p:sldId id="285" r:id="rId11"/>
    <p:sldId id="259" r:id="rId12"/>
    <p:sldId id="286" r:id="rId13"/>
    <p:sldId id="260" r:id="rId14"/>
    <p:sldId id="275" r:id="rId15"/>
    <p:sldId id="276" r:id="rId16"/>
    <p:sldId id="277" r:id="rId17"/>
    <p:sldId id="261" r:id="rId18"/>
    <p:sldId id="262" r:id="rId19"/>
    <p:sldId id="279" r:id="rId20"/>
    <p:sldId id="280" r:id="rId21"/>
    <p:sldId id="281" r:id="rId22"/>
    <p:sldId id="263" r:id="rId23"/>
    <p:sldId id="283" r:id="rId24"/>
    <p:sldId id="264" r:id="rId25"/>
    <p:sldId id="265" r:id="rId26"/>
    <p:sldId id="266" r:id="rId27"/>
    <p:sldId id="287" r:id="rId28"/>
    <p:sldId id="289" r:id="rId29"/>
    <p:sldId id="288" r:id="rId30"/>
    <p:sldId id="284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8C99C-4DD0-4E27-8937-B3091826BDB4}" v="9" dt="2021-11-01T01:23:34.6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ška Lagová" userId="e1499dd2e872947b" providerId="LiveId" clId="{C528C99C-4DD0-4E27-8937-B3091826BDB4}"/>
    <pc:docChg chg="custSel addSld modSld">
      <pc:chgData name="Eliška Lagová" userId="e1499dd2e872947b" providerId="LiveId" clId="{C528C99C-4DD0-4E27-8937-B3091826BDB4}" dt="2021-11-01T01:23:39.610" v="446" actId="26606"/>
      <pc:docMkLst>
        <pc:docMk/>
      </pc:docMkLst>
      <pc:sldChg chg="delSp mod delAnim">
        <pc:chgData name="Eliška Lagová" userId="e1499dd2e872947b" providerId="LiveId" clId="{C528C99C-4DD0-4E27-8937-B3091826BDB4}" dt="2021-11-01T01:04:47.133" v="379" actId="478"/>
        <pc:sldMkLst>
          <pc:docMk/>
          <pc:sldMk cId="3657418445" sldId="256"/>
        </pc:sldMkLst>
        <pc:picChg chg="del">
          <ac:chgData name="Eliška Lagová" userId="e1499dd2e872947b" providerId="LiveId" clId="{C528C99C-4DD0-4E27-8937-B3091826BDB4}" dt="2021-11-01T01:04:47.133" v="379" actId="478"/>
          <ac:picMkLst>
            <pc:docMk/>
            <pc:sldMk cId="3657418445" sldId="256"/>
            <ac:picMk id="5" creationId="{00389EDF-9993-485A-A1A9-115E7A94F389}"/>
          </ac:picMkLst>
        </pc:picChg>
      </pc:sldChg>
      <pc:sldChg chg="delSp mod delAnim">
        <pc:chgData name="Eliška Lagová" userId="e1499dd2e872947b" providerId="LiveId" clId="{C528C99C-4DD0-4E27-8937-B3091826BDB4}" dt="2021-11-01T01:04:49.784" v="382" actId="478"/>
        <pc:sldMkLst>
          <pc:docMk/>
          <pc:sldMk cId="487271252" sldId="257"/>
        </pc:sldMkLst>
        <pc:picChg chg="del">
          <ac:chgData name="Eliška Lagová" userId="e1499dd2e872947b" providerId="LiveId" clId="{C528C99C-4DD0-4E27-8937-B3091826BDB4}" dt="2021-11-01T01:04:49.784" v="382" actId="478"/>
          <ac:picMkLst>
            <pc:docMk/>
            <pc:sldMk cId="487271252" sldId="257"/>
            <ac:picMk id="4" creationId="{E781FF34-7675-4090-A9C4-64A835A3642D}"/>
          </ac:picMkLst>
        </pc:picChg>
      </pc:sldChg>
      <pc:sldChg chg="delSp mod delAnim">
        <pc:chgData name="Eliška Lagová" userId="e1499dd2e872947b" providerId="LiveId" clId="{C528C99C-4DD0-4E27-8937-B3091826BDB4}" dt="2021-11-01T01:04:50.565" v="383" actId="478"/>
        <pc:sldMkLst>
          <pc:docMk/>
          <pc:sldMk cId="2417828279" sldId="258"/>
        </pc:sldMkLst>
        <pc:picChg chg="del">
          <ac:chgData name="Eliška Lagová" userId="e1499dd2e872947b" providerId="LiveId" clId="{C528C99C-4DD0-4E27-8937-B3091826BDB4}" dt="2021-11-01T01:04:50.565" v="383" actId="478"/>
          <ac:picMkLst>
            <pc:docMk/>
            <pc:sldMk cId="2417828279" sldId="258"/>
            <ac:picMk id="7" creationId="{DCB4F98E-D21E-4A5E-A1DE-35FE72B08193}"/>
          </ac:picMkLst>
        </pc:picChg>
      </pc:sldChg>
      <pc:sldChg chg="delSp mod delAnim">
        <pc:chgData name="Eliška Lagová" userId="e1499dd2e872947b" providerId="LiveId" clId="{C528C99C-4DD0-4E27-8937-B3091826BDB4}" dt="2021-11-01T01:04:58.913" v="389" actId="478"/>
        <pc:sldMkLst>
          <pc:docMk/>
          <pc:sldMk cId="2134582637" sldId="259"/>
        </pc:sldMkLst>
        <pc:picChg chg="del">
          <ac:chgData name="Eliška Lagová" userId="e1499dd2e872947b" providerId="LiveId" clId="{C528C99C-4DD0-4E27-8937-B3091826BDB4}" dt="2021-11-01T01:04:58.913" v="389" actId="478"/>
          <ac:picMkLst>
            <pc:docMk/>
            <pc:sldMk cId="2134582637" sldId="259"/>
            <ac:picMk id="4" creationId="{39399741-CC5C-4003-BA8A-709810319F48}"/>
          </ac:picMkLst>
        </pc:picChg>
      </pc:sldChg>
      <pc:sldChg chg="delSp mod delAnim">
        <pc:chgData name="Eliška Lagová" userId="e1499dd2e872947b" providerId="LiveId" clId="{C528C99C-4DD0-4E27-8937-B3091826BDB4}" dt="2021-11-01T01:05:00.882" v="391" actId="478"/>
        <pc:sldMkLst>
          <pc:docMk/>
          <pc:sldMk cId="280405197" sldId="260"/>
        </pc:sldMkLst>
        <pc:picChg chg="del">
          <ac:chgData name="Eliška Lagová" userId="e1499dd2e872947b" providerId="LiveId" clId="{C528C99C-4DD0-4E27-8937-B3091826BDB4}" dt="2021-11-01T01:05:00.882" v="391" actId="478"/>
          <ac:picMkLst>
            <pc:docMk/>
            <pc:sldMk cId="280405197" sldId="260"/>
            <ac:picMk id="4" creationId="{0CB3B615-3ED0-4449-9120-F0E0B443EF41}"/>
          </ac:picMkLst>
        </pc:picChg>
      </pc:sldChg>
      <pc:sldChg chg="delSp modSp mod delAnim">
        <pc:chgData name="Eliška Lagová" userId="e1499dd2e872947b" providerId="LiveId" clId="{C528C99C-4DD0-4E27-8937-B3091826BDB4}" dt="2021-11-01T01:05:04.805" v="395" actId="478"/>
        <pc:sldMkLst>
          <pc:docMk/>
          <pc:sldMk cId="2140689741" sldId="261"/>
        </pc:sldMkLst>
        <pc:spChg chg="mod">
          <ac:chgData name="Eliška Lagová" userId="e1499dd2e872947b" providerId="LiveId" clId="{C528C99C-4DD0-4E27-8937-B3091826BDB4}" dt="2021-11-01T00:54:01.770" v="90" actId="20577"/>
          <ac:spMkLst>
            <pc:docMk/>
            <pc:sldMk cId="2140689741" sldId="261"/>
            <ac:spMk id="3" creationId="{81F1BD4B-6655-43BD-B54F-634F536B194D}"/>
          </ac:spMkLst>
        </pc:spChg>
        <pc:picChg chg="del">
          <ac:chgData name="Eliška Lagová" userId="e1499dd2e872947b" providerId="LiveId" clId="{C528C99C-4DD0-4E27-8937-B3091826BDB4}" dt="2021-11-01T01:05:04.805" v="395" actId="478"/>
          <ac:picMkLst>
            <pc:docMk/>
            <pc:sldMk cId="2140689741" sldId="261"/>
            <ac:picMk id="8" creationId="{3A973389-D396-4B00-A3A7-53E3EC204340}"/>
          </ac:picMkLst>
        </pc:picChg>
      </pc:sldChg>
      <pc:sldChg chg="delSp mod delAnim">
        <pc:chgData name="Eliška Lagová" userId="e1499dd2e872947b" providerId="LiveId" clId="{C528C99C-4DD0-4E27-8937-B3091826BDB4}" dt="2021-11-01T01:05:05.727" v="396" actId="478"/>
        <pc:sldMkLst>
          <pc:docMk/>
          <pc:sldMk cId="2266286261" sldId="262"/>
        </pc:sldMkLst>
        <pc:picChg chg="del">
          <ac:chgData name="Eliška Lagová" userId="e1499dd2e872947b" providerId="LiveId" clId="{C528C99C-4DD0-4E27-8937-B3091826BDB4}" dt="2021-11-01T01:05:05.727" v="396" actId="478"/>
          <ac:picMkLst>
            <pc:docMk/>
            <pc:sldMk cId="2266286261" sldId="262"/>
            <ac:picMk id="6" creationId="{9CAC6593-F573-4AA4-99C0-521FCFFA3B94}"/>
          </ac:picMkLst>
        </pc:picChg>
      </pc:sldChg>
      <pc:sldChg chg="delSp mod delAnim">
        <pc:chgData name="Eliška Lagová" userId="e1499dd2e872947b" providerId="LiveId" clId="{C528C99C-4DD0-4E27-8937-B3091826BDB4}" dt="2021-11-01T01:05:09.573" v="400" actId="478"/>
        <pc:sldMkLst>
          <pc:docMk/>
          <pc:sldMk cId="3678913727" sldId="263"/>
        </pc:sldMkLst>
        <pc:picChg chg="del">
          <ac:chgData name="Eliška Lagová" userId="e1499dd2e872947b" providerId="LiveId" clId="{C528C99C-4DD0-4E27-8937-B3091826BDB4}" dt="2021-11-01T01:05:09.573" v="400" actId="478"/>
          <ac:picMkLst>
            <pc:docMk/>
            <pc:sldMk cId="3678913727" sldId="263"/>
            <ac:picMk id="4" creationId="{812B78BF-3961-46F1-82DA-9BF24D3993A2}"/>
          </ac:picMkLst>
        </pc:picChg>
      </pc:sldChg>
      <pc:sldChg chg="delSp mod delAnim">
        <pc:chgData name="Eliška Lagová" userId="e1499dd2e872947b" providerId="LiveId" clId="{C528C99C-4DD0-4E27-8937-B3091826BDB4}" dt="2021-11-01T01:05:11.494" v="402" actId="478"/>
        <pc:sldMkLst>
          <pc:docMk/>
          <pc:sldMk cId="1771032539" sldId="264"/>
        </pc:sldMkLst>
        <pc:picChg chg="del">
          <ac:chgData name="Eliška Lagová" userId="e1499dd2e872947b" providerId="LiveId" clId="{C528C99C-4DD0-4E27-8937-B3091826BDB4}" dt="2021-11-01T01:05:11.494" v="402" actId="478"/>
          <ac:picMkLst>
            <pc:docMk/>
            <pc:sldMk cId="1771032539" sldId="264"/>
            <ac:picMk id="5" creationId="{9B4754F3-4DC3-437C-BB9B-0F9E6A49CA9F}"/>
          </ac:picMkLst>
        </pc:picChg>
      </pc:sldChg>
      <pc:sldChg chg="delSp mod delAnim">
        <pc:chgData name="Eliška Lagová" userId="e1499dd2e872947b" providerId="LiveId" clId="{C528C99C-4DD0-4E27-8937-B3091826BDB4}" dt="2021-11-01T01:05:12.572" v="403" actId="478"/>
        <pc:sldMkLst>
          <pc:docMk/>
          <pc:sldMk cId="2122570790" sldId="265"/>
        </pc:sldMkLst>
        <pc:picChg chg="del">
          <ac:chgData name="Eliška Lagová" userId="e1499dd2e872947b" providerId="LiveId" clId="{C528C99C-4DD0-4E27-8937-B3091826BDB4}" dt="2021-11-01T01:05:12.572" v="403" actId="478"/>
          <ac:picMkLst>
            <pc:docMk/>
            <pc:sldMk cId="2122570790" sldId="265"/>
            <ac:picMk id="5" creationId="{E8BD5CE5-54C2-4105-8DFB-89E7FB8E0C1D}"/>
          </ac:picMkLst>
        </pc:picChg>
      </pc:sldChg>
      <pc:sldChg chg="delSp mod delAnim">
        <pc:chgData name="Eliška Lagová" userId="e1499dd2e872947b" providerId="LiveId" clId="{C528C99C-4DD0-4E27-8937-B3091826BDB4}" dt="2021-11-01T01:05:13.587" v="404" actId="478"/>
        <pc:sldMkLst>
          <pc:docMk/>
          <pc:sldMk cId="3302390305" sldId="266"/>
        </pc:sldMkLst>
        <pc:picChg chg="del">
          <ac:chgData name="Eliška Lagová" userId="e1499dd2e872947b" providerId="LiveId" clId="{C528C99C-4DD0-4E27-8937-B3091826BDB4}" dt="2021-11-01T01:05:13.587" v="404" actId="478"/>
          <ac:picMkLst>
            <pc:docMk/>
            <pc:sldMk cId="3302390305" sldId="266"/>
            <ac:picMk id="7" creationId="{34499C29-718E-420A-B37E-C999E3DB5267}"/>
          </ac:picMkLst>
        </pc:picChg>
      </pc:sldChg>
      <pc:sldChg chg="delSp mod delAnim">
        <pc:chgData name="Eliška Lagová" userId="e1499dd2e872947b" providerId="LiveId" clId="{C528C99C-4DD0-4E27-8937-B3091826BDB4}" dt="2021-11-01T01:04:48.117" v="380" actId="478"/>
        <pc:sldMkLst>
          <pc:docMk/>
          <pc:sldMk cId="3943600346" sldId="269"/>
        </pc:sldMkLst>
        <pc:picChg chg="del">
          <ac:chgData name="Eliška Lagová" userId="e1499dd2e872947b" providerId="LiveId" clId="{C528C99C-4DD0-4E27-8937-B3091826BDB4}" dt="2021-11-01T01:04:48.117" v="380" actId="478"/>
          <ac:picMkLst>
            <pc:docMk/>
            <pc:sldMk cId="3943600346" sldId="269"/>
            <ac:picMk id="4" creationId="{68FB5916-1A93-49DA-9781-B08E7119B764}"/>
          </ac:picMkLst>
        </pc:picChg>
      </pc:sldChg>
      <pc:sldChg chg="delSp mod delAnim">
        <pc:chgData name="Eliška Lagová" userId="e1499dd2e872947b" providerId="LiveId" clId="{C528C99C-4DD0-4E27-8937-B3091826BDB4}" dt="2021-11-01T01:04:49.003" v="381" actId="478"/>
        <pc:sldMkLst>
          <pc:docMk/>
          <pc:sldMk cId="3573763379" sldId="270"/>
        </pc:sldMkLst>
        <pc:picChg chg="del">
          <ac:chgData name="Eliška Lagová" userId="e1499dd2e872947b" providerId="LiveId" clId="{C528C99C-4DD0-4E27-8937-B3091826BDB4}" dt="2021-11-01T01:04:49.003" v="381" actId="478"/>
          <ac:picMkLst>
            <pc:docMk/>
            <pc:sldMk cId="3573763379" sldId="270"/>
            <ac:picMk id="8" creationId="{8C45732F-88B1-4D84-8667-7AA2557A7F42}"/>
          </ac:picMkLst>
        </pc:picChg>
      </pc:sldChg>
      <pc:sldChg chg="delSp mod delAnim">
        <pc:chgData name="Eliška Lagová" userId="e1499dd2e872947b" providerId="LiveId" clId="{C528C99C-4DD0-4E27-8937-B3091826BDB4}" dt="2021-11-01T01:04:51.456" v="384" actId="478"/>
        <pc:sldMkLst>
          <pc:docMk/>
          <pc:sldMk cId="3184510944" sldId="271"/>
        </pc:sldMkLst>
        <pc:picChg chg="del">
          <ac:chgData name="Eliška Lagová" userId="e1499dd2e872947b" providerId="LiveId" clId="{C528C99C-4DD0-4E27-8937-B3091826BDB4}" dt="2021-11-01T01:04:51.456" v="384" actId="478"/>
          <ac:picMkLst>
            <pc:docMk/>
            <pc:sldMk cId="3184510944" sldId="271"/>
            <ac:picMk id="4" creationId="{AC2FDB6F-3352-46D6-AF28-CD430AA98F11}"/>
          </ac:picMkLst>
        </pc:picChg>
      </pc:sldChg>
      <pc:sldChg chg="delSp mod delAnim">
        <pc:chgData name="Eliška Lagová" userId="e1499dd2e872947b" providerId="LiveId" clId="{C528C99C-4DD0-4E27-8937-B3091826BDB4}" dt="2021-11-01T01:04:52.284" v="385" actId="478"/>
        <pc:sldMkLst>
          <pc:docMk/>
          <pc:sldMk cId="3976937158" sldId="272"/>
        </pc:sldMkLst>
        <pc:picChg chg="del">
          <ac:chgData name="Eliška Lagová" userId="e1499dd2e872947b" providerId="LiveId" clId="{C528C99C-4DD0-4E27-8937-B3091826BDB4}" dt="2021-11-01T01:04:52.284" v="385" actId="478"/>
          <ac:picMkLst>
            <pc:docMk/>
            <pc:sldMk cId="3976937158" sldId="272"/>
            <ac:picMk id="4" creationId="{AB757253-F126-4EAD-B204-8EB8D4C6F136}"/>
          </ac:picMkLst>
        </pc:picChg>
      </pc:sldChg>
      <pc:sldChg chg="delSp modSp mod delAnim">
        <pc:chgData name="Eliška Lagová" userId="e1499dd2e872947b" providerId="LiveId" clId="{C528C99C-4DD0-4E27-8937-B3091826BDB4}" dt="2021-11-01T01:04:54.756" v="386" actId="478"/>
        <pc:sldMkLst>
          <pc:docMk/>
          <pc:sldMk cId="3152878056" sldId="273"/>
        </pc:sldMkLst>
        <pc:spChg chg="mod">
          <ac:chgData name="Eliška Lagová" userId="e1499dd2e872947b" providerId="LiveId" clId="{C528C99C-4DD0-4E27-8937-B3091826BDB4}" dt="2021-11-01T00:41:12.437" v="18" actId="20577"/>
          <ac:spMkLst>
            <pc:docMk/>
            <pc:sldMk cId="3152878056" sldId="273"/>
            <ac:spMk id="3" creationId="{C878492F-DA73-4019-97E8-90435E1F4C02}"/>
          </ac:spMkLst>
        </pc:spChg>
        <pc:picChg chg="del">
          <ac:chgData name="Eliška Lagová" userId="e1499dd2e872947b" providerId="LiveId" clId="{C528C99C-4DD0-4E27-8937-B3091826BDB4}" dt="2021-11-01T01:04:54.756" v="386" actId="478"/>
          <ac:picMkLst>
            <pc:docMk/>
            <pc:sldMk cId="3152878056" sldId="273"/>
            <ac:picMk id="5" creationId="{9269A396-CF4D-41C5-8C54-5871948C7102}"/>
          </ac:picMkLst>
        </pc:picChg>
      </pc:sldChg>
      <pc:sldChg chg="delSp mod delAnim">
        <pc:chgData name="Eliška Lagová" userId="e1499dd2e872947b" providerId="LiveId" clId="{C528C99C-4DD0-4E27-8937-B3091826BDB4}" dt="2021-11-01T01:04:56.863" v="387" actId="478"/>
        <pc:sldMkLst>
          <pc:docMk/>
          <pc:sldMk cId="2128225411" sldId="274"/>
        </pc:sldMkLst>
        <pc:picChg chg="del">
          <ac:chgData name="Eliška Lagová" userId="e1499dd2e872947b" providerId="LiveId" clId="{C528C99C-4DD0-4E27-8937-B3091826BDB4}" dt="2021-11-01T01:04:56.863" v="387" actId="478"/>
          <ac:picMkLst>
            <pc:docMk/>
            <pc:sldMk cId="2128225411" sldId="274"/>
            <ac:picMk id="4" creationId="{593B7E3F-FCA3-4A03-9B72-3DFACE33158D}"/>
          </ac:picMkLst>
        </pc:picChg>
      </pc:sldChg>
      <pc:sldChg chg="delSp mod delAnim">
        <pc:chgData name="Eliška Lagová" userId="e1499dd2e872947b" providerId="LiveId" clId="{C528C99C-4DD0-4E27-8937-B3091826BDB4}" dt="2021-11-01T01:05:01.835" v="392" actId="478"/>
        <pc:sldMkLst>
          <pc:docMk/>
          <pc:sldMk cId="3425277745" sldId="275"/>
        </pc:sldMkLst>
        <pc:picChg chg="del">
          <ac:chgData name="Eliška Lagová" userId="e1499dd2e872947b" providerId="LiveId" clId="{C528C99C-4DD0-4E27-8937-B3091826BDB4}" dt="2021-11-01T01:05:01.835" v="392" actId="478"/>
          <ac:picMkLst>
            <pc:docMk/>
            <pc:sldMk cId="3425277745" sldId="275"/>
            <ac:picMk id="3" creationId="{20713BBB-8E82-48F6-A1C6-B0315C31B1D7}"/>
          </ac:picMkLst>
        </pc:picChg>
      </pc:sldChg>
      <pc:sldChg chg="delSp mod delAnim">
        <pc:chgData name="Eliška Lagová" userId="e1499dd2e872947b" providerId="LiveId" clId="{C528C99C-4DD0-4E27-8937-B3091826BDB4}" dt="2021-11-01T01:05:02.834" v="393" actId="478"/>
        <pc:sldMkLst>
          <pc:docMk/>
          <pc:sldMk cId="3881237634" sldId="276"/>
        </pc:sldMkLst>
        <pc:picChg chg="del">
          <ac:chgData name="Eliška Lagová" userId="e1499dd2e872947b" providerId="LiveId" clId="{C528C99C-4DD0-4E27-8937-B3091826BDB4}" dt="2021-11-01T01:05:02.834" v="393" actId="478"/>
          <ac:picMkLst>
            <pc:docMk/>
            <pc:sldMk cId="3881237634" sldId="276"/>
            <ac:picMk id="5" creationId="{99C7659C-AD62-4364-8102-F34A819B51D2}"/>
          </ac:picMkLst>
        </pc:picChg>
      </pc:sldChg>
      <pc:sldChg chg="delSp mod delAnim">
        <pc:chgData name="Eliška Lagová" userId="e1499dd2e872947b" providerId="LiveId" clId="{C528C99C-4DD0-4E27-8937-B3091826BDB4}" dt="2021-11-01T01:05:03.805" v="394" actId="478"/>
        <pc:sldMkLst>
          <pc:docMk/>
          <pc:sldMk cId="799113140" sldId="277"/>
        </pc:sldMkLst>
        <pc:picChg chg="del">
          <ac:chgData name="Eliška Lagová" userId="e1499dd2e872947b" providerId="LiveId" clId="{C528C99C-4DD0-4E27-8937-B3091826BDB4}" dt="2021-11-01T01:05:03.805" v="394" actId="478"/>
          <ac:picMkLst>
            <pc:docMk/>
            <pc:sldMk cId="799113140" sldId="277"/>
            <ac:picMk id="6" creationId="{4241C7FA-C703-41AC-8688-4DB367B9871A}"/>
          </ac:picMkLst>
        </pc:picChg>
      </pc:sldChg>
      <pc:sldChg chg="delSp mod delAnim">
        <pc:chgData name="Eliška Lagová" userId="e1499dd2e872947b" providerId="LiveId" clId="{C528C99C-4DD0-4E27-8937-B3091826BDB4}" dt="2021-11-01T01:05:06.664" v="397" actId="478"/>
        <pc:sldMkLst>
          <pc:docMk/>
          <pc:sldMk cId="116059529" sldId="279"/>
        </pc:sldMkLst>
        <pc:picChg chg="del">
          <ac:chgData name="Eliška Lagová" userId="e1499dd2e872947b" providerId="LiveId" clId="{C528C99C-4DD0-4E27-8937-B3091826BDB4}" dt="2021-11-01T01:05:06.664" v="397" actId="478"/>
          <ac:picMkLst>
            <pc:docMk/>
            <pc:sldMk cId="116059529" sldId="279"/>
            <ac:picMk id="3" creationId="{D945CB60-B076-4A1B-AE02-DD2FF1B2FD0C}"/>
          </ac:picMkLst>
        </pc:picChg>
      </pc:sldChg>
      <pc:sldChg chg="addSp delSp modSp mod delAnim">
        <pc:chgData name="Eliška Lagová" userId="e1499dd2e872947b" providerId="LiveId" clId="{C528C99C-4DD0-4E27-8937-B3091826BDB4}" dt="2021-11-01T01:05:07.648" v="398" actId="478"/>
        <pc:sldMkLst>
          <pc:docMk/>
          <pc:sldMk cId="2101263860" sldId="280"/>
        </pc:sldMkLst>
        <pc:spChg chg="add mod">
          <ac:chgData name="Eliška Lagová" userId="e1499dd2e872947b" providerId="LiveId" clId="{C528C99C-4DD0-4E27-8937-B3091826BDB4}" dt="2021-11-01T00:57:02.191" v="306" actId="20577"/>
          <ac:spMkLst>
            <pc:docMk/>
            <pc:sldMk cId="2101263860" sldId="280"/>
            <ac:spMk id="6" creationId="{6A84CF63-3105-44BF-AB02-B071160DDA5C}"/>
          </ac:spMkLst>
        </pc:spChg>
        <pc:picChg chg="del">
          <ac:chgData name="Eliška Lagová" userId="e1499dd2e872947b" providerId="LiveId" clId="{C528C99C-4DD0-4E27-8937-B3091826BDB4}" dt="2021-11-01T01:05:07.648" v="398" actId="478"/>
          <ac:picMkLst>
            <pc:docMk/>
            <pc:sldMk cId="2101263860" sldId="280"/>
            <ac:picMk id="3" creationId="{CF1394E5-A59D-4348-AF46-6DB346EACC8D}"/>
          </ac:picMkLst>
        </pc:picChg>
      </pc:sldChg>
      <pc:sldChg chg="delSp modSp mod delAnim">
        <pc:chgData name="Eliška Lagová" userId="e1499dd2e872947b" providerId="LiveId" clId="{C528C99C-4DD0-4E27-8937-B3091826BDB4}" dt="2021-11-01T01:05:08.570" v="399" actId="478"/>
        <pc:sldMkLst>
          <pc:docMk/>
          <pc:sldMk cId="1163431694" sldId="281"/>
        </pc:sldMkLst>
        <pc:spChg chg="mod">
          <ac:chgData name="Eliška Lagová" userId="e1499dd2e872947b" providerId="LiveId" clId="{C528C99C-4DD0-4E27-8937-B3091826BDB4}" dt="2021-11-01T00:58:17.621" v="377" actId="20577"/>
          <ac:spMkLst>
            <pc:docMk/>
            <pc:sldMk cId="1163431694" sldId="281"/>
            <ac:spMk id="3" creationId="{5959F512-D29D-4EE0-9B6B-75052ECA8B97}"/>
          </ac:spMkLst>
        </pc:spChg>
        <pc:picChg chg="del">
          <ac:chgData name="Eliška Lagová" userId="e1499dd2e872947b" providerId="LiveId" clId="{C528C99C-4DD0-4E27-8937-B3091826BDB4}" dt="2021-11-01T01:05:08.570" v="399" actId="478"/>
          <ac:picMkLst>
            <pc:docMk/>
            <pc:sldMk cId="1163431694" sldId="281"/>
            <ac:picMk id="6" creationId="{EDFFFF9C-FCAE-4655-B5D1-19C4A4350BE8}"/>
          </ac:picMkLst>
        </pc:picChg>
      </pc:sldChg>
      <pc:sldChg chg="delSp mod delAnim">
        <pc:chgData name="Eliška Lagová" userId="e1499dd2e872947b" providerId="LiveId" clId="{C528C99C-4DD0-4E27-8937-B3091826BDB4}" dt="2021-11-01T01:05:10.572" v="401" actId="478"/>
        <pc:sldMkLst>
          <pc:docMk/>
          <pc:sldMk cId="3797620751" sldId="283"/>
        </pc:sldMkLst>
        <pc:picChg chg="del">
          <ac:chgData name="Eliška Lagová" userId="e1499dd2e872947b" providerId="LiveId" clId="{C528C99C-4DD0-4E27-8937-B3091826BDB4}" dt="2021-11-01T01:05:10.572" v="401" actId="478"/>
          <ac:picMkLst>
            <pc:docMk/>
            <pc:sldMk cId="3797620751" sldId="283"/>
            <ac:picMk id="4" creationId="{2C154820-121D-4B66-9982-910E84238A14}"/>
          </ac:picMkLst>
        </pc:picChg>
      </pc:sldChg>
      <pc:sldChg chg="delSp mod delAnim">
        <pc:chgData name="Eliška Lagová" userId="e1499dd2e872947b" providerId="LiveId" clId="{C528C99C-4DD0-4E27-8937-B3091826BDB4}" dt="2021-11-01T01:04:40.189" v="378" actId="478"/>
        <pc:sldMkLst>
          <pc:docMk/>
          <pc:sldMk cId="3018248553" sldId="284"/>
        </pc:sldMkLst>
        <pc:picChg chg="del">
          <ac:chgData name="Eliška Lagová" userId="e1499dd2e872947b" providerId="LiveId" clId="{C528C99C-4DD0-4E27-8937-B3091826BDB4}" dt="2021-11-01T01:04:40.189" v="378" actId="478"/>
          <ac:picMkLst>
            <pc:docMk/>
            <pc:sldMk cId="3018248553" sldId="284"/>
            <ac:picMk id="4" creationId="{0B9ADA7B-0418-4349-A911-517C719C9174}"/>
          </ac:picMkLst>
        </pc:picChg>
      </pc:sldChg>
      <pc:sldChg chg="delSp mod delAnim">
        <pc:chgData name="Eliška Lagová" userId="e1499dd2e872947b" providerId="LiveId" clId="{C528C99C-4DD0-4E27-8937-B3091826BDB4}" dt="2021-11-01T01:04:57.914" v="388" actId="478"/>
        <pc:sldMkLst>
          <pc:docMk/>
          <pc:sldMk cId="282918436" sldId="285"/>
        </pc:sldMkLst>
        <pc:picChg chg="del">
          <ac:chgData name="Eliška Lagová" userId="e1499dd2e872947b" providerId="LiveId" clId="{C528C99C-4DD0-4E27-8937-B3091826BDB4}" dt="2021-11-01T01:04:57.914" v="388" actId="478"/>
          <ac:picMkLst>
            <pc:docMk/>
            <pc:sldMk cId="282918436" sldId="285"/>
            <ac:picMk id="8" creationId="{B83DCCA8-679D-4E96-85DC-4EE8CF93CF05}"/>
          </ac:picMkLst>
        </pc:picChg>
      </pc:sldChg>
      <pc:sldChg chg="delSp mod delAnim">
        <pc:chgData name="Eliška Lagová" userId="e1499dd2e872947b" providerId="LiveId" clId="{C528C99C-4DD0-4E27-8937-B3091826BDB4}" dt="2021-11-01T01:04:59.960" v="390" actId="478"/>
        <pc:sldMkLst>
          <pc:docMk/>
          <pc:sldMk cId="2504866583" sldId="286"/>
        </pc:sldMkLst>
        <pc:picChg chg="del">
          <ac:chgData name="Eliška Lagová" userId="e1499dd2e872947b" providerId="LiveId" clId="{C528C99C-4DD0-4E27-8937-B3091826BDB4}" dt="2021-11-01T01:04:59.960" v="390" actId="478"/>
          <ac:picMkLst>
            <pc:docMk/>
            <pc:sldMk cId="2504866583" sldId="286"/>
            <ac:picMk id="4" creationId="{6D06D735-7BD9-4657-9C7D-15DF9B282F2E}"/>
          </ac:picMkLst>
        </pc:picChg>
      </pc:sldChg>
      <pc:sldChg chg="delSp mod delAnim">
        <pc:chgData name="Eliška Lagová" userId="e1499dd2e872947b" providerId="LiveId" clId="{C528C99C-4DD0-4E27-8937-B3091826BDB4}" dt="2021-11-01T01:05:14.590" v="405" actId="478"/>
        <pc:sldMkLst>
          <pc:docMk/>
          <pc:sldMk cId="2662238288" sldId="287"/>
        </pc:sldMkLst>
        <pc:picChg chg="del">
          <ac:chgData name="Eliška Lagová" userId="e1499dd2e872947b" providerId="LiveId" clId="{C528C99C-4DD0-4E27-8937-B3091826BDB4}" dt="2021-11-01T01:05:14.590" v="405" actId="478"/>
          <ac:picMkLst>
            <pc:docMk/>
            <pc:sldMk cId="2662238288" sldId="287"/>
            <ac:picMk id="3" creationId="{F14E476B-458C-4A04-864A-BB519FD74729}"/>
          </ac:picMkLst>
        </pc:picChg>
      </pc:sldChg>
      <pc:sldChg chg="addSp modSp new mod setBg">
        <pc:chgData name="Eliška Lagová" userId="e1499dd2e872947b" providerId="LiveId" clId="{C528C99C-4DD0-4E27-8937-B3091826BDB4}" dt="2021-11-01T01:21:40.094" v="443" actId="26606"/>
        <pc:sldMkLst>
          <pc:docMk/>
          <pc:sldMk cId="2893642858" sldId="288"/>
        </pc:sldMkLst>
        <pc:spChg chg="mod">
          <ac:chgData name="Eliška Lagová" userId="e1499dd2e872947b" providerId="LiveId" clId="{C528C99C-4DD0-4E27-8937-B3091826BDB4}" dt="2021-11-01T01:21:40.094" v="443" actId="26606"/>
          <ac:spMkLst>
            <pc:docMk/>
            <pc:sldMk cId="2893642858" sldId="288"/>
            <ac:spMk id="2" creationId="{D82B8FFC-E570-4708-B335-7836084DE7BC}"/>
          </ac:spMkLst>
        </pc:spChg>
        <pc:spChg chg="mod">
          <ac:chgData name="Eliška Lagová" userId="e1499dd2e872947b" providerId="LiveId" clId="{C528C99C-4DD0-4E27-8937-B3091826BDB4}" dt="2021-11-01T01:21:40.094" v="443" actId="26606"/>
          <ac:spMkLst>
            <pc:docMk/>
            <pc:sldMk cId="2893642858" sldId="288"/>
            <ac:spMk id="3" creationId="{B40AFD83-A258-481C-98E8-C5BEEA6AA647}"/>
          </ac:spMkLst>
        </pc:spChg>
        <pc:spChg chg="add">
          <ac:chgData name="Eliška Lagová" userId="e1499dd2e872947b" providerId="LiveId" clId="{C528C99C-4DD0-4E27-8937-B3091826BDB4}" dt="2021-11-01T01:21:40.094" v="443" actId="26606"/>
          <ac:spMkLst>
            <pc:docMk/>
            <pc:sldMk cId="2893642858" sldId="288"/>
            <ac:spMk id="10" creationId="{45D37F4E-DDB4-456B-97E0-9937730A039F}"/>
          </ac:spMkLst>
        </pc:spChg>
        <pc:spChg chg="add">
          <ac:chgData name="Eliška Lagová" userId="e1499dd2e872947b" providerId="LiveId" clId="{C528C99C-4DD0-4E27-8937-B3091826BDB4}" dt="2021-11-01T01:21:40.094" v="443" actId="26606"/>
          <ac:spMkLst>
            <pc:docMk/>
            <pc:sldMk cId="2893642858" sldId="288"/>
            <ac:spMk id="12" creationId="{B2DD41CD-8F47-4F56-AD12-4E2FF7696987}"/>
          </ac:spMkLst>
        </pc:spChg>
        <pc:picChg chg="add mod">
          <ac:chgData name="Eliška Lagová" userId="e1499dd2e872947b" providerId="LiveId" clId="{C528C99C-4DD0-4E27-8937-B3091826BDB4}" dt="2021-11-01T01:21:40.094" v="443" actId="26606"/>
          <ac:picMkLst>
            <pc:docMk/>
            <pc:sldMk cId="2893642858" sldId="288"/>
            <ac:picMk id="5" creationId="{6C6281BD-C6FB-494D-9BFB-93001657773C}"/>
          </ac:picMkLst>
        </pc:picChg>
      </pc:sldChg>
      <pc:sldChg chg="addSp delSp modSp new mod setBg">
        <pc:chgData name="Eliška Lagová" userId="e1499dd2e872947b" providerId="LiveId" clId="{C528C99C-4DD0-4E27-8937-B3091826BDB4}" dt="2021-11-01T01:23:39.610" v="446" actId="26606"/>
        <pc:sldMkLst>
          <pc:docMk/>
          <pc:sldMk cId="1236395738" sldId="289"/>
        </pc:sldMkLst>
        <pc:spChg chg="del">
          <ac:chgData name="Eliška Lagová" userId="e1499dd2e872947b" providerId="LiveId" clId="{C528C99C-4DD0-4E27-8937-B3091826BDB4}" dt="2021-11-01T01:23:39.610" v="446" actId="26606"/>
          <ac:spMkLst>
            <pc:docMk/>
            <pc:sldMk cId="1236395738" sldId="289"/>
            <ac:spMk id="2" creationId="{99C19F56-040B-41A5-95D2-16045B08AE1D}"/>
          </ac:spMkLst>
        </pc:spChg>
        <pc:spChg chg="del">
          <ac:chgData name="Eliška Lagová" userId="e1499dd2e872947b" providerId="LiveId" clId="{C528C99C-4DD0-4E27-8937-B3091826BDB4}" dt="2021-11-01T01:23:34.622" v="445"/>
          <ac:spMkLst>
            <pc:docMk/>
            <pc:sldMk cId="1236395738" sldId="289"/>
            <ac:spMk id="3" creationId="{B014BC8D-8436-43EF-A283-0E4DC14824B9}"/>
          </ac:spMkLst>
        </pc:spChg>
        <pc:spChg chg="add">
          <ac:chgData name="Eliška Lagová" userId="e1499dd2e872947b" providerId="LiveId" clId="{C528C99C-4DD0-4E27-8937-B3091826BDB4}" dt="2021-11-01T01:23:39.610" v="446" actId="26606"/>
          <ac:spMkLst>
            <pc:docMk/>
            <pc:sldMk cId="1236395738" sldId="289"/>
            <ac:spMk id="10" creationId="{42A4FC2C-047E-45A5-965D-8E1E3BF09BC6}"/>
          </ac:spMkLst>
        </pc:spChg>
        <pc:picChg chg="add mod">
          <ac:chgData name="Eliška Lagová" userId="e1499dd2e872947b" providerId="LiveId" clId="{C528C99C-4DD0-4E27-8937-B3091826BDB4}" dt="2021-11-01T01:23:39.610" v="446" actId="26606"/>
          <ac:picMkLst>
            <pc:docMk/>
            <pc:sldMk cId="1236395738" sldId="289"/>
            <ac:picMk id="5" creationId="{517E2945-1DE3-4037-9B7D-5D575C9E62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8EA9B-F1A1-471B-BC53-1FC2AB46D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8FFC06-4842-4E25-9B67-7F7DF2074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783706-1BF3-42C0-98E7-3C73F807E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F37A8F-BA2C-4961-BA87-7881C824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007855-5A1B-436C-BAE6-F7CCA20D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4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9B8A8-9536-4A14-B51D-1BAB413F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1599E6-D46E-495C-9366-2FEE25479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A3B3A1-D992-47EB-82FC-47A6FCF2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6D302B-95EF-48E0-BAEC-81465190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D10107-92BA-4A56-BE0A-DAF37BEC2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00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D8B70BC-A518-40D5-8332-77309AF05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1D97AE-714F-4479-B7C7-FE22504C7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2B35BF-8D68-4F87-AE6D-1A621081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4592E4-801D-4FE1-8E2C-E663073D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77DDC0-6502-43F8-AB25-2CBDD11A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93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359D2-B37C-4674-B9DA-4578F8B2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2233F-B763-4DFF-B148-640A447B4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88EA29-026E-494E-9A6C-4C5B00DC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5535F6-E0D0-4F18-AE8F-8BDCAD18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10634F-749B-468D-B2BB-8FEEDE86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21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0FF3D-AFA1-406D-ADFB-0F2147A6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C115CC-03EB-4BE6-8120-807354BD4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1FCF64-A570-4FE2-877E-F8356FB9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57D7AC-4D97-4FFF-B7BC-126FABE2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939A75-4824-4BF5-BF75-9473C014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27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72462-3CF2-4F68-BE01-3CA25651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5BD884-7C54-4417-8931-B93302D86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E23E24-DA41-445A-B87C-59A582EEC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52B3F0-2B08-4B15-BCBF-318AE141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127C16-E60B-4F88-8209-6311CB97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42246A-E911-4EFC-8569-D8AA24BC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19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C33B6-2E39-4353-8B77-1E8254C7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1289FD-9357-4350-8BD9-1334D1385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8275E2-C02F-4A0A-9911-7B189314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6EC2DA-A223-4917-9260-6B0658807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DA6C90-E6EC-44AD-8065-37E06D399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E4E342F-5A7C-4972-AD71-CAF4848D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49A8234-0412-41ED-A214-1E03D113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73A342-1C34-41A6-9A57-08C20164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58557-9397-433D-9536-A39EC3F4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0614245-23FC-447C-9040-2062757C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D32B79-D1D2-4139-933B-38E33E14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5053B5-AC34-44BD-A7E4-E802B100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D63DED3-6AB6-415F-B7F3-6D82EEEF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872F06-79AA-46BA-B853-0D1B7C0F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FB99AD-CC86-4E88-A7D6-428F6486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3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82E18-BAC7-421F-B233-9805174D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F99E83-EE60-4997-8624-33AE77EAD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DB4554-4A63-4009-AB09-B203DA79C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049E09-36DA-437A-BCBE-8F2D209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D7CA68-9E84-47CA-A2BB-2B0D76D0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D4DF71-C687-4FEA-8F1B-A765EB98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B394F-35F3-4D02-878E-EF3FA06B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62EC5A-E46C-4B8A-AEDB-AA9B6813B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9B1361-C363-4482-B448-D59715A52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35001B-1F56-4DD9-A2EE-70594F37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22EB39D-7F42-486E-B695-D699E85F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DDEC7A-73D4-4E41-97AB-8040D8F3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67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D8882F5-15C3-409B-A15F-34C20727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DC3F89-2E39-47B4-8E2B-AC9591B5F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6A324A-D45F-400C-8DB3-ED0C5A072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489FF-444A-4D08-807A-1C1A8CE6E59B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31B38D-8222-4FF8-9218-2542282D7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31285C-BF8F-4BF6-9079-6D22339F8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93AB-F842-4CBE-B995-6C1BBFF6BB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56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23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databaze.cz/vyhledavani-potravin/podle-nutrientu/?id=28" TargetMode="External"/><Relationship Id="rId2" Type="http://schemas.openxmlformats.org/officeDocument/2006/relationships/hyperlink" Target="https://www.youtube.com/watch?v=ISZLTJH5lYg&amp;ab_channel=TED-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C9653285-19A3-4823-8AFE-FE4089FBB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9091" r="846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F766C-0528-424E-AD57-04903C1AF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/>
              <a:t>Vitaminy rozpustné v tucích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72910E-D02C-4553-B419-952F57E78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Mgr. Eliška Lagová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2"/>
    </mc:Choice>
    <mc:Fallback xmlns="">
      <p:transition spd="slow" advTm="74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54ABC3-1533-455B-8A93-E375DEB3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2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GB" sz="5200"/>
              <a:t>Vitamin A - zajímavosti</a:t>
            </a:r>
            <a:endParaRPr lang="cs-CZ" sz="5200"/>
          </a:p>
        </p:txBody>
      </p:sp>
      <p:pic>
        <p:nvPicPr>
          <p:cNvPr id="6" name="Obrázek 5" descr="Obsah obrázku savci, exteriér, polární, medvěd&#10;&#10;Popis byl vytvořen automaticky">
            <a:extLst>
              <a:ext uri="{FF2B5EF4-FFF2-40B4-BE49-F238E27FC236}">
                <a16:creationId xmlns:a16="http://schemas.microsoft.com/office/drawing/2014/main" id="{C740DC30-C7D4-46BD-9F20-5B43986D5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r="2" b="2"/>
          <a:stretch/>
        </p:blipFill>
        <p:spPr>
          <a:xfrm>
            <a:off x="-6" y="21"/>
            <a:ext cx="4711516" cy="29345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C34F06-F117-4BF9-8353-6004E8254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2" b="2"/>
          <a:stretch/>
        </p:blipFill>
        <p:spPr>
          <a:xfrm>
            <a:off x="26" y="3172569"/>
            <a:ext cx="4711515" cy="36854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611E85-20CD-4F0E-A623-94F9092FA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3355848"/>
            <a:ext cx="6272784" cy="2825496"/>
          </a:xfrm>
        </p:spPr>
        <p:txBody>
          <a:bodyPr>
            <a:normAutofit/>
          </a:bodyPr>
          <a:lstStyle/>
          <a:p>
            <a:r>
              <a:rPr lang="cs-CZ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Kuřákům není doporučeno suplementovat beta-karoten, jelikož se pak ocitnou ve větším riziku vzniku nádorů plic</a:t>
            </a:r>
            <a:endParaRPr lang="cs-CZ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Konzumace jater (cca 30 g) polárního medvěda (a dalších polárních zvířat, jako liška polární, tuleň vousatý nebo racek šedý) může být pro člověka fatální. Játra ledního medvěda totiž obsahují ohromujících 9 milionů jednotek vitaminu A. A u člověka nastává akutní otrava už při 300 tisících jednotkách. (</a:t>
            </a:r>
            <a:r>
              <a:rPr lang="cs-CZ" sz="17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Naopak beta-karotenem a příbuznými karotenoidy se prakticky nelze otrávit, protože jejich přeměna na vitamin A je v těle omezována „poptávkou“ buněk po něm.)</a:t>
            </a:r>
            <a:endParaRPr lang="cs-CZ" sz="17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829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19"/>
    </mc:Choice>
    <mc:Fallback xmlns="">
      <p:transition spd="slow" advTm="461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stůl, interiér, talíř&#10;&#10;Popis byl vytvořen automaticky">
            <a:extLst>
              <a:ext uri="{FF2B5EF4-FFF2-40B4-BE49-F238E27FC236}">
                <a16:creationId xmlns:a16="http://schemas.microsoft.com/office/drawing/2014/main" id="{ADDF5641-142D-4D92-80BF-516EDE77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32474" b="455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26AC51-339C-4AA6-A157-9D4E82857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789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Vitamin 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E45F15-05D7-449A-8491-87535021C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1911926"/>
            <a:ext cx="5265595" cy="4169137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Ergokalciferol D</a:t>
            </a:r>
            <a:r>
              <a:rPr lang="cs-CZ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cholekalciferol D</a:t>
            </a:r>
            <a:r>
              <a:rPr lang="cs-CZ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Chová se jako steroidní hormon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Syntéza v kůži, z potravy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játra a ledviny slouží k přeměně neaktivní formy vitaminu D na aktivní)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vstřebávání a homeostázy vápníku a fosforu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Imunitní systém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Proliferace a diferenciace buněk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5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80"/>
    </mc:Choice>
    <mc:Fallback xmlns="">
      <p:transition spd="slow" advTm="7578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927B35-F0FE-4A3E-97F6-73C6F8E7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cs-CZ" sz="4000" dirty="0"/>
              <a:t>Syntéza v kůži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5C93E5-CFBE-4669-95AC-266449113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Ovlivňuje oblačnost, oděv, opalovací krém, vnitřní prostory</a:t>
            </a:r>
          </a:p>
          <a:p>
            <a:r>
              <a:rPr lang="cs-CZ" sz="2000" dirty="0"/>
              <a:t>Osoby s tmavší pletí horší syntéza v kůži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27FDE94-F9CD-449C-9985-BB13F9420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46" y="2421924"/>
            <a:ext cx="3416288" cy="37111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33CC44-57BD-462D-9106-87A88FB47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54" y="2421924"/>
            <a:ext cx="4205264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64"/>
    </mc:Choice>
    <mc:Fallback xmlns="">
      <p:transition spd="slow" advTm="750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B8B8D0-EDAD-4E5A-9209-1C494E6E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Vitamin D – zdravotní tvrzení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02804B-1FBC-45C5-8408-0097BE1DB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D přispívá k:</a:t>
            </a:r>
          </a:p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normálnímu </a:t>
            </a:r>
            <a:r>
              <a:rPr lang="cs-CZ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vstřebávání/využití vápníku a fosforu. </a:t>
            </a:r>
          </a:p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normální hladině </a:t>
            </a:r>
            <a:r>
              <a:rPr lang="cs-CZ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vápníku v krvi. </a:t>
            </a:r>
          </a:p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udržení normálního </a:t>
            </a:r>
            <a:r>
              <a:rPr lang="cs-CZ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stavu kostí, činnosti svalů a stavu zubů</a:t>
            </a:r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normální funkci </a:t>
            </a:r>
            <a:r>
              <a:rPr lang="cs-CZ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imunitního systému. </a:t>
            </a:r>
          </a:p>
          <a:p>
            <a:pPr fontAlgn="base"/>
            <a:r>
              <a:rPr lang="cs-CZ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podílí na procesu </a:t>
            </a:r>
            <a:r>
              <a:rPr lang="cs-CZ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dělení buněk. </a:t>
            </a:r>
          </a:p>
          <a:p>
            <a:endParaRPr lang="cs-CZ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78"/>
    </mc:Choice>
    <mc:Fallback xmlns="">
      <p:transition spd="slow" advTm="4807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C0C2FC-E23C-4CDE-9EBD-6F21006D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Vitamin D - DDD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D22A517-156E-48AB-855F-C97A34C19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5" y="3033713"/>
            <a:ext cx="1198854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77A02633-A6BB-4584-84B7-7562A1047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3539794"/>
              </p:ext>
            </p:extLst>
          </p:nvPr>
        </p:nvGraphicFramePr>
        <p:xfrm>
          <a:off x="1290678" y="1675227"/>
          <a:ext cx="9610644" cy="4394200"/>
        </p:xfrm>
        <a:graphic>
          <a:graphicData uri="http://schemas.openxmlformats.org/drawingml/2006/table">
            <a:tbl>
              <a:tblPr firstRow="1" firstCol="1" bandRow="1"/>
              <a:tblGrid>
                <a:gridCol w="4578004">
                  <a:extLst>
                    <a:ext uri="{9D8B030D-6E8A-4147-A177-3AD203B41FA5}">
                      <a16:colId xmlns:a16="http://schemas.microsoft.com/office/drawing/2014/main" val="4119813248"/>
                    </a:ext>
                  </a:extLst>
                </a:gridCol>
                <a:gridCol w="5032640">
                  <a:extLst>
                    <a:ext uri="{9D8B030D-6E8A-4147-A177-3AD203B41FA5}">
                      <a16:colId xmlns:a16="http://schemas.microsoft.com/office/drawing/2014/main" val="3503297786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Věk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Doporučený příjem na den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898699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7–11 měsíců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μ</a:t>
                      </a: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791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1–3 roky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37907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4–6 let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32644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7–10 let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624754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11–14 let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529052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15–17 let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834413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≥18 let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87276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Těhotné ženy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11302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2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Kojící ženy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μ</a:t>
                      </a:r>
                      <a:r>
                        <a:rPr lang="cs-CZ" sz="2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3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7527" marR="117527" marT="16323" marB="0">
                    <a:lnL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D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26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2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2"/>
    </mc:Choice>
    <mc:Fallback xmlns="">
      <p:transition spd="slow" advTm="2471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9E297-C575-4BD1-B36F-626DA8E1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D -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zdroje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2B44FF-F0FD-4688-A2C4-33BC70213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6785" cy="4003675"/>
          </a:xfrm>
        </p:spPr>
        <p:txBody>
          <a:bodyPr/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Nejbohatší na tento vitamin jsou tučné ryby, rybí olej,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tresčí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játra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vaječný žloutek.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zahraničí jsou potraviny vitaminem D mnohdy fortifikovány (nejčastěji margaríny, mléko, pomerančový džus)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Doplňky stravy (senioři, obyvatelé severní zeměpisné šířky, osoby které se nemohou vystavit slunečnímu záření)</a:t>
            </a:r>
          </a:p>
          <a:p>
            <a:pPr lvl="1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pozor na ochranu zdraví (nespálit si pokožku) 30 min na slunci dostačující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3DAA754A-AF38-4B6A-B9D9-9B9E07386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33527"/>
              </p:ext>
            </p:extLst>
          </p:nvPr>
        </p:nvGraphicFramePr>
        <p:xfrm>
          <a:off x="6899275" y="252940"/>
          <a:ext cx="5035550" cy="25621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7775">
                  <a:extLst>
                    <a:ext uri="{9D8B030D-6E8A-4147-A177-3AD203B41FA5}">
                      <a16:colId xmlns:a16="http://schemas.microsoft.com/office/drawing/2014/main" val="4354853"/>
                    </a:ext>
                  </a:extLst>
                </a:gridCol>
                <a:gridCol w="2517775">
                  <a:extLst>
                    <a:ext uri="{9D8B030D-6E8A-4147-A177-3AD203B41FA5}">
                      <a16:colId xmlns:a16="http://schemas.microsoft.com/office/drawing/2014/main" val="3326021942"/>
                    </a:ext>
                  </a:extLst>
                </a:gridCol>
              </a:tblGrid>
              <a:tr h="427017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Obsah na 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129360"/>
                  </a:ext>
                </a:extLst>
              </a:tr>
              <a:tr h="427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Rybí olej, tresčí játra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 µg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6905170"/>
                  </a:ext>
                </a:extLst>
              </a:tr>
              <a:tr h="427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Pšeničné vločky 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µg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5215298"/>
                  </a:ext>
                </a:extLst>
              </a:tr>
              <a:tr h="427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Sleď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µg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7103995"/>
                  </a:ext>
                </a:extLst>
              </a:tr>
              <a:tr h="427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Rýže (loupaná)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µg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2312863"/>
                  </a:ext>
                </a:extLst>
              </a:tr>
              <a:tr h="4270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Hřib smrkový</a:t>
                      </a:r>
                      <a:endParaRPr lang="cs-CZ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 µg</a:t>
                      </a:r>
                      <a:endParaRPr lang="cs-CZ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2894233"/>
                  </a:ext>
                </a:extLst>
              </a:tr>
            </a:tbl>
          </a:graphicData>
        </a:graphic>
      </p:graphicFrame>
      <p:pic>
        <p:nvPicPr>
          <p:cNvPr id="6" name="Obrázek 5" descr="Obsah obrázku hrníček, stůl, káva, jídlo&#10;&#10;Popis byl vytvořen automaticky">
            <a:extLst>
              <a:ext uri="{FF2B5EF4-FFF2-40B4-BE49-F238E27FC236}">
                <a16:creationId xmlns:a16="http://schemas.microsoft.com/office/drawing/2014/main" id="{96CCF266-6B0E-4C12-87D8-C6211E928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09" y="5253443"/>
            <a:ext cx="2382684" cy="1582102"/>
          </a:xfrm>
          <a:prstGeom prst="rect">
            <a:avLst/>
          </a:prstGeom>
        </p:spPr>
      </p:pic>
      <p:pic>
        <p:nvPicPr>
          <p:cNvPr id="8" name="Obrázek 7" descr="Obsah obrázku jídlo, talíř, ovoce, mísa&#10;&#10;Popis byl vytvořen automaticky">
            <a:extLst>
              <a:ext uri="{FF2B5EF4-FFF2-40B4-BE49-F238E27FC236}">
                <a16:creationId xmlns:a16="http://schemas.microsoft.com/office/drawing/2014/main" id="{7DD8A987-8DBE-4A81-9A25-1934C75D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4" y="2815041"/>
            <a:ext cx="2438401" cy="2438401"/>
          </a:xfrm>
          <a:prstGeom prst="rect">
            <a:avLst/>
          </a:prstGeom>
        </p:spPr>
      </p:pic>
      <p:pic>
        <p:nvPicPr>
          <p:cNvPr id="10" name="Obrázek 9" descr="Obsah obrázku houba, exteriér, hřib&#10;&#10;Popis byl vytvořen automaticky">
            <a:extLst>
              <a:ext uri="{FF2B5EF4-FFF2-40B4-BE49-F238E27FC236}">
                <a16:creationId xmlns:a16="http://schemas.microsoft.com/office/drawing/2014/main" id="{15F7F4E1-81D3-4C1D-A790-5A4611890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42" y="5253442"/>
            <a:ext cx="2815605" cy="1582102"/>
          </a:xfrm>
          <a:prstGeom prst="rect">
            <a:avLst/>
          </a:prstGeom>
        </p:spPr>
      </p:pic>
      <p:pic>
        <p:nvPicPr>
          <p:cNvPr id="12" name="Obrázek 11" descr="Obsah obrázku ryba, máloostné ryby, ležící&#10;&#10;Popis byl vytvořen automaticky">
            <a:extLst>
              <a:ext uri="{FF2B5EF4-FFF2-40B4-BE49-F238E27FC236}">
                <a16:creationId xmlns:a16="http://schemas.microsoft.com/office/drawing/2014/main" id="{64600C16-47FC-4B20-8058-95C1BE9F3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658" y="3577518"/>
            <a:ext cx="2234565" cy="16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3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95"/>
    </mc:Choice>
    <mc:Fallback xmlns="">
      <p:transition spd="slow" advTm="7589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70A43F-55E1-401B-9FDB-E269D823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/>
              <a:t>Vitamin D - rizika</a:t>
            </a:r>
            <a:endParaRPr lang="cs-CZ" sz="3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EA4372-180C-412B-8299-4CAFF862F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185062"/>
            <a:ext cx="5933313" cy="4222326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Deficit:</a:t>
            </a:r>
          </a:p>
          <a:p>
            <a:pPr lvl="1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Křivice, osteomalacie, zlomeniny, osteoporóza</a:t>
            </a:r>
          </a:p>
          <a:p>
            <a:pPr lvl="1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Bolest kostí a svalů</a:t>
            </a:r>
          </a:p>
          <a:p>
            <a:pPr lvl="1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Zvýšená náchylnost k infekcím, únava, podrážděnost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Toxicita:</a:t>
            </a:r>
          </a:p>
          <a:p>
            <a:pPr lvl="1"/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zvýšení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absorpce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vyplavování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vápníku z kostí</a:t>
            </a:r>
          </a:p>
          <a:p>
            <a:pPr lvl="1"/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Kalcifikace měkkých tkání</a:t>
            </a:r>
          </a:p>
          <a:p>
            <a:pPr lvl="1"/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Vznik vápníkových močových kamenů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Které skupiny lidí mohou být v riziku nedostatku vitaminu D? </a:t>
            </a:r>
          </a:p>
          <a:p>
            <a:pPr lvl="1"/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(kojenci, senioři, lidé tmavé pleti, PPP (anorexie aj.), obézní lidé)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3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9CF7AD-B800-4A63-8303-1AD97864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02" y="517600"/>
            <a:ext cx="3461451" cy="2743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4D8034-099A-4E30-8BBB-58CEF364F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02" y="3429000"/>
            <a:ext cx="346145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1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96"/>
    </mc:Choice>
    <mc:Fallback xmlns="">
      <p:transition spd="slow" advTm="8389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alíř, stůl, jídlo, ovoce&#10;&#10;Popis byl vytvořen automaticky">
            <a:extLst>
              <a:ext uri="{FF2B5EF4-FFF2-40B4-BE49-F238E27FC236}">
                <a16:creationId xmlns:a16="http://schemas.microsoft.com/office/drawing/2014/main" id="{94FCE782-3233-4D33-93EA-FFB0B4020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" r="11521" b="7101"/>
          <a:stretch/>
        </p:blipFill>
        <p:spPr>
          <a:xfrm>
            <a:off x="4458668" y="10"/>
            <a:ext cx="77333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A4C784-3ED9-4E1C-B3DC-CF3FAF8B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8444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Vitamin 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F1BD4B-6655-43BD-B54F-634F536B1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1966790"/>
            <a:ext cx="4023359" cy="41142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skupina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sloučenin tokoferoly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tokotrienoly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antioxidační aktivitu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α-tokoferolu</a:t>
            </a:r>
            <a:endParaRPr lang="cs-CZ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Antioxidant</a:t>
            </a:r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Imunitní systém</a:t>
            </a:r>
          </a:p>
          <a:p>
            <a:r>
              <a:rPr lang="cs-CZ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Kardiovaskulární systém (snižuje </a:t>
            </a:r>
            <a:r>
              <a:rPr lang="cs-CZ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oxdaci</a:t>
            </a:r>
            <a:r>
              <a:rPr lang="cs-CZ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LDL-CH)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5"/>
    </mc:Choice>
    <mc:Fallback xmlns="">
      <p:transition spd="slow" advTm="4108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05A09C-5964-49EA-96EF-7FAEDFF17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" b="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6DC457-364A-4BEE-8F29-0C8BBD08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7401307" cy="1124712"/>
          </a:xfrm>
        </p:spPr>
        <p:txBody>
          <a:bodyPr anchor="b">
            <a:no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E – zdravotní tvrzení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EEAC12-AE37-40CA-9821-C1C1DEFC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7401306" cy="3207258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E přispívá: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ochraně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buněk před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oxidativním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stresem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266286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8115"/>
    </mc:Choice>
    <mc:Fallback xmlns="">
      <p:transition spd="slow" advTm="181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59897A-7244-47C5-9117-FCC0820B0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Vitamin E - DDD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FADBF3A-F8F1-43EA-8B8B-61835B7DA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942428"/>
              </p:ext>
            </p:extLst>
          </p:nvPr>
        </p:nvGraphicFramePr>
        <p:xfrm>
          <a:off x="4502428" y="561001"/>
          <a:ext cx="7225747" cy="573600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2953617">
                  <a:extLst>
                    <a:ext uri="{9D8B030D-6E8A-4147-A177-3AD203B41FA5}">
                      <a16:colId xmlns:a16="http://schemas.microsoft.com/office/drawing/2014/main" val="1413671388"/>
                    </a:ext>
                  </a:extLst>
                </a:gridCol>
                <a:gridCol w="2269070">
                  <a:extLst>
                    <a:ext uri="{9D8B030D-6E8A-4147-A177-3AD203B41FA5}">
                      <a16:colId xmlns:a16="http://schemas.microsoft.com/office/drawing/2014/main" val="4259895286"/>
                    </a:ext>
                  </a:extLst>
                </a:gridCol>
                <a:gridCol w="2003060">
                  <a:extLst>
                    <a:ext uri="{9D8B030D-6E8A-4147-A177-3AD203B41FA5}">
                      <a16:colId xmlns:a16="http://schemas.microsoft.com/office/drawing/2014/main" val="1609850427"/>
                    </a:ext>
                  </a:extLst>
                </a:gridCol>
              </a:tblGrid>
              <a:tr h="478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Věk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Doporučený příjem na den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590439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7–11 měsíců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5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444131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1–2 roky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6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85010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3 roky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9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871333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4–6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9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078536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7–9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9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020392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10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 ♀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13 mg ♂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extLst>
                  <a:ext uri="{0D108BD9-81ED-4DB2-BD59-A6C34878D82A}">
                    <a16:rowId xmlns:a16="http://schemas.microsoft.com/office/drawing/2014/main" val="1502352605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11–14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 ♀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13 mg ♂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extLst>
                  <a:ext uri="{0D108BD9-81ED-4DB2-BD59-A6C34878D82A}">
                    <a16:rowId xmlns:a16="http://schemas.microsoft.com/office/drawing/2014/main" val="4282846025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15–17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 ♀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13 mg ♂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extLst>
                  <a:ext uri="{0D108BD9-81ED-4DB2-BD59-A6C34878D82A}">
                    <a16:rowId xmlns:a16="http://schemas.microsoft.com/office/drawing/2014/main" val="3865913712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≥18 let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 ♀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13 mg ♂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extLst>
                  <a:ext uri="{0D108BD9-81ED-4DB2-BD59-A6C34878D82A}">
                    <a16:rowId xmlns:a16="http://schemas.microsoft.com/office/drawing/2014/main" val="2891420209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Těhotné ženy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053522"/>
                  </a:ext>
                </a:extLst>
              </a:tr>
              <a:tr h="4780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Kojící ženy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cs-CZ" sz="2100">
                          <a:effectLst/>
                        </a:rPr>
                        <a:t>11 mg</a:t>
                      </a:r>
                      <a:endParaRPr lang="cs-CZ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8736" marR="98736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446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1"/>
    </mc:Choice>
    <mc:Fallback xmlns="">
      <p:transition spd="slow" advTm="224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F766C-0528-424E-AD57-04903C1AF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/>
              <a:t>Co </a:t>
            </a:r>
            <a:r>
              <a:rPr lang="en-US" sz="4400" dirty="0" err="1"/>
              <a:t>nás</a:t>
            </a:r>
            <a:r>
              <a:rPr lang="en-US" sz="4400" dirty="0"/>
              <a:t> </a:t>
            </a:r>
            <a:r>
              <a:rPr lang="en-US" sz="4400" dirty="0" err="1"/>
              <a:t>dnes</a:t>
            </a:r>
            <a:r>
              <a:rPr lang="en-US" sz="4400" dirty="0"/>
              <a:t> </a:t>
            </a:r>
            <a:r>
              <a:rPr lang="en-US" sz="4400" dirty="0" err="1"/>
              <a:t>čeká</a:t>
            </a:r>
            <a:endParaRPr lang="en-U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72910E-D02C-4553-B419-952F57E78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Úvod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Pojmy</a:t>
            </a:r>
            <a:endParaRPr lang="en-US" sz="28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Jednotlivé</a:t>
            </a:r>
            <a:r>
              <a:rPr lang="en-US" sz="2800" dirty="0"/>
              <a:t> </a:t>
            </a:r>
            <a:r>
              <a:rPr lang="en-US" sz="2800" dirty="0" err="1"/>
              <a:t>vitaminy</a:t>
            </a:r>
            <a:endParaRPr lang="en-US" sz="2800" dirty="0"/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Funkce</a:t>
            </a:r>
            <a:endParaRPr lang="en-US" sz="2400" dirty="0"/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Zdravotní</a:t>
            </a:r>
            <a:r>
              <a:rPr lang="en-US" sz="2400" dirty="0"/>
              <a:t> </a:t>
            </a:r>
            <a:r>
              <a:rPr lang="en-US" sz="2400" dirty="0" err="1"/>
              <a:t>tvrzení</a:t>
            </a:r>
            <a:endParaRPr lang="en-US" sz="2400" dirty="0"/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/>
              <a:t>DDD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Zdroje</a:t>
            </a:r>
            <a:endParaRPr lang="en-US" sz="2400" dirty="0"/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dirty="0" err="1"/>
              <a:t>Rizika</a:t>
            </a:r>
            <a:endParaRPr lang="en-US" sz="2400" dirty="0"/>
          </a:p>
        </p:txBody>
      </p:sp>
      <p:pic>
        <p:nvPicPr>
          <p:cNvPr id="8" name="Obrázek 7" descr="Obsah obrázku jídlo, talíř, ovoce, stůl&#10;&#10;Popis byl vytvořen automaticky">
            <a:extLst>
              <a:ext uri="{FF2B5EF4-FFF2-40B4-BE49-F238E27FC236}">
                <a16:creationId xmlns:a16="http://schemas.microsoft.com/office/drawing/2014/main" id="{A1E2A813-8ECC-43EF-A455-7B452DD3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r="2138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8A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6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6"/>
    </mc:Choice>
    <mc:Fallback xmlns="">
      <p:transition spd="slow" advTm="301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1482283-4BBE-422A-BE22-6A353EDFF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298" y="1027906"/>
            <a:ext cx="2619375" cy="1743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3AB848-063F-4B9D-B66E-91862C91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E - zdroje</a:t>
            </a:r>
          </a:p>
        </p:txBody>
      </p:sp>
      <p:graphicFrame>
        <p:nvGraphicFramePr>
          <p:cNvPr id="10" name="Tabulka 10">
            <a:extLst>
              <a:ext uri="{FF2B5EF4-FFF2-40B4-BE49-F238E27FC236}">
                <a16:creationId xmlns:a16="http://schemas.microsoft.com/office/drawing/2014/main" id="{6A37FC05-DDAA-4E1F-B683-6B2EF81B52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071115"/>
              </p:ext>
            </p:extLst>
          </p:nvPr>
        </p:nvGraphicFramePr>
        <p:xfrm>
          <a:off x="484327" y="2092406"/>
          <a:ext cx="5960288" cy="29687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11273">
                  <a:extLst>
                    <a:ext uri="{9D8B030D-6E8A-4147-A177-3AD203B41FA5}">
                      <a16:colId xmlns:a16="http://schemas.microsoft.com/office/drawing/2014/main" val="2836169538"/>
                    </a:ext>
                  </a:extLst>
                </a:gridCol>
                <a:gridCol w="3549015">
                  <a:extLst>
                    <a:ext uri="{9D8B030D-6E8A-4147-A177-3AD203B41FA5}">
                      <a16:colId xmlns:a16="http://schemas.microsoft.com/office/drawing/2014/main" val="2366077719"/>
                    </a:ext>
                  </a:extLst>
                </a:gridCol>
              </a:tblGrid>
              <a:tr h="6600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Potravina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obsah na 100 g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α-tokoferol (mg)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161711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Slunečnicový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129148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Slunečnicová semena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253580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134617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Lískové ořechy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974356"/>
                  </a:ext>
                </a:extLst>
              </a:tr>
              <a:tr h="353518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Tresčí játra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45389"/>
                  </a:ext>
                </a:extLst>
              </a:tr>
              <a:tr h="366262">
                <a:tc>
                  <a:txBody>
                    <a:bodyPr/>
                    <a:lstStyle/>
                    <a:p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Ostružiny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98347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B97AF37C-5478-4CCA-88DF-7DFE2A59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1" y="4668108"/>
            <a:ext cx="5059680" cy="21898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541CC8-716A-4BD9-AB71-7D5424B18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41" y="514703"/>
            <a:ext cx="1666874" cy="1511647"/>
          </a:xfrm>
          <a:prstGeom prst="rect">
            <a:avLst/>
          </a:prstGeom>
        </p:spPr>
      </p:pic>
      <p:pic>
        <p:nvPicPr>
          <p:cNvPr id="12" name="Obrázek 11" descr="Obsah obrázku hrníček, stůl, káva, jídlo&#10;&#10;Popis byl vytvořen automaticky">
            <a:extLst>
              <a:ext uri="{FF2B5EF4-FFF2-40B4-BE49-F238E27FC236}">
                <a16:creationId xmlns:a16="http://schemas.microsoft.com/office/drawing/2014/main" id="{42FBBAE0-4948-46E2-A5C9-594A30E79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457" y="2657475"/>
            <a:ext cx="3033509" cy="2014250"/>
          </a:xfrm>
          <a:prstGeom prst="rect">
            <a:avLst/>
          </a:prstGeom>
        </p:spPr>
      </p:pic>
      <p:pic>
        <p:nvPicPr>
          <p:cNvPr id="4" name="Obrázek 3" descr="Obsah obrázku jídlo&#10;&#10;Popis byl vytvořen automaticky">
            <a:extLst>
              <a:ext uri="{FF2B5EF4-FFF2-40B4-BE49-F238E27FC236}">
                <a16:creationId xmlns:a16="http://schemas.microsoft.com/office/drawing/2014/main" id="{A3E69D58-0B26-4E18-BC47-32A90DCBD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37" y="2042825"/>
            <a:ext cx="1283643" cy="26289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A84CF63-3105-44BF-AB02-B071160DDA5C}"/>
              </a:ext>
            </a:extLst>
          </p:cNvPr>
          <p:cNvSpPr txBox="1"/>
          <p:nvPr/>
        </p:nvSpPr>
        <p:spPr>
          <a:xfrm>
            <a:off x="484327" y="5278204"/>
            <a:ext cx="6756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Syntéza </a:t>
            </a:r>
            <a:r>
              <a:rPr lang="cs-CZ" dirty="0" err="1"/>
              <a:t>fotosyntetizujícími</a:t>
            </a:r>
            <a:r>
              <a:rPr lang="cs-CZ" dirty="0"/>
              <a:t> organizmy (rostliny, řasy, </a:t>
            </a:r>
            <a:r>
              <a:rPr lang="cs-CZ" dirty="0" err="1"/>
              <a:t>kyanobakterie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dirty="0"/>
              <a:t>Světlice </a:t>
            </a:r>
            <a:r>
              <a:rPr lang="cs-CZ" dirty="0" err="1"/>
              <a:t>barviřská</a:t>
            </a:r>
            <a:r>
              <a:rPr lang="cs-CZ" dirty="0"/>
              <a:t> (světlicový olej)</a:t>
            </a:r>
          </a:p>
        </p:txBody>
      </p:sp>
    </p:spTree>
    <p:extLst>
      <p:ext uri="{BB962C8B-B14F-4D97-AF65-F5344CB8AC3E}">
        <p14:creationId xmlns:p14="http://schemas.microsoft.com/office/powerpoint/2010/main" val="21012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8"/>
    </mc:Choice>
    <mc:Fallback xmlns="">
      <p:transition spd="slow" advTm="372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BC42ED-4D96-477C-82D4-9FD7CE7C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4155441" cy="276009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E -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59F512-D29D-4EE0-9B6B-75052ECA8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Deficit:</a:t>
            </a:r>
          </a:p>
          <a:p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důsledku narušení trávení tuků (malabsorpce, PPP, senioři atd.)</a:t>
            </a:r>
          </a:p>
          <a:p>
            <a:pPr lvl="1"/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Hemolýza, podrážděnost, náchylnost k infekcím</a:t>
            </a:r>
          </a:p>
          <a:p>
            <a:pPr marL="457200" lvl="1" indent="0">
              <a:buNone/>
            </a:pP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Toxicita:</a:t>
            </a:r>
          </a:p>
          <a:p>
            <a:pPr lvl="1"/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Nejméně toxický</a:t>
            </a:r>
          </a:p>
          <a:p>
            <a:pPr lvl="1"/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zvířat pozorováno narušení mineralizace kostí, </a:t>
            </a:r>
            <a:r>
              <a:rPr lang="cs-CZ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koagulopatie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snížení zásob vitaminu A</a:t>
            </a:r>
          </a:p>
          <a:p>
            <a:endParaRPr lang="cs-CZ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8"/>
    </mc:Choice>
    <mc:Fallback xmlns="">
      <p:transition spd="slow" advTm="7046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D9E194-36B7-401B-8ED6-EAE66087C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Vitamin 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765C46-9762-4AFF-99FD-485445BB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672161" cy="3979585"/>
          </a:xfrm>
        </p:spPr>
        <p:txBody>
          <a:bodyPr anchor="ctr">
            <a:normAutofit/>
          </a:bodyPr>
          <a:lstStyle/>
          <a:p>
            <a:pPr lvl="1">
              <a:buFont typeface="Courier New" pitchFamily="49" charset="0"/>
              <a:buChar char="o"/>
            </a:pP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Fylochinon K1- zelené rostliny</a:t>
            </a:r>
          </a:p>
          <a:p>
            <a:pPr lvl="1">
              <a:buFont typeface="Courier New" pitchFamily="49" charset="0"/>
              <a:buChar char="o"/>
            </a:pP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Menachinon K2 - střevní bakterie</a:t>
            </a:r>
          </a:p>
          <a:p>
            <a:pPr lvl="1">
              <a:buFont typeface="Courier New" pitchFamily="49" charset="0"/>
              <a:buChar char="o"/>
            </a:pPr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Menadion K3 - syntetická forma</a:t>
            </a:r>
          </a:p>
          <a:p>
            <a:endParaRPr lang="cs-CZ" sz="2000"/>
          </a:p>
          <a:p>
            <a:r>
              <a:rPr lang="cs-CZ" sz="2000">
                <a:latin typeface="Times New Roman" panose="02020603050405020304" pitchFamily="18" charset="0"/>
              </a:rPr>
              <a:t>Srážení krve</a:t>
            </a:r>
          </a:p>
          <a:p>
            <a:r>
              <a:rPr lang="cs-CZ" sz="2000">
                <a:latin typeface="Times New Roman" panose="02020603050405020304" pitchFamily="18" charset="0"/>
              </a:rPr>
              <a:t>Mineralizace kostí</a:t>
            </a:r>
            <a:endParaRPr lang="cs-CZ" sz="2000"/>
          </a:p>
          <a:p>
            <a:endParaRPr lang="cs-CZ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jídlo, stůl, ovoce, zelenina&#10;&#10;Popis byl vytvořen automaticky">
            <a:extLst>
              <a:ext uri="{FF2B5EF4-FFF2-40B4-BE49-F238E27FC236}">
                <a16:creationId xmlns:a16="http://schemas.microsoft.com/office/drawing/2014/main" id="{FACE9482-EE9E-4F15-85FE-FAEA9DB88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1278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8"/>
    </mc:Choice>
    <mc:Fallback xmlns="">
      <p:transition spd="slow" advTm="5791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D25C0E-9DF0-4BB4-87D7-E09B3DC3D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K – zdravotní tvrzení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C60FB-FF9B-46FF-9394-55273080D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pPr fontAlgn="base">
              <a:spcAft>
                <a:spcPts val="800"/>
              </a:spcAft>
            </a:pPr>
            <a:r>
              <a:rPr lang="cs-CZ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Vitamin K přispívá:</a:t>
            </a:r>
            <a:endParaRPr lang="cs-CZ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normální </a:t>
            </a:r>
            <a:r>
              <a:rPr lang="cs-CZ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srážlivosti krve. </a:t>
            </a:r>
            <a:endParaRPr lang="cs-CZ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cs-CZ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udržení normálního </a:t>
            </a:r>
            <a:r>
              <a:rPr lang="cs-CZ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stavu kostí.</a:t>
            </a:r>
            <a:r>
              <a:rPr lang="cs-CZ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95BA5C-425C-4B2B-8242-5725DC293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83" y="2729397"/>
            <a:ext cx="2350308" cy="3483864"/>
          </a:xfrm>
          <a:prstGeom prst="rect">
            <a:avLst/>
          </a:prstGeom>
        </p:spPr>
      </p:pic>
      <p:pic>
        <p:nvPicPr>
          <p:cNvPr id="7" name="Obrázek 6" descr="Obsah obrázku osoba, exteriér, tráva, žena&#10;&#10;Popis byl vytvořen automaticky">
            <a:extLst>
              <a:ext uri="{FF2B5EF4-FFF2-40B4-BE49-F238E27FC236}">
                <a16:creationId xmlns:a16="http://schemas.microsoft.com/office/drawing/2014/main" id="{2592466D-FEF2-4F68-9F22-BEA0B7EE8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81" y="2745366"/>
            <a:ext cx="5523082" cy="34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2"/>
    </mc:Choice>
    <mc:Fallback xmlns="">
      <p:transition spd="slow" advTm="1536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CA8AE-E484-470A-AA2A-15C4DFCA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Vitamin K - DDD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D00591C-5566-4B18-8E96-AC91B24F5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480291"/>
              </p:ext>
            </p:extLst>
          </p:nvPr>
        </p:nvGraphicFramePr>
        <p:xfrm>
          <a:off x="2411000" y="1675227"/>
          <a:ext cx="7370000" cy="4394200"/>
        </p:xfrm>
        <a:graphic>
          <a:graphicData uri="http://schemas.openxmlformats.org/drawingml/2006/table">
            <a:tbl>
              <a:tblPr firstRow="1" firstCol="1" bandRow="1"/>
              <a:tblGrid>
                <a:gridCol w="2804336">
                  <a:extLst>
                    <a:ext uri="{9D8B030D-6E8A-4147-A177-3AD203B41FA5}">
                      <a16:colId xmlns:a16="http://schemas.microsoft.com/office/drawing/2014/main" val="2388744983"/>
                    </a:ext>
                  </a:extLst>
                </a:gridCol>
                <a:gridCol w="4565664">
                  <a:extLst>
                    <a:ext uri="{9D8B030D-6E8A-4147-A177-3AD203B41FA5}">
                      <a16:colId xmlns:a16="http://schemas.microsoft.com/office/drawing/2014/main" val="2121971702"/>
                    </a:ext>
                  </a:extLst>
                </a:gridCol>
              </a:tblGrid>
              <a:tr h="43942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Věk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Doporučený příjem na den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267498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7–11 měsíců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μ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20895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1–3 roky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μ</a:t>
                      </a:r>
                      <a:r>
                        <a:rPr lang="cs-CZ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491056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4–6 let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μ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869389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7–10 let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μ</a:t>
                      </a:r>
                      <a:r>
                        <a:rPr lang="cs-CZ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223076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11–14 let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μ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62819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15–17 let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μ</a:t>
                      </a:r>
                      <a:r>
                        <a:rPr lang="cs-CZ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73216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≥18 let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μ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267691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Těhotné ženy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μ</a:t>
                      </a:r>
                      <a:r>
                        <a:rPr lang="cs-CZ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998300"/>
                  </a:ext>
                </a:extLst>
              </a:tr>
              <a:tr h="439420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Kojící ženy</a:t>
                      </a:r>
                      <a:endParaRPr lang="cs-CZ" sz="2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 μ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endParaRPr lang="cs-CZ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049" marR="94049" marT="13062" marB="0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72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65"/>
    </mc:Choice>
    <mc:Fallback xmlns="">
      <p:transition spd="slow" advTm="4276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0B775C-63C9-40E9-AA7E-8A9A72DF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cs-CZ" sz="3000">
                <a:solidFill>
                  <a:schemeClr val="bg1"/>
                </a:solidFill>
              </a:rPr>
              <a:t>Vitamin K - zdroje</a:t>
            </a:r>
          </a:p>
        </p:txBody>
      </p:sp>
      <p:pic>
        <p:nvPicPr>
          <p:cNvPr id="6" name="Obrázek 5" descr="Obsah obrázku brokolice, zelená, kousek, stůl&#10;&#10;Popis byl vytvořen automaticky">
            <a:extLst>
              <a:ext uri="{FF2B5EF4-FFF2-40B4-BE49-F238E27FC236}">
                <a16:creationId xmlns:a16="http://schemas.microsoft.com/office/drawing/2014/main" id="{DB788605-E9CD-420D-BD1F-4E73F34CD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2" y="352931"/>
            <a:ext cx="5433391" cy="37490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97946-BCA2-4BDE-BFCF-1588FFA5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špenát, brokolice, zelená listová zelenina </a:t>
            </a:r>
          </a:p>
          <a:p>
            <a:r>
              <a:rPr lang="cs-CZ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kapusta a další brukvovité rostliny</a:t>
            </a:r>
          </a:p>
          <a:p>
            <a:endParaRPr lang="cs-CZ" sz="2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B079473-64D4-4A70-87B9-A25568E09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15036"/>
              </p:ext>
            </p:extLst>
          </p:nvPr>
        </p:nvGraphicFramePr>
        <p:xfrm>
          <a:off x="6610350" y="746862"/>
          <a:ext cx="5188342" cy="292026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501526">
                  <a:extLst>
                    <a:ext uri="{9D8B030D-6E8A-4147-A177-3AD203B41FA5}">
                      <a16:colId xmlns:a16="http://schemas.microsoft.com/office/drawing/2014/main" val="3736634682"/>
                    </a:ext>
                  </a:extLst>
                </a:gridCol>
                <a:gridCol w="1686816">
                  <a:extLst>
                    <a:ext uri="{9D8B030D-6E8A-4147-A177-3AD203B41FA5}">
                      <a16:colId xmlns:a16="http://schemas.microsoft.com/office/drawing/2014/main" val="1808255202"/>
                    </a:ext>
                  </a:extLst>
                </a:gridCol>
              </a:tblGrid>
              <a:tr h="53926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Zdroj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Obsah na 100 g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extLst>
                  <a:ext uri="{0D108BD9-81ED-4DB2-BD59-A6C34878D82A}">
                    <a16:rowId xmlns:a16="http://schemas.microsoft.com/office/drawing/2014/main" val="804257389"/>
                  </a:ext>
                </a:extLst>
              </a:tr>
              <a:tr h="53926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Špenát, salát, listová zelenina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60-365 </a:t>
                      </a:r>
                      <a:r>
                        <a:rPr lang="cs-CZ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μg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extLst>
                  <a:ext uri="{0D108BD9-81ED-4DB2-BD59-A6C34878D82A}">
                    <a16:rowId xmlns:a16="http://schemas.microsoft.com/office/drawing/2014/main" val="2724379396"/>
                  </a:ext>
                </a:extLst>
              </a:tr>
              <a:tr h="61391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Brukvovitá zelenina (kvetoucí, hlávková, listová)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80-585 </a:t>
                      </a:r>
                      <a:r>
                        <a:rPr lang="cs-CZ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μg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extLst>
                  <a:ext uri="{0D108BD9-81ED-4DB2-BD59-A6C34878D82A}">
                    <a16:rowId xmlns:a16="http://schemas.microsoft.com/office/drawing/2014/main" val="4112365650"/>
                  </a:ext>
                </a:extLst>
              </a:tr>
              <a:tr h="61391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Kapusta</a:t>
                      </a:r>
                    </a:p>
                  </a:txBody>
                  <a:tcPr marL="133038" marR="13303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882 </a:t>
                      </a:r>
                      <a:r>
                        <a:rPr lang="cs-CZ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μg</a:t>
                      </a: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*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3038" marR="133038" marT="0" marB="0"/>
                </a:tc>
                <a:extLst>
                  <a:ext uri="{0D108BD9-81ED-4DB2-BD59-A6C34878D82A}">
                    <a16:rowId xmlns:a16="http://schemas.microsoft.com/office/drawing/2014/main" val="511974484"/>
                  </a:ext>
                </a:extLst>
              </a:tr>
              <a:tr h="61391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Špenát (mangold)</a:t>
                      </a:r>
                    </a:p>
                  </a:txBody>
                  <a:tcPr marL="133038" marR="133038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830 </a:t>
                      </a:r>
                      <a:r>
                        <a:rPr lang="cs-CZ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μg</a:t>
                      </a:r>
                      <a:r>
                        <a:rPr lang="cs-CZ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*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3038" marR="133038" marT="0" marB="0"/>
                </a:tc>
                <a:extLst>
                  <a:ext uri="{0D108BD9-81ED-4DB2-BD59-A6C34878D82A}">
                    <a16:rowId xmlns:a16="http://schemas.microsoft.com/office/drawing/2014/main" val="3364051648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D507A758-52F1-463B-B3CB-92346B723BF8}"/>
              </a:ext>
            </a:extLst>
          </p:cNvPr>
          <p:cNvSpPr txBox="1"/>
          <p:nvPr/>
        </p:nvSpPr>
        <p:spPr>
          <a:xfrm>
            <a:off x="10058401" y="3622026"/>
            <a:ext cx="1866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* www.nutritiondata.self.com</a:t>
            </a:r>
          </a:p>
        </p:txBody>
      </p:sp>
    </p:spTree>
    <p:extLst>
      <p:ext uri="{BB962C8B-B14F-4D97-AF65-F5344CB8AC3E}">
        <p14:creationId xmlns:p14="http://schemas.microsoft.com/office/powerpoint/2010/main" val="21225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2"/>
    </mc:Choice>
    <mc:Fallback xmlns="">
      <p:transition spd="slow" advTm="4602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960888-92BA-4925-9C32-07A618C4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Vitamin K -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D51F5-5FFD-4F2C-91E2-56D31D08B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Deficit: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novorozenců – hemorhagická nemoc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Osteoporóza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Krvácení (u dospělých spíše vzácně)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malabsorpci tuků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narušení střevního mikrobiomu</a:t>
            </a:r>
          </a:p>
          <a:p>
            <a:pPr marL="457200" lvl="1" indent="0">
              <a:buNone/>
            </a:pPr>
            <a:endParaRPr lang="cs-CZ" sz="2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Toxicita: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2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emolytická anémie a hyperbilirubinemie</a:t>
            </a:r>
          </a:p>
          <a:p>
            <a:pPr lvl="1"/>
            <a:r>
              <a:rPr lang="cs-CZ"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Snižuje účinnost antikoagulační léčby</a:t>
            </a:r>
          </a:p>
        </p:txBody>
      </p:sp>
    </p:spTree>
    <p:extLst>
      <p:ext uri="{BB962C8B-B14F-4D97-AF65-F5344CB8AC3E}">
        <p14:creationId xmlns:p14="http://schemas.microsoft.com/office/powerpoint/2010/main" val="33023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48"/>
    </mc:Choice>
    <mc:Fallback xmlns="">
      <p:transition spd="slow" advTm="11574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19D30F-C292-44A9-A445-E85FF619D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93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1"/>
    </mc:Choice>
    <mc:Fallback xmlns="">
      <p:transition spd="slow" advTm="1700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7E2945-1DE3-4037-9B7D-5D575C9E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5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2B8FFC-E570-4708-B335-7836084D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endParaRPr lang="cs-CZ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0AFD83-A258-481C-98E8-C5BEEA6AA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cs-CZ" sz="2200" dirty="0"/>
              <a:t>Video</a:t>
            </a:r>
          </a:p>
          <a:p>
            <a:r>
              <a:rPr lang="cs-CZ" sz="2200" dirty="0">
                <a:hlinkClick r:id="rId2"/>
              </a:rPr>
              <a:t>https://www.youtube.com/watch?v=ISZLTJH5lYg&amp;ab_channel=TED-Ed</a:t>
            </a:r>
            <a:endParaRPr lang="cs-CZ" sz="2200" dirty="0"/>
          </a:p>
          <a:p>
            <a:endParaRPr lang="cs-CZ" sz="2200" dirty="0"/>
          </a:p>
          <a:p>
            <a:r>
              <a:rPr lang="cs-CZ" sz="2200" dirty="0" err="1"/>
              <a:t>nutridatabáze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hlinkClick r:id="rId3"/>
              </a:rPr>
              <a:t>https://www.nutridatabaze.cz/vyhledavani-potravin/podle-nutrientu/?id=28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5" name="Obrázek 4" descr="Obsah obrázku silueta, vektorová grafika&#10;&#10;Popis byl vytvořen automaticky">
            <a:extLst>
              <a:ext uri="{FF2B5EF4-FFF2-40B4-BE49-F238E27FC236}">
                <a16:creationId xmlns:a16="http://schemas.microsoft.com/office/drawing/2014/main" id="{6C6281BD-C6FB-494D-9BFB-930016577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" r="4" b="556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4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4FF37-DB81-4EDC-8A43-C2FFA632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cs-CZ" sz="3600" dirty="0"/>
              <a:t>POJMY</a:t>
            </a:r>
          </a:p>
        </p:txBody>
      </p:sp>
      <p:pic>
        <p:nvPicPr>
          <p:cNvPr id="5" name="Obrázek 4" descr="Obsah obrázku paluba, řezání, stůl, dřevěné&#10;&#10;Popis byl vytvořen automaticky">
            <a:extLst>
              <a:ext uri="{FF2B5EF4-FFF2-40B4-BE49-F238E27FC236}">
                <a16:creationId xmlns:a16="http://schemas.microsoft.com/office/drawing/2014/main" id="{47759775-CE9D-4923-93A1-67E873F5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6" b="2211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62E751-FCA4-4709-B267-54471640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lvl="1" algn="ctr"/>
            <a:r>
              <a:rPr lang="cs-CZ" sz="1800" dirty="0"/>
              <a:t>VITAMIN </a:t>
            </a:r>
            <a:r>
              <a:rPr lang="cs-CZ" sz="1800" b="1" i="0" dirty="0">
                <a:effectLst/>
                <a:latin typeface="Ubuntu"/>
              </a:rPr>
              <a:t>≠</a:t>
            </a:r>
            <a:r>
              <a:rPr lang="en-GB" sz="1800" b="1" i="0" dirty="0">
                <a:effectLst/>
                <a:latin typeface="Ubuntu"/>
              </a:rPr>
              <a:t> </a:t>
            </a:r>
            <a:r>
              <a:rPr lang="cs-CZ" sz="1800" dirty="0"/>
              <a:t>VITAMÍN</a:t>
            </a:r>
            <a:endParaRPr lang="en-GB" sz="1800" dirty="0"/>
          </a:p>
          <a:p>
            <a:pPr marL="457200" lvl="1" indent="0" algn="ctr">
              <a:buNone/>
            </a:pPr>
            <a:endParaRPr lang="cs-CZ" sz="1800" dirty="0"/>
          </a:p>
          <a:p>
            <a:pPr lvl="1" algn="ctr"/>
            <a:r>
              <a:rPr lang="cs-CZ" sz="1800" dirty="0"/>
              <a:t>Jsou odvozeny od aminů (chemická struktura)</a:t>
            </a:r>
          </a:p>
          <a:p>
            <a:pPr marL="457200" lvl="1" indent="0" algn="ctr">
              <a:buNone/>
            </a:pPr>
            <a:endParaRPr lang="cs-CZ" sz="1800" dirty="0"/>
          </a:p>
          <a:p>
            <a:pPr lvl="1" algn="ctr"/>
            <a:r>
              <a:rPr lang="cs-CZ" sz="1800" dirty="0"/>
              <a:t>„DEKA“</a:t>
            </a: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5737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8"/>
    </mc:Choice>
    <mc:Fallback xmlns="">
      <p:transition spd="slow" advTm="8049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tůl, jídlo, žena, držení&#10;&#10;Popis byl vytvořen automaticky">
            <a:extLst>
              <a:ext uri="{FF2B5EF4-FFF2-40B4-BE49-F238E27FC236}">
                <a16:creationId xmlns:a16="http://schemas.microsoft.com/office/drawing/2014/main" id="{49286615-6210-49C8-BD48-9A0F6FEF5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r="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8F26FE-1156-4B30-A230-D16A63DC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9" y="1752282"/>
            <a:ext cx="4023360" cy="47805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dirty="0"/>
              <a:t>Děkuji za pozornost</a:t>
            </a:r>
            <a:br>
              <a:rPr lang="cs-CZ" sz="4800" dirty="0"/>
            </a:br>
            <a:br>
              <a:rPr lang="cs-CZ" sz="4800" dirty="0"/>
            </a:br>
            <a:br>
              <a:rPr lang="cs-CZ" sz="4800" dirty="0"/>
            </a:br>
            <a:r>
              <a:rPr lang="cs-CZ" sz="2400" dirty="0" err="1"/>
              <a:t>MSTeams</a:t>
            </a:r>
            <a:br>
              <a:rPr lang="cs-CZ" sz="2400" dirty="0"/>
            </a:br>
            <a:r>
              <a:rPr lang="cs-CZ" sz="2400" dirty="0"/>
              <a:t>394641@muni.cz</a:t>
            </a:r>
            <a:endParaRPr lang="en-US" sz="2400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48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661"/>
    </mc:Choice>
    <mc:Fallback xmlns="">
      <p:transition spd="slow" advTm="2066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243045-2E8C-41F1-BBD1-47E3C62A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Vitamin 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E4FDA50-56B1-40C4-B5D6-8428B0A61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Živočišné zdroje - </a:t>
            </a:r>
            <a:r>
              <a:rPr lang="cs-CZ" sz="2000" dirty="0" err="1"/>
              <a:t>retinoidy</a:t>
            </a:r>
            <a:endParaRPr lang="cs-CZ" sz="2000" dirty="0"/>
          </a:p>
          <a:p>
            <a:r>
              <a:rPr lang="cs-CZ" sz="2000" dirty="0"/>
              <a:t>Rostlinné zdroje - provitamin A</a:t>
            </a:r>
          </a:p>
          <a:p>
            <a:endParaRPr lang="cs-CZ" sz="2000" dirty="0"/>
          </a:p>
          <a:p>
            <a:r>
              <a:rPr lang="cs-CZ" sz="2000" dirty="0"/>
              <a:t>Proliferace a diferenciace buněk</a:t>
            </a:r>
          </a:p>
          <a:p>
            <a:r>
              <a:rPr lang="cs-CZ" sz="2000" dirty="0"/>
              <a:t>Imunitní systém</a:t>
            </a:r>
          </a:p>
          <a:p>
            <a:r>
              <a:rPr lang="cs-CZ" sz="2000" dirty="0"/>
              <a:t>Správné vidění (sítnice) a funkce rohovky</a:t>
            </a:r>
          </a:p>
          <a:p>
            <a:r>
              <a:rPr lang="cs-CZ" sz="2000" dirty="0"/>
              <a:t>Spermatogeneze, růst plodu</a:t>
            </a:r>
          </a:p>
          <a:p>
            <a:r>
              <a:rPr lang="cs-CZ" sz="2000" dirty="0"/>
              <a:t>Zlepšuje vstřebávání </a:t>
            </a:r>
            <a:r>
              <a:rPr lang="cs-CZ" sz="2000" dirty="0" err="1"/>
              <a:t>Fe</a:t>
            </a:r>
            <a:r>
              <a:rPr lang="cs-CZ" sz="2000" dirty="0"/>
              <a:t> ze stravy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 descr="Obsah obrázku mrkev, zelenina, řezání, paluba&#10;&#10;Popis byl vytvořen automaticky">
            <a:extLst>
              <a:ext uri="{FF2B5EF4-FFF2-40B4-BE49-F238E27FC236}">
                <a16:creationId xmlns:a16="http://schemas.microsoft.com/office/drawing/2014/main" id="{D28C3C87-335E-49C3-9669-51656A76A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7A6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2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81"/>
    </mc:Choice>
    <mc:Fallback xmlns="">
      <p:transition spd="slow" advTm="6068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BAB13D-1961-4C3E-BD95-108D8B86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A – zdravotní tvrzení</a:t>
            </a:r>
            <a:endParaRPr lang="cs-CZ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čepice, štětec&#10;&#10;Popis byl vytvořen automaticky">
            <a:extLst>
              <a:ext uri="{FF2B5EF4-FFF2-40B4-BE49-F238E27FC236}">
                <a16:creationId xmlns:a16="http://schemas.microsoft.com/office/drawing/2014/main" id="{C74E1CC9-DBA9-4C54-9A1A-8A7262EC8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0" r="2" b="2"/>
          <a:stretch/>
        </p:blipFill>
        <p:spPr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0AD6DA-A060-46A6-B088-FC31376DC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A přispívá:</a:t>
            </a:r>
          </a:p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normálnímu metabolismu </a:t>
            </a:r>
            <a:r>
              <a:rPr lang="cs-CZ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železa</a:t>
            </a:r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udržení normálního stavu </a:t>
            </a:r>
            <a:r>
              <a:rPr lang="cs-CZ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sliznic a pokožky</a:t>
            </a:r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udržení normálního stavu </a:t>
            </a:r>
            <a:r>
              <a:rPr lang="cs-CZ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zraku</a:t>
            </a:r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normální funkci </a:t>
            </a:r>
            <a:r>
              <a:rPr lang="cs-CZ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imunitního systému</a:t>
            </a:r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podílí se na procesu </a:t>
            </a:r>
            <a:r>
              <a:rPr lang="cs-CZ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specializace buněk</a:t>
            </a:r>
            <a:r>
              <a:rPr lang="cs-CZ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cs-CZ" sz="2000">
              <a:solidFill>
                <a:srgbClr val="000000"/>
              </a:solidFill>
            </a:endParaRPr>
          </a:p>
        </p:txBody>
      </p:sp>
      <p:sp>
        <p:nvSpPr>
          <p:cNvPr id="2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64D256-BC24-44A2-B08C-D244980F6F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32465" b="-2"/>
          <a:stretch/>
        </p:blipFill>
        <p:spPr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178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2"/>
    </mc:Choice>
    <mc:Fallback xmlns="">
      <p:transition spd="slow" advTm="327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B13643-58AE-438B-93DB-8B7507DB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Vitamin A - DDD</a:t>
            </a:r>
            <a:endParaRPr lang="cs-CZ" sz="4000">
              <a:solidFill>
                <a:srgbClr val="FFFFFF"/>
              </a:solidFill>
            </a:endParaRPr>
          </a:p>
        </p:txBody>
      </p:sp>
      <p:pic>
        <p:nvPicPr>
          <p:cNvPr id="6" name="Zástupný obsah 5" descr="Obsah obrázku kreslení, panenka, hračka&#10;&#10;Popis byl vytvořen automaticky">
            <a:extLst>
              <a:ext uri="{FF2B5EF4-FFF2-40B4-BE49-F238E27FC236}">
                <a16:creationId xmlns:a16="http://schemas.microsoft.com/office/drawing/2014/main" id="{DE8C9AD1-B96F-46A6-A28A-CEE5E3178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3" y="3323095"/>
            <a:ext cx="5029200" cy="2235873"/>
          </a:xfrm>
        </p:spPr>
      </p:pic>
      <p:graphicFrame>
        <p:nvGraphicFramePr>
          <p:cNvPr id="7" name="Zástupný obsah 3">
            <a:extLst>
              <a:ext uri="{FF2B5EF4-FFF2-40B4-BE49-F238E27FC236}">
                <a16:creationId xmlns:a16="http://schemas.microsoft.com/office/drawing/2014/main" id="{B76B80F6-785F-4EA0-BA80-CC65507D5B1D}"/>
              </a:ext>
            </a:extLst>
          </p:cNvPr>
          <p:cNvGraphicFramePr>
            <a:graphicFrameLocks/>
          </p:cNvGraphicFramePr>
          <p:nvPr/>
        </p:nvGraphicFramePr>
        <p:xfrm>
          <a:off x="1111633" y="2837712"/>
          <a:ext cx="4340769" cy="321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4000">
                  <a:extLst>
                    <a:ext uri="{9D8B030D-6E8A-4147-A177-3AD203B41FA5}">
                      <a16:colId xmlns:a16="http://schemas.microsoft.com/office/drawing/2014/main" val="2906942083"/>
                    </a:ext>
                  </a:extLst>
                </a:gridCol>
                <a:gridCol w="2706769">
                  <a:extLst>
                    <a:ext uri="{9D8B030D-6E8A-4147-A177-3AD203B41FA5}">
                      <a16:colId xmlns:a16="http://schemas.microsoft.com/office/drawing/2014/main" val="3062400865"/>
                    </a:ext>
                  </a:extLst>
                </a:gridCol>
              </a:tblGrid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Věk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Doporučený příjem na den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3481002870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7–11 měsíců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250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401867286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1–3 roky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250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2082745206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4–6 let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300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3589811772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7–10 let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400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1205417448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11–14 let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600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2914147811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15–17 let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650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2591303763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≥18 let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750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358734540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Těhotné ženy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700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540477823"/>
                  </a:ext>
                </a:extLst>
              </a:tr>
              <a:tr h="3217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Kojící ženy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cs-CZ" sz="1700">
                          <a:effectLst/>
                        </a:rPr>
                        <a:t>1 300 μg RE</a:t>
                      </a:r>
                      <a:endParaRPr lang="cs-CZ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6013" marR="96013" marT="0" marB="0"/>
                </a:tc>
                <a:extLst>
                  <a:ext uri="{0D108BD9-81ED-4DB2-BD59-A6C34878D82A}">
                    <a16:rowId xmlns:a16="http://schemas.microsoft.com/office/drawing/2014/main" val="3458501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5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0"/>
    </mc:Choice>
    <mc:Fallback xmlns="">
      <p:transition spd="slow" advTm="5659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 descr="Obsah obrázku vejce, jídlo, stůl, interiér&#10;&#10;Popis byl vytvořen automaticky">
            <a:extLst>
              <a:ext uri="{FF2B5EF4-FFF2-40B4-BE49-F238E27FC236}">
                <a16:creationId xmlns:a16="http://schemas.microsoft.com/office/drawing/2014/main" id="{FBED9C01-DB5C-4CE3-B779-158E2E49B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r="20186" b="-4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9" name="Obrázek 8" descr="Obsah obrázku jídlo, talíř, interiér, stůl&#10;&#10;Popis byl vytvořen automaticky">
            <a:extLst>
              <a:ext uri="{FF2B5EF4-FFF2-40B4-BE49-F238E27FC236}">
                <a16:creationId xmlns:a16="http://schemas.microsoft.com/office/drawing/2014/main" id="{70033EA1-2DE7-4FE3-BED3-A1C5D0F09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0" r="-3" b="5564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Obrázek 4" descr="Obsah obrázku paprika, interiér, stůl, malé&#10;&#10;Popis byl vytvořen automaticky">
            <a:extLst>
              <a:ext uri="{FF2B5EF4-FFF2-40B4-BE49-F238E27FC236}">
                <a16:creationId xmlns:a16="http://schemas.microsoft.com/office/drawing/2014/main" id="{A25FC66E-ABF4-4D76-B8E1-1CFCA306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Obrázek 6" descr="Obsah obrázku zelí, brokolice, zelená, řezání&#10;&#10;Popis byl vytvořen automaticky">
            <a:extLst>
              <a:ext uri="{FF2B5EF4-FFF2-40B4-BE49-F238E27FC236}">
                <a16:creationId xmlns:a16="http://schemas.microsoft.com/office/drawing/2014/main" id="{62D216FA-A4C5-41B6-A1D9-6EED5FDB5D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" r="-2" b="6992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D5DE3-7F24-4F95-943A-4D305D59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02507"/>
            <a:ext cx="5308979" cy="85298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Vitamin A - </a:t>
            </a:r>
            <a:r>
              <a:rPr lang="en-GB" sz="3600" dirty="0" err="1">
                <a:solidFill>
                  <a:srgbClr val="FFFFFF"/>
                </a:solidFill>
              </a:rPr>
              <a:t>zdroje</a:t>
            </a:r>
            <a:endParaRPr lang="cs-CZ" sz="3600" dirty="0">
              <a:solidFill>
                <a:srgbClr val="FFFFFF"/>
              </a:solidFill>
            </a:endParaRPr>
          </a:p>
        </p:txBody>
      </p:sp>
      <p:pic>
        <p:nvPicPr>
          <p:cNvPr id="14" name="Obrázek 13" descr="Obsah obrázku mrkev, interiér, jídlo, talíř&#10;&#10;Popis byl vytvořen automaticky">
            <a:extLst>
              <a:ext uri="{FF2B5EF4-FFF2-40B4-BE49-F238E27FC236}">
                <a16:creationId xmlns:a16="http://schemas.microsoft.com/office/drawing/2014/main" id="{53283341-4341-474C-A5BE-AA59D40682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" r="2" b="4898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5A6965-C6B8-4713-AB41-EB22D8A9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4388978"/>
            <a:ext cx="5308979" cy="2222140"/>
          </a:xfrm>
        </p:spPr>
        <p:txBody>
          <a:bodyPr anchor="ctr">
            <a:normAutofit/>
          </a:bodyPr>
          <a:lstStyle/>
          <a:p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sz="1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RE = 1 </a:t>
            </a:r>
            <a:r>
              <a:rPr lang="cs-CZ" sz="1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retinolu a 12 </a:t>
            </a:r>
            <a:r>
              <a:rPr lang="cs-CZ" sz="1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provitaminu A</a:t>
            </a:r>
          </a:p>
          <a:p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IU = 0,3 </a:t>
            </a:r>
            <a:r>
              <a:rPr lang="cs-CZ" sz="1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retinolu</a:t>
            </a:r>
          </a:p>
          <a:p>
            <a:r>
              <a:rPr lang="cs-CZ" sz="1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Olej z tresčích jater, játra</a:t>
            </a:r>
          </a:p>
          <a:p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Maso, vejce</a:t>
            </a:r>
          </a:p>
          <a:p>
            <a:r>
              <a:rPr lang="cs-CZ" sz="1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Smetana, máslo</a:t>
            </a:r>
          </a:p>
          <a:p>
            <a:r>
              <a:rPr lang="cs-CZ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Mrkev, kapusta, špenát, červená paprika</a:t>
            </a:r>
            <a:endParaRPr lang="cs-CZ" sz="18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700" b="1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7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37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566"/>
    </mc:Choice>
    <mc:Fallback xmlns="">
      <p:transition spd="slow" advTm="3456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EFBB19-850B-40D4-A550-0AB2143D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en-GB" dirty="0"/>
              <a:t>Vitamin A – </a:t>
            </a:r>
            <a:r>
              <a:rPr lang="en-GB" dirty="0" err="1"/>
              <a:t>rizika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8492F-DA73-4019-97E8-90435E1F4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Deficit: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Šeroslepost, xeroftalmie, </a:t>
            </a:r>
            <a:r>
              <a:rPr lang="cs-CZ" sz="2200" dirty="0" err="1">
                <a:solidFill>
                  <a:schemeClr val="bg1"/>
                </a:solidFill>
              </a:rPr>
              <a:t>Bitotovy</a:t>
            </a:r>
            <a:r>
              <a:rPr lang="cs-CZ" sz="2200" dirty="0">
                <a:solidFill>
                  <a:schemeClr val="bg1"/>
                </a:solidFill>
              </a:rPr>
              <a:t> skvrny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Suchost a šupinatění kůže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Poruchy imunitního systému</a:t>
            </a:r>
          </a:p>
          <a:p>
            <a:pPr lvl="1"/>
            <a:r>
              <a:rPr lang="cs-CZ" sz="2200" dirty="0" err="1">
                <a:solidFill>
                  <a:schemeClr val="bg1"/>
                </a:solidFill>
              </a:rPr>
              <a:t>Hypochromní</a:t>
            </a:r>
            <a:r>
              <a:rPr lang="cs-CZ" sz="2200" dirty="0">
                <a:solidFill>
                  <a:schemeClr val="bg1"/>
                </a:solidFill>
              </a:rPr>
              <a:t> anémie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Toxicita: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Akutní při 100 mg RE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Ztráta chuti, rozmazané vidění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Bolesti hlavy, zvracení, kožní vyrážka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TERATOGENNÍ</a:t>
            </a:r>
          </a:p>
          <a:p>
            <a:pPr lvl="1"/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78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4597"/>
    </mc:Choice>
    <mc:Fallback xmlns="">
      <p:transition spd="slow" advTm="945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54ABC3-1533-455B-8A93-E375DEB3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GB" sz="4000"/>
              <a:t>Vitamin A - zajímavosti</a:t>
            </a:r>
            <a:endParaRPr lang="cs-CZ" sz="40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611E85-20CD-4F0E-A623-94F9092FA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Vit. A...v průmysl. zemích se až 75 % konzumuje v potravinách živočišného původu (retinol a jeho ester), v rozvojových zemích se 70-90 % vytváří z provitaminů (beta, alfa, gama- karotenů) rostlinného původu.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Zásoby vitaminu A v játrech zdravého, správně živeného jedince jsou 50-70 dní.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budova, podepsat, stojící&#10;&#10;Popis byl vytvořen automaticky">
            <a:extLst>
              <a:ext uri="{FF2B5EF4-FFF2-40B4-BE49-F238E27FC236}">
                <a16:creationId xmlns:a16="http://schemas.microsoft.com/office/drawing/2014/main" id="{A49C59B9-5052-4321-89A1-E8723E17D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" b="1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6EDA9C-364F-4DE2-87EC-8D1E441E9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r="1" b="12671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3"/>
    </mc:Choice>
    <mc:Fallback xmlns="">
      <p:transition spd="slow" advTm="56773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1189</Words>
  <Application>Microsoft Office PowerPoint</Application>
  <PresentationFormat>Širokoúhlá obrazovka</PresentationFormat>
  <Paragraphs>277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Times New Roman</vt:lpstr>
      <vt:lpstr>Ubuntu</vt:lpstr>
      <vt:lpstr>Motiv Office</vt:lpstr>
      <vt:lpstr>Vitaminy rozpustné v tucích</vt:lpstr>
      <vt:lpstr>Co nás dnes čeká</vt:lpstr>
      <vt:lpstr>POJMY</vt:lpstr>
      <vt:lpstr>Vitamin A</vt:lpstr>
      <vt:lpstr>Vitamin A – zdravotní tvrzení</vt:lpstr>
      <vt:lpstr>Vitamin A - DDD</vt:lpstr>
      <vt:lpstr>Vitamin A - zdroje</vt:lpstr>
      <vt:lpstr>Vitamin A – rizika</vt:lpstr>
      <vt:lpstr>Vitamin A - zajímavosti</vt:lpstr>
      <vt:lpstr>Vitamin A - zajímavosti</vt:lpstr>
      <vt:lpstr>Vitamin D</vt:lpstr>
      <vt:lpstr>Syntéza v kůži</vt:lpstr>
      <vt:lpstr>Vitamin D – zdravotní tvrzení</vt:lpstr>
      <vt:lpstr>Vitamin D - DDD</vt:lpstr>
      <vt:lpstr>Vitamin D - zdroje</vt:lpstr>
      <vt:lpstr>Vitamin D - rizika</vt:lpstr>
      <vt:lpstr>Vitamin E</vt:lpstr>
      <vt:lpstr>Vitamin E – zdravotní tvrzení</vt:lpstr>
      <vt:lpstr>Vitamin E - DDD</vt:lpstr>
      <vt:lpstr>Vitamin E - zdroje</vt:lpstr>
      <vt:lpstr>Vitamin E - rizika</vt:lpstr>
      <vt:lpstr>Vitamin K</vt:lpstr>
      <vt:lpstr>Vitamin K – zdravotní tvrzení</vt:lpstr>
      <vt:lpstr>Vitamin K - DDD</vt:lpstr>
      <vt:lpstr>Vitamin K - zdroje</vt:lpstr>
      <vt:lpstr>Vitamin K - rizika</vt:lpstr>
      <vt:lpstr>Prezentace aplikace PowerPoint</vt:lpstr>
      <vt:lpstr>Prezentace aplikace PowerPoint</vt:lpstr>
      <vt:lpstr>Prezentace aplikace PowerPoint</vt:lpstr>
      <vt:lpstr>Děkuji za pozornost   MSTeams 394641@muni.cz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Vitaminy rozpustné v tucích</dc:title>
  <dc:creator>Eliška Lagová</dc:creator>
  <cp:lastModifiedBy>Eliška Lagová</cp:lastModifiedBy>
  <cp:revision>10</cp:revision>
  <dcterms:created xsi:type="dcterms:W3CDTF">2020-11-22T14:17:27Z</dcterms:created>
  <dcterms:modified xsi:type="dcterms:W3CDTF">2021-11-01T01:23:42Z</dcterms:modified>
</cp:coreProperties>
</file>