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438" r:id="rId3"/>
    <p:sldId id="439" r:id="rId4"/>
    <p:sldId id="434" r:id="rId5"/>
    <p:sldId id="437" r:id="rId6"/>
    <p:sldId id="436" r:id="rId7"/>
    <p:sldId id="443" r:id="rId8"/>
    <p:sldId id="440" r:id="rId9"/>
    <p:sldId id="441" r:id="rId10"/>
    <p:sldId id="444" r:id="rId11"/>
    <p:sldId id="442" r:id="rId12"/>
    <p:sldId id="445" r:id="rId13"/>
    <p:sldId id="446" r:id="rId14"/>
    <p:sldId id="447" r:id="rId15"/>
    <p:sldId id="448" r:id="rId16"/>
    <p:sldId id="450" r:id="rId17"/>
    <p:sldId id="451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6275D-1292-20EA-3358-90C442EC78AE}" v="16" dt="2024-11-11T10:33:31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zt.cz/aktuality/vypadek-champixu-1133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zt.cz/letaky-pro-pacienty" TargetMode="External"/><Relationship Id="rId2" Type="http://schemas.openxmlformats.org/officeDocument/2006/relationships/hyperlink" Target="https://www.youtube.com/@Nenechseovlad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dravagenerace.cz/report/rizikove-chovan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ww.slzt.cz/media/document/79bee9694f97b9bdf14eafaf8f20b392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60108\Desktop\minnesota_2023_clc_ii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Odvykání kouření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2F7942-3D63-44C3-ACA5-4A31CEEF0E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F55DC7-278E-4E5C-B3C4-1C2B2BD2F2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9B36238-AC3C-4072-AD66-D490FD65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7CF5ADC-C223-4685-84C8-EA0C87EDA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774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CB22B7-92A5-401A-9035-F280D2001A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28E8D1-770B-454A-9CC4-F5B7F93C5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402353-1C5C-4B5F-ADE4-D13D05BE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Krátká intervence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6CC6BE-9E61-42B8-8737-1DD21E29A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1103D3-FD47-42AF-A8B2-0DCD89BE4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461500"/>
            <a:ext cx="5965642" cy="46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7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CE0B5A-DBFA-478E-81CF-955C1B914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4CDDE3-8E71-49A1-B386-8C39AF462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361C14-34E9-45E0-BD71-EA4B1AAF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Behaviorální a psychosociální intervence, prevence relapsu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2E3070-98C3-4B7D-9F73-69D3479D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Škály (1-10, 10 je nejvíce):</a:t>
            </a:r>
          </a:p>
          <a:p>
            <a:pPr marL="72000" indent="0">
              <a:buNone/>
            </a:pPr>
            <a:r>
              <a:rPr lang="cs-CZ" dirty="0"/>
              <a:t>Jak důležité je pro mě přestat kouřit?</a:t>
            </a:r>
          </a:p>
          <a:p>
            <a:pPr marL="72000" indent="0">
              <a:buNone/>
            </a:pPr>
            <a:r>
              <a:rPr lang="cs-CZ" dirty="0"/>
              <a:t>Jak si věřím, že to dokážu?</a:t>
            </a:r>
          </a:p>
          <a:p>
            <a:pPr marL="72000" indent="0">
              <a:buNone/>
            </a:pPr>
            <a:r>
              <a:rPr lang="cs-CZ" dirty="0"/>
              <a:t>Jak jsme připraven právě teď přestat kouřit?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183FEF88-E082-4906-91E8-8BEC907AB8F9}"/>
              </a:ext>
            </a:extLst>
          </p:cNvPr>
          <p:cNvSpPr txBox="1">
            <a:spLocks/>
          </p:cNvSpPr>
          <p:nvPr/>
        </p:nvSpPr>
        <p:spPr>
          <a:xfrm>
            <a:off x="666000" y="4444031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Farmakoterapie: </a:t>
            </a:r>
            <a:r>
              <a:rPr lang="cs-CZ" kern="0" dirty="0" err="1"/>
              <a:t>vareneklin</a:t>
            </a:r>
            <a:r>
              <a:rPr lang="cs-CZ" kern="0" dirty="0"/>
              <a:t>, náhradní nikotinová </a:t>
            </a:r>
            <a:r>
              <a:rPr lang="cs-CZ" kern="0" dirty="0" err="1"/>
              <a:t>terapi</a:t>
            </a:r>
            <a:endParaRPr lang="cs-CZ" kern="0" dirty="0"/>
          </a:p>
        </p:txBody>
      </p:sp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1B78812E-3B25-4234-BB5E-85BED51E1104}"/>
              </a:ext>
            </a:extLst>
          </p:cNvPr>
          <p:cNvSpPr/>
          <p:nvPr/>
        </p:nvSpPr>
        <p:spPr bwMode="auto">
          <a:xfrm>
            <a:off x="5952067" y="5054600"/>
            <a:ext cx="3513666" cy="855133"/>
          </a:xfrm>
          <a:prstGeom prst="wedgeRectCallout">
            <a:avLst>
              <a:gd name="adj1" fmla="val -34383"/>
              <a:gd name="adj2" fmla="val -6175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E4A79A6-A676-4A94-BDFA-B8A0E4F5F034}"/>
              </a:ext>
            </a:extLst>
          </p:cNvPr>
          <p:cNvSpPr txBox="1"/>
          <p:nvPr/>
        </p:nvSpPr>
        <p:spPr>
          <a:xfrm>
            <a:off x="6095999" y="5165998"/>
            <a:ext cx="328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 err="1">
                <a:latin typeface="+mn-lt"/>
              </a:rPr>
              <a:t>Info</a:t>
            </a:r>
            <a:r>
              <a:rPr lang="cs-CZ" sz="1800" dirty="0">
                <a:latin typeface="+mn-lt"/>
              </a:rPr>
              <a:t> k  celosvětovému výpadku léku </a:t>
            </a:r>
            <a:r>
              <a:rPr lang="cs-CZ" sz="1800" dirty="0" err="1">
                <a:latin typeface="+mn-lt"/>
              </a:rPr>
              <a:t>Champix</a:t>
            </a:r>
            <a:r>
              <a:rPr lang="cs-CZ" sz="1800" dirty="0">
                <a:latin typeface="+mn-lt"/>
              </a:rPr>
              <a:t>: </a:t>
            </a:r>
            <a:r>
              <a:rPr lang="cs-CZ" sz="1800" dirty="0">
                <a:latin typeface="+mn-lt"/>
                <a:hlinkClick r:id="rId2"/>
              </a:rPr>
              <a:t>odkaz</a:t>
            </a:r>
            <a:endParaRPr lang="cs-CZ" sz="1800" dirty="0">
              <a:latin typeface="+mn-lt"/>
            </a:endParaRPr>
          </a:p>
        </p:txBody>
      </p:sp>
      <p:sp>
        <p:nvSpPr>
          <p:cNvPr id="9" name="Řečová bublina: obdélníkový bublinový popisek 8">
            <a:extLst>
              <a:ext uri="{FF2B5EF4-FFF2-40B4-BE49-F238E27FC236}">
                <a16:creationId xmlns:a16="http://schemas.microsoft.com/office/drawing/2014/main" id="{C1F15144-ECB8-4B0F-9B70-B02F5884E28C}"/>
              </a:ext>
            </a:extLst>
          </p:cNvPr>
          <p:cNvSpPr/>
          <p:nvPr/>
        </p:nvSpPr>
        <p:spPr bwMode="auto">
          <a:xfrm>
            <a:off x="8551333" y="3200400"/>
            <a:ext cx="2311400" cy="857811"/>
          </a:xfrm>
          <a:prstGeom prst="wedgeRectCallout">
            <a:avLst>
              <a:gd name="adj1" fmla="val -35648"/>
              <a:gd name="adj2" fmla="val 9014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FAE206B-8ADC-4865-BDAD-17E9C2A4EE07}"/>
              </a:ext>
            </a:extLst>
          </p:cNvPr>
          <p:cNvSpPr txBox="1"/>
          <p:nvPr/>
        </p:nvSpPr>
        <p:spPr>
          <a:xfrm>
            <a:off x="8670733" y="3286715"/>
            <a:ext cx="216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Náplasti, žvýkačky, pastilky, ústní sprej</a:t>
            </a:r>
          </a:p>
        </p:txBody>
      </p:sp>
    </p:spTree>
    <p:extLst>
      <p:ext uri="{BB962C8B-B14F-4D97-AF65-F5344CB8AC3E}">
        <p14:creationId xmlns:p14="http://schemas.microsoft.com/office/powerpoint/2010/main" val="62601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9E821E-CEA5-4EBB-845B-C95BF36FA0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C5F536-E341-4852-86D1-2956DA6304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394627-8899-4EBF-B2DE-56F30F04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Méně rizikové formy nikotinu?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0DABD1-F67D-4853-96BC-E603F60A2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7B76A2-6DBA-4042-88B1-44FF61C61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692002"/>
            <a:ext cx="7472516" cy="13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1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653C38-BD9A-4C1F-8500-394492B3C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710653-F8B5-4EEA-B84B-EC699678BC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B0ED0F-2BC8-4746-8FB8-EE3FD528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5FCE8A-6A28-4613-8E25-5EFCB77F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F1E7EBC-DE13-4474-8241-75551A8CD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515165"/>
            <a:ext cx="9071258" cy="55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2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D7F101-D5E5-4FE7-A0F5-E09E23220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7EC11D-3F6A-4538-AAED-77C82A265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75BB7A-58E3-41EE-A403-45DA5076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D6F5C6-A4AE-4B0E-86F5-352FFC336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Kampaň SLZT (listopad 2024): Nenech se ovládat nikotinem</a:t>
            </a:r>
            <a:br>
              <a:rPr lang="cs-CZ" dirty="0"/>
            </a:br>
            <a:r>
              <a:rPr lang="cs-CZ" dirty="0">
                <a:hlinkClick r:id="rId2"/>
              </a:rPr>
              <a:t>Nenech se ovládat – YouTube</a:t>
            </a:r>
            <a:endParaRPr lang="cs-CZ" dirty="0"/>
          </a:p>
          <a:p>
            <a:r>
              <a:rPr lang="cs-CZ" dirty="0"/>
              <a:t>Letáky SLZT: </a:t>
            </a:r>
            <a:r>
              <a:rPr lang="cs-CZ" dirty="0">
                <a:hlinkClick r:id="rId3"/>
              </a:rPr>
              <a:t>Letáky pro pacienty | Společnost pro léčbu závislosti na tabáku</a:t>
            </a:r>
            <a:endParaRPr lang="cs-CZ" dirty="0"/>
          </a:p>
          <a:p>
            <a:r>
              <a:rPr lang="cs-CZ" dirty="0"/>
              <a:t>Studie HBSC (březen 2024): </a:t>
            </a:r>
            <a:r>
              <a:rPr lang="cs-CZ" dirty="0">
                <a:hlinkClick r:id="rId4"/>
              </a:rPr>
              <a:t>Rizikové chování • Zdravá Generace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492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C96518-800D-473A-8C7E-1A006DF3D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C62F5B-9C57-4B98-BC33-806249485B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CCB149-1CD0-47D0-8593-A335E1C8A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84" y="0"/>
            <a:ext cx="4357002" cy="61614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CC359D-5372-4926-AE9A-40F4883CE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085" y="0"/>
            <a:ext cx="4357002" cy="61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3C82F8-EC01-4A43-948B-B8802429B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Komunitní výživa a zdravotní péče u vybraných skupin obyvatel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77AFA8-DBE0-4E1A-B5E2-090A70BA2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9B6886-6CA1-4A89-984E-865A3308E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378000"/>
            <a:ext cx="1792245" cy="25390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9F9EEF-15C0-4034-BDC1-849C24657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458" y="378000"/>
            <a:ext cx="3910630" cy="55093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254778B-CA29-489D-B30A-3DA688EE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685" y="335310"/>
            <a:ext cx="3910630" cy="55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3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2571E0-A26E-4757-A13C-98BDBCC63E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14FEA6-5D26-4EA4-A58F-A418E3470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6915C1-A2E6-4E24-A576-FB55931F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Kouření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378AC0-F95A-4D5D-9A6D-EAB4D4A7F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Multirizikový</a:t>
            </a:r>
            <a:r>
              <a:rPr lang="cs-CZ" sz="2000" dirty="0"/>
              <a:t> faktor: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působením jediného faktoru dochází k mnoha závažným přímým i nepřímým následkům</a:t>
            </a:r>
          </a:p>
          <a:p>
            <a:r>
              <a:rPr lang="cs-CZ" sz="2000" dirty="0"/>
              <a:t>Riziko aktivního i pasivního kouření</a:t>
            </a:r>
          </a:p>
          <a:p>
            <a:r>
              <a:rPr lang="cs-CZ" sz="2000" dirty="0"/>
              <a:t>Diagnóza F17: Poruchy duševní a poruchy způsobené užíváním tabáku</a:t>
            </a:r>
          </a:p>
          <a:p>
            <a:r>
              <a:rPr lang="cs-CZ" sz="2000" dirty="0"/>
              <a:t>Doporučení pro léčbu závislosti na tabáku (2022): </a:t>
            </a:r>
            <a:r>
              <a:rPr lang="cs-CZ" sz="2000" dirty="0">
                <a:hlinkClick r:id="rId2"/>
              </a:rPr>
              <a:t>odkaz</a:t>
            </a: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0FF5A7-6BDB-4FF9-83A0-C70FDFB84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19" y="4222101"/>
            <a:ext cx="7669161" cy="9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64A0E1-3587-4225-A63F-9C84A2367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2A5AF2-488D-4C04-885D-74E56E60A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0307C3-16F1-4752-8047-CBF8A1EF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Odlišné stravovací návyky kuřáků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6F3BF8-2A5A-4B35-BA54-F46B55077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Oslabený chuťový smysl u kuřáků (především pro sladké) a pozměněný smysl čichu (což následně také ovlivňuje chuť) plus často cigaretou nahrazují samotné jídlo</a:t>
            </a:r>
            <a:r>
              <a:rPr lang="cs-CZ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Kouření zpomaluje vyprazdňování žaludku (zejména pevné fáze žaludečního obsahu) – tzn. prodloužení pocitu nasycení. 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Účinkem nikotinu se zvyšuje výdej energie v průměru o 5-10 %, což činí přibližně 880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kJ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denně (zvýšená produkce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leptinu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navozená nikotinem)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!!! Kuřáci mají vyšší procentuální zastoupení nitrobřišního tuku častěji než nekuřáci.</a:t>
            </a: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B7BAECF-5C6E-44F8-8DD1-0051639E6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631333"/>
              </p:ext>
            </p:extLst>
          </p:nvPr>
        </p:nvGraphicFramePr>
        <p:xfrm>
          <a:off x="863051" y="4035514"/>
          <a:ext cx="4624935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3884">
                  <a:extLst>
                    <a:ext uri="{9D8B030D-6E8A-4147-A177-3AD203B41FA5}">
                      <a16:colId xmlns:a16="http://schemas.microsoft.com/office/drawing/2014/main" val="2862151788"/>
                    </a:ext>
                  </a:extLst>
                </a:gridCol>
                <a:gridCol w="2111051">
                  <a:extLst>
                    <a:ext uri="{9D8B030D-6E8A-4147-A177-3AD203B41FA5}">
                      <a16:colId xmlns:a16="http://schemas.microsoft.com/office/drawing/2014/main" val="1612296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900" dirty="0">
                          <a:effectLst/>
                        </a:rPr>
                        <a:t>Vyšší chuť (a konzumace):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Nižší chuť (a konzumace):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1780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900" dirty="0">
                          <a:effectLst/>
                        </a:rPr>
                        <a:t>maso, masné výrobky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ryby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2106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vejce, brambory a výrobky z brambor (hlavně hranolky)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900" dirty="0">
                          <a:effectLst/>
                        </a:rPr>
                        <a:t>snídaňové cereálie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87320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máslo, smetana 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mléko, jogurty, sýry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78898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živočišné potraviny s viditelným tukem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sladkosti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75257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obecně smažené pokrmy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ovoce, zelenina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6461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kofein z kávy a čaje a kolové nápoje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900" dirty="0">
                          <a:effectLst/>
                        </a:rPr>
                        <a:t>pitná voda, džusy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37795432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140AE93D-0965-4A4D-9F5E-58B77CB34C5A}"/>
              </a:ext>
            </a:extLst>
          </p:cNvPr>
          <p:cNvSpPr txBox="1"/>
          <p:nvPr/>
        </p:nvSpPr>
        <p:spPr>
          <a:xfrm>
            <a:off x="781537" y="3727737"/>
            <a:ext cx="5244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Chuťové preference u kuřáků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7B7EF89-ED1B-49AE-8816-CDEAC3337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629384"/>
              </p:ext>
            </p:extLst>
          </p:nvPr>
        </p:nvGraphicFramePr>
        <p:xfrm>
          <a:off x="6107174" y="4035514"/>
          <a:ext cx="4767985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9491">
                  <a:extLst>
                    <a:ext uri="{9D8B030D-6E8A-4147-A177-3AD203B41FA5}">
                      <a16:colId xmlns:a16="http://schemas.microsoft.com/office/drawing/2014/main" val="4276448079"/>
                    </a:ext>
                  </a:extLst>
                </a:gridCol>
                <a:gridCol w="2188494">
                  <a:extLst>
                    <a:ext uri="{9D8B030D-6E8A-4147-A177-3AD203B41FA5}">
                      <a16:colId xmlns:a16="http://schemas.microsoft.com/office/drawing/2014/main" val="1126335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vyšší příjem celkové energie o 4,9 %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nižší příjem PUFA o 6,5 %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66195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900" dirty="0">
                          <a:effectLst/>
                        </a:rPr>
                        <a:t>vyšší příjem celkového množství tuku o 3,5 %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nižší příjem vlákniny o 12,4 %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57848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vyšší příjem nasycených tuků o 8,9 %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nižší příjem vitaminu C o 12,4 %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03572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900" dirty="0">
                          <a:effectLst/>
                        </a:rPr>
                        <a:t>vyšší příjem cholesterolu o 10,8 %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nižší příjem vitaminu E o 10,8 %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56896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900">
                          <a:effectLst/>
                        </a:rPr>
                        <a:t>vyšší konzumace alkoholu o 77,5 %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900" dirty="0">
                          <a:effectLst/>
                        </a:rPr>
                        <a:t>nižší příjem beta-karotenu o 11,8 %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60289218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8FF1152A-D914-4E7C-B518-04E40467B2E0}"/>
              </a:ext>
            </a:extLst>
          </p:cNvPr>
          <p:cNvSpPr txBox="1"/>
          <p:nvPr/>
        </p:nvSpPr>
        <p:spPr>
          <a:xfrm>
            <a:off x="6026545" y="3748562"/>
            <a:ext cx="5244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Důsledky stravování kuřáků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C256039-C0DA-40FA-91BB-20EB79076209}"/>
              </a:ext>
            </a:extLst>
          </p:cNvPr>
          <p:cNvSpPr txBox="1"/>
          <p:nvPr/>
        </p:nvSpPr>
        <p:spPr>
          <a:xfrm>
            <a:off x="8104553" y="5545048"/>
            <a:ext cx="3038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Zdroj: Mlčochová, Zpravodaj 4/2021</a:t>
            </a:r>
          </a:p>
        </p:txBody>
      </p:sp>
    </p:spTree>
    <p:extLst>
      <p:ext uri="{BB962C8B-B14F-4D97-AF65-F5344CB8AC3E}">
        <p14:creationId xmlns:p14="http://schemas.microsoft.com/office/powerpoint/2010/main" val="178278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F7A5CA-328E-A73F-3D5D-7CE361C688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A80CD8-BC74-AE6C-5285-394E946D6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F94F8A-4930-DE40-B371-F6607E5D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Kouření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7CDF1D-EBE2-E4A1-F328-98A1DDDAA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Kouření prostřednictvím toxických látek poškozuje kostní buňky a snižuje prokrvení kostí. 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Kuřáci mají dvojnásobné riziko zlomenin než nekuřáci (zlomeniny jsou častější, v nižším věku a pomaleji se hojí)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Ženy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kuřačky bývají hubenější a menopauza u nich nastupuje o 1-2 roky dříve. </a:t>
            </a:r>
          </a:p>
          <a:p>
            <a:pPr lvl="1">
              <a:buFont typeface="Wingdings" pitchFamily="2" charset="2"/>
              <a:buChar char="v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Nižší depo pro estrogeny v tukové tkání  </a:t>
            </a:r>
          </a:p>
          <a:p>
            <a:pPr lvl="1">
              <a:buFont typeface="Wingdings" pitchFamily="2" charset="2"/>
              <a:buChar char="v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Zvýšený metabolismus estrogenů </a:t>
            </a:r>
          </a:p>
          <a:p>
            <a:pPr lvl="1">
              <a:buFont typeface="Wingdings" pitchFamily="2" charset="2"/>
              <a:buChar char="v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Negativní vliv na kostní ztrátu a riziko zlomenin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mužů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kouření podstatně snižuje produkci testosteronu a tím i BMD (především obratlových těl). </a:t>
            </a:r>
          </a:p>
          <a:p>
            <a:pPr>
              <a:lnSpc>
                <a:spcPct val="100000"/>
              </a:lnSpc>
            </a:pPr>
            <a:endParaRPr lang="cs-CZ" sz="32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21C2674-6D2C-9A86-8B6E-8DE859DCC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50" y="294119"/>
            <a:ext cx="145743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ovéPole 11">
            <a:extLst>
              <a:ext uri="{FF2B5EF4-FFF2-40B4-BE49-F238E27FC236}">
                <a16:creationId xmlns:a16="http://schemas.microsoft.com/office/drawing/2014/main" id="{AD614C09-3F6B-9BC4-8DD6-9844E321D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279" y="4896469"/>
            <a:ext cx="7128748" cy="5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↑ ODBOURÁVÁNÍ  a ↓ NOVOTVORBA</a:t>
            </a:r>
          </a:p>
        </p:txBody>
      </p:sp>
      <p:sp>
        <p:nvSpPr>
          <p:cNvPr id="8" name="TextovéPole 17">
            <a:extLst>
              <a:ext uri="{FF2B5EF4-FFF2-40B4-BE49-F238E27FC236}">
                <a16:creationId xmlns:a16="http://schemas.microsoft.com/office/drawing/2014/main" id="{5B5D3987-249C-D7DC-1BF4-F0C44303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738" y="392396"/>
            <a:ext cx="5146523" cy="954107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cs-CZ" altLang="cs-CZ" sz="2800" dirty="0">
                <a:solidFill>
                  <a:schemeClr val="tx1"/>
                </a:solidFill>
              </a:rPr>
              <a:t>+ ŠPATNÁ VÝŽIVA, </a:t>
            </a:r>
          </a:p>
          <a:p>
            <a:pPr algn="ct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cs-CZ" altLang="cs-CZ" sz="2800" dirty="0">
                <a:solidFill>
                  <a:schemeClr val="tx1"/>
                </a:solidFill>
              </a:rPr>
              <a:t>NÍZKÁ POHYBOVÁ AKTIVITA</a:t>
            </a:r>
          </a:p>
        </p:txBody>
      </p:sp>
    </p:spTree>
    <p:extLst>
      <p:ext uri="{BB962C8B-B14F-4D97-AF65-F5344CB8AC3E}">
        <p14:creationId xmlns:p14="http://schemas.microsoft.com/office/powerpoint/2010/main" val="12420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D61391-11C0-6B04-6A8F-1E6B6D51D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E6A9AB-9394-BF21-B9DD-5ED96A24B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B15E36-E657-B51C-3E43-AD4F0156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8F17A3-98DC-919A-F2B4-270135917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>
                <a:ea typeface="ＭＳ Ｐゴシック" panose="020B0600070205080204" pitchFamily="34" charset="-128"/>
              </a:rPr>
              <a:t>časté</a:t>
            </a:r>
            <a:r>
              <a:rPr lang="cs-CZ" altLang="cs-CZ" sz="28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2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imobilizace</a:t>
            </a:r>
            <a:r>
              <a:rPr lang="cs-CZ" altLang="cs-CZ" sz="28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2800" dirty="0">
                <a:ea typeface="ＭＳ Ｐゴシック" panose="020B0600070205080204" pitchFamily="34" charset="-128"/>
              </a:rPr>
              <a:t>v důsledku kouřením způsobených onemocnění</a:t>
            </a:r>
            <a:endParaRPr lang="cs-CZ" altLang="cs-CZ" dirty="0">
              <a:ea typeface="ＭＳ Ｐゴシック" panose="020B0600070205080204" pitchFamily="34" charset="-128"/>
            </a:endParaRPr>
          </a:p>
          <a:p>
            <a:r>
              <a:rPr lang="cs-CZ" altLang="cs-CZ" sz="2800" dirty="0">
                <a:ea typeface="ＭＳ Ｐゴシック" panose="020B0600070205080204" pitchFamily="34" charset="-128"/>
              </a:rPr>
              <a:t>časté </a:t>
            </a:r>
            <a:r>
              <a:rPr lang="cs-CZ" altLang="cs-CZ" sz="2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onemocnění žaludku </a:t>
            </a:r>
            <a:r>
              <a:rPr lang="cs-CZ" altLang="cs-CZ" sz="2800" dirty="0">
                <a:ea typeface="ＭＳ Ｐゴシック" panose="020B0600070205080204" pitchFamily="34" charset="-128"/>
              </a:rPr>
              <a:t>a tím snížení absorpce Ca</a:t>
            </a:r>
          </a:p>
          <a:p>
            <a:r>
              <a:rPr lang="cs-CZ" altLang="cs-CZ" sz="2800" dirty="0">
                <a:ea typeface="ＭＳ Ｐゴシック" panose="020B0600070205080204" pitchFamily="34" charset="-128"/>
              </a:rPr>
              <a:t>horší stravovací návyky kuřáků, nižší přívod vápníku, ale vyšší konzumace alkoholu</a:t>
            </a:r>
          </a:p>
          <a:p>
            <a:r>
              <a:rPr lang="cs-CZ" altLang="cs-CZ" sz="2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vyšší hladiny kortizolu</a:t>
            </a:r>
            <a:r>
              <a:rPr lang="cs-CZ" altLang="cs-CZ" sz="2800" dirty="0">
                <a:ea typeface="ＭＳ Ｐゴシック" panose="020B0600070205080204" pitchFamily="34" charset="-128"/>
              </a:rPr>
              <a:t>, dlouhodobě zvýšené hladiny kortizolu zvyšují riziko osteoporózy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83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091DAE-A8FD-50BA-618E-473F03108A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2FCD35-EE1C-0644-0E74-801E72544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511906-4610-404B-B417-4A7F785D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Kouření a estrogeny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905970-6482-C9A4-6F94-AAA7F578C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altLang="cs-CZ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ANTIESTROGENNÍ EFEKT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ea typeface="ＭＳ Ｐゴシック" panose="020B0600070205080204" pitchFamily="34" charset="-128"/>
              </a:rPr>
              <a:t>příčinou jsou změny metabolismu estrogenu v játrech, dochází k </a:t>
            </a:r>
            <a:r>
              <a:rPr lang="cs-CZ" altLang="cs-CZ" dirty="0">
                <a:solidFill>
                  <a:schemeClr val="tx2"/>
                </a:solidFill>
                <a:ea typeface="ＭＳ Ｐゴシック" panose="020B0600070205080204" pitchFamily="34" charset="-128"/>
              </a:rPr>
              <a:t>vysoké hydroxylaci estradiolu</a:t>
            </a:r>
            <a:r>
              <a:rPr lang="cs-CZ" altLang="cs-CZ" dirty="0">
                <a:ea typeface="ＭＳ Ｐゴシック" panose="020B0600070205080204" pitchFamily="34" charset="-128"/>
              </a:rPr>
              <a:t>, která vede k vysoké produkci 2-hydoxyestrogenu, který má již jen </a:t>
            </a:r>
            <a:r>
              <a:rPr lang="cs-CZ" altLang="cs-CZ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malou estrogenní aktivitu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altLang="cs-CZ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</a:pPr>
            <a:r>
              <a:rPr lang="cs-CZ" altLang="cs-CZ" dirty="0">
                <a:ea typeface="ＭＳ Ｐゴシック" panose="020B0600070205080204" pitchFamily="34" charset="-128"/>
              </a:rPr>
              <a:t>Ženy kuřačky mají častěji nepravidelnou a kratší menstruaci, s kratší folikulární fází → </a:t>
            </a:r>
            <a:r>
              <a:rPr lang="cs-CZ" altLang="cs-CZ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snížení fertility i dřívější menopauza </a:t>
            </a:r>
            <a:r>
              <a:rPr lang="cs-CZ" altLang="cs-CZ" dirty="0">
                <a:ea typeface="ＭＳ Ｐゴシック" panose="020B0600070205080204" pitchFamily="34" charset="-128"/>
              </a:rPr>
              <a:t>(přibližně o 1-2 roky). Příchodem menopauzy se dále snižuje hladina estrogenu a zvyšuje se tak resorpce kosti.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987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E4A4AE-E7D3-4531-9086-C3CE670D08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BB9388-86DF-46C8-8656-9B349AB7D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9D444C2-38C2-426F-A4C0-E7E77645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závislosti na tabáku a diagnostická </a:t>
            </a:r>
            <a:r>
              <a:rPr lang="cs-CZ" dirty="0" err="1"/>
              <a:t>kritérie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D33FA27D-291D-4561-A650-EF5FB5D035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62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02CB4F-E5B1-475C-A441-94DFDA8CF2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B7A22C-9298-4BA8-83B8-ED7BC5A7D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8F71D5-45F0-4426-892C-1E363131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Abstinenční příznaky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130CA9-0FD5-4AFF-9498-B1A41EAC9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1815E0F-AB91-4395-8090-8A176468F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428135"/>
            <a:ext cx="7865806" cy="400172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7E3BE2B-767F-484A-B562-D8C25EA1B305}"/>
              </a:ext>
            </a:extLst>
          </p:cNvPr>
          <p:cNvSpPr txBox="1"/>
          <p:nvPr/>
        </p:nvSpPr>
        <p:spPr>
          <a:xfrm>
            <a:off x="5036839" y="5410313"/>
            <a:ext cx="7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Odkaz: </a:t>
            </a:r>
            <a:r>
              <a:rPr lang="cs-CZ" sz="1600" dirty="0">
                <a:hlinkClick r:id="rId3"/>
              </a:rPr>
              <a:t>minnesota_2023_clc_ii.pdf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729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CA50FE-4148-4D3E-A33B-EF74E7395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Komunitní výživa a zdravotní péče u vybraných skupin obyvatel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71B2A0-93E0-4096-A543-5873BACE4F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600C44-239E-4DB5-93AC-7ED8E316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závislosti na cigaretách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9012E9-AC68-4397-AC4C-A8BC35BA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762902-9B5C-48B7-9F45-8ADD6E97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1392427"/>
            <a:ext cx="3775587" cy="47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270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(3)</Template>
  <TotalTime>51</TotalTime>
  <Words>776</Words>
  <Application>Microsoft Office PowerPoint</Application>
  <PresentationFormat>Širokoúhlá obrazovka</PresentationFormat>
  <Paragraphs>112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Tahoma</vt:lpstr>
      <vt:lpstr>Times New Roman</vt:lpstr>
      <vt:lpstr>Wingdings</vt:lpstr>
      <vt:lpstr>Prezentace_MU_CZ</vt:lpstr>
      <vt:lpstr>Odvykání kouření</vt:lpstr>
      <vt:lpstr>Kouření</vt:lpstr>
      <vt:lpstr>Odlišné stravovací návyky kuřáků</vt:lpstr>
      <vt:lpstr>Kouření </vt:lpstr>
      <vt:lpstr>Prezentace aplikace PowerPoint</vt:lpstr>
      <vt:lpstr>Kouření a estrogeny</vt:lpstr>
      <vt:lpstr>Definice závislosti na tabáku a diagnostická kritérie</vt:lpstr>
      <vt:lpstr>Abstinenční příznaky</vt:lpstr>
      <vt:lpstr>Test závislosti na cigaretách</vt:lpstr>
      <vt:lpstr>Léčba</vt:lpstr>
      <vt:lpstr>Krátká intervence</vt:lpstr>
      <vt:lpstr>Behaviorální a psychosociální intervence, prevence relapsu</vt:lpstr>
      <vt:lpstr>Méně rizikové formy nikotinu?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Suchodolová</dc:creator>
  <cp:lastModifiedBy>Veronika Suchodolová</cp:lastModifiedBy>
  <cp:revision>12</cp:revision>
  <cp:lastPrinted>1601-01-01T00:00:00Z</cp:lastPrinted>
  <dcterms:created xsi:type="dcterms:W3CDTF">2024-09-24T05:30:40Z</dcterms:created>
  <dcterms:modified xsi:type="dcterms:W3CDTF">2024-11-25T12:14:26Z</dcterms:modified>
</cp:coreProperties>
</file>