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85"/>
  </p:notesMasterIdLst>
  <p:handoutMasterIdLst>
    <p:handoutMasterId r:id="rId86"/>
  </p:handoutMasterIdLst>
  <p:sldIdLst>
    <p:sldId id="257" r:id="rId2"/>
    <p:sldId id="306" r:id="rId3"/>
    <p:sldId id="381" r:id="rId4"/>
    <p:sldId id="382" r:id="rId5"/>
    <p:sldId id="260" r:id="rId6"/>
    <p:sldId id="297" r:id="rId7"/>
    <p:sldId id="298" r:id="rId8"/>
    <p:sldId id="268" r:id="rId9"/>
    <p:sldId id="304" r:id="rId10"/>
    <p:sldId id="269" r:id="rId11"/>
    <p:sldId id="305" r:id="rId12"/>
    <p:sldId id="383" r:id="rId13"/>
    <p:sldId id="270" r:id="rId14"/>
    <p:sldId id="258" r:id="rId15"/>
    <p:sldId id="267" r:id="rId16"/>
    <p:sldId id="264" r:id="rId17"/>
    <p:sldId id="265" r:id="rId18"/>
    <p:sldId id="266" r:id="rId19"/>
    <p:sldId id="271" r:id="rId20"/>
    <p:sldId id="289" r:id="rId21"/>
    <p:sldId id="290" r:id="rId22"/>
    <p:sldId id="273" r:id="rId23"/>
    <p:sldId id="263" r:id="rId24"/>
    <p:sldId id="275" r:id="rId25"/>
    <p:sldId id="276" r:id="rId26"/>
    <p:sldId id="277" r:id="rId27"/>
    <p:sldId id="280" r:id="rId28"/>
    <p:sldId id="282" r:id="rId29"/>
    <p:sldId id="384" r:id="rId30"/>
    <p:sldId id="283" r:id="rId31"/>
    <p:sldId id="281" r:id="rId32"/>
    <p:sldId id="385" r:id="rId33"/>
    <p:sldId id="300" r:id="rId34"/>
    <p:sldId id="386" r:id="rId35"/>
    <p:sldId id="288" r:id="rId36"/>
    <p:sldId id="291" r:id="rId37"/>
    <p:sldId id="387" r:id="rId38"/>
    <p:sldId id="293" r:id="rId39"/>
    <p:sldId id="294" r:id="rId40"/>
    <p:sldId id="301" r:id="rId41"/>
    <p:sldId id="302" r:id="rId42"/>
    <p:sldId id="299" r:id="rId43"/>
    <p:sldId id="303" r:id="rId44"/>
    <p:sldId id="352" r:id="rId45"/>
    <p:sldId id="317" r:id="rId46"/>
    <p:sldId id="340" r:id="rId47"/>
    <p:sldId id="292" r:id="rId48"/>
    <p:sldId id="353" r:id="rId49"/>
    <p:sldId id="357" r:id="rId50"/>
    <p:sldId id="367" r:id="rId51"/>
    <p:sldId id="307" r:id="rId52"/>
    <p:sldId id="259" r:id="rId53"/>
    <p:sldId id="330" r:id="rId54"/>
    <p:sldId id="320" r:id="rId55"/>
    <p:sldId id="360" r:id="rId56"/>
    <p:sldId id="323" r:id="rId57"/>
    <p:sldId id="332" r:id="rId58"/>
    <p:sldId id="333" r:id="rId59"/>
    <p:sldId id="327" r:id="rId60"/>
    <p:sldId id="326" r:id="rId61"/>
    <p:sldId id="375" r:id="rId62"/>
    <p:sldId id="325" r:id="rId63"/>
    <p:sldId id="329" r:id="rId64"/>
    <p:sldId id="334" r:id="rId65"/>
    <p:sldId id="363" r:id="rId66"/>
    <p:sldId id="286" r:id="rId67"/>
    <p:sldId id="336" r:id="rId68"/>
    <p:sldId id="354" r:id="rId69"/>
    <p:sldId id="365" r:id="rId70"/>
    <p:sldId id="310" r:id="rId71"/>
    <p:sldId id="348" r:id="rId72"/>
    <p:sldId id="295" r:id="rId73"/>
    <p:sldId id="331" r:id="rId74"/>
    <p:sldId id="339" r:id="rId75"/>
    <p:sldId id="262" r:id="rId76"/>
    <p:sldId id="355" r:id="rId77"/>
    <p:sldId id="372" r:id="rId78"/>
    <p:sldId id="316" r:id="rId79"/>
    <p:sldId id="356" r:id="rId80"/>
    <p:sldId id="284" r:id="rId81"/>
    <p:sldId id="342" r:id="rId82"/>
    <p:sldId id="285" r:id="rId83"/>
    <p:sldId id="380" r:id="rId8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>
            <a:extLst>
              <a:ext uri="{FF2B5EF4-FFF2-40B4-BE49-F238E27FC236}">
                <a16:creationId xmlns:a16="http://schemas.microsoft.com/office/drawing/2014/main" id="{55E25276-A1E1-45B7-9C38-AE3F3BD804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Zástupný symbol pro poznámky 2">
            <a:extLst>
              <a:ext uri="{FF2B5EF4-FFF2-40B4-BE49-F238E27FC236}">
                <a16:creationId xmlns:a16="http://schemas.microsoft.com/office/drawing/2014/main" id="{DA4EAAB8-EB79-4D42-8E39-4C41434BF5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Zdroj obr.: https://en.wikipedia.org/wiki/Adipose_tissue</a:t>
            </a:r>
          </a:p>
        </p:txBody>
      </p:sp>
      <p:sp>
        <p:nvSpPr>
          <p:cNvPr id="48132" name="Zástupný symbol pro číslo snímku 3">
            <a:extLst>
              <a:ext uri="{FF2B5EF4-FFF2-40B4-BE49-F238E27FC236}">
                <a16:creationId xmlns:a16="http://schemas.microsoft.com/office/drawing/2014/main" id="{B6CDA752-6D52-4DB5-B674-98AB3158C9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D7B785-F94F-4B20-ACAD-DB016E4A942C}" type="slidenum">
              <a:rPr lang="cs-CZ" altLang="cs-CZ"/>
              <a:pPr eaLnBrk="1" hangingPunct="1"/>
              <a:t>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>
            <a:extLst>
              <a:ext uri="{FF2B5EF4-FFF2-40B4-BE49-F238E27FC236}">
                <a16:creationId xmlns:a16="http://schemas.microsoft.com/office/drawing/2014/main" id="{F6D1B1E2-6EB3-4CC7-A63A-1CD92F4DE4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Zástupný symbol pro poznámky 2">
            <a:extLst>
              <a:ext uri="{FF2B5EF4-FFF2-40B4-BE49-F238E27FC236}">
                <a16:creationId xmlns:a16="http://schemas.microsoft.com/office/drawing/2014/main" id="{5661F943-9A01-4C2B-A483-B5A4FA9E4A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https://www.ncbi.nlm.nih.gov/pubmed/29461239</a:t>
            </a:r>
          </a:p>
        </p:txBody>
      </p:sp>
      <p:sp>
        <p:nvSpPr>
          <p:cNvPr id="57348" name="Zástupný symbol pro číslo snímku 3">
            <a:extLst>
              <a:ext uri="{FF2B5EF4-FFF2-40B4-BE49-F238E27FC236}">
                <a16:creationId xmlns:a16="http://schemas.microsoft.com/office/drawing/2014/main" id="{094D3112-7648-47D8-98D9-8E112C1764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E1C90D4-0994-4218-BD7E-D3BADE6F9A34}" type="slidenum">
              <a:rPr lang="cs-CZ" altLang="cs-CZ"/>
              <a:pPr eaLnBrk="1" hangingPunct="1"/>
              <a:t>19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>
            <a:extLst>
              <a:ext uri="{FF2B5EF4-FFF2-40B4-BE49-F238E27FC236}">
                <a16:creationId xmlns:a16="http://schemas.microsoft.com/office/drawing/2014/main" id="{4A9BE6E0-3CD2-41FC-88A6-6D7DF4974CA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Zástupný symbol pro poznámky 2">
            <a:extLst>
              <a:ext uri="{FF2B5EF4-FFF2-40B4-BE49-F238E27FC236}">
                <a16:creationId xmlns:a16="http://schemas.microsoft.com/office/drawing/2014/main" id="{6048FCB7-0E60-4EDD-A2CE-42E83C31F7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Zdroj: https://www.researchgate.net/figure/Balance-of-immune-responses-in-the-regulation-of-adipose-tissue-function-Lean-adipose_fig3_301280725</a:t>
            </a:r>
            <a:br>
              <a:rPr lang="cs-CZ" altLang="cs-CZ"/>
            </a:br>
            <a:r>
              <a:rPr lang="cs-CZ" altLang="cs-CZ"/>
              <a:t>Lean tuková tkáň nese různé protizánětlivé imunitní buňky, jako jsou eozinofily, makrofágy M2, Th2 buňky, iNKT buňky a buňky Treg. Tyto imunitní buňky pomáhají udržovat citlivost na inzulín a uchovávají energii ve formě TAG. </a:t>
            </a:r>
            <a:br>
              <a:rPr lang="cs-CZ" altLang="cs-CZ"/>
            </a:br>
            <a:r>
              <a:rPr lang="cs-CZ" altLang="cs-CZ"/>
              <a:t>U obézních je počet prozánětlivých imunitních buněk, včetně neutrofilů, makrofágů M1, žírných buněk, buněk Th1 a CD8 T buněk, značně zvýšený. Současně snížený počet protizánětlivých imunitních buněk zrychluje prozánětlivou odezvu a dysfunkci tukového tkáně.</a:t>
            </a:r>
          </a:p>
        </p:txBody>
      </p:sp>
      <p:sp>
        <p:nvSpPr>
          <p:cNvPr id="58372" name="Zástupný symbol pro číslo snímku 3">
            <a:extLst>
              <a:ext uri="{FF2B5EF4-FFF2-40B4-BE49-F238E27FC236}">
                <a16:creationId xmlns:a16="http://schemas.microsoft.com/office/drawing/2014/main" id="{9CFAA940-73CA-4179-9E8E-2E787B793E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65BE13-4E92-48FE-9F1F-C3C780344781}" type="slidenum">
              <a:rPr lang="cs-CZ" altLang="cs-CZ"/>
              <a:pPr eaLnBrk="1" hangingPunct="1"/>
              <a:t>20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>
            <a:extLst>
              <a:ext uri="{FF2B5EF4-FFF2-40B4-BE49-F238E27FC236}">
                <a16:creationId xmlns:a16="http://schemas.microsoft.com/office/drawing/2014/main" id="{6ACDE009-2E4A-4CE8-A5BC-DB394EB6EA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Zástupný symbol pro poznámky 2">
            <a:extLst>
              <a:ext uri="{FF2B5EF4-FFF2-40B4-BE49-F238E27FC236}">
                <a16:creationId xmlns:a16="http://schemas.microsoft.com/office/drawing/2014/main" id="{23B7BA89-3C04-4C06-9EDC-A44F3BE8FB7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/>
              <a:t>https://www.sciencedirect.com/science/article/pii/S2173509314000336</a:t>
            </a:r>
          </a:p>
          <a:p>
            <a:pPr eaLnBrk="1" hangingPunct="1"/>
            <a:r>
              <a:rPr lang="cs-CZ" altLang="cs-CZ"/>
              <a:t>http://www.arcmedres.com/article/S0188-4409(08)00225-7/fulltext</a:t>
            </a:r>
          </a:p>
        </p:txBody>
      </p:sp>
      <p:sp>
        <p:nvSpPr>
          <p:cNvPr id="59396" name="Zástupný symbol pro číslo snímku 3">
            <a:extLst>
              <a:ext uri="{FF2B5EF4-FFF2-40B4-BE49-F238E27FC236}">
                <a16:creationId xmlns:a16="http://schemas.microsoft.com/office/drawing/2014/main" id="{0A51B964-301A-462D-A4D8-F789F94836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09DA53-9043-4911-9C38-9EE238DB4C3B}" type="slidenum">
              <a:rPr lang="cs-CZ" altLang="cs-CZ"/>
              <a:pPr eaLnBrk="1" hangingPunct="1"/>
              <a:t>22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>
            <a:extLst>
              <a:ext uri="{FF2B5EF4-FFF2-40B4-BE49-F238E27FC236}">
                <a16:creationId xmlns:a16="http://schemas.microsoft.com/office/drawing/2014/main" id="{C377B267-E48A-4E0A-9345-307F9EA7AA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Zástupný symbol pro poznámky 2">
            <a:extLst>
              <a:ext uri="{FF2B5EF4-FFF2-40B4-BE49-F238E27FC236}">
                <a16:creationId xmlns:a16="http://schemas.microsoft.com/office/drawing/2014/main" id="{6C3E3C33-F633-4720-B76D-5EB92A01EF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Zdroj obr.: http://www.drhenrywu.com/brown-adipose-tissue-obesity/</a:t>
            </a:r>
          </a:p>
        </p:txBody>
      </p:sp>
      <p:sp>
        <p:nvSpPr>
          <p:cNvPr id="60420" name="Zástupný symbol pro číslo snímku 3">
            <a:extLst>
              <a:ext uri="{FF2B5EF4-FFF2-40B4-BE49-F238E27FC236}">
                <a16:creationId xmlns:a16="http://schemas.microsoft.com/office/drawing/2014/main" id="{D0536307-EBFC-44A9-968B-4B898BB654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84D555F-E3CA-497A-B2F0-0FF9AD1116E9}" type="slidenum">
              <a:rPr lang="cs-CZ" altLang="cs-CZ"/>
              <a:pPr eaLnBrk="1" hangingPunct="1"/>
              <a:t>23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Zástupný symbol pro obrázek snímku 1">
            <a:extLst>
              <a:ext uri="{FF2B5EF4-FFF2-40B4-BE49-F238E27FC236}">
                <a16:creationId xmlns:a16="http://schemas.microsoft.com/office/drawing/2014/main" id="{41123DCA-5E03-4AD6-BD0B-EC04B40CCD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Zástupný symbol pro poznámky 2">
            <a:extLst>
              <a:ext uri="{FF2B5EF4-FFF2-40B4-BE49-F238E27FC236}">
                <a16:creationId xmlns:a16="http://schemas.microsoft.com/office/drawing/2014/main" id="{30019A10-6E40-4A7B-9319-5FE32436CB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Zdroj: https://biophysicallab.wordpress.com/projects-2/projects/</a:t>
            </a:r>
          </a:p>
        </p:txBody>
      </p:sp>
      <p:sp>
        <p:nvSpPr>
          <p:cNvPr id="61444" name="Zástupný symbol pro číslo snímku 3">
            <a:extLst>
              <a:ext uri="{FF2B5EF4-FFF2-40B4-BE49-F238E27FC236}">
                <a16:creationId xmlns:a16="http://schemas.microsoft.com/office/drawing/2014/main" id="{72DFE771-5405-4EF1-9D59-061B9E076D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0AB3912-5B1C-4B5C-8552-FBDAD05B464F}" type="slidenum">
              <a:rPr lang="cs-CZ" altLang="cs-CZ"/>
              <a:pPr eaLnBrk="1" hangingPunct="1"/>
              <a:t>25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>
            <a:extLst>
              <a:ext uri="{FF2B5EF4-FFF2-40B4-BE49-F238E27FC236}">
                <a16:creationId xmlns:a16="http://schemas.microsoft.com/office/drawing/2014/main" id="{6B334092-107C-498E-8DC9-A016166392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Zástupný symbol pro poznámky 2">
            <a:extLst>
              <a:ext uri="{FF2B5EF4-FFF2-40B4-BE49-F238E27FC236}">
                <a16:creationId xmlns:a16="http://schemas.microsoft.com/office/drawing/2014/main" id="{8F3D4A99-5B57-41D4-8B34-9C29B32387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https://biophysicallab.wordpress.com/projects-2/projects/</a:t>
            </a:r>
          </a:p>
          <a:p>
            <a:r>
              <a:rPr lang="cs-CZ" altLang="cs-CZ"/>
              <a:t>https://www.ncbi.nlm.nih.gov/pmc/articles/PMC4613812/</a:t>
            </a:r>
          </a:p>
        </p:txBody>
      </p:sp>
      <p:sp>
        <p:nvSpPr>
          <p:cNvPr id="62468" name="Zástupný symbol pro číslo snímku 3">
            <a:extLst>
              <a:ext uri="{FF2B5EF4-FFF2-40B4-BE49-F238E27FC236}">
                <a16:creationId xmlns:a16="http://schemas.microsoft.com/office/drawing/2014/main" id="{2F715E41-42A4-4786-B10C-6BE5951D5C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7BA85F8-F3DB-46FC-AE81-32FDE8C4E989}" type="slidenum">
              <a:rPr lang="cs-CZ" altLang="cs-CZ"/>
              <a:pPr eaLnBrk="1" hangingPunct="1"/>
              <a:t>26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>
            <a:extLst>
              <a:ext uri="{FF2B5EF4-FFF2-40B4-BE49-F238E27FC236}">
                <a16:creationId xmlns:a16="http://schemas.microsoft.com/office/drawing/2014/main" id="{D0CA534B-B296-42DE-AF7D-34FF5F1BE8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Zástupný symbol pro poznámky 2">
            <a:extLst>
              <a:ext uri="{FF2B5EF4-FFF2-40B4-BE49-F238E27FC236}">
                <a16:creationId xmlns:a16="http://schemas.microsoft.com/office/drawing/2014/main" id="{25783B56-935F-469E-80BF-708261F778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https://www.ncbi.nlm.nih.gov/pmc/articles/PMC4613812/</a:t>
            </a:r>
          </a:p>
        </p:txBody>
      </p:sp>
      <p:sp>
        <p:nvSpPr>
          <p:cNvPr id="63492" name="Zástupný symbol pro číslo snímku 3">
            <a:extLst>
              <a:ext uri="{FF2B5EF4-FFF2-40B4-BE49-F238E27FC236}">
                <a16:creationId xmlns:a16="http://schemas.microsoft.com/office/drawing/2014/main" id="{DE829E37-2B6B-4E0A-8414-D62FA5B077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4DE250-6892-401C-A2E3-7A95BAC99D1A}" type="slidenum">
              <a:rPr lang="cs-CZ" altLang="cs-CZ"/>
              <a:pPr eaLnBrk="1" hangingPunct="1"/>
              <a:t>27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>
            <a:extLst>
              <a:ext uri="{FF2B5EF4-FFF2-40B4-BE49-F238E27FC236}">
                <a16:creationId xmlns:a16="http://schemas.microsoft.com/office/drawing/2014/main" id="{A2B35657-C80D-427A-94BB-AEB994C70C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Zástupný symbol pro poznámky 2">
            <a:extLst>
              <a:ext uri="{FF2B5EF4-FFF2-40B4-BE49-F238E27FC236}">
                <a16:creationId xmlns:a16="http://schemas.microsoft.com/office/drawing/2014/main" id="{FB0034EF-034D-490B-80CA-B6A3D91EA6E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https://www.ncbi.nlm.nih.gov/pmc/articles/PMC4613812/</a:t>
            </a:r>
          </a:p>
          <a:p>
            <a:r>
              <a:rPr lang="cs-CZ" altLang="cs-CZ"/>
              <a:t>https://www.ncbi.nlm.nih.gov/pmc/articles/PMC5274505/</a:t>
            </a:r>
          </a:p>
          <a:p>
            <a:r>
              <a:rPr lang="cs-CZ" altLang="cs-CZ"/>
              <a:t>https://www.ncbi.nlm.nih.gov/pmc/articles/PMC3764508/</a:t>
            </a:r>
          </a:p>
        </p:txBody>
      </p:sp>
      <p:sp>
        <p:nvSpPr>
          <p:cNvPr id="64516" name="Zástupný symbol pro číslo snímku 3">
            <a:extLst>
              <a:ext uri="{FF2B5EF4-FFF2-40B4-BE49-F238E27FC236}">
                <a16:creationId xmlns:a16="http://schemas.microsoft.com/office/drawing/2014/main" id="{CDEC880E-C4DB-414D-B913-D359CEED4F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A765BB-E48D-402C-9489-DA7D440003F4}" type="slidenum">
              <a:rPr lang="cs-CZ" altLang="cs-CZ"/>
              <a:pPr eaLnBrk="1" hangingPunct="1"/>
              <a:t>28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>
            <a:extLst>
              <a:ext uri="{FF2B5EF4-FFF2-40B4-BE49-F238E27FC236}">
                <a16:creationId xmlns:a16="http://schemas.microsoft.com/office/drawing/2014/main" id="{5CDE4375-1B26-4C89-A89C-9861628C9E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Zástupný symbol pro poznámky 2">
            <a:extLst>
              <a:ext uri="{FF2B5EF4-FFF2-40B4-BE49-F238E27FC236}">
                <a16:creationId xmlns:a16="http://schemas.microsoft.com/office/drawing/2014/main" id="{6239DEA6-FDD9-4179-8889-584BF4796A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Zdroj obr.: https://media.eurekalert.org/multimedia_prod/pub/web/109143_web.jpg</a:t>
            </a:r>
          </a:p>
        </p:txBody>
      </p:sp>
      <p:sp>
        <p:nvSpPr>
          <p:cNvPr id="65540" name="Zástupný symbol pro číslo snímku 3">
            <a:extLst>
              <a:ext uri="{FF2B5EF4-FFF2-40B4-BE49-F238E27FC236}">
                <a16:creationId xmlns:a16="http://schemas.microsoft.com/office/drawing/2014/main" id="{019471E0-8CD9-4E73-9942-9B83FB1B2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DB067D-A63B-47A1-BB7F-E7E5EDBEFC86}" type="slidenum">
              <a:rPr lang="cs-CZ" altLang="cs-CZ"/>
              <a:pPr eaLnBrk="1" hangingPunct="1"/>
              <a:t>29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>
            <a:extLst>
              <a:ext uri="{FF2B5EF4-FFF2-40B4-BE49-F238E27FC236}">
                <a16:creationId xmlns:a16="http://schemas.microsoft.com/office/drawing/2014/main" id="{2314AEC7-2079-4DA2-8192-9F717063D0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Zástupný symbol pro poznámky 2">
            <a:extLst>
              <a:ext uri="{FF2B5EF4-FFF2-40B4-BE49-F238E27FC236}">
                <a16:creationId xmlns:a16="http://schemas.microsoft.com/office/drawing/2014/main" id="{302F29EE-D6D9-4629-8E4B-7F82B78B26F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https://www.ncbi.nlm.nih.gov/pmc/articles/PMC4613812/</a:t>
            </a:r>
          </a:p>
        </p:txBody>
      </p:sp>
      <p:sp>
        <p:nvSpPr>
          <p:cNvPr id="66564" name="Zástupný symbol pro číslo snímku 3">
            <a:extLst>
              <a:ext uri="{FF2B5EF4-FFF2-40B4-BE49-F238E27FC236}">
                <a16:creationId xmlns:a16="http://schemas.microsoft.com/office/drawing/2014/main" id="{A72EA4C2-31ED-4E00-A57F-E03436D8A2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7BF97EF-B9EE-4417-97B1-8D9471A409F9}" type="slidenum">
              <a:rPr lang="cs-CZ" altLang="cs-CZ"/>
              <a:pPr eaLnBrk="1" hangingPunct="1"/>
              <a:t>30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>
            <a:extLst>
              <a:ext uri="{FF2B5EF4-FFF2-40B4-BE49-F238E27FC236}">
                <a16:creationId xmlns:a16="http://schemas.microsoft.com/office/drawing/2014/main" id="{0E924D36-36C6-4C3A-8E6F-20A36592F1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Zástupný symbol pro poznámky 2">
            <a:extLst>
              <a:ext uri="{FF2B5EF4-FFF2-40B4-BE49-F238E27FC236}">
                <a16:creationId xmlns:a16="http://schemas.microsoft.com/office/drawing/2014/main" id="{297EA87A-D543-4488-8DDE-9EE624C11A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Zdroj obr.: http://123coolpictures.com/brown+adipose+tissue+adults</a:t>
            </a:r>
          </a:p>
        </p:txBody>
      </p:sp>
      <p:sp>
        <p:nvSpPr>
          <p:cNvPr id="49156" name="Zástupný symbol pro číslo snímku 3">
            <a:extLst>
              <a:ext uri="{FF2B5EF4-FFF2-40B4-BE49-F238E27FC236}">
                <a16:creationId xmlns:a16="http://schemas.microsoft.com/office/drawing/2014/main" id="{5CFED66B-1BD0-4182-ABC0-38B7A23381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A100750-7107-4A92-BD31-D16D1F37108C}" type="slidenum">
              <a:rPr lang="cs-CZ" altLang="cs-CZ"/>
              <a:pPr eaLnBrk="1" hangingPunct="1"/>
              <a:t>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Zástupný symbol pro obrázek snímku 1">
            <a:extLst>
              <a:ext uri="{FF2B5EF4-FFF2-40B4-BE49-F238E27FC236}">
                <a16:creationId xmlns:a16="http://schemas.microsoft.com/office/drawing/2014/main" id="{B0FE6AEB-A1AB-4280-885C-85037D52FB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Zástupný symbol pro poznámky 2">
            <a:extLst>
              <a:ext uri="{FF2B5EF4-FFF2-40B4-BE49-F238E27FC236}">
                <a16:creationId xmlns:a16="http://schemas.microsoft.com/office/drawing/2014/main" id="{2D352F90-3AE9-434B-9941-A0C7DC54E0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https://www.ncbi.nlm.nih.gov/pmc/articles/PMC4613812/</a:t>
            </a:r>
          </a:p>
        </p:txBody>
      </p:sp>
      <p:sp>
        <p:nvSpPr>
          <p:cNvPr id="67588" name="Zástupný symbol pro číslo snímku 3">
            <a:extLst>
              <a:ext uri="{FF2B5EF4-FFF2-40B4-BE49-F238E27FC236}">
                <a16:creationId xmlns:a16="http://schemas.microsoft.com/office/drawing/2014/main" id="{46757B57-988E-4BC0-B2E2-CF3480623F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5ADC2B0-086F-47F2-8A45-24DA6F31E281}" type="slidenum">
              <a:rPr lang="cs-CZ" altLang="cs-CZ"/>
              <a:pPr eaLnBrk="1" hangingPunct="1"/>
              <a:t>31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>
            <a:extLst>
              <a:ext uri="{FF2B5EF4-FFF2-40B4-BE49-F238E27FC236}">
                <a16:creationId xmlns:a16="http://schemas.microsoft.com/office/drawing/2014/main" id="{BA2BAE77-40A0-405B-8C0F-B31D4C4273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Zástupný symbol pro poznámky 2">
            <a:extLst>
              <a:ext uri="{FF2B5EF4-FFF2-40B4-BE49-F238E27FC236}">
                <a16:creationId xmlns:a16="http://schemas.microsoft.com/office/drawing/2014/main" id="{824B7812-183E-4D0C-9A98-2329EC95F8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https://www.ncbi.nlm.nih.gov/pmc/articles/PMC4613812/</a:t>
            </a:r>
          </a:p>
          <a:p>
            <a:endParaRPr lang="cs-CZ" altLang="cs-CZ"/>
          </a:p>
        </p:txBody>
      </p:sp>
      <p:sp>
        <p:nvSpPr>
          <p:cNvPr id="68612" name="Zástupný symbol pro číslo snímku 3">
            <a:extLst>
              <a:ext uri="{FF2B5EF4-FFF2-40B4-BE49-F238E27FC236}">
                <a16:creationId xmlns:a16="http://schemas.microsoft.com/office/drawing/2014/main" id="{9EB22152-EB64-4EBC-BE6E-884784CC3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48FE221-68BD-456A-988D-EF88C7CD697E}" type="slidenum">
              <a:rPr lang="cs-CZ" altLang="cs-CZ"/>
              <a:pPr eaLnBrk="1" hangingPunct="1"/>
              <a:t>32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rázek snímku 1">
            <a:extLst>
              <a:ext uri="{FF2B5EF4-FFF2-40B4-BE49-F238E27FC236}">
                <a16:creationId xmlns:a16="http://schemas.microsoft.com/office/drawing/2014/main" id="{0DAE8AD9-2C95-436A-A3BA-2FFA32A368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Zástupný symbol pro poznámky 2">
            <a:extLst>
              <a:ext uri="{FF2B5EF4-FFF2-40B4-BE49-F238E27FC236}">
                <a16:creationId xmlns:a16="http://schemas.microsoft.com/office/drawing/2014/main" id="{FCF0B994-D9F3-4B64-8C26-2AA56961717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https://www.ncbi.nlm.nih.gov/pubmed/24146030</a:t>
            </a:r>
          </a:p>
        </p:txBody>
      </p:sp>
      <p:sp>
        <p:nvSpPr>
          <p:cNvPr id="69636" name="Zástupný symbol pro číslo snímku 3">
            <a:extLst>
              <a:ext uri="{FF2B5EF4-FFF2-40B4-BE49-F238E27FC236}">
                <a16:creationId xmlns:a16="http://schemas.microsoft.com/office/drawing/2014/main" id="{4E389F63-09CB-410B-80CC-6719023595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40FEAC4-F2EC-4AF7-AE5A-326F05163213}" type="slidenum">
              <a:rPr lang="cs-CZ" altLang="cs-CZ"/>
              <a:pPr eaLnBrk="1" hangingPunct="1"/>
              <a:t>34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>
            <a:extLst>
              <a:ext uri="{FF2B5EF4-FFF2-40B4-BE49-F238E27FC236}">
                <a16:creationId xmlns:a16="http://schemas.microsoft.com/office/drawing/2014/main" id="{3EF58F0A-B88B-4841-990D-49A3666E27F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Zástupný symbol pro poznámky 2">
            <a:extLst>
              <a:ext uri="{FF2B5EF4-FFF2-40B4-BE49-F238E27FC236}">
                <a16:creationId xmlns:a16="http://schemas.microsoft.com/office/drawing/2014/main" id="{6ED26631-38B4-4036-BBBC-D16C92D6D32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https://www.ncbi.nlm.nih.gov/pmc/articles/PMC3764508/</a:t>
            </a:r>
          </a:p>
          <a:p>
            <a:r>
              <a:rPr lang="cs-CZ" altLang="cs-CZ"/>
              <a:t>https://www.ncbi.nlm.nih.gov/pmc/articles/PMC2587487/</a:t>
            </a:r>
          </a:p>
          <a:p>
            <a:r>
              <a:rPr lang="cs-CZ" altLang="cs-CZ"/>
              <a:t>https://www.ncbi.nlm.nih.gov/pmc/articles/PMC4435780/</a:t>
            </a:r>
          </a:p>
          <a:p>
            <a:r>
              <a:rPr lang="cs-CZ" altLang="cs-CZ"/>
              <a:t>https://www.ncbi.nlm.nih.gov/pmc/articles/PMC5274505/</a:t>
            </a:r>
          </a:p>
          <a:p>
            <a:endParaRPr lang="cs-CZ" altLang="cs-CZ"/>
          </a:p>
        </p:txBody>
      </p:sp>
      <p:sp>
        <p:nvSpPr>
          <p:cNvPr id="70660" name="Zástupný symbol pro číslo snímku 3">
            <a:extLst>
              <a:ext uri="{FF2B5EF4-FFF2-40B4-BE49-F238E27FC236}">
                <a16:creationId xmlns:a16="http://schemas.microsoft.com/office/drawing/2014/main" id="{5D50A44E-2F06-4949-98FB-0153A6EB0C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30644FE-A830-46BD-9A67-3070D65FB5AB}" type="slidenum">
              <a:rPr lang="cs-CZ" altLang="cs-CZ"/>
              <a:pPr eaLnBrk="1" hangingPunct="1"/>
              <a:t>35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rázek snímku 1">
            <a:extLst>
              <a:ext uri="{FF2B5EF4-FFF2-40B4-BE49-F238E27FC236}">
                <a16:creationId xmlns:a16="http://schemas.microsoft.com/office/drawing/2014/main" id="{1E175A7B-88D3-4421-A5CA-D180C845A2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Zástupný symbol pro poznámky 2">
            <a:extLst>
              <a:ext uri="{FF2B5EF4-FFF2-40B4-BE49-F238E27FC236}">
                <a16:creationId xmlns:a16="http://schemas.microsoft.com/office/drawing/2014/main" id="{F6A9D484-7633-4529-94E2-F6B175EE19F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https://www.ncbi.nlm.nih.gov/pmc/articles/PMC3764508/</a:t>
            </a:r>
          </a:p>
          <a:p>
            <a:r>
              <a:rPr lang="cs-CZ" altLang="cs-CZ"/>
              <a:t>https://www.ncbi.nlm.nih.gov/pmc/articles/PMC2587487/</a:t>
            </a:r>
          </a:p>
          <a:p>
            <a:r>
              <a:rPr lang="cs-CZ" altLang="cs-CZ"/>
              <a:t>https://www.ncbi.nlm.nih.gov/pmc/articles/PMC4435780/</a:t>
            </a:r>
          </a:p>
          <a:p>
            <a:r>
              <a:rPr lang="cs-CZ" altLang="cs-CZ"/>
              <a:t>https://www.ncbi.nlm.nih.gov/pmc/articles/PMC5274505/</a:t>
            </a:r>
          </a:p>
          <a:p>
            <a:endParaRPr lang="cs-CZ" altLang="cs-CZ"/>
          </a:p>
        </p:txBody>
      </p:sp>
      <p:sp>
        <p:nvSpPr>
          <p:cNvPr id="71684" name="Zástupný symbol pro číslo snímku 3">
            <a:extLst>
              <a:ext uri="{FF2B5EF4-FFF2-40B4-BE49-F238E27FC236}">
                <a16:creationId xmlns:a16="http://schemas.microsoft.com/office/drawing/2014/main" id="{9FDFEC3D-FB60-43B6-9433-ABB086C889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4D2129-000D-459F-8530-33B8524BCEFF}" type="slidenum">
              <a:rPr lang="cs-CZ" altLang="cs-CZ"/>
              <a:pPr eaLnBrk="1" hangingPunct="1"/>
              <a:t>36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>
            <a:extLst>
              <a:ext uri="{FF2B5EF4-FFF2-40B4-BE49-F238E27FC236}">
                <a16:creationId xmlns:a16="http://schemas.microsoft.com/office/drawing/2014/main" id="{6C1E7EE6-EB65-40F6-B1D6-8F82D3093A3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Zástupný symbol pro poznámky 2">
            <a:extLst>
              <a:ext uri="{FF2B5EF4-FFF2-40B4-BE49-F238E27FC236}">
                <a16:creationId xmlns:a16="http://schemas.microsoft.com/office/drawing/2014/main" id="{069516FF-0E90-4CB4-87EB-45AABCE651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https://www.ncbi.nlm.nih.gov/pmc/articles/PMC3764508/</a:t>
            </a:r>
          </a:p>
          <a:p>
            <a:r>
              <a:rPr lang="cs-CZ" altLang="cs-CZ"/>
              <a:t>https://www.ncbi.nlm.nih.gov/pmc/articles/PMC2587487/</a:t>
            </a:r>
          </a:p>
          <a:p>
            <a:r>
              <a:rPr lang="cs-CZ" altLang="cs-CZ"/>
              <a:t>https://www.ncbi.nlm.nih.gov/pmc/articles/PMC4435780/</a:t>
            </a:r>
          </a:p>
          <a:p>
            <a:r>
              <a:rPr lang="cs-CZ" altLang="cs-CZ"/>
              <a:t>https://www.ncbi.nlm.nih.gov/pmc/articles/PMC5274505/</a:t>
            </a:r>
          </a:p>
          <a:p>
            <a:endParaRPr lang="cs-CZ" altLang="cs-CZ"/>
          </a:p>
        </p:txBody>
      </p:sp>
      <p:sp>
        <p:nvSpPr>
          <p:cNvPr id="72708" name="Zástupný symbol pro číslo snímku 3">
            <a:extLst>
              <a:ext uri="{FF2B5EF4-FFF2-40B4-BE49-F238E27FC236}">
                <a16:creationId xmlns:a16="http://schemas.microsoft.com/office/drawing/2014/main" id="{8965F608-153F-4512-8125-EC2A31899B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CD51216-7900-493E-85CE-A0CAE3019840}" type="slidenum">
              <a:rPr lang="cs-CZ" altLang="cs-CZ"/>
              <a:pPr eaLnBrk="1" hangingPunct="1"/>
              <a:t>37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rázek snímku 1">
            <a:extLst>
              <a:ext uri="{FF2B5EF4-FFF2-40B4-BE49-F238E27FC236}">
                <a16:creationId xmlns:a16="http://schemas.microsoft.com/office/drawing/2014/main" id="{FD15BD8F-3C8F-458A-BD9B-434992CAED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Zástupný symbol pro poznámky 2">
            <a:extLst>
              <a:ext uri="{FF2B5EF4-FFF2-40B4-BE49-F238E27FC236}">
                <a16:creationId xmlns:a16="http://schemas.microsoft.com/office/drawing/2014/main" id="{5DB75274-2901-4BAC-81A3-75A9B7CDE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Zdroj obr.: https://www.nature.com/articles/nrendo.2013.204</a:t>
            </a:r>
          </a:p>
        </p:txBody>
      </p:sp>
      <p:sp>
        <p:nvSpPr>
          <p:cNvPr id="73732" name="Zástupný symbol pro číslo snímku 3">
            <a:extLst>
              <a:ext uri="{FF2B5EF4-FFF2-40B4-BE49-F238E27FC236}">
                <a16:creationId xmlns:a16="http://schemas.microsoft.com/office/drawing/2014/main" id="{B2ACBBA0-D007-47CE-B9AA-74E8059F46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665A821-1C41-434F-A1FF-F42B4CB2EE30}" type="slidenum">
              <a:rPr lang="cs-CZ" altLang="cs-CZ"/>
              <a:pPr eaLnBrk="1" hangingPunct="1"/>
              <a:t>38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>
            <a:extLst>
              <a:ext uri="{FF2B5EF4-FFF2-40B4-BE49-F238E27FC236}">
                <a16:creationId xmlns:a16="http://schemas.microsoft.com/office/drawing/2014/main" id="{B0521302-E760-4487-B080-45D012AB81B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Zástupný symbol pro poznámky 2">
            <a:extLst>
              <a:ext uri="{FF2B5EF4-FFF2-40B4-BE49-F238E27FC236}">
                <a16:creationId xmlns:a16="http://schemas.microsoft.com/office/drawing/2014/main" id="{EC3D3C20-02D4-4E40-B0F0-97FBD4E1EA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http://www.eje-online.org/content/170/5/R159.long</a:t>
            </a:r>
          </a:p>
        </p:txBody>
      </p:sp>
      <p:sp>
        <p:nvSpPr>
          <p:cNvPr id="74756" name="Zástupný symbol pro číslo snímku 3">
            <a:extLst>
              <a:ext uri="{FF2B5EF4-FFF2-40B4-BE49-F238E27FC236}">
                <a16:creationId xmlns:a16="http://schemas.microsoft.com/office/drawing/2014/main" id="{3671EACE-7CB4-4D93-8DF4-D0C6C442F8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3B7495D-CCE9-44BB-BA88-F1A504BFF8B1}" type="slidenum">
              <a:rPr lang="cs-CZ" altLang="cs-CZ"/>
              <a:pPr eaLnBrk="1" hangingPunct="1"/>
              <a:t>39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Zástupný symbol pro obrázek snímku 1">
            <a:extLst>
              <a:ext uri="{FF2B5EF4-FFF2-40B4-BE49-F238E27FC236}">
                <a16:creationId xmlns:a16="http://schemas.microsoft.com/office/drawing/2014/main" id="{3B5C4779-E3B8-4AAE-BDB3-E7594276CC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Zástupný symbol pro poznámky 2">
            <a:extLst>
              <a:ext uri="{FF2B5EF4-FFF2-40B4-BE49-F238E27FC236}">
                <a16:creationId xmlns:a16="http://schemas.microsoft.com/office/drawing/2014/main" id="{EB1BF1BF-CDFB-414B-8F6B-83FA429C9A7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http://www.eje-online.org/content/170/5/R159.long</a:t>
            </a:r>
          </a:p>
        </p:txBody>
      </p:sp>
      <p:sp>
        <p:nvSpPr>
          <p:cNvPr id="75780" name="Zástupný symbol pro číslo snímku 3">
            <a:extLst>
              <a:ext uri="{FF2B5EF4-FFF2-40B4-BE49-F238E27FC236}">
                <a16:creationId xmlns:a16="http://schemas.microsoft.com/office/drawing/2014/main" id="{BF561EEC-1FB4-47F5-A102-C22822C174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9153588-FC08-4292-90AC-5DA09F62A403}" type="slidenum">
              <a:rPr lang="cs-CZ" altLang="cs-CZ"/>
              <a:pPr eaLnBrk="1" hangingPunct="1"/>
              <a:t>40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>
            <a:extLst>
              <a:ext uri="{FF2B5EF4-FFF2-40B4-BE49-F238E27FC236}">
                <a16:creationId xmlns:a16="http://schemas.microsoft.com/office/drawing/2014/main" id="{7E97FAFF-058C-4C9A-9012-6581BF3B3C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Zástupný symbol pro poznámky 2">
            <a:extLst>
              <a:ext uri="{FF2B5EF4-FFF2-40B4-BE49-F238E27FC236}">
                <a16:creationId xmlns:a16="http://schemas.microsoft.com/office/drawing/2014/main" id="{59DCEECA-D508-4E76-B6C3-1E5687590F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http://www.eje-online.org/content/170/5/R159.long</a:t>
            </a:r>
          </a:p>
        </p:txBody>
      </p:sp>
      <p:sp>
        <p:nvSpPr>
          <p:cNvPr id="76804" name="Zástupný symbol pro číslo snímku 3">
            <a:extLst>
              <a:ext uri="{FF2B5EF4-FFF2-40B4-BE49-F238E27FC236}">
                <a16:creationId xmlns:a16="http://schemas.microsoft.com/office/drawing/2014/main" id="{CCB0639F-422E-4110-A2CC-DAC1233FA7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3E148F-8E6C-44D4-8B8F-6AA4EC66C3B8}" type="slidenum">
              <a:rPr lang="cs-CZ" altLang="cs-CZ"/>
              <a:pPr eaLnBrk="1" hangingPunct="1"/>
              <a:t>41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>
            <a:extLst>
              <a:ext uri="{FF2B5EF4-FFF2-40B4-BE49-F238E27FC236}">
                <a16:creationId xmlns:a16="http://schemas.microsoft.com/office/drawing/2014/main" id="{7029D93D-0936-4D69-B723-FA4A248B57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Zástupný symbol pro poznámky 2">
            <a:extLst>
              <a:ext uri="{FF2B5EF4-FFF2-40B4-BE49-F238E27FC236}">
                <a16:creationId xmlns:a16="http://schemas.microsoft.com/office/drawing/2014/main" id="{76C77621-6B3E-460A-B89A-BF0BD6AAFC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https://ac.els-cdn.com/S2173509314000336/1-s2.0-S2173509314000336-main.pdf?_tid=d17cdc38-1877-11e8-bfd2-00000aacb361&amp;acdnat=1519376533_d8c447220308bfe732647fbe3125d81c</a:t>
            </a:r>
          </a:p>
        </p:txBody>
      </p:sp>
      <p:sp>
        <p:nvSpPr>
          <p:cNvPr id="50180" name="Zástupný symbol pro číslo snímku 3">
            <a:extLst>
              <a:ext uri="{FF2B5EF4-FFF2-40B4-BE49-F238E27FC236}">
                <a16:creationId xmlns:a16="http://schemas.microsoft.com/office/drawing/2014/main" id="{993F9290-35A1-4214-92F9-64EF33B31C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C363C8D-82DB-484F-9508-9E2C8BF579FB}" type="slidenum">
              <a:rPr lang="cs-CZ" altLang="cs-CZ"/>
              <a:pPr eaLnBrk="1" hangingPunct="1"/>
              <a:t>8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rázek snímku 1">
            <a:extLst>
              <a:ext uri="{FF2B5EF4-FFF2-40B4-BE49-F238E27FC236}">
                <a16:creationId xmlns:a16="http://schemas.microsoft.com/office/drawing/2014/main" id="{5A309D20-ADDD-440C-A217-25A2800B93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Zástupný symbol pro poznámky 2">
            <a:extLst>
              <a:ext uri="{FF2B5EF4-FFF2-40B4-BE49-F238E27FC236}">
                <a16:creationId xmlns:a16="http://schemas.microsoft.com/office/drawing/2014/main" id="{5DE31903-F505-4BE1-8D54-6185CBDE63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https://www.sciencedirect.com/science/article/pii/S0925443913001658</a:t>
            </a:r>
          </a:p>
        </p:txBody>
      </p:sp>
      <p:sp>
        <p:nvSpPr>
          <p:cNvPr id="77828" name="Zástupný symbol pro číslo snímku 3">
            <a:extLst>
              <a:ext uri="{FF2B5EF4-FFF2-40B4-BE49-F238E27FC236}">
                <a16:creationId xmlns:a16="http://schemas.microsoft.com/office/drawing/2014/main" id="{17B0E79C-48E7-4320-AA33-D83C6E5AB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11A6E42-6EBA-4FB8-8280-1EF8E642B0B1}" type="slidenum">
              <a:rPr lang="cs-CZ" altLang="cs-CZ"/>
              <a:pPr eaLnBrk="1" hangingPunct="1"/>
              <a:t>42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>
            <a:extLst>
              <a:ext uri="{FF2B5EF4-FFF2-40B4-BE49-F238E27FC236}">
                <a16:creationId xmlns:a16="http://schemas.microsoft.com/office/drawing/2014/main" id="{7744AA60-7D28-4EBD-A926-6888D40F35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Zástupný symbol pro poznámky 2">
            <a:extLst>
              <a:ext uri="{FF2B5EF4-FFF2-40B4-BE49-F238E27FC236}">
                <a16:creationId xmlns:a16="http://schemas.microsoft.com/office/drawing/2014/main" id="{BC3B0BD1-9AC5-4EA3-9862-82AE418BD8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https://www.sciencedirect.com/science/article/pii/S0925443913001658</a:t>
            </a:r>
          </a:p>
        </p:txBody>
      </p:sp>
      <p:sp>
        <p:nvSpPr>
          <p:cNvPr id="78852" name="Zástupný symbol pro číslo snímku 3">
            <a:extLst>
              <a:ext uri="{FF2B5EF4-FFF2-40B4-BE49-F238E27FC236}">
                <a16:creationId xmlns:a16="http://schemas.microsoft.com/office/drawing/2014/main" id="{38EE79E0-757E-4339-BEF3-A954D098E4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0D8290-58EB-4419-BD98-502CED25E70E}" type="slidenum">
              <a:rPr lang="cs-CZ" altLang="cs-CZ"/>
              <a:pPr eaLnBrk="1" hangingPunct="1"/>
              <a:t>43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ED8E6-1EBB-4903-92A4-2CCE79F173F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99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>
            <a:extLst>
              <a:ext uri="{FF2B5EF4-FFF2-40B4-BE49-F238E27FC236}">
                <a16:creationId xmlns:a16="http://schemas.microsoft.com/office/drawing/2014/main" id="{3D272132-93A4-4E3F-A875-84CE2DCD73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Zástupný symbol pro poznámky 2">
            <a:extLst>
              <a:ext uri="{FF2B5EF4-FFF2-40B4-BE49-F238E27FC236}">
                <a16:creationId xmlns:a16="http://schemas.microsoft.com/office/drawing/2014/main" id="{B35F809F-3BCC-472D-99FD-42F9BBE1A6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http://www.arcmedres.com/article/S0188-4409(08)00225-7/fulltext#sec2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https://www.ncbi.nlm.nih.gov/pubmed/23834768</a:t>
            </a:r>
          </a:p>
        </p:txBody>
      </p:sp>
      <p:sp>
        <p:nvSpPr>
          <p:cNvPr id="51204" name="Zástupný symbol pro číslo snímku 3">
            <a:extLst>
              <a:ext uri="{FF2B5EF4-FFF2-40B4-BE49-F238E27FC236}">
                <a16:creationId xmlns:a16="http://schemas.microsoft.com/office/drawing/2014/main" id="{5A60343E-D921-4000-9500-2BD1B9832F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D035FE5-A58F-4639-9EA0-C8547B6425D0}" type="slidenum">
              <a:rPr lang="cs-CZ" altLang="cs-CZ"/>
              <a:pPr eaLnBrk="1" hangingPunct="1"/>
              <a:t>10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>
            <a:extLst>
              <a:ext uri="{FF2B5EF4-FFF2-40B4-BE49-F238E27FC236}">
                <a16:creationId xmlns:a16="http://schemas.microsoft.com/office/drawing/2014/main" id="{7942E4A3-BD53-4357-9C38-6D3E091FD9A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Zástupný symbol pro poznámky 2">
            <a:extLst>
              <a:ext uri="{FF2B5EF4-FFF2-40B4-BE49-F238E27FC236}">
                <a16:creationId xmlns:a16="http://schemas.microsoft.com/office/drawing/2014/main" id="{ED7F4F88-B9C6-4CD8-9135-0015466FAC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cs-CZ" altLang="cs-CZ"/>
              <a:t>Zdroj.: http://210.27.80.93/arn/Maps/Details?key=21</a:t>
            </a:r>
          </a:p>
        </p:txBody>
      </p:sp>
      <p:sp>
        <p:nvSpPr>
          <p:cNvPr id="52228" name="Zástupný symbol pro číslo snímku 3">
            <a:extLst>
              <a:ext uri="{FF2B5EF4-FFF2-40B4-BE49-F238E27FC236}">
                <a16:creationId xmlns:a16="http://schemas.microsoft.com/office/drawing/2014/main" id="{FA321D13-9235-4BB4-978A-38E543758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4D42CBE-A663-403A-86FE-0424F57916EA}" type="slidenum">
              <a:rPr lang="cs-CZ" altLang="cs-CZ"/>
              <a:pPr eaLnBrk="1" hangingPunct="1"/>
              <a:t>12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>
            <a:extLst>
              <a:ext uri="{FF2B5EF4-FFF2-40B4-BE49-F238E27FC236}">
                <a16:creationId xmlns:a16="http://schemas.microsoft.com/office/drawing/2014/main" id="{336AC6F2-6A88-4049-A635-59334874E1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Zástupný symbol pro poznámky 2">
            <a:extLst>
              <a:ext uri="{FF2B5EF4-FFF2-40B4-BE49-F238E27FC236}">
                <a16:creationId xmlns:a16="http://schemas.microsoft.com/office/drawing/2014/main" id="{D00D5E16-7764-4AA0-AAF7-1510AD8B23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https://ac.els-cdn.com/S2173509314000336/1-s2.0-S2173509314000336-main.pdf?_tid=d17cdc38-1877-11e8-bfd2-00000aacb361&amp;acdnat=1519376533_d8c447220308bfe732647fbe3125d81c</a:t>
            </a:r>
          </a:p>
          <a:p>
            <a:pPr eaLnBrk="1" hangingPunct="1">
              <a:spcBef>
                <a:spcPct val="0"/>
              </a:spcBef>
            </a:pPr>
            <a:r>
              <a:rPr lang="cs-CZ" altLang="cs-CZ"/>
              <a:t>https://www.sciencedirect.com/science/article/pii/S0925443913001658</a:t>
            </a:r>
          </a:p>
        </p:txBody>
      </p:sp>
      <p:sp>
        <p:nvSpPr>
          <p:cNvPr id="53252" name="Zástupný symbol pro číslo snímku 3">
            <a:extLst>
              <a:ext uri="{FF2B5EF4-FFF2-40B4-BE49-F238E27FC236}">
                <a16:creationId xmlns:a16="http://schemas.microsoft.com/office/drawing/2014/main" id="{6D96764E-E5FE-491F-AEDF-C5520CD73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12E06A7-F317-4DB8-AF11-B2A415FBD9A2}" type="slidenum">
              <a:rPr lang="cs-CZ" altLang="cs-CZ"/>
              <a:pPr eaLnBrk="1" hangingPunct="1"/>
              <a:t>13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>
            <a:extLst>
              <a:ext uri="{FF2B5EF4-FFF2-40B4-BE49-F238E27FC236}">
                <a16:creationId xmlns:a16="http://schemas.microsoft.com/office/drawing/2014/main" id="{1F36B357-B051-4FD7-A6BE-FD8831EEEA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Zástupný symbol pro poznámky 2">
            <a:extLst>
              <a:ext uri="{FF2B5EF4-FFF2-40B4-BE49-F238E27FC236}">
                <a16:creationId xmlns:a16="http://schemas.microsoft.com/office/drawing/2014/main" id="{2EBF17C9-948C-4872-AC67-637846965A8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https://www.ncbi.nlm.nih.gov/pmc/articles/PMC5638386/</a:t>
            </a:r>
          </a:p>
        </p:txBody>
      </p:sp>
      <p:sp>
        <p:nvSpPr>
          <p:cNvPr id="54276" name="Zástupný symbol pro číslo snímku 3">
            <a:extLst>
              <a:ext uri="{FF2B5EF4-FFF2-40B4-BE49-F238E27FC236}">
                <a16:creationId xmlns:a16="http://schemas.microsoft.com/office/drawing/2014/main" id="{2285DDEC-691F-4A13-B5C8-AD92C6E773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717788-8AA6-48EC-899E-CBDE389764DC}" type="slidenum">
              <a:rPr lang="cs-CZ" altLang="cs-CZ"/>
              <a:pPr eaLnBrk="1" hangingPunct="1"/>
              <a:t>15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Zástupný symbol pro obrázek snímku 1">
            <a:extLst>
              <a:ext uri="{FF2B5EF4-FFF2-40B4-BE49-F238E27FC236}">
                <a16:creationId xmlns:a16="http://schemas.microsoft.com/office/drawing/2014/main" id="{30E991E3-2B2A-4E4F-AB5A-07DE3556744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Zástupný symbol pro poznámky 2">
            <a:extLst>
              <a:ext uri="{FF2B5EF4-FFF2-40B4-BE49-F238E27FC236}">
                <a16:creationId xmlns:a16="http://schemas.microsoft.com/office/drawing/2014/main" id="{74194681-E382-428C-9DD3-D66D95E4DE5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https://www.ncbi.nlm.nih.gov/pubmed/23834768</a:t>
            </a:r>
          </a:p>
        </p:txBody>
      </p:sp>
      <p:sp>
        <p:nvSpPr>
          <p:cNvPr id="55300" name="Zástupný symbol pro číslo snímku 3">
            <a:extLst>
              <a:ext uri="{FF2B5EF4-FFF2-40B4-BE49-F238E27FC236}">
                <a16:creationId xmlns:a16="http://schemas.microsoft.com/office/drawing/2014/main" id="{9AA1F6A6-5FE9-4EA3-83BF-CEE7BEF87D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E70426D-0512-441E-8B83-C55AD8E1B3A6}" type="slidenum">
              <a:rPr lang="cs-CZ" altLang="cs-CZ"/>
              <a:pPr eaLnBrk="1" hangingPunct="1"/>
              <a:t>17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>
            <a:extLst>
              <a:ext uri="{FF2B5EF4-FFF2-40B4-BE49-F238E27FC236}">
                <a16:creationId xmlns:a16="http://schemas.microsoft.com/office/drawing/2014/main" id="{E8251D74-753F-49D6-A85E-8DD9CE03E86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Zástupný symbol pro poznámky 2">
            <a:extLst>
              <a:ext uri="{FF2B5EF4-FFF2-40B4-BE49-F238E27FC236}">
                <a16:creationId xmlns:a16="http://schemas.microsoft.com/office/drawing/2014/main" id="{FA507BC9-7B6B-49F7-A94E-88F1918BD00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/>
              <a:t>Zdroj: https://ac.els-cdn.com/S2173509314000336/1-s2.0-S2173509314000336-main.pdf?_tid=d17cdc38-1877-11e8-bfd2-00000aacb361&amp;acdnat=1519376533_d8c447220308bfe732647fbe3125d81c</a:t>
            </a:r>
          </a:p>
        </p:txBody>
      </p:sp>
      <p:sp>
        <p:nvSpPr>
          <p:cNvPr id="56324" name="Zástupný symbol pro číslo snímku 3">
            <a:extLst>
              <a:ext uri="{FF2B5EF4-FFF2-40B4-BE49-F238E27FC236}">
                <a16:creationId xmlns:a16="http://schemas.microsoft.com/office/drawing/2014/main" id="{3101F384-8852-4B4F-A706-EAAAC4AA40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0E0906D-8E6D-45BF-8C02-8336BE2C07F6}" type="slidenum">
              <a:rPr lang="cs-CZ" altLang="cs-CZ"/>
              <a:pPr eaLnBrk="1" hangingPunct="1"/>
              <a:t>18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2B5F-3914-4005-A9E8-F9D111BF71E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328D-F8AC-4697-915B-085D74E2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55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2B5F-3914-4005-A9E8-F9D111BF71E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328D-F8AC-4697-915B-085D74E2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5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2B5F-3914-4005-A9E8-F9D111BF71E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328D-F8AC-4697-915B-085D74E2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004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52B5F-3914-4005-A9E8-F9D111BF71E0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7328D-F8AC-4697-915B-085D74E21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854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2B84BF5D-D0AD-4EE5-A727-9C1D82C4E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DFCF9-8E5E-4484-B24C-84033739C59A}" type="datetimeFigureOut">
              <a:rPr lang="cs-CZ"/>
              <a:pPr>
                <a:defRPr/>
              </a:pPr>
              <a:t>12.11.2021</a:t>
            </a:fld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98C298F5-F5B0-443B-B0AF-D833C335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B89F6B37-C7ED-48E6-9FFD-8CBDAFC8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D0699-27F3-4DC0-A717-CD7C8C11422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55357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0" r:id="rId18"/>
    <p:sldLayoutId id="2147483701" r:id="rId19"/>
    <p:sldLayoutId id="2147483702" r:id="rId20"/>
    <p:sldLayoutId id="2147483703" r:id="rId21"/>
    <p:sldLayoutId id="2147483704" r:id="rId22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ho.int/mediacentre/factsheets/fs311/en/" TargetMode="Externa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obesity/childhood/defining.html" TargetMode="External"/><Relationship Id="rId2" Type="http://schemas.openxmlformats.org/officeDocument/2006/relationships/hyperlink" Target="http://www.cdc.gov/obesity/adult/defining.html" TargetMode="External"/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ddk.nih.gov/health-information/health-statistics/Pages/overweight-obesity-statistics.aspx#b" TargetMode="External"/><Relationship Id="rId2" Type="http://schemas.openxmlformats.org/officeDocument/2006/relationships/hyperlink" Target="http://www.commed.vcu.edu/Chronic_Disease/Obesity/2014/RethinkingBMI.pdf" TargetMode="Externa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ed.vcu.edu/Chronic_Disease/Obesity/2014/AMAPolicy_Defn.pdf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nutgrowthdb/publications/overweight_obesity/en/" TargetMode="External"/><Relationship Id="rId2" Type="http://schemas.openxmlformats.org/officeDocument/2006/relationships/hyperlink" Target="http://www.who.int/mediacentre/factsheets/fs311/en/" TargetMode="External"/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://www.commed.vcu.edu/Chronic_Disease/Obesity/2013/assessingobesityinterventions_0312.pdf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people.gov/2020/topics-objectives/topic/nutrition-and-weight-status/objectives" TargetMode="External"/><Relationship Id="rId2" Type="http://schemas.openxmlformats.org/officeDocument/2006/relationships/hyperlink" Target="http://www.commed.vcu.edu/Chronic_Disease/2008/obesityRx_AHA.pdf" TargetMode="External"/><Relationship Id="rId1" Type="http://schemas.openxmlformats.org/officeDocument/2006/relationships/slideLayout" Target="../slideLayouts/slideLayout2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obesity/data/childhood.html" TargetMode="External"/><Relationship Id="rId2" Type="http://schemas.openxmlformats.org/officeDocument/2006/relationships/hyperlink" Target="http://www.cdc.gov/obesity/data/adult.html" TargetMode="Externa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ed.vcu.edu/Chronic_Disease/2008/obesityRx_AHA.pdf" TargetMode="Externa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obesity/data/childhood.html" TargetMode="External"/><Relationship Id="rId2" Type="http://schemas.openxmlformats.org/officeDocument/2006/relationships/hyperlink" Target="http://www.cdc.gov/obesity/data/adult.html" TargetMode="Externa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ddk.nih.gov/health-information/health-statistics/Pages/overweight-obesity-statistics.aspx#b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c.gov/obesity/adult/causes.html" TargetMode="Externa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obesity/data/adult.html" TargetMode="External"/><Relationship Id="rId2" Type="http://schemas.openxmlformats.org/officeDocument/2006/relationships/hyperlink" Target="http://www.cdc.gov/obesity/data/childhood.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www.youtube.com/watch?feature=player_embedded&amp;v=-pEkCbqN4uo&amp;utm_medium=etmail&amp;utm_source=Institute%20of%20Medicine&amp;utm_campaign=05.12+IOM+News&amp;utm_content=IOM%20Newsletter&amp;utm_term=Academic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obesity/data/adult.html" TargetMode="External"/><Relationship Id="rId2" Type="http://schemas.openxmlformats.org/officeDocument/2006/relationships/hyperlink" Target="http://www.cdc.gov/obesity/data/childhood.html" TargetMode="Externa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ed.vcu.edu/Chronic_Disease/2008/obesityRx_AHA.pdf" TargetMode="External"/><Relationship Id="rId2" Type="http://schemas.openxmlformats.org/officeDocument/2006/relationships/hyperlink" Target="http://www.commed.vcu.edu/Chronic_Disease/Obesity/2016/activity&amp;health_IOMNov.pdf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cdc.gov/obesity/data/prevalence-maps.html" TargetMode="Externa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6" Type="http://schemas.openxmlformats.org/officeDocument/2006/relationships/hyperlink" Target="http://www.cdc.gov/obesity/data/table-non-hispanic.html" TargetMode="External"/><Relationship Id="rId5" Type="http://schemas.openxmlformats.org/officeDocument/2006/relationships/hyperlink" Target="http://www.cdc.gov/obesity/data/table-hispanics.html" TargetMode="External"/><Relationship Id="rId4" Type="http://schemas.openxmlformats.org/officeDocument/2006/relationships/hyperlink" Target="http://www.cdc.gov/obesity/data/table-non-hispanic-black.html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obesity/adult/causes.html" TargetMode="External"/><Relationship Id="rId2" Type="http://schemas.openxmlformats.org/officeDocument/2006/relationships/hyperlink" Target="http://www.commed.vcu.edu/Chronic_Disease/variables_ChildrenwithCD.ppt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commed.vcu.edu/Chronic_Disease/Obesity/2013/IO)MObesitypstr.pdf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ed.vcu.edu/Chronic_Disease/Obesity/2016/activity&amp;health_IOMNov.pdf" TargetMode="External"/><Relationship Id="rId2" Type="http://schemas.openxmlformats.org/officeDocument/2006/relationships/hyperlink" Target="http://www.commed.vcu.edu/Chronic_Disease/variables_ChildrenwithCD.ppt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cdc.gov/obesity/adult/causes.html" TargetMode="Externa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ddk.nih.gov/health-information/health-statistics/Pages/overweight-obesity-statistics.aspx#b" TargetMode="Externa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hyperlink" Target="http://www.commed.vcu.edu/Chronic_Disease/Obesity/2013/progressobesitryPrev.pdf" TargetMode="External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ed.vcu.edu/Chronic_Disease/Obesity/2013/NEJMStarkReality.pdf" TargetMode="External"/><Relationship Id="rId2" Type="http://schemas.openxmlformats.org/officeDocument/2006/relationships/hyperlink" Target="http://www.commed.vcu.edu/Chronic_Disease/Obesity/2014/CHILDHOODOBESITY_CDC.pdf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commed.vcu.edu/Chronic_Disease/Obesity/2012/childobesity_CVSdis.pdf" TargetMode="Externa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gho/ncd/risk_factors/obesity_text/en/" TargetMode="External"/><Relationship Id="rId2" Type="http://schemas.openxmlformats.org/officeDocument/2006/relationships/hyperlink" Target="http://www.who.int/mediacentre/factsheets/fs311/en/" TargetMode="Externa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://www.ncbi.nlm.nih.gov/pubmed/23948004" TargetMode="External"/><Relationship Id="rId4" Type="http://schemas.openxmlformats.org/officeDocument/2006/relationships/hyperlink" Target="http://thecommunityguide.org/obesity/index.html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/data/databriefs/db168.ht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ed.vcu.edu/Chronic_Disease/Obesity/2014/AMAPolicy_Defn.pdf" TargetMode="External"/><Relationship Id="rId2" Type="http://schemas.openxmlformats.org/officeDocument/2006/relationships/hyperlink" Target="https://www.youtube.com/watch?feature=player_embedded&amp;v=-pEkCbqN4uo&amp;utm_medium=etmail&amp;utm_source=Institute%20of%20Medicine&amp;utm_campaign=05.12+IOM+News&amp;utm_content=IOM%20Newsletter&amp;utm_term=Academic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commed.vcu.edu/Chronic_Disease/Obesity/2014/RethinkingBMI.pdf" TargetMode="Externa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hyperlink" Target="http://www.commed.vcu.edu/Chronic_Disease/Obesity/2014/AMAPolicy_Defn.pdf" TargetMode="External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ed.vcu.edu/Chronic_Disease/Obesity/2014/RethinkingBMI.pdf" TargetMode="External"/><Relationship Id="rId2" Type="http://schemas.openxmlformats.org/officeDocument/2006/relationships/hyperlink" Target="http://www.commed.vcu.edu/Chronic_Disease/Obesity/2014/JAMASummaryJan2014.pdf" TargetMode="Externa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ed.vcu.edu/Chronic_Disease/Obesity/2013/fitnessum.pdf" TargetMode="Externa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who.int/iris/bitstream/10665/204176/1/9789241510066_eng.pdf?ua=1" TargetMode="External"/><Relationship Id="rId2" Type="http://schemas.openxmlformats.org/officeDocument/2006/relationships/hyperlink" Target="http://www.who.int/end-childhood-obesity/en/" TargetMode="External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besityresearch.nih.gov/About/StrategicPlanforNIH_Obesity_Research_Summary_2011.pdf" TargetMode="External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feature=player_embedded&amp;v=-pEkCbqN4uo&amp;utm_medium=etmail&amp;utm_source=Institute%20of%20Medicine&amp;utm_campaign=05.12+IOM+News&amp;utm_content=IOM%20Newsletter&amp;utm_term=Academic" TargetMode="External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p.edu/read/12847/chapter/2#5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med.vcu.edu/Chronic_Disease/Obesity/2013/NEJMStarkReality.pdf" TargetMode="External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ed.vcu.edu/Chronic_Disease/Obesity/2013/progressobesitryPrev.pdf" TargetMode="External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8A7A28-F683-41E3-B98F-511D18A995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5200" y="2155808"/>
            <a:ext cx="11361600" cy="1171580"/>
          </a:xfrm>
        </p:spPr>
        <p:txBody>
          <a:bodyPr/>
          <a:lstStyle/>
          <a:p>
            <a:r>
              <a:rPr lang="cs-CZ" dirty="0"/>
              <a:t>Věkově podmíněné souvislosti obezity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A729C3-9C17-4F94-9462-0408899FD9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Julie Dobrovolná</a:t>
            </a:r>
          </a:p>
        </p:txBody>
      </p:sp>
    </p:spTree>
    <p:extLst>
      <p:ext uri="{BB962C8B-B14F-4D97-AF65-F5344CB8AC3E}">
        <p14:creationId xmlns:p14="http://schemas.microsoft.com/office/powerpoint/2010/main" val="192683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4">
            <a:extLst>
              <a:ext uri="{FF2B5EF4-FFF2-40B4-BE49-F238E27FC236}">
                <a16:creationId xmlns:a16="http://schemas.microsoft.com/office/drawing/2014/main" id="{7327D394-6546-4A75-BA73-AB810FDF0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Adipogeneze</a:t>
            </a:r>
          </a:p>
        </p:txBody>
      </p:sp>
      <p:sp>
        <p:nvSpPr>
          <p:cNvPr id="11267" name="Zástupný symbol pro obsah 5">
            <a:extLst>
              <a:ext uri="{FF2B5EF4-FFF2-40B4-BE49-F238E27FC236}">
                <a16:creationId xmlns:a16="http://schemas.microsoft.com/office/drawing/2014/main" id="{F8657AC1-A625-4B58-A10C-F4028C8CC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57314"/>
            <a:ext cx="9144000" cy="5500687"/>
          </a:xfrm>
        </p:spPr>
        <p:txBody>
          <a:bodyPr/>
          <a:lstStyle/>
          <a:p>
            <a:endParaRPr lang="cs-CZ" altLang="cs-CZ" sz="2000"/>
          </a:p>
          <a:p>
            <a:r>
              <a:rPr lang="cs-CZ" altLang="cs-CZ" sz="2000"/>
              <a:t>vysoce uspořádaný proces, který je zahájen během vývoje a pokračuje po celý život</a:t>
            </a:r>
          </a:p>
          <a:p>
            <a:endParaRPr lang="cs-CZ" altLang="cs-CZ" sz="2000"/>
          </a:p>
          <a:p>
            <a:r>
              <a:rPr lang="cs-CZ" altLang="cs-CZ" sz="2000"/>
              <a:t>preadipocyt </a:t>
            </a:r>
            <a:r>
              <a:rPr lang="cs-CZ" altLang="cs-CZ" sz="2000">
                <a:sym typeface="Wingdings" panose="05000000000000000000" pitchFamily="2" charset="2"/>
              </a:rPr>
              <a:t> stimulace  zralý adipocyt</a:t>
            </a:r>
          </a:p>
          <a:p>
            <a:endParaRPr lang="cs-CZ" altLang="cs-CZ" sz="2000">
              <a:sym typeface="Wingdings" panose="05000000000000000000" pitchFamily="2" charset="2"/>
            </a:endParaRPr>
          </a:p>
          <a:p>
            <a:r>
              <a:rPr lang="cs-CZ" altLang="cs-CZ" sz="2000">
                <a:sym typeface="Wingdings" panose="05000000000000000000" pitchFamily="2" charset="2"/>
              </a:rPr>
              <a:t>jaderný hormonální receptor PPAR</a:t>
            </a:r>
            <a:r>
              <a:rPr lang="el-GR" altLang="cs-CZ" sz="2000">
                <a:sym typeface="Wingdings" panose="05000000000000000000" pitchFamily="2" charset="2"/>
              </a:rPr>
              <a:t>γ</a:t>
            </a:r>
            <a:endParaRPr lang="cs-CZ" altLang="cs-CZ" sz="2000">
              <a:sym typeface="Wingdings" panose="05000000000000000000" pitchFamily="2" charset="2"/>
            </a:endParaRPr>
          </a:p>
          <a:p>
            <a:pPr lvl="1"/>
            <a:r>
              <a:rPr lang="cs-CZ" altLang="cs-CZ" sz="1600">
                <a:sym typeface="Wingdings" panose="05000000000000000000" pitchFamily="2" charset="2"/>
              </a:rPr>
              <a:t>ústředním regulátorem adipogeneze</a:t>
            </a:r>
          </a:p>
          <a:p>
            <a:pPr lvl="1"/>
            <a:r>
              <a:rPr lang="cs-CZ" altLang="cs-CZ" sz="1600">
                <a:sym typeface="Wingdings" panose="05000000000000000000" pitchFamily="2" charset="2"/>
              </a:rPr>
              <a:t>hraje dominantní roli ve vývoji tukové tkáně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>
              <a:sym typeface="Wingdings" panose="05000000000000000000" pitchFamily="2" charset="2"/>
            </a:endParaRPr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>
            <a:extLst>
              <a:ext uri="{FF2B5EF4-FFF2-40B4-BE49-F238E27FC236}">
                <a16:creationId xmlns:a16="http://schemas.microsoft.com/office/drawing/2014/main" id="{87AEBAD3-A42D-4F4A-968B-F86CF511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Adipogeneze II.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BA4C10-0359-46B4-B001-4146670DE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sz="2000" dirty="0"/>
              <a:t>4 fáze, které jsou charakterizovány různým buněčným složením a stavem diferenciace</a:t>
            </a:r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ym typeface="Wingdings" pitchFamily="2" charset="2"/>
              </a:rPr>
              <a:t>Zastavení proliferace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cs-CZ" sz="1600" dirty="0">
                <a:sym typeface="Wingdings" pitchFamily="2" charset="2"/>
              </a:rPr>
              <a:t>příprava </a:t>
            </a:r>
            <a:r>
              <a:rPr lang="cs-CZ" sz="1600" dirty="0" err="1">
                <a:sym typeface="Wingdings" pitchFamily="2" charset="2"/>
              </a:rPr>
              <a:t>preadipocytu</a:t>
            </a:r>
            <a:r>
              <a:rPr lang="cs-CZ" sz="1600" dirty="0">
                <a:sym typeface="Wingdings" pitchFamily="2" charset="2"/>
              </a:rPr>
              <a:t> v přeměnu na </a:t>
            </a:r>
            <a:r>
              <a:rPr lang="cs-CZ" sz="1600" dirty="0" err="1">
                <a:sym typeface="Wingdings" pitchFamily="2" charset="2"/>
              </a:rPr>
              <a:t>adipocyt</a:t>
            </a:r>
            <a:endParaRPr lang="cs-CZ" sz="1600" dirty="0"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ym typeface="Wingdings" pitchFamily="2" charset="2"/>
              </a:rPr>
              <a:t>Klonální expanze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cs-CZ" sz="1600" dirty="0">
                <a:sym typeface="Wingdings" pitchFamily="2" charset="2"/>
              </a:rPr>
              <a:t>indukovaná hormonálními signály a reprezentovaná několika mitotickými děleními určenými k synchronizaci buněčného cyklu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ym typeface="Wingdings" pitchFamily="2" charset="2"/>
              </a:rPr>
              <a:t>Časná diferenciace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cs-CZ" sz="1600" dirty="0">
                <a:sym typeface="Wingdings" pitchFamily="2" charset="2"/>
              </a:rPr>
              <a:t>buněčné dělení zastaveno, charakteristické </a:t>
            </a:r>
            <a:r>
              <a:rPr lang="cs-CZ" sz="1600" dirty="0" err="1">
                <a:sym typeface="Wingdings" pitchFamily="2" charset="2"/>
              </a:rPr>
              <a:t>adipocytární</a:t>
            </a:r>
            <a:r>
              <a:rPr lang="cs-CZ" sz="1600" dirty="0">
                <a:sym typeface="Wingdings" pitchFamily="2" charset="2"/>
              </a:rPr>
              <a:t> geny se začínají projevovat, začíná akumulace lipidů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>
                <a:sym typeface="Wingdings" pitchFamily="2" charset="2"/>
              </a:rPr>
              <a:t>Terminální diferenciace</a:t>
            </a:r>
          </a:p>
          <a:p>
            <a:pPr marL="857250" lvl="1" indent="-457200">
              <a:buFont typeface="Arial" charset="0"/>
              <a:buChar char="–"/>
              <a:defRPr/>
            </a:pPr>
            <a:r>
              <a:rPr lang="cs-CZ" sz="1600" dirty="0">
                <a:sym typeface="Wingdings" pitchFamily="2" charset="2"/>
              </a:rPr>
              <a:t>Indukce transkripce genů typických pro zralé </a:t>
            </a:r>
            <a:r>
              <a:rPr lang="cs-CZ" sz="1600" dirty="0" err="1">
                <a:sym typeface="Wingdings" pitchFamily="2" charset="2"/>
              </a:rPr>
              <a:t>adipocyty</a:t>
            </a:r>
            <a:endParaRPr lang="cs-CZ" sz="1600" dirty="0">
              <a:sym typeface="Wingdings" pitchFamily="2" charset="2"/>
            </a:endParaRPr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ek 3" descr="adipogeneze.jpg">
            <a:extLst>
              <a:ext uri="{FF2B5EF4-FFF2-40B4-BE49-F238E27FC236}">
                <a16:creationId xmlns:a16="http://schemas.microsoft.com/office/drawing/2014/main" id="{2EFA69DA-C095-433F-983B-7A32863A69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0"/>
            <a:ext cx="6940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983B8DB1-C461-436B-B68D-F2A7D3D10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Počet adipocytů</a:t>
            </a:r>
          </a:p>
        </p:txBody>
      </p:sp>
      <p:sp>
        <p:nvSpPr>
          <p:cNvPr id="14339" name="Zástupný symbol pro obsah 2">
            <a:extLst>
              <a:ext uri="{FF2B5EF4-FFF2-40B4-BE49-F238E27FC236}">
                <a16:creationId xmlns:a16="http://schemas.microsoft.com/office/drawing/2014/main" id="{4D19043E-E032-457B-8C5C-C696532AAD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r>
              <a:rPr lang="cs-CZ" altLang="cs-CZ" sz="2000"/>
              <a:t>objem tukové tkáně u dospělých je dán zvýšením </a:t>
            </a:r>
            <a:r>
              <a:rPr lang="cs-CZ" altLang="cs-CZ" sz="2000" b="1"/>
              <a:t>velikosti</a:t>
            </a:r>
            <a:r>
              <a:rPr lang="cs-CZ" altLang="cs-CZ" sz="2000"/>
              <a:t> adipocytů (hypertrofie) a zvýšením </a:t>
            </a:r>
            <a:r>
              <a:rPr lang="cs-CZ" altLang="cs-CZ" sz="2000" b="1"/>
              <a:t>počtu</a:t>
            </a:r>
            <a:r>
              <a:rPr lang="cs-CZ" altLang="cs-CZ" sz="2000"/>
              <a:t> adipocytů (hyperplazie)</a:t>
            </a:r>
          </a:p>
          <a:p>
            <a:pPr lvl="1"/>
            <a:r>
              <a:rPr lang="cs-CZ" altLang="cs-CZ" sz="1800"/>
              <a:t>objem reflektuje rovnováhu v lipidovém metabolismu</a:t>
            </a:r>
          </a:p>
          <a:p>
            <a:pPr lvl="1"/>
            <a:r>
              <a:rPr lang="cs-CZ" altLang="cs-CZ" sz="1800"/>
              <a:t>počet reflektuje rovnováhu mezi proliferací preadipocytů, diferenciací a apoptózou </a:t>
            </a:r>
            <a:r>
              <a:rPr lang="cs-CZ" altLang="cs-CZ" sz="1800">
                <a:sym typeface="Wingdings" panose="05000000000000000000" pitchFamily="2" charset="2"/>
              </a:rPr>
              <a:t> </a:t>
            </a:r>
            <a:r>
              <a:rPr lang="cs-CZ" altLang="cs-CZ" sz="1800"/>
              <a:t>liší se v závislosti na umístění tkáně (může představovat rozdíly nalezené v tukové depozici u obézních lidí)</a:t>
            </a:r>
          </a:p>
          <a:p>
            <a:endParaRPr lang="cs-CZ" altLang="cs-CZ" sz="2000"/>
          </a:p>
          <a:p>
            <a:r>
              <a:rPr lang="cs-CZ" altLang="cs-CZ" sz="2000"/>
              <a:t>dle různých teorií: </a:t>
            </a:r>
          </a:p>
          <a:p>
            <a:pPr lvl="1"/>
            <a:r>
              <a:rPr lang="cs-CZ" altLang="cs-CZ" sz="1800"/>
              <a:t>počet adipocytů je fixován během dětství a dospívání</a:t>
            </a:r>
          </a:p>
          <a:p>
            <a:pPr lvl="1"/>
            <a:r>
              <a:rPr lang="cs-CZ" altLang="cs-CZ" sz="1800"/>
              <a:t>vysoký přísun energie v potravě u dětí: množení adipocytů až dvakrát rychleji</a:t>
            </a:r>
          </a:p>
          <a:p>
            <a:pPr lvl="1"/>
            <a:r>
              <a:rPr lang="cs-CZ" altLang="cs-CZ" sz="1800">
                <a:sym typeface="Wingdings" panose="05000000000000000000" pitchFamily="2" charset="2"/>
              </a:rPr>
              <a:t>v dospělosti konstantní (ale ne zcela probádané)</a:t>
            </a:r>
          </a:p>
          <a:p>
            <a:pPr lvl="1"/>
            <a:r>
              <a:rPr lang="cs-CZ" altLang="cs-CZ" sz="1800">
                <a:sym typeface="Wingdings" panose="05000000000000000000" pitchFamily="2" charset="2"/>
              </a:rPr>
              <a:t>obézní jedinci mají vyšší počet adipocytů již v dětství</a:t>
            </a:r>
          </a:p>
          <a:p>
            <a:pPr lvl="1"/>
            <a:r>
              <a:rPr lang="cs-CZ" altLang="cs-CZ" sz="1800">
                <a:sym typeface="Wingdings" panose="05000000000000000000" pitchFamily="2" charset="2"/>
              </a:rPr>
              <a:t>celoživotní obnova adipocytů</a:t>
            </a:r>
          </a:p>
          <a:p>
            <a:pPr lvl="1"/>
            <a:r>
              <a:rPr lang="cs-CZ" altLang="cs-CZ" sz="1800">
                <a:sym typeface="Wingdings" panose="05000000000000000000" pitchFamily="2" charset="2"/>
              </a:rPr>
              <a:t>poločas rozpadu adipocytů u člověka je přibližně 6 měsíců, což představuje míru obratu 60 % ročně</a:t>
            </a:r>
          </a:p>
          <a:p>
            <a:endParaRPr lang="cs-CZ" altLang="cs-CZ" sz="2000">
              <a:sym typeface="Wingdings" panose="05000000000000000000" pitchFamily="2" charset="2"/>
            </a:endParaRPr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D6EA79E5-D292-45AF-A06B-E2522B56A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Bílá tuková tkáň (WAT)</a:t>
            </a:r>
          </a:p>
        </p:txBody>
      </p:sp>
      <p:sp>
        <p:nvSpPr>
          <p:cNvPr id="15363" name="Zástupný symbol pro obsah 2">
            <a:extLst>
              <a:ext uri="{FF2B5EF4-FFF2-40B4-BE49-F238E27FC236}">
                <a16:creationId xmlns:a16="http://schemas.microsoft.com/office/drawing/2014/main" id="{098C4511-651B-4BC6-98D7-86FFDE1C6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47577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cs-CZ" altLang="cs-CZ" sz="2000"/>
          </a:p>
          <a:p>
            <a:pPr eaLnBrk="1" hangingPunct="1"/>
            <a:r>
              <a:rPr lang="cs-CZ" altLang="cs-CZ" sz="2000"/>
              <a:t>třetina je tvořena adipocyty, zbytek je reprezentován fibroblasty, makrofágy, stromálními buňkami, monocyty a preadipocyty (vaskulární stroma) </a:t>
            </a:r>
          </a:p>
          <a:p>
            <a:pPr lvl="1" eaLnBrk="1" hangingPunct="1"/>
            <a:r>
              <a:rPr lang="cs-CZ" altLang="cs-CZ" sz="1600"/>
              <a:t>poměry různých typů buněk se mohou lišit v závislosti na typu fyziologické situaci (zánět) a umístění WAT</a:t>
            </a:r>
          </a:p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000"/>
              <a:t>menší inervace a vaskularizace </a:t>
            </a:r>
          </a:p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000"/>
              <a:t>hlavní </a:t>
            </a:r>
            <a:r>
              <a:rPr lang="cs-CZ" altLang="cs-CZ" sz="2000" b="1"/>
              <a:t>zásobárna energie</a:t>
            </a:r>
          </a:p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000"/>
              <a:t>funkce izolace a mechanická ochrana některých životně důležitých orgánů</a:t>
            </a:r>
          </a:p>
          <a:p>
            <a:pPr eaLnBrk="1" hangingPunct="1"/>
            <a:r>
              <a:rPr lang="cs-CZ" altLang="cs-CZ" sz="2000"/>
              <a:t>zralý adipocyt se podílí na rovnováze mezi lipolýzou a lipogenezí</a:t>
            </a:r>
          </a:p>
          <a:p>
            <a:pPr eaLnBrk="1" hangingPunct="1"/>
            <a:endParaRPr lang="cs-CZ" altLang="cs-CZ" sz="2000"/>
          </a:p>
          <a:p>
            <a:pPr eaLnBrk="1" hangingPunct="1"/>
            <a:endParaRPr lang="cs-CZ" altLang="cs-CZ" sz="2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990ACF9F-BEBD-40EA-A234-6C807CAE0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Druhy WAT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BAAD573F-C5E9-4CEB-8172-C10A3AE1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143000"/>
            <a:ext cx="9144000" cy="5715000"/>
          </a:xfrm>
        </p:spPr>
        <p:txBody>
          <a:bodyPr/>
          <a:lstStyle/>
          <a:p>
            <a:endParaRPr lang="cs-CZ" altLang="cs-CZ" sz="2000"/>
          </a:p>
          <a:p>
            <a:r>
              <a:rPr lang="cs-CZ" altLang="cs-CZ" sz="2000" b="1"/>
              <a:t>subkutánní (SWAT)</a:t>
            </a:r>
            <a:r>
              <a:rPr lang="cs-CZ" altLang="cs-CZ" sz="2000"/>
              <a:t>: podkožní tuk </a:t>
            </a:r>
          </a:p>
          <a:p>
            <a:pPr lvl="1"/>
            <a:r>
              <a:rPr lang="pl-PL" altLang="cs-CZ" sz="1600"/>
              <a:t>hýždě, stehna, břicho, dlaně, chodidla</a:t>
            </a:r>
          </a:p>
          <a:p>
            <a:pPr lvl="1"/>
            <a:r>
              <a:rPr lang="pl-PL" altLang="cs-CZ" sz="1600"/>
              <a:t>zodpovědný za odlišné tělesné složení mužů a žen</a:t>
            </a:r>
          </a:p>
          <a:p>
            <a:pPr lvl="1"/>
            <a:r>
              <a:rPr lang="cs-CZ" altLang="cs-CZ" sz="1600"/>
              <a:t>ochranný charakter</a:t>
            </a:r>
          </a:p>
          <a:p>
            <a:pPr lvl="1"/>
            <a:r>
              <a:rPr lang="cs-CZ" altLang="cs-CZ" sz="1600"/>
              <a:t>přispívá k regulaci teploty nebo tepelné izolaci</a:t>
            </a:r>
          </a:p>
          <a:p>
            <a:pPr lvl="1">
              <a:buFont typeface="Arial" panose="020B0604020202020204" pitchFamily="34" charset="0"/>
              <a:buNone/>
            </a:pPr>
            <a:endParaRPr lang="cs-CZ" altLang="cs-CZ" sz="1600"/>
          </a:p>
          <a:p>
            <a:r>
              <a:rPr lang="cs-CZ" altLang="cs-CZ" sz="2000" b="1"/>
              <a:t>viscerální (VWAT)</a:t>
            </a:r>
            <a:r>
              <a:rPr lang="cs-CZ" altLang="cs-CZ" sz="2000"/>
              <a:t>:</a:t>
            </a:r>
            <a:r>
              <a:rPr lang="cs-CZ" altLang="cs-CZ" sz="2000" b="1"/>
              <a:t> </a:t>
            </a:r>
            <a:r>
              <a:rPr lang="cs-CZ" altLang="cs-CZ" sz="2000"/>
              <a:t>distribuován v tělní dutině kolem orgánů </a:t>
            </a:r>
          </a:p>
          <a:p>
            <a:pPr lvl="1"/>
            <a:r>
              <a:rPr lang="cs-CZ" altLang="cs-CZ" sz="1600"/>
              <a:t>vyplňuje prostor mezi orgány a udržuje je v odpovídající poloze</a:t>
            </a:r>
          </a:p>
          <a:p>
            <a:pPr lvl="1"/>
            <a:r>
              <a:rPr lang="cs-CZ" altLang="cs-CZ" sz="1600"/>
              <a:t>největší ložiska se nacházejí kolem omenta, mesenteriia, retroperitoneální oblast</a:t>
            </a:r>
          </a:p>
          <a:p>
            <a:pPr lvl="1"/>
            <a:r>
              <a:rPr lang="cs-CZ" altLang="cs-CZ" sz="1600"/>
              <a:t>perikardiální, perivaskulární nebo periarteriální, periartikulární, retroorbitální, intramuskulární, atd.</a:t>
            </a:r>
          </a:p>
          <a:p>
            <a:pPr lvl="1"/>
            <a:r>
              <a:rPr lang="cs-CZ" altLang="cs-CZ" sz="1600"/>
              <a:t>nadbytečný VWAT je spojen s metabolickými onemocněními a patologickými stavy spojenými s obezitou</a:t>
            </a:r>
          </a:p>
          <a:p>
            <a:pPr lvl="1"/>
            <a:endParaRPr lang="cs-CZ" altLang="cs-CZ"/>
          </a:p>
          <a:p>
            <a:r>
              <a:rPr lang="cs-CZ" altLang="cs-CZ" sz="2000"/>
              <a:t>při poptávce po energii </a:t>
            </a:r>
            <a:r>
              <a:rPr lang="cs-CZ" altLang="cs-CZ" sz="2000" b="1"/>
              <a:t>je využití MK různé </a:t>
            </a:r>
            <a:r>
              <a:rPr lang="cs-CZ" altLang="cs-CZ" sz="2000"/>
              <a:t>v rámci různého uložení tuku</a:t>
            </a:r>
          </a:p>
          <a:p>
            <a:pPr lvl="1"/>
            <a:r>
              <a:rPr lang="cs-CZ" altLang="cs-CZ" sz="1600"/>
              <a:t>subkutánní, mezenterický a retroperitoneální tuk se mobilizuje nejprve, zatímco tuky v dlaních a chodidlech jsou mobilizovány méně</a:t>
            </a:r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4DEE9F4C-E310-4B6C-98BD-F9F7ED3A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Produkce látek ve WAT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9E14DFF9-BA6F-4E66-A851-6292C13FF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r>
              <a:rPr lang="cs-CZ" altLang="cs-CZ" sz="2000"/>
              <a:t>kvantitativně nejdůležitější – </a:t>
            </a:r>
            <a:r>
              <a:rPr lang="cs-CZ" altLang="cs-CZ" sz="2000" b="1"/>
              <a:t>mastné kyseliny</a:t>
            </a:r>
          </a:p>
          <a:p>
            <a:r>
              <a:rPr lang="cs-CZ" altLang="cs-CZ" sz="2000" b="1"/>
              <a:t>další molekuly lipidů </a:t>
            </a:r>
            <a:r>
              <a:rPr lang="cs-CZ" altLang="cs-CZ" sz="2000"/>
              <a:t>včetně prostanoidů, cholesterolu, retinolu a steroidních hormonů (pohlavní hormony a glukokortikoidy)</a:t>
            </a:r>
          </a:p>
          <a:p>
            <a:endParaRPr lang="cs-CZ" altLang="cs-CZ" sz="2000"/>
          </a:p>
          <a:p>
            <a:r>
              <a:rPr lang="cs-CZ" altLang="cs-CZ" sz="2000"/>
              <a:t>výskyt různých látek ve WAT od neaktivních až po aktivní formy</a:t>
            </a:r>
          </a:p>
          <a:p>
            <a:r>
              <a:rPr lang="cs-CZ" altLang="cs-CZ" sz="2000"/>
              <a:t> mohou mít významné autokrinní a parakrinní funkce </a:t>
            </a:r>
          </a:p>
          <a:p>
            <a:endParaRPr lang="cs-CZ" altLang="cs-CZ" sz="2000"/>
          </a:p>
          <a:p>
            <a:r>
              <a:rPr lang="cs-CZ" altLang="cs-CZ" sz="2000" b="1"/>
              <a:t>adipokiny </a:t>
            </a:r>
          </a:p>
          <a:p>
            <a:pPr lvl="1"/>
            <a:r>
              <a:rPr lang="cs-CZ" altLang="cs-CZ" sz="1600"/>
              <a:t>látky bílkovinné povahy (více jak 50 látek)</a:t>
            </a:r>
          </a:p>
          <a:p>
            <a:pPr lvl="1"/>
            <a:r>
              <a:rPr lang="cs-CZ" altLang="cs-CZ" sz="1600"/>
              <a:t>sekretované adipocyty, ale i jinými buňkami např. infiltrovanými makrofágy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F5F39B70-EA59-4A34-B9B2-B6C50F841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Adipokiny</a:t>
            </a: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F73A6BCD-FBA5-4EBC-B489-FCE090B4E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28750"/>
            <a:ext cx="9144000" cy="5429250"/>
          </a:xfrm>
        </p:spPr>
        <p:txBody>
          <a:bodyPr/>
          <a:lstStyle/>
          <a:p>
            <a:r>
              <a:rPr lang="cs-CZ" altLang="cs-CZ" sz="2000"/>
              <a:t>rozmanité chemické struktury</a:t>
            </a:r>
          </a:p>
          <a:p>
            <a:r>
              <a:rPr lang="cs-CZ" altLang="cs-CZ" sz="2000"/>
              <a:t> různé fyziologické role:</a:t>
            </a:r>
          </a:p>
          <a:p>
            <a:endParaRPr lang="cs-CZ" altLang="cs-CZ" sz="2000"/>
          </a:p>
          <a:p>
            <a:r>
              <a:rPr lang="cs-CZ" altLang="cs-CZ" sz="2000"/>
              <a:t>imunitní systém (včetně klasických cytokinů jako jsou TNF-alfa, IL-1, IL-6, IL-8, IL-10, IL-4, IL-13 a MCP-1) </a:t>
            </a:r>
            <a:endParaRPr lang="cs-CZ" altLang="cs-CZ" sz="2000">
              <a:sym typeface="Wingdings" panose="05000000000000000000" pitchFamily="2" charset="2"/>
            </a:endParaRPr>
          </a:p>
          <a:p>
            <a:pPr lvl="1"/>
            <a:r>
              <a:rPr lang="cs-CZ" altLang="cs-CZ" sz="1600" b="1">
                <a:sym typeface="Wingdings" panose="05000000000000000000" pitchFamily="2" charset="2"/>
              </a:rPr>
              <a:t>podporuje vztah mezi chronickým zánětem a obezitou </a:t>
            </a:r>
            <a:r>
              <a:rPr lang="cs-CZ" altLang="cs-CZ" sz="1600">
                <a:sym typeface="Wingdings" panose="05000000000000000000" pitchFamily="2" charset="2"/>
              </a:rPr>
              <a:t>(zvýšení prozánětlivých adipokinů)</a:t>
            </a:r>
          </a:p>
          <a:p>
            <a:pPr lvl="1"/>
            <a:endParaRPr lang="cs-CZ" altLang="cs-CZ" sz="1600">
              <a:sym typeface="Wingdings" panose="05000000000000000000" pitchFamily="2" charset="2"/>
            </a:endParaRPr>
          </a:p>
          <a:p>
            <a:r>
              <a:rPr lang="cs-CZ" altLang="cs-CZ" sz="2000"/>
              <a:t>regulace příjmu energie: leptin</a:t>
            </a:r>
          </a:p>
          <a:p>
            <a:r>
              <a:rPr lang="cs-CZ" altLang="cs-CZ" sz="2000"/>
              <a:t>regulace krevního tlaku: angiotensinogen</a:t>
            </a:r>
          </a:p>
          <a:p>
            <a:r>
              <a:rPr lang="cs-CZ" altLang="cs-CZ" sz="2000"/>
              <a:t>regulace metabolismu lipidů: retinol binding protein (RBP-4), cholesterol ester transfer protein (CETP)</a:t>
            </a:r>
          </a:p>
          <a:p>
            <a:r>
              <a:rPr lang="cs-CZ" altLang="cs-CZ" sz="2000"/>
              <a:t>regulace metabolismu sacharidů: adiponektin, resistin, visfatin</a:t>
            </a:r>
          </a:p>
          <a:p>
            <a:r>
              <a:rPr lang="cs-CZ" altLang="cs-CZ" sz="2000"/>
              <a:t>angiogeneze: vaskulárné endoteliální růstový faktor (VEGF)</a:t>
            </a:r>
          </a:p>
          <a:p>
            <a:endParaRPr lang="cs-CZ" altLang="cs-CZ" sz="2000"/>
          </a:p>
          <a:p>
            <a:r>
              <a:rPr lang="cs-CZ" altLang="cs-CZ" sz="2000"/>
              <a:t>mnohé jsou syntetizovány i v BAT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4619BCA5-C9C6-48F2-8B6D-364820DE6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14375"/>
            <a:ext cx="9144000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31FC464E-8833-4967-8123-A5A75CF7D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Funkce WAT I.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086ADD39-B9B2-434C-B1CB-1464DBB7B5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85876"/>
            <a:ext cx="9144000" cy="5572125"/>
          </a:xfrm>
        </p:spPr>
        <p:txBody>
          <a:bodyPr/>
          <a:lstStyle/>
          <a:p>
            <a:endParaRPr lang="cs-CZ" altLang="cs-CZ" sz="2000"/>
          </a:p>
          <a:p>
            <a:r>
              <a:rPr lang="cs-CZ" altLang="cs-CZ" sz="2000"/>
              <a:t>= aktivní endokrinní orgán </a:t>
            </a:r>
            <a:r>
              <a:rPr lang="cs-CZ" altLang="cs-CZ" sz="2000">
                <a:sym typeface="Wingdings" panose="05000000000000000000" pitchFamily="2" charset="2"/>
              </a:rPr>
              <a:t></a:t>
            </a:r>
            <a:r>
              <a:rPr lang="cs-CZ" altLang="cs-CZ" sz="2000"/>
              <a:t> znaky vychází z produkovaných působků:</a:t>
            </a:r>
          </a:p>
          <a:p>
            <a:endParaRPr lang="cs-CZ" altLang="cs-CZ" sz="2000"/>
          </a:p>
          <a:p>
            <a:r>
              <a:rPr lang="cs-CZ" altLang="cs-CZ" sz="2000"/>
              <a:t>vliv adipokinů na metabolismus, citlivost na inzulin, vaskulární homeostázu, angiogenezi, reparační schopnost, zánět a imunitní buňky</a:t>
            </a:r>
          </a:p>
          <a:p>
            <a:endParaRPr lang="cs-CZ" altLang="cs-CZ" sz="2000"/>
          </a:p>
          <a:p>
            <a:r>
              <a:rPr lang="cs-CZ" altLang="cs-CZ" sz="2000"/>
              <a:t>akumulace VWAT je doprovázena hypertrofií adipocytů a nadprodukcí prozánětlivých a proaterogenních molekul (resistin, visfatin, vaspin, TNF, ILE-6, atd.)</a:t>
            </a:r>
          </a:p>
          <a:p>
            <a:endParaRPr lang="cs-CZ" altLang="cs-CZ" sz="2000"/>
          </a:p>
          <a:p>
            <a:r>
              <a:rPr lang="cs-CZ" altLang="cs-CZ" sz="2000"/>
              <a:t>adipokiny tedy představují skupinu informačních biomarkerů pro diagnostiku metabolických poruch a předpovědi výsledků širokého spektra onemocnění</a:t>
            </a:r>
          </a:p>
          <a:p>
            <a:endParaRPr lang="cs-CZ" altLang="cs-CZ" sz="2000"/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Východisko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Prevalence/Incidence</a:t>
            </a:r>
          </a:p>
        </p:txBody>
      </p:sp>
    </p:spTree>
    <p:extLst>
      <p:ext uri="{BB962C8B-B14F-4D97-AF65-F5344CB8AC3E}">
        <p14:creationId xmlns:p14="http://schemas.microsoft.com/office/powerpoint/2010/main" val="2259769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>
            <a:extLst>
              <a:ext uri="{FF2B5EF4-FFF2-40B4-BE49-F238E27FC236}">
                <a16:creationId xmlns:a16="http://schemas.microsoft.com/office/drawing/2014/main" id="{122ED38B-23C0-4416-B764-1B065E88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Rovnováha imunitní odpovědi při regulaci funkce tukové tkáně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1CB484AD-6A44-4D9E-9686-791BB0457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4038"/>
            <a:ext cx="9144000" cy="462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6441FCF3-EDD4-49A5-85EE-2D54BE036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Funkce WAT dle lokalizace</a:t>
            </a:r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4FFA8C74-2DDC-4802-A0F8-6FD16D1C4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4972050"/>
          </a:xfrm>
        </p:spPr>
        <p:txBody>
          <a:bodyPr/>
          <a:lstStyle/>
          <a:p>
            <a:r>
              <a:rPr lang="cs-CZ" altLang="cs-CZ" sz="2000"/>
              <a:t>WAT v prsou a hýždích je vysoce citlivá na estrogeny </a:t>
            </a:r>
          </a:p>
          <a:p>
            <a:r>
              <a:rPr lang="cs-CZ" altLang="cs-CZ" sz="2000"/>
              <a:t>WAT v horní části zad a okolí krku je citlivější na glukokortikoidy</a:t>
            </a:r>
          </a:p>
          <a:p>
            <a:r>
              <a:rPr lang="cs-CZ" altLang="cs-CZ" sz="2000"/>
              <a:t>VWAT (intraabdominální) se podílí na sekreci adipokinů souvisejících se zánětem a diabetem 2. typu</a:t>
            </a:r>
          </a:p>
          <a:p>
            <a:r>
              <a:rPr lang="cs-CZ" altLang="cs-CZ" sz="2000"/>
              <a:t>SWAT vykazuje menší sekreci prozánětlivých adipokinů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/>
          </a:p>
          <a:p>
            <a:r>
              <a:rPr lang="cs-CZ" altLang="cs-CZ" sz="2000"/>
              <a:t>perivaskulární WAT </a:t>
            </a:r>
          </a:p>
          <a:p>
            <a:pPr lvl="1"/>
            <a:r>
              <a:rPr lang="cs-CZ" altLang="cs-CZ" sz="1600"/>
              <a:t>popsán prozánětlivý sekreční profil podobný profilu VWAT</a:t>
            </a:r>
          </a:p>
          <a:p>
            <a:pPr lvl="1"/>
            <a:r>
              <a:rPr lang="cs-CZ" altLang="cs-CZ"/>
              <a:t>perivaskulární (periarteriální) WAT může vzniknout jako fyziologický mechanismus pro regulaci distribuce krevního oběhu mezi orgány a uvnitř orgánů</a:t>
            </a:r>
          </a:p>
          <a:p>
            <a:pPr lvl="1"/>
            <a:r>
              <a:rPr lang="cs-CZ" altLang="cs-CZ"/>
              <a:t>vyšší periarteriální WAT – škodlivý </a:t>
            </a:r>
          </a:p>
          <a:p>
            <a:pPr lvl="1"/>
            <a:r>
              <a:rPr lang="cs-CZ" altLang="cs-CZ"/>
              <a:t>v podmínkách nadbytečné energie – zvýšení usazenin – zvýšená produkce prozánětlivých adipokinů </a:t>
            </a:r>
            <a:r>
              <a:rPr lang="cs-CZ" altLang="cs-CZ">
                <a:sym typeface="Wingdings" panose="05000000000000000000" pitchFamily="2" charset="2"/>
              </a:rPr>
              <a:t> </a:t>
            </a:r>
            <a:r>
              <a:rPr lang="cs-CZ" altLang="cs-CZ"/>
              <a:t>podpora vývoje atrosklerózy</a:t>
            </a:r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>
            <a:extLst>
              <a:ext uri="{FF2B5EF4-FFF2-40B4-BE49-F238E27FC236}">
                <a16:creationId xmlns:a16="http://schemas.microsoft.com/office/drawing/2014/main" id="{5A69FE0F-CE95-4237-BF9B-1F6E08C0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Distribuce WAT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8A25E048-74A8-46D3-B5B7-A3647F3AA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57314"/>
            <a:ext cx="9144000" cy="5500687"/>
          </a:xfrm>
        </p:spPr>
        <p:txBody>
          <a:bodyPr/>
          <a:lstStyle/>
          <a:p>
            <a:r>
              <a:rPr lang="cs-CZ" altLang="cs-CZ" sz="2000"/>
              <a:t>rozložení WAT se mění s věkem</a:t>
            </a:r>
          </a:p>
          <a:p>
            <a:r>
              <a:rPr lang="cs-CZ" altLang="cs-CZ" sz="2000"/>
              <a:t>genetické faktory</a:t>
            </a:r>
          </a:p>
          <a:p>
            <a:r>
              <a:rPr lang="cs-CZ" altLang="cs-CZ" sz="2000">
                <a:sym typeface="Wingdings" panose="05000000000000000000" pitchFamily="2" charset="2"/>
              </a:rPr>
              <a:t>zvyšování intraabdominálního tuku a snižování podkožního tuku</a:t>
            </a:r>
          </a:p>
          <a:p>
            <a:pPr lvl="1"/>
            <a:r>
              <a:rPr lang="cs-CZ" altLang="cs-CZ" sz="1800"/>
              <a:t> i u osob se stabilní hmotností a BMI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/>
          </a:p>
          <a:p>
            <a:r>
              <a:rPr lang="cs-CZ" altLang="cs-CZ" sz="2000" b="1"/>
              <a:t>ženy</a:t>
            </a:r>
            <a:r>
              <a:rPr lang="cs-CZ" altLang="cs-CZ" sz="2000"/>
              <a:t> mají vyšší tělesnou akumulaci v oblasti hýždí a stehen (gynoidní typ)</a:t>
            </a:r>
          </a:p>
          <a:p>
            <a:pPr lvl="1"/>
            <a:r>
              <a:rPr lang="cs-CZ" altLang="cs-CZ" sz="1600"/>
              <a:t>gluteální adipocyty jsou větší u žen než u mužů</a:t>
            </a:r>
          </a:p>
          <a:p>
            <a:endParaRPr lang="cs-CZ" altLang="cs-CZ" sz="2000"/>
          </a:p>
          <a:p>
            <a:r>
              <a:rPr lang="cs-CZ" altLang="cs-CZ" sz="2000" b="1"/>
              <a:t>muži</a:t>
            </a:r>
            <a:r>
              <a:rPr lang="cs-CZ" altLang="cs-CZ" sz="2000"/>
              <a:t> mají vyšší tělesnou akumulaci v horní části těla (androidní typ)</a:t>
            </a:r>
          </a:p>
          <a:p>
            <a:pPr lvl="1"/>
            <a:r>
              <a:rPr lang="cs-CZ" altLang="cs-CZ" sz="1600"/>
              <a:t>vyšší riziko metabolických komplikací</a:t>
            </a:r>
          </a:p>
          <a:p>
            <a:pPr lvl="1"/>
            <a:r>
              <a:rPr lang="cs-CZ" altLang="cs-CZ" sz="1600"/>
              <a:t>viscerální adipocyty (mesenteriální a omentální) jsou větší u mužů</a:t>
            </a:r>
          </a:p>
          <a:p>
            <a:endParaRPr lang="cs-CZ" altLang="cs-CZ" sz="2000"/>
          </a:p>
          <a:p>
            <a:r>
              <a:rPr lang="cs-CZ" altLang="cs-CZ" sz="2000"/>
              <a:t>množství viscerálního tuku má prokazatelnou spojitost s inzulinovou rezistencí</a:t>
            </a:r>
          </a:p>
          <a:p>
            <a:pPr lvl="1"/>
            <a:r>
              <a:rPr lang="cs-CZ" altLang="cs-CZ" sz="1600"/>
              <a:t>pokud se snížilo množství viscerálního tuku (nikoliv podkožního), tak se IR zlepšila </a:t>
            </a:r>
          </a:p>
          <a:p>
            <a:pPr lvl="1"/>
            <a:r>
              <a:rPr lang="cs-CZ" altLang="cs-CZ" sz="1600"/>
              <a:t>nicméně to neznamená, že subkutánní tuková tkáň nepřispívá k metabolickým abnormalitám, když dochází k nárůstu hmotnosti</a:t>
            </a:r>
          </a:p>
          <a:p>
            <a:endParaRPr lang="cs-CZ" altLang="cs-CZ" sz="2000"/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>
            <a:extLst>
              <a:ext uri="{FF2B5EF4-FFF2-40B4-BE49-F238E27FC236}">
                <a16:creationId xmlns:a16="http://schemas.microsoft.com/office/drawing/2014/main" id="{0BB730AF-DDB4-4525-BCBA-9CF7749D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Hnědá tuková tkáň (BAT)</a:t>
            </a:r>
          </a:p>
        </p:txBody>
      </p:sp>
      <p:sp>
        <p:nvSpPr>
          <p:cNvPr id="24579" name="Zástupný symbol pro obsah 2">
            <a:extLst>
              <a:ext uri="{FF2B5EF4-FFF2-40B4-BE49-F238E27FC236}">
                <a16:creationId xmlns:a16="http://schemas.microsoft.com/office/drawing/2014/main" id="{239E7C75-ABBD-4134-9DC4-E9ADD56AE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85876"/>
            <a:ext cx="9144000" cy="5572125"/>
          </a:xfrm>
        </p:spPr>
        <p:txBody>
          <a:bodyPr/>
          <a:lstStyle/>
          <a:p>
            <a:r>
              <a:rPr lang="cs-CZ" altLang="cs-CZ" sz="2000"/>
              <a:t>BAT získává pozornost jako možnost terapeutického zásahu pro obezitu a metabolická onemocnění včetně diabetu typu II.</a:t>
            </a:r>
          </a:p>
          <a:p>
            <a:endParaRPr lang="cs-CZ" altLang="cs-CZ" sz="2000"/>
          </a:p>
          <a:p>
            <a:r>
              <a:rPr lang="cs-CZ" altLang="cs-CZ" sz="2000"/>
              <a:t>schopnost spalovat glukózu a MK </a:t>
            </a:r>
          </a:p>
          <a:p>
            <a:endParaRPr lang="cs-CZ" altLang="cs-CZ" sz="2000"/>
          </a:p>
          <a:p>
            <a:r>
              <a:rPr lang="cs-CZ" altLang="cs-CZ" sz="2000"/>
              <a:t>vyznačuje se především </a:t>
            </a:r>
            <a:r>
              <a:rPr lang="cs-CZ" altLang="cs-CZ" sz="2000" b="1"/>
              <a:t>zvýšeným výdejem energie a </a:t>
            </a:r>
            <a:r>
              <a:rPr lang="cs-CZ" altLang="cs-CZ" sz="2000" b="1" u="sng"/>
              <a:t>produkcí tepla</a:t>
            </a:r>
          </a:p>
          <a:p>
            <a:r>
              <a:rPr lang="cs-CZ" altLang="cs-CZ" sz="2000" b="1">
                <a:sym typeface="Wingdings" panose="05000000000000000000" pitchFamily="2" charset="2"/>
              </a:rPr>
              <a:t> </a:t>
            </a:r>
            <a:r>
              <a:rPr lang="cs-CZ" altLang="cs-CZ" sz="2000"/>
              <a:t>působením tzv. rozpojovacího proteinu-1 (UCP-1)</a:t>
            </a:r>
          </a:p>
          <a:p>
            <a:endParaRPr lang="cs-CZ" altLang="cs-CZ" sz="2000" b="1"/>
          </a:p>
          <a:p>
            <a:r>
              <a:rPr lang="cs-CZ" altLang="cs-CZ" sz="2000"/>
              <a:t>BAT má hustou kapilární síť</a:t>
            </a:r>
          </a:p>
          <a:p>
            <a:pPr lvl="1"/>
            <a:r>
              <a:rPr lang="cs-CZ" altLang="cs-CZ" sz="1600"/>
              <a:t>která zásobuje adipocyty substrátem a kyslíkem pro oxidaci </a:t>
            </a:r>
          </a:p>
          <a:p>
            <a:pPr lvl="1"/>
            <a:r>
              <a:rPr lang="cs-CZ" altLang="cs-CZ" sz="1600"/>
              <a:t>umožňuje efektivní distribuci tepla do zbytku těla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/>
          </a:p>
          <a:p>
            <a:r>
              <a:rPr lang="cs-CZ" altLang="cs-CZ" sz="2000" b="1"/>
              <a:t>hnědý adipocyt</a:t>
            </a:r>
          </a:p>
          <a:p>
            <a:pPr lvl="1"/>
            <a:r>
              <a:rPr lang="cs-CZ" altLang="cs-CZ" sz="1800"/>
              <a:t>vícečetné tukové vakuoly</a:t>
            </a:r>
          </a:p>
          <a:p>
            <a:pPr lvl="1"/>
            <a:r>
              <a:rPr lang="cs-CZ" altLang="cs-CZ" sz="1800"/>
              <a:t>větší množství mitochondrií v cytoplazmě</a:t>
            </a:r>
          </a:p>
          <a:p>
            <a:endParaRPr lang="cs-CZ" altLang="cs-CZ" sz="2000"/>
          </a:p>
          <a:p>
            <a:pPr lvl="1">
              <a:buFont typeface="Arial" panose="020B0604020202020204" pitchFamily="34" charset="0"/>
              <a:buNone/>
            </a:pPr>
            <a:endParaRPr lang="cs-CZ" altLang="cs-CZ" sz="1600"/>
          </a:p>
          <a:p>
            <a:pPr lvl="1"/>
            <a:endParaRPr lang="cs-CZ" altLang="cs-CZ" sz="16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</p:txBody>
      </p:sp>
      <p:pic>
        <p:nvPicPr>
          <p:cNvPr id="24580" name="Obrázek 3" descr="adipocyt_brown.png">
            <a:extLst>
              <a:ext uri="{FF2B5EF4-FFF2-40B4-BE49-F238E27FC236}">
                <a16:creationId xmlns:a16="http://schemas.microsoft.com/office/drawing/2014/main" id="{60E37A76-60C3-465D-80A1-E8C73450D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4" y="4000500"/>
            <a:ext cx="43005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95BF65FB-5016-43A0-A8D7-336434E60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Dýchací řetězec</a:t>
            </a:r>
          </a:p>
        </p:txBody>
      </p:sp>
      <p:sp>
        <p:nvSpPr>
          <p:cNvPr id="25603" name="Zástupný symbol pro obsah 2">
            <a:extLst>
              <a:ext uri="{FF2B5EF4-FFF2-40B4-BE49-F238E27FC236}">
                <a16:creationId xmlns:a16="http://schemas.microsoft.com/office/drawing/2014/main" id="{09E644ED-B5E9-48C0-BD2F-44ECE171E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r>
              <a:rPr lang="cs-CZ" altLang="cs-CZ" sz="2000"/>
              <a:t>vnitřní membrána mitochondrií</a:t>
            </a:r>
          </a:p>
          <a:p>
            <a:r>
              <a:rPr lang="cs-CZ" altLang="cs-CZ" sz="2000"/>
              <a:t>využití redukovaných koenzymů (z CC a </a:t>
            </a:r>
            <a:r>
              <a:rPr lang="el-GR" altLang="cs-CZ" sz="2000"/>
              <a:t>β-</a:t>
            </a:r>
            <a:r>
              <a:rPr lang="cs-CZ" altLang="cs-CZ" sz="2000"/>
              <a:t>oxidace), přenosu elektronů a protonů přes specifické komplexy</a:t>
            </a:r>
          </a:p>
          <a:p>
            <a:r>
              <a:rPr lang="cs-CZ" altLang="cs-CZ" sz="2000"/>
              <a:t>produktem DŘ je energie ve formě ATP, teplo a voda</a:t>
            </a:r>
          </a:p>
          <a:p>
            <a:endParaRPr lang="cs-CZ" altLang="cs-CZ" sz="2000"/>
          </a:p>
          <a:p>
            <a:r>
              <a:rPr lang="cs-CZ" altLang="cs-CZ" sz="2000"/>
              <a:t>složky DŘ: NADH+H</a:t>
            </a:r>
            <a:r>
              <a:rPr lang="cs-CZ" altLang="cs-CZ" sz="2000" baseline="30000"/>
              <a:t>+ </a:t>
            </a:r>
            <a:r>
              <a:rPr lang="cs-CZ" altLang="cs-CZ" sz="2000"/>
              <a:t>, FADH</a:t>
            </a:r>
            <a:r>
              <a:rPr lang="cs-CZ" altLang="cs-CZ" sz="2000" baseline="-25000"/>
              <a:t>2 </a:t>
            </a:r>
            <a:r>
              <a:rPr lang="cs-CZ" altLang="cs-CZ" sz="2000"/>
              <a:t>, koenzym Q, FeS-protein, cytochromy, cytochromoxidáza , transmembránové komplexy (I-IV)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/>
          </a:p>
          <a:p>
            <a:r>
              <a:rPr lang="cs-CZ" altLang="cs-CZ" sz="2000"/>
              <a:t>výsledek DŘ</a:t>
            </a:r>
          </a:p>
          <a:p>
            <a:pPr lvl="1"/>
            <a:r>
              <a:rPr lang="cs-CZ" altLang="cs-CZ" sz="1600"/>
              <a:t>přenesení 10H</a:t>
            </a:r>
            <a:r>
              <a:rPr lang="cs-CZ" altLang="cs-CZ" sz="1600" baseline="30000"/>
              <a:t>+</a:t>
            </a:r>
            <a:r>
              <a:rPr lang="cs-CZ" altLang="cs-CZ" sz="1600"/>
              <a:t> do intermembránového prostoru v případě použití NADH+H</a:t>
            </a:r>
            <a:r>
              <a:rPr lang="cs-CZ" altLang="cs-CZ" sz="1600" baseline="30000"/>
              <a:t>+</a:t>
            </a:r>
          </a:p>
          <a:p>
            <a:pPr lvl="1"/>
            <a:r>
              <a:rPr lang="cs-CZ" altLang="cs-CZ" sz="1600"/>
              <a:t>přenesení 6H</a:t>
            </a:r>
            <a:r>
              <a:rPr lang="cs-CZ" altLang="cs-CZ" sz="1600" baseline="30000"/>
              <a:t>+</a:t>
            </a:r>
            <a:r>
              <a:rPr lang="cs-CZ" altLang="cs-CZ" sz="1600"/>
              <a:t> v případě použití FADH</a:t>
            </a:r>
            <a:r>
              <a:rPr lang="cs-CZ" altLang="cs-CZ" sz="1600" baseline="-25000"/>
              <a:t>2</a:t>
            </a:r>
            <a:endParaRPr lang="cs-CZ" altLang="cs-CZ" sz="1600"/>
          </a:p>
          <a:p>
            <a:pPr lvl="1"/>
            <a:r>
              <a:rPr lang="cs-CZ" altLang="cs-CZ" sz="1600"/>
              <a:t>aerobní fosforylace, kdy F</a:t>
            </a:r>
            <a:r>
              <a:rPr lang="cs-CZ" altLang="cs-CZ" sz="1600" baseline="-25000"/>
              <a:t>0</a:t>
            </a:r>
            <a:r>
              <a:rPr lang="cs-CZ" altLang="cs-CZ" sz="1600"/>
              <a:t>F</a:t>
            </a:r>
            <a:r>
              <a:rPr lang="cs-CZ" altLang="cs-CZ" sz="1600" baseline="30000"/>
              <a:t>1-</a:t>
            </a:r>
            <a:r>
              <a:rPr lang="cs-CZ" altLang="cs-CZ" sz="1600"/>
              <a:t>ATPasa propouští protony do matrix mitochondrie za tvorby ATP. Za každé </a:t>
            </a:r>
            <a:r>
              <a:rPr lang="cs-CZ" altLang="cs-CZ" sz="1600" b="1"/>
              <a:t>4 protony se vytvoří 1 ATP</a:t>
            </a:r>
          </a:p>
          <a:p>
            <a:pPr lvl="1"/>
            <a:endParaRPr lang="cs-CZ" altLang="cs-CZ" sz="1600"/>
          </a:p>
          <a:p>
            <a:endParaRPr lang="cs-CZ" altLang="cs-CZ" sz="2000"/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>
            <a:extLst>
              <a:ext uri="{FF2B5EF4-FFF2-40B4-BE49-F238E27FC236}">
                <a16:creationId xmlns:a16="http://schemas.microsoft.com/office/drawing/2014/main" id="{DFEB4560-895F-472D-B578-2D8A73BBD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Dýchací řetězec - </a:t>
            </a:r>
            <a:r>
              <a:rPr lang="cs-CZ" altLang="cs-CZ" b="1"/>
              <a:t>UCPs</a:t>
            </a:r>
            <a:endParaRPr lang="cs-CZ" altLang="cs-CZ"/>
          </a:p>
        </p:txBody>
      </p:sp>
      <p:pic>
        <p:nvPicPr>
          <p:cNvPr id="26627" name="Zástupný symbol pro obsah 3" descr="dychací řetězec.png">
            <a:extLst>
              <a:ext uri="{FF2B5EF4-FFF2-40B4-BE49-F238E27FC236}">
                <a16:creationId xmlns:a16="http://schemas.microsoft.com/office/drawing/2014/main" id="{5533E2B0-CA84-4659-BE34-58EF55C276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14500"/>
            <a:ext cx="9144000" cy="4814888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>
            <a:extLst>
              <a:ext uri="{FF2B5EF4-FFF2-40B4-BE49-F238E27FC236}">
                <a16:creationId xmlns:a16="http://schemas.microsoft.com/office/drawing/2014/main" id="{ECE75926-90F3-49B7-9881-9BFB1BB0C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Uncoupling protein </a:t>
            </a:r>
            <a:r>
              <a:rPr lang="cs-CZ" altLang="cs-CZ" b="1"/>
              <a:t>UCP-1</a:t>
            </a:r>
            <a:r>
              <a:rPr lang="cs-CZ" altLang="cs-CZ"/>
              <a:t>  </a:t>
            </a:r>
          </a:p>
        </p:txBody>
      </p:sp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0298B7AF-769F-4DA5-A63A-FD396B01D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900613"/>
          </a:xfrm>
        </p:spPr>
        <p:txBody>
          <a:bodyPr/>
          <a:lstStyle/>
          <a:p>
            <a:r>
              <a:rPr lang="cs-CZ" altLang="cs-CZ" sz="2000"/>
              <a:t>= tzv. rozpojovací protein</a:t>
            </a:r>
          </a:p>
          <a:p>
            <a:r>
              <a:rPr lang="cs-CZ" altLang="cs-CZ" sz="2000"/>
              <a:t>patří do pětičlenné rodiny UCPs </a:t>
            </a:r>
          </a:p>
          <a:p>
            <a:pPr lvl="1"/>
            <a:r>
              <a:rPr lang="cs-CZ" altLang="cs-CZ" sz="1600"/>
              <a:t>dosud identifikováno 5 homologů UCPs v lidské tukové tkáni</a:t>
            </a:r>
          </a:p>
          <a:p>
            <a:pPr lvl="1"/>
            <a:r>
              <a:rPr lang="cs-CZ" altLang="cs-CZ" sz="1600"/>
              <a:t>ostatní členové UPC rodiny dosud ne zcela prozkoumány</a:t>
            </a:r>
          </a:p>
          <a:p>
            <a:pPr lvl="1">
              <a:buFont typeface="Arial" panose="020B0604020202020204" pitchFamily="34" charset="0"/>
              <a:buNone/>
            </a:pPr>
            <a:endParaRPr lang="cs-CZ" altLang="cs-CZ" sz="1600"/>
          </a:p>
          <a:p>
            <a:r>
              <a:rPr lang="cs-CZ" altLang="cs-CZ" sz="2000"/>
              <a:t>jediným členem rodiny UCPs s dobře charakterizovanou termogenní rolí v BAT</a:t>
            </a:r>
          </a:p>
          <a:p>
            <a:endParaRPr lang="cs-CZ" altLang="cs-CZ" sz="2000"/>
          </a:p>
          <a:p>
            <a:r>
              <a:rPr lang="cs-CZ" altLang="cs-CZ" sz="2000"/>
              <a:t>po aktivaci rozptyluje protonový gradient generovaný řetězcem pro přenos elektronů </a:t>
            </a:r>
            <a:r>
              <a:rPr lang="cs-CZ" altLang="cs-CZ" sz="2000">
                <a:sym typeface="Wingdings" panose="05000000000000000000" pitchFamily="2" charset="2"/>
              </a:rPr>
              <a:t> snižuje potenciál mitochondriální membrány  vede k vysoké oxidaci substrátu a ke vzniku tepla</a:t>
            </a:r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>
            <a:extLst>
              <a:ext uri="{FF2B5EF4-FFF2-40B4-BE49-F238E27FC236}">
                <a16:creationId xmlns:a16="http://schemas.microsoft.com/office/drawing/2014/main" id="{2399F727-D891-456F-A173-722AB3004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Hnědé adipocyty</a:t>
            </a:r>
          </a:p>
        </p:txBody>
      </p:sp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B536F080-C317-4443-A055-D72ACEEC7F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00188"/>
            <a:ext cx="9144000" cy="5357812"/>
          </a:xfrm>
        </p:spPr>
        <p:txBody>
          <a:bodyPr/>
          <a:lstStyle/>
          <a:p>
            <a:r>
              <a:rPr lang="cs-CZ" altLang="cs-CZ" sz="2000"/>
              <a:t>pocházejí pravděpodobně z prekurzorových buněk v embryonálním mezodermu</a:t>
            </a:r>
          </a:p>
          <a:p>
            <a:endParaRPr lang="cs-CZ" altLang="cs-CZ" sz="2000"/>
          </a:p>
          <a:p>
            <a:r>
              <a:rPr lang="cs-CZ" altLang="cs-CZ" sz="2000"/>
              <a:t>bohatá inervace </a:t>
            </a:r>
            <a:r>
              <a:rPr lang="cs-CZ" altLang="cs-CZ" sz="2000">
                <a:sym typeface="Wingdings" panose="05000000000000000000" pitchFamily="2" charset="2"/>
              </a:rPr>
              <a:t> </a:t>
            </a:r>
            <a:r>
              <a:rPr lang="cs-CZ" altLang="cs-CZ" sz="2000"/>
              <a:t>regulace růstu BAT – sympatikus</a:t>
            </a:r>
          </a:p>
          <a:p>
            <a:endParaRPr lang="cs-CZ" altLang="cs-CZ" sz="2000" b="1"/>
          </a:p>
          <a:p>
            <a:r>
              <a:rPr lang="el-GR" altLang="cs-CZ" sz="2000" b="1"/>
              <a:t>β3-</a:t>
            </a:r>
            <a:r>
              <a:rPr lang="cs-CZ" altLang="cs-CZ" sz="2000" b="1"/>
              <a:t>adrenoceptory (AR) </a:t>
            </a:r>
          </a:p>
          <a:p>
            <a:pPr lvl="1"/>
            <a:r>
              <a:rPr lang="cs-CZ" altLang="cs-CZ" sz="1600"/>
              <a:t>jsou specificky exprimovány hnědými adipocyty </a:t>
            </a:r>
          </a:p>
          <a:p>
            <a:pPr lvl="1"/>
            <a:r>
              <a:rPr lang="cs-CZ" altLang="cs-CZ" sz="1600"/>
              <a:t>pozitivní korelace mezi hustotou hnědých adipocytů a hustotou noradrenergních vláken</a:t>
            </a:r>
          </a:p>
          <a:p>
            <a:pPr lvl="1"/>
            <a:r>
              <a:rPr lang="cs-CZ" altLang="cs-CZ" sz="1600"/>
              <a:t>po aktivovaci noradrenalinem řídí hnědou termogenní aktivaci adipocytů</a:t>
            </a:r>
          </a:p>
          <a:p>
            <a:pPr lvl="1"/>
            <a:r>
              <a:rPr lang="cs-CZ" altLang="cs-CZ" sz="1600"/>
              <a:t>snižují obezitu u obézních krys</a:t>
            </a:r>
          </a:p>
          <a:p>
            <a:endParaRPr lang="cs-CZ" altLang="cs-CZ" sz="2000"/>
          </a:p>
          <a:p>
            <a:r>
              <a:rPr lang="cs-CZ" altLang="cs-CZ" sz="2000" b="1"/>
              <a:t>expozice chladu </a:t>
            </a:r>
            <a:r>
              <a:rPr lang="cs-CZ" altLang="cs-CZ" sz="2000"/>
              <a:t>stimuluje expanzi BAT prostřednictvím aktivace proliferace a diferenciace hnědých adipózních prekurzorových buněk</a:t>
            </a:r>
          </a:p>
          <a:p>
            <a:endParaRPr lang="cs-CZ" altLang="cs-CZ" sz="2000"/>
          </a:p>
          <a:p>
            <a:pPr>
              <a:buFont typeface="Arial" panose="020B0604020202020204" pitchFamily="34" charset="0"/>
              <a:buNone/>
            </a:pPr>
            <a:endParaRPr lang="cs-CZ" altLang="cs-CZ" sz="2000" b="1"/>
          </a:p>
          <a:p>
            <a:r>
              <a:rPr lang="cs-CZ" altLang="cs-CZ" sz="2000"/>
              <a:t>hnědé adipocyty exprimují fyziologicky vysoké množství </a:t>
            </a:r>
            <a:r>
              <a:rPr lang="cs-CZ" altLang="cs-CZ" sz="2000" b="1"/>
              <a:t>UCP-1</a:t>
            </a:r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>
            <a:extLst>
              <a:ext uri="{FF2B5EF4-FFF2-40B4-BE49-F238E27FC236}">
                <a16:creationId xmlns:a16="http://schemas.microsoft.com/office/drawing/2014/main" id="{B1F8C99A-29AA-419F-8F1D-E4F5306A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Béžové adipocyty</a:t>
            </a:r>
          </a:p>
        </p:txBody>
      </p:sp>
      <p:sp>
        <p:nvSpPr>
          <p:cNvPr id="29699" name="Zástupný symbol pro obsah 2">
            <a:extLst>
              <a:ext uri="{FF2B5EF4-FFF2-40B4-BE49-F238E27FC236}">
                <a16:creationId xmlns:a16="http://schemas.microsoft.com/office/drawing/2014/main" id="{BBE46A26-A6FE-43BD-B25E-269CFD277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28750"/>
            <a:ext cx="9144000" cy="5429250"/>
          </a:xfrm>
        </p:spPr>
        <p:txBody>
          <a:bodyPr/>
          <a:lstStyle/>
          <a:p>
            <a:pPr lvl="1">
              <a:buFont typeface="Arial" panose="020B0604020202020204" pitchFamily="34" charset="0"/>
              <a:buNone/>
            </a:pPr>
            <a:endParaRPr lang="cs-CZ" altLang="cs-CZ" sz="1600"/>
          </a:p>
          <a:p>
            <a:r>
              <a:rPr lang="cs-CZ" altLang="cs-CZ" sz="2000"/>
              <a:t>nachází se ve WAT, ale morfologicky a funkčně mají blíže k BAT </a:t>
            </a:r>
          </a:p>
          <a:p>
            <a:endParaRPr lang="cs-CZ" altLang="cs-CZ" sz="2000"/>
          </a:p>
          <a:p>
            <a:r>
              <a:rPr lang="cs-CZ" altLang="cs-CZ" sz="2000"/>
              <a:t>některé béžové adipocyty: UCP1-negativní, jiné UCP1-pozitivní</a:t>
            </a:r>
          </a:p>
          <a:p>
            <a:pPr lvl="1"/>
            <a:r>
              <a:rPr lang="cs-CZ" altLang="cs-CZ" sz="1600"/>
              <a:t>mitochondriální morfologie se pohybuje od typického bílého adipocytu až po typický hnědý adipocyt</a:t>
            </a:r>
          </a:p>
          <a:p>
            <a:pPr lvl="1"/>
            <a:endParaRPr lang="cs-CZ" altLang="cs-CZ"/>
          </a:p>
          <a:p>
            <a:r>
              <a:rPr lang="cs-CZ" altLang="cs-CZ" sz="2000"/>
              <a:t>exprimují UCP1 při odpovědi na chlad nebo jiné induktory (např. </a:t>
            </a:r>
            <a:r>
              <a:rPr lang="el-GR" altLang="cs-CZ" sz="2000"/>
              <a:t>β</a:t>
            </a:r>
            <a:r>
              <a:rPr lang="cs-CZ" altLang="cs-CZ" sz="2000"/>
              <a:t>-adrenergní agonisté nebo PPARy aktivátory)</a:t>
            </a:r>
          </a:p>
          <a:p>
            <a:endParaRPr lang="cs-CZ" altLang="cs-CZ" sz="2000"/>
          </a:p>
          <a:p>
            <a:r>
              <a:rPr lang="cs-CZ" altLang="cs-CZ" sz="2000"/>
              <a:t>závislost na externích podnětech pro indukci UCP-1 je charakteristickým znakem béžového tuku</a:t>
            </a:r>
          </a:p>
          <a:p>
            <a:pPr lvl="1"/>
            <a:endParaRPr lang="cs-CZ" altLang="cs-CZ" sz="16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>
            <a:extLst>
              <a:ext uri="{FF2B5EF4-FFF2-40B4-BE49-F238E27FC236}">
                <a16:creationId xmlns:a16="http://schemas.microsoft.com/office/drawing/2014/main" id="{38A7768A-B52B-4AE4-BAF1-EA0A89876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0723" name="Zástupný symbol pro obsah 3" descr="tukova tkan.jpg">
            <a:extLst>
              <a:ext uri="{FF2B5EF4-FFF2-40B4-BE49-F238E27FC236}">
                <a16:creationId xmlns:a16="http://schemas.microsoft.com/office/drawing/2014/main" id="{16F787B1-8F21-4F85-A6B3-03604DBC6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16113"/>
            <a:ext cx="9144000" cy="425291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>
            <a:extLst>
              <a:ext uri="{FF2B5EF4-FFF2-40B4-BE49-F238E27FC236}">
                <a16:creationId xmlns:a16="http://schemas.microsoft.com/office/drawing/2014/main" id="{05E7ACC1-EA0F-4456-8AE2-0C7513AA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Úvod</a:t>
            </a:r>
          </a:p>
        </p:txBody>
      </p:sp>
      <p:sp>
        <p:nvSpPr>
          <p:cNvPr id="4099" name="Zástupný symbol pro obsah 2">
            <a:extLst>
              <a:ext uri="{FF2B5EF4-FFF2-40B4-BE49-F238E27FC236}">
                <a16:creationId xmlns:a16="http://schemas.microsoft.com/office/drawing/2014/main" id="{F8BED350-FA1B-4205-9C15-9D592F9B6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85876"/>
            <a:ext cx="9144000" cy="5357813"/>
          </a:xfrm>
        </p:spPr>
        <p:txBody>
          <a:bodyPr/>
          <a:lstStyle/>
          <a:p>
            <a:r>
              <a:rPr lang="cs-CZ" altLang="cs-CZ" sz="2000"/>
              <a:t>studium tukové tkáně, zvláště adipocytů, je základem pro porozumění metabolických abnormalit spojených s vývojem obezity</a:t>
            </a:r>
          </a:p>
          <a:p>
            <a:endParaRPr lang="cs-CZ" altLang="cs-CZ" sz="2000"/>
          </a:p>
          <a:p>
            <a:r>
              <a:rPr lang="cs-CZ" altLang="cs-CZ" sz="2000"/>
              <a:t>koncepce adipocytu jako endokrinní a funkční buňky není dosud zcela pochopena</a:t>
            </a:r>
          </a:p>
          <a:p>
            <a:endParaRPr lang="cs-CZ" altLang="cs-CZ" sz="2000"/>
          </a:p>
          <a:p>
            <a:r>
              <a:rPr lang="cs-CZ" altLang="cs-CZ" sz="2000">
                <a:sym typeface="Wingdings" panose="05000000000000000000" pitchFamily="2" charset="2"/>
              </a:rPr>
              <a:t> adipocyty se podílejí na řízení metabolismu lipidů, identifikují, řídí a posílají signály pro udržení energetické rovnováhy v těle</a:t>
            </a:r>
          </a:p>
          <a:p>
            <a:endParaRPr lang="cs-CZ" altLang="cs-CZ" sz="2000">
              <a:sym typeface="Wingdings" panose="05000000000000000000" pitchFamily="2" charset="2"/>
            </a:endParaRPr>
          </a:p>
          <a:p>
            <a:r>
              <a:rPr lang="cs-CZ" altLang="cs-CZ" sz="2000">
                <a:sym typeface="Wingdings" panose="05000000000000000000" pitchFamily="2" charset="2"/>
              </a:rPr>
              <a:t>při obezitě dochází k narušení rovnováhy v řízení metabolismu lipidů:</a:t>
            </a:r>
          </a:p>
          <a:p>
            <a:pPr lvl="1"/>
            <a:r>
              <a:rPr lang="cs-CZ" altLang="cs-CZ" sz="1600">
                <a:sym typeface="Wingdings" panose="05000000000000000000" pitchFamily="2" charset="2"/>
              </a:rPr>
              <a:t>lipolýza, lipogeneze</a:t>
            </a:r>
          </a:p>
          <a:p>
            <a:pPr lvl="1"/>
            <a:r>
              <a:rPr lang="cs-CZ" altLang="cs-CZ" sz="1600">
                <a:sym typeface="Wingdings" panose="05000000000000000000" pitchFamily="2" charset="2"/>
              </a:rPr>
              <a:t>narušení transkripční regulace klíčových faktorů</a:t>
            </a:r>
          </a:p>
          <a:p>
            <a:pPr lvl="1"/>
            <a:r>
              <a:rPr lang="cs-CZ" altLang="cs-CZ" sz="1600">
                <a:sym typeface="Wingdings" panose="05000000000000000000" pitchFamily="2" charset="2"/>
              </a:rPr>
              <a:t>nedostatečná citlivost na vnější signály, selhání procesu přenosu signálu</a:t>
            </a:r>
          </a:p>
          <a:p>
            <a:endParaRPr lang="cs-CZ" altLang="cs-CZ" sz="2000"/>
          </a:p>
          <a:p>
            <a:r>
              <a:rPr lang="cs-CZ" altLang="cs-CZ" sz="2000"/>
              <a:t>dysfunkční adipocyty </a:t>
            </a:r>
            <a:r>
              <a:rPr lang="cs-CZ" altLang="cs-CZ" sz="2000">
                <a:sym typeface="Wingdings" panose="05000000000000000000" pitchFamily="2" charset="2"/>
              </a:rPr>
              <a:t> </a:t>
            </a:r>
            <a:r>
              <a:rPr lang="cs-CZ" altLang="cs-CZ" sz="2000"/>
              <a:t>abnormální využití MK, které způsobují lipotoxicitu v neadipózních tkáních (játra, pankreas a srdce)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>
            <a:extLst>
              <a:ext uri="{FF2B5EF4-FFF2-40B4-BE49-F238E27FC236}">
                <a16:creationId xmlns:a16="http://schemas.microsoft.com/office/drawing/2014/main" id="{777908DC-5B8D-4BF7-8720-512DBC31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Distribuce BAT - kojenci</a:t>
            </a:r>
          </a:p>
        </p:txBody>
      </p:sp>
      <p:sp>
        <p:nvSpPr>
          <p:cNvPr id="23555" name="Zástupný symbol pro obsah 2">
            <a:extLst>
              <a:ext uri="{FF2B5EF4-FFF2-40B4-BE49-F238E27FC236}">
                <a16:creationId xmlns:a16="http://schemas.microsoft.com/office/drawing/2014/main" id="{6B10C149-C953-4C5D-B92B-26D7EEA32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04348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endParaRPr lang="cs-CZ" sz="2000" b="1" dirty="0"/>
          </a:p>
          <a:p>
            <a:pPr>
              <a:buFont typeface="Arial" charset="0"/>
              <a:buChar char="•"/>
              <a:defRPr/>
            </a:pPr>
            <a:endParaRPr lang="cs-CZ" sz="2000" b="1" dirty="0"/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tenká vrstva </a:t>
            </a:r>
            <a:r>
              <a:rPr lang="cs-CZ" sz="2000" dirty="0" err="1"/>
              <a:t>interkapsulární</a:t>
            </a:r>
            <a:r>
              <a:rPr lang="cs-CZ" sz="2000" dirty="0"/>
              <a:t> BAT</a:t>
            </a:r>
          </a:p>
          <a:p>
            <a:pPr>
              <a:buFont typeface="Arial" charset="0"/>
              <a:buChar char="•"/>
              <a:defRPr/>
            </a:pPr>
            <a:r>
              <a:rPr lang="cs-CZ" sz="2000" dirty="0" err="1"/>
              <a:t>perirenální</a:t>
            </a:r>
            <a:r>
              <a:rPr lang="cs-CZ" sz="2000" dirty="0"/>
              <a:t> BAT</a:t>
            </a:r>
          </a:p>
          <a:p>
            <a:pPr>
              <a:buFont typeface="Arial" charset="0"/>
              <a:buChar char="•"/>
              <a:defRPr/>
            </a:pPr>
            <a:endParaRPr lang="cs-CZ" sz="2000" dirty="0">
              <a:sym typeface="Wingdings" pitchFamily="2" charset="2"/>
            </a:endParaRPr>
          </a:p>
          <a:p>
            <a:pPr>
              <a:buFont typeface="Arial" charset="0"/>
              <a:buChar char="•"/>
              <a:defRPr/>
            </a:pPr>
            <a:r>
              <a:rPr lang="cs-CZ" sz="2000" dirty="0">
                <a:sym typeface="Wingdings" pitchFamily="2" charset="2"/>
              </a:rPr>
              <a:t> </a:t>
            </a:r>
            <a:r>
              <a:rPr lang="cs-CZ" sz="2000" dirty="0"/>
              <a:t>podobné morfologické a molekulární rysy jako BAT hlodavců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1600" dirty="0" err="1"/>
              <a:t>exprimuje</a:t>
            </a:r>
            <a:r>
              <a:rPr lang="cs-CZ" sz="1600" dirty="0"/>
              <a:t> geny, které jsou charakteristické pro klasické hnědé </a:t>
            </a:r>
            <a:r>
              <a:rPr lang="cs-CZ" sz="1600" dirty="0" err="1"/>
              <a:t>adipocyty</a:t>
            </a:r>
            <a:endParaRPr lang="cs-CZ" sz="1600" dirty="0"/>
          </a:p>
          <a:p>
            <a:pPr>
              <a:buFont typeface="Arial" charset="0"/>
              <a:buNone/>
              <a:defRPr/>
            </a:pPr>
            <a:endParaRPr lang="cs-CZ" sz="2000" dirty="0"/>
          </a:p>
          <a:p>
            <a:pPr marL="342900" lvl="1" indent="-342900">
              <a:buFont typeface="Arial" charset="0"/>
              <a:buChar char="•"/>
              <a:defRPr/>
            </a:pPr>
            <a:r>
              <a:rPr lang="cs-CZ" dirty="0"/>
              <a:t>po narození se množství BAT snižuje</a:t>
            </a:r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  <a:p>
            <a:pPr lvl="1">
              <a:buFont typeface="Arial" charset="0"/>
              <a:buChar char="–"/>
              <a:defRPr/>
            </a:pPr>
            <a:endParaRPr lang="cs-CZ" sz="1200" dirty="0"/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</p:txBody>
      </p:sp>
      <p:pic>
        <p:nvPicPr>
          <p:cNvPr id="31748" name="Obrázek 3" descr="dítě.png">
            <a:extLst>
              <a:ext uri="{FF2B5EF4-FFF2-40B4-BE49-F238E27FC236}">
                <a16:creationId xmlns:a16="http://schemas.microsoft.com/office/drawing/2014/main" id="{08619920-F732-4196-8241-3D6BEB865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63" y="4319588"/>
            <a:ext cx="2627312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>
            <a:extLst>
              <a:ext uri="{FF2B5EF4-FFF2-40B4-BE49-F238E27FC236}">
                <a16:creationId xmlns:a16="http://schemas.microsoft.com/office/drawing/2014/main" id="{68795298-200F-4D0A-8B03-5E14F9ADA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BAT v dospělosti I.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8DB76A-5635-4AA2-AEA8-8D07D588E1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4000" y="1428751"/>
            <a:ext cx="4495800" cy="5072063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cs-CZ" sz="2000" dirty="0"/>
              <a:t>BAT obecně heterogenní a obsahují více buněčných typů</a:t>
            </a:r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studie používající PET-CT odhalily vysokou prevalenci metabolicky aktivních oblastí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1600" dirty="0"/>
              <a:t> </a:t>
            </a:r>
            <a:r>
              <a:rPr lang="cs-CZ" sz="1600" b="1" dirty="0"/>
              <a:t>v </a:t>
            </a:r>
            <a:r>
              <a:rPr lang="cs-CZ" sz="1600" b="1" dirty="0" err="1"/>
              <a:t>supraclavicularní</a:t>
            </a:r>
            <a:r>
              <a:rPr lang="cs-CZ" sz="1600" b="1" dirty="0"/>
              <a:t> oblasti </a:t>
            </a:r>
            <a:r>
              <a:rPr lang="cs-CZ" sz="1600" dirty="0"/>
              <a:t>u dospělých lidských subjektů </a:t>
            </a:r>
          </a:p>
          <a:p>
            <a:pPr lvl="1">
              <a:buFont typeface="Arial" charset="0"/>
              <a:buChar char="–"/>
              <a:defRPr/>
            </a:pPr>
            <a:r>
              <a:rPr lang="cs-CZ" sz="1600" dirty="0"/>
              <a:t>cervikální, </a:t>
            </a:r>
            <a:r>
              <a:rPr lang="cs-CZ" sz="1600" dirty="0" err="1"/>
              <a:t>paracervikální</a:t>
            </a:r>
            <a:r>
              <a:rPr lang="cs-CZ" sz="1600" dirty="0"/>
              <a:t>, </a:t>
            </a:r>
            <a:r>
              <a:rPr lang="cs-CZ" sz="1600" dirty="0" err="1"/>
              <a:t>supraklavikulární</a:t>
            </a:r>
            <a:r>
              <a:rPr lang="cs-CZ" sz="1600" dirty="0"/>
              <a:t> a </a:t>
            </a:r>
            <a:r>
              <a:rPr lang="cs-CZ" sz="1600" dirty="0" err="1"/>
              <a:t>paravertebrální</a:t>
            </a:r>
            <a:r>
              <a:rPr lang="cs-CZ" sz="1600" dirty="0"/>
              <a:t>, </a:t>
            </a:r>
            <a:r>
              <a:rPr lang="cs-CZ" sz="1600" dirty="0" err="1"/>
              <a:t>perirenální</a:t>
            </a:r>
            <a:r>
              <a:rPr lang="cs-CZ" sz="1600" dirty="0"/>
              <a:t> atd.</a:t>
            </a:r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r>
              <a:rPr lang="cs-CZ" sz="2000" dirty="0"/>
              <a:t>biopsie z těchto oblastí jsou obohaceny o UCP-1-pozitivní buňky</a:t>
            </a:r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endParaRPr lang="cs-CZ" sz="1800" dirty="0"/>
          </a:p>
          <a:p>
            <a:pPr marL="342900" lvl="1" indent="-342900">
              <a:buFont typeface="Arial" charset="0"/>
              <a:buChar char="•"/>
              <a:defRPr/>
            </a:pPr>
            <a:endParaRPr lang="cs-CZ" sz="2000" dirty="0"/>
          </a:p>
          <a:p>
            <a:pPr>
              <a:buFont typeface="Arial" charset="0"/>
              <a:buChar char="•"/>
              <a:defRPr/>
            </a:pPr>
            <a:endParaRPr lang="cs-CZ" sz="2000" dirty="0"/>
          </a:p>
        </p:txBody>
      </p:sp>
      <p:sp>
        <p:nvSpPr>
          <p:cNvPr id="32772" name="Zástupný symbol pro obsah 4">
            <a:extLst>
              <a:ext uri="{FF2B5EF4-FFF2-40B4-BE49-F238E27FC236}">
                <a16:creationId xmlns:a16="http://schemas.microsoft.com/office/drawing/2014/main" id="{86FFBCA9-B443-4975-8FAC-8568EFC065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32773" name="Obrázek 3" descr="brown-fat-distribution-nedergaard-e1370609910305.jpg">
            <a:extLst>
              <a:ext uri="{FF2B5EF4-FFF2-40B4-BE49-F238E27FC236}">
                <a16:creationId xmlns:a16="http://schemas.microsoft.com/office/drawing/2014/main" id="{BC0687C3-18F9-4A14-9DD9-3210B8AD8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2000250"/>
            <a:ext cx="4024312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>
            <a:extLst>
              <a:ext uri="{FF2B5EF4-FFF2-40B4-BE49-F238E27FC236}">
                <a16:creationId xmlns:a16="http://schemas.microsoft.com/office/drawing/2014/main" id="{A77E57A7-4F2B-4FE2-93D7-02BCD371F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BAT v dospělosti II.</a:t>
            </a:r>
          </a:p>
        </p:txBody>
      </p:sp>
      <p:sp>
        <p:nvSpPr>
          <p:cNvPr id="33795" name="Zástupný symbol pro obsah 2">
            <a:extLst>
              <a:ext uri="{FF2B5EF4-FFF2-40B4-BE49-F238E27FC236}">
                <a16:creationId xmlns:a16="http://schemas.microsoft.com/office/drawing/2014/main" id="{B512DAE8-B085-4392-A911-8C94BF89B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900613"/>
          </a:xfrm>
        </p:spPr>
        <p:txBody>
          <a:bodyPr/>
          <a:lstStyle/>
          <a:p>
            <a:r>
              <a:rPr lang="cs-CZ" altLang="cs-CZ" sz="2000"/>
              <a:t>zjištěná aktivita BAT negativně koreluje s indexem tělesné hmotnosti (BMI) a / nebo tělesným tukem (zejména ve stáří)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altLang="cs-CZ" sz="1800"/>
              <a:t>činnost BAT je u mladých lidí s nadváhou nebo obezitou snížena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altLang="cs-CZ" sz="18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altLang="cs-CZ" sz="1800"/>
              <a:t>existují vyšší hodnoty detekovatelných BAT u mladých a štíhlých lidí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altLang="cs-CZ"/>
              <a:t>místa s funkčními BAT častější u žen než mužů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cs-CZ" altLang="cs-CZ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altLang="cs-CZ"/>
              <a:t>množství </a:t>
            </a:r>
            <a:r>
              <a:rPr lang="nl-NL" altLang="cs-CZ"/>
              <a:t>BAT klesá s věkem</a:t>
            </a:r>
            <a:endParaRPr lang="cs-CZ" altLang="cs-CZ"/>
          </a:p>
          <a:p>
            <a:pPr>
              <a:buFont typeface="Arial" panose="020B0604020202020204" pitchFamily="34" charset="0"/>
              <a:buNone/>
            </a:pPr>
            <a:endParaRPr lang="cs-CZ" altLang="cs-CZ" sz="2000"/>
          </a:p>
          <a:p>
            <a:r>
              <a:rPr lang="cs-CZ" altLang="cs-CZ" sz="2000"/>
              <a:t>aktivita BAT se zvyšuje </a:t>
            </a:r>
            <a:r>
              <a:rPr lang="cs-CZ" altLang="cs-CZ" sz="2000" b="1"/>
              <a:t>po dlouhodobé expozici chladu</a:t>
            </a:r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>
            <a:extLst>
              <a:ext uri="{FF2B5EF4-FFF2-40B4-BE49-F238E27FC236}">
                <a16:creationId xmlns:a16="http://schemas.microsoft.com/office/drawing/2014/main" id="{78DE7BC4-A3BD-45CD-B1F4-96A2706CB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Vliv chladu na BAT</a:t>
            </a:r>
          </a:p>
        </p:txBody>
      </p:sp>
      <p:sp>
        <p:nvSpPr>
          <p:cNvPr id="34819" name="Zástupný symbol pro obsah 2">
            <a:extLst>
              <a:ext uri="{FF2B5EF4-FFF2-40B4-BE49-F238E27FC236}">
                <a16:creationId xmlns:a16="http://schemas.microsoft.com/office/drawing/2014/main" id="{B6C455FF-624A-4021-903D-369F7F537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28750"/>
            <a:ext cx="9144000" cy="5429250"/>
          </a:xfrm>
        </p:spPr>
        <p:txBody>
          <a:bodyPr/>
          <a:lstStyle/>
          <a:p>
            <a:r>
              <a:rPr lang="cs-CZ" altLang="cs-CZ" sz="2000"/>
              <a:t>expozice chladem aktivuje BAT působením na sympatické nervové vlákna</a:t>
            </a:r>
          </a:p>
          <a:p>
            <a:r>
              <a:rPr lang="cs-CZ" altLang="cs-CZ" sz="2000"/>
              <a:t>sympatikus inervují hnědé adipocyty na úrovni parenchymu </a:t>
            </a:r>
          </a:p>
          <a:p>
            <a:endParaRPr lang="cs-CZ" altLang="cs-CZ" sz="2000"/>
          </a:p>
          <a:p>
            <a:r>
              <a:rPr lang="cs-CZ" altLang="cs-CZ" sz="2000"/>
              <a:t>chronická studená expozice vede k větvení noradrenergních parenchymálních vláken </a:t>
            </a:r>
            <a:r>
              <a:rPr lang="cs-CZ" altLang="cs-CZ" sz="2000">
                <a:sym typeface="Wingdings" panose="05000000000000000000" pitchFamily="2" charset="2"/>
              </a:rPr>
              <a:t> významně </a:t>
            </a:r>
            <a:r>
              <a:rPr lang="cs-CZ" altLang="cs-CZ" sz="2000"/>
              <a:t>zvyšuje sympatickou inervaci BAT</a:t>
            </a:r>
          </a:p>
        </p:txBody>
      </p:sp>
      <p:pic>
        <p:nvPicPr>
          <p:cNvPr id="34820" name="Zástupný symbol pro obsah 3" descr="cold exposure.jpg">
            <a:extLst>
              <a:ext uri="{FF2B5EF4-FFF2-40B4-BE49-F238E27FC236}">
                <a16:creationId xmlns:a16="http://schemas.microsoft.com/office/drawing/2014/main" id="{A34074F3-F351-4222-8524-36FB01772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3316288"/>
            <a:ext cx="6286500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>
            <a:extLst>
              <a:ext uri="{FF2B5EF4-FFF2-40B4-BE49-F238E27FC236}">
                <a16:creationId xmlns:a16="http://schemas.microsoft.com/office/drawing/2014/main" id="{5A32C754-AE40-461B-B605-A6B4B7448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Browning I.</a:t>
            </a:r>
          </a:p>
        </p:txBody>
      </p:sp>
      <p:sp>
        <p:nvSpPr>
          <p:cNvPr id="35843" name="Zástupný symbol pro obsah 2">
            <a:extLst>
              <a:ext uri="{FF2B5EF4-FFF2-40B4-BE49-F238E27FC236}">
                <a16:creationId xmlns:a16="http://schemas.microsoft.com/office/drawing/2014/main" id="{AC94E212-C34F-4A34-AA3C-85AA3CB2A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57314"/>
            <a:ext cx="9144000" cy="5500687"/>
          </a:xfrm>
        </p:spPr>
        <p:txBody>
          <a:bodyPr/>
          <a:lstStyle/>
          <a:p>
            <a:r>
              <a:rPr lang="cs-CZ" altLang="cs-CZ" sz="2000"/>
              <a:t>nadbytečná WAT – škodlivé účinky na metabolické zdraví</a:t>
            </a:r>
          </a:p>
          <a:p>
            <a:r>
              <a:rPr lang="cs-CZ" altLang="cs-CZ" sz="2000"/>
              <a:t>Expozice teplem, stárnutí a obezita </a:t>
            </a:r>
            <a:r>
              <a:rPr lang="cs-CZ" altLang="cs-CZ" sz="2000">
                <a:sym typeface="Wingdings" panose="05000000000000000000" pitchFamily="2" charset="2"/>
              </a:rPr>
              <a:t> „whitening“</a:t>
            </a:r>
            <a:endParaRPr lang="cs-CZ" altLang="cs-CZ" sz="2000"/>
          </a:p>
          <a:p>
            <a:endParaRPr lang="cs-CZ" altLang="cs-CZ" sz="2000"/>
          </a:p>
          <a:p>
            <a:r>
              <a:rPr lang="cs-CZ" altLang="cs-CZ" sz="2000"/>
              <a:t>BAT  může být u dospělých lidí tvořena nejen klasickými hnědými adipocyty, ale také </a:t>
            </a:r>
            <a:r>
              <a:rPr lang="cs-CZ" altLang="cs-CZ" sz="2000" u="sng"/>
              <a:t>indukovanými</a:t>
            </a:r>
            <a:r>
              <a:rPr lang="cs-CZ" altLang="cs-CZ" sz="2000"/>
              <a:t> hnědými adipocyty – </a:t>
            </a:r>
            <a:r>
              <a:rPr lang="cs-CZ" altLang="cs-CZ" sz="2000" b="1"/>
              <a:t>béžové adipocyty</a:t>
            </a:r>
          </a:p>
          <a:p>
            <a:pPr lvl="1"/>
            <a:endParaRPr lang="cs-CZ" altLang="cs-CZ" sz="1600" b="1"/>
          </a:p>
          <a:p>
            <a:r>
              <a:rPr lang="cs-CZ" altLang="cs-CZ" sz="2000"/>
              <a:t>stimulace vývoje béžových adipocytů ve WAT (tzv. „</a:t>
            </a:r>
            <a:r>
              <a:rPr lang="cs-CZ" altLang="cs-CZ" sz="2000" b="1"/>
              <a:t>browning</a:t>
            </a:r>
            <a:r>
              <a:rPr lang="cs-CZ" altLang="cs-CZ" sz="2000"/>
              <a:t>") má potenciál naklonit energetickou rovnováhu od skladování k výdeji</a:t>
            </a:r>
            <a:r>
              <a:rPr lang="cs-CZ" altLang="cs-CZ" sz="200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cs-CZ" altLang="cs-CZ" sz="1600"/>
              <a:t>strategie, která slibuje boj proti rostoucí epidemii obezity a metabolickému syndromu</a:t>
            </a:r>
          </a:p>
          <a:p>
            <a:pPr lvl="1"/>
            <a:r>
              <a:rPr lang="cs-CZ" altLang="cs-CZ" sz="1600"/>
              <a:t>intenzivní výzkum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/>
          </a:p>
          <a:p>
            <a:r>
              <a:rPr lang="cs-CZ" altLang="cs-CZ" sz="2000"/>
              <a:t>dle výzkumů na myších: aktivace BAT má příznivé účinky na:</a:t>
            </a:r>
          </a:p>
          <a:p>
            <a:pPr lvl="1"/>
            <a:r>
              <a:rPr lang="cs-CZ" altLang="cs-CZ" sz="1600"/>
              <a:t>adipozitu </a:t>
            </a:r>
          </a:p>
          <a:p>
            <a:pPr lvl="1"/>
            <a:r>
              <a:rPr lang="cs-CZ" altLang="cs-CZ" sz="1600"/>
              <a:t>inzulinovou rezistenci</a:t>
            </a:r>
          </a:p>
          <a:p>
            <a:pPr lvl="1"/>
            <a:r>
              <a:rPr lang="cs-CZ" altLang="cs-CZ" sz="1600"/>
              <a:t>Hyperlipidemii</a:t>
            </a:r>
          </a:p>
          <a:p>
            <a:endParaRPr lang="cs-CZ" altLang="cs-CZ" sz="2000"/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5995A773-140A-41A2-A3D9-E25524164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Hlavní regulátory hnědnutí</a:t>
            </a:r>
          </a:p>
        </p:txBody>
      </p:sp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2CAF7E9E-354E-4B7F-8F16-2FDE860D64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428750"/>
            <a:ext cx="9144000" cy="5429250"/>
          </a:xfrm>
        </p:spPr>
        <p:txBody>
          <a:bodyPr/>
          <a:lstStyle/>
          <a:p>
            <a:endParaRPr lang="cs-CZ" altLang="cs-CZ" sz="2000"/>
          </a:p>
          <a:p>
            <a:r>
              <a:rPr lang="cs-CZ" altLang="cs-CZ" sz="2000"/>
              <a:t>chronická expozice chladu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altLang="cs-CZ"/>
              <a:t>fyzická aktivita zvyšuje hnědnutí WAT a výdej energie</a:t>
            </a:r>
          </a:p>
          <a:p>
            <a:endParaRPr lang="cs-CZ" altLang="cs-CZ" sz="2000"/>
          </a:p>
          <a:p>
            <a:r>
              <a:rPr lang="cs-CZ" altLang="cs-CZ" sz="2000"/>
              <a:t>agonista PPAR</a:t>
            </a:r>
            <a:r>
              <a:rPr lang="el-GR" altLang="cs-CZ" sz="2000"/>
              <a:t>γ (</a:t>
            </a:r>
            <a:r>
              <a:rPr lang="cs-CZ" altLang="cs-CZ" sz="2000"/>
              <a:t>agonista peroxizomálně aktivovaného receptoru </a:t>
            </a:r>
            <a:r>
              <a:rPr lang="el-GR" altLang="cs-CZ" sz="2000"/>
              <a:t>γ) </a:t>
            </a:r>
            <a:endParaRPr lang="cs-CZ" altLang="cs-CZ" sz="2000"/>
          </a:p>
          <a:p>
            <a:r>
              <a:rPr lang="cs-CZ" altLang="cs-CZ" sz="2000"/>
              <a:t>PGC-1alfa – koaktivátor PPAR</a:t>
            </a:r>
            <a:r>
              <a:rPr lang="el-GR" altLang="cs-CZ" sz="2000"/>
              <a:t>γ </a:t>
            </a:r>
            <a:endParaRPr lang="cs-CZ" altLang="cs-CZ" sz="2000"/>
          </a:p>
          <a:p>
            <a:r>
              <a:rPr lang="cs-CZ" altLang="cs-CZ" sz="2000"/>
              <a:t>PRDM16 – determinující faktor hnědnutí</a:t>
            </a:r>
          </a:p>
          <a:p>
            <a:endParaRPr lang="cs-CZ" altLang="cs-CZ" sz="2000"/>
          </a:p>
          <a:p>
            <a:endParaRPr lang="cs-CZ" altLang="cs-CZ" sz="2000"/>
          </a:p>
          <a:p>
            <a:r>
              <a:rPr lang="cs-CZ" altLang="cs-CZ" sz="2000"/>
              <a:t>irisin (hormonální stimul))</a:t>
            </a:r>
          </a:p>
          <a:p>
            <a:r>
              <a:rPr lang="cs-CZ" altLang="cs-CZ" sz="2000"/>
              <a:t>FGF21 (fibroblastový růstový faktor 21 ) - působí autokrinním a parakrinním způsobem </a:t>
            </a:r>
            <a:r>
              <a:rPr lang="cs-CZ" altLang="cs-CZ" sz="2000">
                <a:sym typeface="Wingdings" panose="05000000000000000000" pitchFamily="2" charset="2"/>
              </a:rPr>
              <a:t> </a:t>
            </a:r>
            <a:r>
              <a:rPr lang="cs-CZ" altLang="cs-CZ" sz="2000"/>
              <a:t>zvýšení hnědnutí WAT</a:t>
            </a:r>
          </a:p>
          <a:p>
            <a:r>
              <a:rPr lang="el-GR" altLang="cs-CZ" sz="2000"/>
              <a:t>β-</a:t>
            </a:r>
            <a:r>
              <a:rPr lang="cs-CZ" altLang="cs-CZ" sz="2000"/>
              <a:t>adrenergní stimulace (farmakologická léčba)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/>
          </a:p>
          <a:p>
            <a:endParaRPr lang="cs-CZ" altLang="cs-CZ" sz="1600"/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5">
            <a:extLst>
              <a:ext uri="{FF2B5EF4-FFF2-40B4-BE49-F238E27FC236}">
                <a16:creationId xmlns:a16="http://schemas.microsoft.com/office/drawing/2014/main" id="{C8B08F57-5B94-4A91-BD45-F825944EA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Browning II.</a:t>
            </a:r>
          </a:p>
        </p:txBody>
      </p:sp>
      <p:sp>
        <p:nvSpPr>
          <p:cNvPr id="37891" name="Zástupný symbol pro obsah 7">
            <a:extLst>
              <a:ext uri="{FF2B5EF4-FFF2-40B4-BE49-F238E27FC236}">
                <a16:creationId xmlns:a16="http://schemas.microsoft.com/office/drawing/2014/main" id="{D69C289D-FA0D-46FC-B767-4DAECF50D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cs-CZ" altLang="cs-CZ" sz="2000"/>
              <a:t>WAT  </a:t>
            </a:r>
            <a:r>
              <a:rPr lang="cs-CZ" altLang="cs-CZ" sz="2000">
                <a:sym typeface="Wingdings" panose="05000000000000000000" pitchFamily="2" charset="2"/>
              </a:rPr>
              <a:t> </a:t>
            </a:r>
            <a:r>
              <a:rPr lang="cs-CZ" altLang="cs-CZ" sz="2000"/>
              <a:t>vystavení určitému podnětu </a:t>
            </a:r>
            <a:r>
              <a:rPr lang="cs-CZ" altLang="cs-CZ" sz="2000">
                <a:sym typeface="Wingdings" panose="05000000000000000000" pitchFamily="2" charset="2"/>
              </a:rPr>
              <a:t></a:t>
            </a:r>
            <a:r>
              <a:rPr lang="cs-CZ" altLang="cs-CZ" sz="2000"/>
              <a:t> převzít fenotyp BAT</a:t>
            </a:r>
          </a:p>
          <a:p>
            <a:endParaRPr lang="cs-CZ" altLang="cs-CZ" sz="2000"/>
          </a:p>
        </p:txBody>
      </p:sp>
      <p:pic>
        <p:nvPicPr>
          <p:cNvPr id="37892" name="Obrázek 6" descr="trio_of_fat.png">
            <a:extLst>
              <a:ext uri="{FF2B5EF4-FFF2-40B4-BE49-F238E27FC236}">
                <a16:creationId xmlns:a16="http://schemas.microsoft.com/office/drawing/2014/main" id="{DD21AB9A-6547-4A97-A703-0AF147860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2786063"/>
            <a:ext cx="6357937" cy="359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adpis 1">
            <a:extLst>
              <a:ext uri="{FF2B5EF4-FFF2-40B4-BE49-F238E27FC236}">
                <a16:creationId xmlns:a16="http://schemas.microsoft.com/office/drawing/2014/main" id="{6A7FFF6D-3168-45E3-8F85-4E93CD7B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Browning III.</a:t>
            </a:r>
          </a:p>
        </p:txBody>
      </p:sp>
      <p:sp>
        <p:nvSpPr>
          <p:cNvPr id="38915" name="Zástupný symbol pro obsah 2">
            <a:extLst>
              <a:ext uri="{FF2B5EF4-FFF2-40B4-BE49-F238E27FC236}">
                <a16:creationId xmlns:a16="http://schemas.microsoft.com/office/drawing/2014/main" id="{16DFB265-B5E9-4FE3-A536-B5B694C44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r>
              <a:rPr lang="cs-CZ" altLang="cs-CZ" sz="2000" b="1"/>
              <a:t>v bazálním stavu  </a:t>
            </a:r>
            <a:r>
              <a:rPr lang="cs-CZ" altLang="cs-CZ" sz="2000"/>
              <a:t>mají béžové adipocyty nízkou termogenetickou aktivitu a malé množství mitochondrií</a:t>
            </a:r>
          </a:p>
          <a:p>
            <a:endParaRPr lang="cs-CZ" altLang="cs-CZ" sz="2000"/>
          </a:p>
          <a:p>
            <a:r>
              <a:rPr lang="cs-CZ" altLang="cs-CZ" sz="2000" b="1"/>
              <a:t>po aktivaci </a:t>
            </a:r>
            <a:r>
              <a:rPr lang="cs-CZ" altLang="cs-CZ" sz="2000"/>
              <a:t>mají mnoho biochemických a morfologických vlastností BAT:</a:t>
            </a:r>
          </a:p>
          <a:p>
            <a:pPr lvl="1"/>
            <a:r>
              <a:rPr lang="cs-CZ" altLang="cs-CZ" sz="1600"/>
              <a:t> přítomnost multilokulárních lipidových kapiček a mnohočetných mitochondrií 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/>
          </a:p>
          <a:p>
            <a:pPr>
              <a:buFont typeface="Arial" panose="020B0604020202020204" pitchFamily="34" charset="0"/>
              <a:buNone/>
            </a:pPr>
            <a:r>
              <a:rPr lang="cs-CZ" altLang="cs-CZ" sz="2000">
                <a:sym typeface="Wingdings" panose="05000000000000000000" pitchFamily="2" charset="2"/>
              </a:rPr>
              <a:t> </a:t>
            </a:r>
            <a:r>
              <a:rPr lang="cs-CZ" altLang="cs-CZ" sz="2000"/>
              <a:t>při plné stimulaci vyjadřují podobné hladiny UCP-1 jako hnědé adipocyty</a:t>
            </a:r>
          </a:p>
          <a:p>
            <a:endParaRPr lang="cs-CZ" altLang="cs-CZ" sz="2000"/>
          </a:p>
          <a:p>
            <a:r>
              <a:rPr lang="cs-CZ" altLang="cs-CZ" sz="2000" b="1"/>
              <a:t>reverzibilní transdiferenciace </a:t>
            </a:r>
            <a:r>
              <a:rPr lang="cs-CZ" altLang="cs-CZ" sz="2000">
                <a:sym typeface="Wingdings" panose="05000000000000000000" pitchFamily="2" charset="2"/>
              </a:rPr>
              <a:t> </a:t>
            </a:r>
          </a:p>
          <a:p>
            <a:r>
              <a:rPr lang="cs-CZ" altLang="cs-CZ" sz="2000">
                <a:sym typeface="Wingdings" panose="05000000000000000000" pitchFamily="2" charset="2"/>
              </a:rPr>
              <a:t>expozice teplem – změna opět na adipocyty fenotypycky podobné WAT</a:t>
            </a:r>
          </a:p>
          <a:p>
            <a:r>
              <a:rPr lang="cs-CZ" altLang="cs-CZ" sz="2000">
                <a:sym typeface="Wingdings" panose="05000000000000000000" pitchFamily="2" charset="2"/>
              </a:rPr>
              <a:t>opětovné vystavení chladu zahrnovalo návrat k fenotypu WAT s UCP-1</a:t>
            </a:r>
            <a:endParaRPr lang="cs-CZ" altLang="cs-CZ"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>
            <a:extLst>
              <a:ext uri="{FF2B5EF4-FFF2-40B4-BE49-F238E27FC236}">
                <a16:creationId xmlns:a16="http://schemas.microsoft.com/office/drawing/2014/main" id="{80E2E7D6-28EE-4C7E-B661-20CDCC539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lang="cs-CZ" altLang="cs-CZ" sz="2400"/>
              <a:t>Zvýšení clearance a využití živin hnědými a béžovými adipocyty by mohlo snížit přebytek TAG a glukózy</a:t>
            </a:r>
          </a:p>
        </p:txBody>
      </p:sp>
      <p:pic>
        <p:nvPicPr>
          <p:cNvPr id="39939" name="Zástupný symbol pro obsah 3" descr="bezova_TT.jpg">
            <a:extLst>
              <a:ext uri="{FF2B5EF4-FFF2-40B4-BE49-F238E27FC236}">
                <a16:creationId xmlns:a16="http://schemas.microsoft.com/office/drawing/2014/main" id="{41D615C1-BE0D-4933-AEE7-620EBC833F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957388"/>
            <a:ext cx="9144000" cy="4900612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adpis 1">
            <a:extLst>
              <a:ext uri="{FF2B5EF4-FFF2-40B4-BE49-F238E27FC236}">
                <a16:creationId xmlns:a16="http://schemas.microsoft.com/office/drawing/2014/main" id="{524EA23F-B5B6-400B-9FAD-FA890357C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Růžová tuková tkáň</a:t>
            </a:r>
          </a:p>
        </p:txBody>
      </p:sp>
      <p:sp>
        <p:nvSpPr>
          <p:cNvPr id="40963" name="Zástupný symbol pro obsah 2">
            <a:extLst>
              <a:ext uri="{FF2B5EF4-FFF2-40B4-BE49-F238E27FC236}">
                <a16:creationId xmlns:a16="http://schemas.microsoft.com/office/drawing/2014/main" id="{752352F5-49D3-4667-B161-FF804C3315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4972050"/>
          </a:xfrm>
        </p:spPr>
        <p:txBody>
          <a:bodyPr/>
          <a:lstStyle/>
          <a:p>
            <a:r>
              <a:rPr lang="cs-CZ" altLang="cs-CZ" sz="2000"/>
              <a:t>alveolární epiteliální buňky mléčné žlázy</a:t>
            </a:r>
          </a:p>
          <a:p>
            <a:r>
              <a:rPr lang="cs-CZ" altLang="cs-CZ" sz="2000"/>
              <a:t>úkolem je </a:t>
            </a:r>
            <a:r>
              <a:rPr lang="cs-CZ" altLang="cs-CZ" sz="2000" b="1"/>
              <a:t>produkovat a vylučovat mléko</a:t>
            </a:r>
          </a:p>
          <a:p>
            <a:r>
              <a:rPr lang="cs-CZ" altLang="cs-CZ" sz="2000"/>
              <a:t>identifikována v myších podkožních tukových depech během těhotenství a laktace</a:t>
            </a:r>
          </a:p>
          <a:p>
            <a:r>
              <a:rPr lang="cs-CZ" altLang="cs-CZ" sz="2000"/>
              <a:t>pravděpodobně vycházejí z transdiferenciace subkutánních bílých adipocytů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/>
          </a:p>
          <a:p>
            <a:r>
              <a:rPr lang="cs-CZ" altLang="cs-CZ" sz="2000" b="1"/>
              <a:t>růžové adipocyty</a:t>
            </a:r>
            <a:r>
              <a:rPr lang="cs-CZ" altLang="cs-CZ" sz="2000"/>
              <a:t>: </a:t>
            </a:r>
          </a:p>
          <a:p>
            <a:pPr lvl="1"/>
            <a:r>
              <a:rPr lang="cs-CZ" altLang="cs-CZ" sz="1600"/>
              <a:t>vznikají výhradně v ženských podkožních depech během těhotenství a laktace</a:t>
            </a:r>
          </a:p>
          <a:p>
            <a:pPr lvl="1"/>
            <a:r>
              <a:rPr lang="cs-CZ" altLang="cs-CZ" sz="1600"/>
              <a:t>splňují definici adipocytu (schopnost uchovat velké množství lipidů)</a:t>
            </a:r>
          </a:p>
          <a:p>
            <a:pPr lvl="1"/>
            <a:r>
              <a:rPr lang="cs-CZ" altLang="cs-CZ" sz="1600"/>
              <a:t>mléčná žláza je v těhotenství  a laktaci zbarvená do růžova</a:t>
            </a:r>
            <a:endParaRPr lang="cs-CZ" altLang="cs-CZ"/>
          </a:p>
          <a:p>
            <a:endParaRPr lang="cs-CZ" altLang="cs-CZ" sz="2000"/>
          </a:p>
          <a:p>
            <a:r>
              <a:rPr lang="cs-CZ" altLang="cs-CZ" sz="2000"/>
              <a:t>růžové adipocyty, kromě mléčných složek, vylučují </a:t>
            </a:r>
            <a:r>
              <a:rPr lang="cs-CZ" altLang="cs-CZ" sz="2000" b="1"/>
              <a:t>leptin</a:t>
            </a:r>
          </a:p>
          <a:p>
            <a:pPr lvl="1"/>
            <a:r>
              <a:rPr lang="cs-CZ" altLang="cs-CZ" sz="1600"/>
              <a:t>zřejmě hraje důležitou roli při prevenci obezity u mláďat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>
            <a:extLst>
              <a:ext uri="{FF2B5EF4-FFF2-40B4-BE49-F238E27FC236}">
                <a16:creationId xmlns:a16="http://schemas.microsoft.com/office/drawing/2014/main" id="{6BF6D9A3-B9C6-4ADB-AE0E-2845CD82F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Tuková tkáň</a:t>
            </a:r>
          </a:p>
        </p:txBody>
      </p:sp>
      <p:sp>
        <p:nvSpPr>
          <p:cNvPr id="3075" name="Zástupný symbol pro obsah 2">
            <a:extLst>
              <a:ext uri="{FF2B5EF4-FFF2-40B4-BE49-F238E27FC236}">
                <a16:creationId xmlns:a16="http://schemas.microsoft.com/office/drawing/2014/main" id="{6DA3982F-D3C8-4DAC-9406-84422BEDB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57314"/>
            <a:ext cx="9144000" cy="521493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cs-CZ" sz="2000" dirty="0"/>
              <a:t>funkce tukové tkáně: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/>
              <a:t>metabolismus lipidů včetně uložení TAG a uvolnění MK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/>
              <a:t>katabolismus TAG za účelem uvolnění glycerolu a MA v rámci metabolismu glukózy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cs-CZ" sz="2000" dirty="0"/>
              <a:t>produkce </a:t>
            </a:r>
            <a:r>
              <a:rPr lang="cs-CZ" sz="2000" dirty="0" err="1"/>
              <a:t>adipokinů</a:t>
            </a:r>
            <a:r>
              <a:rPr lang="cs-CZ" sz="2000" dirty="0"/>
              <a:t>, které zahrnují hormony, </a:t>
            </a:r>
            <a:r>
              <a:rPr lang="cs-CZ" sz="2000" dirty="0" err="1"/>
              <a:t>cytokiny</a:t>
            </a:r>
            <a:r>
              <a:rPr lang="cs-CZ" sz="2000" dirty="0"/>
              <a:t> a další proteiny se specifickými biologickými funkcemi</a:t>
            </a:r>
          </a:p>
          <a:p>
            <a:pPr marL="457200" indent="-457200">
              <a:buNone/>
              <a:defRPr/>
            </a:pPr>
            <a:endParaRPr lang="cs-CZ" sz="2000" dirty="0"/>
          </a:p>
          <a:p>
            <a:pPr eaLnBrk="1" hangingPunct="1">
              <a:buFont typeface="Wingdings"/>
              <a:buChar char="à"/>
              <a:defRPr/>
            </a:pPr>
            <a:r>
              <a:rPr lang="cs-CZ" sz="2000" dirty="0">
                <a:sym typeface="Wingdings" pitchFamily="2" charset="2"/>
              </a:rPr>
              <a:t>v</a:t>
            </a:r>
            <a:r>
              <a:rPr lang="cs-CZ" sz="2000" dirty="0"/>
              <a:t>ýznamný vliv na fyziologické procesy, jako je růst, vývoj </a:t>
            </a:r>
            <a:r>
              <a:rPr lang="cs-CZ" sz="2000" dirty="0" err="1"/>
              <a:t>homeostázy</a:t>
            </a:r>
            <a:r>
              <a:rPr lang="cs-CZ" sz="2000" dirty="0"/>
              <a:t> </a:t>
            </a:r>
            <a:r>
              <a:rPr lang="cs-CZ" sz="2000" dirty="0" err="1"/>
              <a:t>adipocytů</a:t>
            </a:r>
            <a:r>
              <a:rPr lang="cs-CZ" sz="2000" dirty="0"/>
              <a:t> a energie</a:t>
            </a:r>
          </a:p>
          <a:p>
            <a:pPr eaLnBrk="1" hangingPunct="1">
              <a:buFont typeface="Arial" charset="0"/>
              <a:buNone/>
              <a:defRPr/>
            </a:pPr>
            <a:endParaRPr lang="cs-CZ" sz="2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cs-CZ" sz="2000" dirty="0"/>
              <a:t>další funkce: </a:t>
            </a:r>
            <a:r>
              <a:rPr lang="cs-CZ" sz="2000" dirty="0" err="1"/>
              <a:t>angiogeneze</a:t>
            </a:r>
            <a:r>
              <a:rPr lang="cs-CZ" sz="2000" dirty="0"/>
              <a:t>, </a:t>
            </a:r>
            <a:r>
              <a:rPr lang="cs-CZ" sz="2000" dirty="0" err="1"/>
              <a:t>adipogeneze</a:t>
            </a:r>
            <a:r>
              <a:rPr lang="cs-CZ" sz="2000" dirty="0"/>
              <a:t>, metabolismus steroidů, imunitní odpověď a </a:t>
            </a:r>
            <a:r>
              <a:rPr lang="cs-CZ" sz="2000" dirty="0" err="1"/>
              <a:t>hemostáza</a:t>
            </a:r>
            <a:r>
              <a:rPr lang="cs-CZ" sz="2000" dirty="0"/>
              <a:t>, tepelná izolace, ochrana vnitřních orgánů, atd.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cs-CZ" sz="20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>
            <a:extLst>
              <a:ext uri="{FF2B5EF4-FFF2-40B4-BE49-F238E27FC236}">
                <a16:creationId xmlns:a16="http://schemas.microsoft.com/office/drawing/2014/main" id="{14E01176-2177-4300-9FE1-27F9DAF35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Vývoj alveolů mléčné žlázy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42E7AEFB-9297-4981-909A-93C0F508C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r>
              <a:rPr lang="cs-CZ" altLang="cs-CZ" sz="2000"/>
              <a:t>během těhotenství alveoly postupně nahrazují tukovou tkáň</a:t>
            </a:r>
          </a:p>
          <a:p>
            <a:endParaRPr lang="cs-CZ" altLang="cs-CZ" sz="2000"/>
          </a:p>
          <a:p>
            <a:r>
              <a:rPr lang="cs-CZ" altLang="cs-CZ" sz="2000"/>
              <a:t>alveoly mléčné žlázy se vyvíjejí ve dvou fázích dvěma různými mechanismy:</a:t>
            </a:r>
          </a:p>
          <a:p>
            <a:endParaRPr lang="cs-CZ" altLang="cs-CZ" sz="2000"/>
          </a:p>
          <a:p>
            <a:r>
              <a:rPr lang="cs-CZ" altLang="cs-CZ" sz="2000" b="1"/>
              <a:t>první fáze těhotenství</a:t>
            </a:r>
            <a:r>
              <a:rPr lang="cs-CZ" altLang="cs-CZ" sz="2000"/>
              <a:t> </a:t>
            </a:r>
          </a:p>
          <a:p>
            <a:pPr lvl="1"/>
            <a:r>
              <a:rPr lang="cs-CZ" altLang="cs-CZ" sz="1600"/>
              <a:t>alveoly tvořeny epiteliálními buňkami, které by mohly pocházet z proliferace kmenových buněk </a:t>
            </a:r>
          </a:p>
          <a:p>
            <a:pPr lvl="1"/>
            <a:r>
              <a:rPr lang="cs-CZ" altLang="cs-CZ" sz="1600"/>
              <a:t>postrádají cytoplazmatické kapiláry lipidů</a:t>
            </a:r>
          </a:p>
          <a:p>
            <a:pPr lvl="1"/>
            <a:r>
              <a:rPr lang="cs-CZ" altLang="cs-CZ" sz="1600"/>
              <a:t>subkutánní tuk se zmenšuje postupně</a:t>
            </a:r>
          </a:p>
          <a:p>
            <a:endParaRPr lang="cs-CZ" altLang="cs-CZ" sz="2000"/>
          </a:p>
          <a:p>
            <a:r>
              <a:rPr lang="cs-CZ" altLang="cs-CZ" sz="2000" b="1"/>
              <a:t>druhé stadium těhotenství </a:t>
            </a:r>
          </a:p>
          <a:p>
            <a:pPr lvl="1"/>
            <a:r>
              <a:rPr lang="cs-CZ" altLang="cs-CZ" sz="1600"/>
              <a:t>alveoly složeny z epiteliálních buněk s lipidem</a:t>
            </a:r>
          </a:p>
          <a:p>
            <a:pPr lvl="1"/>
            <a:r>
              <a:rPr lang="cs-CZ" altLang="cs-CZ" sz="1600"/>
              <a:t>podkožní adipocyty postupně získají epiteliální vlastnosti, pravděpodobně pod hormonálními stimuly </a:t>
            </a:r>
            <a:endParaRPr lang="cs-CZ" altLang="cs-CZ" sz="1600">
              <a:sym typeface="Wingdings" panose="05000000000000000000" pitchFamily="2" charset="2"/>
            </a:endParaRPr>
          </a:p>
          <a:p>
            <a:pPr lvl="1"/>
            <a:r>
              <a:rPr lang="cs-CZ" altLang="cs-CZ" sz="1600"/>
              <a:t>podkožní adipocyty agregují s růžovými adipocyty a s myoepiteliálními buňkami za vzniku alveolů sekretujících mléko </a:t>
            </a:r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>
            <a:extLst>
              <a:ext uri="{FF2B5EF4-FFF2-40B4-BE49-F238E27FC236}">
                <a16:creationId xmlns:a16="http://schemas.microsoft.com/office/drawing/2014/main" id="{E59A0953-07DA-4949-B219-F86B3F84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Růžová tuková tkáň II.</a:t>
            </a:r>
          </a:p>
        </p:txBody>
      </p:sp>
      <p:sp>
        <p:nvSpPr>
          <p:cNvPr id="43011" name="Zástupný symbol pro obsah 2">
            <a:extLst>
              <a:ext uri="{FF2B5EF4-FFF2-40B4-BE49-F238E27FC236}">
                <a16:creationId xmlns:a16="http://schemas.microsoft.com/office/drawing/2014/main" id="{1CA8661E-5C99-4A9C-A0C6-1EDA1B7E2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endParaRPr lang="cs-CZ" altLang="cs-CZ" sz="2000"/>
          </a:p>
          <a:p>
            <a:r>
              <a:rPr lang="cs-CZ" altLang="cs-CZ" sz="2000" b="1"/>
              <a:t>Výzkum karcinomu prsu: </a:t>
            </a:r>
          </a:p>
          <a:p>
            <a:endParaRPr lang="cs-CZ" altLang="cs-CZ" sz="2000"/>
          </a:p>
          <a:p>
            <a:r>
              <a:rPr lang="cs-CZ" altLang="cs-CZ" sz="2000"/>
              <a:t>reverzibilní transdiferenciace white-to-pink by mohla osvětlit biologii karcinomu prsu</a:t>
            </a:r>
          </a:p>
          <a:p>
            <a:endParaRPr lang="cs-CZ" altLang="cs-CZ" sz="2000"/>
          </a:p>
          <a:p>
            <a:r>
              <a:rPr lang="cs-CZ" altLang="cs-CZ" sz="2000"/>
              <a:t>dle studií ztráta exprese PPAR</a:t>
            </a:r>
            <a:r>
              <a:rPr lang="el-GR" altLang="cs-CZ" sz="2000"/>
              <a:t>γ </a:t>
            </a:r>
            <a:r>
              <a:rPr lang="cs-CZ" altLang="cs-CZ" sz="2000"/>
              <a:t>buňkami sekrečních epiteliálních mléčných žláz vytváří vhodné prostředí pro vývoj karcinomu prsu</a:t>
            </a:r>
          </a:p>
          <a:p>
            <a:endParaRPr lang="cs-CZ" altLang="cs-CZ" sz="2000"/>
          </a:p>
          <a:p>
            <a:r>
              <a:rPr lang="cs-CZ" altLang="cs-CZ" sz="2000"/>
              <a:t>PPAR</a:t>
            </a:r>
            <a:r>
              <a:rPr lang="el-GR" altLang="cs-CZ" sz="2000"/>
              <a:t>γ </a:t>
            </a:r>
            <a:r>
              <a:rPr lang="cs-CZ" altLang="cs-CZ" sz="2000"/>
              <a:t>je klíčovým faktorem pink-to-white transdiferenciation in vitro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adpis 1">
            <a:extLst>
              <a:ext uri="{FF2B5EF4-FFF2-40B4-BE49-F238E27FC236}">
                <a16:creationId xmlns:a16="http://schemas.microsoft.com/office/drawing/2014/main" id="{05004619-78A4-4D8B-BAB7-926B4789F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Plasticita tukové tkáně I.</a:t>
            </a:r>
          </a:p>
        </p:txBody>
      </p:sp>
      <p:sp>
        <p:nvSpPr>
          <p:cNvPr id="44035" name="Zástupný symbol pro obsah 2">
            <a:extLst>
              <a:ext uri="{FF2B5EF4-FFF2-40B4-BE49-F238E27FC236}">
                <a16:creationId xmlns:a16="http://schemas.microsoft.com/office/drawing/2014/main" id="{92E1CB34-96AC-4407-B88C-78DFCA660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57314"/>
            <a:ext cx="9144000" cy="5500687"/>
          </a:xfrm>
        </p:spPr>
        <p:txBody>
          <a:bodyPr/>
          <a:lstStyle/>
          <a:p>
            <a:r>
              <a:rPr lang="cs-CZ" altLang="cs-CZ" sz="2000"/>
              <a:t>tuková tkáň = </a:t>
            </a:r>
            <a:r>
              <a:rPr lang="cs-CZ" altLang="cs-CZ" sz="2000" b="1"/>
              <a:t>spousta metabolických, buněčných a endokrinních funkcí</a:t>
            </a:r>
          </a:p>
          <a:p>
            <a:endParaRPr lang="cs-CZ" altLang="cs-CZ" sz="2000"/>
          </a:p>
          <a:p>
            <a:r>
              <a:rPr lang="cs-CZ" altLang="cs-CZ" sz="2000"/>
              <a:t>více buněčných typů přispívá k adipogenezi ve vývoji a remodelaci tkáně</a:t>
            </a:r>
          </a:p>
          <a:p>
            <a:pPr lvl="1"/>
            <a:r>
              <a:rPr lang="cs-CZ" altLang="cs-CZ" sz="1600"/>
              <a:t>WAT, BAT, béžové adipocyty, růžové adipocyty </a:t>
            </a:r>
            <a:endParaRPr lang="cs-CZ" altLang="cs-CZ" sz="1600">
              <a:sym typeface="Wingdings" panose="05000000000000000000" pitchFamily="2" charset="2"/>
            </a:endParaRPr>
          </a:p>
          <a:p>
            <a:pPr lvl="1"/>
            <a:r>
              <a:rPr lang="cs-CZ" altLang="cs-CZ" sz="1600"/>
              <a:t>různý původ (dosud neobjasněný)</a:t>
            </a:r>
          </a:p>
          <a:p>
            <a:endParaRPr lang="cs-CZ" altLang="cs-CZ" sz="2000"/>
          </a:p>
          <a:p>
            <a:r>
              <a:rPr lang="cs-CZ" altLang="cs-CZ" sz="2000"/>
              <a:t>lokalizace tukové tkáně jsou heterogenní a obsahují dynamickou směs buněčných typů a mají různé funkce</a:t>
            </a:r>
          </a:p>
          <a:p>
            <a:pPr lvl="1"/>
            <a:r>
              <a:rPr lang="cs-CZ" altLang="cs-CZ" sz="1600"/>
              <a:t>WAT: adipokiny, které ovlivňují stravovací chování a metabolismus (leptin, adiponektin, resistin, adipsin), zánět, imunitu atd. </a:t>
            </a:r>
          </a:p>
          <a:p>
            <a:pPr lvl="1"/>
            <a:r>
              <a:rPr lang="cs-CZ" altLang="cs-CZ" sz="1600"/>
              <a:t>BAT: hormony a růstové faktory (betatrofin a FGF21)</a:t>
            </a:r>
          </a:p>
          <a:p>
            <a:pPr lvl="1"/>
            <a:r>
              <a:rPr lang="cs-CZ" altLang="cs-CZ" sz="1600"/>
              <a:t>růžové adipocyty: mléčná složka, leptin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/>
          </a:p>
          <a:p>
            <a:r>
              <a:rPr lang="cs-CZ" altLang="cs-CZ" sz="2000"/>
              <a:t>schopnost hypertrofie a hyperplazie adipocytů</a:t>
            </a:r>
          </a:p>
          <a:p>
            <a:endParaRPr lang="cs-CZ" altLang="cs-CZ" sz="200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>
            <a:extLst>
              <a:ext uri="{FF2B5EF4-FFF2-40B4-BE49-F238E27FC236}">
                <a16:creationId xmlns:a16="http://schemas.microsoft.com/office/drawing/2014/main" id="{3E976D3E-94F2-41A8-9BA2-EFE2E0171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Plasticita tukové tkáně II.</a:t>
            </a:r>
          </a:p>
        </p:txBody>
      </p:sp>
      <p:sp>
        <p:nvSpPr>
          <p:cNvPr id="45059" name="Zástupný symbol pro obsah 2">
            <a:extLst>
              <a:ext uri="{FF2B5EF4-FFF2-40B4-BE49-F238E27FC236}">
                <a16:creationId xmlns:a16="http://schemas.microsoft.com/office/drawing/2014/main" id="{DED394AD-B406-44C3-B19C-51BD1CC722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0"/>
            <a:ext cx="9144000" cy="5257800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cs-CZ" altLang="cs-CZ" sz="2000"/>
          </a:p>
          <a:p>
            <a:r>
              <a:rPr lang="cs-CZ" altLang="cs-CZ" sz="2000"/>
              <a:t>adipocyty se obměňují po celý život a jsou dynamicky regulovány z hlediska počtu, velikosti a metabolických vlastností</a:t>
            </a:r>
          </a:p>
          <a:p>
            <a:endParaRPr lang="cs-CZ" altLang="cs-CZ" sz="2000"/>
          </a:p>
          <a:p>
            <a:r>
              <a:rPr lang="cs-CZ" altLang="cs-CZ" sz="2000"/>
              <a:t>progenitory adipocytů</a:t>
            </a:r>
          </a:p>
          <a:p>
            <a:pPr lvl="1"/>
            <a:r>
              <a:rPr lang="cs-CZ" altLang="cs-CZ" sz="1600"/>
              <a:t>aktivují se během homeostatického obratu a hyperplastické expanze </a:t>
            </a:r>
          </a:p>
          <a:p>
            <a:pPr lvl="1"/>
            <a:r>
              <a:rPr lang="cs-CZ" altLang="cs-CZ" sz="1600"/>
              <a:t>podílejí se na browningu (fenotypový přechod mezi anabolickými a katabolickými stavy)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/>
          </a:p>
          <a:p>
            <a:r>
              <a:rPr lang="cs-CZ" altLang="cs-CZ" sz="2000"/>
              <a:t>vlastní metabolická plasticita zralých buněk</a:t>
            </a:r>
          </a:p>
          <a:p>
            <a:pPr lvl="1"/>
            <a:r>
              <a:rPr lang="cs-CZ" altLang="cs-CZ" sz="1600"/>
              <a:t>browning, přeměna white-to-pink 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/>
          </a:p>
          <a:p>
            <a:r>
              <a:rPr lang="cs-CZ" altLang="cs-CZ" sz="2000"/>
              <a:t>mobilita a metabolická plasticita tukové tkáně může být zaměřena na terapeutický přínos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</a:t>
            </a:r>
            <a:r>
              <a:rPr lang="cs-CZ" dirty="0"/>
              <a:t>Nadváha a obezita jsou definovány jako abnormální či nadměrné nahromadění tělesného tuku, které narušuje zdraví</a:t>
            </a:r>
            <a:r>
              <a:rPr lang="en-US" dirty="0"/>
              <a:t>.”</a:t>
            </a:r>
          </a:p>
          <a:p>
            <a:r>
              <a:rPr lang="en-US" dirty="0"/>
              <a:t>	- World Health Organization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Primary Screening Measure</a:t>
            </a:r>
          </a:p>
          <a:p>
            <a:r>
              <a:rPr lang="en-US" dirty="0"/>
              <a:t>Body Mass Index (BMI) = </a:t>
            </a:r>
            <a:r>
              <a:rPr lang="cs-CZ" dirty="0"/>
              <a:t>hmotnost</a:t>
            </a:r>
            <a:r>
              <a:rPr lang="en-US" dirty="0"/>
              <a:t>(kg) / </a:t>
            </a:r>
            <a:r>
              <a:rPr lang="cs-CZ" dirty="0"/>
              <a:t>výška</a:t>
            </a:r>
            <a:r>
              <a:rPr lang="en-US" dirty="0"/>
              <a:t>(m)</a:t>
            </a:r>
            <a:r>
              <a:rPr lang="en-US" baseline="30000" dirty="0"/>
              <a:t>2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81352" y="5495154"/>
            <a:ext cx="5902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http://www.who.int/mediacentre/factsheets/fs311/en/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21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obezity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Dospělí</a:t>
            </a:r>
            <a:endParaRPr lang="en-US" b="1" dirty="0"/>
          </a:p>
          <a:p>
            <a:r>
              <a:rPr lang="en-US" dirty="0"/>
              <a:t>BMI ≥ 30.0 </a:t>
            </a:r>
            <a:r>
              <a:rPr lang="cs-CZ" dirty="0"/>
              <a:t>obezita</a:t>
            </a:r>
            <a:endParaRPr lang="en-US" dirty="0"/>
          </a:p>
          <a:p>
            <a:r>
              <a:rPr lang="en-US" dirty="0"/>
              <a:t>25.0-29.9 </a:t>
            </a:r>
            <a:r>
              <a:rPr lang="cs-CZ" dirty="0"/>
              <a:t>nadváha</a:t>
            </a:r>
            <a:endParaRPr lang="en-US" dirty="0"/>
          </a:p>
          <a:p>
            <a:r>
              <a:rPr lang="en-US" dirty="0"/>
              <a:t>18.5-24.9 </a:t>
            </a:r>
            <a:r>
              <a:rPr lang="cs-CZ" dirty="0"/>
              <a:t>norma</a:t>
            </a:r>
            <a:endParaRPr lang="en-US" dirty="0"/>
          </a:p>
          <a:p>
            <a:r>
              <a:rPr lang="en-US" dirty="0"/>
              <a:t>&lt; 18.5 </a:t>
            </a:r>
            <a:r>
              <a:rPr lang="cs-CZ" dirty="0"/>
              <a:t>podváha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Děti/adolescenti</a:t>
            </a:r>
            <a:endParaRPr lang="en-US" b="1" dirty="0"/>
          </a:p>
          <a:p>
            <a:r>
              <a:rPr lang="en-US" dirty="0"/>
              <a:t>BMI</a:t>
            </a:r>
            <a:r>
              <a:rPr lang="cs-CZ" dirty="0"/>
              <a:t> specifické pro věk/pohlaví</a:t>
            </a:r>
            <a:endParaRPr lang="en-US" dirty="0"/>
          </a:p>
          <a:p>
            <a:r>
              <a:rPr lang="en-US" dirty="0"/>
              <a:t>BMI ≥ 9</a:t>
            </a:r>
            <a:r>
              <a:rPr lang="cs-CZ" dirty="0"/>
              <a:t>5. percentil je obezita</a:t>
            </a:r>
            <a:endParaRPr lang="en-US" dirty="0"/>
          </a:p>
          <a:p>
            <a:r>
              <a:rPr lang="cs-CZ" dirty="0"/>
              <a:t>85.-95. </a:t>
            </a:r>
            <a:r>
              <a:rPr lang="en-US" dirty="0" err="1"/>
              <a:t>percentil</a:t>
            </a:r>
            <a:r>
              <a:rPr lang="cs-CZ" dirty="0"/>
              <a:t> je nadváha</a:t>
            </a:r>
            <a:endParaRPr lang="en-US" dirty="0"/>
          </a:p>
          <a:p>
            <a:endParaRPr lang="en-US" i="1" dirty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671407" y="4852391"/>
            <a:ext cx="5415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http://www.cdc.gov/obesity/adult/defining.html</a:t>
            </a:r>
            <a:endParaRPr lang="en-US" dirty="0"/>
          </a:p>
          <a:p>
            <a:pPr marL="0" lvl="2"/>
            <a:r>
              <a:rPr lang="en-US" dirty="0">
                <a:hlinkClick r:id="rId3"/>
              </a:rPr>
              <a:t>http://www.cdc.gov/obesity/childhood/defining.html</a:t>
            </a:r>
            <a:endParaRPr lang="en-US" sz="2800" baseline="30000" dirty="0"/>
          </a:p>
        </p:txBody>
      </p:sp>
    </p:spTree>
    <p:extLst>
      <p:ext uri="{BB962C8B-B14F-4D97-AF65-F5344CB8AC3E}">
        <p14:creationId xmlns:p14="http://schemas.microsoft.com/office/powerpoint/2010/main" val="6226250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 obezity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Další dělení</a:t>
            </a:r>
            <a:endParaRPr lang="en-US" dirty="0"/>
          </a:p>
          <a:p>
            <a:r>
              <a:rPr lang="cs-CZ" dirty="0"/>
              <a:t>Obezita stupeň jedna</a:t>
            </a:r>
            <a:r>
              <a:rPr lang="en-US" dirty="0"/>
              <a:t>: BMI 30.0-34.9</a:t>
            </a:r>
          </a:p>
          <a:p>
            <a:r>
              <a:rPr lang="cs-CZ" dirty="0"/>
              <a:t>Obezita stupeň dva</a:t>
            </a:r>
            <a:r>
              <a:rPr lang="en-US" dirty="0"/>
              <a:t>: BMI 35.0-39.9</a:t>
            </a:r>
          </a:p>
          <a:p>
            <a:r>
              <a:rPr lang="cs-CZ" dirty="0"/>
              <a:t>Obezita stupeň tři</a:t>
            </a:r>
            <a:r>
              <a:rPr lang="en-US" dirty="0"/>
              <a:t>: BMI 40.0+ (</a:t>
            </a:r>
            <a:r>
              <a:rPr lang="cs-CZ" dirty="0"/>
              <a:t>extrémní obezita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0845" y="4842192"/>
            <a:ext cx="8317786" cy="205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http://www.commed.vcu.edu/Chronic_Disease/Obesity/2014/RethinkingBMI.pdf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http://www.niddk.nih.gov/health-information/health-statistics/Pages/overweight-obesity-statistics.aspx#b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5967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obesity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AMA </a:t>
            </a:r>
            <a:r>
              <a:rPr lang="en-US" dirty="0" err="1"/>
              <a:t>debat</a:t>
            </a:r>
            <a:r>
              <a:rPr lang="cs-CZ" dirty="0"/>
              <a:t>a: Je obezita vlastní onemocnění nebo je to stav či rizikový faktor? </a:t>
            </a:r>
          </a:p>
          <a:p>
            <a:endParaRPr lang="en-US" dirty="0"/>
          </a:p>
          <a:p>
            <a:r>
              <a:rPr lang="en-US" dirty="0"/>
              <a:t>“…</a:t>
            </a:r>
            <a:r>
              <a:rPr lang="cs-CZ" dirty="0"/>
              <a:t> obezita je v současnosti považována za </a:t>
            </a:r>
            <a:r>
              <a:rPr lang="cs-CZ" b="1" i="1" dirty="0"/>
              <a:t>stav onemocnění</a:t>
            </a:r>
            <a:r>
              <a:rPr lang="cs-CZ" dirty="0"/>
              <a:t> s mnoha patofyziologickými aspekty vyžadujícími řadu intervencí ve smyslu léčby a prevence obezity.“</a:t>
            </a:r>
          </a:p>
          <a:p>
            <a:endParaRPr lang="cs-CZ" dirty="0"/>
          </a:p>
          <a:p>
            <a:r>
              <a:rPr lang="en-US" dirty="0"/>
              <a:t>	– American Medical Association</a:t>
            </a:r>
          </a:p>
          <a:p>
            <a:endParaRPr lang="en-US" dirty="0"/>
          </a:p>
          <a:p>
            <a:r>
              <a:rPr lang="en-US" dirty="0"/>
              <a:t>National Obesity Awareness Month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45073" y="5701427"/>
            <a:ext cx="8700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http://www.commed.vcu.edu/Chronic_Disease/Obesity/2014/AMAPolicy_Defn.pdf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6462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Globální prevalence obezity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b="1" dirty="0"/>
              <a:t>Dospělí</a:t>
            </a:r>
            <a:r>
              <a:rPr lang="en-US" b="1" dirty="0"/>
              <a:t> (18+)</a:t>
            </a:r>
          </a:p>
          <a:p>
            <a:r>
              <a:rPr lang="en-US" dirty="0"/>
              <a:t>13% </a:t>
            </a:r>
            <a:r>
              <a:rPr lang="cs-CZ" dirty="0"/>
              <a:t>obézních</a:t>
            </a:r>
            <a:endParaRPr lang="en-US" dirty="0"/>
          </a:p>
          <a:p>
            <a:pPr lvl="1"/>
            <a:r>
              <a:rPr lang="en-US" dirty="0"/>
              <a:t>600 million</a:t>
            </a:r>
          </a:p>
          <a:p>
            <a:r>
              <a:rPr lang="en-US" dirty="0"/>
              <a:t>39% </a:t>
            </a:r>
            <a:r>
              <a:rPr lang="cs-CZ" dirty="0"/>
              <a:t>s nadváhou</a:t>
            </a:r>
            <a:endParaRPr lang="en-US" dirty="0"/>
          </a:p>
          <a:p>
            <a:pPr lvl="1"/>
            <a:r>
              <a:rPr lang="en-US" dirty="0"/>
              <a:t>1.9 </a:t>
            </a:r>
            <a:r>
              <a:rPr lang="cs-CZ" dirty="0"/>
              <a:t>miliardy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Děti</a:t>
            </a:r>
            <a:r>
              <a:rPr lang="en-US" b="1" dirty="0"/>
              <a:t> (</a:t>
            </a:r>
            <a:r>
              <a:rPr lang="cs-CZ" b="1" dirty="0"/>
              <a:t>mladších</a:t>
            </a:r>
            <a:r>
              <a:rPr lang="en-US" b="1" dirty="0"/>
              <a:t> 5</a:t>
            </a:r>
            <a:r>
              <a:rPr lang="cs-CZ" b="1" dirty="0"/>
              <a:t> let</a:t>
            </a:r>
            <a:r>
              <a:rPr lang="en-US" b="1" dirty="0"/>
              <a:t>)</a:t>
            </a:r>
            <a:endParaRPr lang="en-US" dirty="0"/>
          </a:p>
          <a:p>
            <a:r>
              <a:rPr lang="en-US" dirty="0"/>
              <a:t>6.7% </a:t>
            </a:r>
            <a:r>
              <a:rPr lang="cs-CZ" dirty="0"/>
              <a:t>nadváha či obezita</a:t>
            </a:r>
            <a:endParaRPr lang="en-US" dirty="0"/>
          </a:p>
          <a:p>
            <a:pPr lvl="1"/>
            <a:r>
              <a:rPr lang="en-US" dirty="0"/>
              <a:t>43 million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8493" y="4937671"/>
            <a:ext cx="8442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http://www.who.int/mediacentre/factsheets/fs311/en/</a:t>
            </a:r>
            <a:endParaRPr lang="en-US" dirty="0"/>
          </a:p>
          <a:p>
            <a:r>
              <a:rPr lang="en-US" dirty="0">
                <a:hlinkClick r:id="rId3"/>
              </a:rPr>
              <a:t>http://www.who.int/nutgrowthdb/publications/overweight_obesity/en/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19437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78576" y="6044198"/>
            <a:ext cx="7573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http://www.commed.vcu.edu/Chronic_Disease/Obesity/2013/assessingobesityinterventions_0312.pdf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8208" y="246369"/>
            <a:ext cx="7103829" cy="56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35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>
            <a:extLst>
              <a:ext uri="{FF2B5EF4-FFF2-40B4-BE49-F238E27FC236}">
                <a16:creationId xmlns:a16="http://schemas.microsoft.com/office/drawing/2014/main" id="{01472BF9-B465-4865-AF39-4BC541FFE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Druhy tukové tkáně</a:t>
            </a:r>
          </a:p>
        </p:txBody>
      </p:sp>
      <p:sp>
        <p:nvSpPr>
          <p:cNvPr id="6147" name="Zástupný symbol pro obsah 2">
            <a:extLst>
              <a:ext uri="{FF2B5EF4-FFF2-40B4-BE49-F238E27FC236}">
                <a16:creationId xmlns:a16="http://schemas.microsoft.com/office/drawing/2014/main" id="{A43A8A6E-4747-4394-9535-C951ED8B7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r>
              <a:rPr lang="cs-CZ" altLang="cs-CZ" sz="2000"/>
              <a:t>v závislosti na buněčné struktuře, lokalizaci, barvě, vaskularizaci a funkci: </a:t>
            </a:r>
          </a:p>
          <a:p>
            <a:pPr>
              <a:buFont typeface="Arial" panose="020B0604020202020204" pitchFamily="34" charset="0"/>
              <a:buNone/>
            </a:pPr>
            <a:endParaRPr lang="cs-CZ" altLang="cs-CZ" sz="2000"/>
          </a:p>
          <a:p>
            <a:r>
              <a:rPr lang="cs-CZ" altLang="cs-CZ" sz="2000"/>
              <a:t>bílá tuková tkáň – WAT</a:t>
            </a:r>
          </a:p>
          <a:p>
            <a:r>
              <a:rPr lang="cs-CZ" altLang="cs-CZ" sz="2000"/>
              <a:t>hnědá tuková tkáň – BAT</a:t>
            </a:r>
          </a:p>
          <a:p>
            <a:r>
              <a:rPr lang="cs-CZ" altLang="cs-CZ" sz="2000"/>
              <a:t>béžová tuková tkáň</a:t>
            </a:r>
          </a:p>
          <a:p>
            <a:r>
              <a:rPr lang="cs-CZ" altLang="cs-CZ" sz="2000"/>
              <a:t>růžová tuková tkáň</a:t>
            </a:r>
          </a:p>
          <a:p>
            <a:endParaRPr lang="cs-CZ" altLang="cs-CZ" sz="2000"/>
          </a:p>
        </p:txBody>
      </p:sp>
      <p:pic>
        <p:nvPicPr>
          <p:cNvPr id="6148" name="Obrázek 3" descr="WAT.png">
            <a:extLst>
              <a:ext uri="{FF2B5EF4-FFF2-40B4-BE49-F238E27FC236}">
                <a16:creationId xmlns:a16="http://schemas.microsoft.com/office/drawing/2014/main" id="{FD5684B1-B638-4BE3-A251-D13386FA1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1" y="2857501"/>
            <a:ext cx="3776663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Prevalence obezity v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Minulý cíl</a:t>
            </a:r>
            <a:r>
              <a:rPr lang="en-US" b="1" dirty="0"/>
              <a:t>: Healthy People 2010 </a:t>
            </a:r>
          </a:p>
          <a:p>
            <a:r>
              <a:rPr lang="en-US" dirty="0"/>
              <a:t>15% </a:t>
            </a:r>
            <a:r>
              <a:rPr lang="cs-CZ" dirty="0"/>
              <a:t>dospělých</a:t>
            </a:r>
            <a:endParaRPr lang="en-US" dirty="0"/>
          </a:p>
          <a:p>
            <a:r>
              <a:rPr lang="en-US" dirty="0"/>
              <a:t>  5% </a:t>
            </a:r>
            <a:r>
              <a:rPr lang="cs-CZ" dirty="0"/>
              <a:t>dětí</a:t>
            </a:r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b="1" dirty="0"/>
              <a:t>Současný cíl</a:t>
            </a:r>
            <a:r>
              <a:rPr lang="en-US" b="1" dirty="0"/>
              <a:t>: Healthy People 2020 </a:t>
            </a:r>
          </a:p>
          <a:p>
            <a:r>
              <a:rPr lang="en-US" dirty="0"/>
              <a:t>30.5% </a:t>
            </a:r>
            <a:r>
              <a:rPr lang="cs-CZ" dirty="0"/>
              <a:t>dospělých</a:t>
            </a:r>
            <a:endParaRPr lang="en-US" dirty="0"/>
          </a:p>
          <a:p>
            <a:r>
              <a:rPr lang="en-US" dirty="0"/>
              <a:t>14.5% </a:t>
            </a:r>
            <a:r>
              <a:rPr lang="cs-CZ" dirty="0"/>
              <a:t>dětí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07338" y="4966010"/>
            <a:ext cx="7841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http://www.commed.vcu.edu/Chronic_Disease/2008/obesityRx_AHA.pdf</a:t>
            </a:r>
            <a:endParaRPr lang="en-US" dirty="0"/>
          </a:p>
          <a:p>
            <a:r>
              <a:rPr lang="en-US" dirty="0">
                <a:hlinkClick r:id="rId3"/>
              </a:rPr>
              <a:t>http://www.healthypeople.gov/2020/topics-objectives/topic/nutrition-and-weight-status/objectives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46480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Atributy spojené s obezitou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Kdo je nejvíce postižen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0059000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Rasa</a:t>
            </a:r>
            <a:r>
              <a:rPr lang="en-US" dirty="0"/>
              <a:t>/et</a:t>
            </a:r>
            <a:r>
              <a:rPr lang="cs-CZ" dirty="0" err="1"/>
              <a:t>nicita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Dospělí</a:t>
            </a:r>
            <a:r>
              <a:rPr lang="en-US" b="1" dirty="0"/>
              <a:t> (</a:t>
            </a:r>
            <a:r>
              <a:rPr lang="cs-CZ" b="1" dirty="0"/>
              <a:t>adjustováno na věk</a:t>
            </a:r>
            <a:r>
              <a:rPr lang="en-US" b="1" dirty="0"/>
              <a:t>)</a:t>
            </a:r>
          </a:p>
          <a:p>
            <a:r>
              <a:rPr lang="en-US" sz="2400" dirty="0"/>
              <a:t>47.8% </a:t>
            </a:r>
            <a:r>
              <a:rPr lang="cs-CZ" sz="2400" dirty="0"/>
              <a:t>nehispánský černošský původ</a:t>
            </a:r>
            <a:endParaRPr lang="en-US" sz="2400" dirty="0"/>
          </a:p>
          <a:p>
            <a:r>
              <a:rPr lang="en-US" sz="2400" dirty="0"/>
              <a:t>42.5% His</a:t>
            </a:r>
            <a:r>
              <a:rPr lang="cs-CZ" sz="2400" dirty="0"/>
              <a:t>pánský původ</a:t>
            </a:r>
            <a:endParaRPr lang="en-US" sz="2400" dirty="0"/>
          </a:p>
          <a:p>
            <a:r>
              <a:rPr lang="en-US" sz="2400" dirty="0"/>
              <a:t>32.6% </a:t>
            </a:r>
            <a:r>
              <a:rPr lang="cs-CZ" sz="2400" dirty="0"/>
              <a:t>nehispánský bělošský původ</a:t>
            </a:r>
            <a:endParaRPr lang="en-US" sz="2400" dirty="0"/>
          </a:p>
          <a:p>
            <a:r>
              <a:rPr lang="en-US" sz="2400" dirty="0"/>
              <a:t>10.8% </a:t>
            </a:r>
            <a:r>
              <a:rPr lang="cs-CZ" sz="2400" dirty="0"/>
              <a:t>nehispánský asijský původ</a:t>
            </a:r>
            <a:endParaRPr lang="en-US" sz="24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Děti/Adolescenti</a:t>
            </a:r>
          </a:p>
          <a:p>
            <a:endParaRPr lang="en-US" b="1" dirty="0"/>
          </a:p>
          <a:p>
            <a:r>
              <a:rPr lang="en-US" sz="2400" dirty="0"/>
              <a:t>22.4% His</a:t>
            </a:r>
            <a:r>
              <a:rPr lang="cs-CZ" sz="2400" dirty="0"/>
              <a:t>pánský původ</a:t>
            </a:r>
            <a:endParaRPr lang="en-US" sz="2400" dirty="0"/>
          </a:p>
          <a:p>
            <a:r>
              <a:rPr lang="en-US" sz="2400" dirty="0"/>
              <a:t>20.2% </a:t>
            </a:r>
            <a:r>
              <a:rPr lang="cs-CZ" sz="2400" dirty="0"/>
              <a:t>nehispánský černošský původ</a:t>
            </a:r>
            <a:endParaRPr lang="en-US" sz="2400" dirty="0"/>
          </a:p>
          <a:p>
            <a:r>
              <a:rPr lang="en-US" sz="2400" dirty="0"/>
              <a:t>14.1% </a:t>
            </a:r>
            <a:r>
              <a:rPr lang="cs-CZ" sz="2400" dirty="0"/>
              <a:t>nehispánský bělošský původ</a:t>
            </a:r>
            <a:endParaRPr lang="en-US" sz="2400" dirty="0"/>
          </a:p>
          <a:p>
            <a:r>
              <a:rPr lang="en-US" sz="2400" dirty="0"/>
              <a:t>  8.6% </a:t>
            </a:r>
            <a:r>
              <a:rPr lang="cs-CZ" sz="2400" dirty="0"/>
              <a:t>nehispánský asijský původ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68644" y="6001779"/>
            <a:ext cx="67837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http://www.cdc.gov/obesity/data/adult.html</a:t>
            </a:r>
            <a:endParaRPr lang="en-US" dirty="0"/>
          </a:p>
          <a:p>
            <a:r>
              <a:rPr lang="en-US" dirty="0">
                <a:hlinkClick r:id="rId3"/>
              </a:rPr>
              <a:t>http://www.cdc.gov/obesity/data/childhood.html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170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Rasa/etnicita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Vyšší prevalence u amerických indiánů, nativního obyvatelstva Aljašky, dalších </a:t>
            </a:r>
            <a:r>
              <a:rPr lang="cs-CZ" dirty="0" err="1"/>
              <a:t>hispánců</a:t>
            </a:r>
            <a:r>
              <a:rPr lang="cs-CZ" dirty="0"/>
              <a:t>/jedinců latinskoamerického původu, nativních Havajců, obyvatel </a:t>
            </a:r>
            <a:r>
              <a:rPr lang="cs-CZ" dirty="0" err="1"/>
              <a:t>pacifiku</a:t>
            </a:r>
            <a:r>
              <a:rPr lang="cs-CZ" dirty="0"/>
              <a:t> oproti nehispánským bělochům</a:t>
            </a:r>
          </a:p>
          <a:p>
            <a:r>
              <a:rPr lang="cs-CZ" dirty="0"/>
              <a:t>WHO </a:t>
            </a:r>
            <a:r>
              <a:rPr lang="cs-CZ" dirty="0" err="1"/>
              <a:t>Wester</a:t>
            </a:r>
            <a:r>
              <a:rPr lang="cs-CZ" dirty="0"/>
              <a:t> </a:t>
            </a:r>
            <a:r>
              <a:rPr lang="cs-CZ" dirty="0" err="1"/>
              <a:t>Pacific</a:t>
            </a:r>
            <a:r>
              <a:rPr lang="cs-CZ" dirty="0"/>
              <a:t> Region navrhuje, aby u některých asijských populací byly </a:t>
            </a:r>
            <a:r>
              <a:rPr lang="cs-CZ" dirty="0" err="1"/>
              <a:t>cut-offy</a:t>
            </a:r>
            <a:r>
              <a:rPr lang="cs-CZ" dirty="0"/>
              <a:t> nižší z důvodu zvýšeného rizika špatných zdravotních výstupů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69481" y="5416501"/>
            <a:ext cx="78416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http://www.commed.vcu.edu/Chronic_Disease/2008/obesityRx_AHA.pdf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08216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Věk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b="1" dirty="0"/>
              <a:t>Dospělí</a:t>
            </a:r>
            <a:r>
              <a:rPr lang="en-US" b="1" dirty="0"/>
              <a:t> (20+)</a:t>
            </a:r>
          </a:p>
          <a:p>
            <a:r>
              <a:rPr lang="en-US" dirty="0"/>
              <a:t>39.5% </a:t>
            </a:r>
            <a:r>
              <a:rPr lang="cs-CZ" dirty="0"/>
              <a:t>ve věku</a:t>
            </a:r>
            <a:r>
              <a:rPr lang="en-US" dirty="0"/>
              <a:t> 40-59</a:t>
            </a:r>
          </a:p>
          <a:p>
            <a:r>
              <a:rPr lang="en-US" dirty="0"/>
              <a:t>35.4% </a:t>
            </a:r>
            <a:r>
              <a:rPr lang="cs-CZ" dirty="0"/>
              <a:t>ve věku</a:t>
            </a:r>
            <a:r>
              <a:rPr lang="en-US" dirty="0"/>
              <a:t> 60+</a:t>
            </a:r>
          </a:p>
          <a:p>
            <a:r>
              <a:rPr lang="en-US" dirty="0"/>
              <a:t>30.3% </a:t>
            </a:r>
            <a:r>
              <a:rPr lang="cs-CZ" dirty="0"/>
              <a:t>ve věku</a:t>
            </a:r>
            <a:r>
              <a:rPr lang="en-US" dirty="0"/>
              <a:t> 20-39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53150" y="1825625"/>
            <a:ext cx="4403639" cy="4351338"/>
          </a:xfrm>
        </p:spPr>
        <p:txBody>
          <a:bodyPr>
            <a:normAutofit/>
          </a:bodyPr>
          <a:lstStyle/>
          <a:p>
            <a:r>
              <a:rPr lang="cs-CZ" b="1" dirty="0"/>
              <a:t>Děti/Adolescenti</a:t>
            </a:r>
            <a:endParaRPr lang="en-US" b="1" dirty="0"/>
          </a:p>
          <a:p>
            <a:r>
              <a:rPr lang="en-US" dirty="0"/>
              <a:t>20.5% </a:t>
            </a:r>
            <a:r>
              <a:rPr lang="cs-CZ" dirty="0"/>
              <a:t>ve věku</a:t>
            </a:r>
            <a:r>
              <a:rPr lang="en-US" dirty="0"/>
              <a:t> 12-19</a:t>
            </a:r>
          </a:p>
          <a:p>
            <a:r>
              <a:rPr lang="en-US" dirty="0"/>
              <a:t>17.7% </a:t>
            </a:r>
            <a:r>
              <a:rPr lang="cs-CZ" dirty="0"/>
              <a:t>ve věku</a:t>
            </a:r>
            <a:r>
              <a:rPr lang="en-US" dirty="0"/>
              <a:t> 6-11</a:t>
            </a:r>
          </a:p>
          <a:p>
            <a:r>
              <a:rPr lang="en-US" dirty="0"/>
              <a:t>  8.4% </a:t>
            </a:r>
            <a:r>
              <a:rPr lang="cs-CZ" dirty="0"/>
              <a:t>ve věku</a:t>
            </a:r>
            <a:r>
              <a:rPr lang="en-US" dirty="0"/>
              <a:t> 2-5*</a:t>
            </a:r>
          </a:p>
          <a:p>
            <a:r>
              <a:rPr lang="en-US" sz="2000" i="1" dirty="0"/>
              <a:t>*down from 13.9% in less than a decade (2003/2004 – 2011/2012)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56704" y="5345966"/>
            <a:ext cx="67837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http://www.cdc.gov/obesity/data/adult.html</a:t>
            </a:r>
            <a:endParaRPr lang="en-US" dirty="0"/>
          </a:p>
          <a:p>
            <a:r>
              <a:rPr lang="en-US" dirty="0">
                <a:hlinkClick r:id="rId3"/>
              </a:rPr>
              <a:t>http://www.cdc.gov/obesity/data/childhood.html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70151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55807" y="1555608"/>
            <a:ext cx="3870960" cy="530239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58785" y="6132486"/>
            <a:ext cx="52764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http://www.niddk.nih.gov/health-information/health-statistics/Pages/overweight-obesity-statistics.aspx#b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5233" y="1555608"/>
            <a:ext cx="3800961" cy="376963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r>
              <a:rPr lang="cs-CZ" dirty="0"/>
              <a:t>Pohlaví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1836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cs-CZ" dirty="0" err="1"/>
              <a:t>enetika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Rodinná historie nadváhy či obezity</a:t>
            </a:r>
            <a:endParaRPr lang="en-US" dirty="0"/>
          </a:p>
          <a:p>
            <a:r>
              <a:rPr lang="cs-CZ" dirty="0"/>
              <a:t>Jiná onemocnění, např. </a:t>
            </a:r>
            <a:r>
              <a:rPr lang="cs-CZ" dirty="0" err="1"/>
              <a:t>Cushingův</a:t>
            </a:r>
            <a:r>
              <a:rPr lang="cs-CZ" dirty="0"/>
              <a:t> syndrom či PCOS</a:t>
            </a:r>
            <a:endParaRPr lang="en-US" dirty="0"/>
          </a:p>
          <a:p>
            <a:r>
              <a:rPr lang="cs-CZ" dirty="0"/>
              <a:t>Konkrétní genetické varianty spojené s vyšším „spořením“ energií či vedoucí k různým odchylkám na úrovni energetického metabolismu</a:t>
            </a:r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18209" y="6176963"/>
            <a:ext cx="6067687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http://www.cdc.gov/obesity/adult/causes.html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308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Příjem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Vyšší příjem obecně snižuje riziko obezity u žen, ale zvyšuje riziko u nehispánské černošské populace a Mexičanů</a:t>
            </a:r>
          </a:p>
          <a:p>
            <a:r>
              <a:rPr lang="cs-CZ" dirty="0"/>
              <a:t>Nižší příjem nebo příjem na hranici chudoby je obecně asociován s vyšší mírou výskytu obezity u dětí</a:t>
            </a:r>
          </a:p>
          <a:p>
            <a:r>
              <a:rPr lang="cs-CZ" dirty="0"/>
              <a:t>9 z 10 států s nejvyšší mírou výskytu obezity jsou zároveň nejchudší státy (v USA)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750868" y="5850234"/>
            <a:ext cx="7434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http://www.cdc.gov/obesity/data/childhood.html</a:t>
            </a:r>
            <a:endParaRPr lang="en-US" dirty="0"/>
          </a:p>
          <a:p>
            <a:r>
              <a:rPr lang="en-US" dirty="0">
                <a:hlinkClick r:id="rId3"/>
              </a:rPr>
              <a:t>http://www.cdc.gov/obesity/data/adult.html</a:t>
            </a:r>
            <a:endParaRPr lang="en-US" dirty="0"/>
          </a:p>
          <a:p>
            <a:r>
              <a:rPr lang="en-US" dirty="0">
                <a:hlinkClick r:id="rId4"/>
              </a:rPr>
              <a:t>The Weight of the Nation: Part 1 – Consequences (HBO Documentary)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110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Vzdělání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Ženy s univerzitním titulem mají nižší riziko obezity ve srovnání s ženami bez univerzitního vzdělání</a:t>
            </a:r>
          </a:p>
          <a:p>
            <a:r>
              <a:rPr lang="cs-CZ" dirty="0"/>
              <a:t>U mužů není efekt vzdělání jasný</a:t>
            </a:r>
          </a:p>
          <a:p>
            <a:r>
              <a:rPr lang="cs-CZ" dirty="0"/>
              <a:t>Míra obezity je obecně nižší, pokud má hlava rodiny univerzitní vzdělání oproti situaci, kdy hlava rodiny nedokončila střední školu</a:t>
            </a:r>
          </a:p>
        </p:txBody>
      </p:sp>
      <p:sp>
        <p:nvSpPr>
          <p:cNvPr id="5" name="Rectangle 4"/>
          <p:cNvSpPr/>
          <p:nvPr/>
        </p:nvSpPr>
        <p:spPr>
          <a:xfrm>
            <a:off x="1704109" y="5934670"/>
            <a:ext cx="56388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http://www.cdc.gov/obesity/data/childhood.html</a:t>
            </a:r>
            <a:endParaRPr lang="en-US" dirty="0"/>
          </a:p>
          <a:p>
            <a:r>
              <a:rPr lang="en-US" dirty="0">
                <a:hlinkClick r:id="rId3"/>
              </a:rPr>
              <a:t>http://www.cdc.gov/obesity/data/adult.html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383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Geografické rozložení</a:t>
            </a:r>
            <a:r>
              <a:rPr lang="en-US" dirty="0"/>
              <a:t> &amp; </a:t>
            </a:r>
            <a:r>
              <a:rPr lang="cs-CZ" dirty="0"/>
              <a:t>kultura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Vysoká prevalence obezity na venkově</a:t>
            </a:r>
            <a:endParaRPr lang="en-US" dirty="0"/>
          </a:p>
          <a:p>
            <a:r>
              <a:rPr lang="cs-CZ" dirty="0"/>
              <a:t>U přicházejících štíhlých imigrantů se zvyšuje riziko obezity s délkou pobytu v daném státě postiženém vysokou mírou výskytu obezity</a:t>
            </a:r>
            <a:endParaRPr lang="en-US" dirty="0"/>
          </a:p>
          <a:p>
            <a:r>
              <a:rPr lang="en-US" dirty="0"/>
              <a:t>St</a:t>
            </a:r>
            <a:r>
              <a:rPr lang="cs-CZ" dirty="0" err="1"/>
              <a:t>áty</a:t>
            </a:r>
            <a:r>
              <a:rPr lang="cs-CZ" dirty="0"/>
              <a:t> s vysokým výskytem obezity mají nejnižší míru fyzické aktivity u dospělých</a:t>
            </a:r>
          </a:p>
          <a:p>
            <a:r>
              <a:rPr lang="cs-CZ" dirty="0"/>
              <a:t>Nezdravé podmínky stravování a vykonávání fyzické aktivity</a:t>
            </a:r>
            <a:endParaRPr lang="en-US" dirty="0"/>
          </a:p>
          <a:p>
            <a:r>
              <a:rPr lang="cs-CZ" dirty="0"/>
              <a:t>Limitovaný přístup ke zdravým volbám ve stravování a obecně v životním stylu.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27784" y="5889723"/>
            <a:ext cx="12307344" cy="1260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hlinkClick r:id="rId2"/>
              </a:rPr>
              <a:t>http://www.commed.vcu.edu/Chronic_Disease/Obesity/2016/activity&amp;health_IOMNov.pdf</a:t>
            </a:r>
            <a:endParaRPr lang="en-US" dirty="0"/>
          </a:p>
          <a:p>
            <a:pPr marL="0" lvl="1">
              <a:lnSpc>
                <a:spcPct val="107000"/>
              </a:lnSpc>
            </a:pPr>
            <a:r>
              <a:rPr lang="en-US" dirty="0">
                <a:hlinkClick r:id="rId3"/>
              </a:rPr>
              <a:t>http://www.commed.vcu.edu/Chronic_Disease/2008/obesityRx_AHA.pdf</a:t>
            </a:r>
            <a:endParaRPr lang="en-US" dirty="0"/>
          </a:p>
          <a:p>
            <a:pPr>
              <a:lnSpc>
                <a:spcPct val="107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01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>
            <a:extLst>
              <a:ext uri="{FF2B5EF4-FFF2-40B4-BE49-F238E27FC236}">
                <a16:creationId xmlns:a16="http://schemas.microsoft.com/office/drawing/2014/main" id="{D8991191-B8A1-44EA-A973-5D0BA58D9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Adipocyt</a:t>
            </a:r>
          </a:p>
        </p:txBody>
      </p:sp>
      <p:sp>
        <p:nvSpPr>
          <p:cNvPr id="7171" name="Zástupný symbol pro text 4">
            <a:extLst>
              <a:ext uri="{FF2B5EF4-FFF2-40B4-BE49-F238E27FC236}">
                <a16:creationId xmlns:a16="http://schemas.microsoft.com/office/drawing/2014/main" id="{329347A3-D57A-4593-8304-E00AB99394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cs-CZ" altLang="cs-CZ"/>
              <a:t>WAT</a:t>
            </a:r>
          </a:p>
        </p:txBody>
      </p:sp>
      <p:sp>
        <p:nvSpPr>
          <p:cNvPr id="7172" name="Zástupný symbol pro obsah 5">
            <a:extLst>
              <a:ext uri="{FF2B5EF4-FFF2-40B4-BE49-F238E27FC236}">
                <a16:creationId xmlns:a16="http://schemas.microsoft.com/office/drawing/2014/main" id="{726E76AC-C051-4955-BE4A-A815B6191A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altLang="cs-CZ" sz="2000"/>
          </a:p>
          <a:p>
            <a:r>
              <a:rPr lang="cs-CZ" altLang="cs-CZ" sz="2000"/>
              <a:t>jedna lipidová kapka</a:t>
            </a:r>
          </a:p>
          <a:p>
            <a:pPr lvl="1"/>
            <a:r>
              <a:rPr lang="cs-CZ" altLang="cs-CZ" sz="1600"/>
              <a:t>zabírá 90 % objemu buňky</a:t>
            </a:r>
          </a:p>
          <a:p>
            <a:endParaRPr lang="cs-CZ" altLang="cs-CZ" sz="2000"/>
          </a:p>
          <a:p>
            <a:r>
              <a:rPr lang="cs-CZ" altLang="cs-CZ" sz="2000"/>
              <a:t>jádro stlačeno na okraj buněk</a:t>
            </a:r>
          </a:p>
          <a:p>
            <a:r>
              <a:rPr lang="cs-CZ" altLang="cs-CZ" sz="2000"/>
              <a:t>cytoplazma tvoří tenký okraj</a:t>
            </a:r>
          </a:p>
          <a:p>
            <a:r>
              <a:rPr lang="cs-CZ" altLang="cs-CZ" sz="2000"/>
              <a:t>mitochondrie</a:t>
            </a:r>
          </a:p>
          <a:p>
            <a:pPr lvl="1"/>
            <a:r>
              <a:rPr lang="cs-CZ" altLang="cs-CZ" sz="1600"/>
              <a:t>malé, protáhlé  </a:t>
            </a:r>
          </a:p>
          <a:p>
            <a:pPr lvl="1"/>
            <a:r>
              <a:rPr lang="cs-CZ" altLang="cs-CZ" sz="1600"/>
              <a:t>krátké, náhodně uspořádané kristy</a:t>
            </a:r>
          </a:p>
          <a:p>
            <a:endParaRPr lang="cs-CZ" altLang="cs-CZ" sz="2000"/>
          </a:p>
          <a:p>
            <a:r>
              <a:rPr lang="cs-CZ" altLang="cs-CZ" sz="2000"/>
              <a:t>unilokulární adipocyty</a:t>
            </a:r>
          </a:p>
        </p:txBody>
      </p:sp>
      <p:sp>
        <p:nvSpPr>
          <p:cNvPr id="7173" name="Zástupný symbol pro text 6">
            <a:extLst>
              <a:ext uri="{FF2B5EF4-FFF2-40B4-BE49-F238E27FC236}">
                <a16:creationId xmlns:a16="http://schemas.microsoft.com/office/drawing/2014/main" id="{D85F9491-0115-4F42-9C75-D0179C5359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cs-CZ" altLang="cs-CZ"/>
              <a:t>BAT</a:t>
            </a:r>
          </a:p>
        </p:txBody>
      </p:sp>
      <p:sp>
        <p:nvSpPr>
          <p:cNvPr id="7174" name="Zástupný symbol pro obsah 7">
            <a:extLst>
              <a:ext uri="{FF2B5EF4-FFF2-40B4-BE49-F238E27FC236}">
                <a16:creationId xmlns:a16="http://schemas.microsoft.com/office/drawing/2014/main" id="{AC7A5895-8313-4D86-96B5-4C9329AC67B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cs-CZ" altLang="cs-CZ"/>
          </a:p>
          <a:p>
            <a:r>
              <a:rPr lang="cs-CZ" altLang="cs-CZ" sz="2000"/>
              <a:t>menší buňky</a:t>
            </a:r>
          </a:p>
          <a:p>
            <a:r>
              <a:rPr lang="cs-CZ" altLang="cs-CZ" sz="2000"/>
              <a:t>cytoplazma obsahuje několik lipidových kapek</a:t>
            </a:r>
          </a:p>
          <a:p>
            <a:r>
              <a:rPr lang="cs-CZ" altLang="cs-CZ" sz="2000"/>
              <a:t>kruhovité jádro</a:t>
            </a:r>
          </a:p>
          <a:p>
            <a:r>
              <a:rPr lang="cs-CZ" altLang="cs-CZ" sz="2000"/>
              <a:t>mitochondrie</a:t>
            </a:r>
          </a:p>
          <a:p>
            <a:pPr lvl="1"/>
            <a:r>
              <a:rPr lang="cs-CZ" altLang="cs-CZ" sz="1600"/>
              <a:t>četné, velké</a:t>
            </a:r>
          </a:p>
          <a:p>
            <a:pPr lvl="1"/>
            <a:r>
              <a:rPr lang="cs-CZ" altLang="cs-CZ" sz="1600"/>
              <a:t>laminární kristy</a:t>
            </a:r>
          </a:p>
          <a:p>
            <a:pPr lvl="1"/>
            <a:r>
              <a:rPr lang="cs-CZ" altLang="cs-CZ" sz="1600"/>
              <a:t>obsahují  UCP-1</a:t>
            </a:r>
          </a:p>
          <a:p>
            <a:endParaRPr lang="cs-CZ" altLang="cs-CZ" sz="2000"/>
          </a:p>
          <a:p>
            <a:r>
              <a:rPr lang="cs-CZ" altLang="cs-CZ" sz="2000"/>
              <a:t>multilokulární adipocyty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79068" y="6359636"/>
            <a:ext cx="57721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http://www.cdc.gov/obesity/data/prevalence-maps.html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4920" y="842269"/>
            <a:ext cx="8824404" cy="49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297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21532" y="631702"/>
            <a:ext cx="4746466" cy="28860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998" y="3983536"/>
            <a:ext cx="4630570" cy="28744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21791" y="5021113"/>
            <a:ext cx="433378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http://www.cdc.gov/obesity/data/table-non-hispanic-black.html</a:t>
            </a:r>
            <a:endParaRPr lang="en-US" dirty="0"/>
          </a:p>
          <a:p>
            <a:r>
              <a:rPr lang="en-US" dirty="0">
                <a:hlinkClick r:id="rId5"/>
              </a:rPr>
              <a:t>http://www.cdc.gov/obesity/data/table-hispanics.html</a:t>
            </a:r>
            <a:endParaRPr lang="en-US" dirty="0"/>
          </a:p>
          <a:p>
            <a:r>
              <a:rPr lang="en-US" dirty="0">
                <a:hlinkClick r:id="rId6"/>
              </a:rPr>
              <a:t>http://www.cdc.gov/obesity/data/table-non-hispanic.html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2473" y="616282"/>
            <a:ext cx="4581236" cy="28018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2273" y="181045"/>
            <a:ext cx="385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Non-Hispanic Black Adults, 2012-2014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22176" y="200227"/>
            <a:ext cx="3044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Hispanic Adults, 2012-2014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12273" y="3564435"/>
            <a:ext cx="3857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Non-Hispanic White Adults, 2012-2014</a:t>
            </a:r>
          </a:p>
        </p:txBody>
      </p:sp>
    </p:spTree>
    <p:extLst>
      <p:ext uri="{BB962C8B-B14F-4D97-AF65-F5344CB8AC3E}">
        <p14:creationId xmlns:p14="http://schemas.microsoft.com/office/powerpoint/2010/main" val="276265545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Nepříznivé návyky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Strava s nevhodným složením</a:t>
            </a:r>
            <a:endParaRPr lang="en-US" dirty="0"/>
          </a:p>
          <a:p>
            <a:pPr lvl="1"/>
            <a:r>
              <a:rPr lang="cs-CZ" dirty="0"/>
              <a:t>Denní příjem kcal pro dospělé</a:t>
            </a:r>
            <a:r>
              <a:rPr lang="en-US" dirty="0"/>
              <a:t>: 2,234 </a:t>
            </a:r>
          </a:p>
          <a:p>
            <a:r>
              <a:rPr lang="en-US" dirty="0"/>
              <a:t>Low physical activity</a:t>
            </a:r>
          </a:p>
          <a:p>
            <a:pPr lvl="1"/>
            <a:r>
              <a:rPr lang="cs-CZ" dirty="0"/>
              <a:t>Jen</a:t>
            </a:r>
            <a:r>
              <a:rPr lang="en-US" dirty="0"/>
              <a:t> 19% </a:t>
            </a:r>
            <a:r>
              <a:rPr lang="cs-CZ" dirty="0"/>
              <a:t>splňuje minimální požadavky na fyzickou aktivitu</a:t>
            </a:r>
            <a:endParaRPr lang="en-US" dirty="0"/>
          </a:p>
          <a:p>
            <a:r>
              <a:rPr lang="cs-CZ" dirty="0"/>
              <a:t>Televize nebo jiná média</a:t>
            </a:r>
            <a:endParaRPr lang="en-US" dirty="0"/>
          </a:p>
          <a:p>
            <a:pPr lvl="1"/>
            <a:r>
              <a:rPr lang="en-US" dirty="0"/>
              <a:t>Se</a:t>
            </a:r>
            <a:r>
              <a:rPr lang="cs-CZ" dirty="0" err="1"/>
              <a:t>davý</a:t>
            </a:r>
            <a:r>
              <a:rPr lang="cs-CZ" dirty="0"/>
              <a:t> životní styl</a:t>
            </a:r>
            <a:endParaRPr lang="en-US" dirty="0"/>
          </a:p>
          <a:p>
            <a:pPr lvl="1"/>
            <a:r>
              <a:rPr lang="cs-CZ" dirty="0"/>
              <a:t>Zvýšená expozice reklamám</a:t>
            </a:r>
            <a:endParaRPr lang="en-US" dirty="0"/>
          </a:p>
          <a:p>
            <a:pPr lvl="1"/>
            <a:r>
              <a:rPr lang="cs-CZ" dirty="0"/>
              <a:t>Některé starší děti/adolescenti tráví na médiích až 7,5 hodin denně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18208" y="5686252"/>
            <a:ext cx="10536987" cy="12603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http://www.commed.vcu.edu/Chronic_Disease/variables_ChildrenwithCD.ppt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http://www.cdc.gov/obesity/adult/causes.html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http://www.commed.vcu.edu/Chronic_Disease/Obesity/2013/IO)MObesitypstr.pdf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739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rizikové faktory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Kouření matky</a:t>
            </a:r>
            <a:endParaRPr lang="en-US" dirty="0"/>
          </a:p>
          <a:p>
            <a:r>
              <a:rPr lang="cs-CZ" dirty="0"/>
              <a:t>Extrémní porodní hmotnost </a:t>
            </a:r>
            <a:r>
              <a:rPr lang="en-US" dirty="0"/>
              <a:t>(</a:t>
            </a:r>
            <a:r>
              <a:rPr lang="cs-CZ" dirty="0"/>
              <a:t>nízká či vysoká</a:t>
            </a:r>
            <a:r>
              <a:rPr lang="en-US" dirty="0"/>
              <a:t>)</a:t>
            </a:r>
          </a:p>
          <a:p>
            <a:r>
              <a:rPr lang="cs-CZ" dirty="0"/>
              <a:t>Výživa umělým mlékem</a:t>
            </a:r>
            <a:endParaRPr lang="en-US" dirty="0"/>
          </a:p>
          <a:p>
            <a:r>
              <a:rPr lang="cs-CZ" dirty="0"/>
              <a:t>Zdravotní postižení, hendikep</a:t>
            </a:r>
            <a:endParaRPr lang="en-US" dirty="0"/>
          </a:p>
          <a:p>
            <a:r>
              <a:rPr lang="cs-CZ" dirty="0"/>
              <a:t>Léky</a:t>
            </a:r>
            <a:r>
              <a:rPr lang="en-US" dirty="0"/>
              <a:t> (</a:t>
            </a:r>
            <a:r>
              <a:rPr lang="cs-CZ" dirty="0"/>
              <a:t>steroidy, antidepresiva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32751" y="5414387"/>
            <a:ext cx="12307344" cy="1655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http://www.commed.vcu.edu/Chronic_Disease/variables_ChildrenwithCD.ppt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hlinkClick r:id="rId3"/>
              </a:rPr>
              <a:t>http://www.commed.vcu.edu/Chronic_Disease/Obesity/2016/activity&amp;health_IOMNov.pdf</a:t>
            </a:r>
            <a:endParaRPr lang="en-US" dirty="0"/>
          </a:p>
          <a:p>
            <a:pPr>
              <a:lnSpc>
                <a:spcPct val="107000"/>
              </a:lnSpc>
            </a:pPr>
            <a:r>
              <a:rPr lang="en-US" dirty="0">
                <a:hlinkClick r:id="rId4"/>
              </a:rPr>
              <a:t>http://www.cdc.gov/obesity/adult/causes.html</a:t>
            </a:r>
            <a:endParaRPr lang="en-US" dirty="0"/>
          </a:p>
          <a:p>
            <a:pPr>
              <a:lnSpc>
                <a:spcPct val="107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7560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Morbidita/mortalita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Efekt na zdraví populace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9578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Morbidita související s obezitou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Diabetes 2. typu</a:t>
            </a:r>
            <a:endParaRPr lang="en-US" dirty="0"/>
          </a:p>
          <a:p>
            <a:r>
              <a:rPr lang="cs-CZ" dirty="0"/>
              <a:t>Kardiovaskulární onemocnění</a:t>
            </a:r>
            <a:endParaRPr lang="en-US" dirty="0"/>
          </a:p>
          <a:p>
            <a:r>
              <a:rPr lang="cs-CZ" dirty="0"/>
              <a:t>Mozková mrtvice</a:t>
            </a:r>
            <a:endParaRPr lang="en-US" dirty="0"/>
          </a:p>
          <a:p>
            <a:r>
              <a:rPr lang="en-US" dirty="0" err="1"/>
              <a:t>Hyperten</a:t>
            </a:r>
            <a:r>
              <a:rPr lang="cs-CZ" dirty="0"/>
              <a:t>ze</a:t>
            </a:r>
            <a:endParaRPr lang="en-US" dirty="0"/>
          </a:p>
          <a:p>
            <a:r>
              <a:rPr lang="cs-CZ" dirty="0"/>
              <a:t>Nealkoholická </a:t>
            </a:r>
            <a:r>
              <a:rPr lang="cs-CZ" dirty="0" err="1"/>
              <a:t>hepatosteatitida</a:t>
            </a:r>
            <a:endParaRPr lang="en-US" dirty="0"/>
          </a:p>
          <a:p>
            <a:r>
              <a:rPr lang="en-US" dirty="0" err="1"/>
              <a:t>Osteoar</a:t>
            </a:r>
            <a:r>
              <a:rPr lang="cs-CZ" dirty="0" err="1"/>
              <a:t>tróza</a:t>
            </a:r>
            <a:endParaRPr lang="en-US" dirty="0"/>
          </a:p>
          <a:p>
            <a:r>
              <a:rPr lang="cs-CZ" dirty="0"/>
              <a:t>Některé typy nádorů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91665" y="5988734"/>
            <a:ext cx="8408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http://www.niddk.nih.gov/health-information/health-statistics/Pages/overweight-obesity-statistics.aspx#b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7310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40678" y="6223109"/>
            <a:ext cx="8510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http://www.commed.vcu.edu/Chronic_Disease/Obesity/2013/progressobesitryPrev.pdf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75508" y="597812"/>
            <a:ext cx="7791601" cy="528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2431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Morbidita obezity u dětí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Předškoláci s nadváhou či obezitou mají 5x vyšší riziko nadváhy či obezity v dospělosti</a:t>
            </a:r>
          </a:p>
          <a:p>
            <a:r>
              <a:rPr lang="cs-CZ" dirty="0"/>
              <a:t>Obezita u dětí je spojena s vysokým cholesterolem a glykémií, astmatem, psychickými problémy a kardiovaskulárními rizikovými faktory</a:t>
            </a:r>
          </a:p>
          <a:p>
            <a:r>
              <a:rPr lang="en-US" dirty="0"/>
              <a:t>~50% </a:t>
            </a:r>
            <a:r>
              <a:rPr lang="cs-CZ" dirty="0"/>
              <a:t>z incidence diabetu v adolescenci je diabetes typu 2 oproti</a:t>
            </a:r>
            <a:r>
              <a:rPr lang="en-US" dirty="0"/>
              <a:t> 3% </a:t>
            </a:r>
            <a:r>
              <a:rPr lang="cs-CZ" dirty="0"/>
              <a:t>před několika desetiletími</a:t>
            </a:r>
            <a:endParaRPr lang="en-US" dirty="0"/>
          </a:p>
          <a:p>
            <a:r>
              <a:rPr lang="cs-CZ" dirty="0"/>
              <a:t>Účinná léčba obezity může snížit tato rizika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62351" y="5686251"/>
            <a:ext cx="11740073" cy="16555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http://www.commed.vcu.edu/Chronic_Disease/Obesity/2014/CHILDHOODOBESITY_CDC.pdf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hlinkClick r:id="rId3"/>
              </a:rPr>
              <a:t>http://www.commed.vcu.edu/Chronic_Disease/Obesity/2013/NEJMStarkReality.pdf</a:t>
            </a:r>
            <a:endParaRPr lang="en-US" dirty="0"/>
          </a:p>
          <a:p>
            <a:pPr marL="0" lvl="1">
              <a:lnSpc>
                <a:spcPct val="107000"/>
              </a:lnSpc>
            </a:pPr>
            <a:r>
              <a:rPr lang="en-US" dirty="0">
                <a:hlinkClick r:id="rId4"/>
              </a:rPr>
              <a:t>http://www.commed.vcu.edu/Chronic_Disease/Obesity/2012/childobesity_CVSdis.pdf</a:t>
            </a:r>
            <a:endParaRPr lang="en-US" dirty="0"/>
          </a:p>
          <a:p>
            <a:pPr>
              <a:lnSpc>
                <a:spcPct val="1070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0428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Mortalita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Globálně více úmrtí souvisí s obezitou/nadváhou než s podváhou</a:t>
            </a:r>
          </a:p>
          <a:p>
            <a:pPr lvl="1"/>
            <a:r>
              <a:rPr lang="en-US" dirty="0"/>
              <a:t>2.8 million </a:t>
            </a:r>
            <a:r>
              <a:rPr lang="cs-CZ" dirty="0"/>
              <a:t>úmrtí ročně</a:t>
            </a:r>
            <a:endParaRPr lang="en-US" dirty="0"/>
          </a:p>
          <a:p>
            <a:r>
              <a:rPr lang="en-US" dirty="0"/>
              <a:t>~300,000 </a:t>
            </a:r>
            <a:r>
              <a:rPr lang="cs-CZ" dirty="0"/>
              <a:t>úmrtí ročně v USA jde na vrub obezitě</a:t>
            </a:r>
            <a:endParaRPr lang="en-US" dirty="0"/>
          </a:p>
          <a:p>
            <a:r>
              <a:rPr lang="cs-CZ" dirty="0"/>
              <a:t>Nelze hodnotit bez specifických účinků věku a pohlaví</a:t>
            </a:r>
            <a:endParaRPr lang="en-US" dirty="0"/>
          </a:p>
          <a:p>
            <a:r>
              <a:rPr lang="cs-CZ" dirty="0"/>
              <a:t>Je pravděpodobné, že současné odhady mortality související s nadváhou jsou podhodnocené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84556" y="5464575"/>
            <a:ext cx="604058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http://www.who.int/mediacentre/factsheets/fs311/en/</a:t>
            </a:r>
            <a:endParaRPr lang="en-US" dirty="0"/>
          </a:p>
          <a:p>
            <a:r>
              <a:rPr lang="en-US" dirty="0">
                <a:hlinkClick r:id="rId3"/>
              </a:rPr>
              <a:t>http://www.who.int/gho/ncd/risk_factors/obesity_text/en/</a:t>
            </a:r>
            <a:endParaRPr lang="en-US" dirty="0"/>
          </a:p>
          <a:p>
            <a:r>
              <a:rPr lang="en-US" dirty="0">
                <a:hlinkClick r:id="rId4"/>
              </a:rPr>
              <a:t>http://thecommunityguide.org/obesity/index.html</a:t>
            </a:r>
            <a:endParaRPr lang="en-US" dirty="0"/>
          </a:p>
          <a:p>
            <a:r>
              <a:rPr lang="en-US" dirty="0">
                <a:hlinkClick r:id="rId5"/>
              </a:rPr>
              <a:t>http://www.ncbi.nlm.nih.gov/pubmed/23948004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3124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8321" y="350521"/>
            <a:ext cx="8676547" cy="6050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8869" y="6400802"/>
            <a:ext cx="6537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http://www.cdc.gov/nchs/data/databriefs/db168.htm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388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7" descr="Brown-Adipose-Fat.jpg">
            <a:extLst>
              <a:ext uri="{FF2B5EF4-FFF2-40B4-BE49-F238E27FC236}">
                <a16:creationId xmlns:a16="http://schemas.microsoft.com/office/drawing/2014/main" id="{9F9BDDD0-19B1-4A76-A3A4-E66AC5BE22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5" y="785813"/>
            <a:ext cx="7715250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Omezení a doporučení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6162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Body Mass Index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BMI </a:t>
            </a:r>
            <a:r>
              <a:rPr lang="cs-CZ" dirty="0"/>
              <a:t>byl poprvé použit v roce 1835 jako nástroj k měření tělesného tuku na základě výšky a hmotnosti</a:t>
            </a:r>
          </a:p>
          <a:p>
            <a:r>
              <a:rPr lang="en-US" dirty="0"/>
              <a:t>BMI </a:t>
            </a:r>
            <a:r>
              <a:rPr lang="cs-CZ" dirty="0"/>
              <a:t>má nízkou senzitivitu, zejména při hodnotách pod 30</a:t>
            </a:r>
            <a:endParaRPr lang="en-US" dirty="0"/>
          </a:p>
          <a:p>
            <a:r>
              <a:rPr lang="cs-CZ" dirty="0"/>
              <a:t>Neodliší obsah tuku a svalu</a:t>
            </a:r>
            <a:endParaRPr lang="en-US" dirty="0"/>
          </a:p>
          <a:p>
            <a:r>
              <a:rPr lang="en-US" dirty="0" err="1"/>
              <a:t>Validit</a:t>
            </a:r>
            <a:r>
              <a:rPr lang="cs-CZ" dirty="0"/>
              <a:t>a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70364" y="5711735"/>
            <a:ext cx="8700654" cy="2338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The Weight of the Nation: Part 1 – Consequences (HBO Documentary)</a:t>
            </a:r>
            <a:endParaRPr lang="en-US" dirty="0"/>
          </a:p>
          <a:p>
            <a:r>
              <a:rPr lang="en-US" dirty="0">
                <a:hlinkClick r:id="rId3"/>
              </a:rPr>
              <a:t>http://www.commed.vcu.edu/Chronic_Disease/Obesity/2014/AMAPolicy_Defn.pdf</a:t>
            </a:r>
            <a:endParaRPr lang="en-US" dirty="0"/>
          </a:p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http://www.commed.vcu.edu/Chronic_Disease/Obesity/2014/RethinkingBMI.pdf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15794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BMI + </a:t>
            </a:r>
            <a:r>
              <a:rPr lang="cs-CZ" dirty="0"/>
              <a:t>obvod pasu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14948" y="6211670"/>
            <a:ext cx="87006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http://www.commed.vcu.edu/Chronic_Disease/Obesity/2014/AMAPolicy_Defn.pdf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27" r="9232" b="10566"/>
          <a:stretch/>
        </p:blipFill>
        <p:spPr bwMode="auto">
          <a:xfrm>
            <a:off x="1814949" y="1690690"/>
            <a:ext cx="8566951" cy="375132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1900495" y="4081638"/>
            <a:ext cx="8298874" cy="7481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6674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Revidovaný přístup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BMI</a:t>
            </a:r>
            <a:r>
              <a:rPr lang="cs-CZ" dirty="0"/>
              <a:t> plus minimálně 1 rizikový faktor pro komorbiditu obezity, včetně např. obvodu pasu</a:t>
            </a:r>
          </a:p>
          <a:p>
            <a:r>
              <a:rPr lang="en-US" dirty="0"/>
              <a:t>Body shape index (ABSI)</a:t>
            </a:r>
            <a:r>
              <a:rPr lang="cs-CZ" dirty="0"/>
              <a:t> je možná alternativa, beroucí v úvahu množství/distribuci tělesného tuku</a:t>
            </a:r>
          </a:p>
          <a:p>
            <a:endParaRPr lang="cs-CZ" dirty="0"/>
          </a:p>
          <a:p>
            <a:pPr lvl="1"/>
            <a:r>
              <a:rPr lang="cs-CZ" dirty="0"/>
              <a:t>Podkožní</a:t>
            </a:r>
            <a:r>
              <a:rPr lang="en-US" dirty="0"/>
              <a:t> (</a:t>
            </a:r>
            <a:r>
              <a:rPr lang="cs-CZ" dirty="0"/>
              <a:t>nízké </a:t>
            </a:r>
            <a:r>
              <a:rPr lang="cs-CZ" dirty="0" err="1"/>
              <a:t>rizko</a:t>
            </a:r>
            <a:r>
              <a:rPr lang="en-US" dirty="0"/>
              <a:t>) vs. </a:t>
            </a:r>
            <a:r>
              <a:rPr lang="en-US" dirty="0" err="1"/>
              <a:t>viscer</a:t>
            </a:r>
            <a:r>
              <a:rPr lang="cs-CZ" dirty="0" err="1"/>
              <a:t>ální</a:t>
            </a:r>
            <a:r>
              <a:rPr lang="cs-CZ" dirty="0"/>
              <a:t> </a:t>
            </a:r>
            <a:r>
              <a:rPr lang="en-US" dirty="0"/>
              <a:t>(</a:t>
            </a:r>
            <a:r>
              <a:rPr lang="cs-CZ" dirty="0"/>
              <a:t>vysoké riziko</a:t>
            </a:r>
            <a:r>
              <a:rPr lang="en-US" dirty="0"/>
              <a:t>)</a:t>
            </a:r>
          </a:p>
          <a:p>
            <a:r>
              <a:rPr lang="cs-CZ" dirty="0"/>
              <a:t>Další měřítka fitness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59286" y="5876577"/>
            <a:ext cx="11416330" cy="8613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http://www.commed.vcu.edu/Chronic_Disease/Obesity/2014/JAMASummaryJan2014.pdf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dirty="0">
                <a:hlinkClick r:id="rId3"/>
              </a:rPr>
              <a:t>http://www.commed.vcu.edu/Chronic_Disease/Obesity/2014/RethinkingBMI.pdf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28209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Doporučení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Zlepšit způsob měření fitness měřeného subjektu: </a:t>
            </a:r>
          </a:p>
          <a:p>
            <a:endParaRPr lang="en-US" dirty="0"/>
          </a:p>
          <a:p>
            <a:r>
              <a:rPr lang="en-US" dirty="0"/>
              <a:t>BMI</a:t>
            </a:r>
          </a:p>
          <a:p>
            <a:r>
              <a:rPr lang="cs-CZ" dirty="0"/>
              <a:t>Obvod pasu</a:t>
            </a:r>
            <a:endParaRPr lang="en-US" dirty="0"/>
          </a:p>
          <a:p>
            <a:r>
              <a:rPr lang="cs-CZ" dirty="0"/>
              <a:t>Tloušťka kožních řas</a:t>
            </a:r>
            <a:endParaRPr lang="en-US" dirty="0"/>
          </a:p>
          <a:p>
            <a:r>
              <a:rPr lang="cs-CZ" dirty="0"/>
              <a:t>Běh</a:t>
            </a:r>
            <a:endParaRPr lang="en-US" dirty="0"/>
          </a:p>
          <a:p>
            <a:r>
              <a:rPr lang="en-US" dirty="0"/>
              <a:t>Handgrip </a:t>
            </a:r>
            <a:endParaRPr lang="cs-CZ" dirty="0"/>
          </a:p>
          <a:p>
            <a:r>
              <a:rPr lang="cs-CZ" dirty="0"/>
              <a:t>Dlouhý výskok vstoje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52651" y="6311900"/>
            <a:ext cx="10376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dirty="0">
                <a:hlinkClick r:id="rId2"/>
              </a:rPr>
              <a:t>http://www.commed.vcu.edu/Chronic_Disease/Obesity/2013/fitnessum.pdf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22522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Populační studie - výzkum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Population focus</a:t>
            </a:r>
          </a:p>
        </p:txBody>
      </p:sp>
    </p:spTree>
    <p:extLst>
      <p:ext uri="{BB962C8B-B14F-4D97-AF65-F5344CB8AC3E}">
        <p14:creationId xmlns:p14="http://schemas.microsoft.com/office/powerpoint/2010/main" val="19164689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Health 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Komise pro ukončení dětské obezity</a:t>
            </a:r>
            <a:endParaRPr lang="en-US" b="1" dirty="0"/>
          </a:p>
          <a:p>
            <a:r>
              <a:rPr lang="cs-CZ" dirty="0"/>
              <a:t>Podpora zdravého stravování</a:t>
            </a:r>
            <a:r>
              <a:rPr lang="en-US" dirty="0"/>
              <a:t>&amp; </a:t>
            </a:r>
            <a:r>
              <a:rPr lang="cs-CZ" dirty="0"/>
              <a:t>fyzické aktivity</a:t>
            </a:r>
            <a:endParaRPr lang="en-US" dirty="0"/>
          </a:p>
          <a:p>
            <a:pPr lvl="1"/>
            <a:r>
              <a:rPr lang="cs-CZ" dirty="0"/>
              <a:t>Časné dětství</a:t>
            </a:r>
            <a:endParaRPr lang="en-US" dirty="0"/>
          </a:p>
          <a:p>
            <a:pPr lvl="1"/>
            <a:r>
              <a:rPr lang="cs-CZ" dirty="0"/>
              <a:t>Školní věk</a:t>
            </a:r>
            <a:endParaRPr lang="en-US" dirty="0"/>
          </a:p>
          <a:p>
            <a:r>
              <a:rPr lang="cs-CZ" dirty="0" err="1"/>
              <a:t>Prekoncepční</a:t>
            </a:r>
            <a:r>
              <a:rPr lang="cs-CZ" dirty="0"/>
              <a:t> péče / období těhotenství</a:t>
            </a:r>
            <a:endParaRPr lang="en-US" dirty="0"/>
          </a:p>
          <a:p>
            <a:r>
              <a:rPr lang="cs-CZ" dirty="0"/>
              <a:t>Intervence na úrovni tělesné hmotnosti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01091" y="5934671"/>
            <a:ext cx="85898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http://www.who.int/end-childhood-obesity/en/</a:t>
            </a:r>
            <a:endParaRPr lang="en-US" dirty="0"/>
          </a:p>
          <a:p>
            <a:r>
              <a:rPr lang="en-US" dirty="0">
                <a:hlinkClick r:id="rId3"/>
              </a:rPr>
              <a:t>http://apps.who.int/iris/bitstream/10665/204176/1/9789241510066_eng.pdf?ua=1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7225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Institutes of 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Strategický plán v USA</a:t>
            </a:r>
            <a:endParaRPr lang="en-US" b="1" dirty="0"/>
          </a:p>
          <a:p>
            <a:r>
              <a:rPr lang="cs-CZ" dirty="0"/>
              <a:t>Biologické procesy</a:t>
            </a:r>
            <a:endParaRPr lang="en-US" dirty="0"/>
          </a:p>
          <a:p>
            <a:r>
              <a:rPr lang="cs-CZ" dirty="0"/>
              <a:t>Rizikové faktory a jejich následky</a:t>
            </a:r>
            <a:endParaRPr lang="en-US" dirty="0"/>
          </a:p>
          <a:p>
            <a:r>
              <a:rPr lang="cs-CZ" dirty="0"/>
              <a:t>Intervence pro udržitelný úbytek hmotnosti</a:t>
            </a:r>
            <a:endParaRPr lang="en-US" dirty="0"/>
          </a:p>
          <a:p>
            <a:r>
              <a:rPr lang="cs-CZ" dirty="0"/>
              <a:t>Prevence/léčba specifická pro danou populaci</a:t>
            </a:r>
            <a:endParaRPr lang="en-US" dirty="0"/>
          </a:p>
          <a:p>
            <a:r>
              <a:rPr lang="cs-CZ" dirty="0"/>
              <a:t>Zlepšení technologií</a:t>
            </a:r>
            <a:endParaRPr lang="en-US" dirty="0"/>
          </a:p>
          <a:p>
            <a:r>
              <a:rPr lang="cs-CZ" dirty="0"/>
              <a:t>Převod výzkumu do praxe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801091" y="5988734"/>
            <a:ext cx="8041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http://www.obesityresearch.nih.gov/About/StrategicPlanforNIH_Obesity_Research_Summary_2011.pdf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525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Bogalusa Heart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Bogalusa, LA, 1972</a:t>
            </a:r>
          </a:p>
          <a:p>
            <a:r>
              <a:rPr lang="en-US" dirty="0"/>
              <a:t>16,000 </a:t>
            </a:r>
            <a:r>
              <a:rPr lang="cs-CZ" dirty="0"/>
              <a:t>jedinců</a:t>
            </a:r>
            <a:endParaRPr lang="en-US" dirty="0"/>
          </a:p>
          <a:p>
            <a:r>
              <a:rPr lang="cs-CZ" dirty="0"/>
              <a:t>Sledování každé 2 roky</a:t>
            </a:r>
            <a:endParaRPr lang="en-US" dirty="0"/>
          </a:p>
          <a:p>
            <a:r>
              <a:rPr lang="cs-CZ" dirty="0"/>
              <a:t>Klíčová zjištění</a:t>
            </a:r>
            <a:endParaRPr lang="en-US" dirty="0"/>
          </a:p>
          <a:p>
            <a:pPr lvl="1"/>
            <a:r>
              <a:rPr lang="cs-CZ" dirty="0"/>
              <a:t>Srdeční onemocnění začíná v dětství</a:t>
            </a:r>
            <a:endParaRPr lang="en-US" dirty="0"/>
          </a:p>
          <a:p>
            <a:pPr lvl="1"/>
            <a:r>
              <a:rPr lang="cs-CZ" dirty="0"/>
              <a:t>Obezita je spojena s inzulínovou rezistencí a hypertenzí</a:t>
            </a:r>
            <a:endParaRPr lang="en-US" dirty="0"/>
          </a:p>
          <a:p>
            <a:pPr lvl="1"/>
            <a:r>
              <a:rPr lang="cs-CZ" dirty="0"/>
              <a:t>Obézní děti mají vyšší riziko obezity v dospělosti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67347" y="6311899"/>
            <a:ext cx="72258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The Weight of the Nation: Part 1 – Consequences (HBO Documentary)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5917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výzkum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Vyplnění mezer, nový výzkum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868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sah 2">
            <a:extLst>
              <a:ext uri="{FF2B5EF4-FFF2-40B4-BE49-F238E27FC236}">
                <a16:creationId xmlns:a16="http://schemas.microsoft.com/office/drawing/2014/main" id="{082F5D0B-C805-4F10-A4B4-0832EE7071F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524000" y="1428751"/>
            <a:ext cx="9144000" cy="4697413"/>
          </a:xfrm>
        </p:spPr>
        <p:txBody>
          <a:bodyPr/>
          <a:lstStyle/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  <a:p>
            <a:endParaRPr lang="cs-CZ" altLang="cs-CZ" sz="2000"/>
          </a:p>
        </p:txBody>
      </p:sp>
      <p:pic>
        <p:nvPicPr>
          <p:cNvPr id="9219" name="Picture 4">
            <a:extLst>
              <a:ext uri="{FF2B5EF4-FFF2-40B4-BE49-F238E27FC236}">
                <a16:creationId xmlns:a16="http://schemas.microsoft.com/office/drawing/2014/main" id="{1716F1CE-599C-4FC0-9A99-35AB7F3C0397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3250" y="1357313"/>
            <a:ext cx="8794750" cy="4075112"/>
          </a:xfr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32374" y="464918"/>
            <a:ext cx="8282622" cy="58469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85469" y="6311899"/>
            <a:ext cx="63720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http://www.nap.edu/read/12847/chapter/2#5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685469" y="213066"/>
            <a:ext cx="399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L.E.A.D. Framework</a:t>
            </a:r>
          </a:p>
        </p:txBody>
      </p:sp>
    </p:spTree>
    <p:extLst>
      <p:ext uri="{BB962C8B-B14F-4D97-AF65-F5344CB8AC3E}">
        <p14:creationId xmlns:p14="http://schemas.microsoft.com/office/powerpoint/2010/main" val="14021931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Systémový přístup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“Fifty years ago, children did not avoid obesity by making healthy choices; they simply </a:t>
            </a:r>
            <a:r>
              <a:rPr lang="en-US" b="1" dirty="0"/>
              <a:t>lived in an environment that provided fewer calories and included more physical activity for all</a:t>
            </a:r>
            <a:r>
              <a:rPr lang="en-US" dirty="0"/>
              <a:t>. Until a healthier ‘eat less, move more’ environment is created for today’s children, lifestyle interventions like that in the TODAY study will fail.”</a:t>
            </a:r>
          </a:p>
          <a:p>
            <a:endParaRPr lang="en-US" dirty="0"/>
          </a:p>
          <a:p>
            <a:r>
              <a:rPr lang="en-US" dirty="0"/>
              <a:t>- David B. Allen, M.D.</a:t>
            </a:r>
          </a:p>
        </p:txBody>
      </p:sp>
      <p:sp>
        <p:nvSpPr>
          <p:cNvPr id="6" name="Rectangle 5"/>
          <p:cNvSpPr/>
          <p:nvPr/>
        </p:nvSpPr>
        <p:spPr>
          <a:xfrm>
            <a:off x="1831806" y="6311899"/>
            <a:ext cx="10662086" cy="4700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http://www.commed.vcu.edu/Chronic_Disease/Obesity/2013/NEJMStarkReality.pdf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8881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6845" y="10596"/>
            <a:ext cx="5196745" cy="63043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85895" y="6314909"/>
            <a:ext cx="84986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http://www.commed.vcu.edu/Chronic_Disease/Obesity/2013/progressobesitryPrev.pdf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8102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Diskuze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080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4">
            <a:extLst>
              <a:ext uri="{FF2B5EF4-FFF2-40B4-BE49-F238E27FC236}">
                <a16:creationId xmlns:a16="http://schemas.microsoft.com/office/drawing/2014/main" id="{06511195-E2CA-48D5-9BBF-46EC9CB5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Původ adipocytů</a:t>
            </a:r>
          </a:p>
        </p:txBody>
      </p:sp>
      <p:sp>
        <p:nvSpPr>
          <p:cNvPr id="10243" name="Zástupný symbol pro obsah 5">
            <a:extLst>
              <a:ext uri="{FF2B5EF4-FFF2-40B4-BE49-F238E27FC236}">
                <a16:creationId xmlns:a16="http://schemas.microsoft.com/office/drawing/2014/main" id="{1BA6A523-32CB-4729-9C17-E2D02951B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00201"/>
            <a:ext cx="9144000" cy="4525963"/>
          </a:xfrm>
        </p:spPr>
        <p:txBody>
          <a:bodyPr/>
          <a:lstStyle/>
          <a:p>
            <a:r>
              <a:rPr lang="cs-CZ" altLang="cs-CZ" sz="2000"/>
              <a:t>dosud ne zcela jasný původ</a:t>
            </a:r>
          </a:p>
          <a:p>
            <a:pPr lvl="1"/>
            <a:r>
              <a:rPr lang="cs-CZ" altLang="cs-CZ" sz="1600"/>
              <a:t>intenzivní výzkum</a:t>
            </a:r>
          </a:p>
          <a:p>
            <a:endParaRPr lang="cs-CZ" altLang="cs-CZ" sz="2000"/>
          </a:p>
          <a:p>
            <a:r>
              <a:rPr lang="cs-CZ" altLang="cs-CZ" sz="2000"/>
              <a:t>pravděpodobně z mezenchymálních kmenových buněk (WAT, BAT)</a:t>
            </a:r>
          </a:p>
          <a:p>
            <a:r>
              <a:rPr lang="cs-CZ" altLang="cs-CZ" sz="2000"/>
              <a:t>adipocyty lokalizované v oblasti hlavy a krku jsou generovány z neuroektodermu spíše než mesodermu</a:t>
            </a:r>
          </a:p>
          <a:p>
            <a:endParaRPr lang="cs-CZ" altLang="cs-CZ" sz="2000"/>
          </a:p>
          <a:p>
            <a:endParaRPr lang="cs-CZ" altLang="cs-CZ" sz="2000"/>
          </a:p>
          <a:p>
            <a:r>
              <a:rPr lang="cs-CZ" altLang="cs-CZ" sz="2000"/>
              <a:t>původ béžových adipocytů je stále kontroverzní </a:t>
            </a:r>
          </a:p>
          <a:p>
            <a:pPr lvl="1"/>
            <a:r>
              <a:rPr lang="cs-CZ" altLang="cs-CZ" sz="1600"/>
              <a:t>pocházejí z trans-diferenciace dospělých bílých adipocytů </a:t>
            </a:r>
            <a:r>
              <a:rPr lang="cs-CZ" altLang="cs-CZ" sz="1600">
                <a:sym typeface="Wingdings" panose="05000000000000000000" pitchFamily="2" charset="2"/>
              </a:rPr>
              <a:t> </a:t>
            </a:r>
            <a:r>
              <a:rPr lang="cs-CZ" altLang="cs-CZ" sz="1600"/>
              <a:t>výsledek "transdiferenciace" WAT k BAT</a:t>
            </a:r>
          </a:p>
          <a:p>
            <a:pPr lvl="1"/>
            <a:r>
              <a:rPr lang="cs-CZ" altLang="cs-CZ" sz="1600"/>
              <a:t>pochází z de novo diferenciace prekurzorové populace odlišných od WAT a BAT</a:t>
            </a:r>
          </a:p>
          <a:p>
            <a:endParaRPr lang="cs-CZ" altLang="cs-CZ" sz="2000"/>
          </a:p>
          <a:p>
            <a:endParaRPr lang="cs-CZ" altLang="cs-CZ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</Template>
  <TotalTime>4024</TotalTime>
  <Words>5514</Words>
  <Application>Microsoft Office PowerPoint</Application>
  <PresentationFormat>Širokoúhlá obrazovka</PresentationFormat>
  <Paragraphs>743</Paragraphs>
  <Slides>83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83</vt:i4>
      </vt:variant>
    </vt:vector>
  </HeadingPairs>
  <TitlesOfParts>
    <vt:vector size="88" baseType="lpstr">
      <vt:lpstr>Arial</vt:lpstr>
      <vt:lpstr>Calibri</vt:lpstr>
      <vt:lpstr>Tahoma</vt:lpstr>
      <vt:lpstr>Wingdings</vt:lpstr>
      <vt:lpstr>Prezentace_MU_CZ</vt:lpstr>
      <vt:lpstr>Věkově podmíněné souvislosti obezity</vt:lpstr>
      <vt:lpstr>Východisko</vt:lpstr>
      <vt:lpstr>Úvod</vt:lpstr>
      <vt:lpstr>Tuková tkáň</vt:lpstr>
      <vt:lpstr>Druhy tukové tkáně</vt:lpstr>
      <vt:lpstr>Adipocyt</vt:lpstr>
      <vt:lpstr>Prezentace aplikace PowerPoint</vt:lpstr>
      <vt:lpstr>Prezentace aplikace PowerPoint</vt:lpstr>
      <vt:lpstr>Původ adipocytů</vt:lpstr>
      <vt:lpstr>Adipogeneze</vt:lpstr>
      <vt:lpstr>Adipogeneze II.</vt:lpstr>
      <vt:lpstr>Prezentace aplikace PowerPoint</vt:lpstr>
      <vt:lpstr>Počet adipocytů</vt:lpstr>
      <vt:lpstr>Bílá tuková tkáň (WAT)</vt:lpstr>
      <vt:lpstr>Druhy WAT</vt:lpstr>
      <vt:lpstr>Produkce látek ve WAT</vt:lpstr>
      <vt:lpstr>Adipokiny</vt:lpstr>
      <vt:lpstr>Prezentace aplikace PowerPoint</vt:lpstr>
      <vt:lpstr>Funkce WAT I.</vt:lpstr>
      <vt:lpstr>Rovnováha imunitní odpovědi při regulaci funkce tukové tkáně</vt:lpstr>
      <vt:lpstr>Funkce WAT dle lokalizace</vt:lpstr>
      <vt:lpstr>Distribuce WAT</vt:lpstr>
      <vt:lpstr>Hnědá tuková tkáň (BAT)</vt:lpstr>
      <vt:lpstr>Dýchací řetězec</vt:lpstr>
      <vt:lpstr>Dýchací řetězec - UCPs</vt:lpstr>
      <vt:lpstr>Uncoupling protein UCP-1  </vt:lpstr>
      <vt:lpstr>Hnědé adipocyty</vt:lpstr>
      <vt:lpstr>Béžové adipocyty</vt:lpstr>
      <vt:lpstr>Prezentace aplikace PowerPoint</vt:lpstr>
      <vt:lpstr>Distribuce BAT - kojenci</vt:lpstr>
      <vt:lpstr>BAT v dospělosti I.</vt:lpstr>
      <vt:lpstr>BAT v dospělosti II.</vt:lpstr>
      <vt:lpstr>Vliv chladu na BAT</vt:lpstr>
      <vt:lpstr>Browning I.</vt:lpstr>
      <vt:lpstr>Hlavní regulátory hnědnutí</vt:lpstr>
      <vt:lpstr>Browning II.</vt:lpstr>
      <vt:lpstr>Browning III.</vt:lpstr>
      <vt:lpstr>Zvýšení clearance a využití živin hnědými a béžovými adipocyty by mohlo snížit přebytek TAG a glukózy</vt:lpstr>
      <vt:lpstr>Růžová tuková tkáň</vt:lpstr>
      <vt:lpstr>Vývoj alveolů mléčné žlázy</vt:lpstr>
      <vt:lpstr>Růžová tuková tkáň II.</vt:lpstr>
      <vt:lpstr>Plasticita tukové tkáně I.</vt:lpstr>
      <vt:lpstr>Plasticita tukové tkáně II.</vt:lpstr>
      <vt:lpstr>Definice</vt:lpstr>
      <vt:lpstr>Definice obezity</vt:lpstr>
      <vt:lpstr>Definice obezity</vt:lpstr>
      <vt:lpstr>Defining obesity</vt:lpstr>
      <vt:lpstr>Globální prevalence obezity</vt:lpstr>
      <vt:lpstr>Prezentace aplikace PowerPoint</vt:lpstr>
      <vt:lpstr>Prevalence obezity v USA</vt:lpstr>
      <vt:lpstr>Atributy spojené s obezitou</vt:lpstr>
      <vt:lpstr>Rasa/etnicita</vt:lpstr>
      <vt:lpstr>Rasa/etnicita</vt:lpstr>
      <vt:lpstr>Věk</vt:lpstr>
      <vt:lpstr>Pohlaví </vt:lpstr>
      <vt:lpstr>Genetika</vt:lpstr>
      <vt:lpstr>Příjem</vt:lpstr>
      <vt:lpstr>Vzdělání</vt:lpstr>
      <vt:lpstr>Geografické rozložení &amp; kultura</vt:lpstr>
      <vt:lpstr>Prezentace aplikace PowerPoint</vt:lpstr>
      <vt:lpstr>Prezentace aplikace PowerPoint</vt:lpstr>
      <vt:lpstr>Nepříznivé návyky</vt:lpstr>
      <vt:lpstr>Další rizikové faktory</vt:lpstr>
      <vt:lpstr>Morbidita/mortalita</vt:lpstr>
      <vt:lpstr>Morbidita související s obezitou</vt:lpstr>
      <vt:lpstr>Prezentace aplikace PowerPoint</vt:lpstr>
      <vt:lpstr>Morbidita obezity u dětí</vt:lpstr>
      <vt:lpstr>Mortalita</vt:lpstr>
      <vt:lpstr>Prezentace aplikace PowerPoint</vt:lpstr>
      <vt:lpstr>Screening</vt:lpstr>
      <vt:lpstr>Body Mass Index</vt:lpstr>
      <vt:lpstr>BMI + obvod pasu</vt:lpstr>
      <vt:lpstr>Revidovaný přístup</vt:lpstr>
      <vt:lpstr>Doporučení</vt:lpstr>
      <vt:lpstr>Populační studie - výzkum</vt:lpstr>
      <vt:lpstr>World Health Organization</vt:lpstr>
      <vt:lpstr>National Institutes of Health</vt:lpstr>
      <vt:lpstr>Bogalusa Heart Study</vt:lpstr>
      <vt:lpstr>Další výzkum</vt:lpstr>
      <vt:lpstr>Prezentace aplikace PowerPoint</vt:lpstr>
      <vt:lpstr>Systémový přístup</vt:lpstr>
      <vt:lpstr>Prezentace aplikace PowerPoint</vt:lpstr>
      <vt:lpstr>Diskuze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 Dobrovolná</cp:lastModifiedBy>
  <cp:revision>20</cp:revision>
  <cp:lastPrinted>1601-01-01T00:00:00Z</cp:lastPrinted>
  <dcterms:created xsi:type="dcterms:W3CDTF">2020-12-14T19:06:15Z</dcterms:created>
  <dcterms:modified xsi:type="dcterms:W3CDTF">2021-11-12T07:20:00Z</dcterms:modified>
</cp:coreProperties>
</file>