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44" r:id="rId3"/>
    <p:sldId id="345" r:id="rId4"/>
    <p:sldId id="368" r:id="rId5"/>
    <p:sldId id="348" r:id="rId6"/>
    <p:sldId id="378" r:id="rId7"/>
    <p:sldId id="383" r:id="rId8"/>
    <p:sldId id="386" r:id="rId9"/>
    <p:sldId id="382" r:id="rId10"/>
    <p:sldId id="387" r:id="rId11"/>
    <p:sldId id="402" r:id="rId12"/>
    <p:sldId id="416" r:id="rId13"/>
    <p:sldId id="358" r:id="rId14"/>
    <p:sldId id="414" r:id="rId15"/>
    <p:sldId id="409" r:id="rId16"/>
    <p:sldId id="415" r:id="rId17"/>
    <p:sldId id="413" r:id="rId18"/>
    <p:sldId id="372" r:id="rId19"/>
    <p:sldId id="373" r:id="rId20"/>
    <p:sldId id="374" r:id="rId21"/>
    <p:sldId id="408" r:id="rId22"/>
    <p:sldId id="347" r:id="rId23"/>
    <p:sldId id="412" r:id="rId24"/>
    <p:sldId id="379" r:id="rId25"/>
    <p:sldId id="404" r:id="rId26"/>
    <p:sldId id="410" r:id="rId27"/>
    <p:sldId id="411" r:id="rId28"/>
    <p:sldId id="380" r:id="rId29"/>
    <p:sldId id="394" r:id="rId30"/>
    <p:sldId id="395" r:id="rId31"/>
    <p:sldId id="391" r:id="rId32"/>
    <p:sldId id="390" r:id="rId33"/>
    <p:sldId id="400" r:id="rId34"/>
    <p:sldId id="381" r:id="rId35"/>
    <p:sldId id="27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D33"/>
    <a:srgbClr val="0E9D03"/>
    <a:srgbClr val="DE99F9"/>
    <a:srgbClr val="FFC266"/>
    <a:srgbClr val="6FFD9E"/>
    <a:srgbClr val="FFE6C5"/>
    <a:srgbClr val="7CFD35"/>
    <a:srgbClr val="4BD7F3"/>
    <a:srgbClr val="B59D0B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333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27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010A5-E47F-4D42-A94C-C432020322A8}" type="datetimeFigureOut">
              <a:rPr lang="cs-CZ" smtClean="0"/>
              <a:t>7. 11. 2023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5989-A11D-4606-8AB6-BC75CD6C9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7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260F-50D5-4BDC-93F5-FDD9BD00E356}" type="datetimeFigureOut">
              <a:rPr lang="cs-CZ" smtClean="0"/>
              <a:t>7. 11. 2023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E6D7F-4A7B-418F-B10E-7CA1DB204B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1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929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356991"/>
            <a:ext cx="7776864" cy="15641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8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B0E93-DB2F-4C02-A90D-6388694DB3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8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87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6"/>
          <a:stretch/>
        </p:blipFill>
        <p:spPr>
          <a:xfrm rot="120000">
            <a:off x="-7554" y="836736"/>
            <a:ext cx="9152894" cy="8231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58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1706" y="908720"/>
            <a:ext cx="7218726" cy="3600400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cs-CZ" sz="36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Sondová</a:t>
            </a: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enterální výživa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onkologických pacientů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magisterské studium Výživa dětí a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dospělých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předmět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ýživa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 onkologii</a:t>
            </a:r>
            <a:b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Miroslav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Tomíška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684078"/>
            <a:ext cx="2881189" cy="9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Miroslav\Documents\LF MU\LOGO LF MU\logo MED MUN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14645"/>
            <a:ext cx="7620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1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23680"/>
            <a:ext cx="3275855" cy="327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632848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Fresubin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 kcal HP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Fibre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500 ml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první </a:t>
            </a:r>
            <a:r>
              <a:rPr lang="cs-CZ" sz="27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sondová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výživa s koncentrací energie 2 kcal/ml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772816"/>
            <a:ext cx="6840760" cy="453650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2x 500 ml/den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Energie 2,0 kcal/ml	          2000 kcal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Bílkoviny		            100 g	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Na 	</a:t>
            </a:r>
            <a:r>
              <a:rPr lang="cs-CZ" sz="2000" dirty="0" smtClean="0"/>
              <a:t>(nízký obsah)    </a:t>
            </a:r>
            <a:r>
              <a:rPr lang="cs-CZ" sz="2800" b="1" dirty="0" smtClean="0"/>
              <a:t>		600 mg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Ca </a:t>
            </a:r>
            <a:r>
              <a:rPr lang="cs-CZ" sz="2000" dirty="0"/>
              <a:t>(vysoký obsah)	    </a:t>
            </a:r>
            <a:r>
              <a:rPr lang="cs-CZ" sz="2000" dirty="0" smtClean="0"/>
              <a:t>      </a:t>
            </a:r>
            <a:r>
              <a:rPr lang="cs-CZ" sz="2800" b="1" dirty="0" smtClean="0"/>
              <a:t>2000 mg    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Selén			130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/>
              <a:t>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Zinek			  24 mg</a:t>
            </a:r>
          </a:p>
        </p:txBody>
      </p:sp>
    </p:spTree>
    <p:extLst>
      <p:ext uri="{BB962C8B-B14F-4D97-AF65-F5344CB8AC3E}">
        <p14:creationId xmlns:p14="http://schemas.microsoft.com/office/powerpoint/2010/main" val="19507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632848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Peptamen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AF   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7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Advanced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Formula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první koncentrovaná oligomerní výživa do sondy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772816"/>
            <a:ext cx="6840760" cy="453650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2x 500 ml/den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Energie 1,5 kcal/ml	          1500 kcal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Bílkoviny		              94 g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peptidy z hydrolyzované syrovátky	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Tuky		64 g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MCT tuk tvoří 52 % </a:t>
            </a:r>
            <a:r>
              <a:rPr lang="cs-CZ" sz="2400" dirty="0" smtClean="0"/>
              <a:t>tuků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latin typeface="Symbol" pitchFamily="18" charset="2"/>
              </a:rPr>
              <a:t>w</a:t>
            </a:r>
            <a:r>
              <a:rPr lang="cs-CZ" sz="2400" dirty="0" smtClean="0"/>
              <a:t>-3 mastné kyseliny 3,6 g / 1000 ml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Bez vlákniny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1890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12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056784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Sondové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přístupy pro EV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na nemocničním oddělení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2060848"/>
            <a:ext cx="7488832" cy="3528392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Krátkodobé přístupy &lt; 4 týdny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err="1" smtClean="0">
                <a:latin typeface="Arial" charset="0"/>
              </a:rPr>
              <a:t>nazogastrická</a:t>
            </a:r>
            <a:r>
              <a:rPr lang="cs-CZ" sz="2400" dirty="0" smtClean="0">
                <a:latin typeface="Arial" charset="0"/>
              </a:rPr>
              <a:t> sonda (NG sonda)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err="1" smtClean="0">
                <a:latin typeface="Arial" charset="0"/>
              </a:rPr>
              <a:t>nazojejunální</a:t>
            </a:r>
            <a:r>
              <a:rPr lang="cs-CZ" sz="2400" dirty="0" smtClean="0">
                <a:latin typeface="Arial" charset="0"/>
              </a:rPr>
              <a:t> sonda (NJ sonda)</a:t>
            </a:r>
            <a:endParaRPr lang="cs-CZ" b="1" dirty="0" smtClean="0">
              <a:latin typeface="Arial" charset="0"/>
            </a:endParaRPr>
          </a:p>
          <a:p>
            <a:pPr marL="358775">
              <a:spcBef>
                <a:spcPts val="24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Dlouhodobé přístupy &gt; 4 týdny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perkutánní endoskopická gastrostomie (PEG)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nutritivní </a:t>
            </a:r>
            <a:r>
              <a:rPr lang="cs-CZ" sz="2400" dirty="0" err="1" smtClean="0">
                <a:latin typeface="Arial" charset="0"/>
              </a:rPr>
              <a:t>jejunostomie</a:t>
            </a:r>
            <a:endParaRPr lang="cs-CZ" sz="2400" dirty="0" smtClean="0">
              <a:latin typeface="Arial" charset="0"/>
            </a:endParaRPr>
          </a:p>
          <a:p>
            <a:pPr marL="1158875" lvl="2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200" dirty="0" err="1" smtClean="0">
                <a:latin typeface="Arial" charset="0"/>
              </a:rPr>
              <a:t>jejunostomická</a:t>
            </a:r>
            <a:r>
              <a:rPr lang="cs-CZ" sz="2200" dirty="0" smtClean="0">
                <a:latin typeface="Arial" charset="0"/>
              </a:rPr>
              <a:t> sonda (JS sonda)</a:t>
            </a:r>
            <a:endParaRPr lang="cs-CZ" sz="2200" dirty="0">
              <a:latin typeface="Arial" charset="0"/>
            </a:endParaRPr>
          </a:p>
          <a:p>
            <a:pPr marL="758825" lvl="1">
              <a:spcBef>
                <a:spcPts val="1200"/>
              </a:spcBef>
              <a:buClr>
                <a:schemeClr val="tx2"/>
              </a:buClr>
              <a:buSzPct val="90000"/>
            </a:pPr>
            <a:endParaRPr lang="cs-CZ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716016" y="620688"/>
            <a:ext cx="442798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 descr="C:\Users\Miroslav\Pictures\PRÁCE\KNIHA 2017\DSC_03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2" y="12034"/>
            <a:ext cx="4696494" cy="684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31090" y="293747"/>
            <a:ext cx="357335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Tenká sonda pro výživu,</a:t>
            </a:r>
          </a:p>
          <a:p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zaváděná pomocí </a:t>
            </a:r>
          </a:p>
          <a:p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vodícího drátu</a:t>
            </a:r>
          </a:p>
          <a:p>
            <a:endParaRPr lang="cs-CZ" sz="24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cs-CZ" sz="2400" b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Flocare</a:t>
            </a:r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CH8 / 110 cm</a:t>
            </a:r>
          </a:p>
          <a:p>
            <a:endParaRPr lang="cs-CZ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Materiál polyuretan,</a:t>
            </a:r>
          </a:p>
          <a:p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může být bez výměny</a:t>
            </a:r>
          </a:p>
          <a:p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zavedena až 3 měsíce</a:t>
            </a:r>
          </a:p>
          <a:p>
            <a:endParaRPr lang="cs-CZ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Fixace na 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obličeji </a:t>
            </a:r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mimo zorné pole oka, </a:t>
            </a:r>
          </a:p>
          <a:p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nepřekáží před ústy</a:t>
            </a:r>
          </a:p>
          <a:p>
            <a:endParaRPr lang="cs-CZ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Skladování ve skříni</a:t>
            </a:r>
          </a:p>
          <a:p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(</a:t>
            </a:r>
            <a:r>
              <a:rPr lang="cs-CZ" sz="2400" b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nenamražuje</a:t>
            </a:r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se)</a:t>
            </a:r>
            <a:endParaRPr lang="cs-CZ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endParaRPr lang="cs-CZ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14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Režimy podávání  EV sondou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nemocniční i ambulantní při domácí EV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556792"/>
            <a:ext cx="8352928" cy="4968552"/>
          </a:xfrm>
        </p:spPr>
        <p:txBody>
          <a:bodyPr>
            <a:normAutofit/>
          </a:bodyPr>
          <a:lstStyle/>
          <a:p>
            <a:pPr marL="363538" indent="-3476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Kontinuální režim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podávání </a:t>
            </a:r>
            <a:r>
              <a:rPr lang="cs-CZ" sz="2400" dirty="0" err="1" smtClean="0">
                <a:latin typeface="Arial" charset="0"/>
              </a:rPr>
              <a:t>infúzní</a:t>
            </a:r>
            <a:r>
              <a:rPr lang="cs-CZ" sz="2400" dirty="0" smtClean="0">
                <a:latin typeface="Arial" charset="0"/>
              </a:rPr>
              <a:t> pumpou je silně preferováno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gravitační podávání jen při vyšší rychlosti infúze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b="1" dirty="0" smtClean="0">
                <a:latin typeface="Arial" charset="0"/>
              </a:rPr>
              <a:t>příklad:</a:t>
            </a:r>
            <a:r>
              <a:rPr lang="cs-CZ" sz="2400" dirty="0" smtClean="0">
                <a:latin typeface="Arial" charset="0"/>
              </a:rPr>
              <a:t> pumpou </a:t>
            </a:r>
            <a:r>
              <a:rPr lang="cs-CZ" sz="2400" b="1" dirty="0" smtClean="0">
                <a:latin typeface="Arial" charset="0"/>
              </a:rPr>
              <a:t>80 ml/h kapat 15 h</a:t>
            </a:r>
            <a:r>
              <a:rPr lang="cs-CZ" sz="2400" dirty="0" smtClean="0">
                <a:latin typeface="Arial" charset="0"/>
              </a:rPr>
              <a:t> (1200 ml/24 h)</a:t>
            </a:r>
            <a:endParaRPr lang="cs-CZ" sz="2400" dirty="0">
              <a:latin typeface="Arial" charset="0"/>
            </a:endParaRPr>
          </a:p>
          <a:p>
            <a:pPr marL="363538" indent="-3476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>
                <a:latin typeface="Arial" charset="0"/>
              </a:rPr>
              <a:t>Intermitentní režim</a:t>
            </a:r>
            <a:endParaRPr lang="cs-CZ" dirty="0">
              <a:latin typeface="Arial" charset="0"/>
            </a:endParaRP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může být přechodný mezi oběma krajními režimy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typicky </a:t>
            </a:r>
            <a:r>
              <a:rPr lang="cs-CZ" sz="2400" b="1" dirty="0" smtClean="0">
                <a:latin typeface="Arial" charset="0"/>
              </a:rPr>
              <a:t>3x denně 500 ml </a:t>
            </a:r>
            <a:r>
              <a:rPr lang="cs-CZ" sz="2400" dirty="0" smtClean="0">
                <a:latin typeface="Arial" charset="0"/>
              </a:rPr>
              <a:t>infúze-kapat 2-5 hodin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vyšší jistota dodání předepsané denní dávky</a:t>
            </a:r>
            <a:endParaRPr lang="cs-CZ" sz="2400" dirty="0">
              <a:latin typeface="Arial" charset="0"/>
            </a:endParaRPr>
          </a:p>
          <a:p>
            <a:pPr marL="363538" indent="-3476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Bolusový režim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>
                <a:latin typeface="Arial" charset="0"/>
              </a:rPr>
              <a:t>jednotlivý bolus 100-500 </a:t>
            </a:r>
            <a:r>
              <a:rPr lang="cs-CZ" sz="2400" dirty="0" smtClean="0">
                <a:latin typeface="Arial" charset="0"/>
              </a:rPr>
              <a:t>ml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je nutné doporučit počet bolusů za 24 h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běžný režim </a:t>
            </a:r>
            <a:r>
              <a:rPr lang="cs-CZ" sz="2400" b="1" dirty="0" smtClean="0">
                <a:latin typeface="Arial" charset="0"/>
              </a:rPr>
              <a:t>při </a:t>
            </a:r>
            <a:r>
              <a:rPr lang="cs-CZ" sz="2400" b="1" dirty="0">
                <a:latin typeface="Arial" charset="0"/>
              </a:rPr>
              <a:t>ambulantní </a:t>
            </a:r>
            <a:r>
              <a:rPr lang="cs-CZ" sz="2400" b="1" dirty="0" smtClean="0">
                <a:latin typeface="Arial" charset="0"/>
              </a:rPr>
              <a:t>úplné EV 5x 300 ml</a:t>
            </a:r>
            <a:endParaRPr lang="cs-CZ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15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7848872" cy="1080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Zásady předpisu EV do tenké NJ/NG sondy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na nemocničním oddělení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844824"/>
            <a:ext cx="8352928" cy="4464496"/>
          </a:xfrm>
        </p:spPr>
        <p:txBody>
          <a:bodyPr>
            <a:normAutofit/>
          </a:bodyPr>
          <a:lstStyle/>
          <a:p>
            <a:pPr marL="358775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Při zahájení EV preferován kontinuální režim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>
                <a:latin typeface="Arial" charset="0"/>
              </a:rPr>
              <a:t>podávání enterální </a:t>
            </a:r>
            <a:r>
              <a:rPr lang="cs-CZ" sz="2400" dirty="0" err="1">
                <a:latin typeface="Arial" charset="0"/>
              </a:rPr>
              <a:t>infúzní</a:t>
            </a:r>
            <a:r>
              <a:rPr lang="cs-CZ" sz="2400" dirty="0">
                <a:latin typeface="Arial" charset="0"/>
              </a:rPr>
              <a:t> pumpou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90000"/>
            </a:pPr>
            <a:r>
              <a:rPr lang="cs-CZ" sz="2800" b="1" dirty="0">
                <a:latin typeface="Arial" charset="0"/>
              </a:rPr>
              <a:t>Volba přípravku vhodného </a:t>
            </a:r>
            <a:r>
              <a:rPr lang="cs-CZ" sz="2800" b="1" dirty="0" smtClean="0">
                <a:latin typeface="Arial" charset="0"/>
              </a:rPr>
              <a:t>složení</a:t>
            </a:r>
            <a:endParaRPr lang="cs-CZ" sz="2400" dirty="0" smtClean="0">
              <a:latin typeface="Arial" charset="0"/>
            </a:endParaRP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první dny spíše méně koncentrovaný přípravek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Zahájení </a:t>
            </a:r>
            <a:r>
              <a:rPr lang="cs-CZ" sz="2800" b="1" dirty="0">
                <a:latin typeface="Arial" charset="0"/>
              </a:rPr>
              <a:t>infúze nízkou rychlostí 10-30 ml/h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>
                <a:latin typeface="Arial" charset="0"/>
              </a:rPr>
              <a:t>postupné zvyšování </a:t>
            </a:r>
            <a:r>
              <a:rPr lang="cs-CZ" sz="2400" dirty="0" smtClean="0">
                <a:latin typeface="Arial" charset="0"/>
              </a:rPr>
              <a:t>rychlosti podle tolerance</a:t>
            </a:r>
            <a:endParaRPr lang="cs-CZ" sz="2400" dirty="0">
              <a:latin typeface="Arial" charset="0"/>
            </a:endParaRPr>
          </a:p>
          <a:p>
            <a:pPr marL="358775">
              <a:spcBef>
                <a:spcPts val="600"/>
              </a:spcBef>
              <a:buClr>
                <a:schemeClr val="tx2"/>
              </a:buClr>
              <a:buSzPct val="90000"/>
            </a:pPr>
            <a:r>
              <a:rPr lang="cs-CZ" sz="2800" b="1" dirty="0">
                <a:latin typeface="Arial" charset="0"/>
              </a:rPr>
              <a:t>Stanovení denní potřeby energie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>
                <a:latin typeface="Arial" charset="0"/>
              </a:rPr>
              <a:t>podle energetické </a:t>
            </a:r>
            <a:r>
              <a:rPr lang="cs-CZ" sz="2400" dirty="0" err="1">
                <a:latin typeface="Arial" charset="0"/>
              </a:rPr>
              <a:t>denzity</a:t>
            </a:r>
            <a:r>
              <a:rPr lang="cs-CZ" sz="2400" dirty="0">
                <a:latin typeface="Arial" charset="0"/>
              </a:rPr>
              <a:t> vypočítat potřebný cílový objem výživy za 24 h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Změna přípravku,  je-li třeba</a:t>
            </a:r>
          </a:p>
        </p:txBody>
      </p:sp>
    </p:spTree>
    <p:extLst>
      <p:ext uri="{BB962C8B-B14F-4D97-AF65-F5344CB8AC3E}">
        <p14:creationId xmlns:p14="http://schemas.microsoft.com/office/powerpoint/2010/main" val="29009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16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84887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Kontinuální režim EV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obvyklý přístup v běžné praxi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484784"/>
            <a:ext cx="8640960" cy="5184576"/>
          </a:xfrm>
        </p:spPr>
        <p:txBody>
          <a:bodyPr>
            <a:normAutofit/>
          </a:bodyPr>
          <a:lstStyle/>
          <a:p>
            <a:pPr marL="363538" indent="-3476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Může být nepřetržitý  </a:t>
            </a:r>
            <a:r>
              <a:rPr lang="cs-CZ" dirty="0" smtClean="0">
                <a:latin typeface="Arial" charset="0"/>
              </a:rPr>
              <a:t>nebo</a:t>
            </a:r>
            <a:r>
              <a:rPr lang="cs-CZ" sz="2800" b="1" dirty="0" smtClean="0">
                <a:latin typeface="Arial" charset="0"/>
              </a:rPr>
              <a:t>  kape jen část dne</a:t>
            </a:r>
          </a:p>
          <a:p>
            <a:pPr marL="363538" indent="-3476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Výpočet cílové rychlosti pro kontinuální podání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podle denní potřeby energie a koncentrace přípravku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denní objem přípravku dělit 24 h (lépe 20 h)</a:t>
            </a:r>
            <a:endParaRPr lang="cs-CZ" sz="2400" dirty="0">
              <a:latin typeface="Arial" charset="0"/>
            </a:endParaRPr>
          </a:p>
          <a:p>
            <a:pPr marL="363538" indent="-3476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Zahájení nízkou rychlostí infúze 10-30 ml/h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vždy pomocí enterální pumpy, většinou nepřetržitě</a:t>
            </a:r>
            <a:endParaRPr lang="cs-CZ" sz="2400" dirty="0">
              <a:latin typeface="Arial" charset="0"/>
            </a:endParaRPr>
          </a:p>
          <a:p>
            <a:pPr marL="363538" indent="-3476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>
                <a:latin typeface="Arial" charset="0"/>
              </a:rPr>
              <a:t>Postupné zrychlování dle tolerance</a:t>
            </a:r>
            <a:endParaRPr lang="cs-CZ" dirty="0">
              <a:latin typeface="Arial" charset="0"/>
            </a:endParaRP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>
                <a:latin typeface="Arial" charset="0"/>
              </a:rPr>
              <a:t>o 10-20 ml každých 12-24 hodin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>
                <a:latin typeface="Arial" charset="0"/>
              </a:rPr>
              <a:t>až k vypočítané cílové kontinuální </a:t>
            </a:r>
            <a:r>
              <a:rPr lang="cs-CZ" sz="2400" dirty="0" smtClean="0">
                <a:latin typeface="Arial" charset="0"/>
              </a:rPr>
              <a:t>rychlosti</a:t>
            </a:r>
            <a:endParaRPr lang="cs-CZ" sz="2400" dirty="0">
              <a:latin typeface="Arial" charset="0"/>
            </a:endParaRPr>
          </a:p>
          <a:p>
            <a:pPr marL="363538" indent="-3476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Dále zrychlovat a zařazovat pauzy k pohybu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příklad: 80 ml/h kapat 15 h, pauzy 9 h</a:t>
            </a: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17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EV může být kombinována 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 jinými způsoby příjmu živin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772816"/>
            <a:ext cx="7848872" cy="4608512"/>
          </a:xfrm>
        </p:spPr>
        <p:txBody>
          <a:bodyPr>
            <a:normAutofit/>
          </a:bodyPr>
          <a:lstStyle/>
          <a:p>
            <a:pPr marL="363538" indent="-3476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EV + PV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>
                <a:latin typeface="Arial" charset="0"/>
              </a:rPr>
              <a:t>při přechodu z jednoho typu na </a:t>
            </a:r>
            <a:r>
              <a:rPr lang="cs-CZ" sz="2400" dirty="0" smtClean="0">
                <a:latin typeface="Arial" charset="0"/>
              </a:rPr>
              <a:t>druhý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nebo pokud nestačí dávka EV (není tolerována)</a:t>
            </a:r>
            <a:endParaRPr lang="cs-CZ" sz="2400" dirty="0">
              <a:latin typeface="Arial" charset="0"/>
            </a:endParaRPr>
          </a:p>
          <a:p>
            <a:pPr marL="363538" indent="-3476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EV + strava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>
                <a:latin typeface="Arial" charset="0"/>
              </a:rPr>
              <a:t>malé množství stravy </a:t>
            </a:r>
            <a:r>
              <a:rPr lang="cs-CZ" sz="2400" dirty="0" smtClean="0">
                <a:latin typeface="Arial" charset="0"/>
              </a:rPr>
              <a:t>k tréninku polykání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podpora chuťových vjemů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err="1" smtClean="0">
                <a:latin typeface="Arial" charset="0"/>
              </a:rPr>
              <a:t>postuný</a:t>
            </a:r>
            <a:r>
              <a:rPr lang="cs-CZ" sz="2400" dirty="0" smtClean="0">
                <a:latin typeface="Arial" charset="0"/>
              </a:rPr>
              <a:t> přechod na přirozenou stravu</a:t>
            </a:r>
            <a:endParaRPr lang="cs-CZ" sz="2400" dirty="0">
              <a:latin typeface="Arial" charset="0"/>
            </a:endParaRPr>
          </a:p>
          <a:p>
            <a:pPr marL="363538" indent="-3476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EV </a:t>
            </a:r>
            <a:r>
              <a:rPr lang="cs-CZ" sz="2800" b="1" dirty="0">
                <a:latin typeface="Arial" charset="0"/>
              </a:rPr>
              <a:t>+ </a:t>
            </a:r>
            <a:r>
              <a:rPr lang="cs-CZ" sz="2800" b="1" dirty="0" err="1">
                <a:latin typeface="Arial" charset="0"/>
              </a:rPr>
              <a:t>sipping</a:t>
            </a:r>
            <a:endParaRPr lang="cs-CZ" sz="2800" b="1" dirty="0">
              <a:latin typeface="Arial" charset="0"/>
            </a:endParaRP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většinou nevhodná kombinace ► riziko průjmu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výjimečně </a:t>
            </a:r>
            <a:r>
              <a:rPr lang="cs-CZ" sz="2400" dirty="0" err="1" smtClean="0">
                <a:latin typeface="Arial" charset="0"/>
              </a:rPr>
              <a:t>sipping</a:t>
            </a:r>
            <a:r>
              <a:rPr lang="cs-CZ" sz="2400" dirty="0" smtClean="0">
                <a:latin typeface="Arial" charset="0"/>
              </a:rPr>
              <a:t> pomáhá při nácviku polykání</a:t>
            </a: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18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4624"/>
            <a:ext cx="7776864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Bilance tekutin při EV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se liší od bilance vody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844824"/>
            <a:ext cx="8280920" cy="4464496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Do příjmu tekutin se nepočítají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přípravky EV</a:t>
            </a:r>
            <a:r>
              <a:rPr lang="cs-CZ" sz="2400" dirty="0" smtClean="0">
                <a:latin typeface="Arial" charset="0"/>
              </a:rPr>
              <a:t> ani </a:t>
            </a: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polévky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běžná strava obsahuje kolem 1000 ml vody </a:t>
            </a:r>
          </a:p>
          <a:p>
            <a:pPr marL="358775">
              <a:spcBef>
                <a:spcPts val="24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charset="0"/>
              </a:rPr>
              <a:t>Do příjmu tekutin se </a:t>
            </a:r>
            <a:r>
              <a:rPr lang="cs-CZ" sz="2800" b="1" dirty="0" smtClean="0">
                <a:latin typeface="Arial" charset="0"/>
              </a:rPr>
              <a:t>počítají</a:t>
            </a:r>
            <a:endParaRPr lang="cs-CZ" sz="2800" dirty="0" smtClean="0">
              <a:latin typeface="Arial" charset="0"/>
            </a:endParaRP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nápoje</a:t>
            </a:r>
            <a:r>
              <a:rPr lang="cs-CZ" sz="2400" dirty="0" smtClean="0">
                <a:latin typeface="Arial" charset="0"/>
              </a:rPr>
              <a:t> a také </a:t>
            </a: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proplachy sondy </a:t>
            </a:r>
            <a:r>
              <a:rPr lang="cs-CZ" sz="2400" dirty="0" smtClean="0">
                <a:latin typeface="Arial" charset="0"/>
              </a:rPr>
              <a:t>převařenou vodou</a:t>
            </a:r>
          </a:p>
          <a:p>
            <a:pPr marL="358775">
              <a:spcBef>
                <a:spcPts val="24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charset="0"/>
              </a:rPr>
              <a:t>Průměrná potřeba </a:t>
            </a:r>
            <a:r>
              <a:rPr lang="cs-CZ" sz="2800" b="1" dirty="0" smtClean="0">
                <a:latin typeface="Arial" charset="0"/>
              </a:rPr>
              <a:t>tekutin je</a:t>
            </a:r>
            <a:r>
              <a:rPr lang="cs-CZ" b="1" dirty="0" smtClean="0">
                <a:latin typeface="Arial" charset="0"/>
              </a:rPr>
              <a:t> 1500-2000 ml/den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podle hmotnosti pacienta a jeho fyzické aktivity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zvyšuje se při horečce, pocení, průjmech                        a při zvýšené fyzické aktivitě</a:t>
            </a:r>
          </a:p>
        </p:txBody>
      </p:sp>
    </p:spTree>
    <p:extLst>
      <p:ext uri="{BB962C8B-B14F-4D97-AF65-F5344CB8AC3E}">
        <p14:creationId xmlns:p14="http://schemas.microsoft.com/office/powerpoint/2010/main" val="30120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08912" cy="100811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Obsah vody v přípravcích pro EV</a:t>
            </a:r>
            <a:b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skupiny (kategorie) přípravků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959212"/>
              </p:ext>
            </p:extLst>
          </p:nvPr>
        </p:nvGraphicFramePr>
        <p:xfrm>
          <a:off x="395536" y="1484784"/>
          <a:ext cx="8280919" cy="4855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5124"/>
                <a:gridCol w="2192008"/>
                <a:gridCol w="2313787"/>
              </a:tblGrid>
              <a:tr h="89591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Denzita</a:t>
                      </a:r>
                      <a:endParaRPr lang="cs-CZ" sz="2000" dirty="0" smtClean="0"/>
                    </a:p>
                    <a:p>
                      <a:pPr algn="ctr"/>
                      <a:r>
                        <a:rPr lang="cs-CZ" sz="2000" dirty="0" smtClean="0"/>
                        <a:t>energie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/>
                        <a:t>Obsah vody </a:t>
                      </a:r>
                      <a:endParaRPr lang="cs-CZ" sz="2000" b="1" baseline="0" dirty="0"/>
                    </a:p>
                  </a:txBody>
                  <a:tcPr anchor="ctr"/>
                </a:tc>
              </a:tr>
              <a:tr h="50086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baseline="0" dirty="0" smtClean="0"/>
                        <a:t>kcal/ml</a:t>
                      </a:r>
                      <a:endParaRPr lang="cs-CZ" i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%</a:t>
                      </a:r>
                      <a:endParaRPr lang="cs-CZ" i="1" dirty="0"/>
                    </a:p>
                  </a:txBody>
                  <a:tcPr anchor="ctr"/>
                </a:tc>
              </a:tr>
              <a:tr h="666743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Standardní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979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Standardní s vlákninou</a:t>
                      </a:r>
                      <a:endParaRPr lang="cs-CZ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9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Vysokoproteinové</a:t>
                      </a:r>
                      <a:endParaRPr lang="cs-CZ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979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Energetické</a:t>
                      </a:r>
                      <a:endParaRPr lang="cs-CZ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9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Vysokoenergetické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2,0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2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Definice enterální výživy (EV) 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 klinické praxi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700808"/>
            <a:ext cx="8496300" cy="4536504"/>
          </a:xfrm>
        </p:spPr>
        <p:txBody>
          <a:bodyPr>
            <a:normAutofit/>
          </a:bodyPr>
          <a:lstStyle/>
          <a:p>
            <a:pPr marL="358775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800" dirty="0" smtClean="0">
                <a:latin typeface="Arial" charset="0"/>
              </a:rPr>
              <a:t>V širším slova smyslu je za EV možno považovat každý přívod živin do střeva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ústy nebo sondou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Obvykle</a:t>
            </a:r>
            <a:r>
              <a:rPr lang="cs-CZ" sz="2800" dirty="0" smtClean="0">
                <a:latin typeface="Arial" charset="0"/>
              </a:rPr>
              <a:t> však je na mysli podávání nutričně definované tekuté výživy </a:t>
            </a:r>
            <a:r>
              <a:rPr lang="cs-CZ" sz="2800" b="1" dirty="0" smtClean="0">
                <a:latin typeface="Arial" charset="0"/>
              </a:rPr>
              <a:t>sondou</a:t>
            </a:r>
            <a:r>
              <a:rPr lang="cs-CZ" sz="2800" dirty="0" smtClean="0">
                <a:latin typeface="Arial" charset="0"/>
              </a:rPr>
              <a:t> 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do žaludku či střeva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dirty="0" smtClean="0">
                <a:latin typeface="Arial" charset="0"/>
              </a:rPr>
              <a:t>Pokud jde o nutričně definovanou tekutou výživu (z lékárny), může být podána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ústy jako </a:t>
            </a:r>
            <a:r>
              <a:rPr lang="cs-CZ" sz="2400" b="1" dirty="0" smtClean="0">
                <a:latin typeface="Arial" charset="0"/>
              </a:rPr>
              <a:t>pitná EV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sondou jako </a:t>
            </a:r>
            <a:r>
              <a:rPr lang="cs-CZ" sz="2400" b="1" dirty="0" err="1" smtClean="0">
                <a:latin typeface="Arial" charset="0"/>
              </a:rPr>
              <a:t>sondová</a:t>
            </a:r>
            <a:r>
              <a:rPr lang="cs-CZ" sz="2400" b="1" dirty="0" smtClean="0">
                <a:latin typeface="Arial" charset="0"/>
              </a:rPr>
              <a:t> EV</a:t>
            </a:r>
          </a:p>
        </p:txBody>
      </p:sp>
    </p:spTree>
    <p:extLst>
      <p:ext uri="{BB962C8B-B14F-4D97-AF65-F5344CB8AC3E}">
        <p14:creationId xmlns:p14="http://schemas.microsoft.com/office/powerpoint/2010/main" val="19672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08912" cy="100811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Obsah vody v přípravcích pro EV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skupiny (kategorie) přípravků</a:t>
            </a:r>
            <a:endParaRPr lang="en-US" sz="2700" b="0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203116"/>
              </p:ext>
            </p:extLst>
          </p:nvPr>
        </p:nvGraphicFramePr>
        <p:xfrm>
          <a:off x="395536" y="1484784"/>
          <a:ext cx="8280919" cy="4855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5124"/>
                <a:gridCol w="2192008"/>
                <a:gridCol w="2313787"/>
              </a:tblGrid>
              <a:tr h="89591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Denzita</a:t>
                      </a:r>
                      <a:endParaRPr lang="cs-CZ" sz="2000" dirty="0" smtClean="0"/>
                    </a:p>
                    <a:p>
                      <a:pPr algn="ctr"/>
                      <a:r>
                        <a:rPr lang="cs-CZ" sz="2000" dirty="0" smtClean="0"/>
                        <a:t>energie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/>
                        <a:t>Obsah vody </a:t>
                      </a:r>
                      <a:endParaRPr lang="cs-CZ" sz="2000" b="1" baseline="0" dirty="0"/>
                    </a:p>
                  </a:txBody>
                  <a:tcPr anchor="ctr"/>
                </a:tc>
              </a:tr>
              <a:tr h="50086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baseline="0" dirty="0" smtClean="0"/>
                        <a:t>kcal/ml</a:t>
                      </a:r>
                      <a:endParaRPr lang="cs-CZ" i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%</a:t>
                      </a:r>
                      <a:endParaRPr lang="cs-CZ" i="1" dirty="0"/>
                    </a:p>
                  </a:txBody>
                  <a:tcPr anchor="ctr"/>
                </a:tc>
              </a:tr>
              <a:tr h="666743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Standardní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 anchor="ctr"/>
                </a:tc>
              </a:tr>
              <a:tr h="6979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Standardní s vlákninou</a:t>
                      </a:r>
                      <a:endParaRPr lang="cs-CZ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anchor="ctr"/>
                </a:tc>
              </a:tr>
              <a:tr h="69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Vysokoproteinové</a:t>
                      </a:r>
                      <a:endParaRPr lang="cs-CZ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</a:txBody>
                  <a:tcPr anchor="ctr"/>
                </a:tc>
              </a:tr>
              <a:tr h="6979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Energetické</a:t>
                      </a:r>
                      <a:endParaRPr lang="cs-CZ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 anchor="ctr"/>
                </a:tc>
              </a:tr>
              <a:tr h="69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Vysokoenergetické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2,0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21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Zásady při doporučení enterální výživy 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modelový příklad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95536" y="2780928"/>
            <a:ext cx="3888432" cy="2160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Dávka výživy</a:t>
            </a:r>
          </a:p>
          <a:p>
            <a:pPr algn="ctr">
              <a:spcBef>
                <a:spcPts val="1200"/>
              </a:spcBef>
            </a:pPr>
            <a:r>
              <a:rPr lang="cs-CZ" sz="2400" b="1" dirty="0" smtClean="0">
                <a:solidFill>
                  <a:schemeClr val="tx1"/>
                </a:solidFill>
              </a:rPr>
              <a:t>1200 ml/den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např. v režimu 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6x200 ml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788024" y="2816267"/>
            <a:ext cx="3888432" cy="2160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Dávka tekutin</a:t>
            </a:r>
          </a:p>
          <a:p>
            <a:pPr algn="ctr">
              <a:spcBef>
                <a:spcPts val="1200"/>
              </a:spcBef>
            </a:pPr>
            <a:r>
              <a:rPr lang="cs-CZ" sz="2400" b="1" dirty="0" smtClean="0">
                <a:solidFill>
                  <a:schemeClr val="tx1"/>
                </a:solidFill>
              </a:rPr>
              <a:t>1800 ml/den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proplachy + hydratace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771800" y="5300733"/>
            <a:ext cx="348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Celkem 3000 ml denně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95536" y="170080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Pacient má doporučení </a:t>
            </a:r>
          </a:p>
          <a:p>
            <a:pPr algn="ctr"/>
            <a:r>
              <a:rPr lang="cs-CZ" sz="2400" b="1" dirty="0" smtClean="0"/>
              <a:t>zvlášť pro výživu a zvlášť pro tekutiny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2248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22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35292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Nedostatky při podávání </a:t>
            </a: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sondové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EV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které by mohla dobře ovlivnit nutriční terapeutka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556792"/>
            <a:ext cx="8496944" cy="4896544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Není stanovena celková potřeba energie 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ani uveden způsob jejího zjištění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charset="0"/>
              </a:rPr>
              <a:t>Není </a:t>
            </a:r>
            <a:r>
              <a:rPr lang="cs-CZ" sz="2800" b="1" dirty="0" smtClean="0">
                <a:latin typeface="Arial" charset="0"/>
              </a:rPr>
              <a:t>počítáno, </a:t>
            </a:r>
            <a:r>
              <a:rPr lang="cs-CZ" sz="2800" b="1" dirty="0">
                <a:latin typeface="Arial" charset="0"/>
              </a:rPr>
              <a:t>jaký je příjem stravy ústy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např. ústy 20 % potřeby, do sondy 80 % potřeby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Není jasně definován zvolený přípravek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standardní, energetický, </a:t>
            </a:r>
            <a:r>
              <a:rPr lang="cs-CZ" sz="2400" dirty="0" err="1" smtClean="0">
                <a:latin typeface="Arial" charset="0"/>
              </a:rPr>
              <a:t>vysokoproteinový</a:t>
            </a:r>
            <a:r>
              <a:rPr lang="cs-CZ" sz="2400" dirty="0" smtClean="0">
                <a:latin typeface="Arial" charset="0"/>
              </a:rPr>
              <a:t>, s vlákninou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Není uvedeno denní množství přípravku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rychlost infúze i doba podání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Pacient nemá vyčleněný čas k pohybu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celý den je připoután k infúzi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endParaRPr lang="cs-CZ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0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23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27384"/>
            <a:ext cx="799288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Potřeba fyzické aktivity při </a:t>
            </a: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sondové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EV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 podpoře svalové hmoty a fyzické výkonnosti pacienta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556792"/>
            <a:ext cx="8352928" cy="4968552"/>
          </a:xfrm>
        </p:spPr>
        <p:txBody>
          <a:bodyPr>
            <a:normAutofit/>
          </a:bodyPr>
          <a:lstStyle/>
          <a:p>
            <a:pPr marL="363538" indent="-3476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Výživa by měla co nejméně omezovat pohyb pacienta</a:t>
            </a:r>
          </a:p>
          <a:p>
            <a:pPr marL="363538" indent="-3476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Nutriční </a:t>
            </a:r>
            <a:r>
              <a:rPr lang="cs-CZ" sz="2800" b="1" dirty="0">
                <a:latin typeface="Arial" charset="0"/>
              </a:rPr>
              <a:t>podpora </a:t>
            </a:r>
            <a:r>
              <a:rPr lang="cs-CZ" dirty="0">
                <a:latin typeface="Arial" charset="0"/>
              </a:rPr>
              <a:t>včetně kontinuální EV </a:t>
            </a:r>
            <a:r>
              <a:rPr lang="cs-CZ" sz="2800" b="1" dirty="0">
                <a:latin typeface="Arial" charset="0"/>
              </a:rPr>
              <a:t>by měla být </a:t>
            </a:r>
            <a:r>
              <a:rPr lang="cs-CZ" sz="2800" b="1" dirty="0" smtClean="0">
                <a:latin typeface="Arial" charset="0"/>
              </a:rPr>
              <a:t>aktivně kombinována </a:t>
            </a:r>
            <a:r>
              <a:rPr lang="cs-CZ" sz="2800" b="1" dirty="0">
                <a:latin typeface="Arial" charset="0"/>
              </a:rPr>
              <a:t>s fyzickou </a:t>
            </a:r>
            <a:r>
              <a:rPr lang="cs-CZ" sz="2800" b="1" dirty="0" smtClean="0">
                <a:latin typeface="Arial" charset="0"/>
              </a:rPr>
              <a:t>aktivitou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>
                <a:latin typeface="Arial" charset="0"/>
              </a:rPr>
              <a:t>všude tam, kde je to možné 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>
                <a:latin typeface="Arial" charset="0"/>
              </a:rPr>
              <a:t>plánovat přerušení výživy k </a:t>
            </a:r>
            <a:r>
              <a:rPr lang="cs-CZ" sz="2400" dirty="0" smtClean="0">
                <a:latin typeface="Arial" charset="0"/>
              </a:rPr>
              <a:t>pohybu</a:t>
            </a:r>
            <a:endParaRPr lang="cs-CZ" sz="2800" b="1" dirty="0" smtClean="0">
              <a:latin typeface="Arial" charset="0"/>
            </a:endParaRPr>
          </a:p>
          <a:p>
            <a:pPr marL="363538" indent="-3476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Výhody chůze a cvičení při EV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>
                <a:latin typeface="Arial" charset="0"/>
              </a:rPr>
              <a:t>podpora svalové </a:t>
            </a:r>
            <a:r>
              <a:rPr lang="cs-CZ" sz="2400" dirty="0" smtClean="0">
                <a:latin typeface="Arial" charset="0"/>
              </a:rPr>
              <a:t>hmoty, podpora anabolismu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udržení fyzické výkonnosti pacienta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zlepšení spolupráce pacienta při podávání výživy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zřetelnější efekt nutriční podpory </a:t>
            </a: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24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Důvody pro zavedení PEG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u onkologických pacientů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844824"/>
            <a:ext cx="8424936" cy="4608512"/>
          </a:xfrm>
        </p:spPr>
        <p:txBody>
          <a:bodyPr>
            <a:normAutofit/>
          </a:bodyPr>
          <a:lstStyle/>
          <a:p>
            <a:pPr marL="358775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Zajištění dlouhodobého přístupu pro EV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bude třeba obvykle &gt; </a:t>
            </a:r>
            <a:r>
              <a:rPr lang="cs-CZ" sz="2400" dirty="0">
                <a:latin typeface="Arial" charset="0"/>
              </a:rPr>
              <a:t>4-6 </a:t>
            </a:r>
            <a:r>
              <a:rPr lang="cs-CZ" sz="2400" dirty="0" smtClean="0">
                <a:latin typeface="Arial" charset="0"/>
              </a:rPr>
              <a:t>týdnů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léčebný (nutriční podpora) </a:t>
            </a:r>
            <a:r>
              <a:rPr lang="cs-CZ" sz="1800" dirty="0" smtClean="0">
                <a:latin typeface="Arial" charset="0"/>
              </a:rPr>
              <a:t>nebo</a:t>
            </a:r>
            <a:r>
              <a:rPr lang="cs-CZ" sz="2400" dirty="0" smtClean="0">
                <a:latin typeface="Arial" charset="0"/>
              </a:rPr>
              <a:t> profylaktický PEG</a:t>
            </a:r>
            <a:endParaRPr lang="cs-CZ" sz="2400" dirty="0">
              <a:latin typeface="Arial" charset="0"/>
            </a:endParaRPr>
          </a:p>
          <a:p>
            <a:pPr marL="358775">
              <a:spcBef>
                <a:spcPts val="6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Nádory hlavy a krku </a:t>
            </a:r>
            <a:r>
              <a:rPr lang="cs-CZ" dirty="0" smtClean="0">
                <a:latin typeface="Arial" charset="0"/>
              </a:rPr>
              <a:t>(HNC, </a:t>
            </a:r>
            <a:r>
              <a:rPr lang="cs-CZ" dirty="0" err="1">
                <a:latin typeface="Arial" charset="0"/>
              </a:rPr>
              <a:t>H</a:t>
            </a:r>
            <a:r>
              <a:rPr lang="cs-CZ" dirty="0" err="1" smtClean="0">
                <a:latin typeface="Arial" charset="0"/>
              </a:rPr>
              <a:t>ead</a:t>
            </a:r>
            <a:r>
              <a:rPr lang="cs-CZ" dirty="0" smtClean="0">
                <a:latin typeface="Arial" charset="0"/>
              </a:rPr>
              <a:t> and </a:t>
            </a:r>
            <a:r>
              <a:rPr lang="cs-CZ" dirty="0" err="1" smtClean="0">
                <a:latin typeface="Arial" charset="0"/>
              </a:rPr>
              <a:t>Neck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 smtClean="0">
                <a:latin typeface="Arial" charset="0"/>
              </a:rPr>
              <a:t>Cancer</a:t>
            </a:r>
            <a:r>
              <a:rPr lang="cs-CZ" dirty="0" smtClean="0">
                <a:latin typeface="Arial" charset="0"/>
              </a:rPr>
              <a:t>)</a:t>
            </a:r>
            <a:endParaRPr lang="cs-CZ" dirty="0">
              <a:latin typeface="Arial" charset="0"/>
            </a:endParaRP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maligní nádor dutiny ústní, </a:t>
            </a:r>
            <a:r>
              <a:rPr lang="cs-CZ" sz="2400" dirty="0" err="1" smtClean="0">
                <a:latin typeface="Arial" charset="0"/>
              </a:rPr>
              <a:t>oropharyngeální</a:t>
            </a:r>
            <a:r>
              <a:rPr lang="cs-CZ" sz="2400" dirty="0" smtClean="0">
                <a:latin typeface="Arial" charset="0"/>
              </a:rPr>
              <a:t> karcinom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karcinom hltanu, karcinom hrtanu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Karcinom jícnu v některých případech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>
                <a:latin typeface="Arial" charset="0"/>
              </a:rPr>
              <a:t>jen pokud není v plánu radikální resekce nádoru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Progresívní hubnutí, </a:t>
            </a:r>
            <a:r>
              <a:rPr lang="cs-CZ" sz="2800" b="1" dirty="0" err="1" smtClean="0">
                <a:latin typeface="Arial" charset="0"/>
              </a:rPr>
              <a:t>progredující</a:t>
            </a:r>
            <a:r>
              <a:rPr lang="cs-CZ" sz="2800" b="1" dirty="0" smtClean="0">
                <a:latin typeface="Arial" charset="0"/>
              </a:rPr>
              <a:t> malnutrice 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při nedostatečném příjmu </a:t>
            </a:r>
            <a:r>
              <a:rPr lang="cs-CZ" sz="2400" dirty="0">
                <a:latin typeface="Arial" charset="0"/>
              </a:rPr>
              <a:t>stravy</a:t>
            </a:r>
          </a:p>
          <a:p>
            <a:pPr marL="358775">
              <a:spcBef>
                <a:spcPts val="0"/>
              </a:spcBef>
              <a:buClr>
                <a:schemeClr val="tx2"/>
              </a:buClr>
              <a:buSzPct val="90000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25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Profylaktické zavedení PEG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obvykle před zahájením </a:t>
            </a:r>
            <a:r>
              <a:rPr lang="cs-CZ" sz="2400" b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konkomitantní</a:t>
            </a: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CHT/RT 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556792"/>
            <a:ext cx="8352928" cy="4968552"/>
          </a:xfrm>
        </p:spPr>
        <p:txBody>
          <a:bodyPr>
            <a:normAutofit/>
          </a:bodyPr>
          <a:lstStyle/>
          <a:p>
            <a:pPr marL="363538" indent="-3476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Nikoliv paušálně u všech pacientů</a:t>
            </a:r>
          </a:p>
          <a:p>
            <a:pPr marL="363538" indent="-3476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Respektovat kontraindikace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závažná obezita, ascites, záněty v dutině břišní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postoj pacienta</a:t>
            </a:r>
            <a:endParaRPr lang="cs-CZ" sz="2400" dirty="0">
              <a:latin typeface="Arial" charset="0"/>
            </a:endParaRPr>
          </a:p>
          <a:p>
            <a:pPr marL="363538" indent="-3476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>
                <a:latin typeface="Arial" charset="0"/>
              </a:rPr>
              <a:t>Důvody pro profylaktický PEG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>
                <a:latin typeface="Arial" charset="0"/>
              </a:rPr>
              <a:t>bude plná dávka RT 60-70 </a:t>
            </a:r>
            <a:r>
              <a:rPr lang="cs-CZ" sz="2400" dirty="0" err="1">
                <a:latin typeface="Arial" charset="0"/>
              </a:rPr>
              <a:t>Gy</a:t>
            </a:r>
            <a:r>
              <a:rPr lang="cs-CZ" sz="2400" dirty="0">
                <a:latin typeface="Arial" charset="0"/>
              </a:rPr>
              <a:t> na obě strany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>
                <a:latin typeface="Arial" charset="0"/>
              </a:rPr>
              <a:t>zvláště při současné chemoterapii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>
                <a:latin typeface="Arial" charset="0"/>
              </a:rPr>
              <a:t>předcházející porucha polykání</a:t>
            </a:r>
            <a:r>
              <a:rPr lang="cs-CZ" dirty="0">
                <a:latin typeface="Arial" charset="0"/>
              </a:rPr>
              <a:t> </a:t>
            </a:r>
            <a:r>
              <a:rPr lang="cs-CZ" sz="2400" dirty="0">
                <a:latin typeface="Arial" charset="0"/>
              </a:rPr>
              <a:t>v důsledku tumoru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>
                <a:latin typeface="Arial" charset="0"/>
              </a:rPr>
              <a:t>malnutrice již přítomná, nebo vysoké riziko malnutrice</a:t>
            </a:r>
          </a:p>
          <a:p>
            <a:pPr marL="363538" indent="-3476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Řešení při poklesu příjmu stravy bez PEG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dodatečně </a:t>
            </a:r>
            <a:r>
              <a:rPr lang="cs-CZ" sz="2400" dirty="0" err="1" smtClean="0">
                <a:latin typeface="Arial" charset="0"/>
              </a:rPr>
              <a:t>sipping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smtClean="0">
                <a:latin typeface="Arial" charset="0"/>
              </a:rPr>
              <a:t>krátkodobá tenká </a:t>
            </a:r>
            <a:r>
              <a:rPr lang="cs-CZ" sz="2400" dirty="0">
                <a:latin typeface="Arial" charset="0"/>
              </a:rPr>
              <a:t>NG </a:t>
            </a:r>
            <a:r>
              <a:rPr lang="cs-CZ" sz="2400" dirty="0" smtClean="0">
                <a:latin typeface="Arial" charset="0"/>
              </a:rPr>
              <a:t>sonda</a:t>
            </a: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26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Potenciální nevýhody profylaktického PEG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které je třeba brát do úvahy před zavedením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556792"/>
            <a:ext cx="8136904" cy="4968552"/>
          </a:xfrm>
        </p:spPr>
        <p:txBody>
          <a:bodyPr>
            <a:normAutofit/>
          </a:bodyPr>
          <a:lstStyle/>
          <a:p>
            <a:pPr marL="363538" indent="-3476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Jde o invazívní  výkon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>
                <a:latin typeface="Arial" charset="0"/>
              </a:rPr>
              <a:t>nutnost </a:t>
            </a:r>
            <a:r>
              <a:rPr lang="cs-CZ" sz="2400" dirty="0" smtClean="0">
                <a:latin typeface="Arial" charset="0"/>
              </a:rPr>
              <a:t>hospitalizace, zátěž a stres pro pacienta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mohou </a:t>
            </a:r>
            <a:r>
              <a:rPr lang="cs-CZ" sz="2400" dirty="0">
                <a:latin typeface="Arial" charset="0"/>
              </a:rPr>
              <a:t>nastat </a:t>
            </a:r>
            <a:r>
              <a:rPr lang="cs-CZ" sz="2400" dirty="0" smtClean="0">
                <a:latin typeface="Arial" charset="0"/>
              </a:rPr>
              <a:t>komplikace ► časné i pozdní</a:t>
            </a:r>
            <a:endParaRPr lang="cs-CZ" sz="2400" dirty="0">
              <a:latin typeface="Arial" charset="0"/>
            </a:endParaRPr>
          </a:p>
          <a:p>
            <a:pPr marL="363538" indent="-3476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>
                <a:latin typeface="Arial" charset="0"/>
              </a:rPr>
              <a:t>Nemusí dojít k očekávané těžké </a:t>
            </a:r>
            <a:r>
              <a:rPr lang="cs-CZ" sz="2800" b="1" dirty="0" err="1">
                <a:latin typeface="Arial" charset="0"/>
              </a:rPr>
              <a:t>mukozitidě</a:t>
            </a:r>
            <a:r>
              <a:rPr lang="cs-CZ" sz="2800" b="1" dirty="0">
                <a:latin typeface="Arial" charset="0"/>
              </a:rPr>
              <a:t> a PEG nakonec nebude využívaný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>
                <a:latin typeface="Arial" charset="0"/>
              </a:rPr>
              <a:t>odstranění PEG vyžaduje další gastroskopii</a:t>
            </a:r>
          </a:p>
          <a:p>
            <a:pPr marL="363538" indent="-3476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>
                <a:latin typeface="Arial" charset="0"/>
              </a:rPr>
              <a:t>Pozdější obnovení přirozeného polykání</a:t>
            </a:r>
            <a:endParaRPr lang="cs-CZ" dirty="0">
              <a:latin typeface="Arial" charset="0"/>
            </a:endParaRP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>
                <a:latin typeface="Arial" charset="0"/>
              </a:rPr>
              <a:t>zlenivění, pacient se nesnaží polykat ústy</a:t>
            </a:r>
          </a:p>
          <a:p>
            <a:pPr marL="363538" indent="-3476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Nemusí být dosaženo nutričního cíle</a:t>
            </a:r>
          </a:p>
          <a:p>
            <a:pPr marL="763588" lvl="1" indent="-347663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>
                <a:latin typeface="Arial" charset="0"/>
              </a:rPr>
              <a:t>nemocný dále hubne, i když má </a:t>
            </a:r>
            <a:r>
              <a:rPr lang="cs-CZ" sz="2400" dirty="0" smtClean="0">
                <a:latin typeface="Arial" charset="0"/>
              </a:rPr>
              <a:t>PEG</a:t>
            </a: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27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3880"/>
            <a:ext cx="8136904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Možné příčiny nedosažení nutričního cíle PEG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 běžné praxi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772816"/>
            <a:ext cx="8352928" cy="4464496"/>
          </a:xfrm>
        </p:spPr>
        <p:txBody>
          <a:bodyPr>
            <a:normAutofit/>
          </a:bodyPr>
          <a:lstStyle/>
          <a:p>
            <a:pPr marL="363538" indent="-3476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Nespolupracující pacient</a:t>
            </a:r>
          </a:p>
          <a:p>
            <a:pPr marL="711200" lvl="1" indent="-295275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>
                <a:latin typeface="Arial" charset="0"/>
              </a:rPr>
              <a:t>HNC se vyskytuje u </a:t>
            </a:r>
            <a:r>
              <a:rPr lang="cs-CZ" sz="2400" dirty="0" smtClean="0">
                <a:latin typeface="Arial" charset="0"/>
              </a:rPr>
              <a:t>kuřáků a konzumentů alkoholu</a:t>
            </a:r>
            <a:endParaRPr lang="cs-CZ" sz="2400" dirty="0">
              <a:latin typeface="Arial" charset="0"/>
            </a:endParaRPr>
          </a:p>
          <a:p>
            <a:pPr marL="363538" indent="-3476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>
                <a:latin typeface="Arial" charset="0"/>
              </a:rPr>
              <a:t>Pacient nepodává předepsanou dávku výživy</a:t>
            </a:r>
            <a:endParaRPr lang="cs-CZ" dirty="0">
              <a:latin typeface="Arial" charset="0"/>
            </a:endParaRPr>
          </a:p>
          <a:p>
            <a:pPr marL="711200" lvl="1" indent="-295275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>
                <a:latin typeface="Arial" charset="0"/>
              </a:rPr>
              <a:t>kvůli špatné toleranci (plnost v </a:t>
            </a:r>
            <a:r>
              <a:rPr lang="cs-CZ" sz="2400" dirty="0" err="1">
                <a:latin typeface="Arial" charset="0"/>
              </a:rPr>
              <a:t>nadbříšku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nausea</a:t>
            </a:r>
            <a:r>
              <a:rPr lang="cs-CZ" sz="2400" dirty="0">
                <a:latin typeface="Arial" charset="0"/>
              </a:rPr>
              <a:t>…)</a:t>
            </a:r>
          </a:p>
          <a:p>
            <a:pPr marL="711200" lvl="1" indent="-295275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>
                <a:latin typeface="Arial" charset="0"/>
              </a:rPr>
              <a:t>nebo proto, že zvládá příjem stravy ústy</a:t>
            </a:r>
          </a:p>
          <a:p>
            <a:pPr marL="711200" lvl="1" indent="-295275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>
                <a:latin typeface="Arial" charset="0"/>
              </a:rPr>
              <a:t>nechce přibrat na váze</a:t>
            </a:r>
          </a:p>
          <a:p>
            <a:pPr marL="363538" indent="-3476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Problémy s nutričním přístupem-PEG</a:t>
            </a:r>
          </a:p>
          <a:p>
            <a:pPr marL="363538" indent="-3476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Chyby v doporučení denní dávky výživy</a:t>
            </a:r>
          </a:p>
          <a:p>
            <a:pPr marL="711200" lvl="1" indent="-295275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cs-CZ" sz="2400" dirty="0" smtClean="0">
                <a:latin typeface="Arial" charset="0"/>
              </a:rPr>
              <a:t>nedostatečné </a:t>
            </a:r>
            <a:r>
              <a:rPr lang="cs-CZ" sz="2400" dirty="0">
                <a:latin typeface="Arial" charset="0"/>
              </a:rPr>
              <a:t>poučení pacienta, špatné pochopení </a:t>
            </a:r>
          </a:p>
        </p:txBody>
      </p:sp>
    </p:spTree>
    <p:extLst>
      <p:ext uri="{BB962C8B-B14F-4D97-AF65-F5344CB8AC3E}">
        <p14:creationId xmlns:p14="http://schemas.microsoft.com/office/powerpoint/2010/main" val="35487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28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799288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Problémy při výživě cestou PEG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které je třeba v praxi často řešit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0040" y="1772816"/>
            <a:ext cx="8604448" cy="4752528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Rozpis výživy do PEG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závisí na příjmu ústy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na schopnosti polykat a na perorálním příjmu stravy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udržení i malého příjmu ústy a polykání je výhodné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ústy nepodávat </a:t>
            </a:r>
            <a:r>
              <a:rPr lang="cs-CZ" sz="2400" dirty="0" err="1" smtClean="0">
                <a:latin typeface="Arial" charset="0"/>
              </a:rPr>
              <a:t>sipping</a:t>
            </a:r>
            <a:r>
              <a:rPr lang="cs-CZ" sz="2400" dirty="0" smtClean="0">
                <a:latin typeface="Arial" charset="0"/>
              </a:rPr>
              <a:t>, preferovat potraviny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charset="0"/>
              </a:rPr>
              <a:t>Přípravek </a:t>
            </a:r>
            <a:r>
              <a:rPr lang="cs-CZ" sz="2800" b="1" dirty="0" smtClean="0">
                <a:latin typeface="Arial" charset="0"/>
              </a:rPr>
              <a:t>do PEG by </a:t>
            </a:r>
            <a:r>
              <a:rPr lang="cs-CZ" sz="2800" b="1" dirty="0">
                <a:latin typeface="Arial" charset="0"/>
              </a:rPr>
              <a:t>měl obsahovat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vlákninu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jinak pacientovi hrozí zácpa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Vedle </a:t>
            </a:r>
            <a:r>
              <a:rPr lang="cs-CZ" sz="2800" b="1" dirty="0">
                <a:latin typeface="Arial" charset="0"/>
              </a:rPr>
              <a:t>výživy je nutná péče o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příjem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tekutin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600" dirty="0" smtClean="0">
                <a:latin typeface="Arial" charset="0"/>
              </a:rPr>
              <a:t>do PEG převařená voda, neperlivá minerálka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600" dirty="0" smtClean="0">
                <a:latin typeface="Arial" charset="0"/>
              </a:rPr>
              <a:t>do příjmu se počítají i proplachy převařenou vodou</a:t>
            </a:r>
            <a:endParaRPr lang="cs-CZ" sz="2600" dirty="0">
              <a:latin typeface="Arial" charset="0"/>
            </a:endParaRP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Injekční stříkačku nepoužívat déle než 7 dnů</a:t>
            </a:r>
          </a:p>
        </p:txBody>
      </p:sp>
    </p:spTree>
    <p:extLst>
      <p:ext uri="{BB962C8B-B14F-4D97-AF65-F5344CB8AC3E}">
        <p14:creationId xmlns:p14="http://schemas.microsoft.com/office/powerpoint/2010/main" val="137757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424936" cy="1008112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Rozpis bolusové výživy do PEG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modelový příklad pacienta 60 kg/173 cm, BMI 20 kg/m</a:t>
            </a:r>
            <a:r>
              <a:rPr lang="cs-CZ" sz="2700" b="0" baseline="30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091590"/>
              </p:ext>
            </p:extLst>
          </p:nvPr>
        </p:nvGraphicFramePr>
        <p:xfrm>
          <a:off x="431540" y="1304764"/>
          <a:ext cx="8280919" cy="5220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2664296"/>
                <a:gridCol w="4824535"/>
              </a:tblGrid>
              <a:tr h="87527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Č.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Jednotlivé kroky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/>
                        <a:t>Příklad</a:t>
                      </a:r>
                      <a:endParaRPr lang="cs-CZ" sz="2000" b="1" baseline="0" dirty="0"/>
                    </a:p>
                  </a:txBody>
                  <a:tcPr anchor="ctr"/>
                </a:tc>
              </a:tr>
              <a:tr h="702334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Potřeba energie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1800 kcal / 24 h</a:t>
                      </a:r>
                    </a:p>
                  </a:txBody>
                  <a:tcPr anchor="ctr"/>
                </a:tc>
              </a:tr>
              <a:tr h="7023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cs-CZ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Volba přípravku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err="1" smtClean="0">
                          <a:solidFill>
                            <a:schemeClr val="tx1"/>
                          </a:solidFill>
                        </a:rPr>
                        <a:t>Fresubin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1" baseline="0" dirty="0" err="1" smtClean="0">
                          <a:solidFill>
                            <a:schemeClr val="tx1"/>
                          </a:solidFill>
                        </a:rPr>
                        <a:t>Energy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1" baseline="0" dirty="0" err="1" smtClean="0">
                          <a:solidFill>
                            <a:schemeClr val="tx1"/>
                          </a:solidFill>
                        </a:rPr>
                        <a:t>Fibre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(1,5 kcal/ml)</a:t>
                      </a:r>
                    </a:p>
                  </a:txBody>
                  <a:tcPr anchor="ctr"/>
                </a:tc>
              </a:tr>
              <a:tr h="7351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Množství / 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1200 ml / 24 h</a:t>
                      </a:r>
                    </a:p>
                  </a:txBody>
                  <a:tcPr anchor="ctr"/>
                </a:tc>
              </a:tr>
              <a:tr h="7351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cs-CZ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Velikost bolusu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200 ml</a:t>
                      </a:r>
                    </a:p>
                  </a:txBody>
                  <a:tcPr anchor="ctr"/>
                </a:tc>
              </a:tr>
              <a:tr h="7351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Počet bolusů / 24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</a:tr>
              <a:tr h="735158">
                <a:tc>
                  <a:txBody>
                    <a:bodyPr/>
                    <a:lstStyle/>
                    <a:p>
                      <a:pPr algn="ctr"/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cs-CZ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Režim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6x 200 ml denně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3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35292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Výhody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EV ve srovnání s PV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 běžné praxi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556792"/>
            <a:ext cx="8496300" cy="5184576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Podpora funkce střeva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prevence atrofie střevní sliznice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lepší stav slizniční bariéry střeva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Podpora střevní mikroflóry (</a:t>
            </a:r>
            <a:r>
              <a:rPr lang="cs-CZ" sz="2800" b="1" dirty="0" err="1" smtClean="0">
                <a:latin typeface="Arial" charset="0"/>
              </a:rPr>
              <a:t>mikrobiomu</a:t>
            </a:r>
            <a:r>
              <a:rPr lang="cs-CZ" sz="2800" b="1" dirty="0" smtClean="0">
                <a:latin typeface="Arial" charset="0"/>
              </a:rPr>
              <a:t>)</a:t>
            </a:r>
            <a:endParaRPr lang="cs-CZ" b="1" dirty="0" smtClean="0">
              <a:latin typeface="Arial" charset="0"/>
            </a:endParaRP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Podpora funkce imunitního systému střeva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Nižší riziko infekčních komplikací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nejen katétrových infekcí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Dřívější obnovení přirozeného příjmu stravy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Více viditelné zlepšení celkového stavu pacienta, pokud je EV tolerována</a:t>
            </a:r>
          </a:p>
        </p:txBody>
      </p:sp>
    </p:spTree>
    <p:extLst>
      <p:ext uri="{BB962C8B-B14F-4D97-AF65-F5344CB8AC3E}">
        <p14:creationId xmlns:p14="http://schemas.microsoft.com/office/powerpoint/2010/main" val="17452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30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4624"/>
            <a:ext cx="799288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výživě cestou PEG by pacient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měl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udržet nutriční stav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844824"/>
            <a:ext cx="8424936" cy="4536504"/>
          </a:xfrm>
        </p:spPr>
        <p:txBody>
          <a:bodyPr>
            <a:normAutofit/>
          </a:bodyPr>
          <a:lstStyle/>
          <a:p>
            <a:pPr marL="220663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Hubnutí při výživě do PEG je neobvyklé</a:t>
            </a:r>
          </a:p>
          <a:p>
            <a:pPr marL="220663" indent="-258763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charset="0"/>
              </a:rPr>
              <a:t>Příčinou hubnutí </a:t>
            </a:r>
            <a:r>
              <a:rPr lang="cs-CZ" sz="2800" dirty="0">
                <a:latin typeface="Arial" charset="0"/>
              </a:rPr>
              <a:t>může být 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nedodržování předepsané dávky 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vynechávání </a:t>
            </a:r>
            <a:r>
              <a:rPr lang="cs-CZ" sz="2400" dirty="0">
                <a:latin typeface="Arial" charset="0"/>
              </a:rPr>
              <a:t>některých dávek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špatná tolerance </a:t>
            </a:r>
            <a:r>
              <a:rPr lang="cs-CZ" sz="2400" dirty="0">
                <a:latin typeface="Arial" charset="0"/>
              </a:rPr>
              <a:t>(plnost v břiše) a tím snižování dávky</a:t>
            </a:r>
          </a:p>
          <a:p>
            <a:pPr marL="220663" indent="-258763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Při </a:t>
            </a:r>
            <a:r>
              <a:rPr lang="cs-CZ" sz="2800" b="1" dirty="0">
                <a:latin typeface="Arial" charset="0"/>
              </a:rPr>
              <a:t>špatné </a:t>
            </a:r>
            <a:r>
              <a:rPr lang="cs-CZ" sz="2800" b="1" dirty="0" smtClean="0">
                <a:latin typeface="Arial" charset="0"/>
              </a:rPr>
              <a:t>toleranci </a:t>
            </a:r>
            <a:r>
              <a:rPr lang="cs-CZ" sz="2800" b="1" dirty="0">
                <a:latin typeface="Arial" charset="0"/>
              </a:rPr>
              <a:t>bolusové výživy do </a:t>
            </a:r>
            <a:r>
              <a:rPr lang="cs-CZ" sz="2800" b="1" dirty="0" smtClean="0">
                <a:latin typeface="Arial" charset="0"/>
              </a:rPr>
              <a:t>PEG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podávat výživu v polosedě (ne vleže)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podpora </a:t>
            </a:r>
            <a:r>
              <a:rPr lang="cs-CZ" sz="2400" dirty="0" err="1" smtClean="0">
                <a:latin typeface="Arial" charset="0"/>
              </a:rPr>
              <a:t>metoklopramidem</a:t>
            </a:r>
            <a:r>
              <a:rPr lang="cs-CZ" sz="2400" dirty="0" smtClean="0">
                <a:latin typeface="Arial" charset="0"/>
              </a:rPr>
              <a:t> (</a:t>
            </a:r>
            <a:r>
              <a:rPr lang="cs-CZ" sz="2400" dirty="0" err="1" smtClean="0">
                <a:latin typeface="Arial" charset="0"/>
              </a:rPr>
              <a:t>Degan</a:t>
            </a:r>
            <a:r>
              <a:rPr lang="cs-CZ" sz="2400" dirty="0" smtClean="0">
                <a:latin typeface="Arial" charset="0"/>
              </a:rPr>
              <a:t>)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menší bolusy ve větším počtu (např. 8x 150 ml)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podat výživu </a:t>
            </a:r>
            <a:r>
              <a:rPr lang="cs-CZ" sz="2400" dirty="0" err="1" smtClean="0">
                <a:latin typeface="Arial" charset="0"/>
              </a:rPr>
              <a:t>infúzní</a:t>
            </a:r>
            <a:r>
              <a:rPr lang="cs-CZ" sz="2400" dirty="0" smtClean="0">
                <a:latin typeface="Arial" charset="0"/>
              </a:rPr>
              <a:t> pumpou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endParaRPr lang="cs-CZ" sz="2400" dirty="0">
              <a:latin typeface="Arial" charset="0"/>
            </a:endParaRPr>
          </a:p>
          <a:p>
            <a:pPr marL="220663" indent="-258763">
              <a:spcBef>
                <a:spcPts val="1200"/>
              </a:spcBef>
              <a:buClr>
                <a:schemeClr val="tx2"/>
              </a:buClr>
              <a:buSzPct val="75000"/>
            </a:pPr>
            <a:endParaRPr lang="cs-CZ" sz="28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31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4624"/>
            <a:ext cx="8640960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Je možno do PEG podávat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přípravky </a:t>
            </a:r>
            <a:r>
              <a:rPr lang="cs-CZ" sz="2000" b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pro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sipping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cs-CZ" sz="2000" b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nebo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mixovanou stravu 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844824"/>
            <a:ext cx="8424936" cy="4536504"/>
          </a:xfrm>
        </p:spPr>
        <p:txBody>
          <a:bodyPr>
            <a:normAutofit fontScale="92500"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Pro výživu cestou PEG je silně preferována tekutá EV z lékárny  </a:t>
            </a:r>
            <a:r>
              <a:rPr lang="cs-CZ" dirty="0" smtClean="0">
                <a:latin typeface="Arial" charset="0"/>
              </a:rPr>
              <a:t>(nutričně definovaná výživa)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Přesto je možno vedle EV podávat i malé množství tekutých / mixovaných potravin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s psychologickou výhodou u některých pacientů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Mixovaná strava však není vhodná pro léčbu malnutrice 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nízká nutriční hodnota, málo bílkovin, málo vitamínů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není možné ji skladovat, riziko střevní infekce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Výjimečně je možno podat přípravky pro </a:t>
            </a:r>
            <a:r>
              <a:rPr lang="cs-CZ" sz="2800" b="1" dirty="0" err="1" smtClean="0">
                <a:latin typeface="Arial" charset="0"/>
              </a:rPr>
              <a:t>sipping</a:t>
            </a:r>
            <a:endParaRPr lang="cs-CZ" sz="28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32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35292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Jejunální výživa tenkou NJ </a:t>
            </a: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nebo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JS sondou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nazojejunální</a:t>
            </a: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nebo </a:t>
            </a:r>
            <a:r>
              <a:rPr lang="cs-CZ" sz="2400" b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jejunostomická</a:t>
            </a: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sonda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8568952" cy="4968552"/>
          </a:xfrm>
        </p:spPr>
        <p:txBody>
          <a:bodyPr>
            <a:normAutofit/>
          </a:bodyPr>
          <a:lstStyle/>
          <a:p>
            <a:pPr marL="358775" lvl="1" indent="-342900">
              <a:spcBef>
                <a:spcPts val="12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2800" b="1" dirty="0" smtClean="0">
                <a:latin typeface="Arial" charset="0"/>
              </a:rPr>
              <a:t>Umožňuje podávání EV při dysfunkci žaludku, při nevolnosti a plnosti v žaludku</a:t>
            </a:r>
          </a:p>
          <a:p>
            <a:pPr marL="758825" lvl="2" indent="-342900">
              <a:spcBef>
                <a:spcPts val="0"/>
              </a:spcBef>
              <a:buClr>
                <a:schemeClr val="tx2"/>
              </a:buClr>
              <a:buSzPct val="75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nižší riziko regurgitace a aspirace výživy</a:t>
            </a:r>
          </a:p>
          <a:p>
            <a:pPr marL="758825" lvl="2" indent="-342900">
              <a:spcBef>
                <a:spcPts val="0"/>
              </a:spcBef>
              <a:buClr>
                <a:schemeClr val="tx2"/>
              </a:buClr>
              <a:buSzPct val="75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ale je riziko „vyzvracení“ sondy</a:t>
            </a:r>
          </a:p>
          <a:p>
            <a:pPr marL="358775" lvl="1" indent="-342900">
              <a:spcBef>
                <a:spcPts val="12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Čistý až aseptický přístup </a:t>
            </a:r>
            <a:r>
              <a:rPr lang="cs-CZ" sz="2800" dirty="0" smtClean="0">
                <a:latin typeface="Arial" charset="0"/>
              </a:rPr>
              <a:t>ke katétru je nutný</a:t>
            </a:r>
            <a:endParaRPr lang="cs-CZ" sz="2800" b="1" dirty="0" smtClean="0">
              <a:latin typeface="Arial" charset="0"/>
            </a:endParaRPr>
          </a:p>
          <a:p>
            <a:pPr marL="358775">
              <a:spcBef>
                <a:spcPts val="0"/>
              </a:spcBef>
              <a:buClr>
                <a:schemeClr val="tx2"/>
              </a:buClr>
              <a:buSzPct val="75000"/>
            </a:pPr>
            <a:endParaRPr lang="cs-CZ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5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33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35292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Jejunální výživa tenkou NJ </a:t>
            </a: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nebo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JS sondou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nazojejunální</a:t>
            </a: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nebo </a:t>
            </a:r>
            <a:r>
              <a:rPr lang="cs-CZ" sz="2400" b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jejunostomická</a:t>
            </a: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sonda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556792"/>
            <a:ext cx="8424936" cy="4968552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charset="0"/>
              </a:rPr>
              <a:t>Preferováno je podávání </a:t>
            </a:r>
            <a:r>
              <a:rPr lang="cs-CZ" sz="2800" b="1" dirty="0" err="1">
                <a:solidFill>
                  <a:srgbClr val="FF0000"/>
                </a:solidFill>
                <a:latin typeface="Arial" charset="0"/>
              </a:rPr>
              <a:t>infúzním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 způsobem </a:t>
            </a:r>
            <a:r>
              <a:rPr lang="cs-CZ" sz="2800" b="1" dirty="0">
                <a:latin typeface="Arial" charset="0"/>
              </a:rPr>
              <a:t>pomocí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enterální pumpy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výjimečně větší počet malých bolusů po 100-200 ml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charset="0"/>
              </a:rPr>
              <a:t>Podány mohou být nejen oligomerní, ale také 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polymerní koncentrované </a:t>
            </a:r>
            <a:r>
              <a:rPr lang="cs-CZ" sz="2800" b="1" dirty="0">
                <a:latin typeface="Arial" charset="0"/>
              </a:rPr>
              <a:t>přípravky</a:t>
            </a:r>
            <a:endParaRPr lang="cs-CZ" b="1" dirty="0">
              <a:latin typeface="Arial" charset="0"/>
            </a:endParaRP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Při </a:t>
            </a:r>
            <a:r>
              <a:rPr lang="cs-CZ" sz="2800" b="1" dirty="0">
                <a:latin typeface="Arial" charset="0"/>
              </a:rPr>
              <a:t>podávání EV v domácím prostředí 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zapůjčení pumpy z nutriční ambulance pacientovi domů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err="1">
                <a:latin typeface="Arial" charset="0"/>
              </a:rPr>
              <a:t>infúzní</a:t>
            </a:r>
            <a:r>
              <a:rPr lang="cs-CZ" sz="2400" dirty="0">
                <a:latin typeface="Arial" charset="0"/>
              </a:rPr>
              <a:t> sety nepoužívat déle než 3 dny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injekční stříkačku k proplachům také měnit za 3 dny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Lze </a:t>
            </a:r>
            <a:r>
              <a:rPr lang="cs-CZ" sz="2800" b="1" dirty="0">
                <a:latin typeface="Arial" charset="0"/>
              </a:rPr>
              <a:t>zapůjčit i </a:t>
            </a:r>
            <a:r>
              <a:rPr lang="cs-CZ" sz="2800" b="1" dirty="0" smtClean="0">
                <a:latin typeface="Arial" charset="0"/>
              </a:rPr>
              <a:t>batoh k udržení pohybu</a:t>
            </a:r>
            <a:endParaRPr lang="cs-CZ" sz="2800" b="1" dirty="0">
              <a:latin typeface="Arial" charset="0"/>
            </a:endParaRPr>
          </a:p>
          <a:p>
            <a:pPr marL="358775">
              <a:spcBef>
                <a:spcPts val="0"/>
              </a:spcBef>
              <a:buClr>
                <a:schemeClr val="tx2"/>
              </a:buClr>
              <a:buSzPct val="75000"/>
            </a:pPr>
            <a:endParaRPr lang="cs-CZ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34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35292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Obecné podmínky úspěchu se </a:t>
            </a: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sondovou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EV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na nemocničním oddělení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628800"/>
            <a:ext cx="8784976" cy="4968552"/>
          </a:xfrm>
        </p:spPr>
        <p:txBody>
          <a:bodyPr>
            <a:normAutofit/>
          </a:bodyPr>
          <a:lstStyle/>
          <a:p>
            <a:pPr marL="261938" indent="-2460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 err="1" smtClean="0">
                <a:latin typeface="Arial" charset="0"/>
              </a:rPr>
              <a:t>Sondová</a:t>
            </a:r>
            <a:r>
              <a:rPr lang="cs-CZ" sz="2800" b="1" dirty="0" smtClean="0">
                <a:latin typeface="Arial" charset="0"/>
              </a:rPr>
              <a:t> výživa je na oddělení zavedeným způsobem nutriční podpory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veškerý materiál pro zavedení sondy je kdykoliv dostupný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lékaři i sestry mají zkušenosti s podáváním výživy</a:t>
            </a:r>
          </a:p>
          <a:p>
            <a:pPr marL="261938" indent="-2460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Správná fixace nosní sondy na obličeji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sestry předvídají možnost nechtěného vytažení sondy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v tom případě zavedení </a:t>
            </a:r>
            <a:r>
              <a:rPr lang="cs-CZ" sz="2400" dirty="0">
                <a:latin typeface="Arial" charset="0"/>
              </a:rPr>
              <a:t>nové sondy (1-2krát)</a:t>
            </a:r>
          </a:p>
          <a:p>
            <a:pPr marL="261938" indent="-2460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Dosažení účinné dávky výživy 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volba kvalitního přípravku</a:t>
            </a:r>
            <a:endParaRPr lang="cs-CZ" sz="2400" dirty="0">
              <a:latin typeface="Arial" charset="0"/>
            </a:endParaRPr>
          </a:p>
          <a:p>
            <a:pPr marL="261938" indent="-246063">
              <a:spcBef>
                <a:spcPts val="1200"/>
              </a:spcBef>
              <a:buClr>
                <a:schemeClr val="tx2"/>
              </a:buClr>
              <a:buSzPct val="90000"/>
            </a:pPr>
            <a:r>
              <a:rPr lang="cs-CZ" sz="2800" b="1" dirty="0" smtClean="0">
                <a:latin typeface="Arial" charset="0"/>
              </a:rPr>
              <a:t>Pacient musí mít možnost pohybu</a:t>
            </a:r>
            <a:endParaRPr lang="cs-CZ" b="1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organizovat pauzy v infúzi výživy pumpou</a:t>
            </a:r>
            <a:endParaRPr lang="cs-CZ" sz="2400" dirty="0">
              <a:latin typeface="Arial" charset="0"/>
            </a:endParaRPr>
          </a:p>
          <a:p>
            <a:pPr marL="661988" lvl="1" indent="-246063">
              <a:spcBef>
                <a:spcPts val="1200"/>
              </a:spcBef>
              <a:buClr>
                <a:schemeClr val="tx2"/>
              </a:buClr>
              <a:buSzPct val="90000"/>
            </a:pPr>
            <a:endParaRPr lang="cs-CZ" b="1" dirty="0">
              <a:latin typeface="Arial" charset="0"/>
            </a:endParaRPr>
          </a:p>
          <a:p>
            <a:pPr marL="261938" indent="-246063">
              <a:spcBef>
                <a:spcPts val="1200"/>
              </a:spcBef>
              <a:buClr>
                <a:schemeClr val="tx2"/>
              </a:buClr>
              <a:buSzPct val="90000"/>
            </a:pPr>
            <a:endParaRPr lang="cs-CZ" sz="2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Konec přednášky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4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35292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Nevýhody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EV ve srovnání s PV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vyplývají z potřeby fungujícího GIT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772816"/>
            <a:ext cx="8712324" cy="4896544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Závislost na dobré funkci střeva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průchodnost, motilita, vylučování trávících enzymů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Špatná tolerance sondy, zavedené nosní cestou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riziko nechtěného vytažení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riziko ucpání tenké sondy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Riziko špatné gastrointestinální tolerance EV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err="1" smtClean="0">
                <a:latin typeface="Arial" charset="0"/>
              </a:rPr>
              <a:t>nausea</a:t>
            </a:r>
            <a:r>
              <a:rPr lang="cs-CZ" sz="2400" dirty="0" smtClean="0">
                <a:latin typeface="Arial" charset="0"/>
              </a:rPr>
              <a:t>, zvracení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stagnace obsahu ve střevě, plnost břicha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průjem vyvolaný nebo zhoršovaný výživou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Nemocní často preferují PV před EV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protože při PV nemají žaludeční/střevní potíže</a:t>
            </a:r>
          </a:p>
        </p:txBody>
      </p:sp>
    </p:spTree>
    <p:extLst>
      <p:ext uri="{BB962C8B-B14F-4D97-AF65-F5344CB8AC3E}">
        <p14:creationId xmlns:p14="http://schemas.microsoft.com/office/powerpoint/2010/main" val="22048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5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8208912" cy="16561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1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Potenciál, který EV reálně má, </a:t>
            </a:r>
            <a:br>
              <a:rPr lang="cs-CZ" sz="31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31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není v běžné praxi dostatečně využíván</a:t>
            </a:r>
            <a:br>
              <a:rPr lang="cs-CZ" sz="31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31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/>
            </a:r>
            <a:br>
              <a:rPr lang="cs-CZ" sz="31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částečně i pro nedostatečný důraz nutričních terapeutů !</a:t>
            </a:r>
            <a:endParaRPr lang="cs-CZ" sz="27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060848"/>
            <a:ext cx="8496300" cy="4320480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Váhání se zavedením tenké NG </a:t>
            </a:r>
            <a:r>
              <a:rPr lang="cs-CZ" sz="2000" dirty="0" smtClean="0">
                <a:latin typeface="Arial" charset="0"/>
              </a:rPr>
              <a:t>nebo</a:t>
            </a:r>
            <a:r>
              <a:rPr lang="cs-CZ" sz="2800" b="1" dirty="0" smtClean="0">
                <a:latin typeface="Arial" charset="0"/>
              </a:rPr>
              <a:t> NJ sondy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čekání, jestli pacient nezačne více jíst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špatný odhad, že pacient bude pít </a:t>
            </a:r>
            <a:r>
              <a:rPr lang="cs-CZ" sz="2400" dirty="0" err="1" smtClean="0">
                <a:latin typeface="Arial" charset="0"/>
              </a:rPr>
              <a:t>sipping</a:t>
            </a:r>
            <a:endParaRPr lang="cs-CZ" sz="2400" dirty="0" smtClean="0">
              <a:latin typeface="Arial" charset="0"/>
            </a:endParaRP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charset="0"/>
              </a:rPr>
              <a:t>Počáteční nesouhlas pacienta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který však nebyl řádně informován a motivován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charset="0"/>
              </a:rPr>
              <a:t>Neznalost tenkých sond pro </a:t>
            </a:r>
            <a:r>
              <a:rPr lang="cs-CZ" sz="2800" b="1" dirty="0" smtClean="0">
                <a:latin typeface="Arial" charset="0"/>
              </a:rPr>
              <a:t>výživu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lépe se zavádějí, jsou komfortnější pro pacienta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err="1" smtClean="0">
                <a:latin typeface="Arial" charset="0"/>
              </a:rPr>
              <a:t>Sondová</a:t>
            </a:r>
            <a:r>
              <a:rPr lang="cs-CZ" sz="2800" b="1" dirty="0" smtClean="0">
                <a:latin typeface="Arial" charset="0"/>
              </a:rPr>
              <a:t> výživa není na oddělení zavedena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jako běžný způsob nutriční podpory</a:t>
            </a:r>
            <a:endParaRPr lang="cs-CZ" sz="2400" dirty="0">
              <a:latin typeface="Arial" charset="0"/>
            </a:endParaRPr>
          </a:p>
          <a:p>
            <a:pPr marL="358775">
              <a:spcBef>
                <a:spcPts val="0"/>
              </a:spcBef>
              <a:buClr>
                <a:schemeClr val="tx2"/>
              </a:buClr>
              <a:buSzPct val="75000"/>
            </a:pPr>
            <a:endParaRPr lang="cs-CZ" sz="2800" b="1" dirty="0">
              <a:latin typeface="Arial" charset="0"/>
            </a:endParaRP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endParaRPr lang="cs-CZ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6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99392"/>
            <a:ext cx="7632848" cy="13681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Pokud má pacient nutritivní sondu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je možno mu podat přípravky výhodnějšího složení, 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než má běžná strava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72816"/>
            <a:ext cx="8496944" cy="4824536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dirty="0" smtClean="0">
                <a:latin typeface="Arial" charset="0"/>
              </a:rPr>
              <a:t>Neřešíme jen otázku, zda pacient sní dostatečné množství stravy, </a:t>
            </a:r>
            <a:r>
              <a:rPr lang="cs-CZ" b="1" dirty="0">
                <a:latin typeface="Arial" charset="0"/>
              </a:rPr>
              <a:t>nejde jen o náhradu stravy </a:t>
            </a:r>
          </a:p>
          <a:p>
            <a:pPr marL="358775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Pacient může dostat vysoce kvalitní přípravky</a:t>
            </a:r>
          </a:p>
          <a:p>
            <a:pPr marL="758825" lvl="1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400" b="1" dirty="0" err="1">
                <a:solidFill>
                  <a:srgbClr val="FF0000"/>
                </a:solidFill>
                <a:latin typeface="Arial" charset="0"/>
              </a:rPr>
              <a:t>vysokoproteinové</a:t>
            </a:r>
            <a:endParaRPr lang="cs-CZ" sz="2400" b="1" dirty="0">
              <a:solidFill>
                <a:srgbClr val="FF0000"/>
              </a:solidFill>
              <a:latin typeface="Arial" charset="0"/>
            </a:endParaRPr>
          </a:p>
          <a:p>
            <a:pPr marL="758825" lvl="1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s obsahem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EPA a DHA  </a:t>
            </a:r>
            <a:r>
              <a:rPr lang="cs-CZ" sz="2400" dirty="0" smtClean="0">
                <a:latin typeface="Arial" charset="0"/>
              </a:rPr>
              <a:t>(n-3 </a:t>
            </a:r>
            <a:r>
              <a:rPr lang="cs-CZ" sz="2400" dirty="0">
                <a:latin typeface="Arial" charset="0"/>
              </a:rPr>
              <a:t>PUFA </a:t>
            </a:r>
            <a:r>
              <a:rPr lang="cs-CZ" sz="2400" dirty="0" smtClean="0">
                <a:latin typeface="Arial" charset="0"/>
              </a:rPr>
              <a:t>)</a:t>
            </a:r>
          </a:p>
          <a:p>
            <a:pPr marL="758825" lvl="1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s obsahem </a:t>
            </a:r>
            <a:r>
              <a:rPr lang="cs-CZ" sz="2400" dirty="0" err="1" smtClean="0">
                <a:latin typeface="Arial" charset="0"/>
              </a:rPr>
              <a:t>hydroxy</a:t>
            </a:r>
            <a:r>
              <a:rPr lang="cs-CZ" sz="2400" dirty="0" smtClean="0">
                <a:latin typeface="Arial" charset="0"/>
              </a:rPr>
              <a:t>-metyl-butyrátu,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HMB</a:t>
            </a:r>
          </a:p>
          <a:p>
            <a:pPr marL="758825" lvl="1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s obsahem rozpustné vlákniny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FOS</a:t>
            </a:r>
            <a:endParaRPr lang="cs-CZ" sz="2400" b="1" dirty="0">
              <a:solidFill>
                <a:srgbClr val="FF0000"/>
              </a:solidFill>
              <a:latin typeface="Arial" charset="0"/>
            </a:endParaRPr>
          </a:p>
          <a:p>
            <a:pPr marL="758825" lvl="1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oligomerní</a:t>
            </a:r>
            <a:r>
              <a:rPr lang="cs-CZ" sz="2400" dirty="0" smtClean="0">
                <a:latin typeface="Arial" charset="0"/>
              </a:rPr>
              <a:t> při malabsorpci</a:t>
            </a:r>
          </a:p>
          <a:p>
            <a:pPr marL="758825" lvl="1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všechny přípravky mají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plnou dávku </a:t>
            </a: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vitamínů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            </a:t>
            </a:r>
            <a:r>
              <a:rPr lang="cs-CZ" sz="2400" dirty="0" smtClean="0">
                <a:latin typeface="Arial" charset="0"/>
              </a:rPr>
              <a:t>a </a:t>
            </a: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stopových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prvků </a:t>
            </a:r>
            <a:r>
              <a:rPr lang="cs-CZ" sz="2400" dirty="0" smtClean="0">
                <a:latin typeface="Arial" charset="0"/>
              </a:rPr>
              <a:t>v objemu 1000-1500 ml/den</a:t>
            </a:r>
            <a:endParaRPr lang="cs-CZ" sz="2400" dirty="0">
              <a:latin typeface="Arial" charset="0"/>
            </a:endParaRP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ýsledek obrázku pro supportan 500 ml obráz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51" y="3363642"/>
            <a:ext cx="3065537" cy="35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Supportan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500 ml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design výživy pro onkologické pacienty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482453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2x 500 ml/den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Energie 1,5 kcal/ml			1500 kcal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Bílkoviny				  100 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Sacharidy		  135 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Tuky		             66 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EPA + DHA		     6,0 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Vitamín D 		    25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/>
              <a:t>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Vláknina			    12 g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64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Diben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1,5 kcal HP  500 ml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obsahuje EPA a DHA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556792"/>
            <a:ext cx="7632848" cy="388843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2x 500 ml/den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Energie 1,5 kcal/ml			1500 kcal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Bílkoviny				    75 g	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EPA + DHA	      2,3 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Vitamín D 	    20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/>
              <a:t>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Vláknina		    23 g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64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ýsledek obrázku pro ensure plus advance rth obráz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4" y="4026295"/>
            <a:ext cx="2859088" cy="285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Ensure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Plus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Advance</a:t>
            </a:r>
            <a:r>
              <a:rPr lang="cs-CZ" sz="3100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Abbott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500 ml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obsahuje HMB k podpoře svalové hmoty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484783"/>
            <a:ext cx="7848872" cy="516334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množství  2x 500 ml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cs-CZ" sz="3000" b="1" dirty="0" smtClean="0"/>
              <a:t>Energie 1,5 kcal/ml		1500 kcal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cs-CZ" sz="2600" b="1" dirty="0" smtClean="0"/>
              <a:t>                                                       </a:t>
            </a:r>
            <a:r>
              <a:rPr lang="cs-CZ" sz="2600" dirty="0" smtClean="0"/>
              <a:t>6300 </a:t>
            </a:r>
            <a:r>
              <a:rPr lang="cs-CZ" sz="2600" dirty="0" err="1" smtClean="0"/>
              <a:t>kJ</a:t>
            </a:r>
            <a:endParaRPr lang="cs-CZ" sz="2600" dirty="0" smtClean="0"/>
          </a:p>
          <a:p>
            <a:pPr>
              <a:spcBef>
                <a:spcPts val="1800"/>
              </a:spcBef>
            </a:pPr>
            <a:r>
              <a:rPr lang="cs-CZ" sz="2800" b="1" dirty="0" smtClean="0"/>
              <a:t>Bílkoviny				     80 g</a:t>
            </a:r>
          </a:p>
          <a:p>
            <a:pPr>
              <a:spcBef>
                <a:spcPts val="1800"/>
              </a:spcBef>
            </a:pPr>
            <a:r>
              <a:rPr lang="cs-CZ" sz="2800" b="1" dirty="0" err="1" smtClean="0">
                <a:solidFill>
                  <a:srgbClr val="FF0000"/>
                </a:solidFill>
              </a:rPr>
              <a:t>Hydroxy</a:t>
            </a:r>
            <a:r>
              <a:rPr lang="cs-CZ" sz="2800" b="1" dirty="0" smtClean="0">
                <a:solidFill>
                  <a:srgbClr val="FF0000"/>
                </a:solidFill>
              </a:rPr>
              <a:t>-</a:t>
            </a:r>
            <a:r>
              <a:rPr lang="cs-CZ" sz="2800" b="1" dirty="0" err="1" smtClean="0">
                <a:solidFill>
                  <a:srgbClr val="FF0000"/>
                </a:solidFill>
              </a:rPr>
              <a:t>methyl</a:t>
            </a:r>
            <a:r>
              <a:rPr lang="cs-CZ" sz="2800" b="1" dirty="0" smtClean="0">
                <a:solidFill>
                  <a:srgbClr val="FF0000"/>
                </a:solidFill>
              </a:rPr>
              <a:t>-butyrát	              2,4 g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metabolit leucinu s anabolickým účinkem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účinná dávka 3 g/den 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Vitamín D 			 25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/>
              <a:t>g</a:t>
            </a:r>
          </a:p>
          <a:p>
            <a:pPr>
              <a:spcBef>
                <a:spcPts val="1800"/>
              </a:spcBef>
            </a:pPr>
            <a:r>
              <a:rPr lang="cs-CZ" sz="2800" b="1" dirty="0"/>
              <a:t>FOS </a:t>
            </a:r>
            <a:r>
              <a:rPr lang="cs-CZ" sz="2800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fruktooligosacharidy</a:t>
            </a:r>
            <a:r>
              <a:rPr lang="cs-CZ" dirty="0" smtClean="0"/>
              <a:t>)       </a:t>
            </a:r>
            <a:r>
              <a:rPr lang="cs-CZ" sz="2800" b="1" dirty="0" smtClean="0"/>
              <a:t>7,5 g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124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lsin-CNIV">
      <a:dk1>
        <a:sysClr val="windowText" lastClr="000000"/>
      </a:dk1>
      <a:lt1>
        <a:sysClr val="window" lastClr="FFFFFF"/>
      </a:lt1>
      <a:dk2>
        <a:srgbClr val="003C57"/>
      </a:dk2>
      <a:lt2>
        <a:srgbClr val="EEECE1"/>
      </a:lt2>
      <a:accent1>
        <a:srgbClr val="63217F"/>
      </a:accent1>
      <a:accent2>
        <a:srgbClr val="0078AE"/>
      </a:accent2>
      <a:accent3>
        <a:srgbClr val="3E9A3C"/>
      </a:accent3>
      <a:accent4>
        <a:srgbClr val="74767A"/>
      </a:accent4>
      <a:accent5>
        <a:srgbClr val="FF9900"/>
      </a:accent5>
      <a:accent6>
        <a:srgbClr val="94C11F"/>
      </a:accent6>
      <a:hlink>
        <a:srgbClr val="003C57"/>
      </a:hlink>
      <a:folHlink>
        <a:srgbClr val="D16B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10100</TotalTime>
  <Words>1781</Words>
  <Application>Microsoft Office PowerPoint</Application>
  <PresentationFormat>Předvádění na obrazovce (4:3)</PresentationFormat>
  <Paragraphs>394</Paragraphs>
  <Slides>35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Office Theme</vt:lpstr>
      <vt:lpstr>Sondová enterální výživa u onkologických pacientů  magisterské studium Výživa dětí a dospělých předmět Výživa v onkologii  Miroslav Tomíška </vt:lpstr>
      <vt:lpstr>Definice enterální výživy (EV)  v klinické praxi</vt:lpstr>
      <vt:lpstr>Výhody EV ve srovnání s PV v běžné praxi</vt:lpstr>
      <vt:lpstr>Nevýhody EV ve srovnání s PV vyplývají z potřeby fungujícího GIT</vt:lpstr>
      <vt:lpstr>Potenciál, který EV reálně má,  není v běžné praxi dostatečně využíván  částečně i pro nedostatečný důraz nutričních terapeutů !</vt:lpstr>
      <vt:lpstr>Pokud má pacient nutritivní sondu je možno mu podat přípravky výhodnějšího složení,  než má běžná strava</vt:lpstr>
      <vt:lpstr>Supportan  500 ml design výživy pro onkologické pacienty</vt:lpstr>
      <vt:lpstr>Diben 1,5 kcal HP  500 ml obsahuje EPA a DHA</vt:lpstr>
      <vt:lpstr>Ensure Plus Advance® Abbott 500 ml obsahuje HMB k podpoře svalové hmoty</vt:lpstr>
      <vt:lpstr>Fresubin 2 kcal HP Fibre 500 ml první sondová výživa s koncentrací energie 2 kcal/ml</vt:lpstr>
      <vt:lpstr>Peptamen AF   (Advanced Formula) první koncentrovaná oligomerní výživa do sondy</vt:lpstr>
      <vt:lpstr>Sondové přístupy pro EV na nemocničním oddělení</vt:lpstr>
      <vt:lpstr>Prezentace aplikace PowerPoint</vt:lpstr>
      <vt:lpstr>Režimy podávání  EV sondou nemocniční i ambulantní při domácí EV</vt:lpstr>
      <vt:lpstr>Zásady předpisu EV do tenké NJ/NG sondy na nemocničním oddělení</vt:lpstr>
      <vt:lpstr>Kontinuální režim EV obvyklý přístup v běžné praxi</vt:lpstr>
      <vt:lpstr>EV může být kombinována  s jinými způsoby příjmu živin</vt:lpstr>
      <vt:lpstr>Bilance tekutin při EV se liší od bilance vody</vt:lpstr>
      <vt:lpstr>Obsah vody v přípravcích pro EV skupiny (kategorie) přípravků</vt:lpstr>
      <vt:lpstr>Obsah vody v přípravcích pro EV skupiny (kategorie) přípravků</vt:lpstr>
      <vt:lpstr>Zásady při doporučení enterální výživy  modelový příklad</vt:lpstr>
      <vt:lpstr>Nedostatky při podávání sondové EV které by mohla dobře ovlivnit nutriční terapeutka</vt:lpstr>
      <vt:lpstr>Potřeba fyzické aktivity při sondové EV k podpoře svalové hmoty a fyzické výkonnosti pacienta</vt:lpstr>
      <vt:lpstr>Důvody pro zavedení PEG u onkologických pacientů</vt:lpstr>
      <vt:lpstr>Profylaktické zavedení PEG obvykle před zahájením konkomitantní CHT/RT </vt:lpstr>
      <vt:lpstr>Potenciální nevýhody profylaktického PEG které je třeba brát do úvahy před zavedením</vt:lpstr>
      <vt:lpstr>Možné příčiny nedosažení nutričního cíle PEG v běžné praxi</vt:lpstr>
      <vt:lpstr>Problémy při výživě cestou PEG které je třeba v praxi často řešit</vt:lpstr>
      <vt:lpstr>Rozpis bolusové výživy do PEG modelový příklad pacienta 60 kg/173 cm, BMI 20 kg/m2</vt:lpstr>
      <vt:lpstr>Při výživě cestou PEG by pacient měl udržet nutriční stav</vt:lpstr>
      <vt:lpstr>Je možno do PEG podávat přípravky pro sipping nebo mixovanou stravu ?</vt:lpstr>
      <vt:lpstr>Jejunální výživa tenkou NJ nebo JS sondou nazojejunální nebo jejunostomická sonda</vt:lpstr>
      <vt:lpstr>Jejunální výživa tenkou NJ nebo JS sondou nazojejunální nebo jejunostomická sonda</vt:lpstr>
      <vt:lpstr>Obecné podmínky úspěchu se sondovou EV na nemocničním oddělení</vt:lpstr>
      <vt:lpstr>Konec přednášky</vt:lpstr>
    </vt:vector>
  </TitlesOfParts>
  <Company>adelphi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CINV</dc:title>
  <dc:creator>M. Chung</dc:creator>
  <cp:lastModifiedBy>Miroslav Tomíška</cp:lastModifiedBy>
  <cp:revision>391</cp:revision>
  <dcterms:created xsi:type="dcterms:W3CDTF">2015-10-22T09:56:45Z</dcterms:created>
  <dcterms:modified xsi:type="dcterms:W3CDTF">2023-11-07T22:30:54Z</dcterms:modified>
</cp:coreProperties>
</file>