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45" r:id="rId3"/>
    <p:sldId id="389" r:id="rId4"/>
    <p:sldId id="376" r:id="rId5"/>
    <p:sldId id="379" r:id="rId6"/>
    <p:sldId id="380" r:id="rId7"/>
    <p:sldId id="390" r:id="rId8"/>
    <p:sldId id="377" r:id="rId9"/>
    <p:sldId id="348" r:id="rId10"/>
    <p:sldId id="398" r:id="rId11"/>
    <p:sldId id="399" r:id="rId12"/>
    <p:sldId id="400" r:id="rId13"/>
    <p:sldId id="374" r:id="rId14"/>
    <p:sldId id="372" r:id="rId15"/>
    <p:sldId id="406" r:id="rId16"/>
    <p:sldId id="407" r:id="rId17"/>
    <p:sldId id="395" r:id="rId18"/>
    <p:sldId id="405" r:id="rId19"/>
    <p:sldId id="393" r:id="rId20"/>
    <p:sldId id="369" r:id="rId21"/>
    <p:sldId id="370" r:id="rId22"/>
    <p:sldId id="352" r:id="rId23"/>
    <p:sldId id="353" r:id="rId24"/>
    <p:sldId id="410" r:id="rId25"/>
    <p:sldId id="378" r:id="rId26"/>
    <p:sldId id="381" r:id="rId27"/>
    <p:sldId id="382" r:id="rId28"/>
    <p:sldId id="360" r:id="rId29"/>
    <p:sldId id="361" r:id="rId30"/>
    <p:sldId id="350" r:id="rId31"/>
    <p:sldId id="414" r:id="rId32"/>
    <p:sldId id="415" r:id="rId33"/>
    <p:sldId id="408" r:id="rId34"/>
    <p:sldId id="409" r:id="rId35"/>
    <p:sldId id="411" r:id="rId36"/>
    <p:sldId id="396" r:id="rId37"/>
    <p:sldId id="387" r:id="rId38"/>
    <p:sldId id="386" r:id="rId39"/>
    <p:sldId id="366" r:id="rId40"/>
    <p:sldId id="384" r:id="rId41"/>
    <p:sldId id="385" r:id="rId42"/>
    <p:sldId id="388" r:id="rId43"/>
    <p:sldId id="367" r:id="rId44"/>
    <p:sldId id="383" r:id="rId45"/>
    <p:sldId id="27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14. 11. 2022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14. 11. 2022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83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7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989033-482C-4AEF-A088-F94326E7761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79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682" y="836712"/>
            <a:ext cx="7506758" cy="3384376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Parenterální výživa 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nádorovém onemocnění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Výživa v onkologii, magisterské 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studium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DC167D0-BD7C-4E10-BB85-08A318C22A08}" type="slidenum">
              <a:rPr lang="cs-CZ"/>
              <a:pPr algn="r"/>
              <a:t>10</a:t>
            </a:fld>
            <a:endParaRPr lang="cs-CZ" dirty="0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8064896" cy="108012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Arial" charset="0"/>
              </a:rPr>
              <a:t>ÚPV </a:t>
            </a:r>
            <a:r>
              <a:rPr lang="cs-CZ" dirty="0">
                <a:solidFill>
                  <a:srgbClr val="000066"/>
                </a:solidFill>
                <a:latin typeface="Arial" charset="0"/>
              </a:rPr>
              <a:t>při </a:t>
            </a:r>
            <a:r>
              <a:rPr lang="cs-CZ" dirty="0">
                <a:solidFill>
                  <a:srgbClr val="000066"/>
                </a:solidFill>
                <a:latin typeface="Arial" charset="0"/>
              </a:rPr>
              <a:t>pokročilém nádorovém </a:t>
            </a:r>
            <a:r>
              <a:rPr lang="cs-CZ" dirty="0">
                <a:solidFill>
                  <a:srgbClr val="000066"/>
                </a:solidFill>
                <a:latin typeface="Arial" charset="0"/>
              </a:rPr>
              <a:t>onemocnění</a:t>
            </a:r>
            <a:br>
              <a:rPr lang="cs-CZ" dirty="0">
                <a:solidFill>
                  <a:srgbClr val="000066"/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rgbClr val="000066"/>
                </a:solidFill>
                <a:latin typeface="Arial" charset="0"/>
              </a:rPr>
              <a:t>Guidelines</a:t>
            </a: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 pro podávání úplné PV</a:t>
            </a:r>
            <a:endParaRPr lang="cs-CZ" sz="24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4129" y="1628800"/>
            <a:ext cx="6912247" cy="4752801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2800" b="1" dirty="0" smtClean="0">
                <a:solidFill>
                  <a:srgbClr val="000066"/>
                </a:solidFill>
                <a:latin typeface="Arial" charset="0"/>
              </a:rPr>
              <a:t>Současné </a:t>
            </a:r>
            <a:r>
              <a:rPr lang="cs-CZ" sz="2800" b="1" dirty="0">
                <a:solidFill>
                  <a:srgbClr val="000066"/>
                </a:solidFill>
                <a:latin typeface="Arial" charset="0"/>
              </a:rPr>
              <a:t>splnění všech podmínek</a:t>
            </a:r>
            <a:endParaRPr lang="cs-CZ" sz="2800" b="1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Úplné </a:t>
            </a: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>
                <a:latin typeface="Arial" charset="0"/>
              </a:rPr>
              <a:t>elhání funkce střeva</a:t>
            </a:r>
          </a:p>
          <a:p>
            <a:pPr lvl="1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enterální výživa není </a:t>
            </a:r>
            <a:r>
              <a:rPr lang="cs-CZ" sz="2400" dirty="0" smtClean="0">
                <a:latin typeface="Arial" charset="0"/>
              </a:rPr>
              <a:t>proveditelná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Malnutrice limituje </a:t>
            </a:r>
            <a:r>
              <a:rPr lang="cs-CZ" sz="2800" b="1" dirty="0">
                <a:latin typeface="Arial" charset="0"/>
              </a:rPr>
              <a:t>dobu </a:t>
            </a:r>
            <a:r>
              <a:rPr lang="cs-CZ" sz="2800" b="1" dirty="0" smtClean="0">
                <a:latin typeface="Arial" charset="0"/>
              </a:rPr>
              <a:t>přežívání</a:t>
            </a:r>
            <a:endParaRPr lang="cs-CZ" sz="900" b="1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Očekávané </a:t>
            </a:r>
            <a:r>
              <a:rPr lang="cs-CZ" sz="2800" b="1" dirty="0">
                <a:latin typeface="Arial" charset="0"/>
              </a:rPr>
              <a:t>přežívání </a:t>
            </a:r>
            <a:r>
              <a:rPr lang="cs-CZ" sz="2800" b="1" dirty="0" smtClean="0">
                <a:latin typeface="Arial" charset="0"/>
              </a:rPr>
              <a:t>≥ 3 </a:t>
            </a:r>
            <a:r>
              <a:rPr lang="cs-CZ" sz="2800" b="1" dirty="0">
                <a:latin typeface="Arial" charset="0"/>
              </a:rPr>
              <a:t>měsíce</a:t>
            </a:r>
          </a:p>
          <a:p>
            <a:pPr lvl="1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především z hlediska progrese </a:t>
            </a:r>
            <a:r>
              <a:rPr lang="cs-CZ" sz="2400" dirty="0" smtClean="0">
                <a:latin typeface="Arial" charset="0"/>
              </a:rPr>
              <a:t>nádoru</a:t>
            </a:r>
            <a:endParaRPr lang="cs-CZ" sz="9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Přijatelný funkční stav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KI &gt; 50  (tedy 60 a více), </a:t>
            </a:r>
            <a:r>
              <a:rPr lang="cs-CZ" sz="2400" dirty="0">
                <a:latin typeface="Arial" charset="0"/>
              </a:rPr>
              <a:t>ECOG 0-2  </a:t>
            </a:r>
            <a:endParaRPr lang="cs-CZ" sz="9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Vhodné </a:t>
            </a:r>
            <a:r>
              <a:rPr lang="cs-CZ" sz="2800" b="1" dirty="0">
                <a:latin typeface="Arial" charset="0"/>
              </a:rPr>
              <a:t>domácí prostředí pro PV</a:t>
            </a:r>
            <a:endParaRPr lang="cs-CZ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30BF026-0BA6-409D-8636-94BE77AA704B}" type="slidenum">
              <a:rPr lang="cs-CZ"/>
              <a:pPr algn="r"/>
              <a:t>11</a:t>
            </a:fld>
            <a:endParaRPr lang="cs-CZ" dirty="0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1" y="44624"/>
            <a:ext cx="7561014" cy="1008659"/>
          </a:xfrm>
        </p:spPr>
        <p:txBody>
          <a:bodyPr>
            <a:noAutofit/>
          </a:bodyPr>
          <a:lstStyle/>
          <a:p>
            <a:r>
              <a:rPr lang="cs-CZ" b="1" dirty="0" err="1">
                <a:solidFill>
                  <a:srgbClr val="000066"/>
                </a:solidFill>
                <a:latin typeface="Arial" charset="0"/>
              </a:rPr>
              <a:t>Karnofsky</a:t>
            </a:r>
            <a:r>
              <a:rPr lang="cs-CZ" b="1" dirty="0">
                <a:solidFill>
                  <a:srgbClr val="000066"/>
                </a:solidFill>
                <a:latin typeface="Arial" charset="0"/>
              </a:rPr>
              <a:t> index </a:t>
            </a:r>
            <a:r>
              <a:rPr lang="cs-CZ" b="1" dirty="0" smtClean="0">
                <a:solidFill>
                  <a:srgbClr val="000066"/>
                </a:solidFill>
                <a:latin typeface="Arial" charset="0"/>
              </a:rPr>
              <a:t>nejméně 60</a:t>
            </a:r>
            <a:r>
              <a:rPr lang="cs-CZ" b="1" dirty="0">
                <a:solidFill>
                  <a:srgbClr val="000066"/>
                </a:solidFill>
                <a:latin typeface="Arial" charset="0"/>
              </a:rPr>
              <a:t/>
            </a:r>
            <a:br>
              <a:rPr lang="cs-CZ" b="1" dirty="0">
                <a:solidFill>
                  <a:srgbClr val="000066"/>
                </a:solidFill>
                <a:latin typeface="Arial" charset="0"/>
              </a:rPr>
            </a:br>
            <a:r>
              <a:rPr lang="cs-CZ" sz="2400" b="0" dirty="0">
                <a:solidFill>
                  <a:srgbClr val="000066"/>
                </a:solidFill>
                <a:latin typeface="Arial" charset="0"/>
              </a:rPr>
              <a:t>jedna z podmínek PV v paliativní fázi choroby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808"/>
            <a:ext cx="7561262" cy="252023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Tráví </a:t>
            </a:r>
            <a:r>
              <a:rPr lang="cs-CZ" b="1" dirty="0">
                <a:latin typeface="Arial" charset="0"/>
              </a:rPr>
              <a:t>v lůžku méně než 50% denní doby</a:t>
            </a:r>
          </a:p>
          <a:p>
            <a:pPr>
              <a:spcBef>
                <a:spcPct val="0"/>
              </a:spcBef>
            </a:pPr>
            <a:endParaRPr lang="cs-CZ" sz="14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b="1" dirty="0">
                <a:latin typeface="Arial" charset="0"/>
              </a:rPr>
              <a:t>Schopen sám obstarat většinu svých potřeb</a:t>
            </a:r>
          </a:p>
          <a:p>
            <a:pPr>
              <a:spcBef>
                <a:spcPct val="0"/>
              </a:spcBef>
            </a:pPr>
            <a:endParaRPr lang="cs-CZ" sz="14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b="1" dirty="0">
                <a:latin typeface="Arial" charset="0"/>
              </a:rPr>
              <a:t>Vyžaduje pomoc jen </a:t>
            </a:r>
            <a:r>
              <a:rPr lang="cs-CZ" b="1" dirty="0" smtClean="0">
                <a:latin typeface="Arial" charset="0"/>
              </a:rPr>
              <a:t>občasně</a:t>
            </a:r>
          </a:p>
          <a:p>
            <a:pPr>
              <a:spcBef>
                <a:spcPts val="1200"/>
              </a:spcBef>
            </a:pPr>
            <a:r>
              <a:rPr lang="cs-CZ" b="1" dirty="0">
                <a:latin typeface="Arial" charset="0"/>
              </a:rPr>
              <a:t>Schopen vyjít jedno poschodí</a:t>
            </a:r>
          </a:p>
        </p:txBody>
      </p:sp>
    </p:spTree>
    <p:extLst>
      <p:ext uri="{BB962C8B-B14F-4D97-AF65-F5344CB8AC3E}">
        <p14:creationId xmlns:p14="http://schemas.microsoft.com/office/powerpoint/2010/main" val="25243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9B440-90AF-4B0F-8D33-D2C5DC071789}" type="slidenum">
              <a:rPr lang="cs-CZ"/>
              <a:pPr algn="r"/>
              <a:t>12</a:t>
            </a:fld>
            <a:endParaRPr lang="cs-CZ" dirty="0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6632"/>
            <a:ext cx="7488435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66"/>
                </a:solidFill>
                <a:latin typeface="Arial" charset="0"/>
              </a:rPr>
              <a:t>Indikace doplňkové PV </a:t>
            </a:r>
            <a:br>
              <a:rPr lang="cs-CZ" b="1" dirty="0">
                <a:solidFill>
                  <a:srgbClr val="000066"/>
                </a:solidFill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u onkologických pacientů</a:t>
            </a:r>
            <a:endParaRPr lang="cs-CZ" sz="24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208912" cy="475252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Nedostatečný </a:t>
            </a:r>
            <a:r>
              <a:rPr lang="cs-CZ" sz="2800" b="1" dirty="0">
                <a:latin typeface="Arial" charset="0"/>
              </a:rPr>
              <a:t>příjem </a:t>
            </a:r>
            <a:r>
              <a:rPr lang="cs-CZ" sz="2800" b="1" dirty="0" smtClean="0">
                <a:latin typeface="Arial" charset="0"/>
              </a:rPr>
              <a:t>stravy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Pokračující ztráta hmotnosti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Není </a:t>
            </a:r>
            <a:r>
              <a:rPr lang="cs-CZ" sz="2800" b="1" dirty="0">
                <a:latin typeface="Arial" charset="0"/>
              </a:rPr>
              <a:t>možná enterální výživa, ani </a:t>
            </a:r>
            <a:r>
              <a:rPr lang="cs-CZ" sz="2800" b="1" dirty="0" smtClean="0">
                <a:latin typeface="Arial" charset="0"/>
              </a:rPr>
              <a:t>oligomerní</a:t>
            </a:r>
          </a:p>
          <a:p>
            <a:pPr lvl="1">
              <a:spcBef>
                <a:spcPts val="600"/>
              </a:spcBef>
            </a:pPr>
            <a:r>
              <a:rPr lang="cs-CZ" sz="2600" dirty="0" smtClean="0">
                <a:latin typeface="Arial" charset="0"/>
              </a:rPr>
              <a:t>předpokládána malabsorpce živin</a:t>
            </a:r>
            <a:endParaRPr lang="cs-CZ" sz="26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Podvýživa </a:t>
            </a:r>
            <a:r>
              <a:rPr lang="cs-CZ" sz="2800" b="1" dirty="0">
                <a:latin typeface="Arial" charset="0"/>
              </a:rPr>
              <a:t>ještě není </a:t>
            </a:r>
            <a:r>
              <a:rPr lang="cs-CZ" sz="2800" b="1" dirty="0" smtClean="0">
                <a:latin typeface="Arial" charset="0"/>
              </a:rPr>
              <a:t>těžká  </a:t>
            </a:r>
            <a:r>
              <a:rPr lang="cs-CZ" dirty="0" smtClean="0">
                <a:latin typeface="Arial" charset="0"/>
              </a:rPr>
              <a:t>(nenávratná)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Výkonnostní stav je přijatelný  </a:t>
            </a:r>
            <a:r>
              <a:rPr lang="cs-CZ" dirty="0" smtClean="0">
                <a:latin typeface="Arial" charset="0"/>
              </a:rPr>
              <a:t>(KI ≥ 60)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>
                <a:latin typeface="Arial" charset="0"/>
              </a:rPr>
              <a:t>výjimečně i horší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Pokročilý </a:t>
            </a:r>
            <a:r>
              <a:rPr lang="cs-CZ" sz="2800" b="1" dirty="0">
                <a:latin typeface="Arial" charset="0"/>
              </a:rPr>
              <a:t>nádor, ale smrt přímo </a:t>
            </a:r>
            <a:r>
              <a:rPr lang="cs-CZ" sz="2800" b="1" dirty="0" smtClean="0">
                <a:latin typeface="Arial" charset="0"/>
              </a:rPr>
              <a:t>nehrozí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Cílem je umožnit pokračování v onkologické léčbě   </a:t>
            </a:r>
            <a:r>
              <a:rPr lang="cs-CZ" dirty="0" smtClean="0">
                <a:latin typeface="Arial" charset="0"/>
              </a:rPr>
              <a:t>(v </a:t>
            </a:r>
            <a:r>
              <a:rPr lang="cs-CZ" dirty="0">
                <a:latin typeface="Arial" charset="0"/>
              </a:rPr>
              <a:t>rámci multimodální paliativní </a:t>
            </a:r>
            <a:r>
              <a:rPr lang="cs-CZ" dirty="0" smtClean="0">
                <a:latin typeface="Arial" charset="0"/>
              </a:rPr>
              <a:t>léčby)</a:t>
            </a:r>
            <a:endParaRPr lang="cs-CZ" dirty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Doplňková PV v domácím prostředí pacienta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velmi dobrou možností nutriční podpory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844824"/>
            <a:ext cx="8496300" cy="4320480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Zachování perorálního (enterálního) příjmu zvyšuje bezpečnost PV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snižuje riziko infekčních komplikací a jaterní poruchy </a:t>
            </a:r>
          </a:p>
          <a:p>
            <a:pPr marL="220663" indent="-258763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Vhodným žilním přístupem je PICC</a:t>
            </a:r>
          </a:p>
          <a:p>
            <a:pPr marL="220663" indent="-258763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Pacient si nemusí dávat PV každý 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pokud má dobrý perorální </a:t>
            </a:r>
            <a:r>
              <a:rPr lang="cs-CZ" sz="2400" dirty="0" smtClean="0">
                <a:latin typeface="Arial" charset="0"/>
              </a:rPr>
              <a:t>příjem</a:t>
            </a:r>
          </a:p>
          <a:p>
            <a:pPr marL="220663" indent="-258763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Podstatné je, že má vaky PV doma a může si je podat, pokud nejí a nebo hubne</a:t>
            </a:r>
            <a:endParaRPr lang="cs-CZ" sz="2800" b="1" dirty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7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Možnosti podávání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PV do periferní žíly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krátkodobě je možno podávat kvalitní PV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8712968" cy="5256584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Tuková emulze </a:t>
            </a:r>
            <a:r>
              <a:rPr lang="cs-CZ" sz="2800" b="1" dirty="0">
                <a:latin typeface="Arial" charset="0"/>
              </a:rPr>
              <a:t>i </a:t>
            </a:r>
            <a:r>
              <a:rPr lang="cs-CZ" sz="2800" b="1" dirty="0" smtClean="0">
                <a:latin typeface="Arial" charset="0"/>
              </a:rPr>
              <a:t>koncentrovaná 20% může být bezpečně podána do periferní žíly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takže je možno podat i dosti velké množství energie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3-komorové vaky do periferní žíly obsahují TE   a tím i dost energie, ale málo AMK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Nutriflex</a:t>
            </a:r>
            <a:r>
              <a:rPr lang="cs-CZ" sz="2400" dirty="0" smtClean="0">
                <a:latin typeface="Arial" charset="0"/>
              </a:rPr>
              <a:t> Lipid Peri 1875 ml 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(6000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kJ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, 60 g AMK)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err="1">
                <a:latin typeface="Arial" charset="0"/>
              </a:rPr>
              <a:t>Nutriflex</a:t>
            </a:r>
            <a:r>
              <a:rPr lang="cs-CZ" sz="2400" dirty="0">
                <a:latin typeface="Arial" charset="0"/>
              </a:rPr>
              <a:t> Lipid Peri </a:t>
            </a:r>
            <a:r>
              <a:rPr lang="cs-CZ" sz="2400" dirty="0" smtClean="0">
                <a:latin typeface="Arial" charset="0"/>
              </a:rPr>
              <a:t>2500 </a:t>
            </a:r>
            <a:r>
              <a:rPr lang="cs-CZ" sz="2400" dirty="0">
                <a:latin typeface="Arial" charset="0"/>
              </a:rPr>
              <a:t>ml 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(8000 </a:t>
            </a:r>
            <a:r>
              <a:rPr lang="cs-CZ" sz="2400" b="1" dirty="0" err="1">
                <a:solidFill>
                  <a:srgbClr val="FF0000"/>
                </a:solidFill>
                <a:latin typeface="Arial" charset="0"/>
              </a:rPr>
              <a:t>kJ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80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g AMK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SMOFkabiven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Peripheral</a:t>
            </a:r>
            <a:r>
              <a:rPr lang="cs-CZ" sz="2400" dirty="0" smtClean="0">
                <a:latin typeface="Arial" charset="0"/>
              </a:rPr>
              <a:t> 1900 ml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(5400 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kJ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 / 60 g AMK) 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PV do periferní žíly může být plnohodnotná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ale v relativně velkém objemu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 pokud nemá pacient vysokou potřebu živin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8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Typy PV v klinické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54554"/>
              </p:ext>
            </p:extLst>
          </p:nvPr>
        </p:nvGraphicFramePr>
        <p:xfrm>
          <a:off x="144016" y="980728"/>
          <a:ext cx="8892480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/>
                <a:gridCol w="5976664"/>
              </a:tblGrid>
              <a:tr h="162457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Typ PV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Zastoupení v PV</a:t>
                      </a:r>
                    </a:p>
                  </a:txBody>
                  <a:tcPr anchor="ctr"/>
                </a:tc>
              </a:tr>
              <a:tr h="1354686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Vícekomorové</a:t>
                      </a:r>
                    </a:p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vaky</a:t>
                      </a:r>
                    </a:p>
                    <a:p>
                      <a:pPr algn="l"/>
                      <a:r>
                        <a:rPr lang="cs-CZ" sz="20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Chamber</a:t>
                      </a:r>
                      <a:r>
                        <a:rPr lang="cs-CZ" sz="20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bags</a:t>
                      </a:r>
                      <a:endParaRPr lang="cs-CZ" sz="20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2-komorové vaky</a:t>
                      </a: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(AMK + G)</a:t>
                      </a:r>
                    </a:p>
                    <a:p>
                      <a:pPr algn="l"/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3-komorové vaky  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(AMK + G + TE)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354686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AiO</a:t>
                      </a:r>
                      <a:endParaRPr lang="cs-CZ" sz="2400" b="1" dirty="0" smtClean="0"/>
                    </a:p>
                    <a:p>
                      <a:pPr algn="l"/>
                      <a:r>
                        <a:rPr lang="cs-CZ" sz="2000" b="0" i="1" dirty="0" err="1" smtClean="0"/>
                        <a:t>All</a:t>
                      </a:r>
                      <a:r>
                        <a:rPr lang="cs-CZ" sz="2000" b="0" i="1" dirty="0" smtClean="0"/>
                        <a:t> in </a:t>
                      </a:r>
                      <a:r>
                        <a:rPr lang="cs-CZ" sz="2000" b="0" i="1" dirty="0" err="1" smtClean="0"/>
                        <a:t>One</a:t>
                      </a:r>
                      <a:endParaRPr lang="cs-CZ" sz="20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Směs „Všechno v jednom“</a:t>
                      </a:r>
                    </a:p>
                    <a:p>
                      <a:pPr algn="l"/>
                      <a:r>
                        <a:rPr lang="cs-CZ" sz="2000" b="0" dirty="0" smtClean="0"/>
                        <a:t>připravená v nemocniční lékárně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1354686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Samostatné lahve </a:t>
                      </a:r>
                    </a:p>
                    <a:p>
                      <a:pPr algn="l"/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jednotlivých živin</a:t>
                      </a:r>
                    </a:p>
                    <a:p>
                      <a:pPr algn="l"/>
                      <a:r>
                        <a:rPr lang="cs-CZ" sz="20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Multibottle</a:t>
                      </a:r>
                      <a:r>
                        <a:rPr lang="cs-CZ" sz="20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endParaRPr lang="cs-CZ" sz="20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Aminokyseliny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Glukóza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Tuková</a:t>
                      </a: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emulze</a:t>
                      </a:r>
                      <a:endParaRPr lang="cs-CZ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Forma živin, obsažená v PV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16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19162"/>
              </p:ext>
            </p:extLst>
          </p:nvPr>
        </p:nvGraphicFramePr>
        <p:xfrm>
          <a:off x="144016" y="980728"/>
          <a:ext cx="8892480" cy="568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417"/>
                <a:gridCol w="6286063"/>
              </a:tblGrid>
              <a:tr h="94671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Živiny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Zastoupení v PV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Bílkoviny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směs aminokyselin 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dipeptidy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 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AMK)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Sacharidy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výhradně glukóza (</a:t>
                      </a:r>
                      <a:r>
                        <a:rPr lang="cs-CZ" sz="2400" b="1" dirty="0" smtClean="0"/>
                        <a:t>G</a:t>
                      </a:r>
                      <a:r>
                        <a:rPr lang="cs-CZ" sz="2400" b="1" dirty="0" smtClean="0"/>
                        <a:t>)</a:t>
                      </a:r>
                      <a:r>
                        <a:rPr lang="cs-CZ" sz="2400" b="0" dirty="0" smtClean="0"/>
                        <a:t>, žádný jiný cukr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Tuky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tuková emulze  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TE)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Minerální látky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elektrolyty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Na</a:t>
                      </a:r>
                      <a:r>
                        <a:rPr lang="cs-CZ" sz="24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lang="cs-CZ" sz="24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Ca</a:t>
                      </a:r>
                      <a:r>
                        <a:rPr lang="cs-CZ" sz="24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Mg</a:t>
                      </a:r>
                      <a:r>
                        <a:rPr lang="cs-CZ" sz="24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Cl</a:t>
                      </a:r>
                      <a:r>
                        <a:rPr lang="cs-CZ" sz="24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PO</a:t>
                      </a:r>
                      <a:r>
                        <a:rPr lang="cs-CZ" sz="24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cs-CZ" sz="2400" b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cs-CZ" sz="2400" b="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Vitamíny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multivitamínová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směs 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(13 vitamínů)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l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Stopové prvky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směs stopových prvků 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 </a:t>
                      </a:r>
                      <a:r>
                        <a:rPr lang="cs-CZ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stop.prvků</a:t>
                      </a: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4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BAA254-AE83-4A00-B844-0770D9D83160}" type="slidenum">
              <a:rPr lang="cs-CZ"/>
              <a:pPr algn="r"/>
              <a:t>17</a:t>
            </a:fld>
            <a:endParaRPr lang="cs-CZ" dirty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5799" y="0"/>
            <a:ext cx="7648649" cy="105303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Srovnání částic tukové emulze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 fyziologickými chylomikrony</a:t>
            </a:r>
          </a:p>
        </p:txBody>
      </p:sp>
      <p:sp>
        <p:nvSpPr>
          <p:cNvPr id="189443" name="Oval 3"/>
          <p:cNvSpPr>
            <a:spLocks noChangeArrowheads="1"/>
          </p:cNvSpPr>
          <p:nvPr/>
        </p:nvSpPr>
        <p:spPr bwMode="auto">
          <a:xfrm>
            <a:off x="899592" y="2780928"/>
            <a:ext cx="3352800" cy="289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cs-CZ" sz="2400" b="1" dirty="0">
                <a:solidFill>
                  <a:srgbClr val="000066"/>
                </a:solidFill>
              </a:rPr>
              <a:t>triglyceridy</a:t>
            </a:r>
          </a:p>
          <a:p>
            <a:pPr algn="ctr" eaLnBrk="0" hangingPunct="0"/>
            <a:r>
              <a:rPr lang="cs-CZ" sz="2400" b="1" dirty="0">
                <a:solidFill>
                  <a:srgbClr val="FF0000"/>
                </a:solidFill>
              </a:rPr>
              <a:t>cholesterol-estery</a:t>
            </a:r>
          </a:p>
          <a:p>
            <a:pPr algn="ctr" eaLnBrk="0" hangingPunct="0"/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89444" name="Oval 4"/>
          <p:cNvSpPr>
            <a:spLocks noChangeArrowheads="1"/>
          </p:cNvSpPr>
          <p:nvPr/>
        </p:nvSpPr>
        <p:spPr bwMode="auto">
          <a:xfrm>
            <a:off x="5014392" y="2857128"/>
            <a:ext cx="3352800" cy="2895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solidFill>
                  <a:srgbClr val="000066"/>
                </a:solidFill>
              </a:rPr>
              <a:t>triglyceridy</a:t>
            </a:r>
          </a:p>
          <a:p>
            <a:pPr algn="ctr" eaLnBrk="0" hangingPunct="0"/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899592" y="1772816"/>
            <a:ext cx="343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Částice  chylomikronu</a:t>
            </a:r>
            <a:endParaRPr lang="cs-CZ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973117" y="1772816"/>
            <a:ext cx="353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Částice  tukové emulze</a:t>
            </a:r>
            <a:endParaRPr lang="cs-CZ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 rot="-91470">
            <a:off x="1033702" y="2374436"/>
            <a:ext cx="192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FF0000"/>
                </a:solidFill>
              </a:rPr>
              <a:t>apoproteiny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194130" y="5649824"/>
            <a:ext cx="268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dirty="0">
                <a:solidFill>
                  <a:srgbClr val="FF0000"/>
                </a:solidFill>
              </a:rPr>
              <a:t>volný cholesterol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237733" y="5733256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málo cholesterolu</a:t>
            </a:r>
            <a:endParaRPr lang="cs-CZ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3641665" y="2814936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3883355" y="313246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4097547" y="3468985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4211309" y="3974918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4115130" y="446960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3964434" y="4934496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3623305" y="52228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6012433" y="256490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444233" y="2492896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7349108" y="270892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7708850" y="2924944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1" name="Text Box 21"/>
          <p:cNvSpPr txBox="1">
            <a:spLocks noChangeArrowheads="1"/>
          </p:cNvSpPr>
          <p:nvPr/>
        </p:nvSpPr>
        <p:spPr bwMode="auto">
          <a:xfrm>
            <a:off x="8028558" y="3212976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8244458" y="364502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8356922" y="4077072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6916762" y="2558231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5" name="Text Box 25"/>
          <p:cNvSpPr txBox="1">
            <a:spLocks noChangeArrowheads="1"/>
          </p:cNvSpPr>
          <p:nvPr/>
        </p:nvSpPr>
        <p:spPr bwMode="auto">
          <a:xfrm>
            <a:off x="5507608" y="270892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5116562" y="2996952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4932933" y="335706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69" name="Text Box 29"/>
          <p:cNvSpPr txBox="1">
            <a:spLocks noChangeArrowheads="1"/>
          </p:cNvSpPr>
          <p:nvPr/>
        </p:nvSpPr>
        <p:spPr bwMode="auto">
          <a:xfrm>
            <a:off x="4715446" y="3717429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70" name="Text Box 30"/>
          <p:cNvSpPr txBox="1">
            <a:spLocks noChangeArrowheads="1"/>
          </p:cNvSpPr>
          <p:nvPr/>
        </p:nvSpPr>
        <p:spPr bwMode="auto">
          <a:xfrm>
            <a:off x="4644008" y="4149229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74" name="Text Box 34"/>
          <p:cNvSpPr txBox="1">
            <a:spLocks noChangeArrowheads="1"/>
          </p:cNvSpPr>
          <p:nvPr/>
        </p:nvSpPr>
        <p:spPr bwMode="auto">
          <a:xfrm>
            <a:off x="8284914" y="4509120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77" name="Text Box 37"/>
          <p:cNvSpPr txBox="1">
            <a:spLocks noChangeArrowheads="1"/>
          </p:cNvSpPr>
          <p:nvPr/>
        </p:nvSpPr>
        <p:spPr bwMode="auto">
          <a:xfrm>
            <a:off x="3492500" y="2924175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9900"/>
                </a:solidFill>
              </a:rPr>
              <a:t>-</a:t>
            </a:r>
            <a:endParaRPr lang="cs-CZ" sz="1800" b="1" dirty="0">
              <a:solidFill>
                <a:srgbClr val="009900"/>
              </a:solidFill>
            </a:endParaRPr>
          </a:p>
        </p:txBody>
      </p:sp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3219450" y="2645431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009900"/>
                </a:solidFill>
              </a:rPr>
              <a:t>FL</a:t>
            </a:r>
          </a:p>
        </p:txBody>
      </p:sp>
      <p:sp>
        <p:nvSpPr>
          <p:cNvPr id="189479" name="Text Box 39"/>
          <p:cNvSpPr txBox="1">
            <a:spLocks noChangeArrowheads="1"/>
          </p:cNvSpPr>
          <p:nvPr/>
        </p:nvSpPr>
        <p:spPr bwMode="auto">
          <a:xfrm>
            <a:off x="6065986" y="4797152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1800" b="1" dirty="0" err="1">
                <a:solidFill>
                  <a:srgbClr val="000066"/>
                </a:solidFill>
              </a:rPr>
              <a:t>liposolubilní</a:t>
            </a:r>
            <a:endParaRPr lang="cs-CZ" sz="1800" b="1" dirty="0">
              <a:solidFill>
                <a:srgbClr val="000066"/>
              </a:solidFill>
            </a:endParaRPr>
          </a:p>
          <a:p>
            <a:pPr algn="ctr"/>
            <a:r>
              <a:rPr lang="cs-CZ" sz="1800" b="1" dirty="0">
                <a:solidFill>
                  <a:srgbClr val="000066"/>
                </a:solidFill>
              </a:rPr>
              <a:t>vitamíny</a:t>
            </a:r>
          </a:p>
        </p:txBody>
      </p:sp>
      <p:sp>
        <p:nvSpPr>
          <p:cNvPr id="189480" name="Text Box 40"/>
          <p:cNvSpPr txBox="1">
            <a:spLocks noChangeArrowheads="1"/>
          </p:cNvSpPr>
          <p:nvPr/>
        </p:nvSpPr>
        <p:spPr bwMode="auto">
          <a:xfrm>
            <a:off x="1810817" y="4706339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1800" b="1" dirty="0" err="1">
                <a:solidFill>
                  <a:srgbClr val="000066"/>
                </a:solidFill>
              </a:rPr>
              <a:t>liposolubilní</a:t>
            </a:r>
            <a:endParaRPr lang="cs-CZ" sz="1800" b="1" dirty="0">
              <a:solidFill>
                <a:srgbClr val="000066"/>
              </a:solidFill>
            </a:endParaRPr>
          </a:p>
          <a:p>
            <a:pPr algn="ctr"/>
            <a:r>
              <a:rPr lang="cs-CZ" sz="1800" b="1" dirty="0">
                <a:solidFill>
                  <a:srgbClr val="000066"/>
                </a:solidFill>
              </a:rPr>
              <a:t>vitamíny</a:t>
            </a:r>
          </a:p>
        </p:txBody>
      </p:sp>
    </p:spTree>
    <p:extLst>
      <p:ext uri="{BB962C8B-B14F-4D97-AF65-F5344CB8AC3E}">
        <p14:creationId xmlns:p14="http://schemas.microsoft.com/office/powerpoint/2010/main" val="26429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6408712" cy="6488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Zastoupení hlavních živin v PV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18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187624" y="1772816"/>
            <a:ext cx="6768752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tx1"/>
                </a:solidFill>
              </a:rPr>
              <a:t>Bílkoviny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Roztoky</a:t>
            </a:r>
            <a:r>
              <a:rPr lang="cs-CZ" sz="2400" b="1" dirty="0" smtClean="0">
                <a:solidFill>
                  <a:schemeClr val="tx1"/>
                </a:solidFill>
              </a:rPr>
              <a:t> aminokyselin 5%, 10%, 15%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mohou obsahovat </a:t>
            </a:r>
            <a:r>
              <a:rPr lang="cs-CZ" sz="2400" b="1" dirty="0" err="1" smtClean="0">
                <a:solidFill>
                  <a:schemeClr val="tx1"/>
                </a:solidFill>
              </a:rPr>
              <a:t>dipeptidy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187624" y="3362396"/>
            <a:ext cx="6798806" cy="13627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tx1"/>
                </a:solidFill>
              </a:rPr>
              <a:t>Sacharidy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Glukóza 10%, 20%, 40%, 70%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187624" y="4941168"/>
            <a:ext cx="6768752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 smtClean="0">
                <a:solidFill>
                  <a:schemeClr val="tx1"/>
                </a:solidFill>
              </a:rPr>
              <a:t>Tuky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Tuková emulze 20%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27384"/>
            <a:ext cx="8208912" cy="1052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Přepočet procentuálního obsahu na gramy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samostatné přípravky jednotlivých živin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959947"/>
            <a:ext cx="4320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Tuková emulze  20% roztok </a:t>
            </a:r>
          </a:p>
          <a:p>
            <a:pPr>
              <a:spcBef>
                <a:spcPts val="600"/>
              </a:spcBef>
            </a:pPr>
            <a:r>
              <a:rPr lang="cs-CZ" sz="2400" b="1" dirty="0" smtClean="0"/>
              <a:t>         20 g tuku / 100 ml</a:t>
            </a:r>
          </a:p>
          <a:p>
            <a:pPr>
              <a:spcBef>
                <a:spcPts val="300"/>
              </a:spcBef>
            </a:pPr>
            <a:r>
              <a:rPr lang="cs-CZ" sz="2400" b="1" dirty="0"/>
              <a:t> </a:t>
            </a:r>
            <a:r>
              <a:rPr lang="cs-CZ" sz="2400" b="1" dirty="0" smtClean="0"/>
              <a:t>        50 g tuku / 250 ml</a:t>
            </a:r>
          </a:p>
          <a:p>
            <a:pPr>
              <a:spcBef>
                <a:spcPts val="300"/>
              </a:spcBef>
            </a:pPr>
            <a:r>
              <a:rPr lang="cs-CZ" sz="2400" b="1" dirty="0"/>
              <a:t> </a:t>
            </a:r>
            <a:r>
              <a:rPr lang="cs-CZ" sz="2400" b="1" dirty="0" smtClean="0"/>
              <a:t>      100 g tuku / 500 ml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06404" y="1959947"/>
            <a:ext cx="40420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Glukóza 40% roztok </a:t>
            </a:r>
            <a:endParaRPr lang="cs-CZ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cs-CZ" sz="2400" b="1" dirty="0" smtClean="0"/>
              <a:t> 40 g glukózy / 100 ml</a:t>
            </a:r>
          </a:p>
          <a:p>
            <a:pPr algn="ctr">
              <a:spcBef>
                <a:spcPts val="300"/>
              </a:spcBef>
            </a:pPr>
            <a:r>
              <a:rPr lang="cs-CZ" sz="2400" b="1" dirty="0" smtClean="0"/>
              <a:t>100 g glukózy / 250 ml</a:t>
            </a:r>
          </a:p>
          <a:p>
            <a:pPr algn="ctr">
              <a:spcBef>
                <a:spcPts val="300"/>
              </a:spcBef>
            </a:pPr>
            <a:r>
              <a:rPr lang="cs-CZ" sz="2400" b="1" dirty="0" smtClean="0"/>
              <a:t>200 g glukózy / 500 ml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4266" y="4221088"/>
            <a:ext cx="5400022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Roztok aminokyselin 15%</a:t>
            </a:r>
            <a:endParaRPr lang="cs-CZ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</a:pPr>
            <a:r>
              <a:rPr lang="cs-CZ" sz="2400" b="1" dirty="0" smtClean="0"/>
              <a:t> 15 g aminokyselin / 100 ml</a:t>
            </a:r>
          </a:p>
          <a:p>
            <a:pPr algn="ctr">
              <a:spcBef>
                <a:spcPts val="300"/>
              </a:spcBef>
            </a:pPr>
            <a:r>
              <a:rPr lang="cs-CZ" sz="2400" b="1" dirty="0" smtClean="0"/>
              <a:t> 75 g aminokyselin / 500 ml</a:t>
            </a:r>
          </a:p>
        </p:txBody>
      </p:sp>
    </p:spTree>
    <p:extLst>
      <p:ext uri="{BB962C8B-B14F-4D97-AF65-F5344CB8AC3E}">
        <p14:creationId xmlns:p14="http://schemas.microsoft.com/office/powerpoint/2010/main" val="16865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63284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Indikace parenterální výživy (PV)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onkologických pacientů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196" y="1772816"/>
            <a:ext cx="8208268" cy="4824536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PV je indikována především tam, kde </a:t>
            </a:r>
          </a:p>
          <a:p>
            <a:pPr marL="620713" lvl="1" indent="-258763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EV není možná (zejména pokud je kontraindikována)</a:t>
            </a:r>
          </a:p>
          <a:p>
            <a:pPr marL="620713" lvl="1" indent="-258763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EV nedostačuje k udržení nutričního stavu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malabsorpci živin spolu s hubnutím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 chemoterapii je těžko zjistitelná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při déletrvajícím průjmu, objemné stolici se zbytky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 operaci slinivky břišní, po operaci střeva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PV při předoperační přípravě</a:t>
            </a: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vzhledem k rychlejší dodávce živin může mít přednost při omezeném čase k nutriční přípravě před operací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3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824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56784" y="836712"/>
            <a:ext cx="3087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12368" cy="5386610"/>
          </a:xfrm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Nutriflex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Omega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1250 ml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pro doplňkovou PV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1475 kcal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6100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kJ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70 g aminokyselin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180 g glukózy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50 g tuku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3,1 g EPA+DHA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C57A5DF-1266-40EA-9282-1E66B9DE06C0}" type="slidenum">
              <a:rPr lang="cs-CZ" smtClean="0"/>
              <a:pPr algn="r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9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822890" y="980729"/>
            <a:ext cx="2321110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272" y="44624"/>
            <a:ext cx="7355160" cy="980728"/>
          </a:xfrm>
        </p:spPr>
        <p:txBody>
          <a:bodyPr>
            <a:normAutofit/>
          </a:bodyPr>
          <a:lstStyle/>
          <a:p>
            <a:r>
              <a:rPr lang="cs-CZ" dirty="0" smtClean="0"/>
              <a:t>SMOF </a:t>
            </a:r>
            <a:r>
              <a:rPr lang="cs-CZ" dirty="0" err="1" smtClean="0"/>
              <a:t>kabiven</a:t>
            </a:r>
            <a:r>
              <a:rPr lang="cs-CZ" dirty="0" smtClean="0"/>
              <a:t> 986 ml</a:t>
            </a:r>
            <a:br>
              <a:rPr lang="cs-CZ" dirty="0" smtClean="0"/>
            </a:br>
            <a:r>
              <a:rPr lang="cs-CZ" sz="2400" b="0" dirty="0" smtClean="0"/>
              <a:t>pro doplňkovou PV</a:t>
            </a:r>
            <a:endParaRPr lang="cs-CZ" sz="2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C57A5DF-1266-40EA-9282-1E66B9DE06C0}" type="slidenum">
              <a:rPr lang="cs-CZ" smtClean="0"/>
              <a:pPr algn="r"/>
              <a:t>21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9"/>
            <a:ext cx="72362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28184" y="476672"/>
            <a:ext cx="28083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</a:t>
            </a: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1100 kcal</a:t>
            </a: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4600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kJ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50 g AMK</a:t>
            </a:r>
          </a:p>
          <a:p>
            <a:endParaRPr lang="cs-CZ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125 g glukózy</a:t>
            </a:r>
          </a:p>
          <a:p>
            <a:endParaRPr lang="cs-CZ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38 g tuku</a:t>
            </a:r>
          </a:p>
          <a:p>
            <a:endParaRPr lang="cs-CZ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b="1" u="sng" dirty="0" smtClean="0">
                <a:solidFill>
                  <a:schemeClr val="accent1">
                    <a:lumMod val="75000"/>
                  </a:schemeClr>
                </a:solidFill>
              </a:rPr>
              <a:t>Tuková emulze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4-složková</a:t>
            </a:r>
          </a:p>
          <a:p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S sója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M MCT tuk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O olivový olej</a:t>
            </a: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F rybí olej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objem vaku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1875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3-komorový vak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pro PV do centrální žíly (1540 </a:t>
            </a:r>
            <a:r>
              <a:rPr lang="cs-CZ" sz="2700" b="0" dirty="0" err="1" smtClean="0">
                <a:latin typeface="Arial" pitchFamily="34" charset="0"/>
                <a:cs typeface="Arial" pitchFamily="34" charset="0"/>
              </a:rPr>
              <a:t>mosm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/l)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61141"/>
              </p:ext>
            </p:extLst>
          </p:nvPr>
        </p:nvGraphicFramePr>
        <p:xfrm>
          <a:off x="107503" y="1052736"/>
          <a:ext cx="8928992" cy="51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27"/>
                <a:gridCol w="1912826"/>
                <a:gridCol w="2968239"/>
              </a:tblGrid>
              <a:tr h="612168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1653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Energie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kcal</a:t>
                      </a:r>
                    </a:p>
                    <a:p>
                      <a:pPr algn="ctr"/>
                      <a:r>
                        <a:rPr lang="cs-CZ" sz="2400" b="0" i="1" dirty="0" err="1" smtClean="0"/>
                        <a:t>kJ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2215</a:t>
                      </a:r>
                    </a:p>
                    <a:p>
                      <a:pPr algn="ctr"/>
                      <a:r>
                        <a:rPr lang="cs-CZ" sz="2400" b="1" dirty="0" smtClean="0"/>
                        <a:t>9260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Aminokyseliny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Glukóza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270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Tuk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Draslík,</a:t>
                      </a: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K, 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kalium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Fosfor, P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Zinek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6279703"/>
            <a:ext cx="844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Existuje </a:t>
            </a:r>
            <a:r>
              <a:rPr lang="cs-CZ" sz="2400" b="1" dirty="0" err="1" smtClean="0"/>
              <a:t>Nutriflex</a:t>
            </a:r>
            <a:r>
              <a:rPr lang="cs-CZ" sz="2400" b="1" dirty="0" smtClean="0"/>
              <a:t> Omega </a:t>
            </a:r>
            <a:r>
              <a:rPr lang="cs-CZ" sz="2400" b="1" dirty="0" err="1" smtClean="0"/>
              <a:t>Special</a:t>
            </a:r>
            <a:r>
              <a:rPr lang="cs-CZ" sz="2400" b="1" dirty="0" smtClean="0"/>
              <a:t> 1875 ml bez elektrolytů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2484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460432" cy="864096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Rychlost infúze určuje dávku výživy za 24 h</a:t>
            </a:r>
            <a:br>
              <a:rPr lang="cs-CZ" sz="31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err="1">
                <a:latin typeface="Arial" pitchFamily="34" charset="0"/>
                <a:cs typeface="Arial" pitchFamily="34" charset="0"/>
              </a:rPr>
              <a:t>Nutriflex</a:t>
            </a:r>
            <a:r>
              <a:rPr lang="cs-CZ" sz="2700" b="0" dirty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2700" b="0" dirty="0" err="1">
                <a:latin typeface="Arial" pitchFamily="34" charset="0"/>
                <a:cs typeface="Arial" pitchFamily="34" charset="0"/>
              </a:rPr>
              <a:t>Special</a:t>
            </a:r>
            <a:r>
              <a:rPr lang="cs-CZ" sz="2700" b="0" dirty="0">
                <a:latin typeface="Arial" pitchFamily="34" charset="0"/>
                <a:cs typeface="Arial" pitchFamily="34" charset="0"/>
              </a:rPr>
              <a:t> 1875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ml,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kontinuální podávání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49414"/>
              </p:ext>
            </p:extLst>
          </p:nvPr>
        </p:nvGraphicFramePr>
        <p:xfrm>
          <a:off x="35496" y="1052736"/>
          <a:ext cx="8999985" cy="49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995"/>
                <a:gridCol w="2999995"/>
                <a:gridCol w="2999995"/>
              </a:tblGrid>
              <a:tr h="1606002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Hmotnost</a:t>
                      </a:r>
                    </a:p>
                    <a:p>
                      <a:pPr algn="ctr"/>
                      <a:r>
                        <a:rPr lang="cs-CZ" sz="2400" dirty="0" smtClean="0"/>
                        <a:t>pacienta</a:t>
                      </a:r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i="1" dirty="0" smtClean="0"/>
                        <a:t>kg</a:t>
                      </a:r>
                      <a:endParaRPr lang="cs-CZ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Potřeba energie</a:t>
                      </a:r>
                    </a:p>
                    <a:p>
                      <a:pPr algn="ctr"/>
                      <a:r>
                        <a:rPr lang="cs-CZ" sz="2400" dirty="0" smtClean="0"/>
                        <a:t>25 kcal/kg/den</a:t>
                      </a:r>
                    </a:p>
                    <a:p>
                      <a:pPr algn="ctr"/>
                      <a:endParaRPr lang="cs-CZ" sz="2400" dirty="0" smtClean="0"/>
                    </a:p>
                    <a:p>
                      <a:pPr algn="ctr"/>
                      <a:r>
                        <a:rPr lang="cs-CZ" sz="2400" i="1" dirty="0" smtClean="0"/>
                        <a:t>kcal/24 h</a:t>
                      </a:r>
                      <a:endParaRPr lang="cs-CZ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Rychlost infúze</a:t>
                      </a:r>
                    </a:p>
                    <a:p>
                      <a:pPr algn="ctr"/>
                      <a:r>
                        <a:rPr lang="cs-CZ" sz="2400" dirty="0" smtClean="0"/>
                        <a:t>trvající 21 h</a:t>
                      </a:r>
                    </a:p>
                    <a:p>
                      <a:pPr algn="ctr"/>
                      <a:r>
                        <a:rPr lang="cs-CZ" sz="2400" b="0" dirty="0" smtClean="0"/>
                        <a:t>(přerušení 3 h)</a:t>
                      </a:r>
                    </a:p>
                    <a:p>
                      <a:pPr algn="ctr"/>
                      <a:r>
                        <a:rPr lang="cs-CZ" sz="2400" b="1" i="1" dirty="0" smtClean="0"/>
                        <a:t>ml/h</a:t>
                      </a:r>
                      <a:endParaRPr lang="cs-CZ" sz="2400" b="1" i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r>
                        <a:rPr lang="cs-CZ" sz="2400" b="1" baseline="0" dirty="0" smtClean="0"/>
                        <a:t>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2000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1750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1500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 ml/h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84063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 kg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1250 kcal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 ml/h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6165304"/>
            <a:ext cx="770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Střední věk 25-65 roků, BMI 20-25 kg/m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, klidový </a:t>
            </a:r>
            <a:r>
              <a:rPr lang="cs-CZ" sz="2400" dirty="0" smtClean="0"/>
              <a:t>režim</a:t>
            </a:r>
            <a:endParaRPr lang="cs-CZ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5234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Omega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Peri,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objem vaku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1875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3-komorový vak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pro PV do periferní žíly (840 </a:t>
            </a:r>
            <a:r>
              <a:rPr lang="cs-CZ" sz="2700" b="0" dirty="0" err="1" smtClean="0">
                <a:latin typeface="Arial" pitchFamily="34" charset="0"/>
                <a:cs typeface="Arial" pitchFamily="34" charset="0"/>
              </a:rPr>
              <a:t>mosm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/l)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75620"/>
              </p:ext>
            </p:extLst>
          </p:nvPr>
        </p:nvGraphicFramePr>
        <p:xfrm>
          <a:off x="107503" y="1052736"/>
          <a:ext cx="8928992" cy="510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27"/>
                <a:gridCol w="1912826"/>
                <a:gridCol w="2968239"/>
              </a:tblGrid>
              <a:tr h="612168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1875 ml</a:t>
                      </a:r>
                      <a:endParaRPr lang="cs-CZ" sz="2000" dirty="0"/>
                    </a:p>
                  </a:txBody>
                  <a:tcPr anchor="ctr"/>
                </a:tc>
              </a:tr>
              <a:tr h="61653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Energie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kcal</a:t>
                      </a:r>
                    </a:p>
                    <a:p>
                      <a:pPr algn="ctr"/>
                      <a:r>
                        <a:rPr lang="cs-CZ" sz="2400" b="0" i="1" dirty="0" err="1" smtClean="0"/>
                        <a:t>kJ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1435</a:t>
                      </a:r>
                    </a:p>
                    <a:p>
                      <a:pPr algn="ctr"/>
                      <a:r>
                        <a:rPr lang="cs-CZ" sz="2400" b="1" dirty="0" smtClean="0"/>
                        <a:t>6000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Aminokyseliny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Glukóza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120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Tuk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Draslík,</a:t>
                      </a:r>
                      <a:r>
                        <a:rPr lang="cs-CZ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K, </a:t>
                      </a: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kalium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Fosfor, P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Zinek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6279703"/>
            <a:ext cx="844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Existuje </a:t>
            </a:r>
            <a:r>
              <a:rPr lang="cs-CZ" sz="2400" b="1" dirty="0" err="1" smtClean="0"/>
              <a:t>Nutriflex</a:t>
            </a:r>
            <a:r>
              <a:rPr lang="cs-CZ" sz="2400" b="1" dirty="0" smtClean="0"/>
              <a:t> Omega </a:t>
            </a:r>
            <a:r>
              <a:rPr lang="cs-CZ" sz="2400" b="1" dirty="0" err="1" smtClean="0"/>
              <a:t>Special</a:t>
            </a:r>
            <a:r>
              <a:rPr lang="cs-CZ" sz="2400" b="1" dirty="0" smtClean="0"/>
              <a:t> 1875 ml bez elektrolytů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739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Srovnání 3-komorových vaků s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AiO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běžné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25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22113"/>
              </p:ext>
            </p:extLst>
          </p:nvPr>
        </p:nvGraphicFramePr>
        <p:xfrm>
          <a:off x="251520" y="1196752"/>
          <a:ext cx="8640960" cy="502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94671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3-komorové vaky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/>
                        <a:t>AiO</a:t>
                      </a:r>
                      <a:endParaRPr lang="cs-CZ" sz="2800" dirty="0" smtClean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omezený výběr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směsi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množství živin ve vaku 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odpovídá potřebě pacienta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dávka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 dána</a:t>
                      </a:r>
                      <a:r>
                        <a:rPr lang="cs-CZ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rychlostí infúze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dávka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je celý vak na 24 h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není jisté, kolik výživy</a:t>
                      </a:r>
                    </a:p>
                    <a:p>
                      <a:pPr algn="ctr"/>
                      <a:r>
                        <a:rPr lang="cs-CZ" sz="2400" b="0" baseline="0" dirty="0" smtClean="0"/>
                        <a:t>bude skutečně podáno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jistota </a:t>
                      </a:r>
                    </a:p>
                    <a:p>
                      <a:pPr algn="ctr"/>
                      <a:r>
                        <a:rPr lang="cs-CZ" sz="2400" b="0" dirty="0" smtClean="0"/>
                        <a:t>adekvátní dávky</a:t>
                      </a:r>
                      <a:r>
                        <a:rPr lang="cs-CZ" sz="2400" b="0" baseline="0" dirty="0" smtClean="0"/>
                        <a:t> výživy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skladování </a:t>
                      </a:r>
                    </a:p>
                    <a:p>
                      <a:pPr algn="ctr"/>
                      <a:r>
                        <a:rPr lang="cs-CZ" sz="2400" b="0" dirty="0" smtClean="0"/>
                        <a:t>při pokojové teplotě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skladování </a:t>
                      </a:r>
                    </a:p>
                    <a:p>
                      <a:pPr algn="ctr"/>
                      <a:r>
                        <a:rPr lang="cs-CZ" sz="2400" b="0" dirty="0" smtClean="0"/>
                        <a:t>v lednici při 2-8°C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err="1" smtClean="0"/>
                        <a:t>expirace</a:t>
                      </a:r>
                      <a:r>
                        <a:rPr lang="cs-CZ" sz="2400" b="0" dirty="0" smtClean="0"/>
                        <a:t> 9 měsíců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err="1" smtClean="0"/>
                        <a:t>expirace</a:t>
                      </a:r>
                      <a:r>
                        <a:rPr lang="cs-CZ" sz="2400" b="0" dirty="0" smtClean="0"/>
                        <a:t> 7 dnů</a:t>
                      </a:r>
                      <a:endParaRPr lang="cs-CZ" sz="24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oslav\Pictures\PRÁCE\KNIHA 2017\DSC_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116632"/>
            <a:ext cx="875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Příprava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směsi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AiO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v laminárním boxu nemocniční lékárny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roslav\Pictures\PRÁCE\KNIHA 2017\DSC_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" y="47846"/>
            <a:ext cx="4572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8512" y="5827911"/>
            <a:ext cx="471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Vak s individuální směsí </a:t>
            </a:r>
            <a:r>
              <a:rPr lang="cs-CZ" sz="2200" b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AiO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připravený v nemocniční lékárně</a:t>
            </a:r>
          </a:p>
        </p:txBody>
      </p:sp>
      <p:pic>
        <p:nvPicPr>
          <p:cNvPr id="6" name="Picture 11" descr="C:\Users\Miroslav\Pictures\PRÁCE\KNIHA 2017\DSC_0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90" y="47846"/>
            <a:ext cx="4358106" cy="55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Výhody individuální směsi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AiO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připravené v nemocniční lékárně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Dávka výživy na 24 hod.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může kapat 16-24 hod. s pauzami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nový vak nasazovat každý den ve stejnou hodinu,    vždy až po dokapání předchozího vaku (16:00)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Možnost podat vysokou dávku aminokyselin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AiO</a:t>
            </a:r>
            <a:r>
              <a:rPr lang="cs-CZ" sz="2400" dirty="0" smtClean="0"/>
              <a:t> obsahuje kvalitnější roztok AMK </a:t>
            </a:r>
            <a:r>
              <a:rPr lang="cs-CZ" sz="2400" dirty="0" err="1" smtClean="0"/>
              <a:t>Neonutrin</a:t>
            </a:r>
            <a:endParaRPr lang="cs-CZ" sz="2400" dirty="0" smtClean="0"/>
          </a:p>
          <a:p>
            <a:pPr lvl="2">
              <a:spcBef>
                <a:spcPts val="0"/>
              </a:spcBef>
            </a:pPr>
            <a:r>
              <a:rPr lang="cs-CZ" sz="2200" dirty="0" smtClean="0"/>
              <a:t>obsahuje navíc cystein, cystin, tyrosin, asparagin</a:t>
            </a:r>
            <a:endParaRPr lang="cs-CZ" sz="2200" dirty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možnost podat renální nebo jaterní AMK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Možnost </a:t>
            </a:r>
            <a:r>
              <a:rPr lang="cs-CZ" sz="2800" b="1" dirty="0" smtClean="0"/>
              <a:t>výrazné redukce glukózy </a:t>
            </a:r>
            <a:r>
              <a:rPr lang="cs-CZ" dirty="0"/>
              <a:t>nebo</a:t>
            </a:r>
            <a:r>
              <a:rPr lang="cs-CZ" sz="2800" b="1" dirty="0"/>
              <a:t> </a:t>
            </a:r>
            <a:r>
              <a:rPr lang="cs-CZ" sz="2800" b="1" dirty="0" smtClean="0"/>
              <a:t>tuku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Možnost zvýšené/snížené dávky K, P, Na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Snadnější přidání vitamínů a stopových prvků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218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Nevýhody individuální směsi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AiO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en-US" b="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2132856"/>
            <a:ext cx="8136904" cy="38164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Nutnost předpisu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tato zátěž však klesá při pravidelném používání</a:t>
            </a:r>
          </a:p>
          <a:p>
            <a:pPr>
              <a:spcBef>
                <a:spcPts val="1800"/>
              </a:spcBef>
            </a:pPr>
            <a:r>
              <a:rPr lang="cs-CZ" sz="2800" b="1" dirty="0" err="1" smtClean="0"/>
              <a:t>Expirace</a:t>
            </a:r>
            <a:r>
              <a:rPr lang="cs-CZ" sz="2800" b="1" dirty="0" smtClean="0"/>
              <a:t> 5+1 den </a:t>
            </a:r>
            <a:r>
              <a:rPr lang="cs-CZ" sz="2800" dirty="0" smtClean="0"/>
              <a:t>(max. 7+1 den)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Potřeba skladování v lednici při +2 až +8°C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Již připravené vaky nemusí vyhovovat při změnách klinického / laboratorního stavu</a:t>
            </a:r>
          </a:p>
          <a:p>
            <a:pPr>
              <a:spcBef>
                <a:spcPts val="0"/>
              </a:spcBef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304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738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Kritéria pro zahájení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ÚPV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nemocných s pokročilým nádorovým onemocněním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8496944" cy="4680520"/>
          </a:xfrm>
        </p:spPr>
        <p:txBody>
          <a:bodyPr>
            <a:normAutofit/>
          </a:bodyPr>
          <a:lstStyle/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Není možný téměř žádný perorální příjem, ani není vhodné zavedení enterální sondy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zvláště </a:t>
            </a:r>
            <a:r>
              <a:rPr lang="cs-CZ" sz="2400" dirty="0">
                <a:latin typeface="Arial" charset="0"/>
              </a:rPr>
              <a:t>při malnutrici a delším trvání PV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Doba očekávání života je nejméně 3 měsíce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nádor progreduje pomalu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pacient může zemřít dříve na podvýživu než na nádor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Výkonnostní stav KPSI ≥ 60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pacient chodí, schopen vyjít do schodů  (1 poschodí)</a:t>
            </a:r>
          </a:p>
          <a:p>
            <a:pPr marL="276225" indent="-260350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Pacient nemá nádorově zvýšené CRP</a:t>
            </a:r>
          </a:p>
          <a:p>
            <a:pPr marL="534988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naopak opakovaně vysoké CRP &gt; 10 mg/l </a:t>
            </a:r>
            <a:endParaRPr lang="cs-CZ" sz="2400" dirty="0">
              <a:latin typeface="Arial" charset="0"/>
            </a:endParaRP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1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Společné vlastnosti 2-komorových vaků</a:t>
            </a:r>
            <a:r>
              <a:rPr lang="cs-CZ" sz="31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1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PV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Neobsahují žádný tuk </a:t>
            </a:r>
            <a:r>
              <a:rPr lang="cs-CZ" sz="2800" dirty="0" smtClean="0"/>
              <a:t>(jen AMK+G)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Mají průhledný </a:t>
            </a:r>
            <a:r>
              <a:rPr lang="cs-CZ" sz="2800" b="1" dirty="0"/>
              <a:t>vzhled </a:t>
            </a:r>
            <a:r>
              <a:rPr lang="cs-CZ" sz="2800" b="1" dirty="0" smtClean="0"/>
              <a:t>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jako voda,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přidání vitamínů změní barvu do světe žluté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/>
              <a:t>Jsou </a:t>
            </a:r>
            <a:r>
              <a:rPr lang="cs-CZ" sz="2800" b="1" dirty="0" smtClean="0"/>
              <a:t>levnější </a:t>
            </a:r>
            <a:r>
              <a:rPr lang="cs-CZ" sz="2800" dirty="0" smtClean="0"/>
              <a:t>(protože TE je drahá)</a:t>
            </a: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Určeny spíše jen ke krátkodobému podávání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Mohou být vhodné při </a:t>
            </a:r>
            <a:r>
              <a:rPr lang="cs-CZ" sz="2800" b="1" dirty="0" smtClean="0"/>
              <a:t>vysoké hladině TG</a:t>
            </a:r>
            <a:endParaRPr lang="cs-CZ" sz="2800" b="1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Nejsou vhodné pro léčbu </a:t>
            </a:r>
            <a:r>
              <a:rPr lang="cs-CZ" sz="2800" b="1" dirty="0" smtClean="0"/>
              <a:t>malnutrice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464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Aminomix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typ 1 a 2,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objem vaků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2000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ml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2-komorový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vak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pro PV, do centrální žíly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3299"/>
              </p:ext>
            </p:extLst>
          </p:nvPr>
        </p:nvGraphicFramePr>
        <p:xfrm>
          <a:off x="107503" y="1124744"/>
          <a:ext cx="8928991" cy="492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1296144"/>
                <a:gridCol w="2736304"/>
                <a:gridCol w="2952326"/>
              </a:tblGrid>
              <a:tr h="1044216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Aminomix</a:t>
                      </a:r>
                      <a:r>
                        <a:rPr lang="cs-CZ" sz="2400" dirty="0" smtClean="0"/>
                        <a:t> 1</a:t>
                      </a:r>
                    </a:p>
                    <a:p>
                      <a:pPr algn="ctr"/>
                      <a:r>
                        <a:rPr lang="cs-CZ" sz="2000" b="0" dirty="0" smtClean="0"/>
                        <a:t>2000ml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Aminomix</a:t>
                      </a:r>
                      <a:r>
                        <a:rPr lang="cs-CZ" sz="2400" dirty="0" smtClean="0"/>
                        <a:t> 2</a:t>
                      </a:r>
                    </a:p>
                    <a:p>
                      <a:pPr algn="ctr"/>
                      <a:r>
                        <a:rPr lang="cs-CZ" sz="2000" b="0" dirty="0" smtClean="0"/>
                        <a:t>2000 ml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61653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Energie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kcal</a:t>
                      </a:r>
                    </a:p>
                    <a:p>
                      <a:pPr algn="ctr"/>
                      <a:r>
                        <a:rPr lang="cs-CZ" sz="2400" b="0" i="1" dirty="0" err="1" smtClean="0"/>
                        <a:t>kJ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2000</a:t>
                      </a:r>
                    </a:p>
                    <a:p>
                      <a:pPr algn="ctr"/>
                      <a:r>
                        <a:rPr lang="cs-CZ" sz="2400" b="1" dirty="0" smtClean="0"/>
                        <a:t>8360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1360</a:t>
                      </a:r>
                    </a:p>
                    <a:p>
                      <a:pPr algn="ctr"/>
                      <a:r>
                        <a:rPr lang="cs-CZ" sz="2400" b="1" dirty="0" smtClean="0"/>
                        <a:t>5380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AMK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100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Glukóza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400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240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Draslík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Osmolarita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23306" y="6279703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Aminomix</a:t>
            </a:r>
            <a:r>
              <a:rPr lang="cs-CZ" sz="2000" dirty="0" smtClean="0"/>
              <a:t> 1 má vysoký obsah glukózy!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50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-2738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Nutriflex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Peri,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objem vaku 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>2000 m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2-komorový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vak </a:t>
            </a: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pro PV do periferní žíly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40146"/>
              </p:ext>
            </p:extLst>
          </p:nvPr>
        </p:nvGraphicFramePr>
        <p:xfrm>
          <a:off x="107503" y="1124744"/>
          <a:ext cx="8928992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27"/>
                <a:gridCol w="1912826"/>
                <a:gridCol w="2968239"/>
              </a:tblGrid>
              <a:tr h="1084753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Nutriflex</a:t>
                      </a:r>
                      <a:r>
                        <a:rPr lang="cs-CZ" sz="2400" dirty="0" smtClean="0"/>
                        <a:t> Peri</a:t>
                      </a:r>
                    </a:p>
                    <a:p>
                      <a:pPr algn="ctr"/>
                      <a:r>
                        <a:rPr lang="cs-CZ" sz="2000" dirty="0" smtClean="0"/>
                        <a:t>2000 ml</a:t>
                      </a:r>
                      <a:endParaRPr lang="cs-CZ" sz="2000" dirty="0"/>
                    </a:p>
                  </a:txBody>
                  <a:tcPr anchor="ctr"/>
                </a:tc>
              </a:tr>
              <a:tr h="616532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Energie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kcal</a:t>
                      </a:r>
                    </a:p>
                    <a:p>
                      <a:pPr algn="ctr"/>
                      <a:r>
                        <a:rPr lang="cs-CZ" sz="2400" b="0" i="1" dirty="0" err="1" smtClean="0"/>
                        <a:t>kJ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1435</a:t>
                      </a:r>
                    </a:p>
                    <a:p>
                      <a:pPr algn="ctr"/>
                      <a:r>
                        <a:rPr lang="cs-CZ" sz="2400" b="1" dirty="0" smtClean="0"/>
                        <a:t>6000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Aminokyseliny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80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Glukóza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i="1" dirty="0" smtClean="0"/>
                        <a:t>g</a:t>
                      </a:r>
                      <a:endParaRPr lang="cs-CZ" sz="24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160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Draslík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Fosfor, P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anchor="ctr"/>
                </a:tc>
              </a:tr>
              <a:tr h="612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Osmolarita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cs-CZ" sz="2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cs-CZ" sz="24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3528" y="6279703"/>
            <a:ext cx="6855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Nutriflex</a:t>
            </a:r>
            <a:r>
              <a:rPr lang="cs-CZ" sz="2000" dirty="0" smtClean="0"/>
              <a:t> Peri má vysoký obsah AMK, nízký obsah energie!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218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064896" cy="50405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Vitamínová směs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Viant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® 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B.Braun</a:t>
            </a:r>
            <a:endParaRPr lang="en-US" sz="24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82567"/>
              </p:ext>
            </p:extLst>
          </p:nvPr>
        </p:nvGraphicFramePr>
        <p:xfrm>
          <a:off x="125760" y="641668"/>
          <a:ext cx="8910735" cy="609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05"/>
                <a:gridCol w="2895989"/>
                <a:gridCol w="1458010"/>
                <a:gridCol w="1944216"/>
                <a:gridCol w="1944215"/>
              </a:tblGrid>
              <a:tr h="431921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Vitamín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Viant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Potřeba </a:t>
                      </a:r>
                      <a:r>
                        <a:rPr lang="cs-CZ" sz="2000" dirty="0" err="1" smtClean="0"/>
                        <a:t>i.v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1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Thiamin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Riboflavin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3,6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3,6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Nikotinamid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40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40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Ac.pantothenicum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15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15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Pyridoxin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Biotin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Ac.folicum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600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600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B</a:t>
                      </a:r>
                      <a:r>
                        <a:rPr lang="cs-CZ" sz="2000" b="1" baseline="-250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Kyanokobalamin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5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5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C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err="1" smtClean="0"/>
                        <a:t>Ac.ascorbicum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200</a:t>
                      </a:r>
                      <a:endParaRPr lang="cs-CZ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200</a:t>
                      </a:r>
                      <a:endParaRPr lang="cs-CZ" sz="2000" b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A</a:t>
                      </a:r>
                      <a:endParaRPr lang="cs-CZ" sz="2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smtClean="0"/>
                        <a:t>Retinol ekvivalent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baseline="0" dirty="0" smtClean="0"/>
                        <a:t>1000</a:t>
                      </a:r>
                      <a:endParaRPr lang="cs-CZ" sz="20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baseline="0" dirty="0" smtClean="0"/>
                        <a:t>1000</a:t>
                      </a:r>
                      <a:endParaRPr lang="cs-CZ" sz="2000" b="0" baseline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D</a:t>
                      </a:r>
                      <a:r>
                        <a:rPr lang="cs-CZ" sz="2000" b="1" baseline="-25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err="1" smtClean="0"/>
                        <a:t>Cholecalciferol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5</a:t>
                      </a:r>
                      <a:endParaRPr lang="cs-CZ" sz="20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baseline="0" dirty="0" smtClean="0"/>
                        <a:t>15</a:t>
                      </a:r>
                      <a:endParaRPr lang="cs-CZ" sz="2000" b="1" baseline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aseline="0" dirty="0" smtClean="0"/>
                        <a:t>Tokoferol-</a:t>
                      </a:r>
                      <a:r>
                        <a:rPr lang="cs-CZ" sz="2000" baseline="0" dirty="0" smtClean="0">
                          <a:latin typeface="Symbol" pitchFamily="18" charset="2"/>
                        </a:rPr>
                        <a:t>a</a:t>
                      </a:r>
                      <a:r>
                        <a:rPr lang="cs-CZ" sz="2000" baseline="0" dirty="0" smtClean="0"/>
                        <a:t> ekvivalent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aseline="0" dirty="0" smtClean="0"/>
                        <a:t>mg</a:t>
                      </a:r>
                      <a:endParaRPr lang="cs-CZ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baseline="0" dirty="0" smtClean="0"/>
                        <a:t>9,1</a:t>
                      </a:r>
                      <a:endParaRPr lang="cs-CZ" sz="20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baseline="0" dirty="0" smtClean="0"/>
                        <a:t>9</a:t>
                      </a:r>
                      <a:endParaRPr lang="cs-CZ" sz="2000" b="0" baseline="0" dirty="0"/>
                    </a:p>
                  </a:txBody>
                  <a:tcPr anchor="ctr"/>
                </a:tc>
              </a:tr>
              <a:tr h="435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K</a:t>
                      </a:r>
                      <a:r>
                        <a:rPr lang="cs-CZ" sz="2000" b="1" baseline="-250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err="1" smtClean="0"/>
                        <a:t>Phytomenadion</a:t>
                      </a:r>
                      <a:endParaRPr lang="cs-CZ" sz="20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baseline="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baseline="0" dirty="0" smtClean="0"/>
                        <a:t>150</a:t>
                      </a:r>
                      <a:endParaRPr lang="cs-CZ" sz="20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baseline="0" dirty="0" smtClean="0"/>
                        <a:t>150</a:t>
                      </a:r>
                      <a:endParaRPr lang="cs-CZ" sz="2000" b="0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0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Nová směs stopových prvků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Nutryelt</a:t>
            </a:r>
            <a:r>
              <a:rPr lang="cs-CZ" sz="3100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latin typeface="Arial" pitchFamily="34" charset="0"/>
                <a:cs typeface="Arial" pitchFamily="34" charset="0"/>
              </a:rPr>
              <a:t>Baxter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obsahuje 9 stopových prvků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18842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Stopový prvek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Potřeba </a:t>
                      </a:r>
                      <a:r>
                        <a:rPr lang="cs-CZ" sz="2000" dirty="0" err="1" smtClean="0"/>
                        <a:t>i.v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Nutryelt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Zn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Zinek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3-6,5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Selén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Fe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Železo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Měď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300-500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300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Mangan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F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Fluor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950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950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I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130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Mo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Molybden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Cr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Chróm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10-20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5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30BF026-0BA6-409D-8636-94BE77AA704B}" type="slidenum">
              <a:rPr lang="cs-CZ"/>
              <a:pPr algn="r"/>
              <a:t>35</a:t>
            </a:fld>
            <a:endParaRPr lang="cs-CZ" dirty="0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561014" cy="1008659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0066"/>
                </a:solidFill>
                <a:latin typeface="Arial" charset="0"/>
              </a:rPr>
              <a:t>Úloha nutričního terapeuta (NT)</a:t>
            </a:r>
            <a:r>
              <a:rPr lang="cs-CZ" b="1" dirty="0">
                <a:solidFill>
                  <a:srgbClr val="000066"/>
                </a:solidFill>
                <a:latin typeface="Arial" charset="0"/>
              </a:rPr>
              <a:t/>
            </a:r>
            <a:br>
              <a:rPr lang="cs-CZ" b="1" dirty="0">
                <a:solidFill>
                  <a:srgbClr val="000066"/>
                </a:solidFill>
                <a:latin typeface="Arial" charset="0"/>
              </a:rPr>
            </a:br>
            <a:r>
              <a:rPr lang="cs-CZ" sz="2400" b="0" dirty="0" smtClean="0">
                <a:solidFill>
                  <a:srgbClr val="000066"/>
                </a:solidFill>
                <a:latin typeface="Arial" charset="0"/>
              </a:rPr>
              <a:t>u nemocných, kteří dostávají PV</a:t>
            </a:r>
            <a:endParaRPr lang="cs-CZ" sz="24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08912" cy="453650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NT nerozepisuje PV </a:t>
            </a:r>
            <a:r>
              <a:rPr lang="cs-CZ" dirty="0" smtClean="0">
                <a:latin typeface="Arial" charset="0"/>
              </a:rPr>
              <a:t>(zatím)</a:t>
            </a:r>
          </a:p>
          <a:p>
            <a:pPr marL="620713" lvl="1" indent="-258763">
              <a:spcBef>
                <a:spcPct val="0"/>
              </a:spcBef>
              <a:buClrTx/>
              <a:buSzPct val="75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za rozpis je zodpovědný lékař</a:t>
            </a:r>
          </a:p>
          <a:p>
            <a:pPr marL="620713" lvl="1" indent="-258763">
              <a:spcBef>
                <a:spcPct val="0"/>
              </a:spcBef>
              <a:buClrTx/>
              <a:buSzPct val="75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NT však může navrhovat zahájení PV</a:t>
            </a:r>
            <a:endParaRPr lang="cs-CZ" sz="2800" b="1" dirty="0" smtClean="0">
              <a:latin typeface="Arial" charset="0"/>
            </a:endParaRP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NT může upozornit na nedostatky při podávání PV</a:t>
            </a:r>
          </a:p>
          <a:p>
            <a:pPr marL="620713" lvl="1" indent="-258763">
              <a:spcBef>
                <a:spcPct val="0"/>
              </a:spcBef>
              <a:buClrTx/>
              <a:buSzPct val="75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v kontextu celkového nutričního příjmu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NT provádí celkovou kalkulaci příjmu výživy</a:t>
            </a:r>
          </a:p>
          <a:p>
            <a:pPr marL="620713" lvl="1" indent="-258763">
              <a:spcBef>
                <a:spcPct val="0"/>
              </a:spcBef>
              <a:buClrTx/>
              <a:buSzPct val="75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příjem živin v </a:t>
            </a:r>
            <a:r>
              <a:rPr lang="cs-CZ" sz="2400" dirty="0" err="1" smtClean="0">
                <a:latin typeface="Arial" charset="0"/>
              </a:rPr>
              <a:t>EV+PV+stravě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75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součet celkového příjmu energie a AMK/bílkovin</a:t>
            </a:r>
          </a:p>
          <a:p>
            <a:pPr marL="620713" lvl="1" indent="-258763">
              <a:spcBef>
                <a:spcPct val="0"/>
              </a:spcBef>
              <a:buClrTx/>
              <a:buSzPct val="75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srovnání s celkovou nutriční potřebou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6768752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Propočet celkového příjmu energie</a:t>
            </a:r>
            <a:b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doménou nutričního terapeuta</a:t>
            </a:r>
            <a:endParaRPr lang="cs-CZ" sz="27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67544" y="1700808"/>
            <a:ext cx="388843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solidFill>
                  <a:schemeClr val="tx1"/>
                </a:solidFill>
              </a:rPr>
              <a:t>Vak s PV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obsah energie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uveden na vaku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pozor na nadměrný příjem 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16016" y="1700808"/>
            <a:ext cx="388843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solidFill>
                  <a:schemeClr val="tx1"/>
                </a:solidFill>
              </a:rPr>
              <a:t>Glukóza v infuzích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G 5%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FR ½ </a:t>
            </a:r>
            <a:r>
              <a:rPr lang="cs-CZ" sz="1600" dirty="0" smtClean="0">
                <a:solidFill>
                  <a:schemeClr val="tx1"/>
                </a:solidFill>
              </a:rPr>
              <a:t>obsahuje</a:t>
            </a:r>
            <a:r>
              <a:rPr lang="cs-CZ" sz="2000" b="1" dirty="0" smtClean="0">
                <a:solidFill>
                  <a:schemeClr val="tx1"/>
                </a:solidFill>
              </a:rPr>
              <a:t> G 2,5%</a:t>
            </a:r>
          </a:p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Plasmalyte</a:t>
            </a:r>
            <a:r>
              <a:rPr lang="cs-CZ" sz="2000" b="1" dirty="0" smtClean="0">
                <a:solidFill>
                  <a:schemeClr val="tx1"/>
                </a:solidFill>
              </a:rPr>
              <a:t> G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7544" y="3789040"/>
            <a:ext cx="388843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smtClean="0">
                <a:solidFill>
                  <a:schemeClr val="tx1"/>
                </a:solidFill>
              </a:rPr>
              <a:t>Strava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menší příjem stravy je častý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slazené nápoje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716016" y="3814606"/>
            <a:ext cx="3888432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dirty="0" err="1" smtClean="0">
                <a:solidFill>
                  <a:schemeClr val="tx1"/>
                </a:solidFill>
              </a:rPr>
              <a:t>Sipping</a:t>
            </a:r>
            <a:endParaRPr lang="cs-CZ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je vhodným doplňkem PV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pokud je to možné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71295" y="5805264"/>
            <a:ext cx="604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Je třeba brát do úvahy 4 možné zdroje energie. </a:t>
            </a:r>
          </a:p>
          <a:p>
            <a:r>
              <a:rPr lang="cs-CZ" dirty="0" smtClean="0"/>
              <a:t>U pacienta s enterální sondou může být zdrojem také EV.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Podávání PV v nemocnicích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většinou nepřetržitě po celých 24 h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518457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Obvyklá rychlost 80 ml/h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600" dirty="0" smtClean="0"/>
              <a:t>80 x 24 h = přibližně 2000 ml / 24 h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600" dirty="0" smtClean="0"/>
              <a:t>někdy nepřesně dávkovacím setem bez pumpy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Začínat je vhodné nižší rychlostí 40 ml/h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600" dirty="0" smtClean="0"/>
              <a:t>potřeba adaptace na přívod živin do velkého oběhu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Rychlost 80 ml/h může být příliš vysoká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600" dirty="0" smtClean="0"/>
              <a:t>pro pacienty nižší hmotnosti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600" dirty="0" smtClean="0"/>
              <a:t>pro starší pacienty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600" dirty="0" smtClean="0"/>
              <a:t>pro nemocné s nízkou fyzickou aktivitou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Kontinuální podávání nevýhodným způsobem omezuje fyzickou aktivitu pacienta</a:t>
            </a:r>
          </a:p>
        </p:txBody>
      </p:sp>
    </p:spTree>
    <p:extLst>
      <p:ext uri="{BB962C8B-B14F-4D97-AF65-F5344CB8AC3E}">
        <p14:creationId xmlns:p14="http://schemas.microsoft.com/office/powerpoint/2010/main" val="2444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Parenterální výživa na JIP </a:t>
            </a:r>
            <a:r>
              <a:rPr lang="cs-CZ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kriticky nemocných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Jen tam, kde není možná výživa enterální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Efekt je viditelný méně než při úspěšné EV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Riziko metabolických komplikací je vyšší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/>
              <a:t>hyperglykémie (&gt;9 </a:t>
            </a:r>
            <a:r>
              <a:rPr lang="cs-CZ" sz="2400" dirty="0" err="1"/>
              <a:t>mmol</a:t>
            </a:r>
            <a:r>
              <a:rPr lang="cs-CZ" sz="2400" dirty="0"/>
              <a:t>/l</a:t>
            </a:r>
            <a:r>
              <a:rPr lang="cs-CZ" sz="2400" dirty="0" smtClean="0"/>
              <a:t>), nutná kontrola i večer</a:t>
            </a:r>
            <a:endParaRPr lang="cs-CZ" sz="2400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 err="1" smtClean="0"/>
              <a:t>overfeeding</a:t>
            </a:r>
            <a:endParaRPr lang="cs-CZ" sz="2400" dirty="0" smtClean="0"/>
          </a:p>
          <a:p>
            <a:pPr marL="620713" lvl="1" indent="-258763">
              <a:spcBef>
                <a:spcPts val="0"/>
              </a:spcBef>
            </a:pPr>
            <a:r>
              <a:rPr lang="cs-CZ" sz="2400" dirty="0" err="1" smtClean="0"/>
              <a:t>refeeding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Riziko různých infekcí je vyšší než při EV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 smtClean="0"/>
              <a:t>imunosupresívní efekt, způsobený vyřazením funkce střeva</a:t>
            </a:r>
          </a:p>
        </p:txBody>
      </p:sp>
    </p:spTree>
    <p:extLst>
      <p:ext uri="{BB962C8B-B14F-4D97-AF65-F5344CB8AC3E}">
        <p14:creationId xmlns:p14="http://schemas.microsoft.com/office/powerpoint/2010/main" val="28614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Nejčastější chyby při podávání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nemocnici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180" y="1772816"/>
            <a:ext cx="8568308" cy="4824536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Nejsou přidány </a:t>
            </a:r>
            <a:r>
              <a:rPr lang="cs-CZ" sz="2800" b="1" dirty="0" smtClean="0">
                <a:latin typeface="Arial" charset="0"/>
              </a:rPr>
              <a:t>vitamíny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stopové prvky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Není kontrolována </a:t>
            </a:r>
            <a:r>
              <a:rPr lang="cs-CZ" sz="2800" b="1" dirty="0" smtClean="0">
                <a:latin typeface="Arial" charset="0"/>
              </a:rPr>
              <a:t>glykémie</a:t>
            </a:r>
            <a:endParaRPr lang="cs-CZ" b="1" dirty="0" smtClean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Není kontrolována </a:t>
            </a:r>
            <a:r>
              <a:rPr lang="cs-CZ" sz="2800" b="1" dirty="0" err="1" smtClean="0">
                <a:latin typeface="Arial" charset="0"/>
              </a:rPr>
              <a:t>triglyceridémie</a:t>
            </a:r>
            <a:r>
              <a:rPr lang="cs-CZ" sz="2800" b="1" dirty="0" smtClean="0">
                <a:latin typeface="Arial" charset="0"/>
              </a:rPr>
              <a:t> 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Je podávána </a:t>
            </a:r>
            <a:r>
              <a:rPr lang="cs-CZ" sz="2800" b="1" dirty="0" smtClean="0">
                <a:latin typeface="Arial" charset="0"/>
              </a:rPr>
              <a:t>nadměrná dávka energie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Nedostatečná dávka aminokyselin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dirty="0">
                <a:latin typeface="Arial" charset="0"/>
              </a:rPr>
              <a:t>PV kape od počátku plnou </a:t>
            </a:r>
            <a:r>
              <a:rPr lang="cs-CZ" sz="2800" dirty="0" smtClean="0">
                <a:latin typeface="Arial" charset="0"/>
              </a:rPr>
              <a:t>rychlostí</a:t>
            </a:r>
            <a:endParaRPr lang="cs-CZ" sz="28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Nelze zjistit, kolik výživy pacient skutečně dostává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PV není zřetelně odůvodněna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dirty="0" smtClean="0">
                <a:latin typeface="Arial" charset="0"/>
              </a:rPr>
              <a:t>PV je podávána příliš krátkou dobu (&lt; 3-5 dnů)</a:t>
            </a:r>
          </a:p>
          <a:p>
            <a:pPr marL="361950" indent="-346075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6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Typy parenterální výživy (PV)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dělení podle různých hledisek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424936" cy="4608512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Centrální a periferní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podle žilního přístupu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Úplná a doplňková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úplná kryje veškerý přívod hlavních živin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doplňková obvykle kryje 30-70 % potřeby energie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Podle obsahu hlavních živin 2- a 3-složková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2-složková: aminokyseliny (AMK) a glukóza (G)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3-složková: AMK + G + tuková emulze (TE)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Vícekomorové vaky a </a:t>
            </a:r>
            <a:r>
              <a:rPr lang="cs-CZ" sz="2800" b="1" dirty="0" err="1" smtClean="0">
                <a:latin typeface="Arial" charset="0"/>
              </a:rPr>
              <a:t>AiO</a:t>
            </a:r>
            <a:endParaRPr lang="cs-CZ" sz="2800" b="1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příprava </a:t>
            </a:r>
            <a:r>
              <a:rPr lang="cs-CZ" sz="2400" dirty="0" err="1" smtClean="0">
                <a:latin typeface="Arial" charset="0"/>
              </a:rPr>
              <a:t>AiO</a:t>
            </a:r>
            <a:r>
              <a:rPr lang="cs-CZ" sz="2400" dirty="0" smtClean="0">
                <a:latin typeface="Arial" charset="0"/>
              </a:rPr>
              <a:t> v nemocniční lékárně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0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3880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Refeeding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syndrom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příliš rychlé obnovení výživy po předchozím hladovění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568308" cy="4824536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výživě vzniká riziko rychlého návratu P, K, Mg do buněk a pokles jejich hladin v krvi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selhání energetického metabolismu, nedostatek ATP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nutno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monitorovat </a:t>
            </a:r>
            <a:r>
              <a:rPr lang="cs-CZ" sz="2400" dirty="0" smtClean="0">
                <a:latin typeface="Arial" charset="0"/>
              </a:rPr>
              <a:t>zvláště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hladinu P</a:t>
            </a:r>
            <a:r>
              <a:rPr lang="cs-CZ" sz="2400" dirty="0" smtClean="0">
                <a:latin typeface="Arial" charset="0"/>
              </a:rPr>
              <a:t> zpočátku denně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při poklesu nutno </a:t>
            </a:r>
            <a:r>
              <a:rPr lang="cs-CZ" sz="2400" dirty="0" err="1" smtClean="0">
                <a:latin typeface="Arial" charset="0"/>
              </a:rPr>
              <a:t>suplementovat</a:t>
            </a:r>
            <a:r>
              <a:rPr lang="cs-CZ" sz="2400" dirty="0" smtClean="0">
                <a:latin typeface="Arial" charset="0"/>
              </a:rPr>
              <a:t> P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Riziko nedostatku vitamínů B skupiny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prvních 3-5 dnů doporučeny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velké dávky </a:t>
            </a:r>
            <a:r>
              <a:rPr lang="cs-CZ" sz="2400" dirty="0" err="1" smtClean="0">
                <a:solidFill>
                  <a:srgbClr val="FF0000"/>
                </a:solidFill>
                <a:latin typeface="Arial" charset="0"/>
              </a:rPr>
              <a:t>thiaminu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až 3x200 mg </a:t>
            </a:r>
            <a:r>
              <a:rPr lang="cs-CZ" sz="2400" dirty="0" err="1" smtClean="0">
                <a:latin typeface="Arial" charset="0"/>
              </a:rPr>
              <a:t>iv</a:t>
            </a:r>
            <a:r>
              <a:rPr lang="cs-CZ" sz="2400" dirty="0" smtClean="0">
                <a:latin typeface="Arial" charset="0"/>
              </a:rPr>
              <a:t>. (denní potřeba je pouze 1 mg </a:t>
            </a:r>
            <a:r>
              <a:rPr lang="cs-CZ" sz="2400" dirty="0" err="1" smtClean="0">
                <a:latin typeface="Arial" charset="0"/>
              </a:rPr>
              <a:t>thiaminu</a:t>
            </a:r>
            <a:r>
              <a:rPr lang="cs-CZ" sz="2400" dirty="0" smtClean="0">
                <a:latin typeface="Arial" charset="0"/>
              </a:rPr>
              <a:t>) 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B komplex forte </a:t>
            </a:r>
            <a:r>
              <a:rPr lang="cs-CZ" sz="2400" dirty="0" smtClean="0">
                <a:latin typeface="Arial" charset="0"/>
              </a:rPr>
              <a:t>2-2-2 </a:t>
            </a:r>
            <a:r>
              <a:rPr lang="cs-CZ" sz="2400" dirty="0" err="1" smtClean="0">
                <a:latin typeface="Arial" charset="0"/>
              </a:rPr>
              <a:t>drg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nebo velká dávka </a:t>
            </a:r>
            <a:r>
              <a:rPr lang="cs-CZ" sz="2400" dirty="0" err="1" smtClean="0">
                <a:latin typeface="Arial" charset="0"/>
              </a:rPr>
              <a:t>iv</a:t>
            </a:r>
            <a:r>
              <a:rPr lang="cs-CZ" sz="2400" dirty="0" smtClean="0">
                <a:latin typeface="Arial" charset="0"/>
              </a:rPr>
              <a:t>.</a:t>
            </a:r>
          </a:p>
          <a:p>
            <a:pPr marL="35877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Výživu zahajovat nízkou dávkou 10 kcal/kg/den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2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3880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syndrom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nadměrná výživa při stresovém metabolismu (na JIP)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8784976" cy="4824536"/>
          </a:xfrm>
        </p:spPr>
        <p:txBody>
          <a:bodyPr>
            <a:normAutofit/>
          </a:bodyPr>
          <a:lstStyle/>
          <a:p>
            <a:pPr marL="35877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Při stresu pacient mobilizuje své vlastní zdroje energie, a to i při podávání výživy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Pokud se v této situaci podá plná dávka výživy  </a:t>
            </a:r>
            <a:r>
              <a:rPr lang="cs-CZ" sz="2800" dirty="0" smtClean="0">
                <a:latin typeface="Arial" charset="0"/>
              </a:rPr>
              <a:t>(jak PV tak i EV), </a:t>
            </a:r>
            <a:r>
              <a:rPr lang="cs-CZ" sz="2800" b="1" dirty="0" smtClean="0">
                <a:latin typeface="Arial" charset="0"/>
              </a:rPr>
              <a:t>narůstá glykémie</a:t>
            </a:r>
            <a:r>
              <a:rPr lang="cs-CZ" sz="2800" dirty="0" smtClean="0">
                <a:latin typeface="Arial" charset="0"/>
              </a:rPr>
              <a:t>, což poškozuje tkáně a buňky endotelu mikrocirkulace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narůstá riziko komplikací i mortalita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PV by měla být zahájena velmi nízkou dávkou energie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10 kcal/kg/den </a:t>
            </a:r>
            <a:r>
              <a:rPr lang="cs-CZ" sz="2800" b="1" dirty="0" smtClean="0">
                <a:latin typeface="Arial" charset="0"/>
              </a:rPr>
              <a:t>první 2-3 dny</a:t>
            </a:r>
            <a:endParaRPr lang="cs-CZ" sz="2800" b="1" dirty="0">
              <a:latin typeface="Arial" charset="0"/>
            </a:endParaRP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tedy jen kolem 3000 </a:t>
            </a:r>
            <a:r>
              <a:rPr lang="cs-CZ" sz="2400" dirty="0" err="1" smtClean="0">
                <a:latin typeface="Arial" charset="0"/>
              </a:rPr>
              <a:t>kJ</a:t>
            </a:r>
            <a:r>
              <a:rPr lang="cs-CZ" sz="2400" dirty="0" smtClean="0">
                <a:latin typeface="Arial" charset="0"/>
              </a:rPr>
              <a:t>/den</a:t>
            </a:r>
          </a:p>
          <a:p>
            <a:pPr marL="358775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Monitorovat a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korigovat glykémii &gt; 9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mmol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/l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5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Podávání PV v domácích podmínkách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většinou kape přes noc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4536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Za pomoci pracovníků domácí péče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výživu napojují a odpojují (návštěva 2x denně)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Samospádem </a:t>
            </a:r>
            <a:r>
              <a:rPr lang="cs-CZ" sz="2800" dirty="0" smtClean="0"/>
              <a:t>(=gravitačně) </a:t>
            </a:r>
            <a:r>
              <a:rPr lang="cs-CZ" sz="2800" b="1" dirty="0" smtClean="0"/>
              <a:t>nebo pumpou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pumpu kupuje nemocnice a dodatečně se uhradí vykázanými kódy DPV 11511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Obvykle přes noc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nesmí vykapat rychleji než za 12 h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Ve dne se pacient pohybuje a zkouší jíst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278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 může udělat nutriční terapeutka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při indikaci parenterální výživy?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44824"/>
            <a:ext cx="8496944" cy="4536504"/>
          </a:xfrm>
        </p:spPr>
        <p:txBody>
          <a:bodyPr>
            <a:normAutofit lnSpcReduction="10000"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Upozornit, že pacient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není schopen zajistit nutriční potřebu enterální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cestou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nelze zvýšit příjem stravy, netoleruje </a:t>
            </a:r>
            <a:r>
              <a:rPr lang="cs-CZ" sz="2400" dirty="0" err="1" smtClean="0">
                <a:latin typeface="Arial" charset="0"/>
              </a:rPr>
              <a:t>sipping</a:t>
            </a:r>
            <a:r>
              <a:rPr lang="cs-CZ" sz="2400" dirty="0" smtClean="0">
                <a:latin typeface="Arial" charset="0"/>
              </a:rPr>
              <a:t> a není možné ani vhodné zavést sondu a EV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pokračuje hubnutí, pravděpodobně nevstřebává živiny</a:t>
            </a:r>
          </a:p>
          <a:p>
            <a:pPr marL="314325" indent="-35242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Doporučit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domácí doplňkovou PV </a:t>
            </a:r>
            <a:r>
              <a:rPr lang="cs-CZ" sz="2800" b="1" dirty="0" smtClean="0">
                <a:latin typeface="Arial" charset="0"/>
              </a:rPr>
              <a:t>při hubnutí a průjmech, s cílem stabilizovat hmotnost</a:t>
            </a:r>
          </a:p>
          <a:p>
            <a:pPr marL="714375" lvl="1" indent="-352425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pokud nemá </a:t>
            </a:r>
            <a:r>
              <a:rPr lang="cs-CZ" sz="2400" dirty="0" err="1" smtClean="0">
                <a:latin typeface="Arial" charset="0"/>
              </a:rPr>
              <a:t>infaustní</a:t>
            </a:r>
            <a:r>
              <a:rPr lang="cs-CZ" sz="2400" dirty="0" smtClean="0">
                <a:latin typeface="Arial" charset="0"/>
              </a:rPr>
              <a:t> prognózu</a:t>
            </a:r>
          </a:p>
          <a:p>
            <a:pPr marL="314325" indent="-352425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Doporučit ÚPV</a:t>
            </a:r>
            <a:r>
              <a:rPr lang="cs-CZ" sz="2800" b="1" dirty="0" smtClean="0">
                <a:latin typeface="Arial" charset="0"/>
              </a:rPr>
              <a:t>, pokud má pacient minimální příjem stravy a splňuje kritéria pro její zahájení</a:t>
            </a:r>
            <a:endParaRPr lang="cs-CZ" sz="2800" b="1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6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 může udělat nutriční terapeutka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pacienta s parenterální výživou?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56184"/>
            <a:ext cx="8496944" cy="5013176"/>
          </a:xfrm>
        </p:spPr>
        <p:txBody>
          <a:bodyPr>
            <a:normAutofit lnSpcReduction="10000"/>
          </a:bodyPr>
          <a:lstStyle/>
          <a:p>
            <a:pPr marL="220663" indent="-258763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Doporučit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přidání vitamínů a stop. prvků </a:t>
            </a:r>
            <a:r>
              <a:rPr lang="cs-CZ" sz="2800" b="1" dirty="0">
                <a:latin typeface="Arial" charset="0"/>
              </a:rPr>
              <a:t>k PV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zvláště při malnutrici a delším trvání PV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Upozornit na potřebu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kontroly glykémie </a:t>
            </a:r>
            <a:r>
              <a:rPr lang="cs-CZ" sz="2800" b="1" dirty="0" smtClean="0">
                <a:latin typeface="Arial" charset="0"/>
              </a:rPr>
              <a:t>večer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Doporučit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kontrolu hladiny TG</a:t>
            </a:r>
            <a:r>
              <a:rPr lang="cs-CZ" sz="2800" b="1" dirty="0" smtClean="0">
                <a:latin typeface="Arial" charset="0"/>
              </a:rPr>
              <a:t>, </a:t>
            </a:r>
            <a:r>
              <a:rPr lang="cs-CZ" sz="2800" dirty="0" smtClean="0">
                <a:latin typeface="Arial" charset="0"/>
              </a:rPr>
              <a:t>pokud je podávána tuková emulze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Upozornit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na riziko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refeeding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syndromu </a:t>
            </a:r>
          </a:p>
          <a:p>
            <a:pPr marL="676275" lvl="1" indent="-2603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snížit rychlost přívodu výživy, zrychlovat pomalu</a:t>
            </a:r>
          </a:p>
          <a:p>
            <a:pPr marL="676275" lvl="1" indent="-2603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doporučit kontroly hladin fosforu, draslíku</a:t>
            </a:r>
          </a:p>
          <a:p>
            <a:pPr marL="676275" lvl="1" indent="-2603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doporučit přidat vitamíny, </a:t>
            </a:r>
            <a:r>
              <a:rPr lang="cs-CZ" sz="2400" dirty="0" err="1" smtClean="0">
                <a:latin typeface="Arial" charset="0"/>
              </a:rPr>
              <a:t>Thiamin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iv</a:t>
            </a:r>
            <a:r>
              <a:rPr lang="cs-CZ" sz="2400" dirty="0" smtClean="0">
                <a:latin typeface="Arial" charset="0"/>
              </a:rPr>
              <a:t>. ve vysoké dávce</a:t>
            </a:r>
          </a:p>
          <a:p>
            <a:pPr marL="276225" indent="-260350">
              <a:spcBef>
                <a:spcPts val="1800"/>
              </a:spcBef>
              <a:buClr>
                <a:schemeClr val="tx2"/>
              </a:buClr>
              <a:buSzPct val="75000"/>
            </a:pPr>
            <a:r>
              <a:rPr lang="cs-CZ" sz="2800" b="1" dirty="0">
                <a:latin typeface="Arial" charset="0"/>
              </a:rPr>
              <a:t>Upozornit na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riziko </a:t>
            </a:r>
            <a:r>
              <a:rPr lang="cs-CZ" sz="2800" b="1" dirty="0" err="1">
                <a:solidFill>
                  <a:srgbClr val="FF0000"/>
                </a:solidFill>
                <a:latin typeface="Arial" charset="0"/>
              </a:rPr>
              <a:t>overfeedingu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na JIP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72008"/>
            <a:ext cx="7920880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Dlouhodobé centrální žilní přístupy pro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krátkodobá centrální žilní kanyla max.4 týdny)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496300" cy="4320480"/>
          </a:xfrm>
        </p:spPr>
        <p:txBody>
          <a:bodyPr>
            <a:normAutofit/>
          </a:bodyPr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err="1" smtClean="0">
                <a:latin typeface="Arial" charset="0"/>
              </a:rPr>
              <a:t>Broviakův</a:t>
            </a:r>
            <a:r>
              <a:rPr lang="cs-CZ" sz="2800" b="1" dirty="0" smtClean="0">
                <a:latin typeface="Arial" charset="0"/>
              </a:rPr>
              <a:t> katétr   </a:t>
            </a:r>
            <a:r>
              <a:rPr lang="cs-CZ" i="1" dirty="0" smtClean="0">
                <a:latin typeface="Arial" charset="0"/>
              </a:rPr>
              <a:t>(</a:t>
            </a:r>
            <a:r>
              <a:rPr lang="cs-CZ" i="1" dirty="0" err="1" smtClean="0">
                <a:latin typeface="Arial" charset="0"/>
              </a:rPr>
              <a:t>Broviac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Catheter</a:t>
            </a:r>
            <a:r>
              <a:rPr lang="cs-CZ" i="1" dirty="0" smtClean="0">
                <a:latin typeface="Arial" charset="0"/>
              </a:rPr>
              <a:t>)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jednocestný </a:t>
            </a:r>
            <a:r>
              <a:rPr lang="cs-CZ" sz="2400" dirty="0" err="1" smtClean="0">
                <a:latin typeface="Arial" charset="0"/>
              </a:rPr>
              <a:t>tunelizovaný</a:t>
            </a:r>
            <a:r>
              <a:rPr lang="cs-CZ" sz="2400" dirty="0" smtClean="0">
                <a:latin typeface="Arial" charset="0"/>
              </a:rPr>
              <a:t> centrální žilní katétr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PICC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i="1" dirty="0" err="1" smtClean="0">
                <a:latin typeface="Arial" charset="0"/>
              </a:rPr>
              <a:t>Peripherally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Inserted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Central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Catheter</a:t>
            </a:r>
            <a:endParaRPr lang="cs-CZ" sz="2400" i="1" dirty="0" smtClean="0">
              <a:latin typeface="Arial" charset="0"/>
            </a:endParaRP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vstup do žíly na paži nad loktem, vede až k srdci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neoperační přístup, zavádí lékař za pomoci UZ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sz="2800" b="1" dirty="0" smtClean="0">
                <a:latin typeface="Arial" charset="0"/>
              </a:rPr>
              <a:t>Port-katétr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</a:t>
            </a:r>
            <a:r>
              <a:rPr lang="cs-CZ" sz="2400" dirty="0" smtClean="0">
                <a:latin typeface="Arial" charset="0"/>
              </a:rPr>
              <a:t>odkožní komůrka se silnou pryžovou membránou, napojená na katétr, který vede do hluboké silné žíly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operační přístup, zavádí chirurg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4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1008112"/>
          </a:xfrm>
        </p:spPr>
        <p:txBody>
          <a:bodyPr>
            <a:normAutofit/>
          </a:bodyPr>
          <a:lstStyle/>
          <a:p>
            <a:r>
              <a:rPr lang="cs-CZ" dirty="0" smtClean="0"/>
              <a:t>PICC, </a:t>
            </a:r>
            <a:r>
              <a:rPr lang="cs-CZ" dirty="0" err="1" smtClean="0"/>
              <a:t>Peripherally</a:t>
            </a:r>
            <a:r>
              <a:rPr lang="cs-CZ" dirty="0" smtClean="0"/>
              <a:t> </a:t>
            </a:r>
            <a:r>
              <a:rPr lang="cs-CZ" dirty="0" err="1" smtClean="0"/>
              <a:t>Inserted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Catheter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b="0" dirty="0" smtClean="0"/>
              <a:t>periferní žilou zavedený centrální katétr</a:t>
            </a:r>
            <a:endParaRPr lang="cs-CZ" sz="27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75949" cy="573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cs-CZ" dirty="0" smtClean="0"/>
              <a:t>Port katetr</a:t>
            </a:r>
            <a:endParaRPr lang="cs-CZ" dirty="0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658"/>
            <a:ext cx="8640960" cy="60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352928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Srovnání PV do centrální či periferní žilní kanyly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85375"/>
              </p:ext>
            </p:extLst>
          </p:nvPr>
        </p:nvGraphicFramePr>
        <p:xfrm>
          <a:off x="251520" y="1196752"/>
          <a:ext cx="8640960" cy="502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94671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Centrální PV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Periferní PV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možnost 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vyšší koncentrace živin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nutnost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nižší koncentrace živin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možnost</a:t>
                      </a:r>
                      <a:r>
                        <a:rPr lang="cs-CZ" sz="2400" b="0" baseline="0" dirty="0" smtClean="0"/>
                        <a:t> malého objemu </a:t>
                      </a:r>
                    </a:p>
                    <a:p>
                      <a:pPr algn="ctr"/>
                      <a:r>
                        <a:rPr lang="cs-CZ" sz="2400" b="0" baseline="0" dirty="0" smtClean="0"/>
                        <a:t>ÚPV 1200-1500 ml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nutnost velkého objemu</a:t>
                      </a:r>
                    </a:p>
                    <a:p>
                      <a:pPr algn="ctr"/>
                      <a:r>
                        <a:rPr lang="cs-CZ" sz="2400" b="0" dirty="0" smtClean="0"/>
                        <a:t>ÚPV 2000-3000 ml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jakkoliv osmolarita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osmolarita do 900</a:t>
                      </a:r>
                      <a:r>
                        <a:rPr lang="cs-CZ" sz="2400" b="0" baseline="0" dirty="0" smtClean="0"/>
                        <a:t> </a:t>
                      </a:r>
                      <a:r>
                        <a:rPr lang="cs-CZ" sz="2400" b="0" baseline="0" dirty="0" err="1" smtClean="0"/>
                        <a:t>mosm</a:t>
                      </a:r>
                      <a:r>
                        <a:rPr lang="cs-CZ" sz="2400" b="0" baseline="0" dirty="0" smtClean="0"/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/>
                        <a:t>(normální osmolarita 285 </a:t>
                      </a:r>
                      <a:r>
                        <a:rPr lang="cs-CZ" sz="1800" b="0" baseline="0" dirty="0" err="1" smtClean="0"/>
                        <a:t>mosm</a:t>
                      </a:r>
                      <a:r>
                        <a:rPr lang="cs-CZ" sz="1800" b="0" baseline="0" dirty="0" smtClean="0"/>
                        <a:t>/l)</a:t>
                      </a:r>
                      <a:endParaRPr lang="cs-CZ" sz="1800" b="0" dirty="0" smtClean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možnost 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velké dávky draslíku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 malé množství draslíku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bezpečně lze podat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velké množství tuku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9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0872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35292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Srovnání úplné PV (ÚPV) a doplňkové PV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běžné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D0BB0E93-DB2F-4C02-A90D-6388694DB395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76533"/>
              </p:ext>
            </p:extLst>
          </p:nvPr>
        </p:nvGraphicFramePr>
        <p:xfrm>
          <a:off x="251520" y="1196752"/>
          <a:ext cx="8640960" cy="506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946711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Úplná</a:t>
                      </a:r>
                      <a:r>
                        <a:rPr lang="cs-CZ" sz="2800" baseline="0" dirty="0" smtClean="0"/>
                        <a:t> PV</a:t>
                      </a:r>
                      <a:endParaRPr lang="cs-CZ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Doplňková PV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vysoká dávka živin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přináší problémy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nižší dávka živin má méně metabolických komplikací 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vyšší riziko </a:t>
                      </a:r>
                    </a:p>
                    <a:p>
                      <a:pPr algn="ctr"/>
                      <a:r>
                        <a:rPr lang="cs-CZ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hyperglykémie a hyper-TG</a:t>
                      </a:r>
                      <a:endParaRPr lang="cs-CZ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nízké riziko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 smtClean="0"/>
                        <a:t>hyper-G a hyper-TG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vyšší riziko </a:t>
                      </a:r>
                    </a:p>
                    <a:p>
                      <a:pPr algn="ctr"/>
                      <a:r>
                        <a:rPr lang="cs-CZ" sz="2400" b="0" dirty="0" smtClean="0"/>
                        <a:t>infekčních komplikací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nižší riziko </a:t>
                      </a:r>
                    </a:p>
                    <a:p>
                      <a:pPr algn="ctr"/>
                      <a:r>
                        <a:rPr lang="cs-CZ" sz="2400" b="0" dirty="0" smtClean="0"/>
                        <a:t>infekčních komplikací</a:t>
                      </a:r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problém střevního klidu</a:t>
                      </a:r>
                    </a:p>
                    <a:p>
                      <a:pPr algn="ctr"/>
                      <a:r>
                        <a:rPr lang="cs-CZ" sz="2400" b="0" dirty="0" smtClean="0"/>
                        <a:t>atrofie střeva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střevo zůstává funkční</a:t>
                      </a:r>
                    </a:p>
                    <a:p>
                      <a:pPr algn="ctr"/>
                      <a:r>
                        <a:rPr lang="cs-CZ" sz="2400" b="0" dirty="0" smtClean="0"/>
                        <a:t>není atrofie</a:t>
                      </a:r>
                      <a:endParaRPr lang="cs-CZ" sz="2400" b="0" dirty="0"/>
                    </a:p>
                  </a:txBody>
                  <a:tcPr anchor="ctr"/>
                </a:tc>
              </a:tr>
              <a:tr h="789436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samotná PV</a:t>
                      </a:r>
                      <a:r>
                        <a:rPr lang="cs-CZ" sz="2400" b="0" baseline="0" dirty="0" smtClean="0"/>
                        <a:t> bez EV</a:t>
                      </a:r>
                    </a:p>
                    <a:p>
                      <a:pPr algn="ctr"/>
                      <a:r>
                        <a:rPr lang="cs-CZ" sz="2400" b="0" baseline="0" dirty="0" smtClean="0"/>
                        <a:t>je nevýhodná</a:t>
                      </a:r>
                      <a:endParaRPr lang="cs-CZ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kombinace EV a PV</a:t>
                      </a:r>
                    </a:p>
                    <a:p>
                      <a:pPr algn="ctr"/>
                      <a:r>
                        <a:rPr lang="cs-CZ" sz="2400" b="0" dirty="0" smtClean="0"/>
                        <a:t>je výhodná</a:t>
                      </a:r>
                      <a:endParaRPr lang="cs-CZ" sz="24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0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9610</TotalTime>
  <Words>2337</Words>
  <Application>Microsoft Office PowerPoint</Application>
  <PresentationFormat>Předvádění na obrazovce (4:3)</PresentationFormat>
  <Paragraphs>683</Paragraphs>
  <Slides>45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Office Theme</vt:lpstr>
      <vt:lpstr>Parenterální výživa  při nádorovém onemocnění  Výživa v onkologii, magisterské studium Miroslav Tomíška </vt:lpstr>
      <vt:lpstr>Indikace parenterální výživy (PV) u onkologických pacientů</vt:lpstr>
      <vt:lpstr>Kritéria pro zahájení ÚPV  u nemocných s pokročilým nádorovým onemocněním</vt:lpstr>
      <vt:lpstr>Typy parenterální výživy (PV) dělení podle různých hledisek</vt:lpstr>
      <vt:lpstr>Dlouhodobé centrální žilní přístupy pro PV (krátkodobá centrální žilní kanyla max.4 týdny)</vt:lpstr>
      <vt:lpstr>PICC, Peripherally Inserted Central Catheter periferní žilou zavedený centrální katétr</vt:lpstr>
      <vt:lpstr>Port katetr</vt:lpstr>
      <vt:lpstr>Srovnání PV do centrální či periferní žilní kanyly</vt:lpstr>
      <vt:lpstr>Srovnání úplné PV (ÚPV) a doplňkové PV v běžné praxi</vt:lpstr>
      <vt:lpstr>ÚPV při pokročilém nádorovém onemocnění Guidelines pro podávání úplné PV</vt:lpstr>
      <vt:lpstr>Karnofsky index nejméně 60 jedna z podmínek PV v paliativní fázi choroby</vt:lpstr>
      <vt:lpstr>Indikace doplňkové PV  u onkologických pacientů</vt:lpstr>
      <vt:lpstr>Doplňková PV v domácím prostředí pacienta je velmi dobrou možností nutriční podpory</vt:lpstr>
      <vt:lpstr>Možnosti podávání PV do periferní žíly krátkodobě je možno podávat kvalitní PV</vt:lpstr>
      <vt:lpstr>Typy PV v klinické praxi</vt:lpstr>
      <vt:lpstr>Forma živin, obsažená v PV</vt:lpstr>
      <vt:lpstr>Srovnání částic tukové emulze s fyziologickými chylomikrony</vt:lpstr>
      <vt:lpstr>Zastoupení hlavních živin v PV</vt:lpstr>
      <vt:lpstr>Přepočet procentuálního obsahu na gramy samostatné přípravky jednotlivých živin</vt:lpstr>
      <vt:lpstr>Nutriflex Omega Special 1250 ml  pro doplňkovou PV  1475 kcal 6100 kJ  70 g aminokyselin  180 g glukózy  50 g tuku 3,1 g EPA+DHA</vt:lpstr>
      <vt:lpstr>SMOF kabiven 986 ml pro doplňkovou PV</vt:lpstr>
      <vt:lpstr>Nutriflex Omega Special, objem vaku 1875 ml 3-komorový vak pro PV do centrální žíly (1540 mosm/l)</vt:lpstr>
      <vt:lpstr>Rychlost infúze určuje dávku výživy za 24 h Nutriflex Omega Special 1875 ml, kontinuální podávání</vt:lpstr>
      <vt:lpstr>Nutriflex Omega Peri, objem vaku 1875 ml 3-komorový vak pro PV do periferní žíly (840 mosm/l)</vt:lpstr>
      <vt:lpstr>Srovnání 3-komorových vaků s AiO v běžné praxi</vt:lpstr>
      <vt:lpstr>Prezentace aplikace PowerPoint</vt:lpstr>
      <vt:lpstr>Prezentace aplikace PowerPoint</vt:lpstr>
      <vt:lpstr>Výhody individuální směsi AiO připravené v nemocniční lékárně</vt:lpstr>
      <vt:lpstr>Nevýhody individuální směsi AiO </vt:lpstr>
      <vt:lpstr>Společné vlastnosti 2-komorových vaků pro PV</vt:lpstr>
      <vt:lpstr>Aminomix typ 1 a 2, objem vaků 2000 ml 2-komorový vak pro PV, do centrální žíly</vt:lpstr>
      <vt:lpstr>Nutriflex Peri, objem vaku 2000 ml 2-komorový vak pro PV do periferní žíly</vt:lpstr>
      <vt:lpstr>Vitamínová směs Viant®  B.Braun</vt:lpstr>
      <vt:lpstr>Nová směs stopových prvků Nutryelt® Baxter obsahuje 9 stopových prvků</vt:lpstr>
      <vt:lpstr>Úloha nutričního terapeuta (NT) u nemocných, kteří dostávají PV</vt:lpstr>
      <vt:lpstr>Propočet celkového příjmu energie je doménou nutričního terapeuta</vt:lpstr>
      <vt:lpstr>Podávání PV v nemocnicích většinou nepřetržitě po celých 24 h</vt:lpstr>
      <vt:lpstr>Parenterální výživa na JIP  u kriticky nemocných</vt:lpstr>
      <vt:lpstr>Nejčastější chyby při podávání PV v nemocnici</vt:lpstr>
      <vt:lpstr>Refeeding syndrom příliš rychlé obnovení výživy po předchozím hladovění</vt:lpstr>
      <vt:lpstr>Overfeeding syndrom nadměrná výživa při stresovém metabolismu (na JIP)</vt:lpstr>
      <vt:lpstr>Podávání PV v domácích podmínkách většinou kape přes noc</vt:lpstr>
      <vt:lpstr>Co může udělat nutriční terapeutka  při indikaci parenterální výživy?</vt:lpstr>
      <vt:lpstr>Co může udělat nutriční terapeutka  u pacienta s parenterální výživou?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346</cp:revision>
  <dcterms:created xsi:type="dcterms:W3CDTF">2015-10-22T09:56:45Z</dcterms:created>
  <dcterms:modified xsi:type="dcterms:W3CDTF">2022-11-14T21:19:18Z</dcterms:modified>
</cp:coreProperties>
</file>