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4" r:id="rId3"/>
    <p:sldId id="423" r:id="rId4"/>
    <p:sldId id="436" r:id="rId5"/>
    <p:sldId id="382" r:id="rId6"/>
    <p:sldId id="395" r:id="rId7"/>
    <p:sldId id="440" r:id="rId8"/>
    <p:sldId id="384" r:id="rId9"/>
    <p:sldId id="393" r:id="rId10"/>
    <p:sldId id="383" r:id="rId11"/>
    <p:sldId id="411" r:id="rId12"/>
    <p:sldId id="425" r:id="rId13"/>
    <p:sldId id="434" r:id="rId14"/>
    <p:sldId id="387" r:id="rId15"/>
    <p:sldId id="406" r:id="rId16"/>
    <p:sldId id="389" r:id="rId17"/>
    <p:sldId id="439" r:id="rId18"/>
    <p:sldId id="430" r:id="rId19"/>
    <p:sldId id="386" r:id="rId20"/>
    <p:sldId id="417" r:id="rId21"/>
    <p:sldId id="416" r:id="rId22"/>
    <p:sldId id="381" r:id="rId23"/>
    <p:sldId id="431" r:id="rId24"/>
    <p:sldId id="424" r:id="rId25"/>
    <p:sldId id="397" r:id="rId26"/>
    <p:sldId id="394" r:id="rId27"/>
    <p:sldId id="427" r:id="rId28"/>
    <p:sldId id="426" r:id="rId29"/>
    <p:sldId id="2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9F9"/>
    <a:srgbClr val="FFC266"/>
    <a:srgbClr val="6FFD9E"/>
    <a:srgbClr val="FFE6C5"/>
    <a:srgbClr val="7CFD35"/>
    <a:srgbClr val="4BD7F3"/>
    <a:srgbClr val="039D33"/>
    <a:srgbClr val="B59D0B"/>
    <a:srgbClr val="CC9B00"/>
    <a:srgbClr val="0E9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10A5-E47F-4D42-A94C-C432020322A8}" type="datetimeFigureOut">
              <a:rPr lang="cs-CZ" smtClean="0"/>
              <a:t>29. 5. 2024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5989-A11D-4606-8AB6-BC75CD6C9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7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260F-50D5-4BDC-93F5-FDD9BD00E356}" type="datetimeFigureOut">
              <a:rPr lang="cs-CZ" smtClean="0"/>
              <a:t>29. 5. 2024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6D7F-4A7B-418F-B10E-7CA1DB204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1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9144000" cy="1929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56991"/>
            <a:ext cx="7776864" cy="1564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9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6"/>
          <a:stretch/>
        </p:blipFill>
        <p:spPr>
          <a:xfrm rot="120000">
            <a:off x="-7554" y="836736"/>
            <a:ext cx="9152894" cy="82318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04856" cy="4536504"/>
          </a:xfrm>
        </p:spPr>
        <p:txBody>
          <a:bodyPr>
            <a:noAutofit/>
          </a:bodyPr>
          <a:lstStyle/>
          <a:p>
            <a:pPr algn="l"/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Nutriční terapie </a:t>
            </a: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při chronickém </a:t>
            </a:r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onemocnění </a:t>
            </a: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ledvin </a:t>
            </a:r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z pohledu </a:t>
            </a: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nutriční </a:t>
            </a:r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ambulance</a:t>
            </a:r>
            <a:b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cs-CZ" sz="1000" dirty="0" smtClean="0">
                <a:latin typeface="Arial Black" pitchFamily="34" charset="0"/>
              </a:rPr>
              <a:t/>
            </a:r>
            <a:br>
              <a:rPr lang="cs-CZ" sz="1000" dirty="0" smtClean="0">
                <a:latin typeface="Arial Black" pitchFamily="34" charset="0"/>
              </a:rPr>
            </a:br>
            <a:r>
              <a:rPr lang="cs-CZ" sz="2800" b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Tomíška</a:t>
            </a:r>
            <a: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M, Pařízková </a:t>
            </a:r>
            <a: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b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Nutriční ambulance FN Brno</a:t>
            </a:r>
            <a:b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cs-CZ" sz="1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XL. Mezinárodní kongres SKVIMP</a:t>
            </a:r>
            <a:b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1.6. 2024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684078"/>
            <a:ext cx="2881189" cy="98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1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Vliv vysokého příjmu bílkovin ve stravě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porušené funkci ledvin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204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Proteinové potraviny </a:t>
            </a:r>
            <a:r>
              <a:rPr lang="cs-CZ" dirty="0"/>
              <a:t>mají přirozeně </a:t>
            </a:r>
            <a:r>
              <a:rPr lang="cs-CZ" sz="2800" b="1" dirty="0"/>
              <a:t>vysoký obsah kyselin, purinů, fosforu a draslíku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metabolická </a:t>
            </a:r>
            <a:r>
              <a:rPr lang="cs-CZ" sz="2400" dirty="0" smtClean="0"/>
              <a:t>acidóza ► katabolismus</a:t>
            </a:r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Podporují </a:t>
            </a:r>
            <a:r>
              <a:rPr lang="cs-CZ" sz="2800" b="1" dirty="0" smtClean="0"/>
              <a:t>rozvoj uremických symptomů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err="1" smtClean="0"/>
              <a:t>nausea</a:t>
            </a:r>
            <a:r>
              <a:rPr lang="cs-CZ" sz="2400" dirty="0" smtClean="0"/>
              <a:t>, nechutenství, průjem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pokles </a:t>
            </a:r>
            <a:r>
              <a:rPr lang="cs-CZ" sz="2400" dirty="0"/>
              <a:t>příjmu </a:t>
            </a:r>
            <a:r>
              <a:rPr lang="cs-CZ" sz="2400" dirty="0" smtClean="0"/>
              <a:t>stravy ► malnutrice</a:t>
            </a:r>
            <a:endParaRPr lang="cs-CZ" sz="2400" dirty="0"/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Zvýšená filtrace v reziduálních glomerulech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err="1" smtClean="0"/>
              <a:t>hyperfiltrace</a:t>
            </a:r>
            <a:r>
              <a:rPr lang="cs-CZ" sz="2400" dirty="0" smtClean="0"/>
              <a:t> ► sklerotizace glomerulu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rychlejší úbytek funkce ledvin ► ESKD</a:t>
            </a:r>
          </a:p>
        </p:txBody>
      </p:sp>
    </p:spTree>
    <p:extLst>
      <p:ext uri="{BB962C8B-B14F-4D97-AF65-F5344CB8AC3E}">
        <p14:creationId xmlns:p14="http://schemas.microsoft.com/office/powerpoint/2010/main" val="1565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7848872" cy="93610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Potenciální účinky snížení příjmu bílkovin 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CKD</a:t>
            </a:r>
            <a:endParaRPr lang="en-US" b="0" i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Recyklace dusíku při syntéze </a:t>
            </a:r>
            <a:r>
              <a:rPr lang="cs-CZ" sz="2800" b="1" dirty="0" smtClean="0"/>
              <a:t>bílkovin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za podmínky dostatečného příjmu energie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Pokles azotémie a uremických toxinů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zmírnění metabolické acidózy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R</a:t>
            </a:r>
            <a:r>
              <a:rPr lang="cs-CZ" sz="2800" b="1" dirty="0" smtClean="0"/>
              <a:t>egrese </a:t>
            </a:r>
            <a:r>
              <a:rPr lang="cs-CZ" sz="2800" b="1" dirty="0"/>
              <a:t>uremických </a:t>
            </a:r>
            <a:r>
              <a:rPr lang="cs-CZ" sz="2800" b="1" dirty="0" smtClean="0"/>
              <a:t>symptomů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možnost zvýšit příjem energie ve stravě/výživě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Snížení </a:t>
            </a:r>
            <a:r>
              <a:rPr lang="cs-CZ" sz="2800" b="1" dirty="0" err="1"/>
              <a:t>hyperfiltrace</a:t>
            </a:r>
            <a:r>
              <a:rPr lang="cs-CZ" sz="2800" b="1" dirty="0"/>
              <a:t> reziduálních nefronů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/>
              <a:t>snížení proteinurie ► nárůst </a:t>
            </a:r>
            <a:r>
              <a:rPr lang="cs-CZ" sz="2400" dirty="0" err="1"/>
              <a:t>albuminémie</a:t>
            </a:r>
            <a:endParaRPr lang="cs-CZ" sz="2400" dirty="0"/>
          </a:p>
          <a:p>
            <a:pPr marL="620713" lvl="1" indent="-258763">
              <a:spcBef>
                <a:spcPts val="0"/>
              </a:spcBef>
            </a:pPr>
            <a:r>
              <a:rPr lang="cs-CZ" sz="2400" dirty="0"/>
              <a:t>snížení progrese renální poruchy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Nemusí zvyšovat riziko malnutrice </a:t>
            </a:r>
          </a:p>
          <a:p>
            <a:pPr marL="620713" lvl="1" indent="-258763">
              <a:spcBef>
                <a:spcPts val="0"/>
              </a:spcBef>
              <a:buSzPct val="10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3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27384"/>
            <a:ext cx="8352928" cy="95334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Snížení příjmu bílkovin ve výživě při CKD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 srovnání s běžným příjmem v civilizované zemi</a:t>
            </a:r>
            <a:endParaRPr lang="en-US" sz="24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14250"/>
              </p:ext>
            </p:extLst>
          </p:nvPr>
        </p:nvGraphicFramePr>
        <p:xfrm>
          <a:off x="251520" y="1700807"/>
          <a:ext cx="8640960" cy="4894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Strava / Dieta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smtClean="0">
                          <a:solidFill>
                            <a:schemeClr val="tx1"/>
                          </a:solidFill>
                        </a:rPr>
                        <a:t>Bílkoviny</a:t>
                      </a:r>
                    </a:p>
                    <a:p>
                      <a:pPr algn="ctr"/>
                      <a:r>
                        <a:rPr lang="cs-CZ" sz="2400" b="0" i="1" baseline="0" smtClean="0">
                          <a:solidFill>
                            <a:schemeClr val="tx1"/>
                          </a:solidFill>
                        </a:rPr>
                        <a:t>g/kg/den</a:t>
                      </a:r>
                      <a:endParaRPr lang="cs-CZ" sz="2400" b="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smtClean="0">
                          <a:solidFill>
                            <a:schemeClr val="tx1"/>
                          </a:solidFill>
                        </a:rPr>
                        <a:t>Pacient 70 kg</a:t>
                      </a:r>
                    </a:p>
                    <a:p>
                      <a:pPr algn="ctr"/>
                      <a:r>
                        <a:rPr lang="cs-CZ" sz="2400" b="0" i="1" baseline="0" smtClean="0">
                          <a:solidFill>
                            <a:schemeClr val="tx1"/>
                          </a:solidFill>
                        </a:rPr>
                        <a:t>g/den</a:t>
                      </a:r>
                      <a:endParaRPr lang="cs-CZ" sz="20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Zvýšený příjem bílkovin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při léčbě malnutrice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anchor="ctr"/>
                </a:tc>
              </a:tr>
              <a:tr h="815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Běžný příjem bílkovin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 civilizovaných zemích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1,3</a:t>
                      </a:r>
                      <a:endParaRPr lang="cs-CZ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Protein-</a:t>
                      </a:r>
                      <a:r>
                        <a:rPr lang="cs-CZ" sz="2400" b="1" baseline="0" dirty="0" err="1" smtClean="0">
                          <a:solidFill>
                            <a:schemeClr val="tx1"/>
                          </a:solidFill>
                        </a:rPr>
                        <a:t>Controlled</a:t>
                      </a: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 Diet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běžný doporučený příjem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1,0-0,8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5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Protein </a:t>
                      </a: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Diet, LPD</a:t>
                      </a:r>
                      <a:endParaRPr lang="cs-CZ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CKD 3-5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5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Very </a:t>
                      </a:r>
                      <a:r>
                        <a:rPr lang="cs-CZ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</a:t>
                      </a: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Diet, VLPD</a:t>
                      </a:r>
                      <a:endParaRPr lang="cs-CZ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CKD 5 bez 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0,3-0,4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1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496944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Efekt 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nízkobílkovinné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diety 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CKD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nediabetiků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Cochrane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Database </a:t>
            </a: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Systematic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2018</a:t>
            </a:r>
            <a:endParaRPr lang="en-US" sz="2700" b="0" i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968552"/>
          </a:xfrm>
        </p:spPr>
        <p:txBody>
          <a:bodyPr>
            <a:normAutofit/>
          </a:bodyPr>
          <a:lstStyle/>
          <a:p>
            <a:pPr marL="269875" indent="-269875"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LPD </a:t>
            </a:r>
            <a:r>
              <a:rPr lang="cs-CZ" dirty="0" smtClean="0"/>
              <a:t>(0,5-0,6 g/kg</a:t>
            </a:r>
            <a:r>
              <a:rPr lang="cs-CZ" dirty="0" smtClean="0"/>
              <a:t>) pří CKD3</a:t>
            </a:r>
            <a:r>
              <a:rPr lang="cs-CZ" sz="2800" b="1" dirty="0" smtClean="0"/>
              <a:t>  </a:t>
            </a:r>
            <a:r>
              <a:rPr lang="cs-CZ" sz="2800" b="1" dirty="0" smtClean="0"/>
              <a:t>►  malý </a:t>
            </a:r>
            <a:r>
              <a:rPr lang="cs-CZ" dirty="0" smtClean="0"/>
              <a:t>nebo</a:t>
            </a:r>
            <a:r>
              <a:rPr lang="cs-CZ" sz="2800" b="1" dirty="0" smtClean="0"/>
              <a:t> žádný rozdíl </a:t>
            </a:r>
            <a:r>
              <a:rPr lang="cs-CZ" sz="2800" b="1" dirty="0" smtClean="0"/>
              <a:t> v </a:t>
            </a:r>
            <a:r>
              <a:rPr lang="cs-CZ" sz="2800" b="1" dirty="0" smtClean="0"/>
              <a:t>progresi do konečného stádia CKD</a:t>
            </a:r>
          </a:p>
          <a:p>
            <a:pPr marL="704850" lvl="1" indent="-342900">
              <a:lnSpc>
                <a:spcPct val="114000"/>
              </a:lnSpc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versus normální příjem bílkovin, </a:t>
            </a:r>
            <a:r>
              <a:rPr lang="cs-CZ" sz="2400" dirty="0" smtClean="0"/>
              <a:t>6 </a:t>
            </a:r>
            <a:r>
              <a:rPr lang="cs-CZ" sz="2400" dirty="0"/>
              <a:t>RCT, </a:t>
            </a:r>
            <a:r>
              <a:rPr lang="cs-CZ" sz="2400" dirty="0" smtClean="0"/>
              <a:t>n=1814</a:t>
            </a:r>
            <a:endParaRPr lang="cs-CZ" sz="2400" dirty="0"/>
          </a:p>
          <a:p>
            <a:pPr marL="269875" indent="-269875"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>
                <a:solidFill>
                  <a:srgbClr val="FF0000"/>
                </a:solidFill>
              </a:rPr>
              <a:t>VLPD</a:t>
            </a:r>
            <a:r>
              <a:rPr lang="cs-CZ" sz="2800" b="1" dirty="0"/>
              <a:t> </a:t>
            </a:r>
            <a:r>
              <a:rPr lang="cs-CZ" dirty="0"/>
              <a:t>(0,3-0,4 g/kg) </a:t>
            </a:r>
            <a:r>
              <a:rPr lang="cs-CZ" sz="2800" b="1" dirty="0" smtClean="0"/>
              <a:t>► </a:t>
            </a:r>
            <a:r>
              <a:rPr lang="cs-CZ" sz="2800" b="1" dirty="0" smtClean="0">
                <a:solidFill>
                  <a:srgbClr val="FF0000"/>
                </a:solidFill>
              </a:rPr>
              <a:t>pokles </a:t>
            </a:r>
            <a:r>
              <a:rPr lang="cs-CZ" sz="2800" b="1" dirty="0">
                <a:solidFill>
                  <a:srgbClr val="FF0000"/>
                </a:solidFill>
              </a:rPr>
              <a:t>progrese </a:t>
            </a: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sz="2800" b="1" dirty="0">
                <a:solidFill>
                  <a:srgbClr val="FF0000"/>
                </a:solidFill>
              </a:rPr>
              <a:t> ESKD </a:t>
            </a:r>
            <a:r>
              <a:rPr lang="cs-CZ" i="1" dirty="0" smtClean="0">
                <a:solidFill>
                  <a:srgbClr val="FF0000"/>
                </a:solidFill>
              </a:rPr>
              <a:t>proti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LPD </a:t>
            </a:r>
            <a:r>
              <a:rPr lang="cs-CZ" dirty="0" smtClean="0"/>
              <a:t>(8 RCT) </a:t>
            </a:r>
            <a:r>
              <a:rPr lang="cs-CZ" i="1" dirty="0" smtClean="0">
                <a:solidFill>
                  <a:srgbClr val="FF0000"/>
                </a:solidFill>
              </a:rPr>
              <a:t>nebo</a:t>
            </a:r>
            <a:r>
              <a:rPr lang="cs-CZ" sz="2800" b="1" dirty="0" smtClean="0">
                <a:solidFill>
                  <a:srgbClr val="FF0000"/>
                </a:solidFill>
              </a:rPr>
              <a:t> normálnímu příjmu </a:t>
            </a:r>
            <a:r>
              <a:rPr lang="cs-CZ" dirty="0" smtClean="0"/>
              <a:t>(2 RCT)</a:t>
            </a:r>
            <a:endParaRPr lang="cs-CZ" dirty="0"/>
          </a:p>
          <a:p>
            <a:pPr marL="704850" lvl="1" indent="-342900">
              <a:lnSpc>
                <a:spcPct val="114000"/>
              </a:lnSpc>
              <a:spcBef>
                <a:spcPts val="60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pokles o 165 pacientů na 1000 léčených</a:t>
            </a:r>
            <a:endParaRPr lang="cs-CZ" sz="2400" dirty="0"/>
          </a:p>
          <a:p>
            <a:pPr marL="704850" lvl="1" indent="-342900">
              <a:lnSpc>
                <a:spcPct val="114000"/>
              </a:lnSpc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RR 0,65  (95% CI 0,49-0,85) pro ESKD </a:t>
            </a:r>
          </a:p>
          <a:p>
            <a:pPr marL="269875" indent="-269875"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Nesignifikantní rozdíly v GFR a mortalitě</a:t>
            </a:r>
          </a:p>
          <a:p>
            <a:pPr marL="269875" indent="-269875"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Většina RCT </a:t>
            </a:r>
            <a:r>
              <a:rPr lang="cs-CZ" dirty="0" smtClean="0"/>
              <a:t>(12/17) </a:t>
            </a:r>
            <a:r>
              <a:rPr lang="cs-CZ" sz="2800" b="1" dirty="0" smtClean="0"/>
              <a:t>bez nárůstu </a:t>
            </a:r>
            <a:r>
              <a:rPr lang="cs-CZ" sz="2800" b="1" dirty="0" smtClean="0"/>
              <a:t>malnutrice</a:t>
            </a:r>
          </a:p>
          <a:p>
            <a:pPr marL="704850" lvl="1" indent="-342900">
              <a:lnSpc>
                <a:spcPct val="114000"/>
              </a:lnSpc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bezpečnost diety ani </a:t>
            </a:r>
            <a:r>
              <a:rPr lang="cs-CZ" sz="2400" dirty="0" err="1" smtClean="0"/>
              <a:t>QoL</a:t>
            </a:r>
            <a:r>
              <a:rPr lang="cs-CZ" sz="2400" dirty="0" smtClean="0"/>
              <a:t> nebyly formálně testovány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84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Dieta s velmi nízkým obsahem bílkovin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VLPD, 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Very </a:t>
            </a: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Protein Diet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8245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Pct val="5000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    Extrémně nízký příjem bílkovin ve stravě </a:t>
            </a:r>
          </a:p>
          <a:p>
            <a:pPr marL="0" indent="0">
              <a:spcBef>
                <a:spcPts val="0"/>
              </a:spcBef>
              <a:buSzPct val="50000"/>
              <a:buNone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                    0,3-0,4 g/kg/den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Potraviny bohaté na energii s nízkým obsahem bílkovin</a:t>
            </a:r>
          </a:p>
          <a:p>
            <a:pPr marL="620713" lvl="1" indent="-258763">
              <a:spcBef>
                <a:spcPts val="0"/>
              </a:spcBef>
              <a:buSzPct val="100000"/>
            </a:pPr>
            <a:r>
              <a:rPr lang="cs-CZ" sz="2400" dirty="0" smtClean="0"/>
              <a:t>bílkoviny </a:t>
            </a:r>
            <a:r>
              <a:rPr lang="cs-CZ" sz="2400" dirty="0"/>
              <a:t>vysoké </a:t>
            </a:r>
            <a:r>
              <a:rPr lang="cs-CZ" sz="2400" dirty="0" smtClean="0"/>
              <a:t>biologické hodnoty tvoří 50-70 </a:t>
            </a:r>
            <a:r>
              <a:rPr lang="cs-CZ" sz="2400" dirty="0" smtClean="0"/>
              <a:t>%</a:t>
            </a:r>
            <a:endParaRPr lang="cs-CZ" sz="2400" dirty="0"/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Umělé potraviny bez bílkovin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Zvýšený obsah ovoce a zeleniny</a:t>
            </a:r>
            <a:endParaRPr lang="cs-CZ" sz="2800" b="1" dirty="0"/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err="1" smtClean="0"/>
              <a:t>Suplementace</a:t>
            </a:r>
            <a:r>
              <a:rPr lang="cs-CZ" sz="2800" b="1" dirty="0" smtClean="0"/>
              <a:t> KA / </a:t>
            </a:r>
            <a:r>
              <a:rPr lang="cs-CZ" sz="2800" b="1" dirty="0" smtClean="0"/>
              <a:t>EAA ve formě tablet</a:t>
            </a:r>
          </a:p>
          <a:p>
            <a:pPr marL="620713" lvl="1" indent="-258763">
              <a:spcBef>
                <a:spcPts val="600"/>
              </a:spcBef>
              <a:buSzPct val="100000"/>
            </a:pPr>
            <a:r>
              <a:rPr lang="cs-CZ" sz="2400" dirty="0"/>
              <a:t>PZLÚ s obsahem </a:t>
            </a:r>
            <a:r>
              <a:rPr lang="cs-CZ" sz="2400" dirty="0" err="1" smtClean="0"/>
              <a:t>ketokyselin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err="1"/>
              <a:t>essenciálních</a:t>
            </a:r>
            <a:r>
              <a:rPr lang="cs-CZ" sz="2400" dirty="0"/>
              <a:t> AMK </a:t>
            </a:r>
          </a:p>
        </p:txBody>
      </p:sp>
    </p:spTree>
    <p:extLst>
      <p:ext uri="{BB962C8B-B14F-4D97-AF65-F5344CB8AC3E}">
        <p14:creationId xmlns:p14="http://schemas.microsoft.com/office/powerpoint/2010/main" val="6182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899428"/>
            <a:ext cx="9144000" cy="657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03294"/>
              </p:ext>
            </p:extLst>
          </p:nvPr>
        </p:nvGraphicFramePr>
        <p:xfrm>
          <a:off x="179511" y="116632"/>
          <a:ext cx="8784977" cy="656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2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8972"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Obsah v 1 tabletě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Ketosteril</a:t>
                      </a:r>
                      <a:r>
                        <a:rPr lang="cs-CZ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</a:t>
                      </a:r>
                      <a:r>
                        <a:rPr lang="cs-CZ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600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obsah mg</a:t>
                      </a:r>
                      <a:endParaRPr lang="cs-CZ" sz="20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Keto-Leucin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101</a:t>
                      </a:r>
                      <a:endParaRPr lang="cs-CZ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Keto-Valin</a:t>
                      </a:r>
                      <a:endParaRPr lang="cs-CZ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86</a:t>
                      </a:r>
                      <a:endParaRPr lang="cs-CZ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Keto-Izoleucin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r>
                        <a:rPr lang="cs-CZ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Keto-</a:t>
                      </a:r>
                      <a:r>
                        <a:rPr lang="cs-CZ" sz="20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Phenylalanin</a:t>
                      </a:r>
                      <a:endParaRPr lang="cs-CZ" sz="2000" b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r>
                        <a:rPr lang="cs-CZ" sz="20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Hydroxy-Methionin</a:t>
                      </a:r>
                      <a:endParaRPr lang="cs-CZ" sz="2000" b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Lysin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Thereonin</a:t>
                      </a:r>
                      <a:endParaRPr lang="cs-CZ" sz="2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Histidin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Tyrosin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Tryptofan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CELKEM  AMK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CELKEM  dusíku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anchor="ctr"/>
                </a:tc>
              </a:tr>
              <a:tr h="44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Vápník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6768752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Dávkování KA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EAA v tabletách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</a:t>
            </a:r>
            <a:r>
              <a:rPr lang="cs-CZ" sz="2700" b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suplementaci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700" b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nízkobílkovinné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diety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899592" y="1988840"/>
            <a:ext cx="7488832" cy="42484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Dávkování </a:t>
            </a:r>
            <a:r>
              <a:rPr lang="cs-CZ" sz="2800" b="1" dirty="0" smtClean="0"/>
              <a:t>podle SPC o léku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3krát denně 4-8 tablet (12-24 tablet denně)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tablety užívat celé spolu s jídlem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nejsou závažné nežádoucí účinky</a:t>
            </a:r>
            <a:endParaRPr lang="cs-CZ" sz="2400" dirty="0"/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Dávkování podle odborných prací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1 </a:t>
            </a:r>
            <a:r>
              <a:rPr lang="cs-CZ" sz="2400" dirty="0" err="1" smtClean="0"/>
              <a:t>tabl</a:t>
            </a:r>
            <a:r>
              <a:rPr lang="cs-CZ" sz="2400" dirty="0" smtClean="0"/>
              <a:t>./10 kg =   7 </a:t>
            </a:r>
            <a:r>
              <a:rPr lang="cs-CZ" sz="2400" dirty="0" err="1" smtClean="0"/>
              <a:t>tabl</a:t>
            </a:r>
            <a:r>
              <a:rPr lang="cs-CZ" sz="2400" dirty="0" smtClean="0"/>
              <a:t>./70 kg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1 </a:t>
            </a:r>
            <a:r>
              <a:rPr lang="cs-CZ" sz="2400" dirty="0" err="1" smtClean="0"/>
              <a:t>tabl</a:t>
            </a:r>
            <a:r>
              <a:rPr lang="cs-CZ" sz="2400" dirty="0" smtClean="0"/>
              <a:t>./  5 kg = 14 </a:t>
            </a:r>
            <a:r>
              <a:rPr lang="cs-CZ" sz="2400" dirty="0" err="1" smtClean="0"/>
              <a:t>tabl</a:t>
            </a:r>
            <a:r>
              <a:rPr lang="cs-CZ" sz="2400" dirty="0" smtClean="0"/>
              <a:t>./70 kg</a:t>
            </a:r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Podle RCT </a:t>
            </a:r>
            <a:r>
              <a:rPr lang="cs-CZ" sz="2800" b="1" dirty="0" smtClean="0"/>
              <a:t>► efekt při dávce &gt; 6 </a:t>
            </a:r>
            <a:r>
              <a:rPr lang="cs-CZ" sz="2800" b="1" dirty="0" err="1" smtClean="0"/>
              <a:t>tbl</a:t>
            </a:r>
            <a:r>
              <a:rPr lang="cs-CZ" sz="2800" b="1" dirty="0" smtClean="0"/>
              <a:t>/den</a:t>
            </a:r>
          </a:p>
        </p:txBody>
      </p:sp>
    </p:spTree>
    <p:extLst>
      <p:ext uri="{BB962C8B-B14F-4D97-AF65-F5344CB8AC3E}">
        <p14:creationId xmlns:p14="http://schemas.microsoft.com/office/powerpoint/2010/main" val="40354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064896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Efekt 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suplementované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VLPD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CKD je vyšší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 vybraných případech (individualizovaný přístup)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11560" y="1772816"/>
            <a:ext cx="7776864" cy="43204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Mladší pacient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Dobrý nutriční stav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Nízká komorbidita, není DM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err="1" smtClean="0"/>
              <a:t>Progredující</a:t>
            </a:r>
            <a:r>
              <a:rPr lang="cs-CZ" sz="2800" b="1" dirty="0" smtClean="0"/>
              <a:t> CKD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Spolupracující pacient </a:t>
            </a:r>
            <a:r>
              <a:rPr lang="cs-CZ" sz="2800" b="1" dirty="0" err="1" smtClean="0"/>
              <a:t>adherující</a:t>
            </a:r>
            <a:r>
              <a:rPr lang="cs-CZ" sz="2800" b="1" dirty="0" smtClean="0"/>
              <a:t> k dietě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Monitorování nutričního stavu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VLPD nezhoršuje přežívání při CKD</a:t>
            </a:r>
            <a:endParaRPr lang="cs-CZ" sz="2800" b="1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996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691276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Adaptace na snížený příjem bílkovin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chronickém selhávání ledvin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41764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Adaptace může být </a:t>
            </a:r>
            <a:r>
              <a:rPr lang="cs-CZ" sz="2800" b="1" dirty="0" smtClean="0"/>
              <a:t>úspěšná za podmínek</a:t>
            </a:r>
            <a:endParaRPr lang="cs-CZ" sz="2800" b="1" dirty="0"/>
          </a:p>
          <a:p>
            <a:pPr marL="620713" lvl="1" indent="-258763">
              <a:lnSpc>
                <a:spcPct val="110000"/>
              </a:lnSpc>
              <a:spcBef>
                <a:spcPts val="600"/>
              </a:spcBef>
            </a:pPr>
            <a:r>
              <a:rPr lang="cs-CZ" sz="2400" b="1" dirty="0" smtClean="0">
                <a:solidFill>
                  <a:srgbClr val="FF0000"/>
                </a:solidFill>
              </a:rPr>
              <a:t>plný </a:t>
            </a:r>
            <a:r>
              <a:rPr lang="cs-CZ" sz="2400" b="1" dirty="0" smtClean="0">
                <a:solidFill>
                  <a:srgbClr val="FF0000"/>
                </a:solidFill>
              </a:rPr>
              <a:t>příjem energie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</a:pPr>
            <a:r>
              <a:rPr lang="cs-CZ" sz="2400" dirty="0" smtClean="0"/>
              <a:t>jsou přijímány </a:t>
            </a:r>
            <a:r>
              <a:rPr lang="cs-CZ" sz="2400" b="1" dirty="0" smtClean="0">
                <a:solidFill>
                  <a:srgbClr val="FF0000"/>
                </a:solidFill>
              </a:rPr>
              <a:t>všechny esenciální AMK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</a:pPr>
            <a:r>
              <a:rPr lang="cs-CZ" sz="2400" dirty="0" smtClean="0"/>
              <a:t>došlo </a:t>
            </a:r>
            <a:r>
              <a:rPr lang="cs-CZ" sz="2400" b="1" dirty="0" smtClean="0">
                <a:solidFill>
                  <a:srgbClr val="FF0000"/>
                </a:solidFill>
              </a:rPr>
              <a:t>zmírnění acidózy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</a:pPr>
            <a:r>
              <a:rPr lang="cs-CZ" sz="2400" b="1" dirty="0" smtClean="0">
                <a:solidFill>
                  <a:srgbClr val="FF0000"/>
                </a:solidFill>
              </a:rPr>
              <a:t>stav pacienta je chronický stabilizovaný 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</a:pPr>
            <a:r>
              <a:rPr lang="cs-CZ" sz="2400" dirty="0" smtClean="0"/>
              <a:t>nepřítomnost stresového metabolismu</a:t>
            </a:r>
            <a:endParaRPr lang="cs-CZ" sz="2800" b="1" dirty="0" smtClean="0"/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Dusíková bilance může být vyrovnaná </a:t>
            </a:r>
          </a:p>
          <a:p>
            <a:pPr marL="620713" lvl="1" indent="-258763">
              <a:spcBef>
                <a:spcPts val="0"/>
              </a:spcBef>
              <a:buSzPct val="100000"/>
            </a:pPr>
            <a:r>
              <a:rPr lang="cs-CZ" sz="2400" dirty="0"/>
              <a:t>i při příjmu bílkovin 0,6 </a:t>
            </a:r>
            <a:r>
              <a:rPr lang="cs-CZ" sz="2400" dirty="0" smtClean="0"/>
              <a:t>g/kg/den</a:t>
            </a:r>
          </a:p>
        </p:txBody>
      </p:sp>
    </p:spTree>
    <p:extLst>
      <p:ext uri="{BB962C8B-B14F-4D97-AF65-F5344CB8AC3E}">
        <p14:creationId xmlns:p14="http://schemas.microsoft.com/office/powerpoint/2010/main" val="330415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04856" cy="936104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KDOQI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Clinical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Guideline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Nutrition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CKD: 2020 Update</a:t>
            </a:r>
            <a:endParaRPr lang="en-US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83568" y="3212976"/>
            <a:ext cx="7704856" cy="295232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SzPct val="50000"/>
              <a:buNone/>
            </a:pPr>
            <a:r>
              <a:rPr lang="cs-CZ" sz="2800" b="1" dirty="0" smtClean="0"/>
              <a:t>Mezinárodní pracovní skupina</a:t>
            </a:r>
          </a:p>
          <a:p>
            <a:pPr marL="0" indent="0" algn="ctr">
              <a:spcBef>
                <a:spcPts val="0"/>
              </a:spcBef>
              <a:buSzPct val="50000"/>
              <a:buNone/>
            </a:pPr>
            <a:r>
              <a:rPr lang="cs-CZ" sz="2000" dirty="0" err="1" smtClean="0"/>
              <a:t>Ikizler</a:t>
            </a:r>
            <a:r>
              <a:rPr lang="cs-CZ" sz="2000" dirty="0" smtClean="0"/>
              <a:t> TA (USA) a kolektiv</a:t>
            </a:r>
          </a:p>
          <a:p>
            <a:pPr marL="0" indent="0" algn="ctr">
              <a:spcBef>
                <a:spcPts val="0"/>
              </a:spcBef>
              <a:buSzPct val="50000"/>
              <a:buNone/>
            </a:pPr>
            <a:r>
              <a:rPr lang="cs-CZ" sz="2000" dirty="0" smtClean="0"/>
              <a:t>USA, Brazílie, Austrálie, Švédsko, UK, Francie, Švýcarsko, </a:t>
            </a:r>
          </a:p>
          <a:p>
            <a:pPr marL="0" indent="0" algn="ctr">
              <a:spcBef>
                <a:spcPts val="0"/>
              </a:spcBef>
              <a:buSzPct val="50000"/>
              <a:buNone/>
            </a:pPr>
            <a:r>
              <a:rPr lang="cs-CZ" sz="2000" dirty="0" err="1" smtClean="0"/>
              <a:t>Hong</a:t>
            </a:r>
            <a:r>
              <a:rPr lang="cs-CZ" sz="2000" dirty="0" smtClean="0"/>
              <a:t>-Kong/Čína</a:t>
            </a:r>
          </a:p>
          <a:p>
            <a:pPr marL="0" indent="0" algn="ctr">
              <a:spcBef>
                <a:spcPts val="1200"/>
              </a:spcBef>
              <a:buSzPct val="50000"/>
              <a:buNone/>
            </a:pPr>
            <a:r>
              <a:rPr lang="cs-CZ" sz="2800" b="1" dirty="0" err="1" smtClean="0"/>
              <a:t>National</a:t>
            </a:r>
            <a:r>
              <a:rPr lang="cs-CZ" sz="2800" b="1" dirty="0" smtClean="0"/>
              <a:t> </a:t>
            </a:r>
            <a:r>
              <a:rPr lang="cs-CZ" sz="2800" b="1" dirty="0" err="1"/>
              <a:t>Kidney</a:t>
            </a:r>
            <a:r>
              <a:rPr lang="cs-CZ" sz="2800" b="1" dirty="0"/>
              <a:t> </a:t>
            </a:r>
            <a:r>
              <a:rPr lang="cs-CZ" sz="2800" b="1" dirty="0" err="1"/>
              <a:t>Foundation</a:t>
            </a:r>
            <a:endParaRPr lang="cs-CZ" sz="2800" b="1" dirty="0"/>
          </a:p>
          <a:p>
            <a:pPr marL="0" indent="0" algn="ctr">
              <a:spcBef>
                <a:spcPts val="0"/>
              </a:spcBef>
              <a:buSzPct val="50000"/>
              <a:buNone/>
            </a:pPr>
            <a:r>
              <a:rPr lang="cs-CZ" sz="2000" dirty="0" smtClean="0"/>
              <a:t>poprvé ve spolupráci s organizací</a:t>
            </a:r>
          </a:p>
          <a:p>
            <a:pPr marL="0" indent="0" algn="ctr">
              <a:spcBef>
                <a:spcPts val="0"/>
              </a:spcBef>
              <a:buSzPct val="50000"/>
              <a:buNone/>
            </a:pPr>
            <a:r>
              <a:rPr lang="cs-CZ" sz="2800" b="1" dirty="0" err="1" smtClean="0"/>
              <a:t>Academy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Nutrition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Dietetics</a:t>
            </a:r>
            <a:endParaRPr lang="cs-CZ" sz="2800" b="1" dirty="0" smtClean="0"/>
          </a:p>
          <a:p>
            <a:pPr marL="0" indent="0" algn="ctr">
              <a:spcBef>
                <a:spcPts val="0"/>
              </a:spcBef>
              <a:buSzPct val="50000"/>
              <a:buNone/>
            </a:pPr>
            <a:endParaRPr lang="cs-CZ" sz="2000" b="1" dirty="0"/>
          </a:p>
          <a:p>
            <a:pPr marL="0" indent="0" algn="ctr">
              <a:spcBef>
                <a:spcPts val="0"/>
              </a:spcBef>
              <a:buSzPct val="50000"/>
              <a:buNone/>
            </a:pPr>
            <a:endParaRPr lang="cs-CZ" sz="2000" b="1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83568" y="1844824"/>
            <a:ext cx="770485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KDOQI</a:t>
            </a:r>
          </a:p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Kidney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Disease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Outcome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Quality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Initiative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2288634"/>
            <a:ext cx="1368152" cy="150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200800" cy="864096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Chronické onemocnění ledvin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chronic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kidney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700" b="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disease</a:t>
            </a:r>
            <a:r>
              <a:rPr lang="cs-CZ" sz="27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CKD</a:t>
            </a:r>
            <a:endParaRPr lang="en-US" sz="2700" b="0" i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4970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Definice CKD: úbytek funkce &gt; 3 měsíce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Prevalence </a:t>
            </a:r>
            <a:r>
              <a:rPr lang="cs-CZ" sz="2800" b="1" dirty="0" smtClean="0"/>
              <a:t>10-15 % populace </a:t>
            </a:r>
          </a:p>
          <a:p>
            <a:pPr marL="623888" lvl="1" indent="-26035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narůstá </a:t>
            </a:r>
            <a:r>
              <a:rPr lang="cs-CZ" sz="2400" dirty="0" smtClean="0"/>
              <a:t>s </a:t>
            </a:r>
            <a:r>
              <a:rPr lang="cs-CZ" sz="2400" dirty="0" smtClean="0"/>
              <a:t>věkem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/>
              <a:t>úbytek nefronů)</a:t>
            </a:r>
          </a:p>
          <a:p>
            <a:pPr marL="623888" lvl="1" indent="-260350">
              <a:spcBef>
                <a:spcPts val="0"/>
              </a:spcBef>
              <a:buSzPct val="100000"/>
              <a:buFont typeface="Arial" pitchFamily="34" charset="0"/>
              <a:buChar char="‒"/>
            </a:pPr>
            <a:endParaRPr lang="cs-CZ" sz="2400" dirty="0"/>
          </a:p>
          <a:p>
            <a:pPr marL="623888" lvl="1" indent="-260350">
              <a:spcBef>
                <a:spcPts val="0"/>
              </a:spcBef>
              <a:buSzPct val="100000"/>
              <a:buFont typeface="Arial" pitchFamily="34" charset="0"/>
              <a:buChar char="‒"/>
            </a:pPr>
            <a:endParaRPr lang="cs-CZ" sz="2400" dirty="0" smtClean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R</a:t>
            </a:r>
            <a:r>
              <a:rPr lang="cs-CZ" sz="2800" b="1" dirty="0" smtClean="0"/>
              <a:t>etence </a:t>
            </a:r>
            <a:r>
              <a:rPr lang="cs-CZ" sz="2800" b="1" dirty="0"/>
              <a:t>dusíkatých </a:t>
            </a:r>
            <a:r>
              <a:rPr lang="cs-CZ" sz="2800" b="1" dirty="0"/>
              <a:t>látek, kyselin a fosforu</a:t>
            </a:r>
            <a:endParaRPr lang="cs-CZ" sz="2800" b="1" dirty="0"/>
          </a:p>
          <a:p>
            <a:pPr>
              <a:spcBef>
                <a:spcPts val="18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Důvod pro</a:t>
            </a:r>
            <a:r>
              <a:rPr lang="cs-CZ" dirty="0" smtClean="0"/>
              <a:t> </a:t>
            </a:r>
            <a:r>
              <a:rPr lang="cs-CZ" sz="2800" b="1" dirty="0" smtClean="0"/>
              <a:t>omezení příjmu bílkovin</a:t>
            </a:r>
          </a:p>
          <a:p>
            <a:pPr marL="623888" lvl="1" indent="-261938">
              <a:lnSpc>
                <a:spcPct val="113000"/>
              </a:lnSpc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bílkoviny ve výživě mohou </a:t>
            </a:r>
            <a:r>
              <a:rPr lang="cs-CZ" sz="2400" dirty="0" smtClean="0"/>
              <a:t>poškozovat zbylé nefrony</a:t>
            </a:r>
          </a:p>
          <a:p>
            <a:pPr marL="623888" lvl="1" indent="-261938">
              <a:lnSpc>
                <a:spcPct val="113000"/>
              </a:lnSpc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omezení bílkovin při onemocnění ► riziko malnutrice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4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04856" cy="936104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Doporučený příjem bílkovin při CKD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podle KDOQI </a:t>
            </a:r>
            <a:r>
              <a:rPr lang="cs-CZ" sz="2400" b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guideline</a:t>
            </a:r>
            <a:r>
              <a:rPr lang="cs-CZ" sz="24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2020</a:t>
            </a:r>
            <a:endParaRPr lang="en-US" sz="24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83568" y="1628800"/>
            <a:ext cx="770485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CKD 3-5 klinicky stabilní pacient bez DM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0,6 g/kg/den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nebo 0,3-0,4 g/kg/den + KA/EAA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3140968"/>
            <a:ext cx="7704856" cy="1301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CKD 3-5 pacient s DM klinicky stabilní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0,6-0,8 g/kg/den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3568" y="4581128"/>
            <a:ext cx="7704856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CKD 5 na hemodialýze s/bez DM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1,0-1,2 g/kg/den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5979137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Jakou hmotnost použít k výpočtu, záleží na klinickém úsudku</a:t>
            </a:r>
          </a:p>
          <a:p>
            <a:pPr algn="ctr"/>
            <a:r>
              <a:rPr lang="cs-CZ" sz="2000" b="1" dirty="0" smtClean="0"/>
              <a:t> IBW, ABW, adjustovaná BW, UBW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324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27280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 znamená klinicky stabilní pacient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podle KDOQI </a:t>
            </a:r>
            <a:r>
              <a:rPr lang="cs-CZ" sz="2700" b="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guideline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2020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26642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dirty="0" smtClean="0"/>
              <a:t>Pacient </a:t>
            </a:r>
            <a:r>
              <a:rPr lang="cs-CZ" sz="2800" b="1" dirty="0" smtClean="0"/>
              <a:t>nemá akutní infekci </a:t>
            </a:r>
            <a:r>
              <a:rPr lang="cs-CZ" sz="2800" dirty="0" smtClean="0"/>
              <a:t>ani</a:t>
            </a:r>
            <a:r>
              <a:rPr lang="cs-CZ" sz="2800" b="1" dirty="0" smtClean="0"/>
              <a:t> zánět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dirty="0" smtClean="0"/>
              <a:t>Poslední </a:t>
            </a:r>
            <a:r>
              <a:rPr lang="cs-CZ" sz="2800" dirty="0" smtClean="0"/>
              <a:t> 2 </a:t>
            </a:r>
            <a:r>
              <a:rPr lang="cs-CZ" sz="2800" dirty="0" smtClean="0"/>
              <a:t>týdny </a:t>
            </a:r>
            <a:r>
              <a:rPr lang="cs-CZ" sz="2800" b="1" dirty="0" smtClean="0"/>
              <a:t>nebyl hospitalizován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Nemá špatně </a:t>
            </a:r>
            <a:r>
              <a:rPr lang="cs-CZ" sz="2800" b="1" dirty="0" smtClean="0"/>
              <a:t>kompenzovaný </a:t>
            </a:r>
            <a:r>
              <a:rPr lang="cs-CZ" sz="2800" b="1" dirty="0" smtClean="0"/>
              <a:t>DM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Nemá aktivní nádorové onemocnění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Není recentní významná ztráta hmotnosti </a:t>
            </a:r>
          </a:p>
        </p:txBody>
      </p:sp>
      <p:sp>
        <p:nvSpPr>
          <p:cNvPr id="2" name="Obdélník 1"/>
          <p:cNvSpPr/>
          <p:nvPr/>
        </p:nvSpPr>
        <p:spPr>
          <a:xfrm>
            <a:off x="755576" y="4653136"/>
            <a:ext cx="756084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Pokud stav není stabilizovaný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přechodně vyšší příjem bílkovin 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0,8-1,0 g/kg/den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6328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Zvýšená potřeba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energie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 CKD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 za cíl redukovat endogenní katabolismus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5576" y="1916832"/>
            <a:ext cx="763284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buSzPct val="50000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Potřeba energie při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CKD</a:t>
            </a: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  <a:buSzPct val="50000"/>
            </a:pPr>
            <a:r>
              <a:rPr lang="cs-CZ" sz="2800" b="1" dirty="0" smtClean="0">
                <a:solidFill>
                  <a:srgbClr val="FF0000"/>
                </a:solidFill>
              </a:rPr>
              <a:t>35 </a:t>
            </a:r>
            <a:r>
              <a:rPr lang="cs-CZ" sz="2800" b="1" dirty="0">
                <a:solidFill>
                  <a:srgbClr val="FF0000"/>
                </a:solidFill>
              </a:rPr>
              <a:t>kcal/kg/den </a:t>
            </a:r>
            <a:r>
              <a:rPr lang="cs-CZ" sz="2800" b="1" dirty="0" smtClean="0">
                <a:solidFill>
                  <a:srgbClr val="FF0000"/>
                </a:solidFill>
              </a:rPr>
              <a:t>&lt; 60 roků</a:t>
            </a:r>
          </a:p>
          <a:p>
            <a:pPr algn="ctr">
              <a:spcBef>
                <a:spcPts val="600"/>
              </a:spcBef>
              <a:buSzPct val="50000"/>
            </a:pPr>
            <a:r>
              <a:rPr lang="cs-CZ" sz="2800" b="1" dirty="0" smtClean="0">
                <a:solidFill>
                  <a:srgbClr val="FF0000"/>
                </a:solidFill>
              </a:rPr>
              <a:t>30 </a:t>
            </a:r>
            <a:r>
              <a:rPr lang="cs-CZ" sz="2800" b="1" dirty="0">
                <a:solidFill>
                  <a:srgbClr val="FF0000"/>
                </a:solidFill>
              </a:rPr>
              <a:t>kcal/kg/den &gt; 60 roků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4604" y="4221088"/>
            <a:ext cx="763284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buSzPct val="50000"/>
            </a:pPr>
            <a:r>
              <a:rPr lang="cs-CZ" sz="2400" b="1" dirty="0" smtClean="0">
                <a:solidFill>
                  <a:schemeClr val="tx1"/>
                </a:solidFill>
              </a:rPr>
              <a:t>Hlavní zásadou léčby malnutrice </a:t>
            </a:r>
            <a:r>
              <a:rPr lang="cs-CZ" sz="2400" b="1" dirty="0">
                <a:solidFill>
                  <a:schemeClr val="tx1"/>
                </a:solidFill>
              </a:rPr>
              <a:t>při CKD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SzPct val="50000"/>
            </a:pPr>
            <a:r>
              <a:rPr lang="cs-CZ" sz="2400" b="1" dirty="0" smtClean="0">
                <a:solidFill>
                  <a:schemeClr val="tx1"/>
                </a:solidFill>
              </a:rPr>
              <a:t>je zajištění plného adekvátního příjmu </a:t>
            </a:r>
            <a:r>
              <a:rPr lang="cs-CZ" sz="2400" b="1" dirty="0">
                <a:solidFill>
                  <a:schemeClr val="tx1"/>
                </a:solidFill>
              </a:rPr>
              <a:t>energie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SzPct val="50000"/>
            </a:pPr>
            <a:r>
              <a:rPr lang="cs-CZ" sz="2400" b="1" dirty="0" smtClean="0">
                <a:solidFill>
                  <a:schemeClr val="tx1"/>
                </a:solidFill>
              </a:rPr>
              <a:t>při omezení příjmu bílkovin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6480720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Nutriční terapie při CKD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neznamená pouze snížit příjem bílkovin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968552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Plný doporučený příjem energie</a:t>
            </a:r>
          </a:p>
          <a:p>
            <a:pPr marL="620713" lvl="1" indent="-258763">
              <a:spcBef>
                <a:spcPts val="0"/>
              </a:spcBef>
              <a:buSzPct val="50000"/>
            </a:pPr>
            <a:r>
              <a:rPr lang="cs-CZ" sz="2400" dirty="0" smtClean="0"/>
              <a:t>umožňuje snížit příjem </a:t>
            </a:r>
            <a:r>
              <a:rPr lang="cs-CZ" sz="2400" dirty="0"/>
              <a:t>bílkovin</a:t>
            </a:r>
          </a:p>
          <a:p>
            <a:pPr marL="342900" lvl="1" indent="-342900"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Snížit příjem fosforu  </a:t>
            </a:r>
            <a:r>
              <a:rPr lang="cs-CZ" sz="2400" dirty="0" smtClean="0"/>
              <a:t>(na 600-800 mg/den)</a:t>
            </a:r>
            <a:endParaRPr lang="cs-CZ" sz="2400" dirty="0" smtClean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Ovoce a zelenina mají alkalizující efekt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/>
              <a:t>a snížené vstřebávání fosforu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Zvýšit </a:t>
            </a:r>
            <a:r>
              <a:rPr lang="cs-CZ" sz="2800" b="1" dirty="0"/>
              <a:t>příjem vlákniny </a:t>
            </a:r>
            <a:endParaRPr lang="cs-CZ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Redukce příjmu soli  </a:t>
            </a:r>
            <a:r>
              <a:rPr lang="cs-CZ" dirty="0" smtClean="0"/>
              <a:t>(&lt; 4-5 g/den)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Redukce příjmu draslíku </a:t>
            </a:r>
            <a:r>
              <a:rPr lang="cs-CZ" dirty="0" smtClean="0"/>
              <a:t>při sklonu k </a:t>
            </a:r>
            <a:r>
              <a:rPr lang="cs-CZ" dirty="0" err="1" smtClean="0"/>
              <a:t>hyperkalémii</a:t>
            </a:r>
            <a:endParaRPr lang="cs-CZ" dirty="0" smtClean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err="1" smtClean="0"/>
              <a:t>Suplementace</a:t>
            </a:r>
            <a:r>
              <a:rPr lang="cs-CZ" sz="2800" b="1" dirty="0" smtClean="0"/>
              <a:t> živin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912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488832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Alternace diet při CKD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možnost volby pacienta / možnost střídání diety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896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Vegetariánská </a:t>
            </a:r>
            <a:r>
              <a:rPr lang="cs-CZ" sz="2800" b="1" dirty="0" smtClean="0"/>
              <a:t> </a:t>
            </a:r>
            <a:r>
              <a:rPr lang="cs-CZ" i="1" dirty="0" smtClean="0"/>
              <a:t>nebo</a:t>
            </a:r>
            <a:r>
              <a:rPr lang="cs-CZ" sz="2800" b="1" dirty="0" smtClean="0"/>
              <a:t>  veganská strava</a:t>
            </a:r>
            <a:endParaRPr lang="cs-CZ" sz="2800" b="1" dirty="0"/>
          </a:p>
          <a:p>
            <a:pPr marL="620713" lvl="1" indent="-258763">
              <a:spcBef>
                <a:spcPts val="0"/>
              </a:spcBef>
            </a:pPr>
            <a:r>
              <a:rPr lang="cs-CZ" sz="2400" dirty="0"/>
              <a:t>luštěniny		► chybí </a:t>
            </a:r>
            <a:r>
              <a:rPr lang="cs-CZ" sz="2400" dirty="0" err="1" smtClean="0"/>
              <a:t>methionin</a:t>
            </a:r>
            <a:r>
              <a:rPr lang="cs-CZ" sz="2400" dirty="0" smtClean="0"/>
              <a:t> (mají lysin)</a:t>
            </a:r>
            <a:endParaRPr lang="cs-CZ" sz="2400" dirty="0"/>
          </a:p>
          <a:p>
            <a:pPr marL="620713" lvl="1" indent="-258763">
              <a:spcBef>
                <a:spcPts val="0"/>
              </a:spcBef>
            </a:pPr>
            <a:r>
              <a:rPr lang="cs-CZ" sz="2400" dirty="0"/>
              <a:t>cereálie     	► chybí </a:t>
            </a:r>
            <a:r>
              <a:rPr lang="cs-CZ" sz="2400" dirty="0" smtClean="0"/>
              <a:t>lysin (mají </a:t>
            </a:r>
            <a:r>
              <a:rPr lang="cs-CZ" sz="2400" dirty="0" err="1" smtClean="0"/>
              <a:t>methionin</a:t>
            </a:r>
            <a:r>
              <a:rPr lang="cs-CZ" sz="2400" dirty="0" smtClean="0"/>
              <a:t>)</a:t>
            </a:r>
            <a:endParaRPr lang="cs-CZ" sz="2400" dirty="0"/>
          </a:p>
          <a:p>
            <a:pPr marL="620713" lvl="1" indent="-258763"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potřeba kombinovat  luštěniny + cereálie  </a:t>
            </a:r>
            <a:endParaRPr lang="cs-CZ" sz="2400" dirty="0" smtClean="0"/>
          </a:p>
          <a:p>
            <a:pPr marL="623888" lvl="1" indent="-261938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alkalizační efekt ovoce a zeleniny</a:t>
            </a:r>
          </a:p>
          <a:p>
            <a:pPr marL="623888" lvl="1" indent="-261938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tablety KA / EAA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Dieta typu DASH</a:t>
            </a:r>
          </a:p>
          <a:p>
            <a:pPr marL="711200" lvl="1" indent="-34925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i="1" dirty="0" err="1"/>
              <a:t>Dietary</a:t>
            </a:r>
            <a:r>
              <a:rPr lang="cs-CZ" sz="2400" i="1" dirty="0"/>
              <a:t> </a:t>
            </a:r>
            <a:r>
              <a:rPr lang="cs-CZ" sz="2400" i="1" dirty="0" err="1"/>
              <a:t>Approach</a:t>
            </a:r>
            <a:r>
              <a:rPr lang="cs-CZ" sz="2400" i="1" dirty="0"/>
              <a:t> to Stop </a:t>
            </a:r>
            <a:r>
              <a:rPr lang="cs-CZ" sz="2400" i="1" dirty="0" err="1" smtClean="0"/>
              <a:t>Hypertension</a:t>
            </a:r>
            <a:endParaRPr lang="cs-CZ" sz="2400" i="1" dirty="0" smtClean="0"/>
          </a:p>
          <a:p>
            <a:pPr marL="711200" lvl="1" indent="-34925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omezení příjmu sodíku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Středomořská </a:t>
            </a:r>
            <a:r>
              <a:rPr lang="cs-CZ" sz="2800" b="1" dirty="0" smtClean="0"/>
              <a:t>dieta</a:t>
            </a:r>
            <a:endParaRPr lang="cs-CZ" sz="2400" dirty="0"/>
          </a:p>
          <a:p>
            <a:pPr marL="0" indent="0">
              <a:spcBef>
                <a:spcPts val="1200"/>
              </a:spcBef>
              <a:buSzPct val="50000"/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  Vždy umožněno 1-3 jídla týdně dle volby pacienta</a:t>
            </a:r>
          </a:p>
        </p:txBody>
      </p:sp>
    </p:spTree>
    <p:extLst>
      <p:ext uri="{BB962C8B-B14F-4D97-AF65-F5344CB8AC3E}">
        <p14:creationId xmlns:p14="http://schemas.microsoft.com/office/powerpoint/2010/main" val="15882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836712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816402" y="-27384"/>
            <a:ext cx="7500014" cy="64807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Fosforová pyramida</a:t>
            </a:r>
            <a:endParaRPr lang="en-US" b="0" baseline="30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5445224"/>
            <a:ext cx="835292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rostlinné oleje, margaríny, ovoce, zelenina, vaječný bílek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speciální potraviny bez obsahu bílkovin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4509120"/>
            <a:ext cx="7327619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luštěniny </a:t>
            </a:r>
            <a:r>
              <a:rPr lang="cs-CZ" dirty="0" smtClean="0">
                <a:solidFill>
                  <a:schemeClr val="tx1"/>
                </a:solidFill>
              </a:rPr>
              <a:t>(nižší biologická dostupnost P)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obiloviny, bílý chléb, těstoviny, rýže, kukuřičné lupínky </a:t>
            </a:r>
          </a:p>
        </p:txBody>
      </p:sp>
      <p:sp>
        <p:nvSpPr>
          <p:cNvPr id="7" name="Obdélník 6"/>
          <p:cNvSpPr/>
          <p:nvPr/>
        </p:nvSpPr>
        <p:spPr>
          <a:xfrm>
            <a:off x="1547664" y="3573016"/>
            <a:ext cx="604768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mléko </a:t>
            </a:r>
            <a:r>
              <a:rPr lang="cs-CZ" dirty="0" smtClean="0">
                <a:solidFill>
                  <a:schemeClr val="tx1"/>
                </a:solidFill>
              </a:rPr>
              <a:t>(pouze 1 porce/den), </a:t>
            </a:r>
            <a:r>
              <a:rPr lang="cs-CZ" b="1" dirty="0">
                <a:solidFill>
                  <a:schemeClr val="tx1"/>
                </a:solidFill>
              </a:rPr>
              <a:t>jogurt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maso, šunka, ryby </a:t>
            </a:r>
            <a:r>
              <a:rPr lang="cs-CZ" dirty="0" smtClean="0">
                <a:solidFill>
                  <a:schemeClr val="tx1"/>
                </a:solidFill>
              </a:rPr>
              <a:t>(ne však z chovných farem)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195736" y="2636912"/>
            <a:ext cx="4714191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měkké přírodní sýry, </a:t>
            </a:r>
            <a:r>
              <a:rPr lang="cs-CZ" b="1" dirty="0" smtClean="0">
                <a:solidFill>
                  <a:schemeClr val="tx1"/>
                </a:solidFill>
              </a:rPr>
              <a:t>tavené sýry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losos, krůtí maso, uzeniny, vnitřnosti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99792" y="1700808"/>
            <a:ext cx="3653239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ořechy, žloutek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tvrdé zrající sýry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347864" y="764704"/>
            <a:ext cx="2376264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kolové nápoje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zpracované maso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4128" y="980728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potraviny s přidaným P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16402" y="976082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potraviny s přidaným P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31640" y="6309320"/>
            <a:ext cx="6622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základna pyramidy má potraviny s nízkým obsahem </a:t>
            </a:r>
            <a:r>
              <a:rPr lang="cs-CZ" dirty="0" smtClean="0"/>
              <a:t>fosforu (P)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44624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Riziko malnutrice </a:t>
            </a:r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pokročilé CKD </a:t>
            </a:r>
            <a:r>
              <a:rPr lang="cs-CZ" sz="27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</a:t>
            </a:r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vysoké</a:t>
            </a:r>
            <a:b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40-50 % pacientů v </a:t>
            </a:r>
            <a:r>
              <a:rPr lang="cs-CZ" sz="2700" b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predialyzačním</a:t>
            </a:r>
            <a:r>
              <a:rPr lang="cs-CZ" sz="27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období</a:t>
            </a:r>
            <a:endParaRPr lang="en-US" sz="2700" b="0" baseline="30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3600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Symptomy urémie ► pokles příjmu stravy</a:t>
            </a:r>
            <a:endParaRPr lang="cs-CZ" sz="2800" b="1" dirty="0"/>
          </a:p>
          <a:p>
            <a:pPr marL="620713" lvl="1" indent="-258763">
              <a:spcBef>
                <a:spcPts val="0"/>
              </a:spcBef>
            </a:pPr>
            <a:r>
              <a:rPr lang="cs-CZ" sz="2400" dirty="0" smtClean="0"/>
              <a:t>averze k živočišným </a:t>
            </a:r>
            <a:r>
              <a:rPr lang="cs-CZ" sz="2400" dirty="0" smtClean="0"/>
              <a:t>bílkovinám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 smtClean="0"/>
              <a:t>zmírnění symptomů urémie při LPD</a:t>
            </a:r>
            <a:endParaRPr lang="cs-CZ" sz="2400" dirty="0"/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Chronický </a:t>
            </a:r>
            <a:r>
              <a:rPr lang="cs-CZ" sz="2800" b="1" dirty="0" smtClean="0"/>
              <a:t>zánět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Přidružené choroby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Vedlejší </a:t>
            </a:r>
            <a:r>
              <a:rPr lang="cs-CZ" sz="2800" b="1" dirty="0" smtClean="0"/>
              <a:t>účinky léků</a:t>
            </a:r>
          </a:p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Psychická </a:t>
            </a:r>
            <a:r>
              <a:rPr lang="cs-CZ" sz="2800" b="1" dirty="0" smtClean="0"/>
              <a:t>deprese</a:t>
            </a:r>
            <a:endParaRPr lang="cs-CZ" sz="2800" b="1" dirty="0" smtClean="0"/>
          </a:p>
        </p:txBody>
      </p:sp>
      <p:sp>
        <p:nvSpPr>
          <p:cNvPr id="3" name="Obdélník 2"/>
          <p:cNvSpPr/>
          <p:nvPr/>
        </p:nvSpPr>
        <p:spPr>
          <a:xfrm>
            <a:off x="755576" y="5301208"/>
            <a:ext cx="7632848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Monitorování nutričního stavu</a:t>
            </a:r>
          </a:p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je součástí nutriční terapie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899428"/>
            <a:ext cx="9144000" cy="657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3568" y="44624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Perorální nutriční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suplementy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vhodné při 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CKD (s nižším obsahem bílkovin)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0518"/>
              </p:ext>
            </p:extLst>
          </p:nvPr>
        </p:nvGraphicFramePr>
        <p:xfrm>
          <a:off x="179512" y="1124744"/>
          <a:ext cx="8784976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/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08114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ONS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Energie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kcal/ml</a:t>
                      </a:r>
                      <a:endParaRPr lang="cs-CZ" sz="24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Energie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kcal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Bílkoviny</a:t>
                      </a:r>
                      <a:endParaRPr lang="cs-CZ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Fresubin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Renal</a:t>
                      </a:r>
                      <a:endParaRPr lang="cs-CZ" sz="2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200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cs-CZ" sz="20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Nepro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Nutridrink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Juice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Style 200 ml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1,5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68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Nutridrink</a:t>
                      </a:r>
                      <a:endParaRPr lang="cs-CZ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PlantBased</a:t>
                      </a:r>
                      <a:endParaRPr lang="cs-CZ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Fresubin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kcal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Creme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125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12,5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68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Nutridrink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Compact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125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217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295</a:t>
                      </a:r>
                      <a:endParaRPr lang="cs-CZ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136904" cy="7920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Závěr</a:t>
            </a:r>
            <a:endParaRPr lang="en-US" b="0" baseline="300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72208"/>
            <a:ext cx="8219256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Nutriční terapie  při CKD  má potenciál příznivě ovlivnit metabolickou poruchu, zmírnit acidózu a katabolismus endogenních bílkovin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Redukovaný příjem bílkovin při CKD nezvyšuje riziko malnutrice, pokud je zajištěna plná dávka energie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Nezbytná je kontrola příjmu energie a bílkovin a také monitorování nutričního stavu s cílem včas zjistit přítomnost malnutrice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Malnutrice u jinak stabilizovaných pacientů s CKD může být léčena spíše vyšším příjmem energie než zvyšováním příjmu bílkovin.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75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4834880" cy="85010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Děkuji Vám za pozornost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792088" y="116632"/>
            <a:ext cx="7308304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Nutriční </a:t>
            </a:r>
            <a:r>
              <a:rPr lang="cs-CZ" sz="2200" b="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versus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efrologická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ambulance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rozdílný úhel pohledu na téhož pacienta</a:t>
            </a:r>
            <a:endParaRPr lang="en-US" sz="2700" b="0" i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772816"/>
            <a:ext cx="3744416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Nutriční ambulance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Úhel pohledu: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Malnutrice </a:t>
            </a:r>
            <a:r>
              <a:rPr lang="cs-CZ" sz="2000" b="1" dirty="0" smtClean="0">
                <a:solidFill>
                  <a:schemeClr val="tx1"/>
                </a:solidFill>
              </a:rPr>
              <a:t>při onemocnění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N</a:t>
            </a:r>
            <a:r>
              <a:rPr lang="cs-CZ" sz="2000" b="1" dirty="0" smtClean="0">
                <a:solidFill>
                  <a:schemeClr val="tx1"/>
                </a:solidFill>
              </a:rPr>
              <a:t>edostatečný </a:t>
            </a:r>
            <a:r>
              <a:rPr lang="cs-CZ" sz="2000" b="1" dirty="0" smtClean="0">
                <a:solidFill>
                  <a:schemeClr val="tx1"/>
                </a:solidFill>
              </a:rPr>
              <a:t>příjem živin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Nutriční intervence: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léčba malnutrice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obohacení </a:t>
            </a:r>
            <a:r>
              <a:rPr lang="cs-CZ" sz="2000" b="1" dirty="0" smtClean="0">
                <a:solidFill>
                  <a:schemeClr val="tx1"/>
                </a:solidFill>
              </a:rPr>
              <a:t>stravy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snaha o vyšší příjem bílkovin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proteinové suplementy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Problém: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Nutriční terapeut </a:t>
            </a:r>
            <a:r>
              <a:rPr lang="cs-CZ" sz="2000" b="1" dirty="0" smtClean="0">
                <a:solidFill>
                  <a:schemeClr val="tx1"/>
                </a:solidFill>
              </a:rPr>
              <a:t>nemusí 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mít </a:t>
            </a:r>
            <a:r>
              <a:rPr lang="cs-CZ" sz="2000" b="1" dirty="0" err="1" smtClean="0">
                <a:solidFill>
                  <a:schemeClr val="tx1"/>
                </a:solidFill>
              </a:rPr>
              <a:t>info</a:t>
            </a:r>
            <a:r>
              <a:rPr lang="cs-CZ" sz="2000" b="1" dirty="0" smtClean="0">
                <a:solidFill>
                  <a:schemeClr val="tx1"/>
                </a:solidFill>
              </a:rPr>
              <a:t> o </a:t>
            </a:r>
            <a:r>
              <a:rPr lang="cs-CZ" sz="2000" b="1" dirty="0" smtClean="0">
                <a:solidFill>
                  <a:schemeClr val="tx1"/>
                </a:solidFill>
              </a:rPr>
              <a:t>onemocnění ledvin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88024" y="1772816"/>
            <a:ext cx="3744416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Nefrologická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ambulance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Úhel pohledu:</a:t>
            </a:r>
          </a:p>
          <a:p>
            <a:r>
              <a:rPr lang="cs-CZ" sz="2000" b="1" dirty="0" err="1">
                <a:solidFill>
                  <a:schemeClr val="tx1"/>
                </a:solidFill>
              </a:rPr>
              <a:t>C</a:t>
            </a:r>
            <a:r>
              <a:rPr lang="cs-CZ" sz="2000" b="1" dirty="0" err="1" smtClean="0">
                <a:solidFill>
                  <a:schemeClr val="tx1"/>
                </a:solidFill>
              </a:rPr>
              <a:t>hron</a:t>
            </a:r>
            <a:r>
              <a:rPr lang="cs-CZ" sz="2000" b="1" dirty="0" smtClean="0">
                <a:solidFill>
                  <a:schemeClr val="tx1"/>
                </a:solidFill>
              </a:rPr>
              <a:t>. onemocnění ledvin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</a:t>
            </a:r>
            <a:r>
              <a:rPr lang="cs-CZ" sz="2000" b="1" dirty="0" smtClean="0">
                <a:solidFill>
                  <a:schemeClr val="tx1"/>
                </a:solidFill>
              </a:rPr>
              <a:t>naha </a:t>
            </a:r>
            <a:r>
              <a:rPr lang="cs-CZ" sz="2000" b="1" dirty="0" smtClean="0">
                <a:solidFill>
                  <a:schemeClr val="tx1"/>
                </a:solidFill>
              </a:rPr>
              <a:t>o oddálení HD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Dietní intervence: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omezení příjmu bílkovin 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omezení příjmu K,P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spoléhání na nutričního terapeuta se specializací</a:t>
            </a:r>
          </a:p>
          <a:p>
            <a:pPr>
              <a:spcBef>
                <a:spcPts val="1200"/>
              </a:spcBef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Problém: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Množství bílkovin u pacienta s malnutricí 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920880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Odhadovaná glomerulární filtrace, 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eGFR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podle parametru CKD-EPI </a:t>
            </a:r>
            <a:endParaRPr lang="en-US" sz="2700" b="0" i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45365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Rovnice publikovaná v </a:t>
            </a:r>
            <a:r>
              <a:rPr lang="cs-CZ" sz="2800" b="1" dirty="0"/>
              <a:t>r. 2009</a:t>
            </a:r>
            <a:endParaRPr lang="cs-CZ" i="1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Proměnné hodnoty vkládané do rovnice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cs-CZ" sz="2400" dirty="0"/>
              <a:t>sérový kreatinin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cs-CZ" sz="2400" dirty="0"/>
              <a:t>pohlaví 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cs-CZ" sz="2400" dirty="0"/>
              <a:t>věk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Výrazná závislost na věku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cs-CZ" sz="2400" dirty="0" smtClean="0"/>
              <a:t>při stejném kreatininu klesá ve vyšším věku 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Senioři však mají zvýšenou potřebu bílkovin 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cs-CZ" sz="2400" dirty="0" smtClean="0"/>
              <a:t>při malnutrici ► k překonání anabolické rezistence</a:t>
            </a:r>
            <a:endParaRPr lang="cs-CZ" sz="2400" dirty="0"/>
          </a:p>
          <a:p>
            <a:pPr marL="620713" lvl="1" indent="-258763">
              <a:spcBef>
                <a:spcPts val="0"/>
              </a:spcBef>
              <a:buSzPct val="10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49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Stupeň snížení glomerulární funkce ledvin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dnes posuzuje </a:t>
            </a:r>
            <a:r>
              <a:rPr lang="cs-CZ" sz="27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většinou 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podle CKD-EPI</a:t>
            </a:r>
            <a:endParaRPr lang="en-US" sz="22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685231"/>
              </p:ext>
            </p:extLst>
          </p:nvPr>
        </p:nvGraphicFramePr>
        <p:xfrm>
          <a:off x="107504" y="1628800"/>
          <a:ext cx="8928992" cy="453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275"/>
                <a:gridCol w="2831144"/>
                <a:gridCol w="4718573"/>
              </a:tblGrid>
              <a:tr h="867138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Stupeň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CKD-EPI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ml/sec/1,73 m</a:t>
                      </a:r>
                      <a:r>
                        <a:rPr lang="cs-CZ" sz="2400" b="0" i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b="0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Komentář</a:t>
                      </a:r>
                      <a:endParaRPr lang="cs-CZ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&gt; 1,5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normální</a:t>
                      </a:r>
                    </a:p>
                  </a:txBody>
                  <a:tcPr anchor="ctr"/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1,5 - 1,0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hraniční / lehké snížení funkce</a:t>
                      </a:r>
                      <a:endParaRPr lang="cs-CZ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1,0 - 0,75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středně těžké snížení funkce</a:t>
                      </a:r>
                    </a:p>
                  </a:txBody>
                  <a:tcPr anchor="ctr"/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G3b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0,75 - 0,5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významná porucha metabolismu</a:t>
                      </a:r>
                    </a:p>
                  </a:txBody>
                  <a:tcPr anchor="ctr"/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0,5 - 0,25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predialyzační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stádium</a:t>
                      </a:r>
                    </a:p>
                  </a:txBody>
                  <a:tcPr anchor="ctr"/>
                </a:tc>
              </a:tr>
              <a:tr h="611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&lt; 0,25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dialýza (</a:t>
                      </a:r>
                      <a:r>
                        <a:rPr lang="cs-CZ" sz="2000" b="1" baseline="0" dirty="0" err="1" smtClean="0">
                          <a:solidFill>
                            <a:srgbClr val="FF0000"/>
                          </a:solidFill>
                        </a:rPr>
                        <a:t>predialýza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cs-CZ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07504" y="6279703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 smtClean="0"/>
              <a:t>Normální </a:t>
            </a:r>
            <a:r>
              <a:rPr lang="cs-CZ" sz="2000" b="1" i="1" dirty="0" smtClean="0"/>
              <a:t>hodnoty CKD-EPI  </a:t>
            </a:r>
            <a:r>
              <a:rPr lang="cs-CZ" sz="2000" b="1" i="1" dirty="0" smtClean="0"/>
              <a:t>1,0 - 2,4 ml/sec/1,73m</a:t>
            </a:r>
            <a:r>
              <a:rPr lang="cs-CZ" sz="2000" b="1" i="1" baseline="30000" dirty="0" smtClean="0"/>
              <a:t>2</a:t>
            </a:r>
            <a:endParaRPr lang="cs-CZ" sz="2000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31148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Hraniční hodnoty kreatininu v séru </a:t>
            </a:r>
            <a:r>
              <a:rPr lang="cs-CZ" sz="27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eGFR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G3</a:t>
            </a:r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hranice pro patologické zvýšení S-kreatininu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13073"/>
              </p:ext>
            </p:extLst>
          </p:nvPr>
        </p:nvGraphicFramePr>
        <p:xfrm>
          <a:off x="251520" y="2492896"/>
          <a:ext cx="8640960" cy="2750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0626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Věk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roky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Muži</a:t>
                      </a:r>
                    </a:p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S-kreatinin, 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/l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Ženy</a:t>
                      </a:r>
                    </a:p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S-kreatinin, 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/l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67544" y="1430486"/>
            <a:ext cx="820891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SzPct val="50000"/>
            </a:pPr>
            <a:r>
              <a:rPr lang="cs-CZ" sz="2400" b="1" dirty="0" smtClean="0">
                <a:solidFill>
                  <a:srgbClr val="FF0000"/>
                </a:solidFill>
              </a:rPr>
              <a:t>Stupeň 3:  CKD-EPI  1,0 ml/sec/1,73 m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  <a:r>
              <a:rPr lang="cs-CZ" sz="2400" i="1" dirty="0" smtClean="0">
                <a:solidFill>
                  <a:srgbClr val="FF0000"/>
                </a:solidFill>
              </a:rPr>
              <a:t>(60 ml/min.)</a:t>
            </a:r>
            <a:endParaRPr lang="cs-CZ" sz="2400" i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buSzPct val="50000"/>
            </a:pPr>
            <a:r>
              <a:rPr lang="cs-CZ" b="1" dirty="0"/>
              <a:t>mobilní aplikace Kalkulátor </a:t>
            </a:r>
            <a:r>
              <a:rPr lang="cs-CZ" b="1" dirty="0" smtClean="0"/>
              <a:t>CKD-EPI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569318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/>
              <a:t>Normální rozmezí S-</a:t>
            </a:r>
            <a:r>
              <a:rPr lang="cs-CZ" sz="2000" b="1" i="1" dirty="0" err="1" smtClean="0"/>
              <a:t>krea</a:t>
            </a:r>
            <a:r>
              <a:rPr lang="cs-CZ" sz="2000" b="1" i="1" dirty="0" smtClean="0"/>
              <a:t> ve FN Brno:   ♂ 62-106   ♀ 44-80 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36585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Hraniční hodnoty kreatininu v séru </a:t>
            </a:r>
            <a:r>
              <a:rPr lang="cs-CZ" sz="27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cs-CZ" sz="31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eGFR</a:t>
            </a:r>
            <a:r>
              <a:rPr lang="cs-CZ" sz="3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G3b</a:t>
            </a:r>
            <a:r>
              <a:rPr lang="cs-CZ" sz="3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hranice pro významnou metabolickou poruchu při CKD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58534"/>
              </p:ext>
            </p:extLst>
          </p:nvPr>
        </p:nvGraphicFramePr>
        <p:xfrm>
          <a:off x="251520" y="2492896"/>
          <a:ext cx="8640960" cy="2750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0626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Věk</a:t>
                      </a:r>
                    </a:p>
                    <a:p>
                      <a:pPr algn="ctr"/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roky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Muži</a:t>
                      </a:r>
                    </a:p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S-kreatinin, 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/l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Ženy</a:t>
                      </a:r>
                    </a:p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S-kreatinin, 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cs-CZ" sz="2400" b="0" i="1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cs-CZ" sz="2400" b="0" i="1" baseline="0" dirty="0" smtClean="0">
                          <a:solidFill>
                            <a:schemeClr val="tx1"/>
                          </a:solidFill>
                        </a:rPr>
                        <a:t>/l</a:t>
                      </a:r>
                      <a:endParaRPr lang="cs-CZ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cs-CZ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cs-CZ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cs-CZ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baseline="0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cs-CZ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67544" y="1430486"/>
            <a:ext cx="820891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SzPct val="50000"/>
            </a:pPr>
            <a:r>
              <a:rPr lang="cs-CZ" sz="2400" b="1" dirty="0" smtClean="0">
                <a:solidFill>
                  <a:srgbClr val="FF0000"/>
                </a:solidFill>
              </a:rPr>
              <a:t>Stupeň </a:t>
            </a:r>
            <a:r>
              <a:rPr lang="cs-CZ" sz="2400" b="1" dirty="0" smtClean="0">
                <a:solidFill>
                  <a:srgbClr val="FF0000"/>
                </a:solidFill>
              </a:rPr>
              <a:t>3b:  </a:t>
            </a:r>
            <a:r>
              <a:rPr lang="cs-CZ" sz="2400" b="1" dirty="0" smtClean="0">
                <a:solidFill>
                  <a:srgbClr val="FF0000"/>
                </a:solidFill>
              </a:rPr>
              <a:t>CKD-EPI  </a:t>
            </a:r>
            <a:r>
              <a:rPr lang="cs-CZ" sz="2400" b="1" dirty="0" smtClean="0">
                <a:solidFill>
                  <a:srgbClr val="FF0000"/>
                </a:solidFill>
              </a:rPr>
              <a:t>0,75 </a:t>
            </a:r>
            <a:r>
              <a:rPr lang="cs-CZ" sz="2400" b="1" dirty="0" smtClean="0">
                <a:solidFill>
                  <a:srgbClr val="FF0000"/>
                </a:solidFill>
              </a:rPr>
              <a:t>ml/sec/1,73 m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  <a:r>
              <a:rPr lang="cs-CZ" sz="2400" i="1" dirty="0" smtClean="0">
                <a:solidFill>
                  <a:srgbClr val="FF0000"/>
                </a:solidFill>
              </a:rPr>
              <a:t>(45 </a:t>
            </a:r>
            <a:r>
              <a:rPr lang="cs-CZ" sz="2400" i="1" dirty="0" smtClean="0">
                <a:solidFill>
                  <a:srgbClr val="FF0000"/>
                </a:solidFill>
              </a:rPr>
              <a:t>ml/min.)</a:t>
            </a:r>
            <a:endParaRPr lang="cs-CZ" sz="2400" i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buSzPct val="50000"/>
            </a:pPr>
            <a:r>
              <a:rPr lang="cs-CZ" b="1" dirty="0"/>
              <a:t>mobilní aplikace Kalkulátor </a:t>
            </a:r>
            <a:r>
              <a:rPr lang="cs-CZ" b="1" dirty="0" smtClean="0"/>
              <a:t>CKD-EPI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569318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/>
              <a:t>Normální rozmezí S-</a:t>
            </a:r>
            <a:r>
              <a:rPr lang="cs-CZ" sz="2000" b="1" i="1" dirty="0" err="1" smtClean="0"/>
              <a:t>krea</a:t>
            </a:r>
            <a:r>
              <a:rPr lang="cs-CZ" sz="2000" b="1" i="1" dirty="0" smtClean="0"/>
              <a:t> ve FN Brno:   ♂ 62-106   ♀ 44-80 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3625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08912" cy="936104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Metabolické důsledky porušené funkce ledvin</a:t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jsou významné při poklesu GFR pod 0,75 ml/sec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Pct val="50000"/>
              <a:buNone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Metabolic</a:t>
            </a:r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and Bone </a:t>
            </a:r>
            <a:r>
              <a:rPr lang="cs-CZ" sz="2800" b="1" i="1" dirty="0" err="1">
                <a:solidFill>
                  <a:schemeClr val="accent1">
                    <a:lumMod val="75000"/>
                  </a:schemeClr>
                </a:solidFill>
              </a:rPr>
              <a:t>Disorder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MBD</a:t>
            </a:r>
            <a:endParaRPr lang="cs-CZ" sz="2800" b="1" i="1" dirty="0" smtClean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Retence dusíkatých látek</a:t>
            </a:r>
          </a:p>
          <a:p>
            <a:pPr marL="623888" lvl="1" indent="-26035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uremických toxinů (</a:t>
            </a:r>
            <a:r>
              <a:rPr lang="cs-CZ" sz="2400" dirty="0" err="1" smtClean="0"/>
              <a:t>cresyl</a:t>
            </a:r>
            <a:r>
              <a:rPr lang="cs-CZ" sz="2400" dirty="0" smtClean="0"/>
              <a:t>-sulfát, </a:t>
            </a:r>
            <a:r>
              <a:rPr lang="cs-CZ" sz="2400" dirty="0" err="1" smtClean="0"/>
              <a:t>indoxyl</a:t>
            </a:r>
            <a:r>
              <a:rPr lang="cs-CZ" sz="2400" dirty="0" smtClean="0"/>
              <a:t>-sulfát)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Snížené </a:t>
            </a:r>
            <a:r>
              <a:rPr lang="cs-CZ" sz="2800" b="1" dirty="0" smtClean="0"/>
              <a:t>vylučování kyselin </a:t>
            </a:r>
          </a:p>
          <a:p>
            <a:pPr marL="623888" lvl="1" indent="-26035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 smtClean="0"/>
              <a:t>hromadění </a:t>
            </a:r>
            <a:r>
              <a:rPr lang="cs-CZ" sz="2400" dirty="0"/>
              <a:t>kyselin </a:t>
            </a:r>
            <a:r>
              <a:rPr lang="cs-CZ" sz="2400" dirty="0" smtClean="0"/>
              <a:t>v krvi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>
                <a:solidFill>
                  <a:srgbClr val="FF0000"/>
                </a:solidFill>
              </a:rPr>
              <a:t>Metabolická </a:t>
            </a:r>
            <a:r>
              <a:rPr lang="cs-CZ" sz="2800" b="1" dirty="0" smtClean="0">
                <a:solidFill>
                  <a:srgbClr val="FF0000"/>
                </a:solidFill>
              </a:rPr>
              <a:t>acidóza  ► katabolismus</a:t>
            </a:r>
            <a:endParaRPr lang="cs-CZ" sz="2800" b="1" dirty="0">
              <a:solidFill>
                <a:srgbClr val="FF0000"/>
              </a:solidFill>
            </a:endParaRPr>
          </a:p>
          <a:p>
            <a:pPr marL="620713" lvl="1" indent="-258763">
              <a:spcBef>
                <a:spcPts val="0"/>
              </a:spcBef>
            </a:pPr>
            <a:r>
              <a:rPr lang="cs-CZ" sz="2400" dirty="0" smtClean="0"/>
              <a:t>porušená </a:t>
            </a:r>
            <a:r>
              <a:rPr lang="cs-CZ" sz="2400" dirty="0"/>
              <a:t>regenerace </a:t>
            </a:r>
            <a:r>
              <a:rPr lang="cs-CZ" sz="2400" dirty="0" smtClean="0"/>
              <a:t>bikarbonátu</a:t>
            </a:r>
            <a:endParaRPr lang="cs-CZ" sz="2400" dirty="0"/>
          </a:p>
          <a:p>
            <a:pPr marL="620713" lvl="1" indent="-258763">
              <a:spcBef>
                <a:spcPts val="0"/>
              </a:spcBef>
              <a:buSzPct val="100000"/>
            </a:pPr>
            <a:r>
              <a:rPr lang="cs-CZ" sz="2400" dirty="0" smtClean="0"/>
              <a:t>acidóza </a:t>
            </a:r>
            <a:r>
              <a:rPr lang="cs-CZ" sz="2400" dirty="0" smtClean="0"/>
              <a:t>přispívá k progresi malnutrice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/>
              <a:t>Ztráta kostního minerálu</a:t>
            </a:r>
          </a:p>
          <a:p>
            <a:pPr marL="620713" lvl="1" indent="-258763">
              <a:spcBef>
                <a:spcPts val="0"/>
              </a:spcBef>
              <a:buSzPct val="100000"/>
            </a:pPr>
            <a:r>
              <a:rPr lang="cs-CZ" sz="2400" i="1" dirty="0" err="1"/>
              <a:t>Uremic</a:t>
            </a:r>
            <a:r>
              <a:rPr lang="cs-CZ" sz="2400" i="1" dirty="0"/>
              <a:t> Bone </a:t>
            </a:r>
            <a:r>
              <a:rPr lang="cs-CZ" sz="2400" i="1" dirty="0" err="1" smtClean="0"/>
              <a:t>Disease</a:t>
            </a:r>
            <a:endParaRPr lang="cs-CZ" sz="2400" i="1" dirty="0"/>
          </a:p>
        </p:txBody>
      </p:sp>
      <p:pic>
        <p:nvPicPr>
          <p:cNvPr id="1028" name="Picture 4" descr="Indoxyl sulfate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60848"/>
            <a:ext cx="2189820" cy="192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9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Hyperfosfatémie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při CKD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negativní </a:t>
            </a:r>
            <a:r>
              <a:rPr lang="cs-CZ" sz="2700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důsledky</a:t>
            </a:r>
            <a:endParaRPr lang="en-US" sz="2700" b="0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Content Placeholder 9"/>
          <p:cNvSpPr>
            <a:spLocks noGrp="1"/>
          </p:cNvSpPr>
          <p:nvPr>
            <p:ph idx="1"/>
          </p:nvPr>
        </p:nvSpPr>
        <p:spPr>
          <a:xfrm>
            <a:off x="683568" y="1772816"/>
            <a:ext cx="7920880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Nadbytek </a:t>
            </a:r>
            <a:r>
              <a:rPr lang="cs-CZ" sz="2800" b="1" dirty="0"/>
              <a:t>fosforu </a:t>
            </a:r>
            <a:r>
              <a:rPr lang="cs-CZ" sz="2800" b="1" dirty="0" smtClean="0"/>
              <a:t>v organismu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 smtClean="0"/>
              <a:t>při porušeném vylučování fosforu ledvinami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Přispívá k progresi </a:t>
            </a:r>
            <a:r>
              <a:rPr lang="cs-CZ" sz="2800" b="1" dirty="0"/>
              <a:t>renálního postižení</a:t>
            </a:r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smtClean="0"/>
              <a:t>Progrese </a:t>
            </a:r>
            <a:r>
              <a:rPr lang="cs-CZ" sz="2800" b="1" dirty="0"/>
              <a:t>kostní </a:t>
            </a:r>
            <a:r>
              <a:rPr lang="cs-CZ" sz="2800" b="1" dirty="0" smtClean="0"/>
              <a:t>poruchy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sekundární </a:t>
            </a:r>
            <a:r>
              <a:rPr lang="cs-CZ" sz="2400" dirty="0" err="1"/>
              <a:t>hyperparathyreoidismus</a:t>
            </a:r>
            <a:endParaRPr lang="cs-CZ" sz="2400" dirty="0"/>
          </a:p>
          <a:p>
            <a:pPr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 err="1" smtClean="0"/>
              <a:t>Kardiovaskuární</a:t>
            </a:r>
            <a:r>
              <a:rPr lang="cs-CZ" sz="2800" b="1" dirty="0" smtClean="0"/>
              <a:t> komplikace</a:t>
            </a:r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kalcifikace </a:t>
            </a:r>
            <a:r>
              <a:rPr lang="cs-CZ" sz="2400" dirty="0"/>
              <a:t>v </a:t>
            </a:r>
            <a:r>
              <a:rPr lang="cs-CZ" sz="2400" dirty="0"/>
              <a:t>tepnách</a:t>
            </a:r>
            <a:endParaRPr lang="cs-CZ" sz="2400" dirty="0"/>
          </a:p>
          <a:p>
            <a:pPr marL="704850" lvl="1" indent="-342900">
              <a:spcBef>
                <a:spcPts val="0"/>
              </a:spcBef>
              <a:buSzPct val="100000"/>
              <a:buFont typeface="Arial" pitchFamily="34" charset="0"/>
              <a:buChar char="‒"/>
            </a:pPr>
            <a:r>
              <a:rPr lang="cs-CZ" sz="2400" dirty="0"/>
              <a:t>srdeční fibróza</a:t>
            </a:r>
          </a:p>
        </p:txBody>
      </p:sp>
    </p:spTree>
    <p:extLst>
      <p:ext uri="{BB962C8B-B14F-4D97-AF65-F5344CB8AC3E}">
        <p14:creationId xmlns:p14="http://schemas.microsoft.com/office/powerpoint/2010/main" val="20263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elsin-CNIV">
      <a:dk1>
        <a:sysClr val="windowText" lastClr="000000"/>
      </a:dk1>
      <a:lt1>
        <a:sysClr val="window" lastClr="FFFFFF"/>
      </a:lt1>
      <a:dk2>
        <a:srgbClr val="003C57"/>
      </a:dk2>
      <a:lt2>
        <a:srgbClr val="EEECE1"/>
      </a:lt2>
      <a:accent1>
        <a:srgbClr val="63217F"/>
      </a:accent1>
      <a:accent2>
        <a:srgbClr val="0078AE"/>
      </a:accent2>
      <a:accent3>
        <a:srgbClr val="3E9A3C"/>
      </a:accent3>
      <a:accent4>
        <a:srgbClr val="74767A"/>
      </a:accent4>
      <a:accent5>
        <a:srgbClr val="FF9900"/>
      </a:accent5>
      <a:accent6>
        <a:srgbClr val="94C11F"/>
      </a:accent6>
      <a:hlink>
        <a:srgbClr val="003C57"/>
      </a:hlink>
      <a:folHlink>
        <a:srgbClr val="D16B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23929</TotalTime>
  <Words>1441</Words>
  <Application>Microsoft Office PowerPoint</Application>
  <PresentationFormat>Předvádění na obrazovce (4:3)</PresentationFormat>
  <Paragraphs>415</Paragraphs>
  <Slides>29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Nutriční terapie  při chronickém onemocnění ledvin z pohledu  nutriční ambulance  Tomíška M, Pařízková P Nutriční ambulance FN Brno  XL. Mezinárodní kongres SKVIMP 1.6. 2024</vt:lpstr>
      <vt:lpstr>Chronické onemocnění ledvin chronic kidney disease, CKD</vt:lpstr>
      <vt:lpstr>Nutriční versus Nefrologická ambulance rozdílný úhel pohledu na téhož pacienta</vt:lpstr>
      <vt:lpstr>Odhadovaná glomerulární filtrace, eGFR podle parametru CKD-EPI </vt:lpstr>
      <vt:lpstr>Stupeň snížení glomerulární funkce ledvin se dnes posuzuje většinou podle CKD-EPI</vt:lpstr>
      <vt:lpstr>Hraniční hodnoty kreatininu v séru pro eGFR G3 hranice pro patologické zvýšení S-kreatininu</vt:lpstr>
      <vt:lpstr>Hraniční hodnoty kreatininu v séru pro eGFR G3b hranice pro významnou metabolickou poruchu při CKD</vt:lpstr>
      <vt:lpstr>Metabolické důsledky porušené funkce ledvin jsou významné při poklesu GFR pod 0,75 ml/sec</vt:lpstr>
      <vt:lpstr>Hyperfosfatémie při CKD negativní důsledky</vt:lpstr>
      <vt:lpstr>Vliv vysokého příjmu bílkovin ve stravě při porušené funkci ledvin</vt:lpstr>
      <vt:lpstr>Potenciální účinky snížení příjmu bílkovin  při CKD</vt:lpstr>
      <vt:lpstr>Snížení příjmu bílkovin ve výživě při CKD ve srovnání s běžným příjmem v civilizované zemi</vt:lpstr>
      <vt:lpstr>Efekt nízkobílkovinné diety při CKD u nediabetiků Cochrane Database Systematic Review 2018</vt:lpstr>
      <vt:lpstr>Dieta s velmi nízkým obsahem bílkovin VLPD, Very Low Protein Diet</vt:lpstr>
      <vt:lpstr>Prezentace aplikace PowerPoint</vt:lpstr>
      <vt:lpstr>Dávkování KA / EAA v tabletách při suplementaci nízkobílkovinné diety</vt:lpstr>
      <vt:lpstr>Efekt suplementované VLPD při CKD je vyšší ve vybraných případech (individualizovaný přístup)</vt:lpstr>
      <vt:lpstr>Adaptace na snížený příjem bílkovin při chronickém selhávání ledvin</vt:lpstr>
      <vt:lpstr>KDOQI Clinical Practice Guideline  for Nutrition in CKD: 2020 Update</vt:lpstr>
      <vt:lpstr>Doporučený příjem bílkovin při CKD podle KDOQI guideline 2020</vt:lpstr>
      <vt:lpstr>Co znamená klinicky stabilní pacient podle KDOQI guideline 2020</vt:lpstr>
      <vt:lpstr>Zvýšená potřeba energie při CKD má za cíl redukovat endogenní katabolismus</vt:lpstr>
      <vt:lpstr>Nutriční terapie při CKD neznamená pouze snížit příjem bílkovin</vt:lpstr>
      <vt:lpstr>Alternace diet při CKD možnost volby pacienta / možnost střídání diety</vt:lpstr>
      <vt:lpstr>Fosforová pyramida</vt:lpstr>
      <vt:lpstr>Riziko malnutrice při pokročilé CKD je vysoké 40-50 % pacientů v predialyzačním období</vt:lpstr>
      <vt:lpstr>Perorální nutriční suplementy vhodné při CKD (s nižším obsahem bílkovin)</vt:lpstr>
      <vt:lpstr>Závěr</vt:lpstr>
      <vt:lpstr>Děkuji Vám za pozornost</vt:lpstr>
    </vt:vector>
  </TitlesOfParts>
  <Company>adelphi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CINV</dc:title>
  <dc:creator>M. Chung</dc:creator>
  <cp:lastModifiedBy>Miroslav Tomíška</cp:lastModifiedBy>
  <cp:revision>549</cp:revision>
  <dcterms:created xsi:type="dcterms:W3CDTF">2015-10-22T09:56:45Z</dcterms:created>
  <dcterms:modified xsi:type="dcterms:W3CDTF">2024-05-29T20:49:23Z</dcterms:modified>
</cp:coreProperties>
</file>