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5" r:id="rId5"/>
    <p:sldId id="260" r:id="rId6"/>
    <p:sldId id="262" r:id="rId7"/>
    <p:sldId id="269" r:id="rId8"/>
    <p:sldId id="267" r:id="rId9"/>
    <p:sldId id="263" r:id="rId10"/>
    <p:sldId id="266" r:id="rId11"/>
    <p:sldId id="261" r:id="rId12"/>
    <p:sldId id="268" r:id="rId13"/>
    <p:sldId id="464" r:id="rId14"/>
    <p:sldId id="259" r:id="rId15"/>
    <p:sldId id="465" r:id="rId16"/>
    <p:sldId id="476" r:id="rId17"/>
    <p:sldId id="474" r:id="rId18"/>
    <p:sldId id="473" r:id="rId19"/>
    <p:sldId id="475" r:id="rId20"/>
    <p:sldId id="477" r:id="rId21"/>
    <p:sldId id="479" r:id="rId22"/>
    <p:sldId id="264" r:id="rId23"/>
    <p:sldId id="284" r:id="rId24"/>
    <p:sldId id="283" r:id="rId25"/>
    <p:sldId id="466" r:id="rId26"/>
    <p:sldId id="467" r:id="rId27"/>
    <p:sldId id="329" r:id="rId28"/>
    <p:sldId id="468" r:id="rId29"/>
    <p:sldId id="340" r:id="rId30"/>
    <p:sldId id="335" r:id="rId31"/>
    <p:sldId id="469" r:id="rId32"/>
    <p:sldId id="470" r:id="rId33"/>
    <p:sldId id="471" r:id="rId34"/>
    <p:sldId id="478" r:id="rId35"/>
    <p:sldId id="271" r:id="rId36"/>
    <p:sldId id="325" r:id="rId37"/>
    <p:sldId id="472" r:id="rId38"/>
    <p:sldId id="309" r:id="rId39"/>
    <p:sldId id="308" r:id="rId40"/>
    <p:sldId id="316" r:id="rId41"/>
    <p:sldId id="317" r:id="rId42"/>
    <p:sldId id="342" r:id="rId43"/>
    <p:sldId id="319" r:id="rId44"/>
    <p:sldId id="343" r:id="rId45"/>
    <p:sldId id="320" r:id="rId46"/>
    <p:sldId id="344" r:id="rId47"/>
    <p:sldId id="345" r:id="rId48"/>
    <p:sldId id="346" r:id="rId49"/>
    <p:sldId id="336" r:id="rId50"/>
    <p:sldId id="277" r:id="rId51"/>
    <p:sldId id="276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C1862-37A9-831A-8258-90206046EDFB}" v="262" dt="2024-10-08T09:44:03.817"/>
    <p1510:client id="{C02937D9-AF2F-07CC-6145-089AAF9F322B}" v="739" dt="2024-10-08T13:49:52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D7A5-470A-4E6A-B22B-0E782E76D6D9}" type="datetimeFigureOut"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B1AB-1985-4467-BD14-BFF18876632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1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CE0D0554-6432-DB36-D2E2-8CFE305FB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67F1078C-4983-8985-F053-3BE954562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0616FB0E-7497-D6BC-D327-DEBE37E14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7BAE-7241-4FE2-9611-3AD5CE83E0A7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96D04102-3F36-6D60-0008-73E52D07D9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ABD3DE5A-F2D6-86F8-569A-1025C213B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1A559E19-2351-FD14-6069-F7358DA3D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EE74DF-D14F-491D-A355-48950F718F3A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9F4A5696-D8C5-16C7-96D0-76D226C045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B76B7AC1-DE44-7714-D452-91487B59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E5DC2E8D-A177-6CE2-28E7-AD02B002B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334A9-A72C-4FAA-B9D9-5588FC1DF686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C80FE394-C2AF-3D20-8952-CB7182CEC4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5D0A4535-AABE-A139-F5AF-2CCA866D9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10E366A5-1CB8-4F93-5385-DB7CBDC5D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DDFD3E-5F69-4141-BD58-282F243457A0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DE155930-AAD4-4D22-5C7C-949409604C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9EEBFE59-824B-8991-2ECF-8CC3CC4E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2D640C55-1981-FD62-2A19-BFAA9F130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2B6449-028A-4D8E-B336-7AA157B05303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AD0631F5-A550-59A6-A3DE-C922F3CADF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6BE9C944-FF31-78D5-E27E-03445EB79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EFCF609B-9CBF-608F-938B-0A331A75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A9129-FD3F-420F-8C25-5EA722F054D2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9DD68529-1C84-0CC5-93B9-CB88646350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F5346CFA-9DB1-B74C-DF77-AB5028885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DB005827-C45B-B160-1B14-9A4FF88ED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9EB08-6CBD-4909-A069-52F81A4A3AB2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0043023A-DE9C-7A48-1CC6-7FA284A0CE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48B59025-4B85-8DCD-048A-EECAE8B6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5C923513-9A20-0E56-1AE4-D56F8699D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885BA1-87D4-4ABA-B693-C7457792D14D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0C3FB7B6-9912-77BC-31C1-7546CCB140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FB01442D-0AA8-F6C5-F998-53A89DAF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39D58FC4-4FFC-3D7D-38EF-A497E61AC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F55FB-24D1-4338-9D68-53F3E26BC572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F9456892-4018-E705-BB54-0200590BD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F87E4C64-0DAB-1900-5844-7DF10CD3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EEE263F7-6308-1AFD-E6AC-91319E9D2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667EE-C701-4770-86F3-B148267C773A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4BFCAA0B-2FC2-F3D9-869C-27E2BF3A41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BC4790C8-3D1B-F4D2-FCC0-F058FA46D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8643C724-287B-6093-1DAA-FE1BA6B40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C2644-C4AF-4DC9-A9CD-2C3C50EAA00F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220A88FF-B364-F92C-BF57-8CAD0B35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6D8C8293-FB3B-7A09-17FA-4D40E8C80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EA6B0BF6-BDD2-22D6-679C-3B968DBFF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CE6A72-2406-4C2E-A090-CB23C047043D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0FB582F2-5B04-4577-E4ED-3941855577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0E05D7A2-FF8A-6A76-FD37-1B651CB8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EB7B1329-A089-5629-2848-8FBED1C35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58FCE-4CCF-4F34-930E-834EC5AAF1E8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E1F23195-CD2E-76F8-6A31-80E9D0673E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635284D4-8174-C471-BA55-54EF2FA7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081B668A-40CD-EB47-5C68-AFEEC04F3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511806-3D41-40DE-A855-96E067CF19C5}" type="slidenum">
              <a:rPr lang="cs-CZ" altLang="cs-CZ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75352168-226C-2683-C8BB-EF6BA820E4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C6D3A8EE-AF8F-56DF-466E-9587E66D2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35066C8-FA85-243A-867E-2C6CFB651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95A5A5-AAF9-4D61-8EC2-0AC75ED71B47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3B9D5518-E28D-CBBF-1DEA-E49BF254BD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B48D981E-62E0-FFEC-5909-3E7FF8787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11D81191-96F4-2AFA-1650-113EB8261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33549B-87BD-438E-BF47-8DE2B4F7D869}" type="slidenum">
              <a:rPr lang="cs-CZ" altLang="cs-CZ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E0AF3D45-7BC7-E785-03B7-DBB45E469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FB445359-04B6-DE72-F2D3-F86CD025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6073FD97-9DC0-775E-EE5E-4885B1AFF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58AA9A-F981-444E-AA88-937240C10498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E01D73F9-5257-0049-E762-A6737B04D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7D0F0D67-1C34-8A6C-57F9-75E70627F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77147CC2-EB1D-F04A-2372-2FBF16E9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671E25-1489-446D-8F5B-13A208487580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BB82850F-BA96-08EF-7759-6D115A6281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614FE91E-EDD5-9317-F631-CEF8C4824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D82F9A38-93BE-6E33-ACE9-102CEDA9F529}"/>
              </a:ext>
            </a:extLst>
          </p:cNvPr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2ACB755-E3D3-43D5-90B4-DE8E59FED8C3}" type="slidenum">
              <a:rPr lang="cs-CZ" altLang="cs-CZ"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26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CFF2B7C4-3929-F5A8-5939-AF3112D82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9A5C5C22-6A05-C7A3-427C-98643B637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D5163B02-3D20-CB9F-327C-03E6A61B0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98E5A6-AB8A-40FB-8AFA-1F9A00049298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665DBBD4-A9BF-002C-960E-F8DBE85ABC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C1D8DAF6-FC2C-6B7C-C605-B1796BF2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ACA600B3-C8ED-3957-14E0-71218CAB5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5BAF2-0986-415A-A477-9ECB946862BB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6DCB3C9A-D554-0D26-B266-CBEC750AEA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7EE45C22-5AFE-59BD-CDEE-D68703C5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C6440F87-7204-3563-383B-D077BB71C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14861-EBA3-4FC8-85A7-5ABE691E1AC9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40B620CE-24FB-E533-3877-9024197765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43A355DF-27E2-22E0-A348-75B03602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90217804-5726-8FD3-86C5-1E4D9D4A0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DEAC7-6984-41A5-BE33-98125C91B343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26">
            <a:extLst>
              <a:ext uri="{FF2B5EF4-FFF2-40B4-BE49-F238E27FC236}">
                <a16:creationId xmlns:a16="http://schemas.microsoft.com/office/drawing/2014/main" id="{823F8219-CE17-3099-D22D-15F4033C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0FEA598-E527-1572-4152-84EB1567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>
            <a:extLst>
              <a:ext uri="{FF2B5EF4-FFF2-40B4-BE49-F238E27FC236}">
                <a16:creationId xmlns:a16="http://schemas.microsoft.com/office/drawing/2014/main" id="{EA814E7A-5EDA-2FDF-FD96-C5BCA89A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85C0-5B1A-4AA1-A8E4-EB19A6DF7B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7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wXh4IVL9Qk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z/slide/12278750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Vyšetřovací metody v onkologii</a:t>
            </a:r>
            <a:br>
              <a:rPr lang="cs-CZ" dirty="0"/>
            </a:br>
            <a:r>
              <a:rPr lang="cs-CZ" dirty="0"/>
              <a:t>pro nutriční specialisty 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MUDr. Štěpán Tuček, Ph.D.</a:t>
            </a:r>
          </a:p>
          <a:p>
            <a:r>
              <a:rPr lang="cs-CZ" dirty="0"/>
              <a:t>2024</a:t>
            </a:r>
          </a:p>
        </p:txBody>
      </p:sp>
      <p:pic>
        <p:nvPicPr>
          <p:cNvPr id="4" name="Obrázek 3" descr="Obsah obrázku Písmo, Grafika, logo, text&#10;&#10;Popis se vygeneroval automaticky.">
            <a:extLst>
              <a:ext uri="{FF2B5EF4-FFF2-40B4-BE49-F238E27FC236}">
                <a16:creationId xmlns:a16="http://schemas.microsoft.com/office/drawing/2014/main" id="{7ADA557D-56A5-B146-DFE0-4B074DE7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767" y="4663388"/>
            <a:ext cx="4381500" cy="2190750"/>
          </a:xfrm>
          <a:prstGeom prst="rect">
            <a:avLst/>
          </a:prstGeom>
        </p:spPr>
      </p:pic>
      <p:pic>
        <p:nvPicPr>
          <p:cNvPr id="5" name="Obrázek 4" descr="Obsah obrázku text, Písmo, bílé, design&#10;&#10;Popis se vygeneroval automaticky.">
            <a:extLst>
              <a:ext uri="{FF2B5EF4-FFF2-40B4-BE49-F238E27FC236}">
                <a16:creationId xmlns:a16="http://schemas.microsoft.com/office/drawing/2014/main" id="{8A33993E-766D-A91B-8402-F12F2CAC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3" y="3735345"/>
            <a:ext cx="3099486" cy="3120080"/>
          </a:xfrm>
          <a:prstGeom prst="rect">
            <a:avLst/>
          </a:prstGeom>
        </p:spPr>
      </p:pic>
      <p:pic>
        <p:nvPicPr>
          <p:cNvPr id="6" name="Obrázek 5" descr="Obsah obrázku text, Písmo, logo, Grafika&#10;&#10;Popis se vygeneroval automaticky.">
            <a:extLst>
              <a:ext uri="{FF2B5EF4-FFF2-40B4-BE49-F238E27FC236}">
                <a16:creationId xmlns:a16="http://schemas.microsoft.com/office/drawing/2014/main" id="{EA6A9007-8571-4933-E70E-1A3DB6B1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977" y="4969733"/>
            <a:ext cx="46196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F50B4-BE74-3260-C197-818371BF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0C3C7BA1-8D5F-50A0-A37F-A94FFB076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52" y="434957"/>
            <a:ext cx="10995835" cy="6131441"/>
          </a:xfrm>
        </p:spPr>
      </p:pic>
    </p:spTree>
    <p:extLst>
      <p:ext uri="{BB962C8B-B14F-4D97-AF65-F5344CB8AC3E}">
        <p14:creationId xmlns:p14="http://schemas.microsoft.com/office/powerpoint/2010/main" val="227357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C05C5-7A5A-3454-8E71-EF65724A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onkologické vyšetření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EC94CA-3E82-FD6F-68BE-719E1FBF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 err="1">
                <a:latin typeface="Times New Roman"/>
                <a:cs typeface="Times New Roman"/>
              </a:rPr>
              <a:t>Samovyšetřování</a:t>
            </a:r>
            <a:r>
              <a:rPr lang="cs-CZ" b="1" dirty="0">
                <a:latin typeface="Times New Roman"/>
                <a:cs typeface="Times New Roman"/>
              </a:rPr>
              <a:t> prsů a varlat </a:t>
            </a:r>
            <a:r>
              <a:rPr lang="cs-CZ" dirty="0">
                <a:latin typeface="Times New Roman"/>
                <a:cs typeface="Times New Roman"/>
              </a:rPr>
              <a:t>může vést k časnému záchytu patologie, proto patří do základní edukace praktickým lékařem a gynekologem. </a:t>
            </a:r>
            <a:endParaRPr lang="cs-CZ" dirty="0"/>
          </a:p>
          <a:p>
            <a:r>
              <a:rPr lang="cs-CZ" dirty="0">
                <a:latin typeface="Times New Roman"/>
                <a:cs typeface="Times New Roman"/>
              </a:rPr>
              <a:t>Preventivní zubní vyšetření a správná hygiena včetně odborně prováděné “údržby”, vedoucí k odstranění chronických zánětlivých změn, udržení vlastního chrupu a samostatnosti nebo funkční náhrad a úprav náhrad nefunkčních (</a:t>
            </a:r>
            <a:r>
              <a:rPr lang="cs-CZ" dirty="0" err="1">
                <a:latin typeface="Times New Roman"/>
                <a:cs typeface="Times New Roman"/>
              </a:rPr>
              <a:t>chron</a:t>
            </a:r>
            <a:r>
              <a:rPr lang="cs-CZ" dirty="0">
                <a:latin typeface="Times New Roman"/>
                <a:cs typeface="Times New Roman"/>
              </a:rPr>
              <a:t>. otlaky, zranění, záněty apod.)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CD3D6-BBBB-6C18-BA8E-51637CD5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se nejedná o prevenci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6B8E7-BC99-3EF9-8B0C-EF7B9EE45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Potíže + patologické příznaky</a:t>
            </a:r>
          </a:p>
          <a:p>
            <a:r>
              <a:rPr lang="cs-CZ" dirty="0">
                <a:latin typeface="Aptos"/>
                <a:cs typeface="Times New Roman"/>
              </a:rPr>
              <a:t>Vyšetření cílené (kterýkoli lékař)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200" dirty="0">
                <a:latin typeface="Times New Roman"/>
                <a:cs typeface="Times New Roman"/>
              </a:rPr>
              <a:t>např. vyšetření při nahmatání bulky v prsu nezávisí na věku a odstupu od poslední </a:t>
            </a:r>
            <a:r>
              <a:rPr lang="cs-CZ" sz="2200" dirty="0" err="1">
                <a:latin typeface="Times New Roman"/>
                <a:cs typeface="Times New Roman"/>
              </a:rPr>
              <a:t>mammografie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2200" dirty="0">
                <a:latin typeface="Times New Roman"/>
                <a:cs typeface="Times New Roman"/>
              </a:rPr>
              <a:t>došetření přítomnosti krve ve stolici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41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750889"/>
            <a:ext cx="22748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657" y="188914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u="sng" dirty="0"/>
              <a:t>Histologie vs. cytologie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484" y="1341439"/>
            <a:ext cx="9869142" cy="56165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  <a:defRPr/>
            </a:pPr>
            <a:r>
              <a:rPr lang="cs-CZ" sz="2400" b="1" u="sng" dirty="0" err="1"/>
              <a:t>Typing</a:t>
            </a:r>
          </a:p>
          <a:p>
            <a:pPr lvl="1">
              <a:defRPr/>
            </a:pPr>
            <a:r>
              <a:rPr lang="cs-CZ" sz="2000"/>
              <a:t>karcinom</a:t>
            </a:r>
          </a:p>
          <a:p>
            <a:pPr lvl="1">
              <a:defRPr/>
            </a:pPr>
            <a:r>
              <a:rPr lang="cs-CZ" sz="2000" dirty="0"/>
              <a:t>Sarkom</a:t>
            </a:r>
          </a:p>
          <a:p>
            <a:pPr lvl="1">
              <a:defRPr/>
            </a:pPr>
            <a:r>
              <a:rPr lang="cs-CZ" sz="2000" dirty="0"/>
              <a:t>Jiné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cs-CZ" sz="2400" b="1" u="sng" dirty="0"/>
          </a:p>
          <a:p>
            <a:pPr>
              <a:buNone/>
              <a:defRPr/>
            </a:pPr>
            <a:r>
              <a:rPr lang="cs-CZ" sz="6400" u="sng">
                <a:latin typeface="Aptos Display"/>
              </a:rPr>
              <a:t>Např. Adenokarcinom</a:t>
            </a:r>
            <a:r>
              <a:rPr lang="cs-CZ" sz="6400" dirty="0">
                <a:latin typeface="Aptos Display"/>
              </a:rPr>
              <a:t> </a:t>
            </a:r>
            <a:r>
              <a:rPr lang="cs-CZ" sz="4500">
                <a:latin typeface="Aptos Display"/>
              </a:rPr>
              <a:t>= nádor ze žlázek sliznice </a:t>
            </a:r>
          </a:p>
          <a:p>
            <a:pPr>
              <a:buFont typeface="Arial" charset="0"/>
              <a:buNone/>
              <a:defRPr/>
            </a:pPr>
            <a:r>
              <a:rPr lang="cs-CZ" sz="2400" b="1" u="sng"/>
              <a:t>C18-20</a:t>
            </a:r>
            <a:endParaRPr lang="cs-CZ"/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intestinální, </a:t>
            </a:r>
            <a:r>
              <a:rPr lang="cs-CZ" sz="2400" dirty="0" err="1"/>
              <a:t>mucinózní</a:t>
            </a:r>
            <a:r>
              <a:rPr lang="cs-CZ" sz="2400" dirty="0"/>
              <a:t> … 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došetření MSI (u lokalizovaných) / mutace RAS u </a:t>
            </a:r>
            <a:r>
              <a:rPr lang="cs-CZ" sz="2400" dirty="0" err="1"/>
              <a:t>metastat</a:t>
            </a:r>
            <a:r>
              <a:rPr lang="cs-CZ" sz="2400" dirty="0"/>
              <a:t>.</a:t>
            </a:r>
            <a:endParaRPr lang="cs-CZ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/>
              <a:t>C16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intestinální (lepší prognóza) nebo difuzní (špatná prognóza)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došetření HER2 u metastatických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/>
              <a:t>C25</a:t>
            </a:r>
          </a:p>
          <a:p>
            <a:pPr eaLnBrk="1" hangingPunct="1">
              <a:buFontTx/>
              <a:buChar char="-"/>
              <a:defRPr/>
            </a:pPr>
            <a:r>
              <a:rPr lang="cs-CZ" sz="2400" dirty="0"/>
              <a:t>většinou </a:t>
            </a:r>
            <a:r>
              <a:rPr lang="cs-CZ" sz="2400" dirty="0" err="1"/>
              <a:t>duktální</a:t>
            </a:r>
            <a:endParaRPr lang="cs-CZ" sz="2400" dirty="0"/>
          </a:p>
          <a:p>
            <a:pPr eaLnBrk="1" hangingPunct="1">
              <a:buFontTx/>
              <a:buChar char="-"/>
              <a:defRPr/>
            </a:pPr>
            <a:endParaRPr lang="cs-CZ" sz="2400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400" b="1" u="sng" dirty="0">
                <a:solidFill>
                  <a:srgbClr val="FF0000"/>
                </a:solidFill>
              </a:rPr>
              <a:t>GRADING</a:t>
            </a:r>
            <a:r>
              <a:rPr lang="cs-CZ" sz="2400" b="1" dirty="0"/>
              <a:t> = stupeň diferenciace nádoru </a:t>
            </a:r>
            <a:r>
              <a:rPr lang="cs-CZ" sz="2400" dirty="0"/>
              <a:t>= míra agresivity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400" dirty="0"/>
              <a:t>G1- dobře diferencovaný      x      G3- nízce diferencovaný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dirty="0"/>
          </a:p>
        </p:txBody>
      </p:sp>
      <p:pic>
        <p:nvPicPr>
          <p:cNvPr id="6963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9" y="3933825"/>
            <a:ext cx="22748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36EF3-4A23-2287-1712-D8AE2620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57AC2-343D-D8AE-DF30-2BBCD575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Cytologie z tekutiny</a:t>
            </a:r>
          </a:p>
          <a:p>
            <a:r>
              <a:rPr lang="cs-CZ" dirty="0"/>
              <a:t>FNAB</a:t>
            </a:r>
          </a:p>
          <a:p>
            <a:r>
              <a:rPr lang="cs-CZ" dirty="0"/>
              <a:t>Stěr (</a:t>
            </a:r>
            <a:r>
              <a:rPr lang="cs-CZ" dirty="0" err="1"/>
              <a:t>brushing</a:t>
            </a:r>
            <a:r>
              <a:rPr lang="cs-CZ" dirty="0"/>
              <a:t>)</a:t>
            </a:r>
          </a:p>
          <a:p>
            <a:r>
              <a:rPr lang="cs-CZ" dirty="0"/>
              <a:t>Punkční (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) biopsie</a:t>
            </a:r>
          </a:p>
          <a:p>
            <a:r>
              <a:rPr lang="cs-CZ" dirty="0"/>
              <a:t>Otevřená (operační) biopsie</a:t>
            </a:r>
          </a:p>
        </p:txBody>
      </p:sp>
      <p:pic>
        <p:nvPicPr>
          <p:cNvPr id="4" name="Obrázek 3" descr="Komplikace perkutánní biopsie plic pod CT kontrolou">
            <a:extLst>
              <a:ext uri="{FF2B5EF4-FFF2-40B4-BE49-F238E27FC236}">
                <a16:creationId xmlns:a16="http://schemas.microsoft.com/office/drawing/2014/main" id="{4902B006-A049-CBBF-0038-41A70DCB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02" y="1029086"/>
            <a:ext cx="3955449" cy="39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5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4921C-40E0-DA9F-6C50-DAEB9D97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6325C-8768-A57C-814C-1D5459FFF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"statické"</a:t>
            </a:r>
          </a:p>
          <a:p>
            <a:r>
              <a:rPr lang="cs-CZ" dirty="0"/>
              <a:t>Funkční</a:t>
            </a:r>
          </a:p>
          <a:p>
            <a:endParaRPr lang="cs-CZ" dirty="0"/>
          </a:p>
          <a:p>
            <a:r>
              <a:rPr lang="cs-CZ" dirty="0"/>
              <a:t>Záření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Různé typy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RTG, CT, </a:t>
            </a:r>
            <a:r>
              <a:rPr lang="cs-CZ" dirty="0" err="1"/>
              <a:t>gamakamera</a:t>
            </a:r>
            <a:r>
              <a:rPr lang="cs-CZ" dirty="0"/>
              <a:t>, PET, PETCT, PETMR</a:t>
            </a:r>
          </a:p>
          <a:p>
            <a:r>
              <a:rPr lang="cs-CZ" dirty="0"/>
              <a:t>UZ</a:t>
            </a:r>
          </a:p>
          <a:p>
            <a:r>
              <a:rPr lang="cs-CZ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9521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9F334-2C06-800B-F6EE-26CC3630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27B5B-A737-304B-7D6A-8056DB49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Neinvazivní, relativně levný</a:t>
            </a:r>
          </a:p>
          <a:p>
            <a:r>
              <a:rPr lang="cs-CZ" dirty="0"/>
              <a:t>Subjektivní</a:t>
            </a:r>
          </a:p>
          <a:p>
            <a:endParaRPr lang="cs-CZ" dirty="0"/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2"/>
              </a:rPr>
              <a:t>https://www.youtube.com/watch?v=wXh4IVL9Qko</a:t>
            </a:r>
            <a:endParaRPr lang="cs-CZ" dirty="0">
              <a:ea typeface="+mn-lt"/>
              <a:cs typeface="+mn-lt"/>
            </a:endParaRPr>
          </a:p>
          <a:p>
            <a:endParaRPr lang="cs-CZ" dirty="0"/>
          </a:p>
        </p:txBody>
      </p:sp>
      <p:pic>
        <p:nvPicPr>
          <p:cNvPr id="4" name="Obrázek 3" descr="What to Expect During Your Ultrasound - Mt. Auburn OB/Gyn">
            <a:extLst>
              <a:ext uri="{FF2B5EF4-FFF2-40B4-BE49-F238E27FC236}">
                <a16:creationId xmlns:a16="http://schemas.microsoft.com/office/drawing/2014/main" id="{7C9611E5-EC84-8E52-2927-1BEC2AEA2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912" y="367550"/>
            <a:ext cx="4984897" cy="38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0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36A6A-24C9-F254-0339-34EBBF02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A18C3-B4BB-CA31-283E-06D449F31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Rigidní/flexibilní</a:t>
            </a:r>
          </a:p>
          <a:p>
            <a:r>
              <a:rPr lang="cs-CZ" dirty="0"/>
              <a:t>Zobrazení</a:t>
            </a:r>
          </a:p>
          <a:p>
            <a:r>
              <a:rPr lang="cs-CZ" dirty="0"/>
              <a:t>Možnost intervence</a:t>
            </a:r>
          </a:p>
          <a:p>
            <a:r>
              <a:rPr lang="cs-CZ" dirty="0" err="1"/>
              <a:t>Kombin</a:t>
            </a:r>
            <a:r>
              <a:rPr lang="cs-CZ" dirty="0"/>
              <a:t>. přístroje (</a:t>
            </a:r>
            <a:r>
              <a:rPr lang="cs-CZ" dirty="0" err="1"/>
              <a:t>endosono,ERCP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Gastro, kolono, </a:t>
            </a:r>
            <a:r>
              <a:rPr lang="cs-CZ" dirty="0" err="1"/>
              <a:t>broncho</a:t>
            </a:r>
            <a:r>
              <a:rPr lang="cs-CZ" dirty="0"/>
              <a:t>, cysto, pleuro, </a:t>
            </a:r>
            <a:r>
              <a:rPr lang="cs-CZ" dirty="0" err="1"/>
              <a:t>nasofaryngo</a:t>
            </a:r>
            <a:r>
              <a:rPr lang="cs-CZ" dirty="0"/>
              <a:t>, </a:t>
            </a:r>
            <a:r>
              <a:rPr lang="cs-CZ" dirty="0" err="1"/>
              <a:t>laryngo</a:t>
            </a:r>
            <a:r>
              <a:rPr lang="cs-CZ" dirty="0"/>
              <a:t>...</a:t>
            </a:r>
          </a:p>
        </p:txBody>
      </p:sp>
      <p:pic>
        <p:nvPicPr>
          <p:cNvPr id="4" name="Obrázek 3" descr="DBE - dvojbalónková endoskopie - EGK s.r.o., Sanatorium sv. Anny">
            <a:extLst>
              <a:ext uri="{FF2B5EF4-FFF2-40B4-BE49-F238E27FC236}">
                <a16:creationId xmlns:a16="http://schemas.microsoft.com/office/drawing/2014/main" id="{5F10E6D0-7356-6ACB-CA10-21784303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611" y="360732"/>
            <a:ext cx="2657475" cy="1724025"/>
          </a:xfrm>
          <a:prstGeom prst="rect">
            <a:avLst/>
          </a:prstGeom>
        </p:spPr>
      </p:pic>
      <p:pic>
        <p:nvPicPr>
          <p:cNvPr id="5" name="Obrázek 4" descr="Prezentace aplikace PowerPoint">
            <a:extLst>
              <a:ext uri="{FF2B5EF4-FFF2-40B4-BE49-F238E27FC236}">
                <a16:creationId xmlns:a16="http://schemas.microsoft.com/office/drawing/2014/main" id="{ED28C347-3CF1-61B5-90CB-4A3FF2422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899" y="4817767"/>
            <a:ext cx="2314575" cy="1971675"/>
          </a:xfrm>
          <a:prstGeom prst="rect">
            <a:avLst/>
          </a:prstGeom>
        </p:spPr>
      </p:pic>
      <p:pic>
        <p:nvPicPr>
          <p:cNvPr id="6" name="Obrázek 5" descr="Vředová choroba žaludku a dvanáctníku, nádory žaludku - ppt stáhnout">
            <a:extLst>
              <a:ext uri="{FF2B5EF4-FFF2-40B4-BE49-F238E27FC236}">
                <a16:creationId xmlns:a16="http://schemas.microsoft.com/office/drawing/2014/main" id="{4317AE01-FBA9-1D78-C75C-2E461746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330" y="362393"/>
            <a:ext cx="4603897" cy="34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33FCB-27C1-4FF0-1ABA-FB2D92A9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příroda, kruh, vír, astronomie&#10;&#10;Popis se vygeneroval automaticky.">
            <a:extLst>
              <a:ext uri="{FF2B5EF4-FFF2-40B4-BE49-F238E27FC236}">
                <a16:creationId xmlns:a16="http://schemas.microsoft.com/office/drawing/2014/main" id="{7F5B2276-B442-DD6D-C4AF-A303DEE2F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2243" y="2913782"/>
            <a:ext cx="3331977" cy="2999045"/>
          </a:xfrm>
        </p:spPr>
      </p:pic>
      <p:pic>
        <p:nvPicPr>
          <p:cNvPr id="5" name="Obrázek 4" descr="Obsah obrázku had, skica, černobílá, červ&#10;&#10;Popis se vygeneroval automaticky.">
            <a:extLst>
              <a:ext uri="{FF2B5EF4-FFF2-40B4-BE49-F238E27FC236}">
                <a16:creationId xmlns:a16="http://schemas.microsoft.com/office/drawing/2014/main" id="{8CCD6D3D-C7DF-39A9-07B6-10D51058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73" y="436378"/>
            <a:ext cx="2133600" cy="1809750"/>
          </a:xfrm>
          <a:prstGeom prst="rect">
            <a:avLst/>
          </a:prstGeom>
        </p:spPr>
      </p:pic>
      <p:pic>
        <p:nvPicPr>
          <p:cNvPr id="6" name="Obrázek 5" descr="http://www.kcsolid.cz/zdravotnictvi/klinicka_kapitola/onk/onk-119/obr-119-onk3.jpg">
            <a:extLst>
              <a:ext uri="{FF2B5EF4-FFF2-40B4-BE49-F238E27FC236}">
                <a16:creationId xmlns:a16="http://schemas.microsoft.com/office/drawing/2014/main" id="{2489918F-72C6-68E1-FD35-555548BC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59" y="2482038"/>
            <a:ext cx="4744114" cy="4179702"/>
          </a:xfrm>
          <a:prstGeom prst="rect">
            <a:avLst/>
          </a:prstGeom>
        </p:spPr>
      </p:pic>
      <p:pic>
        <p:nvPicPr>
          <p:cNvPr id="7" name="Obrázek 6" descr="Obsah obrázku kruh, kráter, příroda&#10;&#10;Popis se vygeneroval automaticky.">
            <a:extLst>
              <a:ext uri="{FF2B5EF4-FFF2-40B4-BE49-F238E27FC236}">
                <a16:creationId xmlns:a16="http://schemas.microsoft.com/office/drawing/2014/main" id="{AE4308BD-DB0D-0B06-777C-47FB5B7CA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866" y="4751425"/>
            <a:ext cx="1847850" cy="1733550"/>
          </a:xfrm>
          <a:prstGeom prst="rect">
            <a:avLst/>
          </a:prstGeom>
        </p:spPr>
      </p:pic>
      <p:pic>
        <p:nvPicPr>
          <p:cNvPr id="8" name="Obrázek 7" descr="http://www.ireceptar.cz/res/data/217/025941.jpg">
            <a:extLst>
              <a:ext uri="{FF2B5EF4-FFF2-40B4-BE49-F238E27FC236}">
                <a16:creationId xmlns:a16="http://schemas.microsoft.com/office/drawing/2014/main" id="{F638C507-C87E-875B-850B-1881FE2E9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881" y="2838672"/>
            <a:ext cx="2095500" cy="1733550"/>
          </a:xfrm>
          <a:prstGeom prst="rect">
            <a:avLst/>
          </a:prstGeom>
        </p:spPr>
      </p:pic>
      <p:pic>
        <p:nvPicPr>
          <p:cNvPr id="9" name="Obrázek 8" descr="http://www.surgalclinic.cz/res/image/lekarska-pece/virtualni-kolonoskopie.jpg">
            <a:extLst>
              <a:ext uri="{FF2B5EF4-FFF2-40B4-BE49-F238E27FC236}">
                <a16:creationId xmlns:a16="http://schemas.microsoft.com/office/drawing/2014/main" id="{74173C3A-DC7D-84B7-71C1-0F15D998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848" y="225942"/>
            <a:ext cx="37242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3D8F7-CB7F-04DF-51A2-195A8F5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339" y="365125"/>
            <a:ext cx="4428461" cy="1343283"/>
          </a:xfrm>
        </p:spPr>
        <p:txBody>
          <a:bodyPr/>
          <a:lstStyle/>
          <a:p>
            <a:r>
              <a:rPr lang="cs-CZ" dirty="0"/>
              <a:t>PET/CT a PET/MR</a:t>
            </a:r>
          </a:p>
        </p:txBody>
      </p:sp>
      <p:pic>
        <p:nvPicPr>
          <p:cNvPr id="4" name="Zástupný obsah 3" descr="PET CT Scan For Oncology | MIC Medical Imaging">
            <a:extLst>
              <a:ext uri="{FF2B5EF4-FFF2-40B4-BE49-F238E27FC236}">
                <a16:creationId xmlns:a16="http://schemas.microsoft.com/office/drawing/2014/main" id="{8942A209-9196-4A83-2345-E85715DA2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27" y="369"/>
            <a:ext cx="6481594" cy="4351338"/>
          </a:xfrm>
        </p:spPr>
      </p:pic>
      <p:pic>
        <p:nvPicPr>
          <p:cNvPr id="5" name="Obrázek 4" descr="První PET/MR přístroj v České republice – radiologieplzen.eu">
            <a:extLst>
              <a:ext uri="{FF2B5EF4-FFF2-40B4-BE49-F238E27FC236}">
                <a16:creationId xmlns:a16="http://schemas.microsoft.com/office/drawing/2014/main" id="{7DE4F79F-F5F7-9F48-1D7A-271E846D0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16" y="3610803"/>
            <a:ext cx="6774710" cy="31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E94A5-7C52-DB25-2950-3F025B11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32E1CFD-2110-AFC4-27F8-4F454143A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019466"/>
              </p:ext>
            </p:extLst>
          </p:nvPr>
        </p:nvGraphicFramePr>
        <p:xfrm>
          <a:off x="838200" y="1825625"/>
          <a:ext cx="10515600" cy="28899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61269612"/>
                    </a:ext>
                  </a:extLst>
                </a:gridCol>
              </a:tblGrid>
              <a:tr h="963304"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</a:rPr>
                        <a:t>Vyšetřovací metody v onkologii. </a:t>
                      </a:r>
                      <a:endParaRPr lang="cs-CZ" sz="2400"/>
                    </a:p>
                    <a:p>
                      <a:pPr lvl="0">
                        <a:buNone/>
                      </a:pPr>
                      <a:r>
                        <a:rPr lang="cs-CZ" sz="2400" dirty="0">
                          <a:effectLst/>
                        </a:rPr>
                        <a:t>Biopsie, UZ, CT, MRI, PET, nádorové markery.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68047"/>
                  </a:ext>
                </a:extLst>
              </a:tr>
              <a:tr h="963304"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</a:rPr>
                        <a:t>Laboratorní vyšetření, normální a patologické hodnoty základních vyšetření.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551247"/>
                  </a:ext>
                </a:extLst>
              </a:tr>
              <a:tr h="963304">
                <a:tc>
                  <a:txBody>
                    <a:bodyPr/>
                    <a:lstStyle/>
                    <a:p>
                      <a:r>
                        <a:rPr lang="cs-CZ" sz="2400" dirty="0">
                          <a:effectLst/>
                        </a:rPr>
                        <a:t>Laboratorní vyšetření nutričních parametrů.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59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46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9E3E7-4EA1-520C-7260-0392C8DC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Role of FDG PET/CT in Management of Patients with Prostate Cancer -  ScienceDirect">
            <a:extLst>
              <a:ext uri="{FF2B5EF4-FFF2-40B4-BE49-F238E27FC236}">
                <a16:creationId xmlns:a16="http://schemas.microsoft.com/office/drawing/2014/main" id="{27687C4C-DEF2-6CAC-C692-B3A94012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838" y="629814"/>
            <a:ext cx="10070756" cy="6011852"/>
          </a:xfrm>
        </p:spPr>
      </p:pic>
    </p:spTree>
    <p:extLst>
      <p:ext uri="{BB962C8B-B14F-4D97-AF65-F5344CB8AC3E}">
        <p14:creationId xmlns:p14="http://schemas.microsoft.com/office/powerpoint/2010/main" val="393613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C1710-9351-0DCF-4B19-D648F2C3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Nádorové markery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28B11-9935-D42F-EAB1-73D03C8D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/>
              <a:t>Výpovědní hodnota omezená</a:t>
            </a:r>
          </a:p>
          <a:p>
            <a:r>
              <a:rPr lang="cs-CZ"/>
              <a:t>Ne diagnostika</a:t>
            </a:r>
          </a:p>
          <a:p>
            <a:r>
              <a:rPr lang="cs-CZ"/>
              <a:t>Spíše diferenciální diagnostika</a:t>
            </a:r>
          </a:p>
          <a:p>
            <a:r>
              <a:rPr lang="cs-CZ"/>
              <a:t>Sledování aktivity nemoci /účinnosti léčby</a:t>
            </a:r>
            <a:endParaRPr lang="cs-CZ" dirty="0"/>
          </a:p>
          <a:p>
            <a:endParaRPr lang="cs-CZ" dirty="0"/>
          </a:p>
          <a:p>
            <a:r>
              <a:rPr lang="cs-CZ"/>
              <a:t>GIT- CEA, CA 19-9, CA 72-4</a:t>
            </a:r>
          </a:p>
          <a:p>
            <a:r>
              <a:rPr lang="cs-CZ"/>
              <a:t>Prs-CA 15-3</a:t>
            </a:r>
            <a:endParaRPr lang="cs-CZ" dirty="0"/>
          </a:p>
          <a:p>
            <a:r>
              <a:rPr lang="cs-CZ"/>
              <a:t>Plíce- SCC, CYFRA 21-1, NSE</a:t>
            </a:r>
          </a:p>
          <a:p>
            <a:r>
              <a:rPr lang="cs-CZ"/>
              <a:t>Prostata – PSA, fPSA, PHI</a:t>
            </a:r>
          </a:p>
          <a:p>
            <a:r>
              <a:rPr lang="cs-CZ"/>
              <a:t>Ovaria- CA 125 (prognoza?)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67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93D99-F0B8-EFCE-5103-2C37ABDE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číslo, Paralelní&#10;&#10;Popis se vygeneroval automaticky.">
            <a:extLst>
              <a:ext uri="{FF2B5EF4-FFF2-40B4-BE49-F238E27FC236}">
                <a16:creationId xmlns:a16="http://schemas.microsoft.com/office/drawing/2014/main" id="{8775AB92-6136-B307-69F2-6A5E3A8C5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8" y="-2820"/>
            <a:ext cx="12041371" cy="6865229"/>
          </a:xfrm>
        </p:spPr>
      </p:pic>
    </p:spTree>
    <p:extLst>
      <p:ext uri="{BB962C8B-B14F-4D97-AF65-F5344CB8AC3E}">
        <p14:creationId xmlns:p14="http://schemas.microsoft.com/office/powerpoint/2010/main" val="173790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2531DB2-B798-6343-D8D9-47D822FDB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363" y="320040"/>
            <a:ext cx="8237837" cy="13901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Kriteria malnutrice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B8C60E5-EDE9-DC7B-B09C-E78D7BBA12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173" y="2276475"/>
            <a:ext cx="9650627" cy="4248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cs-CZ" altLang="cs-CZ" sz="2400" dirty="0"/>
              <a:t>Albumin</a:t>
            </a:r>
            <a:r>
              <a:rPr lang="en-US" altLang="cs-CZ" sz="2400" dirty="0"/>
              <a:t> &lt;</a:t>
            </a:r>
            <a:r>
              <a:rPr lang="cs-CZ" altLang="cs-CZ" sz="2400" dirty="0"/>
              <a:t> 30 g/l (35)</a:t>
            </a:r>
          </a:p>
          <a:p>
            <a:pPr eaLnBrk="1" hangingPunct="1"/>
            <a:r>
              <a:rPr lang="cs-CZ" altLang="cs-CZ" sz="2400" dirty="0" err="1"/>
              <a:t>Prealbumin</a:t>
            </a:r>
            <a:r>
              <a:rPr lang="en-US" altLang="cs-CZ" sz="2400" dirty="0"/>
              <a:t> &lt;</a:t>
            </a:r>
            <a:r>
              <a:rPr lang="cs-CZ" altLang="cs-CZ" sz="2400" dirty="0"/>
              <a:t> 0,20 g/l (transferin)</a:t>
            </a:r>
          </a:p>
          <a:p>
            <a:pPr eaLnBrk="1" hangingPunct="1"/>
            <a:r>
              <a:rPr lang="cs-CZ" altLang="cs-CZ" sz="2400" dirty="0" err="1"/>
              <a:t>Abs.počet</a:t>
            </a:r>
            <a:r>
              <a:rPr lang="cs-CZ" altLang="cs-CZ" sz="2400" dirty="0"/>
              <a:t> lymfocytů</a:t>
            </a:r>
            <a:r>
              <a:rPr lang="en-US" altLang="cs-CZ" sz="2400" dirty="0"/>
              <a:t> &lt;</a:t>
            </a:r>
            <a:r>
              <a:rPr lang="cs-CZ" altLang="cs-CZ" sz="2400" dirty="0"/>
              <a:t> 1200</a:t>
            </a:r>
          </a:p>
          <a:p>
            <a:r>
              <a:rPr lang="cs-CZ" altLang="cs-CZ" sz="2400" err="1"/>
              <a:t>Vahový</a:t>
            </a:r>
            <a:r>
              <a:rPr lang="cs-CZ" altLang="cs-CZ" sz="2400" dirty="0"/>
              <a:t> úbytek 10% za 3 měsíce, 0,5kg/týden  </a:t>
            </a:r>
          </a:p>
          <a:p>
            <a:r>
              <a:rPr lang="cs-CZ" altLang="cs-CZ" sz="2400" dirty="0"/>
              <a:t>BMI </a:t>
            </a:r>
            <a:r>
              <a:rPr lang="cs-CZ" altLang="cs-CZ" sz="2400" dirty="0" err="1"/>
              <a:t>těl.hmotnost</a:t>
            </a:r>
            <a:r>
              <a:rPr lang="cs-CZ" altLang="cs-CZ" sz="2400" dirty="0"/>
              <a:t>/výška v m</a:t>
            </a:r>
            <a:r>
              <a:rPr lang="cs-CZ" altLang="cs-CZ" sz="2400" baseline="30000" dirty="0"/>
              <a:t>2 </a:t>
            </a:r>
            <a:r>
              <a:rPr lang="cs-CZ" altLang="cs-CZ" sz="2400" b="1" dirty="0">
                <a:cs typeface="Times New Roman"/>
              </a:rPr>
              <a:t>&lt;16 </a:t>
            </a:r>
            <a:r>
              <a:rPr lang="cs-CZ" altLang="cs-CZ" sz="2400" dirty="0">
                <a:cs typeface="Times New Roman"/>
              </a:rPr>
              <a:t>těžká malnutrice.</a:t>
            </a:r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6FD4E74-2166-30A2-B8BA-91150A3F6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336" y="320040"/>
            <a:ext cx="851586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Posuzování</a:t>
            </a:r>
            <a:r>
              <a:rPr lang="en-US"/>
              <a:t> malnutrice</a:t>
            </a:r>
            <a:endParaRPr lang="cs-CZ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D4EAC86-B5B6-C618-DDE6-33F10115A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2190" y="1844676"/>
            <a:ext cx="10767754" cy="4752975"/>
          </a:xfrm>
        </p:spPr>
        <p:txBody>
          <a:bodyPr/>
          <a:lstStyle/>
          <a:p>
            <a:pPr eaLnBrk="1" hangingPunct="1"/>
            <a:r>
              <a:rPr lang="cs-CZ" altLang="cs-CZ" sz="2400"/>
              <a:t>Bílkovinný pool :  albumin, prealbumin, transferin, RBP</a:t>
            </a:r>
          </a:p>
          <a:p>
            <a:pPr eaLnBrk="1" hangingPunct="1"/>
            <a:r>
              <a:rPr lang="cs-CZ" altLang="cs-CZ" sz="2400"/>
              <a:t>Množství svalové hmoty : kreatinin, kreatinvýškový index / krea v moči/</a:t>
            </a:r>
          </a:p>
          <a:p>
            <a:pPr eaLnBrk="1" hangingPunct="1"/>
            <a:r>
              <a:rPr lang="cs-CZ" altLang="cs-CZ" sz="2400"/>
              <a:t>Aktivita a charakter zánětu : CRP, PINI, PCT</a:t>
            </a:r>
          </a:p>
          <a:p>
            <a:pPr eaLnBrk="1" hangingPunct="1"/>
            <a:r>
              <a:rPr lang="cs-CZ" altLang="cs-CZ" sz="2400"/>
              <a:t>N bilance : urea sérum / moč </a:t>
            </a:r>
          </a:p>
          <a:p>
            <a:pPr eaLnBrk="1" hangingPunct="1"/>
            <a:r>
              <a:rPr lang="cs-CZ" altLang="cs-CZ" sz="2400"/>
              <a:t>Vnitřní prostředí, renální fce- proteinurie, iontové dysbalance, stopové prvky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A93C34-9D6A-736B-DF96-8F6634DBA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Rozsah a frekvence monitorace-stav pacienta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392AA85-54A0-865D-0523-0D7D50406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cs-CZ" altLang="cs-CZ" sz="2400"/>
              <a:t>kompenzace vnitřního prostředí /sklon k hypokalémii../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/>
            <a:r>
              <a:rPr lang="cs-CZ" altLang="cs-CZ" sz="2400"/>
              <a:t>přidružená onemocnění, medikace /DM, hepatopatie,CHRI,tumor../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/>
            <a:r>
              <a:rPr lang="cs-CZ" altLang="cs-CZ" sz="2400"/>
              <a:t>přístup, spolupráce pacienta / DUV/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08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56BA35E-F00B-8B32-5D3E-ACBDCA252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79" y="320040"/>
            <a:ext cx="1075037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Rozsah a frekvence monitorace- typ umělé výživy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6EF79F4-7ECA-8318-2B23-669906361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79" y="1989138"/>
            <a:ext cx="10556788" cy="4868862"/>
          </a:xfrm>
        </p:spPr>
        <p:txBody>
          <a:bodyPr/>
          <a:lstStyle/>
          <a:p>
            <a:pPr eaLnBrk="1" hangingPunct="1"/>
            <a:r>
              <a:rPr lang="cs-CZ" altLang="cs-CZ" sz="2400" u="sng"/>
              <a:t>Enterální výživa</a:t>
            </a:r>
            <a:r>
              <a:rPr lang="cs-CZ" altLang="cs-CZ" sz="2400"/>
              <a:t>- fyziologičtější, méně komplikací /aspirace, průjmy při přechodu z parent.výživy../</a:t>
            </a:r>
          </a:p>
          <a:p>
            <a:pPr eaLnBrk="1" hangingPunct="1">
              <a:buFontTx/>
              <a:buNone/>
            </a:pPr>
            <a:endParaRPr lang="cs-CZ" altLang="cs-CZ" sz="2400"/>
          </a:p>
          <a:p>
            <a:pPr eaLnBrk="1" hangingPunct="1"/>
            <a:r>
              <a:rPr lang="cs-CZ" altLang="cs-CZ" sz="2400" u="sng"/>
              <a:t>Parenterální výživa</a:t>
            </a:r>
            <a:r>
              <a:rPr lang="cs-CZ" altLang="cs-CZ" sz="2400"/>
              <a:t> - katétrová sepse, metabol.komplikace /přetížení metabol.tras, zahlcení RES, iontové dysbalance, hypo,hyperhydratace../</a:t>
            </a:r>
          </a:p>
        </p:txBody>
      </p:sp>
    </p:spTree>
    <p:extLst>
      <p:ext uri="{BB962C8B-B14F-4D97-AF65-F5344CB8AC3E}">
        <p14:creationId xmlns:p14="http://schemas.microsoft.com/office/powerpoint/2010/main" val="1572352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6C2852-3313-0371-E263-60ACD9F4CF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8210" y="188914"/>
            <a:ext cx="9387478" cy="936625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Indikace vyšetření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9F57D5A-D293-5564-0B96-C905602249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58211" y="1484313"/>
            <a:ext cx="8671515" cy="4824412"/>
          </a:xfrm>
        </p:spPr>
        <p:txBody>
          <a:bodyPr lIns="92075" tIns="46038" rIns="92075" bIns="46038"/>
          <a:lstStyle/>
          <a:p>
            <a:pPr algn="ctr" eaLnBrk="1" hangingPunct="1">
              <a:buFontTx/>
              <a:buNone/>
            </a:pPr>
            <a:r>
              <a:rPr lang="cs-CZ" altLang="cs-CZ" sz="3600"/>
              <a:t>Co od toho očekávám?</a:t>
            </a:r>
          </a:p>
          <a:p>
            <a:pPr algn="ctr" eaLnBrk="1" hangingPunct="1">
              <a:buFontTx/>
              <a:buNone/>
            </a:pPr>
            <a:endParaRPr lang="cs-CZ" altLang="cs-CZ"/>
          </a:p>
          <a:p>
            <a:pPr eaLnBrk="1" hangingPunct="1"/>
            <a:r>
              <a:rPr lang="cs-CZ" altLang="cs-CZ" sz="2400"/>
              <a:t>Monitorace úspěšnosti terapie (ionty,glykemie,CRP, PCT,bilance.)</a:t>
            </a:r>
          </a:p>
          <a:p>
            <a:pPr eaLnBrk="1" hangingPunct="1"/>
            <a:r>
              <a:rPr lang="cs-CZ" altLang="cs-CZ" sz="2400"/>
              <a:t>Potvrzení klinické suspekce</a:t>
            </a:r>
          </a:p>
          <a:p>
            <a:pPr eaLnBrk="1" hangingPunct="1"/>
            <a:r>
              <a:rPr lang="cs-CZ" altLang="cs-CZ" sz="2400"/>
              <a:t>Zdůvodnění nejasného stavu pacienta-(třeba tam něco bude)</a:t>
            </a:r>
          </a:p>
          <a:p>
            <a:pPr eaLnBrk="1" hangingPunct="1"/>
            <a:r>
              <a:rPr lang="cs-CZ" altLang="cs-CZ" sz="2400"/>
              <a:t>Automatizmus 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46E81C6-9D2A-E2CF-1F19-85C8D096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092" y="714356"/>
            <a:ext cx="8732108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Renální soubor urea, kreatinin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20563E8-88D6-150F-D9E3-B9780DB76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974" y="2143125"/>
            <a:ext cx="10745873" cy="3983038"/>
          </a:xfrm>
        </p:spPr>
        <p:txBody>
          <a:bodyPr/>
          <a:lstStyle/>
          <a:p>
            <a:pPr eaLnBrk="1" hangingPunct="1"/>
            <a:r>
              <a:rPr lang="cs-CZ" altLang="cs-CZ" b="1" u="sng"/>
              <a:t>Urea</a:t>
            </a:r>
            <a:r>
              <a:rPr lang="cs-CZ" altLang="cs-CZ"/>
              <a:t> - stav hydratace, zastoupení bílkoviny ve stravě.,zvýšení urey bez krea-zvýšený přísun bílkoviny-krvácení GIT</a:t>
            </a:r>
          </a:p>
          <a:p>
            <a:pPr eaLnBrk="1" hangingPunct="1"/>
            <a:r>
              <a:rPr lang="cs-CZ" altLang="cs-CZ" b="1" u="sng"/>
              <a:t>Urea v moči</a:t>
            </a:r>
            <a:r>
              <a:rPr lang="cs-CZ" altLang="cs-CZ"/>
              <a:t> - stav výživy, míra katabolismu, typ renálního poškození</a:t>
            </a:r>
          </a:p>
          <a:p>
            <a:pPr eaLnBrk="1" hangingPunct="1"/>
            <a:r>
              <a:rPr lang="cs-CZ" altLang="cs-CZ" b="1" u="sng"/>
              <a:t>Kreatinin</a:t>
            </a:r>
            <a:r>
              <a:rPr lang="cs-CZ" altLang="cs-CZ"/>
              <a:t> - množství svalové hmoty, monitorace CHRI,v akut.katabol.stavech norm.plasmat.hladiny při snížení GF pod 25%</a:t>
            </a:r>
          </a:p>
        </p:txBody>
      </p:sp>
    </p:spTree>
    <p:extLst>
      <p:ext uri="{BB962C8B-B14F-4D97-AF65-F5344CB8AC3E}">
        <p14:creationId xmlns:p14="http://schemas.microsoft.com/office/powerpoint/2010/main" val="1691588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C8780C42-215E-38EB-B145-9065B735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9"/>
            <a:ext cx="7543800" cy="9493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/>
              <a:t>Renal function after atacs of sepsis (2 month in ICU) </a:t>
            </a:r>
          </a:p>
        </p:txBody>
      </p:sp>
      <p:graphicFrame>
        <p:nvGraphicFramePr>
          <p:cNvPr id="4" name="Zástupný symbol pro tabulku 3">
            <a:extLst>
              <a:ext uri="{FF2B5EF4-FFF2-40B4-BE49-F238E27FC236}">
                <a16:creationId xmlns:a16="http://schemas.microsoft.com/office/drawing/2014/main" id="{68B64D2A-0699-75BA-C4EF-8885E4B5A41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268414"/>
          <a:ext cx="8243888" cy="511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4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849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3.11.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1.11.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11.09.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Ref.rozmezí</a:t>
                      </a:r>
                      <a:endParaRPr lang="cs-CZ" sz="1800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K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6,4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5,1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4,3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3,8- 5,0 </a:t>
                      </a:r>
                      <a:r>
                        <a:rPr lang="cs-CZ" sz="1800" dirty="0" err="1"/>
                        <a:t>mmol</a:t>
                      </a:r>
                      <a:r>
                        <a:rPr lang="cs-CZ" sz="1800" dirty="0"/>
                        <a:t>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P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2,6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1,4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1,8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0,65-1,61ug/l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urea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3,7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2,0-6,7 </a:t>
                      </a:r>
                      <a:r>
                        <a:rPr lang="cs-CZ" sz="1800" dirty="0" err="1"/>
                        <a:t>mmol</a:t>
                      </a:r>
                      <a:r>
                        <a:rPr lang="cs-CZ" sz="1800" dirty="0"/>
                        <a:t>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 err="1"/>
                        <a:t>krea</a:t>
                      </a:r>
                      <a:endParaRPr lang="cs-CZ" sz="1800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44-104umol/l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glykémie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12,0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4,5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6,5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3,9-5,6mmol/l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TG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0,68-1,6mmol/l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CRP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122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</a:t>
                      </a:r>
                      <a:r>
                        <a:rPr lang="cs-CZ" sz="1800" dirty="0"/>
                        <a:t>7 mg/l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PCT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18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0,2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</a:t>
                      </a:r>
                      <a:r>
                        <a:rPr lang="cs-CZ" sz="1800" dirty="0"/>
                        <a:t>0,5 </a:t>
                      </a:r>
                      <a:r>
                        <a:rPr lang="cs-CZ" sz="1800" dirty="0" err="1"/>
                        <a:t>ng</a:t>
                      </a:r>
                      <a:r>
                        <a:rPr lang="cs-CZ" sz="1800" dirty="0"/>
                        <a:t>/l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/>
                        <a:t>U-Na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113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116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849">
                <a:tc>
                  <a:txBody>
                    <a:bodyPr/>
                    <a:lstStyle/>
                    <a:p>
                      <a:r>
                        <a:rPr lang="cs-CZ" sz="1800" dirty="0" err="1"/>
                        <a:t>CCrea</a:t>
                      </a:r>
                      <a:endParaRPr lang="cs-CZ" sz="1800" dirty="0"/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0,8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2,5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1,9</a:t>
                      </a: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1,58-2,67</a:t>
                      </a:r>
                    </a:p>
                  </a:txBody>
                  <a:tcPr marL="91434" marR="91434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1D6A7-F45A-8728-6F7F-522FDED1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8620E-D830-8551-A397-A9F6F73D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latin typeface="Times New Roman"/>
                <a:cs typeface="Times New Roman"/>
              </a:rPr>
              <a:t>Anamnéza</a:t>
            </a:r>
            <a:r>
              <a:rPr lang="cs-CZ" dirty="0">
                <a:latin typeface="Times New Roman"/>
                <a:cs typeface="Times New Roman"/>
              </a:rPr>
              <a:t> - rodinná zátěž (malignity u přímých příbuzných, zejména v mladém věku), profesionální expozice karcinogenům, rizikové sexuální praktiky, abusus alkoholu a kouření, příjem krevních derivátů, expozice dalším fyzikálním noxám (teplo, UV záření, chronické mechanické dráždění), chronická zánětlivá onemocnění v osobní anamnéze např. v oblasti </a:t>
            </a:r>
            <a:r>
              <a:rPr lang="cs-CZ" dirty="0" err="1">
                <a:latin typeface="Times New Roman"/>
                <a:cs typeface="Times New Roman"/>
              </a:rPr>
              <a:t>hepatobiliární</a:t>
            </a:r>
            <a:r>
              <a:rPr lang="cs-CZ" dirty="0">
                <a:latin typeface="Times New Roman"/>
                <a:cs typeface="Times New Roman"/>
              </a:rPr>
              <a:t>, změny fyziologických funkcí- hubnutí, noční pocení, teploty (B-symptomy), chronický kašel, nechutenství, změny příjmu potravy a vyprazdňování, přítomnost krve v sekretech a exkrementech apod.</a:t>
            </a:r>
            <a:endParaRPr lang="cs-CZ" dirty="0"/>
          </a:p>
          <a:p>
            <a:r>
              <a:rPr lang="cs-CZ" b="1" dirty="0">
                <a:latin typeface="Times New Roman"/>
                <a:cs typeface="Times New Roman"/>
              </a:rPr>
              <a:t>Fyzikální vyšetření</a:t>
            </a:r>
            <a:r>
              <a:rPr lang="cs-CZ" dirty="0">
                <a:latin typeface="Times New Roman"/>
                <a:cs typeface="Times New Roman"/>
              </a:rPr>
              <a:t> - zejména: kůže hlavně osluněné oblasti, vyšetření lymfatických uzlin, prsů, břicha, varlat, konečníku event. prostaty per </a:t>
            </a:r>
            <a:r>
              <a:rPr lang="cs-CZ" dirty="0" err="1">
                <a:latin typeface="Times New Roman"/>
                <a:cs typeface="Times New Roman"/>
              </a:rPr>
              <a:t>rectum</a:t>
            </a:r>
            <a:endParaRPr lang="cs-CZ" dirty="0" err="1"/>
          </a:p>
          <a:p>
            <a:r>
              <a:rPr lang="cs-CZ" b="1" dirty="0">
                <a:latin typeface="Times New Roman"/>
                <a:cs typeface="Times New Roman"/>
              </a:rPr>
              <a:t>Laboratorní vyšetření</a:t>
            </a:r>
            <a:r>
              <a:rPr lang="cs-CZ" dirty="0">
                <a:latin typeface="Times New Roman"/>
                <a:cs typeface="Times New Roman"/>
              </a:rPr>
              <a:t>- základní krevní obraz a biochemie – funkce kostní dřeně, jater, ledvin, moč a sediment -přítomnost krve (pozn. vyšetření nádorových markerů z biochemie v současnosti do preventivního vyšetření </a:t>
            </a:r>
            <a:r>
              <a:rPr lang="cs-CZ" b="1" dirty="0">
                <a:latin typeface="Times New Roman"/>
                <a:cs typeface="Times New Roman"/>
              </a:rPr>
              <a:t>nepatří,</a:t>
            </a:r>
            <a:r>
              <a:rPr lang="cs-CZ" dirty="0">
                <a:latin typeface="Times New Roman"/>
                <a:cs typeface="Times New Roman"/>
              </a:rPr>
              <a:t> s výjimkou PSA v ordinaci urologa)</a:t>
            </a:r>
            <a:endParaRPr lang="cs-CZ" dirty="0"/>
          </a:p>
          <a:p>
            <a:r>
              <a:rPr lang="cs-CZ" dirty="0">
                <a:latin typeface="Times New Roman"/>
                <a:cs typeface="Times New Roman"/>
              </a:rPr>
              <a:t>Základní </a:t>
            </a:r>
            <a:r>
              <a:rPr lang="cs-CZ" b="1" dirty="0">
                <a:latin typeface="Times New Roman"/>
                <a:cs typeface="Times New Roman"/>
              </a:rPr>
              <a:t>zobrazovací metody</a:t>
            </a:r>
            <a:r>
              <a:rPr lang="cs-CZ" dirty="0">
                <a:latin typeface="Times New Roman"/>
                <a:cs typeface="Times New Roman"/>
              </a:rPr>
              <a:t> s minimální </a:t>
            </a:r>
            <a:r>
              <a:rPr lang="cs-CZ" dirty="0" err="1">
                <a:latin typeface="Times New Roman"/>
                <a:cs typeface="Times New Roman"/>
              </a:rPr>
              <a:t>invazivitou</a:t>
            </a:r>
            <a:r>
              <a:rPr lang="cs-CZ" dirty="0">
                <a:latin typeface="Times New Roman"/>
                <a:cs typeface="Times New Roman"/>
              </a:rPr>
              <a:t>:  UZ břicha, gynekologický ultrazvuk, RTG plic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506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B006634-F427-53DE-31C9-B83F1EC07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Monitorace renálních funkcí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F0D365F-0B49-4BB4-3E56-C08EAE618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271" y="1928813"/>
            <a:ext cx="10644187" cy="4062412"/>
          </a:xfrm>
        </p:spPr>
        <p:txBody>
          <a:bodyPr/>
          <a:lstStyle/>
          <a:p>
            <a:pPr eaLnBrk="1" hangingPunct="1"/>
            <a:r>
              <a:rPr lang="cs-CZ" altLang="cs-CZ"/>
              <a:t>NGAL neutrofilní s gelatinázou asociovaný lipokalin</a:t>
            </a:r>
          </a:p>
          <a:p>
            <a:pPr eaLnBrk="1" hangingPunct="1"/>
            <a:r>
              <a:rPr lang="cs-CZ" altLang="cs-CZ"/>
              <a:t> v renálních tubulech- tvorba se zvyšuje při ischémii a nefrotox.poškození./elevace během 2 hodin/</a:t>
            </a:r>
          </a:p>
          <a:p>
            <a:pPr eaLnBrk="1" hangingPunct="1"/>
            <a:r>
              <a:rPr lang="cs-CZ" altLang="cs-CZ"/>
              <a:t>moč i krev</a:t>
            </a:r>
          </a:p>
          <a:p>
            <a:pPr eaLnBrk="1" hangingPunct="1"/>
            <a:r>
              <a:rPr lang="cs-CZ" altLang="cs-CZ"/>
              <a:t>časný,citlivý a neinvazivní parametr akutního renálního poškození</a:t>
            </a:r>
          </a:p>
          <a:p>
            <a:pPr eaLnBrk="1" hangingPunct="1"/>
            <a:r>
              <a:rPr lang="cs-CZ" altLang="cs-CZ"/>
              <a:t>Elevace nad 350-400ng/ml pozitivní predikce ARI /90%/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576FF91-F584-5E42-2F1B-C15EF140A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Hepatální soubor bili, ALT, AST, GMT, ALP, pAMS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F7AD85B-B3E9-6633-B2AD-EACF99D089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0363" y="1916114"/>
            <a:ext cx="10994064" cy="4941887"/>
          </a:xfrm>
        </p:spPr>
        <p:txBody>
          <a:bodyPr/>
          <a:lstStyle/>
          <a:p>
            <a:pPr eaLnBrk="1" hangingPunct="1"/>
            <a:r>
              <a:rPr lang="cs-CZ" altLang="cs-CZ" sz="2800"/>
              <a:t>Přetížení metab.tras, steatóza - </a:t>
            </a:r>
            <a:r>
              <a:rPr lang="cs-CZ" altLang="cs-CZ" sz="2800" b="1" u="sng"/>
              <a:t>ALT</a:t>
            </a:r>
            <a:r>
              <a:rPr lang="cs-CZ" altLang="cs-CZ" sz="2800"/>
              <a:t>,</a:t>
            </a:r>
            <a:r>
              <a:rPr lang="cs-CZ" altLang="cs-CZ" sz="2800" b="1" u="sng"/>
              <a:t>AST</a:t>
            </a:r>
            <a:r>
              <a:rPr lang="cs-CZ" altLang="cs-CZ" sz="2800"/>
              <a:t>,</a:t>
            </a:r>
            <a:r>
              <a:rPr lang="cs-CZ" altLang="cs-CZ" sz="2800" b="1" u="sng"/>
              <a:t>GMT</a:t>
            </a:r>
          </a:p>
          <a:p>
            <a:pPr eaLnBrk="1" hangingPunct="1"/>
            <a:r>
              <a:rPr lang="cs-CZ" altLang="cs-CZ" sz="2800"/>
              <a:t>Intrahepatální cholestáza - dlouhodobá PN,ztížené vyprazdňování žlučníku-chybí podnět k vyplavení stř.cholecystokininu,zvýšený podíl kys.litocholové ve žluči, pokles enterohepatálního oběhu žluč.kyselin tvorba sludge – elevace </a:t>
            </a:r>
            <a:r>
              <a:rPr lang="cs-CZ" altLang="cs-CZ" sz="2800" b="1" u="sng"/>
              <a:t>bili, ALP, GMT</a:t>
            </a:r>
            <a:r>
              <a:rPr lang="cs-CZ" altLang="cs-CZ" sz="2800"/>
              <a:t> /5 dnů-3 týdny/</a:t>
            </a:r>
          </a:p>
          <a:p>
            <a:pPr eaLnBrk="1" hangingPunct="1"/>
            <a:r>
              <a:rPr lang="cs-CZ" altLang="cs-CZ" sz="2800" b="1" u="sng"/>
              <a:t>pAMS</a:t>
            </a:r>
            <a:r>
              <a:rPr lang="cs-CZ" altLang="cs-CZ" sz="2800"/>
              <a:t> - elevace při th.opiáty, patolog.reabsorbcí ze střeva, hypoperfuze splanchniku</a:t>
            </a:r>
          </a:p>
        </p:txBody>
      </p:sp>
    </p:spTree>
    <p:extLst>
      <p:ext uri="{BB962C8B-B14F-4D97-AF65-F5344CB8AC3E}">
        <p14:creationId xmlns:p14="http://schemas.microsoft.com/office/powerpoint/2010/main" val="2928245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246507D-00EA-B819-C96F-11B651DE5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14255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Metabolický soubor glykémie, TG, cholesterol, kys.močová</a:t>
            </a:r>
            <a:br>
              <a:rPr lang="cs-CZ" sz="4000"/>
            </a:br>
            <a:endParaRPr lang="cs-CZ" sz="40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EC9756F-8DC7-2AD0-06FD-A6368217FE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907" y="1600200"/>
            <a:ext cx="10933813" cy="5257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/>
              <a:t>Monitorace </a:t>
            </a:r>
            <a:r>
              <a:rPr lang="cs-CZ" sz="2800" b="1" u="sng"/>
              <a:t>glykémie</a:t>
            </a:r>
            <a:r>
              <a:rPr lang="cs-CZ" sz="2800"/>
              <a:t> u PN u ICU pac. dop.hladiny 4.5-6.0mmol/l… (4,5-8,2 /2006/ 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u="sng"/>
              <a:t>Glykovaný Hgb</a:t>
            </a:r>
            <a:r>
              <a:rPr lang="cs-CZ" sz="2800"/>
              <a:t> /4-8 týdnů/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u="sng"/>
              <a:t>Glykovaný albumin-fruktosamin</a:t>
            </a:r>
            <a:r>
              <a:rPr lang="cs-CZ" sz="2800"/>
              <a:t> /1-3 týdny/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/>
              <a:t>mikroalbumiurie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u="sng"/>
              <a:t>Tg </a:t>
            </a:r>
            <a:r>
              <a:rPr lang="cs-CZ" sz="2800"/>
              <a:t>- zvýšení nad 5 /3/ mmol/l kontraindikace podání tuk.emulze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u="sng"/>
              <a:t>Cholesterol</a:t>
            </a:r>
            <a:r>
              <a:rPr lang="cs-CZ" sz="2800"/>
              <a:t> - marker jaterní syntézy?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u="sng"/>
              <a:t>Leptin</a:t>
            </a:r>
            <a:r>
              <a:rPr lang="cs-CZ" sz="2800"/>
              <a:t> - indikátor tukových zásob, sniž.MA, zvýš. bulimie,</a:t>
            </a:r>
          </a:p>
        </p:txBody>
      </p:sp>
    </p:spTree>
    <p:extLst>
      <p:ext uri="{BB962C8B-B14F-4D97-AF65-F5344CB8AC3E}">
        <p14:creationId xmlns:p14="http://schemas.microsoft.com/office/powerpoint/2010/main" val="1525838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67A0792-1055-BCCC-4B82-CB7DF728A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20040"/>
            <a:ext cx="10657701" cy="13944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Proteinový soubor CB, alb, </a:t>
            </a:r>
            <a:r>
              <a:rPr lang="cs-CZ" sz="4000" dirty="0" err="1"/>
              <a:t>prealb</a:t>
            </a:r>
            <a:r>
              <a:rPr lang="cs-CZ" sz="4000" dirty="0"/>
              <a:t>, transferin,CHE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94C5347-A205-74B8-E3B1-528F06B57C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7244" y="1711455"/>
            <a:ext cx="11107565" cy="5146545"/>
          </a:xfrm>
        </p:spPr>
        <p:txBody>
          <a:bodyPr/>
          <a:lstStyle/>
          <a:p>
            <a:pPr eaLnBrk="1" hangingPunct="1"/>
            <a:r>
              <a:rPr lang="cs-CZ" altLang="cs-CZ" b="1" u="sng"/>
              <a:t>CB</a:t>
            </a:r>
            <a:r>
              <a:rPr lang="cs-CZ" altLang="cs-CZ"/>
              <a:t> - hrubý ukazatel, hydratace</a:t>
            </a:r>
          </a:p>
          <a:p>
            <a:pPr eaLnBrk="1" hangingPunct="1"/>
            <a:r>
              <a:rPr lang="cs-CZ" altLang="cs-CZ" b="1" u="sng"/>
              <a:t>Albumin</a:t>
            </a:r>
            <a:r>
              <a:rPr lang="cs-CZ" altLang="cs-CZ" b="1"/>
              <a:t> </a:t>
            </a:r>
            <a:r>
              <a:rPr lang="cs-CZ" altLang="cs-CZ"/>
              <a:t>- rychlé přesuny do intersticia - leak, pokles pod 30 g/l ovlivní farmakokinetiku </a:t>
            </a:r>
          </a:p>
          <a:p>
            <a:pPr eaLnBrk="1" hangingPunct="1"/>
            <a:r>
              <a:rPr lang="cs-CZ" altLang="cs-CZ" b="1" u="sng"/>
              <a:t>Prealbumin</a:t>
            </a:r>
            <a:r>
              <a:rPr lang="cs-CZ" altLang="cs-CZ" b="1"/>
              <a:t> </a:t>
            </a:r>
            <a:r>
              <a:rPr lang="cs-CZ" altLang="cs-CZ"/>
              <a:t>- nevhodný pro chron.malnutrici, vyšší hodnoty při poruše hematoencef.bariéry</a:t>
            </a:r>
          </a:p>
          <a:p>
            <a:pPr eaLnBrk="1" hangingPunct="1"/>
            <a:r>
              <a:rPr lang="cs-CZ" altLang="cs-CZ" b="1" u="sng"/>
              <a:t>Transferin</a:t>
            </a:r>
            <a:r>
              <a:rPr lang="cs-CZ" altLang="cs-CZ"/>
              <a:t> - zvýšení při hyposiderémii, snížení neg. PAF</a:t>
            </a:r>
          </a:p>
          <a:p>
            <a:pPr eaLnBrk="1" hangingPunct="1"/>
            <a:r>
              <a:rPr lang="cs-CZ" altLang="cs-CZ" b="1" u="sng"/>
              <a:t>CHE</a:t>
            </a:r>
            <a:r>
              <a:rPr lang="cs-CZ" altLang="cs-CZ"/>
              <a:t> - kvantifikace kapacity funkčního parenchymu, zvýšení Gilbert sy </a:t>
            </a:r>
          </a:p>
        </p:txBody>
      </p:sp>
    </p:spTree>
    <p:extLst>
      <p:ext uri="{BB962C8B-B14F-4D97-AF65-F5344CB8AC3E}">
        <p14:creationId xmlns:p14="http://schemas.microsoft.com/office/powerpoint/2010/main" val="1430035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93C42-0430-E39F-4F3A-6CA399DF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CRP a albumin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7DB3A-13D3-53BD-789F-8782430E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Glasgow </a:t>
            </a:r>
            <a:r>
              <a:rPr lang="cs-CZ" dirty="0" err="1"/>
              <a:t>prognostic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(GPS)</a:t>
            </a:r>
          </a:p>
          <a:p>
            <a:r>
              <a:rPr lang="cs-CZ"/>
              <a:t>mGPS</a:t>
            </a:r>
          </a:p>
          <a:p>
            <a:endParaRPr lang="cs-CZ" dirty="0"/>
          </a:p>
          <a:p>
            <a:r>
              <a:rPr lang="cs-CZ" dirty="0"/>
              <a:t>CRP/Albumin ratio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0512BA-43FE-AF99-16CC-31043680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54" t="36671" r="42534"/>
          <a:stretch/>
        </p:blipFill>
        <p:spPr>
          <a:xfrm>
            <a:off x="6094228" y="361837"/>
            <a:ext cx="4631785" cy="4343076"/>
          </a:xfrm>
          <a:prstGeom prst="rect">
            <a:avLst/>
          </a:prstGeom>
        </p:spPr>
      </p:pic>
      <p:pic>
        <p:nvPicPr>
          <p:cNvPr id="5" name="Obrázek 4" descr="Modified Glasgow Prognostic Score (mGPS). | Download Scientific Diagram">
            <a:extLst>
              <a:ext uri="{FF2B5EF4-FFF2-40B4-BE49-F238E27FC236}">
                <a16:creationId xmlns:a16="http://schemas.microsoft.com/office/drawing/2014/main" id="{5CA9C880-0AD1-15B6-8499-56344108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23" y="4365994"/>
            <a:ext cx="4323242" cy="1687918"/>
          </a:xfrm>
          <a:prstGeom prst="rect">
            <a:avLst/>
          </a:prstGeom>
        </p:spPr>
      </p:pic>
      <p:pic>
        <p:nvPicPr>
          <p:cNvPr id="6" name="Obrázek 5" descr="Obsah obrázku text, elektronika, snímek obrazovky, software&#10;&#10;Popis se vygeneroval automaticky.">
            <a:extLst>
              <a:ext uri="{FF2B5EF4-FFF2-40B4-BE49-F238E27FC236}">
                <a16:creationId xmlns:a16="http://schemas.microsoft.com/office/drawing/2014/main" id="{BA9D618C-E8AD-F9D5-2D6A-2177A8FE46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774" t="56331" r="34383"/>
          <a:stretch/>
        </p:blipFill>
        <p:spPr>
          <a:xfrm>
            <a:off x="7157484" y="3863163"/>
            <a:ext cx="5030316" cy="29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3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3A00911A-81A7-BCDA-083C-C1A2855BC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768" y="0"/>
            <a:ext cx="11078350" cy="6858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PINI </a:t>
            </a:r>
            <a:r>
              <a:rPr lang="cs-CZ" altLang="cs-CZ"/>
              <a:t>= CRP x Oroso / Prealb x Alb.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1-10</a:t>
            </a:r>
            <a:r>
              <a:rPr lang="cs-CZ" altLang="cs-CZ" sz="2800"/>
              <a:t>  - možný probíhající subakutní zánět s mírným stupněm malnutrice-vit.ohrožení nízké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11-20  </a:t>
            </a:r>
            <a:r>
              <a:rPr lang="cs-CZ" altLang="cs-CZ" sz="2800"/>
              <a:t>- střední stupeň malnutrice,akutní zánět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21-30</a:t>
            </a:r>
            <a:r>
              <a:rPr lang="cs-CZ" altLang="cs-CZ" sz="2800"/>
              <a:t>  - akutní zánět, pokročilý st.malnutrice, vysoké riziko komplikací, nezbytnost nutriční intervence. prognost.záv.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/>
              <a:t>Nad 30 </a:t>
            </a:r>
            <a:r>
              <a:rPr lang="cs-CZ" altLang="cs-CZ" sz="2800"/>
              <a:t>- bezprostřední ohrožení života.</a:t>
            </a:r>
          </a:p>
        </p:txBody>
      </p:sp>
      <p:sp>
        <p:nvSpPr>
          <p:cNvPr id="30723" name="Zástupný symbol pro datum 3">
            <a:extLst>
              <a:ext uri="{FF2B5EF4-FFF2-40B4-BE49-F238E27FC236}">
                <a16:creationId xmlns:a16="http://schemas.microsoft.com/office/drawing/2014/main" id="{BDFBE207-08DF-C37D-E255-D46626F296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86C286-9123-4322-AD34-CE23EF91599B}" type="datetime1">
              <a:rPr lang="cs-CZ" altLang="cs-CZ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08.10.2024</a:t>
            </a:fld>
            <a:endParaRPr lang="cs-CZ" altLang="cs-CZ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DDDF7DA4-C5E5-6DF5-96C4-B6F54BC5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142875"/>
            <a:ext cx="75438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/>
              <a:t>Proteins of acute phase (PAF) in ICU patients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4FCF13D-AF60-FE2E-8A2E-8C59DC931C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1" y="1719264"/>
          <a:ext cx="8072437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41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21.3.after ATB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treatment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2.3.development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of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baseline="0" dirty="0" err="1"/>
                        <a:t>sepsis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1.3. </a:t>
                      </a:r>
                      <a:r>
                        <a:rPr lang="cs-CZ" sz="1800" dirty="0" err="1"/>
                        <a:t>admission</a:t>
                      </a:r>
                      <a:endParaRPr lang="cs-CZ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cs-CZ" sz="1800" dirty="0"/>
                        <a:t>CB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65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80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cs-CZ" sz="1800" dirty="0"/>
                        <a:t>albumin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15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40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cs-CZ" sz="1800" dirty="0" err="1"/>
                        <a:t>prealbumin</a:t>
                      </a:r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0,09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0,18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0,25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cs-CZ" sz="1800" dirty="0"/>
                        <a:t>CRP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120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240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110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r>
                        <a:rPr lang="cs-CZ" sz="1800" dirty="0"/>
                        <a:t>PCT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2,3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12,6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5,1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5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D89680EC-4901-FC6D-A597-9828841F9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8230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/>
              <a:t>Soubor zánětových </a:t>
            </a:r>
            <a:r>
              <a:rPr lang="cs-CZ" sz="4000" dirty="0" err="1"/>
              <a:t>markerů</a:t>
            </a:r>
            <a:r>
              <a:rPr lang="cs-CZ" sz="4000" dirty="0"/>
              <a:t> PAF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8F4006B-E910-54D8-59E3-D87A6BFBD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428875"/>
            <a:ext cx="8358188" cy="3697288"/>
          </a:xfrm>
        </p:spPr>
        <p:txBody>
          <a:bodyPr/>
          <a:lstStyle/>
          <a:p>
            <a:pPr eaLnBrk="1" hangingPunct="1"/>
            <a:r>
              <a:rPr lang="cs-CZ" altLang="cs-CZ" b="1" u="sng"/>
              <a:t>CRP</a:t>
            </a:r>
            <a:r>
              <a:rPr lang="cs-CZ" altLang="cs-CZ" b="1"/>
              <a:t> </a:t>
            </a:r>
            <a:r>
              <a:rPr lang="cs-CZ" altLang="cs-CZ"/>
              <a:t>- rychlá dynamika, indukce infekcí, nesp.zvýšení tumor, nekrot.rozpad, viry, monitorace ATB terapie. Ultrasenzitivní metoda, POCT</a:t>
            </a:r>
          </a:p>
          <a:p>
            <a:pPr eaLnBrk="1" hangingPunct="1"/>
            <a:r>
              <a:rPr lang="cs-CZ" altLang="cs-CZ" b="1" u="sng"/>
              <a:t>Oroso</a:t>
            </a:r>
            <a:r>
              <a:rPr lang="cs-CZ" altLang="cs-CZ" b="1"/>
              <a:t>, </a:t>
            </a:r>
            <a:r>
              <a:rPr lang="cs-CZ" altLang="cs-CZ" b="1" u="sng"/>
              <a:t>PINI</a:t>
            </a:r>
            <a:r>
              <a:rPr lang="cs-CZ" altLang="cs-CZ" b="1"/>
              <a:t> </a:t>
            </a:r>
            <a:r>
              <a:rPr lang="cs-CZ" altLang="cs-CZ"/>
              <a:t>- zohlednění více parametrů</a:t>
            </a:r>
          </a:p>
          <a:p>
            <a:pPr eaLnBrk="1" hangingPunct="1"/>
            <a:r>
              <a:rPr lang="cs-CZ" altLang="cs-CZ" b="1" u="sng"/>
              <a:t>Prokalcitonin</a:t>
            </a:r>
            <a:r>
              <a:rPr lang="cs-CZ" altLang="cs-CZ" b="1"/>
              <a:t> </a:t>
            </a:r>
            <a:r>
              <a:rPr lang="cs-CZ" altLang="cs-CZ"/>
              <a:t>- monitorace tíže sepse, kanylová sepse, infekce ohraničené, bez syst.zánětu nesp.zvýšení</a:t>
            </a:r>
          </a:p>
        </p:txBody>
      </p:sp>
    </p:spTree>
    <p:extLst>
      <p:ext uri="{BB962C8B-B14F-4D97-AF65-F5344CB8AC3E}">
        <p14:creationId xmlns:p14="http://schemas.microsoft.com/office/powerpoint/2010/main" val="2618217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>
            <a:extLst>
              <a:ext uri="{FF2B5EF4-FFF2-40B4-BE49-F238E27FC236}">
                <a16:creationId xmlns:a16="http://schemas.microsoft.com/office/drawing/2014/main" id="{EB40D031-33F3-4DE1-1FB0-094728B0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5802314"/>
            <a:ext cx="870267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Koncentrace PCT během různých stadií sepse, klasifikovaných dle kritérií ACC/SCCM (</a:t>
            </a:r>
            <a:r>
              <a:rPr lang="cs-CZ" sz="20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Zeni et al. Clin.Intensive Care 1994, Suppl. 2, s. 89-98, cit. Meisner 2002)</a:t>
            </a:r>
            <a:endParaRPr lang="cs-CZ" sz="2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057777D4-9ADD-E45F-2ED5-BC362F939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789" y="304801"/>
          <a:ext cx="6448425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596825" imgH="7022222" progId="Photoshop.Image.6">
                  <p:embed/>
                </p:oleObj>
              </mc:Choice>
              <mc:Fallback>
                <p:oleObj name="Image" r:id="rId3" imgW="8596825" imgH="7022222" progId="Photoshop.Image.6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057777D4-9ADD-E45F-2ED5-BC362F939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9" y="304801"/>
                        <a:ext cx="6448425" cy="52673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CC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>
                        <a:outerShdw dist="107763" dir="18900000" algn="ctr" rotWithShape="0">
                          <a:schemeClr val="accent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F4411754-ED38-F0FE-84A8-AE500FDA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3200"/>
            <a:ext cx="769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00" indent="-952500" eaLnBrk="1" hangingPunct="1">
              <a:spcAft>
                <a:spcPct val="20000"/>
              </a:spcAft>
              <a:defRPr/>
            </a:pPr>
            <a:r>
              <a:rPr lang="cs-CZ" sz="2000" b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Obr. 3.</a:t>
            </a:r>
            <a:r>
              <a:rPr lang="cs-CZ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 Srovnání diagnostické efektivity PCT a CRP ve vztahu k MODS</a:t>
            </a:r>
          </a:p>
          <a:p>
            <a:pPr marL="952500" indent="-952500" eaLnBrk="1" hangingPunct="1">
              <a:defRPr/>
            </a:pP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ROC k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ř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ivka pro CRP: Plocha pod ROC k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ř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ivkou = 0,511</a:t>
            </a:r>
          </a:p>
          <a:p>
            <a:pPr marL="952500" indent="-952500" eaLnBrk="1" hangingPunct="1">
              <a:defRPr/>
            </a:pP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ROC k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ř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ivka pro PCT: Plocha pod ROC k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ř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ivkou = 0,698</a:t>
            </a:r>
          </a:p>
          <a:p>
            <a:pPr marL="952500" indent="-952500" eaLnBrk="1" hangingPunct="1">
              <a:defRPr/>
            </a:pP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cs-CZ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ladina významnosti: P = 0,000</a:t>
            </a:r>
          </a:p>
          <a:p>
            <a:pPr marL="952500" indent="-952500" eaLnBrk="1" hangingPunct="1">
              <a:defRPr/>
            </a:pPr>
            <a:endParaRPr lang="cs-CZ" sz="16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3EB296C-4A74-E30A-1153-F5055F79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862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4" descr="ROC-mods">
            <a:extLst>
              <a:ext uri="{FF2B5EF4-FFF2-40B4-BE49-F238E27FC236}">
                <a16:creationId xmlns:a16="http://schemas.microsoft.com/office/drawing/2014/main" id="{7E8095F4-C297-B71A-0D84-4D28AC9D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776414"/>
            <a:ext cx="6781800" cy="50815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C96E2-29A2-1370-6796-F99AEEAA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fyzikální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CD752-1683-8C8E-8CD2-6D64F7541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hlinkClick r:id="rId2"/>
              </a:rPr>
              <a:t>https://slideplayer.cz/slide/12278750/</a:t>
            </a:r>
            <a:endParaRPr lang="cs-CZ" sz="2000"/>
          </a:p>
          <a:p>
            <a:r>
              <a:rPr lang="cs-CZ" sz="2000" dirty="0"/>
              <a:t>Propedeutika</a:t>
            </a:r>
            <a:endParaRPr lang="en-US" sz="2000" dirty="0"/>
          </a:p>
          <a:p>
            <a:endParaRPr lang="cs-CZ" dirty="0"/>
          </a:p>
          <a:p>
            <a:r>
              <a:rPr lang="cs-CZ" sz="3200" dirty="0"/>
              <a:t>Klinické vyšetření</a:t>
            </a:r>
            <a:endParaRPr lang="en-US" sz="32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800" dirty="0"/>
              <a:t>Pohled</a:t>
            </a:r>
            <a:endParaRPr lang="en-US" sz="28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800" dirty="0"/>
              <a:t>Pohmat</a:t>
            </a:r>
            <a:endParaRPr lang="en-US" sz="28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800" dirty="0"/>
              <a:t>Poklep</a:t>
            </a:r>
            <a:endParaRPr lang="en-US" sz="2800"/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 sz="2800" dirty="0"/>
              <a:t>Per </a:t>
            </a:r>
            <a:r>
              <a:rPr lang="cs-CZ" sz="2800" err="1"/>
              <a:t>rectum</a:t>
            </a:r>
            <a:endParaRPr lang="cs-CZ" sz="4800"/>
          </a:p>
        </p:txBody>
      </p:sp>
    </p:spTree>
    <p:extLst>
      <p:ext uri="{BB962C8B-B14F-4D97-AF65-F5344CB8AC3E}">
        <p14:creationId xmlns:p14="http://schemas.microsoft.com/office/powerpoint/2010/main" val="3750630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A2F1920D-57E7-BD59-9A54-8F2121FB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BB98888-77B4-4CB2-D4DB-3B7EBFB2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981076"/>
            <a:ext cx="77724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400">
                <a:solidFill>
                  <a:schemeClr val="hlink"/>
                </a:solidFill>
                <a:latin typeface="Times New Roman" panose="02020603050405020304" pitchFamily="18" charset="0"/>
              </a:rPr>
              <a:t>Proteiny akutní fáze – dynamika tvorby</a:t>
            </a:r>
            <a:endParaRPr lang="en-GB" altLang="cs-CZ" sz="44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1" name="Picture 3" descr="Obr23a">
            <a:extLst>
              <a:ext uri="{FF2B5EF4-FFF2-40B4-BE49-F238E27FC236}">
                <a16:creationId xmlns:a16="http://schemas.microsoft.com/office/drawing/2014/main" id="{3A08232B-1CB6-AA3C-6C73-C934D658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5E3FC027-13DB-B118-BAAB-6740F999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6597650"/>
            <a:ext cx="2124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solidFill>
                  <a:srgbClr val="FF9900"/>
                </a:solidFill>
                <a:latin typeface="Times New Roman" panose="02020603050405020304" pitchFamily="18" charset="0"/>
              </a:rPr>
              <a:t>Krejsek et al., 2004</a:t>
            </a:r>
            <a:endParaRPr lang="cs-CZ" altLang="cs-CZ" sz="2400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22A793FC-D2FA-FA07-4CFD-49CE3CAF6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525" y="549275"/>
            <a:ext cx="8421688" cy="1366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/>
              <a:t>Primárně lokalizovaný bakt. infekt, rozvoj sepse. </a:t>
            </a:r>
          </a:p>
        </p:txBody>
      </p:sp>
      <p:graphicFrame>
        <p:nvGraphicFramePr>
          <p:cNvPr id="53295" name="Group 47">
            <a:extLst>
              <a:ext uri="{FF2B5EF4-FFF2-40B4-BE49-F238E27FC236}">
                <a16:creationId xmlns:a16="http://schemas.microsoft.com/office/drawing/2014/main" id="{48582F61-D33D-E12C-A035-9034B73BE01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989139"/>
          <a:ext cx="9144000" cy="4108451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90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12,3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8,2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6,1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5,0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3,0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566EA325-6989-3367-F004-A6121CE35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525" y="142876"/>
            <a:ext cx="8421688" cy="13573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Wegwners granulomatosis, lob.pneumonie,sepsis</a:t>
            </a:r>
          </a:p>
        </p:txBody>
      </p:sp>
      <p:graphicFrame>
        <p:nvGraphicFramePr>
          <p:cNvPr id="53295" name="Group 47">
            <a:extLst>
              <a:ext uri="{FF2B5EF4-FFF2-40B4-BE49-F238E27FC236}">
                <a16:creationId xmlns:a16="http://schemas.microsoft.com/office/drawing/2014/main" id="{F5CA01AA-E401-AC80-8E35-3DD71B7CF434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600201"/>
          <a:ext cx="9144000" cy="4525963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458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718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3905E7EB-B476-17C5-D610-31164C50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525" y="836613"/>
            <a:ext cx="8421688" cy="86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/>
              <a:t>Mykotická afekce, potvrzený Aspergilus</a:t>
            </a:r>
          </a:p>
        </p:txBody>
      </p:sp>
      <p:graphicFrame>
        <p:nvGraphicFramePr>
          <p:cNvPr id="53295" name="Group 47">
            <a:extLst>
              <a:ext uri="{FF2B5EF4-FFF2-40B4-BE49-F238E27FC236}">
                <a16:creationId xmlns:a16="http://schemas.microsoft.com/office/drawing/2014/main" id="{66FF457E-1C30-7BE1-82C4-A685C76A8CC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989139"/>
          <a:ext cx="9144000" cy="4525963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336E4DCA-633F-97EB-C0B0-DE385A3AE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CMV</a:t>
            </a:r>
          </a:p>
        </p:txBody>
      </p:sp>
      <p:graphicFrame>
        <p:nvGraphicFramePr>
          <p:cNvPr id="50238" name="Group 62">
            <a:extLst>
              <a:ext uri="{FF2B5EF4-FFF2-40B4-BE49-F238E27FC236}">
                <a16:creationId xmlns:a16="http://schemas.microsoft.com/office/drawing/2014/main" id="{4A67DF74-012E-658F-E46C-2BC0797DE24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989139"/>
          <a:ext cx="8243888" cy="4248149"/>
        </p:xfrm>
        <a:graphic>
          <a:graphicData uri="http://schemas.openxmlformats.org/drawingml/2006/table">
            <a:tbl>
              <a:tblPr/>
              <a:tblGrid>
                <a:gridCol w="82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93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09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6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bili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AST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GGT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ALP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LD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CRP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PCT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14.5.</a:t>
                      </a:r>
                    </a:p>
                  </a:txBody>
                  <a:tcPr marL="91434" marR="9143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6,0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3,7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30.5</a:t>
                      </a:r>
                    </a:p>
                  </a:txBody>
                  <a:tcPr marL="91434" marR="91434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0,6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0,8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2,2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9,0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0,05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9AD7A133-6E2E-2C5F-6740-C0B14FF4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/>
              <a:t>Sepsis biomarkers: A review</a:t>
            </a:r>
            <a:br>
              <a:rPr lang="cs-CZ" sz="2800"/>
            </a:br>
            <a:r>
              <a:rPr lang="cs-CZ" sz="2800"/>
              <a:t>( Ch. Pierrakos, J.L. Vincent ) Crit.care 2010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4D12515B-C9D3-CF7E-2678-27BC5F1D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143125"/>
            <a:ext cx="9144000" cy="3983038"/>
          </a:xfrm>
        </p:spPr>
        <p:txBody>
          <a:bodyPr/>
          <a:lstStyle/>
          <a:p>
            <a:pPr eaLnBrk="1" hangingPunct="1"/>
            <a:r>
              <a:rPr lang="cs-CZ" altLang="cs-CZ" sz="2400"/>
              <a:t>3370 studií, 178 biomarkerů</a:t>
            </a:r>
          </a:p>
          <a:p>
            <a:pPr eaLnBrk="1" hangingPunct="1"/>
            <a:r>
              <a:rPr lang="cs-CZ" altLang="cs-CZ" sz="2400"/>
              <a:t>18 jen experimentálně, 58 obojí a 101 klinické studie.</a:t>
            </a:r>
          </a:p>
          <a:p>
            <a:pPr eaLnBrk="1" hangingPunct="1"/>
            <a:r>
              <a:rPr lang="cs-CZ" altLang="cs-CZ" sz="2400"/>
              <a:t>34 specifické pro dg sepse, jen 5 senzitivitu a specifitu </a:t>
            </a:r>
            <a:r>
              <a:rPr lang="en-US" altLang="cs-CZ" sz="2400"/>
              <a:t>&gt;</a:t>
            </a:r>
            <a:r>
              <a:rPr lang="cs-CZ" altLang="cs-CZ" sz="2400"/>
              <a:t> 90%</a:t>
            </a:r>
          </a:p>
          <a:p>
            <a:pPr eaLnBrk="1" hangingPunct="1"/>
            <a:r>
              <a:rPr lang="cs-CZ" altLang="cs-CZ" sz="2400"/>
              <a:t>Nejčastěji použito CRP a PCT</a:t>
            </a:r>
          </a:p>
          <a:p>
            <a:pPr eaLnBrk="1" hangingPunct="1"/>
            <a:r>
              <a:rPr lang="cs-CZ" altLang="cs-CZ" sz="2400"/>
              <a:t>Neexistuje  “ zlatý standart“, vhodná kombinace markerů, zvyšuje se tak dg.výtěžnost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C04DEC68-6ADC-6C9C-E700-47799239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/>
              <a:t>Biomarkery s vysokou negativní predilekcí pro sepsi</a:t>
            </a:r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AB0AA053-FC32-0AEB-32F1-57B15C3B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PCT  99%,  cut-off  0,2ng/l</a:t>
            </a:r>
          </a:p>
          <a:p>
            <a:pPr eaLnBrk="1" hangingPunct="1"/>
            <a:r>
              <a:rPr lang="cs-CZ" altLang="cs-CZ" sz="2400"/>
              <a:t>APTT  96%</a:t>
            </a:r>
          </a:p>
          <a:p>
            <a:pPr eaLnBrk="1" hangingPunct="1"/>
            <a:r>
              <a:rPr lang="cs-CZ" altLang="cs-CZ" sz="2400"/>
              <a:t>FDP 100% pro G-neg. Sepsi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Kombinace PCT a APTT zvyšuje specifitu pro dg sepse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21CCB82A-D1D7-BFDD-4B0A-69AEBE87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42939"/>
            <a:ext cx="8229600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/>
              <a:t>Další markery s dobrou predilekcí, snadná dosažitelnost: </a:t>
            </a:r>
            <a:br>
              <a:rPr lang="cs-CZ"/>
            </a:br>
            <a:endParaRPr lang="cs-CZ"/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C621C6D8-44F6-B11A-651D-00B771E8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28" y="1626782"/>
            <a:ext cx="9592561" cy="4499382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/>
              <a:t>Laktát  ( rozdíl v 28 denním přežití) aktualizace rozmezí pro ICU pacienta  </a:t>
            </a:r>
          </a:p>
          <a:p>
            <a:pPr eaLnBrk="1" hangingPunct="1"/>
            <a:r>
              <a:rPr lang="cs-CZ" altLang="cs-CZ" sz="2400"/>
              <a:t>koagulační parametry aPTT (negat.predilekce)  </a:t>
            </a:r>
          </a:p>
          <a:p>
            <a:pPr eaLnBrk="1" hangingPunct="1"/>
            <a:r>
              <a:rPr lang="cs-CZ" altLang="cs-CZ" sz="2400"/>
              <a:t>Cholesterol, HDL ( rozdíl v 28 denním přežití), </a:t>
            </a:r>
          </a:p>
          <a:p>
            <a:pPr eaLnBrk="1" hangingPunct="1"/>
            <a:r>
              <a:rPr lang="cs-CZ" altLang="cs-CZ" sz="2400"/>
              <a:t>stopové prvky- Se ( korelace s APACHE)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E0491-AAAF-75B0-88DE-C9A14F01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Citrulin (HPLC)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6A24BCE3-0EE9-03B5-C816-840EF165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 vodním melounu, v tenkém střevě je konečným produktem GLN, zdrojem též ARG, </a:t>
            </a:r>
          </a:p>
          <a:p>
            <a:pPr eaLnBrk="1" hangingPunct="1"/>
            <a:r>
              <a:rPr lang="cs-CZ" altLang="cs-CZ"/>
              <a:t>75% CIT produkovaného ve střevě je vyloučeno ledvinami</a:t>
            </a:r>
          </a:p>
          <a:p>
            <a:pPr eaLnBrk="1" hangingPunct="1"/>
            <a:r>
              <a:rPr lang="cs-CZ" altLang="cs-CZ"/>
              <a:t>Plasmat.hl CIT je úměrná délce střeva a masse funkčních enterocytů u sy. krátkého střeva, tíži atrofovaných klků u celiakie, kvantifikace poškození enterocytů radiací</a:t>
            </a:r>
          </a:p>
          <a:p>
            <a:pPr eaLnBrk="1" hangingPunct="1"/>
            <a:r>
              <a:rPr lang="cs-CZ" altLang="cs-CZ"/>
              <a:t>Citlivější marker pro střední renální poškození než urea, krea</a:t>
            </a:r>
          </a:p>
          <a:p>
            <a:pPr eaLnBrk="1" hangingPunct="1"/>
            <a:r>
              <a:rPr lang="cs-CZ" altLang="cs-CZ"/>
              <a:t>Marker akutní i chron.renální insuficience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93E19-DA10-802A-8EE8-EAC0FA9A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B2E40-2C78-F3A7-2973-2F291107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Times New Roman"/>
                <a:cs typeface="Times New Roman"/>
              </a:rPr>
              <a:t>Primární prevence</a:t>
            </a:r>
            <a:r>
              <a:rPr lang="cs-CZ" dirty="0">
                <a:latin typeface="Times New Roman"/>
                <a:cs typeface="Times New Roman"/>
              </a:rPr>
              <a:t> - osvěta, zdravá životospráva, udržovaní správné hmotnosti a aktivní pohyb, odvykání kouření a eliminace karcinogenů, sledování profesionální expozice záření apod.</a:t>
            </a:r>
            <a:endParaRPr lang="cs-CZ" dirty="0"/>
          </a:p>
          <a:p>
            <a:r>
              <a:rPr lang="cs-CZ" b="1" dirty="0">
                <a:latin typeface="Times New Roman"/>
                <a:cs typeface="Times New Roman"/>
              </a:rPr>
              <a:t>Sekundární prevence</a:t>
            </a:r>
            <a:r>
              <a:rPr lang="cs-CZ" dirty="0">
                <a:latin typeface="Times New Roman"/>
                <a:cs typeface="Times New Roman"/>
              </a:rPr>
              <a:t> - cílené vyšetřování (screeningové programy), vyšetřování rizikových skupin (genetická zátěž, rizikové chování - kuřáci apod.)</a:t>
            </a:r>
            <a:endParaRPr lang="cs-CZ" dirty="0"/>
          </a:p>
          <a:p>
            <a:r>
              <a:rPr lang="cs-CZ" b="1" dirty="0">
                <a:latin typeface="Times New Roman"/>
                <a:cs typeface="Times New Roman"/>
              </a:rPr>
              <a:t>Terciární prevence</a:t>
            </a:r>
            <a:r>
              <a:rPr lang="cs-CZ" dirty="0">
                <a:latin typeface="Times New Roman"/>
                <a:cs typeface="Times New Roman"/>
              </a:rPr>
              <a:t> - sledování (</a:t>
            </a:r>
            <a:r>
              <a:rPr lang="cs-CZ" dirty="0" err="1">
                <a:latin typeface="Times New Roman"/>
                <a:cs typeface="Times New Roman"/>
              </a:rPr>
              <a:t>follow</a:t>
            </a:r>
            <a:r>
              <a:rPr lang="cs-CZ" dirty="0">
                <a:latin typeface="Times New Roman"/>
                <a:cs typeface="Times New Roman"/>
              </a:rPr>
              <a:t> up) vyléčených pacientů s monitorací toxicity léčby a rizika sekundárních onemocnění včetně malignit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817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19A01A4-759F-38F6-0C76-0357BF33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Ekonomický aspekt</a:t>
            </a:r>
          </a:p>
        </p:txBody>
      </p:sp>
      <p:graphicFrame>
        <p:nvGraphicFramePr>
          <p:cNvPr id="32837" name="Group 69">
            <a:extLst>
              <a:ext uri="{FF2B5EF4-FFF2-40B4-BE49-F238E27FC236}">
                <a16:creationId xmlns:a16="http://schemas.microsoft.com/office/drawing/2014/main" id="{1C253E64-FC91-678B-DB8F-A1CBB41BEE7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1143000"/>
          <a:ext cx="8358188" cy="4589464"/>
        </p:xfrm>
        <a:graphic>
          <a:graphicData uri="http://schemas.openxmlformats.org/drawingml/2006/table">
            <a:tbl>
              <a:tblPr/>
              <a:tblGrid>
                <a:gridCol w="208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      18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        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     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CRP     142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        20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Glyk.    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TRF     159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     766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        13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Urea    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Bili        14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Oroso  182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      18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Krea    15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      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HbA1c  199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      18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TG       27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      17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Fruk     106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         15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       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GMT     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Vit.B12 238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      611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       13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ALP      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bod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        96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Prea    171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pAMS   45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0,85CZK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CCEEC4E-EA07-138B-AB46-F73B36C83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Závěry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3327F14-67C4-6AC0-E418-595684769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2884" y="1600200"/>
            <a:ext cx="10765464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Důsledná monitorace vnitřního prostředí-iontů, bilance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Nutriční bílkovinné markery, indexy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Orgánové funkce-hepatopatie,kostní metabolismus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Zánětlivé markery CRP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Stopové prvky-substituce při PN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Nepřeceňovat ani nepodceňovat výsledky labor.vyš.-neléčit čísla-komplexní pohled na pacienta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9F143-57E7-DA82-C006-60977F5A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9A145-60A1-0973-8E79-B92A8FB2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>
                <a:latin typeface="Times New Roman"/>
                <a:cs typeface="Times New Roman"/>
              </a:rPr>
              <a:t>má za cíl rozpoznat </a:t>
            </a:r>
            <a:r>
              <a:rPr lang="cs-CZ" b="1" dirty="0">
                <a:latin typeface="Times New Roman"/>
                <a:cs typeface="Times New Roman"/>
              </a:rPr>
              <a:t>včas</a:t>
            </a:r>
            <a:r>
              <a:rPr lang="cs-CZ" dirty="0">
                <a:latin typeface="Times New Roman"/>
                <a:cs typeface="Times New Roman"/>
              </a:rPr>
              <a:t> nepokročilé onemocnění</a:t>
            </a:r>
            <a:endParaRPr lang="cs-CZ" dirty="0">
              <a:latin typeface="Aptos" panose="020B0004020202020204"/>
              <a:cs typeface="Times New Roman"/>
            </a:endParaRPr>
          </a:p>
          <a:p>
            <a:r>
              <a:rPr lang="cs-CZ" dirty="0">
                <a:latin typeface="Times New Roman"/>
                <a:cs typeface="Times New Roman"/>
              </a:rPr>
              <a:t>dobrá šance na výrazný léčebný výsledek (</a:t>
            </a:r>
            <a:r>
              <a:rPr lang="cs-CZ" b="1" dirty="0">
                <a:latin typeface="Times New Roman"/>
                <a:cs typeface="Times New Roman"/>
              </a:rPr>
              <a:t>vyléčení</a:t>
            </a:r>
            <a:r>
              <a:rPr lang="cs-CZ" dirty="0">
                <a:latin typeface="Times New Roman"/>
                <a:cs typeface="Times New Roman"/>
              </a:rPr>
              <a:t>)</a:t>
            </a:r>
            <a:endParaRPr lang="cs-CZ" dirty="0">
              <a:latin typeface="Aptos" panose="020B0004020202020204"/>
              <a:cs typeface="Times New Roman"/>
            </a:endParaRPr>
          </a:p>
          <a:p>
            <a:r>
              <a:rPr lang="cs-CZ" b="1" dirty="0">
                <a:latin typeface="Times New Roman"/>
                <a:cs typeface="Times New Roman"/>
              </a:rPr>
              <a:t>levný a bezpečný</a:t>
            </a:r>
            <a:r>
              <a:rPr lang="cs-CZ" dirty="0">
                <a:latin typeface="Times New Roman"/>
                <a:cs typeface="Times New Roman"/>
              </a:rPr>
              <a:t> (záření?)</a:t>
            </a:r>
            <a:endParaRPr lang="cs-CZ" dirty="0">
              <a:latin typeface="Aptos" panose="020B0004020202020204"/>
              <a:cs typeface="Times New Roman"/>
            </a:endParaRPr>
          </a:p>
          <a:p>
            <a:r>
              <a:rPr lang="cs-CZ" dirty="0">
                <a:latin typeface="Times New Roman"/>
                <a:cs typeface="Times New Roman"/>
              </a:rPr>
              <a:t>dostatečně </a:t>
            </a:r>
            <a:r>
              <a:rPr lang="cs-CZ" b="1" dirty="0">
                <a:latin typeface="Times New Roman"/>
                <a:cs typeface="Times New Roman"/>
              </a:rPr>
              <a:t>citlivý</a:t>
            </a:r>
            <a:r>
              <a:rPr lang="cs-CZ" dirty="0">
                <a:latin typeface="Times New Roman"/>
                <a:cs typeface="Times New Roman"/>
              </a:rPr>
              <a:t> (vysoká senzitivita), aby nemocné zachytilo.  </a:t>
            </a:r>
            <a:endParaRPr lang="cs-CZ">
              <a:latin typeface="Aptos" panose="020B0004020202020204"/>
              <a:cs typeface="Times New Roman"/>
            </a:endParaRPr>
          </a:p>
          <a:p>
            <a:r>
              <a:rPr lang="cs-CZ" dirty="0">
                <a:latin typeface="Times New Roman"/>
                <a:cs typeface="Times New Roman"/>
              </a:rPr>
              <a:t>relativně nízká specificita (a tím falešně pozitivní testovaní, kteří jsou zdraví) může být napravena dalším došetřením 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>
                <a:latin typeface="Times New Roman"/>
                <a:cs typeface="Times New Roman"/>
              </a:rPr>
              <a:t>příklad - pozitivní </a:t>
            </a:r>
            <a:r>
              <a:rPr lang="cs-CZ" dirty="0" err="1">
                <a:latin typeface="Times New Roman"/>
                <a:cs typeface="Times New Roman"/>
              </a:rPr>
              <a:t>hemokult</a:t>
            </a:r>
            <a:r>
              <a:rPr lang="cs-CZ" dirty="0">
                <a:latin typeface="Times New Roman"/>
                <a:cs typeface="Times New Roman"/>
              </a:rPr>
              <a:t> u hemoroidů, které jsou ozřejměny dalším endoskopickým vyšetřením a vyloučením zhoubného nádoru tlustého střeva.  </a:t>
            </a:r>
            <a:endParaRPr lang="cs-CZ" dirty="0">
              <a:latin typeface="Aptos" panose="020B0004020202020204"/>
              <a:cs typeface="Times New Roman"/>
            </a:endParaRPr>
          </a:p>
          <a:p>
            <a:r>
              <a:rPr lang="cs-CZ" dirty="0">
                <a:latin typeface="Times New Roman"/>
                <a:cs typeface="Times New Roman"/>
              </a:rPr>
              <a:t>má dopad nejen na nově diagnostikovaná onemocnění (</a:t>
            </a:r>
            <a:r>
              <a:rPr lang="cs-CZ" b="1" dirty="0">
                <a:latin typeface="Times New Roman"/>
                <a:cs typeface="Times New Roman"/>
              </a:rPr>
              <a:t>nárůst morbidity</a:t>
            </a:r>
            <a:r>
              <a:rPr lang="cs-CZ" dirty="0">
                <a:latin typeface="Times New Roman"/>
                <a:cs typeface="Times New Roman"/>
              </a:rPr>
              <a:t>), ale i na zlepšení výsledků zdravotní péče (</a:t>
            </a:r>
            <a:r>
              <a:rPr lang="cs-CZ" b="1" dirty="0">
                <a:latin typeface="Times New Roman"/>
                <a:cs typeface="Times New Roman"/>
              </a:rPr>
              <a:t>pokles mortality</a:t>
            </a:r>
            <a:r>
              <a:rPr lang="cs-CZ" dirty="0">
                <a:latin typeface="Times New Roman"/>
                <a:cs typeface="Times New Roman"/>
              </a:rPr>
              <a:t>).</a:t>
            </a:r>
            <a:endParaRPr lang="cs-CZ"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63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8CC66-2D1E-FF6B-0A3B-923A1621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latin typeface="Times New Roman"/>
                <a:cs typeface="Times New Roman"/>
              </a:rPr>
              <a:t>Léčbou výrazně ovlivnitelná onemocnění</a:t>
            </a:r>
            <a:endParaRPr lang="cs-CZ" sz="2800" dirty="0">
              <a:latin typeface="Times New Roman"/>
              <a:cs typeface="Times New Roman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AC3352-B6FF-EF9B-A40F-41265631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latin typeface="Times New Roman"/>
                <a:cs typeface="Times New Roman"/>
              </a:rPr>
              <a:t>jejich výčet a složení se v čase mění s nástupem nových metod a léčiv</a:t>
            </a:r>
            <a:endParaRPr lang="cs-CZ">
              <a:latin typeface="Aptos" panose="020B0004020202020204"/>
              <a:cs typeface="Times New Roman"/>
            </a:endParaRPr>
          </a:p>
          <a:p>
            <a:r>
              <a:rPr lang="cs-CZ">
                <a:latin typeface="Times New Roman"/>
                <a:cs typeface="Times New Roman"/>
              </a:rPr>
              <a:t>onemocnění s možným časným záchytem</a:t>
            </a:r>
            <a:endParaRPr lang="cs-CZ">
              <a:latin typeface="Aptos" panose="020B0004020202020204"/>
              <a:cs typeface="Times New Roman"/>
            </a:endParaRPr>
          </a:p>
          <a:p>
            <a:r>
              <a:rPr lang="cs-CZ">
                <a:latin typeface="Times New Roman"/>
                <a:cs typeface="Times New Roman"/>
              </a:rPr>
              <a:t>výrazně chemo nebo radiosenzitivní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Některá onkologická onemocnění se stávají nemocemi chronickými s přežitím pacientů v metastatických stádiích 10 a více let.</a:t>
            </a:r>
          </a:p>
          <a:p>
            <a:endParaRPr lang="cs-CZ" dirty="0">
              <a:latin typeface="Times New Roman"/>
              <a:cs typeface="Times New Roman"/>
            </a:endParaRPr>
          </a:p>
          <a:p>
            <a:r>
              <a:rPr lang="cs-CZ">
                <a:latin typeface="Times New Roman"/>
                <a:cs typeface="Times New Roman"/>
              </a:rPr>
              <a:t>Např. nádory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Prsu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Varlat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Prostaty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Plic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některé sarkomy</a:t>
            </a:r>
            <a:endParaRPr lang="cs-CZ">
              <a:latin typeface="Aptos" panose="020B0004020202020204"/>
              <a:cs typeface="Times New Roman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cs-CZ">
                <a:latin typeface="Times New Roman"/>
                <a:cs typeface="Times New Roman"/>
              </a:rPr>
              <a:t>hematologické malignity</a:t>
            </a:r>
            <a:endParaRPr lang="cs-CZ">
              <a:latin typeface="Aptos" panose="020B0004020202020204"/>
              <a:cs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53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E86C1-9CA1-5115-C96C-B7425416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 v ČR 2024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2A40-12E7-E62B-90C5-177959115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sz="2000" dirty="0">
              <a:latin typeface="Times New Roman"/>
              <a:cs typeface="Times New Roman"/>
            </a:endParaRPr>
          </a:p>
          <a:p>
            <a:endParaRPr lang="cs-CZ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610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BE86C1-9CA1-5115-C96C-B7425416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 v ČR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82A40-12E7-E62B-90C5-177959115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>
                <a:latin typeface="Times New Roman"/>
                <a:cs typeface="Times New Roman"/>
              </a:rPr>
              <a:t>mammární</a:t>
            </a:r>
            <a:r>
              <a:rPr lang="cs-CZ" sz="2000" dirty="0">
                <a:latin typeface="Times New Roman"/>
                <a:cs typeface="Times New Roman"/>
              </a:rPr>
              <a:t> u žen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>
                <a:latin typeface="Times New Roman"/>
                <a:cs typeface="Times New Roman"/>
              </a:rPr>
              <a:t>vyšetření lékařem klinicky + </a:t>
            </a:r>
            <a:r>
              <a:rPr lang="cs-CZ" sz="1600" dirty="0" err="1">
                <a:latin typeface="Times New Roman"/>
                <a:cs typeface="Times New Roman"/>
              </a:rPr>
              <a:t>mammografií</a:t>
            </a:r>
            <a:r>
              <a:rPr lang="cs-CZ" sz="1600" dirty="0">
                <a:latin typeface="Times New Roman"/>
                <a:cs typeface="Times New Roman"/>
              </a:rPr>
              <a:t> od 45 let věku každé 2 roky</a:t>
            </a:r>
            <a:endParaRPr lang="cs-CZ"/>
          </a:p>
          <a:p>
            <a:r>
              <a:rPr lang="cs-CZ" sz="2000" dirty="0">
                <a:latin typeface="Times New Roman"/>
                <a:cs typeface="Times New Roman"/>
              </a:rPr>
              <a:t>gynekologický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>
                <a:latin typeface="Times New Roman"/>
                <a:cs typeface="Times New Roman"/>
              </a:rPr>
              <a:t>cytologický stěr z děložního čípku u žen a dívek</a:t>
            </a:r>
            <a:endParaRPr lang="cs-CZ" sz="2800" dirty="0"/>
          </a:p>
          <a:p>
            <a:r>
              <a:rPr lang="cs-CZ" sz="2000" dirty="0">
                <a:latin typeface="Times New Roman"/>
                <a:cs typeface="Times New Roman"/>
              </a:rPr>
              <a:t>Kolorektální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>
                <a:latin typeface="Times New Roman"/>
                <a:cs typeface="Times New Roman"/>
              </a:rPr>
              <a:t>primární screeningová koloskopie od 55let nebo test na skryté krvácení ve stolici od 50 let věku</a:t>
            </a:r>
            <a:endParaRPr lang="cs-CZ" dirty="0"/>
          </a:p>
          <a:p>
            <a:r>
              <a:rPr lang="cs-CZ" sz="2000" dirty="0">
                <a:latin typeface="Times New Roman"/>
                <a:cs typeface="Times New Roman"/>
              </a:rPr>
              <a:t>Plicní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>
                <a:latin typeface="Times New Roman"/>
                <a:cs typeface="Times New Roman"/>
              </a:rPr>
              <a:t>Plicní vyš. + funkční vyš. +  </a:t>
            </a:r>
            <a:r>
              <a:rPr lang="cs-CZ" sz="1600" dirty="0" err="1">
                <a:latin typeface="Times New Roman"/>
                <a:cs typeface="Times New Roman"/>
              </a:rPr>
              <a:t>low</a:t>
            </a:r>
            <a:r>
              <a:rPr lang="cs-CZ" sz="1600" dirty="0">
                <a:latin typeface="Times New Roman"/>
                <a:cs typeface="Times New Roman"/>
              </a:rPr>
              <a:t>-dose CT u rizikové populace kuřáků od 1.1.2022</a:t>
            </a:r>
            <a:endParaRPr lang="cs-CZ"/>
          </a:p>
          <a:p>
            <a:r>
              <a:rPr lang="cs-CZ" sz="2000" dirty="0">
                <a:latin typeface="Times New Roman"/>
                <a:cs typeface="Times New Roman"/>
              </a:rPr>
              <a:t>screening nádorů prostaty (od 2024)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dirty="0" err="1"/>
              <a:t>Prakt</a:t>
            </a:r>
            <a:r>
              <a:rPr lang="cs-CZ" sz="1600" dirty="0"/>
              <a:t>. Lékař/urolog...PSA...zobrazovací metody (MRI)...cílená biopsie...léčba</a:t>
            </a:r>
          </a:p>
        </p:txBody>
      </p:sp>
    </p:spTree>
    <p:extLst>
      <p:ext uri="{BB962C8B-B14F-4D97-AF65-F5344CB8AC3E}">
        <p14:creationId xmlns:p14="http://schemas.microsoft.com/office/powerpoint/2010/main" val="2363377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51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Motiv systému Office</vt:lpstr>
      <vt:lpstr>Vyšetřovací metody v onkologii pro nutriční specialisty </vt:lpstr>
      <vt:lpstr>Program</vt:lpstr>
      <vt:lpstr>Vyšetření</vt:lpstr>
      <vt:lpstr>Klinické fyzikální vyšetření</vt:lpstr>
      <vt:lpstr>Preventivní vyšetření</vt:lpstr>
      <vt:lpstr>Screening definice</vt:lpstr>
      <vt:lpstr>Léčbou výrazně ovlivnitelná onemocnění</vt:lpstr>
      <vt:lpstr>Screening v ČR 2024 ?</vt:lpstr>
      <vt:lpstr>Screening v ČR 2024</vt:lpstr>
      <vt:lpstr>Prezentace aplikace PowerPoint</vt:lpstr>
      <vt:lpstr>Preventivní onkologické vyšetření</vt:lpstr>
      <vt:lpstr>Kdy se nejedná o prevenci</vt:lpstr>
      <vt:lpstr>Histologie vs. cytologie</vt:lpstr>
      <vt:lpstr>Biopsie</vt:lpstr>
      <vt:lpstr>Zobrazovací metody</vt:lpstr>
      <vt:lpstr>UZ</vt:lpstr>
      <vt:lpstr>Endoskopie</vt:lpstr>
      <vt:lpstr>Prezentace aplikace PowerPoint</vt:lpstr>
      <vt:lpstr>PET/CT a PET/MR</vt:lpstr>
      <vt:lpstr>Prezentace aplikace PowerPoint</vt:lpstr>
      <vt:lpstr>Nádorové markery</vt:lpstr>
      <vt:lpstr>Prezentace aplikace PowerPoint</vt:lpstr>
      <vt:lpstr>Kriteria malnutrice</vt:lpstr>
      <vt:lpstr>Posuzování malnutrice</vt:lpstr>
      <vt:lpstr>Rozsah a frekvence monitorace-stav pacienta</vt:lpstr>
      <vt:lpstr>Rozsah a frekvence monitorace- typ umělé výživy</vt:lpstr>
      <vt:lpstr>Indikace vyšetření</vt:lpstr>
      <vt:lpstr>Renální soubor urea, kreatinin</vt:lpstr>
      <vt:lpstr>Renal function after atacs of sepsis (2 month in ICU) </vt:lpstr>
      <vt:lpstr>Monitorace renálních funkcí</vt:lpstr>
      <vt:lpstr>Hepatální soubor bili, ALT, AST, GMT, ALP, pAMS</vt:lpstr>
      <vt:lpstr>Metabolický soubor glykémie, TG, cholesterol, kys.močová </vt:lpstr>
      <vt:lpstr>Proteinový soubor CB, alb, prealb, transferin,CHE</vt:lpstr>
      <vt:lpstr>CRP a albumin</vt:lpstr>
      <vt:lpstr>Prezentace aplikace PowerPoint</vt:lpstr>
      <vt:lpstr>Proteins of acute phase (PAF) in ICU patients</vt:lpstr>
      <vt:lpstr>Soubor zánětových markerů PAF </vt:lpstr>
      <vt:lpstr>Prezentace aplikace PowerPoint</vt:lpstr>
      <vt:lpstr>Prezentace aplikace PowerPoint</vt:lpstr>
      <vt:lpstr>Prezentace aplikace PowerPoint</vt:lpstr>
      <vt:lpstr>Prezentace aplikace PowerPoint</vt:lpstr>
      <vt:lpstr>Primárně lokalizovaný bakt. infekt, rozvoj sepse. </vt:lpstr>
      <vt:lpstr>Wegwners granulomatosis, lob.pneumonie,sepsis</vt:lpstr>
      <vt:lpstr>Mykotická afekce, potvrzený Aspergilus</vt:lpstr>
      <vt:lpstr>CMV</vt:lpstr>
      <vt:lpstr>Sepsis biomarkers: A review ( Ch. Pierrakos, J.L. Vincent ) Crit.care 2010</vt:lpstr>
      <vt:lpstr>Biomarkery s vysokou negativní predilekcí pro sepsi</vt:lpstr>
      <vt:lpstr>Další markery s dobrou predilekcí, snadná dosažitelnost:  </vt:lpstr>
      <vt:lpstr>Citrulin (HPLC)</vt:lpstr>
      <vt:lpstr>Ekonomický aspekt</vt:lpstr>
      <vt:lpstr>Závěry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324</cp:revision>
  <dcterms:created xsi:type="dcterms:W3CDTF">2012-08-16T00:56:33Z</dcterms:created>
  <dcterms:modified xsi:type="dcterms:W3CDTF">2024-10-08T13:52:03Z</dcterms:modified>
</cp:coreProperties>
</file>