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4"/>
  </p:notesMasterIdLst>
  <p:sldIdLst>
    <p:sldId id="256" r:id="rId2"/>
    <p:sldId id="374" r:id="rId3"/>
    <p:sldId id="263" r:id="rId4"/>
    <p:sldId id="330" r:id="rId5"/>
    <p:sldId id="389" r:id="rId6"/>
    <p:sldId id="431" r:id="rId7"/>
    <p:sldId id="288" r:id="rId8"/>
    <p:sldId id="430" r:id="rId9"/>
    <p:sldId id="487" r:id="rId10"/>
    <p:sldId id="277" r:id="rId11"/>
    <p:sldId id="283" r:id="rId12"/>
    <p:sldId id="284" r:id="rId13"/>
    <p:sldId id="370" r:id="rId14"/>
    <p:sldId id="495" r:id="rId15"/>
    <p:sldId id="287" r:id="rId16"/>
    <p:sldId id="428" r:id="rId17"/>
    <p:sldId id="386" r:id="rId18"/>
    <p:sldId id="439" r:id="rId19"/>
    <p:sldId id="348" r:id="rId20"/>
    <p:sldId id="347" r:id="rId21"/>
    <p:sldId id="429" r:id="rId22"/>
    <p:sldId id="272" r:id="rId23"/>
    <p:sldId id="477" r:id="rId24"/>
    <p:sldId id="273" r:id="rId25"/>
    <p:sldId id="267" r:id="rId26"/>
    <p:sldId id="367" r:id="rId27"/>
    <p:sldId id="394" r:id="rId28"/>
    <p:sldId id="279" r:id="rId29"/>
    <p:sldId id="453" r:id="rId30"/>
    <p:sldId id="452" r:id="rId31"/>
    <p:sldId id="415" r:id="rId32"/>
    <p:sldId id="457" r:id="rId33"/>
    <p:sldId id="258" r:id="rId34"/>
    <p:sldId id="459" r:id="rId35"/>
    <p:sldId id="262" r:id="rId36"/>
    <p:sldId id="458" r:id="rId37"/>
    <p:sldId id="400" r:id="rId38"/>
    <p:sldId id="392" r:id="rId39"/>
    <p:sldId id="281" r:id="rId40"/>
    <p:sldId id="488" r:id="rId41"/>
    <p:sldId id="450" r:id="rId42"/>
    <p:sldId id="259" r:id="rId43"/>
    <p:sldId id="424" r:id="rId44"/>
    <p:sldId id="423" r:id="rId45"/>
    <p:sldId id="451" r:id="rId46"/>
    <p:sldId id="346" r:id="rId47"/>
    <p:sldId id="456" r:id="rId48"/>
    <p:sldId id="455" r:id="rId49"/>
    <p:sldId id="349" r:id="rId50"/>
    <p:sldId id="350" r:id="rId51"/>
    <p:sldId id="351" r:id="rId52"/>
    <p:sldId id="352" r:id="rId53"/>
    <p:sldId id="353" r:id="rId54"/>
    <p:sldId id="454" r:id="rId55"/>
    <p:sldId id="355" r:id="rId56"/>
    <p:sldId id="356" r:id="rId57"/>
    <p:sldId id="357" r:id="rId58"/>
    <p:sldId id="358" r:id="rId59"/>
    <p:sldId id="359" r:id="rId60"/>
    <p:sldId id="360" r:id="rId61"/>
    <p:sldId id="491" r:id="rId62"/>
    <p:sldId id="478" r:id="rId63"/>
    <p:sldId id="376" r:id="rId64"/>
    <p:sldId id="377" r:id="rId65"/>
    <p:sldId id="479" r:id="rId66"/>
    <p:sldId id="378" r:id="rId67"/>
    <p:sldId id="492" r:id="rId68"/>
    <p:sldId id="380" r:id="rId69"/>
    <p:sldId id="379" r:id="rId70"/>
    <p:sldId id="373" r:id="rId71"/>
    <p:sldId id="381" r:id="rId72"/>
    <p:sldId id="482" r:id="rId73"/>
    <p:sldId id="484" r:id="rId74"/>
    <p:sldId id="483" r:id="rId75"/>
    <p:sldId id="382" r:id="rId76"/>
    <p:sldId id="494" r:id="rId77"/>
    <p:sldId id="268" r:id="rId78"/>
    <p:sldId id="473" r:id="rId79"/>
    <p:sldId id="333" r:id="rId80"/>
    <p:sldId id="490" r:id="rId81"/>
    <p:sldId id="366" r:id="rId82"/>
    <p:sldId id="471" r:id="rId83"/>
    <p:sldId id="470" r:id="rId84"/>
    <p:sldId id="469" r:id="rId85"/>
    <p:sldId id="468" r:id="rId86"/>
    <p:sldId id="467" r:id="rId87"/>
    <p:sldId id="493" r:id="rId88"/>
    <p:sldId id="363" r:id="rId89"/>
    <p:sldId id="305" r:id="rId90"/>
    <p:sldId id="306" r:id="rId91"/>
    <p:sldId id="372" r:id="rId92"/>
    <p:sldId id="307" r:id="rId93"/>
    <p:sldId id="308" r:id="rId94"/>
    <p:sldId id="310" r:id="rId95"/>
    <p:sldId id="311" r:id="rId96"/>
    <p:sldId id="312" r:id="rId97"/>
    <p:sldId id="313" r:id="rId98"/>
    <p:sldId id="411" r:id="rId99"/>
    <p:sldId id="466" r:id="rId100"/>
    <p:sldId id="271" r:id="rId101"/>
    <p:sldId id="465" r:id="rId102"/>
    <p:sldId id="464" r:id="rId103"/>
    <p:sldId id="463" r:id="rId104"/>
    <p:sldId id="275" r:id="rId105"/>
    <p:sldId id="276" r:id="rId106"/>
    <p:sldId id="462" r:id="rId107"/>
    <p:sldId id="461" r:id="rId108"/>
    <p:sldId id="443" r:id="rId109"/>
    <p:sldId id="270" r:id="rId110"/>
    <p:sldId id="274" r:id="rId111"/>
    <p:sldId id="412" r:id="rId112"/>
    <p:sldId id="354" r:id="rId1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12730318257957E-2"/>
          <c:y val="7.2864321608040197E-2"/>
          <c:w val="0.86767169179229475"/>
          <c:h val="0.77638190954773867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změna TH</c:v>
                </c:pt>
              </c:strCache>
            </c:strRef>
          </c:tx>
          <c:spPr>
            <a:ln w="43315">
              <a:solidFill>
                <a:srgbClr val="003366"/>
              </a:solidFill>
              <a:prstDash val="solid"/>
            </a:ln>
          </c:spPr>
          <c:marker>
            <c:symbol val="triangle"/>
            <c:size val="10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numRef>
              <c:f>Sheet1!$B$1:$M$1</c:f>
              <c:numCache>
                <c:formatCode>General</c:formatCode>
                <c:ptCount val="12"/>
                <c:pt idx="0">
                  <c:v>-3</c:v>
                </c:pt>
                <c:pt idx="1">
                  <c:v>-2</c:v>
                </c:pt>
                <c:pt idx="2">
                  <c:v>-1</c:v>
                </c:pt>
                <c:pt idx="3">
                  <c:v>0</c:v>
                </c:pt>
                <c:pt idx="4">
                  <c:v>1</c:v>
                </c:pt>
                <c:pt idx="5">
                  <c:v>2</c:v>
                </c:pt>
                <c:pt idx="6">
                  <c:v>3</c:v>
                </c:pt>
                <c:pt idx="7">
                  <c:v>4</c:v>
                </c:pt>
                <c:pt idx="8">
                  <c:v>5</c:v>
                </c:pt>
                <c:pt idx="9">
                  <c:v>6</c:v>
                </c:pt>
                <c:pt idx="10">
                  <c:v>9</c:v>
                </c:pt>
                <c:pt idx="11">
                  <c:v>12</c:v>
                </c:pt>
              </c:numCache>
            </c:numRef>
          </c:cat>
          <c:val>
            <c:numRef>
              <c:f>Sheet1!$B$2:$M$2</c:f>
              <c:numCache>
                <c:formatCode>General</c:formatCode>
                <c:ptCount val="12"/>
                <c:pt idx="0">
                  <c:v>12</c:v>
                </c:pt>
                <c:pt idx="1">
                  <c:v>9</c:v>
                </c:pt>
                <c:pt idx="2">
                  <c:v>6</c:v>
                </c:pt>
                <c:pt idx="3">
                  <c:v>0</c:v>
                </c:pt>
                <c:pt idx="4">
                  <c:v>0.5</c:v>
                </c:pt>
                <c:pt idx="5">
                  <c:v>-1</c:v>
                </c:pt>
                <c:pt idx="6">
                  <c:v>1</c:v>
                </c:pt>
                <c:pt idx="7">
                  <c:v>1.5</c:v>
                </c:pt>
                <c:pt idx="8">
                  <c:v>2</c:v>
                </c:pt>
                <c:pt idx="9">
                  <c:v>2.5</c:v>
                </c:pt>
                <c:pt idx="10">
                  <c:v>1.8</c:v>
                </c:pt>
                <c:pt idx="11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2D3-49AC-B63A-5E2A74D2F0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72695456"/>
        <c:axId val="1"/>
      </c:lineChart>
      <c:catAx>
        <c:axId val="1472695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61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1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"/>
        <c:crossesAt val="-2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610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61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819" b="1" i="0" u="none" strike="noStrike" baseline="0">
                <a:solidFill>
                  <a:schemeClr val="tx1"/>
                </a:solidFill>
                <a:latin typeface="Arial"/>
                <a:ea typeface="Arial"/>
                <a:cs typeface="Arial"/>
              </a:defRPr>
            </a:pPr>
            <a:endParaRPr lang="cs-CZ"/>
          </a:p>
        </c:txPr>
        <c:crossAx val="1472695456"/>
        <c:crosses val="autoZero"/>
        <c:crossBetween val="midCat"/>
      </c:valAx>
      <c:spPr>
        <a:solidFill>
          <a:schemeClr val="bg1"/>
        </a:solidFill>
        <a:ln w="3610">
          <a:solidFill>
            <a:schemeClr val="tx1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046" b="1" i="0" u="none" strike="noStrike" baseline="0">
          <a:solidFill>
            <a:schemeClr val="tx1"/>
          </a:solidFill>
          <a:latin typeface="Tahoma"/>
          <a:ea typeface="Tahoma"/>
          <a:cs typeface="Tahoma"/>
        </a:defRPr>
      </a:pPr>
      <a:endParaRPr lang="cs-CZ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0F0C2-7641-4331-99A0-97B4E4F54413}" type="datetimeFigureOut">
              <a:t>15.12.2024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7C12B-24A9-4FC4-82B1-20E1CCC5D74C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0591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425450" y="1247775"/>
            <a:ext cx="5984875" cy="336708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Prvou otázkou je ujištění, zda si skutečně smíme vybrat kdy ano/kdy ne.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52EE8-7BCC-4936-961A-300C56DC93C8}" type="slidenum">
              <a:rPr lang="cs-CZ" smtClean="0"/>
              <a:t>73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0765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Prvou otázkou je ujištění, zda si skutečně smíme vybrat kdy ano/kdy ne.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52EE8-7BCC-4936-961A-300C56DC93C8}" type="slidenum">
              <a:rPr lang="cs-CZ" smtClean="0"/>
              <a:pPr/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0765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897CA-B07B-49B0-ADAE-2B63CDEE19A3}" type="slidenum">
              <a:rPr lang="it-IT" smtClean="0"/>
              <a:pPr>
                <a:defRPr/>
              </a:pPr>
              <a:t>80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Čím déle pacient přežije, tím větší má z metody zisk,</a:t>
            </a:r>
            <a:r>
              <a:rPr lang="cs-CZ" baseline="0"/>
              <a:t> nejen časový(!!!) ale i co do parametrů nutrice, performance a QOL. A naopak.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52EE8-7BCC-4936-961A-300C56DC93C8}" type="slidenum">
              <a:rPr lang="cs-CZ" smtClean="0"/>
              <a:pPr/>
              <a:t>82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7104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2F897CA-B07B-49B0-ADAE-2B63CDEE19A3}" type="slidenum">
              <a:rPr lang="it-IT" smtClean="0"/>
              <a:pPr>
                <a:defRPr/>
              </a:pPr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937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6A0E87F-44DD-45C0-9A63-E4B319A85EE0}" type="slidenum">
              <a:rPr lang="en-US" noProof="0" smtClean="0"/>
              <a:pPr lvl="0"/>
              <a:t>111</a:t>
            </a:fld>
            <a:endParaRPr lang="en-US" noProof="0"/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364397EA-9966-4218-B1A9-71F5DECCBE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034AD25-0A33-4EE5-943C-56FE7E700F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94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15.12.2024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130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15.12.2024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7188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15.12.2024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787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16736" y="1673352"/>
            <a:ext cx="10058400" cy="4343400"/>
          </a:xfrm>
        </p:spPr>
        <p:txBody>
          <a:bodyPr/>
          <a:lstStyle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673600" y="6356351"/>
            <a:ext cx="2844800" cy="365125"/>
          </a:xfrm>
        </p:spPr>
        <p:txBody>
          <a:bodyPr anchor="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E260230E-9991-4547-A57E-2D152C5816B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93924388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34585" y="214314"/>
            <a:ext cx="10390716" cy="1462087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1576917" y="2017713"/>
            <a:ext cx="10363200" cy="4114800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549400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876800" y="6243638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9389533" y="6243638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588611EA-FEB5-439B-84FC-B9EFE0591F7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3388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15.12.2024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55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15.12.2024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28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15.12.2024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106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15.12.2024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57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15.12.2024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4983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15.12.2024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7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15.12.2024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07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A43DF-04A3-4662-88CA-28FDED1CFC09}" type="datetimeFigureOut">
              <a:rPr lang="cs-CZ" smtClean="0"/>
              <a:pPr/>
              <a:t>15.12.2024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859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A43DF-04A3-4662-88CA-28FDED1CFC09}" type="datetimeFigureOut">
              <a:rPr lang="cs-CZ" smtClean="0"/>
              <a:pPr/>
              <a:t>15.12.2024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58ADA-DDE5-40A5-9BF1-B0BC81F4C7C5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25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?sort=date&amp;term=Jin+C&amp;cauthor_id=36309154" TargetMode="External"/><Relationship Id="rId13" Type="http://schemas.openxmlformats.org/officeDocument/2006/relationships/hyperlink" Target="https://pubmed.ncbi.nlm.nih.gov/36309154/#full-view-affiliation-5" TargetMode="External"/><Relationship Id="rId3" Type="http://schemas.openxmlformats.org/officeDocument/2006/relationships/hyperlink" Target="https://pubmed.ncbi.nlm.nih.gov/36309154/#full-view-affiliation-1" TargetMode="External"/><Relationship Id="rId7" Type="http://schemas.openxmlformats.org/officeDocument/2006/relationships/hyperlink" Target="https://pubmed.ncbi.nlm.nih.gov/36309154/#full-view-affiliation-2" TargetMode="External"/><Relationship Id="rId12" Type="http://schemas.openxmlformats.org/officeDocument/2006/relationships/hyperlink" Target="https://pubmed.ncbi.nlm.nih.gov/?sort=date&amp;term=Hu+H&amp;cauthor_id=36309154" TargetMode="External"/><Relationship Id="rId2" Type="http://schemas.openxmlformats.org/officeDocument/2006/relationships/hyperlink" Target="https://pubmed.ncbi.nlm.nih.gov/?sort=date&amp;term=Zhang+H&amp;cauthor_id=3630915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ubmed.ncbi.nlm.nih.gov/?sort=date&amp;term=Fan+L&amp;cauthor_id=36309154" TargetMode="External"/><Relationship Id="rId11" Type="http://schemas.openxmlformats.org/officeDocument/2006/relationships/hyperlink" Target="https://pubmed.ncbi.nlm.nih.gov/36309154/#full-view-affiliation-4" TargetMode="External"/><Relationship Id="rId5" Type="http://schemas.openxmlformats.org/officeDocument/2006/relationships/hyperlink" Target="https://pubmed.ncbi.nlm.nih.gov/?sort=date&amp;term=Yin+S&amp;cauthor_id=36309154" TargetMode="External"/><Relationship Id="rId10" Type="http://schemas.openxmlformats.org/officeDocument/2006/relationships/hyperlink" Target="https://pubmed.ncbi.nlm.nih.gov/?sort=date&amp;term=Zhao+C&amp;cauthor_id=36309154" TargetMode="External"/><Relationship Id="rId4" Type="http://schemas.openxmlformats.org/officeDocument/2006/relationships/hyperlink" Target="https://pubmed.ncbi.nlm.nih.gov/?sort=date&amp;term=Chen+H&amp;cauthor_id=36309154" TargetMode="External"/><Relationship Id="rId9" Type="http://schemas.openxmlformats.org/officeDocument/2006/relationships/hyperlink" Target="https://pubmed.ncbi.nlm.nih.gov/36309154/#full-view-affiliation-3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642585"/>
            <a:ext cx="9144000" cy="2387600"/>
          </a:xfrm>
        </p:spPr>
        <p:txBody>
          <a:bodyPr>
            <a:normAutofit/>
          </a:bodyPr>
          <a:lstStyle/>
          <a:p>
            <a:r>
              <a:rPr lang="cs-CZ" sz="54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Výživa při pokročilém nádorovém onemocnění a </a:t>
            </a:r>
            <a:br>
              <a:rPr lang="cs-CZ" sz="54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</a:br>
            <a:r>
              <a:rPr lang="cs-CZ" sz="5400" b="0" i="0" u="none" strike="noStrike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v paliativní péči</a:t>
            </a:r>
            <a:r>
              <a:rPr lang="cs-CZ" sz="5400" b="0" i="0" dirty="0">
                <a:solidFill>
                  <a:srgbClr val="000000"/>
                </a:solidFill>
                <a:effectLst/>
                <a:latin typeface="Aptos Display" panose="020B0004020202020204" pitchFamily="34" charset="0"/>
              </a:rPr>
              <a:t>​</a:t>
            </a:r>
            <a:endParaRPr lang="cs-CZ" sz="8800" b="1" dirty="0">
              <a:ea typeface="Calibri Light"/>
              <a:cs typeface="Calibri Ligh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cs typeface="Calibri"/>
              </a:rPr>
              <a:t>MUDr. Štěpán Tuček, Ph.D.</a:t>
            </a:r>
          </a:p>
          <a:p>
            <a:r>
              <a:rPr lang="cs-CZ" sz="1600">
                <a:cs typeface="Calibri"/>
              </a:rPr>
              <a:t>Nutriční ambulance FN Brno</a:t>
            </a:r>
          </a:p>
          <a:p>
            <a:r>
              <a:rPr lang="cs-CZ" sz="1600">
                <a:cs typeface="Calibri"/>
              </a:rPr>
              <a:t>Interní hematologická a onkologická klinika FN Brno</a:t>
            </a:r>
          </a:p>
          <a:p>
            <a:r>
              <a:rPr lang="cs-CZ" sz="1600">
                <a:cs typeface="Calibri"/>
              </a:rPr>
              <a:t>Pracovní skupina nutriční péče v onkologii České onkologické společnosti</a:t>
            </a:r>
          </a:p>
        </p:txBody>
      </p:sp>
      <p:pic>
        <p:nvPicPr>
          <p:cNvPr id="8" name="Obrázek 7" descr="Obsah obrázku Písmo, text, logo, symbol&#10;&#10;Popis se vygeneroval automaticky.">
            <a:extLst>
              <a:ext uri="{FF2B5EF4-FFF2-40B4-BE49-F238E27FC236}">
                <a16:creationId xmlns:a16="http://schemas.microsoft.com/office/drawing/2014/main" id="{AB2B46A5-18A1-2BAB-9BFB-37C3F690A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30" y="5435610"/>
            <a:ext cx="2743200" cy="972705"/>
          </a:xfrm>
          <a:prstGeom prst="rect">
            <a:avLst/>
          </a:prstGeom>
        </p:spPr>
      </p:pic>
      <p:pic>
        <p:nvPicPr>
          <p:cNvPr id="9" name="Obrázek 8" descr="Obsah obrázku Písmo, text, Grafika, logo&#10;&#10;Popis se vygeneroval automaticky.">
            <a:extLst>
              <a:ext uri="{FF2B5EF4-FFF2-40B4-BE49-F238E27FC236}">
                <a16:creationId xmlns:a16="http://schemas.microsoft.com/office/drawing/2014/main" id="{39288416-B81D-58EA-BF52-3A9BAE08A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956" y="5565362"/>
            <a:ext cx="2743200" cy="844906"/>
          </a:xfrm>
          <a:prstGeom prst="rect">
            <a:avLst/>
          </a:prstGeom>
        </p:spPr>
      </p:pic>
      <p:pic>
        <p:nvPicPr>
          <p:cNvPr id="4" name="Obrázek 3" descr="Obsah obrázku Písmo, Grafika, text, logo&#10;&#10;Popis se vygeneroval automaticky.">
            <a:extLst>
              <a:ext uri="{FF2B5EF4-FFF2-40B4-BE49-F238E27FC236}">
                <a16:creationId xmlns:a16="http://schemas.microsoft.com/office/drawing/2014/main" id="{6EF41916-F06F-2A34-8128-41C127C6D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843" y="5132448"/>
            <a:ext cx="3408692" cy="171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2597A-0159-D4D2-6A25-2182E4EB2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latin typeface="Calibri"/>
                <a:ea typeface="Calibri"/>
                <a:cs typeface="Calibri"/>
              </a:rPr>
              <a:t>Příčiny malnutrice</a:t>
            </a:r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B692E07-EC8F-E37C-4D76-75B152475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>
                <a:ea typeface="Calibri"/>
                <a:cs typeface="Calibri"/>
              </a:rPr>
              <a:t>snížený příjem</a:t>
            </a:r>
            <a:endParaRPr lang="cs-CZ"/>
          </a:p>
          <a:p>
            <a:r>
              <a:rPr lang="cs-CZ" sz="3200" err="1">
                <a:ea typeface="Calibri"/>
                <a:cs typeface="Calibri"/>
              </a:rPr>
              <a:t>maldigesce</a:t>
            </a:r>
            <a:endParaRPr lang="cs-CZ" err="1"/>
          </a:p>
          <a:p>
            <a:r>
              <a:rPr lang="cs-CZ" sz="3200">
                <a:ea typeface="Calibri"/>
                <a:cs typeface="Calibri"/>
              </a:rPr>
              <a:t>malabsorpce</a:t>
            </a:r>
            <a:endParaRPr lang="cs-CZ"/>
          </a:p>
          <a:p>
            <a:r>
              <a:rPr lang="cs-CZ" sz="3200">
                <a:ea typeface="Calibri"/>
                <a:cs typeface="Calibri"/>
              </a:rPr>
              <a:t>poruchy metabolismu</a:t>
            </a:r>
            <a:endParaRPr lang="cs-CZ"/>
          </a:p>
          <a:p>
            <a:r>
              <a:rPr lang="cs-CZ" sz="3200">
                <a:ea typeface="Calibri"/>
                <a:cs typeface="Calibri"/>
              </a:rPr>
              <a:t>zvýšená potřeba/ztráty</a:t>
            </a:r>
            <a:endParaRPr lang="cs-CZ"/>
          </a:p>
          <a:p>
            <a:pPr marL="0" indent="0">
              <a:buNone/>
            </a:pPr>
            <a:endParaRPr lang="cs-CZ">
              <a:ea typeface="Calibri"/>
              <a:cs typeface="Calibri"/>
            </a:endParaRPr>
          </a:p>
          <a:p>
            <a:pPr marL="0" indent="0">
              <a:buNone/>
            </a:pPr>
            <a:r>
              <a:rPr lang="cs-CZ">
                <a:ea typeface="Calibri"/>
                <a:cs typeface="Calibri"/>
              </a:rPr>
              <a:t>  (prof. Zadák 2008)</a:t>
            </a:r>
            <a:endParaRPr lang="cs-CZ"/>
          </a:p>
          <a:p>
            <a:pPr marL="0" indent="0">
              <a:buNone/>
            </a:pPr>
            <a:endParaRPr lang="cs-CZ" sz="3200">
              <a:latin typeface="Arial"/>
              <a:cs typeface="Arial"/>
            </a:endParaRPr>
          </a:p>
        </p:txBody>
      </p:sp>
      <p:pic>
        <p:nvPicPr>
          <p:cNvPr id="3" name="Obrázek 2" descr="Propadlé tváře a váha 47 kg. Patricka Swayzeho zničila zákeřná nemoc a  chemoterapie, oslavil by 69. narozeniny | Život v Česku">
            <a:extLst>
              <a:ext uri="{FF2B5EF4-FFF2-40B4-BE49-F238E27FC236}">
                <a16:creationId xmlns:a16="http://schemas.microsoft.com/office/drawing/2014/main" id="{8864977A-138C-A158-1794-71EE704B0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271" y="3051774"/>
            <a:ext cx="4832553" cy="270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876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3007" y="829496"/>
            <a:ext cx="10515600" cy="5802209"/>
          </a:xfrm>
        </p:spPr>
        <p:txBody>
          <a:bodyPr>
            <a:normAutofit fontScale="77500" lnSpcReduction="20000"/>
          </a:bodyPr>
          <a:lstStyle/>
          <a:p>
            <a:r>
              <a:rPr lang="cs-CZ"/>
              <a:t>Cévní vstup: i.v. port</a:t>
            </a:r>
          </a:p>
          <a:p>
            <a:r>
              <a:rPr lang="cs-CZ"/>
              <a:t>Ošetřování: sám + zaškolená </a:t>
            </a:r>
            <a:r>
              <a:rPr lang="cs-CZ" err="1"/>
              <a:t>homecare</a:t>
            </a:r>
            <a:r>
              <a:rPr lang="cs-CZ"/>
              <a:t> v Přerově, proplach FR 20ml </a:t>
            </a:r>
            <a:r>
              <a:rPr lang="cs-CZ" err="1"/>
              <a:t>pulsovitě</a:t>
            </a:r>
            <a:endParaRPr lang="cs-CZ"/>
          </a:p>
          <a:p>
            <a:r>
              <a:rPr lang="cs-CZ"/>
              <a:t>Zátky: </a:t>
            </a:r>
            <a:r>
              <a:rPr lang="cs-CZ" err="1"/>
              <a:t>Taurosept</a:t>
            </a:r>
            <a:endParaRPr lang="cs-CZ"/>
          </a:p>
          <a:p>
            <a:endParaRPr lang="cs-CZ"/>
          </a:p>
          <a:p>
            <a:r>
              <a:rPr lang="cs-CZ" err="1"/>
              <a:t>Infúzní</a:t>
            </a:r>
            <a:r>
              <a:rPr lang="cs-CZ"/>
              <a:t> pumpa stacionární- cestou </a:t>
            </a:r>
            <a:r>
              <a:rPr lang="cs-CZ" err="1"/>
              <a:t>homecare</a:t>
            </a:r>
            <a:r>
              <a:rPr lang="cs-CZ"/>
              <a:t> nebo fy </a:t>
            </a:r>
            <a:r>
              <a:rPr lang="cs-CZ" err="1"/>
              <a:t>Meditech</a:t>
            </a:r>
            <a:endParaRPr lang="cs-CZ"/>
          </a:p>
          <a:p>
            <a:endParaRPr lang="cs-CZ"/>
          </a:p>
          <a:p>
            <a:r>
              <a:rPr lang="cs-CZ"/>
              <a:t>Rozpis výživy- paliativní záměr</a:t>
            </a:r>
          </a:p>
          <a:p>
            <a:r>
              <a:rPr lang="cs-CZ" err="1"/>
              <a:t>Olimel</a:t>
            </a:r>
            <a:r>
              <a:rPr lang="cs-CZ"/>
              <a:t> N7E 2000ml denně do portu, kapat po dobu 16-24hod během dne nebo noci podle domluvy (napojení, odpojení, podle mobility apod.)</a:t>
            </a:r>
          </a:p>
          <a:p>
            <a:r>
              <a:rPr lang="cs-CZ"/>
              <a:t>podle stavu </a:t>
            </a:r>
            <a:r>
              <a:rPr lang="cs-CZ" err="1"/>
              <a:t>event</a:t>
            </a:r>
            <a:r>
              <a:rPr lang="cs-CZ"/>
              <a:t>. </a:t>
            </a:r>
            <a:r>
              <a:rPr lang="cs-CZ" err="1"/>
              <a:t>Ringerfundin</a:t>
            </a:r>
            <a:r>
              <a:rPr lang="cs-CZ"/>
              <a:t> 1000ml /2-24hod kapat spolu k zajištění hydratace, zpočátku např. obden vhodné</a:t>
            </a:r>
          </a:p>
          <a:p>
            <a:r>
              <a:rPr lang="cs-CZ" err="1"/>
              <a:t>Cernevit</a:t>
            </a:r>
            <a:r>
              <a:rPr lang="cs-CZ"/>
              <a:t> + </a:t>
            </a:r>
            <a:r>
              <a:rPr lang="cs-CZ" err="1"/>
              <a:t>Addaven</a:t>
            </a:r>
            <a:r>
              <a:rPr lang="cs-CZ"/>
              <a:t> </a:t>
            </a:r>
            <a:r>
              <a:rPr lang="cs-CZ" err="1"/>
              <a:t>amp</a:t>
            </a:r>
            <a:r>
              <a:rPr lang="cs-CZ"/>
              <a:t>. přidat do vaku denně</a:t>
            </a:r>
          </a:p>
          <a:p>
            <a:endParaRPr lang="cs-CZ"/>
          </a:p>
          <a:p>
            <a:r>
              <a:rPr lang="cs-CZ"/>
              <a:t>parenterální lékové zabezpečení:</a:t>
            </a:r>
          </a:p>
          <a:p>
            <a:r>
              <a:rPr lang="cs-CZ"/>
              <a:t>i.v. podle potřeby </a:t>
            </a:r>
            <a:r>
              <a:rPr lang="cs-CZ" err="1"/>
              <a:t>Degan</a:t>
            </a:r>
            <a:r>
              <a:rPr lang="cs-CZ"/>
              <a:t> 10mg při nevolnosti až 4xdenně, </a:t>
            </a:r>
            <a:r>
              <a:rPr lang="cs-CZ" err="1"/>
              <a:t>Controloc</a:t>
            </a:r>
            <a:r>
              <a:rPr lang="cs-CZ"/>
              <a:t> 40mg denně.</a:t>
            </a:r>
          </a:p>
          <a:p>
            <a:r>
              <a:rPr lang="cs-CZ" err="1"/>
              <a:t>Taurosept</a:t>
            </a:r>
            <a:r>
              <a:rPr lang="cs-CZ"/>
              <a:t> 10x6ml, zátka do žilního vstupu při odpojení 2ml (po proplachu FR)</a:t>
            </a:r>
          </a:p>
          <a:p>
            <a:endParaRPr lang="cs-CZ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4684" y="781826"/>
            <a:ext cx="10515600" cy="5862170"/>
          </a:xfrm>
        </p:spPr>
        <p:txBody>
          <a:bodyPr/>
          <a:lstStyle/>
          <a:p>
            <a:r>
              <a:rPr lang="cs-CZ" err="1"/>
              <a:t>paliat</a:t>
            </a:r>
            <a:r>
              <a:rPr lang="cs-CZ"/>
              <a:t>. konsilium:</a:t>
            </a:r>
          </a:p>
          <a:p>
            <a:r>
              <a:rPr lang="cs-CZ"/>
              <a:t>Plánován na propuštění domů s TPN. Domácí zázemí je dobré. Žije s manželkou, která je trvale doma, ochotní a schopná zajistit základní ošetřovatelskou péči.</a:t>
            </a:r>
          </a:p>
          <a:p>
            <a:r>
              <a:rPr lang="cs-CZ"/>
              <a:t>Dle informace vedoucí terénních služeb Charity Přerov, jsou schopni u pacienta zajistit sesterskou (ošetřovatelskou) činnost v souvislostí domácí parenterální výživou v </a:t>
            </a:r>
            <a:r>
              <a:rPr lang="cs-CZ" err="1"/>
              <a:t>reřimu</a:t>
            </a:r>
            <a:r>
              <a:rPr lang="cs-CZ"/>
              <a:t> </a:t>
            </a:r>
            <a:r>
              <a:rPr lang="cs-CZ" err="1"/>
              <a:t>home</a:t>
            </a:r>
            <a:r>
              <a:rPr lang="cs-CZ"/>
              <a:t> care  (925). Po tuto dobu by měla být lékařské péče vedena z ambulance paliativní onkologie MOÚ a z nutriční ambulance. V terminální fázi, po ukončení parenterální výživy je Charita schopna péči </a:t>
            </a:r>
            <a:r>
              <a:rPr lang="cs-CZ" err="1"/>
              <a:t>zajist</a:t>
            </a:r>
            <a:r>
              <a:rPr lang="cs-CZ"/>
              <a:t> </a:t>
            </a:r>
            <a:r>
              <a:rPr lang="cs-CZ" err="1"/>
              <a:t>kompexní</a:t>
            </a:r>
            <a:r>
              <a:rPr lang="cs-CZ"/>
              <a:t> péči v režimu 926 (trvalá dostupnost lékařské a ošetřovatelské péče). Na přechodu se budeme domlouvat.</a:t>
            </a:r>
          </a:p>
        </p:txBody>
      </p:sp>
    </p:spTree>
    <p:extLst>
      <p:ext uri="{BB962C8B-B14F-4D97-AF65-F5344CB8AC3E}">
        <p14:creationId xmlns:p14="http://schemas.microsoft.com/office/powerpoint/2010/main" val="238833912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62781" y="645141"/>
            <a:ext cx="10515600" cy="5802209"/>
          </a:xfrm>
        </p:spPr>
        <p:txBody>
          <a:bodyPr/>
          <a:lstStyle/>
          <a:p>
            <a:r>
              <a:rPr lang="cs-CZ"/>
              <a:t>edukace redukována</a:t>
            </a:r>
          </a:p>
          <a:p>
            <a:r>
              <a:rPr lang="cs-CZ"/>
              <a:t>propustka 2. den na 3 dny</a:t>
            </a:r>
          </a:p>
          <a:p>
            <a:r>
              <a:rPr lang="cs-CZ" err="1"/>
              <a:t>dimise</a:t>
            </a:r>
            <a:r>
              <a:rPr lang="cs-CZ"/>
              <a:t> za další 4 dny</a:t>
            </a:r>
          </a:p>
          <a:p>
            <a:r>
              <a:rPr lang="cs-CZ"/>
              <a:t>exitus 2 dny po propuštění</a:t>
            </a:r>
          </a:p>
        </p:txBody>
      </p:sp>
    </p:spTree>
    <p:extLst>
      <p:ext uri="{BB962C8B-B14F-4D97-AF65-F5344CB8AC3E}">
        <p14:creationId xmlns:p14="http://schemas.microsoft.com/office/powerpoint/2010/main" val="153309617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„neúspěšné“ souhrn: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není čas</a:t>
            </a:r>
          </a:p>
          <a:p>
            <a:r>
              <a:rPr lang="cs-CZ"/>
              <a:t>nedostatečná komunikace</a:t>
            </a:r>
          </a:p>
          <a:p>
            <a:r>
              <a:rPr lang="cs-CZ"/>
              <a:t>nereálná očekávání (pac., </a:t>
            </a:r>
            <a:r>
              <a:rPr lang="cs-CZ" err="1"/>
              <a:t>oš</a:t>
            </a:r>
            <a:r>
              <a:rPr lang="cs-CZ"/>
              <a:t>. lékař)</a:t>
            </a:r>
          </a:p>
          <a:p>
            <a:r>
              <a:rPr lang="cs-CZ"/>
              <a:t>nepřiměřené intervence</a:t>
            </a:r>
          </a:p>
          <a:p>
            <a:endParaRPr lang="cs-CZ"/>
          </a:p>
          <a:p>
            <a:r>
              <a:rPr lang="cs-CZ"/>
              <a:t>nedobře zajištěno (vzdálenost, </a:t>
            </a:r>
            <a:r>
              <a:rPr lang="cs-CZ" err="1"/>
              <a:t>homecare</a:t>
            </a:r>
            <a:r>
              <a:rPr lang="cs-CZ"/>
              <a:t>, spolupráce)</a:t>
            </a:r>
          </a:p>
        </p:txBody>
      </p:sp>
    </p:spTree>
    <p:extLst>
      <p:ext uri="{BB962C8B-B14F-4D97-AF65-F5344CB8AC3E}">
        <p14:creationId xmlns:p14="http://schemas.microsoft.com/office/powerpoint/2010/main" val="128282096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Příklad 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cs-CZ" sz="2000"/>
              <a:t>muž 44let, ca žaludku, meta peritonea, </a:t>
            </a:r>
            <a:r>
              <a:rPr lang="cs-CZ" sz="2000" err="1"/>
              <a:t>chron</a:t>
            </a:r>
            <a:r>
              <a:rPr lang="cs-CZ" sz="2000"/>
              <a:t>. ileus, bez meta plic a jater, </a:t>
            </a:r>
            <a:r>
              <a:rPr lang="cs-CZ" sz="2000" b="1"/>
              <a:t>vyčerpaná </a:t>
            </a:r>
            <a:r>
              <a:rPr lang="cs-CZ" sz="2000" b="1" err="1"/>
              <a:t>onkol</a:t>
            </a:r>
            <a:r>
              <a:rPr lang="cs-CZ" sz="2000" b="1"/>
              <a:t>. léčba</a:t>
            </a:r>
            <a:endParaRPr lang="cs-CZ" sz="2000" b="1">
              <a:ea typeface="Calibri"/>
              <a:cs typeface="Calibri"/>
            </a:endParaRPr>
          </a:p>
          <a:p>
            <a:r>
              <a:rPr lang="cs-CZ" sz="2000"/>
              <a:t>Cévní vstup: PICC, zátky: </a:t>
            </a:r>
            <a:r>
              <a:rPr lang="cs-CZ" sz="2000" err="1"/>
              <a:t>Taurosept</a:t>
            </a:r>
            <a:r>
              <a:rPr lang="cs-CZ" sz="2000"/>
              <a:t> 2ml při delším odpojení, min. 3xtýdně</a:t>
            </a:r>
          </a:p>
          <a:p>
            <a:r>
              <a:rPr lang="cs-CZ" sz="2000" err="1"/>
              <a:t>Obj</a:t>
            </a:r>
            <a:r>
              <a:rPr lang="cs-CZ" sz="2000"/>
              <a:t>.: KP komp., </a:t>
            </a:r>
            <a:r>
              <a:rPr lang="cs-CZ" sz="2000" err="1"/>
              <a:t>anikterus</a:t>
            </a:r>
            <a:r>
              <a:rPr lang="cs-CZ" sz="2000"/>
              <a:t>, KI 100%, okolí PICC klidné</a:t>
            </a:r>
          </a:p>
          <a:p>
            <a:r>
              <a:rPr lang="cs-CZ" sz="2000"/>
              <a:t>pac. je schopen domácího pobytu s parenterální výživou, t.č. podvýživa omezuje více než základní onemocnění.</a:t>
            </a:r>
          </a:p>
          <a:p>
            <a:r>
              <a:rPr lang="cs-CZ" sz="2000"/>
              <a:t>Indikována domácí parenterální výživa, edukován podrobně, zaučen, zvládá aplikaci.</a:t>
            </a:r>
          </a:p>
          <a:p>
            <a:endParaRPr lang="cs-CZ" sz="2000"/>
          </a:p>
          <a:p>
            <a:r>
              <a:rPr lang="cs-CZ" sz="2000"/>
              <a:t>Ošetřovatelská péče/domácí hospic po domluvě- hospic Vysočina, domluveno s dr. Brázdilovou</a:t>
            </a:r>
          </a:p>
          <a:p>
            <a:r>
              <a:rPr lang="cs-CZ" sz="2000" err="1"/>
              <a:t>Infúzní</a:t>
            </a:r>
            <a:r>
              <a:rPr lang="cs-CZ" sz="2000"/>
              <a:t> pumpa zajištěna- zapůjčena mobilní pumpa </a:t>
            </a:r>
            <a:r>
              <a:rPr lang="cs-CZ" sz="2000" err="1"/>
              <a:t>Micrel</a:t>
            </a:r>
            <a:r>
              <a:rPr lang="cs-CZ" sz="2000"/>
              <a:t> mini </a:t>
            </a:r>
            <a:r>
              <a:rPr lang="cs-CZ" sz="2000" err="1"/>
              <a:t>rythmic</a:t>
            </a:r>
            <a:r>
              <a:rPr lang="cs-CZ" sz="2000"/>
              <a:t> (MOÚ) vč. batohu, náhradního zdroje, návodů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9039" y="600171"/>
            <a:ext cx="10515600" cy="58471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bez komplikací</a:t>
            </a:r>
          </a:p>
          <a:p>
            <a:r>
              <a:rPr lang="cs-CZ"/>
              <a:t>odvodná NGS</a:t>
            </a:r>
          </a:p>
          <a:p>
            <a:r>
              <a:rPr lang="cs-CZ"/>
              <a:t>léčba bolesti</a:t>
            </a:r>
          </a:p>
          <a:p>
            <a:r>
              <a:rPr lang="cs-CZ"/>
              <a:t>péče domácího </a:t>
            </a:r>
            <a:r>
              <a:rPr lang="cs-CZ" err="1"/>
              <a:t>hospicu</a:t>
            </a:r>
            <a:r>
              <a:rPr lang="cs-CZ"/>
              <a:t> v režimu </a:t>
            </a:r>
            <a:r>
              <a:rPr lang="cs-CZ" err="1"/>
              <a:t>homecare</a:t>
            </a:r>
            <a:endParaRPr lang="cs-CZ"/>
          </a:p>
          <a:p>
            <a:r>
              <a:rPr lang="cs-CZ"/>
              <a:t>aktivní do konce</a:t>
            </a:r>
          </a:p>
          <a:p>
            <a:endParaRPr lang="cs-CZ"/>
          </a:p>
          <a:p>
            <a:r>
              <a:rPr lang="cs-CZ"/>
              <a:t>+ po 4 měsících</a:t>
            </a:r>
            <a:endParaRPr lang="cs-CZ">
              <a:ea typeface="Calibri"/>
              <a:cs typeface="Calibri"/>
            </a:endParaRPr>
          </a:p>
          <a:p>
            <a:r>
              <a:rPr lang="cs-CZ"/>
              <a:t>rodina spokojena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Stepan\Desktop\SKVIMP2020\20200424_165651_res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597" y="2499"/>
            <a:ext cx="5141626" cy="6855501"/>
          </a:xfrm>
          <a:prstGeom prst="rect">
            <a:avLst/>
          </a:prstGeom>
          <a:noFill/>
        </p:spPr>
      </p:pic>
      <p:pic>
        <p:nvPicPr>
          <p:cNvPr id="1029" name="Picture 5" descr="C:\Users\Stepan\Desktop\SKVIMP2020\20200424_164051_resiz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9342" y="0"/>
            <a:ext cx="5117985" cy="68239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05803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tepan\Desktop\SKVIMP2020\20200424_142835_resiz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341" y="0"/>
            <a:ext cx="5141626" cy="6855501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6925456" y="1588957"/>
            <a:ext cx="4497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/>
              <a:t>týden před smrtí</a:t>
            </a:r>
          </a:p>
        </p:txBody>
      </p:sp>
    </p:spTree>
    <p:extLst>
      <p:ext uri="{BB962C8B-B14F-4D97-AF65-F5344CB8AC3E}">
        <p14:creationId xmlns:p14="http://schemas.microsoft.com/office/powerpoint/2010/main" val="222000486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A9C8CA-CEB2-56C7-ED4C-A895706E0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cs typeface="Calibri Light"/>
              </a:rPr>
              <a:t>Osnova</a:t>
            </a:r>
            <a:endParaRPr lang="cs-CZ" b="1">
              <a:ea typeface="Calibri Light"/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5B285C-3B12-61D7-77B7-F7E169C89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Obecné principy platí malnutrice platí v onkologii</a:t>
            </a:r>
            <a:endParaRPr lang="cs-CZ" dirty="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dirty="0">
                <a:cs typeface="Calibri"/>
              </a:rPr>
              <a:t>Příčiny, diagnostika</a:t>
            </a:r>
            <a:endParaRPr lang="cs-CZ" dirty="0">
              <a:ea typeface="Calibri"/>
              <a:cs typeface="Calibri"/>
            </a:endParaRPr>
          </a:p>
          <a:p>
            <a:r>
              <a:rPr lang="cs-CZ" dirty="0">
                <a:ea typeface="Calibri"/>
                <a:cs typeface="Calibri"/>
              </a:rPr>
              <a:t>Doporučení</a:t>
            </a:r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Základní principy terapie malnutrice v onkologii</a:t>
            </a:r>
            <a:endParaRPr lang="cs-CZ" dirty="0">
              <a:ea typeface="Calibri"/>
              <a:cs typeface="Calibri"/>
            </a:endParaRPr>
          </a:p>
          <a:p>
            <a:r>
              <a:rPr lang="cs-CZ" dirty="0">
                <a:ea typeface="Calibri"/>
                <a:cs typeface="Calibri"/>
              </a:rPr>
              <a:t>Příklady</a:t>
            </a:r>
            <a:endParaRPr lang="cs-CZ" dirty="0">
              <a:cs typeface="Calibri"/>
            </a:endParaRPr>
          </a:p>
          <a:p>
            <a:r>
              <a:rPr lang="cs-CZ" dirty="0">
                <a:solidFill>
                  <a:srgbClr val="FF0000"/>
                </a:solidFill>
                <a:cs typeface="Calibri"/>
              </a:rPr>
              <a:t>Odkazy a kontakty</a:t>
            </a:r>
            <a:endParaRPr lang="cs-CZ" dirty="0">
              <a:solidFill>
                <a:srgbClr val="FF0000"/>
              </a:solidFill>
              <a:ea typeface="Calibri" panose="020F0502020204030204"/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293249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A6D54-6BA2-DA93-A38B-4166E6739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text, snímek obrazovky, logo, Písmo&#10;&#10;Popis se vygeneroval automaticky.">
            <a:extLst>
              <a:ext uri="{FF2B5EF4-FFF2-40B4-BE49-F238E27FC236}">
                <a16:creationId xmlns:a16="http://schemas.microsoft.com/office/drawing/2014/main" id="{04B5DBE9-6E01-25B7-EE58-14233A0C4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260" y="574647"/>
            <a:ext cx="10677406" cy="5987813"/>
          </a:xfrm>
        </p:spPr>
      </p:pic>
    </p:spTree>
    <p:extLst>
      <p:ext uri="{BB962C8B-B14F-4D97-AF65-F5344CB8AC3E}">
        <p14:creationId xmlns:p14="http://schemas.microsoft.com/office/powerpoint/2010/main" val="2120825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9674" y="188640"/>
            <a:ext cx="11060418" cy="56938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800" b="1" u="sng"/>
              <a:t>Etiologie a patogeneze malnutrice v onkologii</a:t>
            </a:r>
            <a:endParaRPr lang="cs-CZ" b="1">
              <a:ea typeface="Calibri"/>
              <a:cs typeface="Calibri"/>
            </a:endParaRPr>
          </a:p>
          <a:p>
            <a:endParaRPr lang="cs-CZ" sz="2800"/>
          </a:p>
          <a:p>
            <a:r>
              <a:rPr lang="cs-CZ" sz="2800" b="1"/>
              <a:t>1. metabolické změny </a:t>
            </a:r>
            <a:br>
              <a:rPr lang="cs-CZ" sz="2800" b="1"/>
            </a:br>
            <a:r>
              <a:rPr lang="cs-CZ" sz="2800"/>
              <a:t>(zvl. trvalá aktivace zánětlivé reakce hostitele)</a:t>
            </a:r>
          </a:p>
          <a:p>
            <a:r>
              <a:rPr lang="cs-CZ" sz="2800" b="1"/>
              <a:t>2. snížení perorálního příjmu</a:t>
            </a:r>
            <a:r>
              <a:rPr lang="cs-CZ" sz="2800"/>
              <a:t> </a:t>
            </a:r>
            <a:br>
              <a:rPr lang="cs-CZ" sz="2800"/>
            </a:br>
            <a:r>
              <a:rPr lang="cs-CZ" sz="2800"/>
              <a:t>(anorexie, </a:t>
            </a:r>
            <a:r>
              <a:rPr lang="cs-CZ" sz="2800" err="1"/>
              <a:t>mechan.příčiny</a:t>
            </a:r>
            <a:r>
              <a:rPr lang="cs-CZ" sz="2800"/>
              <a:t> orálního </a:t>
            </a:r>
            <a:r>
              <a:rPr lang="cs-CZ" sz="2800" err="1"/>
              <a:t>GITu</a:t>
            </a:r>
            <a:r>
              <a:rPr lang="cs-CZ" sz="2800"/>
              <a:t>, léčba)</a:t>
            </a:r>
          </a:p>
          <a:p>
            <a:r>
              <a:rPr lang="cs-CZ" sz="2800" b="1"/>
              <a:t>3. vlivy protinádorové léčby </a:t>
            </a:r>
            <a:br>
              <a:rPr lang="cs-CZ" sz="2800" b="1"/>
            </a:br>
            <a:r>
              <a:rPr lang="cs-CZ" sz="2800"/>
              <a:t>(apetit, stav GIT, zdroj zánětlivé odpovědi; přímý vliv na </a:t>
            </a:r>
            <a:r>
              <a:rPr lang="cs-CZ" sz="2800" err="1"/>
              <a:t>proteometab</a:t>
            </a:r>
            <a:r>
              <a:rPr lang="cs-CZ" sz="2800"/>
              <a:t>., např. </a:t>
            </a:r>
            <a:r>
              <a:rPr lang="cs-CZ" sz="2800" err="1"/>
              <a:t>multikinázové</a:t>
            </a:r>
            <a:r>
              <a:rPr lang="cs-CZ" sz="2800"/>
              <a:t> inhibitory - </a:t>
            </a:r>
            <a:r>
              <a:rPr lang="cs-CZ" sz="2800" err="1"/>
              <a:t>sorafenib</a:t>
            </a:r>
            <a:r>
              <a:rPr lang="cs-CZ" sz="2800"/>
              <a:t>)</a:t>
            </a:r>
          </a:p>
          <a:p>
            <a:r>
              <a:rPr lang="cs-CZ" sz="2800" b="1"/>
              <a:t>4. deprese aj. potíže</a:t>
            </a:r>
            <a:endParaRPr lang="cs-CZ" sz="2800" b="1">
              <a:ea typeface="Calibri"/>
              <a:cs typeface="Calibri"/>
            </a:endParaRPr>
          </a:p>
          <a:p>
            <a:endParaRPr lang="cs-CZ" sz="2800" b="1"/>
          </a:p>
          <a:p>
            <a:r>
              <a:rPr lang="cs-CZ" sz="2800" b="1">
                <a:solidFill>
                  <a:srgbClr val="FF0000"/>
                </a:solidFill>
              </a:rPr>
              <a:t>Opakovaná</a:t>
            </a:r>
            <a:r>
              <a:rPr lang="cs-CZ" sz="2800"/>
              <a:t> a progresivní nutriční deteriorace (v mezidobí </a:t>
            </a:r>
            <a:r>
              <a:rPr lang="cs-CZ" sz="2800" err="1"/>
              <a:t>max.replece</a:t>
            </a:r>
            <a:r>
              <a:rPr lang="cs-CZ" sz="2800"/>
              <a:t> tukových zásob). Význam tzv. </a:t>
            </a:r>
            <a:r>
              <a:rPr lang="cs-CZ" sz="2800" b="1" err="1"/>
              <a:t>prekachexie</a:t>
            </a:r>
            <a:r>
              <a:rPr lang="cs-CZ" sz="2800"/>
              <a:t>.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880B79-DB1F-CD17-6588-146D5B3BD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 Light"/>
                <a:cs typeface="Calibri Light"/>
              </a:rPr>
              <a:t>Kontakty a zdroje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78D88B-601E-F437-B412-E83083B51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cs-CZ">
                <a:solidFill>
                  <a:srgbClr val="FF0000"/>
                </a:solidFill>
                <a:ea typeface="Calibri"/>
                <a:cs typeface="Calibri"/>
              </a:rPr>
              <a:t>Nutriční ambulance FN Brno- Bohunice</a:t>
            </a:r>
          </a:p>
          <a:p>
            <a:pPr lvl="1"/>
            <a:r>
              <a:rPr lang="cs-CZ">
                <a:solidFill>
                  <a:srgbClr val="FF0000"/>
                </a:solidFill>
                <a:ea typeface="Calibri"/>
                <a:cs typeface="Calibri"/>
              </a:rPr>
              <a:t>Provoz denně</a:t>
            </a:r>
          </a:p>
          <a:p>
            <a:pPr lvl="1"/>
            <a:r>
              <a:rPr lang="cs-CZ">
                <a:solidFill>
                  <a:srgbClr val="FF0000"/>
                </a:solidFill>
                <a:ea typeface="Calibri"/>
                <a:cs typeface="Calibri"/>
              </a:rPr>
              <a:t>Tel. 53223 2063, 3997</a:t>
            </a:r>
          </a:p>
          <a:p>
            <a:endParaRPr lang="cs-CZ">
              <a:ea typeface="Calibri"/>
              <a:cs typeface="Calibri"/>
            </a:endParaRPr>
          </a:p>
          <a:p>
            <a:r>
              <a:rPr lang="cs-CZ" b="1">
                <a:ea typeface="Calibri"/>
                <a:cs typeface="Calibri"/>
              </a:rPr>
              <a:t>Česká společnost klinické výživy a intenzívní metabolické péče</a:t>
            </a:r>
          </a:p>
          <a:p>
            <a:pPr lvl="1"/>
            <a:r>
              <a:rPr lang="cs-CZ">
                <a:ea typeface="Calibri"/>
                <a:cs typeface="Calibri"/>
              </a:rPr>
              <a:t>Nutriční ambulance- seznam a kontakty, centra DPV </a:t>
            </a:r>
          </a:p>
          <a:p>
            <a:pPr lvl="1"/>
            <a:r>
              <a:rPr lang="cs-CZ">
                <a:ea typeface="Calibri"/>
                <a:cs typeface="Calibri"/>
              </a:rPr>
              <a:t>www.skvimp.cz</a:t>
            </a:r>
            <a:endParaRPr lang="cs-CZ"/>
          </a:p>
          <a:p>
            <a:r>
              <a:rPr lang="cs-CZ" b="1">
                <a:ea typeface="Calibri" panose="020F0502020204030204"/>
                <a:cs typeface="Calibri" panose="020F0502020204030204"/>
              </a:rPr>
              <a:t>Česká onkologická společnost, Modrá kniha</a:t>
            </a:r>
          </a:p>
          <a:p>
            <a:pPr lvl="1"/>
            <a:r>
              <a:rPr lang="cs-CZ">
                <a:ea typeface="Calibri" panose="020F0502020204030204"/>
                <a:cs typeface="Calibri" panose="020F0502020204030204"/>
              </a:rPr>
              <a:t> www.linkos.cz</a:t>
            </a:r>
          </a:p>
          <a:p>
            <a:endParaRPr lang="cs-CZ">
              <a:ea typeface="Calibri" panose="020F0502020204030204"/>
              <a:cs typeface="Calibri" panose="020F0502020204030204"/>
            </a:endParaRPr>
          </a:p>
          <a:p>
            <a:r>
              <a:rPr lang="cs-CZ">
                <a:ea typeface="Calibri" panose="020F0502020204030204"/>
                <a:cs typeface="Calibri" panose="020F0502020204030204"/>
              </a:rPr>
              <a:t>www.onkonutrice.cz</a:t>
            </a:r>
          </a:p>
          <a:p>
            <a:r>
              <a:rPr lang="cs-CZ" b="1">
                <a:ea typeface="Calibri"/>
                <a:cs typeface="Calibri"/>
              </a:rPr>
              <a:t>PSNPO</a:t>
            </a:r>
            <a:r>
              <a:rPr lang="cs-CZ">
                <a:ea typeface="Calibri"/>
                <a:cs typeface="Calibri"/>
              </a:rPr>
              <a:t> a materiály:    </a:t>
            </a:r>
          </a:p>
          <a:p>
            <a:pPr lvl="1"/>
            <a:r>
              <a:rPr lang="cs-CZ">
                <a:ea typeface="Calibri"/>
                <a:cs typeface="Calibri"/>
              </a:rPr>
              <a:t>http://www.linkos.cz/pracovni-skupiny-cos/pracovni-skupina-nutricni-pece-v-onkologii-pri-cos/</a:t>
            </a:r>
          </a:p>
          <a:p>
            <a:endParaRPr lang="cs-CZ">
              <a:ea typeface="Calibri"/>
              <a:cs typeface="Calibri"/>
            </a:endParaRPr>
          </a:p>
        </p:txBody>
      </p:sp>
      <p:pic>
        <p:nvPicPr>
          <p:cNvPr id="5" name="Obrázek 4" descr="Obsah obrázku Písmo, text, logo, symbol&#10;&#10;Popis se vygeneroval automaticky.">
            <a:extLst>
              <a:ext uri="{FF2B5EF4-FFF2-40B4-BE49-F238E27FC236}">
                <a16:creationId xmlns:a16="http://schemas.microsoft.com/office/drawing/2014/main" id="{5A29A116-391D-520D-4C68-569987A59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176" y="1718537"/>
            <a:ext cx="2743200" cy="97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1131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ACDF9-4548-4F3D-A1F7-1DDC8D126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504" y="824948"/>
            <a:ext cx="3370622" cy="3250095"/>
          </a:xfrm>
        </p:spPr>
        <p:txBody>
          <a:bodyPr>
            <a:normAutofit/>
          </a:bodyPr>
          <a:lstStyle/>
          <a:p>
            <a:r>
              <a:rPr lang="cs-CZ" b="1"/>
              <a:t>Děkuji za pozornost</a:t>
            </a:r>
            <a:endParaRPr lang="cs-CZ" sz="5300" b="1">
              <a:latin typeface="+mn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56181" y="3586002"/>
            <a:ext cx="10903028" cy="1655762"/>
          </a:xfrm>
        </p:spPr>
        <p:txBody>
          <a:bodyPr/>
          <a:lstStyle/>
          <a:p>
            <a:r>
              <a:rPr lang="cs-CZ"/>
              <a:t>MUDr. Štěpán Tuček, Ph.D.</a:t>
            </a:r>
          </a:p>
          <a:p>
            <a:r>
              <a:rPr lang="en-US" sz="2000"/>
              <a:t>2</a:t>
            </a:r>
            <a:r>
              <a:rPr lang="cs-CZ" sz="2000"/>
              <a:t>2</a:t>
            </a:r>
            <a:r>
              <a:rPr lang="en-US" sz="2000"/>
              <a:t>.4.2023</a:t>
            </a:r>
            <a:endParaRPr lang="cs-CZ" sz="2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BA8B6E-1FDB-46B8-A9BC-2839D4C09432}"/>
              </a:ext>
            </a:extLst>
          </p:cNvPr>
          <p:cNvSpPr txBox="1"/>
          <p:nvPr/>
        </p:nvSpPr>
        <p:spPr>
          <a:xfrm>
            <a:off x="7548880" y="6641366"/>
            <a:ext cx="2804160" cy="216634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>
            <a:defPPr>
              <a:defRPr lang="es-UY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</a:defRPr>
            </a:lvl9pPr>
          </a:lstStyle>
          <a:p>
            <a:pPr algn="l"/>
            <a:endParaRPr lang="en-US" sz="1600" err="1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84" y="5063903"/>
            <a:ext cx="4619155" cy="157746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8299" y="4572000"/>
            <a:ext cx="2286000" cy="2286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6360" y="4661349"/>
            <a:ext cx="4375547" cy="218927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F56CB67-AA9A-23A6-704E-D3D313D1134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2" t="21015" r="2954" b="1135"/>
          <a:stretch/>
        </p:blipFill>
        <p:spPr>
          <a:xfrm>
            <a:off x="4050824" y="735496"/>
            <a:ext cx="7508385" cy="416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086678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4210" name="Picture 2" descr="http://hdw.datawallpaper.com/animals/colorful-bird-feeding-babies-3169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1"/>
            <a:ext cx="1097629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66592" y="1484785"/>
            <a:ext cx="810140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>
                <a:solidFill>
                  <a:schemeClr val="tx2"/>
                </a:solidFill>
              </a:rPr>
              <a:t>Primární kachexie</a:t>
            </a:r>
            <a:r>
              <a:rPr lang="cs-CZ" sz="3200">
                <a:solidFill>
                  <a:schemeClr val="tx2"/>
                </a:solidFill>
              </a:rPr>
              <a:t> </a:t>
            </a:r>
            <a:br>
              <a:rPr lang="cs-CZ" sz="3200"/>
            </a:br>
            <a:r>
              <a:rPr lang="cs-CZ" sz="3200"/>
              <a:t>(důsledek </a:t>
            </a:r>
            <a:r>
              <a:rPr lang="cs-CZ" sz="3200" err="1"/>
              <a:t>metabol</a:t>
            </a:r>
            <a:r>
              <a:rPr lang="cs-CZ" sz="3200"/>
              <a:t>., psych.a </a:t>
            </a:r>
            <a:r>
              <a:rPr lang="cs-CZ" sz="3200" err="1"/>
              <a:t>anorexigen.změn</a:t>
            </a:r>
            <a:r>
              <a:rPr lang="cs-CZ" sz="3200"/>
              <a:t>)</a:t>
            </a:r>
          </a:p>
          <a:p>
            <a:endParaRPr lang="cs-CZ" sz="3200"/>
          </a:p>
          <a:p>
            <a:endParaRPr lang="cs-CZ" sz="3200"/>
          </a:p>
          <a:p>
            <a:endParaRPr lang="cs-CZ" sz="3200"/>
          </a:p>
          <a:p>
            <a:endParaRPr lang="cs-CZ" sz="3200"/>
          </a:p>
          <a:p>
            <a:r>
              <a:rPr lang="cs-CZ" sz="3200" b="1">
                <a:solidFill>
                  <a:schemeClr val="tx2"/>
                </a:solidFill>
              </a:rPr>
              <a:t>Sekundární kachexie</a:t>
            </a:r>
            <a:br>
              <a:rPr lang="cs-CZ" sz="3200" b="1"/>
            </a:br>
            <a:r>
              <a:rPr lang="cs-CZ" sz="3200"/>
              <a:t>(důsledek deficitu nutričních substrátů)</a:t>
            </a:r>
          </a:p>
        </p:txBody>
      </p:sp>
      <p:cxnSp>
        <p:nvCxnSpPr>
          <p:cNvPr id="4" name="Přímá spojovací čára 3"/>
          <p:cNvCxnSpPr/>
          <p:nvPr/>
        </p:nvCxnSpPr>
        <p:spPr>
          <a:xfrm flipV="1">
            <a:off x="1775520" y="1772816"/>
            <a:ext cx="792088" cy="1224136"/>
          </a:xfrm>
          <a:prstGeom prst="line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čára 5"/>
          <p:cNvCxnSpPr/>
          <p:nvPr/>
        </p:nvCxnSpPr>
        <p:spPr>
          <a:xfrm>
            <a:off x="1775520" y="3068960"/>
            <a:ext cx="792088" cy="1656184"/>
          </a:xfrm>
          <a:prstGeom prst="line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ChangeArrowheads="1"/>
          </p:cNvSpPr>
          <p:nvPr/>
        </p:nvSpPr>
        <p:spPr bwMode="auto">
          <a:xfrm>
            <a:off x="1524001" y="836613"/>
            <a:ext cx="8748713" cy="16557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sz="1800"/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title"/>
          </p:nvPr>
        </p:nvSpPr>
        <p:spPr>
          <a:xfrm>
            <a:off x="2063751" y="142875"/>
            <a:ext cx="8424863" cy="1557338"/>
          </a:xfrm>
        </p:spPr>
        <p:txBody>
          <a:bodyPr/>
          <a:lstStyle/>
          <a:p>
            <a:r>
              <a:rPr lang="cs-CZ" sz="3600" b="1">
                <a:latin typeface="Arial" charset="0"/>
              </a:rPr>
              <a:t>Postupnost ztráty tělesných bílkovin </a:t>
            </a:r>
            <a:r>
              <a:rPr lang="cs-CZ" sz="2800">
                <a:latin typeface="Arial" charset="0"/>
              </a:rPr>
              <a:t>v průběhu nádorového onemocnění</a:t>
            </a:r>
            <a:br>
              <a:rPr lang="cs-CZ" sz="2800">
                <a:latin typeface="Arial" charset="0"/>
              </a:rPr>
            </a:br>
            <a:r>
              <a:rPr lang="cs-CZ" sz="2800">
                <a:latin typeface="Arial" charset="0"/>
              </a:rPr>
              <a:t>modelová situace</a:t>
            </a:r>
          </a:p>
        </p:txBody>
      </p:sp>
      <p:sp>
        <p:nvSpPr>
          <p:cNvPr id="319492" name="Line 4"/>
          <p:cNvSpPr>
            <a:spLocks noChangeShapeType="1"/>
          </p:cNvSpPr>
          <p:nvPr/>
        </p:nvSpPr>
        <p:spPr bwMode="auto">
          <a:xfrm>
            <a:off x="2495550" y="1916114"/>
            <a:ext cx="0" cy="45370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 sz="1800"/>
          </a:p>
        </p:txBody>
      </p:sp>
      <p:sp>
        <p:nvSpPr>
          <p:cNvPr id="319493" name="Line 5"/>
          <p:cNvSpPr>
            <a:spLocks noChangeShapeType="1"/>
          </p:cNvSpPr>
          <p:nvPr/>
        </p:nvSpPr>
        <p:spPr bwMode="auto">
          <a:xfrm>
            <a:off x="2495550" y="6453188"/>
            <a:ext cx="72723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 sz="1800"/>
          </a:p>
        </p:txBody>
      </p:sp>
      <p:sp>
        <p:nvSpPr>
          <p:cNvPr id="319494" name="Rectangle 6"/>
          <p:cNvSpPr>
            <a:spLocks noChangeArrowheads="1"/>
          </p:cNvSpPr>
          <p:nvPr/>
        </p:nvSpPr>
        <p:spPr bwMode="auto">
          <a:xfrm>
            <a:off x="2566989" y="2133600"/>
            <a:ext cx="720725" cy="4319588"/>
          </a:xfrm>
          <a:prstGeom prst="rect">
            <a:avLst/>
          </a:prstGeom>
          <a:solidFill>
            <a:srgbClr val="767D8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sz="1800"/>
          </a:p>
        </p:txBody>
      </p:sp>
      <p:sp>
        <p:nvSpPr>
          <p:cNvPr id="319495" name="Rectangle 7"/>
          <p:cNvSpPr>
            <a:spLocks noChangeArrowheads="1"/>
          </p:cNvSpPr>
          <p:nvPr/>
        </p:nvSpPr>
        <p:spPr bwMode="auto">
          <a:xfrm>
            <a:off x="9048751" y="4292600"/>
            <a:ext cx="720725" cy="2160588"/>
          </a:xfrm>
          <a:prstGeom prst="rect">
            <a:avLst/>
          </a:prstGeom>
          <a:solidFill>
            <a:srgbClr val="767D8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sz="1800"/>
          </a:p>
        </p:txBody>
      </p:sp>
      <p:sp>
        <p:nvSpPr>
          <p:cNvPr id="319496" name="Line 8"/>
          <p:cNvSpPr>
            <a:spLocks noChangeShapeType="1"/>
          </p:cNvSpPr>
          <p:nvPr/>
        </p:nvSpPr>
        <p:spPr bwMode="auto">
          <a:xfrm>
            <a:off x="2495550" y="2133600"/>
            <a:ext cx="72723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 sz="1800"/>
          </a:p>
        </p:txBody>
      </p:sp>
      <p:sp>
        <p:nvSpPr>
          <p:cNvPr id="319497" name="Freeform 9"/>
          <p:cNvSpPr>
            <a:spLocks/>
          </p:cNvSpPr>
          <p:nvPr/>
        </p:nvSpPr>
        <p:spPr bwMode="auto">
          <a:xfrm>
            <a:off x="3216275" y="2133600"/>
            <a:ext cx="6624638" cy="11747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44" y="226"/>
              </a:cxn>
              <a:cxn ang="0">
                <a:pos x="1270" y="362"/>
              </a:cxn>
              <a:cxn ang="0">
                <a:pos x="1452" y="408"/>
              </a:cxn>
              <a:cxn ang="0">
                <a:pos x="1542" y="498"/>
              </a:cxn>
              <a:cxn ang="0">
                <a:pos x="1724" y="544"/>
              </a:cxn>
              <a:cxn ang="0">
                <a:pos x="1815" y="680"/>
              </a:cxn>
              <a:cxn ang="0">
                <a:pos x="2087" y="725"/>
              </a:cxn>
              <a:cxn ang="0">
                <a:pos x="3085" y="725"/>
              </a:cxn>
              <a:cxn ang="0">
                <a:pos x="4173" y="635"/>
              </a:cxn>
            </a:cxnLst>
            <a:rect l="0" t="0" r="r" b="b"/>
            <a:pathLst>
              <a:path w="4173" h="740">
                <a:moveTo>
                  <a:pt x="0" y="0"/>
                </a:moveTo>
                <a:cubicBezTo>
                  <a:pt x="416" y="83"/>
                  <a:pt x="832" y="166"/>
                  <a:pt x="1044" y="226"/>
                </a:cubicBezTo>
                <a:cubicBezTo>
                  <a:pt x="1256" y="286"/>
                  <a:pt x="1202" y="332"/>
                  <a:pt x="1270" y="362"/>
                </a:cubicBezTo>
                <a:cubicBezTo>
                  <a:pt x="1338" y="392"/>
                  <a:pt x="1407" y="385"/>
                  <a:pt x="1452" y="408"/>
                </a:cubicBezTo>
                <a:cubicBezTo>
                  <a:pt x="1497" y="431"/>
                  <a:pt x="1497" y="475"/>
                  <a:pt x="1542" y="498"/>
                </a:cubicBezTo>
                <a:cubicBezTo>
                  <a:pt x="1587" y="521"/>
                  <a:pt x="1678" y="514"/>
                  <a:pt x="1724" y="544"/>
                </a:cubicBezTo>
                <a:cubicBezTo>
                  <a:pt x="1770" y="574"/>
                  <a:pt x="1755" y="650"/>
                  <a:pt x="1815" y="680"/>
                </a:cubicBezTo>
                <a:cubicBezTo>
                  <a:pt x="1875" y="710"/>
                  <a:pt x="1875" y="718"/>
                  <a:pt x="2087" y="725"/>
                </a:cubicBezTo>
                <a:cubicBezTo>
                  <a:pt x="2299" y="732"/>
                  <a:pt x="2737" y="740"/>
                  <a:pt x="3085" y="725"/>
                </a:cubicBezTo>
                <a:cubicBezTo>
                  <a:pt x="3433" y="710"/>
                  <a:pt x="3992" y="650"/>
                  <a:pt x="4173" y="635"/>
                </a:cubicBezTo>
              </a:path>
            </a:pathLst>
          </a:custGeom>
          <a:noFill/>
          <a:ln w="76200" cmpd="sng">
            <a:solidFill>
              <a:schemeClr val="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 sz="1800"/>
          </a:p>
        </p:txBody>
      </p:sp>
      <p:sp>
        <p:nvSpPr>
          <p:cNvPr id="319498" name="Freeform 10"/>
          <p:cNvSpPr>
            <a:spLocks/>
          </p:cNvSpPr>
          <p:nvPr/>
        </p:nvSpPr>
        <p:spPr bwMode="auto">
          <a:xfrm>
            <a:off x="6311901" y="3271839"/>
            <a:ext cx="3313113" cy="1165225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136" y="8"/>
              </a:cxn>
              <a:cxn ang="0">
                <a:pos x="272" y="54"/>
              </a:cxn>
              <a:cxn ang="0">
                <a:pos x="363" y="190"/>
              </a:cxn>
              <a:cxn ang="0">
                <a:pos x="771" y="280"/>
              </a:cxn>
              <a:cxn ang="0">
                <a:pos x="1361" y="371"/>
              </a:cxn>
              <a:cxn ang="0">
                <a:pos x="1951" y="643"/>
              </a:cxn>
            </a:cxnLst>
            <a:rect l="0" t="0" r="r" b="b"/>
            <a:pathLst>
              <a:path w="1951" h="643">
                <a:moveTo>
                  <a:pt x="0" y="8"/>
                </a:moveTo>
                <a:cubicBezTo>
                  <a:pt x="45" y="4"/>
                  <a:pt x="91" y="0"/>
                  <a:pt x="136" y="8"/>
                </a:cubicBezTo>
                <a:cubicBezTo>
                  <a:pt x="181" y="16"/>
                  <a:pt x="234" y="24"/>
                  <a:pt x="272" y="54"/>
                </a:cubicBezTo>
                <a:cubicBezTo>
                  <a:pt x="310" y="84"/>
                  <a:pt x="280" y="152"/>
                  <a:pt x="363" y="190"/>
                </a:cubicBezTo>
                <a:cubicBezTo>
                  <a:pt x="446" y="228"/>
                  <a:pt x="605" y="250"/>
                  <a:pt x="771" y="280"/>
                </a:cubicBezTo>
                <a:cubicBezTo>
                  <a:pt x="937" y="310"/>
                  <a:pt x="1164" y="311"/>
                  <a:pt x="1361" y="371"/>
                </a:cubicBezTo>
                <a:cubicBezTo>
                  <a:pt x="1558" y="431"/>
                  <a:pt x="1754" y="537"/>
                  <a:pt x="1951" y="643"/>
                </a:cubicBezTo>
              </a:path>
            </a:pathLst>
          </a:custGeom>
          <a:noFill/>
          <a:ln w="762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 sz="1800"/>
          </a:p>
        </p:txBody>
      </p:sp>
      <p:sp>
        <p:nvSpPr>
          <p:cNvPr id="319499" name="Freeform 11"/>
          <p:cNvSpPr>
            <a:spLocks/>
          </p:cNvSpPr>
          <p:nvPr/>
        </p:nvSpPr>
        <p:spPr bwMode="auto">
          <a:xfrm>
            <a:off x="5448300" y="2492376"/>
            <a:ext cx="4319588" cy="288925"/>
          </a:xfrm>
          <a:custGeom>
            <a:avLst/>
            <a:gdLst/>
            <a:ahLst/>
            <a:cxnLst>
              <a:cxn ang="0">
                <a:pos x="0" y="136"/>
              </a:cxn>
              <a:cxn ang="0">
                <a:pos x="953" y="136"/>
              </a:cxn>
              <a:cxn ang="0">
                <a:pos x="2177" y="46"/>
              </a:cxn>
              <a:cxn ang="0">
                <a:pos x="2540" y="0"/>
              </a:cxn>
            </a:cxnLst>
            <a:rect l="0" t="0" r="r" b="b"/>
            <a:pathLst>
              <a:path w="2540" h="151">
                <a:moveTo>
                  <a:pt x="0" y="136"/>
                </a:moveTo>
                <a:cubicBezTo>
                  <a:pt x="295" y="143"/>
                  <a:pt x="590" y="151"/>
                  <a:pt x="953" y="136"/>
                </a:cubicBezTo>
                <a:cubicBezTo>
                  <a:pt x="1316" y="121"/>
                  <a:pt x="1913" y="69"/>
                  <a:pt x="2177" y="46"/>
                </a:cubicBezTo>
                <a:cubicBezTo>
                  <a:pt x="2441" y="23"/>
                  <a:pt x="2490" y="11"/>
                  <a:pt x="2540" y="0"/>
                </a:cubicBezTo>
              </a:path>
            </a:pathLst>
          </a:custGeom>
          <a:noFill/>
          <a:ln w="76200" cmpd="sng">
            <a:solidFill>
              <a:srgbClr val="00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cs-CZ" sz="1800"/>
          </a:p>
        </p:txBody>
      </p:sp>
      <p:sp>
        <p:nvSpPr>
          <p:cNvPr id="319500" name="Text Box 12"/>
          <p:cNvSpPr txBox="1">
            <a:spLocks noChangeArrowheads="1"/>
          </p:cNvSpPr>
          <p:nvPr/>
        </p:nvSpPr>
        <p:spPr bwMode="auto">
          <a:xfrm>
            <a:off x="1662114" y="1952626"/>
            <a:ext cx="833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000" b="1"/>
              <a:t>12 kg</a:t>
            </a:r>
          </a:p>
        </p:txBody>
      </p:sp>
      <p:sp>
        <p:nvSpPr>
          <p:cNvPr id="319501" name="Rectangle 13"/>
          <p:cNvSpPr>
            <a:spLocks noChangeArrowheads="1"/>
          </p:cNvSpPr>
          <p:nvPr/>
        </p:nvSpPr>
        <p:spPr bwMode="auto">
          <a:xfrm>
            <a:off x="3216276" y="4292601"/>
            <a:ext cx="5903913" cy="2162175"/>
          </a:xfrm>
          <a:prstGeom prst="rect">
            <a:avLst/>
          </a:prstGeom>
          <a:solidFill>
            <a:srgbClr val="767D8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cs-CZ" sz="2400" b="1">
                <a:solidFill>
                  <a:schemeClr val="bg1"/>
                </a:solidFill>
              </a:rPr>
              <a:t>pokles celotělových bílkovin </a:t>
            </a:r>
          </a:p>
          <a:p>
            <a:pPr algn="ctr"/>
            <a:r>
              <a:rPr lang="cs-CZ" sz="2400" b="1">
                <a:solidFill>
                  <a:schemeClr val="bg1"/>
                </a:solidFill>
              </a:rPr>
              <a:t>pod 50 % výchozí hodnoty</a:t>
            </a:r>
          </a:p>
          <a:p>
            <a:pPr algn="ctr"/>
            <a:r>
              <a:rPr lang="cs-CZ" sz="2400" b="1">
                <a:solidFill>
                  <a:schemeClr val="bg1"/>
                </a:solidFill>
              </a:rPr>
              <a:t>je neslučitelný s dalším životem</a:t>
            </a:r>
          </a:p>
        </p:txBody>
      </p:sp>
      <p:sp>
        <p:nvSpPr>
          <p:cNvPr id="319502" name="Text Box 14"/>
          <p:cNvSpPr txBox="1">
            <a:spLocks noChangeArrowheads="1"/>
          </p:cNvSpPr>
          <p:nvPr/>
        </p:nvSpPr>
        <p:spPr bwMode="auto">
          <a:xfrm>
            <a:off x="1803400" y="4111626"/>
            <a:ext cx="69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000" b="1"/>
              <a:t>6 kg</a:t>
            </a:r>
          </a:p>
        </p:txBody>
      </p:sp>
      <p:sp>
        <p:nvSpPr>
          <p:cNvPr id="319503" name="Text Box 15"/>
          <p:cNvSpPr txBox="1">
            <a:spLocks noChangeArrowheads="1"/>
          </p:cNvSpPr>
          <p:nvPr/>
        </p:nvSpPr>
        <p:spPr bwMode="auto">
          <a:xfrm>
            <a:off x="9107489" y="3824289"/>
            <a:ext cx="733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000" b="1"/>
              <a:t>smrt</a:t>
            </a:r>
          </a:p>
        </p:txBody>
      </p:sp>
      <p:sp>
        <p:nvSpPr>
          <p:cNvPr id="319504" name="Text Box 16"/>
          <p:cNvSpPr txBox="1">
            <a:spLocks noChangeArrowheads="1"/>
          </p:cNvSpPr>
          <p:nvPr/>
        </p:nvSpPr>
        <p:spPr bwMode="auto">
          <a:xfrm>
            <a:off x="7232650" y="2744789"/>
            <a:ext cx="2679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000" b="1">
                <a:solidFill>
                  <a:schemeClr val="hlink"/>
                </a:solidFill>
              </a:rPr>
              <a:t>přežívání s defektem</a:t>
            </a:r>
          </a:p>
        </p:txBody>
      </p:sp>
      <p:sp>
        <p:nvSpPr>
          <p:cNvPr id="319505" name="Text Box 17"/>
          <p:cNvSpPr txBox="1">
            <a:spLocks noChangeArrowheads="1"/>
          </p:cNvSpPr>
          <p:nvPr/>
        </p:nvSpPr>
        <p:spPr bwMode="auto">
          <a:xfrm>
            <a:off x="8521700" y="6446838"/>
            <a:ext cx="958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1800" b="1"/>
              <a:t>měsíce</a:t>
            </a:r>
          </a:p>
        </p:txBody>
      </p:sp>
      <p:sp>
        <p:nvSpPr>
          <p:cNvPr id="319506" name="Text Box 18"/>
          <p:cNvSpPr txBox="1">
            <a:spLocks noChangeArrowheads="1"/>
          </p:cNvSpPr>
          <p:nvPr/>
        </p:nvSpPr>
        <p:spPr bwMode="auto">
          <a:xfrm>
            <a:off x="6456363" y="2205039"/>
            <a:ext cx="30908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000" b="1">
                <a:solidFill>
                  <a:srgbClr val="009900"/>
                </a:solidFill>
              </a:rPr>
              <a:t>účinná nutriční podpora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19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9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0"/>
                                        <p:tgtEl>
                                          <p:spTgt spid="319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19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0"/>
                                        <p:tgtEl>
                                          <p:spTgt spid="319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1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497" grpId="0" animBg="1"/>
      <p:bldP spid="319498" grpId="0" animBg="1"/>
      <p:bldP spid="319499" grpId="0" animBg="1"/>
      <p:bldP spid="319503" grpId="0"/>
      <p:bldP spid="319504" grpId="0"/>
      <p:bldP spid="319506" grpId="0"/>
      <p:bldP spid="31950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sz="1800"/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title"/>
          </p:nvPr>
        </p:nvSpPr>
        <p:spPr>
          <a:xfrm>
            <a:off x="2711451" y="404814"/>
            <a:ext cx="7191375" cy="1108075"/>
          </a:xfrm>
        </p:spPr>
        <p:txBody>
          <a:bodyPr>
            <a:normAutofit/>
          </a:bodyPr>
          <a:lstStyle/>
          <a:p>
            <a:r>
              <a:rPr lang="cs-CZ" sz="4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Nádorová kachexie</a:t>
            </a:r>
            <a:r>
              <a:rPr lang="cs-CZ" sz="3600" b="1">
                <a:latin typeface="Arial" charset="0"/>
              </a:rPr>
              <a:t> </a:t>
            </a:r>
            <a:br>
              <a:rPr lang="cs-CZ" sz="3600" b="1">
                <a:latin typeface="Arial" charset="0"/>
              </a:rPr>
            </a:br>
            <a:r>
              <a:rPr lang="cs-CZ" sz="2800">
                <a:latin typeface="Arial" charset="0"/>
              </a:rPr>
              <a:t>není výhradně pozdním fenoménem</a:t>
            </a:r>
          </a:p>
        </p:txBody>
      </p:sp>
      <p:sp>
        <p:nvSpPr>
          <p:cNvPr id="318468" name="Text Box 4"/>
          <p:cNvSpPr txBox="1">
            <a:spLocks noChangeArrowheads="1"/>
          </p:cNvSpPr>
          <p:nvPr/>
        </p:nvSpPr>
        <p:spPr bwMode="auto">
          <a:xfrm>
            <a:off x="1919288" y="6211889"/>
            <a:ext cx="693856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000" i="1"/>
              <a:t> </a:t>
            </a:r>
            <a:r>
              <a:rPr lang="cs-CZ" sz="2400" i="1"/>
              <a:t>Fearon KHC, konference Istanbul 2010. Modifikováno</a:t>
            </a:r>
            <a:r>
              <a:rPr lang="cs-CZ" sz="2000" i="1"/>
              <a:t>  </a:t>
            </a:r>
          </a:p>
        </p:txBody>
      </p:sp>
      <p:sp>
        <p:nvSpPr>
          <p:cNvPr id="318469" name="AutoShape 5"/>
          <p:cNvSpPr>
            <a:spLocks noChangeArrowheads="1"/>
          </p:cNvSpPr>
          <p:nvPr/>
        </p:nvSpPr>
        <p:spPr bwMode="auto">
          <a:xfrm>
            <a:off x="6742113" y="2278064"/>
            <a:ext cx="2667000" cy="2592387"/>
          </a:xfrm>
          <a:prstGeom prst="rightArrow">
            <a:avLst>
              <a:gd name="adj1" fmla="val 50000"/>
              <a:gd name="adj2" fmla="val 25720"/>
            </a:avLst>
          </a:prstGeom>
          <a:solidFill>
            <a:srgbClr val="CC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sz="1800"/>
          </a:p>
        </p:txBody>
      </p:sp>
      <p:sp>
        <p:nvSpPr>
          <p:cNvPr id="318470" name="Text Box 6"/>
          <p:cNvSpPr txBox="1">
            <a:spLocks noChangeArrowheads="1"/>
          </p:cNvSpPr>
          <p:nvPr/>
        </p:nvSpPr>
        <p:spPr bwMode="auto">
          <a:xfrm>
            <a:off x="9447214" y="3321051"/>
            <a:ext cx="8270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/>
              <a:t>Smrt</a:t>
            </a:r>
          </a:p>
        </p:txBody>
      </p:sp>
      <p:sp>
        <p:nvSpPr>
          <p:cNvPr id="318471" name="Text Box 7"/>
          <p:cNvSpPr txBox="1">
            <a:spLocks noChangeArrowheads="1"/>
          </p:cNvSpPr>
          <p:nvPr/>
        </p:nvSpPr>
        <p:spPr bwMode="auto">
          <a:xfrm>
            <a:off x="7105650" y="3214688"/>
            <a:ext cx="13760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000" b="1"/>
              <a:t>Refrakterní</a:t>
            </a:r>
          </a:p>
          <a:p>
            <a:r>
              <a:rPr lang="cs-CZ" sz="2000" b="1"/>
              <a:t>kachexie</a:t>
            </a:r>
          </a:p>
        </p:txBody>
      </p:sp>
      <p:sp>
        <p:nvSpPr>
          <p:cNvPr id="318472" name="Text Box 8"/>
          <p:cNvSpPr txBox="1">
            <a:spLocks noChangeArrowheads="1"/>
          </p:cNvSpPr>
          <p:nvPr/>
        </p:nvSpPr>
        <p:spPr bwMode="auto">
          <a:xfrm>
            <a:off x="2247900" y="4283075"/>
            <a:ext cx="154561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000" b="1"/>
              <a:t>časné</a:t>
            </a:r>
          </a:p>
          <a:p>
            <a:r>
              <a:rPr lang="cs-CZ" sz="2000" b="1"/>
              <a:t>metabolické </a:t>
            </a:r>
          </a:p>
          <a:p>
            <a:r>
              <a:rPr lang="cs-CZ" sz="2000" b="1"/>
              <a:t>změny</a:t>
            </a:r>
          </a:p>
          <a:p>
            <a:r>
              <a:rPr lang="cs-CZ" sz="2000" b="1"/>
              <a:t>    IL-6, CRP</a:t>
            </a:r>
          </a:p>
          <a:p>
            <a:r>
              <a:rPr lang="cs-CZ" sz="2000" b="1"/>
              <a:t>    albumin </a:t>
            </a:r>
          </a:p>
        </p:txBody>
      </p:sp>
      <p:sp>
        <p:nvSpPr>
          <p:cNvPr id="318473" name="Text Box 9"/>
          <p:cNvSpPr txBox="1">
            <a:spLocks noChangeArrowheads="1"/>
          </p:cNvSpPr>
          <p:nvPr/>
        </p:nvSpPr>
        <p:spPr bwMode="auto">
          <a:xfrm>
            <a:off x="4872039" y="2384425"/>
            <a:ext cx="10839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000" b="1"/>
              <a:t>&gt; </a:t>
            </a:r>
            <a:r>
              <a:rPr lang="cs-CZ" sz="2000" b="1"/>
              <a:t>5-10 %</a:t>
            </a:r>
          </a:p>
        </p:txBody>
      </p:sp>
      <p:sp>
        <p:nvSpPr>
          <p:cNvPr id="318474" name="Text Box 10"/>
          <p:cNvSpPr txBox="1">
            <a:spLocks noChangeArrowheads="1"/>
          </p:cNvSpPr>
          <p:nvPr/>
        </p:nvSpPr>
        <p:spPr bwMode="auto">
          <a:xfrm>
            <a:off x="6745288" y="2133600"/>
            <a:ext cx="24237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000" b="1"/>
              <a:t> </a:t>
            </a:r>
          </a:p>
          <a:p>
            <a:endParaRPr lang="cs-CZ" sz="2000" b="1"/>
          </a:p>
        </p:txBody>
      </p:sp>
      <p:sp>
        <p:nvSpPr>
          <p:cNvPr id="318475" name="Text Box 11"/>
          <p:cNvSpPr txBox="1">
            <a:spLocks noChangeArrowheads="1"/>
          </p:cNvSpPr>
          <p:nvPr/>
        </p:nvSpPr>
        <p:spPr bwMode="auto">
          <a:xfrm>
            <a:off x="1847850" y="2060576"/>
            <a:ext cx="25209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sz="2000" b="1"/>
              <a:t>Ztráta hmotnosti </a:t>
            </a:r>
          </a:p>
          <a:p>
            <a:pPr algn="ctr"/>
            <a:r>
              <a:rPr lang="en-GB" sz="2000" b="1"/>
              <a:t>&lt;</a:t>
            </a:r>
            <a:r>
              <a:rPr lang="cs-CZ" sz="2000" b="1"/>
              <a:t> 5%</a:t>
            </a:r>
          </a:p>
        </p:txBody>
      </p:sp>
      <p:sp>
        <p:nvSpPr>
          <p:cNvPr id="318476" name="Text Box 12"/>
          <p:cNvSpPr txBox="1">
            <a:spLocks noChangeArrowheads="1"/>
          </p:cNvSpPr>
          <p:nvPr/>
        </p:nvSpPr>
        <p:spPr bwMode="auto">
          <a:xfrm>
            <a:off x="4308476" y="4283075"/>
            <a:ext cx="136684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000" b="1"/>
              <a:t>systémový </a:t>
            </a:r>
          </a:p>
          <a:p>
            <a:r>
              <a:rPr lang="cs-CZ" sz="2000" b="1"/>
              <a:t>zánět </a:t>
            </a:r>
          </a:p>
          <a:p>
            <a:endParaRPr lang="cs-CZ" sz="800" b="1"/>
          </a:p>
          <a:p>
            <a:r>
              <a:rPr lang="cs-CZ" sz="2000" b="1"/>
              <a:t>anorexie</a:t>
            </a:r>
          </a:p>
          <a:p>
            <a:endParaRPr lang="cs-CZ" sz="2000" b="1"/>
          </a:p>
          <a:p>
            <a:endParaRPr lang="cs-CZ" sz="2000"/>
          </a:p>
        </p:txBody>
      </p:sp>
      <p:sp>
        <p:nvSpPr>
          <p:cNvPr id="318477" name="Text Box 13"/>
          <p:cNvSpPr txBox="1">
            <a:spLocks noChangeArrowheads="1"/>
          </p:cNvSpPr>
          <p:nvPr/>
        </p:nvSpPr>
        <p:spPr bwMode="auto">
          <a:xfrm>
            <a:off x="7032626" y="4294189"/>
            <a:ext cx="1298753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000"/>
              <a:t>   </a:t>
            </a:r>
            <a:r>
              <a:rPr lang="cs-CZ" sz="2000" b="1"/>
              <a:t>PS  </a:t>
            </a:r>
          </a:p>
          <a:p>
            <a:endParaRPr lang="cs-CZ" sz="800" b="1"/>
          </a:p>
          <a:p>
            <a:r>
              <a:rPr lang="cs-CZ" sz="2000" b="1"/>
              <a:t>přežívání</a:t>
            </a:r>
          </a:p>
          <a:p>
            <a:r>
              <a:rPr lang="en-GB" sz="2000" b="1"/>
              <a:t>&lt; </a:t>
            </a:r>
            <a:r>
              <a:rPr lang="cs-CZ" sz="2000" b="1"/>
              <a:t>3 měsíce</a:t>
            </a:r>
          </a:p>
        </p:txBody>
      </p:sp>
      <p:sp>
        <p:nvSpPr>
          <p:cNvPr id="318478" name="Line 14"/>
          <p:cNvSpPr>
            <a:spLocks noChangeShapeType="1"/>
          </p:cNvSpPr>
          <p:nvPr/>
        </p:nvSpPr>
        <p:spPr bwMode="auto">
          <a:xfrm>
            <a:off x="2424113" y="5589588"/>
            <a:ext cx="0" cy="2159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 sz="1800"/>
          </a:p>
        </p:txBody>
      </p:sp>
      <p:sp>
        <p:nvSpPr>
          <p:cNvPr id="318479" name="Line 15"/>
          <p:cNvSpPr>
            <a:spLocks noChangeShapeType="1"/>
          </p:cNvSpPr>
          <p:nvPr/>
        </p:nvSpPr>
        <p:spPr bwMode="auto">
          <a:xfrm flipV="1">
            <a:off x="2424113" y="5229225"/>
            <a:ext cx="0" cy="21590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 sz="1800"/>
          </a:p>
        </p:txBody>
      </p:sp>
      <p:sp>
        <p:nvSpPr>
          <p:cNvPr id="318480" name="Line 16"/>
          <p:cNvSpPr>
            <a:spLocks noChangeShapeType="1"/>
          </p:cNvSpPr>
          <p:nvPr/>
        </p:nvSpPr>
        <p:spPr bwMode="auto">
          <a:xfrm>
            <a:off x="7175500" y="4365625"/>
            <a:ext cx="0" cy="287338"/>
          </a:xfrm>
          <a:prstGeom prst="line">
            <a:avLst/>
          </a:prstGeom>
          <a:noFill/>
          <a:ln w="38100">
            <a:solidFill>
              <a:srgbClr val="1E0B7B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 sz="1800"/>
          </a:p>
        </p:txBody>
      </p:sp>
      <p:sp>
        <p:nvSpPr>
          <p:cNvPr id="318481" name="Rectangle 17"/>
          <p:cNvSpPr>
            <a:spLocks noChangeArrowheads="1"/>
          </p:cNvSpPr>
          <p:nvPr/>
        </p:nvSpPr>
        <p:spPr bwMode="auto">
          <a:xfrm>
            <a:off x="4224338" y="2927350"/>
            <a:ext cx="2520950" cy="1295400"/>
          </a:xfrm>
          <a:prstGeom prst="rect">
            <a:avLst/>
          </a:prstGeom>
          <a:solidFill>
            <a:srgbClr val="CC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sz="1800"/>
          </a:p>
        </p:txBody>
      </p:sp>
      <p:sp>
        <p:nvSpPr>
          <p:cNvPr id="318482" name="Rectangle 18"/>
          <p:cNvSpPr>
            <a:spLocks noChangeArrowheads="1"/>
          </p:cNvSpPr>
          <p:nvPr/>
        </p:nvSpPr>
        <p:spPr bwMode="auto">
          <a:xfrm>
            <a:off x="1919288" y="2927350"/>
            <a:ext cx="2303462" cy="12954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sz="1800"/>
          </a:p>
        </p:txBody>
      </p:sp>
      <p:sp>
        <p:nvSpPr>
          <p:cNvPr id="318483" name="Text Box 19"/>
          <p:cNvSpPr txBox="1">
            <a:spLocks noChangeArrowheads="1"/>
          </p:cNvSpPr>
          <p:nvPr/>
        </p:nvSpPr>
        <p:spPr bwMode="auto">
          <a:xfrm>
            <a:off x="2208213" y="3357563"/>
            <a:ext cx="15467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000" b="1"/>
              <a:t>Pre-kachexie</a:t>
            </a:r>
          </a:p>
        </p:txBody>
      </p:sp>
      <p:sp>
        <p:nvSpPr>
          <p:cNvPr id="318484" name="Text Box 20"/>
          <p:cNvSpPr txBox="1">
            <a:spLocks noChangeArrowheads="1"/>
          </p:cNvSpPr>
          <p:nvPr/>
        </p:nvSpPr>
        <p:spPr bwMode="auto">
          <a:xfrm>
            <a:off x="4797426" y="3357563"/>
            <a:ext cx="113114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000" b="1"/>
              <a:t>Kachexie</a:t>
            </a:r>
          </a:p>
        </p:txBody>
      </p:sp>
      <p:sp>
        <p:nvSpPr>
          <p:cNvPr id="318485" name="Text Box 21"/>
          <p:cNvSpPr txBox="1">
            <a:spLocks noChangeArrowheads="1"/>
          </p:cNvSpPr>
          <p:nvPr/>
        </p:nvSpPr>
        <p:spPr bwMode="auto">
          <a:xfrm>
            <a:off x="9336089" y="2384426"/>
            <a:ext cx="1049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000" b="1"/>
              <a:t>&gt; </a:t>
            </a:r>
            <a:r>
              <a:rPr lang="cs-CZ" sz="2000" b="1"/>
              <a:t>30 % </a:t>
            </a:r>
          </a:p>
        </p:txBody>
      </p:sp>
      <p:sp>
        <p:nvSpPr>
          <p:cNvPr id="318486" name="Text Box 22"/>
          <p:cNvSpPr txBox="1">
            <a:spLocks noChangeArrowheads="1"/>
          </p:cNvSpPr>
          <p:nvPr/>
        </p:nvSpPr>
        <p:spPr bwMode="auto">
          <a:xfrm>
            <a:off x="7175500" y="2349500"/>
            <a:ext cx="12137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000" b="1"/>
              <a:t>&gt; </a:t>
            </a:r>
            <a:r>
              <a:rPr lang="cs-CZ" sz="2000" b="1"/>
              <a:t>20-30 %</a:t>
            </a:r>
          </a:p>
        </p:txBody>
      </p:sp>
    </p:spTree>
    <p:extLst>
      <p:ext uri="{BB962C8B-B14F-4D97-AF65-F5344CB8AC3E}">
        <p14:creationId xmlns:p14="http://schemas.microsoft.com/office/powerpoint/2010/main" val="2056410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07568" y="404664"/>
            <a:ext cx="846043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>
                <a:solidFill>
                  <a:schemeClr val="tx2"/>
                </a:solidFill>
              </a:rPr>
              <a:t>Primární kachexie</a:t>
            </a:r>
            <a:r>
              <a:rPr lang="cs-CZ" sz="3200">
                <a:solidFill>
                  <a:schemeClr val="tx2"/>
                </a:solidFill>
              </a:rPr>
              <a:t> </a:t>
            </a:r>
            <a:br>
              <a:rPr lang="cs-CZ" sz="3200"/>
            </a:br>
            <a:r>
              <a:rPr lang="cs-CZ" sz="2800" i="1" err="1"/>
              <a:t>multimodální</a:t>
            </a:r>
            <a:r>
              <a:rPr lang="cs-CZ" sz="2800" i="1"/>
              <a:t> vč. psychoterapie a fyzioterapie </a:t>
            </a:r>
            <a:br>
              <a:rPr lang="cs-CZ" sz="2800"/>
            </a:br>
            <a:r>
              <a:rPr lang="cs-CZ" sz="2800"/>
              <a:t>farmaka:</a:t>
            </a:r>
            <a:br>
              <a:rPr lang="cs-CZ" sz="2800"/>
            </a:br>
            <a:r>
              <a:rPr lang="cs-CZ" sz="2800" b="1"/>
              <a:t>- stimulátory apetitu</a:t>
            </a:r>
            <a:r>
              <a:rPr lang="cs-CZ" sz="2800"/>
              <a:t> (</a:t>
            </a:r>
            <a:r>
              <a:rPr lang="cs-CZ" sz="2800" err="1"/>
              <a:t>megestrol</a:t>
            </a:r>
            <a:r>
              <a:rPr lang="cs-CZ" sz="2800"/>
              <a:t> </a:t>
            </a:r>
            <a:r>
              <a:rPr lang="cs-CZ" sz="2800" err="1"/>
              <a:t>ac</a:t>
            </a:r>
            <a:r>
              <a:rPr lang="cs-CZ" sz="2800"/>
              <a:t>., steroidy, </a:t>
            </a:r>
            <a:r>
              <a:rPr lang="cs-CZ" sz="2800" err="1"/>
              <a:t>kanab</a:t>
            </a:r>
            <a:r>
              <a:rPr lang="cs-CZ" sz="2800"/>
              <a:t>.)</a:t>
            </a:r>
            <a:br>
              <a:rPr lang="cs-CZ" sz="2800"/>
            </a:br>
            <a:r>
              <a:rPr lang="cs-CZ" sz="2800" b="1"/>
              <a:t>- apetit stimulující antidepresiva </a:t>
            </a:r>
            <a:r>
              <a:rPr lang="cs-CZ" sz="2800"/>
              <a:t>(</a:t>
            </a:r>
            <a:r>
              <a:rPr lang="cs-CZ" sz="2800" err="1"/>
              <a:t>mirtazapin</a:t>
            </a:r>
            <a:r>
              <a:rPr lang="cs-CZ" sz="2800"/>
              <a:t>)</a:t>
            </a:r>
            <a:br>
              <a:rPr lang="cs-CZ" sz="2800"/>
            </a:br>
            <a:r>
              <a:rPr lang="cs-CZ" sz="2800" b="1"/>
              <a:t>- modulátory zánětlivé odpovědi</a:t>
            </a:r>
            <a:r>
              <a:rPr lang="cs-CZ" sz="2800"/>
              <a:t> (omega-3 MK, NSAID)</a:t>
            </a:r>
            <a:br>
              <a:rPr lang="cs-CZ" sz="2800"/>
            </a:br>
            <a:r>
              <a:rPr lang="cs-CZ" sz="2800" b="1"/>
              <a:t>- léčiva GIT</a:t>
            </a:r>
            <a:r>
              <a:rPr lang="cs-CZ" sz="2800"/>
              <a:t> (antiemetika, </a:t>
            </a:r>
            <a:r>
              <a:rPr lang="cs-CZ" sz="2800" err="1"/>
              <a:t>prokinetika</a:t>
            </a:r>
            <a:r>
              <a:rPr lang="cs-CZ" sz="2800"/>
              <a:t> a </a:t>
            </a:r>
            <a:r>
              <a:rPr lang="cs-CZ" sz="2800" err="1"/>
              <a:t>antiulceroza</a:t>
            </a:r>
            <a:r>
              <a:rPr lang="cs-CZ" sz="2800"/>
              <a:t>)</a:t>
            </a:r>
          </a:p>
          <a:p>
            <a:endParaRPr lang="cs-CZ" sz="3200"/>
          </a:p>
          <a:p>
            <a:endParaRPr lang="cs-CZ" sz="3200"/>
          </a:p>
          <a:p>
            <a:endParaRPr lang="cs-CZ" sz="3200"/>
          </a:p>
          <a:p>
            <a:r>
              <a:rPr lang="cs-CZ" sz="3200" b="1">
                <a:solidFill>
                  <a:schemeClr val="tx2"/>
                </a:solidFill>
              </a:rPr>
              <a:t>Sekundární kachexie</a:t>
            </a:r>
            <a:br>
              <a:rPr lang="cs-CZ" sz="3200" b="1"/>
            </a:br>
            <a:r>
              <a:rPr lang="cs-CZ" sz="2800"/>
              <a:t>substituce umělou výživou</a:t>
            </a:r>
          </a:p>
        </p:txBody>
      </p:sp>
      <p:cxnSp>
        <p:nvCxnSpPr>
          <p:cNvPr id="4" name="Přímá spojovací čára 3"/>
          <p:cNvCxnSpPr/>
          <p:nvPr/>
        </p:nvCxnSpPr>
        <p:spPr>
          <a:xfrm flipV="1">
            <a:off x="1775520" y="764704"/>
            <a:ext cx="432048" cy="2232248"/>
          </a:xfrm>
          <a:prstGeom prst="line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ovací čára 5"/>
          <p:cNvCxnSpPr/>
          <p:nvPr/>
        </p:nvCxnSpPr>
        <p:spPr>
          <a:xfrm>
            <a:off x="1775520" y="3068960"/>
            <a:ext cx="432048" cy="2232248"/>
          </a:xfrm>
          <a:prstGeom prst="line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2A8FB5-9DA8-A33F-DA63-AF24AD39C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ea typeface="Calibri Light"/>
                <a:cs typeface="Calibri Light"/>
              </a:rPr>
              <a:t>Skrytá?  malnutrice  </a:t>
            </a:r>
            <a:r>
              <a:rPr lang="cs-CZ" sz="2800" dirty="0">
                <a:ea typeface="Calibri Light"/>
                <a:cs typeface="Calibri Light"/>
              </a:rPr>
              <a:t>(s laskavostí doc. </a:t>
            </a:r>
            <a:r>
              <a:rPr lang="cs-CZ" sz="2800" err="1">
                <a:ea typeface="Calibri Light"/>
                <a:cs typeface="Calibri Light"/>
              </a:rPr>
              <a:t>Tomíšky</a:t>
            </a:r>
            <a:r>
              <a:rPr lang="cs-CZ" sz="2800" dirty="0">
                <a:ea typeface="Calibri Light"/>
                <a:cs typeface="Calibri Light"/>
              </a:rPr>
              <a:t>)</a:t>
            </a:r>
          </a:p>
        </p:txBody>
      </p:sp>
      <p:pic>
        <p:nvPicPr>
          <p:cNvPr id="4" name="Zástupný obsah 3" descr="Obsah obrázku oblečení, osoba, Hruď, muž&#10;&#10;Popis se vygeneroval automaticky.">
            <a:extLst>
              <a:ext uri="{FF2B5EF4-FFF2-40B4-BE49-F238E27FC236}">
                <a16:creationId xmlns:a16="http://schemas.microsoft.com/office/drawing/2014/main" id="{6968773B-5852-9D9D-D111-EF184578C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7038" y="1656498"/>
            <a:ext cx="8937036" cy="5037666"/>
          </a:xfrm>
        </p:spPr>
      </p:pic>
    </p:spTree>
    <p:extLst>
      <p:ext uri="{BB962C8B-B14F-4D97-AF65-F5344CB8AC3E}">
        <p14:creationId xmlns:p14="http://schemas.microsoft.com/office/powerpoint/2010/main" val="676075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673831" y="377529"/>
            <a:ext cx="9835054" cy="805159"/>
          </a:xfrm>
        </p:spPr>
        <p:txBody>
          <a:bodyPr/>
          <a:lstStyle/>
          <a:p>
            <a:pPr eaLnBrk="1" hangingPunct="1"/>
            <a:r>
              <a:rPr lang="cs-CZ">
                <a:latin typeface="Arial" charset="0"/>
                <a:cs typeface="Arial" charset="0"/>
              </a:rPr>
              <a:t>Diagnostika – jednoduchá?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>
          <a:xfrm>
            <a:off x="454671" y="1250148"/>
            <a:ext cx="7276480" cy="516670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cs-CZ" b="1">
                <a:latin typeface="Arial"/>
                <a:cs typeface="Arial"/>
              </a:rPr>
              <a:t>Screening </a:t>
            </a:r>
          </a:p>
          <a:p>
            <a:pPr lvl="1"/>
            <a:r>
              <a:rPr lang="cs-CZ">
                <a:latin typeface="Arial"/>
                <a:cs typeface="Arial"/>
              </a:rPr>
              <a:t>Hospitalizace</a:t>
            </a:r>
          </a:p>
          <a:p>
            <a:pPr lvl="1"/>
            <a:r>
              <a:rPr lang="cs-CZ">
                <a:latin typeface="Arial"/>
                <a:cs typeface="Arial"/>
              </a:rPr>
              <a:t>Ambulance?</a:t>
            </a:r>
          </a:p>
          <a:p>
            <a:r>
              <a:rPr lang="cs-CZ" b="1">
                <a:latin typeface="Arial"/>
                <a:cs typeface="Arial"/>
              </a:rPr>
              <a:t>anamnéza</a:t>
            </a:r>
            <a:endParaRPr lang="cs-CZ">
              <a:latin typeface="Arial"/>
              <a:cs typeface="Arial"/>
            </a:endParaRPr>
          </a:p>
          <a:p>
            <a:pPr eaLnBrk="1" hangingPunct="1"/>
            <a:r>
              <a:rPr lang="cs-CZ" b="1">
                <a:latin typeface="Arial" charset="0"/>
                <a:cs typeface="Arial" charset="0"/>
              </a:rPr>
              <a:t>Vážit</a:t>
            </a:r>
            <a:r>
              <a:rPr lang="cs-CZ">
                <a:latin typeface="Arial" charset="0"/>
                <a:cs typeface="Arial" charset="0"/>
              </a:rPr>
              <a:t> !!! (nevěřit)</a:t>
            </a:r>
          </a:p>
          <a:p>
            <a:pPr eaLnBrk="1" hangingPunct="1"/>
            <a:r>
              <a:rPr lang="cs-CZ">
                <a:latin typeface="Arial" charset="0"/>
                <a:cs typeface="Arial" charset="0"/>
              </a:rPr>
              <a:t>Měřit (nevěřit)</a:t>
            </a:r>
          </a:p>
          <a:p>
            <a:pPr eaLnBrk="1" hangingPunct="1"/>
            <a:r>
              <a:rPr lang="cs-CZ" b="1">
                <a:latin typeface="Arial" charset="0"/>
                <a:cs typeface="Arial" charset="0"/>
              </a:rPr>
              <a:t>Vyšetřit</a:t>
            </a:r>
          </a:p>
          <a:p>
            <a:pPr lvl="1"/>
            <a:r>
              <a:rPr lang="cs-CZ">
                <a:latin typeface="Arial" charset="0"/>
                <a:cs typeface="Arial" charset="0"/>
              </a:rPr>
              <a:t>Vysvléci</a:t>
            </a:r>
          </a:p>
          <a:p>
            <a:pPr lvl="1"/>
            <a:r>
              <a:rPr lang="cs-CZ">
                <a:latin typeface="Arial" charset="0"/>
                <a:cs typeface="Arial" charset="0"/>
              </a:rPr>
              <a:t>Pohmat</a:t>
            </a:r>
          </a:p>
          <a:p>
            <a:pPr lvl="1"/>
            <a:r>
              <a:rPr lang="cs-CZ">
                <a:latin typeface="Arial"/>
                <a:cs typeface="Arial"/>
              </a:rPr>
              <a:t>Otoky</a:t>
            </a:r>
          </a:p>
          <a:p>
            <a:r>
              <a:rPr lang="cs-CZ">
                <a:latin typeface="Calibri"/>
                <a:ea typeface="Calibri"/>
                <a:cs typeface="Calibri"/>
              </a:rPr>
              <a:t>Funkční testy/klinické vyšetření</a:t>
            </a:r>
            <a:endParaRPr lang="en-US">
              <a:solidFill>
                <a:srgbClr val="808080"/>
              </a:solidFill>
              <a:latin typeface="Calibri"/>
              <a:ea typeface="Calibri"/>
              <a:cs typeface="Calibri"/>
            </a:endParaRPr>
          </a:p>
          <a:p>
            <a:r>
              <a:rPr lang="cs-CZ">
                <a:latin typeface="Calibri"/>
                <a:ea typeface="Calibri"/>
                <a:cs typeface="Calibri"/>
              </a:rPr>
              <a:t>Laboratoř?</a:t>
            </a:r>
            <a:endParaRPr lang="en-US">
              <a:solidFill>
                <a:srgbClr val="808080"/>
              </a:solidFill>
              <a:latin typeface="Calibri"/>
              <a:ea typeface="Calibri"/>
              <a:cs typeface="Calibri"/>
            </a:endParaRPr>
          </a:p>
          <a:p>
            <a:endParaRPr lang="cs-CZ">
              <a:solidFill>
                <a:srgbClr val="808080"/>
              </a:solidFill>
              <a:latin typeface="Calibri"/>
              <a:ea typeface="Calibri"/>
              <a:cs typeface="Calibri"/>
            </a:endParaRPr>
          </a:p>
          <a:p>
            <a:r>
              <a:rPr lang="cs-CZ">
                <a:latin typeface="Calibri"/>
                <a:ea typeface="Calibri"/>
                <a:cs typeface="Calibri"/>
              </a:rPr>
              <a:t>Nutriční terapeut:  NRS, analýza příjmu, dietní doporučení, edukace</a:t>
            </a:r>
            <a:endParaRPr lang="en-US">
              <a:solidFill>
                <a:srgbClr val="808080"/>
              </a:solidFill>
              <a:latin typeface="Calibri"/>
              <a:ea typeface="Calibri"/>
              <a:cs typeface="Calibri"/>
            </a:endParaRPr>
          </a:p>
          <a:p>
            <a:r>
              <a:rPr lang="cs-CZ">
                <a:latin typeface="Calibri"/>
                <a:ea typeface="Calibri"/>
                <a:cs typeface="Calibri"/>
              </a:rPr>
              <a:t>Nutriční lékař:  NRS, medikace, stanovení cíle?, předpis</a:t>
            </a:r>
            <a:endParaRPr lang="en-US">
              <a:solidFill>
                <a:srgbClr val="808080"/>
              </a:solidFill>
              <a:latin typeface="Calibri"/>
              <a:ea typeface="Calibri"/>
              <a:cs typeface="Calibri"/>
            </a:endParaRPr>
          </a:p>
          <a:p>
            <a:pPr lvl="1"/>
            <a:endParaRPr lang="cs-CZ">
              <a:latin typeface="Arial" charset="0"/>
              <a:cs typeface="Arial" charset="0"/>
            </a:endParaRPr>
          </a:p>
        </p:txBody>
      </p:sp>
      <p:pic>
        <p:nvPicPr>
          <p:cNvPr id="6148" name="Picture 5" descr="M:\výživa dokumenty\IMAG0999.jpg"/>
          <p:cNvPicPr>
            <a:picLocks noChangeAspect="1" noChangeArrowheads="1"/>
          </p:cNvPicPr>
          <p:nvPr/>
        </p:nvPicPr>
        <p:blipFill>
          <a:blip r:embed="rId2" cstate="print"/>
          <a:srcRect t="8788" b="10593"/>
          <a:stretch>
            <a:fillRect/>
          </a:stretch>
        </p:blipFill>
        <p:spPr bwMode="auto">
          <a:xfrm>
            <a:off x="9867575" y="2818569"/>
            <a:ext cx="2181160" cy="3484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2" descr="M:\foto 20.1.2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4865" y="2818569"/>
            <a:ext cx="1262219" cy="34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2" descr="M:\výživa dokumenty\IMAG0998.jpg"/>
          <p:cNvPicPr>
            <a:picLocks noChangeAspect="1" noChangeArrowheads="1"/>
          </p:cNvPicPr>
          <p:nvPr/>
        </p:nvPicPr>
        <p:blipFill>
          <a:blip r:embed="rId4" cstate="print"/>
          <a:srcRect t="10399" b="5264"/>
          <a:stretch>
            <a:fillRect/>
          </a:stretch>
        </p:blipFill>
        <p:spPr bwMode="auto">
          <a:xfrm>
            <a:off x="8742261" y="12307"/>
            <a:ext cx="2094376" cy="34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15F51-4898-829B-ACEC-1387C99CF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 Light"/>
                <a:cs typeface="Calibri Light"/>
              </a:rPr>
              <a:t>Diagnostika tělesného složení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90AB1C-608E-6E3E-39C2-1F610E629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ea typeface="Calibri"/>
                <a:cs typeface="Calibri"/>
              </a:rPr>
              <a:t>BIA?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>
                <a:ea typeface="Calibri"/>
                <a:cs typeface="Calibri"/>
              </a:rPr>
              <a:t>Cena?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>
                <a:ea typeface="Calibri"/>
                <a:cs typeface="Calibri"/>
              </a:rPr>
              <a:t>Přímo měřené hodnoty lepší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>
                <a:ea typeface="Calibri"/>
                <a:cs typeface="Calibri"/>
              </a:rPr>
              <a:t>Interpretace obtížná</a:t>
            </a:r>
          </a:p>
          <a:p>
            <a:r>
              <a:rPr lang="cs-CZ">
                <a:ea typeface="Calibri"/>
                <a:cs typeface="Calibri"/>
              </a:rPr>
              <a:t>CT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>
                <a:ea typeface="Calibri"/>
                <a:cs typeface="Calibri"/>
              </a:rPr>
              <a:t>Dostupné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>
                <a:ea typeface="Calibri"/>
                <a:cs typeface="Calibri"/>
              </a:rPr>
              <a:t>Analýza ale složitá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>
                <a:ea typeface="Calibri"/>
                <a:cs typeface="Calibri"/>
              </a:rPr>
              <a:t>Software drahý, learning </a:t>
            </a:r>
            <a:r>
              <a:rPr lang="cs-CZ" err="1">
                <a:ea typeface="Calibri"/>
                <a:cs typeface="Calibri"/>
              </a:rPr>
              <a:t>curve</a:t>
            </a:r>
            <a:r>
              <a:rPr lang="cs-CZ">
                <a:ea typeface="Calibri"/>
                <a:cs typeface="Calibri"/>
              </a:rPr>
              <a:t> personálu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cs-CZ">
              <a:ea typeface="Calibri"/>
              <a:cs typeface="Calibri"/>
            </a:endParaRPr>
          </a:p>
        </p:txBody>
      </p:sp>
      <p:pic>
        <p:nvPicPr>
          <p:cNvPr id="4" name="Obrázek 3" descr="inBody - profesionální analýza složení těla - CrossFit Pardubice">
            <a:extLst>
              <a:ext uri="{FF2B5EF4-FFF2-40B4-BE49-F238E27FC236}">
                <a16:creationId xmlns:a16="http://schemas.microsoft.com/office/drawing/2014/main" id="{2673BBA4-EF6C-240E-1E30-AC67183A8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819" y="1398586"/>
            <a:ext cx="4304069" cy="533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985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680" y="73012"/>
            <a:ext cx="9753599" cy="664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581A622-A77D-5E79-F58B-D00C2EDA018B}"/>
              </a:ext>
            </a:extLst>
          </p:cNvPr>
          <p:cNvSpPr txBox="1"/>
          <p:nvPr/>
        </p:nvSpPr>
        <p:spPr>
          <a:xfrm>
            <a:off x="515009" y="691468"/>
            <a:ext cx="1075365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u="sng"/>
              <a:t>Není třeba</a:t>
            </a:r>
            <a:r>
              <a:rPr lang="cs-CZ" sz="2800"/>
              <a:t> opakovat:</a:t>
            </a:r>
          </a:p>
          <a:p>
            <a:pPr algn="l"/>
            <a:r>
              <a:rPr lang="cs-CZ" sz="2800"/>
              <a:t>Incidenci, příčiny, mechanismy, důsledky, studie, </a:t>
            </a:r>
            <a:r>
              <a:rPr lang="cs-CZ" sz="2800" err="1"/>
              <a:t>guideliny</a:t>
            </a:r>
            <a:r>
              <a:rPr lang="cs-CZ" sz="2800"/>
              <a:t>, …</a:t>
            </a:r>
          </a:p>
          <a:p>
            <a:pPr algn="l"/>
            <a:endParaRPr lang="cs-CZ" sz="2800"/>
          </a:p>
          <a:p>
            <a:pPr algn="l"/>
            <a:r>
              <a:rPr lang="cs-CZ" sz="2800" u="sng"/>
              <a:t>Není třeba</a:t>
            </a:r>
            <a:r>
              <a:rPr lang="cs-CZ" sz="2800"/>
              <a:t> vytvářet systémy:</a:t>
            </a:r>
          </a:p>
          <a:p>
            <a:pPr algn="l"/>
            <a:r>
              <a:rPr lang="cs-CZ" sz="2800" err="1"/>
              <a:t>Skríningu</a:t>
            </a:r>
            <a:r>
              <a:rPr lang="cs-CZ" sz="2800"/>
              <a:t>, </a:t>
            </a:r>
            <a:r>
              <a:rPr lang="cs-CZ" sz="2800" err="1"/>
              <a:t>monitorace</a:t>
            </a:r>
            <a:r>
              <a:rPr lang="cs-CZ" sz="2800"/>
              <a:t> váhy, p.o.příjmu, laboratorních ukazatelů, …</a:t>
            </a:r>
          </a:p>
          <a:p>
            <a:pPr algn="l"/>
            <a:endParaRPr lang="cs-CZ" sz="2800"/>
          </a:p>
          <a:p>
            <a:pPr algn="l"/>
            <a:r>
              <a:rPr lang="cs-CZ" sz="2800" u="sng"/>
              <a:t>Je třeba</a:t>
            </a:r>
            <a:r>
              <a:rPr lang="cs-CZ" sz="2800"/>
              <a:t>:</a:t>
            </a:r>
          </a:p>
          <a:p>
            <a:pPr marL="342900" indent="-342900" algn="l">
              <a:buAutoNum type="arabicPeriod"/>
            </a:pPr>
            <a:r>
              <a:rPr lang="cs-CZ" sz="3200" b="1"/>
              <a:t>Uvěřit</a:t>
            </a:r>
          </a:p>
          <a:p>
            <a:pPr marL="342900" indent="-342900" algn="l">
              <a:buAutoNum type="arabicPeriod"/>
            </a:pPr>
            <a:r>
              <a:rPr lang="cs-CZ" sz="3200" b="1"/>
              <a:t>Uvědomit si osobní odpovědnost</a:t>
            </a:r>
          </a:p>
          <a:p>
            <a:pPr marL="342900" indent="-342900" algn="l">
              <a:buAutoNum type="arabicPeriod"/>
            </a:pPr>
            <a:r>
              <a:rPr lang="cs-CZ" sz="3200" b="1"/>
              <a:t>Udělat si základní jasno v hlavě</a:t>
            </a:r>
          </a:p>
          <a:p>
            <a:pPr marL="342900" indent="-342900" algn="l">
              <a:buAutoNum type="arabicPeriod"/>
            </a:pPr>
            <a:r>
              <a:rPr lang="cs-CZ" sz="3200" b="1"/>
              <a:t>Jednat</a:t>
            </a:r>
          </a:p>
        </p:txBody>
      </p:sp>
    </p:spTree>
    <p:extLst>
      <p:ext uri="{BB962C8B-B14F-4D97-AF65-F5344CB8AC3E}">
        <p14:creationId xmlns:p14="http://schemas.microsoft.com/office/powerpoint/2010/main" val="182056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9040" y="139113"/>
            <a:ext cx="9194800" cy="6505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3686EE-DAEA-6B8E-0915-1D1B86CC1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>
                <a:ea typeface="Calibri Light"/>
                <a:cs typeface="Calibri Light"/>
              </a:rPr>
              <a:t>Sarkopenická</a:t>
            </a:r>
            <a:r>
              <a:rPr lang="cs-CZ">
                <a:ea typeface="Calibri Light"/>
                <a:cs typeface="Calibri Light"/>
              </a:rPr>
              <a:t> obezita</a:t>
            </a:r>
            <a:endParaRPr lang="cs-CZ"/>
          </a:p>
        </p:txBody>
      </p:sp>
      <p:pic>
        <p:nvPicPr>
          <p:cNvPr id="7" name="Zástupný obsah 6" descr="Obsah obrázku snímek obrazovky, kruh, ilustrace&#10;&#10;Popis se vygeneroval automaticky.">
            <a:extLst>
              <a:ext uri="{FF2B5EF4-FFF2-40B4-BE49-F238E27FC236}">
                <a16:creationId xmlns:a16="http://schemas.microsoft.com/office/drawing/2014/main" id="{0AC2A833-91BC-BB15-77E6-BBACAAEBBA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0766" y="1500382"/>
            <a:ext cx="6013565" cy="4983239"/>
          </a:xfrm>
        </p:spPr>
      </p:pic>
      <p:pic>
        <p:nvPicPr>
          <p:cNvPr id="8" name="Obrázek 7" descr="Obsah obrázku kresba, skica, kloub, boty&#10;&#10;Popis se vygeneroval automaticky.">
            <a:extLst>
              <a:ext uri="{FF2B5EF4-FFF2-40B4-BE49-F238E27FC236}">
                <a16:creationId xmlns:a16="http://schemas.microsoft.com/office/drawing/2014/main" id="{32AA8E93-4340-34A2-6085-AB6BC0B48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76" y="2480246"/>
            <a:ext cx="4378712" cy="308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19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817B6F-36DB-E91A-D473-CC107AFEE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11125"/>
            <a:ext cx="10515600" cy="1325563"/>
          </a:xfrm>
        </p:spPr>
        <p:txBody>
          <a:bodyPr>
            <a:normAutofit/>
          </a:bodyPr>
          <a:lstStyle/>
          <a:p>
            <a:r>
              <a:rPr lang="cs-CZ">
                <a:ea typeface="Calibri Light"/>
                <a:cs typeface="Calibri Light"/>
              </a:rPr>
              <a:t>Dotazník PSNPO  </a:t>
            </a:r>
            <a:r>
              <a:rPr lang="cs-CZ" sz="2000">
                <a:ea typeface="+mj-lt"/>
                <a:cs typeface="+mj-lt"/>
              </a:rPr>
              <a:t>https://www.linkos.cz/files/Dotaznik_nutricniho_rizika.pdf</a:t>
            </a:r>
            <a:endParaRPr lang="cs-CZ" sz="2000">
              <a:ea typeface="Calibri Light"/>
              <a:cs typeface="Calibri Light"/>
            </a:endParaRPr>
          </a:p>
        </p:txBody>
      </p:sp>
      <p:pic>
        <p:nvPicPr>
          <p:cNvPr id="4" name="Zástupný obsah 3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2C736097-F14D-FD5A-D0DF-F587978A4F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0725" t="14603" r="13339" b="6032"/>
          <a:stretch/>
        </p:blipFill>
        <p:spPr>
          <a:xfrm>
            <a:off x="1421460" y="1295467"/>
            <a:ext cx="3942910" cy="5505238"/>
          </a:xfrm>
        </p:spPr>
      </p:pic>
      <p:pic>
        <p:nvPicPr>
          <p:cNvPr id="5" name="Obrázek 4" descr="Obsah obrázku text, snímek obrazovky, software, Počítačová ikona&#10;&#10;Popis se vygeneroval automaticky.">
            <a:extLst>
              <a:ext uri="{FF2B5EF4-FFF2-40B4-BE49-F238E27FC236}">
                <a16:creationId xmlns:a16="http://schemas.microsoft.com/office/drawing/2014/main" id="{67A5C8CF-8414-302F-ABA8-2C77444939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677" t="17424" r="13319" b="4167"/>
          <a:stretch/>
        </p:blipFill>
        <p:spPr>
          <a:xfrm>
            <a:off x="5947363" y="1348834"/>
            <a:ext cx="3914394" cy="543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323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8E3C0E-910C-5D03-AF20-F2EA5C39D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 Light"/>
                <a:cs typeface="Calibri Light"/>
              </a:rPr>
              <a:t>NRS pro </a:t>
            </a:r>
            <a:r>
              <a:rPr lang="cs-CZ" err="1">
                <a:ea typeface="Calibri Light"/>
                <a:cs typeface="Calibri Light"/>
              </a:rPr>
              <a:t>onkol</a:t>
            </a:r>
            <a:r>
              <a:rPr lang="cs-CZ">
                <a:ea typeface="Calibri Light"/>
                <a:cs typeface="Calibri Light"/>
              </a:rPr>
              <a:t>. pacienty (v tisku)</a:t>
            </a:r>
            <a:endParaRPr lang="cs-CZ"/>
          </a:p>
        </p:txBody>
      </p:sp>
      <p:pic>
        <p:nvPicPr>
          <p:cNvPr id="7" name="Zástupný obsah 6" descr="Obsah obrázku text, snímek obrazovky, software, displej&#10;&#10;Popis se vygeneroval automaticky.">
            <a:extLst>
              <a:ext uri="{FF2B5EF4-FFF2-40B4-BE49-F238E27FC236}">
                <a16:creationId xmlns:a16="http://schemas.microsoft.com/office/drawing/2014/main" id="{C344E866-0D18-44C1-A03B-30E7E12ED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785" t="18314" r="16746" b="29942"/>
          <a:stretch/>
        </p:blipFill>
        <p:spPr>
          <a:xfrm>
            <a:off x="1547013" y="1349283"/>
            <a:ext cx="7091932" cy="529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95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0F869F-2DC9-E9F3-899A-F44472EC5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 Light"/>
                <a:cs typeface="Calibri Light"/>
              </a:rPr>
              <a:t>Modrá kniha ČOS: </a:t>
            </a:r>
            <a:endParaRPr lang="cs-CZ"/>
          </a:p>
        </p:txBody>
      </p:sp>
      <p:pic>
        <p:nvPicPr>
          <p:cNvPr id="4" name="Zástupný obsah 3" descr="Obsah obrázku text, snímek obrazovky, Písmo, číslo&#10;&#10;Popis se vygeneroval automaticky.">
            <a:extLst>
              <a:ext uri="{FF2B5EF4-FFF2-40B4-BE49-F238E27FC236}">
                <a16:creationId xmlns:a16="http://schemas.microsoft.com/office/drawing/2014/main" id="{1876F675-4056-FFFE-9188-4D67A3516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767" y="1945588"/>
            <a:ext cx="10043874" cy="4497116"/>
          </a:xfrm>
        </p:spPr>
      </p:pic>
    </p:spTree>
    <p:extLst>
      <p:ext uri="{BB962C8B-B14F-4D97-AF65-F5344CB8AC3E}">
        <p14:creationId xmlns:p14="http://schemas.microsoft.com/office/powerpoint/2010/main" val="985148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EA915C-4A98-4B99-689C-328107A31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3" descr="Obsah obrázku text, snímek obrazovky, design&#10;&#10;Popis se vygeneroval automaticky.">
            <a:extLst>
              <a:ext uri="{FF2B5EF4-FFF2-40B4-BE49-F238E27FC236}">
                <a16:creationId xmlns:a16="http://schemas.microsoft.com/office/drawing/2014/main" id="{E786500E-C792-8AE9-775C-35C8CA894E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052" y="369959"/>
            <a:ext cx="11072517" cy="6232407"/>
          </a:xfrm>
        </p:spPr>
      </p:pic>
    </p:spTree>
    <p:extLst>
      <p:ext uri="{BB962C8B-B14F-4D97-AF65-F5344CB8AC3E}">
        <p14:creationId xmlns:p14="http://schemas.microsoft.com/office/powerpoint/2010/main" val="2906687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8135" y="116632"/>
            <a:ext cx="11198431" cy="1143000"/>
          </a:xfrm>
        </p:spPr>
        <p:txBody>
          <a:bodyPr>
            <a:normAutofit fontScale="90000"/>
          </a:bodyPr>
          <a:lstStyle/>
          <a:p>
            <a:r>
              <a:rPr lang="cs-CZ"/>
              <a:t>Potíže onkologického pacienta:  www.</a:t>
            </a:r>
            <a:r>
              <a:rPr lang="cs-CZ">
                <a:solidFill>
                  <a:srgbClr val="FF0000"/>
                </a:solidFill>
              </a:rPr>
              <a:t>onkonutrice</a:t>
            </a:r>
            <a:r>
              <a:rPr lang="cs-CZ"/>
              <a:t>.cz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432808" y="1825625"/>
            <a:ext cx="2920991" cy="4351338"/>
          </a:xfrm>
        </p:spPr>
        <p:txBody>
          <a:bodyPr/>
          <a:lstStyle/>
          <a:p>
            <a:endParaRPr lang="cs-CZ"/>
          </a:p>
        </p:txBody>
      </p:sp>
      <p:pic>
        <p:nvPicPr>
          <p:cNvPr id="1095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84" y="988745"/>
            <a:ext cx="10893415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1637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6CB80B-2348-40D6-91E9-5F6EACB7A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Dysfágie</a:t>
            </a:r>
            <a:r>
              <a:rPr lang="cs-CZ"/>
              <a:t> = porucha polykání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3D074F-3976-4CCD-BCAF-5A53D11ED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/>
              <a:t>ORL</a:t>
            </a:r>
          </a:p>
          <a:p>
            <a:pPr lvl="1"/>
            <a:r>
              <a:rPr lang="cs-CZ"/>
              <a:t>časně po léčbě 14-18%</a:t>
            </a:r>
          </a:p>
          <a:p>
            <a:pPr lvl="1"/>
            <a:r>
              <a:rPr lang="cs-CZ"/>
              <a:t>během 3 let po léčbě až 40%</a:t>
            </a:r>
          </a:p>
          <a:p>
            <a:r>
              <a:rPr lang="cs-CZ" err="1"/>
              <a:t>orofaryngeální</a:t>
            </a:r>
            <a:r>
              <a:rPr lang="cs-CZ"/>
              <a:t>/horní</a:t>
            </a:r>
          </a:p>
          <a:p>
            <a:r>
              <a:rPr lang="cs-CZ" err="1"/>
              <a:t>esofageální</a:t>
            </a:r>
            <a:r>
              <a:rPr lang="cs-CZ"/>
              <a:t>/dolní</a:t>
            </a:r>
          </a:p>
          <a:p>
            <a:r>
              <a:rPr lang="cs-CZ"/>
              <a:t>aspirace (i tiché) </a:t>
            </a:r>
          </a:p>
          <a:p>
            <a:pPr lvl="1"/>
            <a:r>
              <a:rPr lang="cs-CZ"/>
              <a:t>vážné komplikace (infekce), zhoršení kvality života</a:t>
            </a:r>
          </a:p>
          <a:p>
            <a:r>
              <a:rPr lang="cs-CZ"/>
              <a:t>diagnostika</a:t>
            </a:r>
          </a:p>
          <a:p>
            <a:pPr lvl="1"/>
            <a:r>
              <a:rPr lang="cs-CZ"/>
              <a:t>screening</a:t>
            </a:r>
          </a:p>
          <a:p>
            <a:pPr lvl="1"/>
            <a:r>
              <a:rPr lang="cs-CZ"/>
              <a:t>vyšetření klinickým logopedem</a:t>
            </a:r>
          </a:p>
          <a:p>
            <a:pPr lvl="1"/>
            <a:r>
              <a:rPr lang="cs-CZ"/>
              <a:t>objektivizace klinickým vyšetřením (FEES)</a:t>
            </a:r>
          </a:p>
          <a:p>
            <a:r>
              <a:rPr lang="cs-CZ"/>
              <a:t>terapie?</a:t>
            </a:r>
          </a:p>
          <a:p>
            <a:r>
              <a:rPr lang="cs-CZ"/>
              <a:t>Předpis zahušťovadla cestou nutriční ambulance</a:t>
            </a:r>
          </a:p>
        </p:txBody>
      </p:sp>
      <p:pic>
        <p:nvPicPr>
          <p:cNvPr id="3074" name="Picture 2" descr="Úloha ORL lékaře v diagnostice a léčbě pacientů s dysfágií">
            <a:extLst>
              <a:ext uri="{FF2B5EF4-FFF2-40B4-BE49-F238E27FC236}">
                <a16:creationId xmlns:a16="http://schemas.microsoft.com/office/drawing/2014/main" id="{7018DF40-2B42-4E8A-9AA6-72B456582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974" y="1183640"/>
            <a:ext cx="3298825" cy="351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544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AD457F-5973-08F7-55D6-05300E4A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a typeface="Calibri Light"/>
                <a:cs typeface="Calibri Light"/>
              </a:rPr>
              <a:t>Složení výživy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8EB8AF-6515-8537-4EC4-659EB9B3B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cs-CZ" sz="2400">
                <a:latin typeface="Times New Roman"/>
                <a:cs typeface="Times New Roman"/>
              </a:rPr>
              <a:t>Odhad</a:t>
            </a:r>
            <a:endParaRPr lang="cs-CZ" sz="2400">
              <a:ea typeface="Calibri"/>
              <a:cs typeface="Calibri"/>
            </a:endParaRPr>
          </a:p>
          <a:p>
            <a:r>
              <a:rPr lang="cs-CZ" sz="2400">
                <a:latin typeface="Times New Roman"/>
                <a:cs typeface="Times New Roman"/>
              </a:rPr>
              <a:t>Výpočet</a:t>
            </a:r>
            <a:endParaRPr lang="cs-CZ" sz="240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cs-CZ" sz="2400">
                <a:latin typeface="Times New Roman"/>
                <a:cs typeface="Times New Roman"/>
              </a:rPr>
              <a:t>Měření (kalorimetrie)</a:t>
            </a:r>
            <a:endParaRPr lang="cs-CZ" sz="2400">
              <a:latin typeface="Calibri" panose="020F0502020204030204"/>
              <a:ea typeface="Calibri"/>
              <a:cs typeface="Calibri"/>
            </a:endParaRPr>
          </a:p>
          <a:p>
            <a:endParaRPr lang="cs-CZ" sz="2400">
              <a:latin typeface="Times New Roman"/>
              <a:cs typeface="Times New Roman"/>
            </a:endParaRPr>
          </a:p>
          <a:p>
            <a:r>
              <a:rPr lang="cs-CZ" sz="2400" b="1">
                <a:latin typeface="Times New Roman"/>
                <a:cs typeface="Times New Roman"/>
              </a:rPr>
              <a:t>Odhad – onkologie</a:t>
            </a:r>
            <a:endParaRPr lang="cs-CZ" sz="2400" b="1">
              <a:latin typeface="Calibri" panose="020F0502020204030204"/>
              <a:ea typeface="Calibri"/>
              <a:cs typeface="Calibri"/>
            </a:endParaRPr>
          </a:p>
          <a:p>
            <a:pPr lvl="1"/>
            <a:r>
              <a:rPr lang="cs-CZ" sz="2000">
                <a:solidFill>
                  <a:srgbClr val="FF0000"/>
                </a:solidFill>
                <a:latin typeface="Times New Roman"/>
                <a:cs typeface="Times New Roman"/>
              </a:rPr>
              <a:t>30 kcal</a:t>
            </a:r>
            <a:r>
              <a:rPr lang="cs-CZ" sz="2000">
                <a:latin typeface="Times New Roman"/>
                <a:cs typeface="Times New Roman"/>
              </a:rPr>
              <a:t>/kg a den</a:t>
            </a:r>
            <a:endParaRPr lang="cs-CZ" sz="2000">
              <a:latin typeface="Calibri" panose="020F0502020204030204"/>
              <a:ea typeface="Calibri"/>
              <a:cs typeface="Calibri"/>
            </a:endParaRPr>
          </a:p>
          <a:p>
            <a:pPr lvl="1"/>
            <a:r>
              <a:rPr lang="cs-CZ" sz="2000">
                <a:solidFill>
                  <a:srgbClr val="FF0000"/>
                </a:solidFill>
                <a:latin typeface="Times New Roman"/>
                <a:cs typeface="Times New Roman"/>
              </a:rPr>
              <a:t>1,5 g</a:t>
            </a:r>
            <a:r>
              <a:rPr lang="cs-CZ" sz="2000">
                <a:latin typeface="Times New Roman"/>
                <a:cs typeface="Times New Roman"/>
              </a:rPr>
              <a:t> bílkovin na kg a den</a:t>
            </a:r>
            <a:endParaRPr lang="cs-CZ" sz="2000">
              <a:latin typeface="Calibri" panose="020F0502020204030204"/>
              <a:ea typeface="Calibri"/>
              <a:cs typeface="Calibri"/>
            </a:endParaRPr>
          </a:p>
          <a:p>
            <a:pPr marL="0" indent="0">
              <a:buNone/>
            </a:pPr>
            <a:r>
              <a:rPr lang="cs-CZ" sz="2400">
                <a:latin typeface="Times New Roman"/>
                <a:cs typeface="Times New Roman"/>
              </a:rPr>
              <a:t>+ kontrola a úpravu podle efektu</a:t>
            </a:r>
            <a:endParaRPr lang="cs-CZ" sz="2400">
              <a:latin typeface="Calibri" panose="020F0502020204030204"/>
              <a:ea typeface="Calibri"/>
              <a:cs typeface="Calibri"/>
            </a:endParaRPr>
          </a:p>
          <a:p>
            <a:pPr marL="0" indent="0">
              <a:buNone/>
            </a:pPr>
            <a:endParaRPr lang="cs-CZ" sz="2400">
              <a:latin typeface="Times New Roman"/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cs-CZ" sz="2400">
                <a:latin typeface="Times New Roman"/>
                <a:ea typeface="Calibri"/>
                <a:cs typeface="Times New Roman"/>
              </a:rPr>
              <a:t>Více tuku výhodné</a:t>
            </a:r>
          </a:p>
          <a:p>
            <a:pPr marL="0" indent="0">
              <a:buNone/>
            </a:pPr>
            <a:r>
              <a:rPr lang="cs-CZ" sz="2400">
                <a:latin typeface="Times New Roman"/>
                <a:ea typeface="Calibri"/>
                <a:cs typeface="Times New Roman"/>
              </a:rPr>
              <a:t>Omega-3 MK výhodné</a:t>
            </a:r>
          </a:p>
          <a:p>
            <a:pPr marL="0" indent="0">
              <a:buNone/>
            </a:pPr>
            <a:endParaRPr lang="cs-CZ" sz="2400">
              <a:latin typeface="Times New Roman"/>
              <a:ea typeface="Calibri"/>
              <a:cs typeface="Times New Roman"/>
            </a:endParaRPr>
          </a:p>
          <a:p>
            <a:endParaRPr lang="cs-CZ" sz="2400">
              <a:latin typeface="Times New Roman"/>
              <a:ea typeface="Calibri"/>
              <a:cs typeface="Times New Roman"/>
            </a:endParaRPr>
          </a:p>
          <a:p>
            <a:endParaRPr lang="cs-CZ" sz="4800">
              <a:ea typeface="Calibri"/>
              <a:cs typeface="Calibri"/>
            </a:endParaRPr>
          </a:p>
        </p:txBody>
      </p:sp>
      <p:pic>
        <p:nvPicPr>
          <p:cNvPr id="4" name="Obrázek 3" descr="Southgate sports bar attempts 1,500-pound burger record">
            <a:extLst>
              <a:ext uri="{FF2B5EF4-FFF2-40B4-BE49-F238E27FC236}">
                <a16:creationId xmlns:a16="http://schemas.microsoft.com/office/drawing/2014/main" id="{B3348B38-3182-484E-BFAA-0F11109A7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252" y="1027136"/>
            <a:ext cx="5038607" cy="286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55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Vysokoproteinové</a:t>
            </a:r>
            <a:r>
              <a:rPr lang="cs-CZ"/>
              <a:t> formule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Proč?</a:t>
            </a:r>
          </a:p>
          <a:p>
            <a:r>
              <a:rPr lang="cs-CZ"/>
              <a:t>Kolik?</a:t>
            </a:r>
          </a:p>
          <a:p>
            <a:endParaRPr lang="cs-CZ"/>
          </a:p>
          <a:p>
            <a:r>
              <a:rPr lang="cs-CZ"/>
              <a:t>Příklad…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519" y="2137681"/>
            <a:ext cx="5851452" cy="298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73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CC4A7D-3D84-F8A2-E43E-AA3C06A0A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a typeface="Calibri Light"/>
                <a:cs typeface="Calibri Light"/>
              </a:rPr>
              <a:t>Malnutrice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41B27F-5CA1-F487-7CAC-7F07C9C32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solidFill>
                  <a:srgbClr val="FF0000"/>
                </a:solidFill>
                <a:ea typeface="Calibri"/>
                <a:cs typeface="Calibri"/>
              </a:rPr>
              <a:t>Kazí</a:t>
            </a:r>
            <a:r>
              <a:rPr lang="cs-CZ">
                <a:ea typeface="Calibri"/>
                <a:cs typeface="Calibri"/>
              </a:rPr>
              <a:t> </a:t>
            </a:r>
            <a:r>
              <a:rPr lang="cs-CZ">
                <a:solidFill>
                  <a:srgbClr val="FF0000"/>
                </a:solidFill>
                <a:ea typeface="Calibri"/>
                <a:cs typeface="Calibri"/>
              </a:rPr>
              <a:t>nebo znemožňuje</a:t>
            </a:r>
            <a:r>
              <a:rPr lang="cs-CZ">
                <a:ea typeface="Calibri"/>
                <a:cs typeface="Calibri"/>
              </a:rPr>
              <a:t> diagnostiku a léčbu</a:t>
            </a:r>
          </a:p>
          <a:p>
            <a:r>
              <a:rPr lang="cs-CZ">
                <a:solidFill>
                  <a:srgbClr val="FF0000"/>
                </a:solidFill>
                <a:ea typeface="Calibri"/>
                <a:cs typeface="Calibri"/>
              </a:rPr>
              <a:t>Zhoršuje</a:t>
            </a:r>
            <a:r>
              <a:rPr lang="cs-CZ">
                <a:ea typeface="Calibri"/>
                <a:cs typeface="Calibri"/>
              </a:rPr>
              <a:t> kvalitu života</a:t>
            </a:r>
          </a:p>
          <a:p>
            <a:r>
              <a:rPr lang="cs-CZ">
                <a:solidFill>
                  <a:srgbClr val="FF0000"/>
                </a:solidFill>
                <a:ea typeface="Calibri"/>
                <a:cs typeface="Calibri"/>
              </a:rPr>
              <a:t>Zvyšuje</a:t>
            </a:r>
            <a:r>
              <a:rPr lang="cs-CZ">
                <a:ea typeface="Calibri"/>
                <a:cs typeface="Calibri"/>
              </a:rPr>
              <a:t> náklady na zdravotní péči</a:t>
            </a:r>
          </a:p>
          <a:p>
            <a:endParaRPr lang="cs-CZ">
              <a:ea typeface="Calibri"/>
              <a:cs typeface="Calibri"/>
            </a:endParaRPr>
          </a:p>
          <a:p>
            <a:r>
              <a:rPr lang="cs-CZ">
                <a:ea typeface="Calibri"/>
                <a:cs typeface="Calibri"/>
              </a:rPr>
              <a:t>CAVE! 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>
                <a:ea typeface="Calibri"/>
                <a:cs typeface="Calibri"/>
              </a:rPr>
              <a:t>Souvislost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>
                <a:ea typeface="Calibri"/>
                <a:cs typeface="Calibri"/>
              </a:rPr>
              <a:t>Příčina x důsledek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>
                <a:ea typeface="Calibri"/>
                <a:cs typeface="Calibri"/>
              </a:rPr>
              <a:t>Cíl intervence?</a:t>
            </a:r>
          </a:p>
        </p:txBody>
      </p:sp>
    </p:spTree>
    <p:extLst>
      <p:ext uri="{BB962C8B-B14F-4D97-AF65-F5344CB8AC3E}">
        <p14:creationId xmlns:p14="http://schemas.microsoft.com/office/powerpoint/2010/main" val="5975762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Příklady:    </a:t>
            </a:r>
            <a:r>
              <a:rPr lang="cs-CZ" err="1"/>
              <a:t>Isokalorická</a:t>
            </a:r>
            <a:r>
              <a:rPr lang="cs-CZ"/>
              <a:t> </a:t>
            </a:r>
            <a:r>
              <a:rPr lang="cs-CZ" err="1"/>
              <a:t>v.s</a:t>
            </a:r>
            <a:r>
              <a:rPr lang="cs-CZ"/>
              <a:t>. HP výživa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838198" y="1825621"/>
          <a:ext cx="10515602" cy="3928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3682">
                  <a:extLst>
                    <a:ext uri="{9D8B030D-6E8A-4147-A177-3AD203B41FA5}">
                      <a16:colId xmlns:a16="http://schemas.microsoft.com/office/drawing/2014/main" val="222398884"/>
                    </a:ext>
                  </a:extLst>
                </a:gridCol>
                <a:gridCol w="1531886">
                  <a:extLst>
                    <a:ext uri="{9D8B030D-6E8A-4147-A177-3AD203B41FA5}">
                      <a16:colId xmlns:a16="http://schemas.microsoft.com/office/drawing/2014/main" val="3900208492"/>
                    </a:ext>
                  </a:extLst>
                </a:gridCol>
                <a:gridCol w="1851133">
                  <a:extLst>
                    <a:ext uri="{9D8B030D-6E8A-4147-A177-3AD203B41FA5}">
                      <a16:colId xmlns:a16="http://schemas.microsoft.com/office/drawing/2014/main" val="355936364"/>
                    </a:ext>
                  </a:extLst>
                </a:gridCol>
                <a:gridCol w="2628901">
                  <a:extLst>
                    <a:ext uri="{9D8B030D-6E8A-4147-A177-3AD203B41FA5}">
                      <a16:colId xmlns:a16="http://schemas.microsoft.com/office/drawing/2014/main" val="663327523"/>
                    </a:ext>
                  </a:extLst>
                </a:gridCol>
              </a:tblGrid>
              <a:tr h="491099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Objem (ml)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Energie (kcal)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Bílkoviny (g)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997585"/>
                  </a:ext>
                </a:extLst>
              </a:tr>
              <a:tr h="491099">
                <a:tc>
                  <a:txBody>
                    <a:bodyPr/>
                    <a:lstStyle/>
                    <a:p>
                      <a:r>
                        <a:rPr lang="cs-CZ"/>
                        <a:t>Potřeba (</a:t>
                      </a:r>
                      <a:r>
                        <a:rPr lang="cs-CZ" err="1"/>
                        <a:t>guidelines</a:t>
                      </a:r>
                      <a:r>
                        <a:rPr lang="cs-CZ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30kcal/kg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1.5g/kg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476869"/>
                  </a:ext>
                </a:extLst>
              </a:tr>
              <a:tr h="491099">
                <a:tc>
                  <a:txBody>
                    <a:bodyPr/>
                    <a:lstStyle/>
                    <a:p>
                      <a:r>
                        <a:rPr lang="cs-CZ"/>
                        <a:t>Potřeba na 100kg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215936"/>
                  </a:ext>
                </a:extLst>
              </a:tr>
              <a:tr h="491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err="1"/>
                        <a:t>Fresubin</a:t>
                      </a:r>
                      <a:r>
                        <a:rPr lang="cs-CZ"/>
                        <a:t> </a:t>
                      </a:r>
                      <a:r>
                        <a:rPr lang="cs-CZ" err="1"/>
                        <a:t>original</a:t>
                      </a:r>
                      <a:r>
                        <a:rPr lang="cs-CZ"/>
                        <a:t>  (100kcal a 3.8gB/100ml)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3000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114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319502"/>
                  </a:ext>
                </a:extLst>
              </a:tr>
              <a:tr h="491099">
                <a:tc>
                  <a:txBody>
                    <a:bodyPr/>
                    <a:lstStyle/>
                    <a:p>
                      <a:r>
                        <a:rPr lang="cs-CZ" err="1"/>
                        <a:t>Fresubin</a:t>
                      </a:r>
                      <a:r>
                        <a:rPr lang="cs-CZ"/>
                        <a:t> HP </a:t>
                      </a:r>
                      <a:r>
                        <a:rPr lang="cs-CZ" err="1"/>
                        <a:t>energy</a:t>
                      </a:r>
                      <a:r>
                        <a:rPr lang="cs-CZ"/>
                        <a:t>  (150kcal</a:t>
                      </a:r>
                      <a:r>
                        <a:rPr lang="cs-CZ" baseline="0"/>
                        <a:t> a 7,5gB/100ml)</a:t>
                      </a:r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2000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446663"/>
                  </a:ext>
                </a:extLst>
              </a:tr>
              <a:tr h="491099">
                <a:tc>
                  <a:txBody>
                    <a:bodyPr/>
                    <a:lstStyle/>
                    <a:p>
                      <a:r>
                        <a:rPr lang="cs-CZ" err="1"/>
                        <a:t>Nutrison</a:t>
                      </a:r>
                      <a:r>
                        <a:rPr lang="cs-CZ"/>
                        <a:t> </a:t>
                      </a:r>
                      <a:r>
                        <a:rPr lang="cs-CZ" err="1"/>
                        <a:t>Energy</a:t>
                      </a:r>
                      <a:r>
                        <a:rPr lang="cs-CZ"/>
                        <a:t> MF </a:t>
                      </a:r>
                      <a:r>
                        <a:rPr lang="cs-CZ" baseline="0"/>
                        <a:t> (153kcal a 6gB/100ml)</a:t>
                      </a:r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1961ml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118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006809"/>
                  </a:ext>
                </a:extLst>
              </a:tr>
              <a:tr h="491099">
                <a:tc>
                  <a:txBody>
                    <a:bodyPr/>
                    <a:lstStyle/>
                    <a:p>
                      <a:r>
                        <a:rPr lang="cs-CZ" err="1"/>
                        <a:t>Nutrison</a:t>
                      </a:r>
                      <a:r>
                        <a:rPr lang="cs-CZ"/>
                        <a:t> </a:t>
                      </a:r>
                      <a:r>
                        <a:rPr lang="cs-CZ" err="1"/>
                        <a:t>Protison</a:t>
                      </a:r>
                      <a:r>
                        <a:rPr lang="cs-CZ"/>
                        <a:t>  (128kcal</a:t>
                      </a:r>
                      <a:r>
                        <a:rPr lang="cs-CZ" baseline="0"/>
                        <a:t> a 7,5gB/100ml)</a:t>
                      </a:r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2344ml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6560"/>
                  </a:ext>
                </a:extLst>
              </a:tr>
              <a:tr h="491099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857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3951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Příklady:    </a:t>
            </a:r>
            <a:r>
              <a:rPr lang="cs-CZ" err="1"/>
              <a:t>Isokalorická</a:t>
            </a:r>
            <a:r>
              <a:rPr lang="cs-CZ"/>
              <a:t> </a:t>
            </a:r>
            <a:r>
              <a:rPr lang="cs-CZ" err="1"/>
              <a:t>v.s</a:t>
            </a:r>
            <a:r>
              <a:rPr lang="cs-CZ"/>
              <a:t>. HP výživa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838198" y="1825621"/>
          <a:ext cx="10515602" cy="39287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3682">
                  <a:extLst>
                    <a:ext uri="{9D8B030D-6E8A-4147-A177-3AD203B41FA5}">
                      <a16:colId xmlns:a16="http://schemas.microsoft.com/office/drawing/2014/main" val="222398884"/>
                    </a:ext>
                  </a:extLst>
                </a:gridCol>
                <a:gridCol w="1531886">
                  <a:extLst>
                    <a:ext uri="{9D8B030D-6E8A-4147-A177-3AD203B41FA5}">
                      <a16:colId xmlns:a16="http://schemas.microsoft.com/office/drawing/2014/main" val="3900208492"/>
                    </a:ext>
                  </a:extLst>
                </a:gridCol>
                <a:gridCol w="1851133">
                  <a:extLst>
                    <a:ext uri="{9D8B030D-6E8A-4147-A177-3AD203B41FA5}">
                      <a16:colId xmlns:a16="http://schemas.microsoft.com/office/drawing/2014/main" val="355936364"/>
                    </a:ext>
                  </a:extLst>
                </a:gridCol>
                <a:gridCol w="2628901">
                  <a:extLst>
                    <a:ext uri="{9D8B030D-6E8A-4147-A177-3AD203B41FA5}">
                      <a16:colId xmlns:a16="http://schemas.microsoft.com/office/drawing/2014/main" val="663327523"/>
                    </a:ext>
                  </a:extLst>
                </a:gridCol>
              </a:tblGrid>
              <a:tr h="491099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Objem (ml)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Energie (kcal)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Bílkoviny (g)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3997585"/>
                  </a:ext>
                </a:extLst>
              </a:tr>
              <a:tr h="491099">
                <a:tc>
                  <a:txBody>
                    <a:bodyPr/>
                    <a:lstStyle/>
                    <a:p>
                      <a:r>
                        <a:rPr lang="cs-CZ"/>
                        <a:t>Potřeba (</a:t>
                      </a:r>
                      <a:r>
                        <a:rPr lang="cs-CZ" err="1"/>
                        <a:t>guidelines</a:t>
                      </a:r>
                      <a:r>
                        <a:rPr lang="cs-CZ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30kcal/kg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1.5g/kg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476869"/>
                  </a:ext>
                </a:extLst>
              </a:tr>
              <a:tr h="491099">
                <a:tc>
                  <a:txBody>
                    <a:bodyPr/>
                    <a:lstStyle/>
                    <a:p>
                      <a:r>
                        <a:rPr lang="cs-CZ"/>
                        <a:t>Potřeba na 100kg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215936"/>
                  </a:ext>
                </a:extLst>
              </a:tr>
              <a:tr h="4910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err="1"/>
                        <a:t>Fresubin</a:t>
                      </a:r>
                      <a:r>
                        <a:rPr lang="cs-CZ"/>
                        <a:t> </a:t>
                      </a:r>
                      <a:r>
                        <a:rPr lang="cs-CZ" err="1"/>
                        <a:t>original</a:t>
                      </a:r>
                      <a:r>
                        <a:rPr lang="cs-CZ"/>
                        <a:t>  (100kcal a 3.8gB/100ml)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3000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114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1319502"/>
                  </a:ext>
                </a:extLst>
              </a:tr>
              <a:tr h="491099">
                <a:tc>
                  <a:txBody>
                    <a:bodyPr/>
                    <a:lstStyle/>
                    <a:p>
                      <a:r>
                        <a:rPr lang="cs-CZ" b="1" err="1">
                          <a:solidFill>
                            <a:srgbClr val="FF0000"/>
                          </a:solidFill>
                        </a:rPr>
                        <a:t>Fresubin</a:t>
                      </a:r>
                      <a:r>
                        <a:rPr lang="cs-CZ" b="1">
                          <a:solidFill>
                            <a:srgbClr val="FF0000"/>
                          </a:solidFill>
                        </a:rPr>
                        <a:t> HP </a:t>
                      </a:r>
                      <a:r>
                        <a:rPr lang="cs-CZ" b="1" err="1">
                          <a:solidFill>
                            <a:srgbClr val="FF0000"/>
                          </a:solidFill>
                        </a:rPr>
                        <a:t>energy</a:t>
                      </a:r>
                      <a:r>
                        <a:rPr lang="cs-CZ" b="1">
                          <a:solidFill>
                            <a:srgbClr val="FF0000"/>
                          </a:solidFill>
                        </a:rPr>
                        <a:t>  (150kcal</a:t>
                      </a:r>
                      <a:r>
                        <a:rPr lang="cs-CZ" b="1" baseline="0">
                          <a:solidFill>
                            <a:srgbClr val="FF0000"/>
                          </a:solidFill>
                        </a:rPr>
                        <a:t> a 7,5gB/100ml)</a:t>
                      </a:r>
                      <a:endParaRPr lang="cs-CZ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>
                          <a:solidFill>
                            <a:srgbClr val="FF0000"/>
                          </a:solidFill>
                        </a:rPr>
                        <a:t>2000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>
                          <a:solidFill>
                            <a:srgbClr val="FF0000"/>
                          </a:solidFill>
                        </a:rPr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>
                          <a:solidFill>
                            <a:srgbClr val="FF0000"/>
                          </a:solidFill>
                        </a:rPr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6446663"/>
                  </a:ext>
                </a:extLst>
              </a:tr>
              <a:tr h="491099">
                <a:tc>
                  <a:txBody>
                    <a:bodyPr/>
                    <a:lstStyle/>
                    <a:p>
                      <a:r>
                        <a:rPr lang="cs-CZ" err="1"/>
                        <a:t>Nutrison</a:t>
                      </a:r>
                      <a:r>
                        <a:rPr lang="cs-CZ"/>
                        <a:t> </a:t>
                      </a:r>
                      <a:r>
                        <a:rPr lang="cs-CZ" err="1"/>
                        <a:t>Energy</a:t>
                      </a:r>
                      <a:r>
                        <a:rPr lang="cs-CZ"/>
                        <a:t> MF </a:t>
                      </a:r>
                      <a:r>
                        <a:rPr lang="cs-CZ" baseline="0"/>
                        <a:t> (153kcal a 6gB/100ml)</a:t>
                      </a:r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1961ml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118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006809"/>
                  </a:ext>
                </a:extLst>
              </a:tr>
              <a:tr h="491099">
                <a:tc>
                  <a:txBody>
                    <a:bodyPr/>
                    <a:lstStyle/>
                    <a:p>
                      <a:r>
                        <a:rPr lang="cs-CZ" err="1"/>
                        <a:t>Nutrison</a:t>
                      </a:r>
                      <a:r>
                        <a:rPr lang="cs-CZ"/>
                        <a:t> </a:t>
                      </a:r>
                      <a:r>
                        <a:rPr lang="cs-CZ" err="1"/>
                        <a:t>Protison</a:t>
                      </a:r>
                      <a:r>
                        <a:rPr lang="cs-CZ"/>
                        <a:t>  (128kcal</a:t>
                      </a:r>
                      <a:r>
                        <a:rPr lang="cs-CZ" baseline="0"/>
                        <a:t> a 7,5gB/100ml)</a:t>
                      </a:r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2344ml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3000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/>
                        <a:t>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86560"/>
                  </a:ext>
                </a:extLst>
              </a:tr>
              <a:tr h="491099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8575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0102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8C588-0133-2B66-8119-C5C42284D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Prof. Calder ESPEN Congress 2023: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A3F5A-373C-43CA-9203-9D833BFDD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Omega 3 PUFA</a:t>
            </a:r>
          </a:p>
          <a:p>
            <a:pPr lvl="1"/>
            <a:r>
              <a:rPr lang="en-US" err="1">
                <a:ea typeface="Calibri"/>
                <a:cs typeface="Calibri"/>
              </a:rPr>
              <a:t>Redukují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zánět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skrze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nově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objevené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mediátory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 err="1">
                <a:ea typeface="Calibri"/>
                <a:cs typeface="Calibri"/>
              </a:rPr>
              <a:t>Snižují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markery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zánětu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 err="1">
                <a:ea typeface="Calibri"/>
                <a:cs typeface="Calibri"/>
              </a:rPr>
              <a:t>Mohou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snižovat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riziko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vzniku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závažnosti</a:t>
            </a:r>
            <a:r>
              <a:rPr lang="en-US">
                <a:ea typeface="Calibri"/>
                <a:cs typeface="Calibri"/>
              </a:rPr>
              <a:t> a </a:t>
            </a:r>
            <a:r>
              <a:rPr lang="en-US" err="1">
                <a:ea typeface="Calibri"/>
                <a:cs typeface="Calibri"/>
              </a:rPr>
              <a:t>trvání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infekce</a:t>
            </a:r>
            <a:r>
              <a:rPr lang="en-US">
                <a:ea typeface="Calibri"/>
                <a:cs typeface="Calibri"/>
              </a:rPr>
              <a:t> </a:t>
            </a:r>
          </a:p>
          <a:p>
            <a:pPr lvl="2"/>
            <a:r>
              <a:rPr lang="en-US" err="1">
                <a:ea typeface="Calibri"/>
                <a:cs typeface="Calibri"/>
              </a:rPr>
              <a:t>respirační</a:t>
            </a:r>
            <a:r>
              <a:rPr lang="en-US">
                <a:ea typeface="Calibri"/>
                <a:cs typeface="Calibri"/>
              </a:rPr>
              <a:t> u </a:t>
            </a:r>
            <a:r>
              <a:rPr lang="en-US" err="1">
                <a:ea typeface="Calibri"/>
                <a:cs typeface="Calibri"/>
              </a:rPr>
              <a:t>dětí</a:t>
            </a:r>
          </a:p>
          <a:p>
            <a:pPr lvl="2"/>
            <a:r>
              <a:rPr lang="en-US">
                <a:ea typeface="Calibri"/>
                <a:cs typeface="Calibri"/>
              </a:rPr>
              <a:t>COVID-19</a:t>
            </a:r>
          </a:p>
          <a:p>
            <a:pPr lvl="1"/>
            <a:r>
              <a:rPr lang="en-US" err="1">
                <a:ea typeface="Calibri"/>
                <a:cs typeface="Calibri"/>
              </a:rPr>
              <a:t>Podporují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fagocytózu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 err="1">
                <a:ea typeface="Calibri"/>
                <a:cs typeface="Calibri"/>
              </a:rPr>
              <a:t>Efekt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na</a:t>
            </a:r>
            <a:r>
              <a:rPr lang="en-US">
                <a:ea typeface="Calibri"/>
                <a:cs typeface="Calibri"/>
              </a:rPr>
              <a:t> NK </a:t>
            </a:r>
            <a:r>
              <a:rPr lang="en-US" err="1">
                <a:ea typeface="Calibri"/>
                <a:cs typeface="Calibri"/>
              </a:rPr>
              <a:t>buňky</a:t>
            </a:r>
            <a:r>
              <a:rPr lang="en-US">
                <a:ea typeface="Calibri"/>
                <a:cs typeface="Calibri"/>
              </a:rPr>
              <a:t>, T a B </a:t>
            </a:r>
            <a:r>
              <a:rPr lang="en-US" err="1">
                <a:ea typeface="Calibri"/>
                <a:cs typeface="Calibri"/>
              </a:rPr>
              <a:t>lymfocytární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odpověď</a:t>
            </a:r>
            <a:r>
              <a:rPr lang="en-US">
                <a:ea typeface="Calibri"/>
                <a:cs typeface="Calibri"/>
              </a:rPr>
              <a:t> je </a:t>
            </a:r>
            <a:r>
              <a:rPr lang="en-US" err="1">
                <a:ea typeface="Calibri"/>
                <a:cs typeface="Calibri"/>
              </a:rPr>
              <a:t>nejasný</a:t>
            </a:r>
          </a:p>
          <a:p>
            <a:pPr lvl="1"/>
            <a:endParaRPr lang="en-US">
              <a:ea typeface="Calibri"/>
              <a:cs typeface="Calibri"/>
            </a:endParaRPr>
          </a:p>
          <a:p>
            <a:pPr lvl="1"/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Vyšší </a:t>
            </a:r>
            <a:r>
              <a:rPr lang="en-US" err="1">
                <a:solidFill>
                  <a:srgbClr val="FF0000"/>
                </a:solidFill>
                <a:ea typeface="Calibri"/>
                <a:cs typeface="Calibri"/>
              </a:rPr>
              <a:t>dávky</a:t>
            </a:r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 omega-3 PUFA </a:t>
            </a:r>
            <a:r>
              <a:rPr lang="en-US" err="1">
                <a:solidFill>
                  <a:srgbClr val="FF0000"/>
                </a:solidFill>
                <a:ea typeface="Calibri"/>
                <a:cs typeface="Calibri"/>
              </a:rPr>
              <a:t>jsou</a:t>
            </a:r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FF0000"/>
                </a:solidFill>
                <a:ea typeface="Calibri"/>
                <a:cs typeface="Calibri"/>
              </a:rPr>
              <a:t>bezpečné</a:t>
            </a:r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, </a:t>
            </a:r>
            <a:r>
              <a:rPr lang="en-US" err="1">
                <a:solidFill>
                  <a:srgbClr val="FF0000"/>
                </a:solidFill>
                <a:ea typeface="Calibri"/>
                <a:cs typeface="Calibri"/>
              </a:rPr>
              <a:t>není</a:t>
            </a:r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FF0000"/>
                </a:solidFill>
                <a:ea typeface="Calibri"/>
                <a:cs typeface="Calibri"/>
              </a:rPr>
              <a:t>stanovena</a:t>
            </a:r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FF0000"/>
                </a:solidFill>
                <a:ea typeface="Calibri"/>
                <a:cs typeface="Calibri"/>
              </a:rPr>
              <a:t>horní</a:t>
            </a:r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 </a:t>
            </a:r>
            <a:r>
              <a:rPr lang="en-US" err="1">
                <a:solidFill>
                  <a:srgbClr val="FF0000"/>
                </a:solidFill>
                <a:ea typeface="Calibri"/>
                <a:cs typeface="Calibri"/>
              </a:rPr>
              <a:t>hranice</a:t>
            </a:r>
          </a:p>
          <a:p>
            <a:pPr marL="457200" lvl="1" indent="0">
              <a:buNone/>
            </a:pPr>
            <a:r>
              <a:rPr lang="en-US">
                <a:ea typeface="Calibri"/>
                <a:cs typeface="Calibri"/>
              </a:rPr>
              <a:t>(</a:t>
            </a:r>
            <a:r>
              <a:rPr lang="en-US" err="1">
                <a:ea typeface="Calibri"/>
                <a:cs typeface="Calibri"/>
              </a:rPr>
              <a:t>pozn</a:t>
            </a:r>
            <a:r>
              <a:rPr lang="en-US">
                <a:ea typeface="Calibri"/>
                <a:cs typeface="Calibri"/>
              </a:rPr>
              <a:t>. </a:t>
            </a:r>
            <a:r>
              <a:rPr lang="en-US">
                <a:solidFill>
                  <a:srgbClr val="FF0000"/>
                </a:solidFill>
                <a:ea typeface="Calibri"/>
                <a:cs typeface="Calibri"/>
              </a:rPr>
              <a:t>CAVE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znečištění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suplement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např</a:t>
            </a:r>
            <a:r>
              <a:rPr lang="en-US">
                <a:ea typeface="Calibri"/>
                <a:cs typeface="Calibri"/>
              </a:rPr>
              <a:t>. </a:t>
            </a:r>
            <a:r>
              <a:rPr lang="en-US" err="1">
                <a:ea typeface="Calibri"/>
                <a:cs typeface="Calibri"/>
              </a:rPr>
              <a:t>těžkými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kovy</a:t>
            </a:r>
            <a:r>
              <a:rPr lang="en-US">
                <a:ea typeface="Calibri"/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25101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54CE6E-DCA2-BBE7-1CFB-EF0C9C6C8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Omega 3 PUFA potencuje efekt imunoterapie</a:t>
            </a:r>
            <a:endParaRPr lang="cs-CZ">
              <a:ea typeface="Calibri Light"/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27F865-2F66-5B6B-A4BA-5332EE2C2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cs-CZ" sz="2700" u="sng">
                <a:solidFill>
                  <a:srgbClr val="0563C1"/>
                </a:solidFill>
                <a:ea typeface="+mn-lt"/>
                <a:cs typeface="+mn-lt"/>
                <a:hlinkClick r:id="rId2"/>
              </a:rPr>
              <a:t>Han Zhang</a:t>
            </a:r>
            <a:r>
              <a:rPr lang="cs-CZ" sz="1800" baseline="30000">
                <a:ea typeface="+mn-lt"/>
                <a:cs typeface="+mn-lt"/>
              </a:rPr>
              <a:t> </a:t>
            </a:r>
            <a:r>
              <a:rPr lang="cs-CZ" sz="1800" u="sng" baseline="30000">
                <a:solidFill>
                  <a:srgbClr val="0563C1"/>
                </a:solidFill>
                <a:ea typeface="+mn-lt"/>
                <a:cs typeface="+mn-lt"/>
                <a:hlinkClick r:id="rId3"/>
              </a:rPr>
              <a:t> 1 </a:t>
            </a:r>
            <a:r>
              <a:rPr lang="cs-CZ" sz="2700">
                <a:ea typeface="+mn-lt"/>
                <a:cs typeface="+mn-lt"/>
              </a:rPr>
              <a:t>, </a:t>
            </a:r>
            <a:r>
              <a:rPr lang="cs-CZ" sz="2700" u="sng">
                <a:solidFill>
                  <a:srgbClr val="0563C1"/>
                </a:solidFill>
                <a:ea typeface="+mn-lt"/>
                <a:cs typeface="+mn-lt"/>
                <a:hlinkClick r:id="rId4"/>
              </a:rPr>
              <a:t>Hui Chen</a:t>
            </a:r>
            <a:r>
              <a:rPr lang="cs-CZ" sz="1800" baseline="30000">
                <a:ea typeface="+mn-lt"/>
                <a:cs typeface="+mn-lt"/>
              </a:rPr>
              <a:t> </a:t>
            </a:r>
            <a:r>
              <a:rPr lang="cs-CZ" sz="1800" u="sng" baseline="30000">
                <a:solidFill>
                  <a:srgbClr val="0563C1"/>
                </a:solidFill>
                <a:ea typeface="+mn-lt"/>
                <a:cs typeface="+mn-lt"/>
                <a:hlinkClick r:id="rId3"/>
              </a:rPr>
              <a:t> 1 </a:t>
            </a:r>
            <a:r>
              <a:rPr lang="cs-CZ" sz="2700">
                <a:ea typeface="+mn-lt"/>
                <a:cs typeface="+mn-lt"/>
              </a:rPr>
              <a:t>, </a:t>
            </a:r>
            <a:r>
              <a:rPr lang="cs-CZ" sz="2700" u="sng">
                <a:solidFill>
                  <a:srgbClr val="0563C1"/>
                </a:solidFill>
                <a:ea typeface="+mn-lt"/>
                <a:cs typeface="+mn-lt"/>
                <a:hlinkClick r:id="rId5"/>
              </a:rPr>
              <a:t>Shutao Yin</a:t>
            </a:r>
            <a:r>
              <a:rPr lang="cs-CZ" sz="1800" baseline="30000">
                <a:ea typeface="+mn-lt"/>
                <a:cs typeface="+mn-lt"/>
              </a:rPr>
              <a:t> </a:t>
            </a:r>
            <a:r>
              <a:rPr lang="cs-CZ" sz="1800" u="sng" baseline="30000">
                <a:solidFill>
                  <a:srgbClr val="0563C1"/>
                </a:solidFill>
                <a:ea typeface="+mn-lt"/>
                <a:cs typeface="+mn-lt"/>
                <a:hlinkClick r:id="rId3"/>
              </a:rPr>
              <a:t> 1 </a:t>
            </a:r>
            <a:r>
              <a:rPr lang="cs-CZ" sz="2700">
                <a:ea typeface="+mn-lt"/>
                <a:cs typeface="+mn-lt"/>
              </a:rPr>
              <a:t>, </a:t>
            </a:r>
            <a:r>
              <a:rPr lang="cs-CZ" sz="2700" u="sng">
                <a:solidFill>
                  <a:srgbClr val="0563C1"/>
                </a:solidFill>
                <a:ea typeface="+mn-lt"/>
                <a:cs typeface="+mn-lt"/>
                <a:hlinkClick r:id="rId6"/>
              </a:rPr>
              <a:t>Lihong Fan</a:t>
            </a:r>
            <a:r>
              <a:rPr lang="cs-CZ" sz="1800" baseline="30000">
                <a:ea typeface="+mn-lt"/>
                <a:cs typeface="+mn-lt"/>
              </a:rPr>
              <a:t> </a:t>
            </a:r>
            <a:r>
              <a:rPr lang="cs-CZ" sz="1800" u="sng" baseline="30000">
                <a:solidFill>
                  <a:srgbClr val="0563C1"/>
                </a:solidFill>
                <a:ea typeface="+mn-lt"/>
                <a:cs typeface="+mn-lt"/>
                <a:hlinkClick r:id="rId7"/>
              </a:rPr>
              <a:t> 2 </a:t>
            </a:r>
            <a:r>
              <a:rPr lang="cs-CZ" sz="2700">
                <a:ea typeface="+mn-lt"/>
                <a:cs typeface="+mn-lt"/>
              </a:rPr>
              <a:t>, </a:t>
            </a:r>
            <a:r>
              <a:rPr lang="cs-CZ" sz="2700" u="sng">
                <a:solidFill>
                  <a:srgbClr val="0563C1"/>
                </a:solidFill>
                <a:ea typeface="+mn-lt"/>
                <a:cs typeface="+mn-lt"/>
                <a:hlinkClick r:id="rId8"/>
              </a:rPr>
              <a:t>Caiwei Jin</a:t>
            </a:r>
            <a:r>
              <a:rPr lang="cs-CZ" sz="1800" baseline="30000">
                <a:ea typeface="+mn-lt"/>
                <a:cs typeface="+mn-lt"/>
              </a:rPr>
              <a:t> </a:t>
            </a:r>
            <a:r>
              <a:rPr lang="cs-CZ" sz="1800" u="sng" baseline="30000">
                <a:solidFill>
                  <a:srgbClr val="0563C1"/>
                </a:solidFill>
                <a:ea typeface="+mn-lt"/>
                <a:cs typeface="+mn-lt"/>
                <a:hlinkClick r:id="rId9"/>
              </a:rPr>
              <a:t> 3 </a:t>
            </a:r>
            <a:r>
              <a:rPr lang="cs-CZ" sz="2700">
                <a:ea typeface="+mn-lt"/>
                <a:cs typeface="+mn-lt"/>
              </a:rPr>
              <a:t>, </a:t>
            </a:r>
            <a:r>
              <a:rPr lang="cs-CZ" sz="2700" u="sng">
                <a:solidFill>
                  <a:srgbClr val="0563C1"/>
                </a:solidFill>
                <a:ea typeface="+mn-lt"/>
                <a:cs typeface="+mn-lt"/>
                <a:hlinkClick r:id="rId10"/>
              </a:rPr>
              <a:t>Chong Zhao</a:t>
            </a:r>
            <a:r>
              <a:rPr lang="cs-CZ" sz="1800" baseline="30000">
                <a:ea typeface="+mn-lt"/>
                <a:cs typeface="+mn-lt"/>
              </a:rPr>
              <a:t> </a:t>
            </a:r>
            <a:r>
              <a:rPr lang="cs-CZ" sz="1800" u="sng" baseline="30000">
                <a:solidFill>
                  <a:srgbClr val="0563C1"/>
                </a:solidFill>
                <a:ea typeface="+mn-lt"/>
                <a:cs typeface="+mn-lt"/>
                <a:hlinkClick r:id="rId11"/>
              </a:rPr>
              <a:t> 4 </a:t>
            </a:r>
            <a:r>
              <a:rPr lang="cs-CZ" sz="2700">
                <a:ea typeface="+mn-lt"/>
                <a:cs typeface="+mn-lt"/>
              </a:rPr>
              <a:t>, </a:t>
            </a:r>
            <a:r>
              <a:rPr lang="cs-CZ" sz="2700" u="sng">
                <a:solidFill>
                  <a:srgbClr val="0563C1"/>
                </a:solidFill>
                <a:ea typeface="+mn-lt"/>
                <a:cs typeface="+mn-lt"/>
                <a:hlinkClick r:id="rId12"/>
              </a:rPr>
              <a:t>Hongbo Hu</a:t>
            </a:r>
            <a:r>
              <a:rPr lang="cs-CZ" sz="1800" baseline="30000">
                <a:ea typeface="+mn-lt"/>
                <a:cs typeface="+mn-lt"/>
              </a:rPr>
              <a:t> </a:t>
            </a:r>
            <a:r>
              <a:rPr lang="cs-CZ" sz="1800" u="sng" baseline="30000">
                <a:solidFill>
                  <a:srgbClr val="0563C1"/>
                </a:solidFill>
                <a:ea typeface="+mn-lt"/>
                <a:cs typeface="+mn-lt"/>
                <a:hlinkClick r:id="rId13"/>
              </a:rPr>
              <a:t> 5 </a:t>
            </a:r>
            <a:endParaRPr lang="cs-CZ" sz="180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 sz="2900" err="1">
                <a:ea typeface="+mn-lt"/>
                <a:cs typeface="+mn-lt"/>
              </a:rPr>
              <a:t>Docosahexaenoic</a:t>
            </a:r>
            <a:r>
              <a:rPr lang="cs-CZ" sz="2900">
                <a:ea typeface="+mn-lt"/>
                <a:cs typeface="+mn-lt"/>
              </a:rPr>
              <a:t> acid </a:t>
            </a:r>
            <a:r>
              <a:rPr lang="cs-CZ" sz="2900" err="1">
                <a:ea typeface="+mn-lt"/>
                <a:cs typeface="+mn-lt"/>
              </a:rPr>
              <a:t>reverses</a:t>
            </a:r>
            <a:r>
              <a:rPr lang="cs-CZ" sz="2900">
                <a:ea typeface="+mn-lt"/>
                <a:cs typeface="+mn-lt"/>
              </a:rPr>
              <a:t> PD-L1-mediated </a:t>
            </a:r>
            <a:r>
              <a:rPr lang="cs-CZ" sz="2900" err="1">
                <a:ea typeface="+mn-lt"/>
                <a:cs typeface="+mn-lt"/>
              </a:rPr>
              <a:t>immune</a:t>
            </a:r>
            <a:r>
              <a:rPr lang="cs-CZ" sz="2900">
                <a:ea typeface="+mn-lt"/>
                <a:cs typeface="+mn-lt"/>
              </a:rPr>
              <a:t> </a:t>
            </a:r>
            <a:r>
              <a:rPr lang="cs-CZ" sz="2900" err="1">
                <a:ea typeface="+mn-lt"/>
                <a:cs typeface="+mn-lt"/>
              </a:rPr>
              <a:t>suppression</a:t>
            </a:r>
            <a:r>
              <a:rPr lang="cs-CZ" sz="2900">
                <a:ea typeface="+mn-lt"/>
                <a:cs typeface="+mn-lt"/>
              </a:rPr>
              <a:t> by </a:t>
            </a:r>
            <a:r>
              <a:rPr lang="cs-CZ" sz="2900" err="1">
                <a:ea typeface="+mn-lt"/>
                <a:cs typeface="+mn-lt"/>
              </a:rPr>
              <a:t>accelerating</a:t>
            </a:r>
            <a:r>
              <a:rPr lang="cs-CZ" sz="2900">
                <a:ea typeface="+mn-lt"/>
                <a:cs typeface="+mn-lt"/>
              </a:rPr>
              <a:t> </a:t>
            </a:r>
            <a:r>
              <a:rPr lang="cs-CZ" sz="2900" err="1">
                <a:ea typeface="+mn-lt"/>
                <a:cs typeface="+mn-lt"/>
              </a:rPr>
              <a:t>its</a:t>
            </a:r>
            <a:r>
              <a:rPr lang="cs-CZ" sz="2900">
                <a:ea typeface="+mn-lt"/>
                <a:cs typeface="+mn-lt"/>
              </a:rPr>
              <a:t> </a:t>
            </a:r>
            <a:r>
              <a:rPr lang="cs-CZ" sz="2900" err="1">
                <a:ea typeface="+mn-lt"/>
                <a:cs typeface="+mn-lt"/>
              </a:rPr>
              <a:t>ubiquitin-proteasome</a:t>
            </a:r>
            <a:r>
              <a:rPr lang="cs-CZ" sz="2900">
                <a:ea typeface="+mn-lt"/>
                <a:cs typeface="+mn-lt"/>
              </a:rPr>
              <a:t> </a:t>
            </a:r>
            <a:r>
              <a:rPr lang="cs-CZ" sz="2900" err="1">
                <a:ea typeface="+mn-lt"/>
                <a:cs typeface="+mn-lt"/>
              </a:rPr>
              <a:t>degradation</a:t>
            </a:r>
            <a:r>
              <a:rPr lang="cs-CZ" sz="2900">
                <a:ea typeface="+mn-lt"/>
                <a:cs typeface="+mn-lt"/>
              </a:rPr>
              <a:t> </a:t>
            </a:r>
            <a:endParaRPr lang="en-US" sz="2900">
              <a:ea typeface="+mn-lt"/>
              <a:cs typeface="+mn-lt"/>
            </a:endParaRPr>
          </a:p>
          <a:p>
            <a:pPr marL="0" indent="0">
              <a:buNone/>
            </a:pPr>
            <a:r>
              <a:rPr lang="cs-CZ">
                <a:ea typeface="+mn-lt"/>
                <a:cs typeface="+mn-lt"/>
              </a:rPr>
              <a:t>J </a:t>
            </a:r>
            <a:r>
              <a:rPr lang="cs-CZ" err="1">
                <a:ea typeface="+mn-lt"/>
                <a:cs typeface="+mn-lt"/>
              </a:rPr>
              <a:t>Nutr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Biochem</a:t>
            </a:r>
            <a:r>
              <a:rPr lang="cs-CZ">
                <a:ea typeface="+mn-lt"/>
                <a:cs typeface="+mn-lt"/>
              </a:rPr>
              <a:t>. 2023 Feb:112:109186. </a:t>
            </a:r>
            <a:endParaRPr lang="cs-CZ">
              <a:ea typeface="Calibri"/>
              <a:cs typeface="Calibri"/>
            </a:endParaRPr>
          </a:p>
          <a:p>
            <a:pPr marL="0" indent="0">
              <a:buNone/>
            </a:pPr>
            <a:endParaRPr lang="cs-CZ">
              <a:ea typeface="Calibri"/>
              <a:cs typeface="Calibri"/>
            </a:endParaRPr>
          </a:p>
          <a:p>
            <a:pPr marL="0" indent="0">
              <a:buNone/>
            </a:pPr>
            <a:r>
              <a:rPr lang="cs-CZ" b="1" err="1"/>
              <a:t>Abstract</a:t>
            </a:r>
            <a:r>
              <a:rPr lang="cs-CZ" b="1"/>
              <a:t> </a:t>
            </a:r>
            <a:endParaRPr lang="cs-CZ" b="1">
              <a:ea typeface="Calibri" panose="020F0502020204030204"/>
              <a:cs typeface="Calibri" panose="020F0502020204030204"/>
            </a:endParaRPr>
          </a:p>
          <a:p>
            <a:pPr marL="0" indent="0">
              <a:buNone/>
            </a:pPr>
            <a:r>
              <a:rPr lang="cs-CZ">
                <a:ea typeface="+mn-lt"/>
                <a:cs typeface="+mn-lt"/>
              </a:rPr>
              <a:t>PD-L1 </a:t>
            </a:r>
            <a:r>
              <a:rPr lang="cs-CZ" err="1">
                <a:ea typeface="+mn-lt"/>
                <a:cs typeface="+mn-lt"/>
              </a:rPr>
              <a:t>interacts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with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its</a:t>
            </a:r>
            <a:r>
              <a:rPr lang="cs-CZ">
                <a:ea typeface="+mn-lt"/>
                <a:cs typeface="+mn-lt"/>
              </a:rPr>
              <a:t> receptor PD-1 on T </a:t>
            </a:r>
            <a:r>
              <a:rPr lang="cs-CZ" err="1">
                <a:ea typeface="+mn-lt"/>
                <a:cs typeface="+mn-lt"/>
              </a:rPr>
              <a:t>cells</a:t>
            </a:r>
            <a:r>
              <a:rPr lang="cs-CZ">
                <a:ea typeface="+mn-lt"/>
                <a:cs typeface="+mn-lt"/>
              </a:rPr>
              <a:t> to </a:t>
            </a:r>
            <a:r>
              <a:rPr lang="cs-CZ" err="1">
                <a:ea typeface="+mn-lt"/>
                <a:cs typeface="+mn-lt"/>
              </a:rPr>
              <a:t>negatively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regulate</a:t>
            </a:r>
            <a:r>
              <a:rPr lang="cs-CZ">
                <a:ea typeface="+mn-lt"/>
                <a:cs typeface="+mn-lt"/>
              </a:rPr>
              <a:t> T cell </a:t>
            </a:r>
            <a:r>
              <a:rPr lang="cs-CZ" err="1">
                <a:ea typeface="+mn-lt"/>
                <a:cs typeface="+mn-lt"/>
              </a:rPr>
              <a:t>function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leading</a:t>
            </a:r>
            <a:r>
              <a:rPr lang="cs-CZ">
                <a:ea typeface="+mn-lt"/>
                <a:cs typeface="+mn-lt"/>
              </a:rPr>
              <a:t> to </a:t>
            </a:r>
            <a:r>
              <a:rPr lang="cs-CZ" err="1">
                <a:ea typeface="+mn-lt"/>
                <a:cs typeface="+mn-lt"/>
              </a:rPr>
              <a:t>cancer</a:t>
            </a:r>
            <a:r>
              <a:rPr lang="cs-CZ">
                <a:ea typeface="+mn-lt"/>
                <a:cs typeface="+mn-lt"/>
              </a:rPr>
              <a:t> cell </a:t>
            </a:r>
            <a:r>
              <a:rPr lang="cs-CZ" err="1">
                <a:ea typeface="+mn-lt"/>
                <a:cs typeface="+mn-lt"/>
              </a:rPr>
              <a:t>immune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escape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from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immune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surveillance</a:t>
            </a:r>
            <a:r>
              <a:rPr lang="cs-CZ">
                <a:ea typeface="+mn-lt"/>
                <a:cs typeface="+mn-lt"/>
              </a:rPr>
              <a:t>. </a:t>
            </a:r>
            <a:r>
              <a:rPr lang="cs-CZ" err="1">
                <a:ea typeface="+mn-lt"/>
                <a:cs typeface="+mn-lt"/>
              </a:rPr>
              <a:t>Therefore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targeting</a:t>
            </a:r>
            <a:r>
              <a:rPr lang="cs-CZ">
                <a:ea typeface="+mn-lt"/>
                <a:cs typeface="+mn-lt"/>
              </a:rPr>
              <a:t> PD-L1 </a:t>
            </a:r>
            <a:r>
              <a:rPr lang="cs-CZ" err="1">
                <a:ea typeface="+mn-lt"/>
                <a:cs typeface="+mn-lt"/>
              </a:rPr>
              <a:t>is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considered</a:t>
            </a:r>
            <a:r>
              <a:rPr lang="cs-CZ">
                <a:ea typeface="+mn-lt"/>
                <a:cs typeface="+mn-lt"/>
              </a:rPr>
              <a:t> to </a:t>
            </a:r>
            <a:r>
              <a:rPr lang="cs-CZ" err="1">
                <a:ea typeface="+mn-lt"/>
                <a:cs typeface="+mn-lt"/>
              </a:rPr>
              <a:t>be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an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attractive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approach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for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cancer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immunotherapy</a:t>
            </a:r>
            <a:r>
              <a:rPr lang="cs-CZ">
                <a:ea typeface="+mn-lt"/>
                <a:cs typeface="+mn-lt"/>
              </a:rPr>
              <a:t>. </a:t>
            </a:r>
          </a:p>
          <a:p>
            <a:pPr marL="0" indent="0">
              <a:buNone/>
            </a:pPr>
            <a:r>
              <a:rPr lang="cs-CZ">
                <a:ea typeface="+mn-lt"/>
                <a:cs typeface="+mn-lt"/>
              </a:rPr>
              <a:t>In </a:t>
            </a:r>
            <a:r>
              <a:rPr lang="cs-CZ" err="1">
                <a:ea typeface="+mn-lt"/>
                <a:cs typeface="+mn-lt"/>
              </a:rPr>
              <a:t>this</a:t>
            </a:r>
            <a:r>
              <a:rPr lang="cs-CZ">
                <a:ea typeface="+mn-lt"/>
                <a:cs typeface="+mn-lt"/>
              </a:rPr>
              <a:t> study, </a:t>
            </a:r>
            <a:r>
              <a:rPr lang="cs-CZ" err="1">
                <a:ea typeface="+mn-lt"/>
                <a:cs typeface="+mn-lt"/>
              </a:rPr>
              <a:t>we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demonstrated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for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first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time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that</a:t>
            </a:r>
            <a:r>
              <a:rPr lang="cs-CZ">
                <a:ea typeface="+mn-lt"/>
                <a:cs typeface="+mn-lt"/>
              </a:rPr>
              <a:t> ω-3 </a:t>
            </a:r>
            <a:r>
              <a:rPr lang="cs-CZ" err="1">
                <a:ea typeface="+mn-lt"/>
                <a:cs typeface="+mn-lt"/>
              </a:rPr>
              <a:t>polyunsaturated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fatty</a:t>
            </a:r>
            <a:r>
              <a:rPr lang="cs-CZ">
                <a:ea typeface="+mn-lt"/>
                <a:cs typeface="+mn-lt"/>
              </a:rPr>
              <a:t> acid (PUFA) </a:t>
            </a:r>
            <a:r>
              <a:rPr lang="cs-CZ" err="1">
                <a:ea typeface="+mn-lt"/>
                <a:cs typeface="+mn-lt"/>
              </a:rPr>
              <a:t>docosahexaenoic</a:t>
            </a:r>
            <a:r>
              <a:rPr lang="cs-CZ">
                <a:ea typeface="+mn-lt"/>
                <a:cs typeface="+mn-lt"/>
              </a:rPr>
              <a:t> acid (DHA) </a:t>
            </a:r>
            <a:r>
              <a:rPr lang="cs-CZ" err="1">
                <a:ea typeface="+mn-lt"/>
                <a:cs typeface="+mn-lt"/>
              </a:rPr>
              <a:t>reduced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expression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>
                <a:ea typeface="+mn-lt"/>
                <a:cs typeface="+mn-lt"/>
              </a:rPr>
              <a:t> PD-L1 in </a:t>
            </a:r>
            <a:r>
              <a:rPr lang="cs-CZ" err="1">
                <a:ea typeface="+mn-lt"/>
                <a:cs typeface="+mn-lt"/>
              </a:rPr>
              <a:t>cancer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cells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both</a:t>
            </a:r>
            <a:r>
              <a:rPr lang="cs-CZ">
                <a:ea typeface="+mn-lt"/>
                <a:cs typeface="+mn-lt"/>
              </a:rPr>
              <a:t> in vitro and in </a:t>
            </a:r>
            <a:r>
              <a:rPr lang="cs-CZ" err="1">
                <a:ea typeface="+mn-lt"/>
                <a:cs typeface="+mn-lt"/>
              </a:rPr>
              <a:t>vivo</a:t>
            </a:r>
            <a:r>
              <a:rPr lang="cs-CZ">
                <a:ea typeface="+mn-lt"/>
                <a:cs typeface="+mn-lt"/>
              </a:rPr>
              <a:t>. </a:t>
            </a:r>
            <a:r>
              <a:rPr lang="cs-CZ" err="1">
                <a:ea typeface="+mn-lt"/>
                <a:cs typeface="+mn-lt"/>
              </a:rPr>
              <a:t>Promotion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>
                <a:ea typeface="+mn-lt"/>
                <a:cs typeface="+mn-lt"/>
              </a:rPr>
              <a:t> PD-L1 </a:t>
            </a:r>
            <a:r>
              <a:rPr lang="cs-CZ" err="1">
                <a:ea typeface="+mn-lt"/>
                <a:cs typeface="+mn-lt"/>
              </a:rPr>
              <a:t>ubiquitin-proteasome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degradation</a:t>
            </a:r>
            <a:r>
              <a:rPr lang="cs-CZ">
                <a:ea typeface="+mn-lt"/>
                <a:cs typeface="+mn-lt"/>
              </a:rPr>
              <a:t> by DHA </a:t>
            </a:r>
            <a:r>
              <a:rPr lang="cs-CZ" err="1">
                <a:ea typeface="+mn-lt"/>
                <a:cs typeface="+mn-lt"/>
              </a:rPr>
              <a:t>resulted</a:t>
            </a:r>
            <a:r>
              <a:rPr lang="cs-CZ">
                <a:ea typeface="+mn-lt"/>
                <a:cs typeface="+mn-lt"/>
              </a:rPr>
              <a:t> in a </a:t>
            </a:r>
            <a:r>
              <a:rPr lang="cs-CZ" err="1">
                <a:solidFill>
                  <a:srgbClr val="FF0000"/>
                </a:solidFill>
                <a:ea typeface="+mn-lt"/>
                <a:cs typeface="+mn-lt"/>
              </a:rPr>
              <a:t>decrease</a:t>
            </a:r>
            <a:r>
              <a:rPr lang="cs-CZ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cs-CZ" err="1">
                <a:solidFill>
                  <a:srgbClr val="FF0000"/>
                </a:solidFill>
                <a:ea typeface="+mn-lt"/>
                <a:cs typeface="+mn-lt"/>
              </a:rPr>
              <a:t>of</a:t>
            </a:r>
            <a:r>
              <a:rPr lang="cs-CZ">
                <a:solidFill>
                  <a:srgbClr val="FF0000"/>
                </a:solidFill>
                <a:ea typeface="+mn-lt"/>
                <a:cs typeface="+mn-lt"/>
              </a:rPr>
              <a:t> PD-L1 </a:t>
            </a:r>
            <a:r>
              <a:rPr lang="cs-CZ" err="1">
                <a:solidFill>
                  <a:srgbClr val="FF0000"/>
                </a:solidFill>
                <a:ea typeface="+mn-lt"/>
                <a:cs typeface="+mn-lt"/>
              </a:rPr>
              <a:t>expression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leading</a:t>
            </a:r>
            <a:r>
              <a:rPr lang="cs-CZ">
                <a:ea typeface="+mn-lt"/>
                <a:cs typeface="+mn-lt"/>
              </a:rPr>
              <a:t> to </a:t>
            </a:r>
            <a:r>
              <a:rPr lang="cs-CZ" err="1">
                <a:ea typeface="+mn-lt"/>
                <a:cs typeface="+mn-lt"/>
              </a:rPr>
              <a:t>reduction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>
                <a:ea typeface="+mn-lt"/>
                <a:cs typeface="+mn-lt"/>
              </a:rPr>
              <a:t> PD-L1 and PD-1 </a:t>
            </a:r>
            <a:r>
              <a:rPr lang="cs-CZ" err="1">
                <a:ea typeface="+mn-lt"/>
                <a:cs typeface="+mn-lt"/>
              </a:rPr>
              <a:t>interaction</a:t>
            </a:r>
            <a:r>
              <a:rPr lang="cs-CZ">
                <a:ea typeface="+mn-lt"/>
                <a:cs typeface="+mn-lt"/>
              </a:rPr>
              <a:t>, and </a:t>
            </a:r>
            <a:r>
              <a:rPr lang="cs-CZ" err="1">
                <a:solidFill>
                  <a:srgbClr val="FF0000"/>
                </a:solidFill>
                <a:ea typeface="+mn-lt"/>
                <a:cs typeface="+mn-lt"/>
              </a:rPr>
              <a:t>reversing</a:t>
            </a:r>
            <a:r>
              <a:rPr lang="cs-CZ">
                <a:solidFill>
                  <a:srgbClr val="FF0000"/>
                </a:solidFill>
                <a:ea typeface="+mn-lt"/>
                <a:cs typeface="+mn-lt"/>
              </a:rPr>
              <a:t> PD-L1-mediated </a:t>
            </a:r>
            <a:r>
              <a:rPr lang="cs-CZ" err="1">
                <a:solidFill>
                  <a:srgbClr val="FF0000"/>
                </a:solidFill>
                <a:ea typeface="+mn-lt"/>
                <a:cs typeface="+mn-lt"/>
              </a:rPr>
              <a:t>immune</a:t>
            </a:r>
            <a:r>
              <a:rPr lang="cs-CZ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cs-CZ" err="1">
                <a:solidFill>
                  <a:srgbClr val="FF0000"/>
                </a:solidFill>
                <a:ea typeface="+mn-lt"/>
                <a:cs typeface="+mn-lt"/>
              </a:rPr>
              <a:t>suppression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which</a:t>
            </a:r>
            <a:r>
              <a:rPr lang="cs-CZ">
                <a:ea typeface="+mn-lt"/>
                <a:cs typeface="+mn-lt"/>
              </a:rPr>
              <a:t> in </a:t>
            </a:r>
            <a:r>
              <a:rPr lang="cs-CZ" err="1">
                <a:ea typeface="+mn-lt"/>
                <a:cs typeface="+mn-lt"/>
              </a:rPr>
              <a:t>turn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contributed</a:t>
            </a:r>
            <a:r>
              <a:rPr lang="cs-CZ">
                <a:ea typeface="+mn-lt"/>
                <a:cs typeface="+mn-lt"/>
              </a:rPr>
              <a:t> to </a:t>
            </a:r>
            <a:r>
              <a:rPr lang="cs-CZ" err="1">
                <a:ea typeface="+mn-lt"/>
                <a:cs typeface="+mn-lt"/>
              </a:rPr>
              <a:t>the</a:t>
            </a:r>
            <a:r>
              <a:rPr lang="cs-CZ">
                <a:ea typeface="+mn-lt"/>
                <a:cs typeface="+mn-lt"/>
              </a:rPr>
              <a:t> inhibitory </a:t>
            </a:r>
            <a:r>
              <a:rPr lang="cs-CZ" err="1">
                <a:ea typeface="+mn-lt"/>
                <a:cs typeface="+mn-lt"/>
              </a:rPr>
              <a:t>effect</a:t>
            </a:r>
            <a:r>
              <a:rPr lang="cs-CZ">
                <a:ea typeface="+mn-lt"/>
                <a:cs typeface="+mn-lt"/>
              </a:rPr>
              <a:t> on tumor </a:t>
            </a:r>
            <a:r>
              <a:rPr lang="cs-CZ" err="1">
                <a:ea typeface="+mn-lt"/>
                <a:cs typeface="+mn-lt"/>
              </a:rPr>
              <a:t>growth</a:t>
            </a:r>
            <a:r>
              <a:rPr lang="cs-CZ">
                <a:ea typeface="+mn-lt"/>
                <a:cs typeface="+mn-lt"/>
              </a:rPr>
              <a:t>. </a:t>
            </a:r>
            <a:r>
              <a:rPr lang="cs-CZ" err="1">
                <a:ea typeface="+mn-lt"/>
                <a:cs typeface="+mn-lt"/>
              </a:rPr>
              <a:t>Furtherly</a:t>
            </a:r>
            <a:r>
              <a:rPr lang="cs-CZ">
                <a:ea typeface="+mn-lt"/>
                <a:cs typeface="+mn-lt"/>
              </a:rPr>
              <a:t>, DHA </a:t>
            </a:r>
            <a:r>
              <a:rPr lang="cs-CZ" err="1">
                <a:ea typeface="+mn-lt"/>
                <a:cs typeface="+mn-lt"/>
              </a:rPr>
              <a:t>significantly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reduced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fatty</a:t>
            </a:r>
            <a:r>
              <a:rPr lang="cs-CZ">
                <a:ea typeface="+mn-lt"/>
                <a:cs typeface="+mn-lt"/>
              </a:rPr>
              <a:t> acid </a:t>
            </a:r>
            <a:r>
              <a:rPr lang="cs-CZ" err="1">
                <a:ea typeface="+mn-lt"/>
                <a:cs typeface="+mn-lt"/>
              </a:rPr>
              <a:t>synthase</a:t>
            </a:r>
            <a:r>
              <a:rPr lang="cs-CZ">
                <a:ea typeface="+mn-lt"/>
                <a:cs typeface="+mn-lt"/>
              </a:rPr>
              <a:t> (FASN) </a:t>
            </a:r>
            <a:r>
              <a:rPr lang="cs-CZ" err="1">
                <a:ea typeface="+mn-lt"/>
                <a:cs typeface="+mn-lt"/>
              </a:rPr>
              <a:t>expression</a:t>
            </a:r>
            <a:r>
              <a:rPr lang="cs-CZ">
                <a:ea typeface="+mn-lt"/>
                <a:cs typeface="+mn-lt"/>
              </a:rPr>
              <a:t> in </a:t>
            </a:r>
            <a:r>
              <a:rPr lang="cs-CZ" err="1">
                <a:ea typeface="+mn-lt"/>
                <a:cs typeface="+mn-lt"/>
              </a:rPr>
              <a:t>cancer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cells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which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inhibited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palmitoyltransferases</a:t>
            </a:r>
            <a:r>
              <a:rPr lang="cs-CZ">
                <a:ea typeface="+mn-lt"/>
                <a:cs typeface="+mn-lt"/>
              </a:rPr>
              <a:t> DHHC5, </a:t>
            </a:r>
            <a:r>
              <a:rPr lang="cs-CZ" err="1">
                <a:ea typeface="+mn-lt"/>
                <a:cs typeface="+mn-lt"/>
              </a:rPr>
              <a:t>promoting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the</a:t>
            </a:r>
            <a:r>
              <a:rPr lang="cs-CZ">
                <a:ea typeface="+mn-lt"/>
                <a:cs typeface="+mn-lt"/>
              </a:rPr>
              <a:t> CSN5-dependent PD-L1 </a:t>
            </a:r>
            <a:r>
              <a:rPr lang="cs-CZ" err="1">
                <a:ea typeface="+mn-lt"/>
                <a:cs typeface="+mn-lt"/>
              </a:rPr>
              <a:t>degradation</a:t>
            </a:r>
            <a:r>
              <a:rPr lang="cs-CZ">
                <a:ea typeface="+mn-lt"/>
                <a:cs typeface="+mn-lt"/>
              </a:rPr>
              <a:t>. </a:t>
            </a:r>
            <a:r>
              <a:rPr lang="cs-CZ" err="1">
                <a:ea typeface="+mn-lt"/>
                <a:cs typeface="+mn-lt"/>
              </a:rPr>
              <a:t>Our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present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finding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uncovered</a:t>
            </a:r>
            <a:r>
              <a:rPr lang="cs-CZ">
                <a:ea typeface="+mn-lt"/>
                <a:cs typeface="+mn-lt"/>
              </a:rPr>
              <a:t> a novel </a:t>
            </a:r>
            <a:r>
              <a:rPr lang="cs-CZ" err="1">
                <a:ea typeface="+mn-lt"/>
                <a:cs typeface="+mn-lt"/>
              </a:rPr>
              <a:t>mechanism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involved</a:t>
            </a:r>
            <a:r>
              <a:rPr lang="cs-CZ">
                <a:ea typeface="+mn-lt"/>
                <a:cs typeface="+mn-lt"/>
              </a:rPr>
              <a:t> in </a:t>
            </a:r>
            <a:r>
              <a:rPr lang="cs-CZ" err="1">
                <a:ea typeface="+mn-lt"/>
                <a:cs typeface="+mn-lt"/>
              </a:rPr>
              <a:t>the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>
                <a:solidFill>
                  <a:srgbClr val="FF0000"/>
                </a:solidFill>
                <a:ea typeface="+mn-lt"/>
                <a:cs typeface="+mn-lt"/>
              </a:rPr>
              <a:t>anti-</a:t>
            </a:r>
            <a:r>
              <a:rPr lang="cs-CZ" err="1">
                <a:solidFill>
                  <a:srgbClr val="FF0000"/>
                </a:solidFill>
                <a:ea typeface="+mn-lt"/>
                <a:cs typeface="+mn-lt"/>
              </a:rPr>
              <a:t>cancer</a:t>
            </a:r>
            <a:r>
              <a:rPr lang="cs-CZ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cs-CZ" err="1">
                <a:solidFill>
                  <a:srgbClr val="FF0000"/>
                </a:solidFill>
                <a:ea typeface="+mn-lt"/>
                <a:cs typeface="+mn-lt"/>
              </a:rPr>
              <a:t>activity</a:t>
            </a:r>
            <a:r>
              <a:rPr lang="cs-CZ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cs-CZ" err="1">
                <a:solidFill>
                  <a:srgbClr val="FF0000"/>
                </a:solidFill>
                <a:ea typeface="+mn-lt"/>
                <a:cs typeface="+mn-lt"/>
              </a:rPr>
              <a:t>of</a:t>
            </a:r>
            <a:r>
              <a:rPr lang="cs-CZ">
                <a:solidFill>
                  <a:srgbClr val="FF0000"/>
                </a:solidFill>
                <a:ea typeface="+mn-lt"/>
                <a:cs typeface="+mn-lt"/>
              </a:rPr>
              <a:t> DHA, and </a:t>
            </a:r>
            <a:r>
              <a:rPr lang="cs-CZ" err="1">
                <a:solidFill>
                  <a:srgbClr val="FF0000"/>
                </a:solidFill>
                <a:ea typeface="+mn-lt"/>
                <a:cs typeface="+mn-lt"/>
              </a:rPr>
              <a:t>implicated</a:t>
            </a:r>
            <a:r>
              <a:rPr lang="cs-CZ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cs-CZ" err="1">
                <a:solidFill>
                  <a:srgbClr val="FF0000"/>
                </a:solidFill>
                <a:ea typeface="+mn-lt"/>
                <a:cs typeface="+mn-lt"/>
              </a:rPr>
              <a:t>that</a:t>
            </a:r>
            <a:r>
              <a:rPr lang="cs-CZ">
                <a:solidFill>
                  <a:srgbClr val="FF0000"/>
                </a:solidFill>
                <a:ea typeface="+mn-lt"/>
                <a:cs typeface="+mn-lt"/>
              </a:rPr>
              <a:t> DHA </a:t>
            </a:r>
            <a:r>
              <a:rPr lang="cs-CZ" err="1">
                <a:solidFill>
                  <a:srgbClr val="FF0000"/>
                </a:solidFill>
                <a:ea typeface="+mn-lt"/>
                <a:cs typeface="+mn-lt"/>
              </a:rPr>
              <a:t>holds</a:t>
            </a:r>
            <a:r>
              <a:rPr lang="cs-CZ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cs-CZ" err="1">
                <a:solidFill>
                  <a:srgbClr val="FF0000"/>
                </a:solidFill>
                <a:ea typeface="+mn-lt"/>
                <a:cs typeface="+mn-lt"/>
              </a:rPr>
              <a:t>promising</a:t>
            </a:r>
            <a:r>
              <a:rPr lang="cs-CZ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cs-CZ" err="1">
                <a:solidFill>
                  <a:srgbClr val="FF0000"/>
                </a:solidFill>
                <a:ea typeface="+mn-lt"/>
                <a:cs typeface="+mn-lt"/>
              </a:rPr>
              <a:t>potential</a:t>
            </a:r>
            <a:r>
              <a:rPr lang="cs-CZ">
                <a:solidFill>
                  <a:srgbClr val="FF0000"/>
                </a:solidFill>
                <a:ea typeface="+mn-lt"/>
                <a:cs typeface="+mn-lt"/>
              </a:rPr>
              <a:t> to </a:t>
            </a:r>
            <a:r>
              <a:rPr lang="cs-CZ" err="1">
                <a:solidFill>
                  <a:srgbClr val="FF0000"/>
                </a:solidFill>
                <a:ea typeface="+mn-lt"/>
                <a:cs typeface="+mn-lt"/>
              </a:rPr>
              <a:t>be</a:t>
            </a:r>
            <a:r>
              <a:rPr lang="cs-CZ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cs-CZ" err="1">
                <a:solidFill>
                  <a:srgbClr val="FF0000"/>
                </a:solidFill>
                <a:ea typeface="+mn-lt"/>
                <a:cs typeface="+mn-lt"/>
              </a:rPr>
              <a:t>developed</a:t>
            </a:r>
            <a:r>
              <a:rPr lang="cs-CZ">
                <a:solidFill>
                  <a:srgbClr val="FF0000"/>
                </a:solidFill>
                <a:ea typeface="+mn-lt"/>
                <a:cs typeface="+mn-lt"/>
              </a:rPr>
              <a:t> as a novel </a:t>
            </a:r>
            <a:r>
              <a:rPr lang="cs-CZ" err="1">
                <a:solidFill>
                  <a:srgbClr val="FF0000"/>
                </a:solidFill>
                <a:ea typeface="+mn-lt"/>
                <a:cs typeface="+mn-lt"/>
              </a:rPr>
              <a:t>immune-enhancer</a:t>
            </a:r>
            <a:r>
              <a:rPr lang="cs-CZ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cs-CZ" err="1">
                <a:solidFill>
                  <a:srgbClr val="FF0000"/>
                </a:solidFill>
                <a:ea typeface="+mn-lt"/>
                <a:cs typeface="+mn-lt"/>
              </a:rPr>
              <a:t>for</a:t>
            </a:r>
            <a:r>
              <a:rPr lang="cs-CZ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cs-CZ" err="1">
                <a:solidFill>
                  <a:srgbClr val="FF0000"/>
                </a:solidFill>
                <a:ea typeface="+mn-lt"/>
                <a:cs typeface="+mn-lt"/>
              </a:rPr>
              <a:t>cancer</a:t>
            </a:r>
            <a:r>
              <a:rPr lang="cs-CZ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cs-CZ" err="1">
                <a:solidFill>
                  <a:srgbClr val="FF0000"/>
                </a:solidFill>
                <a:ea typeface="+mn-lt"/>
                <a:cs typeface="+mn-lt"/>
              </a:rPr>
              <a:t>treatment</a:t>
            </a:r>
            <a:r>
              <a:rPr lang="cs-CZ">
                <a:solidFill>
                  <a:srgbClr val="FF0000"/>
                </a:solidFill>
                <a:ea typeface="+mn-lt"/>
                <a:cs typeface="+mn-lt"/>
              </a:rPr>
              <a:t> and </a:t>
            </a:r>
            <a:r>
              <a:rPr lang="cs-CZ" err="1">
                <a:solidFill>
                  <a:srgbClr val="FF0000"/>
                </a:solidFill>
                <a:ea typeface="+mn-lt"/>
                <a:cs typeface="+mn-lt"/>
              </a:rPr>
              <a:t>prevention</a:t>
            </a:r>
            <a:r>
              <a:rPr lang="cs-CZ">
                <a:solidFill>
                  <a:srgbClr val="FF0000"/>
                </a:solidFill>
                <a:ea typeface="+mn-lt"/>
                <a:cs typeface="+mn-lt"/>
              </a:rPr>
              <a:t>. </a:t>
            </a:r>
            <a:endParaRPr lang="cs-CZ">
              <a:solidFill>
                <a:srgbClr val="FF0000"/>
              </a:solidFill>
              <a:ea typeface="Calibri"/>
              <a:cs typeface="Calibri"/>
            </a:endParaRPr>
          </a:p>
          <a:p>
            <a:endParaRPr lang="cs-CZ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12706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DA933-3B85-6DB4-A99D-346082AE0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Immunosipping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A7976-2B83-30F8-6891-89A7D5C384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r>
              <a:rPr lang="en-US">
                <a:ea typeface="Calibri"/>
                <a:cs typeface="Calibri"/>
              </a:rPr>
              <a:t>                                                                              Omega-3 PUFA (g)             </a:t>
            </a:r>
            <a:r>
              <a:rPr lang="en-US" err="1">
                <a:ea typeface="Calibri"/>
                <a:cs typeface="Calibri"/>
              </a:rPr>
              <a:t>další</a:t>
            </a:r>
            <a:endParaRPr lang="en-US">
              <a:ea typeface="Calibri"/>
              <a:cs typeface="Calibri"/>
            </a:endParaRPr>
          </a:p>
          <a:p>
            <a:r>
              <a:rPr lang="en-US" err="1">
                <a:ea typeface="Calibri"/>
                <a:cs typeface="Calibri"/>
              </a:rPr>
              <a:t>Forticare</a:t>
            </a:r>
            <a:r>
              <a:rPr lang="en-US">
                <a:ea typeface="Calibri"/>
                <a:cs typeface="Calibri"/>
              </a:rPr>
              <a:t> advanced (Nutricia)                     1,47</a:t>
            </a:r>
          </a:p>
          <a:p>
            <a:r>
              <a:rPr lang="en-US" strike="sngStrike">
                <a:ea typeface="Calibri"/>
                <a:cs typeface="Calibri"/>
              </a:rPr>
              <a:t>Oral Impact (Nestlé)                                      0,9                             </a:t>
            </a:r>
            <a:r>
              <a:rPr lang="en-US" strike="sngStrike" err="1">
                <a:ea typeface="Calibri"/>
                <a:cs typeface="Calibri"/>
              </a:rPr>
              <a:t>arginin</a:t>
            </a:r>
            <a:endParaRPr lang="en-US" strike="sngStrike">
              <a:ea typeface="Calibri"/>
              <a:cs typeface="Calibri"/>
            </a:endParaRPr>
          </a:p>
          <a:p>
            <a:r>
              <a:rPr lang="en-US" err="1">
                <a:cs typeface="Calibri"/>
              </a:rPr>
              <a:t>Prosure</a:t>
            </a:r>
            <a:r>
              <a:rPr lang="en-US">
                <a:cs typeface="Calibri"/>
              </a:rPr>
              <a:t> (Abott)                                               0,99</a:t>
            </a:r>
            <a:endParaRPr lang="en-US">
              <a:ea typeface="Calibri"/>
              <a:cs typeface="Calibri"/>
            </a:endParaRPr>
          </a:p>
          <a:p>
            <a:r>
              <a:rPr lang="en-US" err="1">
                <a:cs typeface="Calibri"/>
              </a:rPr>
              <a:t>Supportan</a:t>
            </a:r>
            <a:r>
              <a:rPr lang="en-US">
                <a:cs typeface="Calibri"/>
              </a:rPr>
              <a:t> (Fresenius)                                   1,42</a:t>
            </a:r>
            <a:endParaRPr lang="en-US">
              <a:ea typeface="Calibri"/>
              <a:cs typeface="Calibri"/>
            </a:endParaRPr>
          </a:p>
          <a:p>
            <a:r>
              <a:rPr lang="en-US" err="1">
                <a:ea typeface="Calibri"/>
                <a:cs typeface="Calibri"/>
              </a:rPr>
              <a:t>Remune</a:t>
            </a:r>
            <a:r>
              <a:rPr lang="en-US">
                <a:ea typeface="Calibri"/>
                <a:cs typeface="Calibri"/>
              </a:rPr>
              <a:t> (B-</a:t>
            </a:r>
            <a:r>
              <a:rPr lang="en-US" err="1">
                <a:ea typeface="Calibri"/>
                <a:cs typeface="Calibri"/>
              </a:rPr>
              <a:t>braun</a:t>
            </a:r>
            <a:r>
              <a:rPr lang="en-US">
                <a:ea typeface="Calibri"/>
                <a:cs typeface="Calibri"/>
              </a:rPr>
              <a:t>)                                           2,0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432A5-724D-42FE-717F-78FF701CE530}"/>
              </a:ext>
            </a:extLst>
          </p:cNvPr>
          <p:cNvSpPr txBox="1"/>
          <p:nvPr/>
        </p:nvSpPr>
        <p:spPr>
          <a:xfrm>
            <a:off x="560519" y="5912183"/>
            <a:ext cx="1120453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MAŇÁSEK, V., TUČEK, Š., HOLEČKOVÁ, P., VOKURKA, S., BENEŠ, P. Nový </a:t>
            </a:r>
            <a:r>
              <a:rPr lang="en-US" err="1">
                <a:ea typeface="+mn-lt"/>
                <a:cs typeface="+mn-lt"/>
              </a:rPr>
              <a:t>imunosipping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Remune</a:t>
            </a:r>
            <a:r>
              <a:rPr lang="en-US">
                <a:ea typeface="+mn-lt"/>
                <a:cs typeface="+mn-lt"/>
              </a:rPr>
              <a:t> - </a:t>
            </a:r>
            <a:r>
              <a:rPr lang="en-US" err="1">
                <a:ea typeface="+mn-lt"/>
                <a:cs typeface="+mn-lt"/>
              </a:rPr>
              <a:t>výsledky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multicentrické</a:t>
            </a:r>
            <a:r>
              <a:rPr lang="en-US">
                <a:ea typeface="+mn-lt"/>
                <a:cs typeface="+mn-lt"/>
              </a:rPr>
              <a:t> cross-over </a:t>
            </a:r>
            <a:r>
              <a:rPr lang="en-US" err="1">
                <a:ea typeface="+mn-lt"/>
                <a:cs typeface="+mn-lt"/>
              </a:rPr>
              <a:t>studie</a:t>
            </a:r>
            <a:r>
              <a:rPr lang="en-US">
                <a:ea typeface="+mn-lt"/>
                <a:cs typeface="+mn-lt"/>
              </a:rPr>
              <a:t> v ČR. Acta </a:t>
            </a:r>
            <a:r>
              <a:rPr lang="en-US" err="1">
                <a:ea typeface="+mn-lt"/>
                <a:cs typeface="+mn-lt"/>
              </a:rPr>
              <a:t>medicinae</a:t>
            </a:r>
            <a:r>
              <a:rPr lang="en-US">
                <a:ea typeface="+mn-lt"/>
                <a:cs typeface="+mn-lt"/>
              </a:rPr>
              <a:t>. 2020, 9(11-13), 82-84.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85260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D38D76-5985-CCE9-16A0-8C429259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cs typeface="Calibri Light"/>
              </a:rPr>
              <a:t>Doporučení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CCFAAF-E363-1369-3AEF-98B3E7F0A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>
                <a:cs typeface="Calibri"/>
              </a:rPr>
              <a:t>ESPEN </a:t>
            </a:r>
            <a:r>
              <a:rPr lang="cs-CZ" err="1">
                <a:cs typeface="Calibri"/>
              </a:rPr>
              <a:t>Guidelines</a:t>
            </a:r>
            <a:r>
              <a:rPr lang="cs-CZ">
                <a:cs typeface="Calibri"/>
              </a:rPr>
              <a:t>: </a:t>
            </a:r>
          </a:p>
          <a:p>
            <a:pPr lvl="1"/>
            <a:r>
              <a:rPr lang="cs-CZ">
                <a:cs typeface="Calibri"/>
              </a:rPr>
              <a:t>U pacientů s pokročilým nádorovým onemocněním podstupujících chemoterapii s rizikem hubnutí nebo už malnutričních je ke zvážení suplementace </a:t>
            </a:r>
            <a:r>
              <a:rPr lang="cs-CZ" b="1">
                <a:cs typeface="Calibri"/>
              </a:rPr>
              <a:t>omega-3 mastných kyselin</a:t>
            </a:r>
            <a:r>
              <a:rPr lang="cs-CZ">
                <a:cs typeface="Calibri"/>
              </a:rPr>
              <a:t> nebo rybího oleje ke zlepšení nebo stabilizaci chuti k jídlu, příjmu stravy, libové tělesné hmoty a hmotnosti. (W, L, SC) </a:t>
            </a:r>
          </a:p>
          <a:p>
            <a:pPr lvl="1"/>
            <a:r>
              <a:rPr lang="cs-CZ" sz="2600">
                <a:cs typeface="Calibri"/>
              </a:rPr>
              <a:t>U pacientů s nádory horního GIT podstupujících operační řešení v rámci tradiční perioperační péče je doporučena </a:t>
            </a:r>
            <a:r>
              <a:rPr lang="cs-CZ" sz="2600" b="1">
                <a:cs typeface="Calibri"/>
              </a:rPr>
              <a:t>orální/enterální </a:t>
            </a:r>
            <a:r>
              <a:rPr lang="cs-CZ" sz="2600" b="1" err="1">
                <a:cs typeface="Calibri"/>
              </a:rPr>
              <a:t>imunonutrice</a:t>
            </a:r>
            <a:r>
              <a:rPr lang="cs-CZ" sz="2600">
                <a:cs typeface="Calibri"/>
              </a:rPr>
              <a:t> (s argininem, omega-3 MK, nukleotidy). (S, H, SC) </a:t>
            </a:r>
          </a:p>
          <a:p>
            <a:pPr lvl="1"/>
            <a:endParaRPr lang="cs-CZ" sz="2600">
              <a:cs typeface="Calibri"/>
            </a:endParaRPr>
          </a:p>
          <a:p>
            <a:pPr marL="0" indent="0">
              <a:buNone/>
            </a:pPr>
            <a:r>
              <a:rPr lang="cs-CZ" sz="1700" err="1">
                <a:cs typeface="Calibri"/>
              </a:rPr>
              <a:t>Muscaritoli</a:t>
            </a:r>
            <a:r>
              <a:rPr lang="cs-CZ" sz="1700">
                <a:cs typeface="Calibri"/>
              </a:rPr>
              <a:t> M. and </a:t>
            </a:r>
            <a:r>
              <a:rPr lang="cs-CZ" sz="1700" err="1">
                <a:cs typeface="Calibri"/>
              </a:rPr>
              <a:t>Interest</a:t>
            </a:r>
            <a:r>
              <a:rPr lang="cs-CZ" sz="1700">
                <a:cs typeface="Calibri"/>
              </a:rPr>
              <a:t> Group </a:t>
            </a:r>
            <a:r>
              <a:rPr lang="cs-CZ" sz="1700" err="1">
                <a:cs typeface="Calibri"/>
              </a:rPr>
              <a:t>of</a:t>
            </a:r>
            <a:r>
              <a:rPr lang="cs-CZ" sz="1700">
                <a:cs typeface="Calibri"/>
              </a:rPr>
              <a:t> </a:t>
            </a:r>
            <a:r>
              <a:rPr lang="cs-CZ" sz="1700" err="1">
                <a:cs typeface="Calibri"/>
              </a:rPr>
              <a:t>Espen</a:t>
            </a:r>
            <a:r>
              <a:rPr lang="cs-CZ" sz="1700">
                <a:cs typeface="Calibri"/>
              </a:rPr>
              <a:t>.  ESPEN </a:t>
            </a:r>
            <a:r>
              <a:rPr lang="cs-CZ" sz="1700" err="1">
                <a:cs typeface="Calibri"/>
              </a:rPr>
              <a:t>practical</a:t>
            </a:r>
            <a:r>
              <a:rPr lang="cs-CZ" sz="1700">
                <a:cs typeface="Calibri"/>
              </a:rPr>
              <a:t> </a:t>
            </a:r>
            <a:r>
              <a:rPr lang="cs-CZ" sz="1700" err="1">
                <a:cs typeface="Calibri"/>
              </a:rPr>
              <a:t>guideline</a:t>
            </a:r>
            <a:r>
              <a:rPr lang="cs-CZ" sz="1700">
                <a:cs typeface="Calibri"/>
              </a:rPr>
              <a:t>: </a:t>
            </a:r>
            <a:r>
              <a:rPr lang="cs-CZ" sz="1700" err="1">
                <a:cs typeface="Calibri"/>
              </a:rPr>
              <a:t>Clinical</a:t>
            </a:r>
            <a:r>
              <a:rPr lang="cs-CZ" sz="1700">
                <a:cs typeface="Calibri"/>
              </a:rPr>
              <a:t> </a:t>
            </a:r>
            <a:r>
              <a:rPr lang="cs-CZ" sz="1700" err="1">
                <a:cs typeface="Calibri"/>
              </a:rPr>
              <a:t>Nutrition</a:t>
            </a:r>
            <a:r>
              <a:rPr lang="cs-CZ" sz="1700">
                <a:cs typeface="Calibri"/>
              </a:rPr>
              <a:t> in </a:t>
            </a:r>
            <a:r>
              <a:rPr lang="cs-CZ" sz="1700" err="1">
                <a:cs typeface="Calibri"/>
              </a:rPr>
              <a:t>cancer</a:t>
            </a:r>
            <a:r>
              <a:rPr lang="cs-CZ" sz="1700">
                <a:cs typeface="Calibri"/>
              </a:rPr>
              <a:t>.  </a:t>
            </a:r>
          </a:p>
          <a:p>
            <a:pPr marL="0" indent="0">
              <a:buNone/>
            </a:pPr>
            <a:r>
              <a:rPr lang="cs-CZ" sz="1700" err="1">
                <a:cs typeface="Calibri"/>
              </a:rPr>
              <a:t>Clinical</a:t>
            </a:r>
            <a:r>
              <a:rPr lang="cs-CZ" sz="1700">
                <a:cs typeface="Calibri"/>
              </a:rPr>
              <a:t> </a:t>
            </a:r>
            <a:r>
              <a:rPr lang="cs-CZ" sz="1700" err="1">
                <a:cs typeface="Calibri"/>
              </a:rPr>
              <a:t>Nutrition</a:t>
            </a:r>
            <a:r>
              <a:rPr lang="cs-CZ" sz="1700">
                <a:cs typeface="Calibri"/>
              </a:rPr>
              <a:t> 40 (2021) 5196-5220.  </a:t>
            </a:r>
          </a:p>
          <a:p>
            <a:pPr lvl="1"/>
            <a:endParaRPr lang="cs-CZ" sz="1500">
              <a:cs typeface="Calibri"/>
            </a:endParaRPr>
          </a:p>
        </p:txBody>
      </p:sp>
      <p:pic>
        <p:nvPicPr>
          <p:cNvPr id="4" name="Picture 3" descr="logo-espen">
            <a:extLst>
              <a:ext uri="{FF2B5EF4-FFF2-40B4-BE49-F238E27FC236}">
                <a16:creationId xmlns:a16="http://schemas.microsoft.com/office/drawing/2014/main" id="{606FE705-453A-6CED-426E-E996C13D6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0785" y="365516"/>
            <a:ext cx="3598920" cy="126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298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EFD35-EC04-B39C-0192-8B6969C49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Calibri Light"/>
                <a:cs typeface="Calibri Light"/>
              </a:rPr>
              <a:t>Doporučení</a:t>
            </a:r>
            <a:r>
              <a:rPr lang="en-US">
                <a:ea typeface="Calibri Light"/>
                <a:cs typeface="Calibri Light"/>
              </a:rPr>
              <a:t> "</a:t>
            </a:r>
            <a:r>
              <a:rPr lang="en-US" err="1">
                <a:ea typeface="Calibri Light"/>
                <a:cs typeface="Calibri Light"/>
              </a:rPr>
              <a:t>lokální</a:t>
            </a:r>
            <a:r>
              <a:rPr lang="en-US">
                <a:ea typeface="Calibri Light"/>
                <a:cs typeface="Calibri Light"/>
              </a:rPr>
              <a:t>"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F5AD7-C1E5-333B-1CDD-CEA5573C5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ea typeface="Calibri"/>
                <a:cs typeface="Calibri"/>
              </a:rPr>
              <a:t>Suplementace</a:t>
            </a:r>
            <a:r>
              <a:rPr lang="en-US">
                <a:ea typeface="Calibri"/>
                <a:cs typeface="Calibri"/>
              </a:rPr>
              <a:t> </a:t>
            </a:r>
          </a:p>
          <a:p>
            <a:pPr lvl="1"/>
            <a:r>
              <a:rPr lang="en-US" b="1" err="1">
                <a:ea typeface="Calibri"/>
                <a:cs typeface="Calibri"/>
              </a:rPr>
              <a:t>Předoperačně</a:t>
            </a:r>
            <a:r>
              <a:rPr lang="en-US" b="1">
                <a:ea typeface="Calibri"/>
                <a:cs typeface="Calibri"/>
              </a:rPr>
              <a:t> </a:t>
            </a:r>
            <a:r>
              <a:rPr lang="en-US" b="1" err="1">
                <a:ea typeface="Calibri"/>
                <a:cs typeface="Calibri"/>
              </a:rPr>
              <a:t>vždy</a:t>
            </a:r>
            <a:r>
              <a:rPr lang="en-US">
                <a:ea typeface="Calibri"/>
                <a:cs typeface="Calibri"/>
              </a:rPr>
              <a:t> (min. 5-7 </a:t>
            </a:r>
            <a:r>
              <a:rPr lang="en-US" err="1">
                <a:ea typeface="Calibri"/>
                <a:cs typeface="Calibri"/>
              </a:rPr>
              <a:t>dní</a:t>
            </a:r>
            <a:r>
              <a:rPr lang="en-US">
                <a:ea typeface="Calibri"/>
                <a:cs typeface="Calibri"/>
              </a:rPr>
              <a:t>) </a:t>
            </a:r>
          </a:p>
          <a:p>
            <a:pPr lvl="1"/>
            <a:r>
              <a:rPr lang="en-US" b="1" err="1">
                <a:ea typeface="Calibri"/>
                <a:cs typeface="Calibri"/>
              </a:rPr>
              <a:t>Parenterálně</a:t>
            </a:r>
            <a:r>
              <a:rPr lang="en-US" b="1">
                <a:ea typeface="Calibri"/>
                <a:cs typeface="Calibri"/>
              </a:rPr>
              <a:t> </a:t>
            </a:r>
            <a:r>
              <a:rPr lang="en-US" b="1" err="1">
                <a:ea typeface="Calibri"/>
                <a:cs typeface="Calibri"/>
              </a:rPr>
              <a:t>rychlejší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efekt</a:t>
            </a:r>
            <a:r>
              <a:rPr lang="en-US">
                <a:ea typeface="Calibri"/>
                <a:cs typeface="Calibri"/>
              </a:rPr>
              <a:t>  (</a:t>
            </a:r>
            <a:r>
              <a:rPr lang="en-US" err="1">
                <a:ea typeface="Calibri"/>
                <a:cs typeface="Calibri"/>
              </a:rPr>
              <a:t>cca</a:t>
            </a:r>
            <a:r>
              <a:rPr lang="en-US">
                <a:ea typeface="Calibri"/>
                <a:cs typeface="Calibri"/>
              </a:rPr>
              <a:t> 2 vs. 5 </a:t>
            </a:r>
            <a:r>
              <a:rPr lang="en-US" err="1">
                <a:ea typeface="Calibri"/>
                <a:cs typeface="Calibri"/>
              </a:rPr>
              <a:t>dní</a:t>
            </a:r>
            <a:r>
              <a:rPr lang="en-US">
                <a:ea typeface="Calibri"/>
                <a:cs typeface="Calibri"/>
              </a:rPr>
              <a:t>)</a:t>
            </a:r>
          </a:p>
          <a:p>
            <a:pPr lvl="1"/>
            <a:endParaRPr lang="en-US">
              <a:ea typeface="Calibri"/>
              <a:cs typeface="Calibri"/>
            </a:endParaRPr>
          </a:p>
          <a:p>
            <a:pPr lvl="1"/>
            <a:r>
              <a:rPr lang="en-US" err="1">
                <a:ea typeface="Calibri"/>
                <a:cs typeface="Calibri"/>
              </a:rPr>
              <a:t>Denně</a:t>
            </a:r>
            <a:r>
              <a:rPr lang="en-US">
                <a:ea typeface="Calibri"/>
                <a:cs typeface="Calibri"/>
              </a:rPr>
              <a:t> 500mg (EPA+DHA)    WHO</a:t>
            </a:r>
          </a:p>
          <a:p>
            <a:pPr marL="457200" lvl="1" indent="0">
              <a:buNone/>
            </a:pPr>
            <a:r>
              <a:rPr lang="en-US" b="1">
                <a:solidFill>
                  <a:srgbClr val="00B050"/>
                </a:solidFill>
                <a:ea typeface="Calibri"/>
                <a:cs typeface="Calibri"/>
              </a:rPr>
              <a:t>                    </a:t>
            </a:r>
            <a:r>
              <a:rPr lang="en-US" sz="3200" b="1">
                <a:solidFill>
                  <a:srgbClr val="00B050"/>
                </a:solidFill>
                <a:ea typeface="Calibri"/>
                <a:cs typeface="Calibri"/>
              </a:rPr>
              <a:t>3+  g (</a:t>
            </a:r>
            <a:r>
              <a:rPr lang="en-US" sz="3200" b="1" err="1">
                <a:solidFill>
                  <a:srgbClr val="00B050"/>
                </a:solidFill>
                <a:ea typeface="Calibri"/>
                <a:cs typeface="Calibri"/>
              </a:rPr>
              <a:t>onkologie</a:t>
            </a:r>
            <a:r>
              <a:rPr lang="en-US" sz="3200" b="1">
                <a:solidFill>
                  <a:srgbClr val="00B050"/>
                </a:solidFill>
                <a:ea typeface="Calibri"/>
                <a:cs typeface="Calibri"/>
              </a:rPr>
              <a:t>)</a:t>
            </a:r>
            <a:endParaRPr lang="en-US" sz="3200">
              <a:ea typeface="Calibri" panose="020F0502020204030204"/>
              <a:cs typeface="Calibri" panose="020F0502020204030204"/>
            </a:endParaRPr>
          </a:p>
          <a:p>
            <a:pPr marL="457200" lvl="1" indent="0">
              <a:buNone/>
            </a:pPr>
            <a:endParaRPr lang="en-US" sz="3200" b="1">
              <a:solidFill>
                <a:srgbClr val="00B050"/>
              </a:solidFill>
              <a:ea typeface="Calibri"/>
              <a:cs typeface="Calibri"/>
            </a:endParaRPr>
          </a:p>
          <a:p>
            <a:pPr marL="457200" lvl="1" indent="0">
              <a:buNone/>
            </a:pPr>
            <a:r>
              <a:rPr lang="en-US" sz="3200" b="1">
                <a:solidFill>
                  <a:srgbClr val="00B050"/>
                </a:solidFill>
                <a:ea typeface="Calibri"/>
                <a:cs typeface="Calibri"/>
              </a:rPr>
              <a:t>Cave </a:t>
            </a:r>
            <a:r>
              <a:rPr lang="en-US" sz="3200" b="1" err="1">
                <a:solidFill>
                  <a:srgbClr val="00B050"/>
                </a:solidFill>
                <a:ea typeface="Calibri"/>
                <a:cs typeface="Calibri"/>
              </a:rPr>
              <a:t>zdroj</a:t>
            </a:r>
            <a:r>
              <a:rPr lang="en-US" sz="3200" b="1">
                <a:solidFill>
                  <a:srgbClr val="00B050"/>
                </a:solidFill>
                <a:ea typeface="Calibri"/>
                <a:cs typeface="Calibri"/>
              </a:rPr>
              <a:t>- </a:t>
            </a:r>
          </a:p>
          <a:p>
            <a:pPr marL="457200" lvl="1" indent="0">
              <a:buNone/>
            </a:pPr>
            <a:r>
              <a:rPr lang="en-US" sz="3200" b="1" err="1">
                <a:solidFill>
                  <a:srgbClr val="00B050"/>
                </a:solidFill>
                <a:ea typeface="Calibri"/>
                <a:cs typeface="Calibri"/>
              </a:rPr>
              <a:t>potenciální</a:t>
            </a:r>
            <a:r>
              <a:rPr lang="en-US" sz="3200" b="1">
                <a:solidFill>
                  <a:srgbClr val="00B050"/>
                </a:solidFill>
                <a:ea typeface="Calibri"/>
                <a:cs typeface="Calibri"/>
              </a:rPr>
              <a:t> </a:t>
            </a:r>
            <a:r>
              <a:rPr lang="en-US" sz="3200" b="1" err="1">
                <a:solidFill>
                  <a:srgbClr val="00B050"/>
                </a:solidFill>
                <a:ea typeface="Calibri"/>
                <a:cs typeface="Calibri"/>
              </a:rPr>
              <a:t>kontaminace</a:t>
            </a:r>
            <a:endParaRPr lang="en-US" sz="3200" b="1">
              <a:solidFill>
                <a:srgbClr val="00B050"/>
              </a:solidFill>
              <a:ea typeface="Calibri"/>
              <a:cs typeface="Calibri"/>
            </a:endParaRPr>
          </a:p>
          <a:p>
            <a:pPr lvl="1"/>
            <a:endParaRPr lang="en-US" sz="3200">
              <a:ea typeface="Calibri"/>
              <a:cs typeface="Calibri"/>
            </a:endParaRPr>
          </a:p>
        </p:txBody>
      </p:sp>
      <p:pic>
        <p:nvPicPr>
          <p:cNvPr id="4" name="Obrázek 3" descr="Omega-3 Fatty Acids Benefits, Foods and Supplements - Dr. Axe">
            <a:extLst>
              <a:ext uri="{FF2B5EF4-FFF2-40B4-BE49-F238E27FC236}">
                <a16:creationId xmlns:a16="http://schemas.microsoft.com/office/drawing/2014/main" id="{CB7AF766-28B1-6141-3CF6-EB35B2B68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691" y="3884755"/>
            <a:ext cx="4820264" cy="219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448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121FB6-82F1-42B3-A849-D8523B419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předpis enterální výživy na </a:t>
            </a:r>
            <a:r>
              <a:rPr lang="cs-CZ" err="1"/>
              <a:t>rp</a:t>
            </a:r>
            <a:r>
              <a:rPr lang="cs-CZ"/>
              <a:t>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0C9F40-8DF1-4A5D-8669-FC31F8A6A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>
                <a:solidFill>
                  <a:srgbClr val="FF0000"/>
                </a:solidFill>
              </a:rPr>
              <a:t>Výživa volně prodejná</a:t>
            </a:r>
          </a:p>
          <a:p>
            <a:r>
              <a:rPr lang="cs-CZ"/>
              <a:t>onkolog, chirurg</a:t>
            </a:r>
          </a:p>
          <a:p>
            <a:pPr lvl="1"/>
            <a:r>
              <a:rPr lang="cs-CZ"/>
              <a:t>nedostupná nutriční ambulance</a:t>
            </a:r>
          </a:p>
          <a:p>
            <a:pPr lvl="1"/>
            <a:r>
              <a:rPr lang="cs-CZ"/>
              <a:t>na měsíc, proteinový sipping, </a:t>
            </a:r>
            <a:r>
              <a:rPr lang="cs-CZ" err="1"/>
              <a:t>imunosipping</a:t>
            </a:r>
            <a:endParaRPr lang="cs-CZ"/>
          </a:p>
          <a:p>
            <a:pPr lvl="1"/>
            <a:r>
              <a:rPr lang="cs-CZ"/>
              <a:t>podmínky na SÚKL</a:t>
            </a:r>
          </a:p>
          <a:p>
            <a:pPr lvl="1"/>
            <a:endParaRPr lang="cs-CZ"/>
          </a:p>
          <a:p>
            <a:r>
              <a:rPr lang="cs-CZ"/>
              <a:t>lékař s licencí F 016 ČLK (Umělá výživa a metabolická péče)</a:t>
            </a:r>
          </a:p>
          <a:p>
            <a:pPr lvl="1"/>
            <a:r>
              <a:rPr lang="cs-CZ"/>
              <a:t>nutriční ambulance</a:t>
            </a:r>
          </a:p>
          <a:p>
            <a:pPr lvl="1"/>
            <a:r>
              <a:rPr lang="cs-CZ"/>
              <a:t>„</a:t>
            </a:r>
            <a:r>
              <a:rPr lang="cs-CZ" err="1"/>
              <a:t>preskriptoři</a:t>
            </a:r>
            <a:r>
              <a:rPr lang="cs-CZ"/>
              <a:t>“</a:t>
            </a:r>
          </a:p>
          <a:p>
            <a:pPr lvl="1"/>
            <a:endParaRPr lang="cs-CZ"/>
          </a:p>
          <a:p>
            <a:pPr lvl="1"/>
            <a:r>
              <a:rPr lang="cs-CZ"/>
              <a:t>týden kurz + 2 týdny praxe (podmínky na SKVIMP.cz)</a:t>
            </a:r>
          </a:p>
        </p:txBody>
      </p:sp>
    </p:spTree>
    <p:extLst>
      <p:ext uri="{BB962C8B-B14F-4D97-AF65-F5344CB8AC3E}">
        <p14:creationId xmlns:p14="http://schemas.microsoft.com/office/powerpoint/2010/main" val="36465419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Předpis onkologem</a:t>
            </a:r>
            <a:r>
              <a:rPr lang="cs-CZ"/>
              <a:t> – viz SÚKL (PZLÚ!!)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cs-CZ"/>
              <a:t>Potraviny pro zvláštní lékařské účely jsou hrazeny úměrně k příjmu běžné stravy, max. do limitu 600kcal/den, jako doplněk stavy u anatomické či funkční poruchy vedoucí k nedostatečnému příjmu potravy, pokud trvá déle než 10 dní či neumožňuje příjem větší než je 75 % potřeb nemocného. Současně musí jít o nemocného s jasným rizikem rozvoje komplikací souvisejících s nedostatečnou výživou. To se týká nemocných, kteří mají již rozvinutou podvýživu, kdy BMI je pod 18,8 nebo nechtěný váhový úbytek představuje víc jak 5 % za poslední měsíc či více jak 10 % za poslední 3 měsíce. Potraviny pro zvláštní lékařské účely pro částečnou enterální výživu, </a:t>
            </a:r>
            <a:r>
              <a:rPr lang="cs-CZ" err="1"/>
              <a:t>sipping</a:t>
            </a:r>
            <a:r>
              <a:rPr lang="cs-CZ"/>
              <a:t>, vždy při platnosti výše uvedených kritérií podvýživy, předepisuje k úhradě lékař - nositel licence F016 nebo onkolog. </a:t>
            </a:r>
            <a:r>
              <a:rPr lang="cs-CZ" sz="5000" b="1"/>
              <a:t>Onkolog zároveň tyto potraviny pro zvláštní lékařské účely předepisuje k úhradě pouze v případě časové a místní nedostupnosti nutriční ambulance, maximálně po dobu 4 týdnů na základě provedení nutričního </a:t>
            </a:r>
            <a:r>
              <a:rPr lang="cs-CZ" sz="5000" b="1" err="1"/>
              <a:t>screeningu</a:t>
            </a:r>
            <a:r>
              <a:rPr lang="cs-CZ" sz="5000" b="1"/>
              <a:t> dle dotazníku Pracovní skupiny pro nutriční péči České onkologické společnosti (PSNPO) s výsledným skóre 2, 3 nebo 4 řádně zaznamenaného ve zdravotní dokumentaci.</a:t>
            </a:r>
            <a:endParaRPr lang="cs-CZ" b="1"/>
          </a:p>
          <a:p>
            <a:r>
              <a:rPr lang="cs-CZ"/>
              <a:t>Přípravky pro enterální výživu předepisuje lékař - nositel funkční licence ČLK pro umělou výživu a metabolickou péči. Podává se jako úplná enterální výživa (v limitu 2250kcal/den): pokrývá 100 % denních potřeb </a:t>
            </a:r>
            <a:r>
              <a:rPr lang="cs-CZ" err="1"/>
              <a:t>makronutrientů</a:t>
            </a:r>
            <a:r>
              <a:rPr lang="cs-CZ"/>
              <a:t> i </a:t>
            </a:r>
            <a:r>
              <a:rPr lang="cs-CZ" err="1"/>
              <a:t>mikronutrientů</a:t>
            </a:r>
            <a:r>
              <a:rPr lang="cs-CZ"/>
              <a:t> nemocným, kteří nemohou přijímat potřebné množství výživy perorální cestou a k podávání výživy se zpravidla zavádí sonda (</a:t>
            </a:r>
            <a:r>
              <a:rPr lang="cs-CZ" err="1"/>
              <a:t>naso</a:t>
            </a:r>
            <a:r>
              <a:rPr lang="cs-CZ"/>
              <a:t>-gastrická nebo </a:t>
            </a:r>
            <a:r>
              <a:rPr lang="cs-CZ" err="1"/>
              <a:t>naso</a:t>
            </a:r>
            <a:r>
              <a:rPr lang="cs-CZ"/>
              <a:t>-jejunální) nebo perkutánní gastrostomie nebo </a:t>
            </a:r>
            <a:r>
              <a:rPr lang="cs-CZ" err="1"/>
              <a:t>jejunostomie</a:t>
            </a:r>
            <a:r>
              <a:rPr lang="cs-CZ"/>
              <a:t>. U některých nemocných, zejména s těžkými poruchami polykání běžné stravy, může být úplná enterální výživa popíjena (</a:t>
            </a:r>
            <a:r>
              <a:rPr lang="cs-CZ" err="1"/>
              <a:t>Hungtingtonova</a:t>
            </a:r>
            <a:r>
              <a:rPr lang="cs-CZ"/>
              <a:t> choroba, stavy po ozáření dutiny ústní a jícnu apod.) Jde o </a:t>
            </a:r>
            <a:r>
              <a:rPr lang="cs-CZ" err="1"/>
              <a:t>hyperenergetický</a:t>
            </a:r>
            <a:r>
              <a:rPr lang="cs-CZ"/>
              <a:t> přípravek enterální výživy, který je určen pro kompenzaci a korekci těžkých deficitů energie proteinu a ostatních makro- i </a:t>
            </a:r>
            <a:r>
              <a:rPr lang="cs-CZ" err="1"/>
              <a:t>mikronutrientů</a:t>
            </a:r>
            <a:r>
              <a:rPr lang="cs-CZ"/>
              <a:t>. Je indikován pro nemocné ve fázi rehabilitace a hojení ran (kdy jsou zvýšené energetické nároky) a je vhodný i u chorob, které vyžadují restrikci tekutin (kardiální selhání, dialyzovaní pacienti s velkými ztrátami bílkovin). Pokud přípravek obsahuje vlákninu, je určen k neomezeně dlouhému podávání.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40A5EE-17D7-9BFB-E242-6770095F1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 Light"/>
                <a:cs typeface="Calibri Light"/>
              </a:rPr>
              <a:t>Kdo předepíše parenterální výživu na </a:t>
            </a:r>
            <a:r>
              <a:rPr lang="cs-CZ" err="1">
                <a:ea typeface="Calibri Light"/>
                <a:cs typeface="Calibri Light"/>
              </a:rPr>
              <a:t>rp</a:t>
            </a:r>
            <a:r>
              <a:rPr lang="cs-CZ">
                <a:ea typeface="Calibri Light"/>
                <a:cs typeface="Calibri Light"/>
              </a:rPr>
              <a:t>.</a:t>
            </a:r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A84CAA5-89E6-020B-F704-7BE2A7188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0" lvl="1" indent="0">
              <a:buNone/>
            </a:pPr>
            <a:endParaRPr lang="cs-CZ" sz="2000">
              <a:ea typeface="Calibri"/>
              <a:cs typeface="Calibri"/>
            </a:endParaRPr>
          </a:p>
          <a:p>
            <a:r>
              <a:rPr lang="cs-CZ" sz="2400">
                <a:ea typeface="Calibri"/>
                <a:cs typeface="Calibri"/>
              </a:rPr>
              <a:t>F 016 + smlouva se ZP (centrum)- nutné pro kódy</a:t>
            </a:r>
          </a:p>
          <a:p>
            <a:r>
              <a:rPr lang="cs-CZ" sz="2400">
                <a:ea typeface="Calibri"/>
                <a:cs typeface="Calibri"/>
              </a:rPr>
              <a:t>Materiálové kódy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ea typeface="Calibri"/>
                <a:cs typeface="Calibri"/>
              </a:rPr>
              <a:t>11511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ea typeface="Calibri"/>
                <a:cs typeface="Calibri"/>
              </a:rPr>
              <a:t>11512 mobilní pumpa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cs-CZ" sz="2000">
              <a:ea typeface="Calibri"/>
              <a:cs typeface="Calibri"/>
            </a:endParaRPr>
          </a:p>
          <a:p>
            <a:r>
              <a:rPr lang="cs-CZ" sz="2400">
                <a:ea typeface="Calibri"/>
                <a:cs typeface="Calibri"/>
              </a:rPr>
              <a:t>Kvalita pod dohledem SKVIMP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ea typeface="Calibri"/>
                <a:cs typeface="Calibri"/>
              </a:rPr>
              <a:t>Definice centra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sz="2000">
                <a:ea typeface="Calibri"/>
                <a:cs typeface="Calibri"/>
              </a:rPr>
              <a:t>spolupráce</a:t>
            </a:r>
          </a:p>
          <a:p>
            <a:endParaRPr lang="cs-CZ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3963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476672"/>
            <a:ext cx="8229600" cy="1143000"/>
          </a:xfrm>
        </p:spPr>
        <p:txBody>
          <a:bodyPr>
            <a:noAutofit/>
          </a:bodyPr>
          <a:lstStyle/>
          <a:p>
            <a:r>
              <a:rPr lang="cs-CZ" sz="4000"/>
              <a:t>Odhad přežití onkologicky nemocných dle nutričních parametrů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5257800"/>
          </a:xfrm>
        </p:spPr>
        <p:txBody>
          <a:bodyPr>
            <a:normAutofit fontScale="25000" lnSpcReduction="20000"/>
          </a:bodyPr>
          <a:lstStyle/>
          <a:p>
            <a:endParaRPr lang="cs-CZ" b="1"/>
          </a:p>
          <a:p>
            <a:endParaRPr lang="cs-CZ" b="1"/>
          </a:p>
          <a:p>
            <a:endParaRPr lang="cs-CZ" b="1"/>
          </a:p>
          <a:p>
            <a:endParaRPr lang="cs-CZ" b="1"/>
          </a:p>
          <a:p>
            <a:endParaRPr lang="cs-CZ" b="1"/>
          </a:p>
          <a:p>
            <a:endParaRPr lang="cs-CZ" b="1"/>
          </a:p>
          <a:p>
            <a:endParaRPr lang="cs-CZ" b="1"/>
          </a:p>
          <a:p>
            <a:endParaRPr lang="cs-CZ" b="1"/>
          </a:p>
          <a:p>
            <a:endParaRPr lang="cs-CZ" b="1"/>
          </a:p>
          <a:p>
            <a:endParaRPr lang="cs-CZ" b="1"/>
          </a:p>
          <a:p>
            <a:endParaRPr lang="cs-CZ" b="1"/>
          </a:p>
          <a:p>
            <a:endParaRPr lang="cs-CZ" b="1"/>
          </a:p>
          <a:p>
            <a:endParaRPr lang="cs-CZ" b="1"/>
          </a:p>
          <a:p>
            <a:endParaRPr lang="cs-CZ" b="1"/>
          </a:p>
          <a:p>
            <a:endParaRPr lang="cs-CZ" b="1"/>
          </a:p>
          <a:p>
            <a:endParaRPr lang="cs-CZ" b="1"/>
          </a:p>
          <a:p>
            <a:endParaRPr lang="cs-CZ" b="1"/>
          </a:p>
          <a:p>
            <a:endParaRPr lang="cs-CZ" b="1"/>
          </a:p>
          <a:p>
            <a:endParaRPr lang="cs-CZ" b="1"/>
          </a:p>
          <a:p>
            <a:endParaRPr lang="cs-CZ" b="1"/>
          </a:p>
          <a:p>
            <a:pPr>
              <a:buNone/>
            </a:pPr>
            <a:r>
              <a:rPr lang="cs-CZ" sz="3500" b="1"/>
              <a:t>	</a:t>
            </a:r>
          </a:p>
          <a:p>
            <a:pPr>
              <a:buNone/>
            </a:pPr>
            <a:endParaRPr lang="cs-CZ" sz="3500" b="1"/>
          </a:p>
          <a:p>
            <a:pPr>
              <a:buNone/>
            </a:pPr>
            <a:r>
              <a:rPr lang="cs-CZ" sz="3500" b="1"/>
              <a:t>	</a:t>
            </a:r>
          </a:p>
          <a:p>
            <a:pPr>
              <a:buNone/>
            </a:pPr>
            <a:r>
              <a:rPr lang="cs-CZ" sz="3400" b="1"/>
              <a:t>	</a:t>
            </a:r>
            <a:r>
              <a:rPr lang="cs-CZ" sz="3400" b="1" err="1"/>
              <a:t>Diagnostic</a:t>
            </a:r>
            <a:r>
              <a:rPr lang="cs-CZ" sz="3400" b="1"/>
              <a:t> </a:t>
            </a:r>
            <a:r>
              <a:rPr lang="cs-CZ" sz="3400" b="1" err="1"/>
              <a:t>criteria</a:t>
            </a:r>
            <a:r>
              <a:rPr lang="cs-CZ" sz="3400" b="1"/>
              <a:t> </a:t>
            </a:r>
            <a:r>
              <a:rPr lang="cs-CZ" sz="3400" b="1" err="1"/>
              <a:t>for</a:t>
            </a:r>
            <a:r>
              <a:rPr lang="cs-CZ" sz="3400" b="1"/>
              <a:t> </a:t>
            </a:r>
            <a:r>
              <a:rPr lang="cs-CZ" sz="3400" b="1" err="1"/>
              <a:t>the</a:t>
            </a:r>
            <a:r>
              <a:rPr lang="cs-CZ" sz="3400" b="1"/>
              <a:t> </a:t>
            </a:r>
            <a:r>
              <a:rPr lang="cs-CZ" sz="3400" b="1" err="1"/>
              <a:t>classification</a:t>
            </a:r>
            <a:r>
              <a:rPr lang="cs-CZ" sz="3400" b="1"/>
              <a:t> </a:t>
            </a:r>
            <a:r>
              <a:rPr lang="cs-CZ" sz="3400" b="1" err="1"/>
              <a:t>of</a:t>
            </a:r>
            <a:r>
              <a:rPr lang="cs-CZ" sz="3400" b="1"/>
              <a:t> </a:t>
            </a:r>
            <a:r>
              <a:rPr lang="cs-CZ" sz="3400" b="1" err="1"/>
              <a:t>cancer</a:t>
            </a:r>
            <a:r>
              <a:rPr lang="cs-CZ" sz="3400" b="1"/>
              <a:t>-</a:t>
            </a:r>
            <a:r>
              <a:rPr lang="cs-CZ" sz="3400" b="1" err="1"/>
              <a:t>associated</a:t>
            </a:r>
            <a:r>
              <a:rPr lang="cs-CZ" sz="3400" b="1"/>
              <a:t> </a:t>
            </a:r>
            <a:r>
              <a:rPr lang="cs-CZ" sz="3400" b="1" err="1"/>
              <a:t>weight</a:t>
            </a:r>
            <a:r>
              <a:rPr lang="cs-CZ" sz="3400" b="1"/>
              <a:t> </a:t>
            </a:r>
            <a:r>
              <a:rPr lang="cs-CZ" sz="3400" b="1" err="1"/>
              <a:t>loss</a:t>
            </a:r>
            <a:endParaRPr lang="cs-CZ" sz="3400" b="1"/>
          </a:p>
          <a:p>
            <a:pPr>
              <a:buNone/>
            </a:pPr>
            <a:r>
              <a:rPr lang="cs-CZ" sz="3400"/>
              <a:t>	</a:t>
            </a:r>
            <a:r>
              <a:rPr lang="it-IT" sz="3400"/>
              <a:t>Martin L, Senesse P, Gioulbasanis I, Antoun S, Bozzetti F,</a:t>
            </a:r>
            <a:r>
              <a:rPr lang="cs-CZ" sz="3400"/>
              <a:t> </a:t>
            </a:r>
            <a:r>
              <a:rPr lang="en-US" sz="3400"/>
              <a:t>Deans C, </a:t>
            </a:r>
            <a:r>
              <a:rPr lang="en-US" sz="3400" err="1"/>
              <a:t>Strasser</a:t>
            </a:r>
            <a:r>
              <a:rPr lang="en-US" sz="3400"/>
              <a:t> F, </a:t>
            </a:r>
            <a:r>
              <a:rPr lang="en-US" sz="3400" err="1"/>
              <a:t>Thoresen</a:t>
            </a:r>
            <a:r>
              <a:rPr lang="en-US" sz="3400"/>
              <a:t> L, </a:t>
            </a:r>
            <a:r>
              <a:rPr lang="en-US" sz="3400" err="1"/>
              <a:t>Jagoe</a:t>
            </a:r>
            <a:r>
              <a:rPr lang="en-US" sz="3400"/>
              <a:t> RT, </a:t>
            </a:r>
            <a:r>
              <a:rPr lang="en-US" sz="3400" err="1"/>
              <a:t>Chasen</a:t>
            </a:r>
            <a:r>
              <a:rPr lang="en-US" sz="3400"/>
              <a:t> M</a:t>
            </a:r>
            <a:r>
              <a:rPr lang="cs-CZ" sz="3400"/>
              <a:t>., </a:t>
            </a:r>
            <a:r>
              <a:rPr lang="cs-CZ" sz="3400" err="1"/>
              <a:t>LundholmK</a:t>
            </a:r>
            <a:r>
              <a:rPr lang="cs-CZ" sz="3400"/>
              <a:t>, </a:t>
            </a:r>
            <a:r>
              <a:rPr lang="cs-CZ" sz="3400" err="1"/>
              <a:t>Bosaeus</a:t>
            </a:r>
            <a:r>
              <a:rPr lang="cs-CZ" sz="3400"/>
              <a:t> I, </a:t>
            </a:r>
            <a:r>
              <a:rPr lang="cs-CZ" sz="3400" err="1"/>
              <a:t>Fearon</a:t>
            </a:r>
            <a:r>
              <a:rPr lang="cs-CZ" sz="3400"/>
              <a:t> KH, </a:t>
            </a:r>
            <a:r>
              <a:rPr lang="cs-CZ" sz="3400" err="1"/>
              <a:t>Baracos</a:t>
            </a:r>
            <a:r>
              <a:rPr lang="cs-CZ" sz="3400"/>
              <a:t> VE</a:t>
            </a:r>
          </a:p>
          <a:p>
            <a:endParaRPr lang="cs-CZ" sz="350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5956" y="1817384"/>
            <a:ext cx="5407498" cy="434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A9C8CA-CEB2-56C7-ED4C-A895706E0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cs typeface="Calibri Light"/>
              </a:rPr>
              <a:t>Osnova</a:t>
            </a:r>
            <a:endParaRPr lang="cs-CZ" b="1">
              <a:ea typeface="Calibri Light"/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5B285C-3B12-61D7-77B7-F7E169C89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Obecné principy a praktické aspekty</a:t>
            </a:r>
            <a:endParaRPr lang="cs-CZ" dirty="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dirty="0">
                <a:cs typeface="Calibri"/>
              </a:rPr>
              <a:t>Příčiny, diagnostika, výpočty, složení atd.</a:t>
            </a:r>
            <a:endParaRPr lang="cs-CZ" dirty="0">
              <a:ea typeface="Calibri"/>
              <a:cs typeface="Calibri"/>
            </a:endParaRPr>
          </a:p>
          <a:p>
            <a:r>
              <a:rPr lang="cs-CZ" dirty="0" err="1">
                <a:solidFill>
                  <a:srgbClr val="FF0000"/>
                </a:solidFill>
                <a:ea typeface="Calibri"/>
                <a:cs typeface="Calibri"/>
              </a:rPr>
              <a:t>Guidelines</a:t>
            </a:r>
            <a:endParaRPr lang="cs-CZ" dirty="0">
              <a:solidFill>
                <a:srgbClr val="FF0000"/>
              </a:solidFill>
              <a:ea typeface="Calibri"/>
              <a:cs typeface="Calibri"/>
            </a:endParaRPr>
          </a:p>
          <a:p>
            <a:r>
              <a:rPr lang="cs-CZ" dirty="0">
                <a:cs typeface="Calibri"/>
              </a:rPr>
              <a:t>Základní principy terapie malnutrice v onkologii</a:t>
            </a:r>
            <a:endParaRPr lang="cs-CZ" dirty="0">
              <a:ea typeface="Calibri"/>
              <a:cs typeface="Calibri"/>
            </a:endParaRPr>
          </a:p>
          <a:p>
            <a:r>
              <a:rPr lang="cs-CZ" dirty="0">
                <a:ea typeface="Calibri"/>
                <a:cs typeface="Calibri"/>
              </a:rPr>
              <a:t>Specifické situace v onkologii</a:t>
            </a:r>
          </a:p>
          <a:p>
            <a:r>
              <a:rPr lang="cs-CZ" dirty="0">
                <a:ea typeface="Calibri"/>
                <a:cs typeface="Calibri"/>
              </a:rPr>
              <a:t>Příklady</a:t>
            </a:r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Odkazy a kontakty</a:t>
            </a:r>
            <a:endParaRPr lang="cs-CZ" dirty="0">
              <a:ea typeface="Calibri" panose="020F0502020204030204"/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09032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1ED6CB-2AF3-984A-D60D-38A6F47EE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 Light"/>
                <a:cs typeface="Calibri Light"/>
              </a:rPr>
              <a:t>Evidence </a:t>
            </a:r>
            <a:r>
              <a:rPr lang="cs-CZ" err="1">
                <a:ea typeface="Calibri Light"/>
                <a:cs typeface="Calibri Light"/>
              </a:rPr>
              <a:t>based</a:t>
            </a:r>
            <a:r>
              <a:rPr lang="cs-CZ">
                <a:ea typeface="Calibri Light"/>
                <a:cs typeface="Calibri Light"/>
              </a:rPr>
              <a:t>?</a:t>
            </a:r>
          </a:p>
        </p:txBody>
      </p:sp>
      <p:pic>
        <p:nvPicPr>
          <p:cNvPr id="4" name="Zástupný obsah 3" descr="Obsah obrázku text, elektronika, snímek obrazovky, software&#10;&#10;Popis se vygeneroval automaticky.">
            <a:extLst>
              <a:ext uri="{FF2B5EF4-FFF2-40B4-BE49-F238E27FC236}">
                <a16:creationId xmlns:a16="http://schemas.microsoft.com/office/drawing/2014/main" id="{7933952D-7ED5-6B88-C2BE-4A40AEA2A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082" t="16279" r="26550" b="15116"/>
          <a:stretch/>
        </p:blipFill>
        <p:spPr>
          <a:xfrm>
            <a:off x="5299588" y="442129"/>
            <a:ext cx="6208428" cy="6261876"/>
          </a:xfrm>
        </p:spPr>
      </p:pic>
      <p:pic>
        <p:nvPicPr>
          <p:cNvPr id="5" name="Obrázek 4" descr="Obsah obrázku text, snímek obrazovky, software, Multimediální software&#10;&#10;Popis se vygeneroval automaticky.">
            <a:extLst>
              <a:ext uri="{FF2B5EF4-FFF2-40B4-BE49-F238E27FC236}">
                <a16:creationId xmlns:a16="http://schemas.microsoft.com/office/drawing/2014/main" id="{F8736DA4-FD6E-C745-C5B9-BD5565B2FD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12" t="23356" r="17295" b="17718"/>
          <a:stretch/>
        </p:blipFill>
        <p:spPr>
          <a:xfrm>
            <a:off x="400707" y="2240955"/>
            <a:ext cx="4729668" cy="288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583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FB9096-1F2A-0EDD-8A0E-7FC218301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ea typeface="Calibri Light"/>
                <a:cs typeface="Calibri Light"/>
              </a:rPr>
              <a:t>Doporučení v onkologii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65B54A-C50D-514C-3580-CFDA1C754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ea typeface="Calibri"/>
                <a:cs typeface="Calibri"/>
              </a:rPr>
              <a:t>ESPEN </a:t>
            </a:r>
            <a:r>
              <a:rPr lang="cs-CZ" err="1">
                <a:ea typeface="Calibri"/>
                <a:cs typeface="Calibri"/>
              </a:rPr>
              <a:t>Guidelines</a:t>
            </a:r>
          </a:p>
          <a:p>
            <a:pPr marL="685800">
              <a:spcBef>
                <a:spcPts val="500"/>
              </a:spcBef>
            </a:pPr>
            <a:r>
              <a:rPr lang="cs-CZ" sz="1800" err="1">
                <a:ea typeface="Calibri"/>
                <a:cs typeface="Calibri"/>
              </a:rPr>
              <a:t>Muscaritoli</a:t>
            </a:r>
            <a:r>
              <a:rPr lang="cs-CZ" sz="1800">
                <a:ea typeface="Calibri"/>
                <a:cs typeface="Calibri"/>
              </a:rPr>
              <a:t> M. and </a:t>
            </a:r>
            <a:r>
              <a:rPr lang="cs-CZ" sz="1800" err="1">
                <a:ea typeface="Calibri"/>
                <a:cs typeface="Calibri"/>
              </a:rPr>
              <a:t>Interest</a:t>
            </a:r>
            <a:r>
              <a:rPr lang="cs-CZ" sz="1800">
                <a:ea typeface="Calibri"/>
                <a:cs typeface="Calibri"/>
              </a:rPr>
              <a:t> Group </a:t>
            </a:r>
            <a:r>
              <a:rPr lang="cs-CZ" sz="1800" err="1">
                <a:ea typeface="Calibri"/>
                <a:cs typeface="Calibri"/>
              </a:rPr>
              <a:t>of</a:t>
            </a:r>
            <a:r>
              <a:rPr lang="cs-CZ" sz="1800">
                <a:ea typeface="Calibri"/>
                <a:cs typeface="Calibri"/>
              </a:rPr>
              <a:t> </a:t>
            </a:r>
            <a:r>
              <a:rPr lang="cs-CZ" sz="1800" err="1">
                <a:ea typeface="Calibri"/>
                <a:cs typeface="Calibri"/>
              </a:rPr>
              <a:t>Espen</a:t>
            </a:r>
            <a:r>
              <a:rPr lang="cs-CZ" sz="1800">
                <a:ea typeface="Calibri"/>
                <a:cs typeface="Calibri"/>
              </a:rPr>
              <a:t>.  ESPEN </a:t>
            </a:r>
            <a:r>
              <a:rPr lang="cs-CZ" sz="1800" err="1">
                <a:ea typeface="Calibri"/>
                <a:cs typeface="Calibri"/>
              </a:rPr>
              <a:t>practical</a:t>
            </a:r>
            <a:r>
              <a:rPr lang="cs-CZ" sz="1800">
                <a:ea typeface="Calibri"/>
                <a:cs typeface="Calibri"/>
              </a:rPr>
              <a:t> </a:t>
            </a:r>
            <a:r>
              <a:rPr lang="cs-CZ" sz="1800" err="1">
                <a:ea typeface="Calibri"/>
                <a:cs typeface="Calibri"/>
              </a:rPr>
              <a:t>guideline</a:t>
            </a:r>
            <a:r>
              <a:rPr lang="cs-CZ" sz="1800">
                <a:ea typeface="Calibri"/>
                <a:cs typeface="Calibri"/>
              </a:rPr>
              <a:t>: </a:t>
            </a:r>
            <a:r>
              <a:rPr lang="cs-CZ" sz="1800" err="1">
                <a:ea typeface="Calibri"/>
                <a:cs typeface="Calibri"/>
              </a:rPr>
              <a:t>Clinical</a:t>
            </a:r>
            <a:r>
              <a:rPr lang="cs-CZ" sz="1800">
                <a:ea typeface="Calibri"/>
                <a:cs typeface="Calibri"/>
              </a:rPr>
              <a:t> </a:t>
            </a:r>
            <a:r>
              <a:rPr lang="cs-CZ" sz="1800" err="1">
                <a:ea typeface="Calibri"/>
                <a:cs typeface="Calibri"/>
              </a:rPr>
              <a:t>Nutrition</a:t>
            </a:r>
            <a:r>
              <a:rPr lang="cs-CZ" sz="1800">
                <a:ea typeface="Calibri"/>
                <a:cs typeface="Calibri"/>
              </a:rPr>
              <a:t> in </a:t>
            </a:r>
            <a:r>
              <a:rPr lang="cs-CZ" sz="1800" err="1">
                <a:ea typeface="Calibri"/>
                <a:cs typeface="Calibri"/>
              </a:rPr>
              <a:t>cancer</a:t>
            </a:r>
            <a:r>
              <a:rPr lang="cs-CZ" sz="1800">
                <a:ea typeface="Calibri"/>
                <a:cs typeface="Calibri"/>
              </a:rPr>
              <a:t>.  </a:t>
            </a:r>
            <a:r>
              <a:rPr lang="cs-CZ" sz="1800" err="1">
                <a:ea typeface="Calibri"/>
                <a:cs typeface="Calibri"/>
              </a:rPr>
              <a:t>Clinical</a:t>
            </a:r>
            <a:r>
              <a:rPr lang="cs-CZ" sz="1800">
                <a:ea typeface="Calibri"/>
                <a:cs typeface="Calibri"/>
              </a:rPr>
              <a:t> </a:t>
            </a:r>
            <a:r>
              <a:rPr lang="cs-CZ" sz="1800" err="1">
                <a:ea typeface="Calibri"/>
                <a:cs typeface="Calibri"/>
              </a:rPr>
              <a:t>Nutrition</a:t>
            </a:r>
            <a:r>
              <a:rPr lang="cs-CZ" sz="1800">
                <a:ea typeface="Calibri"/>
                <a:cs typeface="Calibri"/>
              </a:rPr>
              <a:t> 40 (2021) 5196-5220. </a:t>
            </a:r>
          </a:p>
          <a:p>
            <a:pPr lvl="1"/>
            <a:endParaRPr lang="cs-CZ">
              <a:ea typeface="Calibri"/>
              <a:cs typeface="Calibri"/>
            </a:endParaRPr>
          </a:p>
          <a:p>
            <a:r>
              <a:rPr lang="cs-CZ">
                <a:ea typeface="Calibri"/>
                <a:cs typeface="Calibri"/>
              </a:rPr>
              <a:t>Česká onkologická společnost- Modrá kniha</a:t>
            </a:r>
          </a:p>
          <a:p>
            <a:pPr lvl="1"/>
            <a:r>
              <a:rPr lang="cs-CZ" sz="1800">
                <a:ea typeface="+mn-lt"/>
                <a:cs typeface="+mn-lt"/>
              </a:rPr>
              <a:t>https://www.linkos.cz/lekar-a-multidisciplinarni-tym/personalizovana-onkologie/modra-kniha-cos/aktualni-vydani-modre-knihy/29-31-indikace-nutricni-podpory-onkologicky-nemocnych/</a:t>
            </a:r>
          </a:p>
          <a:p>
            <a:endParaRPr lang="cs-CZ">
              <a:ea typeface="Calibri"/>
              <a:cs typeface="Calibri"/>
            </a:endParaRPr>
          </a:p>
        </p:txBody>
      </p:sp>
      <p:pic>
        <p:nvPicPr>
          <p:cNvPr id="4" name="Obrázek 3" descr="Obsah obrázku text, Písmo, Elektricky modrá, snímek obrazovky&#10;&#10;Popis se vygeneroval automaticky.">
            <a:extLst>
              <a:ext uri="{FF2B5EF4-FFF2-40B4-BE49-F238E27FC236}">
                <a16:creationId xmlns:a16="http://schemas.microsoft.com/office/drawing/2014/main" id="{CBDFA3F6-CF7A-C3EB-7DB6-F3C4E9201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9215" y="896601"/>
            <a:ext cx="2743200" cy="963168"/>
          </a:xfrm>
          <a:prstGeom prst="rect">
            <a:avLst/>
          </a:prstGeom>
        </p:spPr>
      </p:pic>
      <p:pic>
        <p:nvPicPr>
          <p:cNvPr id="5" name="Obrázek 4" descr="Modrá kniha České onkologické společnosti">
            <a:extLst>
              <a:ext uri="{FF2B5EF4-FFF2-40B4-BE49-F238E27FC236}">
                <a16:creationId xmlns:a16="http://schemas.microsoft.com/office/drawing/2014/main" id="{56E40AF8-B40C-405F-47D7-F571DDAD0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3072" y="4322526"/>
            <a:ext cx="1638300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36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0A7EE-A127-452C-B430-C4274018B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Doporučení – </a:t>
            </a:r>
            <a:r>
              <a:rPr lang="cs-CZ" b="1" err="1"/>
              <a:t>guidelines</a:t>
            </a:r>
            <a:r>
              <a:rPr lang="cs-CZ" b="1"/>
              <a:t> ESPEN 2021</a:t>
            </a:r>
            <a:endParaRPr lang="cs-CZ" b="1"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397051-C51A-4FC7-B96D-CC652B343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667" y="1771788"/>
            <a:ext cx="10515600" cy="4351338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AD28B96B-341C-44DB-A77D-F0B067DB9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09" t="23505" r="17549" b="5947"/>
          <a:stretch/>
        </p:blipFill>
        <p:spPr>
          <a:xfrm>
            <a:off x="1209040" y="1412401"/>
            <a:ext cx="9072880" cy="538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047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2A843E-DED6-5075-BD29-FB5ABABC6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Vybraná doporučení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6A3D71-38FB-087D-1FDC-2A46EC10F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err="1">
                <a:ea typeface="+mn-lt"/>
                <a:cs typeface="+mn-lt"/>
              </a:rPr>
              <a:t>Nejsou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doporučena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opatření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solidFill>
                  <a:srgbClr val="FF0000"/>
                </a:solidFill>
                <a:ea typeface="+mn-lt"/>
                <a:cs typeface="+mn-lt"/>
              </a:rPr>
              <a:t>omezující</a:t>
            </a:r>
            <a:r>
              <a:rPr lang="en-US" b="1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rgbClr val="FF0000"/>
                </a:solidFill>
                <a:ea typeface="+mn-lt"/>
                <a:cs typeface="+mn-lt"/>
              </a:rPr>
              <a:t>příjem</a:t>
            </a:r>
            <a:r>
              <a:rPr lang="en-US" b="1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rgbClr val="FF0000"/>
                </a:solidFill>
                <a:ea typeface="+mn-lt"/>
                <a:cs typeface="+mn-lt"/>
              </a:rPr>
              <a:t>energie</a:t>
            </a:r>
            <a:r>
              <a:rPr lang="en-US">
                <a:ea typeface="+mn-lt"/>
                <a:cs typeface="+mn-lt"/>
              </a:rPr>
              <a:t> u pac. v </a:t>
            </a:r>
            <a:r>
              <a:rPr lang="en-US" err="1">
                <a:ea typeface="+mn-lt"/>
                <a:cs typeface="+mn-lt"/>
              </a:rPr>
              <a:t>malnutrici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nebo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jejím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riziku</a:t>
            </a:r>
            <a:r>
              <a:rPr lang="en-US">
                <a:ea typeface="+mn-lt"/>
                <a:cs typeface="+mn-lt"/>
              </a:rPr>
              <a:t>. (S, L, SC) </a:t>
            </a:r>
            <a:endParaRPr lang="cs-CZ">
              <a:ea typeface="+mn-lt"/>
              <a:cs typeface="+mn-lt"/>
            </a:endParaRPr>
          </a:p>
          <a:p>
            <a:r>
              <a:rPr lang="en-US" sz="2800">
                <a:ea typeface="+mn-lt"/>
                <a:cs typeface="+mn-lt"/>
              </a:rPr>
              <a:t>Je </a:t>
            </a:r>
            <a:r>
              <a:rPr lang="en-US" sz="2800" err="1">
                <a:ea typeface="+mn-lt"/>
                <a:cs typeface="+mn-lt"/>
              </a:rPr>
              <a:t>doporučeno</a:t>
            </a:r>
            <a:r>
              <a:rPr lang="en-US" sz="2800" b="1">
                <a:ea typeface="+mn-lt"/>
                <a:cs typeface="+mn-lt"/>
              </a:rPr>
              <a:t> </a:t>
            </a:r>
            <a:r>
              <a:rPr lang="en-US" sz="2800" b="1" err="1">
                <a:ea typeface="+mn-lt"/>
                <a:cs typeface="+mn-lt"/>
              </a:rPr>
              <a:t>udržovat</a:t>
            </a:r>
            <a:r>
              <a:rPr lang="en-US" sz="2800" b="1">
                <a:ea typeface="+mn-lt"/>
                <a:cs typeface="+mn-lt"/>
              </a:rPr>
              <a:t> </a:t>
            </a:r>
            <a:r>
              <a:rPr lang="en-US" sz="2800" b="1" err="1">
                <a:ea typeface="+mn-lt"/>
                <a:cs typeface="+mn-lt"/>
              </a:rPr>
              <a:t>nebo</a:t>
            </a:r>
            <a:r>
              <a:rPr lang="en-US" sz="2800" b="1">
                <a:ea typeface="+mn-lt"/>
                <a:cs typeface="+mn-lt"/>
              </a:rPr>
              <a:t> </a:t>
            </a:r>
            <a:r>
              <a:rPr lang="en-US" sz="2800" b="1" err="1">
                <a:ea typeface="+mn-lt"/>
                <a:cs typeface="+mn-lt"/>
              </a:rPr>
              <a:t>navýšit</a:t>
            </a:r>
            <a:r>
              <a:rPr lang="en-US" sz="2800" b="1">
                <a:ea typeface="+mn-lt"/>
                <a:cs typeface="+mn-lt"/>
              </a:rPr>
              <a:t> </a:t>
            </a:r>
            <a:r>
              <a:rPr lang="en-US" sz="2800" b="1" err="1">
                <a:ea typeface="+mn-lt"/>
                <a:cs typeface="+mn-lt"/>
              </a:rPr>
              <a:t>fyzickou</a:t>
            </a:r>
            <a:r>
              <a:rPr lang="en-US" sz="2800" b="1">
                <a:ea typeface="+mn-lt"/>
                <a:cs typeface="+mn-lt"/>
              </a:rPr>
              <a:t> </a:t>
            </a:r>
            <a:r>
              <a:rPr lang="en-US" sz="2800" b="1" err="1">
                <a:ea typeface="+mn-lt"/>
                <a:cs typeface="+mn-lt"/>
              </a:rPr>
              <a:t>aktivitu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při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nádorovém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onemocnění</a:t>
            </a:r>
            <a:r>
              <a:rPr lang="en-US" sz="2800">
                <a:ea typeface="+mn-lt"/>
                <a:cs typeface="+mn-lt"/>
              </a:rPr>
              <a:t> s </a:t>
            </a:r>
            <a:r>
              <a:rPr lang="en-US" sz="2800" err="1">
                <a:ea typeface="+mn-lt"/>
                <a:cs typeface="+mn-lt"/>
              </a:rPr>
              <a:t>cílem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podpory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funkce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svaloviny</a:t>
            </a:r>
            <a:r>
              <a:rPr lang="en-US" sz="2800">
                <a:ea typeface="+mn-lt"/>
                <a:cs typeface="+mn-lt"/>
              </a:rPr>
              <a:t> a </a:t>
            </a:r>
            <a:r>
              <a:rPr lang="en-US" sz="2800" err="1">
                <a:ea typeface="+mn-lt"/>
                <a:cs typeface="+mn-lt"/>
              </a:rPr>
              <a:t>metabolických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procesů</a:t>
            </a:r>
            <a:r>
              <a:rPr lang="en-US" sz="2800">
                <a:ea typeface="+mn-lt"/>
                <a:cs typeface="+mn-lt"/>
              </a:rPr>
              <a:t>. (S, H, C) </a:t>
            </a:r>
            <a:endParaRPr lang="en-US" sz="2800">
              <a:cs typeface="Calibri"/>
            </a:endParaRPr>
          </a:p>
          <a:p>
            <a:r>
              <a:rPr lang="en-US" sz="2800">
                <a:ea typeface="+mn-lt"/>
                <a:cs typeface="+mn-lt"/>
              </a:rPr>
              <a:t>Je </a:t>
            </a:r>
            <a:r>
              <a:rPr lang="en-US" sz="2800" err="1">
                <a:ea typeface="+mn-lt"/>
                <a:cs typeface="+mn-lt"/>
              </a:rPr>
              <a:t>vhodná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individualizovaná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zátěž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b="1" err="1">
                <a:ea typeface="+mn-lt"/>
                <a:cs typeface="+mn-lt"/>
              </a:rPr>
              <a:t>resistenční</a:t>
            </a:r>
            <a:r>
              <a:rPr lang="en-US" sz="2800">
                <a:ea typeface="+mn-lt"/>
                <a:cs typeface="+mn-lt"/>
              </a:rPr>
              <a:t> (</a:t>
            </a:r>
            <a:r>
              <a:rPr lang="en-US" sz="2800" err="1">
                <a:ea typeface="+mn-lt"/>
                <a:cs typeface="+mn-lt"/>
              </a:rPr>
              <a:t>proti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odporu</a:t>
            </a:r>
            <a:r>
              <a:rPr lang="en-US" sz="2800">
                <a:ea typeface="+mn-lt"/>
                <a:cs typeface="+mn-lt"/>
              </a:rPr>
              <a:t>) </a:t>
            </a:r>
            <a:r>
              <a:rPr lang="en-US" sz="2800" err="1">
                <a:ea typeface="+mn-lt"/>
                <a:cs typeface="+mn-lt"/>
              </a:rPr>
              <a:t>navíc</a:t>
            </a:r>
            <a:r>
              <a:rPr lang="en-US" sz="2800">
                <a:ea typeface="+mn-lt"/>
                <a:cs typeface="+mn-lt"/>
              </a:rPr>
              <a:t> k </a:t>
            </a:r>
            <a:r>
              <a:rPr lang="en-US" sz="2800" b="1" err="1">
                <a:ea typeface="+mn-lt"/>
                <a:cs typeface="+mn-lt"/>
              </a:rPr>
              <a:t>aerobnímu</a:t>
            </a:r>
            <a:r>
              <a:rPr lang="en-US" sz="2800" b="1">
                <a:ea typeface="+mn-lt"/>
                <a:cs typeface="+mn-lt"/>
              </a:rPr>
              <a:t> </a:t>
            </a:r>
            <a:r>
              <a:rPr lang="en-US" sz="2800" b="1" err="1">
                <a:ea typeface="+mn-lt"/>
                <a:cs typeface="+mn-lt"/>
              </a:rPr>
              <a:t>cvičen</a:t>
            </a:r>
            <a:r>
              <a:rPr lang="en-US" sz="2800" err="1">
                <a:ea typeface="+mn-lt"/>
                <a:cs typeface="+mn-lt"/>
              </a:rPr>
              <a:t>í</a:t>
            </a:r>
            <a:r>
              <a:rPr lang="en-US" sz="2800">
                <a:ea typeface="+mn-lt"/>
                <a:cs typeface="+mn-lt"/>
              </a:rPr>
              <a:t> s </a:t>
            </a:r>
            <a:r>
              <a:rPr lang="en-US" sz="2800" err="1">
                <a:ea typeface="+mn-lt"/>
                <a:cs typeface="+mn-lt"/>
              </a:rPr>
              <a:t>cílem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udržet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svalovou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sílu</a:t>
            </a:r>
            <a:r>
              <a:rPr lang="en-US" sz="2800">
                <a:ea typeface="+mn-lt"/>
                <a:cs typeface="+mn-lt"/>
              </a:rPr>
              <a:t> a </a:t>
            </a:r>
            <a:r>
              <a:rPr lang="en-US" sz="2800" err="1">
                <a:ea typeface="+mn-lt"/>
                <a:cs typeface="+mn-lt"/>
              </a:rPr>
              <a:t>hmotu</a:t>
            </a:r>
            <a:r>
              <a:rPr lang="en-US" sz="2800">
                <a:ea typeface="+mn-lt"/>
                <a:cs typeface="+mn-lt"/>
              </a:rPr>
              <a:t>. (W, L, SC) </a:t>
            </a:r>
            <a:endParaRPr lang="cs-CZ" sz="2800">
              <a:ea typeface="+mn-lt"/>
              <a:cs typeface="+mn-lt"/>
            </a:endParaRPr>
          </a:p>
          <a:p>
            <a:r>
              <a:rPr lang="en-US" err="1">
                <a:ea typeface="+mn-lt"/>
                <a:cs typeface="+mn-lt"/>
              </a:rPr>
              <a:t>Během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protinádorové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systémové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léčby</a:t>
            </a:r>
            <a:r>
              <a:rPr lang="en-US">
                <a:ea typeface="+mn-lt"/>
                <a:cs typeface="+mn-lt"/>
              </a:rPr>
              <a:t> je </a:t>
            </a:r>
            <a:r>
              <a:rPr lang="en-US" err="1">
                <a:ea typeface="+mn-lt"/>
                <a:cs typeface="+mn-lt"/>
              </a:rPr>
              <a:t>doporučeno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zajištění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adekvátního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příjmu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výživy</a:t>
            </a:r>
            <a:r>
              <a:rPr lang="en-US">
                <a:ea typeface="+mn-lt"/>
                <a:cs typeface="+mn-lt"/>
              </a:rPr>
              <a:t> a </a:t>
            </a:r>
            <a:r>
              <a:rPr lang="en-US" b="1" err="1">
                <a:ea typeface="+mn-lt"/>
                <a:cs typeface="+mn-lt"/>
              </a:rPr>
              <a:t>udržení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fyzické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aktivity</a:t>
            </a:r>
            <a:r>
              <a:rPr lang="en-US">
                <a:ea typeface="+mn-lt"/>
                <a:cs typeface="+mn-lt"/>
              </a:rPr>
              <a:t>. (S, VL, SC) </a:t>
            </a:r>
            <a:endParaRPr lang="cs-CZ">
              <a:ea typeface="+mn-lt"/>
              <a:cs typeface="+mn-lt"/>
            </a:endParaRPr>
          </a:p>
          <a:p>
            <a:r>
              <a:rPr lang="en-US" sz="2800">
                <a:ea typeface="+mn-lt"/>
                <a:cs typeface="+mn-lt"/>
              </a:rPr>
              <a:t>Je </a:t>
            </a:r>
            <a:r>
              <a:rPr lang="en-US" sz="2800" err="1">
                <a:ea typeface="+mn-lt"/>
                <a:cs typeface="+mn-lt"/>
              </a:rPr>
              <a:t>doporučeno</a:t>
            </a:r>
            <a:r>
              <a:rPr lang="en-US" sz="2800">
                <a:ea typeface="+mn-lt"/>
                <a:cs typeface="+mn-lt"/>
              </a:rPr>
              <a:t>, aby se </a:t>
            </a:r>
            <a:r>
              <a:rPr lang="en-US" sz="2800" err="1">
                <a:ea typeface="+mn-lt"/>
                <a:cs typeface="+mn-lt"/>
              </a:rPr>
              <a:t>vyléčení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pacienti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věnovali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b="1" err="1">
                <a:ea typeface="+mn-lt"/>
                <a:cs typeface="+mn-lt"/>
              </a:rPr>
              <a:t>pravidelné</a:t>
            </a:r>
            <a:r>
              <a:rPr lang="en-US" sz="2800" b="1">
                <a:ea typeface="+mn-lt"/>
                <a:cs typeface="+mn-lt"/>
              </a:rPr>
              <a:t> </a:t>
            </a:r>
            <a:r>
              <a:rPr lang="en-US" sz="2800" b="1" err="1">
                <a:ea typeface="+mn-lt"/>
                <a:cs typeface="+mn-lt"/>
              </a:rPr>
              <a:t>fyzické</a:t>
            </a:r>
            <a:r>
              <a:rPr lang="en-US" sz="2800" b="1">
                <a:ea typeface="+mn-lt"/>
                <a:cs typeface="+mn-lt"/>
              </a:rPr>
              <a:t> </a:t>
            </a:r>
            <a:r>
              <a:rPr lang="en-US" sz="2800" b="1" err="1">
                <a:ea typeface="+mn-lt"/>
                <a:cs typeface="+mn-lt"/>
              </a:rPr>
              <a:t>aktivitě</a:t>
            </a:r>
            <a:r>
              <a:rPr lang="en-US" sz="1900">
                <a:ea typeface="+mn-lt"/>
                <a:cs typeface="+mn-lt"/>
              </a:rPr>
              <a:t>. (S, L, C) </a:t>
            </a:r>
            <a:endParaRPr lang="en-US" sz="2800">
              <a:cs typeface="Calibri"/>
            </a:endParaRPr>
          </a:p>
          <a:p>
            <a:r>
              <a:rPr lang="en-US" sz="2800">
                <a:ea typeface="+mn-lt"/>
                <a:cs typeface="+mn-lt"/>
              </a:rPr>
              <a:t>Pro </a:t>
            </a:r>
            <a:r>
              <a:rPr lang="en-US" sz="2800" err="1">
                <a:ea typeface="+mn-lt"/>
                <a:cs typeface="+mn-lt"/>
              </a:rPr>
              <a:t>vyléčené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pacienty</a:t>
            </a:r>
            <a:r>
              <a:rPr lang="en-US" sz="2800">
                <a:ea typeface="+mn-lt"/>
                <a:cs typeface="+mn-lt"/>
              </a:rPr>
              <a:t> je </a:t>
            </a:r>
            <a:r>
              <a:rPr lang="en-US" sz="2800" err="1">
                <a:ea typeface="+mn-lt"/>
                <a:cs typeface="+mn-lt"/>
              </a:rPr>
              <a:t>doporučeno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udržovat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b="1" err="1">
                <a:ea typeface="+mn-lt"/>
                <a:cs typeface="+mn-lt"/>
              </a:rPr>
              <a:t>zdravou</a:t>
            </a:r>
            <a:r>
              <a:rPr lang="en-US" sz="2800" b="1">
                <a:ea typeface="+mn-lt"/>
                <a:cs typeface="+mn-lt"/>
              </a:rPr>
              <a:t> </a:t>
            </a:r>
            <a:r>
              <a:rPr lang="en-US" sz="2800" b="1" err="1">
                <a:ea typeface="+mn-lt"/>
                <a:cs typeface="+mn-lt"/>
              </a:rPr>
              <a:t>hmotnost</a:t>
            </a:r>
            <a:r>
              <a:rPr lang="en-US" sz="2800">
                <a:ea typeface="+mn-lt"/>
                <a:cs typeface="+mn-lt"/>
              </a:rPr>
              <a:t> (BMI 18,5-25 kg/m2) a </a:t>
            </a:r>
            <a:r>
              <a:rPr lang="en-US" sz="2800" b="1" err="1">
                <a:ea typeface="+mn-lt"/>
                <a:cs typeface="+mn-lt"/>
              </a:rPr>
              <a:t>zdravý</a:t>
            </a:r>
            <a:r>
              <a:rPr lang="en-US" sz="2800" b="1">
                <a:ea typeface="+mn-lt"/>
                <a:cs typeface="+mn-lt"/>
              </a:rPr>
              <a:t> </a:t>
            </a:r>
            <a:r>
              <a:rPr lang="en-US" sz="2800" b="1" err="1">
                <a:ea typeface="+mn-lt"/>
                <a:cs typeface="+mn-lt"/>
              </a:rPr>
              <a:t>životní</a:t>
            </a:r>
            <a:r>
              <a:rPr lang="en-US" sz="2800" b="1">
                <a:ea typeface="+mn-lt"/>
                <a:cs typeface="+mn-lt"/>
              </a:rPr>
              <a:t> </a:t>
            </a:r>
            <a:r>
              <a:rPr lang="en-US" sz="2800" b="1" err="1">
                <a:ea typeface="+mn-lt"/>
                <a:cs typeface="+mn-lt"/>
              </a:rPr>
              <a:t>styl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včetně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fyzické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aktivity</a:t>
            </a:r>
            <a:r>
              <a:rPr lang="en-US" sz="2800">
                <a:ea typeface="+mn-lt"/>
                <a:cs typeface="+mn-lt"/>
              </a:rPr>
              <a:t> a </a:t>
            </a:r>
            <a:r>
              <a:rPr lang="en-US" sz="2800" err="1">
                <a:ea typeface="+mn-lt"/>
                <a:cs typeface="+mn-lt"/>
              </a:rPr>
              <a:t>diety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založené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na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zelenině</a:t>
            </a:r>
            <a:r>
              <a:rPr lang="en-US" sz="2800">
                <a:ea typeface="+mn-lt"/>
                <a:cs typeface="+mn-lt"/>
              </a:rPr>
              <a:t>, </a:t>
            </a:r>
            <a:r>
              <a:rPr lang="en-US" sz="2800" err="1">
                <a:ea typeface="+mn-lt"/>
                <a:cs typeface="+mn-lt"/>
              </a:rPr>
              <a:t>ovoci</a:t>
            </a:r>
            <a:r>
              <a:rPr lang="en-US" sz="2800">
                <a:ea typeface="+mn-lt"/>
                <a:cs typeface="+mn-lt"/>
              </a:rPr>
              <a:t>, </a:t>
            </a:r>
            <a:r>
              <a:rPr lang="en-US" sz="2800" err="1">
                <a:ea typeface="+mn-lt"/>
                <a:cs typeface="+mn-lt"/>
              </a:rPr>
              <a:t>celozrnných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produktech</a:t>
            </a:r>
            <a:r>
              <a:rPr lang="en-US" sz="2800">
                <a:ea typeface="+mn-lt"/>
                <a:cs typeface="+mn-lt"/>
              </a:rPr>
              <a:t> a </a:t>
            </a:r>
            <a:r>
              <a:rPr lang="en-US" sz="2800" err="1">
                <a:ea typeface="+mn-lt"/>
                <a:cs typeface="+mn-lt"/>
              </a:rPr>
              <a:t>nízkém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příjmu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nenasycených</a:t>
            </a:r>
            <a:r>
              <a:rPr lang="en-US" sz="280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tuků</a:t>
            </a:r>
            <a:r>
              <a:rPr lang="en-US" sz="2800">
                <a:ea typeface="+mn-lt"/>
                <a:cs typeface="+mn-lt"/>
              </a:rPr>
              <a:t>, </a:t>
            </a:r>
            <a:r>
              <a:rPr lang="en-US" sz="2800" err="1">
                <a:ea typeface="+mn-lt"/>
                <a:cs typeface="+mn-lt"/>
              </a:rPr>
              <a:t>červeného</a:t>
            </a:r>
            <a:r>
              <a:rPr lang="en-US" sz="2800">
                <a:ea typeface="+mn-lt"/>
                <a:cs typeface="+mn-lt"/>
              </a:rPr>
              <a:t> masa a </a:t>
            </a:r>
            <a:r>
              <a:rPr lang="en-US" sz="2800" err="1">
                <a:ea typeface="+mn-lt"/>
                <a:cs typeface="+mn-lt"/>
              </a:rPr>
              <a:t>alkoholu</a:t>
            </a:r>
            <a:r>
              <a:rPr lang="en-US" sz="2800">
                <a:ea typeface="+mn-lt"/>
                <a:cs typeface="+mn-lt"/>
              </a:rPr>
              <a:t>. (S, L, SC) </a:t>
            </a:r>
            <a:endParaRPr lang="en-US" sz="2800"/>
          </a:p>
          <a:p>
            <a:endParaRPr lang="en-US" sz="2800">
              <a:cs typeface="Calibri"/>
            </a:endParaRPr>
          </a:p>
          <a:p>
            <a:endParaRPr lang="cs-CZ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BCA8F7C3-2B53-223D-B47E-C7C4D4A7D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677" y="365124"/>
            <a:ext cx="3210363" cy="112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42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2C6AC2-8ECF-4E2C-92CE-238BEB17F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9280" y="365125"/>
            <a:ext cx="6954520" cy="1325563"/>
          </a:xfrm>
        </p:spPr>
        <p:txBody>
          <a:bodyPr/>
          <a:lstStyle/>
          <a:p>
            <a:r>
              <a:rPr lang="cs-CZ" err="1"/>
              <a:t>Guidelines</a:t>
            </a:r>
            <a:r>
              <a:rPr lang="cs-CZ"/>
              <a:t> 2021:  </a:t>
            </a:r>
            <a:br>
              <a:rPr lang="cs-CZ"/>
            </a:br>
            <a:r>
              <a:rPr lang="cs-CZ"/>
              <a:t>Nádory hlavy a krku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8285BD-1323-4ABE-85AC-15E6E9DDC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26) Během radioterapie, zejména při ozařování hlavy a krku, hrudníku a trávicího traktu, je doporučeno </a:t>
            </a:r>
            <a:r>
              <a:rPr lang="cs-CZ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zajištění adekvátního nutričního příjmu </a:t>
            </a:r>
            <a:r>
              <a:rPr lang="cs-CZ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pomocí individualizované nutriční rozvahy a/nebo pomocí ONS, aby nedošlo ke zhoršení výživy, byl zachován příjem a nedošlo k přerušení radioterapie. (S, M, SC)</a:t>
            </a:r>
            <a:endParaRPr lang="cs-CZ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27) Je doporučen </a:t>
            </a:r>
            <a:r>
              <a:rPr lang="cs-CZ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screening a management </a:t>
            </a:r>
            <a:r>
              <a:rPr lang="cs-CZ" sz="2000" b="1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dysfágie</a:t>
            </a:r>
            <a:r>
              <a:rPr lang="cs-CZ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podpora a edukace pacientů k zachování polykacích funkcí </a:t>
            </a:r>
            <a:r>
              <a:rPr lang="cs-CZ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během enterální výživy. (S, L, SC)</a:t>
            </a:r>
            <a:endParaRPr lang="cs-CZ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28) Je doporučeno použití </a:t>
            </a:r>
            <a:r>
              <a:rPr lang="cs-CZ" sz="2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nasogastrické nebo perkutánní sondy</a:t>
            </a:r>
            <a:r>
              <a:rPr lang="cs-CZ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(např. PEG) v případě těžké </a:t>
            </a:r>
            <a:r>
              <a:rPr lang="cs-CZ" sz="20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poradiační</a:t>
            </a:r>
            <a:r>
              <a:rPr lang="cs-CZ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mukozitidy nebo obstrukce tumorem v oblasti hlavy a krku nebo hrudníku. (S, L, SC)</a:t>
            </a:r>
            <a:endParaRPr lang="cs-CZ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29) Není obecně doporučeno použití parenterální výživy při radioterapii, s výjimkou situace, kdy není možný adekvátní orální/enterální příjem, např. při těžké </a:t>
            </a:r>
            <a:r>
              <a:rPr lang="cs-CZ" sz="200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poradiační</a:t>
            </a:r>
            <a:r>
              <a:rPr lang="cs-CZ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enteritidě nebo malabsorpci. (S, M, C)</a:t>
            </a:r>
            <a:endParaRPr lang="cs-CZ" sz="2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9C2C600-9331-415B-8CD2-77D2FBEE2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47" y="182245"/>
            <a:ext cx="3836353" cy="135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029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CF8B-5A40-2B87-6A23-9C684C376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ESPEN Practice Guidelines 2021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77EE8-33B2-617B-2B5E-E7C8F2284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ea typeface="+mn-lt"/>
                <a:cs typeface="+mn-lt"/>
              </a:rPr>
              <a:t>provádění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nutriční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péče</a:t>
            </a:r>
            <a:r>
              <a:rPr lang="en-US">
                <a:ea typeface="+mn-lt"/>
                <a:cs typeface="+mn-lt"/>
              </a:rPr>
              <a:t> v </a:t>
            </a:r>
            <a:r>
              <a:rPr lang="en-US" err="1">
                <a:ea typeface="+mn-lt"/>
                <a:cs typeface="+mn-lt"/>
              </a:rPr>
              <a:t>onkologii</a:t>
            </a:r>
            <a:r>
              <a:rPr lang="en-US">
                <a:ea typeface="+mn-lt"/>
                <a:cs typeface="+mn-lt"/>
              </a:rPr>
              <a:t> </a:t>
            </a:r>
          </a:p>
          <a:p>
            <a:r>
              <a:rPr lang="en-US" err="1">
                <a:ea typeface="+mn-lt"/>
                <a:cs typeface="+mn-lt"/>
              </a:rPr>
              <a:t>Vznik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základě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vyhodnocení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mezioborovou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pracovní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skupinou</a:t>
            </a:r>
            <a:r>
              <a:rPr lang="en-US">
                <a:ea typeface="+mn-lt"/>
                <a:cs typeface="+mn-lt"/>
              </a:rPr>
              <a:t> </a:t>
            </a:r>
          </a:p>
          <a:p>
            <a:pPr lvl="1"/>
            <a:r>
              <a:rPr lang="en-US" err="1">
                <a:ea typeface="+mn-lt"/>
                <a:cs typeface="+mn-lt"/>
              </a:rPr>
              <a:t>Lékaři</a:t>
            </a:r>
          </a:p>
          <a:p>
            <a:pPr lvl="1"/>
            <a:r>
              <a:rPr lang="en-US" err="1">
                <a:ea typeface="+mn-lt"/>
                <a:cs typeface="+mn-lt"/>
              </a:rPr>
              <a:t>nutriční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terapeuti</a:t>
            </a:r>
          </a:p>
          <a:p>
            <a:pPr lvl="1"/>
            <a:r>
              <a:rPr lang="en-US" err="1">
                <a:ea typeface="+mn-lt"/>
                <a:cs typeface="+mn-lt"/>
              </a:rPr>
              <a:t>Sestry</a:t>
            </a:r>
          </a:p>
          <a:p>
            <a:pPr lvl="1"/>
            <a:r>
              <a:rPr lang="en-US" err="1">
                <a:ea typeface="+mn-lt"/>
                <a:cs typeface="+mn-lt"/>
              </a:rPr>
              <a:t>pacienti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aj</a:t>
            </a:r>
            <a:r>
              <a:rPr lang="en-US">
                <a:ea typeface="+mn-lt"/>
                <a:cs typeface="+mn-lt"/>
              </a:rPr>
              <a:t>.  </a:t>
            </a:r>
            <a:endParaRPr lang="en-US">
              <a:cs typeface="Calibri"/>
            </a:endParaRPr>
          </a:p>
          <a:p>
            <a:r>
              <a:rPr lang="en-US" err="1">
                <a:ea typeface="+mn-lt"/>
                <a:cs typeface="+mn-lt"/>
              </a:rPr>
              <a:t>soubor</a:t>
            </a:r>
            <a:r>
              <a:rPr lang="en-US">
                <a:ea typeface="+mn-lt"/>
                <a:cs typeface="+mn-lt"/>
              </a:rPr>
              <a:t> 43 </a:t>
            </a:r>
            <a:r>
              <a:rPr lang="en-US" err="1">
                <a:ea typeface="+mn-lt"/>
                <a:cs typeface="+mn-lt"/>
              </a:rPr>
              <a:t>doporučení</a:t>
            </a:r>
            <a:r>
              <a:rPr lang="en-US">
                <a:ea typeface="+mn-lt"/>
                <a:cs typeface="+mn-lt"/>
              </a:rPr>
              <a:t> s </a:t>
            </a:r>
            <a:r>
              <a:rPr lang="en-US" err="1">
                <a:ea typeface="+mn-lt"/>
                <a:cs typeface="+mn-lt"/>
              </a:rPr>
              <a:t>komentářem</a:t>
            </a:r>
          </a:p>
          <a:p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rozdělení</a:t>
            </a:r>
            <a:r>
              <a:rPr lang="en-US">
                <a:ea typeface="+mn-lt"/>
                <a:cs typeface="+mn-lt"/>
              </a:rPr>
              <a:t> do </a:t>
            </a:r>
            <a:r>
              <a:rPr lang="en-US" err="1">
                <a:ea typeface="+mn-lt"/>
                <a:cs typeface="+mn-lt"/>
              </a:rPr>
              <a:t>stupňů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síly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doporučení</a:t>
            </a:r>
          </a:p>
          <a:p>
            <a:pPr lvl="1"/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založeném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hodnocení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vědeckých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poznatků</a:t>
            </a:r>
            <a:r>
              <a:rPr lang="en-US">
                <a:ea typeface="+mn-lt"/>
                <a:cs typeface="+mn-lt"/>
              </a:rPr>
              <a:t> a </a:t>
            </a:r>
            <a:r>
              <a:rPr lang="en-US" err="1">
                <a:ea typeface="+mn-lt"/>
                <a:cs typeface="+mn-lt"/>
              </a:rPr>
              <a:t>konsensu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panelu</a:t>
            </a:r>
            <a:r>
              <a:rPr lang="en-US">
                <a:ea typeface="+mn-lt"/>
                <a:cs typeface="+mn-lt"/>
              </a:rPr>
              <a:t>.  </a:t>
            </a: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82211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898C8-28BA-AF70-F90F-EF7C385BA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Doporučení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467922-6108-D20E-36E6-D58D9E1AB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err="1">
                <a:cs typeface="Calibri"/>
              </a:rPr>
              <a:t>síla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doporučení</a:t>
            </a:r>
            <a:endParaRPr lang="en-US" err="1">
              <a:ea typeface="+mn-lt"/>
              <a:cs typeface="+mn-lt"/>
            </a:endParaRPr>
          </a:p>
          <a:p>
            <a:pPr lvl="1"/>
            <a:r>
              <a:rPr lang="en-US" err="1">
                <a:cs typeface="Calibri"/>
              </a:rPr>
              <a:t>silná</a:t>
            </a:r>
            <a:r>
              <a:rPr lang="en-US">
                <a:cs typeface="Calibri"/>
              </a:rPr>
              <a:t> (S),</a:t>
            </a:r>
          </a:p>
          <a:p>
            <a:pPr lvl="1"/>
            <a:r>
              <a:rPr lang="en-US" err="1">
                <a:cs typeface="Calibri"/>
              </a:rPr>
              <a:t>slabá</a:t>
            </a:r>
            <a:r>
              <a:rPr lang="en-US">
                <a:cs typeface="Calibri"/>
              </a:rPr>
              <a:t> (W), </a:t>
            </a:r>
          </a:p>
          <a:p>
            <a:pPr lvl="1"/>
            <a:r>
              <a:rPr lang="en-US" err="1">
                <a:cs typeface="Calibri"/>
              </a:rPr>
              <a:t>žádná</a:t>
            </a:r>
            <a:r>
              <a:rPr lang="en-US">
                <a:cs typeface="Calibri"/>
              </a:rPr>
              <a:t> (N), </a:t>
            </a:r>
          </a:p>
          <a:p>
            <a:r>
              <a:rPr lang="en-US" err="1">
                <a:cs typeface="Calibri"/>
              </a:rPr>
              <a:t>úroveň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důkazů</a:t>
            </a:r>
            <a:r>
              <a:rPr lang="en-US">
                <a:cs typeface="Calibri"/>
              </a:rPr>
              <a:t>: </a:t>
            </a:r>
          </a:p>
          <a:p>
            <a:pPr lvl="1"/>
            <a:r>
              <a:rPr lang="en-US" err="1">
                <a:cs typeface="Calibri"/>
              </a:rPr>
              <a:t>vysoká</a:t>
            </a:r>
            <a:r>
              <a:rPr lang="en-US">
                <a:cs typeface="Calibri"/>
              </a:rPr>
              <a:t> (H), </a:t>
            </a:r>
          </a:p>
          <a:p>
            <a:pPr lvl="1"/>
            <a:r>
              <a:rPr lang="en-US" err="1">
                <a:cs typeface="Calibri"/>
              </a:rPr>
              <a:t>mírná</a:t>
            </a:r>
            <a:r>
              <a:rPr lang="en-US">
                <a:cs typeface="Calibri"/>
              </a:rPr>
              <a:t> (M), </a:t>
            </a:r>
          </a:p>
          <a:p>
            <a:pPr lvl="1"/>
            <a:r>
              <a:rPr lang="en-US" err="1">
                <a:cs typeface="Calibri"/>
              </a:rPr>
              <a:t>nízká</a:t>
            </a:r>
            <a:r>
              <a:rPr lang="en-US">
                <a:cs typeface="Calibri"/>
              </a:rPr>
              <a:t> (L), </a:t>
            </a:r>
          </a:p>
          <a:p>
            <a:pPr lvl="1"/>
            <a:r>
              <a:rPr lang="en-US" err="1">
                <a:cs typeface="Calibri"/>
              </a:rPr>
              <a:t>velmi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nízká</a:t>
            </a:r>
            <a:r>
              <a:rPr lang="en-US">
                <a:cs typeface="Calibri"/>
              </a:rPr>
              <a:t> (VL), </a:t>
            </a:r>
            <a:endParaRPr lang="en-US"/>
          </a:p>
          <a:p>
            <a:r>
              <a:rPr lang="en-US" err="1">
                <a:cs typeface="Calibri"/>
              </a:rPr>
              <a:t>shoda</a:t>
            </a:r>
            <a:r>
              <a:rPr lang="en-US">
                <a:cs typeface="Calibri"/>
              </a:rPr>
              <a:t>: </a:t>
            </a:r>
          </a:p>
          <a:p>
            <a:pPr lvl="1"/>
            <a:r>
              <a:rPr lang="en-US" err="1">
                <a:cs typeface="Calibri"/>
              </a:rPr>
              <a:t>silná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shoda</a:t>
            </a:r>
            <a:r>
              <a:rPr lang="en-US">
                <a:cs typeface="Calibri"/>
              </a:rPr>
              <a:t> (SC), </a:t>
            </a:r>
          </a:p>
          <a:p>
            <a:pPr lvl="1"/>
            <a:r>
              <a:rPr lang="en-US" err="1">
                <a:cs typeface="Calibri"/>
              </a:rPr>
              <a:t>shoda</a:t>
            </a:r>
            <a:r>
              <a:rPr lang="en-US">
                <a:cs typeface="Calibri"/>
              </a:rPr>
              <a:t> (C). </a:t>
            </a:r>
            <a:endParaRPr lang="en-US">
              <a:ea typeface="+mn-lt"/>
              <a:cs typeface="+mn-lt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83335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A8A50-8796-73CC-6D12-9D669A00B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Calibri"/>
                <a:cs typeface="Calibri"/>
              </a:rPr>
              <a:t>Screening a </a:t>
            </a:r>
            <a:r>
              <a:rPr lang="en-US" b="1" err="1">
                <a:latin typeface="Calibri"/>
                <a:cs typeface="Calibri"/>
              </a:rPr>
              <a:t>vyšetření</a:t>
            </a:r>
            <a:r>
              <a:rPr lang="en-US" b="1">
                <a:latin typeface="Calibri"/>
                <a:cs typeface="Calibri"/>
              </a:rPr>
              <a:t> </a:t>
            </a:r>
            <a:r>
              <a:rPr lang="en-US" b="1" err="1">
                <a:latin typeface="Calibri"/>
                <a:cs typeface="Calibri"/>
              </a:rPr>
              <a:t>malnutrice</a:t>
            </a:r>
            <a:r>
              <a:rPr lang="en-US" b="1">
                <a:latin typeface="Calibri"/>
                <a:cs typeface="Calibri"/>
              </a:rPr>
              <a:t>:</a:t>
            </a:r>
            <a:r>
              <a:rPr lang="en-US">
                <a:latin typeface="Calibri"/>
                <a:cs typeface="Calibri"/>
              </a:rPr>
              <a:t>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8518C-C873-0253-56F4-DEF76FC4F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Calibri" panose="020F0502020204030204"/>
            </a:endParaRPr>
          </a:p>
          <a:p>
            <a:r>
              <a:rPr lang="en-US">
                <a:ea typeface="+mn-lt"/>
                <a:cs typeface="+mn-lt"/>
              </a:rPr>
              <a:t>1) Pro </a:t>
            </a:r>
            <a:r>
              <a:rPr lang="en-US" err="1">
                <a:ea typeface="+mn-lt"/>
                <a:cs typeface="+mn-lt"/>
              </a:rPr>
              <a:t>časné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odhalení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poruch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výživy</a:t>
            </a:r>
            <a:r>
              <a:rPr lang="en-US">
                <a:ea typeface="+mn-lt"/>
                <a:cs typeface="+mn-lt"/>
              </a:rPr>
              <a:t> je </a:t>
            </a:r>
            <a:r>
              <a:rPr lang="en-US" err="1">
                <a:ea typeface="+mn-lt"/>
                <a:cs typeface="+mn-lt"/>
              </a:rPr>
              <a:t>doporučeno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pravidelné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vyhodnocování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příjmu</a:t>
            </a:r>
            <a:r>
              <a:rPr lang="en-US" b="1">
                <a:ea typeface="+mn-lt"/>
                <a:cs typeface="+mn-lt"/>
              </a:rPr>
              <a:t>, </a:t>
            </a:r>
            <a:r>
              <a:rPr lang="en-US" b="1" err="1">
                <a:ea typeface="+mn-lt"/>
                <a:cs typeface="+mn-lt"/>
              </a:rPr>
              <a:t>změn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hmotnosti</a:t>
            </a:r>
            <a:r>
              <a:rPr lang="en-US" b="1">
                <a:ea typeface="+mn-lt"/>
                <a:cs typeface="+mn-lt"/>
              </a:rPr>
              <a:t> a BMI</a:t>
            </a:r>
            <a:r>
              <a:rPr lang="en-US">
                <a:ea typeface="+mn-lt"/>
                <a:cs typeface="+mn-lt"/>
              </a:rPr>
              <a:t>, a to </a:t>
            </a:r>
            <a:r>
              <a:rPr lang="en-US" err="1">
                <a:ea typeface="+mn-lt"/>
                <a:cs typeface="+mn-lt"/>
              </a:rPr>
              <a:t>při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diagnoze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nádoru</a:t>
            </a:r>
            <a:r>
              <a:rPr lang="en-US">
                <a:ea typeface="+mn-lt"/>
                <a:cs typeface="+mn-lt"/>
              </a:rPr>
              <a:t> a </a:t>
            </a:r>
            <a:r>
              <a:rPr lang="en-US" err="1">
                <a:ea typeface="+mn-lt"/>
                <a:cs typeface="+mn-lt"/>
              </a:rPr>
              <a:t>potom</a:t>
            </a:r>
            <a:r>
              <a:rPr lang="en-US">
                <a:ea typeface="+mn-lt"/>
                <a:cs typeface="+mn-lt"/>
              </a:rPr>
              <a:t> v </a:t>
            </a:r>
            <a:r>
              <a:rPr lang="en-US" err="1">
                <a:ea typeface="+mn-lt"/>
                <a:cs typeface="+mn-lt"/>
              </a:rPr>
              <a:t>závislosti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klinickém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průběhu</a:t>
            </a:r>
            <a:r>
              <a:rPr lang="en-US">
                <a:ea typeface="+mn-lt"/>
                <a:cs typeface="+mn-lt"/>
              </a:rPr>
              <a:t>. </a:t>
            </a:r>
          </a:p>
          <a:p>
            <a:r>
              <a:rPr lang="en-US" sz="2400">
                <a:ea typeface="+mn-lt"/>
                <a:cs typeface="+mn-lt"/>
              </a:rPr>
              <a:t>(Strong recommendation S, level of evidence very low VL, Strong consensus SC) </a:t>
            </a:r>
            <a:endParaRPr lang="en-US" sz="2400">
              <a:cs typeface="Calibri"/>
            </a:endParaRPr>
          </a:p>
          <a:p>
            <a:r>
              <a:rPr lang="en-US">
                <a:ea typeface="+mn-lt"/>
                <a:cs typeface="+mn-lt"/>
              </a:rPr>
              <a:t>2) </a:t>
            </a:r>
            <a:r>
              <a:rPr lang="en-US" err="1">
                <a:ea typeface="+mn-lt"/>
                <a:cs typeface="+mn-lt"/>
              </a:rPr>
              <a:t>Při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abnormálním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výsledku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screeningu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malnutrice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doporučeno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vyšetření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příjmu</a:t>
            </a:r>
            <a:r>
              <a:rPr lang="en-US" b="1">
                <a:ea typeface="+mn-lt"/>
                <a:cs typeface="+mn-lt"/>
              </a:rPr>
              <a:t>, </a:t>
            </a:r>
            <a:r>
              <a:rPr lang="en-US" b="1" err="1">
                <a:ea typeface="+mn-lt"/>
                <a:cs typeface="+mn-lt"/>
              </a:rPr>
              <a:t>symptomů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souvisejících</a:t>
            </a:r>
            <a:r>
              <a:rPr lang="en-US" b="1">
                <a:ea typeface="+mn-lt"/>
                <a:cs typeface="+mn-lt"/>
              </a:rPr>
              <a:t> s </a:t>
            </a:r>
            <a:r>
              <a:rPr lang="en-US" b="1" err="1">
                <a:ea typeface="+mn-lt"/>
                <a:cs typeface="+mn-lt"/>
              </a:rPr>
              <a:t>příjmem</a:t>
            </a:r>
            <a:r>
              <a:rPr lang="en-US" b="1">
                <a:ea typeface="+mn-lt"/>
                <a:cs typeface="+mn-lt"/>
              </a:rPr>
              <a:t>, </a:t>
            </a:r>
            <a:r>
              <a:rPr lang="en-US" b="1" err="1">
                <a:ea typeface="+mn-lt"/>
                <a:cs typeface="+mn-lt"/>
              </a:rPr>
              <a:t>svalové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hmoty</a:t>
            </a:r>
            <a:r>
              <a:rPr lang="en-US" b="1">
                <a:ea typeface="+mn-lt"/>
                <a:cs typeface="+mn-lt"/>
              </a:rPr>
              <a:t>, </a:t>
            </a:r>
            <a:r>
              <a:rPr lang="en-US" b="1" err="1">
                <a:ea typeface="+mn-lt"/>
                <a:cs typeface="+mn-lt"/>
              </a:rPr>
              <a:t>výkonnostního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stavu</a:t>
            </a:r>
            <a:r>
              <a:rPr lang="en-US" b="1">
                <a:ea typeface="+mn-lt"/>
                <a:cs typeface="+mn-lt"/>
              </a:rPr>
              <a:t> a </a:t>
            </a:r>
            <a:r>
              <a:rPr lang="en-US" b="1" err="1">
                <a:ea typeface="+mn-lt"/>
                <a:cs typeface="+mn-lt"/>
              </a:rPr>
              <a:t>úrovně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systémového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zánětu</a:t>
            </a:r>
            <a:r>
              <a:rPr lang="en-US">
                <a:ea typeface="+mn-lt"/>
                <a:cs typeface="+mn-lt"/>
              </a:rPr>
              <a:t>. </a:t>
            </a:r>
          </a:p>
          <a:p>
            <a:r>
              <a:rPr lang="en-US" sz="2400">
                <a:ea typeface="+mn-lt"/>
                <a:cs typeface="+mn-lt"/>
              </a:rPr>
              <a:t>(S, VL, C)</a:t>
            </a:r>
            <a:r>
              <a:rPr lang="en-US">
                <a:ea typeface="+mn-lt"/>
                <a:cs typeface="+mn-lt"/>
              </a:rPr>
              <a:t> </a:t>
            </a: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053125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C4557-069D-7246-F57E-03807612F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latin typeface="Calibri"/>
                <a:cs typeface="Calibri"/>
              </a:rPr>
              <a:t>Potřeba</a:t>
            </a:r>
            <a:r>
              <a:rPr lang="en-US" b="1">
                <a:latin typeface="Calibri"/>
                <a:cs typeface="Calibri"/>
              </a:rPr>
              <a:t> </a:t>
            </a:r>
            <a:r>
              <a:rPr lang="en-US" b="1" err="1">
                <a:latin typeface="Calibri"/>
                <a:cs typeface="Calibri"/>
              </a:rPr>
              <a:t>energie</a:t>
            </a:r>
            <a:r>
              <a:rPr lang="en-US" b="1">
                <a:latin typeface="Calibri"/>
                <a:cs typeface="Calibri"/>
              </a:rPr>
              <a:t> a </a:t>
            </a:r>
            <a:r>
              <a:rPr lang="en-US" b="1" err="1">
                <a:latin typeface="Calibri"/>
                <a:cs typeface="Calibri"/>
              </a:rPr>
              <a:t>nutrientů</a:t>
            </a:r>
            <a:r>
              <a:rPr lang="en-US" b="1">
                <a:latin typeface="Calibri"/>
                <a:cs typeface="Calibri"/>
              </a:rPr>
              <a:t>:</a:t>
            </a:r>
            <a:r>
              <a:rPr lang="en-US">
                <a:latin typeface="Calibri"/>
                <a:cs typeface="Calibri"/>
              </a:rPr>
              <a:t>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C7834-BA1E-E38F-C9A2-9FA3B3759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ea typeface="+mn-lt"/>
                <a:cs typeface="+mn-lt"/>
              </a:rPr>
              <a:t>3) </a:t>
            </a:r>
            <a:r>
              <a:rPr lang="en-US" err="1">
                <a:ea typeface="+mn-lt"/>
                <a:cs typeface="+mn-lt"/>
              </a:rPr>
              <a:t>Celková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potřeba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energie</a:t>
            </a:r>
            <a:r>
              <a:rPr lang="en-US">
                <a:ea typeface="+mn-lt"/>
                <a:cs typeface="+mn-lt"/>
              </a:rPr>
              <a:t> (TEE) </a:t>
            </a:r>
            <a:r>
              <a:rPr lang="en-US" err="1">
                <a:ea typeface="+mn-lt"/>
                <a:cs typeface="+mn-lt"/>
              </a:rPr>
              <a:t>má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být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měřena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individuálně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nebo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odhadnuta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podle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zdravých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jedinců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obecně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mezi</a:t>
            </a:r>
            <a:r>
              <a:rPr lang="en-US">
                <a:ea typeface="+mn-lt"/>
                <a:cs typeface="+mn-lt"/>
              </a:rPr>
              <a:t> 25 a </a:t>
            </a:r>
            <a:r>
              <a:rPr lang="en-US" b="1">
                <a:ea typeface="+mn-lt"/>
                <a:cs typeface="+mn-lt"/>
              </a:rPr>
              <a:t>30kcal/kg</a:t>
            </a:r>
            <a:r>
              <a:rPr lang="en-US">
                <a:ea typeface="+mn-lt"/>
                <a:cs typeface="+mn-lt"/>
              </a:rPr>
              <a:t> a den. (S, L, 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4) </a:t>
            </a:r>
            <a:r>
              <a:rPr lang="en-US" err="1">
                <a:ea typeface="+mn-lt"/>
                <a:cs typeface="+mn-lt"/>
              </a:rPr>
              <a:t>Příjem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bílkovin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má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být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nad</a:t>
            </a:r>
            <a:r>
              <a:rPr lang="en-US">
                <a:ea typeface="+mn-lt"/>
                <a:cs typeface="+mn-lt"/>
              </a:rPr>
              <a:t> 1g/kg/den, </a:t>
            </a:r>
            <a:r>
              <a:rPr lang="en-US" err="1">
                <a:ea typeface="+mn-lt"/>
                <a:cs typeface="+mn-lt"/>
              </a:rPr>
              <a:t>pokud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možno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až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>
                <a:ea typeface="+mn-lt"/>
                <a:cs typeface="+mn-lt"/>
              </a:rPr>
              <a:t>1,5 g/kg/den</a:t>
            </a:r>
            <a:r>
              <a:rPr lang="en-US">
                <a:ea typeface="+mn-lt"/>
                <a:cs typeface="+mn-lt"/>
              </a:rPr>
              <a:t>. (S, M, SC)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5) </a:t>
            </a:r>
            <a:r>
              <a:rPr lang="en-US" err="1">
                <a:ea typeface="+mn-lt"/>
                <a:cs typeface="+mn-lt"/>
              </a:rPr>
              <a:t>Vitamíny</a:t>
            </a:r>
            <a:r>
              <a:rPr lang="en-US">
                <a:ea typeface="+mn-lt"/>
                <a:cs typeface="+mn-lt"/>
              </a:rPr>
              <a:t> a </a:t>
            </a:r>
            <a:r>
              <a:rPr lang="en-US" err="1">
                <a:ea typeface="+mn-lt"/>
                <a:cs typeface="+mn-lt"/>
              </a:rPr>
              <a:t>minerály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mají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být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substituovány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podle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doporučené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denní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dávky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nedoporučuje</a:t>
            </a:r>
            <a:r>
              <a:rPr lang="en-US">
                <a:ea typeface="+mn-lt"/>
                <a:cs typeface="+mn-lt"/>
              </a:rPr>
              <a:t> se </a:t>
            </a:r>
            <a:r>
              <a:rPr lang="en-US" err="1">
                <a:ea typeface="+mn-lt"/>
                <a:cs typeface="+mn-lt"/>
              </a:rPr>
              <a:t>podání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vysokých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dávek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pokud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jasný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nedostatek</a:t>
            </a:r>
            <a:r>
              <a:rPr lang="en-US">
                <a:ea typeface="+mn-lt"/>
                <a:cs typeface="+mn-lt"/>
              </a:rPr>
              <a:t> (</a:t>
            </a:r>
            <a:r>
              <a:rPr lang="en-US" err="1">
                <a:ea typeface="+mn-lt"/>
                <a:cs typeface="+mn-lt"/>
              </a:rPr>
              <a:t>karence</a:t>
            </a:r>
            <a:r>
              <a:rPr lang="en-US">
                <a:ea typeface="+mn-lt"/>
                <a:cs typeface="+mn-lt"/>
              </a:rPr>
              <a:t>). (S-L-S)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6) U </a:t>
            </a:r>
            <a:r>
              <a:rPr lang="en-US" err="1">
                <a:ea typeface="+mn-lt"/>
                <a:cs typeface="+mn-lt"/>
              </a:rPr>
              <a:t>hubnoucích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pacientů</a:t>
            </a:r>
            <a:r>
              <a:rPr lang="en-US">
                <a:ea typeface="+mn-lt"/>
                <a:cs typeface="+mn-lt"/>
              </a:rPr>
              <a:t> s </a:t>
            </a:r>
            <a:r>
              <a:rPr lang="en-US" err="1">
                <a:ea typeface="+mn-lt"/>
                <a:cs typeface="+mn-lt"/>
              </a:rPr>
              <a:t>insulinovou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resistencí</a:t>
            </a:r>
            <a:r>
              <a:rPr lang="en-US">
                <a:ea typeface="+mn-lt"/>
                <a:cs typeface="+mn-lt"/>
              </a:rPr>
              <a:t> je </a:t>
            </a:r>
            <a:r>
              <a:rPr lang="en-US" err="1">
                <a:ea typeface="+mn-lt"/>
                <a:cs typeface="+mn-lt"/>
              </a:rPr>
              <a:t>doporučeno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navýšit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poměr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energie</a:t>
            </a:r>
            <a:r>
              <a:rPr lang="en-US" b="1">
                <a:ea typeface="+mn-lt"/>
                <a:cs typeface="+mn-lt"/>
              </a:rPr>
              <a:t> z </a:t>
            </a:r>
            <a:r>
              <a:rPr lang="en-US" b="1" err="1">
                <a:ea typeface="+mn-lt"/>
                <a:cs typeface="+mn-lt"/>
              </a:rPr>
              <a:t>tuků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oproti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energii</a:t>
            </a:r>
            <a:r>
              <a:rPr lang="en-US">
                <a:ea typeface="+mn-lt"/>
                <a:cs typeface="+mn-lt"/>
              </a:rPr>
              <a:t> z </a:t>
            </a:r>
            <a:r>
              <a:rPr lang="en-US" err="1">
                <a:ea typeface="+mn-lt"/>
                <a:cs typeface="+mn-lt"/>
              </a:rPr>
              <a:t>uhlovodanů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ke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zvýšení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energie</a:t>
            </a:r>
            <a:r>
              <a:rPr lang="en-US">
                <a:ea typeface="+mn-lt"/>
                <a:cs typeface="+mn-lt"/>
              </a:rPr>
              <a:t> v </a:t>
            </a:r>
            <a:r>
              <a:rPr lang="en-US" err="1">
                <a:ea typeface="+mn-lt"/>
                <a:cs typeface="+mn-lt"/>
              </a:rPr>
              <a:t>dietě</a:t>
            </a:r>
            <a:r>
              <a:rPr lang="en-US">
                <a:ea typeface="+mn-lt"/>
                <a:cs typeface="+mn-lt"/>
              </a:rPr>
              <a:t> a </a:t>
            </a:r>
            <a:r>
              <a:rPr lang="en-US" err="1">
                <a:ea typeface="+mn-lt"/>
                <a:cs typeface="+mn-lt"/>
              </a:rPr>
              <a:t>snížení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nálože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cukrů</a:t>
            </a:r>
            <a:r>
              <a:rPr lang="en-US">
                <a:ea typeface="+mn-lt"/>
                <a:cs typeface="+mn-lt"/>
              </a:rPr>
              <a:t> (S, L, C)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71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2460" y="571481"/>
            <a:ext cx="7912631" cy="569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2B86C-4E43-049C-79C8-427C488B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latin typeface="Calibri"/>
                <a:cs typeface="Calibri"/>
              </a:rPr>
              <a:t>Nutriční</a:t>
            </a:r>
            <a:r>
              <a:rPr lang="en-US" b="1">
                <a:latin typeface="Calibri"/>
                <a:cs typeface="Calibri"/>
              </a:rPr>
              <a:t> </a:t>
            </a:r>
            <a:r>
              <a:rPr lang="en-US" b="1" err="1">
                <a:latin typeface="Calibri"/>
                <a:cs typeface="Calibri"/>
              </a:rPr>
              <a:t>intervence</a:t>
            </a:r>
            <a:r>
              <a:rPr lang="en-US" b="1">
                <a:latin typeface="Calibri"/>
                <a:cs typeface="Calibri"/>
              </a:rPr>
              <a:t>:</a:t>
            </a:r>
            <a:r>
              <a:rPr lang="en-US">
                <a:latin typeface="Calibri"/>
                <a:cs typeface="Calibri"/>
              </a:rPr>
              <a:t>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52841-3DEE-4870-77D7-96DBD2C8F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7) U </a:t>
            </a:r>
            <a:r>
              <a:rPr lang="en-US" err="1">
                <a:ea typeface="+mn-lt"/>
                <a:cs typeface="+mn-lt"/>
              </a:rPr>
              <a:t>pacientů</a:t>
            </a:r>
            <a:r>
              <a:rPr lang="en-US">
                <a:ea typeface="+mn-lt"/>
                <a:cs typeface="+mn-lt"/>
              </a:rPr>
              <a:t> se </a:t>
            </a:r>
            <a:r>
              <a:rPr lang="en-US" err="1">
                <a:ea typeface="+mn-lt"/>
                <a:cs typeface="+mn-lt"/>
              </a:rPr>
              <a:t>zachovaným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perorálním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příjmem</a:t>
            </a:r>
            <a:r>
              <a:rPr lang="en-US">
                <a:ea typeface="+mn-lt"/>
                <a:cs typeface="+mn-lt"/>
              </a:rPr>
              <a:t> v </a:t>
            </a:r>
            <a:r>
              <a:rPr lang="en-US" err="1">
                <a:ea typeface="+mn-lt"/>
                <a:cs typeface="+mn-lt"/>
              </a:rPr>
              <a:t>malnutrici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doporučeno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navýšení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příjmu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pomocí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dietní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rady</a:t>
            </a:r>
            <a:r>
              <a:rPr lang="en-US" b="1">
                <a:ea typeface="+mn-lt"/>
                <a:cs typeface="+mn-lt"/>
              </a:rPr>
              <a:t>, </a:t>
            </a:r>
            <a:r>
              <a:rPr lang="en-US" b="1" err="1">
                <a:ea typeface="+mn-lt"/>
                <a:cs typeface="+mn-lt"/>
              </a:rPr>
              <a:t>léčby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symptomů</a:t>
            </a:r>
            <a:r>
              <a:rPr lang="en-US" b="1">
                <a:ea typeface="+mn-lt"/>
                <a:cs typeface="+mn-lt"/>
              </a:rPr>
              <a:t> a </a:t>
            </a:r>
            <a:r>
              <a:rPr lang="en-US" b="1" err="1">
                <a:ea typeface="+mn-lt"/>
                <a:cs typeface="+mn-lt"/>
              </a:rPr>
              <a:t>překážek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interferujících</a:t>
            </a:r>
            <a:r>
              <a:rPr lang="en-US">
                <a:ea typeface="+mn-lt"/>
                <a:cs typeface="+mn-lt"/>
              </a:rPr>
              <a:t> s </a:t>
            </a:r>
            <a:r>
              <a:rPr lang="en-US" err="1">
                <a:ea typeface="+mn-lt"/>
                <a:cs typeface="+mn-lt"/>
              </a:rPr>
              <a:t>příjmem</a:t>
            </a:r>
            <a:r>
              <a:rPr lang="en-US">
                <a:ea typeface="+mn-lt"/>
                <a:cs typeface="+mn-lt"/>
              </a:rPr>
              <a:t> a </a:t>
            </a:r>
            <a:r>
              <a:rPr lang="en-US" err="1">
                <a:ea typeface="+mn-lt"/>
                <a:cs typeface="+mn-lt"/>
              </a:rPr>
              <a:t>pomocí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nabízení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perorálních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nutričních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doplňků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(ONS). (S, M, 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8) </a:t>
            </a:r>
            <a:r>
              <a:rPr lang="en-US" err="1">
                <a:ea typeface="+mn-lt"/>
                <a:cs typeface="+mn-lt"/>
              </a:rPr>
              <a:t>Nejsou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doporučena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opatření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solidFill>
                  <a:srgbClr val="FF0000"/>
                </a:solidFill>
                <a:ea typeface="+mn-lt"/>
                <a:cs typeface="+mn-lt"/>
              </a:rPr>
              <a:t>omezující</a:t>
            </a:r>
            <a:r>
              <a:rPr lang="en-US" b="1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rgbClr val="FF0000"/>
                </a:solidFill>
                <a:ea typeface="+mn-lt"/>
                <a:cs typeface="+mn-lt"/>
              </a:rPr>
              <a:t>příjem</a:t>
            </a:r>
            <a:r>
              <a:rPr lang="en-US" b="1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rgbClr val="FF0000"/>
                </a:solidFill>
                <a:ea typeface="+mn-lt"/>
                <a:cs typeface="+mn-lt"/>
              </a:rPr>
              <a:t>energie</a:t>
            </a:r>
            <a:r>
              <a:rPr lang="en-US">
                <a:ea typeface="+mn-lt"/>
                <a:cs typeface="+mn-lt"/>
              </a:rPr>
              <a:t> u </a:t>
            </a:r>
            <a:r>
              <a:rPr lang="en-US" err="1">
                <a:ea typeface="+mn-lt"/>
                <a:cs typeface="+mn-lt"/>
              </a:rPr>
              <a:t>pac.</a:t>
            </a:r>
            <a:r>
              <a:rPr lang="en-US">
                <a:ea typeface="+mn-lt"/>
                <a:cs typeface="+mn-lt"/>
              </a:rPr>
              <a:t> v </a:t>
            </a:r>
            <a:r>
              <a:rPr lang="en-US" err="1">
                <a:ea typeface="+mn-lt"/>
                <a:cs typeface="+mn-lt"/>
              </a:rPr>
              <a:t>malnutrici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nebo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jejím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riziku</a:t>
            </a:r>
            <a:r>
              <a:rPr lang="en-US">
                <a:ea typeface="+mn-lt"/>
                <a:cs typeface="+mn-lt"/>
              </a:rPr>
              <a:t>. (S, L, SC)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9) Po </a:t>
            </a:r>
            <a:r>
              <a:rPr lang="en-US" err="1">
                <a:ea typeface="+mn-lt"/>
                <a:cs typeface="+mn-lt"/>
              </a:rPr>
              <a:t>rozhodnutí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že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pacient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bude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živen</a:t>
            </a:r>
            <a:r>
              <a:rPr lang="en-US">
                <a:ea typeface="+mn-lt"/>
                <a:cs typeface="+mn-lt"/>
              </a:rPr>
              <a:t>, je </a:t>
            </a:r>
            <a:r>
              <a:rPr lang="en-US" err="1">
                <a:ea typeface="+mn-lt"/>
                <a:cs typeface="+mn-lt"/>
              </a:rPr>
              <a:t>doporučena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enterální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výživa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kde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perorální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příjem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dostatečný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přes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provedená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opatření</a:t>
            </a:r>
            <a:r>
              <a:rPr lang="en-US">
                <a:ea typeface="+mn-lt"/>
                <a:cs typeface="+mn-lt"/>
              </a:rPr>
              <a:t> (</a:t>
            </a:r>
            <a:r>
              <a:rPr lang="en-US" err="1">
                <a:ea typeface="+mn-lt"/>
                <a:cs typeface="+mn-lt"/>
              </a:rPr>
              <a:t>dietní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rada</a:t>
            </a:r>
            <a:r>
              <a:rPr lang="en-US">
                <a:ea typeface="+mn-lt"/>
                <a:cs typeface="+mn-lt"/>
              </a:rPr>
              <a:t>, ONS), a </a:t>
            </a:r>
            <a:r>
              <a:rPr lang="en-US" b="1" err="1">
                <a:ea typeface="+mn-lt"/>
                <a:cs typeface="+mn-lt"/>
              </a:rPr>
              <a:t>parenterální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výživa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kde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enterální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dostatečná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nebo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proveditelná</a:t>
            </a:r>
            <a:r>
              <a:rPr lang="en-US">
                <a:ea typeface="+mn-lt"/>
                <a:cs typeface="+mn-lt"/>
              </a:rPr>
              <a:t>. (S, M, SC)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612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30039-6C65-5CD7-6E0D-A42981F65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latin typeface="Calibri"/>
                <a:cs typeface="Calibri"/>
              </a:rPr>
              <a:t>Nutriční</a:t>
            </a:r>
            <a:r>
              <a:rPr lang="en-US" b="1">
                <a:latin typeface="Calibri"/>
                <a:cs typeface="Calibri"/>
              </a:rPr>
              <a:t> </a:t>
            </a:r>
            <a:r>
              <a:rPr lang="en-US" b="1" err="1">
                <a:latin typeface="Calibri"/>
                <a:cs typeface="Calibri"/>
              </a:rPr>
              <a:t>intervence</a:t>
            </a:r>
            <a:r>
              <a:rPr lang="en-US" b="1">
                <a:latin typeface="Calibri"/>
                <a:cs typeface="Calibri"/>
              </a:rPr>
              <a:t>:</a:t>
            </a:r>
            <a:r>
              <a:rPr lang="en-US">
                <a:latin typeface="Calibri"/>
                <a:cs typeface="Calibri"/>
              </a:rPr>
              <a:t>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EC61D-0055-E167-85B9-96651A7F9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544" y="1825625"/>
            <a:ext cx="1095702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cs typeface="Calibri"/>
              </a:rPr>
              <a:t>10) </a:t>
            </a:r>
            <a:r>
              <a:rPr lang="en-US" sz="3200" err="1">
                <a:cs typeface="Calibri"/>
              </a:rPr>
              <a:t>Při</a:t>
            </a:r>
            <a:r>
              <a:rPr lang="en-US" sz="3200">
                <a:cs typeface="Calibri"/>
              </a:rPr>
              <a:t> </a:t>
            </a:r>
            <a:r>
              <a:rPr lang="en-US" sz="3200" err="1">
                <a:cs typeface="Calibri"/>
              </a:rPr>
              <a:t>výrazném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poklesu</a:t>
            </a:r>
            <a:r>
              <a:rPr lang="en-US" sz="3200">
                <a:cs typeface="Calibri"/>
              </a:rPr>
              <a:t> </a:t>
            </a:r>
            <a:r>
              <a:rPr lang="en-US" sz="3200" err="1">
                <a:cs typeface="Calibri"/>
              </a:rPr>
              <a:t>perorálního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příjmu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trvajícím</a:t>
            </a:r>
            <a:r>
              <a:rPr lang="en-US" sz="3200">
                <a:cs typeface="Calibri"/>
              </a:rPr>
              <a:t> po </a:t>
            </a:r>
            <a:r>
              <a:rPr lang="en-US" sz="3200" err="1">
                <a:cs typeface="Calibri"/>
              </a:rPr>
              <a:t>delší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dobu</a:t>
            </a:r>
            <a:r>
              <a:rPr lang="en-US" sz="3200">
                <a:cs typeface="Calibri"/>
              </a:rPr>
              <a:t> je </a:t>
            </a:r>
            <a:r>
              <a:rPr lang="en-US" sz="3200" err="1">
                <a:cs typeface="Calibri"/>
              </a:rPr>
              <a:t>doporučení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navyšovat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výživu</a:t>
            </a:r>
            <a:r>
              <a:rPr lang="en-US" sz="3200">
                <a:cs typeface="Calibri"/>
              </a:rPr>
              <a:t> (</a:t>
            </a:r>
            <a:r>
              <a:rPr lang="en-US" sz="3200" err="1">
                <a:cs typeface="Calibri"/>
              </a:rPr>
              <a:t>orální</a:t>
            </a:r>
            <a:r>
              <a:rPr lang="en-US" sz="3200">
                <a:cs typeface="Calibri"/>
              </a:rPr>
              <a:t>, </a:t>
            </a:r>
            <a:r>
              <a:rPr lang="en-US" sz="3200" err="1">
                <a:cs typeface="Calibri"/>
              </a:rPr>
              <a:t>enterální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nebo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parenterální</a:t>
            </a:r>
            <a:r>
              <a:rPr lang="en-US" sz="3200">
                <a:cs typeface="Calibri"/>
              </a:rPr>
              <a:t> </a:t>
            </a:r>
            <a:r>
              <a:rPr lang="en-US" sz="3200" b="1" err="1">
                <a:cs typeface="Calibri"/>
              </a:rPr>
              <a:t>pomalu</a:t>
            </a:r>
            <a:r>
              <a:rPr lang="en-US" sz="3200" b="1">
                <a:cs typeface="Calibri"/>
              </a:rPr>
              <a:t> po </a:t>
            </a:r>
            <a:r>
              <a:rPr lang="en-US" sz="3200" b="1" err="1">
                <a:cs typeface="Calibri"/>
              </a:rPr>
              <a:t>několik</a:t>
            </a:r>
            <a:r>
              <a:rPr lang="en-US" sz="3200" b="1">
                <a:cs typeface="Calibri"/>
              </a:rPr>
              <a:t> </a:t>
            </a:r>
            <a:r>
              <a:rPr lang="en-US" sz="3200" b="1" err="1">
                <a:cs typeface="Calibri"/>
              </a:rPr>
              <a:t>dní</a:t>
            </a:r>
            <a:r>
              <a:rPr lang="en-US" sz="3200" b="1">
                <a:cs typeface="Calibri"/>
              </a:rPr>
              <a:t> za </a:t>
            </a:r>
            <a:r>
              <a:rPr lang="en-US" sz="3200" b="1" err="1">
                <a:cs typeface="Calibri"/>
              </a:rPr>
              <a:t>přídatných</a:t>
            </a:r>
            <a:r>
              <a:rPr lang="en-US" sz="3200" b="1">
                <a:cs typeface="Calibri"/>
              </a:rPr>
              <a:t> </a:t>
            </a:r>
            <a:r>
              <a:rPr lang="en-US" sz="3200" b="1" err="1">
                <a:cs typeface="Calibri"/>
              </a:rPr>
              <a:t>opatření</a:t>
            </a:r>
            <a:r>
              <a:rPr lang="en-US" sz="3200" b="1">
                <a:cs typeface="Calibri"/>
              </a:rPr>
              <a:t> k </a:t>
            </a:r>
            <a:r>
              <a:rPr lang="en-US" sz="3200" b="1" err="1">
                <a:cs typeface="Calibri"/>
              </a:rPr>
              <a:t>prevenci</a:t>
            </a:r>
            <a:r>
              <a:rPr lang="en-US" sz="3200" b="1">
                <a:cs typeface="Calibri"/>
              </a:rPr>
              <a:t> </a:t>
            </a:r>
            <a:r>
              <a:rPr lang="en-US" sz="3200" b="1">
                <a:solidFill>
                  <a:srgbClr val="FF0000"/>
                </a:solidFill>
                <a:cs typeface="Calibri"/>
              </a:rPr>
              <a:t>refeeding </a:t>
            </a:r>
            <a:r>
              <a:rPr lang="en-US" sz="3200" b="1" err="1">
                <a:solidFill>
                  <a:srgbClr val="FF0000"/>
                </a:solidFill>
                <a:cs typeface="Calibri"/>
              </a:rPr>
              <a:t>syndromu</a:t>
            </a:r>
            <a:r>
              <a:rPr lang="en-US" sz="3200">
                <a:cs typeface="Calibri"/>
              </a:rPr>
              <a:t>. (S, L, C) </a:t>
            </a:r>
            <a:endParaRPr lang="en-US" sz="3200">
              <a:ea typeface="+mn-lt"/>
              <a:cs typeface="+mn-lt"/>
            </a:endParaRPr>
          </a:p>
          <a:p>
            <a:r>
              <a:rPr lang="en-US" sz="3200">
                <a:cs typeface="Calibri"/>
              </a:rPr>
              <a:t>11)  U </a:t>
            </a:r>
            <a:r>
              <a:rPr lang="en-US" sz="3200" err="1">
                <a:cs typeface="Calibri"/>
              </a:rPr>
              <a:t>pacientů</a:t>
            </a:r>
            <a:r>
              <a:rPr lang="en-US" sz="3200">
                <a:cs typeface="Calibri"/>
              </a:rPr>
              <a:t> s </a:t>
            </a:r>
            <a:r>
              <a:rPr lang="en-US" sz="3200" err="1">
                <a:cs typeface="Calibri"/>
              </a:rPr>
              <a:t>dlouhodobým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nedostatečným</a:t>
            </a:r>
            <a:r>
              <a:rPr lang="en-US" sz="3200">
                <a:cs typeface="Calibri"/>
              </a:rPr>
              <a:t> </a:t>
            </a:r>
            <a:r>
              <a:rPr lang="en-US" sz="3200" err="1">
                <a:cs typeface="Calibri"/>
              </a:rPr>
              <a:t>příjmem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jídla</a:t>
            </a:r>
            <a:r>
              <a:rPr lang="en-US" sz="3200">
                <a:cs typeface="Calibri"/>
              </a:rPr>
              <a:t> a/</a:t>
            </a:r>
            <a:r>
              <a:rPr lang="en-US" sz="3200" err="1">
                <a:cs typeface="Calibri"/>
              </a:rPr>
              <a:t>nebo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nekontrolovatelnou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malabsorpcí</a:t>
            </a:r>
            <a:r>
              <a:rPr lang="en-US" sz="3200">
                <a:cs typeface="Calibri"/>
              </a:rPr>
              <a:t> je </a:t>
            </a:r>
            <a:r>
              <a:rPr lang="en-US" sz="3200" err="1">
                <a:cs typeface="Calibri"/>
              </a:rPr>
              <a:t>doporučena</a:t>
            </a:r>
            <a:r>
              <a:rPr lang="en-US" sz="3200">
                <a:cs typeface="Calibri"/>
              </a:rPr>
              <a:t> </a:t>
            </a:r>
            <a:r>
              <a:rPr lang="en-US" sz="3200" b="1" err="1">
                <a:cs typeface="Calibri"/>
              </a:rPr>
              <a:t>domácí</a:t>
            </a:r>
            <a:r>
              <a:rPr lang="en-US" sz="3200" b="1">
                <a:cs typeface="Calibri"/>
              </a:rPr>
              <a:t> </a:t>
            </a:r>
            <a:r>
              <a:rPr lang="en-US" sz="3200" b="1" err="1">
                <a:cs typeface="Calibri"/>
              </a:rPr>
              <a:t>enterální</a:t>
            </a:r>
            <a:r>
              <a:rPr lang="en-US" sz="3200" b="1">
                <a:cs typeface="Calibri"/>
              </a:rPr>
              <a:t> </a:t>
            </a:r>
            <a:r>
              <a:rPr lang="en-US" sz="3200" b="1" err="1">
                <a:cs typeface="Calibri"/>
              </a:rPr>
              <a:t>výživa</a:t>
            </a:r>
            <a:r>
              <a:rPr lang="en-US" sz="3200" b="1">
                <a:cs typeface="Calibri"/>
              </a:rPr>
              <a:t> </a:t>
            </a:r>
            <a:r>
              <a:rPr lang="en-US" sz="3200" b="1" err="1">
                <a:cs typeface="Calibri"/>
              </a:rPr>
              <a:t>nebo</a:t>
            </a:r>
            <a:r>
              <a:rPr lang="en-US" sz="3200" b="1">
                <a:cs typeface="Calibri"/>
              </a:rPr>
              <a:t> </a:t>
            </a:r>
            <a:r>
              <a:rPr lang="en-US" sz="3200" b="1" err="1">
                <a:cs typeface="Calibri"/>
              </a:rPr>
              <a:t>parenterální</a:t>
            </a:r>
            <a:r>
              <a:rPr lang="en-US" sz="3200" b="1">
                <a:cs typeface="Calibri"/>
              </a:rPr>
              <a:t> </a:t>
            </a:r>
            <a:r>
              <a:rPr lang="en-US" sz="3200" b="1" err="1">
                <a:cs typeface="Calibri"/>
              </a:rPr>
              <a:t>výživa</a:t>
            </a:r>
            <a:r>
              <a:rPr lang="en-US" sz="3200">
                <a:cs typeface="Calibri"/>
              </a:rPr>
              <a:t> u </a:t>
            </a:r>
            <a:r>
              <a:rPr lang="en-US" sz="3200" err="1">
                <a:cs typeface="Calibri"/>
              </a:rPr>
              <a:t>vhodných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pacientů</a:t>
            </a:r>
            <a:r>
              <a:rPr lang="en-US" sz="3200">
                <a:cs typeface="Calibri"/>
              </a:rPr>
              <a:t>. (S, L, SC) </a:t>
            </a:r>
            <a:endParaRPr lang="en-US" sz="3200">
              <a:ea typeface="+mn-lt"/>
              <a:cs typeface="+mn-lt"/>
            </a:endParaRPr>
          </a:p>
          <a:p>
            <a:endParaRPr lang="en-US" sz="3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02195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5DFB2-3F24-6963-AB48-9C34771FC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latin typeface="Calibri"/>
                <a:cs typeface="Calibri"/>
              </a:rPr>
              <a:t>Cvičení</a:t>
            </a:r>
            <a:r>
              <a:rPr lang="en-US" b="1">
                <a:latin typeface="Calibri"/>
                <a:cs typeface="Calibri"/>
              </a:rPr>
              <a:t>:</a:t>
            </a:r>
            <a:r>
              <a:rPr lang="en-US">
                <a:latin typeface="Calibri"/>
                <a:cs typeface="Calibri"/>
              </a:rPr>
              <a:t>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8A03D-8F0C-4BC9-D477-5AE63ED9C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ea typeface="+mn-lt"/>
                <a:cs typeface="+mn-lt"/>
              </a:rPr>
              <a:t>12) Je </a:t>
            </a:r>
            <a:r>
              <a:rPr lang="en-US" sz="3200" err="1">
                <a:ea typeface="+mn-lt"/>
                <a:cs typeface="+mn-lt"/>
              </a:rPr>
              <a:t>doporučeno</a:t>
            </a:r>
            <a:r>
              <a:rPr lang="en-US" sz="3200" b="1">
                <a:ea typeface="+mn-lt"/>
                <a:cs typeface="+mn-lt"/>
              </a:rPr>
              <a:t> </a:t>
            </a:r>
            <a:r>
              <a:rPr lang="en-US" sz="3200" b="1" err="1">
                <a:ea typeface="+mn-lt"/>
                <a:cs typeface="+mn-lt"/>
              </a:rPr>
              <a:t>udržovat</a:t>
            </a:r>
            <a:r>
              <a:rPr lang="en-US" sz="3200" b="1">
                <a:ea typeface="+mn-lt"/>
                <a:cs typeface="+mn-lt"/>
              </a:rPr>
              <a:t> </a:t>
            </a:r>
            <a:r>
              <a:rPr lang="en-US" sz="3200" b="1" err="1">
                <a:ea typeface="+mn-lt"/>
                <a:cs typeface="+mn-lt"/>
              </a:rPr>
              <a:t>nebo</a:t>
            </a:r>
            <a:r>
              <a:rPr lang="en-US" sz="3200" b="1">
                <a:ea typeface="+mn-lt"/>
                <a:cs typeface="+mn-lt"/>
              </a:rPr>
              <a:t> </a:t>
            </a:r>
            <a:r>
              <a:rPr lang="en-US" sz="3200" b="1" err="1">
                <a:ea typeface="+mn-lt"/>
                <a:cs typeface="+mn-lt"/>
              </a:rPr>
              <a:t>navýšit</a:t>
            </a:r>
            <a:r>
              <a:rPr lang="en-US" sz="3200" b="1">
                <a:ea typeface="+mn-lt"/>
                <a:cs typeface="+mn-lt"/>
              </a:rPr>
              <a:t> </a:t>
            </a:r>
            <a:r>
              <a:rPr lang="en-US" sz="3200" b="1" err="1">
                <a:ea typeface="+mn-lt"/>
                <a:cs typeface="+mn-lt"/>
              </a:rPr>
              <a:t>fyzickou</a:t>
            </a:r>
            <a:r>
              <a:rPr lang="en-US" sz="3200" b="1">
                <a:ea typeface="+mn-lt"/>
                <a:cs typeface="+mn-lt"/>
              </a:rPr>
              <a:t> </a:t>
            </a:r>
            <a:r>
              <a:rPr lang="en-US" sz="3200" b="1" err="1">
                <a:ea typeface="+mn-lt"/>
                <a:cs typeface="+mn-lt"/>
              </a:rPr>
              <a:t>aktivitu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při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nádorovém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onemocnění</a:t>
            </a:r>
            <a:r>
              <a:rPr lang="en-US" sz="3200">
                <a:ea typeface="+mn-lt"/>
                <a:cs typeface="+mn-lt"/>
              </a:rPr>
              <a:t> s </a:t>
            </a:r>
            <a:r>
              <a:rPr lang="en-US" sz="3200" err="1">
                <a:ea typeface="+mn-lt"/>
                <a:cs typeface="+mn-lt"/>
              </a:rPr>
              <a:t>cílem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podpory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funkce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svaloviny</a:t>
            </a:r>
            <a:r>
              <a:rPr lang="en-US" sz="3200">
                <a:ea typeface="+mn-lt"/>
                <a:cs typeface="+mn-lt"/>
              </a:rPr>
              <a:t> a </a:t>
            </a:r>
            <a:r>
              <a:rPr lang="en-US" sz="3200" err="1">
                <a:ea typeface="+mn-lt"/>
                <a:cs typeface="+mn-lt"/>
              </a:rPr>
              <a:t>metabolických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procesů</a:t>
            </a:r>
            <a:r>
              <a:rPr lang="en-US" sz="3200">
                <a:ea typeface="+mn-lt"/>
                <a:cs typeface="+mn-lt"/>
              </a:rPr>
              <a:t>. (S, H, C) </a:t>
            </a:r>
            <a:endParaRPr lang="en-US" sz="3200">
              <a:cs typeface="Calibri"/>
            </a:endParaRPr>
          </a:p>
          <a:p>
            <a:r>
              <a:rPr lang="en-US" sz="3200">
                <a:ea typeface="+mn-lt"/>
                <a:cs typeface="+mn-lt"/>
              </a:rPr>
              <a:t>13) Je </a:t>
            </a:r>
            <a:r>
              <a:rPr lang="en-US" sz="3200" err="1">
                <a:ea typeface="+mn-lt"/>
                <a:cs typeface="+mn-lt"/>
              </a:rPr>
              <a:t>vhodná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individualizovaná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zátěž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b="1" err="1">
                <a:ea typeface="+mn-lt"/>
                <a:cs typeface="+mn-lt"/>
              </a:rPr>
              <a:t>resistenční</a:t>
            </a:r>
            <a:r>
              <a:rPr lang="en-US" sz="3200">
                <a:ea typeface="+mn-lt"/>
                <a:cs typeface="+mn-lt"/>
              </a:rPr>
              <a:t> (</a:t>
            </a:r>
            <a:r>
              <a:rPr lang="en-US" sz="3200" err="1">
                <a:ea typeface="+mn-lt"/>
                <a:cs typeface="+mn-lt"/>
              </a:rPr>
              <a:t>proti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odporu</a:t>
            </a:r>
            <a:r>
              <a:rPr lang="en-US" sz="3200">
                <a:ea typeface="+mn-lt"/>
                <a:cs typeface="+mn-lt"/>
              </a:rPr>
              <a:t>) </a:t>
            </a:r>
            <a:r>
              <a:rPr lang="en-US" sz="3200" err="1">
                <a:ea typeface="+mn-lt"/>
                <a:cs typeface="+mn-lt"/>
              </a:rPr>
              <a:t>navíc</a:t>
            </a:r>
            <a:r>
              <a:rPr lang="en-US" sz="3200">
                <a:ea typeface="+mn-lt"/>
                <a:cs typeface="+mn-lt"/>
              </a:rPr>
              <a:t> k </a:t>
            </a:r>
            <a:r>
              <a:rPr lang="en-US" sz="3200" b="1" err="1">
                <a:ea typeface="+mn-lt"/>
                <a:cs typeface="+mn-lt"/>
              </a:rPr>
              <a:t>aerobnímu</a:t>
            </a:r>
            <a:r>
              <a:rPr lang="en-US" sz="3200" b="1">
                <a:ea typeface="+mn-lt"/>
                <a:cs typeface="+mn-lt"/>
              </a:rPr>
              <a:t> </a:t>
            </a:r>
            <a:r>
              <a:rPr lang="en-US" sz="3200" b="1" err="1">
                <a:ea typeface="+mn-lt"/>
                <a:cs typeface="+mn-lt"/>
              </a:rPr>
              <a:t>cvičen</a:t>
            </a:r>
            <a:r>
              <a:rPr lang="en-US" sz="3200" err="1">
                <a:ea typeface="+mn-lt"/>
                <a:cs typeface="+mn-lt"/>
              </a:rPr>
              <a:t>í</a:t>
            </a:r>
            <a:r>
              <a:rPr lang="en-US" sz="3200">
                <a:ea typeface="+mn-lt"/>
                <a:cs typeface="+mn-lt"/>
              </a:rPr>
              <a:t> s </a:t>
            </a:r>
            <a:r>
              <a:rPr lang="en-US" sz="3200" err="1">
                <a:ea typeface="+mn-lt"/>
                <a:cs typeface="+mn-lt"/>
              </a:rPr>
              <a:t>cílem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udržet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svalovou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sílu</a:t>
            </a:r>
            <a:r>
              <a:rPr lang="en-US" sz="3200">
                <a:ea typeface="+mn-lt"/>
                <a:cs typeface="+mn-lt"/>
              </a:rPr>
              <a:t> a </a:t>
            </a:r>
            <a:r>
              <a:rPr lang="en-US" sz="3200" err="1">
                <a:ea typeface="+mn-lt"/>
                <a:cs typeface="+mn-lt"/>
              </a:rPr>
              <a:t>hmotu</a:t>
            </a:r>
            <a:r>
              <a:rPr lang="en-US" sz="3200">
                <a:ea typeface="+mn-lt"/>
                <a:cs typeface="+mn-lt"/>
              </a:rPr>
              <a:t>. (W, L, SC) </a:t>
            </a:r>
            <a:endParaRPr lang="en-US" sz="32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50949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2085D-9D10-090C-D1EB-225B4417A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ea typeface="+mj-lt"/>
                <a:cs typeface="+mj-lt"/>
              </a:rPr>
              <a:t>Farmakonutrienty</a:t>
            </a:r>
            <a:r>
              <a:rPr lang="en-US" b="1">
                <a:ea typeface="+mj-lt"/>
                <a:cs typeface="+mj-lt"/>
              </a:rPr>
              <a:t> a </a:t>
            </a:r>
            <a:r>
              <a:rPr lang="en-US" b="1" err="1">
                <a:ea typeface="+mj-lt"/>
                <a:cs typeface="+mj-lt"/>
              </a:rPr>
              <a:t>farmakoterapie</a:t>
            </a:r>
            <a:r>
              <a:rPr lang="en-US" b="1">
                <a:ea typeface="+mj-lt"/>
                <a:cs typeface="+mj-lt"/>
              </a:rPr>
              <a:t>: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AD63E-4552-FFE4-4BED-DE4B56828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>
                <a:ea typeface="+mn-lt"/>
                <a:cs typeface="+mn-lt"/>
              </a:rPr>
              <a:t>14) Je </a:t>
            </a:r>
            <a:r>
              <a:rPr lang="en-US" err="1">
                <a:ea typeface="+mn-lt"/>
                <a:cs typeface="+mn-lt"/>
              </a:rPr>
              <a:t>vhodné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zvážit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podání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kortikosteroidů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zvýšení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chuti</a:t>
            </a:r>
            <a:r>
              <a:rPr lang="en-US">
                <a:ea typeface="+mn-lt"/>
                <a:cs typeface="+mn-lt"/>
              </a:rPr>
              <a:t> k </a:t>
            </a:r>
            <a:r>
              <a:rPr lang="en-US" err="1">
                <a:ea typeface="+mn-lt"/>
                <a:cs typeface="+mn-lt"/>
              </a:rPr>
              <a:t>jídlu</a:t>
            </a:r>
            <a:r>
              <a:rPr lang="en-US">
                <a:ea typeface="+mn-lt"/>
                <a:cs typeface="+mn-lt"/>
              </a:rPr>
              <a:t> u </a:t>
            </a:r>
            <a:r>
              <a:rPr lang="en-US" err="1">
                <a:ea typeface="+mn-lt"/>
                <a:cs typeface="+mn-lt"/>
              </a:rPr>
              <a:t>pacientů</a:t>
            </a:r>
            <a:r>
              <a:rPr lang="en-US">
                <a:ea typeface="+mn-lt"/>
                <a:cs typeface="+mn-lt"/>
              </a:rPr>
              <a:t> s </a:t>
            </a:r>
            <a:r>
              <a:rPr lang="en-US" err="1">
                <a:ea typeface="+mn-lt"/>
                <a:cs typeface="+mn-lt"/>
              </a:rPr>
              <a:t>pokročilým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nádorovým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onemocněním</a:t>
            </a:r>
            <a:r>
              <a:rPr lang="en-US">
                <a:ea typeface="+mn-lt"/>
                <a:cs typeface="+mn-lt"/>
              </a:rPr>
              <a:t> a </a:t>
            </a:r>
            <a:r>
              <a:rPr lang="en-US" err="1">
                <a:ea typeface="+mn-lt"/>
                <a:cs typeface="+mn-lt"/>
              </a:rPr>
              <a:t>nechutenstvím</a:t>
            </a:r>
            <a:r>
              <a:rPr lang="en-US">
                <a:ea typeface="+mn-lt"/>
                <a:cs typeface="+mn-lt"/>
              </a:rPr>
              <a:t> po </a:t>
            </a:r>
            <a:r>
              <a:rPr lang="en-US" err="1">
                <a:ea typeface="+mn-lt"/>
                <a:cs typeface="+mn-lt"/>
              </a:rPr>
              <a:t>omezenou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dobu</a:t>
            </a:r>
            <a:r>
              <a:rPr lang="en-US">
                <a:ea typeface="+mn-lt"/>
                <a:cs typeface="+mn-lt"/>
              </a:rPr>
              <a:t> 1-3 </a:t>
            </a:r>
            <a:r>
              <a:rPr lang="en-US" err="1">
                <a:ea typeface="+mn-lt"/>
                <a:cs typeface="+mn-lt"/>
              </a:rPr>
              <a:t>týdnů</a:t>
            </a:r>
            <a:r>
              <a:rPr lang="en-US">
                <a:ea typeface="+mn-lt"/>
                <a:cs typeface="+mn-lt"/>
              </a:rPr>
              <a:t> s </a:t>
            </a:r>
            <a:r>
              <a:rPr lang="en-US" err="1">
                <a:ea typeface="+mn-lt"/>
                <a:cs typeface="+mn-lt"/>
              </a:rPr>
              <a:t>vědomím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vedlejších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účinků</a:t>
            </a:r>
            <a:r>
              <a:rPr lang="en-US">
                <a:ea typeface="+mn-lt"/>
                <a:cs typeface="+mn-lt"/>
              </a:rPr>
              <a:t> (</a:t>
            </a:r>
            <a:r>
              <a:rPr lang="en-US" err="1">
                <a:ea typeface="+mn-lt"/>
                <a:cs typeface="+mn-lt"/>
              </a:rPr>
              <a:t>ztráta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svaloviny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inzulinová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resistence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infekce</a:t>
            </a:r>
            <a:r>
              <a:rPr lang="en-US">
                <a:ea typeface="+mn-lt"/>
                <a:cs typeface="+mn-lt"/>
              </a:rPr>
              <a:t>). (W, H, 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15) </a:t>
            </a:r>
            <a:r>
              <a:rPr lang="en-US" err="1">
                <a:ea typeface="+mn-lt"/>
                <a:cs typeface="+mn-lt"/>
              </a:rPr>
              <a:t>Ke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zvážení</a:t>
            </a:r>
            <a:r>
              <a:rPr lang="en-US">
                <a:ea typeface="+mn-lt"/>
                <a:cs typeface="+mn-lt"/>
              </a:rPr>
              <a:t> je </a:t>
            </a:r>
            <a:r>
              <a:rPr lang="en-US" err="1">
                <a:ea typeface="+mn-lt"/>
                <a:cs typeface="+mn-lt"/>
              </a:rPr>
              <a:t>podání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progestinů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zvýšení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chuti</a:t>
            </a:r>
            <a:r>
              <a:rPr lang="en-US">
                <a:ea typeface="+mn-lt"/>
                <a:cs typeface="+mn-lt"/>
              </a:rPr>
              <a:t> k </a:t>
            </a:r>
            <a:r>
              <a:rPr lang="en-US" err="1">
                <a:ea typeface="+mn-lt"/>
                <a:cs typeface="+mn-lt"/>
              </a:rPr>
              <a:t>jídlu</a:t>
            </a:r>
            <a:r>
              <a:rPr lang="en-US">
                <a:ea typeface="+mn-lt"/>
                <a:cs typeface="+mn-lt"/>
              </a:rPr>
              <a:t> u </a:t>
            </a:r>
            <a:r>
              <a:rPr lang="en-US" err="1">
                <a:ea typeface="+mn-lt"/>
                <a:cs typeface="+mn-lt"/>
              </a:rPr>
              <a:t>pacientů</a:t>
            </a:r>
            <a:r>
              <a:rPr lang="en-US">
                <a:ea typeface="+mn-lt"/>
                <a:cs typeface="+mn-lt"/>
              </a:rPr>
              <a:t> s </a:t>
            </a:r>
            <a:r>
              <a:rPr lang="en-US" err="1">
                <a:ea typeface="+mn-lt"/>
                <a:cs typeface="+mn-lt"/>
              </a:rPr>
              <a:t>pokročilým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nádorovým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onemocněním</a:t>
            </a:r>
            <a:r>
              <a:rPr lang="en-US">
                <a:ea typeface="+mn-lt"/>
                <a:cs typeface="+mn-lt"/>
              </a:rPr>
              <a:t> a </a:t>
            </a:r>
            <a:r>
              <a:rPr lang="en-US" err="1">
                <a:ea typeface="+mn-lt"/>
                <a:cs typeface="+mn-lt"/>
              </a:rPr>
              <a:t>nechutenstvím</a:t>
            </a:r>
            <a:r>
              <a:rPr lang="en-US">
                <a:ea typeface="+mn-lt"/>
                <a:cs typeface="+mn-lt"/>
              </a:rPr>
              <a:t> s </a:t>
            </a:r>
            <a:r>
              <a:rPr lang="en-US" err="1">
                <a:ea typeface="+mn-lt"/>
                <a:cs typeface="+mn-lt"/>
              </a:rPr>
              <a:t>vědomím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potenciálně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závažných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nežádoucích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účinků</a:t>
            </a:r>
            <a:r>
              <a:rPr lang="en-US">
                <a:ea typeface="+mn-lt"/>
                <a:cs typeface="+mn-lt"/>
              </a:rPr>
              <a:t> (</a:t>
            </a:r>
            <a:r>
              <a:rPr lang="en-US" err="1">
                <a:ea typeface="+mn-lt"/>
                <a:cs typeface="+mn-lt"/>
              </a:rPr>
              <a:t>trombembolismus</a:t>
            </a:r>
            <a:r>
              <a:rPr lang="en-US">
                <a:ea typeface="+mn-lt"/>
                <a:cs typeface="+mn-lt"/>
              </a:rPr>
              <a:t>). (W, H, 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16) U </a:t>
            </a:r>
            <a:r>
              <a:rPr lang="en-US" err="1">
                <a:ea typeface="+mn-lt"/>
                <a:cs typeface="+mn-lt"/>
              </a:rPr>
              <a:t>pacientů</a:t>
            </a:r>
            <a:r>
              <a:rPr lang="en-US">
                <a:ea typeface="+mn-lt"/>
                <a:cs typeface="+mn-lt"/>
              </a:rPr>
              <a:t> s </a:t>
            </a:r>
            <a:r>
              <a:rPr lang="en-US" err="1">
                <a:ea typeface="+mn-lt"/>
                <a:cs typeface="+mn-lt"/>
              </a:rPr>
              <a:t>pokročilým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nádorovým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onemocněním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podstupujících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chemoterapii</a:t>
            </a:r>
            <a:r>
              <a:rPr lang="en-US">
                <a:ea typeface="+mn-lt"/>
                <a:cs typeface="+mn-lt"/>
              </a:rPr>
              <a:t> s </a:t>
            </a:r>
            <a:r>
              <a:rPr lang="en-US" err="1">
                <a:ea typeface="+mn-lt"/>
                <a:cs typeface="+mn-lt"/>
              </a:rPr>
              <a:t>rizikem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hubnutí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nebo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už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malnutričních</a:t>
            </a:r>
            <a:r>
              <a:rPr lang="en-US">
                <a:ea typeface="+mn-lt"/>
                <a:cs typeface="+mn-lt"/>
              </a:rPr>
              <a:t> je </a:t>
            </a:r>
            <a:r>
              <a:rPr lang="en-US" err="1">
                <a:ea typeface="+mn-lt"/>
                <a:cs typeface="+mn-lt"/>
              </a:rPr>
              <a:t>ke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zvážení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suplementace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>
                <a:ea typeface="+mn-lt"/>
                <a:cs typeface="+mn-lt"/>
              </a:rPr>
              <a:t>omega-3 </a:t>
            </a:r>
            <a:r>
              <a:rPr lang="en-US" b="1" err="1">
                <a:ea typeface="+mn-lt"/>
                <a:cs typeface="+mn-lt"/>
              </a:rPr>
              <a:t>mastných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kyselin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nebo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rybího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oleje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zlepšení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nebo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stabilizaci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chuti</a:t>
            </a:r>
            <a:r>
              <a:rPr lang="en-US">
                <a:ea typeface="+mn-lt"/>
                <a:cs typeface="+mn-lt"/>
              </a:rPr>
              <a:t> k </a:t>
            </a:r>
            <a:r>
              <a:rPr lang="en-US" err="1">
                <a:ea typeface="+mn-lt"/>
                <a:cs typeface="+mn-lt"/>
              </a:rPr>
              <a:t>jídlu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příjmu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stravy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libové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tělesné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hmoty</a:t>
            </a:r>
            <a:r>
              <a:rPr lang="en-US">
                <a:ea typeface="+mn-lt"/>
                <a:cs typeface="+mn-lt"/>
              </a:rPr>
              <a:t> a </a:t>
            </a:r>
            <a:r>
              <a:rPr lang="en-US" err="1">
                <a:ea typeface="+mn-lt"/>
                <a:cs typeface="+mn-lt"/>
              </a:rPr>
              <a:t>hmotnosti</a:t>
            </a:r>
            <a:r>
              <a:rPr lang="en-US">
                <a:ea typeface="+mn-lt"/>
                <a:cs typeface="+mn-lt"/>
              </a:rPr>
              <a:t>. (W, L, SC)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17) U </a:t>
            </a:r>
            <a:r>
              <a:rPr lang="en-US" err="1">
                <a:ea typeface="+mn-lt"/>
                <a:cs typeface="+mn-lt"/>
              </a:rPr>
              <a:t>pacientů</a:t>
            </a:r>
            <a:r>
              <a:rPr lang="en-US">
                <a:ea typeface="+mn-lt"/>
                <a:cs typeface="+mn-lt"/>
              </a:rPr>
              <a:t> s </a:t>
            </a:r>
            <a:r>
              <a:rPr lang="en-US" err="1">
                <a:ea typeface="+mn-lt"/>
                <a:cs typeface="+mn-lt"/>
              </a:rPr>
              <a:t>předčasnou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sytostí</a:t>
            </a:r>
            <a:r>
              <a:rPr lang="en-US">
                <a:ea typeface="+mn-lt"/>
                <a:cs typeface="+mn-lt"/>
              </a:rPr>
              <a:t>, po </a:t>
            </a:r>
            <a:r>
              <a:rPr lang="en-US" err="1">
                <a:ea typeface="+mn-lt"/>
                <a:cs typeface="+mn-lt"/>
              </a:rPr>
              <a:t>vyloučení</a:t>
            </a:r>
            <a:r>
              <a:rPr lang="en-US">
                <a:ea typeface="+mn-lt"/>
                <a:cs typeface="+mn-lt"/>
              </a:rPr>
              <a:t> a </a:t>
            </a:r>
            <a:r>
              <a:rPr lang="en-US" err="1">
                <a:ea typeface="+mn-lt"/>
                <a:cs typeface="+mn-lt"/>
              </a:rPr>
              <a:t>léčbě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zácpy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jsou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zvážní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prokinetika</a:t>
            </a:r>
            <a:r>
              <a:rPr lang="en-US">
                <a:ea typeface="+mn-lt"/>
                <a:cs typeface="+mn-lt"/>
              </a:rPr>
              <a:t> s </a:t>
            </a:r>
            <a:r>
              <a:rPr lang="en-US" err="1">
                <a:ea typeface="+mn-lt"/>
                <a:cs typeface="+mn-lt"/>
              </a:rPr>
              <a:t>vědomím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potenciálních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nežádoucích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účinků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metoklopramidu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</a:t>
            </a:r>
            <a:r>
              <a:rPr lang="en-US">
                <a:ea typeface="+mn-lt"/>
                <a:cs typeface="+mn-lt"/>
              </a:rPr>
              <a:t> CNS a </a:t>
            </a:r>
            <a:r>
              <a:rPr lang="en-US" err="1">
                <a:ea typeface="+mn-lt"/>
                <a:cs typeface="+mn-lt"/>
              </a:rPr>
              <a:t>domperidonu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srdeční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rytmus</a:t>
            </a:r>
            <a:r>
              <a:rPr lang="en-US">
                <a:ea typeface="+mn-lt"/>
                <a:cs typeface="+mn-lt"/>
              </a:rPr>
              <a:t>. (W, M, C)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208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418DF-A6F8-E166-393C-5B2948C02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cs typeface="Calibri Light"/>
              </a:rPr>
              <a:t>Farmakonutrienty</a:t>
            </a:r>
            <a:r>
              <a:rPr lang="en-US" b="1">
                <a:cs typeface="Calibri Light"/>
              </a:rPr>
              <a:t> a </a:t>
            </a:r>
            <a:r>
              <a:rPr lang="en-US" b="1" err="1">
                <a:cs typeface="Calibri Light"/>
              </a:rPr>
              <a:t>farmakoterapie</a:t>
            </a:r>
            <a:r>
              <a:rPr lang="en-US" b="1">
                <a:cs typeface="Calibri Light"/>
              </a:rPr>
              <a:t>: </a:t>
            </a:r>
            <a:endParaRPr lang="en-US">
              <a:ea typeface="+mj-lt"/>
              <a:cs typeface="+mj-lt"/>
            </a:endParaRPr>
          </a:p>
          <a:p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2BF6D-E7EA-9608-FE6C-9CF8E0561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ea typeface="+mn-lt"/>
                <a:cs typeface="+mn-lt"/>
              </a:rPr>
              <a:t>18) </a:t>
            </a:r>
            <a:r>
              <a:rPr lang="en-US" err="1">
                <a:ea typeface="+mn-lt"/>
                <a:cs typeface="+mn-lt"/>
              </a:rPr>
              <a:t>Není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dostatek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konsistentních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důkazů</a:t>
            </a:r>
            <a:r>
              <a:rPr lang="en-US">
                <a:ea typeface="+mn-lt"/>
                <a:cs typeface="+mn-lt"/>
              </a:rPr>
              <a:t> pro </a:t>
            </a:r>
            <a:r>
              <a:rPr lang="en-US" err="1">
                <a:ea typeface="+mn-lt"/>
                <a:cs typeface="+mn-lt"/>
              </a:rPr>
              <a:t>doporučení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suplementace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solidFill>
                  <a:srgbClr val="FF0000"/>
                </a:solidFill>
                <a:ea typeface="+mn-lt"/>
                <a:cs typeface="+mn-lt"/>
              </a:rPr>
              <a:t>větvenými</a:t>
            </a:r>
            <a:r>
              <a:rPr lang="en-US" b="1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rgbClr val="FF0000"/>
                </a:solidFill>
                <a:ea typeface="+mn-lt"/>
                <a:cs typeface="+mn-lt"/>
              </a:rPr>
              <a:t>aminokyselinami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nebo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jejich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metabolity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zlepšení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beztukové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tělesné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hmoty</a:t>
            </a:r>
            <a:r>
              <a:rPr lang="en-US">
                <a:ea typeface="+mn-lt"/>
                <a:cs typeface="+mn-lt"/>
              </a:rPr>
              <a:t>. (N, L, SC) </a:t>
            </a:r>
            <a:endParaRPr lang="en-US">
              <a:cs typeface="Calibri" panose="020F0502020204030204"/>
            </a:endParaRPr>
          </a:p>
          <a:p>
            <a:r>
              <a:rPr lang="en-US">
                <a:ea typeface="+mn-lt"/>
                <a:cs typeface="+mn-lt"/>
              </a:rPr>
              <a:t>19) </a:t>
            </a:r>
            <a:r>
              <a:rPr lang="en-US" err="1">
                <a:ea typeface="+mn-lt"/>
                <a:cs typeface="+mn-lt"/>
              </a:rPr>
              <a:t>Není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dostatek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konsistentních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důkazů</a:t>
            </a:r>
            <a:r>
              <a:rPr lang="en-US">
                <a:ea typeface="+mn-lt"/>
                <a:cs typeface="+mn-lt"/>
              </a:rPr>
              <a:t> pro </a:t>
            </a:r>
            <a:r>
              <a:rPr lang="en-US" err="1">
                <a:ea typeface="+mn-lt"/>
                <a:cs typeface="+mn-lt"/>
              </a:rPr>
              <a:t>doporučení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podání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solidFill>
                  <a:srgbClr val="FF0000"/>
                </a:solidFill>
                <a:ea typeface="+mn-lt"/>
                <a:cs typeface="+mn-lt"/>
              </a:rPr>
              <a:t>nesteroidních</a:t>
            </a:r>
            <a:r>
              <a:rPr lang="en-US" b="1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rgbClr val="FF0000"/>
                </a:solidFill>
                <a:ea typeface="+mn-lt"/>
                <a:cs typeface="+mn-lt"/>
              </a:rPr>
              <a:t>protizánětlivých</a:t>
            </a:r>
            <a:r>
              <a:rPr lang="en-US" b="1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rgbClr val="FF0000"/>
                </a:solidFill>
                <a:ea typeface="+mn-lt"/>
                <a:cs typeface="+mn-lt"/>
              </a:rPr>
              <a:t>léků</a:t>
            </a:r>
            <a:r>
              <a:rPr lang="en-US">
                <a:ea typeface="+mn-lt"/>
                <a:cs typeface="+mn-lt"/>
              </a:rPr>
              <a:t> (NSAID) </a:t>
            </a:r>
            <a:r>
              <a:rPr lang="en-US" err="1">
                <a:ea typeface="+mn-lt"/>
                <a:cs typeface="+mn-lt"/>
              </a:rPr>
              <a:t>ke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zlepšení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hmotnosti</a:t>
            </a:r>
            <a:r>
              <a:rPr lang="en-US">
                <a:ea typeface="+mn-lt"/>
                <a:cs typeface="+mn-lt"/>
              </a:rPr>
              <a:t> u </a:t>
            </a:r>
            <a:r>
              <a:rPr lang="en-US" err="1">
                <a:ea typeface="+mn-lt"/>
                <a:cs typeface="+mn-lt"/>
              </a:rPr>
              <a:t>hubnoucích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onkologických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pacientů</a:t>
            </a:r>
            <a:r>
              <a:rPr lang="en-US">
                <a:ea typeface="+mn-lt"/>
                <a:cs typeface="+mn-lt"/>
              </a:rPr>
              <a:t>.  (N, L, SC)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20) </a:t>
            </a:r>
            <a:r>
              <a:rPr lang="en-US" err="1">
                <a:ea typeface="+mn-lt"/>
                <a:cs typeface="+mn-lt"/>
              </a:rPr>
              <a:t>Není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dostatek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konsistentních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důkazů</a:t>
            </a:r>
            <a:r>
              <a:rPr lang="en-US">
                <a:ea typeface="+mn-lt"/>
                <a:cs typeface="+mn-lt"/>
              </a:rPr>
              <a:t> pro </a:t>
            </a:r>
            <a:r>
              <a:rPr lang="en-US" err="1">
                <a:ea typeface="+mn-lt"/>
                <a:cs typeface="+mn-lt"/>
              </a:rPr>
              <a:t>doporučení</a:t>
            </a:r>
            <a:r>
              <a:rPr lang="en-US" b="1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rgbClr val="FF0000"/>
                </a:solidFill>
                <a:ea typeface="+mn-lt"/>
                <a:cs typeface="+mn-lt"/>
              </a:rPr>
              <a:t>kanabinoidů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zlepšení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změn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chuti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nebo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nechutenství</a:t>
            </a:r>
            <a:r>
              <a:rPr lang="en-US">
                <a:ea typeface="+mn-lt"/>
                <a:cs typeface="+mn-lt"/>
              </a:rPr>
              <a:t> u </a:t>
            </a:r>
            <a:r>
              <a:rPr lang="en-US" err="1">
                <a:ea typeface="+mn-lt"/>
                <a:cs typeface="+mn-lt"/>
              </a:rPr>
              <a:t>onkologických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pacientů</a:t>
            </a:r>
            <a:r>
              <a:rPr lang="en-US">
                <a:ea typeface="+mn-lt"/>
                <a:cs typeface="+mn-lt"/>
              </a:rPr>
              <a:t>. (N, L, 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21) </a:t>
            </a:r>
            <a:r>
              <a:rPr lang="en-US" err="1">
                <a:ea typeface="+mn-lt"/>
                <a:cs typeface="+mn-lt"/>
              </a:rPr>
              <a:t>Není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dostatek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konsistentních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důkazů</a:t>
            </a:r>
            <a:r>
              <a:rPr lang="en-US">
                <a:ea typeface="+mn-lt"/>
                <a:cs typeface="+mn-lt"/>
              </a:rPr>
              <a:t> k </a:t>
            </a:r>
            <a:r>
              <a:rPr lang="en-US" err="1">
                <a:ea typeface="+mn-lt"/>
                <a:cs typeface="+mn-lt"/>
              </a:rPr>
              <a:t>doporučení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podání</a:t>
            </a:r>
            <a:r>
              <a:rPr lang="en-US">
                <a:ea typeface="+mn-lt"/>
                <a:cs typeface="+mn-lt"/>
              </a:rPr>
              <a:t> v </a:t>
            </a:r>
            <a:r>
              <a:rPr lang="en-US" err="1">
                <a:ea typeface="+mn-lt"/>
                <a:cs typeface="+mn-lt"/>
              </a:rPr>
              <a:t>současnosti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schválených</a:t>
            </a:r>
            <a:r>
              <a:rPr lang="en-US" b="1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rgbClr val="FF0000"/>
                </a:solidFill>
                <a:ea typeface="+mn-lt"/>
                <a:cs typeface="+mn-lt"/>
              </a:rPr>
              <a:t>androidních</a:t>
            </a:r>
            <a:r>
              <a:rPr lang="en-US" b="1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rgbClr val="FF0000"/>
                </a:solidFill>
                <a:ea typeface="+mn-lt"/>
                <a:cs typeface="+mn-lt"/>
              </a:rPr>
              <a:t>steroidů</a:t>
            </a:r>
            <a:r>
              <a:rPr lang="en-US">
                <a:ea typeface="+mn-lt"/>
                <a:cs typeface="+mn-lt"/>
              </a:rPr>
              <a:t> k </a:t>
            </a:r>
            <a:r>
              <a:rPr lang="en-US" err="1">
                <a:ea typeface="+mn-lt"/>
                <a:cs typeface="+mn-lt"/>
              </a:rPr>
              <a:t>podpoře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nárůstu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svalové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hmoty</a:t>
            </a:r>
            <a:r>
              <a:rPr lang="en-US">
                <a:ea typeface="+mn-lt"/>
                <a:cs typeface="+mn-lt"/>
              </a:rPr>
              <a:t>. (N, L, C)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167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CF182-FD2A-A375-01DD-576E747C9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latin typeface="Calibri"/>
                <a:cs typeface="Calibri"/>
              </a:rPr>
              <a:t>Chirurgie</a:t>
            </a:r>
            <a:r>
              <a:rPr lang="en-US" b="1">
                <a:latin typeface="Calibri"/>
                <a:cs typeface="Calibri"/>
              </a:rPr>
              <a:t>:</a:t>
            </a:r>
            <a:r>
              <a:rPr lang="en-US">
                <a:latin typeface="Calibri"/>
                <a:cs typeface="Calibri"/>
              </a:rPr>
              <a:t>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51E46C-AB6E-5B60-7EAB-2362A3DBA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ea typeface="+mn-lt"/>
                <a:cs typeface="+mn-lt"/>
              </a:rPr>
              <a:t>22) </a:t>
            </a:r>
            <a:r>
              <a:rPr lang="en-US" err="1">
                <a:ea typeface="+mn-lt"/>
                <a:cs typeface="+mn-lt"/>
              </a:rPr>
              <a:t>Všichni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onkologičtí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pacienti</a:t>
            </a:r>
            <a:r>
              <a:rPr lang="en-US">
                <a:ea typeface="+mn-lt"/>
                <a:cs typeface="+mn-lt"/>
              </a:rPr>
              <a:t> k </a:t>
            </a:r>
            <a:r>
              <a:rPr lang="en-US" err="1">
                <a:ea typeface="+mn-lt"/>
                <a:cs typeface="+mn-lt"/>
              </a:rPr>
              <a:t>operaci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ať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paliativní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nebo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kurativní</a:t>
            </a:r>
            <a:r>
              <a:rPr lang="en-US">
                <a:ea typeface="+mn-lt"/>
                <a:cs typeface="+mn-lt"/>
              </a:rPr>
              <a:t> by </a:t>
            </a:r>
            <a:r>
              <a:rPr lang="en-US" err="1">
                <a:ea typeface="+mn-lt"/>
                <a:cs typeface="+mn-lt"/>
              </a:rPr>
              <a:t>měli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být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zařazeni</a:t>
            </a:r>
            <a:r>
              <a:rPr lang="en-US">
                <a:ea typeface="+mn-lt"/>
                <a:cs typeface="+mn-lt"/>
              </a:rPr>
              <a:t> do </a:t>
            </a:r>
            <a:r>
              <a:rPr lang="en-US" b="1">
                <a:ea typeface="+mn-lt"/>
                <a:cs typeface="+mn-lt"/>
              </a:rPr>
              <a:t>ERAS </a:t>
            </a:r>
            <a:r>
              <a:rPr lang="en-US" b="1" err="1">
                <a:ea typeface="+mn-lt"/>
                <a:cs typeface="+mn-lt"/>
              </a:rPr>
              <a:t>programu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skrínováni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riziko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malnutrice</a:t>
            </a:r>
            <a:r>
              <a:rPr lang="en-US">
                <a:ea typeface="+mn-lt"/>
                <a:cs typeface="+mn-lt"/>
              </a:rPr>
              <a:t> a v </a:t>
            </a:r>
            <a:r>
              <a:rPr lang="en-US" err="1">
                <a:ea typeface="+mn-lt"/>
                <a:cs typeface="+mn-lt"/>
              </a:rPr>
              <a:t>případě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rizika</a:t>
            </a:r>
            <a:r>
              <a:rPr lang="en-US">
                <a:ea typeface="+mn-lt"/>
                <a:cs typeface="+mn-lt"/>
              </a:rPr>
              <a:t> by </a:t>
            </a:r>
            <a:r>
              <a:rPr lang="en-US" err="1">
                <a:ea typeface="+mn-lt"/>
                <a:cs typeface="+mn-lt"/>
              </a:rPr>
              <a:t>měla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být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poskytnuta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další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nutriční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podpora</a:t>
            </a:r>
            <a:r>
              <a:rPr lang="en-US">
                <a:ea typeface="+mn-lt"/>
                <a:cs typeface="+mn-lt"/>
              </a:rPr>
              <a:t>. (S, H, 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23) </a:t>
            </a:r>
            <a:r>
              <a:rPr lang="en-US" err="1">
                <a:ea typeface="+mn-lt"/>
                <a:cs typeface="+mn-lt"/>
              </a:rPr>
              <a:t>Pacient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podstupující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opakované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operace</a:t>
            </a:r>
            <a:r>
              <a:rPr lang="en-US">
                <a:ea typeface="+mn-lt"/>
                <a:cs typeface="+mn-lt"/>
              </a:rPr>
              <a:t> v </a:t>
            </a:r>
            <a:r>
              <a:rPr lang="en-US" err="1">
                <a:ea typeface="+mn-lt"/>
                <a:cs typeface="+mn-lt"/>
              </a:rPr>
              <a:t>rámci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multimodální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onkologické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léčby</a:t>
            </a:r>
            <a:r>
              <a:rPr lang="en-US">
                <a:ea typeface="+mn-lt"/>
                <a:cs typeface="+mn-lt"/>
              </a:rPr>
              <a:t> by </a:t>
            </a:r>
            <a:r>
              <a:rPr lang="en-US" err="1">
                <a:ea typeface="+mn-lt"/>
                <a:cs typeface="+mn-lt"/>
              </a:rPr>
              <a:t>měl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být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zařazen</a:t>
            </a:r>
            <a:r>
              <a:rPr lang="en-US">
                <a:ea typeface="+mn-lt"/>
                <a:cs typeface="+mn-lt"/>
              </a:rPr>
              <a:t> do ERAS </a:t>
            </a:r>
            <a:r>
              <a:rPr lang="en-US" err="1">
                <a:ea typeface="+mn-lt"/>
                <a:cs typeface="+mn-lt"/>
              </a:rPr>
              <a:t>programu</a:t>
            </a:r>
            <a:r>
              <a:rPr lang="en-US">
                <a:ea typeface="+mn-lt"/>
                <a:cs typeface="+mn-lt"/>
              </a:rPr>
              <a:t>. (S, L, 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24) U </a:t>
            </a:r>
            <a:r>
              <a:rPr lang="en-US" err="1">
                <a:ea typeface="+mn-lt"/>
                <a:cs typeface="+mn-lt"/>
              </a:rPr>
              <a:t>operovaného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onkologického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pacienta</a:t>
            </a:r>
            <a:r>
              <a:rPr lang="en-US">
                <a:ea typeface="+mn-lt"/>
                <a:cs typeface="+mn-lt"/>
              </a:rPr>
              <a:t> v </a:t>
            </a:r>
            <a:r>
              <a:rPr lang="en-US" err="1">
                <a:ea typeface="+mn-lt"/>
                <a:cs typeface="+mn-lt"/>
              </a:rPr>
              <a:t>riziku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malnutrice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nebo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již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malnutričního</a:t>
            </a:r>
            <a:r>
              <a:rPr lang="en-US">
                <a:ea typeface="+mn-lt"/>
                <a:cs typeface="+mn-lt"/>
              </a:rPr>
              <a:t> je </a:t>
            </a:r>
            <a:r>
              <a:rPr lang="en-US" err="1">
                <a:ea typeface="+mn-lt"/>
                <a:cs typeface="+mn-lt"/>
              </a:rPr>
              <a:t>doporučena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adekvátní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nutriční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podpora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během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hospitalizace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následně</a:t>
            </a:r>
            <a:r>
              <a:rPr lang="en-US">
                <a:ea typeface="+mn-lt"/>
                <a:cs typeface="+mn-lt"/>
              </a:rPr>
              <a:t> po </a:t>
            </a:r>
            <a:r>
              <a:rPr lang="en-US" err="1">
                <a:ea typeface="+mn-lt"/>
                <a:cs typeface="+mn-lt"/>
              </a:rPr>
              <a:t>propuštění</a:t>
            </a:r>
            <a:r>
              <a:rPr lang="en-US">
                <a:ea typeface="+mn-lt"/>
                <a:cs typeface="+mn-lt"/>
              </a:rPr>
              <a:t>. (S, M, 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25) U </a:t>
            </a:r>
            <a:r>
              <a:rPr lang="en-US" err="1">
                <a:ea typeface="+mn-lt"/>
                <a:cs typeface="+mn-lt"/>
              </a:rPr>
              <a:t>pacientů</a:t>
            </a:r>
            <a:r>
              <a:rPr lang="en-US">
                <a:ea typeface="+mn-lt"/>
                <a:cs typeface="+mn-lt"/>
              </a:rPr>
              <a:t> s </a:t>
            </a:r>
            <a:r>
              <a:rPr lang="en-US" err="1">
                <a:ea typeface="+mn-lt"/>
                <a:cs typeface="+mn-lt"/>
              </a:rPr>
              <a:t>nádory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horního</a:t>
            </a:r>
            <a:r>
              <a:rPr lang="en-US">
                <a:ea typeface="+mn-lt"/>
                <a:cs typeface="+mn-lt"/>
              </a:rPr>
              <a:t> GIT </a:t>
            </a:r>
            <a:r>
              <a:rPr lang="en-US" err="1">
                <a:ea typeface="+mn-lt"/>
                <a:cs typeface="+mn-lt"/>
              </a:rPr>
              <a:t>podstupujících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operační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řešení</a:t>
            </a:r>
            <a:r>
              <a:rPr lang="en-US">
                <a:ea typeface="+mn-lt"/>
                <a:cs typeface="+mn-lt"/>
              </a:rPr>
              <a:t> v </a:t>
            </a:r>
            <a:r>
              <a:rPr lang="en-US" err="1">
                <a:ea typeface="+mn-lt"/>
                <a:cs typeface="+mn-lt"/>
              </a:rPr>
              <a:t>rámci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tradiční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perioperační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péče</a:t>
            </a:r>
            <a:r>
              <a:rPr lang="en-US">
                <a:ea typeface="+mn-lt"/>
                <a:cs typeface="+mn-lt"/>
              </a:rPr>
              <a:t> je </a:t>
            </a:r>
            <a:r>
              <a:rPr lang="en-US" err="1">
                <a:ea typeface="+mn-lt"/>
                <a:cs typeface="+mn-lt"/>
              </a:rPr>
              <a:t>doporučena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orální</a:t>
            </a:r>
            <a:r>
              <a:rPr lang="en-US" b="1">
                <a:ea typeface="+mn-lt"/>
                <a:cs typeface="+mn-lt"/>
              </a:rPr>
              <a:t>/</a:t>
            </a:r>
            <a:r>
              <a:rPr lang="en-US" b="1" err="1">
                <a:ea typeface="+mn-lt"/>
                <a:cs typeface="+mn-lt"/>
              </a:rPr>
              <a:t>enterální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imunonutrice</a:t>
            </a:r>
            <a:r>
              <a:rPr lang="en-US">
                <a:ea typeface="+mn-lt"/>
                <a:cs typeface="+mn-lt"/>
              </a:rPr>
              <a:t> (s </a:t>
            </a:r>
            <a:r>
              <a:rPr lang="en-US" err="1">
                <a:ea typeface="+mn-lt"/>
                <a:cs typeface="+mn-lt"/>
              </a:rPr>
              <a:t>argininem</a:t>
            </a:r>
            <a:r>
              <a:rPr lang="en-US">
                <a:ea typeface="+mn-lt"/>
                <a:cs typeface="+mn-lt"/>
              </a:rPr>
              <a:t>, omega-3 MK, </a:t>
            </a:r>
            <a:r>
              <a:rPr lang="en-US" err="1">
                <a:ea typeface="+mn-lt"/>
                <a:cs typeface="+mn-lt"/>
              </a:rPr>
              <a:t>nukleotidy</a:t>
            </a:r>
            <a:r>
              <a:rPr lang="en-US">
                <a:ea typeface="+mn-lt"/>
                <a:cs typeface="+mn-lt"/>
              </a:rPr>
              <a:t>). (S, H, SC)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76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5A339-F8C5-E6A9-13FC-229BEEE9D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latin typeface="Calibri"/>
                <a:cs typeface="Calibri"/>
              </a:rPr>
              <a:t>Radioterapie</a:t>
            </a:r>
            <a:r>
              <a:rPr lang="en-US" b="1">
                <a:latin typeface="Calibri"/>
                <a:cs typeface="Calibri"/>
              </a:rPr>
              <a:t>:</a:t>
            </a:r>
            <a:r>
              <a:rPr lang="en-US">
                <a:latin typeface="Calibri"/>
                <a:cs typeface="Calibri"/>
              </a:rPr>
              <a:t>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A8820-C2D1-CE35-60ED-6B5BA52B6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12054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>
                <a:ea typeface="+mn-lt"/>
                <a:cs typeface="+mn-lt"/>
              </a:rPr>
              <a:t>26) </a:t>
            </a:r>
            <a:r>
              <a:rPr lang="en-US" err="1">
                <a:ea typeface="+mn-lt"/>
                <a:cs typeface="+mn-lt"/>
              </a:rPr>
              <a:t>Během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radioterapie</a:t>
            </a:r>
            <a:r>
              <a:rPr lang="en-US" b="1">
                <a:ea typeface="+mn-lt"/>
                <a:cs typeface="+mn-lt"/>
              </a:rPr>
              <a:t>, </a:t>
            </a:r>
            <a:r>
              <a:rPr lang="en-US" b="1" err="1">
                <a:ea typeface="+mn-lt"/>
                <a:cs typeface="+mn-lt"/>
              </a:rPr>
              <a:t>zejména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při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ozařování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hlavy</a:t>
            </a:r>
            <a:r>
              <a:rPr lang="en-US" b="1">
                <a:ea typeface="+mn-lt"/>
                <a:cs typeface="+mn-lt"/>
              </a:rPr>
              <a:t> a </a:t>
            </a:r>
            <a:r>
              <a:rPr lang="en-US" b="1" err="1">
                <a:ea typeface="+mn-lt"/>
                <a:cs typeface="+mn-lt"/>
              </a:rPr>
              <a:t>krku</a:t>
            </a:r>
            <a:r>
              <a:rPr lang="en-US" b="1">
                <a:ea typeface="+mn-lt"/>
                <a:cs typeface="+mn-lt"/>
              </a:rPr>
              <a:t>, </a:t>
            </a:r>
            <a:r>
              <a:rPr lang="en-US" b="1" err="1">
                <a:ea typeface="+mn-lt"/>
                <a:cs typeface="+mn-lt"/>
              </a:rPr>
              <a:t>hrudníku</a:t>
            </a:r>
            <a:r>
              <a:rPr lang="en-US" b="1">
                <a:ea typeface="+mn-lt"/>
                <a:cs typeface="+mn-lt"/>
              </a:rPr>
              <a:t> a </a:t>
            </a:r>
            <a:r>
              <a:rPr lang="en-US" b="1" err="1">
                <a:ea typeface="+mn-lt"/>
                <a:cs typeface="+mn-lt"/>
              </a:rPr>
              <a:t>trávicího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traktu</a:t>
            </a:r>
            <a:r>
              <a:rPr lang="en-US">
                <a:ea typeface="+mn-lt"/>
                <a:cs typeface="+mn-lt"/>
              </a:rPr>
              <a:t>, je </a:t>
            </a:r>
            <a:r>
              <a:rPr lang="en-US" err="1">
                <a:ea typeface="+mn-lt"/>
                <a:cs typeface="+mn-lt"/>
              </a:rPr>
              <a:t>doporučeno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zajištění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adekvátního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nutričního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příjmu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pomocí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individualizované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nutriční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rozvahy</a:t>
            </a:r>
            <a:r>
              <a:rPr lang="en-US">
                <a:ea typeface="+mn-lt"/>
                <a:cs typeface="+mn-lt"/>
              </a:rPr>
              <a:t> a/</a:t>
            </a:r>
            <a:r>
              <a:rPr lang="en-US" err="1">
                <a:ea typeface="+mn-lt"/>
                <a:cs typeface="+mn-lt"/>
              </a:rPr>
              <a:t>nebo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pomocí</a:t>
            </a:r>
            <a:r>
              <a:rPr lang="en-US">
                <a:ea typeface="+mn-lt"/>
                <a:cs typeface="+mn-lt"/>
              </a:rPr>
              <a:t> ONS, aby </a:t>
            </a:r>
            <a:r>
              <a:rPr lang="en-US" err="1">
                <a:ea typeface="+mn-lt"/>
                <a:cs typeface="+mn-lt"/>
              </a:rPr>
              <a:t>nedošlo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zhoršení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výživy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byl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zachován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příjem</a:t>
            </a:r>
            <a:r>
              <a:rPr lang="en-US">
                <a:ea typeface="+mn-lt"/>
                <a:cs typeface="+mn-lt"/>
              </a:rPr>
              <a:t> a </a:t>
            </a:r>
            <a:r>
              <a:rPr lang="en-US" err="1">
                <a:ea typeface="+mn-lt"/>
                <a:cs typeface="+mn-lt"/>
              </a:rPr>
              <a:t>nedošlo</a:t>
            </a:r>
            <a:r>
              <a:rPr lang="en-US">
                <a:ea typeface="+mn-lt"/>
                <a:cs typeface="+mn-lt"/>
              </a:rPr>
              <a:t> k </a:t>
            </a:r>
            <a:r>
              <a:rPr lang="en-US" err="1">
                <a:ea typeface="+mn-lt"/>
                <a:cs typeface="+mn-lt"/>
              </a:rPr>
              <a:t>přerušení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radioterapie</a:t>
            </a:r>
            <a:r>
              <a:rPr lang="en-US">
                <a:ea typeface="+mn-lt"/>
                <a:cs typeface="+mn-lt"/>
              </a:rPr>
              <a:t>. (S, M, SC)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27) Je </a:t>
            </a:r>
            <a:r>
              <a:rPr lang="en-US" err="1">
                <a:ea typeface="+mn-lt"/>
                <a:cs typeface="+mn-lt"/>
              </a:rPr>
              <a:t>doporučen</a:t>
            </a:r>
            <a:r>
              <a:rPr lang="en-US">
                <a:ea typeface="+mn-lt"/>
                <a:cs typeface="+mn-lt"/>
              </a:rPr>
              <a:t> screening a management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dysfágie</a:t>
            </a:r>
            <a:r>
              <a:rPr lang="en-US">
                <a:ea typeface="+mn-lt"/>
                <a:cs typeface="+mn-lt"/>
              </a:rPr>
              <a:t> a </a:t>
            </a:r>
            <a:r>
              <a:rPr lang="en-US" err="1">
                <a:ea typeface="+mn-lt"/>
                <a:cs typeface="+mn-lt"/>
              </a:rPr>
              <a:t>podpora</a:t>
            </a:r>
            <a:r>
              <a:rPr lang="en-US">
                <a:ea typeface="+mn-lt"/>
                <a:cs typeface="+mn-lt"/>
              </a:rPr>
              <a:t> a </a:t>
            </a:r>
            <a:r>
              <a:rPr lang="en-US" err="1">
                <a:ea typeface="+mn-lt"/>
                <a:cs typeface="+mn-lt"/>
              </a:rPr>
              <a:t>edukace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pacientů</a:t>
            </a:r>
            <a:r>
              <a:rPr lang="en-US">
                <a:ea typeface="+mn-lt"/>
                <a:cs typeface="+mn-lt"/>
              </a:rPr>
              <a:t> k </a:t>
            </a:r>
            <a:r>
              <a:rPr lang="en-US" err="1">
                <a:ea typeface="+mn-lt"/>
                <a:cs typeface="+mn-lt"/>
              </a:rPr>
              <a:t>zachování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polykacích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funkcí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během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enterální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výživy</a:t>
            </a:r>
            <a:r>
              <a:rPr lang="en-US">
                <a:ea typeface="+mn-lt"/>
                <a:cs typeface="+mn-lt"/>
              </a:rPr>
              <a:t>. (S, L, SC)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28) Je </a:t>
            </a:r>
            <a:r>
              <a:rPr lang="en-US" err="1">
                <a:ea typeface="+mn-lt"/>
                <a:cs typeface="+mn-lt"/>
              </a:rPr>
              <a:t>doporučeno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použití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nasogastrické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nebo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perkutánní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sondy</a:t>
            </a:r>
            <a:r>
              <a:rPr lang="en-US">
                <a:ea typeface="+mn-lt"/>
                <a:cs typeface="+mn-lt"/>
              </a:rPr>
              <a:t> (</a:t>
            </a:r>
            <a:r>
              <a:rPr lang="en-US" err="1">
                <a:ea typeface="+mn-lt"/>
                <a:cs typeface="+mn-lt"/>
              </a:rPr>
              <a:t>např</a:t>
            </a:r>
            <a:r>
              <a:rPr lang="en-US">
                <a:ea typeface="+mn-lt"/>
                <a:cs typeface="+mn-lt"/>
              </a:rPr>
              <a:t>. PEG) v </a:t>
            </a:r>
            <a:r>
              <a:rPr lang="en-US" err="1">
                <a:ea typeface="+mn-lt"/>
                <a:cs typeface="+mn-lt"/>
              </a:rPr>
              <a:t>případě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těžké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poradiační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mukozitidy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nebo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obstrukce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tumorem</a:t>
            </a:r>
            <a:r>
              <a:rPr lang="en-US">
                <a:ea typeface="+mn-lt"/>
                <a:cs typeface="+mn-lt"/>
              </a:rPr>
              <a:t> v </a:t>
            </a:r>
            <a:r>
              <a:rPr lang="en-US" err="1">
                <a:ea typeface="+mn-lt"/>
                <a:cs typeface="+mn-lt"/>
              </a:rPr>
              <a:t>oblasti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hlavy</a:t>
            </a:r>
            <a:r>
              <a:rPr lang="en-US">
                <a:ea typeface="+mn-lt"/>
                <a:cs typeface="+mn-lt"/>
              </a:rPr>
              <a:t> a </a:t>
            </a:r>
            <a:r>
              <a:rPr lang="en-US" err="1">
                <a:ea typeface="+mn-lt"/>
                <a:cs typeface="+mn-lt"/>
              </a:rPr>
              <a:t>krku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nebo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hrudníku</a:t>
            </a:r>
            <a:r>
              <a:rPr lang="en-US">
                <a:ea typeface="+mn-lt"/>
                <a:cs typeface="+mn-lt"/>
              </a:rPr>
              <a:t>. (S, L, SC)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29) </a:t>
            </a:r>
            <a:r>
              <a:rPr lang="en-US" err="1">
                <a:ea typeface="+mn-lt"/>
                <a:cs typeface="+mn-lt"/>
              </a:rPr>
              <a:t>Není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obecně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doporučeno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použití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FF0000"/>
                </a:solidFill>
                <a:ea typeface="+mn-lt"/>
                <a:cs typeface="+mn-lt"/>
              </a:rPr>
              <a:t>parenterální</a:t>
            </a:r>
            <a:r>
              <a:rPr lang="en-US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FF0000"/>
                </a:solidFill>
                <a:ea typeface="+mn-lt"/>
                <a:cs typeface="+mn-lt"/>
              </a:rPr>
              <a:t>výživy</a:t>
            </a:r>
            <a:r>
              <a:rPr lang="en-US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FF0000"/>
                </a:solidFill>
                <a:ea typeface="+mn-lt"/>
                <a:cs typeface="+mn-lt"/>
              </a:rPr>
              <a:t>při</a:t>
            </a:r>
            <a:r>
              <a:rPr lang="en-US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FF0000"/>
                </a:solidFill>
                <a:ea typeface="+mn-lt"/>
                <a:cs typeface="+mn-lt"/>
              </a:rPr>
              <a:t>radioterapii</a:t>
            </a:r>
            <a:r>
              <a:rPr lang="en-US">
                <a:ea typeface="+mn-lt"/>
                <a:cs typeface="+mn-lt"/>
              </a:rPr>
              <a:t>, s </a:t>
            </a:r>
            <a:r>
              <a:rPr lang="en-US" err="1">
                <a:ea typeface="+mn-lt"/>
                <a:cs typeface="+mn-lt"/>
              </a:rPr>
              <a:t>výjimkou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situace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kdy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možný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adekvátní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orální</a:t>
            </a:r>
            <a:r>
              <a:rPr lang="en-US">
                <a:ea typeface="+mn-lt"/>
                <a:cs typeface="+mn-lt"/>
              </a:rPr>
              <a:t>/</a:t>
            </a:r>
            <a:r>
              <a:rPr lang="en-US" err="1">
                <a:ea typeface="+mn-lt"/>
                <a:cs typeface="+mn-lt"/>
              </a:rPr>
              <a:t>enterální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příjem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např</a:t>
            </a:r>
            <a:r>
              <a:rPr lang="en-US">
                <a:ea typeface="+mn-lt"/>
                <a:cs typeface="+mn-lt"/>
              </a:rPr>
              <a:t>. </a:t>
            </a:r>
            <a:r>
              <a:rPr lang="en-US" err="1">
                <a:ea typeface="+mn-lt"/>
                <a:cs typeface="+mn-lt"/>
              </a:rPr>
              <a:t>při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těžké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poradiační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enteritidě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nebo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malabsorpci</a:t>
            </a:r>
            <a:r>
              <a:rPr lang="en-US">
                <a:ea typeface="+mn-lt"/>
                <a:cs typeface="+mn-lt"/>
              </a:rPr>
              <a:t>. (S, M, 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30) </a:t>
            </a:r>
            <a:r>
              <a:rPr lang="en-US" err="1">
                <a:ea typeface="+mn-lt"/>
                <a:cs typeface="+mn-lt"/>
              </a:rPr>
              <a:t>Není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dostatek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konsistentních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důkazů</a:t>
            </a:r>
            <a:r>
              <a:rPr lang="en-US">
                <a:ea typeface="+mn-lt"/>
                <a:cs typeface="+mn-lt"/>
              </a:rPr>
              <a:t> k </a:t>
            </a:r>
            <a:r>
              <a:rPr lang="en-US" err="1">
                <a:ea typeface="+mn-lt"/>
                <a:cs typeface="+mn-lt"/>
              </a:rPr>
              <a:t>doporučení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FF0000"/>
                </a:solidFill>
                <a:ea typeface="+mn-lt"/>
                <a:cs typeface="+mn-lt"/>
              </a:rPr>
              <a:t>glutaminu</a:t>
            </a:r>
            <a:r>
              <a:rPr lang="en-US">
                <a:ea typeface="+mn-lt"/>
                <a:cs typeface="+mn-lt"/>
              </a:rPr>
              <a:t> v </a:t>
            </a:r>
            <a:r>
              <a:rPr lang="en-US" err="1">
                <a:ea typeface="+mn-lt"/>
                <a:cs typeface="+mn-lt"/>
              </a:rPr>
              <a:t>prevenci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poradiační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enteritidy</a:t>
            </a:r>
            <a:r>
              <a:rPr lang="en-US">
                <a:ea typeface="+mn-lt"/>
                <a:cs typeface="+mn-lt"/>
              </a:rPr>
              <a:t>/</a:t>
            </a:r>
            <a:r>
              <a:rPr lang="en-US" err="1">
                <a:ea typeface="+mn-lt"/>
                <a:cs typeface="+mn-lt"/>
              </a:rPr>
              <a:t>průjmu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stomatitidy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esofagitidy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nebo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kožní</a:t>
            </a:r>
            <a:r>
              <a:rPr lang="en-US">
                <a:ea typeface="+mn-lt"/>
                <a:cs typeface="+mn-lt"/>
              </a:rPr>
              <a:t> toxicity. (N, L, SC)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31) </a:t>
            </a:r>
            <a:r>
              <a:rPr lang="en-US" err="1">
                <a:ea typeface="+mn-lt"/>
                <a:cs typeface="+mn-lt"/>
              </a:rPr>
              <a:t>Není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dostatek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konsistentních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důkazů</a:t>
            </a:r>
            <a:r>
              <a:rPr lang="en-US">
                <a:ea typeface="+mn-lt"/>
                <a:cs typeface="+mn-lt"/>
              </a:rPr>
              <a:t> k </a:t>
            </a:r>
            <a:r>
              <a:rPr lang="en-US" err="1">
                <a:ea typeface="+mn-lt"/>
                <a:cs typeface="+mn-lt"/>
              </a:rPr>
              <a:t>doporučení</a:t>
            </a:r>
            <a:r>
              <a:rPr lang="en-US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FF0000"/>
                </a:solidFill>
                <a:ea typeface="+mn-lt"/>
                <a:cs typeface="+mn-lt"/>
              </a:rPr>
              <a:t>probiotik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zmírnění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poradiačních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průjmů</a:t>
            </a:r>
            <a:r>
              <a:rPr lang="en-US">
                <a:ea typeface="+mn-lt"/>
                <a:cs typeface="+mn-lt"/>
              </a:rPr>
              <a:t>. (N, L, SC)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065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7736F-165A-3BAE-584B-2F83CE6DA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latin typeface="Calibri"/>
                <a:cs typeface="Calibri"/>
              </a:rPr>
              <a:t>Klinická</a:t>
            </a:r>
            <a:r>
              <a:rPr lang="en-US" b="1">
                <a:latin typeface="Calibri"/>
                <a:cs typeface="Calibri"/>
              </a:rPr>
              <a:t> </a:t>
            </a:r>
            <a:r>
              <a:rPr lang="en-US" b="1" err="1">
                <a:latin typeface="Calibri"/>
                <a:cs typeface="Calibri"/>
              </a:rPr>
              <a:t>onkologie</a:t>
            </a:r>
            <a:r>
              <a:rPr lang="en-US" b="1">
                <a:latin typeface="Calibri"/>
                <a:cs typeface="Calibri"/>
              </a:rPr>
              <a:t>: </a:t>
            </a:r>
            <a:r>
              <a:rPr lang="en-US" b="1" err="1">
                <a:latin typeface="Calibri"/>
                <a:cs typeface="Calibri"/>
              </a:rPr>
              <a:t>kurativní</a:t>
            </a:r>
            <a:r>
              <a:rPr lang="en-US" b="1">
                <a:latin typeface="Calibri"/>
                <a:cs typeface="Calibri"/>
              </a:rPr>
              <a:t> </a:t>
            </a:r>
            <a:r>
              <a:rPr lang="en-US" b="1" err="1">
                <a:latin typeface="Calibri"/>
                <a:cs typeface="Calibri"/>
              </a:rPr>
              <a:t>nebo</a:t>
            </a:r>
            <a:r>
              <a:rPr lang="en-US" b="1">
                <a:latin typeface="Calibri"/>
                <a:cs typeface="Calibri"/>
              </a:rPr>
              <a:t> </a:t>
            </a:r>
            <a:r>
              <a:rPr lang="en-US" b="1" err="1">
                <a:latin typeface="Calibri"/>
                <a:cs typeface="Calibri"/>
              </a:rPr>
              <a:t>paliativní</a:t>
            </a:r>
            <a:r>
              <a:rPr lang="en-US" b="1">
                <a:latin typeface="Calibri"/>
                <a:cs typeface="Calibri"/>
              </a:rPr>
              <a:t> </a:t>
            </a:r>
            <a:r>
              <a:rPr lang="en-US" b="1" err="1">
                <a:latin typeface="Calibri"/>
                <a:cs typeface="Calibri"/>
              </a:rPr>
              <a:t>protinádorová</a:t>
            </a:r>
            <a:r>
              <a:rPr lang="en-US" b="1">
                <a:latin typeface="Calibri"/>
                <a:cs typeface="Calibri"/>
              </a:rPr>
              <a:t> </a:t>
            </a:r>
            <a:r>
              <a:rPr lang="en-US" b="1" err="1">
                <a:latin typeface="Calibri"/>
                <a:cs typeface="Calibri"/>
              </a:rPr>
              <a:t>systémová</a:t>
            </a:r>
            <a:r>
              <a:rPr lang="en-US" b="1">
                <a:latin typeface="Calibri"/>
                <a:cs typeface="Calibri"/>
              </a:rPr>
              <a:t> </a:t>
            </a:r>
            <a:r>
              <a:rPr lang="en-US" b="1" err="1">
                <a:latin typeface="Calibri"/>
                <a:cs typeface="Calibri"/>
              </a:rPr>
              <a:t>léčba</a:t>
            </a:r>
            <a:r>
              <a:rPr lang="en-US">
                <a:latin typeface="Calibri"/>
                <a:cs typeface="Calibri"/>
              </a:rPr>
              <a:t>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8DD60-043D-7196-7F24-C7B1A6E3C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32) </a:t>
            </a:r>
            <a:r>
              <a:rPr lang="en-US" err="1">
                <a:ea typeface="+mn-lt"/>
                <a:cs typeface="+mn-lt"/>
              </a:rPr>
              <a:t>Během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protinádorové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systémové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léčby</a:t>
            </a:r>
            <a:r>
              <a:rPr lang="en-US">
                <a:ea typeface="+mn-lt"/>
                <a:cs typeface="+mn-lt"/>
              </a:rPr>
              <a:t> je </a:t>
            </a:r>
            <a:r>
              <a:rPr lang="en-US" err="1">
                <a:ea typeface="+mn-lt"/>
                <a:cs typeface="+mn-lt"/>
              </a:rPr>
              <a:t>doporučeno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zajištění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adekvátního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příjmu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výživy</a:t>
            </a:r>
            <a:r>
              <a:rPr lang="en-US">
                <a:ea typeface="+mn-lt"/>
                <a:cs typeface="+mn-lt"/>
              </a:rPr>
              <a:t> a </a:t>
            </a:r>
            <a:r>
              <a:rPr lang="en-US" b="1" err="1">
                <a:ea typeface="+mn-lt"/>
                <a:cs typeface="+mn-lt"/>
              </a:rPr>
              <a:t>udržení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fyzické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aktivity</a:t>
            </a:r>
            <a:r>
              <a:rPr lang="en-US">
                <a:ea typeface="+mn-lt"/>
                <a:cs typeface="+mn-lt"/>
              </a:rPr>
              <a:t>. (S, VL, SC)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33) U </a:t>
            </a:r>
            <a:r>
              <a:rPr lang="en-US" err="1">
                <a:ea typeface="+mn-lt"/>
                <a:cs typeface="+mn-lt"/>
              </a:rPr>
              <a:t>pacientů</a:t>
            </a:r>
            <a:r>
              <a:rPr lang="en-US">
                <a:ea typeface="+mn-lt"/>
                <a:cs typeface="+mn-lt"/>
              </a:rPr>
              <a:t> s </a:t>
            </a:r>
            <a:r>
              <a:rPr lang="en-US" err="1">
                <a:ea typeface="+mn-lt"/>
                <a:cs typeface="+mn-lt"/>
              </a:rPr>
              <a:t>protinádorovou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systémovou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léčbou</a:t>
            </a:r>
            <a:r>
              <a:rPr lang="en-US">
                <a:ea typeface="+mn-lt"/>
                <a:cs typeface="+mn-lt"/>
              </a:rPr>
              <a:t> s </a:t>
            </a:r>
            <a:r>
              <a:rPr lang="en-US" b="1" err="1">
                <a:ea typeface="+mn-lt"/>
                <a:cs typeface="+mn-lt"/>
              </a:rPr>
              <a:t>kurativním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záměrem</a:t>
            </a:r>
            <a:r>
              <a:rPr lang="en-US">
                <a:ea typeface="+mn-lt"/>
                <a:cs typeface="+mn-lt"/>
              </a:rPr>
              <a:t> a </a:t>
            </a:r>
            <a:r>
              <a:rPr lang="en-US" err="1">
                <a:ea typeface="+mn-lt"/>
                <a:cs typeface="+mn-lt"/>
              </a:rPr>
              <a:t>nedostatečným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perorálním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příjmem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stravy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přes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dietní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radu</a:t>
            </a:r>
            <a:r>
              <a:rPr lang="en-US">
                <a:ea typeface="+mn-lt"/>
                <a:cs typeface="+mn-lt"/>
              </a:rPr>
              <a:t> a ONS je </a:t>
            </a:r>
            <a:r>
              <a:rPr lang="en-US" err="1">
                <a:ea typeface="+mn-lt"/>
                <a:cs typeface="+mn-lt"/>
              </a:rPr>
              <a:t>doporučena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doplňková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enterální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výživa</a:t>
            </a:r>
            <a:r>
              <a:rPr lang="en-US" b="1">
                <a:ea typeface="+mn-lt"/>
                <a:cs typeface="+mn-lt"/>
              </a:rPr>
              <a:t>, </a:t>
            </a:r>
            <a:r>
              <a:rPr lang="en-US" b="1" err="1">
                <a:ea typeface="+mn-lt"/>
                <a:cs typeface="+mn-lt"/>
              </a:rPr>
              <a:t>nebo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parenterální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výživa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pokud</a:t>
            </a:r>
            <a:r>
              <a:rPr lang="en-US">
                <a:ea typeface="+mn-lt"/>
                <a:cs typeface="+mn-lt"/>
              </a:rPr>
              <a:t> ani </a:t>
            </a:r>
            <a:r>
              <a:rPr lang="en-US" err="1">
                <a:ea typeface="+mn-lt"/>
                <a:cs typeface="+mn-lt"/>
              </a:rPr>
              <a:t>enterální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nestačí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nebo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možná</a:t>
            </a:r>
            <a:r>
              <a:rPr lang="en-US">
                <a:ea typeface="+mn-lt"/>
                <a:cs typeface="+mn-lt"/>
              </a:rPr>
              <a:t>. (S, VL, 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34) </a:t>
            </a:r>
            <a:r>
              <a:rPr lang="en-US" err="1">
                <a:ea typeface="+mn-lt"/>
                <a:cs typeface="+mn-lt"/>
              </a:rPr>
              <a:t>Není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dostatek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konsistentních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důkazů</a:t>
            </a:r>
            <a:r>
              <a:rPr lang="en-US">
                <a:ea typeface="+mn-lt"/>
                <a:cs typeface="+mn-lt"/>
              </a:rPr>
              <a:t> k </a:t>
            </a:r>
            <a:r>
              <a:rPr lang="en-US" err="1">
                <a:ea typeface="+mn-lt"/>
                <a:cs typeface="+mn-lt"/>
              </a:rPr>
              <a:t>doporučení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substituce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FF0000"/>
                </a:solidFill>
                <a:ea typeface="+mn-lt"/>
                <a:cs typeface="+mn-lt"/>
              </a:rPr>
              <a:t>glutaminu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během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konvenční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cytotoxické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nebo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cílené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léčby</a:t>
            </a:r>
            <a:r>
              <a:rPr lang="en-US">
                <a:ea typeface="+mn-lt"/>
                <a:cs typeface="+mn-lt"/>
              </a:rPr>
              <a:t>.  (N, L, SC)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066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03589-6548-BE76-889B-CF6791884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53" y="365125"/>
            <a:ext cx="11061939" cy="1325563"/>
          </a:xfrm>
        </p:spPr>
        <p:txBody>
          <a:bodyPr>
            <a:normAutofit fontScale="90000"/>
          </a:bodyPr>
          <a:lstStyle/>
          <a:p>
            <a:r>
              <a:rPr lang="en-US" b="1" err="1">
                <a:latin typeface="Calibri"/>
                <a:cs typeface="Calibri"/>
              </a:rPr>
              <a:t>Klinická</a:t>
            </a:r>
            <a:r>
              <a:rPr lang="en-US" b="1">
                <a:latin typeface="Calibri"/>
                <a:cs typeface="Calibri"/>
              </a:rPr>
              <a:t> </a:t>
            </a:r>
            <a:r>
              <a:rPr lang="en-US" b="1" err="1">
                <a:latin typeface="Calibri"/>
                <a:cs typeface="Calibri"/>
              </a:rPr>
              <a:t>onkologie</a:t>
            </a:r>
            <a:r>
              <a:rPr lang="en-US" b="1">
                <a:latin typeface="Calibri"/>
                <a:cs typeface="Calibri"/>
              </a:rPr>
              <a:t>: </a:t>
            </a:r>
            <a:r>
              <a:rPr lang="en-US" b="1" err="1">
                <a:latin typeface="Calibri"/>
                <a:cs typeface="Calibri"/>
              </a:rPr>
              <a:t>vysokodávkovaná</a:t>
            </a:r>
            <a:r>
              <a:rPr lang="en-US" b="1">
                <a:latin typeface="Calibri"/>
                <a:cs typeface="Calibri"/>
              </a:rPr>
              <a:t> </a:t>
            </a:r>
            <a:r>
              <a:rPr lang="en-US" b="1" err="1">
                <a:latin typeface="Calibri"/>
                <a:cs typeface="Calibri"/>
              </a:rPr>
              <a:t>chemoterapie</a:t>
            </a:r>
            <a:r>
              <a:rPr lang="en-US" b="1">
                <a:latin typeface="Calibri"/>
                <a:cs typeface="Calibri"/>
              </a:rPr>
              <a:t> a </a:t>
            </a:r>
            <a:r>
              <a:rPr lang="en-US" b="1" err="1">
                <a:latin typeface="Calibri"/>
                <a:cs typeface="Calibri"/>
              </a:rPr>
              <a:t>transplantace</a:t>
            </a:r>
            <a:r>
              <a:rPr lang="en-US" b="1">
                <a:latin typeface="Calibri"/>
                <a:cs typeface="Calibri"/>
              </a:rPr>
              <a:t> </a:t>
            </a:r>
            <a:r>
              <a:rPr lang="en-US" b="1" err="1">
                <a:latin typeface="Calibri"/>
                <a:cs typeface="Calibri"/>
              </a:rPr>
              <a:t>krvetvorných</a:t>
            </a:r>
            <a:r>
              <a:rPr lang="en-US" b="1">
                <a:latin typeface="Calibri"/>
                <a:cs typeface="Calibri"/>
              </a:rPr>
              <a:t> </a:t>
            </a:r>
            <a:r>
              <a:rPr lang="en-US" b="1" err="1">
                <a:latin typeface="Calibri"/>
                <a:cs typeface="Calibri"/>
              </a:rPr>
              <a:t>kmenových</a:t>
            </a:r>
            <a:r>
              <a:rPr lang="en-US" b="1">
                <a:latin typeface="Calibri"/>
                <a:cs typeface="Calibri"/>
              </a:rPr>
              <a:t> </a:t>
            </a:r>
            <a:r>
              <a:rPr lang="en-US" b="1" err="1">
                <a:latin typeface="Calibri"/>
                <a:cs typeface="Calibri"/>
              </a:rPr>
              <a:t>buněk</a:t>
            </a:r>
            <a:r>
              <a:rPr lang="en-US" b="1">
                <a:latin typeface="Calibri"/>
                <a:cs typeface="Calibri"/>
              </a:rPr>
              <a:t>:</a:t>
            </a:r>
            <a:r>
              <a:rPr lang="en-US">
                <a:latin typeface="Calibri"/>
                <a:cs typeface="Calibri"/>
              </a:rPr>
              <a:t>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C257DF-1C3B-0039-4C59-57B8F63F2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endParaRPr lang="en-US">
              <a:cs typeface="Calibri" panose="020F0502020204030204"/>
            </a:endParaRPr>
          </a:p>
          <a:p>
            <a:r>
              <a:rPr lang="en-US">
                <a:ea typeface="+mn-lt"/>
                <a:cs typeface="+mn-lt"/>
              </a:rPr>
              <a:t>35) </a:t>
            </a:r>
            <a:r>
              <a:rPr lang="en-US" err="1">
                <a:ea typeface="+mn-lt"/>
                <a:cs typeface="+mn-lt"/>
              </a:rPr>
              <a:t>Během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intenzívní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chemoterapie</a:t>
            </a:r>
            <a:r>
              <a:rPr lang="en-US">
                <a:ea typeface="+mn-lt"/>
                <a:cs typeface="+mn-lt"/>
              </a:rPr>
              <a:t> a po </a:t>
            </a:r>
            <a:r>
              <a:rPr lang="en-US" err="1">
                <a:ea typeface="+mn-lt"/>
                <a:cs typeface="+mn-lt"/>
              </a:rPr>
              <a:t>transplantaci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krvetvorných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kmenových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buněk</a:t>
            </a:r>
            <a:r>
              <a:rPr lang="en-US">
                <a:ea typeface="+mn-lt"/>
                <a:cs typeface="+mn-lt"/>
              </a:rPr>
              <a:t> je </a:t>
            </a:r>
            <a:r>
              <a:rPr lang="en-US" err="1">
                <a:ea typeface="+mn-lt"/>
                <a:cs typeface="+mn-lt"/>
              </a:rPr>
              <a:t>doporučeno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udržování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fyzické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aktivity</a:t>
            </a:r>
            <a:r>
              <a:rPr lang="en-US">
                <a:ea typeface="+mn-lt"/>
                <a:cs typeface="+mn-lt"/>
              </a:rPr>
              <a:t> a </a:t>
            </a:r>
            <a:r>
              <a:rPr lang="en-US" err="1">
                <a:ea typeface="+mn-lt"/>
                <a:cs typeface="+mn-lt"/>
              </a:rPr>
              <a:t>zajištění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adekvátního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nutričního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příjmu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což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může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vyžadovat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enterální</a:t>
            </a:r>
            <a:r>
              <a:rPr lang="en-US">
                <a:ea typeface="+mn-lt"/>
                <a:cs typeface="+mn-lt"/>
              </a:rPr>
              <a:t> a/</a:t>
            </a:r>
            <a:r>
              <a:rPr lang="en-US" err="1">
                <a:ea typeface="+mn-lt"/>
                <a:cs typeface="+mn-lt"/>
              </a:rPr>
              <a:t>nebo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parenterální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výživu</a:t>
            </a:r>
            <a:r>
              <a:rPr lang="en-US">
                <a:ea typeface="+mn-lt"/>
                <a:cs typeface="+mn-lt"/>
              </a:rPr>
              <a:t>. (S, VL, SC)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36) </a:t>
            </a:r>
            <a:r>
              <a:rPr lang="en-US" err="1">
                <a:ea typeface="+mn-lt"/>
                <a:cs typeface="+mn-lt"/>
              </a:rPr>
              <a:t>Pokud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perorální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příjem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nestačí</a:t>
            </a:r>
            <a:r>
              <a:rPr lang="en-US">
                <a:ea typeface="+mn-lt"/>
                <a:cs typeface="+mn-lt"/>
              </a:rPr>
              <a:t>, je </a:t>
            </a:r>
            <a:r>
              <a:rPr lang="en-US" err="1">
                <a:ea typeface="+mn-lt"/>
                <a:cs typeface="+mn-lt"/>
              </a:rPr>
              <a:t>doporučeno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upřednostnit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enterální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výživu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před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parenterální</a:t>
            </a:r>
            <a:r>
              <a:rPr lang="en-US">
                <a:ea typeface="+mn-lt"/>
                <a:cs typeface="+mn-lt"/>
              </a:rPr>
              <a:t>, s </a:t>
            </a:r>
            <a:r>
              <a:rPr lang="en-US" err="1">
                <a:ea typeface="+mn-lt"/>
                <a:cs typeface="+mn-lt"/>
              </a:rPr>
              <a:t>výjimkou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těžké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mukozitidy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nezvladatelného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zvracení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ileu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těžké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malabsorpce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protrahovaných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průjmů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nebo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symptomatické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reakce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štěpu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proti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hostiteli</a:t>
            </a:r>
            <a:r>
              <a:rPr lang="en-US">
                <a:ea typeface="+mn-lt"/>
                <a:cs typeface="+mn-lt"/>
              </a:rPr>
              <a:t> v </a:t>
            </a:r>
            <a:r>
              <a:rPr lang="en-US" err="1">
                <a:ea typeface="+mn-lt"/>
                <a:cs typeface="+mn-lt"/>
              </a:rPr>
              <a:t>oblasti</a:t>
            </a:r>
            <a:r>
              <a:rPr lang="en-US">
                <a:ea typeface="+mn-lt"/>
                <a:cs typeface="+mn-lt"/>
              </a:rPr>
              <a:t> GIT (graft vs. host disease).  (W, L, SC)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37) </a:t>
            </a:r>
            <a:r>
              <a:rPr lang="en-US" err="1">
                <a:ea typeface="+mn-lt"/>
                <a:cs typeface="+mn-lt"/>
              </a:rPr>
              <a:t>Není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dostatek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konsistentních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důkazů</a:t>
            </a:r>
            <a:r>
              <a:rPr lang="en-US">
                <a:ea typeface="+mn-lt"/>
                <a:cs typeface="+mn-lt"/>
              </a:rPr>
              <a:t> k </a:t>
            </a:r>
            <a:r>
              <a:rPr lang="en-US" err="1">
                <a:ea typeface="+mn-lt"/>
                <a:cs typeface="+mn-lt"/>
              </a:rPr>
              <a:t>doporučení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FF0000"/>
                </a:solidFill>
                <a:ea typeface="+mn-lt"/>
                <a:cs typeface="+mn-lt"/>
              </a:rPr>
              <a:t>nízkobakteriální</a:t>
            </a:r>
            <a:r>
              <a:rPr lang="en-US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FF0000"/>
                </a:solidFill>
                <a:ea typeface="+mn-lt"/>
                <a:cs typeface="+mn-lt"/>
              </a:rPr>
              <a:t>diety</a:t>
            </a:r>
            <a:r>
              <a:rPr lang="en-US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pro </a:t>
            </a:r>
            <a:r>
              <a:rPr lang="en-US" err="1">
                <a:ea typeface="+mn-lt"/>
                <a:cs typeface="+mn-lt"/>
              </a:rPr>
              <a:t>pacienty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déle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než</a:t>
            </a:r>
            <a:r>
              <a:rPr lang="en-US" b="1">
                <a:ea typeface="+mn-lt"/>
                <a:cs typeface="+mn-lt"/>
              </a:rPr>
              <a:t> 30 </a:t>
            </a:r>
            <a:r>
              <a:rPr lang="en-US" b="1" err="1">
                <a:ea typeface="+mn-lt"/>
                <a:cs typeface="+mn-lt"/>
              </a:rPr>
              <a:t>dní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>
                <a:ea typeface="+mn-lt"/>
                <a:cs typeface="+mn-lt"/>
              </a:rPr>
              <a:t>po </a:t>
            </a:r>
            <a:r>
              <a:rPr lang="en-US" err="1">
                <a:ea typeface="+mn-lt"/>
                <a:cs typeface="+mn-lt"/>
              </a:rPr>
              <a:t>alogenní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transplantaci</a:t>
            </a:r>
            <a:r>
              <a:rPr lang="en-US">
                <a:ea typeface="+mn-lt"/>
                <a:cs typeface="+mn-lt"/>
              </a:rPr>
              <a:t>. (N, L, SC)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38) </a:t>
            </a:r>
            <a:r>
              <a:rPr lang="en-US" err="1">
                <a:ea typeface="+mn-lt"/>
                <a:cs typeface="+mn-lt"/>
              </a:rPr>
              <a:t>Není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dostatek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konsistentních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důkazů</a:t>
            </a:r>
            <a:r>
              <a:rPr lang="en-US">
                <a:ea typeface="+mn-lt"/>
                <a:cs typeface="+mn-lt"/>
              </a:rPr>
              <a:t> k </a:t>
            </a:r>
            <a:r>
              <a:rPr lang="en-US" err="1">
                <a:ea typeface="+mn-lt"/>
                <a:cs typeface="+mn-lt"/>
              </a:rPr>
              <a:t>doporučení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FF0000"/>
                </a:solidFill>
                <a:ea typeface="+mn-lt"/>
                <a:cs typeface="+mn-lt"/>
              </a:rPr>
              <a:t>glutaminu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zlepšení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výsledku</a:t>
            </a:r>
            <a:r>
              <a:rPr lang="en-US">
                <a:ea typeface="+mn-lt"/>
                <a:cs typeface="+mn-lt"/>
              </a:rPr>
              <a:t> HD </a:t>
            </a:r>
            <a:r>
              <a:rPr lang="en-US" err="1">
                <a:ea typeface="+mn-lt"/>
                <a:cs typeface="+mn-lt"/>
              </a:rPr>
              <a:t>chemoterapie</a:t>
            </a:r>
            <a:r>
              <a:rPr lang="en-US">
                <a:ea typeface="+mn-lt"/>
                <a:cs typeface="+mn-lt"/>
              </a:rPr>
              <a:t> a HSCT. (N, L, SC)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44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147AC-2FF7-C35D-0D20-3BC37B893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latin typeface="Calibri"/>
                <a:cs typeface="Calibri"/>
              </a:rPr>
              <a:t>Vyléčení</a:t>
            </a:r>
            <a:r>
              <a:rPr lang="en-US" b="1">
                <a:latin typeface="Calibri"/>
                <a:cs typeface="Calibri"/>
              </a:rPr>
              <a:t> </a:t>
            </a:r>
            <a:r>
              <a:rPr lang="en-US" b="1" err="1">
                <a:latin typeface="Calibri"/>
                <a:cs typeface="Calibri"/>
              </a:rPr>
              <a:t>pacienti</a:t>
            </a:r>
            <a:r>
              <a:rPr lang="en-US" b="1">
                <a:latin typeface="Calibri"/>
                <a:cs typeface="Calibri"/>
              </a:rPr>
              <a:t> - Cancer survivors:</a:t>
            </a:r>
            <a:r>
              <a:rPr lang="en-US">
                <a:latin typeface="Calibri"/>
                <a:cs typeface="Calibri"/>
              </a:rPr>
              <a:t>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D24DB-D7E3-7D2D-09D2-3DD59F1B1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ea typeface="+mn-lt"/>
                <a:cs typeface="+mn-lt"/>
              </a:rPr>
              <a:t>39) Je </a:t>
            </a:r>
            <a:r>
              <a:rPr lang="en-US" sz="3200" err="1">
                <a:ea typeface="+mn-lt"/>
                <a:cs typeface="+mn-lt"/>
              </a:rPr>
              <a:t>doporučeno</a:t>
            </a:r>
            <a:r>
              <a:rPr lang="en-US" sz="3200">
                <a:ea typeface="+mn-lt"/>
                <a:cs typeface="+mn-lt"/>
              </a:rPr>
              <a:t>, aby se </a:t>
            </a:r>
            <a:r>
              <a:rPr lang="en-US" sz="3200" err="1">
                <a:ea typeface="+mn-lt"/>
                <a:cs typeface="+mn-lt"/>
              </a:rPr>
              <a:t>vyléčení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pacienti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věnovali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b="1" err="1">
                <a:ea typeface="+mn-lt"/>
                <a:cs typeface="+mn-lt"/>
              </a:rPr>
              <a:t>pravidelné</a:t>
            </a:r>
            <a:r>
              <a:rPr lang="en-US" sz="3200" b="1">
                <a:ea typeface="+mn-lt"/>
                <a:cs typeface="+mn-lt"/>
              </a:rPr>
              <a:t> </a:t>
            </a:r>
            <a:r>
              <a:rPr lang="en-US" sz="3200" b="1" err="1">
                <a:ea typeface="+mn-lt"/>
                <a:cs typeface="+mn-lt"/>
              </a:rPr>
              <a:t>fyzické</a:t>
            </a:r>
            <a:r>
              <a:rPr lang="en-US" sz="3200" b="1">
                <a:ea typeface="+mn-lt"/>
                <a:cs typeface="+mn-lt"/>
              </a:rPr>
              <a:t> </a:t>
            </a:r>
            <a:r>
              <a:rPr lang="en-US" sz="3200" b="1" err="1">
                <a:ea typeface="+mn-lt"/>
                <a:cs typeface="+mn-lt"/>
              </a:rPr>
              <a:t>aktivitě</a:t>
            </a:r>
            <a:r>
              <a:rPr lang="en-US" sz="3200">
                <a:ea typeface="+mn-lt"/>
                <a:cs typeface="+mn-lt"/>
              </a:rPr>
              <a:t>. (S, L, C) </a:t>
            </a:r>
            <a:endParaRPr lang="en-US" sz="3200">
              <a:cs typeface="Calibri"/>
            </a:endParaRPr>
          </a:p>
          <a:p>
            <a:r>
              <a:rPr lang="en-US" sz="3200">
                <a:ea typeface="+mn-lt"/>
                <a:cs typeface="+mn-lt"/>
              </a:rPr>
              <a:t>40) Pro </a:t>
            </a:r>
            <a:r>
              <a:rPr lang="en-US" sz="3200" err="1">
                <a:ea typeface="+mn-lt"/>
                <a:cs typeface="+mn-lt"/>
              </a:rPr>
              <a:t>vyléčené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pacienty</a:t>
            </a:r>
            <a:r>
              <a:rPr lang="en-US" sz="3200">
                <a:ea typeface="+mn-lt"/>
                <a:cs typeface="+mn-lt"/>
              </a:rPr>
              <a:t> je </a:t>
            </a:r>
            <a:r>
              <a:rPr lang="en-US" sz="3200" err="1">
                <a:ea typeface="+mn-lt"/>
                <a:cs typeface="+mn-lt"/>
              </a:rPr>
              <a:t>doporučeno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udržovat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b="1" err="1">
                <a:ea typeface="+mn-lt"/>
                <a:cs typeface="+mn-lt"/>
              </a:rPr>
              <a:t>zdravou</a:t>
            </a:r>
            <a:r>
              <a:rPr lang="en-US" sz="3200" b="1">
                <a:ea typeface="+mn-lt"/>
                <a:cs typeface="+mn-lt"/>
              </a:rPr>
              <a:t> </a:t>
            </a:r>
            <a:r>
              <a:rPr lang="en-US" sz="3200" b="1" err="1">
                <a:ea typeface="+mn-lt"/>
                <a:cs typeface="+mn-lt"/>
              </a:rPr>
              <a:t>hmotnost</a:t>
            </a:r>
            <a:r>
              <a:rPr lang="en-US" sz="3200">
                <a:ea typeface="+mn-lt"/>
                <a:cs typeface="+mn-lt"/>
              </a:rPr>
              <a:t> (BMI 18,5-25 kg/m2) a </a:t>
            </a:r>
            <a:r>
              <a:rPr lang="en-US" sz="3200" b="1" err="1">
                <a:ea typeface="+mn-lt"/>
                <a:cs typeface="+mn-lt"/>
              </a:rPr>
              <a:t>zdravý</a:t>
            </a:r>
            <a:r>
              <a:rPr lang="en-US" sz="3200" b="1">
                <a:ea typeface="+mn-lt"/>
                <a:cs typeface="+mn-lt"/>
              </a:rPr>
              <a:t> </a:t>
            </a:r>
            <a:r>
              <a:rPr lang="en-US" sz="3200" b="1" err="1">
                <a:ea typeface="+mn-lt"/>
                <a:cs typeface="+mn-lt"/>
              </a:rPr>
              <a:t>životní</a:t>
            </a:r>
            <a:r>
              <a:rPr lang="en-US" sz="3200" b="1">
                <a:ea typeface="+mn-lt"/>
                <a:cs typeface="+mn-lt"/>
              </a:rPr>
              <a:t> </a:t>
            </a:r>
            <a:r>
              <a:rPr lang="en-US" sz="3200" b="1" err="1">
                <a:ea typeface="+mn-lt"/>
                <a:cs typeface="+mn-lt"/>
              </a:rPr>
              <a:t>styl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včetně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fyzické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aktivity</a:t>
            </a:r>
            <a:r>
              <a:rPr lang="en-US" sz="3200">
                <a:ea typeface="+mn-lt"/>
                <a:cs typeface="+mn-lt"/>
              </a:rPr>
              <a:t> a </a:t>
            </a:r>
            <a:r>
              <a:rPr lang="en-US" sz="3200" err="1">
                <a:ea typeface="+mn-lt"/>
                <a:cs typeface="+mn-lt"/>
              </a:rPr>
              <a:t>diety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založené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na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zelenině</a:t>
            </a:r>
            <a:r>
              <a:rPr lang="en-US" sz="3200">
                <a:ea typeface="+mn-lt"/>
                <a:cs typeface="+mn-lt"/>
              </a:rPr>
              <a:t>, </a:t>
            </a:r>
            <a:r>
              <a:rPr lang="en-US" sz="3200" err="1">
                <a:ea typeface="+mn-lt"/>
                <a:cs typeface="+mn-lt"/>
              </a:rPr>
              <a:t>ovoci</a:t>
            </a:r>
            <a:r>
              <a:rPr lang="en-US" sz="3200">
                <a:ea typeface="+mn-lt"/>
                <a:cs typeface="+mn-lt"/>
              </a:rPr>
              <a:t>, </a:t>
            </a:r>
            <a:r>
              <a:rPr lang="en-US" sz="3200" err="1">
                <a:ea typeface="+mn-lt"/>
                <a:cs typeface="+mn-lt"/>
              </a:rPr>
              <a:t>celozrnných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produktech</a:t>
            </a:r>
            <a:r>
              <a:rPr lang="en-US" sz="3200">
                <a:ea typeface="+mn-lt"/>
                <a:cs typeface="+mn-lt"/>
              </a:rPr>
              <a:t> a </a:t>
            </a:r>
            <a:r>
              <a:rPr lang="en-US" sz="3200" err="1">
                <a:ea typeface="+mn-lt"/>
                <a:cs typeface="+mn-lt"/>
              </a:rPr>
              <a:t>nízkém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příjmu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nenasycených</a:t>
            </a:r>
            <a:r>
              <a:rPr lang="en-US" sz="3200">
                <a:ea typeface="+mn-lt"/>
                <a:cs typeface="+mn-lt"/>
              </a:rPr>
              <a:t> </a:t>
            </a:r>
            <a:r>
              <a:rPr lang="en-US" sz="3200" err="1">
                <a:ea typeface="+mn-lt"/>
                <a:cs typeface="+mn-lt"/>
              </a:rPr>
              <a:t>tuků</a:t>
            </a:r>
            <a:r>
              <a:rPr lang="en-US" sz="3200">
                <a:ea typeface="+mn-lt"/>
                <a:cs typeface="+mn-lt"/>
              </a:rPr>
              <a:t>, </a:t>
            </a:r>
            <a:r>
              <a:rPr lang="en-US" sz="3200" err="1">
                <a:ea typeface="+mn-lt"/>
                <a:cs typeface="+mn-lt"/>
              </a:rPr>
              <a:t>červeného</a:t>
            </a:r>
            <a:r>
              <a:rPr lang="en-US" sz="3200">
                <a:ea typeface="+mn-lt"/>
                <a:cs typeface="+mn-lt"/>
              </a:rPr>
              <a:t> masa a </a:t>
            </a:r>
            <a:r>
              <a:rPr lang="en-US" sz="3200" err="1">
                <a:ea typeface="+mn-lt"/>
                <a:cs typeface="+mn-lt"/>
              </a:rPr>
              <a:t>alkoholu</a:t>
            </a:r>
            <a:r>
              <a:rPr lang="en-US" sz="3200">
                <a:ea typeface="+mn-lt"/>
                <a:cs typeface="+mn-lt"/>
              </a:rPr>
              <a:t>. (S, L, SC) 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242937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A9C341-1E64-65B2-3159-D2216ABB7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a typeface="Calibri Light"/>
                <a:cs typeface="Calibri Light"/>
              </a:rPr>
              <a:t>Nutriční podpora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57E036-BA63-89CD-07A5-657040F1E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3200">
                <a:solidFill>
                  <a:srgbClr val="92D050"/>
                </a:solidFill>
                <a:ea typeface="Calibri"/>
                <a:cs typeface="Calibri"/>
              </a:rPr>
              <a:t>umožní </a:t>
            </a:r>
          </a:p>
          <a:p>
            <a:pPr lvl="1"/>
            <a:r>
              <a:rPr lang="cs-CZ">
                <a:ea typeface="Calibri"/>
                <a:cs typeface="Calibri"/>
              </a:rPr>
              <a:t>diagnostiku</a:t>
            </a:r>
          </a:p>
          <a:p>
            <a:pPr lvl="1"/>
            <a:r>
              <a:rPr lang="cs-CZ">
                <a:ea typeface="Calibri"/>
                <a:cs typeface="Calibri"/>
              </a:rPr>
              <a:t>léčbu</a:t>
            </a:r>
          </a:p>
          <a:p>
            <a:pPr marL="0" indent="0">
              <a:buNone/>
            </a:pPr>
            <a:endParaRPr lang="cs-CZ">
              <a:latin typeface="Arial"/>
              <a:cs typeface="Arial"/>
            </a:endParaRPr>
          </a:p>
          <a:p>
            <a:r>
              <a:rPr lang="cs-CZ">
                <a:ea typeface="Calibri"/>
                <a:cs typeface="Calibri"/>
              </a:rPr>
              <a:t>nižší počet komplikací</a:t>
            </a:r>
          </a:p>
          <a:p>
            <a:r>
              <a:rPr lang="cs-CZ">
                <a:ea typeface="Calibri"/>
                <a:cs typeface="Calibri"/>
              </a:rPr>
              <a:t>více pac. léčbu absolvuje</a:t>
            </a:r>
          </a:p>
          <a:p>
            <a:r>
              <a:rPr lang="cs-CZ">
                <a:ea typeface="Calibri"/>
                <a:cs typeface="Calibri"/>
              </a:rPr>
              <a:t>může dělat, co potřebuje</a:t>
            </a:r>
          </a:p>
          <a:p>
            <a:r>
              <a:rPr lang="cs-CZ">
                <a:ea typeface="Calibri"/>
                <a:cs typeface="Calibri"/>
              </a:rPr>
              <a:t>menší potíže (kvalita života)</a:t>
            </a:r>
          </a:p>
          <a:p>
            <a:endParaRPr lang="cs-CZ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75397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067FA-FADA-1A93-3A1F-FE091D493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err="1">
                <a:latin typeface="Calibri"/>
                <a:cs typeface="Calibri"/>
              </a:rPr>
              <a:t>Pacienti</a:t>
            </a:r>
            <a:r>
              <a:rPr lang="en-US" b="1">
                <a:latin typeface="Calibri"/>
                <a:cs typeface="Calibri"/>
              </a:rPr>
              <a:t> s </a:t>
            </a:r>
            <a:r>
              <a:rPr lang="en-US" b="1" err="1">
                <a:latin typeface="Calibri"/>
                <a:cs typeface="Calibri"/>
              </a:rPr>
              <a:t>pokročilým</a:t>
            </a:r>
            <a:r>
              <a:rPr lang="en-US" b="1">
                <a:latin typeface="Calibri"/>
                <a:cs typeface="Calibri"/>
              </a:rPr>
              <a:t> </a:t>
            </a:r>
            <a:r>
              <a:rPr lang="en-US" b="1" err="1">
                <a:latin typeface="Calibri"/>
                <a:cs typeface="Calibri"/>
              </a:rPr>
              <a:t>nádorovým</a:t>
            </a:r>
            <a:r>
              <a:rPr lang="en-US" b="1">
                <a:latin typeface="Calibri"/>
                <a:cs typeface="Calibri"/>
              </a:rPr>
              <a:t> </a:t>
            </a:r>
            <a:r>
              <a:rPr lang="en-US" b="1" err="1">
                <a:latin typeface="Calibri"/>
                <a:cs typeface="Calibri"/>
              </a:rPr>
              <a:t>onemocněním</a:t>
            </a:r>
            <a:r>
              <a:rPr lang="en-US" b="1">
                <a:latin typeface="Calibri"/>
                <a:cs typeface="Calibri"/>
              </a:rPr>
              <a:t> bez </a:t>
            </a:r>
            <a:r>
              <a:rPr lang="en-US" b="1" err="1">
                <a:latin typeface="Calibri"/>
                <a:cs typeface="Calibri"/>
              </a:rPr>
              <a:t>protinádorové</a:t>
            </a:r>
            <a:r>
              <a:rPr lang="en-US" b="1">
                <a:latin typeface="Calibri"/>
                <a:cs typeface="Calibri"/>
              </a:rPr>
              <a:t> </a:t>
            </a:r>
            <a:r>
              <a:rPr lang="en-US" b="1" err="1">
                <a:latin typeface="Calibri"/>
                <a:cs typeface="Calibri"/>
              </a:rPr>
              <a:t>léčby</a:t>
            </a:r>
            <a:r>
              <a:rPr lang="en-US" b="1">
                <a:latin typeface="Calibri"/>
                <a:cs typeface="Calibri"/>
              </a:rPr>
              <a:t> (</a:t>
            </a:r>
            <a:r>
              <a:rPr lang="en-US" b="1" err="1">
                <a:latin typeface="Calibri"/>
                <a:cs typeface="Calibri"/>
              </a:rPr>
              <a:t>paliativní</a:t>
            </a:r>
            <a:r>
              <a:rPr lang="en-US" b="1">
                <a:latin typeface="Calibri"/>
                <a:cs typeface="Calibri"/>
              </a:rPr>
              <a:t> </a:t>
            </a:r>
            <a:r>
              <a:rPr lang="en-US" b="1" err="1">
                <a:latin typeface="Calibri"/>
                <a:cs typeface="Calibri"/>
              </a:rPr>
              <a:t>symptomatická</a:t>
            </a:r>
            <a:r>
              <a:rPr lang="en-US" b="1">
                <a:latin typeface="Calibri"/>
                <a:cs typeface="Calibri"/>
              </a:rPr>
              <a:t> </a:t>
            </a:r>
            <a:r>
              <a:rPr lang="en-US" b="1" err="1">
                <a:latin typeface="Calibri"/>
                <a:cs typeface="Calibri"/>
              </a:rPr>
              <a:t>terapie</a:t>
            </a:r>
            <a:r>
              <a:rPr lang="en-US" b="1">
                <a:latin typeface="Calibri"/>
                <a:cs typeface="Calibri"/>
              </a:rPr>
              <a:t>):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9C526-CB62-D798-5EBC-7B673F80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6908"/>
            <a:ext cx="10515600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ea typeface="+mn-lt"/>
                <a:cs typeface="+mn-lt"/>
              </a:rPr>
              <a:t>41) Je </a:t>
            </a:r>
            <a:r>
              <a:rPr lang="en-US" err="1">
                <a:ea typeface="+mn-lt"/>
                <a:cs typeface="+mn-lt"/>
              </a:rPr>
              <a:t>doporučen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rutinní</a:t>
            </a:r>
            <a:r>
              <a:rPr lang="en-US" b="1">
                <a:ea typeface="+mn-lt"/>
                <a:cs typeface="+mn-lt"/>
              </a:rPr>
              <a:t> screening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pacientů</a:t>
            </a:r>
            <a:r>
              <a:rPr lang="en-US">
                <a:ea typeface="+mn-lt"/>
                <a:cs typeface="+mn-lt"/>
              </a:rPr>
              <a:t> s </a:t>
            </a:r>
            <a:r>
              <a:rPr lang="en-US" err="1">
                <a:ea typeface="+mn-lt"/>
                <a:cs typeface="+mn-lt"/>
              </a:rPr>
              <a:t>pokročilým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nádorovým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onemocněním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snížený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příjem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výživy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hubnutí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nízké</a:t>
            </a:r>
            <a:r>
              <a:rPr lang="en-US">
                <a:ea typeface="+mn-lt"/>
                <a:cs typeface="+mn-lt"/>
              </a:rPr>
              <a:t> BMI, a v </a:t>
            </a:r>
            <a:r>
              <a:rPr lang="en-US" err="1">
                <a:ea typeface="+mn-lt"/>
                <a:cs typeface="+mn-lt"/>
              </a:rPr>
              <a:t>případě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rizika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další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vyšetření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stran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ovlivnitelných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potíží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ovlivňujících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výživu</a:t>
            </a:r>
            <a:r>
              <a:rPr lang="en-US">
                <a:ea typeface="+mn-lt"/>
                <a:cs typeface="+mn-lt"/>
              </a:rPr>
              <a:t> a </a:t>
            </a:r>
            <a:r>
              <a:rPr lang="en-US" err="1">
                <a:ea typeface="+mn-lt"/>
                <a:cs typeface="+mn-lt"/>
              </a:rPr>
              <a:t>metabolických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abnormalit</a:t>
            </a:r>
            <a:r>
              <a:rPr lang="en-US">
                <a:ea typeface="+mn-lt"/>
                <a:cs typeface="+mn-lt"/>
              </a:rPr>
              <a:t>. (S, L, 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42) </a:t>
            </a:r>
            <a:r>
              <a:rPr lang="en-US" err="1">
                <a:ea typeface="+mn-lt"/>
                <a:cs typeface="+mn-lt"/>
              </a:rPr>
              <a:t>Nabízení</a:t>
            </a:r>
            <a:r>
              <a:rPr lang="en-US">
                <a:ea typeface="+mn-lt"/>
                <a:cs typeface="+mn-lt"/>
              </a:rPr>
              <a:t> a </a:t>
            </a:r>
            <a:r>
              <a:rPr lang="en-US" err="1">
                <a:ea typeface="+mn-lt"/>
                <a:cs typeface="+mn-lt"/>
              </a:rPr>
              <a:t>zavedení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nutriční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podpory</a:t>
            </a:r>
            <a:r>
              <a:rPr lang="en-US">
                <a:ea typeface="+mn-lt"/>
                <a:cs typeface="+mn-lt"/>
              </a:rPr>
              <a:t> u </a:t>
            </a:r>
            <a:r>
              <a:rPr lang="en-US" err="1">
                <a:ea typeface="+mn-lt"/>
                <a:cs typeface="+mn-lt"/>
              </a:rPr>
              <a:t>pacientů</a:t>
            </a:r>
            <a:r>
              <a:rPr lang="en-US">
                <a:ea typeface="+mn-lt"/>
                <a:cs typeface="+mn-lt"/>
              </a:rPr>
              <a:t> s </a:t>
            </a:r>
            <a:r>
              <a:rPr lang="en-US" err="1">
                <a:ea typeface="+mn-lt"/>
                <a:cs typeface="+mn-lt"/>
              </a:rPr>
              <a:t>pokročilým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nádorovým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onemocněním</a:t>
            </a:r>
            <a:r>
              <a:rPr lang="en-US">
                <a:ea typeface="+mn-lt"/>
                <a:cs typeface="+mn-lt"/>
              </a:rPr>
              <a:t> je </a:t>
            </a:r>
            <a:r>
              <a:rPr lang="en-US" err="1">
                <a:ea typeface="+mn-lt"/>
                <a:cs typeface="+mn-lt"/>
              </a:rPr>
              <a:t>doporučeno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pouze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>
                <a:ea typeface="+mn-lt"/>
                <a:cs typeface="+mn-lt"/>
              </a:rPr>
              <a:t>po </a:t>
            </a:r>
            <a:r>
              <a:rPr lang="en-US" b="1" err="1">
                <a:ea typeface="+mn-lt"/>
                <a:cs typeface="+mn-lt"/>
              </a:rPr>
              <a:t>společném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zvážení</a:t>
            </a:r>
            <a:r>
              <a:rPr lang="en-US" b="1">
                <a:ea typeface="+mn-lt"/>
                <a:cs typeface="+mn-lt"/>
              </a:rPr>
              <a:t> (s </a:t>
            </a:r>
            <a:r>
              <a:rPr lang="en-US" b="1" err="1">
                <a:ea typeface="+mn-lt"/>
                <a:cs typeface="+mn-lt"/>
              </a:rPr>
              <a:t>pacientem</a:t>
            </a:r>
            <a:r>
              <a:rPr lang="en-US" b="1">
                <a:ea typeface="+mn-lt"/>
                <a:cs typeface="+mn-lt"/>
              </a:rPr>
              <a:t>) </a:t>
            </a:r>
            <a:r>
              <a:rPr lang="en-US" b="1" err="1">
                <a:ea typeface="+mn-lt"/>
                <a:cs typeface="+mn-lt"/>
              </a:rPr>
              <a:t>prognózy</a:t>
            </a:r>
            <a:r>
              <a:rPr lang="en-US" b="1">
                <a:ea typeface="+mn-lt"/>
                <a:cs typeface="+mn-lt"/>
              </a:rPr>
              <a:t> malignity a </a:t>
            </a:r>
            <a:r>
              <a:rPr lang="en-US" b="1" err="1">
                <a:ea typeface="+mn-lt"/>
                <a:cs typeface="+mn-lt"/>
              </a:rPr>
              <a:t>očekávaného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přínosu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na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kvalitu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života</a:t>
            </a:r>
            <a:r>
              <a:rPr lang="en-US" b="1">
                <a:ea typeface="+mn-lt"/>
                <a:cs typeface="+mn-lt"/>
              </a:rPr>
              <a:t> a </a:t>
            </a:r>
            <a:r>
              <a:rPr lang="en-US" b="1" err="1">
                <a:ea typeface="+mn-lt"/>
                <a:cs typeface="+mn-lt"/>
              </a:rPr>
              <a:t>potenciálně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i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délku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přežití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jakož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i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solidFill>
                  <a:srgbClr val="FF0000"/>
                </a:solidFill>
                <a:ea typeface="+mn-lt"/>
                <a:cs typeface="+mn-lt"/>
              </a:rPr>
              <a:t>zátěže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spojené</a:t>
            </a:r>
            <a:r>
              <a:rPr lang="en-US">
                <a:ea typeface="+mn-lt"/>
                <a:cs typeface="+mn-lt"/>
              </a:rPr>
              <a:t> s </a:t>
            </a:r>
            <a:r>
              <a:rPr lang="en-US" err="1">
                <a:ea typeface="+mn-lt"/>
                <a:cs typeface="+mn-lt"/>
              </a:rPr>
              <a:t>nutriční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podporou</a:t>
            </a:r>
            <a:r>
              <a:rPr lang="en-US">
                <a:ea typeface="+mn-lt"/>
                <a:cs typeface="+mn-lt"/>
              </a:rPr>
              <a:t>. (S, L, C) </a:t>
            </a:r>
            <a:endParaRPr lang="en-US"/>
          </a:p>
          <a:p>
            <a:r>
              <a:rPr lang="en-US">
                <a:ea typeface="+mn-lt"/>
                <a:cs typeface="+mn-lt"/>
              </a:rPr>
              <a:t>43) </a:t>
            </a:r>
            <a:r>
              <a:rPr lang="en-US" err="1">
                <a:ea typeface="+mn-lt"/>
                <a:cs typeface="+mn-lt"/>
              </a:rPr>
              <a:t>Při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umírání</a:t>
            </a:r>
            <a:r>
              <a:rPr lang="en-US">
                <a:ea typeface="+mn-lt"/>
                <a:cs typeface="+mn-lt"/>
              </a:rPr>
              <a:t> by </a:t>
            </a:r>
            <a:r>
              <a:rPr lang="en-US" err="1">
                <a:ea typeface="+mn-lt"/>
                <a:cs typeface="+mn-lt"/>
              </a:rPr>
              <a:t>měla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léčba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být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řízena</a:t>
            </a:r>
            <a:r>
              <a:rPr lang="en-US">
                <a:ea typeface="+mn-lt"/>
                <a:cs typeface="+mn-lt"/>
              </a:rPr>
              <a:t> s </a:t>
            </a:r>
            <a:r>
              <a:rPr lang="en-US" err="1">
                <a:ea typeface="+mn-lt"/>
                <a:cs typeface="+mn-lt"/>
              </a:rPr>
              <a:t>ohledem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pohodlí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pacienta</a:t>
            </a:r>
            <a:r>
              <a:rPr lang="en-US">
                <a:ea typeface="+mn-lt"/>
                <a:cs typeface="+mn-lt"/>
              </a:rPr>
              <a:t>.  </a:t>
            </a:r>
            <a:r>
              <a:rPr lang="en-US" err="1">
                <a:solidFill>
                  <a:srgbClr val="FF0000"/>
                </a:solidFill>
                <a:ea typeface="+mn-lt"/>
                <a:cs typeface="+mn-lt"/>
              </a:rPr>
              <a:t>Parenterální</a:t>
            </a:r>
            <a:r>
              <a:rPr lang="en-US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err="1">
                <a:solidFill>
                  <a:srgbClr val="FF0000"/>
                </a:solidFill>
                <a:ea typeface="+mn-lt"/>
                <a:cs typeface="+mn-lt"/>
              </a:rPr>
              <a:t>hydratace</a:t>
            </a:r>
            <a:r>
              <a:rPr lang="en-US">
                <a:solidFill>
                  <a:srgbClr val="FF0000"/>
                </a:solidFill>
                <a:ea typeface="+mn-lt"/>
                <a:cs typeface="+mn-lt"/>
              </a:rPr>
              <a:t> a </a:t>
            </a:r>
            <a:r>
              <a:rPr lang="en-US" err="1">
                <a:solidFill>
                  <a:srgbClr val="FF0000"/>
                </a:solidFill>
                <a:ea typeface="+mn-lt"/>
                <a:cs typeface="+mn-lt"/>
              </a:rPr>
              <a:t>výživa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pravděpodobně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většině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pacientů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neprospěje</a:t>
            </a:r>
            <a:r>
              <a:rPr lang="en-US">
                <a:ea typeface="+mn-lt"/>
                <a:cs typeface="+mn-lt"/>
              </a:rPr>
              <a:t>.   V </a:t>
            </a:r>
            <a:r>
              <a:rPr lang="en-US" err="1">
                <a:ea typeface="+mn-lt"/>
                <a:cs typeface="+mn-lt"/>
              </a:rPr>
              <a:t>případě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stavů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akutní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zmatenosti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lze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použít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krátkou</a:t>
            </a:r>
            <a:r>
              <a:rPr lang="en-US" b="1">
                <a:ea typeface="+mn-lt"/>
                <a:cs typeface="+mn-lt"/>
              </a:rPr>
              <a:t> a </a:t>
            </a:r>
            <a:r>
              <a:rPr lang="en-US" b="1" err="1">
                <a:ea typeface="+mn-lt"/>
                <a:cs typeface="+mn-lt"/>
              </a:rPr>
              <a:t>omezenou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hydrataci</a:t>
            </a:r>
            <a:r>
              <a:rPr lang="en-US">
                <a:ea typeface="+mn-lt"/>
                <a:cs typeface="+mn-lt"/>
              </a:rPr>
              <a:t> k </a:t>
            </a:r>
            <a:r>
              <a:rPr lang="en-US" err="1">
                <a:ea typeface="+mn-lt"/>
                <a:cs typeface="+mn-lt"/>
              </a:rPr>
              <a:t>vyloučení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dehydratace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jako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vyvolávající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příčiny</a:t>
            </a:r>
            <a:r>
              <a:rPr lang="en-US">
                <a:ea typeface="+mn-lt"/>
                <a:cs typeface="+mn-lt"/>
              </a:rPr>
              <a:t>. (S, L, SC)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524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A9C8CA-CEB2-56C7-ED4C-A895706E0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cs typeface="Calibri Light"/>
              </a:rPr>
              <a:t>Osnova</a:t>
            </a:r>
            <a:endParaRPr lang="cs-CZ" b="1">
              <a:ea typeface="Calibri Light"/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5B285C-3B12-61D7-77B7-F7E169C89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Obecné principy a praktické aspekty</a:t>
            </a:r>
            <a:endParaRPr lang="cs-CZ" dirty="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dirty="0">
                <a:cs typeface="Calibri"/>
              </a:rPr>
              <a:t>Příčiny, diagnostika, výpočty, složení atd.</a:t>
            </a:r>
            <a:endParaRPr lang="cs-CZ" dirty="0">
              <a:ea typeface="Calibri"/>
              <a:cs typeface="Calibri"/>
            </a:endParaRPr>
          </a:p>
          <a:p>
            <a:r>
              <a:rPr lang="cs-CZ" dirty="0" err="1">
                <a:ea typeface="Calibri"/>
                <a:cs typeface="Calibri"/>
              </a:rPr>
              <a:t>Guidelines</a:t>
            </a:r>
            <a:endParaRPr lang="cs-CZ" dirty="0">
              <a:cs typeface="Calibri"/>
            </a:endParaRPr>
          </a:p>
          <a:p>
            <a:r>
              <a:rPr lang="cs-CZ" dirty="0">
                <a:solidFill>
                  <a:srgbClr val="FF0000"/>
                </a:solidFill>
                <a:cs typeface="Calibri"/>
              </a:rPr>
              <a:t>Základní principy terapie malnutrice v onkologii</a:t>
            </a:r>
            <a:endParaRPr lang="cs-CZ" dirty="0">
              <a:solidFill>
                <a:srgbClr val="FF0000"/>
              </a:solidFill>
              <a:ea typeface="Calibri"/>
              <a:cs typeface="Calibri"/>
            </a:endParaRPr>
          </a:p>
          <a:p>
            <a:r>
              <a:rPr lang="cs-CZ" dirty="0">
                <a:ea typeface="Calibri"/>
                <a:cs typeface="Calibri"/>
              </a:rPr>
              <a:t>Specifické situace v onkologii</a:t>
            </a:r>
          </a:p>
          <a:p>
            <a:r>
              <a:rPr lang="cs-CZ" dirty="0">
                <a:ea typeface="Calibri"/>
                <a:cs typeface="Calibri"/>
              </a:rPr>
              <a:t>Příklady</a:t>
            </a:r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Odkazy a kontakty</a:t>
            </a:r>
            <a:endParaRPr lang="cs-CZ" dirty="0">
              <a:ea typeface="Calibri" panose="020F0502020204030204"/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73975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14A394-6ABE-5A21-74AD-E75648796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a typeface="Calibri Light"/>
                <a:cs typeface="Calibri Light"/>
              </a:rPr>
              <a:t>Principy nutriční terapie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8BF596-BEA1-3FE7-73F6-C3E6C812F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ea typeface="Calibri"/>
                <a:cs typeface="Calibri"/>
              </a:rPr>
              <a:t>Cíl intervence</a:t>
            </a:r>
            <a:endParaRPr lang="cs-CZ"/>
          </a:p>
          <a:p>
            <a:pPr lvl="1">
              <a:buFont typeface="Courier New" panose="020B0604020202020204" pitchFamily="34" charset="0"/>
              <a:buChar char="o"/>
            </a:pPr>
            <a:r>
              <a:rPr lang="cs-CZ">
                <a:ea typeface="Calibri"/>
                <a:cs typeface="Calibri"/>
              </a:rPr>
              <a:t>Třeba formulovat a snažit se dosáhnout (zlepšení, udržení, komfort)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cs-CZ">
                <a:ea typeface="Calibri"/>
                <a:cs typeface="Calibri"/>
              </a:rPr>
              <a:t>Přehodnotit s odstupem</a:t>
            </a:r>
          </a:p>
          <a:p>
            <a:r>
              <a:rPr lang="cs-CZ">
                <a:ea typeface="Calibri"/>
                <a:cs typeface="Calibri"/>
              </a:rPr>
              <a:t>Stanovit energetický a bílkovinný cíl (složení)</a:t>
            </a:r>
          </a:p>
          <a:p>
            <a:r>
              <a:rPr lang="cs-CZ">
                <a:ea typeface="Calibri"/>
                <a:cs typeface="Calibri"/>
              </a:rPr>
              <a:t>Potřeba mikronutrientů?</a:t>
            </a:r>
          </a:p>
          <a:p>
            <a:r>
              <a:rPr lang="cs-CZ">
                <a:ea typeface="Calibri"/>
                <a:cs typeface="Calibri"/>
              </a:rPr>
              <a:t>Cesta podání</a:t>
            </a:r>
          </a:p>
          <a:p>
            <a:endParaRPr lang="cs-CZ">
              <a:ea typeface="Calibri"/>
              <a:cs typeface="Calibri"/>
            </a:endParaRPr>
          </a:p>
          <a:p>
            <a:r>
              <a:rPr lang="cs-CZ">
                <a:ea typeface="Calibri"/>
                <a:cs typeface="Calibri"/>
              </a:rPr>
              <a:t>Rozpoznání a odstranění potíží s příjmem stravy</a:t>
            </a:r>
            <a:endParaRPr lang="cs-CZ"/>
          </a:p>
          <a:p>
            <a:pPr lvl="1">
              <a:buFont typeface="Courier New" panose="020B0604020202020204" pitchFamily="34" charset="0"/>
              <a:buChar char="o"/>
            </a:pPr>
            <a:r>
              <a:rPr lang="cs-CZ">
                <a:ea typeface="Calibri"/>
                <a:cs typeface="Calibri"/>
              </a:rPr>
              <a:t>Způsobené zvyky, nádorem, léčbou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cs-CZ">
              <a:ea typeface="Calibri"/>
              <a:cs typeface="Calibri"/>
            </a:endParaRPr>
          </a:p>
          <a:p>
            <a:endParaRPr lang="cs-CZ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77324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4981904-8FDF-A818-6C37-41297B778AA3}"/>
              </a:ext>
            </a:extLst>
          </p:cNvPr>
          <p:cNvSpPr txBox="1"/>
          <p:nvPr/>
        </p:nvSpPr>
        <p:spPr>
          <a:xfrm>
            <a:off x="761290" y="964362"/>
            <a:ext cx="957504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3200" b="1"/>
              <a:t>Základní úvahy:</a:t>
            </a:r>
          </a:p>
          <a:p>
            <a:pPr algn="l"/>
            <a:endParaRPr lang="cs-CZ" sz="1800"/>
          </a:p>
          <a:p>
            <a:pPr algn="l"/>
            <a:r>
              <a:rPr lang="cs-CZ" sz="2800" err="1"/>
              <a:t>Kurativ.léčba</a:t>
            </a:r>
            <a:r>
              <a:rPr lang="cs-CZ" sz="2800"/>
              <a:t>  </a:t>
            </a:r>
            <a:r>
              <a:rPr lang="cs-CZ" sz="2800" b="1"/>
              <a:t>x  </a:t>
            </a:r>
            <a:r>
              <a:rPr lang="cs-CZ" sz="2800" err="1"/>
              <a:t>paliat.léčba</a:t>
            </a:r>
            <a:r>
              <a:rPr lang="cs-CZ" sz="2800"/>
              <a:t>  </a:t>
            </a:r>
            <a:r>
              <a:rPr lang="cs-CZ" sz="2800" b="1"/>
              <a:t>x</a:t>
            </a:r>
            <a:r>
              <a:rPr lang="cs-CZ" sz="2800"/>
              <a:t>  paliativně-symptom.péče</a:t>
            </a:r>
          </a:p>
          <a:p>
            <a:pPr algn="l"/>
            <a:endParaRPr lang="cs-CZ" sz="2800"/>
          </a:p>
          <a:p>
            <a:pPr algn="l"/>
            <a:r>
              <a:rPr lang="cs-CZ" sz="2800"/>
              <a:t>Nutriční rizikovost diagnózy a léčby</a:t>
            </a:r>
          </a:p>
          <a:p>
            <a:pPr algn="l"/>
            <a:endParaRPr lang="cs-CZ" sz="2800"/>
          </a:p>
          <a:p>
            <a:pPr algn="l"/>
            <a:r>
              <a:rPr lang="cs-CZ" sz="2800"/>
              <a:t>Časové faktory</a:t>
            </a:r>
          </a:p>
          <a:p>
            <a:pPr algn="l"/>
            <a:endParaRPr lang="cs-CZ" sz="2800"/>
          </a:p>
          <a:p>
            <a:pPr algn="l"/>
            <a:r>
              <a:rPr lang="cs-CZ" sz="2800"/>
              <a:t>Již dosažený váhový úbytek (v %)</a:t>
            </a:r>
          </a:p>
          <a:p>
            <a:pPr algn="l"/>
            <a:endParaRPr lang="cs-CZ" sz="2800"/>
          </a:p>
          <a:p>
            <a:pPr algn="l"/>
            <a:r>
              <a:rPr lang="cs-CZ" sz="2800"/>
              <a:t>Výše CRP a performance status</a:t>
            </a:r>
          </a:p>
        </p:txBody>
      </p:sp>
    </p:spTree>
    <p:extLst>
      <p:ext uri="{BB962C8B-B14F-4D97-AF65-F5344CB8AC3E}">
        <p14:creationId xmlns:p14="http://schemas.microsoft.com/office/powerpoint/2010/main" val="389622831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4A13EF93-0994-364B-64DD-C189A95BC6BB}"/>
              </a:ext>
            </a:extLst>
          </p:cNvPr>
          <p:cNvGraphicFramePr/>
          <p:nvPr/>
        </p:nvGraphicFramePr>
        <p:xfrm>
          <a:off x="2804497" y="646380"/>
          <a:ext cx="5835703" cy="1869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04560">
                  <a:extLst>
                    <a:ext uri="{9D8B030D-6E8A-4147-A177-3AD203B41FA5}">
                      <a16:colId xmlns:a16="http://schemas.microsoft.com/office/drawing/2014/main" val="3982690557"/>
                    </a:ext>
                  </a:extLst>
                </a:gridCol>
                <a:gridCol w="1231143">
                  <a:extLst>
                    <a:ext uri="{9D8B030D-6E8A-4147-A177-3AD203B41FA5}">
                      <a16:colId xmlns:a16="http://schemas.microsoft.com/office/drawing/2014/main" val="3610877942"/>
                    </a:ext>
                  </a:extLst>
                </a:gridCol>
              </a:tblGrid>
              <a:tr h="43034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CRP a albumin</a:t>
                      </a:r>
                      <a:endParaRPr lang="cs-CZ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skore</a:t>
                      </a:r>
                      <a:endParaRPr lang="cs-CZ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608364190"/>
                  </a:ext>
                </a:extLst>
              </a:tr>
              <a:tr h="43034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CRP pod 10, jakýkoli albumin</a:t>
                      </a:r>
                      <a:endParaRPr lang="cs-CZ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0</a:t>
                      </a:r>
                      <a:endParaRPr lang="cs-CZ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968010033"/>
                  </a:ext>
                </a:extLst>
              </a:tr>
              <a:tr h="43034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CRP nad 10, albumin 35 a výše</a:t>
                      </a:r>
                      <a:endParaRPr lang="cs-CZ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</a:t>
                      </a:r>
                      <a:endParaRPr lang="cs-CZ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425887032"/>
                  </a:ext>
                </a:extLst>
              </a:tr>
              <a:tr h="430341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CRP nad 10, albumin pod 35</a:t>
                      </a:r>
                      <a:endParaRPr lang="cs-CZ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2</a:t>
                      </a:r>
                      <a:endParaRPr lang="cs-CZ" sz="2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982195081"/>
                  </a:ext>
                </a:extLst>
              </a:tr>
            </a:tbl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2B80ABD3-E9FC-90B2-B84F-6A74388E1EB7}"/>
              </a:ext>
            </a:extLst>
          </p:cNvPr>
          <p:cNvSpPr txBox="1"/>
          <p:nvPr/>
        </p:nvSpPr>
        <p:spPr>
          <a:xfrm>
            <a:off x="1524000" y="123160"/>
            <a:ext cx="74940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cs-CZ" sz="2800" b="1">
                <a:effectLst/>
                <a:latin typeface="Calibri" panose="020F0502020204030204" pitchFamily="34" charset="0"/>
              </a:rPr>
              <a:t>Modifikované Glasgowské prognostické skóre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DD77F96-0253-7C2C-2017-015AC1B76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7140" y="2628832"/>
            <a:ext cx="5937605" cy="2365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FF0BB5E-0963-2F82-2AEF-68B445490B1A}"/>
              </a:ext>
            </a:extLst>
          </p:cNvPr>
          <p:cNvSpPr txBox="1"/>
          <p:nvPr/>
        </p:nvSpPr>
        <p:spPr>
          <a:xfrm>
            <a:off x="1890095" y="5146207"/>
            <a:ext cx="37587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>
              <a:defRPr sz="2800"/>
            </a:lvl1pPr>
          </a:lstStyle>
          <a:p>
            <a:r>
              <a:rPr lang="cs-CZ" sz="2800"/>
              <a:t>Glasgow </a:t>
            </a:r>
            <a:r>
              <a:rPr lang="cs-CZ" sz="2800" err="1"/>
              <a:t>progn.score</a:t>
            </a:r>
            <a:endParaRPr lang="cs-CZ" sz="2800"/>
          </a:p>
          <a:p>
            <a:r>
              <a:rPr lang="cs-CZ" sz="2800"/>
              <a:t>Performance</a:t>
            </a:r>
          </a:p>
          <a:p>
            <a:r>
              <a:rPr lang="cs-CZ" sz="2800"/>
              <a:t>Meta (GIT, ovarium, jiné)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F351FEC5-07B4-DF37-56D3-1C5DCACDD0F1}"/>
              </a:ext>
            </a:extLst>
          </p:cNvPr>
          <p:cNvSpPr txBox="1"/>
          <p:nvPr/>
        </p:nvSpPr>
        <p:spPr>
          <a:xfrm>
            <a:off x="7254744" y="5107306"/>
            <a:ext cx="32045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/>
              <a:t>Medián přežití</a:t>
            </a:r>
          </a:p>
          <a:p>
            <a:pPr algn="l"/>
            <a:r>
              <a:rPr lang="cs-CZ" sz="2800" err="1"/>
              <a:t>Pravděpod</a:t>
            </a:r>
            <a:r>
              <a:rPr lang="cs-CZ" sz="2800"/>
              <a:t>. 3m</a:t>
            </a:r>
          </a:p>
          <a:p>
            <a:pPr algn="l"/>
            <a:r>
              <a:rPr lang="cs-CZ" sz="2800" err="1"/>
              <a:t>Pravděpod</a:t>
            </a:r>
            <a:r>
              <a:rPr lang="cs-CZ" sz="2800"/>
              <a:t>. 6m</a:t>
            </a:r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3E5F96F4-A6CA-3866-2293-CF646EC09064}"/>
              </a:ext>
            </a:extLst>
          </p:cNvPr>
          <p:cNvSpPr/>
          <p:nvPr/>
        </p:nvSpPr>
        <p:spPr>
          <a:xfrm>
            <a:off x="5792049" y="5511905"/>
            <a:ext cx="1319523" cy="6535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A9455661-69F4-4213-0367-B0A93B297D09}"/>
              </a:ext>
            </a:extLst>
          </p:cNvPr>
          <p:cNvSpPr/>
          <p:nvPr/>
        </p:nvSpPr>
        <p:spPr>
          <a:xfrm>
            <a:off x="1670942" y="2707934"/>
            <a:ext cx="6370992" cy="7347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11678503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1892405" y="1970586"/>
          <a:ext cx="8407190" cy="2537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068">
                  <a:extLst>
                    <a:ext uri="{9D8B030D-6E8A-4147-A177-3AD203B41FA5}">
                      <a16:colId xmlns:a16="http://schemas.microsoft.com/office/drawing/2014/main" val="1637614952"/>
                    </a:ext>
                  </a:extLst>
                </a:gridCol>
                <a:gridCol w="1043768">
                  <a:extLst>
                    <a:ext uri="{9D8B030D-6E8A-4147-A177-3AD203B41FA5}">
                      <a16:colId xmlns:a16="http://schemas.microsoft.com/office/drawing/2014/main" val="1810337215"/>
                    </a:ext>
                  </a:extLst>
                </a:gridCol>
                <a:gridCol w="2633136">
                  <a:extLst>
                    <a:ext uri="{9D8B030D-6E8A-4147-A177-3AD203B41FA5}">
                      <a16:colId xmlns:a16="http://schemas.microsoft.com/office/drawing/2014/main" val="1011212492"/>
                    </a:ext>
                  </a:extLst>
                </a:gridCol>
                <a:gridCol w="1411136">
                  <a:extLst>
                    <a:ext uri="{9D8B030D-6E8A-4147-A177-3AD203B41FA5}">
                      <a16:colId xmlns:a16="http://schemas.microsoft.com/office/drawing/2014/main" val="855166894"/>
                    </a:ext>
                  </a:extLst>
                </a:gridCol>
                <a:gridCol w="1202448">
                  <a:extLst>
                    <a:ext uri="{9D8B030D-6E8A-4147-A177-3AD203B41FA5}">
                      <a16:colId xmlns:a16="http://schemas.microsoft.com/office/drawing/2014/main" val="369549776"/>
                    </a:ext>
                  </a:extLst>
                </a:gridCol>
                <a:gridCol w="1331634">
                  <a:extLst>
                    <a:ext uri="{9D8B030D-6E8A-4147-A177-3AD203B41FA5}">
                      <a16:colId xmlns:a16="http://schemas.microsoft.com/office/drawing/2014/main" val="1035988611"/>
                    </a:ext>
                  </a:extLst>
                </a:gridCol>
              </a:tblGrid>
              <a:tr h="708660">
                <a:tc>
                  <a:txBody>
                    <a:bodyPr/>
                    <a:lstStyle/>
                    <a:p>
                      <a:r>
                        <a:rPr lang="cs-CZ" sz="2400"/>
                        <a:t>Sex věk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 err="1"/>
                        <a:t>Karnof</a:t>
                      </a:r>
                      <a:endParaRPr lang="cs-CZ" sz="2400"/>
                    </a:p>
                    <a:p>
                      <a:r>
                        <a:rPr lang="cs-CZ" sz="2400"/>
                        <a:t>PS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Nádor/metastázy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Alb/CRP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 err="1"/>
                        <a:t>Predik</a:t>
                      </a:r>
                      <a:r>
                        <a:rPr lang="cs-CZ" sz="2400"/>
                        <a:t>. </a:t>
                      </a:r>
                      <a:r>
                        <a:rPr lang="cs-CZ" sz="2400" err="1"/>
                        <a:t>surv</a:t>
                      </a:r>
                      <a:r>
                        <a:rPr lang="cs-CZ" sz="2400"/>
                        <a:t>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Reálný</a:t>
                      </a:r>
                      <a:r>
                        <a:rPr lang="cs-CZ" sz="2400" baseline="0"/>
                        <a:t> </a:t>
                      </a:r>
                      <a:r>
                        <a:rPr lang="cs-CZ" sz="2400" baseline="0" err="1"/>
                        <a:t>surv</a:t>
                      </a:r>
                      <a:r>
                        <a:rPr lang="cs-CZ" sz="2400" baseline="0"/>
                        <a:t>.</a:t>
                      </a:r>
                      <a:endParaRPr lang="cs-CZ" sz="2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3146790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cs-CZ" sz="2400"/>
                        <a:t>Ž</a:t>
                      </a:r>
                      <a:r>
                        <a:rPr lang="cs-CZ" sz="2400" baseline="0"/>
                        <a:t> 69</a:t>
                      </a:r>
                      <a:endParaRPr lang="cs-CZ" sz="2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80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Ovarium, dutina</a:t>
                      </a:r>
                      <a:r>
                        <a:rPr lang="cs-CZ" sz="2400" baseline="0"/>
                        <a:t> </a:t>
                      </a:r>
                      <a:r>
                        <a:rPr lang="cs-CZ" sz="2400" baseline="0" err="1"/>
                        <a:t>bř</a:t>
                      </a:r>
                      <a:r>
                        <a:rPr lang="cs-CZ" sz="2400" baseline="0"/>
                        <a:t>.</a:t>
                      </a:r>
                      <a:endParaRPr lang="cs-CZ" sz="2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32 / 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5 </a:t>
                      </a:r>
                      <a:r>
                        <a:rPr lang="cs-CZ" sz="2400" err="1"/>
                        <a:t>měs</a:t>
                      </a:r>
                      <a:r>
                        <a:rPr lang="cs-CZ" sz="2400"/>
                        <a:t>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14+ </a:t>
                      </a:r>
                      <a:r>
                        <a:rPr lang="cs-CZ" sz="2400" err="1"/>
                        <a:t>měs</a:t>
                      </a:r>
                      <a:r>
                        <a:rPr lang="cs-CZ" sz="2400"/>
                        <a:t>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33492413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cs-CZ" sz="2400"/>
                        <a:t>Ž 62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80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Ovarium, dutina </a:t>
                      </a:r>
                      <a:r>
                        <a:rPr lang="cs-CZ" sz="2400" err="1"/>
                        <a:t>bř</a:t>
                      </a:r>
                      <a:r>
                        <a:rPr lang="cs-CZ" sz="2400"/>
                        <a:t>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31 / 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5 </a:t>
                      </a:r>
                      <a:r>
                        <a:rPr lang="cs-CZ" sz="2400" err="1"/>
                        <a:t>měs</a:t>
                      </a:r>
                      <a:r>
                        <a:rPr lang="cs-CZ" sz="2400"/>
                        <a:t>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41 </a:t>
                      </a:r>
                      <a:r>
                        <a:rPr lang="cs-CZ" sz="2400" err="1"/>
                        <a:t>měs</a:t>
                      </a:r>
                      <a:r>
                        <a:rPr lang="cs-CZ" sz="2400"/>
                        <a:t>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8023749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cs-CZ" sz="2400"/>
                        <a:t>Ž 50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35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Ovarium, dutina </a:t>
                      </a:r>
                      <a:r>
                        <a:rPr lang="cs-CZ" sz="2400" err="1"/>
                        <a:t>bř</a:t>
                      </a:r>
                      <a:r>
                        <a:rPr lang="cs-CZ" sz="2400"/>
                        <a:t>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15 / 100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2 </a:t>
                      </a:r>
                      <a:r>
                        <a:rPr lang="cs-CZ" sz="2400" err="1"/>
                        <a:t>měs</a:t>
                      </a:r>
                      <a:r>
                        <a:rPr lang="cs-CZ" sz="2400"/>
                        <a:t>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1 </a:t>
                      </a:r>
                      <a:r>
                        <a:rPr lang="cs-CZ" sz="2400" err="1"/>
                        <a:t>měs</a:t>
                      </a:r>
                      <a:r>
                        <a:rPr lang="cs-CZ" sz="2400"/>
                        <a:t>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4270534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r>
                        <a:rPr lang="cs-CZ" sz="2400"/>
                        <a:t>Ž 81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50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Pankreas, játra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29 / 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1 </a:t>
                      </a:r>
                      <a:r>
                        <a:rPr lang="cs-CZ" sz="2400" err="1"/>
                        <a:t>měs</a:t>
                      </a:r>
                      <a:r>
                        <a:rPr lang="cs-CZ" sz="2400"/>
                        <a:t>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2400"/>
                        <a:t>1 </a:t>
                      </a:r>
                      <a:r>
                        <a:rPr lang="cs-CZ" sz="2400" err="1"/>
                        <a:t>měs</a:t>
                      </a:r>
                      <a:r>
                        <a:rPr lang="cs-CZ" sz="2400"/>
                        <a:t>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10869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05892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7983250-689E-56CF-BF6D-6B982D8EAC38}"/>
              </a:ext>
            </a:extLst>
          </p:cNvPr>
          <p:cNvSpPr txBox="1"/>
          <p:nvPr/>
        </p:nvSpPr>
        <p:spPr>
          <a:xfrm>
            <a:off x="3810997" y="335920"/>
            <a:ext cx="6444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3200" b="1">
                <a:solidFill>
                  <a:schemeClr val="tx2"/>
                </a:solidFill>
              </a:rPr>
              <a:t>Co mohu v prvé chvíli udělat 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F3207B9-A079-6709-5D82-7445268D378E}"/>
              </a:ext>
            </a:extLst>
          </p:cNvPr>
          <p:cNvSpPr txBox="1"/>
          <p:nvPr/>
        </p:nvSpPr>
        <p:spPr>
          <a:xfrm>
            <a:off x="953022" y="1103407"/>
            <a:ext cx="91251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/>
              <a:t>Vysvětlit </a:t>
            </a:r>
            <a:r>
              <a:rPr lang="cs-CZ" sz="2800" b="1"/>
              <a:t>význam výživy    </a:t>
            </a:r>
            <a:r>
              <a:rPr lang="cs-CZ" sz="2800"/>
              <a:t>(případně </a:t>
            </a:r>
            <a:r>
              <a:rPr lang="cs-CZ" sz="2800" i="1" err="1"/>
              <a:t>comfort</a:t>
            </a:r>
            <a:r>
              <a:rPr lang="cs-CZ" sz="2800" i="1"/>
              <a:t> </a:t>
            </a:r>
            <a:r>
              <a:rPr lang="cs-CZ" sz="2800" i="1" err="1"/>
              <a:t>feeding</a:t>
            </a:r>
            <a:r>
              <a:rPr lang="cs-CZ" sz="2800"/>
              <a:t>)</a:t>
            </a:r>
          </a:p>
          <a:p>
            <a:pPr algn="l"/>
            <a:r>
              <a:rPr lang="cs-CZ" sz="2800"/>
              <a:t>Základní dietní rady</a:t>
            </a:r>
          </a:p>
          <a:p>
            <a:pPr algn="l"/>
            <a:endParaRPr lang="cs-CZ" sz="2800"/>
          </a:p>
          <a:p>
            <a:pPr algn="l"/>
            <a:r>
              <a:rPr lang="cs-CZ" sz="2800"/>
              <a:t>Upravit léky:</a:t>
            </a:r>
          </a:p>
          <a:p>
            <a:pPr marL="285750" indent="-285750" algn="l">
              <a:buFontTx/>
              <a:buChar char="-"/>
            </a:pPr>
            <a:r>
              <a:rPr lang="cs-CZ" sz="2800"/>
              <a:t>IPP, </a:t>
            </a:r>
            <a:r>
              <a:rPr lang="cs-CZ" sz="2800" err="1"/>
              <a:t>prokinetika</a:t>
            </a:r>
            <a:endParaRPr lang="cs-CZ" sz="2800"/>
          </a:p>
          <a:p>
            <a:pPr marL="285750" indent="-285750" algn="l">
              <a:buFontTx/>
              <a:buChar char="-"/>
            </a:pPr>
            <a:r>
              <a:rPr lang="cs-CZ" sz="2800" b="1" err="1"/>
              <a:t>Mirtazapin</a:t>
            </a:r>
            <a:r>
              <a:rPr lang="cs-CZ" sz="2800"/>
              <a:t> </a:t>
            </a:r>
            <a:r>
              <a:rPr lang="cs-CZ" sz="2800" err="1"/>
              <a:t>15-30mg</a:t>
            </a:r>
            <a:r>
              <a:rPr lang="cs-CZ" sz="2800"/>
              <a:t>/ večer</a:t>
            </a:r>
          </a:p>
          <a:p>
            <a:pPr marL="285750" indent="-285750" algn="l">
              <a:buFontTx/>
              <a:buChar char="-"/>
            </a:pPr>
            <a:r>
              <a:rPr lang="cs-CZ" sz="2800"/>
              <a:t>Omega-3 MK v dávce 2 g/d</a:t>
            </a:r>
          </a:p>
          <a:p>
            <a:pPr marL="285750" indent="-285750" algn="l">
              <a:buFontTx/>
              <a:buChar char="-"/>
            </a:pPr>
            <a:r>
              <a:rPr lang="cs-CZ" sz="2800"/>
              <a:t>Jiné: </a:t>
            </a:r>
            <a:r>
              <a:rPr lang="cs-CZ" sz="2800" err="1"/>
              <a:t>megestrol</a:t>
            </a:r>
            <a:r>
              <a:rPr lang="cs-CZ" sz="2800"/>
              <a:t> ac.? Kortikoidy ?? NSA ??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86AB95C-9B57-C755-EEB7-55D26CBAC261}"/>
              </a:ext>
            </a:extLst>
          </p:cNvPr>
          <p:cNvSpPr txBox="1"/>
          <p:nvPr/>
        </p:nvSpPr>
        <p:spPr>
          <a:xfrm>
            <a:off x="805537" y="5130738"/>
            <a:ext cx="87478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err="1"/>
              <a:t>Sipping</a:t>
            </a:r>
            <a:r>
              <a:rPr lang="cs-CZ" sz="2800"/>
              <a:t> – jaký? </a:t>
            </a:r>
            <a:r>
              <a:rPr lang="cs-CZ" sz="2800" b="1" err="1"/>
              <a:t>timing</a:t>
            </a:r>
            <a:r>
              <a:rPr lang="cs-CZ" sz="2800"/>
              <a:t> ?</a:t>
            </a:r>
          </a:p>
          <a:p>
            <a:pPr algn="l"/>
            <a:endParaRPr lang="cs-CZ" sz="2800"/>
          </a:p>
          <a:p>
            <a:pPr algn="l"/>
            <a:r>
              <a:rPr lang="cs-CZ" sz="2800" b="1"/>
              <a:t>Doporučení do nutriční ambulance ? </a:t>
            </a:r>
            <a:r>
              <a:rPr lang="cs-CZ" sz="2800"/>
              <a:t>(ano  x  ne)</a:t>
            </a:r>
          </a:p>
        </p:txBody>
      </p:sp>
    </p:spTree>
    <p:extLst>
      <p:ext uri="{BB962C8B-B14F-4D97-AF65-F5344CB8AC3E}">
        <p14:creationId xmlns:p14="http://schemas.microsoft.com/office/powerpoint/2010/main" val="31946089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A9C8CA-CEB2-56C7-ED4C-A895706E0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cs typeface="Calibri Light"/>
              </a:rPr>
              <a:t>Osnova</a:t>
            </a:r>
            <a:endParaRPr lang="cs-CZ" b="1">
              <a:ea typeface="Calibri Light"/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5B285C-3B12-61D7-77B7-F7E169C89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Obecné principy a praktické aspekty</a:t>
            </a:r>
            <a:endParaRPr lang="cs-CZ" dirty="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dirty="0">
                <a:cs typeface="Calibri"/>
              </a:rPr>
              <a:t>Příčiny, diagnostika, výpočty, složení atd.</a:t>
            </a:r>
            <a:endParaRPr lang="cs-CZ" dirty="0">
              <a:ea typeface="Calibri"/>
              <a:cs typeface="Calibri"/>
            </a:endParaRPr>
          </a:p>
          <a:p>
            <a:r>
              <a:rPr lang="cs-CZ" dirty="0" err="1">
                <a:ea typeface="Calibri"/>
                <a:cs typeface="Calibri"/>
              </a:rPr>
              <a:t>Guidelines</a:t>
            </a:r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Základní principy terapie malnutrice v onkologii</a:t>
            </a:r>
            <a:endParaRPr lang="cs-CZ" dirty="0">
              <a:ea typeface="Calibri"/>
              <a:cs typeface="Calibri"/>
            </a:endParaRPr>
          </a:p>
          <a:p>
            <a:r>
              <a:rPr lang="cs-CZ" dirty="0">
                <a:solidFill>
                  <a:srgbClr val="FF0000"/>
                </a:solidFill>
                <a:ea typeface="Calibri"/>
                <a:cs typeface="Calibri"/>
              </a:rPr>
              <a:t>Specifické situace v onkologii</a:t>
            </a:r>
          </a:p>
          <a:p>
            <a:r>
              <a:rPr lang="cs-CZ" dirty="0">
                <a:ea typeface="Calibri"/>
                <a:cs typeface="Calibri"/>
              </a:rPr>
              <a:t>Příklady</a:t>
            </a:r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Odkazy a kontakty</a:t>
            </a:r>
            <a:endParaRPr lang="cs-CZ" dirty="0">
              <a:ea typeface="Calibri" panose="020F0502020204030204"/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48504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CF851364-A4C6-3B11-69D3-CA035694A94C}"/>
              </a:ext>
            </a:extLst>
          </p:cNvPr>
          <p:cNvSpPr txBox="1"/>
          <p:nvPr/>
        </p:nvSpPr>
        <p:spPr>
          <a:xfrm>
            <a:off x="829309" y="920785"/>
            <a:ext cx="9702244" cy="5681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/>
              <a:t>Žaludek</a:t>
            </a:r>
          </a:p>
          <a:p>
            <a:endParaRPr lang="cs-CZ" sz="2800" b="1"/>
          </a:p>
          <a:p>
            <a:r>
              <a:rPr lang="cs-CZ" sz="2800" b="1" u="sng"/>
              <a:t>Před resekcí</a:t>
            </a:r>
            <a:r>
              <a:rPr lang="cs-CZ" sz="2800" b="1"/>
              <a:t> při </a:t>
            </a:r>
            <a:r>
              <a:rPr lang="cs-CZ" sz="2800" b="1" err="1"/>
              <a:t>neoadjuvanci</a:t>
            </a:r>
            <a:r>
              <a:rPr lang="cs-CZ" sz="2800" b="1"/>
              <a:t>: DEV via NJS.</a:t>
            </a:r>
            <a:endParaRPr lang="cs-CZ" sz="3200" b="1"/>
          </a:p>
          <a:p>
            <a:r>
              <a:rPr lang="cs-CZ" sz="2800" b="1" u="sng"/>
              <a:t>Po resekci:</a:t>
            </a:r>
            <a:endParaRPr lang="cs-CZ" sz="2800" u="sng">
              <a:effectLst/>
              <a:latin typeface="Calibri" panose="020F0502020204030204" pitchFamily="34" charset="0"/>
            </a:endParaRPr>
          </a:p>
          <a:p>
            <a:pPr rtl="0" fontAlgn="ctr"/>
            <a:r>
              <a:rPr lang="cs-CZ" sz="2800" b="1">
                <a:latin typeface="Calibri" panose="020F0502020204030204" pitchFamily="34" charset="0"/>
              </a:rPr>
              <a:t>Malý</a:t>
            </a:r>
            <a:r>
              <a:rPr lang="cs-CZ" sz="2800" b="1">
                <a:effectLst/>
                <a:latin typeface="Calibri" panose="020F0502020204030204" pitchFamily="34" charset="0"/>
              </a:rPr>
              <a:t> žaludek</a:t>
            </a:r>
            <a:r>
              <a:rPr lang="cs-CZ" sz="2800">
                <a:effectLst/>
                <a:latin typeface="Calibri" panose="020F0502020204030204" pitchFamily="34" charset="0"/>
              </a:rPr>
              <a:t> - menší častější porce</a:t>
            </a:r>
          </a:p>
          <a:p>
            <a:pPr rtl="0" fontAlgn="ctr"/>
            <a:r>
              <a:rPr lang="cs-CZ" sz="2800" b="1">
                <a:effectLst/>
                <a:latin typeface="Calibri" panose="020F0502020204030204" pitchFamily="34" charset="0"/>
              </a:rPr>
              <a:t>Časný dumping</a:t>
            </a:r>
            <a:r>
              <a:rPr lang="cs-CZ" sz="2800">
                <a:effectLst/>
                <a:latin typeface="Calibri" panose="020F0502020204030204" pitchFamily="34" charset="0"/>
              </a:rPr>
              <a:t> – ne sladké a slané, po jídle ulehnout</a:t>
            </a:r>
          </a:p>
          <a:p>
            <a:pPr rtl="0" fontAlgn="ctr"/>
            <a:r>
              <a:rPr lang="cs-CZ" sz="2800" b="1">
                <a:effectLst/>
                <a:latin typeface="Calibri" panose="020F0502020204030204" pitchFamily="34" charset="0"/>
              </a:rPr>
              <a:t>Pozdní dumping</a:t>
            </a:r>
            <a:r>
              <a:rPr lang="cs-CZ" sz="2800">
                <a:effectLst/>
                <a:latin typeface="Calibri" panose="020F0502020204030204" pitchFamily="34" charset="0"/>
              </a:rPr>
              <a:t> – ne "rychlé" cukry</a:t>
            </a:r>
          </a:p>
          <a:p>
            <a:pPr rtl="0" fontAlgn="ctr"/>
            <a:r>
              <a:rPr lang="cs-CZ" sz="2800" b="1">
                <a:effectLst/>
                <a:latin typeface="Calibri" panose="020F0502020204030204" pitchFamily="34" charset="0"/>
              </a:rPr>
              <a:t>Sy přívodné kličky</a:t>
            </a:r>
            <a:r>
              <a:rPr lang="cs-CZ" sz="2800">
                <a:effectLst/>
                <a:latin typeface="Calibri" panose="020F0502020204030204" pitchFamily="34" charset="0"/>
              </a:rPr>
              <a:t> (po B II) - </a:t>
            </a:r>
            <a:r>
              <a:rPr lang="cs-CZ" sz="2800" err="1">
                <a:effectLst/>
                <a:latin typeface="Calibri" panose="020F0502020204030204" pitchFamily="34" charset="0"/>
              </a:rPr>
              <a:t>prokinetika</a:t>
            </a:r>
            <a:r>
              <a:rPr lang="cs-CZ" sz="2800">
                <a:effectLst/>
                <a:latin typeface="Calibri" panose="020F0502020204030204" pitchFamily="34" charset="0"/>
              </a:rPr>
              <a:t>, menší porce</a:t>
            </a:r>
          </a:p>
          <a:p>
            <a:pPr rtl="0" fontAlgn="ctr"/>
            <a:r>
              <a:rPr lang="cs-CZ" sz="2800" b="1" err="1">
                <a:effectLst/>
                <a:latin typeface="Calibri" panose="020F0502020204030204" pitchFamily="34" charset="0"/>
              </a:rPr>
              <a:t>Refluxní</a:t>
            </a:r>
            <a:r>
              <a:rPr lang="cs-CZ" sz="2800" b="1">
                <a:effectLst/>
                <a:latin typeface="Calibri" panose="020F0502020204030204" pitchFamily="34" charset="0"/>
              </a:rPr>
              <a:t> </a:t>
            </a:r>
            <a:r>
              <a:rPr lang="cs-CZ" sz="2800" b="1" err="1">
                <a:effectLst/>
                <a:latin typeface="Calibri" panose="020F0502020204030204" pitchFamily="34" charset="0"/>
              </a:rPr>
              <a:t>esofagitida</a:t>
            </a:r>
            <a:r>
              <a:rPr lang="cs-CZ" sz="2800" b="1">
                <a:latin typeface="Calibri" panose="020F0502020204030204" pitchFamily="34" charset="0"/>
              </a:rPr>
              <a:t> –</a:t>
            </a:r>
            <a:r>
              <a:rPr lang="cs-CZ" sz="2800">
                <a:effectLst/>
                <a:latin typeface="Calibri" panose="020F0502020204030204" pitchFamily="34" charset="0"/>
              </a:rPr>
              <a:t> </a:t>
            </a:r>
            <a:r>
              <a:rPr lang="cs-CZ" sz="2800" err="1">
                <a:effectLst/>
                <a:latin typeface="Calibri" panose="020F0502020204030204" pitchFamily="34" charset="0"/>
              </a:rPr>
              <a:t>prokin</a:t>
            </a:r>
            <a:r>
              <a:rPr lang="cs-CZ" sz="2800">
                <a:effectLst/>
                <a:latin typeface="Calibri" panose="020F0502020204030204" pitchFamily="34" charset="0"/>
              </a:rPr>
              <a:t>., menší p., nelehat, </a:t>
            </a:r>
            <a:r>
              <a:rPr lang="cs-CZ" sz="2800" err="1">
                <a:effectLst/>
                <a:latin typeface="Calibri" panose="020F0502020204030204" pitchFamily="34" charset="0"/>
              </a:rPr>
              <a:t>sukralfát</a:t>
            </a:r>
            <a:endParaRPr lang="cs-CZ" sz="2800">
              <a:effectLst/>
              <a:latin typeface="Calibri" panose="020F0502020204030204" pitchFamily="34" charset="0"/>
            </a:endParaRPr>
          </a:p>
          <a:p>
            <a:pPr rtl="0" fontAlgn="ctr"/>
            <a:r>
              <a:rPr lang="cs-CZ" sz="2800" b="1" err="1">
                <a:effectLst/>
                <a:latin typeface="Calibri" panose="020F0502020204030204" pitchFamily="34" charset="0"/>
              </a:rPr>
              <a:t>Laktázový</a:t>
            </a:r>
            <a:r>
              <a:rPr lang="cs-CZ" sz="2800" b="1">
                <a:effectLst/>
                <a:latin typeface="Calibri" panose="020F0502020204030204" pitchFamily="34" charset="0"/>
              </a:rPr>
              <a:t> deficit -</a:t>
            </a:r>
            <a:r>
              <a:rPr lang="cs-CZ" sz="2800">
                <a:effectLst/>
                <a:latin typeface="Calibri" panose="020F0502020204030204" pitchFamily="34" charset="0"/>
              </a:rPr>
              <a:t> tvrdé sýry, kysané mléko</a:t>
            </a:r>
          </a:p>
          <a:p>
            <a:r>
              <a:rPr lang="cs-CZ" sz="2800">
                <a:effectLst/>
                <a:latin typeface="Calibri" panose="020F0502020204030204" pitchFamily="34" charset="0"/>
              </a:rPr>
              <a:t> </a:t>
            </a:r>
          </a:p>
          <a:p>
            <a:r>
              <a:rPr lang="cs-CZ" sz="2800" b="1">
                <a:effectLst/>
                <a:latin typeface="Calibri" panose="020F0502020204030204" pitchFamily="34" charset="0"/>
              </a:rPr>
              <a:t>Dlouhodobá substituce:</a:t>
            </a:r>
            <a:endParaRPr lang="cs-CZ" sz="2800">
              <a:effectLst/>
              <a:latin typeface="Calibri" panose="020F0502020204030204" pitchFamily="34" charset="0"/>
            </a:endParaRPr>
          </a:p>
          <a:p>
            <a:pPr rtl="0" fontAlgn="ctr"/>
            <a:r>
              <a:rPr lang="cs-CZ" sz="2800">
                <a:effectLst/>
                <a:latin typeface="Calibri" panose="020F0502020204030204" pitchFamily="34" charset="0"/>
              </a:rPr>
              <a:t>železa, kalcia, vitaminu D, vitaminu B12 1000j i.m.a 3m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CF4BE87-10E3-B56F-6229-AE2DD5B9D8B6}"/>
              </a:ext>
            </a:extLst>
          </p:cNvPr>
          <p:cNvSpPr txBox="1"/>
          <p:nvPr/>
        </p:nvSpPr>
        <p:spPr>
          <a:xfrm>
            <a:off x="2927297" y="323721"/>
            <a:ext cx="6612396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3200" b="1">
                <a:solidFill>
                  <a:schemeClr val="tx2"/>
                </a:solidFill>
              </a:rPr>
              <a:t>Specifické situace a na co myslet</a:t>
            </a:r>
          </a:p>
        </p:txBody>
      </p:sp>
    </p:spTree>
    <p:extLst>
      <p:ext uri="{BB962C8B-B14F-4D97-AF65-F5344CB8AC3E}">
        <p14:creationId xmlns:p14="http://schemas.microsoft.com/office/powerpoint/2010/main" val="25966781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B8581D39-79BB-7CE7-C8E3-4169A1273DF9}"/>
              </a:ext>
            </a:extLst>
          </p:cNvPr>
          <p:cNvSpPr txBox="1"/>
          <p:nvPr/>
        </p:nvSpPr>
        <p:spPr>
          <a:xfrm>
            <a:off x="476546" y="206719"/>
            <a:ext cx="10354647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cs-CZ" sz="2800" b="1"/>
              <a:t>ORL</a:t>
            </a:r>
          </a:p>
          <a:p>
            <a:pPr marL="285750" indent="-285750" algn="l">
              <a:buFontTx/>
              <a:buChar char="-"/>
            </a:pPr>
            <a:r>
              <a:rPr lang="cs-CZ" sz="2800"/>
              <a:t>Dotaz na operatéra a </a:t>
            </a:r>
            <a:r>
              <a:rPr lang="cs-CZ" sz="2800" err="1"/>
              <a:t>radiač.onkologa</a:t>
            </a:r>
            <a:r>
              <a:rPr lang="cs-CZ" sz="2800"/>
              <a:t> zda PEG</a:t>
            </a:r>
          </a:p>
          <a:p>
            <a:pPr marL="285750" indent="-285750" algn="l">
              <a:buFontTx/>
              <a:buChar char="-"/>
            </a:pPr>
            <a:r>
              <a:rPr lang="cs-CZ" sz="2800"/>
              <a:t>Mukositida od 3-4.týdne (15.frakce), to je už na PEG pozdě</a:t>
            </a:r>
          </a:p>
          <a:p>
            <a:pPr marL="285750" indent="-285750">
              <a:buFontTx/>
              <a:buChar char="-"/>
            </a:pPr>
            <a:r>
              <a:rPr lang="cs-CZ" sz="2800" err="1">
                <a:ea typeface="Calibri"/>
                <a:cs typeface="Calibri"/>
              </a:rPr>
              <a:t>Dysfágie</a:t>
            </a:r>
            <a:r>
              <a:rPr lang="cs-CZ" sz="2800">
                <a:ea typeface="Calibri"/>
                <a:cs typeface="Calibri"/>
              </a:rPr>
              <a:t>?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D515B82-327C-9BED-E51F-9AFC135A6313}"/>
              </a:ext>
            </a:extLst>
          </p:cNvPr>
          <p:cNvSpPr txBox="1"/>
          <p:nvPr/>
        </p:nvSpPr>
        <p:spPr>
          <a:xfrm>
            <a:off x="365934" y="2201033"/>
            <a:ext cx="8479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b="1"/>
              <a:t>Jícen a GEJ</a:t>
            </a:r>
          </a:p>
          <a:p>
            <a:pPr marL="285750" indent="-285750" algn="l">
              <a:buFontTx/>
              <a:buChar char="-"/>
            </a:pPr>
            <a:r>
              <a:rPr lang="cs-CZ" sz="2800"/>
              <a:t>Myslet na </a:t>
            </a:r>
            <a:r>
              <a:rPr lang="cs-CZ" sz="2800" err="1"/>
              <a:t>aspir.pneumonii</a:t>
            </a:r>
            <a:r>
              <a:rPr lang="cs-CZ" sz="2800"/>
              <a:t> a </a:t>
            </a:r>
            <a:r>
              <a:rPr lang="cs-CZ" sz="2800" err="1"/>
              <a:t>mykozu</a:t>
            </a:r>
            <a:r>
              <a:rPr lang="cs-CZ" sz="2800"/>
              <a:t> jícnu</a:t>
            </a:r>
          </a:p>
          <a:p>
            <a:pPr marL="285750" indent="-285750" algn="l">
              <a:buFontTx/>
              <a:buChar char="-"/>
            </a:pPr>
            <a:r>
              <a:rPr lang="cs-CZ" sz="2800"/>
              <a:t>Nedat PEG při </a:t>
            </a:r>
            <a:r>
              <a:rPr lang="cs-CZ" sz="2800" err="1"/>
              <a:t>kurativní</a:t>
            </a:r>
            <a:r>
              <a:rPr lang="cs-CZ" sz="2800"/>
              <a:t> léčbě !! (PEJ)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F77FDB2-C388-1555-647A-5C4ADCBC3B45}"/>
              </a:ext>
            </a:extLst>
          </p:cNvPr>
          <p:cNvSpPr txBox="1"/>
          <p:nvPr/>
        </p:nvSpPr>
        <p:spPr>
          <a:xfrm>
            <a:off x="304481" y="3764458"/>
            <a:ext cx="9960476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cs-CZ" sz="2800" b="1" err="1"/>
              <a:t>Kolorektum</a:t>
            </a:r>
            <a:endParaRPr lang="cs-CZ" sz="2800" b="1"/>
          </a:p>
          <a:p>
            <a:pPr marL="285750" indent="-285750">
              <a:buFontTx/>
              <a:buChar char="-"/>
            </a:pPr>
            <a:r>
              <a:rPr lang="cs-CZ" sz="2800"/>
              <a:t>U  chronické </a:t>
            </a:r>
            <a:r>
              <a:rPr lang="cs-CZ" sz="2800" err="1"/>
              <a:t>poradiačni</a:t>
            </a:r>
            <a:r>
              <a:rPr lang="cs-CZ" sz="2800"/>
              <a:t> enteritidy zvažovat DPV</a:t>
            </a:r>
          </a:p>
          <a:p>
            <a:pPr marL="285750" indent="-285750" algn="l">
              <a:buFontTx/>
              <a:buChar char="-"/>
            </a:pPr>
            <a:r>
              <a:rPr lang="cs-CZ" sz="2800"/>
              <a:t>Časté mukositidy z FU (= </a:t>
            </a:r>
            <a:r>
              <a:rPr lang="cs-CZ" sz="2800" err="1">
                <a:effectLst/>
                <a:latin typeface="Calibri"/>
                <a:ea typeface="Calibri"/>
                <a:cs typeface="Calibri"/>
              </a:rPr>
              <a:t>Xeloda</a:t>
            </a:r>
            <a:r>
              <a:rPr lang="cs-CZ" sz="2800">
                <a:effectLst/>
                <a:latin typeface="Calibri"/>
                <a:ea typeface="Calibri"/>
                <a:cs typeface="Calibri"/>
              </a:rPr>
              <a:t> = </a:t>
            </a:r>
            <a:r>
              <a:rPr lang="cs-CZ" sz="2800" err="1">
                <a:effectLst/>
                <a:latin typeface="Calibri"/>
                <a:ea typeface="Calibri"/>
                <a:cs typeface="Calibri"/>
              </a:rPr>
              <a:t>capecitabin</a:t>
            </a:r>
            <a:r>
              <a:rPr lang="cs-CZ" sz="2800">
                <a:latin typeface="Calibri"/>
                <a:ea typeface="Calibri"/>
                <a:cs typeface="Calibri"/>
              </a:rPr>
              <a:t>), všechny režimy</a:t>
            </a:r>
          </a:p>
          <a:p>
            <a:pPr marL="285750" indent="-285750" algn="l">
              <a:buFontTx/>
              <a:buChar char="-"/>
            </a:pPr>
            <a:r>
              <a:rPr lang="cs-CZ" sz="2800">
                <a:effectLst/>
                <a:latin typeface="Calibri"/>
                <a:ea typeface="Calibri"/>
                <a:cs typeface="Calibri"/>
              </a:rPr>
              <a:t>Pr</a:t>
            </a:r>
            <a:r>
              <a:rPr lang="cs-CZ" sz="2800">
                <a:latin typeface="Calibri"/>
                <a:ea typeface="Calibri"/>
                <a:cs typeface="Calibri"/>
              </a:rPr>
              <a:t>ůjmy z </a:t>
            </a:r>
            <a:r>
              <a:rPr lang="cs-CZ" sz="2800" err="1">
                <a:latin typeface="Calibri"/>
                <a:ea typeface="Calibri"/>
                <a:cs typeface="Calibri"/>
              </a:rPr>
              <a:t>irinotekanu</a:t>
            </a:r>
            <a:r>
              <a:rPr lang="cs-CZ" sz="2800">
                <a:latin typeface="Calibri"/>
                <a:ea typeface="Calibri"/>
                <a:cs typeface="Calibri"/>
              </a:rPr>
              <a:t> (IRI)</a:t>
            </a:r>
          </a:p>
          <a:p>
            <a:pPr marL="285750" indent="-285750" algn="l">
              <a:buFontTx/>
              <a:buChar char="-"/>
            </a:pPr>
            <a:r>
              <a:rPr lang="cs-CZ" sz="2800" err="1">
                <a:effectLst/>
                <a:latin typeface="Calibri" panose="020F0502020204030204" pitchFamily="34" charset="0"/>
              </a:rPr>
              <a:t>Ri</a:t>
            </a:r>
            <a:r>
              <a:rPr lang="cs-CZ" sz="2800" err="1">
                <a:latin typeface="Calibri" panose="020F0502020204030204" pitchFamily="34" charset="0"/>
              </a:rPr>
              <a:t>ť</a:t>
            </a:r>
            <a:r>
              <a:rPr lang="cs-CZ" sz="2800">
                <a:latin typeface="Calibri" panose="020F0502020204030204" pitchFamily="34" charset="0"/>
              </a:rPr>
              <a:t> – 6 týdnů radiace</a:t>
            </a:r>
            <a:endParaRPr lang="cs-CZ" sz="280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400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85415" y="548681"/>
            <a:ext cx="10692068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800" b="1" u="sng"/>
              <a:t>Substituce umělou výživou – principy pro onkologii:</a:t>
            </a:r>
          </a:p>
          <a:p>
            <a:br>
              <a:rPr lang="cs-CZ" sz="2800"/>
            </a:br>
            <a:r>
              <a:rPr lang="cs-CZ" sz="2800" b="1"/>
              <a:t>(a) </a:t>
            </a:r>
            <a:r>
              <a:rPr lang="cs-CZ" sz="2800" b="1">
                <a:solidFill>
                  <a:srgbClr val="FF0000"/>
                </a:solidFill>
              </a:rPr>
              <a:t>včasné</a:t>
            </a:r>
            <a:r>
              <a:rPr lang="cs-CZ" sz="2800" b="1"/>
              <a:t> zahájení</a:t>
            </a:r>
            <a:r>
              <a:rPr lang="cs-CZ" sz="2800"/>
              <a:t> </a:t>
            </a:r>
            <a:br>
              <a:rPr lang="cs-CZ" sz="2800"/>
            </a:br>
            <a:r>
              <a:rPr lang="cs-CZ" sz="2400"/>
              <a:t>- sipping již v </a:t>
            </a:r>
            <a:r>
              <a:rPr lang="cs-CZ" sz="2400" err="1"/>
              <a:t>prekachexii</a:t>
            </a:r>
            <a:br>
              <a:rPr lang="cs-CZ" sz="2400"/>
            </a:br>
            <a:r>
              <a:rPr lang="cs-CZ" sz="2400"/>
              <a:t>- PEG ještě před plným rozvojem radiační mukositidy</a:t>
            </a:r>
            <a:br>
              <a:rPr lang="cs-CZ" sz="2400"/>
            </a:br>
            <a:r>
              <a:rPr lang="cs-CZ" sz="2400"/>
              <a:t>- </a:t>
            </a:r>
            <a:r>
              <a:rPr lang="cs-CZ" sz="2400" err="1"/>
              <a:t>imunonutrice</a:t>
            </a:r>
            <a:r>
              <a:rPr lang="cs-CZ" sz="2400"/>
              <a:t> ještě před operačním výkonem atp. </a:t>
            </a:r>
            <a:br>
              <a:rPr lang="cs-CZ" sz="2800"/>
            </a:br>
            <a:r>
              <a:rPr lang="cs-CZ" sz="2800" b="1"/>
              <a:t>(b) </a:t>
            </a:r>
            <a:r>
              <a:rPr lang="cs-CZ" sz="2800" b="1" err="1"/>
              <a:t>compliance</a:t>
            </a:r>
            <a:br>
              <a:rPr lang="cs-CZ" sz="2800"/>
            </a:br>
            <a:r>
              <a:rPr lang="cs-CZ" sz="2400"/>
              <a:t>- chuťová a GIT </a:t>
            </a:r>
            <a:r>
              <a:rPr lang="cs-CZ" sz="2400" err="1"/>
              <a:t>compliance</a:t>
            </a:r>
            <a:r>
              <a:rPr lang="cs-CZ" sz="2400"/>
              <a:t> má přednost před optimálním složením</a:t>
            </a:r>
            <a:br>
              <a:rPr lang="cs-CZ" sz="2800"/>
            </a:br>
            <a:r>
              <a:rPr lang="cs-CZ" sz="2800" b="1"/>
              <a:t>(c) složení makronutrientů</a:t>
            </a:r>
            <a:br>
              <a:rPr lang="cs-CZ" sz="2800" b="1"/>
            </a:br>
            <a:r>
              <a:rPr lang="cs-CZ" sz="2800"/>
              <a:t>- </a:t>
            </a:r>
            <a:r>
              <a:rPr lang="cs-CZ" sz="2400" b="1">
                <a:solidFill>
                  <a:schemeClr val="tx2"/>
                </a:solidFill>
              </a:rPr>
              <a:t>vysoký obsah proteinů cca 1gN na 100kcal</a:t>
            </a:r>
            <a:br>
              <a:rPr lang="cs-CZ" sz="2400"/>
            </a:br>
            <a:r>
              <a:rPr lang="cs-CZ" sz="2400"/>
              <a:t>- standardní enterální i parenterální směsi makronutrientů, pro delší PV relativně vyšší podíl tuku (nad 50% NPE)</a:t>
            </a:r>
          </a:p>
          <a:p>
            <a:r>
              <a:rPr lang="cs-CZ" sz="2400"/>
              <a:t>- omega-3 MK snižují zánětlivou odpověď hostitele, jednoznačně pozitivní efekt v </a:t>
            </a:r>
            <a:r>
              <a:rPr lang="cs-CZ" sz="2400" err="1"/>
              <a:t>předop</a:t>
            </a:r>
            <a:r>
              <a:rPr lang="cs-CZ" sz="2400"/>
              <a:t>. podání ve směsi s Arg a nukleotidy.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87" name="Rectangle 11"/>
          <p:cNvSpPr>
            <a:spLocks noChangeArrowheads="1"/>
          </p:cNvSpPr>
          <p:nvPr/>
        </p:nvSpPr>
        <p:spPr bwMode="auto">
          <a:xfrm>
            <a:off x="1524000" y="765175"/>
            <a:ext cx="8243888" cy="1943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 sz="1800"/>
          </a:p>
        </p:txBody>
      </p:sp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135189" y="315914"/>
            <a:ext cx="8461375" cy="1139825"/>
          </a:xfrm>
        </p:spPr>
        <p:txBody>
          <a:bodyPr/>
          <a:lstStyle/>
          <a:p>
            <a:r>
              <a:rPr lang="cs-CZ" sz="4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Potřeba včasného zavedení PEG </a:t>
            </a:r>
            <a:br>
              <a:rPr lang="cs-CZ" sz="4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cs-CZ" sz="2800">
                <a:latin typeface="Arial" charset="0"/>
              </a:rPr>
              <a:t>vývoj hmotnosti před a po zavedení PEG, n=210</a:t>
            </a:r>
          </a:p>
        </p:txBody>
      </p:sp>
      <p:graphicFrame>
        <p:nvGraphicFramePr>
          <p:cNvPr id="2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2690814" y="1751013"/>
          <a:ext cx="6472237" cy="431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57380" name="Text Box 4"/>
          <p:cNvSpPr txBox="1">
            <a:spLocks noChangeArrowheads="1"/>
          </p:cNvSpPr>
          <p:nvPr/>
        </p:nvSpPr>
        <p:spPr bwMode="auto">
          <a:xfrm>
            <a:off x="2351088" y="1844676"/>
            <a:ext cx="45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1800" b="1"/>
              <a:t>kg</a:t>
            </a:r>
          </a:p>
        </p:txBody>
      </p:sp>
      <p:sp>
        <p:nvSpPr>
          <p:cNvPr id="357381" name="Text Box 5"/>
          <p:cNvSpPr txBox="1">
            <a:spLocks noChangeArrowheads="1"/>
          </p:cNvSpPr>
          <p:nvPr/>
        </p:nvSpPr>
        <p:spPr bwMode="auto">
          <a:xfrm>
            <a:off x="8164514" y="5876925"/>
            <a:ext cx="8842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1600" b="1"/>
              <a:t>měsíců</a:t>
            </a:r>
          </a:p>
        </p:txBody>
      </p:sp>
      <p:sp>
        <p:nvSpPr>
          <p:cNvPr id="357382" name="Text Box 6"/>
          <p:cNvSpPr txBox="1">
            <a:spLocks noChangeArrowheads="1"/>
          </p:cNvSpPr>
          <p:nvPr/>
        </p:nvSpPr>
        <p:spPr bwMode="auto">
          <a:xfrm>
            <a:off x="4475164" y="5876925"/>
            <a:ext cx="612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1600" b="1"/>
              <a:t>PEG</a:t>
            </a:r>
          </a:p>
        </p:txBody>
      </p:sp>
      <p:sp>
        <p:nvSpPr>
          <p:cNvPr id="357383" name="Line 7"/>
          <p:cNvSpPr>
            <a:spLocks noChangeShapeType="1"/>
          </p:cNvSpPr>
          <p:nvPr/>
        </p:nvSpPr>
        <p:spPr bwMode="auto">
          <a:xfrm>
            <a:off x="4800600" y="3429001"/>
            <a:ext cx="0" cy="1223963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 sz="1800"/>
          </a:p>
        </p:txBody>
      </p:sp>
      <p:sp>
        <p:nvSpPr>
          <p:cNvPr id="357384" name="Text Box 8"/>
          <p:cNvSpPr txBox="1">
            <a:spLocks noChangeArrowheads="1"/>
          </p:cNvSpPr>
          <p:nvPr/>
        </p:nvSpPr>
        <p:spPr bwMode="auto">
          <a:xfrm>
            <a:off x="2547938" y="6256338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400" i="1"/>
              <a:t>Loser et al, Dig Dis Sci 1998</a:t>
            </a:r>
          </a:p>
        </p:txBody>
      </p:sp>
      <p:sp>
        <p:nvSpPr>
          <p:cNvPr id="357385" name="Text Box 9"/>
          <p:cNvSpPr txBox="1">
            <a:spLocks noChangeArrowheads="1"/>
          </p:cNvSpPr>
          <p:nvPr/>
        </p:nvSpPr>
        <p:spPr bwMode="auto">
          <a:xfrm>
            <a:off x="4419600" y="2900363"/>
            <a:ext cx="827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2400" b="1">
                <a:solidFill>
                  <a:schemeClr val="hlink"/>
                </a:solidFill>
              </a:rPr>
              <a:t>PEG</a:t>
            </a:r>
          </a:p>
        </p:txBody>
      </p:sp>
      <p:sp>
        <p:nvSpPr>
          <p:cNvPr id="357386" name="Text Box 10"/>
          <p:cNvSpPr txBox="1">
            <a:spLocks noChangeArrowheads="1"/>
          </p:cNvSpPr>
          <p:nvPr/>
        </p:nvSpPr>
        <p:spPr bwMode="auto">
          <a:xfrm>
            <a:off x="3417888" y="2486026"/>
            <a:ext cx="102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1800" b="1">
                <a:solidFill>
                  <a:srgbClr val="000099"/>
                </a:solidFill>
              </a:rPr>
              <a:t>hubnutí</a:t>
            </a:r>
          </a:p>
        </p:txBody>
      </p:sp>
      <p:sp>
        <p:nvSpPr>
          <p:cNvPr id="357388" name="Text Box 12"/>
          <p:cNvSpPr txBox="1">
            <a:spLocks noChangeArrowheads="1"/>
          </p:cNvSpPr>
          <p:nvPr/>
        </p:nvSpPr>
        <p:spPr bwMode="auto">
          <a:xfrm>
            <a:off x="5087938" y="3854450"/>
            <a:ext cx="3778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cs-CZ" sz="1800" b="1">
                <a:solidFill>
                  <a:srgbClr val="000099"/>
                </a:solidFill>
              </a:rPr>
              <a:t>stabilizace hmotnosti,</a:t>
            </a:r>
          </a:p>
          <a:p>
            <a:r>
              <a:rPr lang="cs-CZ" sz="1800" b="1">
                <a:solidFill>
                  <a:srgbClr val="000099"/>
                </a:solidFill>
              </a:rPr>
              <a:t>ale nevrátí se k původnímu stavu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7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7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7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7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7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7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7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7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7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3" grpId="0" animBg="1"/>
      <p:bldP spid="357385" grpId="0"/>
      <p:bldP spid="357386" grpId="0"/>
      <p:bldP spid="35738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B97D4F6A-5C2D-F57D-8A05-39A24D3364B9}"/>
              </a:ext>
            </a:extLst>
          </p:cNvPr>
          <p:cNvSpPr txBox="1"/>
          <p:nvPr/>
        </p:nvSpPr>
        <p:spPr>
          <a:xfrm>
            <a:off x="480746" y="354871"/>
            <a:ext cx="98073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ctr"/>
            <a:r>
              <a:rPr lang="cs-CZ" sz="2800" b="1">
                <a:effectLst/>
                <a:latin typeface="Calibri" panose="020F0502020204030204" pitchFamily="34" charset="0"/>
              </a:rPr>
              <a:t>Játra a žlučové cesty</a:t>
            </a:r>
          </a:p>
          <a:p>
            <a:pPr marL="285750" indent="-285750" rtl="0" fontAlgn="ctr">
              <a:buFontTx/>
              <a:buChar char="-"/>
            </a:pPr>
            <a:r>
              <a:rPr lang="cs-CZ" sz="2800">
                <a:effectLst/>
                <a:latin typeface="Calibri" panose="020F0502020204030204" pitchFamily="34" charset="0"/>
              </a:rPr>
              <a:t>substituovat ADEK vitaminy, při PTD </a:t>
            </a:r>
            <a:r>
              <a:rPr lang="cs-CZ" sz="2800" err="1">
                <a:effectLst/>
                <a:latin typeface="Calibri" panose="020F0502020204030204" pitchFamily="34" charset="0"/>
              </a:rPr>
              <a:t>parenterálně</a:t>
            </a:r>
            <a:endParaRPr lang="cs-CZ" sz="2800">
              <a:effectLst/>
              <a:latin typeface="Calibri" panose="020F050202020403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B0DE1E4-3298-32C1-9CF2-A180DFDE8F53}"/>
              </a:ext>
            </a:extLst>
          </p:cNvPr>
          <p:cNvSpPr txBox="1"/>
          <p:nvPr/>
        </p:nvSpPr>
        <p:spPr>
          <a:xfrm>
            <a:off x="475498" y="1490215"/>
            <a:ext cx="11097179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rtl="0" fontAlgn="ctr"/>
            <a:r>
              <a:rPr lang="cs-CZ" sz="2800" b="1">
                <a:effectLst/>
                <a:latin typeface="Calibri" panose="020F0502020204030204" pitchFamily="34" charset="0"/>
              </a:rPr>
              <a:t>Pankreas</a:t>
            </a:r>
          </a:p>
          <a:p>
            <a:pPr marL="285750" indent="-285750" rtl="0" fontAlgn="ctr">
              <a:buFontTx/>
              <a:buChar char="-"/>
            </a:pPr>
            <a:r>
              <a:rPr lang="cs-CZ" sz="2800">
                <a:effectLst/>
                <a:latin typeface="Calibri" panose="020F0502020204030204" pitchFamily="34" charset="0"/>
              </a:rPr>
              <a:t>Substituce s jídlem a tuky zkoušet</a:t>
            </a:r>
          </a:p>
          <a:p>
            <a:pPr marL="285750" indent="-285750" rtl="0" fontAlgn="ctr">
              <a:buFontTx/>
              <a:buChar char="-"/>
            </a:pPr>
            <a:r>
              <a:rPr lang="cs-CZ" sz="2800">
                <a:latin typeface="Calibri"/>
                <a:ea typeface="Calibri"/>
                <a:cs typeface="Calibri"/>
              </a:rPr>
              <a:t>neuroendokrinním o</a:t>
            </a:r>
            <a:r>
              <a:rPr lang="cs-CZ" sz="2800">
                <a:effectLst/>
                <a:latin typeface="Calibri"/>
                <a:ea typeface="Calibri"/>
                <a:cs typeface="Calibri"/>
              </a:rPr>
              <a:t>mezit serotonin (</a:t>
            </a:r>
            <a:r>
              <a:rPr lang="cs-CZ" sz="2800">
                <a:latin typeface="Calibri"/>
                <a:ea typeface="Calibri"/>
                <a:cs typeface="Calibri"/>
              </a:rPr>
              <a:t>č</a:t>
            </a:r>
            <a:r>
              <a:rPr lang="cs-CZ" sz="2800">
                <a:effectLst/>
                <a:latin typeface="Calibri"/>
                <a:ea typeface="Calibri"/>
                <a:cs typeface="Calibri"/>
              </a:rPr>
              <a:t>aj, rajčata, čokoláda, </a:t>
            </a:r>
            <a:r>
              <a:rPr lang="cs-CZ" sz="2800" err="1">
                <a:effectLst/>
                <a:latin typeface="Calibri"/>
                <a:ea typeface="Calibri"/>
                <a:cs typeface="Calibri"/>
              </a:rPr>
              <a:t>arom</a:t>
            </a:r>
            <a:r>
              <a:rPr lang="cs-CZ" sz="2800">
                <a:effectLst/>
                <a:latin typeface="Calibri"/>
                <a:ea typeface="Calibri"/>
                <a:cs typeface="Calibri"/>
              </a:rPr>
              <a:t>. </a:t>
            </a:r>
            <a:r>
              <a:rPr lang="cs-CZ" sz="2800">
                <a:latin typeface="Calibri"/>
                <a:ea typeface="Calibri"/>
                <a:cs typeface="Calibri"/>
              </a:rPr>
              <a:t>Sýry</a:t>
            </a:r>
            <a:endParaRPr lang="cs-CZ" sz="2800">
              <a:effectLst/>
              <a:latin typeface="Calibri"/>
              <a:ea typeface="Calibri"/>
              <a:cs typeface="Calibri"/>
            </a:endParaRPr>
          </a:p>
          <a:p>
            <a:r>
              <a:rPr lang="cs-CZ" sz="2800" b="1">
                <a:latin typeface="Calibri"/>
                <a:ea typeface="Calibri"/>
                <a:cs typeface="Calibri"/>
              </a:rPr>
              <a:t>Plíce</a:t>
            </a:r>
          </a:p>
          <a:p>
            <a:pPr marL="285750" indent="-285750">
              <a:buFontTx/>
              <a:buChar char="-"/>
            </a:pPr>
            <a:r>
              <a:rPr lang="cs-CZ" sz="2800">
                <a:latin typeface="Calibri"/>
                <a:ea typeface="Calibri"/>
                <a:cs typeface="Calibri"/>
              </a:rPr>
              <a:t>Dušnost, xerostomie</a:t>
            </a:r>
            <a:endParaRPr lang="cs-CZ" sz="2800">
              <a:latin typeface="Calibri" panose="020F0502020204030204" pitchFamily="34" charset="0"/>
              <a:ea typeface="Calibri"/>
              <a:cs typeface="Calibri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91C227E-3CA6-94E7-AC73-E43D1E6E2725}"/>
              </a:ext>
            </a:extLst>
          </p:cNvPr>
          <p:cNvSpPr txBox="1"/>
          <p:nvPr/>
        </p:nvSpPr>
        <p:spPr>
          <a:xfrm>
            <a:off x="401756" y="3929786"/>
            <a:ext cx="91278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ctr"/>
            <a:r>
              <a:rPr lang="cs-CZ" sz="2800" b="1">
                <a:latin typeface="Calibri" panose="020F0502020204030204" pitchFamily="34" charset="0"/>
              </a:rPr>
              <a:t>Ovarium</a:t>
            </a:r>
          </a:p>
          <a:p>
            <a:pPr marL="285750" indent="-285750" rtl="0" fontAlgn="ctr">
              <a:buFontTx/>
              <a:buChar char="-"/>
            </a:pPr>
            <a:r>
              <a:rPr lang="cs-CZ" sz="2800" err="1">
                <a:effectLst/>
                <a:latin typeface="Calibri" panose="020F0502020204030204" pitchFamily="34" charset="0"/>
              </a:rPr>
              <a:t>Emetogenni</a:t>
            </a:r>
            <a:r>
              <a:rPr lang="cs-CZ" sz="2800">
                <a:effectLst/>
                <a:latin typeface="Calibri" panose="020F0502020204030204" pitchFamily="34" charset="0"/>
              </a:rPr>
              <a:t> re</a:t>
            </a:r>
            <a:r>
              <a:rPr lang="cs-CZ" sz="2800">
                <a:latin typeface="Calibri" panose="020F0502020204030204" pitchFamily="34" charset="0"/>
              </a:rPr>
              <a:t>žim – 3 dny jen </a:t>
            </a:r>
            <a:r>
              <a:rPr lang="cs-CZ" sz="2800" err="1">
                <a:latin typeface="Calibri" panose="020F0502020204030204" pitchFamily="34" charset="0"/>
              </a:rPr>
              <a:t>sipping</a:t>
            </a:r>
            <a:endParaRPr lang="cs-CZ" sz="2800">
              <a:latin typeface="Calibri" panose="020F0502020204030204" pitchFamily="34" charset="0"/>
            </a:endParaRPr>
          </a:p>
          <a:p>
            <a:pPr marL="285750" indent="-285750" rtl="0" fontAlgn="ctr">
              <a:buFontTx/>
              <a:buChar char="-"/>
            </a:pPr>
            <a:r>
              <a:rPr lang="cs-CZ" sz="2800">
                <a:effectLst/>
                <a:latin typeface="Calibri" panose="020F0502020204030204" pitchFamily="34" charset="0"/>
              </a:rPr>
              <a:t>Dlouh</a:t>
            </a:r>
            <a:r>
              <a:rPr lang="cs-CZ" sz="2800">
                <a:latin typeface="Calibri" panose="020F0502020204030204" pitchFamily="34" charset="0"/>
              </a:rPr>
              <a:t>é přežití – uvážit doplňkovou DPV</a:t>
            </a:r>
            <a:endParaRPr lang="cs-CZ" sz="2800">
              <a:effectLst/>
              <a:latin typeface="Calibri" panose="020F0502020204030204" pitchFamily="34" charset="0"/>
            </a:endParaRPr>
          </a:p>
          <a:p>
            <a:endParaRPr lang="cs-CZ" sz="2800">
              <a:effectLst/>
              <a:latin typeface="Calibri" panose="020F0502020204030204" pitchFamily="34" charset="0"/>
            </a:endParaRPr>
          </a:p>
          <a:p>
            <a:pPr rtl="0" fontAlgn="ctr"/>
            <a:r>
              <a:rPr lang="cs-CZ" sz="2800" b="1">
                <a:effectLst/>
                <a:latin typeface="Calibri" panose="020F0502020204030204" pitchFamily="34" charset="0"/>
              </a:rPr>
              <a:t>Radioterapie hrudního skeletu</a:t>
            </a:r>
          </a:p>
          <a:p>
            <a:pPr rtl="0" fontAlgn="ctr"/>
            <a:r>
              <a:rPr lang="cs-CZ" sz="2800">
                <a:latin typeface="Calibri" panose="020F0502020204030204" pitchFamily="34" charset="0"/>
              </a:rPr>
              <a:t>- Za 3 týdny </a:t>
            </a:r>
            <a:r>
              <a:rPr lang="cs-CZ" sz="2800" err="1">
                <a:latin typeface="Calibri" panose="020F0502020204030204" pitchFamily="34" charset="0"/>
              </a:rPr>
              <a:t>o</a:t>
            </a:r>
            <a:r>
              <a:rPr lang="cs-CZ" sz="2800" err="1">
                <a:effectLst/>
                <a:latin typeface="Calibri" panose="020F0502020204030204" pitchFamily="34" charset="0"/>
              </a:rPr>
              <a:t>dynofagie</a:t>
            </a:r>
            <a:r>
              <a:rPr lang="cs-CZ" sz="2800">
                <a:effectLst/>
                <a:latin typeface="Calibri" panose="020F0502020204030204" pitchFamily="34" charset="0"/>
              </a:rPr>
              <a:t>, </a:t>
            </a:r>
            <a:r>
              <a:rPr lang="cs-CZ" sz="2800" err="1">
                <a:effectLst/>
                <a:latin typeface="Calibri" panose="020F0502020204030204" pitchFamily="34" charset="0"/>
              </a:rPr>
              <a:t>esofagitida</a:t>
            </a:r>
            <a:r>
              <a:rPr lang="cs-CZ" sz="2800">
                <a:effectLst/>
                <a:latin typeface="Calibri" panose="020F0502020204030204" pitchFamily="34" charset="0"/>
              </a:rPr>
              <a:t>, </a:t>
            </a:r>
            <a:r>
              <a:rPr lang="cs-CZ" sz="2800" err="1">
                <a:effectLst/>
                <a:latin typeface="Calibri" panose="020F0502020204030204" pitchFamily="34" charset="0"/>
              </a:rPr>
              <a:t>mykoza</a:t>
            </a:r>
            <a:endParaRPr lang="cs-CZ" sz="2800"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0641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17336" y="1214754"/>
            <a:ext cx="1024612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cs-CZ" sz="2800" b="1" dirty="0">
                <a:solidFill>
                  <a:srgbClr val="44546A"/>
                </a:solidFill>
                <a:latin typeface="Calibri" panose="020F0502020204030204"/>
              </a:rPr>
              <a:t>Velmi pokročilý nádor – terminální fáze.</a:t>
            </a:r>
          </a:p>
          <a:p>
            <a:pPr defTabSz="685800"/>
            <a:endParaRPr lang="cs-CZ" sz="2400" b="1" dirty="0">
              <a:solidFill>
                <a:srgbClr val="FF0000"/>
              </a:solidFill>
              <a:latin typeface="Calibri" panose="020F0502020204030204"/>
            </a:endParaRPr>
          </a:p>
          <a:p>
            <a:pPr defTabSz="685800"/>
            <a:r>
              <a:rPr lang="cs-CZ" sz="2400" dirty="0" err="1">
                <a:solidFill>
                  <a:prstClr val="black"/>
                </a:solidFill>
                <a:latin typeface="Calibri" panose="020F0502020204030204"/>
              </a:rPr>
              <a:t>Hypometabolismus</a:t>
            </a:r>
            <a:r>
              <a:rPr lang="cs-CZ" sz="2400" dirty="0">
                <a:solidFill>
                  <a:prstClr val="black"/>
                </a:solidFill>
                <a:latin typeface="Calibri" panose="020F0502020204030204"/>
              </a:rPr>
              <a:t> !</a:t>
            </a:r>
            <a:br>
              <a:rPr lang="cs-CZ" sz="2400" dirty="0">
                <a:solidFill>
                  <a:prstClr val="black"/>
                </a:solidFill>
                <a:latin typeface="Calibri" panose="020F0502020204030204"/>
              </a:rPr>
            </a:br>
            <a:endParaRPr lang="cs-CZ" sz="24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cs-CZ" sz="2400" b="1" dirty="0">
                <a:solidFill>
                  <a:prstClr val="black"/>
                </a:solidFill>
                <a:latin typeface="Calibri" panose="020F0502020204030204"/>
              </a:rPr>
              <a:t>Absence hladu !</a:t>
            </a:r>
          </a:p>
          <a:p>
            <a:pPr marL="342900" lvl="1" defTabSz="685800"/>
            <a:r>
              <a:rPr lang="cs-CZ" sz="2400" i="1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cs-CZ" sz="2400" i="1" dirty="0" err="1">
                <a:solidFill>
                  <a:prstClr val="black"/>
                </a:solidFill>
                <a:latin typeface="Calibri" panose="020F0502020204030204"/>
              </a:rPr>
              <a:t>Cann</a:t>
            </a:r>
            <a:r>
              <a:rPr lang="cs-CZ" sz="2400" i="1" dirty="0">
                <a:solidFill>
                  <a:prstClr val="black"/>
                </a:solidFill>
                <a:latin typeface="Calibri" panose="020F0502020204030204"/>
              </a:rPr>
              <a:t>, JAMA 1994)</a:t>
            </a:r>
            <a:endParaRPr lang="cs-CZ" sz="240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cs-CZ" sz="24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cs-CZ" sz="2400" b="1" dirty="0">
                <a:solidFill>
                  <a:prstClr val="black"/>
                </a:solidFill>
                <a:latin typeface="Calibri" panose="020F0502020204030204"/>
              </a:rPr>
              <a:t>Žízeň neřešitelná hydratací !</a:t>
            </a:r>
          </a:p>
          <a:p>
            <a:pPr marL="342900" lvl="1" defTabSz="685800"/>
            <a:r>
              <a:rPr lang="cs-CZ" sz="2400" i="1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cs-CZ" sz="2400" i="1" dirty="0" err="1">
                <a:solidFill>
                  <a:prstClr val="black"/>
                </a:solidFill>
                <a:latin typeface="Calibri" panose="020F0502020204030204"/>
              </a:rPr>
              <a:t>Bruera</a:t>
            </a:r>
            <a:r>
              <a:rPr lang="cs-CZ" sz="2400" i="1" dirty="0">
                <a:solidFill>
                  <a:prstClr val="black"/>
                </a:solidFill>
                <a:latin typeface="Calibri" panose="020F0502020204030204"/>
              </a:rPr>
              <a:t>, J </a:t>
            </a:r>
            <a:r>
              <a:rPr lang="cs-CZ" sz="2400" i="1" dirty="0" err="1">
                <a:solidFill>
                  <a:prstClr val="black"/>
                </a:solidFill>
                <a:latin typeface="Calibri" panose="020F0502020204030204"/>
              </a:rPr>
              <a:t>Clin</a:t>
            </a:r>
            <a:r>
              <a:rPr lang="cs-CZ" sz="2400" i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cs-CZ" sz="2400" i="1" dirty="0" err="1">
                <a:solidFill>
                  <a:prstClr val="black"/>
                </a:solidFill>
                <a:latin typeface="Calibri" panose="020F0502020204030204"/>
              </a:rPr>
              <a:t>Oncol</a:t>
            </a:r>
            <a:r>
              <a:rPr lang="cs-CZ" sz="2400" i="1" dirty="0">
                <a:solidFill>
                  <a:prstClr val="black"/>
                </a:solidFill>
                <a:latin typeface="Calibri" panose="020F0502020204030204"/>
              </a:rPr>
              <a:t> 2012)</a:t>
            </a:r>
          </a:p>
          <a:p>
            <a:pPr marL="342900" lvl="1" defTabSz="685800"/>
            <a:r>
              <a:rPr lang="cs-CZ" sz="2400" i="1" dirty="0">
                <a:solidFill>
                  <a:prstClr val="black"/>
                </a:solidFill>
                <a:latin typeface="Calibri" panose="020F0502020204030204"/>
              </a:rPr>
              <a:t>1L x 0.1L </a:t>
            </a:r>
            <a:r>
              <a:rPr lang="cs-CZ" sz="2400" i="1" dirty="0" err="1">
                <a:solidFill>
                  <a:prstClr val="black"/>
                </a:solidFill>
                <a:latin typeface="Calibri" panose="020F0502020204030204"/>
              </a:rPr>
              <a:t>s.c</a:t>
            </a:r>
            <a:r>
              <a:rPr lang="cs-CZ" sz="2400" i="1" dirty="0">
                <a:solidFill>
                  <a:prstClr val="black"/>
                </a:solidFill>
                <a:latin typeface="Calibri" panose="020F0502020204030204"/>
              </a:rPr>
              <a:t>./den</a:t>
            </a:r>
          </a:p>
          <a:p>
            <a:pPr marL="342900" lvl="1" defTabSz="685800"/>
            <a:r>
              <a:rPr lang="cs-CZ" sz="2400" i="1" dirty="0">
                <a:solidFill>
                  <a:prstClr val="black"/>
                </a:solidFill>
                <a:latin typeface="Calibri" panose="020F0502020204030204"/>
              </a:rPr>
              <a:t>bez rozdílu v přežití, kvalitě života, příznacích</a:t>
            </a:r>
          </a:p>
          <a:p>
            <a:pPr defTabSz="685800"/>
            <a:br>
              <a:rPr lang="cs-CZ" sz="24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cs-CZ" sz="2400" dirty="0">
                <a:solidFill>
                  <a:prstClr val="black"/>
                </a:solidFill>
                <a:latin typeface="Calibri" panose="020F0502020204030204"/>
              </a:rPr>
              <a:t>„Jídlo“ a pocit </a:t>
            </a:r>
            <a:r>
              <a:rPr lang="cs-CZ" sz="2400" dirty="0" err="1">
                <a:solidFill>
                  <a:prstClr val="black"/>
                </a:solidFill>
                <a:latin typeface="Calibri" panose="020F0502020204030204"/>
              </a:rPr>
              <a:t>rel.pohody</a:t>
            </a:r>
            <a:r>
              <a:rPr lang="cs-CZ" sz="2400" dirty="0">
                <a:solidFill>
                  <a:prstClr val="black"/>
                </a:solidFill>
                <a:latin typeface="Calibri" panose="020F0502020204030204"/>
              </a:rPr>
              <a:t>, autonomie, důstojnosti !</a:t>
            </a:r>
          </a:p>
        </p:txBody>
      </p:sp>
    </p:spTree>
    <p:extLst>
      <p:ext uri="{BB962C8B-B14F-4D97-AF65-F5344CB8AC3E}">
        <p14:creationId xmlns:p14="http://schemas.microsoft.com/office/powerpoint/2010/main" val="11299202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3C7C14F-3027-41F4-B2E6-0B7B6D05F67D}"/>
              </a:ext>
            </a:extLst>
          </p:cNvPr>
          <p:cNvSpPr txBox="1"/>
          <p:nvPr/>
        </p:nvSpPr>
        <p:spPr>
          <a:xfrm>
            <a:off x="1644317" y="1109134"/>
            <a:ext cx="8903369" cy="49859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cs-CZ" sz="2100" b="1" u="sng"/>
              <a:t>Umělá výživa je</a:t>
            </a:r>
          </a:p>
          <a:p>
            <a:pPr algn="ctr"/>
            <a:endParaRPr lang="cs-CZ" sz="2100"/>
          </a:p>
          <a:p>
            <a:pPr algn="ctr"/>
            <a:r>
              <a:rPr lang="cs-CZ" sz="3300" b="1">
                <a:solidFill>
                  <a:schemeClr val="tx2"/>
                </a:solidFill>
              </a:rPr>
              <a:t>Základní právo ?</a:t>
            </a:r>
          </a:p>
          <a:p>
            <a:pPr algn="ctr"/>
            <a:r>
              <a:rPr lang="cs-CZ" sz="2100" b="1" i="1"/>
              <a:t>USA; </a:t>
            </a:r>
            <a:r>
              <a:rPr lang="en-US" sz="2100" i="1"/>
              <a:t>AMA Code of Medical Ethics’ </a:t>
            </a:r>
            <a:r>
              <a:rPr lang="cs-CZ" sz="2100" i="1"/>
              <a:t>… </a:t>
            </a:r>
            <a:r>
              <a:rPr lang="en-US" sz="2100" i="1"/>
              <a:t>at the End of Life</a:t>
            </a:r>
            <a:r>
              <a:rPr lang="cs-CZ" sz="2100" b="1" i="1"/>
              <a:t> </a:t>
            </a:r>
            <a:endParaRPr lang="cs-CZ" sz="2100"/>
          </a:p>
          <a:p>
            <a:pPr algn="ctr"/>
            <a:r>
              <a:rPr lang="cs-CZ" sz="2100" b="1" i="1">
                <a:ea typeface="Calibri"/>
                <a:cs typeface="Calibri"/>
              </a:rPr>
              <a:t>ESPEN 2022 </a:t>
            </a:r>
            <a:r>
              <a:rPr lang="cs-CZ" sz="2100" b="1" i="1" err="1">
                <a:ea typeface="Calibri"/>
                <a:cs typeface="Calibri"/>
              </a:rPr>
              <a:t>Wien</a:t>
            </a:r>
          </a:p>
          <a:p>
            <a:pPr algn="ctr"/>
            <a:endParaRPr lang="cs-CZ" sz="2100">
              <a:solidFill>
                <a:srgbClr val="000000"/>
              </a:solidFill>
            </a:endParaRPr>
          </a:p>
          <a:p>
            <a:pPr algn="ctr"/>
            <a:r>
              <a:rPr lang="cs-CZ" sz="3300" b="1">
                <a:solidFill>
                  <a:schemeClr val="tx2"/>
                </a:solidFill>
              </a:rPr>
              <a:t>Medicínská intervence ?</a:t>
            </a:r>
          </a:p>
          <a:p>
            <a:pPr algn="ctr"/>
            <a:r>
              <a:rPr lang="cs-CZ" sz="2100" b="1" i="1"/>
              <a:t>Evropa</a:t>
            </a:r>
          </a:p>
          <a:p>
            <a:pPr marL="385445" indent="-385445" algn="ctr">
              <a:buAutoNum type="arabicPeriod"/>
            </a:pPr>
            <a:r>
              <a:rPr lang="cs-CZ" sz="2100" i="1" err="1"/>
              <a:t>Sondová</a:t>
            </a:r>
            <a:r>
              <a:rPr lang="cs-CZ" sz="2100" i="1"/>
              <a:t> a PV jsou intervence, </a:t>
            </a:r>
            <a:r>
              <a:rPr lang="cs-CZ" sz="2100" i="1" err="1"/>
              <a:t>p.o.strava</a:t>
            </a:r>
            <a:r>
              <a:rPr lang="cs-CZ" sz="2100" i="1"/>
              <a:t> a ONS jsou bazální péče </a:t>
            </a:r>
            <a:br>
              <a:rPr lang="cs-CZ" sz="2100" i="1"/>
            </a:br>
            <a:r>
              <a:rPr lang="cs-CZ" sz="2100" i="1"/>
              <a:t>(ESPEN </a:t>
            </a:r>
            <a:r>
              <a:rPr lang="cs-CZ" sz="2100" i="1" err="1"/>
              <a:t>Course</a:t>
            </a:r>
            <a:r>
              <a:rPr lang="cs-CZ" sz="2100" i="1"/>
              <a:t>)</a:t>
            </a:r>
            <a:endParaRPr lang="cs-CZ" sz="2100" i="1">
              <a:ea typeface="Calibri"/>
              <a:cs typeface="Calibri"/>
            </a:endParaRPr>
          </a:p>
          <a:p>
            <a:pPr marL="385445" indent="-385445" algn="ctr">
              <a:buAutoNum type="arabicPeriod"/>
            </a:pPr>
            <a:r>
              <a:rPr lang="cs-CZ" sz="2100" i="1"/>
              <a:t> EV a PV jsou intervence, když lze zlepšit stav/QOL; jinak jen </a:t>
            </a:r>
            <a:r>
              <a:rPr lang="cs-CZ" sz="2100" i="1" err="1"/>
              <a:t>comfort</a:t>
            </a:r>
            <a:r>
              <a:rPr lang="cs-CZ" sz="2100" i="1"/>
              <a:t> </a:t>
            </a:r>
            <a:r>
              <a:rPr lang="cs-CZ" sz="2100" i="1" err="1"/>
              <a:t>feeding</a:t>
            </a:r>
            <a:r>
              <a:rPr lang="cs-CZ" sz="2100" i="1"/>
              <a:t> (ESPEN </a:t>
            </a:r>
            <a:r>
              <a:rPr lang="cs-CZ" sz="2100" i="1" err="1"/>
              <a:t>geriatr.guidelines</a:t>
            </a:r>
            <a:r>
              <a:rPr lang="cs-CZ" sz="2100" i="1"/>
              <a:t>)</a:t>
            </a:r>
            <a:endParaRPr lang="cs-CZ" sz="2100" i="1">
              <a:ea typeface="Calibri"/>
              <a:cs typeface="Calibri"/>
            </a:endParaRPr>
          </a:p>
          <a:p>
            <a:pPr marL="385445" indent="-385445" algn="ctr">
              <a:buAutoNum type="arabicPeriod"/>
            </a:pPr>
            <a:r>
              <a:rPr lang="cs-CZ" sz="2100" i="1"/>
              <a:t>Nutná je </a:t>
            </a:r>
            <a:r>
              <a:rPr lang="cs-CZ" sz="2100" i="1" err="1"/>
              <a:t>m.j.definice</a:t>
            </a:r>
            <a:r>
              <a:rPr lang="cs-CZ" sz="2100" i="1"/>
              <a:t> cíle a non-</a:t>
            </a:r>
            <a:r>
              <a:rPr lang="cs-CZ" sz="2100" i="1" err="1"/>
              <a:t>maleficience</a:t>
            </a:r>
            <a:r>
              <a:rPr lang="cs-CZ" sz="2100" i="1"/>
              <a:t>, na závěr života </a:t>
            </a:r>
            <a:r>
              <a:rPr lang="cs-CZ" sz="2100" i="1" err="1"/>
              <a:t>comfort</a:t>
            </a:r>
            <a:r>
              <a:rPr lang="cs-CZ" sz="2100" i="1"/>
              <a:t> </a:t>
            </a:r>
            <a:r>
              <a:rPr lang="cs-CZ" sz="2100" i="1" err="1"/>
              <a:t>feeding</a:t>
            </a:r>
            <a:r>
              <a:rPr lang="cs-CZ" sz="2100" i="1"/>
              <a:t> (ESPEN etické </a:t>
            </a:r>
            <a:r>
              <a:rPr lang="cs-CZ" sz="2100" i="1" err="1"/>
              <a:t>guidelines</a:t>
            </a:r>
            <a:r>
              <a:rPr lang="cs-CZ" sz="2100" i="1"/>
              <a:t>)</a:t>
            </a:r>
            <a:endParaRPr lang="cs-CZ" sz="2100" i="1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48125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24000" y="332656"/>
            <a:ext cx="9144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u="sng"/>
              <a:t>Mohou nastat velmi odlišné situace:</a:t>
            </a:r>
          </a:p>
          <a:p>
            <a:r>
              <a:rPr lang="cs-CZ" sz="2800" b="1"/>
              <a:t>Kompletní remise </a:t>
            </a:r>
            <a:r>
              <a:rPr lang="cs-CZ" sz="2800"/>
              <a:t>	(onkolog.zdráv za cenu neschopnosti jíst)</a:t>
            </a:r>
          </a:p>
          <a:p>
            <a:r>
              <a:rPr lang="cs-CZ" sz="2800" b="1"/>
              <a:t>V kurativní léčbě</a:t>
            </a:r>
          </a:p>
          <a:p>
            <a:r>
              <a:rPr lang="cs-CZ" sz="2800" b="1"/>
              <a:t>V paliativní léčbě</a:t>
            </a:r>
          </a:p>
          <a:p>
            <a:r>
              <a:rPr lang="cs-CZ" sz="2800" b="1"/>
              <a:t>Neléčitelný = B.S.C. </a:t>
            </a:r>
            <a:r>
              <a:rPr lang="cs-CZ" sz="2800"/>
              <a:t>		… (co znamená “</a:t>
            </a:r>
            <a:r>
              <a:rPr lang="cs-CZ" sz="2800" err="1"/>
              <a:t>best</a:t>
            </a:r>
            <a:r>
              <a:rPr lang="cs-CZ" sz="2800"/>
              <a:t>“?)</a:t>
            </a:r>
          </a:p>
          <a:p>
            <a:endParaRPr lang="cs-CZ" sz="2800"/>
          </a:p>
          <a:p>
            <a:r>
              <a:rPr lang="cs-CZ" sz="2800" b="1" u="sng"/>
              <a:t>Přežití (měsíce) u </a:t>
            </a:r>
            <a:r>
              <a:rPr lang="cs-CZ" sz="2800" b="1" u="sng" err="1"/>
              <a:t>neresekovatelných</a:t>
            </a:r>
            <a:r>
              <a:rPr lang="cs-CZ" sz="2800" b="1" u="sng"/>
              <a:t> tumorů na </a:t>
            </a:r>
            <a:r>
              <a:rPr lang="cs-CZ" sz="2800" b="1" u="sng" err="1"/>
              <a:t>chemoth</a:t>
            </a:r>
            <a:r>
              <a:rPr lang="cs-CZ" sz="2800" b="1" u="sng"/>
              <a:t>.:</a:t>
            </a:r>
          </a:p>
          <a:p>
            <a:r>
              <a:rPr lang="cs-CZ" sz="2800" b="1"/>
              <a:t>Pankreas		5-6		Kolon/</a:t>
            </a:r>
            <a:r>
              <a:rPr lang="cs-CZ" sz="2400" b="1"/>
              <a:t>M1res</a:t>
            </a:r>
            <a:r>
              <a:rPr lang="cs-CZ" sz="2800" b="1"/>
              <a:t>.	65-74</a:t>
            </a:r>
          </a:p>
          <a:p>
            <a:r>
              <a:rPr lang="cs-CZ" sz="2800" b="1"/>
              <a:t>Játra			5-10		Kolon/</a:t>
            </a:r>
            <a:r>
              <a:rPr lang="cs-CZ" sz="2400" b="1"/>
              <a:t>M1/1.linie</a:t>
            </a:r>
            <a:r>
              <a:rPr lang="cs-CZ" sz="2800" b="1"/>
              <a:t>	12-24</a:t>
            </a:r>
          </a:p>
          <a:p>
            <a:r>
              <a:rPr lang="cs-CZ" sz="2800" b="1" err="1"/>
              <a:t>Žl.cesty</a:t>
            </a:r>
            <a:r>
              <a:rPr lang="cs-CZ" sz="2800" b="1"/>
              <a:t>		8-12		Kolon/</a:t>
            </a:r>
            <a:r>
              <a:rPr lang="cs-CZ" sz="2400" b="1"/>
              <a:t>M1/2.linie</a:t>
            </a:r>
            <a:r>
              <a:rPr lang="cs-CZ" sz="2800" b="1"/>
              <a:t>	13</a:t>
            </a:r>
          </a:p>
          <a:p>
            <a:r>
              <a:rPr lang="cs-CZ" sz="2800" b="1"/>
              <a:t>Jícen/</a:t>
            </a:r>
            <a:r>
              <a:rPr lang="cs-CZ" sz="2400" b="1"/>
              <a:t>spino/</a:t>
            </a:r>
            <a:r>
              <a:rPr lang="cs-CZ" sz="2400" b="1" err="1"/>
              <a:t>ChRT</a:t>
            </a:r>
            <a:r>
              <a:rPr lang="cs-CZ" sz="2800" b="1"/>
              <a:t>	15 (7 M1)	Plíce/</a:t>
            </a:r>
            <a:r>
              <a:rPr lang="cs-CZ" sz="2400" b="1"/>
              <a:t>NSCLC</a:t>
            </a:r>
            <a:r>
              <a:rPr lang="cs-CZ" sz="2800" b="1"/>
              <a:t>		10-12</a:t>
            </a:r>
          </a:p>
          <a:p>
            <a:r>
              <a:rPr lang="cs-CZ" sz="2800" b="1"/>
              <a:t>Jícen/</a:t>
            </a:r>
            <a:r>
              <a:rPr lang="cs-CZ" sz="2400" b="1" err="1"/>
              <a:t>adeno</a:t>
            </a:r>
            <a:r>
              <a:rPr lang="cs-CZ" sz="2400" b="1"/>
              <a:t>/M1</a:t>
            </a:r>
            <a:r>
              <a:rPr lang="cs-CZ" sz="2800" b="1"/>
              <a:t>	10-11		Plíce/</a:t>
            </a:r>
            <a:r>
              <a:rPr lang="cs-CZ" sz="2400" b="1"/>
              <a:t>SCLC</a:t>
            </a:r>
            <a:r>
              <a:rPr lang="cs-CZ" sz="2800" b="1"/>
              <a:t>		10</a:t>
            </a:r>
          </a:p>
          <a:p>
            <a:r>
              <a:rPr lang="cs-CZ" sz="2800" b="1"/>
              <a:t>Žaludek/</a:t>
            </a:r>
            <a:r>
              <a:rPr lang="cs-CZ" sz="2400" b="1" err="1"/>
              <a:t>ChRT</a:t>
            </a:r>
            <a:r>
              <a:rPr lang="cs-CZ" sz="2800" b="1"/>
              <a:t>	13 (6 RT)	Ovarium/</a:t>
            </a:r>
            <a:r>
              <a:rPr lang="cs-CZ" sz="2400" b="1"/>
              <a:t>1.linie</a:t>
            </a:r>
            <a:r>
              <a:rPr lang="cs-CZ" sz="2800" b="1"/>
              <a:t>	26-41</a:t>
            </a:r>
          </a:p>
          <a:p>
            <a:r>
              <a:rPr lang="cs-CZ" sz="2800" b="1"/>
              <a:t>Žaludek/</a:t>
            </a:r>
            <a:r>
              <a:rPr lang="cs-CZ" sz="2400" b="1"/>
              <a:t>M1</a:t>
            </a:r>
            <a:r>
              <a:rPr lang="cs-CZ" sz="2800" b="1"/>
              <a:t>		9-11		Ovarium/</a:t>
            </a:r>
            <a:r>
              <a:rPr lang="cs-CZ" sz="2400" b="1"/>
              <a:t>2.linie</a:t>
            </a:r>
            <a:r>
              <a:rPr lang="cs-CZ" sz="2800" b="1"/>
              <a:t>	18-27</a:t>
            </a:r>
          </a:p>
        </p:txBody>
      </p:sp>
    </p:spTree>
    <p:extLst>
      <p:ext uri="{BB962C8B-B14F-4D97-AF65-F5344CB8AC3E}">
        <p14:creationId xmlns:p14="http://schemas.microsoft.com/office/powerpoint/2010/main" val="27485305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0C47682C-23F4-C2F2-02CF-F4D89B45B1D3}"/>
              </a:ext>
            </a:extLst>
          </p:cNvPr>
          <p:cNvSpPr txBox="1"/>
          <p:nvPr/>
        </p:nvSpPr>
        <p:spPr>
          <a:xfrm>
            <a:off x="646952" y="444241"/>
            <a:ext cx="109841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3200" b="1" err="1"/>
              <a:t>Doporučitelné</a:t>
            </a:r>
            <a:r>
              <a:rPr lang="cs-CZ" sz="3200" b="1"/>
              <a:t> postupy:</a:t>
            </a:r>
          </a:p>
          <a:p>
            <a:pPr algn="l"/>
            <a:endParaRPr lang="cs-CZ" sz="2800"/>
          </a:p>
          <a:p>
            <a:pPr algn="l"/>
            <a:r>
              <a:rPr lang="cs-CZ" sz="2800"/>
              <a:t>(1) Používat </a:t>
            </a:r>
            <a:r>
              <a:rPr lang="cs-CZ" sz="2800" b="1" err="1"/>
              <a:t>vysokoproteinovou</a:t>
            </a:r>
            <a:r>
              <a:rPr lang="cs-CZ" sz="2800"/>
              <a:t> výživu (více L než G)</a:t>
            </a:r>
          </a:p>
          <a:p>
            <a:pPr algn="l"/>
            <a:endParaRPr lang="cs-CZ" sz="2800"/>
          </a:p>
          <a:p>
            <a:pPr algn="l"/>
            <a:r>
              <a:rPr lang="cs-CZ" sz="2800"/>
              <a:t>(2) Deset dní </a:t>
            </a:r>
            <a:r>
              <a:rPr lang="cs-CZ" sz="2800" err="1"/>
              <a:t>imunosippingu</a:t>
            </a:r>
            <a:r>
              <a:rPr lang="cs-CZ" sz="2800"/>
              <a:t> (proteinového </a:t>
            </a:r>
            <a:r>
              <a:rPr lang="cs-CZ" sz="2800" err="1"/>
              <a:t>sippingu</a:t>
            </a:r>
            <a:r>
              <a:rPr lang="cs-CZ" sz="2800"/>
              <a:t>) </a:t>
            </a:r>
            <a:r>
              <a:rPr lang="cs-CZ" sz="2800" b="1"/>
              <a:t>před velkou operací bez ohledu na stav výživy</a:t>
            </a:r>
          </a:p>
          <a:p>
            <a:pPr algn="l"/>
            <a:endParaRPr lang="cs-CZ" sz="2800"/>
          </a:p>
          <a:p>
            <a:pPr algn="l"/>
            <a:r>
              <a:rPr lang="cs-CZ" sz="2800"/>
              <a:t>(3) Na symptomatické/paliativní léčbě referovat k DPV jen v případě </a:t>
            </a:r>
            <a:r>
              <a:rPr lang="cs-CZ" sz="2800" b="1"/>
              <a:t>PS jasně nad 50% s nízkým CRP</a:t>
            </a:r>
          </a:p>
          <a:p>
            <a:pPr algn="l"/>
            <a:endParaRPr lang="cs-CZ" sz="2800"/>
          </a:p>
          <a:p>
            <a:pPr algn="l"/>
            <a:r>
              <a:rPr lang="cs-CZ" sz="2800"/>
              <a:t>(4) U nemocných v aktivní léčbě s permanentním CŽ vstupem uvážit </a:t>
            </a:r>
            <a:r>
              <a:rPr lang="cs-CZ" sz="2800" b="1"/>
              <a:t>časnou </a:t>
            </a:r>
            <a:r>
              <a:rPr lang="cs-CZ" sz="2800" b="1" err="1"/>
              <a:t>intermitentní</a:t>
            </a:r>
            <a:r>
              <a:rPr lang="cs-CZ" sz="2800" b="1"/>
              <a:t> noční doplňkovou DPV</a:t>
            </a:r>
            <a:r>
              <a:rPr lang="cs-CZ" sz="2800"/>
              <a:t> jakmile se zdá </a:t>
            </a:r>
            <a:r>
              <a:rPr lang="cs-CZ" sz="2800" err="1"/>
              <a:t>sipping</a:t>
            </a:r>
            <a:r>
              <a:rPr lang="cs-CZ" sz="2800"/>
              <a:t>/EV neefektivní. (Cave diabetici a </a:t>
            </a:r>
            <a:r>
              <a:rPr lang="cs-CZ" sz="2800" err="1"/>
              <a:t>rizkoví</a:t>
            </a:r>
            <a:r>
              <a:rPr lang="cs-CZ" sz="2800"/>
              <a:t> k </a:t>
            </a:r>
            <a:r>
              <a:rPr lang="cs-CZ" sz="2800" err="1"/>
              <a:t>refeeding</a:t>
            </a:r>
            <a:r>
              <a:rPr lang="cs-CZ" sz="2800"/>
              <a:t> </a:t>
            </a:r>
            <a:r>
              <a:rPr lang="cs-CZ" sz="2800" err="1"/>
              <a:t>sy</a:t>
            </a:r>
            <a:r>
              <a:rPr lang="cs-CZ" sz="28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785603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A10EDF-C369-5D8A-D494-D4D51CC65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a typeface="Calibri Light"/>
                <a:cs typeface="Calibri Light"/>
              </a:rPr>
              <a:t>Výživa v paliativní péči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B4A967-DBBF-9985-6663-9FE1587EB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ea typeface="Calibri"/>
                <a:cs typeface="Calibri"/>
              </a:rPr>
              <a:t>Paliativní ve smyslu </a:t>
            </a:r>
            <a:r>
              <a:rPr lang="cs-CZ">
                <a:solidFill>
                  <a:srgbClr val="FF0000"/>
                </a:solidFill>
                <a:ea typeface="Calibri"/>
                <a:cs typeface="Calibri"/>
              </a:rPr>
              <a:t>symptomatická</a:t>
            </a:r>
          </a:p>
          <a:p>
            <a:r>
              <a:rPr lang="cs-CZ">
                <a:ea typeface="Calibri"/>
                <a:cs typeface="Calibri"/>
              </a:rPr>
              <a:t>Kauzální protinádorová léčba ukončena</a:t>
            </a:r>
          </a:p>
          <a:p>
            <a:r>
              <a:rPr lang="cs-CZ">
                <a:ea typeface="Calibri"/>
                <a:cs typeface="Calibri"/>
              </a:rPr>
              <a:t>Prognóza může být různá</a:t>
            </a:r>
          </a:p>
          <a:p>
            <a:endParaRPr lang="cs-CZ">
              <a:ea typeface="Calibri"/>
              <a:cs typeface="Calibri"/>
            </a:endParaRPr>
          </a:p>
          <a:p>
            <a:r>
              <a:rPr lang="cs-CZ">
                <a:ea typeface="Calibri"/>
                <a:cs typeface="Calibri"/>
              </a:rPr>
              <a:t>Cíl intervence</a:t>
            </a:r>
          </a:p>
          <a:p>
            <a:r>
              <a:rPr lang="cs-CZ">
                <a:ea typeface="Calibri"/>
                <a:cs typeface="Calibri"/>
              </a:rPr>
              <a:t>Soulad pacienta a pečujících ("aby to dávalo všem smysl")</a:t>
            </a:r>
          </a:p>
        </p:txBody>
      </p:sp>
    </p:spTree>
    <p:extLst>
      <p:ext uri="{BB962C8B-B14F-4D97-AF65-F5344CB8AC3E}">
        <p14:creationId xmlns:p14="http://schemas.microsoft.com/office/powerpoint/2010/main" val="32726994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Klinická výživa v </a:t>
            </a:r>
            <a:r>
              <a:rPr lang="cs-CZ" b="1"/>
              <a:t>paliativní péči</a:t>
            </a:r>
            <a:r>
              <a:rPr lang="cs-CZ"/>
              <a:t> je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medicínská intervence (Evropa, </a:t>
            </a:r>
            <a:r>
              <a:rPr lang="cs-CZ" err="1"/>
              <a:t>srovn</a:t>
            </a:r>
            <a:r>
              <a:rPr lang="cs-CZ"/>
              <a:t>. se zákl. právem – USA)</a:t>
            </a:r>
          </a:p>
          <a:p>
            <a:r>
              <a:rPr lang="cs-CZ"/>
              <a:t>má svá pravidla kdy nezačít a jak skončit</a:t>
            </a:r>
          </a:p>
          <a:p>
            <a:r>
              <a:rPr lang="cs-CZ"/>
              <a:t>pomáhá tím více, čím déle je podávána</a:t>
            </a:r>
          </a:p>
          <a:p>
            <a:r>
              <a:rPr lang="cs-CZ"/>
              <a:t>odhad oček. přežití není jednoduchý, máme nástroje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3C7C14F-3027-41F4-B2E6-0B7B6D05F67D}"/>
              </a:ext>
            </a:extLst>
          </p:cNvPr>
          <p:cNvSpPr txBox="1"/>
          <p:nvPr/>
        </p:nvSpPr>
        <p:spPr>
          <a:xfrm>
            <a:off x="160421" y="335845"/>
            <a:ext cx="11871158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800" b="1" u="sng"/>
              <a:t>Umělá výživa v paliativní péči je</a:t>
            </a:r>
            <a:endParaRPr lang="cs-CZ"/>
          </a:p>
          <a:p>
            <a:endParaRPr lang="cs-CZ" sz="2800"/>
          </a:p>
          <a:p>
            <a:r>
              <a:rPr lang="cs-CZ" sz="4400" b="1">
                <a:solidFill>
                  <a:schemeClr val="tx2"/>
                </a:solidFill>
              </a:rPr>
              <a:t>Medicínská intervence </a:t>
            </a:r>
          </a:p>
          <a:p>
            <a:endParaRPr lang="cs-CZ" sz="2800" b="1" i="1"/>
          </a:p>
          <a:p>
            <a:r>
              <a:rPr lang="cs-CZ" sz="2800" b="1" i="1"/>
              <a:t>Evropa</a:t>
            </a:r>
          </a:p>
          <a:p>
            <a:pPr marL="514350" indent="-514350">
              <a:buAutoNum type="arabicPeriod"/>
            </a:pPr>
            <a:r>
              <a:rPr lang="cs-CZ" sz="2800" i="1" err="1"/>
              <a:t>Sondová</a:t>
            </a:r>
            <a:r>
              <a:rPr lang="cs-CZ" sz="2800" i="1"/>
              <a:t> a PV jsou intervence, </a:t>
            </a:r>
            <a:r>
              <a:rPr lang="cs-CZ" sz="2800" i="1" err="1"/>
              <a:t>p.o.strava</a:t>
            </a:r>
            <a:r>
              <a:rPr lang="cs-CZ" sz="2800" i="1"/>
              <a:t> a ONS jsou bazální péče </a:t>
            </a:r>
            <a:br>
              <a:rPr lang="cs-CZ" sz="2800" i="1"/>
            </a:br>
            <a:r>
              <a:rPr lang="cs-CZ" sz="2800" i="1"/>
              <a:t>(ESPEN </a:t>
            </a:r>
            <a:r>
              <a:rPr lang="cs-CZ" sz="2800" i="1" err="1"/>
              <a:t>Course</a:t>
            </a:r>
            <a:r>
              <a:rPr lang="cs-CZ" sz="2800" i="1"/>
              <a:t>)</a:t>
            </a:r>
          </a:p>
          <a:p>
            <a:pPr marL="514350" indent="-514350">
              <a:buAutoNum type="arabicPeriod"/>
            </a:pPr>
            <a:r>
              <a:rPr lang="cs-CZ" sz="2800" i="1"/>
              <a:t> EV a PV jsou intervence, když lze zlepšit stav/QOL; jinak jen </a:t>
            </a:r>
            <a:r>
              <a:rPr lang="cs-CZ" sz="2800" i="1" err="1"/>
              <a:t>comfort</a:t>
            </a:r>
            <a:r>
              <a:rPr lang="cs-CZ" sz="2800" i="1"/>
              <a:t> </a:t>
            </a:r>
            <a:r>
              <a:rPr lang="cs-CZ" sz="2800" i="1" err="1"/>
              <a:t>feeding</a:t>
            </a:r>
            <a:r>
              <a:rPr lang="cs-CZ" sz="2800" i="1"/>
              <a:t> (ESPEN </a:t>
            </a:r>
            <a:r>
              <a:rPr lang="cs-CZ" sz="2800" i="1" err="1"/>
              <a:t>geriatr.guidelines</a:t>
            </a:r>
            <a:r>
              <a:rPr lang="cs-CZ" sz="2800" i="1"/>
              <a:t>)</a:t>
            </a:r>
          </a:p>
          <a:p>
            <a:pPr marL="514350" indent="-514350">
              <a:buAutoNum type="arabicPeriod"/>
            </a:pPr>
            <a:r>
              <a:rPr lang="cs-CZ" sz="2800" i="1"/>
              <a:t>Nutná je </a:t>
            </a:r>
            <a:r>
              <a:rPr lang="cs-CZ" sz="2800" i="1" err="1"/>
              <a:t>m.j.definice</a:t>
            </a:r>
            <a:r>
              <a:rPr lang="cs-CZ" sz="2800" i="1"/>
              <a:t> cíle a non-</a:t>
            </a:r>
            <a:r>
              <a:rPr lang="cs-CZ" sz="2800" i="1" err="1"/>
              <a:t>maleficience</a:t>
            </a:r>
            <a:r>
              <a:rPr lang="cs-CZ" sz="2800" i="1"/>
              <a:t>, na závěr života </a:t>
            </a:r>
            <a:r>
              <a:rPr lang="cs-CZ" sz="2800" i="1" err="1"/>
              <a:t>comfort</a:t>
            </a:r>
            <a:r>
              <a:rPr lang="cs-CZ" sz="2800" i="1"/>
              <a:t> </a:t>
            </a:r>
            <a:r>
              <a:rPr lang="cs-CZ" sz="2800" i="1" err="1"/>
              <a:t>feeding</a:t>
            </a:r>
            <a:r>
              <a:rPr lang="cs-CZ" sz="2800" i="1"/>
              <a:t> (ESPEN etické </a:t>
            </a:r>
            <a:r>
              <a:rPr lang="cs-CZ" sz="2800" i="1" err="1"/>
              <a:t>guidelines</a:t>
            </a:r>
            <a:r>
              <a:rPr lang="cs-CZ" sz="2800" i="1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974003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Domácí parenterální výživa</a:t>
            </a:r>
            <a:endParaRPr lang="cs-CZ" b="1">
              <a:ea typeface="Calibri Light"/>
              <a:cs typeface="Calibri Ligh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/>
              <a:t>život zachraňující metoda</a:t>
            </a:r>
          </a:p>
          <a:p>
            <a:r>
              <a:rPr lang="cs-CZ"/>
              <a:t>plná/doplňková</a:t>
            </a:r>
          </a:p>
          <a:p>
            <a:endParaRPr lang="cs-CZ"/>
          </a:p>
          <a:p>
            <a:r>
              <a:rPr lang="cs-CZ"/>
              <a:t>Indikace- tam, kde je nutná parenterální výživa a kde </a:t>
            </a:r>
            <a:r>
              <a:rPr lang="cs-CZ" b="1"/>
              <a:t>jediný důvod k hospitalizaci </a:t>
            </a:r>
            <a:r>
              <a:rPr lang="cs-CZ"/>
              <a:t>(a invaliditě) je její aplikace</a:t>
            </a:r>
          </a:p>
          <a:p>
            <a:r>
              <a:rPr lang="cs-CZ"/>
              <a:t>nutná spolupráce pac. a rodiny, příznivé sociální prostředí</a:t>
            </a:r>
          </a:p>
          <a:p>
            <a:r>
              <a:rPr lang="cs-CZ"/>
              <a:t>dobrý klinický stav PS </a:t>
            </a:r>
            <a:r>
              <a:rPr lang="cs-CZ" err="1"/>
              <a:t>Karnofsky</a:t>
            </a:r>
            <a:r>
              <a:rPr lang="cs-CZ"/>
              <a:t> nad 50%</a:t>
            </a:r>
          </a:p>
          <a:p>
            <a:r>
              <a:rPr lang="cs-CZ"/>
              <a:t>Kontraindikace – nespolupráce, terminální stav?</a:t>
            </a:r>
          </a:p>
          <a:p>
            <a:r>
              <a:rPr lang="cs-CZ"/>
              <a:t>Ideálně </a:t>
            </a:r>
            <a:r>
              <a:rPr lang="cs-CZ" b="1"/>
              <a:t>předem diskuze o možnosti ukončení</a:t>
            </a:r>
          </a:p>
          <a:p>
            <a:endParaRPr lang="cs-CZ"/>
          </a:p>
          <a:p>
            <a:r>
              <a:rPr lang="cs-CZ"/>
              <a:t>předpis v centrech (</a:t>
            </a:r>
            <a:r>
              <a:rPr lang="cs-CZ" err="1"/>
              <a:t>dpv.skvimp.cz</a:t>
            </a:r>
            <a:r>
              <a:rPr lang="cs-CZ"/>
              <a:t>), registr REDNUP</a:t>
            </a:r>
          </a:p>
          <a:p>
            <a:r>
              <a:rPr lang="cs-CZ"/>
              <a:t>certifikovaná </a:t>
            </a:r>
            <a:r>
              <a:rPr lang="cs-CZ" err="1"/>
              <a:t>homecare</a:t>
            </a:r>
            <a:endParaRPr lang="cs-CZ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986030-D900-BBE6-0C87-385F59756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ea typeface="Calibri Light"/>
                <a:cs typeface="Calibri Light"/>
              </a:rPr>
              <a:t>Nutričně rizikové diagnózy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6780E3-4CB6-5670-D5ED-6B5149BA4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sz="3600">
                <a:ea typeface="Calibri"/>
                <a:cs typeface="Calibri"/>
              </a:rPr>
              <a:t>Ca </a:t>
            </a:r>
            <a:r>
              <a:rPr lang="cs-CZ" sz="3600" err="1">
                <a:ea typeface="Calibri"/>
                <a:cs typeface="Calibri"/>
              </a:rPr>
              <a:t>hlava+krk</a:t>
            </a:r>
            <a:endParaRPr lang="cs-CZ">
              <a:ea typeface="Calibri" panose="020F0502020204030204"/>
              <a:cs typeface="Calibri" panose="020F0502020204030204"/>
            </a:endParaRPr>
          </a:p>
          <a:p>
            <a:r>
              <a:rPr lang="cs-CZ" sz="3600">
                <a:ea typeface="Calibri"/>
                <a:cs typeface="Calibri"/>
              </a:rPr>
              <a:t>plíce</a:t>
            </a:r>
            <a:endParaRPr lang="cs-CZ">
              <a:ea typeface="Calibri"/>
              <a:cs typeface="Calibri"/>
            </a:endParaRPr>
          </a:p>
          <a:p>
            <a:r>
              <a:rPr lang="cs-CZ" sz="3600">
                <a:ea typeface="Calibri"/>
                <a:cs typeface="Calibri"/>
              </a:rPr>
              <a:t>jícen</a:t>
            </a:r>
            <a:endParaRPr lang="cs-CZ">
              <a:ea typeface="Calibri"/>
              <a:cs typeface="Calibri"/>
            </a:endParaRPr>
          </a:p>
          <a:p>
            <a:r>
              <a:rPr lang="cs-CZ" sz="3600">
                <a:ea typeface="Calibri"/>
                <a:cs typeface="Calibri"/>
              </a:rPr>
              <a:t>žaludek</a:t>
            </a:r>
            <a:endParaRPr lang="cs-CZ">
              <a:ea typeface="Calibri"/>
              <a:cs typeface="Calibri"/>
            </a:endParaRPr>
          </a:p>
          <a:p>
            <a:r>
              <a:rPr lang="cs-CZ" sz="3600">
                <a:ea typeface="Calibri"/>
                <a:cs typeface="Calibri"/>
              </a:rPr>
              <a:t>pankreas</a:t>
            </a:r>
            <a:endParaRPr lang="cs-CZ">
              <a:ea typeface="Calibri"/>
              <a:cs typeface="Calibri"/>
            </a:endParaRPr>
          </a:p>
          <a:p>
            <a:endParaRPr lang="cs-CZ">
              <a:ea typeface="Calibri"/>
              <a:cs typeface="Calibri"/>
            </a:endParaRPr>
          </a:p>
        </p:txBody>
      </p:sp>
      <p:pic>
        <p:nvPicPr>
          <p:cNvPr id="4" name="Obrázek 3" descr="Obsah obrázku socha, umění, osoba, Lidská tvář&#10;&#10;Popis se vygeneroval automaticky.">
            <a:extLst>
              <a:ext uri="{FF2B5EF4-FFF2-40B4-BE49-F238E27FC236}">
                <a16:creationId xmlns:a16="http://schemas.microsoft.com/office/drawing/2014/main" id="{EA35765E-FF14-6A63-0C6A-A4829F5C7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600118"/>
            <a:ext cx="7371644" cy="416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553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AE21E-E872-469B-99BD-1EDF04170FC2}" type="slidenum">
              <a:rPr lang="it-IT" smtClean="0"/>
              <a:pPr>
                <a:defRPr/>
              </a:pPr>
              <a:t>80</a:t>
            </a:fld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1545" y="1772816"/>
            <a:ext cx="867645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egnaposto contenuto 3" descr="survivalHPNKPS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768494" y="1700808"/>
            <a:ext cx="5119594" cy="4824536"/>
          </a:xfrm>
          <a:prstGeom prst="rect">
            <a:avLst/>
          </a:prstGeom>
        </p:spPr>
      </p:pic>
      <p:sp>
        <p:nvSpPr>
          <p:cNvPr id="5" name="CasellaDiTesto 5"/>
          <p:cNvSpPr txBox="1">
            <a:spLocks noChangeArrowheads="1"/>
          </p:cNvSpPr>
          <p:nvPr/>
        </p:nvSpPr>
        <p:spPr bwMode="auto">
          <a:xfrm>
            <a:off x="6888088" y="2348880"/>
            <a:ext cx="3851920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endParaRPr lang="en-GB" sz="2400"/>
          </a:p>
          <a:p>
            <a:pPr algn="ctr">
              <a:defRPr/>
            </a:pPr>
            <a:r>
              <a:rPr lang="en-GB" sz="2400"/>
              <a:t>Median survival  was 140 days (20-783)</a:t>
            </a:r>
          </a:p>
          <a:p>
            <a:pPr algn="ctr">
              <a:defRPr/>
            </a:pPr>
            <a:endParaRPr lang="en-GB" sz="240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6094" y="4509121"/>
            <a:ext cx="3731907" cy="1599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400"/>
              <a:t>Pac. S lepším PS déle vydrží</a:t>
            </a:r>
          </a:p>
        </p:txBody>
      </p:sp>
    </p:spTree>
    <p:extLst>
      <p:ext uri="{BB962C8B-B14F-4D97-AF65-F5344CB8AC3E}">
        <p14:creationId xmlns:p14="http://schemas.microsoft.com/office/powerpoint/2010/main" val="352701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29923" y="1340768"/>
            <a:ext cx="10886109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800" b="1" u="sng">
                <a:solidFill>
                  <a:schemeClr val="tx2"/>
                </a:solidFill>
              </a:rPr>
              <a:t>Indikace k DPV – 3 odlišné skupiny:</a:t>
            </a:r>
          </a:p>
          <a:p>
            <a:endParaRPr lang="cs-CZ" sz="2800" b="1"/>
          </a:p>
          <a:p>
            <a:pPr marL="342900" indent="-342900">
              <a:buAutoNum type="arabicPeriod"/>
            </a:pPr>
            <a:r>
              <a:rPr lang="cs-CZ" sz="2800" b="1"/>
              <a:t>Kompletní remise</a:t>
            </a:r>
            <a:r>
              <a:rPr lang="cs-CZ" sz="2800"/>
              <a:t> za cenu neschopnosti jíst</a:t>
            </a:r>
            <a:br>
              <a:rPr lang="cs-CZ" sz="2800"/>
            </a:br>
            <a:r>
              <a:rPr lang="cs-CZ" sz="2800"/>
              <a:t>(krátké střevo, píštěle, radiační enteritida atp.)</a:t>
            </a:r>
            <a:endParaRPr lang="cs-CZ" sz="2800">
              <a:ea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lang="cs-CZ" sz="2800" b="1"/>
              <a:t>Dočasná potřeba DPV v průběhu stonání a léčby</a:t>
            </a:r>
            <a:br>
              <a:rPr lang="cs-CZ" sz="2800" b="1"/>
            </a:br>
            <a:r>
              <a:rPr lang="cs-CZ" sz="2800"/>
              <a:t>(mukositida, proximální střevní píštěl atp.)</a:t>
            </a:r>
            <a:endParaRPr lang="cs-CZ" sz="2800">
              <a:ea typeface="Calibri"/>
              <a:cs typeface="Calibri"/>
            </a:endParaRPr>
          </a:p>
          <a:p>
            <a:pPr marL="342900" indent="-342900">
              <a:buAutoNum type="arabicPeriod"/>
            </a:pPr>
            <a:r>
              <a:rPr lang="cs-CZ" sz="2800" b="1"/>
              <a:t>Pokračující neléčitelná choroba</a:t>
            </a:r>
            <a:br>
              <a:rPr lang="cs-CZ" sz="2800" b="1"/>
            </a:br>
            <a:r>
              <a:rPr lang="cs-CZ" sz="2800"/>
              <a:t>(a doživotní potřeba DPV do smrti)</a:t>
            </a:r>
            <a:endParaRPr lang="cs-CZ" sz="2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511221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3902E6D2-AFED-4A65-B71E-BA491B67CDAA}"/>
              </a:ext>
            </a:extLst>
          </p:cNvPr>
          <p:cNvSpPr txBox="1"/>
          <p:nvPr/>
        </p:nvSpPr>
        <p:spPr>
          <a:xfrm>
            <a:off x="4507263" y="852205"/>
            <a:ext cx="3177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/>
              <a:t>N=52, WL/6m = 17%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BB7CA60-87D5-46FF-BA8E-C628078D0CCC}"/>
              </a:ext>
            </a:extLst>
          </p:cNvPr>
          <p:cNvSpPr txBox="1"/>
          <p:nvPr/>
        </p:nvSpPr>
        <p:spPr>
          <a:xfrm>
            <a:off x="1057355" y="1525908"/>
            <a:ext cx="10474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/>
              <a:t>Každý 1 měsíc HPN přidá cca 1kg hmotnosti, 6 bodů KPS, 6 bodů QOL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9A8D135F-4302-4BAD-896C-ADB8DA8B7FE2}"/>
              </a:ext>
            </a:extLst>
          </p:cNvPr>
          <p:cNvGraphicFramePr>
            <a:graphicFrameLocks noGrp="1"/>
          </p:cNvGraphicFramePr>
          <p:nvPr/>
        </p:nvGraphicFramePr>
        <p:xfrm>
          <a:off x="1735117" y="2599034"/>
          <a:ext cx="8128000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0186014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73720093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23367625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58402196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8017705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cs-CZ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/>
                        <a:t>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/>
                        <a:t>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/>
                        <a:t>3m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634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3200"/>
                        <a:t>61,5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/>
                        <a:t>váha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/>
                        <a:t>+1,6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/>
                        <a:t>+2,4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/>
                        <a:t>+5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285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3200"/>
                        <a:t>61,6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/>
                        <a:t>KPS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/>
                        <a:t>+6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/>
                        <a:t>+10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/>
                        <a:t>+24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7690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3200"/>
                        <a:t>37,1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/>
                        <a:t>QOL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/>
                        <a:t>+12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/>
                        <a:t>+14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36804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cs-CZ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163379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4014544" y="6044541"/>
            <a:ext cx="4447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err="1"/>
              <a:t>Vashi</a:t>
            </a:r>
            <a:r>
              <a:rPr lang="cs-CZ" sz="2400" b="1"/>
              <a:t>, BMC </a:t>
            </a:r>
            <a:r>
              <a:rPr lang="cs-CZ" sz="2400" b="1" err="1"/>
              <a:t>Cancer</a:t>
            </a:r>
            <a:r>
              <a:rPr lang="cs-CZ" sz="2400" b="1"/>
              <a:t> 14: 593 (2014)</a:t>
            </a:r>
          </a:p>
        </p:txBody>
      </p:sp>
    </p:spTree>
    <p:extLst>
      <p:ext uri="{BB962C8B-B14F-4D97-AF65-F5344CB8AC3E}">
        <p14:creationId xmlns:p14="http://schemas.microsoft.com/office/powerpoint/2010/main" val="4634536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AE21E-E872-469B-99BD-1EDF04170FC2}" type="slidenum">
              <a:rPr lang="it-IT" smtClean="0"/>
              <a:pPr>
                <a:defRPr/>
              </a:pPr>
              <a:t>83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7489" y="1"/>
            <a:ext cx="9158979" cy="364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7536" y="3116345"/>
            <a:ext cx="862318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C150846-7A44-4DA6-982A-D96BC73D2C03}"/>
              </a:ext>
            </a:extLst>
          </p:cNvPr>
          <p:cNvSpPr txBox="1"/>
          <p:nvPr/>
        </p:nvSpPr>
        <p:spPr>
          <a:xfrm>
            <a:off x="0" y="3135151"/>
            <a:ext cx="183479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/>
              <a:t>GPS</a:t>
            </a:r>
          </a:p>
          <a:p>
            <a:r>
              <a:rPr lang="cs-CZ" sz="2800" b="1"/>
              <a:t>Meta:	ovar.</a:t>
            </a:r>
          </a:p>
          <a:p>
            <a:r>
              <a:rPr lang="cs-CZ" sz="2800" b="1"/>
              <a:t>	GIT</a:t>
            </a:r>
          </a:p>
          <a:p>
            <a:r>
              <a:rPr lang="cs-CZ" sz="2800" b="1"/>
              <a:t>	jiné</a:t>
            </a:r>
          </a:p>
          <a:p>
            <a:r>
              <a:rPr lang="cs-CZ" sz="2800" b="1"/>
              <a:t>KPS</a:t>
            </a:r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917399" y="3408218"/>
            <a:ext cx="3001458" cy="451263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1834798" y="3859481"/>
            <a:ext cx="2392818" cy="273132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1557197" y="4258535"/>
            <a:ext cx="3406689" cy="84739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V="1">
            <a:off x="1662096" y="4578331"/>
            <a:ext cx="2256761" cy="132481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V="1">
            <a:off x="800663" y="4852278"/>
            <a:ext cx="3118194" cy="26663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H="1">
            <a:off x="8989621" y="5560747"/>
            <a:ext cx="1179090" cy="92408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H="1" flipV="1">
            <a:off x="8312727" y="5928256"/>
            <a:ext cx="1855984" cy="30293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3811716" y="4994758"/>
            <a:ext cx="6834752" cy="3413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3918857" y="3349584"/>
            <a:ext cx="6727611" cy="341313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se šipkou 17"/>
          <p:cNvCxnSpPr/>
          <p:nvPr/>
        </p:nvCxnSpPr>
        <p:spPr>
          <a:xfrm flipH="1">
            <a:off x="8787740" y="5125410"/>
            <a:ext cx="1380973" cy="270585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ovéPole 3">
            <a:extLst>
              <a:ext uri="{FF2B5EF4-FFF2-40B4-BE49-F238E27FC236}">
                <a16:creationId xmlns:a16="http://schemas.microsoft.com/office/drawing/2014/main" id="{B4C83642-64C8-4E49-BE54-E59F5287A21E}"/>
              </a:ext>
            </a:extLst>
          </p:cNvPr>
          <p:cNvSpPr txBox="1"/>
          <p:nvPr/>
        </p:nvSpPr>
        <p:spPr>
          <a:xfrm>
            <a:off x="10168712" y="4868250"/>
            <a:ext cx="19067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err="1"/>
              <a:t>Med.přežití</a:t>
            </a:r>
            <a:endParaRPr lang="cs-CZ" sz="2800" b="1"/>
          </a:p>
          <a:p>
            <a:r>
              <a:rPr lang="cs-CZ" sz="2800" b="1"/>
              <a:t>3m </a:t>
            </a:r>
            <a:r>
              <a:rPr lang="cs-CZ" sz="2800" b="1" err="1"/>
              <a:t>prob</a:t>
            </a:r>
            <a:r>
              <a:rPr lang="cs-CZ" sz="2800" b="1"/>
              <a:t>.</a:t>
            </a:r>
          </a:p>
          <a:p>
            <a:r>
              <a:rPr lang="cs-CZ" sz="2800" b="1"/>
              <a:t>6m </a:t>
            </a:r>
            <a:r>
              <a:rPr lang="cs-CZ" sz="2800" b="1" err="1"/>
              <a:t>prob</a:t>
            </a:r>
            <a:r>
              <a:rPr lang="cs-CZ" sz="2800" b="1"/>
              <a:t>.</a:t>
            </a:r>
          </a:p>
        </p:txBody>
      </p:sp>
      <p:sp>
        <p:nvSpPr>
          <p:cNvPr id="7" name="Šipka nahoru 6"/>
          <p:cNvSpPr/>
          <p:nvPr/>
        </p:nvSpPr>
        <p:spPr>
          <a:xfrm>
            <a:off x="7229092" y="3759905"/>
            <a:ext cx="261258" cy="39905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ů 8"/>
          <p:cNvSpPr/>
          <p:nvPr/>
        </p:nvSpPr>
        <p:spPr>
          <a:xfrm>
            <a:off x="6668318" y="5395995"/>
            <a:ext cx="285008" cy="53226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934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A2A4CF5-40F3-476E-8F9B-411010BC233B}"/>
              </a:ext>
            </a:extLst>
          </p:cNvPr>
          <p:cNvSpPr txBox="1"/>
          <p:nvPr/>
        </p:nvSpPr>
        <p:spPr>
          <a:xfrm flipH="1">
            <a:off x="1015093" y="764921"/>
            <a:ext cx="9701033" cy="48320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sz="2800" b="1"/>
              <a:t>Rozhodování na počátku:</a:t>
            </a:r>
          </a:p>
          <a:p>
            <a:endParaRPr lang="cs-CZ" sz="2800"/>
          </a:p>
          <a:p>
            <a:r>
              <a:rPr lang="cs-CZ" sz="2800" u="sng"/>
              <a:t>Klasická pravidla</a:t>
            </a:r>
            <a:r>
              <a:rPr lang="cs-CZ" sz="2800"/>
              <a:t>:</a:t>
            </a:r>
          </a:p>
          <a:p>
            <a:pPr marL="457200" indent="-457200">
              <a:buFont typeface="Arial"/>
              <a:buChar char="•"/>
            </a:pPr>
            <a:r>
              <a:rPr lang="cs-CZ" sz="2800"/>
              <a:t>Hladovění limituje přežití více než nádor</a:t>
            </a:r>
            <a:endParaRPr lang="cs-CZ" sz="280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cs-CZ" sz="2800"/>
              <a:t>Očekávané přežití je nad 2-3 měsíce</a:t>
            </a:r>
            <a:endParaRPr lang="cs-CZ" sz="280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cs-CZ" sz="2800"/>
              <a:t>Bez vzdálených metastáz ??</a:t>
            </a:r>
            <a:endParaRPr lang="cs-CZ" sz="280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cs-CZ" sz="2800" err="1"/>
              <a:t>Karnofski</a:t>
            </a:r>
            <a:r>
              <a:rPr lang="cs-CZ" sz="2800"/>
              <a:t> PS je nad 50%</a:t>
            </a:r>
            <a:endParaRPr lang="cs-CZ" sz="2800">
              <a:ea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cs-CZ" sz="2800"/>
              <a:t>Pacient i rodina jsou informováni o:</a:t>
            </a:r>
            <a:endParaRPr lang="cs-CZ" sz="2800">
              <a:ea typeface="Calibri"/>
              <a:cs typeface="Calibri"/>
            </a:endParaRPr>
          </a:p>
          <a:p>
            <a:pPr marL="914400" lvl="1" indent="-457200">
              <a:buFont typeface="Courier New"/>
              <a:buChar char="o"/>
            </a:pPr>
            <a:r>
              <a:rPr lang="cs-CZ" sz="2800"/>
              <a:t>rizicích</a:t>
            </a:r>
            <a:endParaRPr lang="cs-CZ" sz="2800">
              <a:ea typeface="Calibri"/>
              <a:cs typeface="Calibri"/>
            </a:endParaRPr>
          </a:p>
          <a:p>
            <a:pPr marL="914400" lvl="1" indent="-457200">
              <a:buFont typeface="Courier New"/>
              <a:buChar char="o"/>
            </a:pPr>
            <a:r>
              <a:rPr lang="cs-CZ" sz="2800"/>
              <a:t>neměnné prognóze základní dg.</a:t>
            </a:r>
            <a:endParaRPr lang="cs-CZ" sz="2800">
              <a:ea typeface="Calibri"/>
              <a:cs typeface="Calibri"/>
            </a:endParaRPr>
          </a:p>
          <a:p>
            <a:pPr marL="914400" lvl="1" indent="-457200">
              <a:buFont typeface="Courier New"/>
              <a:buChar char="o"/>
            </a:pPr>
            <a:r>
              <a:rPr lang="cs-CZ" sz="2800"/>
              <a:t>možnosti ukončení.</a:t>
            </a:r>
            <a:endParaRPr lang="cs-CZ" sz="28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59517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203534" y="582067"/>
            <a:ext cx="96985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u="sng"/>
              <a:t>Inspirace nomogramem podle Bozzettiho</a:t>
            </a:r>
            <a:r>
              <a:rPr lang="cs-CZ" sz="2800"/>
              <a:t>:</a:t>
            </a:r>
          </a:p>
          <a:p>
            <a:pPr marL="457200" indent="-457200">
              <a:buFontTx/>
              <a:buChar char="-"/>
            </a:pPr>
            <a:r>
              <a:rPr lang="cs-CZ" sz="2800"/>
              <a:t>Systémová zánětlivá odpověď (CRP)</a:t>
            </a:r>
          </a:p>
          <a:p>
            <a:pPr marL="457200" indent="-457200">
              <a:buFontTx/>
              <a:buChar char="-"/>
            </a:pPr>
            <a:r>
              <a:rPr lang="cs-CZ" sz="2800"/>
              <a:t>Performance !</a:t>
            </a:r>
          </a:p>
          <a:p>
            <a:pPr marL="457200" indent="-457200">
              <a:buFontTx/>
              <a:buChar char="-"/>
            </a:pPr>
            <a:r>
              <a:rPr lang="cs-CZ" sz="2800"/>
              <a:t>Různý význam metastáz podle prim.tumoru</a:t>
            </a:r>
          </a:p>
          <a:p>
            <a:endParaRPr lang="cs-CZ" sz="2800" u="sng"/>
          </a:p>
          <a:p>
            <a:endParaRPr lang="cs-CZ" sz="2800" u="sng"/>
          </a:p>
          <a:p>
            <a:r>
              <a:rPr lang="cs-CZ" sz="2800" u="sng"/>
              <a:t>Vhodné pořadí akcí</a:t>
            </a:r>
            <a:r>
              <a:rPr lang="cs-CZ" sz="2800"/>
              <a:t>:</a:t>
            </a:r>
          </a:p>
          <a:p>
            <a:endParaRPr lang="cs-CZ" sz="2800"/>
          </a:p>
          <a:p>
            <a:pPr marL="514350" indent="-514350">
              <a:buAutoNum type="arabicParenBoth"/>
            </a:pPr>
            <a:r>
              <a:rPr lang="cs-CZ" sz="2800"/>
              <a:t>diskuse s onkologem / paliatrem</a:t>
            </a:r>
          </a:p>
          <a:p>
            <a:pPr marL="514350" indent="-514350">
              <a:buAutoNum type="arabicParenBoth"/>
            </a:pPr>
            <a:r>
              <a:rPr lang="cs-CZ" sz="2800"/>
              <a:t>rozhodnutí lékaře</a:t>
            </a:r>
          </a:p>
          <a:p>
            <a:pPr marL="514350" indent="-514350">
              <a:buAutoNum type="arabicParenBoth"/>
            </a:pPr>
            <a:r>
              <a:rPr lang="cs-CZ" sz="2800"/>
              <a:t>diskuse s </a:t>
            </a:r>
            <a:r>
              <a:rPr lang="cs-CZ" sz="2800" u="sng"/>
              <a:t>pacientem </a:t>
            </a:r>
            <a:r>
              <a:rPr lang="cs-CZ" sz="2800"/>
              <a:t>o reálném zisku z DPV, </a:t>
            </a:r>
            <a:br>
              <a:rPr lang="cs-CZ" sz="2800"/>
            </a:br>
            <a:r>
              <a:rPr lang="cs-CZ" sz="2800"/>
              <a:t>důraz na nežádoucí účinky, omezení a rizika, </a:t>
            </a:r>
            <a:br>
              <a:rPr lang="cs-CZ" sz="2800"/>
            </a:br>
            <a:r>
              <a:rPr lang="cs-CZ" sz="2800" b="1"/>
              <a:t>důraz na rychlost realizace</a:t>
            </a:r>
            <a:r>
              <a:rPr lang="cs-CZ" sz="280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1466101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A6003056-FACB-401E-AA71-E1904AF1F181}"/>
              </a:ext>
            </a:extLst>
          </p:cNvPr>
          <p:cNvSpPr txBox="1"/>
          <p:nvPr/>
        </p:nvSpPr>
        <p:spPr>
          <a:xfrm>
            <a:off x="865354" y="413177"/>
            <a:ext cx="955701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/>
              <a:t>Rozhodování na konci:</a:t>
            </a:r>
          </a:p>
          <a:p>
            <a:endParaRPr lang="cs-CZ" sz="2800"/>
          </a:p>
          <a:p>
            <a:r>
              <a:rPr lang="cs-CZ" sz="2800" u="sng"/>
              <a:t>Kdy</a:t>
            </a:r>
            <a:r>
              <a:rPr lang="cs-CZ" sz="2800"/>
              <a:t>?</a:t>
            </a:r>
          </a:p>
          <a:p>
            <a:pPr marL="285750" indent="-285750">
              <a:buFontTx/>
              <a:buChar char="-"/>
            </a:pPr>
            <a:r>
              <a:rPr lang="cs-CZ" sz="2800"/>
              <a:t>negativní vliv na QOL</a:t>
            </a:r>
          </a:p>
          <a:p>
            <a:pPr marL="285750" indent="-285750">
              <a:buFontTx/>
              <a:buChar char="-"/>
            </a:pPr>
            <a:r>
              <a:rPr lang="cs-CZ" sz="2800"/>
              <a:t>neschopnost ambulantních návštěv</a:t>
            </a:r>
          </a:p>
          <a:p>
            <a:pPr marL="285750" indent="-285750">
              <a:buFontTx/>
              <a:buChar char="-"/>
            </a:pPr>
            <a:r>
              <a:rPr lang="cs-CZ" sz="2800"/>
              <a:t>dokumentované selhání nutrice</a:t>
            </a:r>
          </a:p>
          <a:p>
            <a:pPr marL="285750" indent="-285750">
              <a:buFontTx/>
              <a:buChar char="-"/>
            </a:pPr>
            <a:endParaRPr lang="cs-CZ" sz="2800"/>
          </a:p>
          <a:p>
            <a:r>
              <a:rPr lang="cs-CZ" sz="2800" u="sng"/>
              <a:t>Jak</a:t>
            </a:r>
            <a:r>
              <a:rPr lang="cs-CZ" sz="2800"/>
              <a:t>? </a:t>
            </a:r>
          </a:p>
          <a:p>
            <a:pPr marL="285750" indent="-285750">
              <a:buFontTx/>
              <a:buChar char="-"/>
            </a:pPr>
            <a:r>
              <a:rPr lang="cs-CZ" sz="2800"/>
              <a:t>Při ambulantní kontrole s pacientem !</a:t>
            </a:r>
          </a:p>
          <a:p>
            <a:pPr marL="285750" indent="-285750">
              <a:buFontTx/>
              <a:buChar char="-"/>
            </a:pPr>
            <a:r>
              <a:rPr lang="cs-CZ" sz="2800"/>
              <a:t>Odkaz na původní </a:t>
            </a:r>
            <a:r>
              <a:rPr lang="cs-CZ" sz="2800" err="1"/>
              <a:t>info</a:t>
            </a:r>
            <a:r>
              <a:rPr lang="cs-CZ" sz="2800"/>
              <a:t> o možnosti ukončení</a:t>
            </a:r>
          </a:p>
          <a:p>
            <a:pPr marL="285750" indent="-285750">
              <a:buFontTx/>
              <a:buChar char="-"/>
            </a:pPr>
            <a:r>
              <a:rPr lang="cs-CZ" sz="2800"/>
              <a:t>Snížení frekvence nutričních vaků do spotřebování</a:t>
            </a:r>
          </a:p>
          <a:p>
            <a:pPr marL="285750" indent="-285750">
              <a:buFontTx/>
              <a:buChar char="-"/>
            </a:pPr>
            <a:r>
              <a:rPr lang="cs-CZ" sz="2800"/>
              <a:t>Přechod na </a:t>
            </a:r>
            <a:r>
              <a:rPr lang="cs-CZ" sz="2800" err="1"/>
              <a:t>iv</a:t>
            </a:r>
            <a:r>
              <a:rPr lang="cs-CZ" sz="2800"/>
              <a:t> hydrataci</a:t>
            </a:r>
          </a:p>
          <a:p>
            <a:pPr marL="285750" indent="-285750">
              <a:buFontTx/>
              <a:buChar char="-"/>
            </a:pPr>
            <a:r>
              <a:rPr lang="cs-CZ" sz="2800"/>
              <a:t>Předání do péče domácího </a:t>
            </a:r>
            <a:r>
              <a:rPr lang="cs-CZ" sz="2800" err="1"/>
              <a:t>hospicu</a:t>
            </a:r>
            <a:r>
              <a:rPr lang="cs-CZ" sz="28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69941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A9C8CA-CEB2-56C7-ED4C-A895706E0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cs typeface="Calibri Light"/>
              </a:rPr>
              <a:t>Osnova</a:t>
            </a:r>
            <a:endParaRPr lang="cs-CZ" b="1">
              <a:ea typeface="Calibri Light"/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5B285C-3B12-61D7-77B7-F7E169C89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cs typeface="Calibri"/>
              </a:rPr>
              <a:t>Obecné principy a praktické aspekty</a:t>
            </a:r>
            <a:endParaRPr lang="cs-CZ" dirty="0"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dirty="0">
                <a:cs typeface="Calibri"/>
              </a:rPr>
              <a:t>Příčiny, diagnostika, výpočty, složení atd.</a:t>
            </a:r>
            <a:endParaRPr lang="cs-CZ" dirty="0">
              <a:ea typeface="Calibri"/>
              <a:cs typeface="Calibri"/>
            </a:endParaRPr>
          </a:p>
          <a:p>
            <a:r>
              <a:rPr lang="cs-CZ" dirty="0" err="1">
                <a:ea typeface="Calibri"/>
                <a:cs typeface="Calibri"/>
              </a:rPr>
              <a:t>Guidelines</a:t>
            </a:r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Základní principy terapie malnutrice v onkologii</a:t>
            </a:r>
            <a:endParaRPr lang="cs-CZ" dirty="0">
              <a:ea typeface="Calibri"/>
              <a:cs typeface="Calibri"/>
            </a:endParaRPr>
          </a:p>
          <a:p>
            <a:r>
              <a:rPr lang="cs-CZ" dirty="0">
                <a:ea typeface="Calibri"/>
                <a:cs typeface="Calibri"/>
              </a:rPr>
              <a:t>Specifické situace v onkologii</a:t>
            </a:r>
          </a:p>
          <a:p>
            <a:r>
              <a:rPr lang="cs-CZ" dirty="0">
                <a:solidFill>
                  <a:srgbClr val="FF0000"/>
                </a:solidFill>
                <a:ea typeface="Calibri"/>
                <a:cs typeface="Calibri"/>
              </a:rPr>
              <a:t>Příklady</a:t>
            </a:r>
          </a:p>
          <a:p>
            <a:r>
              <a:rPr lang="cs-CZ" dirty="0">
                <a:cs typeface="Calibri"/>
              </a:rPr>
              <a:t>Odkazy a kontakty</a:t>
            </a:r>
            <a:endParaRPr lang="cs-CZ" dirty="0">
              <a:ea typeface="Calibri" panose="020F0502020204030204"/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158127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1" name="Rectangle 5"/>
          <p:cNvSpPr>
            <a:spLocks noChangeArrowheads="1"/>
          </p:cNvSpPr>
          <p:nvPr/>
        </p:nvSpPr>
        <p:spPr bwMode="auto">
          <a:xfrm>
            <a:off x="6456363" y="1484314"/>
            <a:ext cx="3960812" cy="649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pic>
        <p:nvPicPr>
          <p:cNvPr id="260098" name="Picture 2" descr="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0337" y="0"/>
            <a:ext cx="5170488" cy="6884988"/>
          </a:xfrm>
          <a:prstGeom prst="rect">
            <a:avLst/>
          </a:prstGeom>
          <a:noFill/>
        </p:spPr>
      </p:pic>
      <p:sp>
        <p:nvSpPr>
          <p:cNvPr id="260099" name="Rectangle 3"/>
          <p:cNvSpPr>
            <a:spLocks noChangeArrowheads="1"/>
          </p:cNvSpPr>
          <p:nvPr/>
        </p:nvSpPr>
        <p:spPr bwMode="auto">
          <a:xfrm>
            <a:off x="3575050" y="5445126"/>
            <a:ext cx="863600" cy="574675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60100" name="Rectangle 4"/>
          <p:cNvSpPr>
            <a:spLocks noChangeArrowheads="1"/>
          </p:cNvSpPr>
          <p:nvPr/>
        </p:nvSpPr>
        <p:spPr bwMode="auto">
          <a:xfrm>
            <a:off x="3863976" y="1270001"/>
            <a:ext cx="1008063" cy="358775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60102" name="Text Box 6"/>
          <p:cNvSpPr txBox="1">
            <a:spLocks noChangeArrowheads="1"/>
          </p:cNvSpPr>
          <p:nvPr/>
        </p:nvSpPr>
        <p:spPr bwMode="auto">
          <a:xfrm>
            <a:off x="6888164" y="382588"/>
            <a:ext cx="3082767" cy="627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chemeClr val="tx2"/>
                </a:solidFill>
              </a:rPr>
              <a:t>Pacient s nádorem</a:t>
            </a:r>
          </a:p>
          <a:p>
            <a:r>
              <a:rPr lang="cs-CZ" sz="2800" b="1">
                <a:solidFill>
                  <a:schemeClr val="tx2"/>
                </a:solidFill>
              </a:rPr>
              <a:t>dutiny ústní</a:t>
            </a:r>
          </a:p>
          <a:p>
            <a:endParaRPr lang="cs-CZ" sz="1000" b="1">
              <a:solidFill>
                <a:schemeClr val="tx2"/>
              </a:solidFill>
            </a:endParaRPr>
          </a:p>
          <a:p>
            <a:r>
              <a:rPr lang="cs-CZ" sz="2800" b="1">
                <a:solidFill>
                  <a:schemeClr val="tx2"/>
                </a:solidFill>
              </a:rPr>
              <a:t>15 měsíců </a:t>
            </a:r>
          </a:p>
          <a:p>
            <a:r>
              <a:rPr lang="cs-CZ" sz="2800" b="1">
                <a:solidFill>
                  <a:schemeClr val="tx2"/>
                </a:solidFill>
              </a:rPr>
              <a:t>multimodální  </a:t>
            </a:r>
          </a:p>
          <a:p>
            <a:r>
              <a:rPr lang="cs-CZ" sz="2800" b="1">
                <a:solidFill>
                  <a:schemeClr val="tx2"/>
                </a:solidFill>
              </a:rPr>
              <a:t>onkologické léčby,</a:t>
            </a:r>
          </a:p>
          <a:p>
            <a:r>
              <a:rPr lang="cs-CZ" sz="2800" b="1">
                <a:solidFill>
                  <a:schemeClr val="tx2"/>
                </a:solidFill>
              </a:rPr>
              <a:t>zhubnutí o 45 %</a:t>
            </a:r>
          </a:p>
          <a:p>
            <a:endParaRPr lang="cs-CZ" sz="2800" b="1">
              <a:solidFill>
                <a:schemeClr val="tx2"/>
              </a:solidFill>
            </a:endParaRPr>
          </a:p>
          <a:p>
            <a:r>
              <a:rPr lang="cs-CZ" sz="2800" b="1">
                <a:solidFill>
                  <a:schemeClr val="tx2"/>
                </a:solidFill>
              </a:rPr>
              <a:t>Až v tomto stavu</a:t>
            </a:r>
          </a:p>
          <a:p>
            <a:r>
              <a:rPr lang="cs-CZ" sz="2800" b="1">
                <a:solidFill>
                  <a:schemeClr val="tx2"/>
                </a:solidFill>
              </a:rPr>
              <a:t>odeslán k zavedení </a:t>
            </a:r>
          </a:p>
          <a:p>
            <a:r>
              <a:rPr lang="cs-CZ" sz="2800" b="1">
                <a:solidFill>
                  <a:schemeClr val="tx2"/>
                </a:solidFill>
              </a:rPr>
              <a:t>gastrostomie </a:t>
            </a:r>
          </a:p>
          <a:p>
            <a:endParaRPr lang="cs-CZ" sz="2800" b="1">
              <a:solidFill>
                <a:schemeClr val="tx2"/>
              </a:solidFill>
            </a:endParaRPr>
          </a:p>
          <a:p>
            <a:r>
              <a:rPr lang="cs-CZ" sz="2800" b="1">
                <a:solidFill>
                  <a:schemeClr val="tx2"/>
                </a:solidFill>
              </a:rPr>
              <a:t>Nenávratná </a:t>
            </a:r>
          </a:p>
          <a:p>
            <a:r>
              <a:rPr lang="cs-CZ" sz="2800" b="1">
                <a:solidFill>
                  <a:schemeClr val="tx2"/>
                </a:solidFill>
              </a:rPr>
              <a:t>kachexie</a:t>
            </a:r>
          </a:p>
          <a:p>
            <a:r>
              <a:rPr lang="cs-CZ" sz="2800" b="1">
                <a:solidFill>
                  <a:schemeClr val="tx2"/>
                </a:solidFill>
              </a:rPr>
              <a:t>14 dnů před smrtí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6135" y="229931"/>
            <a:ext cx="10515600" cy="1325563"/>
          </a:xfrm>
        </p:spPr>
        <p:txBody>
          <a:bodyPr/>
          <a:lstStyle/>
          <a:p>
            <a:r>
              <a:rPr lang="cs-CZ"/>
              <a:t>Příklad 1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70884"/>
            <a:ext cx="10515600" cy="480607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sz="1400"/>
              <a:t>Odeslán ze spádové interny</a:t>
            </a:r>
          </a:p>
          <a:p>
            <a:r>
              <a:rPr lang="cs-CZ" sz="1400" err="1"/>
              <a:t>Anamn</a:t>
            </a:r>
            <a:r>
              <a:rPr lang="cs-CZ" sz="1400"/>
              <a:t>.  2 měsíce bolesti břicha v epigastriu a nechutenství, postupně přešel na kašovitou, nyní toleruje jen po doušcích tekutou stravu.... popíjí </a:t>
            </a:r>
            <a:r>
              <a:rPr lang="cs-CZ" sz="1400" err="1"/>
              <a:t>Nutridrink</a:t>
            </a:r>
            <a:r>
              <a:rPr lang="cs-CZ" sz="1400"/>
              <a:t> - vypil zatím 1....</a:t>
            </a:r>
          </a:p>
          <a:p>
            <a:r>
              <a:rPr lang="cs-CZ" sz="1400"/>
              <a:t>gastroskopie 3.1.2014:  </a:t>
            </a:r>
            <a:r>
              <a:rPr lang="cs-CZ" sz="1400" err="1"/>
              <a:t>stenozující</a:t>
            </a:r>
            <a:r>
              <a:rPr lang="cs-CZ" sz="1400"/>
              <a:t> tumor</a:t>
            </a:r>
            <a:endParaRPr lang="cs-CZ" sz="1400">
              <a:ea typeface="Calibri"/>
              <a:cs typeface="Calibri"/>
            </a:endParaRPr>
          </a:p>
          <a:p>
            <a:r>
              <a:rPr lang="cs-CZ" sz="1400"/>
              <a:t>Histologie: nízce </a:t>
            </a:r>
            <a:r>
              <a:rPr lang="cs-CZ" sz="1400" err="1"/>
              <a:t>dif</a:t>
            </a:r>
            <a:r>
              <a:rPr lang="cs-CZ" sz="1400"/>
              <a:t>. </a:t>
            </a:r>
            <a:r>
              <a:rPr lang="cs-CZ" sz="1400" err="1"/>
              <a:t>spinoca</a:t>
            </a:r>
            <a:r>
              <a:rPr lang="cs-CZ" sz="1400"/>
              <a:t> </a:t>
            </a:r>
          </a:p>
          <a:p>
            <a:r>
              <a:rPr lang="cs-CZ" sz="1400"/>
              <a:t>CT břicha 7.1.2014: v.s. TU stenóza </a:t>
            </a:r>
            <a:r>
              <a:rPr lang="cs-CZ" sz="1400" err="1"/>
              <a:t>distál</a:t>
            </a:r>
            <a:r>
              <a:rPr lang="cs-CZ" sz="1400"/>
              <a:t>. jícnu, bez průkazu infiltrace okolí, bez lymfadenopatie,</a:t>
            </a:r>
            <a:endParaRPr lang="cs-CZ" sz="1400">
              <a:ea typeface="Calibri"/>
              <a:cs typeface="Calibri"/>
            </a:endParaRPr>
          </a:p>
          <a:p>
            <a:r>
              <a:rPr lang="cs-CZ" sz="1400"/>
              <a:t> </a:t>
            </a:r>
            <a:r>
              <a:rPr lang="cs-CZ" sz="1400">
                <a:solidFill>
                  <a:srgbClr val="FF0000"/>
                </a:solidFill>
              </a:rPr>
              <a:t>prakticky úplně chybí tuková tkáň v dutině břišní i podkoží</a:t>
            </a:r>
          </a:p>
          <a:p>
            <a:r>
              <a:rPr lang="cs-CZ" sz="1400"/>
              <a:t>RTG S+P: normál. nález </a:t>
            </a:r>
          </a:p>
          <a:p>
            <a:r>
              <a:rPr lang="cs-CZ" sz="1400"/>
              <a:t>AFP 6,34, CEA 1,4, Ca 19-9_ 10,2</a:t>
            </a:r>
            <a:endParaRPr lang="cs-CZ" sz="1400">
              <a:ea typeface="Calibri"/>
              <a:cs typeface="Calibri"/>
            </a:endParaRPr>
          </a:p>
          <a:p>
            <a:r>
              <a:rPr lang="cs-CZ" sz="1400"/>
              <a:t>KO: </a:t>
            </a:r>
            <a:r>
              <a:rPr lang="cs-CZ" sz="1400" err="1"/>
              <a:t>Hb</a:t>
            </a:r>
            <a:r>
              <a:rPr lang="cs-CZ" sz="1400"/>
              <a:t> 153</a:t>
            </a:r>
          </a:p>
          <a:p>
            <a:r>
              <a:rPr lang="cs-CZ" sz="1400" err="1"/>
              <a:t>biochem</a:t>
            </a:r>
            <a:r>
              <a:rPr lang="cs-CZ" sz="1400"/>
              <a:t>: </a:t>
            </a:r>
            <a:r>
              <a:rPr lang="cs-CZ" sz="1400" err="1"/>
              <a:t>ure</a:t>
            </a:r>
            <a:r>
              <a:rPr lang="cs-CZ" sz="1400"/>
              <a:t> 16, </a:t>
            </a:r>
            <a:r>
              <a:rPr lang="cs-CZ" sz="1400" err="1"/>
              <a:t>kreat</a:t>
            </a:r>
            <a:r>
              <a:rPr lang="cs-CZ" sz="1400"/>
              <a:t> 125, CB 74, alb 52</a:t>
            </a:r>
          </a:p>
          <a:p>
            <a:r>
              <a:rPr lang="cs-CZ" sz="1400" err="1"/>
              <a:t>Obj</a:t>
            </a:r>
            <a:r>
              <a:rPr lang="cs-CZ" sz="1400"/>
              <a:t>.: KI 60% - limitace těžkou kachexií, orient živě spolupracuje, bez klid dušnosti, ikteru a cyanosy, břicho propadlé pod </a:t>
            </a:r>
            <a:r>
              <a:rPr lang="cs-CZ" sz="1400" err="1"/>
              <a:t>niveau</a:t>
            </a:r>
            <a:r>
              <a:rPr lang="cs-CZ" sz="1400"/>
              <a:t>, bez </a:t>
            </a:r>
            <a:r>
              <a:rPr lang="cs-CZ" sz="1400" err="1"/>
              <a:t>rezist</a:t>
            </a:r>
            <a:r>
              <a:rPr lang="cs-CZ" sz="1400"/>
              <a:t>, </a:t>
            </a:r>
            <a:r>
              <a:rPr lang="cs-CZ" sz="1400" err="1"/>
              <a:t>perist</a:t>
            </a:r>
            <a:r>
              <a:rPr lang="cs-CZ" sz="1400"/>
              <a:t>++, atrofie svalstva, </a:t>
            </a:r>
            <a:endParaRPr lang="cs-CZ" sz="1400">
              <a:ea typeface="Calibri"/>
              <a:cs typeface="Calibri"/>
            </a:endParaRPr>
          </a:p>
          <a:p>
            <a:r>
              <a:rPr lang="cs-CZ" sz="1400"/>
              <a:t>DKK bez otoku.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A9C8CA-CEB2-56C7-ED4C-A895706E0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>
                <a:cs typeface="Calibri Light"/>
              </a:rPr>
              <a:t>Osnova</a:t>
            </a:r>
            <a:endParaRPr lang="cs-CZ" b="1">
              <a:ea typeface="Calibri Light"/>
              <a:cs typeface="Calibri Ligh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5B285C-3B12-61D7-77B7-F7E169C89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rgbClr val="FF0000"/>
                </a:solidFill>
                <a:cs typeface="Calibri"/>
              </a:rPr>
              <a:t>Obecné principy a praktické aspekty</a:t>
            </a:r>
            <a:endParaRPr lang="cs-CZ" dirty="0">
              <a:solidFill>
                <a:srgbClr val="FF0000"/>
              </a:solidFill>
              <a:ea typeface="Calibri"/>
              <a:cs typeface="Calibri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cs-CZ" dirty="0">
                <a:solidFill>
                  <a:srgbClr val="FF0000"/>
                </a:solidFill>
                <a:cs typeface="Calibri"/>
              </a:rPr>
              <a:t>Příčiny, diagnostika, výpočty, složení atd.</a:t>
            </a:r>
            <a:endParaRPr lang="cs-CZ" dirty="0">
              <a:solidFill>
                <a:srgbClr val="FF0000"/>
              </a:solidFill>
              <a:ea typeface="Calibri"/>
              <a:cs typeface="Calibri"/>
            </a:endParaRPr>
          </a:p>
          <a:p>
            <a:r>
              <a:rPr lang="cs-CZ" dirty="0" err="1">
                <a:ea typeface="Calibri"/>
                <a:cs typeface="Calibri"/>
              </a:rPr>
              <a:t>Guidelines</a:t>
            </a:r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Základní principy terapie malnutrice v onkologii</a:t>
            </a:r>
            <a:endParaRPr lang="cs-CZ" dirty="0">
              <a:ea typeface="Calibri"/>
              <a:cs typeface="Calibri"/>
            </a:endParaRPr>
          </a:p>
          <a:p>
            <a:r>
              <a:rPr lang="cs-CZ" dirty="0">
                <a:ea typeface="Calibri"/>
                <a:cs typeface="Calibri"/>
              </a:rPr>
              <a:t>Specifické situace v onkologii</a:t>
            </a:r>
          </a:p>
          <a:p>
            <a:r>
              <a:rPr lang="cs-CZ" dirty="0">
                <a:ea typeface="Calibri"/>
                <a:cs typeface="Calibri"/>
              </a:rPr>
              <a:t>Příklady</a:t>
            </a:r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Odkazy a kontakty</a:t>
            </a:r>
            <a:endParaRPr lang="cs-CZ" dirty="0">
              <a:ea typeface="Calibri" panose="020F0502020204030204"/>
              <a:cs typeface="Calibri"/>
            </a:endParaRPr>
          </a:p>
          <a:p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9386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/>
              <a:t>Nutriční dotazník: </a:t>
            </a:r>
          </a:p>
          <a:p>
            <a:r>
              <a:rPr lang="cs-CZ"/>
              <a:t>hmotnost: 40.5kg, výška: 160cm, </a:t>
            </a:r>
            <a:r>
              <a:rPr lang="cs-CZ" err="1"/>
              <a:t>BMI</a:t>
            </a:r>
            <a:r>
              <a:rPr lang="cs-CZ"/>
              <a:t>: méně než 18 [5b], </a:t>
            </a:r>
          </a:p>
          <a:p>
            <a:r>
              <a:rPr lang="cs-CZ"/>
              <a:t>Chuť k jídlu: 100-75 %  [0b], </a:t>
            </a:r>
          </a:p>
          <a:p>
            <a:r>
              <a:rPr lang="cs-CZ"/>
              <a:t>Váhový úbytek: &gt;5% / 1 </a:t>
            </a:r>
            <a:r>
              <a:rPr lang="cs-CZ" err="1"/>
              <a:t>měs</a:t>
            </a:r>
            <a:r>
              <a:rPr lang="cs-CZ"/>
              <a:t>., &gt;10% / 6 </a:t>
            </a:r>
            <a:r>
              <a:rPr lang="cs-CZ" err="1"/>
              <a:t>měs</a:t>
            </a:r>
            <a:r>
              <a:rPr lang="cs-CZ"/>
              <a:t>. [5b], </a:t>
            </a:r>
          </a:p>
          <a:p>
            <a:r>
              <a:rPr lang="cs-CZ"/>
              <a:t>Příjem stravy: &lt; 1/2 porcí, &gt; 5dní, kaše [5b], </a:t>
            </a:r>
          </a:p>
          <a:p>
            <a:r>
              <a:rPr lang="cs-CZ"/>
              <a:t>Rizikové faktory (jiné): sepse, afty, ikterus .......[5b] - </a:t>
            </a:r>
            <a:r>
              <a:rPr lang="cs-CZ">
                <a:solidFill>
                  <a:srgbClr val="FF0000"/>
                </a:solidFill>
              </a:rPr>
              <a:t>riziko: 20, riziko.</a:t>
            </a:r>
          </a:p>
          <a:p>
            <a:endParaRPr lang="cs-CZ"/>
          </a:p>
          <a:p>
            <a:endParaRPr lang="cs-CZ"/>
          </a:p>
          <a:p>
            <a:r>
              <a:rPr lang="cs-CZ"/>
              <a:t>Závěr: TU </a:t>
            </a:r>
            <a:r>
              <a:rPr lang="cs-CZ" err="1"/>
              <a:t>dist</a:t>
            </a:r>
            <a:r>
              <a:rPr lang="cs-CZ"/>
              <a:t>. jícnu </a:t>
            </a:r>
            <a:r>
              <a:rPr lang="cs-CZ" err="1"/>
              <a:t>stenozující</a:t>
            </a:r>
            <a:r>
              <a:rPr lang="cs-CZ"/>
              <a:t>, </a:t>
            </a:r>
            <a:r>
              <a:rPr lang="cs-CZ">
                <a:solidFill>
                  <a:srgbClr val="FF0000"/>
                </a:solidFill>
              </a:rPr>
              <a:t>bez meta</a:t>
            </a:r>
            <a:r>
              <a:rPr lang="cs-CZ"/>
              <a:t>, dg 1/2014</a:t>
            </a:r>
          </a:p>
          <a:p>
            <a:r>
              <a:rPr lang="cs-CZ"/>
              <a:t> - </a:t>
            </a:r>
            <a:r>
              <a:rPr lang="cs-CZ" err="1"/>
              <a:t>histol</a:t>
            </a:r>
            <a:r>
              <a:rPr lang="cs-CZ"/>
              <a:t>.: </a:t>
            </a:r>
            <a:r>
              <a:rPr lang="cs-CZ" err="1"/>
              <a:t>spinoca</a:t>
            </a:r>
            <a:r>
              <a:rPr lang="cs-CZ"/>
              <a:t> </a:t>
            </a:r>
          </a:p>
          <a:p>
            <a:r>
              <a:rPr lang="cs-CZ"/>
              <a:t>-kachexie limitující možnosti chirurg i </a:t>
            </a:r>
            <a:r>
              <a:rPr lang="cs-CZ" err="1"/>
              <a:t>protinádorové</a:t>
            </a:r>
            <a:r>
              <a:rPr lang="cs-CZ"/>
              <a:t> léčby</a:t>
            </a:r>
          </a:p>
          <a:p>
            <a:r>
              <a:rPr lang="cs-CZ" err="1"/>
              <a:t>xxxxxx</a:t>
            </a:r>
            <a:endParaRPr lang="cs-CZ"/>
          </a:p>
          <a:p>
            <a:r>
              <a:rPr lang="cs-CZ"/>
              <a:t>vředová choroba duodena </a:t>
            </a:r>
          </a:p>
          <a:p>
            <a:endParaRPr lang="cs-CZ"/>
          </a:p>
          <a:p>
            <a:r>
              <a:rPr lang="cs-CZ">
                <a:solidFill>
                  <a:srgbClr val="FF0000"/>
                </a:solidFill>
              </a:rPr>
              <a:t>Zhubl 22kg/ 6 týdnů, nyní 40kg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M:\foto 20.1.2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1824" y="-69207"/>
            <a:ext cx="3168352" cy="7864779"/>
          </a:xfrm>
          <a:prstGeom prst="rect">
            <a:avLst/>
          </a:prstGeom>
          <a:noFill/>
        </p:spPr>
      </p:pic>
      <p:pic>
        <p:nvPicPr>
          <p:cNvPr id="98306" name="Picture 2" descr="Výsledek obrázku pro frak"/>
          <p:cNvPicPr>
            <a:picLocks noChangeAspect="1" noChangeArrowheads="1"/>
          </p:cNvPicPr>
          <p:nvPr/>
        </p:nvPicPr>
        <p:blipFill>
          <a:blip r:embed="rId3" cstate="print"/>
          <a:srcRect l="16667" t="8731" r="11111" b="16667"/>
          <a:stretch>
            <a:fillRect/>
          </a:stretch>
        </p:blipFill>
        <p:spPr bwMode="auto">
          <a:xfrm>
            <a:off x="3935761" y="1340768"/>
            <a:ext cx="4043173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M:\foto 20.1.2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1824" y="-69207"/>
            <a:ext cx="3168352" cy="78647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1" name="Picture 3" descr="M:\výživa dokumenty\IMAG1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5601" y="-315416"/>
            <a:ext cx="6565959" cy="11647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M:\výživa dokumenty\IMAG09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7688" y="-243408"/>
            <a:ext cx="4779878" cy="8479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6408" y="0"/>
            <a:ext cx="5921881" cy="6870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3678" y="-171400"/>
            <a:ext cx="6654651" cy="725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	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/>
              <a:t>Následně zavedena </a:t>
            </a:r>
            <a:r>
              <a:rPr lang="cs-CZ" err="1"/>
              <a:t>NG</a:t>
            </a:r>
            <a:r>
              <a:rPr lang="cs-CZ"/>
              <a:t> sonda, </a:t>
            </a:r>
          </a:p>
          <a:p>
            <a:r>
              <a:rPr lang="cs-CZ"/>
              <a:t>živen enterálně + </a:t>
            </a:r>
            <a:r>
              <a:rPr lang="cs-CZ" err="1"/>
              <a:t>CŽK</a:t>
            </a:r>
            <a:r>
              <a:rPr lang="cs-CZ"/>
              <a:t> ex pro infekci</a:t>
            </a:r>
          </a:p>
          <a:p>
            <a:endParaRPr lang="cs-CZ"/>
          </a:p>
          <a:p>
            <a:r>
              <a:rPr lang="cs-CZ"/>
              <a:t>Rozvoj bolestí břicha, zhoršení stavu</a:t>
            </a:r>
          </a:p>
          <a:p>
            <a:r>
              <a:rPr lang="cs-CZ"/>
              <a:t>Překlad na ARO, oběhová nestabilita, dechová tíseň</a:t>
            </a:r>
          </a:p>
          <a:p>
            <a:r>
              <a:rPr lang="cs-CZ"/>
              <a:t>Revize operační : </a:t>
            </a:r>
            <a:r>
              <a:rPr lang="cs-CZ" err="1"/>
              <a:t>arter</a:t>
            </a:r>
            <a:r>
              <a:rPr lang="cs-CZ"/>
              <a:t>. uzávěr </a:t>
            </a:r>
            <a:r>
              <a:rPr lang="cs-CZ" err="1"/>
              <a:t>AMS</a:t>
            </a:r>
            <a:endParaRPr lang="cs-CZ"/>
          </a:p>
          <a:p>
            <a:pPr lvl="1"/>
            <a:r>
              <a:rPr lang="cs-CZ"/>
              <a:t>Nekrotizující enteritida, neslučitelné se životem</a:t>
            </a:r>
          </a:p>
          <a:p>
            <a:pPr lvl="1"/>
            <a:r>
              <a:rPr lang="cs-CZ"/>
              <a:t>Exitus let.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CAVE:  </a:t>
            </a:r>
            <a:r>
              <a:rPr lang="cs-CZ" err="1"/>
              <a:t>refeeding</a:t>
            </a:r>
            <a:r>
              <a:rPr lang="cs-CZ"/>
              <a:t> syndrom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2507" y="1825625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/>
              <a:t>kdo?</a:t>
            </a:r>
          </a:p>
          <a:p>
            <a:pPr lvl="1"/>
            <a:r>
              <a:rPr lang="cs-CZ"/>
              <a:t>nízké BMI</a:t>
            </a:r>
          </a:p>
          <a:p>
            <a:pPr lvl="1"/>
            <a:r>
              <a:rPr lang="cs-CZ"/>
              <a:t>delší nedostatek živin</a:t>
            </a:r>
          </a:p>
          <a:p>
            <a:pPr lvl="1"/>
            <a:r>
              <a:rPr lang="cs-CZ"/>
              <a:t>pokus o rychlou realimentaci</a:t>
            </a:r>
          </a:p>
          <a:p>
            <a:r>
              <a:rPr lang="cs-CZ"/>
              <a:t>hrozí</a:t>
            </a:r>
          </a:p>
          <a:p>
            <a:pPr lvl="1"/>
            <a:r>
              <a:rPr lang="cs-CZ" err="1"/>
              <a:t>hypokalémie</a:t>
            </a:r>
            <a:r>
              <a:rPr lang="cs-CZ"/>
              <a:t>, </a:t>
            </a:r>
            <a:r>
              <a:rPr lang="cs-CZ" err="1"/>
              <a:t>hypofosfatémie</a:t>
            </a:r>
            <a:endParaRPr lang="cs-CZ"/>
          </a:p>
          <a:p>
            <a:pPr lvl="1"/>
            <a:r>
              <a:rPr lang="cs-CZ"/>
              <a:t>poruchy chování, vědomí</a:t>
            </a:r>
          </a:p>
          <a:p>
            <a:pPr lvl="1"/>
            <a:r>
              <a:rPr lang="cs-CZ"/>
              <a:t>srdeční selhání, smrt</a:t>
            </a:r>
          </a:p>
          <a:p>
            <a:r>
              <a:rPr lang="cs-CZ"/>
              <a:t>jak na to?</a:t>
            </a:r>
          </a:p>
          <a:p>
            <a:pPr lvl="1"/>
            <a:r>
              <a:rPr lang="cs-CZ"/>
              <a:t>živit pomalu a postupně (např. 10-15kcal/kg a den)</a:t>
            </a:r>
          </a:p>
          <a:p>
            <a:pPr lvl="1"/>
            <a:r>
              <a:rPr lang="cs-CZ"/>
              <a:t>substituce (K, P, </a:t>
            </a:r>
            <a:r>
              <a:rPr lang="cs-CZ" err="1"/>
              <a:t>Thiamin</a:t>
            </a:r>
            <a:r>
              <a:rPr lang="cs-CZ"/>
              <a:t>)</a:t>
            </a:r>
          </a:p>
        </p:txBody>
      </p:sp>
      <p:pic>
        <p:nvPicPr>
          <p:cNvPr id="4" name="Picture 5" descr="M:\výživa dokumenty\IMAG09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52393" y="-673036"/>
            <a:ext cx="4039607" cy="71659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71762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Příklad 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cs-CZ" sz="2400"/>
              <a:t>pac.  59let, ca žaludku, po 2 liniích paliativní léčby, po RT, </a:t>
            </a:r>
            <a:r>
              <a:rPr lang="cs-CZ" sz="2400" b="1"/>
              <a:t>léčba ukončen</a:t>
            </a:r>
            <a:r>
              <a:rPr lang="cs-CZ" sz="2400"/>
              <a:t>a, dále symptomatická terapie</a:t>
            </a:r>
          </a:p>
          <a:p>
            <a:r>
              <a:rPr lang="cs-CZ" sz="2400"/>
              <a:t>klinicky ileus nekompletní, nepolkne stravu, pouze tekutiny, část + sliny zvrací</a:t>
            </a:r>
          </a:p>
          <a:p>
            <a:r>
              <a:rPr lang="cs-CZ" sz="2400"/>
              <a:t>hubnutí, slabost, </a:t>
            </a:r>
            <a:r>
              <a:rPr lang="cs-CZ" sz="2400" b="1"/>
              <a:t>PS2-3</a:t>
            </a:r>
            <a:r>
              <a:rPr lang="cs-CZ" sz="2400"/>
              <a:t>, dojde po chodbě</a:t>
            </a:r>
          </a:p>
          <a:p>
            <a:r>
              <a:rPr lang="cs-CZ" sz="2400" b="1"/>
              <a:t>nejsou meta jater a plic</a:t>
            </a:r>
            <a:r>
              <a:rPr lang="cs-CZ" sz="2400"/>
              <a:t>.</a:t>
            </a:r>
          </a:p>
          <a:p>
            <a:r>
              <a:rPr lang="cs-CZ" sz="2400"/>
              <a:t>T.č. parenterální výživa cestou i.v. portu, toleruje.</a:t>
            </a:r>
          </a:p>
          <a:p>
            <a:r>
              <a:rPr lang="cs-CZ" sz="2400"/>
              <a:t>Pac. informován o možnosti domácí parenterální výživy, souhlasí a přeje si ji</a:t>
            </a:r>
          </a:p>
          <a:p>
            <a:endParaRPr lang="cs-CZ" sz="2400"/>
          </a:p>
          <a:p>
            <a:r>
              <a:rPr lang="cs-CZ" sz="2400"/>
              <a:t>T.č. malnutrice ohrožuje pac. více než základní onemocnění, indikována domácí parenterální výživa.</a:t>
            </a:r>
          </a:p>
          <a:p>
            <a:endParaRPr lang="cs-CZ" sz="2400"/>
          </a:p>
          <a:p>
            <a:endParaRPr lang="cs-CZ" sz="2400"/>
          </a:p>
          <a:p>
            <a:endParaRPr lang="cs-CZ" sz="2400"/>
          </a:p>
        </p:txBody>
      </p:sp>
    </p:spTree>
    <p:extLst>
      <p:ext uri="{BB962C8B-B14F-4D97-AF65-F5344CB8AC3E}">
        <p14:creationId xmlns:p14="http://schemas.microsoft.com/office/powerpoint/2010/main" val="28946431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6846</Words>
  <Application>Microsoft Office PowerPoint</Application>
  <PresentationFormat>Širokoúhlá obrazovka</PresentationFormat>
  <Paragraphs>895</Paragraphs>
  <Slides>112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112</vt:i4>
      </vt:variant>
    </vt:vector>
  </HeadingPairs>
  <TitlesOfParts>
    <vt:vector size="120" baseType="lpstr">
      <vt:lpstr>Aptos Display</vt:lpstr>
      <vt:lpstr>Arial</vt:lpstr>
      <vt:lpstr>Calibri</vt:lpstr>
      <vt:lpstr>Calibri Light</vt:lpstr>
      <vt:lpstr>Courier New</vt:lpstr>
      <vt:lpstr>Open Sans</vt:lpstr>
      <vt:lpstr>Times New Roman</vt:lpstr>
      <vt:lpstr>Motiv systému Office</vt:lpstr>
      <vt:lpstr>Výživa při pokročilém nádorovém onemocnění a  v paliativní péči​</vt:lpstr>
      <vt:lpstr>Prezentace aplikace PowerPoint</vt:lpstr>
      <vt:lpstr>Malnutrice</vt:lpstr>
      <vt:lpstr>Odhad přežití onkologicky nemocných dle nutričních parametrů</vt:lpstr>
      <vt:lpstr>Prezentace aplikace PowerPoint</vt:lpstr>
      <vt:lpstr>Nutriční podpora</vt:lpstr>
      <vt:lpstr>Prezentace aplikace PowerPoint</vt:lpstr>
      <vt:lpstr>Nutričně rizikové diagnózy</vt:lpstr>
      <vt:lpstr>Osnova</vt:lpstr>
      <vt:lpstr>Příčiny malnutrice</vt:lpstr>
      <vt:lpstr>Prezentace aplikace PowerPoint</vt:lpstr>
      <vt:lpstr>Prezentace aplikace PowerPoint</vt:lpstr>
      <vt:lpstr>Postupnost ztráty tělesných bílkovin v průběhu nádorového onemocnění modelová situace</vt:lpstr>
      <vt:lpstr>Nádorová kachexie  není výhradně pozdním fenoménem</vt:lpstr>
      <vt:lpstr>Prezentace aplikace PowerPoint</vt:lpstr>
      <vt:lpstr>Skrytá?  malnutrice  (s laskavostí doc. Tomíšky)</vt:lpstr>
      <vt:lpstr>Diagnostika – jednoduchá?</vt:lpstr>
      <vt:lpstr>Diagnostika tělesného složení</vt:lpstr>
      <vt:lpstr>Prezentace aplikace PowerPoint</vt:lpstr>
      <vt:lpstr>Prezentace aplikace PowerPoint</vt:lpstr>
      <vt:lpstr>Sarkopenická obezita</vt:lpstr>
      <vt:lpstr>Dotazník PSNPO  https://www.linkos.cz/files/Dotaznik_nutricniho_rizika.pdf</vt:lpstr>
      <vt:lpstr>NRS pro onkol. pacienty (v tisku)</vt:lpstr>
      <vt:lpstr>Modrá kniha ČOS: </vt:lpstr>
      <vt:lpstr>Prezentace aplikace PowerPoint</vt:lpstr>
      <vt:lpstr>Potíže onkologického pacienta:  www.onkonutrice.cz</vt:lpstr>
      <vt:lpstr>Dysfágie = porucha polykání</vt:lpstr>
      <vt:lpstr>Složení výživy</vt:lpstr>
      <vt:lpstr>Vysokoproteinové formule</vt:lpstr>
      <vt:lpstr>Příklady:    Isokalorická v.s. HP výživa</vt:lpstr>
      <vt:lpstr>Příklady:    Isokalorická v.s. HP výživa</vt:lpstr>
      <vt:lpstr>Prof. Calder ESPEN Congress 2023: </vt:lpstr>
      <vt:lpstr>Omega 3 PUFA potencuje efekt imunoterapie</vt:lpstr>
      <vt:lpstr>Immunosipping</vt:lpstr>
      <vt:lpstr>Doporučení</vt:lpstr>
      <vt:lpstr>Doporučení "lokální"</vt:lpstr>
      <vt:lpstr>předpis enterální výživy na rp.</vt:lpstr>
      <vt:lpstr>Předpis onkologem – viz SÚKL (PZLÚ!!)</vt:lpstr>
      <vt:lpstr>Kdo předepíše parenterální výživu na rp.</vt:lpstr>
      <vt:lpstr>Osnova</vt:lpstr>
      <vt:lpstr>Evidence based?</vt:lpstr>
      <vt:lpstr>Doporučení v onkologii</vt:lpstr>
      <vt:lpstr>Doporučení – guidelines ESPEN 2021</vt:lpstr>
      <vt:lpstr>Vybraná doporučení </vt:lpstr>
      <vt:lpstr>Guidelines 2021:   Nádory hlavy a krku</vt:lpstr>
      <vt:lpstr>ESPEN Practice Guidelines 2021</vt:lpstr>
      <vt:lpstr>Doporučení</vt:lpstr>
      <vt:lpstr>Screening a vyšetření malnutrice: </vt:lpstr>
      <vt:lpstr>Potřeba energie a nutrientů: </vt:lpstr>
      <vt:lpstr>Nutriční intervence: </vt:lpstr>
      <vt:lpstr>Nutriční intervence: </vt:lpstr>
      <vt:lpstr>Cvičení: </vt:lpstr>
      <vt:lpstr>Farmakonutrienty a farmakoterapie: </vt:lpstr>
      <vt:lpstr>Farmakonutrienty a farmakoterapie:  </vt:lpstr>
      <vt:lpstr>Chirurgie: </vt:lpstr>
      <vt:lpstr>Radioterapie: </vt:lpstr>
      <vt:lpstr>Klinická onkologie: kurativní nebo paliativní protinádorová systémová léčba </vt:lpstr>
      <vt:lpstr>Klinická onkologie: vysokodávkovaná chemoterapie a transplantace krvetvorných kmenových buněk: </vt:lpstr>
      <vt:lpstr>Vyléčení pacienti - Cancer survivors: </vt:lpstr>
      <vt:lpstr>Pacienti s pokročilým nádorovým onemocněním bez protinádorové léčby (paliativní symptomatická terapie): </vt:lpstr>
      <vt:lpstr>Osnova</vt:lpstr>
      <vt:lpstr>Principy nutriční terapie</vt:lpstr>
      <vt:lpstr>Prezentace aplikace PowerPoint</vt:lpstr>
      <vt:lpstr>Prezentace aplikace PowerPoint</vt:lpstr>
      <vt:lpstr>Prezentace aplikace PowerPoint</vt:lpstr>
      <vt:lpstr>Prezentace aplikace PowerPoint</vt:lpstr>
      <vt:lpstr>Osnova</vt:lpstr>
      <vt:lpstr>Prezentace aplikace PowerPoint</vt:lpstr>
      <vt:lpstr>Prezentace aplikace PowerPoint</vt:lpstr>
      <vt:lpstr>Potřeba včasného zavedení PEG  vývoj hmotnosti před a po zavedení PEG, n=210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Výživa v paliativní péči</vt:lpstr>
      <vt:lpstr>Klinická výživa v paliativní péči je </vt:lpstr>
      <vt:lpstr>Prezentace aplikace PowerPoint</vt:lpstr>
      <vt:lpstr>Domácí parenterální výživa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Osnova</vt:lpstr>
      <vt:lpstr>Prezentace aplikace PowerPoint</vt:lpstr>
      <vt:lpstr>Příklad 1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CAVE:  refeeding syndrom</vt:lpstr>
      <vt:lpstr>Příklad 2</vt:lpstr>
      <vt:lpstr>Prezentace aplikace PowerPoint</vt:lpstr>
      <vt:lpstr>Prezentace aplikace PowerPoint</vt:lpstr>
      <vt:lpstr>Prezentace aplikace PowerPoint</vt:lpstr>
      <vt:lpstr>„neúspěšné“ souhrn:</vt:lpstr>
      <vt:lpstr>Příklad 3</vt:lpstr>
      <vt:lpstr>Prezentace aplikace PowerPoint</vt:lpstr>
      <vt:lpstr>Prezentace aplikace PowerPoint</vt:lpstr>
      <vt:lpstr>Prezentace aplikace PowerPoint</vt:lpstr>
      <vt:lpstr>Osnova</vt:lpstr>
      <vt:lpstr>Prezentace aplikace PowerPoint</vt:lpstr>
      <vt:lpstr>Kontakty a zdroje</vt:lpstr>
      <vt:lpstr>Děkuji za pozornost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Ondra</dc:creator>
  <cp:lastModifiedBy>Tuček Štěpán</cp:lastModifiedBy>
  <cp:revision>10</cp:revision>
  <dcterms:created xsi:type="dcterms:W3CDTF">2023-10-31T14:32:51Z</dcterms:created>
  <dcterms:modified xsi:type="dcterms:W3CDTF">2024-12-15T21:40:42Z</dcterms:modified>
</cp:coreProperties>
</file>