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63" r:id="rId3"/>
    <p:sldId id="277" r:id="rId4"/>
    <p:sldId id="280" r:id="rId5"/>
    <p:sldId id="271" r:id="rId6"/>
    <p:sldId id="275" r:id="rId7"/>
    <p:sldId id="272" r:id="rId8"/>
    <p:sldId id="265" r:id="rId9"/>
    <p:sldId id="282" r:id="rId10"/>
    <p:sldId id="269" r:id="rId11"/>
    <p:sldId id="268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5C9"/>
    <a:srgbClr val="9BE2E9"/>
    <a:srgbClr val="F49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239B6-B510-448C-A6D4-239A9C71A418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CE33E-3840-4581-9EC1-F49C5841F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15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7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87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36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3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81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3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2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11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8FF0710-52E9-413F-85AC-5AFEC646A82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5CA8740-3A41-4137-89FB-3508A922D9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93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sUuap8dP_Nk?t=24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14F55-9CCC-4DFA-814D-A89DF6930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C5C0F9-CCC0-4F1D-BAC9-9DAFB2CD0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ENERGY 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DRINKY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BC1750-5EF2-42EE-99FE-8470F8BD6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Lucie Mičolová</a:t>
            </a:r>
          </a:p>
        </p:txBody>
      </p:sp>
    </p:spTree>
    <p:extLst>
      <p:ext uri="{BB962C8B-B14F-4D97-AF65-F5344CB8AC3E}">
        <p14:creationId xmlns:p14="http://schemas.microsoft.com/office/powerpoint/2010/main" val="126071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274" y="618014"/>
            <a:ext cx="10515600" cy="1111999"/>
          </a:xfrm>
        </p:spPr>
        <p:txBody>
          <a:bodyPr/>
          <a:lstStyle/>
          <a:p>
            <a:r>
              <a:rPr lang="cs-CZ" b="1" dirty="0">
                <a:cs typeface="Times New Roman" panose="02020603050405020304" pitchFamily="18" charset="0"/>
              </a:rPr>
              <a:t>KOFEIN…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9937" y="2135490"/>
            <a:ext cx="572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Jeden </a:t>
            </a:r>
            <a:r>
              <a:rPr lang="cs-CZ" dirty="0" err="1"/>
              <a:t>energy</a:t>
            </a:r>
            <a:r>
              <a:rPr lang="cs-CZ" dirty="0"/>
              <a:t> drink (500ml) obsahuje průměrně 160 mg kofeinu</a:t>
            </a:r>
          </a:p>
          <a:p>
            <a:endParaRPr lang="cs-CZ" dirty="0"/>
          </a:p>
          <a:p>
            <a:r>
              <a:rPr lang="cs-CZ" dirty="0"/>
              <a:t>Kofeinu z 1 šálku kávy se podaří dostat do krve za 20 min po požití a 60 min trvá, než začne účinkovat na mozek.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6" name="Picture 2" descr="Výsledek obrázku pro kof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44" y="658162"/>
            <a:ext cx="1264885" cy="10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379351" y="618014"/>
            <a:ext cx="5321491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bezpečná denní konzumace </a:t>
            </a:r>
            <a:r>
              <a:rPr lang="cs-CZ" b="1" dirty="0"/>
              <a:t>do 400 mg</a:t>
            </a:r>
          </a:p>
          <a:p>
            <a:r>
              <a:rPr lang="cs-CZ" dirty="0"/>
              <a:t>bezpečná jednorázová konzumace </a:t>
            </a:r>
            <a:r>
              <a:rPr lang="cs-CZ" b="1" dirty="0"/>
              <a:t>do 200 mg</a:t>
            </a:r>
          </a:p>
          <a:p>
            <a:r>
              <a:rPr lang="cs-CZ" dirty="0"/>
              <a:t>u těhotných bezpečná denní konzumace </a:t>
            </a:r>
            <a:r>
              <a:rPr lang="cs-CZ" b="1" dirty="0"/>
              <a:t>do 200 mg</a:t>
            </a:r>
            <a:endParaRPr lang="cs-CZ" dirty="0"/>
          </a:p>
          <a:p>
            <a:r>
              <a:rPr lang="cs-CZ" dirty="0"/>
              <a:t>u dětí a dospívajících nedostatek informací předpokládaný bezpečný příjem </a:t>
            </a:r>
            <a:r>
              <a:rPr lang="cs-CZ" b="1" dirty="0"/>
              <a:t>do 3 mg/kg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7FD419-E941-429C-BFED-2E6B6F60CAA3}"/>
              </a:ext>
            </a:extLst>
          </p:cNvPr>
          <p:cNvSpPr txBox="1"/>
          <p:nvPr/>
        </p:nvSpPr>
        <p:spPr>
          <a:xfrm>
            <a:off x="889937" y="45261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https://www.youtube.com/watch?v=4YOwEqGykDM&amp;ab_channel=AsapSCIENCE</a:t>
            </a:r>
          </a:p>
        </p:txBody>
      </p:sp>
    </p:spTree>
    <p:extLst>
      <p:ext uri="{BB962C8B-B14F-4D97-AF65-F5344CB8AC3E}">
        <p14:creationId xmlns:p14="http://schemas.microsoft.com/office/powerpoint/2010/main" val="368407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91356"/>
            <a:ext cx="10515600" cy="1004888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Kombinace kofeinu a alkoholu…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5349" y="2414454"/>
            <a:ext cx="4268451" cy="3395461"/>
          </a:xfrm>
        </p:spPr>
        <p:txBody>
          <a:bodyPr>
            <a:normAutofit/>
          </a:bodyPr>
          <a:lstStyle/>
          <a:p>
            <a:r>
              <a:rPr lang="cs-CZ" sz="2800" dirty="0"/>
              <a:t>ENERGY DRINK + ALKOHOL – rizikové chování</a:t>
            </a:r>
          </a:p>
          <a:p>
            <a:r>
              <a:rPr lang="cs-CZ" sz="2800" dirty="0"/>
              <a:t>https://www.youtube.com/watch?v=4UKjlz7C4zQ</a:t>
            </a:r>
          </a:p>
          <a:p>
            <a:endParaRPr lang="cs-CZ" sz="2800" dirty="0"/>
          </a:p>
          <a:p>
            <a:r>
              <a:rPr lang="cs-CZ" sz="2800" dirty="0"/>
              <a:t>↑ TK, TF = &gt; risk hypertenze, arytmie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377" t="32131" r="61148" b="32241"/>
          <a:stretch/>
        </p:blipFill>
        <p:spPr>
          <a:xfrm>
            <a:off x="838200" y="2159727"/>
            <a:ext cx="6019800" cy="38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B8F7E9F-F3DA-4DC8-BF7F-8B6F6E84C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2" y="877825"/>
            <a:ext cx="10825196" cy="5656166"/>
          </a:xfrm>
        </p:spPr>
      </p:pic>
    </p:spTree>
    <p:extLst>
      <p:ext uri="{BB962C8B-B14F-4D97-AF65-F5344CB8AC3E}">
        <p14:creationId xmlns:p14="http://schemas.microsoft.com/office/powerpoint/2010/main" val="88625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977" y="710193"/>
            <a:ext cx="10788650" cy="87596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atin typeface="+mj-lt"/>
                <a:cs typeface="Times New Roman" panose="02020603050405020304" pitchFamily="18" charset="0"/>
              </a:rPr>
              <a:t>SOFT, ENERGY, SPORTS ???</a:t>
            </a:r>
            <a:endParaRPr lang="cs-CZ" dirty="0">
              <a:latin typeface="+mj-lt"/>
            </a:endParaRPr>
          </a:p>
        </p:txBody>
      </p:sp>
      <p:pic>
        <p:nvPicPr>
          <p:cNvPr id="14" name="Obrázek 13" descr="Obsah obrázku láhev, nápoje, pivo, otevřít&#10;&#10;Popis byl vytvořen automaticky">
            <a:extLst>
              <a:ext uri="{FF2B5EF4-FFF2-40B4-BE49-F238E27FC236}">
                <a16:creationId xmlns:a16="http://schemas.microsoft.com/office/drawing/2014/main" id="{21E44319-BE8C-41EA-B827-FDD97B3DD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2371725"/>
            <a:ext cx="3048000" cy="2114550"/>
          </a:xfrm>
          <a:prstGeom prst="rect">
            <a:avLst/>
          </a:prstGeom>
        </p:spPr>
      </p:pic>
      <p:pic>
        <p:nvPicPr>
          <p:cNvPr id="16" name="Obrázek 15" descr="Obsah obrázku láhev, uspořádáno&#10;&#10;Popis byl vytvořen automaticky">
            <a:extLst>
              <a:ext uri="{FF2B5EF4-FFF2-40B4-BE49-F238E27FC236}">
                <a16:creationId xmlns:a16="http://schemas.microsoft.com/office/drawing/2014/main" id="{B5AB6A4C-70A2-4F25-B313-04361AC78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2" y="1887311"/>
            <a:ext cx="3319463" cy="2208952"/>
          </a:xfrm>
          <a:prstGeom prst="rect">
            <a:avLst/>
          </a:prstGeom>
        </p:spPr>
      </p:pic>
      <p:pic>
        <p:nvPicPr>
          <p:cNvPr id="18" name="Obrázek 17" descr="Obsah obrázku text, láhev, konzerva&#10;&#10;Popis byl vytvořen automaticky">
            <a:extLst>
              <a:ext uri="{FF2B5EF4-FFF2-40B4-BE49-F238E27FC236}">
                <a16:creationId xmlns:a16="http://schemas.microsoft.com/office/drawing/2014/main" id="{090597A9-F918-4155-AD56-4ABD85461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22" y="4097624"/>
            <a:ext cx="3173809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7540" y="617948"/>
            <a:ext cx="10788650" cy="87596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>
                <a:latin typeface="+mj-lt"/>
                <a:cs typeface="Times New Roman" panose="02020603050405020304" pitchFamily="18" charset="0"/>
              </a:rPr>
              <a:t>ENERGETICKÉ NÁPOJE</a:t>
            </a:r>
            <a:endParaRPr lang="cs-CZ" dirty="0">
              <a:latin typeface="+mj-lt"/>
            </a:endParaRPr>
          </a:p>
        </p:txBody>
      </p:sp>
      <p:pic>
        <p:nvPicPr>
          <p:cNvPr id="14" name="Obrázek 13" descr="Obsah obrázku text&#10;&#10;Popis byl vytvořen automaticky">
            <a:extLst>
              <a:ext uri="{FF2B5EF4-FFF2-40B4-BE49-F238E27FC236}">
                <a16:creationId xmlns:a16="http://schemas.microsoft.com/office/drawing/2014/main" id="{6E6906DA-FC4B-4002-8E3C-93AA42C28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0" y="2257424"/>
            <a:ext cx="5057775" cy="2841827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8A720A5-CCB4-48D1-A78C-A11FD29E396B}"/>
              </a:ext>
            </a:extLst>
          </p:cNvPr>
          <p:cNvSpPr txBox="1"/>
          <p:nvPr/>
        </p:nvSpPr>
        <p:spPr>
          <a:xfrm>
            <a:off x="6843713" y="2671763"/>
            <a:ext cx="3929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Množství? (500 ml)</a:t>
            </a:r>
          </a:p>
          <a:p>
            <a:pPr marL="285750" indent="-285750">
              <a:buFontTx/>
              <a:buChar char="-"/>
            </a:pPr>
            <a:r>
              <a:rPr lang="cs-CZ" dirty="0"/>
              <a:t>Jak vypadá etiketa?</a:t>
            </a:r>
          </a:p>
          <a:p>
            <a:pPr marL="285750" indent="-285750">
              <a:buFontTx/>
              <a:buChar char="-"/>
            </a:pPr>
            <a:r>
              <a:rPr lang="cs-CZ" dirty="0"/>
              <a:t>Co je dále napsáno na etiketě?</a:t>
            </a:r>
          </a:p>
          <a:p>
            <a:pPr marL="285750" indent="-285750">
              <a:buFontTx/>
              <a:buChar char="-"/>
            </a:pPr>
            <a:r>
              <a:rPr lang="cs-CZ" dirty="0"/>
              <a:t>Marketingový tah?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SYCENÉ x NESYCENÉ, fortifikované/nefortifikované, různé příchutě, </a:t>
            </a:r>
            <a:r>
              <a:rPr lang="cs-CZ" dirty="0" err="1"/>
              <a:t>sugar</a:t>
            </a:r>
            <a:r>
              <a:rPr lang="cs-CZ" dirty="0"/>
              <a:t> free/</a:t>
            </a:r>
            <a:r>
              <a:rPr lang="cs-CZ" dirty="0" err="1"/>
              <a:t>sugar</a:t>
            </a:r>
            <a:r>
              <a:rPr lang="cs-CZ" dirty="0"/>
              <a:t> </a:t>
            </a:r>
            <a:r>
              <a:rPr lang="cs-CZ" dirty="0" err="1"/>
              <a:t>zero</a:t>
            </a:r>
            <a:endParaRPr lang="cs-CZ" dirty="0"/>
          </a:p>
          <a:p>
            <a:r>
              <a:rPr lang="cs-CZ" dirty="0"/>
              <a:t>SLADIDLA?</a:t>
            </a:r>
          </a:p>
        </p:txBody>
      </p:sp>
    </p:spTree>
    <p:extLst>
      <p:ext uri="{BB962C8B-B14F-4D97-AF65-F5344CB8AC3E}">
        <p14:creationId xmlns:p14="http://schemas.microsoft.com/office/powerpoint/2010/main" val="300255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1C45F-1D6B-4066-AF57-C6BE4055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VITAMINŮ V ENERGY DRINCÍCH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3B45AC-4594-4D48-BE0D-41AB2C6F8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https://youtu.be/sUuap8dP_Nk?t=240</a:t>
            </a:r>
            <a:r>
              <a:rPr lang="cs-CZ" dirty="0"/>
              <a:t> (4:00–5:00)</a:t>
            </a:r>
          </a:p>
          <a:p>
            <a:r>
              <a:rPr lang="cs-CZ" dirty="0"/>
              <a:t>https://en.wikipedia.org/wiki/Samuel_Conway</a:t>
            </a:r>
          </a:p>
          <a:p>
            <a:r>
              <a:rPr lang="cs-CZ" dirty="0"/>
              <a:t>MAYO CLINIC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4762C7-4A03-4BF5-9102-25C9EFE833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7" t="14147" r="48414" b="64494"/>
          <a:stretch/>
        </p:blipFill>
        <p:spPr>
          <a:xfrm>
            <a:off x="3695822" y="3037488"/>
            <a:ext cx="5636028" cy="30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5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828" y="550843"/>
            <a:ext cx="4695497" cy="6224861"/>
          </a:xfrm>
        </p:spPr>
        <p:txBody>
          <a:bodyPr>
            <a:normAutofit/>
          </a:bodyPr>
          <a:lstStyle/>
          <a:p>
            <a:pPr>
              <a:spcBef>
                <a:spcPts val="6000"/>
              </a:spcBef>
              <a:spcAft>
                <a:spcPts val="6000"/>
              </a:spcAft>
            </a:pPr>
            <a:r>
              <a:rPr lang="cs-CZ" sz="7200" b="1" dirty="0"/>
              <a:t>THINK</a:t>
            </a:r>
            <a:br>
              <a:rPr lang="cs-CZ" sz="7200" b="1" dirty="0"/>
            </a:br>
            <a:r>
              <a:rPr lang="cs-CZ" sz="7200" b="1" dirty="0" err="1"/>
              <a:t>before</a:t>
            </a:r>
            <a:r>
              <a:rPr lang="cs-CZ" sz="7200" b="1" dirty="0"/>
              <a:t>…</a:t>
            </a:r>
            <a:br>
              <a:rPr lang="cs-CZ" sz="7200" b="1" dirty="0"/>
            </a:br>
            <a:r>
              <a:rPr lang="cs-CZ" sz="7200" b="1" dirty="0"/>
              <a:t>YOU DRINK!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22823" r="4568" b="7546"/>
          <a:stretch/>
        </p:blipFill>
        <p:spPr>
          <a:xfrm>
            <a:off x="5439103" y="682953"/>
            <a:ext cx="6195848" cy="4225160"/>
          </a:xfrm>
          <a:effectLst>
            <a:glow rad="127000"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5439103" y="5312979"/>
            <a:ext cx="619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SUGAR-SWEETENED BEVERAGES (</a:t>
            </a:r>
            <a:r>
              <a:rPr lang="cs-CZ" dirty="0" err="1"/>
              <a:t>SSBs</a:t>
            </a:r>
            <a:r>
              <a:rPr lang="cs-CZ" dirty="0"/>
              <a:t>)</a:t>
            </a:r>
          </a:p>
          <a:p>
            <a:r>
              <a:rPr lang="cs-CZ" dirty="0"/>
              <a:t>= soft </a:t>
            </a:r>
            <a:r>
              <a:rPr lang="cs-CZ" dirty="0" err="1"/>
              <a:t>drinks</a:t>
            </a:r>
            <a:r>
              <a:rPr lang="cs-CZ" dirty="0"/>
              <a:t>,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drinks</a:t>
            </a:r>
            <a:r>
              <a:rPr lang="cs-CZ" dirty="0"/>
              <a:t>, </a:t>
            </a:r>
            <a:r>
              <a:rPr lang="cs-CZ" dirty="0" err="1"/>
              <a:t>iced</a:t>
            </a:r>
            <a:r>
              <a:rPr lang="cs-CZ" dirty="0"/>
              <a:t> </a:t>
            </a:r>
            <a:r>
              <a:rPr lang="cs-CZ" dirty="0" err="1"/>
              <a:t>tea</a:t>
            </a:r>
            <a:r>
              <a:rPr lang="cs-CZ" dirty="0"/>
              <a:t>, </a:t>
            </a:r>
            <a:r>
              <a:rPr lang="cs-CZ" b="1" dirty="0"/>
              <a:t>ENERGY DRINKS (plechovka 355 ml)</a:t>
            </a:r>
            <a:r>
              <a:rPr lang="cs-CZ" dirty="0"/>
              <a:t>, vitamin drink</a:t>
            </a:r>
          </a:p>
          <a:p>
            <a:r>
              <a:rPr lang="cs-CZ" dirty="0"/>
              <a:t>-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containment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sugar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D3F182-EC89-41DC-80FE-31CF699C0D88}"/>
              </a:ext>
            </a:extLst>
          </p:cNvPr>
          <p:cNvSpPr txBox="1"/>
          <p:nvPr/>
        </p:nvSpPr>
        <p:spPr>
          <a:xfrm>
            <a:off x="546014" y="514799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množství kalorií: </a:t>
            </a:r>
            <a:r>
              <a:rPr lang="cs-CZ" sz="1800" b="1" dirty="0"/>
              <a:t>250 kcal / 1050 </a:t>
            </a:r>
            <a:r>
              <a:rPr lang="cs-CZ" sz="1800" b="1" dirty="0" err="1"/>
              <a:t>kj</a:t>
            </a:r>
            <a:endParaRPr lang="cs-CZ" sz="1800" b="1" dirty="0"/>
          </a:p>
          <a:p>
            <a:r>
              <a:rPr lang="cs-CZ" sz="1800" dirty="0"/>
              <a:t>množství cukrů: </a:t>
            </a:r>
            <a:r>
              <a:rPr lang="cs-CZ" sz="1800" b="1" dirty="0"/>
              <a:t>60 g cukru = 12 kostek cukru</a:t>
            </a:r>
          </a:p>
        </p:txBody>
      </p:sp>
    </p:spTree>
    <p:extLst>
      <p:ext uri="{BB962C8B-B14F-4D97-AF65-F5344CB8AC3E}">
        <p14:creationId xmlns:p14="http://schemas.microsoft.com/office/powerpoint/2010/main" val="146014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665835"/>
            <a:ext cx="10502900" cy="892175"/>
          </a:xfr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latin typeface="+mj-lt"/>
                <a:cs typeface="Times New Roman" panose="02020603050405020304" pitchFamily="18" charset="0"/>
              </a:rPr>
              <a:t>Vysoký obsah cukrů</a:t>
            </a:r>
            <a:endParaRPr lang="cs-CZ" sz="28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3299" y="1832890"/>
            <a:ext cx="10693400" cy="4359275"/>
          </a:xfrm>
        </p:spPr>
        <p:txBody>
          <a:bodyPr>
            <a:normAutofit/>
          </a:bodyPr>
          <a:lstStyle/>
          <a:p>
            <a:r>
              <a:rPr lang="cs-CZ" dirty="0"/>
              <a:t>NADVÁHA (OBEZITA), DM II. typu, met. syndrom, </a:t>
            </a:r>
          </a:p>
          <a:p>
            <a:r>
              <a:rPr lang="cs-CZ" dirty="0"/>
              <a:t>zubní kaz</a:t>
            </a:r>
          </a:p>
          <a:p>
            <a:endParaRPr lang="cs-CZ" dirty="0"/>
          </a:p>
          <a:p>
            <a:r>
              <a:rPr lang="cs-CZ" dirty="0"/>
              <a:t>- cukr částečně zůstává v ústech, kde </a:t>
            </a:r>
          </a:p>
          <a:p>
            <a:r>
              <a:rPr lang="cs-CZ" dirty="0"/>
              <a:t>za účasti bakterií jsou cukry rozkládány na slabé </a:t>
            </a:r>
          </a:p>
          <a:p>
            <a:r>
              <a:rPr lang="cs-CZ" dirty="0"/>
              <a:t>organické kyseliny</a:t>
            </a:r>
          </a:p>
          <a:p>
            <a:r>
              <a:rPr lang="cs-CZ" dirty="0"/>
              <a:t>- také samotné složení </a:t>
            </a:r>
            <a:r>
              <a:rPr lang="cs-CZ" dirty="0" err="1"/>
              <a:t>energy</a:t>
            </a:r>
            <a:r>
              <a:rPr lang="cs-CZ" dirty="0"/>
              <a:t> drinků je kyselé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4" y="2654300"/>
            <a:ext cx="3768725" cy="3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490" y="490024"/>
            <a:ext cx="5455920" cy="96774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900" b="1" dirty="0">
                <a:latin typeface="+mj-lt"/>
                <a:cs typeface="Times New Roman" panose="02020603050405020304" pitchFamily="18" charset="0"/>
              </a:rPr>
              <a:t>Vysoký obsah cukrů 2</a:t>
            </a:r>
            <a:endParaRPr lang="cs-CZ" sz="31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9490" y="1955702"/>
            <a:ext cx="5455920" cy="3789778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cs-CZ" sz="3200" b="1" dirty="0"/>
              <a:t>310 819 </a:t>
            </a:r>
            <a:r>
              <a:rPr lang="cs-CZ" sz="3200" dirty="0"/>
              <a:t>účastníků; ↑ SSB příjmem (1-2 </a:t>
            </a:r>
            <a:r>
              <a:rPr lang="cs-CZ" sz="3200" dirty="0" err="1"/>
              <a:t>servings</a:t>
            </a:r>
            <a:r>
              <a:rPr lang="cs-CZ" sz="3200" dirty="0"/>
              <a:t>/</a:t>
            </a:r>
            <a:r>
              <a:rPr lang="cs-CZ" sz="3200" dirty="0" err="1"/>
              <a:t>day</a:t>
            </a:r>
            <a:r>
              <a:rPr lang="cs-CZ" sz="3200" dirty="0"/>
              <a:t>) měli </a:t>
            </a:r>
            <a:r>
              <a:rPr lang="cs-CZ" sz="3200" b="1" dirty="0"/>
              <a:t>26% vyšší riziko onemocnění </a:t>
            </a:r>
            <a:r>
              <a:rPr lang="cs-CZ" sz="3200" dirty="0"/>
              <a:t>diabetem II. typu než ti, kteří měli &lt;1 dávku SSB za měsíc;</a:t>
            </a:r>
          </a:p>
          <a:p>
            <a:endParaRPr lang="cs-CZ" sz="3200" dirty="0"/>
          </a:p>
          <a:p>
            <a:r>
              <a:rPr lang="cs-CZ" sz="3200" b="1" dirty="0"/>
              <a:t>19 431</a:t>
            </a:r>
            <a:r>
              <a:rPr lang="cs-CZ" sz="3200" dirty="0"/>
              <a:t> účastníků; </a:t>
            </a:r>
            <a:r>
              <a:rPr lang="cs-CZ" sz="3200" b="1" dirty="0"/>
              <a:t>20% vyšší riziko onemocnění </a:t>
            </a:r>
            <a:r>
              <a:rPr lang="cs-CZ" sz="3200" dirty="0"/>
              <a:t>met. syndrom</a:t>
            </a:r>
            <a:endParaRPr lang="cs-CZ" sz="32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1195461"/>
            <a:ext cx="4700112" cy="472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2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9180" y="91559"/>
            <a:ext cx="10515600" cy="1120775"/>
          </a:xfr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>
                <a:latin typeface="+mj-lt"/>
                <a:cs typeface="Times New Roman" panose="02020603050405020304" pitchFamily="18" charset="0"/>
              </a:rPr>
              <a:t>Častý obsah </a:t>
            </a:r>
            <a:r>
              <a:rPr lang="cs-CZ" b="1" dirty="0" err="1">
                <a:latin typeface="+mj-lt"/>
                <a:cs typeface="Times New Roman" panose="02020603050405020304" pitchFamily="18" charset="0"/>
              </a:rPr>
              <a:t>taurinu</a:t>
            </a:r>
            <a:r>
              <a:rPr lang="cs-CZ" b="1" dirty="0">
                <a:latin typeface="+mj-lt"/>
                <a:cs typeface="Times New Roman" panose="02020603050405020304" pitchFamily="18" charset="0"/>
              </a:rPr>
              <a:t>, karnitinu…</a:t>
            </a:r>
            <a:endParaRPr lang="cs-CZ" dirty="0">
              <a:latin typeface="+mj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07" y="4469593"/>
            <a:ext cx="2283145" cy="1006475"/>
          </a:xfrm>
        </p:spPr>
      </p:pic>
      <p:sp>
        <p:nvSpPr>
          <p:cNvPr id="6" name="TextovéPole 5"/>
          <p:cNvSpPr txBox="1"/>
          <p:nvPr/>
        </p:nvSpPr>
        <p:spPr>
          <a:xfrm>
            <a:off x="8483600" y="1665641"/>
            <a:ext cx="29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KARNITIN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70600" y="1397000"/>
            <a:ext cx="45720" cy="507492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791960" y="2380555"/>
            <a:ext cx="5654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Syntéza, funkce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Hubnutí, sportovní výživa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20" y="3211419"/>
            <a:ext cx="3067241" cy="306724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CA39CD8-F631-47EB-8824-6AA9E324D69C}"/>
              </a:ext>
            </a:extLst>
          </p:cNvPr>
          <p:cNvSpPr txBox="1"/>
          <p:nvPr/>
        </p:nvSpPr>
        <p:spPr>
          <a:xfrm>
            <a:off x="1549400" y="1668928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TAURIN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F7030C-E857-433C-A284-FF06DB1AD120}"/>
              </a:ext>
            </a:extLst>
          </p:cNvPr>
          <p:cNvSpPr txBox="1"/>
          <p:nvPr/>
        </p:nvSpPr>
        <p:spPr>
          <a:xfrm>
            <a:off x="971741" y="2505670"/>
            <a:ext cx="565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Proti DM II. typ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23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8BECF-02A7-42E9-B303-05A7F143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715" y="2599901"/>
            <a:ext cx="10772775" cy="1658198"/>
          </a:xfrm>
        </p:spPr>
        <p:txBody>
          <a:bodyPr/>
          <a:lstStyle/>
          <a:p>
            <a:r>
              <a:rPr lang="cs-CZ" dirty="0"/>
              <a:t>Z ČEHO TEDY ZÍSKÁVÁME ENERGII?</a:t>
            </a:r>
          </a:p>
        </p:txBody>
      </p:sp>
    </p:spTree>
    <p:extLst>
      <p:ext uri="{BB962C8B-B14F-4D97-AF65-F5344CB8AC3E}">
        <p14:creationId xmlns:p14="http://schemas.microsoft.com/office/powerpoint/2010/main" val="353813741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1326</TotalTime>
  <Words>390</Words>
  <Application>Microsoft Office PowerPoint</Application>
  <PresentationFormat>Širokoúhlá obrazovka</PresentationFormat>
  <Paragraphs>55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Metropole</vt:lpstr>
      <vt:lpstr>ENERGY  DRINKY</vt:lpstr>
      <vt:lpstr>SOFT, ENERGY, SPORTS ???</vt:lpstr>
      <vt:lpstr>ENERGETICKÉ NÁPOJE</vt:lpstr>
      <vt:lpstr>OBSAH VITAMINŮ V ENERGY DRINCÍCH</vt:lpstr>
      <vt:lpstr>THINK before… YOU DRINK!</vt:lpstr>
      <vt:lpstr>Vysoký obsah cukrů</vt:lpstr>
      <vt:lpstr>Vysoký obsah cukrů 2</vt:lpstr>
      <vt:lpstr>Častý obsah taurinu, karnitinu…</vt:lpstr>
      <vt:lpstr>Z ČEHO TEDY ZÍSKÁVÁME ENERGII?</vt:lpstr>
      <vt:lpstr>KOFEIN…</vt:lpstr>
      <vt:lpstr>Kombinace kofeinu a alkoholu…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Složení ENERGY DRINKŮ a škodlivost jejich pravidelného požívání</dc:title>
  <dc:creator>Lucie</dc:creator>
  <cp:lastModifiedBy>Lucie Mičolová</cp:lastModifiedBy>
  <cp:revision>102</cp:revision>
  <dcterms:created xsi:type="dcterms:W3CDTF">2019-10-22T17:21:10Z</dcterms:created>
  <dcterms:modified xsi:type="dcterms:W3CDTF">2021-12-02T14:58:57Z</dcterms:modified>
</cp:coreProperties>
</file>