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355" r:id="rId3"/>
    <p:sldId id="345" r:id="rId4"/>
    <p:sldId id="308" r:id="rId5"/>
    <p:sldId id="309" r:id="rId6"/>
    <p:sldId id="354" r:id="rId7"/>
    <p:sldId id="328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36" r:id="rId17"/>
    <p:sldId id="352" r:id="rId18"/>
    <p:sldId id="365" r:id="rId19"/>
    <p:sldId id="337" r:id="rId20"/>
    <p:sldId id="366" r:id="rId21"/>
    <p:sldId id="338" r:id="rId22"/>
    <p:sldId id="367" r:id="rId23"/>
    <p:sldId id="368" r:id="rId24"/>
    <p:sldId id="339" r:id="rId25"/>
    <p:sldId id="340" r:id="rId26"/>
    <p:sldId id="349" r:id="rId27"/>
    <p:sldId id="351" r:id="rId28"/>
    <p:sldId id="347" r:id="rId29"/>
    <p:sldId id="350" r:id="rId30"/>
    <p:sldId id="348" r:id="rId31"/>
    <p:sldId id="341" r:id="rId32"/>
    <p:sldId id="342" r:id="rId33"/>
    <p:sldId id="343" r:id="rId34"/>
    <p:sldId id="318" r:id="rId35"/>
    <p:sldId id="323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XkPeN3AWIE" TargetMode="External"/><Relationship Id="rId2" Type="http://schemas.openxmlformats.org/officeDocument/2006/relationships/hyperlink" Target="https://www.youtube.com/watch?v=nWfyw51DQf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A0tP-p7m40" TargetMode="External"/><Relationship Id="rId5" Type="http://schemas.openxmlformats.org/officeDocument/2006/relationships/hyperlink" Target="https://www.youtube.com/watch?v=08xZeU6Aksc" TargetMode="External"/><Relationship Id="rId4" Type="http://schemas.openxmlformats.org/officeDocument/2006/relationships/hyperlink" Target="https://www.youtube.com/watch?v=RXwJ3QFIOk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rR2jy-9WU&amp;ab_channel=NinaTikariImage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</a:t>
            </a:r>
            <a:br>
              <a:rPr lang="cs-CZ" sz="4400" dirty="0"/>
            </a:br>
            <a:r>
              <a:rPr lang="cs-CZ" sz="4400" dirty="0"/>
              <a:t>Emoce kojenců </a:t>
            </a:r>
            <a:br>
              <a:rPr lang="cs-CZ" sz="4400" dirty="0"/>
            </a:br>
            <a:r>
              <a:rPr lang="cs-CZ" sz="4400" dirty="0"/>
              <a:t>a IDS a hudební schopnosti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8A9C5-D7AF-1722-8A15-CE96478D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Podobnosti a rozdíly v užití IDS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E74DC7-E387-0F2D-81B7-4B301F21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Otcové nezvětšují rozsah tónů tak výrazně jako matky. </a:t>
            </a:r>
          </a:p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Ti, kdo teprve začínají s IDS, to dělají s tím samým stupněm zdůrazněné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prozodie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jako zkušené matky - a děti si to užívají. </a:t>
            </a:r>
          </a:p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Děti upřednostňují mnohem více poslouchání IDS než běžnou řeč!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Fernald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1991) </a:t>
            </a:r>
          </a:p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Kojenci reagují na intonaci hlasu mnohem více než na výrazy obličeje! </a:t>
            </a:r>
          </a:p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Toto platí stejně i pro předčasně narozené děti, které jsou častěji uklidňovány použitím IDS než jinými technikami, jako je hlazení!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6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DBCE2-C381-D3FF-9F20-1D87AEA4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Univerzálnost IDS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855F97-B8A4-2F41-613A-843DD61B6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Bez ohledu na zemi, odkud pocházíme, a na jazyk, kterým mluvíme, měníme hlas zásadně stejným způsobem.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Fernald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et al., 1989)</a:t>
            </a:r>
          </a:p>
          <a:p>
            <a:pPr algn="l"/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Fernaldová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et al. (1989) prováděla mezikulturní výzkum IDS u mluvčích francouzštiny, italštiny, němčiny, japonštiny, britské a americké angličtiny. Závěr: Zjistila stejnou míru zvýšeného tónu,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hyperartikulace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opakování atd. ve všech jazycích.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Mluvčí japonštiny však používají obecně nižší úroveň emocionálního vyjádření ve srovnání s mluvčími jiných jazyků.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Mluvčí americké angličtiny měli naopak nejvíce zveličenou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prozodii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32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9D8CE-141E-E1F3-6D2D-B27A6CD2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Univerzálnost IDS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F51A0-7EC7-EE66-02C9-84774923A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5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Univerzálnost IDS byla prokázána tím, že kojenci reagovali vhodným způsobem na druh výrazu, který slyšeli: zamračili se při 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komunikaci 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vyjadřující zákaz a usmívali se u komunikace vyjadřující schválení, bez ohledu na to, jaký jazyk byl použit, dokonce i tehdy, kdy byla použita nesmyslná slova.</a:t>
            </a:r>
          </a:p>
          <a:p>
            <a:pPr algn="l"/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To znamená, že v rámci IDS je samotná melodie informací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/>
            <a:endParaRPr lang="cs-CZ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S jednou výjimkou: kojenci nijak nereagovali, když byly fráze vysloveny v japonštině.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Proč je tomu tak?</a:t>
            </a:r>
          </a:p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Má nedostatek intonace v japonském jazyce vliv na vývoj u kojenců? (možná detekce tónů)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20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E1B03-004D-A316-443A-00A705D1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60F6B-D24B-0E8D-7B7A-AD32A0202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Jakým způsobem mluvíte, když telefonujete kamarádovi, dítěti nebo svému nadřízenému?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83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742C5-64BE-ED65-9F2D-42015431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BE63A5-46AD-6296-647D-2E1E418B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Tonální jazyky, jako je čínština,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xhoština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a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athabaské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dené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) jazyky, používají tóny ke změně významu slov.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Matky mluvící v tonálních jazycích překvapivě používají stejné vzory intonace ve svém IDS.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Skutečnost, že stejné vzory jsou používány jak v indoevropských, tak v dalších jazycích, posiluje argument, že mentální aparát IDS patří původně k určité (hudební?) schopnosti týkající se regulace sociálních vztahů a emočních stavů.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50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2E397-4800-5338-768F-2DE75A95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Pet-directed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(PDS)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FAD18-8FE7-720C-CFF9-9827CA23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Existují podobnosti mezi IDS a PDS - vysoký tón a variace tónů.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Jeannin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et al., 2017)</a:t>
            </a:r>
          </a:p>
          <a:p>
            <a:pPr algn="l"/>
            <a:endParaRPr lang="cs-CZ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Otázka: Zajímalo by mě, proč používáme PDS při mluvení k zvířatům, když víme, že nikdy nezískají jazykové schopnosti?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23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absolutním sluchem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Když se narodíme, máme absolutní sluch, ale tato schopnost je později nahrazena relativním sluchem. 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80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pitch</a:t>
            </a:r>
            <a:r>
              <a:rPr lang="cs-CZ" dirty="0"/>
              <a:t> </a:t>
            </a:r>
            <a:r>
              <a:rPr lang="cs-CZ" b="1" dirty="0" err="1"/>
              <a:t>prevents</a:t>
            </a:r>
            <a:r>
              <a:rPr lang="cs-CZ" b="1" dirty="0"/>
              <a:t> </a:t>
            </a:r>
            <a:r>
              <a:rPr lang="cs-CZ" b="1" dirty="0" err="1"/>
              <a:t>generalizations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I</a:t>
            </a:r>
            <a:r>
              <a:rPr lang="en-US" dirty="0"/>
              <a:t>s it possible to relearn perfect pitch for those who lose it?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Question: What made researchers find the connection between IDS and music?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65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36777-939C-C01F-07AB-DFE4BD54A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D0BDEC-40A6-49A1-7C12-3097AC1A0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Protože absolutní sluch brání vytváření zobecnění, hláskových kategorií.</a:t>
            </a:r>
          </a:p>
          <a:p>
            <a:pPr algn="l"/>
            <a:endParaRPr lang="cs-CZ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Otázka: Je možné znovu získat absolutní sluch později?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Otázka: Co vedlo výzkumníky k objevení spojení mezi IDS a hudbou?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758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2174"/>
          </a:xfrm>
        </p:spPr>
        <p:txBody>
          <a:bodyPr/>
          <a:lstStyle/>
          <a:p>
            <a:r>
              <a:rPr lang="cs-CZ" dirty="0" err="1"/>
              <a:t>Prosody</a:t>
            </a:r>
            <a:r>
              <a:rPr lang="cs-CZ" dirty="0"/>
              <a:t> and </a:t>
            </a:r>
            <a:r>
              <a:rPr lang="cs-CZ" dirty="0" err="1"/>
              <a:t>Singing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334" y="1484784"/>
            <a:ext cx="78867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Trehub</a:t>
            </a:r>
            <a:r>
              <a:rPr lang="cs-CZ" dirty="0"/>
              <a:t> &amp; </a:t>
            </a:r>
            <a:r>
              <a:rPr lang="cs-CZ" dirty="0" err="1"/>
              <a:t>Schellenberg</a:t>
            </a:r>
            <a:r>
              <a:rPr lang="cs-CZ" dirty="0"/>
              <a:t> (1995)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cross-cultural</a:t>
            </a:r>
            <a:r>
              <a:rPr lang="cs-CZ" dirty="0"/>
              <a:t> </a:t>
            </a:r>
            <a:r>
              <a:rPr lang="cs-CZ" dirty="0" err="1"/>
              <a:t>similarities</a:t>
            </a:r>
            <a:r>
              <a:rPr lang="cs-CZ" dirty="0"/>
              <a:t> in </a:t>
            </a:r>
            <a:r>
              <a:rPr lang="cs-CZ" b="1" dirty="0" err="1"/>
              <a:t>lullabies</a:t>
            </a:r>
            <a:r>
              <a:rPr lang="cs-CZ" dirty="0"/>
              <a:t> (</a:t>
            </a:r>
            <a:r>
              <a:rPr lang="cs-CZ" dirty="0" err="1"/>
              <a:t>melodies</a:t>
            </a:r>
            <a:r>
              <a:rPr lang="cs-CZ" dirty="0"/>
              <a:t>, </a:t>
            </a:r>
            <a:r>
              <a:rPr lang="cs-CZ" dirty="0" err="1"/>
              <a:t>rhytms</a:t>
            </a:r>
            <a:r>
              <a:rPr lang="cs-CZ" dirty="0"/>
              <a:t> and </a:t>
            </a:r>
            <a:r>
              <a:rPr lang="cs-CZ" dirty="0" err="1"/>
              <a:t>tempos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dirty="0" err="1"/>
              <a:t>Trehub</a:t>
            </a:r>
            <a:r>
              <a:rPr lang="cs-CZ" dirty="0"/>
              <a:t> et al. (1997)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en-US" dirty="0"/>
              <a:t>babies will spend significantly longer periods attending to audiovisual</a:t>
            </a:r>
            <a:r>
              <a:rPr lang="cs-CZ" dirty="0"/>
              <a:t> </a:t>
            </a:r>
            <a:r>
              <a:rPr lang="en-US" dirty="0"/>
              <a:t>recordings of their mothers when they are </a:t>
            </a:r>
            <a:r>
              <a:rPr lang="en-US" b="1" dirty="0"/>
              <a:t>singing</a:t>
            </a:r>
            <a:r>
              <a:rPr lang="en-US" dirty="0"/>
              <a:t> rather than speaking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Most </a:t>
            </a:r>
            <a:r>
              <a:rPr lang="cs-CZ" dirty="0" err="1"/>
              <a:t>strikingly</a:t>
            </a:r>
            <a:r>
              <a:rPr lang="cs-CZ" dirty="0"/>
              <a:t> (</a:t>
            </a:r>
            <a:r>
              <a:rPr lang="cs-CZ" dirty="0" err="1"/>
              <a:t>Standley</a:t>
            </a:r>
            <a:r>
              <a:rPr lang="cs-CZ" dirty="0"/>
              <a:t>, 1999), </a:t>
            </a:r>
            <a:r>
              <a:rPr lang="en-US" b="1" dirty="0"/>
              <a:t>the singing of lullabies by a female vocalist significantly improved the</a:t>
            </a:r>
            <a:r>
              <a:rPr lang="cs-CZ" b="1" dirty="0"/>
              <a:t> </a:t>
            </a:r>
            <a:r>
              <a:rPr lang="en-US" b="1" dirty="0"/>
              <a:t>development of sucking abilities in premature infants</a:t>
            </a:r>
            <a:r>
              <a:rPr lang="en-US" dirty="0"/>
              <a:t>, and this resulted in measurable</a:t>
            </a:r>
            <a:r>
              <a:rPr lang="cs-CZ" dirty="0"/>
              <a:t> </a:t>
            </a:r>
            <a:r>
              <a:rPr lang="cs-CZ" b="1" dirty="0" err="1"/>
              <a:t>weight</a:t>
            </a:r>
            <a:r>
              <a:rPr lang="cs-CZ" b="1" dirty="0"/>
              <a:t> </a:t>
            </a:r>
            <a:r>
              <a:rPr lang="cs-CZ" b="1" dirty="0" err="1"/>
              <a:t>gain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Premature</a:t>
            </a:r>
            <a:r>
              <a:rPr lang="cs-CZ" dirty="0"/>
              <a:t> </a:t>
            </a:r>
            <a:r>
              <a:rPr lang="cs-CZ" dirty="0" err="1"/>
              <a:t>infants</a:t>
            </a:r>
            <a:r>
              <a:rPr lang="cs-CZ" dirty="0"/>
              <a:t> </a:t>
            </a:r>
            <a:r>
              <a:rPr lang="en-US" dirty="0"/>
              <a:t>subjected to a combination of music and massage were discharged an average of </a:t>
            </a:r>
            <a:r>
              <a:rPr lang="en-US" b="1" dirty="0"/>
              <a:t>eleven</a:t>
            </a:r>
            <a:r>
              <a:rPr lang="cs-CZ" dirty="0"/>
              <a:t> </a:t>
            </a:r>
            <a:r>
              <a:rPr lang="en-US" b="1" dirty="0"/>
              <a:t>days</a:t>
            </a:r>
            <a:r>
              <a:rPr lang="en-US" dirty="0"/>
              <a:t> earlier than a control group of infants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Why is maternal singing linked to so many positive effects in infants but not paternal singing?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03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B45E0-6B2D-14B6-6668-A3C53FD9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Autofit/>
          </a:bodyPr>
          <a:lstStyle/>
          <a:p>
            <a:r>
              <a:rPr lang="cs-CZ" sz="3600" dirty="0"/>
              <a:t>Rodičovské chování = </a:t>
            </a:r>
            <a:r>
              <a:rPr lang="cs-CZ" sz="3600" dirty="0" err="1"/>
              <a:t>epimeletický</a:t>
            </a:r>
            <a:r>
              <a:rPr lang="cs-CZ" sz="3600" dirty="0"/>
              <a:t> pud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74845A-C582-5DDD-B819-14ABD9B9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err="1"/>
              <a:t>Brazelton</a:t>
            </a:r>
            <a:r>
              <a:rPr lang="cs-CZ" altLang="cs-CZ" dirty="0"/>
              <a:t>: </a:t>
            </a:r>
            <a:r>
              <a:rPr lang="cs-CZ" altLang="cs-CZ" b="1" dirty="0"/>
              <a:t>synchronizovaný cyklus interakce matky a dítěte</a:t>
            </a:r>
            <a:r>
              <a:rPr lang="cs-CZ" altLang="cs-CZ" dirty="0"/>
              <a:t> (trvá několik sekund):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Zahájení interakce (vzbuzení zájmu) - vyladění vzájemné pozice - pozdravení (mimika, vokalizace, úsměv...) – „dialog“ (zapojení všech smyslových modalit, vrchol radostné excitace) – oslabení - odvrácení pozornosti.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08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D519F-5543-7D44-E07B-C105C2690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Prozódie</a:t>
            </a:r>
            <a:r>
              <a:rPr lang="cs-CZ" dirty="0"/>
              <a:t> a zpěv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77BE9-2D0C-3B13-55AF-9C6EB004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0174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Trehub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a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Schellenberg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(1995) objevily podobnosti v ukolébavkách (melodie, rytmus a tempo) u různých kultur. </a:t>
            </a:r>
          </a:p>
          <a:p>
            <a:pPr algn="l"/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Trehub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et al. (1997) zjistila, že kojenci věnují významně 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více 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pozornosti audiovizuálním záznamům svých matek, když zpívají, než když mluví.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Překvapivě zpívání ukolébavek ženskou zpěvačkou významně zlepšilo rozvoj sání u předčasně narozených kojenců, což mělo za následek měřitelný nárůst váhy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Standley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1999). 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Předčasně narození kojenci podrobení kombinaci hudby a masáže byli propuštěni průměrně o jedenáct dní dříve než kontrolní skupina kojenců!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Otázka: Proč je zpěv matky spojen s tolika pozitivními účinky na kojence, ale ne zpěv otce?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151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observation that everyone learns to talk, whereas musical talent is rare, </a:t>
            </a:r>
            <a:r>
              <a:rPr lang="en-US" b="1" dirty="0"/>
              <a:t>is true only for music in modern societies</a:t>
            </a:r>
            <a:r>
              <a:rPr lang="cs-CZ" dirty="0"/>
              <a:t>. </a:t>
            </a:r>
            <a:r>
              <a:rPr lang="en-US" dirty="0"/>
              <a:t>In small-scale societies people sing and dance as readily and competently as they converse.“ (</a:t>
            </a:r>
            <a:r>
              <a:rPr lang="en-US" dirty="0" err="1"/>
              <a:t>Dissanayake</a:t>
            </a:r>
            <a:r>
              <a:rPr lang="en-US" dirty="0"/>
              <a:t>, </a:t>
            </a:r>
            <a:r>
              <a:rPr lang="cs-CZ" dirty="0"/>
              <a:t>2005)</a:t>
            </a:r>
          </a:p>
          <a:p>
            <a:endParaRPr lang="cs-CZ" dirty="0"/>
          </a:p>
          <a:p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What is the importance of laughter in infant development? </a:t>
            </a:r>
          </a:p>
          <a:p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If women laugh more than men, why do both men and women laugh more when listening to a male?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727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18969-E489-FC29-76E2-DEDFE9CF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B5E91-C3A3-EEBB-5224-C5682784D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Obecné pozorování, že každý se naučí mluvit, zatímco hudební talent je vzácný, platí pouze v moderních společnostech. V tradičních společnostech lidé zpívají a tančí stejně snadno a zručně jako komunikují.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Dissanayake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2005)</a:t>
            </a: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Otázka: Jaký je význam smíchu pro vývoj kojenců? 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553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013A6-D44B-0BCC-A875-C37A6DB6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CF81-F1B4-7AEB-1F46-2E94012D1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081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C432AD-0839-44DC-A0CA-090805B8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802502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/>
              <a:t>The Prehistory of the Mind </a:t>
            </a:r>
            <a:r>
              <a:rPr lang="en-US" dirty="0"/>
              <a:t>(1996) </a:t>
            </a:r>
            <a:r>
              <a:rPr lang="en-US" dirty="0" err="1"/>
              <a:t>Mithen</a:t>
            </a:r>
            <a:r>
              <a:rPr lang="en-US" dirty="0"/>
              <a:t> argued that pre-sapiens hominids like </a:t>
            </a:r>
            <a:r>
              <a:rPr lang="en-US" b="1" dirty="0"/>
              <a:t>Neanderthals lacked “cognitive fluidity</a:t>
            </a:r>
            <a:r>
              <a:rPr lang="en-US" dirty="0"/>
              <a:t>” or metaphorical thought—the ability to hold concurrently in mind information from several different cognitive domains.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Additionally, the absence of symbolic artifacts in their dwelling sites implies absence of symbolic thought and hence of symbolic utterance—i.e.,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spoken language (p. 228).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</a:t>
            </a:r>
            <a:r>
              <a:rPr lang="en-US" dirty="0"/>
              <a:t>he challenging lives of Neanderthals</a:t>
            </a:r>
            <a:r>
              <a:rPr lang="cs-CZ" dirty="0"/>
              <a:t> </a:t>
            </a:r>
            <a:r>
              <a:rPr lang="en-US" dirty="0"/>
              <a:t>required complex emotional communication and intergroup cooperation.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They developed a “</a:t>
            </a:r>
            <a:r>
              <a:rPr lang="en-US" b="1" dirty="0"/>
              <a:t>music-like communication system </a:t>
            </a:r>
            <a:r>
              <a:rPr lang="en-US" dirty="0"/>
              <a:t>that was more complex and more sophisticated than that found in any of the previous species of Homo” (p. 234), one that included</a:t>
            </a:r>
            <a:r>
              <a:rPr lang="cs-CZ" dirty="0"/>
              <a:t>:</a:t>
            </a:r>
            <a:r>
              <a:rPr lang="en-US" dirty="0"/>
              <a:t> iconic gestures, dance, onomatopoeia, vocal imitation and sound </a:t>
            </a:r>
            <a:r>
              <a:rPr lang="en-US" dirty="0" err="1"/>
              <a:t>synaesthesia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358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56791"/>
            <a:ext cx="8022055" cy="50405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cs-CZ" dirty="0" err="1"/>
              <a:t>Mithen</a:t>
            </a:r>
            <a:r>
              <a:rPr lang="cs-CZ" dirty="0"/>
              <a:t> </a:t>
            </a:r>
            <a:r>
              <a:rPr lang="cs-CZ" dirty="0" err="1"/>
              <a:t>proposes</a:t>
            </a:r>
            <a:r>
              <a:rPr lang="cs-CZ" dirty="0"/>
              <a:t> </a:t>
            </a:r>
            <a:r>
              <a:rPr lang="en-US" dirty="0"/>
              <a:t>a completely original hypothesis of the existence of </a:t>
            </a:r>
            <a:r>
              <a:rPr lang="cs-CZ" dirty="0"/>
              <a:t>a </a:t>
            </a:r>
            <a:r>
              <a:rPr lang="en-US" dirty="0"/>
              <a:t>proto-music/language</a:t>
            </a:r>
            <a:r>
              <a:rPr lang="cs-CZ" dirty="0"/>
              <a:t> </a:t>
            </a:r>
            <a:r>
              <a:rPr lang="en-US" dirty="0"/>
              <a:t>among Neanderthals</a:t>
            </a:r>
            <a:r>
              <a:rPr lang="cs-CZ" dirty="0"/>
              <a:t>:</a:t>
            </a:r>
            <a:r>
              <a:rPr lang="en-US" dirty="0"/>
              <a:t> “the ‘</a:t>
            </a:r>
            <a:r>
              <a:rPr lang="en-US" b="1" dirty="0" err="1"/>
              <a:t>Hmmmmm</a:t>
            </a:r>
            <a:r>
              <a:rPr lang="en-US" dirty="0"/>
              <a:t>’ communication system” (</a:t>
            </a:r>
            <a:r>
              <a:rPr lang="cs-CZ" dirty="0"/>
              <a:t>p. </a:t>
            </a:r>
            <a:r>
              <a:rPr lang="en-US" dirty="0"/>
              <a:t>172)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en-US" dirty="0"/>
              <a:t>‘</a:t>
            </a:r>
            <a:r>
              <a:rPr lang="en-US" dirty="0" err="1"/>
              <a:t>Hmmmmm</a:t>
            </a:r>
            <a:r>
              <a:rPr lang="en-US" dirty="0"/>
              <a:t>’ communication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en-US" dirty="0"/>
              <a:t>was</a:t>
            </a:r>
            <a:r>
              <a:rPr lang="cs-CZ" dirty="0"/>
              <a:t>:</a:t>
            </a:r>
          </a:p>
          <a:p>
            <a:r>
              <a:rPr lang="en-US" i="1" dirty="0"/>
              <a:t>holistic</a:t>
            </a:r>
            <a:r>
              <a:rPr lang="en-US" dirty="0"/>
              <a:t> (not composed of segmented </a:t>
            </a:r>
            <a:r>
              <a:rPr lang="cs-CZ" dirty="0"/>
              <a:t>e</a:t>
            </a:r>
            <a:r>
              <a:rPr lang="en-US" dirty="0" err="1"/>
              <a:t>lements</a:t>
            </a:r>
            <a:r>
              <a:rPr lang="en-US" dirty="0"/>
              <a:t>), </a:t>
            </a:r>
            <a:endParaRPr lang="cs-CZ" dirty="0"/>
          </a:p>
          <a:p>
            <a:r>
              <a:rPr lang="en-US" i="1" dirty="0"/>
              <a:t>manipulative</a:t>
            </a:r>
            <a:r>
              <a:rPr lang="cs-CZ" i="1" dirty="0"/>
              <a:t> </a:t>
            </a:r>
            <a:r>
              <a:rPr lang="en-US" dirty="0"/>
              <a:t>(influencing emotional states and hence behavior of oneself and</a:t>
            </a:r>
            <a:r>
              <a:rPr lang="cs-CZ" dirty="0"/>
              <a:t> </a:t>
            </a:r>
            <a:r>
              <a:rPr lang="en-US" dirty="0"/>
              <a:t>others</a:t>
            </a:r>
            <a:r>
              <a:rPr lang="cs-CZ" dirty="0"/>
              <a:t>; not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gossiping</a:t>
            </a:r>
            <a:r>
              <a:rPr lang="en-US" dirty="0"/>
              <a:t>), </a:t>
            </a:r>
            <a:endParaRPr lang="cs-CZ" dirty="0"/>
          </a:p>
          <a:p>
            <a:r>
              <a:rPr lang="en-US" i="1" dirty="0"/>
              <a:t>multimodal</a:t>
            </a:r>
            <a:r>
              <a:rPr lang="en-US" dirty="0"/>
              <a:t> (using both sound and movement), </a:t>
            </a:r>
            <a:endParaRPr lang="cs-CZ" dirty="0"/>
          </a:p>
          <a:p>
            <a:r>
              <a:rPr lang="en-US" i="1" dirty="0"/>
              <a:t>musical</a:t>
            </a:r>
            <a:r>
              <a:rPr lang="en-US" dirty="0"/>
              <a:t> (temporally controlled, rhythmic, and melodic), </a:t>
            </a:r>
            <a:endParaRPr lang="cs-CZ" dirty="0"/>
          </a:p>
          <a:p>
            <a:r>
              <a:rPr lang="en-US" i="1" dirty="0"/>
              <a:t>mimetic</a:t>
            </a:r>
            <a:r>
              <a:rPr lang="cs-CZ" i="1" dirty="0"/>
              <a:t> </a:t>
            </a:r>
            <a:r>
              <a:rPr lang="en-US" dirty="0"/>
              <a:t>(utilizing sound symbolism and gesture)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010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Mithen</a:t>
            </a:r>
            <a:r>
              <a:rPr lang="cs-CZ" dirty="0"/>
              <a:t> (2005) </a:t>
            </a:r>
            <a:r>
              <a:rPr lang="cs-CZ" dirty="0" err="1"/>
              <a:t>adds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pressures</a:t>
            </a:r>
            <a:r>
              <a:rPr lang="cs-CZ" dirty="0"/>
              <a:t>:</a:t>
            </a:r>
          </a:p>
          <a:p>
            <a:pPr marL="514350" indent="-514350">
              <a:buAutoNum type="arabicPeriod"/>
            </a:pPr>
            <a:r>
              <a:rPr lang="cs-CZ" b="1" dirty="0"/>
              <a:t>Male </a:t>
            </a:r>
            <a:r>
              <a:rPr lang="cs-CZ" b="1" dirty="0" err="1"/>
              <a:t>competing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other</a:t>
            </a:r>
            <a:r>
              <a:rPr lang="cs-CZ" b="1" dirty="0"/>
              <a:t> </a:t>
            </a:r>
            <a:r>
              <a:rPr lang="cs-CZ" b="1" dirty="0" err="1"/>
              <a:t>males</a:t>
            </a:r>
            <a:r>
              <a:rPr lang="cs-CZ" b="1" dirty="0"/>
              <a:t> </a:t>
            </a:r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 such as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en-US" dirty="0"/>
              <a:t>male body size and large canines, and</a:t>
            </a:r>
            <a:r>
              <a:rPr lang="cs-CZ" dirty="0"/>
              <a:t> </a:t>
            </a:r>
            <a:r>
              <a:rPr lang="en-US" dirty="0"/>
              <a:t>perhaps aggressive personalities. </a:t>
            </a:r>
            <a:endParaRPr lang="cs-CZ" dirty="0"/>
          </a:p>
          <a:p>
            <a:pPr marL="514350" indent="-514350">
              <a:buAutoNum type="arabicPeriod"/>
            </a:pPr>
            <a:r>
              <a:rPr lang="en-US" b="1" dirty="0"/>
              <a:t>Females can choose their mating partners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leading to the selection of the indicator and/or aesthetic traits that make males attractive to</a:t>
            </a:r>
            <a:r>
              <a:rPr lang="cs-CZ" dirty="0"/>
              <a:t> </a:t>
            </a:r>
            <a:r>
              <a:rPr lang="en-US" dirty="0"/>
              <a:t>females</a:t>
            </a:r>
            <a:r>
              <a:rPr lang="cs-CZ" dirty="0"/>
              <a:t> (</a:t>
            </a:r>
            <a:r>
              <a:rPr lang="cs-CZ" dirty="0" err="1"/>
              <a:t>tails</a:t>
            </a:r>
            <a:r>
              <a:rPr lang="cs-CZ" dirty="0"/>
              <a:t>, </a:t>
            </a:r>
            <a:r>
              <a:rPr lang="cs-CZ" dirty="0" err="1"/>
              <a:t>jewels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aesthetic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)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11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3D78F-CA5B-474D-ACA1-6371E172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2AA454-8C3A-43AA-B6BB-4EFA3025C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is correlation between a sexual dimorphism (especially in terms of body size) and polygynous mating system.</a:t>
            </a:r>
          </a:p>
          <a:p>
            <a:pPr marL="0" indent="0">
              <a:buNone/>
            </a:pPr>
            <a:r>
              <a:rPr lang="en-US" dirty="0"/>
              <a:t>So, when male to female body size ratio shifted from australopithecine‘s 1.4:1 to modern humans‘ 1.2:1 when Homo </a:t>
            </a:r>
            <a:r>
              <a:rPr lang="en-US" dirty="0" err="1"/>
              <a:t>ergaster</a:t>
            </a:r>
            <a:r>
              <a:rPr lang="en-US" dirty="0"/>
              <a:t> appeared, it suggests the shift from polygynous to monogamous mating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supported ever raising demands on energy for babies with ever larger brain capacity?</a:t>
            </a:r>
          </a:p>
          <a:p>
            <a:pPr marL="0" indent="0">
              <a:buNone/>
            </a:pPr>
            <a:r>
              <a:rPr lang="en-US" dirty="0"/>
              <a:t>Males? Maybe, but if it was then as it is now, then men didn‘t provide enough energy by hunting. More probable source of additional energy was from female-female coalitions.</a:t>
            </a:r>
          </a:p>
        </p:txBody>
      </p:sp>
    </p:spTree>
    <p:extLst>
      <p:ext uri="{BB962C8B-B14F-4D97-AF65-F5344CB8AC3E}">
        <p14:creationId xmlns:p14="http://schemas.microsoft.com/office/powerpoint/2010/main" val="1544678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A99D4-2A85-4A1E-8EDD-F8027BB8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Music and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selection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44340-79DA-4F49-A539-34DA60A5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6644"/>
            <a:ext cx="7886700" cy="50251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Geoffrey</a:t>
            </a:r>
            <a:r>
              <a:rPr lang="cs-CZ" dirty="0"/>
              <a:t> Miller (1965), U. </a:t>
            </a:r>
            <a:r>
              <a:rPr lang="cs-CZ" dirty="0" err="1"/>
              <a:t>of</a:t>
            </a:r>
            <a:r>
              <a:rPr lang="cs-CZ" dirty="0"/>
              <a:t> New </a:t>
            </a:r>
            <a:r>
              <a:rPr lang="cs-CZ" dirty="0" err="1"/>
              <a:t>Mexico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Runaway</a:t>
            </a:r>
            <a:r>
              <a:rPr lang="cs-CZ" b="1" dirty="0"/>
              <a:t> </a:t>
            </a:r>
            <a:r>
              <a:rPr lang="cs-CZ" b="1" dirty="0" err="1"/>
              <a:t>sexual</a:t>
            </a:r>
            <a:r>
              <a:rPr lang="cs-CZ" b="1" dirty="0"/>
              <a:t> </a:t>
            </a:r>
            <a:r>
              <a:rPr lang="cs-CZ" b="1" dirty="0" err="1"/>
              <a:t>selection</a:t>
            </a:r>
            <a:r>
              <a:rPr lang="cs-CZ" b="1" dirty="0"/>
              <a:t> </a:t>
            </a:r>
            <a:r>
              <a:rPr lang="cs-CZ" dirty="0" err="1"/>
              <a:t>comes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heritable</a:t>
            </a:r>
            <a:r>
              <a:rPr lang="cs-CZ" dirty="0"/>
              <a:t> mate </a:t>
            </a:r>
            <a:r>
              <a:rPr lang="en-US" dirty="0"/>
              <a:t>preference – for example, the preference for a larger than average tail – becomes</a:t>
            </a:r>
            <a:r>
              <a:rPr lang="cs-CZ" dirty="0"/>
              <a:t> </a:t>
            </a:r>
            <a:r>
              <a:rPr lang="en-US" dirty="0"/>
              <a:t>genetically correlated with the heritable trait itself – in this case the larger tail – then a</a:t>
            </a:r>
            <a:r>
              <a:rPr lang="cs-CZ" dirty="0"/>
              <a:t> </a:t>
            </a:r>
            <a:r>
              <a:rPr lang="en-US" dirty="0"/>
              <a:t>positive feedback loop will arise so that tails will eventually become far longer than would</a:t>
            </a:r>
            <a:r>
              <a:rPr lang="cs-CZ" dirty="0"/>
              <a:t> </a:t>
            </a:r>
            <a:r>
              <a:rPr lang="cs-CZ" dirty="0" err="1"/>
              <a:t>otherwise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For Miller, ‘music is what happens when a smart, group living, anthropoid ape stumbles</a:t>
            </a:r>
            <a:r>
              <a:rPr lang="cs-CZ" dirty="0"/>
              <a:t> </a:t>
            </a:r>
            <a:r>
              <a:rPr lang="en-US" dirty="0"/>
              <a:t>into the evolutionary wonderland of </a:t>
            </a:r>
            <a:r>
              <a:rPr lang="en-US" b="1" dirty="0"/>
              <a:t>runaway sexual selection </a:t>
            </a:r>
            <a:r>
              <a:rPr lang="en-US" dirty="0"/>
              <a:t>of complex </a:t>
            </a:r>
            <a:r>
              <a:rPr lang="en-US" b="1" dirty="0"/>
              <a:t>acoustic</a:t>
            </a:r>
            <a:r>
              <a:rPr lang="cs-CZ" b="1" dirty="0"/>
              <a:t> </a:t>
            </a:r>
            <a:r>
              <a:rPr lang="en-US" b="1" dirty="0"/>
              <a:t>display</a:t>
            </a:r>
            <a:r>
              <a:rPr lang="en-US" dirty="0"/>
              <a:t>’. </a:t>
            </a:r>
            <a:endParaRPr lang="cs-CZ" dirty="0"/>
          </a:p>
        </p:txBody>
      </p:sp>
      <p:pic>
        <p:nvPicPr>
          <p:cNvPr id="1026" name="Picture 2" descr="VÃ½sledek obrÃ¡zku pro Geoffrey Miller">
            <a:extLst>
              <a:ext uri="{FF2B5EF4-FFF2-40B4-BE49-F238E27FC236}">
                <a16:creationId xmlns:a16="http://schemas.microsoft.com/office/drawing/2014/main" id="{5B6B3ECC-1BFC-4EC0-BE08-797477E9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83" y="225286"/>
            <a:ext cx="2484783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56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10F61-B247-486E-B5FA-E4B0636D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Birdsongs</a:t>
            </a:r>
            <a:r>
              <a:rPr lang="cs-CZ" dirty="0"/>
              <a:t> and </a:t>
            </a:r>
            <a:r>
              <a:rPr lang="cs-CZ" dirty="0" err="1"/>
              <a:t>bird</a:t>
            </a:r>
            <a:r>
              <a:rPr lang="cs-CZ" dirty="0"/>
              <a:t> </a:t>
            </a:r>
            <a:r>
              <a:rPr lang="cs-CZ" dirty="0" err="1"/>
              <a:t>dances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BC5A2B-A764-43A7-B6AC-5CDBF2E0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/>
              <a:t>Birds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paradise</a:t>
            </a:r>
            <a:r>
              <a:rPr lang="cs-CZ" dirty="0"/>
              <a:t> 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https://www.youtube.com/watch?v=nWfyw51DQfU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Bowerbirds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https://www.youtube.com/watch?v=1XkPeN3AWIE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Vogelkop</a:t>
            </a:r>
            <a:r>
              <a:rPr lang="cs-CZ" dirty="0"/>
              <a:t> </a:t>
            </a:r>
            <a:r>
              <a:rPr lang="cs-CZ" dirty="0" err="1"/>
              <a:t>Bowerbird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https://www.youtube.com/watch?v=RXwJ3QFIOkg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https://www.youtube.com/watch?v=08xZeU6Aksc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Lyrebird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6"/>
              </a:rPr>
              <a:t>https://www.youtube.com/watch?v=WA0tP-p7m40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78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Rodičovské chování = epimeletický pud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/>
              <a:t>Rodiče omezují svůj repertoár chování: více se usmívají, přehánějí některé výrazy obličeje, výrazněji intonují… to pomáhá nastolit soc. kontakt a pomáhá při rozvoji dítěte.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Dítě si všímá našich zrcadlení jeho činnosti a postupně pochopí, že chování může něco znamenat.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V kojeneckém období se učí skrze klasické a operantní podmiňování a později skrze záměrnou imitaci.</a:t>
            </a:r>
          </a:p>
          <a:p>
            <a:pPr>
              <a:buNone/>
            </a:pPr>
            <a:r>
              <a:rPr lang="cs-CZ" altLang="cs-CZ" dirty="0"/>
              <a:t>První hry představují aktivitu rodiče a pasivitu ale zážitek dítěte: lechtání, kuk!, mazlení.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Imitovat nejlépe začíná motorické hry, které nejsou komunikační, ale mají význam samy o sobě (</a:t>
            </a:r>
            <a:r>
              <a:rPr lang="cs-CZ" altLang="cs-CZ" dirty="0" err="1"/>
              <a:t>Caillois</a:t>
            </a:r>
            <a:r>
              <a:rPr lang="cs-CZ" altLang="cs-CZ" dirty="0"/>
              <a:t>, 1998; Fink, 1992): paci </a:t>
            </a:r>
            <a:r>
              <a:rPr lang="cs-CZ" altLang="cs-CZ" dirty="0" err="1"/>
              <a:t>paci</a:t>
            </a:r>
            <a:r>
              <a:rPr lang="cs-CZ" altLang="cs-CZ" dirty="0"/>
              <a:t>, vařila myšička kašičku…</a:t>
            </a:r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6490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 believes that </a:t>
            </a:r>
            <a:r>
              <a:rPr lang="en-US" b="1" dirty="0"/>
              <a:t>singing and dancing constituted a package of indicator traits for</a:t>
            </a:r>
            <a:r>
              <a:rPr lang="cs-CZ" b="1" dirty="0"/>
              <a:t> </a:t>
            </a:r>
            <a:r>
              <a:rPr lang="en-US" b="1" dirty="0"/>
              <a:t>those choosing mates</a:t>
            </a:r>
            <a:r>
              <a:rPr lang="en-US" dirty="0"/>
              <a:t>, predominantly</a:t>
            </a:r>
            <a:r>
              <a:rPr lang="cs-CZ" dirty="0"/>
              <a:t> by </a:t>
            </a:r>
            <a:r>
              <a:rPr lang="en-US" dirty="0"/>
              <a:t>females: dancing and singing revealing fitness,</a:t>
            </a:r>
            <a:r>
              <a:rPr lang="cs-CZ" dirty="0"/>
              <a:t> </a:t>
            </a:r>
            <a:r>
              <a:rPr lang="en-US" dirty="0"/>
              <a:t>coordination, strength and health; voice control revealing self-confidence.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Wodaabeové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https://www.youtube.com/watch?v=XkrR2jy-9WU&amp;ab_channel=NinaTikariImages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8514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F0-2304-4CDF-959A-00E63D65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3637F-8646-42E0-86CC-B63DCB385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</a:t>
            </a:r>
            <a:r>
              <a:rPr lang="en-US" dirty="0"/>
              <a:t>What factor do you fin</a:t>
            </a:r>
            <a:r>
              <a:rPr lang="cs-CZ" dirty="0"/>
              <a:t>d</a:t>
            </a:r>
            <a:r>
              <a:rPr lang="en-US" dirty="0"/>
              <a:t> most important in mate selection?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Question</a:t>
            </a:r>
            <a:r>
              <a:rPr lang="cs-CZ" dirty="0"/>
              <a:t>: H</a:t>
            </a:r>
            <a:r>
              <a:rPr lang="en-US" dirty="0"/>
              <a:t>ow important were personality traits when females chose a male mate, and did it depend on time periods and types of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047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altLang="cs-CZ" dirty="0" err="1"/>
              <a:t>Caillois</a:t>
            </a:r>
            <a:r>
              <a:rPr lang="cs-CZ" altLang="cs-CZ" dirty="0"/>
              <a:t>, R. (1998). Hry a lidé. Praha: </a:t>
            </a:r>
            <a:r>
              <a:rPr lang="cs-CZ" altLang="cs-CZ" dirty="0" err="1"/>
              <a:t>Oikúmené</a:t>
            </a:r>
            <a:r>
              <a:rPr lang="cs-CZ" altLang="cs-CZ" dirty="0"/>
              <a:t>.</a:t>
            </a:r>
            <a:endParaRPr lang="cs-CZ" dirty="0"/>
          </a:p>
          <a:p>
            <a:pPr marL="118872" indent="0">
              <a:buNone/>
            </a:pPr>
            <a:r>
              <a:rPr lang="en-US" dirty="0"/>
              <a:t>Dissanayake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(2005).</a:t>
            </a:r>
          </a:p>
          <a:p>
            <a:pPr marL="118872" indent="0">
              <a:buNone/>
            </a:pPr>
            <a:r>
              <a:rPr lang="cs-CZ" dirty="0"/>
              <a:t>(</a:t>
            </a:r>
            <a:r>
              <a:rPr lang="cs-CZ" dirty="0" err="1"/>
              <a:t>Fernald</a:t>
            </a:r>
            <a:r>
              <a:rPr lang="cs-CZ" dirty="0"/>
              <a:t>, 1991)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Fernald et al. (1989)</a:t>
            </a:r>
            <a:endParaRPr lang="cs-CZ" dirty="0"/>
          </a:p>
          <a:p>
            <a:pPr marL="118872" indent="0">
              <a:buNone/>
            </a:pP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Fink, E. (1992). </a:t>
            </a:r>
            <a:r>
              <a:rPr lang="cs-CZ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Oáza štěstí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Praha: Mladá fronta.</a:t>
            </a:r>
          </a:p>
          <a:p>
            <a:pPr marL="118872" indent="0">
              <a:buNone/>
            </a:pPr>
            <a:r>
              <a:rPr lang="cs-CZ" dirty="0" err="1"/>
              <a:t>Gazzaley</a:t>
            </a:r>
            <a:r>
              <a:rPr lang="cs-CZ" dirty="0"/>
              <a:t>,</a:t>
            </a:r>
          </a:p>
          <a:p>
            <a:pPr marL="118872" indent="0">
              <a:buNone/>
            </a:pPr>
            <a:r>
              <a:rPr lang="en-US" b="0" i="0" dirty="0" err="1">
                <a:solidFill>
                  <a:srgbClr val="222222"/>
                </a:solidFill>
                <a:effectLst/>
                <a:latin typeface="-apple-system"/>
              </a:rPr>
              <a:t>Jeannin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S., Gilbert, C., Amy, M.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et al.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(2017)</a:t>
            </a:r>
            <a:r>
              <a:rPr lang="cs-CZ" b="0" i="0" dirty="0">
                <a:solidFill>
                  <a:srgbClr val="222222"/>
                </a:solidFill>
                <a:effectLst/>
                <a:latin typeface="-apple-system"/>
              </a:rPr>
              <a:t>. 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Pet-directed speech draws adult dogs’ attention more efficiently than Adult-directed speech. </a:t>
            </a:r>
            <a:r>
              <a:rPr lang="en-US" b="0" i="1" dirty="0">
                <a:solidFill>
                  <a:srgbClr val="222222"/>
                </a:solidFill>
                <a:effectLst/>
                <a:latin typeface="-apple-system"/>
              </a:rPr>
              <a:t>Sci Rep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lang="en-US" b="1" i="0" dirty="0">
                <a:solidFill>
                  <a:srgbClr val="222222"/>
                </a:solidFill>
                <a:effectLst/>
                <a:latin typeface="-apple-system"/>
              </a:rPr>
              <a:t>7</a:t>
            </a:r>
            <a:r>
              <a:rPr lang="en-US" b="0" i="0" dirty="0">
                <a:solidFill>
                  <a:srgbClr val="222222"/>
                </a:solidFill>
                <a:effectLst/>
                <a:latin typeface="-apple-system"/>
              </a:rPr>
              <a:t>, 4980. https://doi.org/10.1038/s41598-017-04671-z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Mithen</a:t>
            </a:r>
            <a:r>
              <a:rPr lang="cs-CZ" dirty="0"/>
              <a:t> 2007</a:t>
            </a:r>
          </a:p>
        </p:txBody>
      </p:sp>
    </p:spTree>
    <p:extLst>
      <p:ext uri="{BB962C8B-B14F-4D97-AF65-F5344CB8AC3E}">
        <p14:creationId xmlns:p14="http://schemas.microsoft.com/office/powerpoint/2010/main" val="3976028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54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43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Uzgiris</a:t>
            </a:r>
            <a:r>
              <a:rPr lang="en-US" dirty="0"/>
              <a:t>-Hunt</a:t>
            </a:r>
            <a:r>
              <a:rPr lang="cs-CZ" dirty="0"/>
              <a:t>‘s  </a:t>
            </a:r>
            <a:r>
              <a:rPr lang="en-US" dirty="0"/>
              <a:t>Scales were inspired by the work of Piaget (see entry: Piagetian Stages) and thus are grounded in the theory that development is an “epigenetic process of evolving new, more complex, hierarchical levels of organization in intellect and motivation” (</a:t>
            </a:r>
            <a:r>
              <a:rPr lang="en-US" dirty="0" err="1"/>
              <a:t>Uzgiris</a:t>
            </a:r>
            <a:r>
              <a:rPr lang="en-US" dirty="0"/>
              <a:t> &amp; Hunt, p. 47). The Scales include: </a:t>
            </a:r>
            <a:endParaRPr lang="cs-CZ" dirty="0"/>
          </a:p>
          <a:p>
            <a:endParaRPr lang="cs-CZ" dirty="0"/>
          </a:p>
          <a:p>
            <a:r>
              <a:rPr lang="en-US" dirty="0"/>
              <a:t>Scale I: The Development of Visual Pursuit and the Permanence of Objects, </a:t>
            </a:r>
            <a:endParaRPr lang="cs-CZ" dirty="0"/>
          </a:p>
          <a:p>
            <a:r>
              <a:rPr lang="en-US" dirty="0"/>
              <a:t>Scale II: The Development of Means for Obtaining Desired Environmental Events, Scale </a:t>
            </a:r>
            <a:endParaRPr lang="cs-CZ" dirty="0"/>
          </a:p>
          <a:p>
            <a:r>
              <a:rPr lang="en-US" dirty="0" err="1"/>
              <a:t>IIIa</a:t>
            </a:r>
            <a:r>
              <a:rPr lang="en-US" dirty="0"/>
              <a:t>: The Development of Vocal Imitation, Scale </a:t>
            </a:r>
            <a:endParaRPr lang="cs-CZ" dirty="0"/>
          </a:p>
          <a:p>
            <a:r>
              <a:rPr lang="en-US" dirty="0" err="1"/>
              <a:t>IIIb</a:t>
            </a:r>
            <a:r>
              <a:rPr lang="en-US" dirty="0"/>
              <a:t>: The Development of Gestural Imitation, Scale </a:t>
            </a:r>
            <a:endParaRPr lang="cs-CZ" dirty="0"/>
          </a:p>
          <a:p>
            <a:r>
              <a:rPr lang="en-US" dirty="0"/>
              <a:t>IV: The Development of Operational Causality, Scale </a:t>
            </a:r>
            <a:endParaRPr lang="cs-CZ" dirty="0"/>
          </a:p>
          <a:p>
            <a:r>
              <a:rPr lang="en-US" dirty="0"/>
              <a:t>V: The Construction of Object Relations in Space, and Scale </a:t>
            </a:r>
            <a:endParaRPr lang="cs-CZ" dirty="0"/>
          </a:p>
          <a:p>
            <a:r>
              <a:rPr lang="en-US" dirty="0"/>
              <a:t>VI: The Development of Schemes for Relating to Objects.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67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Emoce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11687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500" b="1" dirty="0"/>
              <a:t>Emoce jsou hlavním prostředkem primární komunikace.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FC000"/>
                </a:solidFill>
              </a:rPr>
              <a:t>Pláč </a:t>
            </a:r>
            <a:r>
              <a:rPr lang="cs-CZ" dirty="0"/>
              <a:t> 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hladu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ze zlosti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bolesti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z frustrace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Pokud na pláč reagujeme, děti získávají důvěru a v důsledku pláčou méně, než ty, které neutěšujeme.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>
                <a:solidFill>
                  <a:srgbClr val="FFC000"/>
                </a:solidFill>
              </a:rPr>
              <a:t>Úsměv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/>
              <a:t>krátce po porodu, 2. týden - po krmení, 1. měsíc - je více sociální, 2. měsíc – rozeznává lidí a směje se pravidelněji</a:t>
            </a:r>
          </a:p>
        </p:txBody>
      </p:sp>
    </p:spTree>
    <p:extLst>
      <p:ext uri="{BB962C8B-B14F-4D97-AF65-F5344CB8AC3E}">
        <p14:creationId xmlns:p14="http://schemas.microsoft.com/office/powerpoint/2010/main" val="21389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emotivity - úsměv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/>
              <a:t>Měsíční kojenec se zřídka usmívá na neznámou tvář, avšak s každým týdnem se usmívá stále častěji. Vrcholu nabývá úsměv kolem 4. měsíce (téměř automaticky).</a:t>
            </a:r>
          </a:p>
          <a:p>
            <a:pPr marL="137160" indent="0">
              <a:buNone/>
            </a:pPr>
            <a:r>
              <a:rPr lang="cs-CZ" dirty="0"/>
              <a:t>Děti vychovávané doma se usmívaly v 18. </a:t>
            </a:r>
            <a:r>
              <a:rPr lang="cs-CZ" dirty="0" err="1"/>
              <a:t>měs</a:t>
            </a:r>
            <a:r>
              <a:rPr lang="cs-CZ" dirty="0"/>
              <a:t>. skoro stejně jako ve 4. </a:t>
            </a:r>
            <a:r>
              <a:rPr lang="cs-CZ" dirty="0" err="1"/>
              <a:t>měs</a:t>
            </a:r>
            <a:r>
              <a:rPr lang="cs-CZ" dirty="0"/>
              <a:t>.</a:t>
            </a:r>
          </a:p>
          <a:p>
            <a:pPr marL="137160" indent="0">
              <a:buNone/>
            </a:pPr>
            <a:r>
              <a:rPr lang="cs-CZ" dirty="0"/>
              <a:t>Děti z kibuců (kolektivní osady) se usmívaly o polovinu méně.</a:t>
            </a:r>
          </a:p>
          <a:p>
            <a:pPr marL="137160" indent="0">
              <a:buNone/>
            </a:pPr>
            <a:r>
              <a:rPr lang="cs-CZ" dirty="0"/>
              <a:t>Děti z ústavů se usmívaly méně než v jednom měsíci! (</a:t>
            </a:r>
            <a:r>
              <a:rPr lang="cs-CZ" dirty="0" err="1"/>
              <a:t>Hunt</a:t>
            </a:r>
            <a:r>
              <a:rPr lang="cs-CZ" dirty="0"/>
              <a:t>, 2000. s. 351)</a:t>
            </a:r>
          </a:p>
        </p:txBody>
      </p:sp>
    </p:spTree>
    <p:extLst>
      <p:ext uri="{BB962C8B-B14F-4D97-AF65-F5344CB8AC3E}">
        <p14:creationId xmlns:p14="http://schemas.microsoft.com/office/powerpoint/2010/main" val="2787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9F1BE-D4CF-4C2B-B685-12D2538D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B3481-0BB8-478A-8B51-AB234FD32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Kojenec se naučí smát nahlas (= úsměv doprovodit hlasitými smavými zvuky) od </a:t>
            </a:r>
            <a:r>
              <a:rPr lang="cs-CZ"/>
              <a:t>4-5 měsíců.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88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Infant-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(IDS) dle </a:t>
            </a:r>
            <a:r>
              <a:rPr lang="cs-CZ" dirty="0" err="1"/>
              <a:t>Mithen</a:t>
            </a:r>
            <a:r>
              <a:rPr lang="cs-CZ" dirty="0"/>
              <a:t> (2007) ad.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0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BE623-511A-DE3E-04D3-FF82A98AE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Infant-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(IDS)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ABB9B-B88C-5D2E-DD3E-8043BF259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IDS (Infant-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Directed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Speech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) je specifický způsob, jakým mluvíme k malým dětem: zdůraznění melodičnosti a rytmických rysů mluveného jazyka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prozodie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):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vyšší tón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širší rozsah tónů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delší "</a:t>
            </a:r>
            <a:r>
              <a:rPr lang="cs-CZ" b="1" i="0" dirty="0" err="1">
                <a:solidFill>
                  <a:srgbClr val="374151"/>
                </a:solidFill>
                <a:effectLst/>
                <a:latin typeface="Söhne"/>
              </a:rPr>
              <a:t>hyperartikulované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" samohlásky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a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přestávky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, kratší fráze, větší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opakování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a větší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variace ve hlasitosti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/>
            <a:endParaRPr lang="cs-CZ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I velmi malé děti (tříleté) používají IDS!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70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1BECA-6C33-6FB2-44BA-B1940638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fáze IDS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7EC80-6218-D8EE-6958-12F4825A1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IDS slouží k zapojení a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udržení pozornosti 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dítěte. </a:t>
            </a:r>
          </a:p>
          <a:p>
            <a:pPr marL="633222" indent="-514350">
              <a:buFont typeface="+mj-lt"/>
              <a:buAutoNum type="arabicPeriod"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IDS začíná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modulovat vzrušení a emoce 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dítěte (uklidňování, přitahování pozornosti, udržování pohledu). </a:t>
            </a:r>
          </a:p>
          <a:p>
            <a:pPr marL="633222" indent="-514350">
              <a:buFont typeface="+mj-lt"/>
              <a:buAutoNum type="arabicPeriod"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IDS začíná </a:t>
            </a:r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komunikovat citové stavy 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mluvčího (emoce) a záměry (schválení, zákaz, vyžádání pozornosti a pohodlí). </a:t>
            </a:r>
          </a:p>
          <a:p>
            <a:pPr marL="633222" indent="-514350">
              <a:buFont typeface="+mj-lt"/>
              <a:buAutoNum type="arabicPeriod"/>
            </a:pP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Pauzy a specifické vzory intonace usnadňují osvojování jazyka.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397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1701</TotalTime>
  <Words>2334</Words>
  <Application>Microsoft Office PowerPoint</Application>
  <PresentationFormat>Předvádění na obrazovce (4:3)</PresentationFormat>
  <Paragraphs>156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-apple-system</vt:lpstr>
      <vt:lpstr>Arial</vt:lpstr>
      <vt:lpstr>Corbel</vt:lpstr>
      <vt:lpstr>Söhne</vt:lpstr>
      <vt:lpstr>Times New Roman</vt:lpstr>
      <vt:lpstr>Wingdings</vt:lpstr>
      <vt:lpstr>Wingdings 2</vt:lpstr>
      <vt:lpstr>Wingdings 3</vt:lpstr>
      <vt:lpstr>Modul</vt:lpstr>
      <vt:lpstr>Vývojová psychologie Emoce kojenců  a IDS a hudební schopnosti</vt:lpstr>
      <vt:lpstr>Rodičovské chování = epimeletický pud</vt:lpstr>
      <vt:lpstr>Rodičovské chování = epimeletický pud</vt:lpstr>
      <vt:lpstr>Emoce</vt:lpstr>
      <vt:lpstr>Vývoj emotivity - úsměv</vt:lpstr>
      <vt:lpstr>Prezentace aplikace PowerPoint</vt:lpstr>
      <vt:lpstr>Infant-directed speech (IDS) dle Mithen (2007) ad.</vt:lpstr>
      <vt:lpstr>Infant-directed speech (IDS)</vt:lpstr>
      <vt:lpstr>Čtyři fáze IDS</vt:lpstr>
      <vt:lpstr>Podobnosti a rozdíly v užití IDS</vt:lpstr>
      <vt:lpstr>Univerzálnost IDS</vt:lpstr>
      <vt:lpstr>Univerzálnost IDS</vt:lpstr>
      <vt:lpstr>Otázka:</vt:lpstr>
      <vt:lpstr>Prezentace aplikace PowerPoint</vt:lpstr>
      <vt:lpstr>Pet-directed speech (PDS)</vt:lpstr>
      <vt:lpstr>Problémy s absolutním sluchem</vt:lpstr>
      <vt:lpstr>Prezentace aplikace PowerPoint</vt:lpstr>
      <vt:lpstr>Prezentace aplikace PowerPoint</vt:lpstr>
      <vt:lpstr>Prosody and Singing</vt:lpstr>
      <vt:lpstr>Prozódie a zpěv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Music and sexual selection</vt:lpstr>
      <vt:lpstr>Birdsongs and bird dances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121</cp:revision>
  <dcterms:created xsi:type="dcterms:W3CDTF">2015-09-23T10:51:34Z</dcterms:created>
  <dcterms:modified xsi:type="dcterms:W3CDTF">2023-11-05T12:48:36Z</dcterms:modified>
</cp:coreProperties>
</file>