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24" r:id="rId2"/>
    <p:sldId id="263" r:id="rId3"/>
    <p:sldId id="354" r:id="rId4"/>
    <p:sldId id="346" r:id="rId5"/>
    <p:sldId id="325" r:id="rId6"/>
    <p:sldId id="326" r:id="rId7"/>
    <p:sldId id="327" r:id="rId8"/>
    <p:sldId id="328" r:id="rId9"/>
    <p:sldId id="329" r:id="rId10"/>
    <p:sldId id="358" r:id="rId11"/>
    <p:sldId id="330" r:id="rId12"/>
    <p:sldId id="331" r:id="rId13"/>
    <p:sldId id="351" r:id="rId14"/>
    <p:sldId id="332" r:id="rId15"/>
    <p:sldId id="342" r:id="rId16"/>
    <p:sldId id="344" r:id="rId17"/>
    <p:sldId id="348" r:id="rId18"/>
    <p:sldId id="355" r:id="rId19"/>
    <p:sldId id="349" r:id="rId20"/>
    <p:sldId id="350" r:id="rId21"/>
    <p:sldId id="333" r:id="rId22"/>
    <p:sldId id="334" r:id="rId23"/>
    <p:sldId id="336" r:id="rId24"/>
    <p:sldId id="356" r:id="rId25"/>
    <p:sldId id="337" r:id="rId26"/>
    <p:sldId id="357" r:id="rId27"/>
    <p:sldId id="338" r:id="rId28"/>
    <p:sldId id="264" r:id="rId29"/>
    <p:sldId id="265" r:id="rId30"/>
    <p:sldId id="266" r:id="rId31"/>
    <p:sldId id="267" r:id="rId32"/>
    <p:sldId id="275" r:id="rId33"/>
    <p:sldId id="268" r:id="rId34"/>
    <p:sldId id="339" r:id="rId35"/>
    <p:sldId id="34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AFF3-6885-440B-A5C1-A64F63D60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68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5D7310-8859-4BF8-8B90-E51E5672B7EC}" type="datetimeFigureOut">
              <a:rPr lang="cs-CZ" smtClean="0"/>
              <a:pPr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u0VBqNBQ8&amp;t=73s&amp;ab_channel=Kurzgesagt%E2%80%93InaNutshe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Vývojová </a:t>
            </a:r>
            <a:r>
              <a:rPr lang="cs-CZ" sz="4400"/>
              <a:t>psychologie </a:t>
            </a:r>
            <a:br>
              <a:rPr lang="cs-CZ" sz="4400" dirty="0"/>
            </a:br>
            <a:r>
              <a:rPr lang="cs-CZ" sz="4400" dirty="0"/>
              <a:t>Kognitivní vývoj kojenců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Mgr. Jan Krása, </a:t>
            </a:r>
            <a:r>
              <a:rPr lang="cs-CZ" sz="2300" dirty="0" err="1"/>
              <a:t>Ph.D</a:t>
            </a:r>
            <a:r>
              <a:rPr lang="cs-CZ" sz="2300" dirty="0"/>
              <a:t>.</a:t>
            </a:r>
          </a:p>
          <a:p>
            <a:r>
              <a:rPr lang="cs-CZ" sz="2300" dirty="0"/>
              <a:t>Katedra psychologie, Pedagogická fakulta, MUNI</a:t>
            </a:r>
          </a:p>
        </p:txBody>
      </p:sp>
    </p:spTree>
    <p:extLst>
      <p:ext uri="{BB962C8B-B14F-4D97-AF65-F5344CB8AC3E}">
        <p14:creationId xmlns:p14="http://schemas.microsoft.com/office/powerpoint/2010/main" val="96883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49E9E-A7BF-1BE6-7470-985A8453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B0C31-9344-C789-39CD-3BF5CD92A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Kolem jednoho roku však většina kojenců ví, co od mnoha předmětů očekávat. Odlišuje určitě živé od neživého: létavé, pozemní a vodní živočichy, nábytek a auta atd.</a:t>
            </a:r>
          </a:p>
          <a:p>
            <a:r>
              <a:rPr lang="cs-CZ" dirty="0"/>
              <a:t>Daleko dříve, než začne být dítě socializováno verbálně (diferencovaně a přesně), je už hluboce socializováno neverbálně: věcmi kolem. </a:t>
            </a:r>
          </a:p>
        </p:txBody>
      </p:sp>
    </p:spTree>
    <p:extLst>
      <p:ext uri="{BB962C8B-B14F-4D97-AF65-F5344CB8AC3E}">
        <p14:creationId xmlns:p14="http://schemas.microsoft.com/office/powerpoint/2010/main" val="42068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0">
              <a:buNone/>
              <a:defRPr/>
            </a:pPr>
            <a:r>
              <a:rPr lang="cs-CZ" dirty="0"/>
              <a:t>1. Stadium primární kruhové reakce (1-4 měsíce):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/>
              <a:t>Typickým znakem je </a:t>
            </a:r>
            <a:r>
              <a:rPr lang="cs-CZ" b="1" dirty="0"/>
              <a:t>koncentrace na vlastní tělo </a:t>
            </a:r>
            <a:r>
              <a:rPr lang="cs-CZ" dirty="0"/>
              <a:t>a jeho projevy. Dítě s potěšením opakuje celkem dlouho určité pohyby (rukou, nohou). Uspokojení přitom plyne z pouhé činnosti (</a:t>
            </a:r>
            <a:r>
              <a:rPr lang="cs-CZ" b="1" dirty="0"/>
              <a:t>aktivita ještě není prostředkem k dosažení nějakého cíle</a:t>
            </a:r>
            <a:r>
              <a:rPr lang="cs-CZ" dirty="0"/>
              <a:t>).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/>
              <a:t>Takto vlastně zdokonaluje svoji činnost.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/>
              <a:t>Ke konci 1. trimestru </a:t>
            </a:r>
            <a:r>
              <a:rPr lang="cs-CZ" b="1" dirty="0"/>
              <a:t>odlišuje živé bytosti od neživých předmětů</a:t>
            </a:r>
            <a:r>
              <a:rPr lang="cs-CZ" dirty="0"/>
              <a:t>.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sz="2200" dirty="0"/>
              <a:t>Dokáže odlišit dotek sebe sama, někoho jiného a nějakého objektu (Papoušek, Papoušková, 2000)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82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6792"/>
            <a:ext cx="8424862" cy="4780508"/>
          </a:xfrm>
        </p:spPr>
        <p:txBody>
          <a:bodyPr>
            <a:normAutofit fontScale="925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2. Stadium sekundární kruhové reakce (4.-8. měsíc)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Kojenec dovede sledovat objekt bez většího omezení. </a:t>
            </a:r>
            <a:r>
              <a:rPr lang="cs-CZ" altLang="cs-CZ" b="1" dirty="0"/>
              <a:t>Vlastní aktivita přestává být cílem a stává se prostředkem </a:t>
            </a:r>
            <a:r>
              <a:rPr lang="cs-CZ" altLang="cs-CZ" dirty="0"/>
              <a:t>(poznávání). Náhodně objevený efekt pohybu se stává cílem (zavěšené hračky, zvuky).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Spoluúčinkuje zde paměť (opakuje žádoucí aktivity s pamatovanými objekty) a vzniká pojetí </a:t>
            </a:r>
            <a:r>
              <a:rPr lang="cs-CZ" altLang="cs-CZ" b="1" dirty="0"/>
              <a:t>příčinné souvislosti</a:t>
            </a:r>
            <a:r>
              <a:rPr lang="cs-CZ" altLang="cs-CZ" dirty="0"/>
              <a:t>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S různými předměty dítě zachází různě.</a:t>
            </a:r>
          </a:p>
        </p:txBody>
      </p:sp>
    </p:spTree>
    <p:extLst>
      <p:ext uri="{BB962C8B-B14F-4D97-AF65-F5344CB8AC3E}">
        <p14:creationId xmlns:p14="http://schemas.microsoft.com/office/powerpoint/2010/main" val="185965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73265-1C80-182A-11C1-E1EF9FF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0314D-58DD-BB9B-4D5E-008E95150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dirty="0"/>
              <a:t>(schování hračky – hledání v 8. měsících) – posilováno hrou.</a:t>
            </a:r>
          </a:p>
          <a:p>
            <a:pPr>
              <a:buNone/>
              <a:defRPr/>
            </a:pPr>
            <a:r>
              <a:rPr lang="cs-CZ" altLang="en-US" dirty="0"/>
              <a:t>V poslední čtvrti 1. roku se rozvíjí „</a:t>
            </a:r>
            <a:r>
              <a:rPr lang="cs-CZ" altLang="en-US" b="1" dirty="0"/>
              <a:t>trvalost objektu</a:t>
            </a:r>
            <a:r>
              <a:rPr lang="cs-CZ" altLang="en-US" dirty="0"/>
              <a:t>“. Do té doby, když přikryjete předmět, dítě na něj skoro ihned zapomene. Pak spoluúčinkuje i paměť – reprezentace předmětu.</a:t>
            </a:r>
          </a:p>
          <a:p>
            <a:pPr>
              <a:buNone/>
              <a:defRPr/>
            </a:pPr>
            <a:r>
              <a:rPr lang="cs-CZ" altLang="en-US" dirty="0"/>
              <a:t>Začne se rozvíjet stálá reprezentace </a:t>
            </a:r>
            <a:r>
              <a:rPr lang="cs-CZ" altLang="cs-CZ" dirty="0"/>
              <a:t>světa a objekty v něm existují nezávisle na dítěti.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71472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této fázi se rozvíjí i základní percepční konstanty: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Tvarová konstanta </a:t>
            </a:r>
            <a:r>
              <a:rPr lang="cs-CZ" altLang="cs-CZ" dirty="0"/>
              <a:t>– dítě pozná věc (hračku), i když ji vidí z jiných úhlů.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Konstanta velikosti </a:t>
            </a:r>
            <a:r>
              <a:rPr lang="cs-CZ" altLang="cs-CZ" dirty="0"/>
              <a:t>– poznává předmět, i když na sítnici vrhá menší obraz, když je dále.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Konstanta barvy </a:t>
            </a:r>
            <a:r>
              <a:rPr lang="cs-CZ" altLang="cs-CZ" dirty="0"/>
              <a:t>– rozpozná tentýž předmět i v rozdílném nasvětlení.</a:t>
            </a:r>
          </a:p>
        </p:txBody>
      </p:sp>
    </p:spTree>
    <p:extLst>
      <p:ext uri="{BB962C8B-B14F-4D97-AF65-F5344CB8AC3E}">
        <p14:creationId xmlns:p14="http://schemas.microsoft.com/office/powerpoint/2010/main" val="351349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0C8AF-48C5-4D93-A3D7-B409FF8C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Tvarová konstanta</a:t>
            </a:r>
          </a:p>
        </p:txBody>
      </p:sp>
      <p:pic>
        <p:nvPicPr>
          <p:cNvPr id="1026" name="Picture 2" descr="Výsledek obrázku pro aeroplane">
            <a:extLst>
              <a:ext uri="{FF2B5EF4-FFF2-40B4-BE49-F238E27FC236}">
                <a16:creationId xmlns:a16="http://schemas.microsoft.com/office/drawing/2014/main" id="{F907F94D-4FA5-43DA-BB87-D009290DF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76" y="2060848"/>
            <a:ext cx="6347048" cy="42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25729-047C-4BFF-BB77-A46A494D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Konstantnost velikosti</a:t>
            </a:r>
          </a:p>
        </p:txBody>
      </p:sp>
      <p:pic>
        <p:nvPicPr>
          <p:cNvPr id="3074" name="Picture 2" descr="Související obrázek">
            <a:extLst>
              <a:ext uri="{FF2B5EF4-FFF2-40B4-BE49-F238E27FC236}">
                <a16:creationId xmlns:a16="http://schemas.microsoft.com/office/drawing/2014/main" id="{1A019A75-B800-4EC7-A07D-DB4E3B6E8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094"/>
            <a:ext cx="7344816" cy="50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2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C6956-4518-42A1-AC94-AA3A01F0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Iluze nekonstantnosti</a:t>
            </a:r>
          </a:p>
        </p:txBody>
      </p:sp>
      <p:pic>
        <p:nvPicPr>
          <p:cNvPr id="2050" name="Picture 2" descr="VÃ½sledek obrÃ¡zku pro illusion color">
            <a:extLst>
              <a:ext uri="{FF2B5EF4-FFF2-40B4-BE49-F238E27FC236}">
                <a16:creationId xmlns:a16="http://schemas.microsoft.com/office/drawing/2014/main" id="{ACE0E194-C14B-4A9A-98A4-72BD32123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52" y="1916832"/>
            <a:ext cx="52720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 color">
            <a:extLst>
              <a:ext uri="{FF2B5EF4-FFF2-40B4-BE49-F238E27FC236}">
                <a16:creationId xmlns:a16="http://schemas.microsoft.com/office/drawing/2014/main" id="{C1DA0955-98C0-4A35-83FE-74518E56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8" y="2467673"/>
            <a:ext cx="4063791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DC47A-7CB8-F7A5-3E0B-CC84C068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Konstantnost barvy: </a:t>
            </a:r>
            <a:br>
              <a:rPr lang="cs-CZ" dirty="0"/>
            </a:b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Dress</a:t>
            </a:r>
            <a:r>
              <a:rPr lang="cs-CZ" dirty="0"/>
              <a:t> (2015)</a:t>
            </a:r>
          </a:p>
        </p:txBody>
      </p:sp>
      <p:pic>
        <p:nvPicPr>
          <p:cNvPr id="1026" name="Picture 2" descr="We asked psychology professors, color perception experts to explain The  Dress phenomenon - ABC7 New York">
            <a:extLst>
              <a:ext uri="{FF2B5EF4-FFF2-40B4-BE49-F238E27FC236}">
                <a16:creationId xmlns:a16="http://schemas.microsoft.com/office/drawing/2014/main" id="{74A90166-0B1F-23C3-BA91-1026C25917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2" y="1774825"/>
            <a:ext cx="8223955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43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1A33C-19E9-14F5-CC84-55BAC43D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/>
          <a:lstStyle/>
          <a:p>
            <a:r>
              <a:rPr lang="cs-CZ" dirty="0"/>
              <a:t>Land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sz="2000" dirty="0"/>
              <a:t>(zdroj: Wikipedie)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22524-968D-869C-9388-84BA939D8C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32" y="1289280"/>
            <a:ext cx="6572336" cy="55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Kojenecké období (0-1)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 fontScale="92500"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/>
              <a:t>Dítě se rodí také s řadou </a:t>
            </a:r>
            <a:r>
              <a:rPr lang="cs-CZ" sz="2400" b="1" dirty="0"/>
              <a:t>prosociálních reflexů a dovedností</a:t>
            </a:r>
            <a:r>
              <a:rPr lang="cs-CZ" sz="2400" dirty="0"/>
              <a:t>: upřednostňuje lidské tváře, vyhledává pohled z očí do očí (výjimečné mezi primáty a savci), rozpozná hlasy, usmívá se, chce být drženo, později i imituje ad.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/>
              <a:t>rozpoznává tvář své matky/otce – přestane cumlat dudlík, když na něj promluví a dívá se déle do její tváře než na jiné ženy.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/>
              <a:t>má všechny mimické výrazy pro základní (vrozené) emoce</a:t>
            </a:r>
          </a:p>
        </p:txBody>
      </p:sp>
      <p:sp>
        <p:nvSpPr>
          <p:cNvPr id="26628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26629" name="Picture 6" descr="http://www.tusculum.edu/faculty/home/tharlow/Gateway%20Development/images/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05038"/>
            <a:ext cx="4565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F44AE-BAD8-53B8-D106-3AA4ACD9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Luminance</a:t>
            </a:r>
            <a:r>
              <a:rPr lang="cs-CZ" dirty="0"/>
              <a:t> </a:t>
            </a:r>
            <a:r>
              <a:rPr lang="cs-CZ" dirty="0" err="1"/>
              <a:t>constancy</a:t>
            </a:r>
            <a:r>
              <a:rPr lang="cs-CZ" dirty="0"/>
              <a:t> (Wikipedie)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6FB647-7086-B661-2173-EC0A09E68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063"/>
            <a:ext cx="82296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50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99"/>
            <a:ext cx="8229600" cy="4679925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3. Stadium </a:t>
            </a:r>
            <a:r>
              <a:rPr lang="cs-CZ" altLang="cs-CZ" dirty="0" err="1"/>
              <a:t>terciální</a:t>
            </a:r>
            <a:r>
              <a:rPr lang="cs-CZ" altLang="cs-CZ" dirty="0"/>
              <a:t> kruhové reakce (8.-12. měsíc)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Dítě je více </a:t>
            </a:r>
            <a:r>
              <a:rPr lang="cs-CZ" altLang="cs-CZ" b="1" dirty="0"/>
              <a:t>zaměřeno na cíl </a:t>
            </a:r>
            <a:r>
              <a:rPr lang="cs-CZ" altLang="cs-CZ" dirty="0"/>
              <a:t>a dokáže určité dění anticipovat (předvídat). Nyní je schopno postupovat i opačně: </a:t>
            </a:r>
            <a:r>
              <a:rPr lang="cs-CZ" altLang="cs-CZ" b="1" dirty="0"/>
              <a:t>stanoví si cíl a hledá vhodné prostředky</a:t>
            </a:r>
            <a:r>
              <a:rPr lang="cs-CZ" altLang="cs-CZ" dirty="0"/>
              <a:t>. Nejdříve užívá osvědčené prostředky, poté experimentuje a kombinuje různé činnosti (aby si přitáhlo hračku, stáhne celý ubrus … </a:t>
            </a:r>
            <a:r>
              <a:rPr lang="cs-CZ" altLang="cs-CZ" b="1" dirty="0"/>
              <a:t>využívá dospělého</a:t>
            </a:r>
            <a:r>
              <a:rPr lang="cs-CZ" altLang="cs-CZ" dirty="0"/>
              <a:t>).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Ke konci období dokáže překonat naučený stereotyp a hledá jiné řešení.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9 měsících dokáže dodržet správné pořadí dvou činností, ve 12 tří činností.</a:t>
            </a:r>
          </a:p>
        </p:txBody>
      </p:sp>
    </p:spTree>
    <p:extLst>
      <p:ext uri="{BB962C8B-B14F-4D97-AF65-F5344CB8AC3E}">
        <p14:creationId xmlns:p14="http://schemas.microsoft.com/office/powerpoint/2010/main" val="425860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16měsíční </a:t>
            </a:r>
            <a:r>
              <a:rPr lang="cs-CZ" dirty="0" err="1"/>
              <a:t>Piagetova</a:t>
            </a:r>
            <a:r>
              <a:rPr lang="cs-CZ" dirty="0"/>
              <a:t> dcera přichází k rébusu: otec schoval do krabičky od sirek pásek od hodinek. Ona dosud nezná schéma otevírání/zavírání krabičky (zná jen otočit a vytřepat a vsunout prsty do štěrbiny). To nepomáhá. Následuje pauza… </a:t>
            </a:r>
            <a:r>
              <a:rPr lang="cs-CZ" dirty="0" err="1"/>
              <a:t>Lucienne</a:t>
            </a:r>
            <a:r>
              <a:rPr lang="cs-CZ" dirty="0"/>
              <a:t> se pozorně dívá na štěrbinu, pak několikrát za sebou otvírá a zavírá ústa, nejprve mírně, pak stále víc… pak bez váhání vkládá prst do štěrbiny a štěrbinu zvětšuje. Získává pásek. (</a:t>
            </a:r>
            <a:r>
              <a:rPr lang="cs-CZ" dirty="0" err="1"/>
              <a:t>Hunt</a:t>
            </a:r>
            <a:r>
              <a:rPr lang="cs-CZ" dirty="0"/>
              <a:t>, 2000, s. 343)</a:t>
            </a:r>
          </a:p>
        </p:txBody>
      </p:sp>
    </p:spTree>
    <p:extLst>
      <p:ext uri="{BB962C8B-B14F-4D97-AF65-F5344CB8AC3E}">
        <p14:creationId xmlns:p14="http://schemas.microsoft.com/office/powerpoint/2010/main" val="241679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Novorozence je možné </a:t>
            </a:r>
            <a:r>
              <a:rPr lang="cs-CZ" dirty="0" err="1"/>
              <a:t>napodmiňovat</a:t>
            </a:r>
            <a:r>
              <a:rPr lang="cs-CZ" dirty="0"/>
              <a:t> (zvukem na krmení; trvání minimálně 1 den)</a:t>
            </a:r>
          </a:p>
          <a:p>
            <a:pPr marL="137160" indent="0">
              <a:buNone/>
            </a:pPr>
            <a:r>
              <a:rPr lang="cs-CZ" dirty="0"/>
              <a:t>2.-4. </a:t>
            </a:r>
            <a:r>
              <a:rPr lang="cs-CZ" dirty="0" err="1"/>
              <a:t>měs</a:t>
            </a:r>
            <a:r>
              <a:rPr lang="cs-CZ" dirty="0"/>
              <a:t>.: lze je </a:t>
            </a:r>
            <a:r>
              <a:rPr lang="cs-CZ" dirty="0" err="1"/>
              <a:t>napodmiňovat</a:t>
            </a:r>
            <a:r>
              <a:rPr lang="cs-CZ" dirty="0"/>
              <a:t> (kopání nohou v očekávání pohybu hračky; po dvou týdnech vyhasíná).</a:t>
            </a:r>
          </a:p>
          <a:p>
            <a:pPr marL="137160" indent="0">
              <a:buNone/>
            </a:pPr>
            <a:r>
              <a:rPr lang="cs-CZ" dirty="0"/>
              <a:t>4. </a:t>
            </a:r>
            <a:r>
              <a:rPr lang="cs-CZ" dirty="0" err="1"/>
              <a:t>měs</a:t>
            </a:r>
            <a:r>
              <a:rPr lang="cs-CZ" dirty="0"/>
              <a:t>.: jejich srdeční tep se zvýší, když předmět mizí a když se objevuje. V protikladu k </a:t>
            </a:r>
            <a:r>
              <a:rPr lang="cs-CZ" dirty="0" err="1"/>
              <a:t>Piagetově</a:t>
            </a:r>
            <a:r>
              <a:rPr lang="cs-CZ" dirty="0"/>
              <a:t> teorii to ukazuje, že dítě naopak očekává trvání předmětu. (</a:t>
            </a:r>
            <a:r>
              <a:rPr lang="cs-CZ" dirty="0" err="1"/>
              <a:t>Cohen</a:t>
            </a:r>
            <a:r>
              <a:rPr lang="cs-CZ" dirty="0"/>
              <a:t>, 1983)</a:t>
            </a:r>
          </a:p>
          <a:p>
            <a:pPr marL="137160" indent="0">
              <a:buNone/>
            </a:pPr>
            <a:r>
              <a:rPr lang="cs-CZ" dirty="0"/>
              <a:t>8.-9. </a:t>
            </a:r>
            <a:r>
              <a:rPr lang="cs-CZ" dirty="0" err="1"/>
              <a:t>měs</a:t>
            </a:r>
            <a:r>
              <a:rPr lang="cs-CZ" dirty="0"/>
              <a:t>.: aktivnější paměť – dítě začíná hledat zakrytou či schovanou hračku, ale nechá se napálit, za pár měsíců nikoli. (</a:t>
            </a:r>
            <a:r>
              <a:rPr lang="cs-CZ" dirty="0" err="1"/>
              <a:t>Hunt</a:t>
            </a:r>
            <a:r>
              <a:rPr lang="cs-CZ" dirty="0"/>
              <a:t>, 2000)</a:t>
            </a:r>
          </a:p>
        </p:txBody>
      </p:sp>
    </p:spTree>
    <p:extLst>
      <p:ext uri="{BB962C8B-B14F-4D97-AF65-F5344CB8AC3E}">
        <p14:creationId xmlns:p14="http://schemas.microsoft.com/office/powerpoint/2010/main" val="149280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96243-1488-396D-222A-2952BEA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53AD4-1269-73C9-AD01-072556EA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Znají domácí mazlíčkové (psy, kočky a další?) trvalost objektu?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1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Explorativní chování dítěte (za zády rodiče otvírají šuplíky a vyhazují věci…) není výsledkem naučeného chování, které je odměňováno (navzdory tvrzením behaviorismu), ale je spontánní a vychází z iniciativy dítěte a z porozumění světu. </a:t>
            </a:r>
          </a:p>
          <a:p>
            <a:pPr marL="137160" indent="0">
              <a:buNone/>
            </a:pPr>
            <a:r>
              <a:rPr lang="cs-CZ" dirty="0"/>
              <a:t>= kojenec má potřebu zkoumat svoje okolí i svoje schopnosti</a:t>
            </a:r>
          </a:p>
          <a:p>
            <a:pPr marL="137160" indent="0">
              <a:buNone/>
            </a:pPr>
            <a:r>
              <a:rPr lang="cs-CZ" dirty="0"/>
              <a:t>= nalezení kompetence</a:t>
            </a:r>
          </a:p>
        </p:txBody>
      </p:sp>
    </p:spTree>
    <p:extLst>
      <p:ext uri="{BB962C8B-B14F-4D97-AF65-F5344CB8AC3E}">
        <p14:creationId xmlns:p14="http://schemas.microsoft.com/office/powerpoint/2010/main" val="773049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9A671-FC07-5CB2-3D54-1B2E0064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mysli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69858-FD53-6523-19F3-17B7B96D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Ke konci období (12m) dítě ví, jak některé věci nebo nástroje fungují (hřeben, lžička, tlačítko, hrníček, oblečení, kočárek atd.).</a:t>
            </a:r>
          </a:p>
          <a:p>
            <a:r>
              <a:rPr lang="cs-CZ" dirty="0"/>
              <a:t>Zná význam několika slov a hrst jich dokáže vyslovit (bác, máma, táta, jídlo, zápor).</a:t>
            </a:r>
          </a:p>
          <a:p>
            <a:r>
              <a:rPr lang="cs-CZ" dirty="0"/>
              <a:t>Dítěti se otevře jedna z úrovní </a:t>
            </a:r>
            <a:r>
              <a:rPr lang="cs-CZ" b="1" dirty="0"/>
              <a:t>teorie mysli </a:t>
            </a:r>
            <a:r>
              <a:rPr lang="cs-CZ" dirty="0"/>
              <a:t>– dítě má záměr a reflektuje, že má záměr, neboť jej dokáže komunikovat. Dítě později zjišťuje, že komunikovat verbálně svoje záměry vede k tomu, že jsou lépe naplňovány (posílení).</a:t>
            </a:r>
          </a:p>
          <a:p>
            <a:r>
              <a:rPr lang="cs-CZ" dirty="0"/>
              <a:t>Ale ještě nedokáže vždy pochopit (a ani zjistit), že jej může chápat rodič (nedokáže pochopit a zjistit, že rodič komunikuje signál, že chápe, co dítě chce).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5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kojeneckém věku je </a:t>
            </a:r>
            <a:r>
              <a:rPr lang="cs-CZ" altLang="cs-CZ" b="1" dirty="0"/>
              <a:t>kategorizace předmětů </a:t>
            </a:r>
            <a:r>
              <a:rPr lang="cs-CZ" altLang="cs-CZ" dirty="0"/>
              <a:t>založena především na percepční analýze – některé objekty se vzájemně podobají, jiné méně.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Vyvíjí se </a:t>
            </a:r>
            <a:r>
              <a:rPr lang="cs-CZ" altLang="cs-CZ" dirty="0" err="1"/>
              <a:t>preverbální</a:t>
            </a:r>
            <a:r>
              <a:rPr lang="cs-CZ" altLang="cs-CZ" dirty="0"/>
              <a:t> koncepty (Mandlerová, 2001).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Ke konci období se rozvíjí i </a:t>
            </a:r>
            <a:r>
              <a:rPr lang="cs-CZ" altLang="cs-CZ" b="1" dirty="0"/>
              <a:t>symbolické uvažování </a:t>
            </a:r>
            <a:r>
              <a:rPr lang="cs-CZ" altLang="cs-CZ" dirty="0"/>
              <a:t>např. v pasivním porozumění slovním výrazům. (</a:t>
            </a:r>
            <a:r>
              <a:rPr lang="cs-CZ" altLang="cs-CZ" dirty="0" err="1"/>
              <a:t>Symb</a:t>
            </a:r>
            <a:r>
              <a:rPr lang="cs-CZ" altLang="cs-CZ" dirty="0"/>
              <a:t>. uvažování souvisí s uvažováním o uvažování druhých.)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tomto období převažuje </a:t>
            </a:r>
            <a:r>
              <a:rPr lang="cs-CZ" altLang="cs-CZ" b="1" dirty="0"/>
              <a:t>implicitní, nedeklarativní (tj. neuvědomovaná) paměť </a:t>
            </a:r>
            <a:r>
              <a:rPr lang="cs-CZ" altLang="cs-CZ" dirty="0"/>
              <a:t>– resp. dítě zkušenost uchovává, horší je to s vybavením, resp. se schopností vyjádřit vzpomínku. Paměť je (bez opory slov) kontextová.</a:t>
            </a:r>
          </a:p>
        </p:txBody>
      </p:sp>
    </p:spTree>
    <p:extLst>
      <p:ext uri="{BB962C8B-B14F-4D97-AF65-F5344CB8AC3E}">
        <p14:creationId xmlns:p14="http://schemas.microsoft.com/office/powerpoint/2010/main" val="50031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kontextová paměť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Naše kontextová paměť je potomkem té nejdávnější paměti. </a:t>
            </a:r>
          </a:p>
          <a:p>
            <a:r>
              <a:rPr lang="cs-CZ" dirty="0"/>
              <a:t>Pro všechny tvory (i člověka před nedávnou dobou) a jejich přežití je a byla kontextová paměť dostatečně dokonalá.</a:t>
            </a:r>
          </a:p>
          <a:p>
            <a:r>
              <a:rPr lang="cs-CZ" dirty="0"/>
              <a:t>V minulosti si tvor nepotřeboval vybavit orla mimo oblohu, vlka mimo les, krokodýla mimo řeku, jedovaté rostliny mimo louku atd.</a:t>
            </a:r>
          </a:p>
          <a:p>
            <a:r>
              <a:rPr lang="cs-CZ" dirty="0"/>
              <a:t>Příroda nepředpokládala, že tu kdy bude tvor, který bude budovat nekontextově encyklopedické znalosti o světě.</a:t>
            </a:r>
          </a:p>
        </p:txBody>
      </p:sp>
    </p:spTree>
    <p:extLst>
      <p:ext uri="{BB962C8B-B14F-4D97-AF65-F5344CB8AC3E}">
        <p14:creationId xmlns:p14="http://schemas.microsoft.com/office/powerpoint/2010/main" val="242940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Vybavení z paměti je často automatické – těžko říct, jak to děláme. Je to automatický proces. Prostě nám to vyskočí v mysli. Můžeme však volit mezi několika základními strategiemi (hledání dle představy a hledání dle jména, pokud ho hledaný objekt má)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81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Vnímání tváře (Goren et al., 1975)</a:t>
            </a:r>
            <a:br>
              <a:rPr lang="da-DK" sz="3600" dirty="0"/>
            </a:br>
            <a:r>
              <a:rPr lang="da-DK" sz="2400" dirty="0"/>
              <a:t>novorozenci (9 min), pohybující se tváře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1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obou strategiích užíváme různorodá vodítka (</a:t>
            </a:r>
            <a:r>
              <a:rPr lang="cs-CZ" b="1" i="1" dirty="0" err="1"/>
              <a:t>cues</a:t>
            </a:r>
            <a:r>
              <a:rPr lang="cs-CZ" dirty="0"/>
              <a:t>), která většinou kýženou reprezentaci vybaví (</a:t>
            </a:r>
            <a:r>
              <a:rPr lang="cs-CZ" i="1" dirty="0" err="1"/>
              <a:t>recall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Dle jména: kolik to má slabik, jaké samohlásky, jaké souhlásky…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Dle představy: taxonomicky – hledáme nadřazené, souřadné a podřazené kategorie.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8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1916"/>
            <a:ext cx="7886700" cy="49690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Výhody</a:t>
            </a:r>
            <a:r>
              <a:rPr lang="cs-CZ" dirty="0"/>
              <a:t> naší kontextové paměti jsou:</a:t>
            </a:r>
          </a:p>
          <a:p>
            <a:r>
              <a:rPr lang="cs-CZ" dirty="0"/>
              <a:t>Relativní rychlost hledání: nemusíme listovat od začátku knihy, ale jdeme po kapitolách (resp. zužujeme kontext).</a:t>
            </a:r>
          </a:p>
          <a:p>
            <a:r>
              <a:rPr lang="cs-CZ" dirty="0"/>
              <a:t>Nepotřebujeme mít paměť, která si pamatuje umístění všech paměťových slotů (což má počítač).</a:t>
            </a:r>
          </a:p>
          <a:p>
            <a:r>
              <a:rPr lang="cs-CZ" dirty="0"/>
              <a:t>Paměť lze prohledávat paralelně: můžeme zároveň hledat slovo i kontext, když si chceme něco vybavit.</a:t>
            </a:r>
          </a:p>
          <a:p>
            <a:r>
              <a:rPr lang="cs-CZ" dirty="0"/>
              <a:t>Kontextová paměť má hierarchickou strukturu v tom smyslu, že určité obsahy se vybaví spíše než jiné. Jsou to: </a:t>
            </a:r>
          </a:p>
          <a:p>
            <a:pPr lvl="1"/>
            <a:r>
              <a:rPr lang="cs-CZ" dirty="0"/>
              <a:t>Obsahy, které jsme potřebovali nedávno (</a:t>
            </a:r>
            <a:r>
              <a:rPr lang="cs-CZ" b="1" dirty="0" err="1"/>
              <a:t>priming</a:t>
            </a:r>
            <a:r>
              <a:rPr lang="cs-CZ" dirty="0"/>
              <a:t>),  </a:t>
            </a:r>
          </a:p>
          <a:p>
            <a:pPr lvl="1"/>
            <a:r>
              <a:rPr lang="cs-CZ" dirty="0"/>
              <a:t>Obsahy, které jsou obecné, nejběžnější, typické atd.</a:t>
            </a:r>
          </a:p>
          <a:p>
            <a:pPr lvl="1"/>
            <a:r>
              <a:rPr lang="cs-CZ" dirty="0"/>
              <a:t>Obsahy, které byly relevantní v dané situaci, v daném kontextu.</a:t>
            </a:r>
          </a:p>
        </p:txBody>
      </p:sp>
    </p:spTree>
    <p:extLst>
      <p:ext uri="{BB962C8B-B14F-4D97-AF65-F5344CB8AC3E}">
        <p14:creationId xmlns:p14="http://schemas.microsoft.com/office/powerpoint/2010/main" val="11436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2E12B-DF71-4D80-8203-744DFF2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ABD7B-B0F7-41E1-AE03-A1F3EEE8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Kontextovosti</a:t>
            </a:r>
            <a:r>
              <a:rPr lang="cs-CZ" dirty="0"/>
              <a:t> naší paměti využíváme tak, že když se vrátíme na určité místo, vzpomeneme si na to, co jsme tam vymysleli či chtěli. Toto je </a:t>
            </a:r>
            <a:r>
              <a:rPr lang="cs-CZ" dirty="0" err="1"/>
              <a:t>kontextovost</a:t>
            </a:r>
            <a:r>
              <a:rPr lang="cs-CZ" dirty="0"/>
              <a:t> prostorová, pak je i olfaktorická, barevná atd.</a:t>
            </a:r>
          </a:p>
          <a:p>
            <a:r>
              <a:rPr lang="cs-CZ" dirty="0"/>
              <a:t>Všimněte si, že kontextová paměť je dokonalý systém pro praktické využití: jen na konkrétním místě bludiště si rozpomenete na důležité nástroje a postupy.</a:t>
            </a:r>
          </a:p>
          <a:p>
            <a:r>
              <a:rPr lang="cs-CZ" dirty="0"/>
              <a:t>Kontextová paměť je zčásti implicitní paměť (srov. psaní na klávesnici).</a:t>
            </a:r>
          </a:p>
        </p:txBody>
      </p:sp>
    </p:spTree>
    <p:extLst>
      <p:ext uri="{BB962C8B-B14F-4D97-AF65-F5344CB8AC3E}">
        <p14:creationId xmlns:p14="http://schemas.microsoft.com/office/powerpoint/2010/main" val="27446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Nevýhody takové paměti ovšem pocítíme, kdykoli potkáme někoho/něco mimo známý kontext (např. prodavačku na koncertě, nevzpomeneme si na jméno herce či autora mimo určitý kontext apod.). Prostě nezjistíme, odkud daného člověka známe.</a:t>
            </a:r>
          </a:p>
          <a:p>
            <a:pPr marL="0" indent="0">
              <a:buNone/>
            </a:pPr>
            <a:r>
              <a:rPr lang="cs-CZ" dirty="0"/>
              <a:t>Ještě hůře: mimo záchod si hůře vzpomínáme na to, že máme koupit toaletní papír; mimo lékárnu na to, že máme koupit lék 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Problém je i v tom, že kontext, ve kterém jsme se něco učili (např. studovna), je odlišný od toho, kde to potom máme využít (zkouška, praxe). </a:t>
            </a:r>
          </a:p>
        </p:txBody>
      </p:sp>
    </p:spTree>
    <p:extLst>
      <p:ext uri="{BB962C8B-B14F-4D97-AF65-F5344CB8AC3E}">
        <p14:creationId xmlns:p14="http://schemas.microsoft.com/office/powerpoint/2010/main" val="4076411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46088" y="155679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Kolem 6.-8. měsíce se začíná pomalu rozvíjet i </a:t>
            </a:r>
            <a:r>
              <a:rPr lang="cs-CZ" altLang="cs-CZ" b="1" dirty="0"/>
              <a:t>deklarativní, explicitní paměť </a:t>
            </a:r>
            <a:r>
              <a:rPr lang="cs-CZ" altLang="cs-CZ" dirty="0"/>
              <a:t>– velkou roli v tom hraje osvojování si řeči.</a:t>
            </a:r>
          </a:p>
          <a:p>
            <a:pPr marL="593725" indent="-457200"/>
            <a:r>
              <a:rPr lang="cs-CZ" altLang="cs-CZ" dirty="0"/>
              <a:t>Pro </a:t>
            </a:r>
            <a:r>
              <a:rPr lang="cs-CZ" altLang="cs-CZ" b="1" dirty="0"/>
              <a:t>zapamatování nového objektu </a:t>
            </a:r>
            <a:r>
              <a:rPr lang="cs-CZ" altLang="cs-CZ" dirty="0"/>
              <a:t>potřebuje dítě v 6 měsících 6 opakování, v 9 měsících 3 a po jednom roce již jen jednu prezentaci objektu (role </a:t>
            </a:r>
            <a:r>
              <a:rPr lang="cs-CZ" altLang="cs-CZ" dirty="0" err="1"/>
              <a:t>myelinizace</a:t>
            </a:r>
            <a:r>
              <a:rPr lang="cs-CZ" altLang="cs-CZ" dirty="0"/>
              <a:t> mozkové kůry).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Episodickou explicitní paměť </a:t>
            </a:r>
            <a:r>
              <a:rPr lang="cs-CZ" altLang="cs-CZ" dirty="0"/>
              <a:t>nemají kojenci rozvinutu – </a:t>
            </a:r>
            <a:r>
              <a:rPr lang="cs-CZ" altLang="cs-CZ" b="1" dirty="0"/>
              <a:t>dětská amnézie</a:t>
            </a:r>
            <a:r>
              <a:rPr lang="cs-CZ" altLang="cs-CZ" dirty="0"/>
              <a:t>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 autobiografické paměti potřebují děti asi hlavně jazykové prostředky (narativní strukturu), uvědomění sebe jako aktéra, časoprostorovou orientaci (srov. dopad příběhu a spánku).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881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Diskuze </a:t>
            </a:r>
          </a:p>
        </p:txBody>
      </p:sp>
    </p:spTree>
    <p:extLst>
      <p:ext uri="{BB962C8B-B14F-4D97-AF65-F5344CB8AC3E}">
        <p14:creationId xmlns:p14="http://schemas.microsoft.com/office/powerpoint/2010/main" val="3633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zrakového vnímání (</a:t>
            </a:r>
            <a:r>
              <a:rPr lang="cs-CZ" dirty="0" err="1"/>
              <a:t>Thorová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V prvních týdnech rozlišují děti tmavé a světlé obrazce.</a:t>
            </a:r>
          </a:p>
          <a:p>
            <a:pPr marL="137160" indent="0">
              <a:buNone/>
            </a:pPr>
            <a:r>
              <a:rPr lang="cs-CZ" dirty="0"/>
              <a:t>V průběhu 1. </a:t>
            </a:r>
            <a:r>
              <a:rPr lang="cs-CZ" dirty="0" err="1"/>
              <a:t>měs</a:t>
            </a:r>
            <a:r>
              <a:rPr lang="cs-CZ" dirty="0"/>
              <a:t>. začínají sledovat očima pomalu se pohybující se předmět.</a:t>
            </a:r>
          </a:p>
          <a:p>
            <a:pPr marL="137160" indent="0">
              <a:buNone/>
            </a:pPr>
            <a:r>
              <a:rPr lang="cs-CZ" dirty="0"/>
              <a:t>V 2. </a:t>
            </a:r>
            <a:r>
              <a:rPr lang="cs-CZ" dirty="0" err="1"/>
              <a:t>měs</a:t>
            </a:r>
            <a:r>
              <a:rPr lang="cs-CZ" dirty="0"/>
              <a:t>. začínají vnímat hloubku a koordinovat pohyby obou očí.</a:t>
            </a:r>
          </a:p>
          <a:p>
            <a:pPr marL="137160" indent="0">
              <a:buNone/>
            </a:pPr>
            <a:r>
              <a:rPr lang="cs-CZ" dirty="0"/>
              <a:t>Ve 3. </a:t>
            </a:r>
            <a:r>
              <a:rPr lang="cs-CZ" dirty="0" err="1"/>
              <a:t>měs</a:t>
            </a:r>
            <a:r>
              <a:rPr lang="cs-CZ" dirty="0"/>
              <a:t>. dovedou očima přejíždět z jednoho předmětu na druhý a dokážou rozlišit členy rodiny.</a:t>
            </a:r>
          </a:p>
          <a:p>
            <a:pPr marL="137160" indent="0">
              <a:buNone/>
            </a:pPr>
            <a:r>
              <a:rPr lang="cs-CZ" dirty="0"/>
              <a:t>Ve 4. </a:t>
            </a:r>
            <a:r>
              <a:rPr lang="cs-CZ" dirty="0" err="1"/>
              <a:t>měs</a:t>
            </a:r>
            <a:r>
              <a:rPr lang="cs-CZ" dirty="0"/>
              <a:t>. dokážou zaostřovat na různé vzdálenosti, začínají rozpoznávat význam toho, co vidí.</a:t>
            </a:r>
          </a:p>
        </p:txBody>
      </p:sp>
    </p:spTree>
    <p:extLst>
      <p:ext uri="{BB962C8B-B14F-4D97-AF65-F5344CB8AC3E}">
        <p14:creationId xmlns:p14="http://schemas.microsoft.com/office/powerpoint/2010/main" val="288610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Jean </a:t>
            </a:r>
            <a:r>
              <a:rPr lang="cs-CZ" dirty="0" err="1"/>
              <a:t>Piaget</a:t>
            </a:r>
            <a:r>
              <a:rPr lang="cs-CZ" dirty="0"/>
              <a:t> (1896-1980)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Švýcar z frankofonního kantonu.</a:t>
            </a:r>
          </a:p>
          <a:p>
            <a:pPr>
              <a:buNone/>
            </a:pPr>
            <a:r>
              <a:rPr lang="cs-CZ" dirty="0"/>
              <a:t>Bez něj by dětská psychologie nebyla ničím.</a:t>
            </a:r>
          </a:p>
          <a:p>
            <a:pPr marL="137160" indent="0">
              <a:buNone/>
            </a:pPr>
            <a:r>
              <a:rPr lang="cs-CZ" dirty="0"/>
              <a:t>Přes své „chybějící“ dětství se věnoval dětem. V 10 letech začal publikovat články o měkkýších v zoologických časopisech, v 22 získal doktorát.  Neustále se dětí vyptával a nechával je řešit různé hlavolamy.</a:t>
            </a:r>
          </a:p>
          <a:p>
            <a:pPr marL="137160" indent="0">
              <a:buNone/>
            </a:pPr>
            <a:r>
              <a:rPr lang="cs-CZ" dirty="0"/>
              <a:t>Po Freudovi nejcitovanější psycholog všech dob – aniž by kdy získal titul v psychologii!</a:t>
            </a:r>
          </a:p>
        </p:txBody>
      </p:sp>
    </p:spTree>
    <p:extLst>
      <p:ext uri="{BB962C8B-B14F-4D97-AF65-F5344CB8AC3E}">
        <p14:creationId xmlns:p14="http://schemas.microsoft.com/office/powerpoint/2010/main" val="192835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</a:t>
            </a:r>
            <a:r>
              <a:rPr lang="cs-CZ" dirty="0" err="1"/>
              <a:t>Piaget</a:t>
            </a:r>
            <a:r>
              <a:rPr lang="cs-CZ" dirty="0"/>
              <a:t> (1896-1980)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554461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Myšlení je zvnitřněná činnost.</a:t>
            </a:r>
          </a:p>
          <a:p>
            <a:pPr>
              <a:buNone/>
            </a:pPr>
            <a:r>
              <a:rPr lang="cs-CZ" dirty="0"/>
              <a:t>Kognice je forma adaptace – snaží se reagovat na události.</a:t>
            </a:r>
          </a:p>
          <a:p>
            <a:pPr>
              <a:buNone/>
            </a:pPr>
            <a:r>
              <a:rPr lang="cs-CZ" dirty="0"/>
              <a:t>Otec konstruktivismu (přístup vlivný zvláště v pedagogice): </a:t>
            </a:r>
            <a:r>
              <a:rPr lang="cs-CZ" b="1" dirty="0"/>
              <a:t>všechny znalosti nejsou jednoduše naučeny (behaviorismus), ale jsou postupně budovány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Všechny reprezentace nemají ekvivalentní vztah k ostatním reprezentacím. Někdy jsou v nějakém vztahu nadřazenosti či podřazenosti, nebo ve vztahu </a:t>
            </a:r>
            <a:r>
              <a:rPr lang="cs-CZ" dirty="0" err="1"/>
              <a:t>tématickém</a:t>
            </a:r>
            <a:r>
              <a:rPr lang="cs-CZ" dirty="0"/>
              <a:t>.</a:t>
            </a:r>
          </a:p>
        </p:txBody>
      </p:sp>
      <p:pic>
        <p:nvPicPr>
          <p:cNvPr id="16386" name="Picture 2" descr="http://www.nwlink.com/~donclark/leader/ahold/pia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04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16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</a:t>
            </a:r>
            <a:r>
              <a:rPr lang="cs-CZ" dirty="0" err="1"/>
              <a:t>Piaget</a:t>
            </a:r>
            <a:r>
              <a:rPr lang="cs-CZ" dirty="0"/>
              <a:t> (1896-1980)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Funkcí inteligence je pomoc při adaptaci na prostředí: od reflexů ke komplexním výkonům, které vyžadují vhled, reprezentaci poznatků a schopnost manipulace s různými symboly. </a:t>
            </a:r>
          </a:p>
          <a:p>
            <a:pPr>
              <a:buNone/>
            </a:pPr>
            <a:r>
              <a:rPr lang="cs-CZ" dirty="0"/>
              <a:t>Učením se inteligence a její projevy stávají více specifikované.</a:t>
            </a:r>
          </a:p>
          <a:p>
            <a:pPr>
              <a:buNone/>
            </a:pPr>
            <a:r>
              <a:rPr lang="cs-CZ" dirty="0"/>
              <a:t>Technologie (abakus, zápis, kalkulačka, počítač ad.) nahrazují inteligenci a umožňují většímu počtu osob využívat pokročilejší matematické myšlení.</a:t>
            </a:r>
          </a:p>
          <a:p>
            <a:pPr>
              <a:buNone/>
              <a:defRPr/>
            </a:pPr>
            <a:r>
              <a:rPr lang="cs-CZ" altLang="en-US" dirty="0"/>
              <a:t>Video o stupních vědomí a trvalosti objektu:</a:t>
            </a:r>
          </a:p>
          <a:p>
            <a:pPr>
              <a:buNone/>
              <a:defRPr/>
            </a:pPr>
            <a:r>
              <a:rPr lang="cs-CZ" altLang="en-US" dirty="0">
                <a:hlinkClick r:id="rId2"/>
              </a:rPr>
              <a:t>https://www.youtube.com/watch?v=H6u0VBqNBQ8&amp;t=73s&amp;ab_channel=Kurzgesagt%E2%80%93InaNutshell</a:t>
            </a:r>
            <a:r>
              <a:rPr lang="cs-CZ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1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cs-CZ" altLang="en-US" dirty="0"/>
              <a:t>Čtyři hlavní stadia v </a:t>
            </a:r>
            <a:r>
              <a:rPr lang="cs-CZ" altLang="en-US" dirty="0" err="1"/>
              <a:t>Piagetově</a:t>
            </a:r>
            <a:r>
              <a:rPr lang="cs-CZ" altLang="en-US" dirty="0"/>
              <a:t> teorii:</a:t>
            </a:r>
          </a:p>
          <a:p>
            <a:pPr marL="651510" indent="-514350">
              <a:buAutoNum type="arabicPeriod"/>
              <a:defRPr/>
            </a:pPr>
            <a:r>
              <a:rPr lang="cs-CZ" altLang="en-US" b="1" dirty="0"/>
              <a:t>Senzomotorické</a:t>
            </a:r>
            <a:r>
              <a:rPr lang="cs-CZ" altLang="en-US" dirty="0"/>
              <a:t> (narození až 18-24 měsíců)</a:t>
            </a:r>
          </a:p>
          <a:p>
            <a:pPr marL="651510" indent="-514350">
              <a:buAutoNum type="arabicPeriod"/>
              <a:defRPr/>
            </a:pPr>
            <a:r>
              <a:rPr lang="cs-CZ" altLang="en-US" dirty="0"/>
              <a:t>Předoperační (18-24 </a:t>
            </a:r>
            <a:r>
              <a:rPr lang="cs-CZ" altLang="en-US" dirty="0" err="1"/>
              <a:t>měs</a:t>
            </a:r>
            <a:r>
              <a:rPr lang="cs-CZ" altLang="en-US" dirty="0"/>
              <a:t>. – 7 let)</a:t>
            </a:r>
          </a:p>
          <a:p>
            <a:pPr marL="651510" indent="-514350">
              <a:buAutoNum type="arabicPeriod"/>
              <a:defRPr/>
            </a:pPr>
            <a:r>
              <a:rPr lang="cs-CZ" altLang="en-US" dirty="0"/>
              <a:t>Konkrétních operací (7 let – 12 let)</a:t>
            </a:r>
          </a:p>
          <a:p>
            <a:pPr marL="651510" indent="-514350">
              <a:buAutoNum type="arabicPeriod"/>
              <a:defRPr/>
            </a:pPr>
            <a:r>
              <a:rPr lang="cs-CZ" altLang="en-US" dirty="0"/>
              <a:t>Formálních operací (12 let a dál)</a:t>
            </a:r>
          </a:p>
          <a:p>
            <a:pPr marL="137160" indent="0">
              <a:buNone/>
              <a:defRPr/>
            </a:pPr>
            <a:r>
              <a:rPr lang="cs-CZ" altLang="en-US" dirty="0"/>
              <a:t>Věky jsou pouze orientační – vývoj je individuální. </a:t>
            </a:r>
            <a:r>
              <a:rPr lang="cs-CZ" altLang="en-US" b="1" dirty="0"/>
              <a:t>Posloupnost je neměnná</a:t>
            </a:r>
            <a:r>
              <a:rPr lang="cs-CZ" altLang="en-US" dirty="0"/>
              <a:t>: každé stádium je nezbytným předpokladem stádia následujícího.</a:t>
            </a:r>
          </a:p>
          <a:p>
            <a:pPr marL="137160" indent="0">
              <a:buNone/>
              <a:defRPr/>
            </a:pPr>
            <a:endParaRPr lang="cs-CZ" dirty="0"/>
          </a:p>
          <a:p>
            <a:pPr marL="137160" indent="0">
              <a:buNone/>
              <a:defRPr/>
            </a:pPr>
            <a:r>
              <a:rPr lang="cs-CZ" dirty="0"/>
              <a:t>Učit dítě něčemu, na co není zralé, nebo je naopak přezrálé, vede k tomu, že si dítě osvojuje určité procedury, ale neprohlubuje své poznání.</a:t>
            </a:r>
          </a:p>
          <a:p>
            <a:pPr marL="137160" indent="0">
              <a:buNone/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6285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568952" cy="4927361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cs-CZ" altLang="en-US" dirty="0"/>
              <a:t>Nejdříve se rozvíjí oblast vnímání a manipulace s předměty. Senzomotorická inteligence je </a:t>
            </a:r>
            <a:r>
              <a:rPr lang="cs-CZ" altLang="en-US" dirty="0" err="1"/>
              <a:t>předverbální</a:t>
            </a:r>
            <a:r>
              <a:rPr lang="cs-CZ" altLang="en-US" dirty="0"/>
              <a:t>.</a:t>
            </a:r>
          </a:p>
          <a:p>
            <a:pPr>
              <a:buNone/>
              <a:defRPr/>
            </a:pPr>
            <a:r>
              <a:rPr lang="cs-CZ" altLang="en-US" dirty="0"/>
              <a:t>Dítě si nejdříve nespojují obrazy svých rukou s počitky pohybu – postupně se naučí obojí koordinovat, aby si přitáhlo hračku.</a:t>
            </a:r>
          </a:p>
          <a:p>
            <a:pPr>
              <a:buNone/>
              <a:defRPr/>
            </a:pPr>
            <a:r>
              <a:rPr lang="cs-CZ" altLang="en-US" dirty="0"/>
              <a:t>Neví, co mohou od okolních předmětů očekávat – jak budou předměty reagovat. Experimentují: cucají, třesou jimi, mlátí s nimi, hází je. Takto získávají zkušenosti, které vedou k dalším činnostem. 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149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2237</TotalTime>
  <Words>2163</Words>
  <Application>Microsoft Office PowerPoint</Application>
  <PresentationFormat>Předvádění na obrazovce (4:3)</PresentationFormat>
  <Paragraphs>133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Corbel</vt:lpstr>
      <vt:lpstr>Wingdings</vt:lpstr>
      <vt:lpstr>Wingdings 2</vt:lpstr>
      <vt:lpstr>Wingdings 3</vt:lpstr>
      <vt:lpstr>Modul</vt:lpstr>
      <vt:lpstr>Vývojová psychologie  Kognitivní vývoj kojenců</vt:lpstr>
      <vt:lpstr>Kojenecké období (0-1)</vt:lpstr>
      <vt:lpstr>Vnímání tváře (Goren et al., 1975) novorozenci (9 min), pohybující se tváře</vt:lpstr>
      <vt:lpstr>Vývoj zrakového vnímání (Thorová)</vt:lpstr>
      <vt:lpstr>Jean Piaget (1896-1980)</vt:lpstr>
      <vt:lpstr>Jean Piaget (1896-1980)</vt:lpstr>
      <vt:lpstr>Jean Piaget (1896-1980)</vt:lpstr>
      <vt:lpstr>Prezentace aplikace PowerPoint</vt:lpstr>
      <vt:lpstr>Fáze senzomotorické inteligence</vt:lpstr>
      <vt:lpstr>Prezentace aplikace PowerPoint</vt:lpstr>
      <vt:lpstr>Fáze senzomotorické inteligence</vt:lpstr>
      <vt:lpstr>Fáze senzomotorické inteligence</vt:lpstr>
      <vt:lpstr>Prezentace aplikace PowerPoint</vt:lpstr>
      <vt:lpstr>Fáze senzomotorické inteligence</vt:lpstr>
      <vt:lpstr>Tvarová konstanta</vt:lpstr>
      <vt:lpstr>Konstantnost velikosti</vt:lpstr>
      <vt:lpstr>Iluze nekonstantnosti</vt:lpstr>
      <vt:lpstr>Konstantnost barvy:  The Dress (2015)</vt:lpstr>
      <vt:lpstr>Land effect (zdroj: Wikipedie)</vt:lpstr>
      <vt:lpstr>Luminance constancy (Wikipedie)</vt:lpstr>
      <vt:lpstr>Fáze senzomotorické inteligence</vt:lpstr>
      <vt:lpstr>Fáze senzomotorické inteligence</vt:lpstr>
      <vt:lpstr>Kognitivní vývoj</vt:lpstr>
      <vt:lpstr>Prezentace aplikace PowerPoint</vt:lpstr>
      <vt:lpstr>Kognitivní vývoj</vt:lpstr>
      <vt:lpstr>Teorie mysli</vt:lpstr>
      <vt:lpstr>Kognitivní vývoj</vt:lpstr>
      <vt:lpstr>kontextová paměť </vt:lpstr>
      <vt:lpstr>Mohlo by to být lepší! – paměť</vt:lpstr>
      <vt:lpstr>Mohlo by to být lepší! – paměť</vt:lpstr>
      <vt:lpstr>Mohlo by to být lepší! – paměť</vt:lpstr>
      <vt:lpstr>Prezentace aplikace PowerPoint</vt:lpstr>
      <vt:lpstr>Mohlo by to být lepší! – paměť</vt:lpstr>
      <vt:lpstr>Kognitivní vývoj</vt:lpstr>
      <vt:lpstr>Diskuze 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 3</dc:title>
  <dc:creator>Krasa</dc:creator>
  <cp:lastModifiedBy>Jan Krása</cp:lastModifiedBy>
  <cp:revision>109</cp:revision>
  <dcterms:created xsi:type="dcterms:W3CDTF">2015-09-23T10:51:34Z</dcterms:created>
  <dcterms:modified xsi:type="dcterms:W3CDTF">2023-11-19T20:27:40Z</dcterms:modified>
</cp:coreProperties>
</file>