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handoutMasterIdLst>
    <p:handoutMasterId r:id="rId39"/>
  </p:handoutMasterIdLst>
  <p:sldIdLst>
    <p:sldId id="256" r:id="rId2"/>
    <p:sldId id="366" r:id="rId3"/>
    <p:sldId id="337" r:id="rId4"/>
    <p:sldId id="374" r:id="rId5"/>
    <p:sldId id="369" r:id="rId6"/>
    <p:sldId id="377" r:id="rId7"/>
    <p:sldId id="436" r:id="rId8"/>
    <p:sldId id="447" r:id="rId9"/>
    <p:sldId id="448" r:id="rId10"/>
    <p:sldId id="382" r:id="rId11"/>
    <p:sldId id="394" r:id="rId12"/>
    <p:sldId id="437" r:id="rId13"/>
    <p:sldId id="433" r:id="rId14"/>
    <p:sldId id="432" r:id="rId15"/>
    <p:sldId id="368" r:id="rId16"/>
    <p:sldId id="373" r:id="rId17"/>
    <p:sldId id="401" r:id="rId18"/>
    <p:sldId id="449" r:id="rId19"/>
    <p:sldId id="450" r:id="rId20"/>
    <p:sldId id="451" r:id="rId21"/>
    <p:sldId id="452" r:id="rId22"/>
    <p:sldId id="427" r:id="rId23"/>
    <p:sldId id="428" r:id="rId24"/>
    <p:sldId id="429" r:id="rId25"/>
    <p:sldId id="430" r:id="rId26"/>
    <p:sldId id="431" r:id="rId27"/>
    <p:sldId id="434" r:id="rId28"/>
    <p:sldId id="435" r:id="rId29"/>
    <p:sldId id="421" r:id="rId30"/>
    <p:sldId id="422" r:id="rId31"/>
    <p:sldId id="423" r:id="rId32"/>
    <p:sldId id="424" r:id="rId33"/>
    <p:sldId id="425" r:id="rId34"/>
    <p:sldId id="426" r:id="rId35"/>
    <p:sldId id="438" r:id="rId36"/>
    <p:sldId id="413" r:id="rId37"/>
    <p:sldId id="414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A7507F-608E-4897-960C-E076F23C3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8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F31B4-A114-4E07-978B-1C6A8E0C0A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8BCF7-C655-48E0-8E71-34A9C66E44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2E27-6646-49BE-91B7-9A443D3C51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94E-FCA7-4A16-AD9B-C59E9BF5A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86EF9-2B73-4893-9F4E-40280935C7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296DF-30DD-418F-8CAD-8130302105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BD80-FBAA-4A8B-B131-1395F56BCA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59429-16BB-456B-B873-BD5FADD0E7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B5E2D-33E1-4337-9166-78CBD0B02E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C8B6-A6E5-4503-AB07-2310AA2EF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52BFB-F2F4-424E-9AC5-99048D9F81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0F825ECD-940C-4F57-96D5-BBA1B13270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288A6A87-7685-4BCF-9DD3-B8D69A16A8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zQ-Xry0GZM&amp;ab_channel=N%C3%A1vrat%2Co.z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M92OA-_5-Y" TargetMode="External"/><Relationship Id="rId7" Type="http://schemas.openxmlformats.org/officeDocument/2006/relationships/hyperlink" Target="https://www.youtube.com/shorts/BSepL7GgWOs" TargetMode="External"/><Relationship Id="rId2" Type="http://schemas.openxmlformats.org/officeDocument/2006/relationships/hyperlink" Target="https://www.youtube.com/watch?v=vJFo3trMuD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HRVGA9zxXzk" TargetMode="External"/><Relationship Id="rId5" Type="http://schemas.openxmlformats.org/officeDocument/2006/relationships/hyperlink" Target="https://www.youtube.com/shorts/KhBKvb_Cbw4" TargetMode="External"/><Relationship Id="rId4" Type="http://schemas.openxmlformats.org/officeDocument/2006/relationships/hyperlink" Target="https://www.youtube.com/shorts/akE2Sgg8hI8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Ks_iW0QVN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Vývojová psychologie </a:t>
            </a:r>
            <a:br>
              <a:rPr lang="cs-CZ" dirty="0"/>
            </a:br>
            <a:r>
              <a:rPr lang="cs-CZ" dirty="0"/>
              <a:t>Batole &amp; Teorie mysli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Mgr. Jan Krása, </a:t>
            </a:r>
            <a:r>
              <a:rPr lang="cs-CZ" altLang="en-US" dirty="0" err="1"/>
              <a:t>Ph.D</a:t>
            </a:r>
            <a:r>
              <a:rPr lang="cs-CZ" altLang="en-US" dirty="0"/>
              <a:t>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Rozvoj osobnosti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eaLnBrk="1" hangingPunct="1"/>
            <a:r>
              <a:rPr lang="cs-CZ" altLang="en-US" sz="2800" dirty="0"/>
              <a:t>kolem 2 let – negativistické období, staví se do záporu, odporuje</a:t>
            </a:r>
            <a:r>
              <a:rPr lang="cs-CZ" altLang="en-US" dirty="0"/>
              <a:t> – zásadně se tím buduje motivační stránka osobnosti: s dítětem musí rodič nějak dojednat, že dítě by mělo rodiče poslouchat bez odmlouvání. Ale dítě se zároveň musí vymanit z dominance rodiče. = konflikt</a:t>
            </a:r>
            <a:endParaRPr lang="cs-CZ" altLang="en-US" sz="2800" dirty="0"/>
          </a:p>
          <a:p>
            <a:pPr lvl="1" eaLnBrk="1" hangingPunct="1"/>
            <a:r>
              <a:rPr lang="cs-CZ" altLang="en-US" sz="2800" dirty="0"/>
              <a:t>z „on/a“ na </a:t>
            </a:r>
            <a:r>
              <a:rPr lang="cs-CZ" altLang="en-US" dirty="0"/>
              <a:t>„</a:t>
            </a:r>
            <a:r>
              <a:rPr lang="cs-CZ" altLang="en-US" sz="2800" dirty="0"/>
              <a:t>já“: co to znamená?</a:t>
            </a:r>
          </a:p>
          <a:p>
            <a:pPr lvl="1" eaLnBrk="1" hangingPunct="1"/>
            <a:endParaRPr lang="cs-CZ" altLang="en-US" sz="2800" dirty="0"/>
          </a:p>
          <a:p>
            <a:pPr>
              <a:buFont typeface="Wingdings 2" pitchFamily="18" charset="2"/>
              <a:buNone/>
            </a:pPr>
            <a:r>
              <a:rPr lang="cs-CZ" altLang="cs-CZ" dirty="0"/>
              <a:t>Pokusy o separaci a samostatné chování (individuaci).</a:t>
            </a:r>
          </a:p>
          <a:p>
            <a:pPr>
              <a:buFont typeface="Wingdings 2" pitchFamily="18" charset="2"/>
              <a:buNone/>
            </a:pPr>
            <a:r>
              <a:rPr lang="cs-CZ" altLang="cs-CZ" sz="800" dirty="0"/>
              <a:t> </a:t>
            </a:r>
            <a:endParaRPr lang="cs-CZ" altLang="cs-CZ" dirty="0"/>
          </a:p>
          <a:p>
            <a:pPr>
              <a:buFont typeface="Wingdings 2" pitchFamily="18" charset="2"/>
              <a:buNone/>
            </a:pPr>
            <a:r>
              <a:rPr lang="cs-CZ" altLang="cs-CZ" dirty="0"/>
              <a:t>Zároveň přetrvává </a:t>
            </a:r>
            <a:r>
              <a:rPr lang="cs-CZ" altLang="cs-CZ" b="1" dirty="0"/>
              <a:t>potřeba jistoty a bezpečí. =</a:t>
            </a:r>
            <a:r>
              <a:rPr lang="cs-CZ" altLang="cs-CZ" dirty="0"/>
              <a:t> konflikt.</a:t>
            </a:r>
            <a:endParaRPr lang="cs-CZ" altLang="cs-CZ" b="1" dirty="0"/>
          </a:p>
          <a:p>
            <a:pPr>
              <a:buFont typeface="Wingdings 2" pitchFamily="18" charset="2"/>
              <a:buNone/>
            </a:pPr>
            <a:endParaRPr lang="cs-CZ" altLang="cs-CZ" b="1" dirty="0"/>
          </a:p>
          <a:p>
            <a:pPr>
              <a:buFont typeface="Wingdings 2" pitchFamily="18" charset="2"/>
              <a:buNone/>
            </a:pPr>
            <a:r>
              <a:rPr lang="cs-CZ" altLang="cs-CZ" b="1" dirty="0"/>
              <a:t>vynucená separace </a:t>
            </a:r>
            <a:r>
              <a:rPr lang="cs-CZ" altLang="cs-CZ" dirty="0"/>
              <a:t>(hospitalizace, týdenní jesle…) je v tomto období velmi zatěžující (i v řádu dní). </a:t>
            </a:r>
            <a:r>
              <a:rPr lang="cs-CZ" altLang="cs-CZ" i="1" dirty="0"/>
              <a:t>J. </a:t>
            </a:r>
            <a:r>
              <a:rPr lang="cs-CZ" altLang="cs-CZ" i="1" dirty="0" err="1"/>
              <a:t>Bowlby</a:t>
            </a:r>
            <a:r>
              <a:rPr lang="cs-CZ" altLang="cs-CZ" i="1" dirty="0"/>
              <a:t> popsal: fáze protestu – zoufalství – odpoutání od světa</a:t>
            </a:r>
            <a:r>
              <a:rPr lang="cs-CZ" altLang="cs-CZ" dirty="0"/>
              <a:t>).</a:t>
            </a:r>
            <a:endParaRPr lang="cs-CZ" altLang="en-US" dirty="0"/>
          </a:p>
          <a:p>
            <a:pPr>
              <a:buFont typeface="Wingdings 2" pitchFamily="18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Období vzdoru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89416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(několik měsíců i déle mezi 1,5 – 5. rokem)</a:t>
            </a:r>
          </a:p>
          <a:p>
            <a:pPr>
              <a:buNone/>
            </a:pPr>
            <a:r>
              <a:rPr lang="cs-CZ" dirty="0"/>
              <a:t>Dočasné snížení schopnosti kooperace.</a:t>
            </a:r>
          </a:p>
          <a:p>
            <a:r>
              <a:rPr lang="cs-CZ" dirty="0"/>
              <a:t> aktivní odpor, vlastní nároky („ne“, „já sám“…);</a:t>
            </a:r>
          </a:p>
          <a:p>
            <a:r>
              <a:rPr lang="cs-CZ" dirty="0"/>
              <a:t> nechuť dělit se (o hračky apod.);</a:t>
            </a:r>
          </a:p>
          <a:p>
            <a:r>
              <a:rPr lang="pl-PL" dirty="0"/>
              <a:t> při nevhodné kombinaci s temperamentem je obvyklé i  </a:t>
            </a:r>
            <a:r>
              <a:rPr lang="cs-CZ" dirty="0"/>
              <a:t>fyzické napadání ostatních dětí, ba i rodičů.</a:t>
            </a:r>
          </a:p>
          <a:p>
            <a:pPr>
              <a:buNone/>
            </a:pPr>
            <a:r>
              <a:rPr lang="cs-CZ" b="1" dirty="0"/>
              <a:t>Nic z výše jmenovaného není v batolecím věku známkou patologie nebo nevychovanosti</a:t>
            </a:r>
            <a:r>
              <a:rPr lang="cs-CZ" dirty="0"/>
              <a:t>, ale nemělo by být ani začátkem nevychovávání.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5E1DD-92E0-A401-55A8-0E9FF239A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EF170-DCD9-14BE-A8C5-0488BD217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dirty="0"/>
              <a:t>Zásadní je zde konflikt mezi vlastní vůlí (ono, id) a nároky společnosti (</a:t>
            </a:r>
            <a:r>
              <a:rPr lang="cs-CZ" dirty="0" err="1"/>
              <a:t>nadjá</a:t>
            </a:r>
            <a:r>
              <a:rPr lang="cs-CZ" dirty="0"/>
              <a:t>, superego). </a:t>
            </a:r>
          </a:p>
          <a:p>
            <a:pPr marL="118872" indent="0">
              <a:buNone/>
            </a:pPr>
            <a:r>
              <a:rPr lang="cs-CZ" dirty="0"/>
              <a:t>Mezi těmito dvěma mlýnskými kameny dochází postupně k odhalování já (ego), které dokáže částečně vzdorovat id a učí se to, ale zároveň se nechce nikdy zcela podvolit </a:t>
            </a:r>
            <a:r>
              <a:rPr lang="cs-CZ" dirty="0" err="1"/>
              <a:t>nadjá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r>
              <a:rPr lang="cs-CZ" dirty="0"/>
              <a:t>Emočně nabité konflikty přispívají k dětskému pochopení </a:t>
            </a:r>
            <a:r>
              <a:rPr lang="pt-BR" dirty="0"/>
              <a:t>sebe, lidí a sociálního světa</a:t>
            </a:r>
            <a:r>
              <a:rPr lang="cs-CZ" dirty="0"/>
              <a:t>.</a:t>
            </a:r>
            <a:endParaRPr lang="pt-BR" dirty="0"/>
          </a:p>
          <a:p>
            <a:r>
              <a:rPr lang="cs-CZ" dirty="0"/>
              <a:t>„Testování stability“ rodičů: dochází i k prověření rodičů (= další škola života). </a:t>
            </a:r>
          </a:p>
          <a:p>
            <a:r>
              <a:rPr lang="cs-CZ" dirty="0"/>
              <a:t>Batole rodiče vždy řádně potrestá za příliš dlouhé odpojení zájmu. </a:t>
            </a:r>
          </a:p>
        </p:txBody>
      </p:sp>
    </p:spTree>
    <p:extLst>
      <p:ext uri="{BB962C8B-B14F-4D97-AF65-F5344CB8AC3E}">
        <p14:creationId xmlns:p14="http://schemas.microsoft.com/office/powerpoint/2010/main" val="2338323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721F2-2409-D0B6-61E8-62A49424D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se dá tohle období nejlépe zvládnout?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D6D895-1BAE-1734-10EB-482E99E8F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Úplným základem je věnovat dítěti maximální množství svého času, hrát si s ním a být s ním. </a:t>
            </a:r>
          </a:p>
          <a:p>
            <a:r>
              <a:rPr lang="cs-CZ" dirty="0"/>
              <a:t>dávat dítěti možnost volby, pokud to je možné. </a:t>
            </a:r>
          </a:p>
          <a:p>
            <a:r>
              <a:rPr lang="cs-CZ" dirty="0"/>
              <a:t>Zároveň musí dítě být informováno, kde jsou hranice, a co se stane, když je překročí. Dítě totiž bude překračovat hranice „pořád“ dle svého temperamentu. </a:t>
            </a:r>
          </a:p>
          <a:p>
            <a:r>
              <a:rPr lang="cs-CZ" dirty="0"/>
              <a:t>Mluvit s ním o jeho pocitech, jak se cítí, co by potřebovalo v podobnou chvíli.</a:t>
            </a:r>
          </a:p>
        </p:txBody>
      </p:sp>
    </p:spTree>
    <p:extLst>
      <p:ext uri="{BB962C8B-B14F-4D97-AF65-F5344CB8AC3E}">
        <p14:creationId xmlns:p14="http://schemas.microsoft.com/office/powerpoint/2010/main" val="1392337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A871E-1900-91B9-E730-CE6852E9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se dá tohle období nejlépe zvládnout?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C12A2A-6238-40C9-5F1D-FD9F05B4A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úzký vztah s dítětem, dostatek projevů lásky</a:t>
            </a:r>
          </a:p>
          <a:p>
            <a:r>
              <a:rPr lang="cs-CZ" dirty="0"/>
              <a:t>zapojovat dítěte do činností rodiče, ctít senzitivní fáze</a:t>
            </a:r>
          </a:p>
          <a:p>
            <a:r>
              <a:rPr lang="cs-CZ" dirty="0"/>
              <a:t>plánovat a připravit dítě na následující situace</a:t>
            </a:r>
          </a:p>
          <a:p>
            <a:r>
              <a:rPr lang="cs-CZ" dirty="0"/>
              <a:t>mít trpělivost, udílet rozumné množství příkazů a zákazů, </a:t>
            </a:r>
          </a:p>
          <a:p>
            <a:r>
              <a:rPr lang="cs-CZ" dirty="0"/>
              <a:t>mít jasná a jednoduchá pravidla, být důsledný</a:t>
            </a:r>
          </a:p>
          <a:p>
            <a:r>
              <a:rPr lang="cs-CZ" dirty="0"/>
              <a:t>vážit si názoru dítěte, dát mu možnost výběru, nabídnout akceptovatelné alternativy</a:t>
            </a:r>
          </a:p>
          <a:p>
            <a:r>
              <a:rPr lang="cs-CZ" dirty="0"/>
              <a:t>netrestat, poskytnout podporu a povzbuzení</a:t>
            </a:r>
          </a:p>
          <a:p>
            <a:r>
              <a:rPr lang="cs-CZ" dirty="0"/>
              <a:t>pokud je dítě již v afektu, nechat ho emoce si prožít</a:t>
            </a:r>
          </a:p>
          <a:p>
            <a:r>
              <a:rPr lang="cs-CZ" dirty="0"/>
              <a:t>odvést pozornost, převést situaci na humor</a:t>
            </a:r>
          </a:p>
          <a:p>
            <a:r>
              <a:rPr lang="cs-CZ" dirty="0"/>
              <a:t> hrozí-li, že rodič vybuchne, tak nevybuchnout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817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marL="0" lvl="1" indent="0" eaLnBrk="1" hangingPunct="1">
              <a:buFont typeface="Wingdings 2" pitchFamily="18" charset="2"/>
              <a:buNone/>
            </a:pPr>
            <a:endParaRPr lang="cs-CZ" altLang="en-US" sz="2600" dirty="0"/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Motorická autonomie souvisí s kognitivní autonomií.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Batolata jsou zvídavá – ráda se učí (nejprve hlavně imitací, později i verbálně – srov. mycí houbu, jak pije vodu).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V tomto období probíhá </a:t>
            </a:r>
            <a:r>
              <a:rPr lang="cs-CZ" altLang="en-US" b="1" dirty="0"/>
              <a:t>hlavně rozvoj řeči</a:t>
            </a:r>
            <a:r>
              <a:rPr lang="cs-CZ" altLang="en-US" dirty="0"/>
              <a:t>.</a:t>
            </a:r>
          </a:p>
          <a:p>
            <a:pPr marL="0" lvl="1" indent="0" eaLnBrk="1" hangingPunct="1">
              <a:buFont typeface="Wingdings 2" pitchFamily="18" charset="2"/>
              <a:buNone/>
            </a:pPr>
            <a:r>
              <a:rPr lang="cs-CZ" altLang="en-US" dirty="0"/>
              <a:t>Pochopení pravidel, která se učí (i verbálně</a:t>
            </a:r>
            <a:r>
              <a:rPr lang="cs-CZ" altLang="en-US" b="1" dirty="0"/>
              <a:t>)</a:t>
            </a:r>
            <a:r>
              <a:rPr lang="cs-CZ" altLang="en-US" dirty="0"/>
              <a:t>, umožňuje emancipaci dítěte – jeden z dobrých důvodů k lpění rodičů na pravidlech, stereotypech a rituálech </a:t>
            </a:r>
            <a:r>
              <a:rPr lang="cs-CZ" altLang="en-US" sz="2600" dirty="0"/>
              <a:t>(=jistota).</a:t>
            </a:r>
          </a:p>
        </p:txBody>
      </p:sp>
    </p:spTree>
    <p:extLst>
      <p:ext uri="{BB962C8B-B14F-4D97-AF65-F5344CB8AC3E}">
        <p14:creationId xmlns:p14="http://schemas.microsoft.com/office/powerpoint/2010/main" val="2593482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05482"/>
          </a:xfrm>
        </p:spPr>
        <p:txBody>
          <a:bodyPr/>
          <a:lstStyle/>
          <a:p>
            <a:pPr>
              <a:defRPr/>
            </a:pPr>
            <a:r>
              <a:rPr lang="cs-CZ" altLang="en-US" dirty="0"/>
              <a:t>Kognitivní vývoj - hra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600" dirty="0"/>
              <a:t>Hra s tvary: seřadí tvary od největšího po nejmenší a naopak; vloží správný tvar do správného otvoru atd.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Hra s kostkami: vyvíjí se schopnost stavět kostky na sebe i vedle sebe; schopnost stavět tvary=schopnost napodobovat vizuálně (snaha kreslit).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Dítě je schopno symbolizace: Ve hře se kostka/předmět stává zvířetem, člověkem, potravou atd. Dítě však fantazíruje i kontext. Pokud si dítě umí hrát na „jako…“, značí to rozvoj symbolického myšlení. Tento pokrok (krok mimo </a:t>
            </a:r>
            <a:r>
              <a:rPr lang="cs-CZ" altLang="cs-CZ" sz="2600" i="1" dirty="0" err="1"/>
              <a:t>tady&amp;teď</a:t>
            </a:r>
            <a:r>
              <a:rPr lang="cs-CZ" altLang="cs-CZ" sz="2600" i="1" dirty="0"/>
              <a:t> </a:t>
            </a:r>
            <a:r>
              <a:rPr lang="cs-CZ" altLang="cs-CZ" sz="2600" dirty="0"/>
              <a:t>) je umožněn osvojením si řeči.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Přechod od hry samostatné ke hře kooperativní.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600" dirty="0"/>
              <a:t>Už batole dokáže pochopit, že někdo něco dělá „jako…“ čili „z legrace“ (</a:t>
            </a:r>
            <a:r>
              <a:rPr lang="cs-CZ" altLang="cs-CZ" sz="2600" dirty="0" err="1"/>
              <a:t>Racoczy</a:t>
            </a:r>
            <a:r>
              <a:rPr lang="cs-CZ" altLang="cs-CZ" sz="2600" dirty="0"/>
              <a:t> </a:t>
            </a:r>
            <a:r>
              <a:rPr lang="cs-CZ" altLang="cs-CZ" sz="2600" dirty="0" err="1"/>
              <a:t>et</a:t>
            </a:r>
            <a:r>
              <a:rPr lang="cs-CZ" altLang="cs-CZ" sz="2600" dirty="0"/>
              <a:t> </a:t>
            </a:r>
            <a:r>
              <a:rPr lang="cs-CZ" altLang="cs-CZ" sz="2600" dirty="0" err="1"/>
              <a:t>al</a:t>
            </a:r>
            <a:r>
              <a:rPr lang="cs-CZ" altLang="cs-CZ" sz="2600" dirty="0"/>
              <a:t>., 2004).</a:t>
            </a:r>
          </a:p>
        </p:txBody>
      </p:sp>
    </p:spTree>
    <p:extLst>
      <p:ext uri="{BB962C8B-B14F-4D97-AF65-F5344CB8AC3E}">
        <p14:creationId xmlns:p14="http://schemas.microsoft.com/office/powerpoint/2010/main" val="4165143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Kognitivní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6525" indent="0">
              <a:buNone/>
            </a:pPr>
            <a:r>
              <a:rPr lang="cs-CZ" dirty="0" err="1"/>
              <a:t>Kuenne</a:t>
            </a:r>
            <a:r>
              <a:rPr lang="cs-CZ" dirty="0"/>
              <a:t> (1946) nechal děti vybírat ze tří různě velkých černých čtverců. Odměňoval výběr toho největšího. Když dal dětem sérii tří dalších čtverců, z nichž ale byl ten původní v řadě nejmenším, batolata vybírala jej. Děti předškolní již vybíraly ten největší. </a:t>
            </a:r>
          </a:p>
          <a:p>
            <a:pPr marL="136525" indent="0">
              <a:buNone/>
            </a:pPr>
            <a:r>
              <a:rPr lang="cs-CZ" dirty="0"/>
              <a:t>Děti začínají chápat relační pojmy (největší, maminka). Počátek metaforického chápání řeči: další vývoj konceptuálního systému.</a:t>
            </a:r>
          </a:p>
        </p:txBody>
      </p:sp>
    </p:spTree>
    <p:extLst>
      <p:ext uri="{BB962C8B-B14F-4D97-AF65-F5344CB8AC3E}">
        <p14:creationId xmlns:p14="http://schemas.microsoft.com/office/powerpoint/2010/main" val="3697773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6A14B-E5F4-EAFF-0328-5F58056B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2C0360-E845-28EF-7F44-FE155926A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Je </a:t>
            </a:r>
            <a:r>
              <a:rPr lang="cs-CZ" dirty="0" err="1"/>
              <a:t>obdobie</a:t>
            </a:r>
            <a:r>
              <a:rPr lang="cs-CZ" dirty="0"/>
              <a:t> vzdoru z psychologického </a:t>
            </a:r>
            <a:r>
              <a:rPr lang="cs-CZ" dirty="0" err="1"/>
              <a:t>hľadiska</a:t>
            </a:r>
            <a:r>
              <a:rPr lang="cs-CZ" dirty="0"/>
              <a:t> </a:t>
            </a:r>
            <a:r>
              <a:rPr lang="cs-CZ" dirty="0" err="1"/>
              <a:t>náročnejšie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rodiča</a:t>
            </a:r>
            <a:r>
              <a:rPr lang="cs-CZ" dirty="0"/>
              <a:t>?</a:t>
            </a:r>
            <a:endParaRPr lang="pl-PL" dirty="0"/>
          </a:p>
          <a:p>
            <a:r>
              <a:rPr lang="cs-CZ" dirty="0"/>
              <a:t>Je vhodné nechat dítě zpracovat takový záchvat a zklidnit se samo?</a:t>
            </a:r>
          </a:p>
          <a:p>
            <a:r>
              <a:rPr lang="cs-CZ" dirty="0"/>
              <a:t>Kde rodiče mají najít tolik trpělivosti, aby toto období zvládli? Matějček: </a:t>
            </a:r>
            <a:r>
              <a:rPr lang="cs-CZ" dirty="0">
                <a:hlinkClick r:id="rId2"/>
              </a:rPr>
              <a:t>https://www.youtube.com/</a:t>
            </a:r>
            <a:r>
              <a:rPr lang="cs-CZ" dirty="0" err="1">
                <a:hlinkClick r:id="rId2"/>
              </a:rPr>
              <a:t>watch?v</a:t>
            </a:r>
            <a:r>
              <a:rPr lang="cs-CZ" dirty="0">
                <a:hlinkClick r:id="rId2"/>
              </a:rPr>
              <a:t>=vzQ-Xry0GZM&amp;ab_channel=N%C3%A1vrat%2Co.z</a:t>
            </a:r>
            <a:r>
              <a:rPr lang="cs-CZ" dirty="0"/>
              <a:t>. </a:t>
            </a:r>
          </a:p>
          <a:p>
            <a:r>
              <a:rPr lang="cs-CZ" dirty="0"/>
              <a:t>Jak vysvětlit rodičům, že fyzické tresty nemají smysl?</a:t>
            </a:r>
          </a:p>
          <a:p>
            <a:r>
              <a:rPr lang="cs-CZ" dirty="0"/>
              <a:t>Co s tímto afektem na veřejnosti? </a:t>
            </a:r>
          </a:p>
          <a:p>
            <a:r>
              <a:rPr lang="cs-CZ" dirty="0"/>
              <a:t>Jaké je nejpravděpodobnější možné chování v následujícím období, když se dítě bude trestat u těchto záchvatů?</a:t>
            </a:r>
          </a:p>
        </p:txBody>
      </p:sp>
    </p:spTree>
    <p:extLst>
      <p:ext uri="{BB962C8B-B14F-4D97-AF65-F5344CB8AC3E}">
        <p14:creationId xmlns:p14="http://schemas.microsoft.com/office/powerpoint/2010/main" val="1559553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BF52D-B78F-C4FD-4002-EDDE24A3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158E0-1958-580B-95FB-5DFA94AD8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 možné, aby vývoj dítěte proběhl bez období vzdoru? Byla by to známka poruchy vývoje?</a:t>
            </a:r>
          </a:p>
          <a:p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stane,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dieťaťu</a:t>
            </a:r>
            <a:r>
              <a:rPr lang="cs-CZ" dirty="0"/>
              <a:t> jeden rodič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všetkom</a:t>
            </a:r>
            <a:r>
              <a:rPr lang="cs-CZ" dirty="0"/>
              <a:t> </a:t>
            </a:r>
            <a:r>
              <a:rPr lang="cs-CZ" dirty="0" err="1"/>
              <a:t>vyhovie</a:t>
            </a:r>
            <a:r>
              <a:rPr lang="cs-CZ" dirty="0"/>
              <a:t>, aby </a:t>
            </a:r>
            <a:r>
              <a:rPr lang="cs-CZ" dirty="0" err="1"/>
              <a:t>sa</a:t>
            </a:r>
            <a:r>
              <a:rPr lang="cs-CZ" dirty="0"/>
              <a:t> vyhol jeho </a:t>
            </a:r>
            <a:r>
              <a:rPr lang="cs-CZ" dirty="0" err="1"/>
              <a:t>hnevu</a:t>
            </a:r>
            <a:r>
              <a:rPr lang="cs-CZ" dirty="0"/>
              <a:t>, </a:t>
            </a:r>
            <a:r>
              <a:rPr lang="cs-CZ" dirty="0" err="1"/>
              <a:t>zatiaľ</a:t>
            </a:r>
            <a:r>
              <a:rPr lang="cs-CZ" dirty="0"/>
              <a:t> </a:t>
            </a:r>
            <a:r>
              <a:rPr lang="cs-CZ" dirty="0" err="1"/>
              <a:t>čo</a:t>
            </a:r>
            <a:r>
              <a:rPr lang="cs-CZ" dirty="0"/>
              <a:t> druhý </a:t>
            </a:r>
            <a:r>
              <a:rPr lang="cs-CZ" dirty="0" err="1"/>
              <a:t>sa</a:t>
            </a:r>
            <a:r>
              <a:rPr lang="cs-CZ" dirty="0"/>
              <a:t> snaží </a:t>
            </a:r>
            <a:r>
              <a:rPr lang="cs-CZ" dirty="0" err="1"/>
              <a:t>neustúpiť</a:t>
            </a:r>
            <a:r>
              <a:rPr lang="cs-CZ" dirty="0"/>
              <a:t>? </a:t>
            </a:r>
          </a:p>
          <a:p>
            <a:r>
              <a:rPr lang="cs-CZ" dirty="0" err="1"/>
              <a:t>Čo</a:t>
            </a:r>
            <a:r>
              <a:rPr lang="cs-CZ" dirty="0"/>
              <a:t> má </a:t>
            </a:r>
            <a:r>
              <a:rPr lang="cs-CZ" dirty="0" err="1"/>
              <a:t>robiť</a:t>
            </a:r>
            <a:r>
              <a:rPr lang="cs-CZ" dirty="0"/>
              <a:t> rodič, </a:t>
            </a:r>
            <a:r>
              <a:rPr lang="cs-CZ" dirty="0" err="1"/>
              <a:t>ktorý</a:t>
            </a:r>
            <a:r>
              <a:rPr lang="cs-CZ" dirty="0"/>
              <a:t> je sám výbušný a </a:t>
            </a:r>
            <a:r>
              <a:rPr lang="cs-CZ" dirty="0" err="1"/>
              <a:t>ľahko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nahnevá</a:t>
            </a:r>
            <a:r>
              <a:rPr lang="cs-CZ" dirty="0"/>
              <a:t>? Jak se ovlivní vývoj dítěte, pokud rodič na vztek/odpor dítěte bude reagovat také vztekem? Je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lepšie</a:t>
            </a:r>
            <a:r>
              <a:rPr lang="cs-CZ" dirty="0"/>
              <a:t> rodič, </a:t>
            </a:r>
            <a:r>
              <a:rPr lang="cs-CZ" dirty="0" err="1"/>
              <a:t>ktorý</a:t>
            </a:r>
            <a:r>
              <a:rPr lang="cs-CZ" dirty="0"/>
              <a:t> ho bude na </a:t>
            </a:r>
            <a:r>
              <a:rPr lang="cs-CZ" dirty="0" err="1"/>
              <a:t>chvíľu</a:t>
            </a:r>
            <a:r>
              <a:rPr lang="cs-CZ" dirty="0"/>
              <a:t> </a:t>
            </a:r>
            <a:r>
              <a:rPr lang="cs-CZ" dirty="0" err="1"/>
              <a:t>ignorovať</a:t>
            </a:r>
            <a:r>
              <a:rPr lang="cs-CZ" dirty="0"/>
              <a:t>, kým </a:t>
            </a:r>
            <a:r>
              <a:rPr lang="cs-CZ" dirty="0" err="1"/>
              <a:t>sa</a:t>
            </a:r>
            <a:r>
              <a:rPr lang="cs-CZ" dirty="0"/>
              <a:t> sám upokojí, </a:t>
            </a:r>
            <a:r>
              <a:rPr lang="cs-CZ" dirty="0" err="1"/>
              <a:t>alebo</a:t>
            </a:r>
            <a:r>
              <a:rPr lang="cs-CZ" dirty="0"/>
              <a:t> rodič,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stratiť</a:t>
            </a:r>
            <a:r>
              <a:rPr lang="cs-CZ" dirty="0"/>
              <a:t> nervy?</a:t>
            </a:r>
          </a:p>
        </p:txBody>
      </p:sp>
    </p:spTree>
    <p:extLst>
      <p:ext uri="{BB962C8B-B14F-4D97-AF65-F5344CB8AC3E}">
        <p14:creationId xmlns:p14="http://schemas.microsoft.com/office/powerpoint/2010/main" val="79075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/>
          <a:lstStyle/>
          <a:p>
            <a:r>
              <a:rPr lang="cs-CZ" altLang="cs-CZ" dirty="0"/>
              <a:t>Prenatální</a:t>
            </a:r>
          </a:p>
          <a:p>
            <a:r>
              <a:rPr lang="pt-BR" altLang="cs-CZ" dirty="0"/>
              <a:t> Novorozenecké (do 1 měsíce)</a:t>
            </a:r>
          </a:p>
          <a:p>
            <a:r>
              <a:rPr lang="pl-PL" altLang="cs-CZ" dirty="0"/>
              <a:t> Kojenecké (do 1 roku)</a:t>
            </a:r>
          </a:p>
          <a:p>
            <a:r>
              <a:rPr lang="pt-BR" altLang="cs-CZ" dirty="0"/>
              <a:t> </a:t>
            </a:r>
            <a:r>
              <a:rPr lang="pt-BR" altLang="cs-CZ" b="1" dirty="0"/>
              <a:t>Batolecí (do 3 let)</a:t>
            </a:r>
          </a:p>
          <a:p>
            <a:r>
              <a:rPr lang="cs-CZ" altLang="cs-CZ" dirty="0"/>
              <a:t> Předškolní období (3-6)</a:t>
            </a:r>
            <a:endParaRPr lang="cs-CZ" altLang="cs-CZ" sz="2400" dirty="0"/>
          </a:p>
          <a:p>
            <a:r>
              <a:rPr lang="cs-CZ" altLang="cs-CZ" sz="2400" dirty="0"/>
              <a:t> Školní věk – mladší, střední, starší</a:t>
            </a:r>
          </a:p>
          <a:p>
            <a:r>
              <a:rPr lang="cs-CZ" altLang="cs-CZ" sz="2400" dirty="0"/>
              <a:t> Dospívání (adolescence)</a:t>
            </a:r>
          </a:p>
          <a:p>
            <a:r>
              <a:rPr lang="cs-CZ" altLang="cs-CZ" sz="2400" dirty="0"/>
              <a:t> Dospělost – mladší (20-40), střední (40-50), starší (50-60)</a:t>
            </a:r>
          </a:p>
          <a:p>
            <a:r>
              <a:rPr lang="pt-BR" altLang="cs-CZ" sz="2400" dirty="0"/>
              <a:t> Stáří – rané (60-75), pravé (75 a více)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11F81-B371-C3C1-F016-0CD4AE8A6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18CE3C-C917-E5DA-0A75-A31C1F7F4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dlouho může trvat období vzdoru?</a:t>
            </a:r>
          </a:p>
          <a:p>
            <a:r>
              <a:rPr lang="pl-PL" dirty="0"/>
              <a:t>• Jak je to u dětí s postížením či u nevidomých?</a:t>
            </a:r>
          </a:p>
          <a:p>
            <a:r>
              <a:rPr lang="cs-CZ" dirty="0"/>
              <a:t>. Je vhodné nechat dítě se takzvaně vybrečet někde v místnosti mimo dosah rodičů?</a:t>
            </a:r>
            <a:endParaRPr lang="pl-PL" dirty="0"/>
          </a:p>
          <a:p>
            <a:r>
              <a:rPr lang="cs-CZ" dirty="0"/>
              <a:t>Jak u dítěte zvládat záchvaty vzteku?</a:t>
            </a:r>
          </a:p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zvládať</a:t>
            </a:r>
            <a:r>
              <a:rPr lang="cs-CZ" dirty="0"/>
              <a:t> </a:t>
            </a:r>
            <a:r>
              <a:rPr lang="cs-CZ" dirty="0" err="1"/>
              <a:t>obdobia</a:t>
            </a:r>
            <a:r>
              <a:rPr lang="cs-CZ" dirty="0"/>
              <a:t> vzoru v </a:t>
            </a:r>
            <a:r>
              <a:rPr lang="cs-CZ" dirty="0" err="1"/>
              <a:t>detskej</a:t>
            </a:r>
            <a:r>
              <a:rPr lang="cs-CZ" dirty="0"/>
              <a:t> </a:t>
            </a:r>
            <a:r>
              <a:rPr lang="cs-CZ" dirty="0" err="1"/>
              <a:t>skupine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materskej</a:t>
            </a:r>
            <a:r>
              <a:rPr lang="cs-CZ" dirty="0"/>
              <a:t> škole,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v jednej </a:t>
            </a:r>
            <a:r>
              <a:rPr lang="cs-CZ" dirty="0" err="1"/>
              <a:t>triede</a:t>
            </a:r>
            <a:r>
              <a:rPr lang="cs-CZ" dirty="0"/>
              <a:t> </a:t>
            </a:r>
            <a:r>
              <a:rPr lang="cs-CZ" dirty="0" err="1"/>
              <a:t>nachádza</a:t>
            </a:r>
            <a:r>
              <a:rPr lang="cs-CZ" dirty="0"/>
              <a:t> </a:t>
            </a:r>
            <a:r>
              <a:rPr lang="cs-CZ" dirty="0" err="1"/>
              <a:t>niekoľko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 v tomto období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malom</a:t>
            </a:r>
            <a:r>
              <a:rPr lang="cs-CZ" dirty="0"/>
              <a:t> počte </a:t>
            </a:r>
            <a:r>
              <a:rPr lang="cs-CZ" dirty="0" err="1"/>
              <a:t>učiteliek</a:t>
            </a:r>
            <a:r>
              <a:rPr lang="cs-CZ" dirty="0"/>
              <a:t>/</a:t>
            </a:r>
            <a:r>
              <a:rPr lang="cs-CZ" dirty="0" err="1"/>
              <a:t>vychovávateľov</a:t>
            </a:r>
            <a:r>
              <a:rPr lang="cs-CZ" dirty="0"/>
              <a:t>? </a:t>
            </a:r>
          </a:p>
          <a:p>
            <a:r>
              <a:rPr lang="cs-CZ" dirty="0"/>
              <a:t>Je </a:t>
            </a:r>
            <a:r>
              <a:rPr lang="cs-CZ" dirty="0" err="1"/>
              <a:t>obdobie</a:t>
            </a:r>
            <a:r>
              <a:rPr lang="cs-CZ" dirty="0"/>
              <a:t> vzdoru z psychologického </a:t>
            </a:r>
            <a:r>
              <a:rPr lang="cs-CZ" dirty="0" err="1"/>
              <a:t>hľadiska</a:t>
            </a:r>
            <a:r>
              <a:rPr lang="cs-CZ" dirty="0"/>
              <a:t> </a:t>
            </a:r>
            <a:r>
              <a:rPr lang="cs-CZ" dirty="0" err="1"/>
              <a:t>náročnejšie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rodiča</a:t>
            </a:r>
            <a:r>
              <a:rPr lang="cs-CZ" dirty="0"/>
              <a:t>?</a:t>
            </a:r>
            <a:endParaRPr lang="pl-PL" dirty="0"/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609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3A5FA-7D60-A0BD-2791-DFCB8DF7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E56160-310D-751D-E7B1-A9323EEA1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význam empatie v reakci na emocionální výbuchy dětí a jak to může pomoci v uklidnění situace?</a:t>
            </a:r>
          </a:p>
        </p:txBody>
      </p:sp>
    </p:spTree>
    <p:extLst>
      <p:ext uri="{BB962C8B-B14F-4D97-AF65-F5344CB8AC3E}">
        <p14:creationId xmlns:p14="http://schemas.microsoft.com/office/powerpoint/2010/main" val="1416906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E053F-1CF9-8BEC-809A-2250A404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A08F1-FC3D-6430-BD07-E1CAF4DD7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metody nebo prostředky jsou vhodné, když dítě nelze utišit a hrozí, že bude mít ze záchvatovitého jednání šok? (Mám na mysli třeba studenou sprchu) </a:t>
            </a:r>
          </a:p>
          <a:p>
            <a:r>
              <a:rPr lang="cs-CZ" dirty="0"/>
              <a:t>Je možné, že dítě, které nezažilo období vzdoru, bude mít v budoucnu těžší pozici prosadit sebe nebo svůj názor či dokonce bude obětí šikany?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77147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1133F-C89C-1421-AF02-893174AAB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2165A9-C9E4-9EF0-B4A3-F47AA3C45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Dá se chování dítěte v tomto období předvídat na základě genetických předpokladů? </a:t>
            </a:r>
          </a:p>
          <a:p>
            <a:r>
              <a:rPr lang="cs-CZ" dirty="0"/>
              <a:t>Mohu na základě například míry agresivity a chování dítěte předvídat jeho povahové rysy v dospělosti?</a:t>
            </a:r>
          </a:p>
          <a:p>
            <a:r>
              <a:rPr lang="cs-CZ" dirty="0"/>
              <a:t>Je možné, že s některýma dětma nejde jednat jinak než pomocí trestu? </a:t>
            </a:r>
          </a:p>
          <a:p>
            <a:r>
              <a:rPr lang="cs-CZ" dirty="0"/>
              <a:t>Prodlouží špatná výchova dítěte jeho období vzdoru? </a:t>
            </a:r>
          </a:p>
        </p:txBody>
      </p:sp>
    </p:spTree>
    <p:extLst>
      <p:ext uri="{BB962C8B-B14F-4D97-AF65-F5344CB8AC3E}">
        <p14:creationId xmlns:p14="http://schemas.microsoft.com/office/powerpoint/2010/main" val="1898415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E5B26-09A9-A701-359C-7837A501F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C9ABBD-0ADB-83BF-44E7-E105688C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Vyroste dítě z období vzdoru samo? </a:t>
            </a:r>
          </a:p>
          <a:p>
            <a:r>
              <a:rPr lang="cs-CZ" dirty="0"/>
              <a:t>Pokud je vzdor v batolecím období obzvlášť silný, může to něco znamenat do budoucna?</a:t>
            </a:r>
          </a:p>
          <a:p>
            <a:r>
              <a:rPr lang="cs-CZ" dirty="0" err="1"/>
              <a:t>Aké</a:t>
            </a:r>
            <a:r>
              <a:rPr lang="cs-CZ" dirty="0"/>
              <a:t> vlastnosti má v </a:t>
            </a:r>
            <a:r>
              <a:rPr lang="cs-CZ" dirty="0" err="1"/>
              <a:t>dospelosti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, </a:t>
            </a:r>
            <a:r>
              <a:rPr lang="cs-CZ" dirty="0" err="1"/>
              <a:t>ktorému</a:t>
            </a:r>
            <a:r>
              <a:rPr lang="cs-CZ" dirty="0"/>
              <a:t> </a:t>
            </a:r>
            <a:r>
              <a:rPr lang="cs-CZ" dirty="0" err="1"/>
              <a:t>rodičia</a:t>
            </a:r>
            <a:r>
              <a:rPr lang="cs-CZ" dirty="0"/>
              <a:t> ustupovali </a:t>
            </a:r>
            <a:r>
              <a:rPr lang="cs-CZ" dirty="0" err="1"/>
              <a:t>počas</a:t>
            </a:r>
            <a:r>
              <a:rPr lang="cs-CZ" dirty="0"/>
              <a:t> jeho </a:t>
            </a:r>
            <a:r>
              <a:rPr lang="cs-CZ" dirty="0" err="1"/>
              <a:t>záchvatov</a:t>
            </a:r>
            <a:r>
              <a:rPr lang="cs-CZ" dirty="0"/>
              <a:t> </a:t>
            </a:r>
            <a:r>
              <a:rPr lang="cs-CZ" dirty="0" err="1"/>
              <a:t>hnevu</a:t>
            </a:r>
            <a:r>
              <a:rPr lang="cs-CZ" dirty="0"/>
              <a:t>? </a:t>
            </a:r>
            <a:r>
              <a:rPr lang="cs-CZ" dirty="0" err="1"/>
              <a:t>Využíva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naďalej</a:t>
            </a:r>
            <a:r>
              <a:rPr lang="cs-CZ" dirty="0"/>
              <a:t> na </a:t>
            </a:r>
            <a:r>
              <a:rPr lang="cs-CZ" dirty="0" err="1"/>
              <a:t>získanie</a:t>
            </a:r>
            <a:r>
              <a:rPr lang="cs-CZ" dirty="0"/>
              <a:t> toho, </a:t>
            </a:r>
            <a:r>
              <a:rPr lang="cs-CZ" dirty="0" err="1"/>
              <a:t>čo</a:t>
            </a:r>
            <a:r>
              <a:rPr lang="cs-CZ" dirty="0"/>
              <a:t> chce? </a:t>
            </a:r>
          </a:p>
          <a:p>
            <a:r>
              <a:rPr lang="cs-CZ" dirty="0"/>
              <a:t>Má </a:t>
            </a:r>
            <a:r>
              <a:rPr lang="cs-CZ" dirty="0" err="1"/>
              <a:t>tieto</a:t>
            </a:r>
            <a:r>
              <a:rPr lang="cs-CZ" dirty="0"/>
              <a:t> záchvaty </a:t>
            </a:r>
            <a:r>
              <a:rPr lang="cs-CZ" dirty="0" err="1"/>
              <a:t>hnevu</a:t>
            </a:r>
            <a:r>
              <a:rPr lang="cs-CZ" dirty="0"/>
              <a:t> každé </a:t>
            </a:r>
            <a:r>
              <a:rPr lang="cs-CZ" dirty="0" err="1"/>
              <a:t>dieťa</a:t>
            </a:r>
            <a:r>
              <a:rPr lang="cs-CZ" dirty="0"/>
              <a:t>?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, </a:t>
            </a:r>
            <a:r>
              <a:rPr lang="cs-CZ" dirty="0" err="1"/>
              <a:t>prečo</a:t>
            </a:r>
            <a:r>
              <a:rPr lang="cs-CZ" dirty="0"/>
              <a:t> ho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</a:t>
            </a:r>
            <a:r>
              <a:rPr lang="cs-CZ" dirty="0" err="1"/>
              <a:t>nemajú</a:t>
            </a:r>
            <a:r>
              <a:rPr lang="cs-CZ" dirty="0"/>
              <a:t>? Má to potom </a:t>
            </a:r>
            <a:r>
              <a:rPr lang="cs-CZ" dirty="0" err="1"/>
              <a:t>nejaký</a:t>
            </a:r>
            <a:r>
              <a:rPr lang="cs-CZ" dirty="0"/>
              <a:t> vplyv na </a:t>
            </a:r>
            <a:r>
              <a:rPr lang="cs-CZ" dirty="0" err="1"/>
              <a:t>ich</a:t>
            </a:r>
            <a:r>
              <a:rPr lang="cs-CZ" dirty="0"/>
              <a:t> život, </a:t>
            </a:r>
            <a:r>
              <a:rPr lang="cs-CZ" dirty="0" err="1"/>
              <a:t>keď</a:t>
            </a:r>
            <a:r>
              <a:rPr lang="cs-CZ" dirty="0"/>
              <a:t> je tento „</a:t>
            </a:r>
            <a:r>
              <a:rPr lang="cs-CZ" dirty="0" err="1"/>
              <a:t>míľnik</a:t>
            </a:r>
            <a:r>
              <a:rPr lang="cs-CZ" dirty="0"/>
              <a:t>“ vynechaný?</a:t>
            </a:r>
          </a:p>
        </p:txBody>
      </p:sp>
    </p:spTree>
    <p:extLst>
      <p:ext uri="{BB962C8B-B14F-4D97-AF65-F5344CB8AC3E}">
        <p14:creationId xmlns:p14="http://schemas.microsoft.com/office/powerpoint/2010/main" val="3580683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F5A636-A604-11F2-65DC-63CC4B47D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DD35F-49C2-2EED-CCE1-BBEC65C60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možné, že se období vzdoru vyskytuje i u starších dětí např. u čtyřletých dětí? </a:t>
            </a:r>
          </a:p>
          <a:p>
            <a:r>
              <a:rPr lang="cs-CZ" dirty="0"/>
              <a:t>Je možné, že u </a:t>
            </a:r>
            <a:r>
              <a:rPr lang="cs-CZ" dirty="0" err="1"/>
              <a:t>niektorých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 je toto </a:t>
            </a:r>
            <a:r>
              <a:rPr lang="cs-CZ" dirty="0" err="1"/>
              <a:t>obdobie</a:t>
            </a:r>
            <a:r>
              <a:rPr lang="cs-CZ" dirty="0"/>
              <a:t> posunuté? Že v 2.-3. </a:t>
            </a:r>
            <a:r>
              <a:rPr lang="cs-CZ" dirty="0" err="1"/>
              <a:t>rokoch</a:t>
            </a:r>
            <a:r>
              <a:rPr lang="cs-CZ" dirty="0"/>
              <a:t> je dobré a až okolo 5. začne </a:t>
            </a:r>
            <a:r>
              <a:rPr lang="cs-CZ" dirty="0" err="1"/>
              <a:t>vzdorovať</a:t>
            </a:r>
            <a:r>
              <a:rPr lang="cs-CZ" dirty="0"/>
              <a:t>? </a:t>
            </a:r>
          </a:p>
          <a:p>
            <a:r>
              <a:rPr lang="cs-CZ" dirty="0"/>
              <a:t>Je vhodné nechat dítě vykřičet, pokud se vzteká?</a:t>
            </a:r>
          </a:p>
          <a:p>
            <a:r>
              <a:rPr lang="cs-CZ" dirty="0"/>
              <a:t>Je pravda, jak se říká, že pokud byli rodiče jako děti hodné, tak bude hodné i jejich dítě? </a:t>
            </a:r>
          </a:p>
          <a:p>
            <a:r>
              <a:rPr lang="cs-CZ" dirty="0"/>
              <a:t>Může se v tomto období dítěte něco pokazit špatnou výchovou?</a:t>
            </a:r>
          </a:p>
        </p:txBody>
      </p:sp>
    </p:spTree>
    <p:extLst>
      <p:ext uri="{BB962C8B-B14F-4D97-AF65-F5344CB8AC3E}">
        <p14:creationId xmlns:p14="http://schemas.microsoft.com/office/powerpoint/2010/main" val="602467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25DB0-0B88-915C-9ABA-06B844A2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09E9C-6143-154F-42CB-7231DA38E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Dokáže výchova nějak ovlivnit projevy vzdoru?</a:t>
            </a:r>
          </a:p>
          <a:p>
            <a:r>
              <a:rPr lang="cs-CZ" dirty="0"/>
              <a:t>Může toto období zhoršit styl výchovy např. babičky? </a:t>
            </a:r>
          </a:p>
          <a:p>
            <a:r>
              <a:rPr lang="cs-CZ" dirty="0"/>
              <a:t>Jak udržet komunikaci s puberťákem? Stačí k tomu dosavadní styl výchovy?</a:t>
            </a:r>
          </a:p>
          <a:p>
            <a:r>
              <a:rPr lang="cs-CZ" dirty="0"/>
              <a:t>Je vhodné dítě poslat vybrečet se/uklidnit se do svého pokoje? </a:t>
            </a:r>
          </a:p>
          <a:p>
            <a:r>
              <a:rPr lang="cs-CZ" dirty="0"/>
              <a:t>Jak ideálně reagovat pokud se dítě vzteká?</a:t>
            </a:r>
          </a:p>
        </p:txBody>
      </p:sp>
    </p:spTree>
    <p:extLst>
      <p:ext uri="{BB962C8B-B14F-4D97-AF65-F5344CB8AC3E}">
        <p14:creationId xmlns:p14="http://schemas.microsoft.com/office/powerpoint/2010/main" val="2586459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53821-0735-AC68-A446-0EF3015FE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D834B7-9AE7-2EA6-87DF-45FFFDFF6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Může být jednou z příčin, proč si matky neví rady se zvládáním situací v období vzdoru, přechod z vícegeneračního soužití na autonomní rodiny?</a:t>
            </a:r>
          </a:p>
          <a:p>
            <a:r>
              <a:rPr lang="cs-CZ" dirty="0"/>
              <a:t>Pokud dítě vzdoruje přehnaným způsobem, bývá agresivní, ubližuje ostatním, jak se zachovat? </a:t>
            </a:r>
          </a:p>
          <a:p>
            <a:r>
              <a:rPr lang="cs-CZ" dirty="0"/>
              <a:t>Lze díky toho, jak se dítě v tomto období chová, předurčit jaké bude v dospělosti? Jde už z tady toho chování odhalit nějakou poruchu?</a:t>
            </a:r>
          </a:p>
        </p:txBody>
      </p:sp>
    </p:spTree>
    <p:extLst>
      <p:ext uri="{BB962C8B-B14F-4D97-AF65-F5344CB8AC3E}">
        <p14:creationId xmlns:p14="http://schemas.microsoft.com/office/powerpoint/2010/main" val="2901712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AC067-780B-AFE4-4325-C507E8CF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4F6E8D-4E22-3513-5C1A-D33E910B3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Sú známe </a:t>
            </a:r>
            <a:r>
              <a:rPr lang="cs-CZ" dirty="0" err="1"/>
              <a:t>prípady</a:t>
            </a:r>
            <a:r>
              <a:rPr lang="cs-CZ" dirty="0"/>
              <a:t>, kde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matke</a:t>
            </a:r>
            <a:r>
              <a:rPr lang="cs-CZ" dirty="0"/>
              <a:t> svoje </a:t>
            </a:r>
            <a:r>
              <a:rPr lang="cs-CZ" dirty="0" err="1"/>
              <a:t>dieťa</a:t>
            </a:r>
            <a:r>
              <a:rPr lang="cs-CZ" dirty="0"/>
              <a:t> ,‚zhnusilo‘‘ na základe jeho </a:t>
            </a:r>
            <a:r>
              <a:rPr lang="cs-CZ" dirty="0" err="1"/>
              <a:t>chovania</a:t>
            </a:r>
            <a:r>
              <a:rPr lang="cs-CZ" dirty="0"/>
              <a:t> v tomto období? Že matka </a:t>
            </a:r>
            <a:r>
              <a:rPr lang="cs-CZ" dirty="0" err="1"/>
              <a:t>akoby</a:t>
            </a:r>
            <a:r>
              <a:rPr lang="cs-CZ" dirty="0"/>
              <a:t> </a:t>
            </a:r>
            <a:r>
              <a:rPr lang="cs-CZ" dirty="0" err="1"/>
              <a:t>prestala</a:t>
            </a:r>
            <a:r>
              <a:rPr lang="cs-CZ" dirty="0"/>
              <a:t> svoje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milovať</a:t>
            </a:r>
            <a:r>
              <a:rPr lang="cs-CZ" dirty="0"/>
              <a:t>? </a:t>
            </a:r>
          </a:p>
          <a:p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teoreticky u </a:t>
            </a:r>
            <a:r>
              <a:rPr lang="cs-CZ" dirty="0" err="1"/>
              <a:t>detí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žijú</a:t>
            </a:r>
            <a:r>
              <a:rPr lang="cs-CZ" dirty="0"/>
              <a:t> v </a:t>
            </a:r>
            <a:r>
              <a:rPr lang="cs-CZ" dirty="0" err="1"/>
              <a:t>harmonickej</a:t>
            </a:r>
            <a:r>
              <a:rPr lang="cs-CZ" dirty="0"/>
              <a:t> domácnosti, kde </a:t>
            </a:r>
            <a:r>
              <a:rPr lang="cs-CZ" dirty="0" err="1"/>
              <a:t>rodičia</a:t>
            </a:r>
            <a:r>
              <a:rPr lang="cs-CZ" dirty="0"/>
              <a:t> na </a:t>
            </a:r>
            <a:r>
              <a:rPr lang="cs-CZ" dirty="0" err="1"/>
              <a:t>seba</a:t>
            </a:r>
            <a:r>
              <a:rPr lang="cs-CZ" dirty="0"/>
              <a:t> </a:t>
            </a:r>
            <a:r>
              <a:rPr lang="cs-CZ" dirty="0" err="1"/>
              <a:t>nekričia</a:t>
            </a:r>
            <a:r>
              <a:rPr lang="cs-CZ" dirty="0"/>
              <a:t> a </a:t>
            </a:r>
            <a:r>
              <a:rPr lang="cs-CZ" dirty="0" err="1"/>
              <a:t>počúvajú</a:t>
            </a:r>
            <a:r>
              <a:rPr lang="cs-CZ" dirty="0"/>
              <a:t> </a:t>
            </a:r>
            <a:r>
              <a:rPr lang="cs-CZ" dirty="0" err="1"/>
              <a:t>požiadavky</a:t>
            </a:r>
            <a:r>
              <a:rPr lang="cs-CZ" dirty="0"/>
              <a:t> a nároky </a:t>
            </a:r>
            <a:r>
              <a:rPr lang="cs-CZ" dirty="0" err="1"/>
              <a:t>svojich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 </a:t>
            </a:r>
            <a:r>
              <a:rPr lang="cs-CZ" dirty="0" err="1"/>
              <a:t>obdobie</a:t>
            </a:r>
            <a:r>
              <a:rPr lang="cs-CZ" dirty="0"/>
              <a:t> vzdoru </a:t>
            </a:r>
            <a:r>
              <a:rPr lang="cs-CZ" dirty="0" err="1"/>
              <a:t>vôbec</a:t>
            </a:r>
            <a:r>
              <a:rPr lang="cs-CZ" dirty="0"/>
              <a:t> </a:t>
            </a:r>
            <a:r>
              <a:rPr lang="cs-CZ" dirty="0" err="1"/>
              <a:t>neprejaviť</a:t>
            </a:r>
            <a:r>
              <a:rPr lang="cs-CZ" dirty="0"/>
              <a:t>, </a:t>
            </a:r>
            <a:r>
              <a:rPr lang="cs-CZ" dirty="0" err="1"/>
              <a:t>alebo</a:t>
            </a:r>
            <a:r>
              <a:rPr lang="cs-CZ" dirty="0"/>
              <a:t> len </a:t>
            </a:r>
            <a:r>
              <a:rPr lang="cs-CZ" dirty="0" err="1"/>
              <a:t>nepatrne</a:t>
            </a:r>
            <a:r>
              <a:rPr lang="cs-CZ" dirty="0"/>
              <a:t> </a:t>
            </a:r>
            <a:r>
              <a:rPr lang="cs-CZ" dirty="0" err="1"/>
              <a:t>prejaviť</a:t>
            </a:r>
            <a:r>
              <a:rPr lang="cs-CZ" dirty="0"/>
              <a:t>?</a:t>
            </a:r>
          </a:p>
          <a:p>
            <a:r>
              <a:rPr lang="cs-CZ" dirty="0"/>
              <a:t>Je nějaký rozdíl v období vzdoru mezi chlapci a děvčaty?</a:t>
            </a:r>
          </a:p>
        </p:txBody>
      </p:sp>
    </p:spTree>
    <p:extLst>
      <p:ext uri="{BB962C8B-B14F-4D97-AF65-F5344CB8AC3E}">
        <p14:creationId xmlns:p14="http://schemas.microsoft.com/office/powerpoint/2010/main" val="4210862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1E9E8-CAA8-4120-9C3E-34C5F7AC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77A4C6-9CCF-46C5-AD40-65C6DCBD8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Proč je pro dítě důležité si ve vývoji obdobím vzdoru projít? </a:t>
            </a:r>
          </a:p>
          <a:p>
            <a:r>
              <a:rPr lang="cs-CZ" dirty="0"/>
              <a:t>2. Jaký může být následek toho, pokud rodič nezvládne výchovu dítěte v tomto období?</a:t>
            </a:r>
          </a:p>
          <a:p>
            <a:r>
              <a:rPr lang="cs-CZ" dirty="0"/>
              <a:t>1) Objevuje se období vzdoru u všech dětí, nebo se může jedinec vyvíjet bez daného období? </a:t>
            </a:r>
          </a:p>
          <a:p>
            <a:r>
              <a:rPr lang="cs-CZ" dirty="0"/>
              <a:t>2) Může mít období vzdoru vliv na pozdější vývoj jedince, např. na jeho povahu, rozhodnutí, emoční rozpoložení?</a:t>
            </a:r>
          </a:p>
        </p:txBody>
      </p:sp>
    </p:spTree>
    <p:extLst>
      <p:ext uri="{BB962C8B-B14F-4D97-AF65-F5344CB8AC3E}">
        <p14:creationId xmlns:p14="http://schemas.microsoft.com/office/powerpoint/2010/main" val="116966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400" cap="small" dirty="0"/>
              <a:t>Batolecí období</a:t>
            </a:r>
            <a:r>
              <a:rPr lang="cs-CZ" dirty="0"/>
              <a:t> (1-3)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6792"/>
            <a:ext cx="4038600" cy="453920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Dle </a:t>
            </a:r>
            <a:r>
              <a:rPr lang="cs-CZ" altLang="en-US" sz="2400" dirty="0" err="1"/>
              <a:t>Eriksona</a:t>
            </a:r>
            <a:r>
              <a:rPr lang="cs-CZ" altLang="en-US" sz="2400" dirty="0"/>
              <a:t> v tomto věku dítě nachází </a:t>
            </a:r>
            <a:r>
              <a:rPr lang="cs-CZ" altLang="en-US" b="1" dirty="0"/>
              <a:t>autonomii </a:t>
            </a:r>
            <a:r>
              <a:rPr lang="cs-CZ" altLang="en-US" sz="2400" b="1" dirty="0"/>
              <a:t> x studu</a:t>
            </a:r>
            <a:r>
              <a:rPr lang="cs-CZ" altLang="en-US" sz="2400" dirty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Batole se chce (potřebuje) prosadit, potřebuje potvrzení svých kompetencí a potřebuje zjistit svoje limity.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en-US" sz="2400" dirty="0"/>
              <a:t>Tento úkol může být zablokován nedostatkem důvěry (z minulého období), nemocí či nevhodnou výchovou.</a:t>
            </a:r>
          </a:p>
        </p:txBody>
      </p:sp>
      <p:pic>
        <p:nvPicPr>
          <p:cNvPr id="5124" name="Picture 6" descr="bato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95488"/>
            <a:ext cx="3816350" cy="3492500"/>
          </a:xfrm>
        </p:spPr>
      </p:pic>
    </p:spTree>
  </p:cSld>
  <p:clrMapOvr>
    <a:masterClrMapping/>
  </p:clrMapOvr>
  <p:transition>
    <p:cover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6C71E-AB15-4AC7-83F3-2AE01CC5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6BDA95-05AD-472A-B950-43C55DB64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Dá se období vzdoru posunout přehnanou péčí matky? A nastane toto období až v pozdějším věku dítěte např. v období základní školy nebo je už období vzdoru vyloučeno a nastává předčasná puberta? </a:t>
            </a:r>
          </a:p>
          <a:p>
            <a:r>
              <a:rPr lang="cs-CZ" dirty="0"/>
              <a:t>2. Má na intenzitu a délce trvání vzdoru i určitý vliv chování rodičů k dítěti? A chování rodičů mezi sebou, co dítě pozoruje?</a:t>
            </a:r>
          </a:p>
          <a:p>
            <a:r>
              <a:rPr lang="cs-CZ" dirty="0"/>
              <a:t>Je možné nějak tomuto období předejít a dosáhnout tak alespoň nižší míry vzdoru dítěte? </a:t>
            </a:r>
          </a:p>
          <a:p>
            <a:r>
              <a:rPr lang="cs-CZ" dirty="0"/>
              <a:t>Projevuje se období vzdoru nějak odlišně u dětí s mentální poruchou?</a:t>
            </a:r>
          </a:p>
        </p:txBody>
      </p:sp>
    </p:spTree>
    <p:extLst>
      <p:ext uri="{BB962C8B-B14F-4D97-AF65-F5344CB8AC3E}">
        <p14:creationId xmlns:p14="http://schemas.microsoft.com/office/powerpoint/2010/main" val="15966472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AFB20-86C5-432E-9DED-0C7CF6E5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687E62-C2C5-4B70-9A47-4C3F4A9FE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Může se stát, že toto období nepřejde? – </a:t>
            </a:r>
          </a:p>
          <a:p>
            <a:r>
              <a:rPr lang="cs-CZ" dirty="0"/>
              <a:t>Můžou se objevovat různé reakce v období vzdoru s ohledem na pohlaví dítěte?</a:t>
            </a:r>
          </a:p>
          <a:p>
            <a:r>
              <a:rPr lang="cs-CZ" dirty="0"/>
              <a:t>Můžou nějaké negativní vlivy v těhotenství/ u porodu (stres, komplikovaný porod, ...) způsobit horší průběh období vzdoru? </a:t>
            </a:r>
          </a:p>
          <a:p>
            <a:r>
              <a:rPr lang="cs-CZ" dirty="0"/>
              <a:t>Kdy už je období vzdoru patologické a mělo by se začít řešit s odborníkem? </a:t>
            </a:r>
          </a:p>
          <a:p>
            <a:r>
              <a:rPr lang="cs-CZ" dirty="0"/>
              <a:t>Viete z </a:t>
            </a:r>
            <a:r>
              <a:rPr lang="cs-CZ" dirty="0" err="1"/>
              <a:t>vlastnej</a:t>
            </a:r>
            <a:r>
              <a:rPr lang="cs-CZ" dirty="0"/>
              <a:t> </a:t>
            </a:r>
            <a:r>
              <a:rPr lang="cs-CZ" dirty="0" err="1"/>
              <a:t>skúsenosti</a:t>
            </a:r>
            <a:r>
              <a:rPr lang="cs-CZ" dirty="0"/>
              <a:t> </a:t>
            </a:r>
            <a:r>
              <a:rPr lang="cs-CZ" dirty="0" err="1"/>
              <a:t>doporučiť</a:t>
            </a:r>
            <a:r>
              <a:rPr lang="cs-CZ" dirty="0"/>
              <a:t>, </a:t>
            </a:r>
            <a:r>
              <a:rPr lang="cs-CZ" dirty="0" err="1"/>
              <a:t>čo</a:t>
            </a:r>
            <a:r>
              <a:rPr lang="cs-CZ" dirty="0"/>
              <a:t> je </a:t>
            </a:r>
            <a:r>
              <a:rPr lang="cs-CZ" dirty="0" err="1"/>
              <a:t>najefektívnejšia</a:t>
            </a:r>
            <a:r>
              <a:rPr lang="cs-CZ" dirty="0"/>
              <a:t> </a:t>
            </a:r>
            <a:r>
              <a:rPr lang="cs-CZ" dirty="0" err="1"/>
              <a:t>metóda</a:t>
            </a:r>
            <a:r>
              <a:rPr lang="cs-CZ" dirty="0"/>
              <a:t> </a:t>
            </a:r>
            <a:r>
              <a:rPr lang="cs-CZ" dirty="0" err="1"/>
              <a:t>zvládania</a:t>
            </a:r>
            <a:r>
              <a:rPr lang="cs-CZ" dirty="0"/>
              <a:t> vzdoru u </a:t>
            </a:r>
            <a:r>
              <a:rPr lang="cs-CZ" dirty="0" err="1"/>
              <a:t>dieťaťa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520044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6A650D-8C0D-40A2-863F-E0142939B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77F4CA-C5DD-4199-8FDA-8E0631CE0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Stretol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 </a:t>
            </a:r>
            <a:r>
              <a:rPr lang="cs-CZ" dirty="0" err="1"/>
              <a:t>názorom</a:t>
            </a:r>
            <a:r>
              <a:rPr lang="cs-CZ" dirty="0"/>
              <a:t>, </a:t>
            </a:r>
            <a:r>
              <a:rPr lang="cs-CZ" dirty="0" err="1"/>
              <a:t>kedy</a:t>
            </a:r>
            <a:r>
              <a:rPr lang="cs-CZ" dirty="0"/>
              <a:t> si matka </a:t>
            </a:r>
            <a:r>
              <a:rPr lang="cs-CZ" dirty="0" err="1"/>
              <a:t>obdobie</a:t>
            </a:r>
            <a:r>
              <a:rPr lang="cs-CZ" dirty="0"/>
              <a:t> vzdoru u </a:t>
            </a:r>
            <a:r>
              <a:rPr lang="cs-CZ" dirty="0" err="1"/>
              <a:t>dieťaťa</a:t>
            </a:r>
            <a:r>
              <a:rPr lang="cs-CZ" dirty="0"/>
              <a:t> nevšímala. Je </a:t>
            </a:r>
            <a:r>
              <a:rPr lang="cs-CZ" dirty="0" err="1"/>
              <a:t>lepšie</a:t>
            </a:r>
            <a:r>
              <a:rPr lang="cs-CZ" dirty="0"/>
              <a:t> </a:t>
            </a:r>
            <a:r>
              <a:rPr lang="cs-CZ" dirty="0" err="1"/>
              <a:t>obdobie</a:t>
            </a:r>
            <a:r>
              <a:rPr lang="cs-CZ" dirty="0"/>
              <a:t> vzdoru </a:t>
            </a:r>
            <a:r>
              <a:rPr lang="cs-CZ" dirty="0" err="1"/>
              <a:t>prejsť</a:t>
            </a:r>
            <a:r>
              <a:rPr lang="cs-CZ" dirty="0"/>
              <a:t> </a:t>
            </a:r>
            <a:r>
              <a:rPr lang="cs-CZ" dirty="0" err="1"/>
              <a:t>mlčaním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mu od </a:t>
            </a:r>
            <a:r>
              <a:rPr lang="cs-CZ" dirty="0" err="1"/>
              <a:t>začiatku</a:t>
            </a:r>
            <a:r>
              <a:rPr lang="cs-CZ" dirty="0"/>
              <a:t> </a:t>
            </a:r>
            <a:r>
              <a:rPr lang="cs-CZ" dirty="0" err="1"/>
              <a:t>stanoviť</a:t>
            </a:r>
            <a:r>
              <a:rPr lang="cs-CZ" dirty="0"/>
              <a:t> jasné hranice </a:t>
            </a:r>
            <a:r>
              <a:rPr lang="cs-CZ" dirty="0" err="1"/>
              <a:t>cez</a:t>
            </a:r>
            <a:r>
              <a:rPr lang="cs-CZ" dirty="0"/>
              <a:t> </a:t>
            </a:r>
            <a:r>
              <a:rPr lang="cs-CZ" dirty="0" err="1"/>
              <a:t>ktoré</a:t>
            </a:r>
            <a:r>
              <a:rPr lang="cs-CZ" dirty="0"/>
              <a:t> by </a:t>
            </a:r>
            <a:r>
              <a:rPr lang="cs-CZ" dirty="0" err="1"/>
              <a:t>nemal</a:t>
            </a:r>
            <a:r>
              <a:rPr lang="cs-CZ" dirty="0"/>
              <a:t> </a:t>
            </a:r>
            <a:r>
              <a:rPr lang="cs-CZ" dirty="0" err="1"/>
              <a:t>prejsť</a:t>
            </a:r>
            <a:r>
              <a:rPr lang="cs-CZ" dirty="0"/>
              <a:t>? </a:t>
            </a:r>
          </a:p>
          <a:p>
            <a:r>
              <a:rPr lang="cs-CZ" dirty="0"/>
              <a:t>2.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správne</a:t>
            </a:r>
            <a:r>
              <a:rPr lang="cs-CZ" dirty="0"/>
              <a:t> </a:t>
            </a:r>
            <a:r>
              <a:rPr lang="cs-CZ" dirty="0" err="1"/>
              <a:t>reagovať</a:t>
            </a:r>
            <a:r>
              <a:rPr lang="cs-CZ" dirty="0"/>
              <a:t>,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 po </a:t>
            </a:r>
            <a:r>
              <a:rPr lang="cs-CZ" dirty="0" err="1"/>
              <a:t>vysvetlení</a:t>
            </a:r>
            <a:r>
              <a:rPr lang="cs-CZ" dirty="0"/>
              <a:t> a </a:t>
            </a:r>
            <a:r>
              <a:rPr lang="cs-CZ" dirty="0" err="1"/>
              <a:t>verbálnom</a:t>
            </a:r>
            <a:r>
              <a:rPr lang="cs-CZ" dirty="0"/>
              <a:t> </a:t>
            </a:r>
            <a:r>
              <a:rPr lang="cs-CZ" dirty="0" err="1"/>
              <a:t>upozornení</a:t>
            </a:r>
            <a:r>
              <a:rPr lang="cs-CZ" dirty="0"/>
              <a:t> </a:t>
            </a:r>
            <a:r>
              <a:rPr lang="cs-CZ" dirty="0" err="1"/>
              <a:t>tieto</a:t>
            </a:r>
            <a:r>
              <a:rPr lang="cs-CZ" dirty="0"/>
              <a:t> hranice </a:t>
            </a:r>
            <a:r>
              <a:rPr lang="cs-CZ" dirty="0" err="1"/>
              <a:t>opakovane</a:t>
            </a:r>
            <a:r>
              <a:rPr lang="cs-CZ" dirty="0"/>
              <a:t> </a:t>
            </a:r>
            <a:r>
              <a:rPr lang="cs-CZ" dirty="0" err="1"/>
              <a:t>prekročí</a:t>
            </a:r>
            <a:r>
              <a:rPr lang="cs-CZ" dirty="0"/>
              <a:t> ?</a:t>
            </a:r>
          </a:p>
          <a:p>
            <a:r>
              <a:rPr lang="cs-CZ" dirty="0"/>
              <a:t>Myslíte si, že období vzdoru je vhodné řešit pomocí fyzických trestů? </a:t>
            </a:r>
          </a:p>
          <a:p>
            <a:r>
              <a:rPr lang="cs-CZ" dirty="0"/>
              <a:t>Jak se ovlivní vývoj dítěte, pokud bude rodič na vztek reagovat vztekem?</a:t>
            </a:r>
          </a:p>
          <a:p>
            <a:r>
              <a:rPr lang="cs-CZ" dirty="0"/>
              <a:t>Může období vzdoru nějak ovlivnit staršího sourozence?</a:t>
            </a:r>
          </a:p>
        </p:txBody>
      </p:sp>
    </p:spTree>
    <p:extLst>
      <p:ext uri="{BB962C8B-B14F-4D97-AF65-F5344CB8AC3E}">
        <p14:creationId xmlns:p14="http://schemas.microsoft.com/office/powerpoint/2010/main" val="548179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01BE5-41ED-4EE1-BCFD-210838F68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2BC08C-F800-4F0A-B4D1-3F2E98D0D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probíhá výchova cholerického dítěte? Jaký vliv má na období vzdoru temperament? </a:t>
            </a:r>
          </a:p>
          <a:p>
            <a:r>
              <a:rPr lang="cs-CZ" dirty="0"/>
              <a:t>Je možné, aby období vzdoru u dítěte vůbec neproběhlo? Co nastane? Jaký to má na dítě následek?</a:t>
            </a:r>
          </a:p>
          <a:p>
            <a:r>
              <a:rPr lang="cs-CZ" dirty="0"/>
              <a:t>Jak se správně zachovat, pokud má dítě hysterický záchvat, křičí, dupe, kope kolem sebe? Co dělat s dítětem, které má výbuch vzteku na veřejném místě a obtěžuje tím okolí (např. v autobuse)?</a:t>
            </a:r>
          </a:p>
          <a:p>
            <a:r>
              <a:rPr lang="cs-CZ" dirty="0"/>
              <a:t>Proč někteří odborníci nedoporučují dát dítěti na zadek?</a:t>
            </a:r>
          </a:p>
        </p:txBody>
      </p:sp>
    </p:spTree>
    <p:extLst>
      <p:ext uri="{BB962C8B-B14F-4D97-AF65-F5344CB8AC3E}">
        <p14:creationId xmlns:p14="http://schemas.microsoft.com/office/powerpoint/2010/main" val="41553621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52DAC-4299-4013-9905-0CAA680F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6A3EF3-CF66-4ED7-B142-027DE6880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Když dítě přijde na to, že tímto dostane to co chce, jak moc je inteligentní na to, aby toho dostatečně zneužilo? </a:t>
            </a:r>
          </a:p>
          <a:p>
            <a:r>
              <a:rPr lang="cs-CZ" dirty="0"/>
              <a:t>Zkouší vzdor dítě případně i později např. na učitelku ve školce?</a:t>
            </a:r>
          </a:p>
          <a:p>
            <a:r>
              <a:rPr lang="cs-CZ" dirty="0"/>
              <a:t>Na jak dlouhou dobu odvést dítě do vedlejší místnosti? </a:t>
            </a:r>
          </a:p>
          <a:p>
            <a:r>
              <a:rPr lang="cs-CZ" dirty="0"/>
              <a:t>Pomůže studená sprcha, při záchvatu vzteku?</a:t>
            </a:r>
          </a:p>
        </p:txBody>
      </p:sp>
    </p:spTree>
    <p:extLst>
      <p:ext uri="{BB962C8B-B14F-4D97-AF65-F5344CB8AC3E}">
        <p14:creationId xmlns:p14="http://schemas.microsoft.com/office/powerpoint/2010/main" val="30054894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822F8-8674-91CA-2FDC-3BE9A07BA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90DF60-7FDD-6160-7315-BD59C838B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1742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628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/>
              <a:t>Děkuji za pozornost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475856"/>
          </a:xfrm>
        </p:spPr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7325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/>
              <a:t>Motorický vývoj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184575"/>
          </a:xfrm>
        </p:spPr>
        <p:txBody>
          <a:bodyPr>
            <a:normAutofit fontScale="925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/>
              <a:t>Dítě se postupně zdokonaluje. Mizí baculatost. Zlepšuje se koordinace pohybů, umí:</a:t>
            </a:r>
          </a:p>
          <a:p>
            <a:r>
              <a:rPr lang="cs-CZ" altLang="cs-CZ" sz="2400" dirty="0"/>
              <a:t>kopnou do míče, ke konci období i hodit míčem na cíl a chytit míč</a:t>
            </a:r>
          </a:p>
          <a:p>
            <a:r>
              <a:rPr lang="cs-CZ" altLang="cs-CZ" sz="2400" dirty="0"/>
              <a:t>chodit po špičkách </a:t>
            </a:r>
          </a:p>
          <a:p>
            <a:r>
              <a:rPr lang="cs-CZ" altLang="cs-CZ" sz="2400" dirty="0"/>
              <a:t>chvilku stát na jedné noze </a:t>
            </a:r>
          </a:p>
          <a:p>
            <a:r>
              <a:rPr lang="cs-CZ" altLang="cs-CZ" sz="2400" dirty="0"/>
              <a:t>do schodů střídat nohy</a:t>
            </a:r>
          </a:p>
          <a:p>
            <a:r>
              <a:rPr lang="cs-CZ" altLang="cs-CZ" sz="2400" dirty="0"/>
              <a:t>(neumí stojku, svíčku, neumí se rozhoupat na houpačce, ani hvězdu)</a:t>
            </a:r>
          </a:p>
          <a:p>
            <a:pPr>
              <a:buNone/>
            </a:pPr>
            <a:r>
              <a:rPr lang="cs-CZ" altLang="cs-CZ" sz="2400" dirty="0"/>
              <a:t>Ovládání motoriky umožňuje větší samostatnost při uspokojování potřeb (stimulace, seberegulace…). </a:t>
            </a:r>
          </a:p>
          <a:p>
            <a:pPr>
              <a:buNone/>
            </a:pPr>
            <a:r>
              <a:rPr lang="cs-CZ" sz="240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„Fyzický pohyb je obecně považován za základ kognitivního, sociálního a emočního vývoje.“ (Bednářová &amp; Šmardová, 2022, s. 51)</a:t>
            </a:r>
          </a:p>
          <a:p>
            <a:pPr>
              <a:buFont typeface="Wingdings 2" pitchFamily="18" charset="2"/>
              <a:buNone/>
            </a:pPr>
            <a:endParaRPr lang="cs-CZ" altLang="cs-CZ" sz="2400" dirty="0"/>
          </a:p>
          <a:p>
            <a:pPr>
              <a:buFont typeface="Wingdings 2" pitchFamily="18" charset="2"/>
              <a:buNone/>
            </a:pPr>
            <a:r>
              <a:rPr lang="cs-CZ" altLang="cs-CZ" sz="2400" b="1" dirty="0"/>
              <a:t>Potřeba aktivity </a:t>
            </a:r>
            <a:r>
              <a:rPr lang="cs-CZ" altLang="cs-CZ" sz="2400" dirty="0"/>
              <a:t>je u batolat velká (schopnost opakovat aktivity nevyčerpatelná!) 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Srov. zákaz pohybu batoleti nebo zákazy a narušování her.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/>
              <a:t>Motorický vývoj – vyměšování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1"/>
            <a:ext cx="8784976" cy="5112569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800" dirty="0"/>
              <a:t>Vyvíjí se ovládání kosterního svalstva a svěračů.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Značná soc. hodnota ovládání vyměšování může vést rodiče k tomu, že budou nutit dítě k nácviku předčasně.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Dle Vágnerové (2012, s. 121) jsou významné 2 druhy pohybu:</a:t>
            </a:r>
          </a:p>
          <a:p>
            <a:r>
              <a:rPr lang="cs-CZ" altLang="cs-CZ" sz="2800" dirty="0"/>
              <a:t>Retence – tj. </a:t>
            </a:r>
            <a:r>
              <a:rPr lang="cs-CZ" altLang="cs-CZ" sz="2800" b="1" dirty="0"/>
              <a:t>udržení</a:t>
            </a:r>
            <a:r>
              <a:rPr lang="cs-CZ" altLang="cs-CZ" sz="2800" dirty="0"/>
              <a:t> něčeho, setrvání někde.</a:t>
            </a:r>
          </a:p>
          <a:p>
            <a:r>
              <a:rPr lang="cs-CZ" altLang="cs-CZ" sz="2800" dirty="0"/>
              <a:t>Eliminace tj. tendence pustit, zahodit, </a:t>
            </a:r>
            <a:r>
              <a:rPr lang="cs-CZ" altLang="cs-CZ" sz="2800" b="1" dirty="0"/>
              <a:t>opustit</a:t>
            </a:r>
            <a:r>
              <a:rPr lang="cs-CZ" altLang="cs-CZ" sz="2800" dirty="0"/>
              <a:t> to, co už nechce nebo kde už nechce být.</a:t>
            </a:r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Nejprve je jich obou dosahováno svalovou aktivitou, později i symbolicky. </a:t>
            </a:r>
          </a:p>
          <a:p>
            <a:pPr>
              <a:buNone/>
            </a:pPr>
            <a:r>
              <a:rPr lang="cs-CZ" altLang="cs-CZ" sz="2800" dirty="0"/>
              <a:t>Dítě získá velmi zřejmou (</a:t>
            </a:r>
            <a:r>
              <a:rPr lang="cs-CZ" altLang="cs-CZ" sz="2800" dirty="0" err="1"/>
              <a:t>seberegulační</a:t>
            </a:r>
            <a:r>
              <a:rPr lang="cs-CZ" altLang="cs-CZ" sz="2800" dirty="0"/>
              <a:t>, sociální, praktickou) výhodu, naučí-li se ovládat vylučování.</a:t>
            </a:r>
          </a:p>
          <a:p>
            <a:pPr>
              <a:buFont typeface="Wingdings 2" pitchFamily="18" charset="2"/>
              <a:buNone/>
            </a:pPr>
            <a:endParaRPr lang="cs-CZ" altLang="cs-CZ" sz="2800" dirty="0"/>
          </a:p>
          <a:p>
            <a:pPr>
              <a:buFont typeface="Wingdings 2" pitchFamily="18" charset="2"/>
              <a:buNone/>
            </a:pPr>
            <a:r>
              <a:rPr lang="cs-CZ" altLang="cs-CZ" sz="2800" dirty="0"/>
              <a:t>Freud nazval toto období </a:t>
            </a:r>
            <a:r>
              <a:rPr lang="cs-CZ" altLang="cs-CZ" sz="2800" b="1" dirty="0"/>
              <a:t>anální fází</a:t>
            </a:r>
            <a:r>
              <a:rPr lang="cs-CZ" altLang="cs-CZ" sz="2800" dirty="0"/>
              <a:t>. Srov. fekální humor dětí.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Emoční vývoj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/>
              <a:t>Objevují se vztahové emoce: radost z kontaktu, žárlivost, soucit, projevy lítosti, smutku, napětí.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Sebehodnotící emoce – hrdost, pýcha.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Pocity </a:t>
            </a:r>
            <a:r>
              <a:rPr lang="cs-CZ" altLang="cs-CZ" sz="2400" b="1" dirty="0"/>
              <a:t>studu</a:t>
            </a:r>
            <a:r>
              <a:rPr lang="cs-CZ" altLang="cs-CZ" sz="2400" dirty="0"/>
              <a:t> jako reakce na nesplnění očekávání druhých </a:t>
            </a:r>
            <a:r>
              <a:rPr lang="cs-CZ" altLang="cs-CZ" sz="2400" i="1" dirty="0"/>
              <a:t>(viz </a:t>
            </a:r>
            <a:r>
              <a:rPr lang="cs-CZ" altLang="cs-CZ" sz="2400" i="1" dirty="0" err="1"/>
              <a:t>Erikson</a:t>
            </a:r>
            <a:r>
              <a:rPr lang="cs-CZ" altLang="cs-CZ" sz="2400" i="1" dirty="0"/>
              <a:t> – konflikt autonomie proti studu a pochybám)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Nově se objevují afekty </a:t>
            </a:r>
            <a:r>
              <a:rPr lang="cs-CZ" altLang="cs-CZ" sz="2400" b="1" dirty="0"/>
              <a:t>hněvu a vzteku </a:t>
            </a:r>
            <a:r>
              <a:rPr lang="cs-CZ" altLang="cs-CZ" sz="2400" dirty="0"/>
              <a:t>– často velmi silné intenzity (v tomto věku běžné a vývojově opodstatněné).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Batole se dokáže na něco těšit.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Umí reflektovat a snaží se regulovat svoje emoce: „trochu jsem se vztekal, ale jen chvíli.“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V jeslích, popř. ve školce (mezi 4.-5. rokem zvládne tuto zátěž většina dětí) se dítě učí navazovat a udržovat sociální vztahy s vrstevníky.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/>
              <a:t>Ale je to džungle.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F3F03-722E-0998-6266-786A673BE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Sebepojetí a sebevědomí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486949-3920-7CA6-4D4F-F2978ACAC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3200" dirty="0"/>
              <a:t>v  18. měsíci se pozná v zrcadle 50 % dětí, ve 2 letech cca 65 % (</a:t>
            </a:r>
            <a:r>
              <a:rPr lang="en-US" altLang="en-US" sz="3200" dirty="0"/>
              <a:t>Lewis</a:t>
            </a:r>
            <a:r>
              <a:rPr lang="cs-CZ" altLang="en-US" sz="3200" dirty="0"/>
              <a:t> &amp; </a:t>
            </a:r>
            <a:r>
              <a:rPr lang="en-US" altLang="en-US" sz="3200" dirty="0"/>
              <a:t>Brooks-Gunn</a:t>
            </a:r>
            <a:r>
              <a:rPr lang="cs-CZ" altLang="en-US" sz="3200" dirty="0"/>
              <a:t>,</a:t>
            </a:r>
            <a:r>
              <a:rPr lang="en-US" altLang="en-US" sz="3200" dirty="0"/>
              <a:t> </a:t>
            </a:r>
            <a:r>
              <a:rPr lang="cs-CZ" altLang="en-US" dirty="0"/>
              <a:t> </a:t>
            </a:r>
            <a:r>
              <a:rPr lang="en-US" altLang="en-US" sz="3200" dirty="0"/>
              <a:t>1979)</a:t>
            </a:r>
            <a:r>
              <a:rPr lang="cs-CZ" altLang="en-US" sz="3200" dirty="0"/>
              <a:t>; </a:t>
            </a:r>
            <a:r>
              <a:rPr lang="cs-CZ" dirty="0"/>
              <a:t>MSR test;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229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F7E0C-2EB6-6F91-C8B4-75F555948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Mirror</a:t>
            </a:r>
            <a:r>
              <a:rPr lang="cs-CZ" dirty="0"/>
              <a:t> </a:t>
            </a:r>
            <a:r>
              <a:rPr lang="cs-CZ" dirty="0" err="1"/>
              <a:t>recognition</a:t>
            </a:r>
            <a:r>
              <a:rPr lang="cs-CZ" dirty="0"/>
              <a:t> 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9E4FFF-B987-7034-53FC-0DE7F9AEE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Lidoopi a člověk: </a:t>
            </a:r>
            <a:r>
              <a:rPr lang="cs-CZ" dirty="0">
                <a:hlinkClick r:id="rId2"/>
              </a:rPr>
              <a:t>https://www.youtube.com/watch?v=vJFo3trMuD8</a:t>
            </a:r>
            <a:r>
              <a:rPr lang="cs-CZ" dirty="0"/>
              <a:t> </a:t>
            </a:r>
          </a:p>
          <a:p>
            <a:r>
              <a:rPr lang="cs-CZ" dirty="0"/>
              <a:t>Delfíni: </a:t>
            </a:r>
            <a:r>
              <a:rPr lang="cs-CZ" dirty="0">
                <a:hlinkClick r:id="rId3"/>
              </a:rPr>
              <a:t>https://www.youtube.com/watch?v=6M92OA-_5-Y</a:t>
            </a:r>
            <a:r>
              <a:rPr lang="cs-CZ" dirty="0"/>
              <a:t> </a:t>
            </a:r>
          </a:p>
          <a:p>
            <a:r>
              <a:rPr lang="cs-CZ" dirty="0"/>
              <a:t>Kočka: </a:t>
            </a:r>
            <a:r>
              <a:rPr lang="cs-CZ" dirty="0">
                <a:hlinkClick r:id="rId4"/>
              </a:rPr>
              <a:t>https://www.youtube.com/shorts/akE2Sgg8hI8</a:t>
            </a:r>
            <a:r>
              <a:rPr lang="cs-CZ" dirty="0"/>
              <a:t> </a:t>
            </a:r>
          </a:p>
          <a:p>
            <a:r>
              <a:rPr lang="cs-CZ" dirty="0"/>
              <a:t>Slon: </a:t>
            </a:r>
            <a:r>
              <a:rPr lang="cs-CZ" dirty="0">
                <a:hlinkClick r:id="rId5"/>
              </a:rPr>
              <a:t>https://www.youtube.com/shorts/KhBKvb_Cbw4</a:t>
            </a:r>
            <a:r>
              <a:rPr lang="cs-CZ" dirty="0"/>
              <a:t> </a:t>
            </a:r>
          </a:p>
          <a:p>
            <a:r>
              <a:rPr lang="cs-CZ" dirty="0"/>
              <a:t>Straka: </a:t>
            </a:r>
            <a:r>
              <a:rPr lang="cs-CZ" dirty="0">
                <a:hlinkClick r:id="rId6"/>
              </a:rPr>
              <a:t>https://www.youtube.com/watch?v=HRVGA9zxXzk</a:t>
            </a:r>
            <a:r>
              <a:rPr lang="cs-CZ" dirty="0"/>
              <a:t> </a:t>
            </a:r>
          </a:p>
          <a:p>
            <a:r>
              <a:rPr lang="cs-CZ" dirty="0"/>
              <a:t>Holub: </a:t>
            </a:r>
            <a:r>
              <a:rPr lang="cs-CZ" dirty="0">
                <a:hlinkClick r:id="rId7"/>
              </a:rPr>
              <a:t>https://www.youtube.com/shorts/BSepL7GgWOs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890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28AB0-A163-13D8-F7E7-553C1566A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ED05B2-B586-2B01-F1F0-418B67DBC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Sebepoznání v zrcadle (sebevědomí je kontinuum): </a:t>
            </a:r>
            <a:r>
              <a:rPr lang="cs-CZ" dirty="0">
                <a:hlinkClick r:id="rId2"/>
              </a:rPr>
              <a:t>https://www.youtube.com/watch?v=cKs_iW0QVNY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altLang="en-US" sz="3200" dirty="0"/>
              <a:t>srov. (Gallup, 1970): lidoopi, slon, straka obecná, ryby čističi a snad delfíni a kosatky.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676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6344</TotalTime>
  <Words>2700</Words>
  <Application>Microsoft Office PowerPoint</Application>
  <PresentationFormat>Předvádění na obrazovce (4:3)</PresentationFormat>
  <Paragraphs>185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4" baseType="lpstr">
      <vt:lpstr>Arial</vt:lpstr>
      <vt:lpstr>Corbel</vt:lpstr>
      <vt:lpstr>Garamond</vt:lpstr>
      <vt:lpstr>Wingdings</vt:lpstr>
      <vt:lpstr>Wingdings 2</vt:lpstr>
      <vt:lpstr>Wingdings 3</vt:lpstr>
      <vt:lpstr>Modul</vt:lpstr>
      <vt:lpstr>Vývojová psychologie  Batole &amp; Teorie mysli</vt:lpstr>
      <vt:lpstr>Raný vývoj (vymezení fází dle Vágnerové, 2012)</vt:lpstr>
      <vt:lpstr>Batolecí období (1-3)</vt:lpstr>
      <vt:lpstr>Motorický vývoj</vt:lpstr>
      <vt:lpstr>Motorický vývoj – vyměšování</vt:lpstr>
      <vt:lpstr>Emoční vývoj</vt:lpstr>
      <vt:lpstr>Sebepojetí a sebevědomí</vt:lpstr>
      <vt:lpstr>Mirror recognition test</vt:lpstr>
      <vt:lpstr>Prezentace aplikace PowerPoint</vt:lpstr>
      <vt:lpstr>Rozvoj osobnosti</vt:lpstr>
      <vt:lpstr>Období vzdoru</vt:lpstr>
      <vt:lpstr>Prezentace aplikace PowerPoint</vt:lpstr>
      <vt:lpstr>Jak se dá tohle období nejlépe zvládnout?</vt:lpstr>
      <vt:lpstr>Jak se dá tohle období nejlépe zvládnout?</vt:lpstr>
      <vt:lpstr>Kognitivní vývoj</vt:lpstr>
      <vt:lpstr>Kognitivní vývoj - hra</vt:lpstr>
      <vt:lpstr>Kognitivní vývoj</vt:lpstr>
      <vt:lpstr>Otázky 2023</vt:lpstr>
      <vt:lpstr>Prezentace aplikace PowerPoint</vt:lpstr>
      <vt:lpstr>Prezentace aplikace PowerPoint</vt:lpstr>
      <vt:lpstr>Prezentace aplikace PowerPoint</vt:lpstr>
      <vt:lpstr>Otázky 2022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2021: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Diskuze</vt:lpstr>
      <vt:lpstr>Děkuji za pozornost</vt:lpstr>
    </vt:vector>
  </TitlesOfParts>
  <Company>VUT FAST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formování osobnosti</dc:title>
  <dc:creator>Jana</dc:creator>
  <cp:lastModifiedBy>Jan Krása</cp:lastModifiedBy>
  <cp:revision>253</cp:revision>
  <dcterms:created xsi:type="dcterms:W3CDTF">2007-10-19T05:59:20Z</dcterms:created>
  <dcterms:modified xsi:type="dcterms:W3CDTF">2023-11-26T21:24:43Z</dcterms:modified>
</cp:coreProperties>
</file>