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0" r:id="rId1"/>
  </p:sldMasterIdLst>
  <p:notesMasterIdLst>
    <p:notesMasterId r:id="rId34"/>
  </p:notesMasterIdLst>
  <p:handoutMasterIdLst>
    <p:handoutMasterId r:id="rId35"/>
  </p:handoutMasterIdLst>
  <p:sldIdLst>
    <p:sldId id="256" r:id="rId2"/>
    <p:sldId id="366" r:id="rId3"/>
    <p:sldId id="455" r:id="rId4"/>
    <p:sldId id="321" r:id="rId5"/>
    <p:sldId id="407" r:id="rId6"/>
    <p:sldId id="470" r:id="rId7"/>
    <p:sldId id="471" r:id="rId8"/>
    <p:sldId id="491" r:id="rId9"/>
    <p:sldId id="469" r:id="rId10"/>
    <p:sldId id="487" r:id="rId11"/>
    <p:sldId id="488" r:id="rId12"/>
    <p:sldId id="489" r:id="rId13"/>
    <p:sldId id="468" r:id="rId14"/>
    <p:sldId id="467" r:id="rId15"/>
    <p:sldId id="473" r:id="rId16"/>
    <p:sldId id="472" r:id="rId17"/>
    <p:sldId id="485" r:id="rId18"/>
    <p:sldId id="486" r:id="rId19"/>
    <p:sldId id="481" r:id="rId20"/>
    <p:sldId id="482" r:id="rId21"/>
    <p:sldId id="439" r:id="rId22"/>
    <p:sldId id="433" r:id="rId23"/>
    <p:sldId id="474" r:id="rId24"/>
    <p:sldId id="477" r:id="rId25"/>
    <p:sldId id="475" r:id="rId26"/>
    <p:sldId id="476" r:id="rId27"/>
    <p:sldId id="453" r:id="rId28"/>
    <p:sldId id="463" r:id="rId29"/>
    <p:sldId id="464" r:id="rId30"/>
    <p:sldId id="437" r:id="rId31"/>
    <p:sldId id="484" r:id="rId32"/>
    <p:sldId id="466" r:id="rId3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3A7507F-608E-4897-960C-E076F23C36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825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E021A-30B2-4340-8A5A-D3FB973AB7AA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1CB9B-70DE-40A2-AC71-065C6ECCD9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186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1CB9B-70DE-40A2-AC71-065C6ECCD96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30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1F31B4-A114-4E07-978B-1C6A8E0C0AB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8BCF7-C655-48E0-8E71-34A9C66E44C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12E27-6646-49BE-91B7-9A443D3C514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86EF9-2B73-4893-9F4E-40280935C7A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296DF-30DD-418F-8CAD-8130302105D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CBD80-FBAA-4A8B-B131-1395F56BCAD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59429-16BB-456B-B873-BD5FADD0E7A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B5E2D-33E1-4337-9166-78CBD0B02E5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8C8B6-A6E5-4503-AB07-2310AA2EFF1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52BFB-F2F4-424E-9AC5-99048D9F818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0F825ECD-940C-4F57-96D5-BBA1B13270A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288A6A87-7685-4BCF-9DD3-B8D69A16A80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inqFgsIbh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xUxgPwpfgk&amp;ab_channel=ProfessorRoss" TargetMode="External"/><Relationship Id="rId2" Type="http://schemas.openxmlformats.org/officeDocument/2006/relationships/hyperlink" Target="https://www.youtube.com/watch?v=gnArvcWaH6I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X_oy9614HQ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Vývojová psychologie - Předškolák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Mgr. Jan Krása, </a:t>
            </a:r>
            <a:r>
              <a:rPr lang="cs-CZ" altLang="en-US" dirty="0" err="1"/>
              <a:t>Ph.D</a:t>
            </a:r>
            <a:r>
              <a:rPr lang="cs-CZ" altLang="en-US" dirty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/>
              <a:t>Předoperační stádium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84576"/>
          </a:xfrm>
        </p:spPr>
        <p:txBody>
          <a:bodyPr>
            <a:normAutofit lnSpcReduction="10000"/>
          </a:bodyPr>
          <a:lstStyle/>
          <a:p>
            <a:pPr marL="136525" indent="0">
              <a:buNone/>
            </a:pPr>
            <a:r>
              <a:rPr lang="cs-CZ" dirty="0"/>
              <a:t>Dítě poznává poprvé svět také skrze jazyk – již ne pouze skrze vlastní senzorickou a motorickou činnost, ale i zprostředkovaně.</a:t>
            </a:r>
          </a:p>
          <a:p>
            <a:pPr marL="136525" indent="0">
              <a:buNone/>
            </a:pPr>
            <a:r>
              <a:rPr lang="cs-CZ" dirty="0"/>
              <a:t>Dítě se začíná věci dozvídat. Lze mu povídat o senzoricky nepřítomných entitách (vzdálené krajiny, buňky, sluneční soustava, hlubiny Země či těla).</a:t>
            </a:r>
          </a:p>
          <a:p>
            <a:pPr marL="136525" indent="0">
              <a:buNone/>
            </a:pPr>
            <a:r>
              <a:rPr lang="cs-CZ" dirty="0"/>
              <a:t>Dítě si osvojuje slova, obrazy, modely i pojmy ad.</a:t>
            </a:r>
          </a:p>
          <a:p>
            <a:pPr marL="136525" indent="0">
              <a:buNone/>
            </a:pPr>
            <a:r>
              <a:rPr lang="cs-CZ" dirty="0"/>
              <a:t>Naučí se mluvit o věcech i v jejich nepřítomnosti (tedy i o své minulosti).</a:t>
            </a:r>
          </a:p>
        </p:txBody>
      </p:sp>
    </p:spTree>
    <p:extLst>
      <p:ext uri="{BB962C8B-B14F-4D97-AF65-F5344CB8AC3E}">
        <p14:creationId xmlns:p14="http://schemas.microsoft.com/office/powerpoint/2010/main" val="1909711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pojmů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6525" indent="0">
              <a:buNone/>
            </a:pPr>
            <a:r>
              <a:rPr lang="cs-CZ" dirty="0"/>
              <a:t>Nejprve dítě slova chápe zcela doslovně (jako jména), později se díky jazyku, který je velmi metaforický, naučí chápat slova volněji. </a:t>
            </a:r>
          </a:p>
          <a:p>
            <a:pPr marL="136525" indent="0">
              <a:buNone/>
            </a:pPr>
            <a:r>
              <a:rPr lang="cs-CZ" dirty="0"/>
              <a:t>(to si odskáčeš/vypiješ, mám toho plné zuby/po krk, „házet“ kostkou) </a:t>
            </a:r>
          </a:p>
          <a:p>
            <a:pPr marL="136525" indent="0">
              <a:buNone/>
            </a:pPr>
            <a:endParaRPr lang="cs-CZ" dirty="0"/>
          </a:p>
          <a:p>
            <a:pPr marL="136525" indent="0">
              <a:buNone/>
            </a:pPr>
            <a:r>
              <a:rPr lang="cs-CZ" dirty="0"/>
              <a:t>Naučí se chápat věty jako návod na tvorbu pojmů a pojmových systémů (v 2. třídě ZŠ již většina dětí umí zcela podle zadání vytvářet téměř libovolné reprezentace konkrétních jevů= kompetence učit se).</a:t>
            </a:r>
          </a:p>
          <a:p>
            <a:pPr marL="136525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6437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altLang="en-US" dirty="0"/>
              <a:t>Kognitivní vývoj v předškolním věku</a:t>
            </a:r>
            <a:endParaRPr lang="cs-CZ" dirty="0"/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altLang="cs-CZ" dirty="0"/>
              <a:t>Děti se začínají ptát „proč?...“ Proč?</a:t>
            </a:r>
          </a:p>
          <a:p>
            <a:r>
              <a:rPr lang="cs-CZ" altLang="cs-CZ" dirty="0"/>
              <a:t>druh komunikace s rodiči </a:t>
            </a:r>
          </a:p>
          <a:p>
            <a:r>
              <a:rPr lang="cs-CZ" altLang="cs-CZ" dirty="0"/>
              <a:t>druh poznávání: tvorba reprezentací a konceptuálních systémů</a:t>
            </a:r>
          </a:p>
        </p:txBody>
      </p:sp>
    </p:spTree>
    <p:extLst>
      <p:ext uri="{BB962C8B-B14F-4D97-AF65-F5344CB8AC3E}">
        <p14:creationId xmlns:p14="http://schemas.microsoft.com/office/powerpoint/2010/main" val="3155334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6105" y="26064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en-US" dirty="0"/>
              <a:t>Schopnost přechodu mezi reprezentačními systémy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rmAutofit fontScale="92500" lnSpcReduction="10000"/>
          </a:bodyPr>
          <a:lstStyle/>
          <a:p>
            <a:pPr marL="136525" indent="0">
              <a:buNone/>
            </a:pPr>
            <a:r>
              <a:rPr lang="cs-CZ" sz="2700" dirty="0"/>
              <a:t>Experiment Judy </a:t>
            </a:r>
            <a:r>
              <a:rPr lang="cs-CZ" sz="2700" dirty="0" err="1"/>
              <a:t>DeLoache</a:t>
            </a:r>
            <a:r>
              <a:rPr lang="cs-CZ" sz="2700" dirty="0"/>
              <a:t> (1987): </a:t>
            </a:r>
            <a:r>
              <a:rPr lang="cs-CZ" sz="2700" b="1" dirty="0"/>
              <a:t>model pokoje</a:t>
            </a:r>
            <a:r>
              <a:rPr lang="cs-CZ" sz="2700" dirty="0"/>
              <a:t>, schování modelu hračky – potom hledání hračky v </a:t>
            </a:r>
            <a:r>
              <a:rPr lang="cs-CZ" sz="2700" b="1" dirty="0"/>
              <a:t>reálném pokoji </a:t>
            </a:r>
            <a:r>
              <a:rPr lang="cs-CZ" sz="2700" dirty="0"/>
              <a:t>dle modelu.</a:t>
            </a:r>
          </a:p>
          <a:p>
            <a:pPr marL="136525" indent="0">
              <a:buNone/>
            </a:pPr>
            <a:r>
              <a:rPr lang="cs-CZ" sz="2700" dirty="0"/>
              <a:t>2,5 letí celkem selhávají v hledání (méně než 20% pokusů úspěšných) – pamatují si pozici hračky v modelu (ale asi nechápou princip reprezentace, vztahu mezi modelem a pokojem).</a:t>
            </a:r>
          </a:p>
          <a:p>
            <a:pPr marL="136525" indent="0">
              <a:buNone/>
            </a:pPr>
            <a:r>
              <a:rPr lang="cs-CZ" sz="2700" dirty="0"/>
              <a:t>3 letí děti už hračku nacházejí (cca 65% úspěšnosti) – chápou princip vztahu modelu a pokojem.</a:t>
            </a:r>
          </a:p>
          <a:p>
            <a:pPr marL="136525" indent="0">
              <a:buNone/>
            </a:pPr>
            <a:endParaRPr lang="cs-CZ" sz="2700" dirty="0"/>
          </a:p>
          <a:p>
            <a:pPr marL="136525" indent="0">
              <a:buNone/>
            </a:pPr>
            <a:r>
              <a:rPr lang="cs-CZ" sz="2700" dirty="0"/>
              <a:t>2,5 letí také ale z </a:t>
            </a:r>
            <a:r>
              <a:rPr lang="cs-CZ" sz="2700" b="1" dirty="0"/>
              <a:t>fotografie</a:t>
            </a:r>
            <a:r>
              <a:rPr lang="cs-CZ" sz="2700" dirty="0"/>
              <a:t> odhadnou, kde je hračka schovaná (2 roční nikoli).</a:t>
            </a:r>
          </a:p>
          <a:p>
            <a:pPr marL="136525" indent="0">
              <a:buNone/>
            </a:pPr>
            <a:r>
              <a:rPr lang="cs-CZ" sz="2700" dirty="0"/>
              <a:t>I 3 letí po 5 minutách zapomenou vztah mezi modelem a realitou (neví, kde hledat).</a:t>
            </a:r>
          </a:p>
          <a:p>
            <a:pPr marL="136525" indent="0">
              <a:buNone/>
            </a:pP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1576366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6" y="2420888"/>
            <a:ext cx="450215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53506"/>
            <a:ext cx="4467374" cy="335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217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Egocentrismus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 2" pitchFamily="18" charset="2"/>
              <a:buNone/>
            </a:pPr>
            <a:r>
              <a:rPr lang="cs-CZ" altLang="cs-CZ" sz="3200" dirty="0"/>
              <a:t>Test tří kopců (</a:t>
            </a:r>
            <a:r>
              <a:rPr lang="cs-CZ" altLang="cs-CZ" sz="3200" i="1" dirty="0" err="1"/>
              <a:t>Three</a:t>
            </a:r>
            <a:r>
              <a:rPr lang="cs-CZ" altLang="cs-CZ" sz="3200" i="1" dirty="0"/>
              <a:t> </a:t>
            </a:r>
            <a:r>
              <a:rPr lang="cs-CZ" altLang="cs-CZ" sz="3200" i="1" dirty="0" err="1"/>
              <a:t>mountains</a:t>
            </a:r>
            <a:r>
              <a:rPr lang="cs-CZ" altLang="cs-CZ" sz="3200" i="1" dirty="0"/>
              <a:t> </a:t>
            </a:r>
            <a:r>
              <a:rPr lang="cs-CZ" altLang="cs-CZ" sz="3200" i="1" dirty="0" err="1"/>
              <a:t>problem</a:t>
            </a:r>
            <a:r>
              <a:rPr lang="cs-CZ" altLang="cs-CZ" sz="3200" dirty="0"/>
              <a:t>)</a:t>
            </a:r>
          </a:p>
          <a:p>
            <a:pPr>
              <a:buFont typeface="Wingdings 2" pitchFamily="18" charset="2"/>
              <a:buNone/>
            </a:pPr>
            <a:r>
              <a:rPr lang="cs-CZ" altLang="cs-CZ" sz="3200" dirty="0">
                <a:hlinkClick r:id="rId2"/>
              </a:rPr>
              <a:t>https://www.youtube.com/watch?v=OinqFgsIbh0</a:t>
            </a:r>
            <a:endParaRPr lang="cs-CZ" altLang="cs-CZ" sz="3200" dirty="0"/>
          </a:p>
          <a:p>
            <a:pPr>
              <a:buNone/>
            </a:pPr>
            <a:endParaRPr lang="cs-CZ" altLang="cs-CZ" dirty="0"/>
          </a:p>
          <a:p>
            <a:pPr>
              <a:buNone/>
            </a:pPr>
            <a:r>
              <a:rPr lang="cs-CZ" altLang="cs-CZ" b="1" dirty="0"/>
              <a:t>Egocentrismus</a:t>
            </a:r>
            <a:r>
              <a:rPr lang="cs-CZ" altLang="cs-CZ" dirty="0"/>
              <a:t>: pokud nedokáže reprezentovat pohled druhého, existuje pouze jediný výklad světa a to je ten jeho (neumí hrát schovávanou – zakrývá si oči; nedokáže dobře referovat o věcech atd.). </a:t>
            </a:r>
          </a:p>
          <a:p>
            <a:pPr>
              <a:buNone/>
            </a:pPr>
            <a:r>
              <a:rPr lang="cs-CZ" altLang="cs-CZ" dirty="0" err="1"/>
              <a:t>Piaget</a:t>
            </a:r>
            <a:r>
              <a:rPr lang="cs-CZ" altLang="cs-CZ" dirty="0"/>
              <a:t> &amp; </a:t>
            </a:r>
            <a:r>
              <a:rPr lang="cs-CZ" altLang="cs-CZ" dirty="0" err="1"/>
              <a:t>Inhelderová</a:t>
            </a:r>
            <a:r>
              <a:rPr lang="cs-CZ" altLang="cs-CZ" dirty="0"/>
              <a:t> (1956) zjistili, že většina dětí do 4 let si není schopna jinou perspektivu představit, ani rozpoznat.</a:t>
            </a:r>
          </a:p>
          <a:p>
            <a:pPr>
              <a:buNone/>
            </a:pPr>
            <a:r>
              <a:rPr lang="cs-CZ" altLang="cs-CZ" dirty="0"/>
              <a:t>Ale: </a:t>
            </a:r>
            <a:r>
              <a:rPr lang="cs-CZ" altLang="cs-CZ" dirty="0" err="1"/>
              <a:t>Flavell</a:t>
            </a:r>
            <a:r>
              <a:rPr lang="cs-CZ" altLang="cs-CZ" dirty="0"/>
              <a:t> (1981) pokus s kartami s obrázky na obou stranách – 3letí nebyli tak egocentričtí.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1822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Egocentrismus: Test tří kopců</a:t>
            </a:r>
          </a:p>
        </p:txBody>
      </p:sp>
      <p:pic>
        <p:nvPicPr>
          <p:cNvPr id="2050" name="Picture 2" descr="Výsledek obrázku pro three mountains te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71488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604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ACABA1-44D5-41C3-BE6B-ACF96D998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847A26-EBC3-4BFF-A0C3-A4DC2678A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= předškoláci se v myšlení soustřeďují na jediný aspekt problému. </a:t>
            </a:r>
          </a:p>
          <a:p>
            <a:r>
              <a:rPr lang="cs-CZ" dirty="0"/>
              <a:t>Proto nejsou schopni </a:t>
            </a:r>
            <a:r>
              <a:rPr lang="cs-CZ" b="1" dirty="0"/>
              <a:t>konzervace</a:t>
            </a:r>
            <a:r>
              <a:rPr lang="cs-CZ" dirty="0"/>
              <a:t> kvantity (tekutiny, hmoty a počtu). </a:t>
            </a:r>
          </a:p>
          <a:p>
            <a:r>
              <a:rPr lang="cs-CZ" dirty="0"/>
              <a:t>Navíc se soustřeďují na </a:t>
            </a:r>
            <a:r>
              <a:rPr lang="cs-CZ" b="1" dirty="0"/>
              <a:t>statické</a:t>
            </a:r>
            <a:r>
              <a:rPr lang="cs-CZ" dirty="0"/>
              <a:t> aspekty problému a nikoli na </a:t>
            </a:r>
            <a:r>
              <a:rPr lang="cs-CZ" b="1" dirty="0"/>
              <a:t>transformace </a:t>
            </a:r>
            <a:r>
              <a:rPr lang="cs-CZ" dirty="0"/>
              <a:t>(které nejsou schopny vnímat).</a:t>
            </a:r>
          </a:p>
          <a:p>
            <a:r>
              <a:rPr lang="cs-CZ" dirty="0"/>
              <a:t>Srov. problém s vlaky: dva vlaky jedou po paralelních kolejích stejným směrem různou rychlostí, z různých pozic a zastaví se ve stejnou chvíli. ?Který vlak jel </a:t>
            </a:r>
            <a:r>
              <a:rPr lang="cs-CZ" b="1" dirty="0"/>
              <a:t>delší čas </a:t>
            </a:r>
            <a:r>
              <a:rPr lang="cs-CZ" dirty="0"/>
              <a:t>(popř. </a:t>
            </a:r>
            <a:r>
              <a:rPr lang="cs-CZ" b="1" dirty="0"/>
              <a:t>větší dálku </a:t>
            </a:r>
            <a:r>
              <a:rPr lang="cs-CZ" dirty="0"/>
              <a:t>a </a:t>
            </a:r>
            <a:r>
              <a:rPr lang="cs-CZ" b="1" dirty="0"/>
              <a:t>větší rychlostí</a:t>
            </a:r>
            <a:r>
              <a:rPr lang="cs-CZ" dirty="0"/>
              <a:t>)?</a:t>
            </a:r>
          </a:p>
          <a:p>
            <a:r>
              <a:rPr lang="cs-CZ" dirty="0"/>
              <a:t>Většina 4 a 5 letých se soustředí pouze na bod, kde vlaky zastavily: ten, co zastavil dál, jel také delší čas, jel delší dráhu a jel rychleji. Zhruba do 9 let nebyly děti schopni uvažovat o více než jedné dimenzi tohoto problému.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3567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CF755A-88F6-4244-8847-C73018CA1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My Precious Thoughts….: STAGES OF CHILD'S COGNITIVE DEVELOPMENT IN PIAGET'S  COGNITIVE DEVELOPMENT THEORY">
            <a:extLst>
              <a:ext uri="{FF2B5EF4-FFF2-40B4-BE49-F238E27FC236}">
                <a16:creationId xmlns:a16="http://schemas.microsoft.com/office/drawing/2014/main" id="{9F494305-20C2-4286-830C-AEDBBE5BA4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52" y="1497746"/>
            <a:ext cx="7156296" cy="538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169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konceptu času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altLang="cs-CZ" dirty="0"/>
              <a:t>Dětské pojetí času: dítě si rozpomene na významné či opakující se události (Vánoce, narozeniny, Velikonoce…). </a:t>
            </a:r>
          </a:p>
          <a:p>
            <a:pPr>
              <a:buNone/>
            </a:pPr>
            <a:r>
              <a:rPr lang="cs-CZ" altLang="cs-CZ" dirty="0"/>
              <a:t>Dítě ovšem musí pochopit koloběh roku. </a:t>
            </a:r>
          </a:p>
          <a:p>
            <a:pPr>
              <a:buNone/>
            </a:pPr>
            <a:r>
              <a:rPr lang="cs-CZ" altLang="cs-CZ" dirty="0"/>
              <a:t>Srov. roli školního roku v konceptu času (čas práce a čas odpočinku, oslava svátků, výzdoba podle ročního období).</a:t>
            </a:r>
          </a:p>
          <a:p>
            <a:pPr>
              <a:buNone/>
            </a:pPr>
            <a:r>
              <a:rPr lang="cs-CZ" altLang="cs-CZ" dirty="0"/>
              <a:t>Dítě pro svoje zdraví potřebuje pochopit i otevřenost budoucnosti. (srov. Matějček)</a:t>
            </a:r>
          </a:p>
          <a:p>
            <a:pPr marL="136525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190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4000" dirty="0"/>
              <a:t>Raný vývoj (vymezení fází dle Vágnerové, 2012)</a:t>
            </a:r>
            <a:endParaRPr lang="cs-CZ" dirty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5850"/>
          </a:xfrm>
        </p:spPr>
        <p:txBody>
          <a:bodyPr/>
          <a:lstStyle/>
          <a:p>
            <a:r>
              <a:rPr lang="cs-CZ" altLang="cs-CZ" dirty="0"/>
              <a:t>Prenatální</a:t>
            </a:r>
          </a:p>
          <a:p>
            <a:r>
              <a:rPr lang="pt-BR" altLang="cs-CZ" dirty="0"/>
              <a:t> Novorozenecké (do 1 měsíce)</a:t>
            </a:r>
          </a:p>
          <a:p>
            <a:r>
              <a:rPr lang="pl-PL" altLang="cs-CZ" dirty="0"/>
              <a:t> Kojenecké (do 1 roku)</a:t>
            </a:r>
          </a:p>
          <a:p>
            <a:r>
              <a:rPr lang="pt-BR" altLang="cs-CZ" dirty="0"/>
              <a:t> Batolecí (do 3 let)</a:t>
            </a:r>
          </a:p>
          <a:p>
            <a:r>
              <a:rPr lang="cs-CZ" altLang="cs-CZ" dirty="0"/>
              <a:t> </a:t>
            </a:r>
            <a:r>
              <a:rPr lang="cs-CZ" altLang="cs-CZ" b="1" dirty="0"/>
              <a:t>Předškolní období (3-6)</a:t>
            </a:r>
            <a:endParaRPr lang="cs-CZ" altLang="cs-CZ" sz="2400" b="1" dirty="0"/>
          </a:p>
          <a:p>
            <a:r>
              <a:rPr lang="cs-CZ" altLang="cs-CZ" sz="2400" dirty="0"/>
              <a:t> Školní věk – mladší, střední, starší</a:t>
            </a:r>
          </a:p>
          <a:p>
            <a:r>
              <a:rPr lang="cs-CZ" altLang="cs-CZ" sz="2400" dirty="0"/>
              <a:t> Dospívání (adolescence)</a:t>
            </a:r>
          </a:p>
          <a:p>
            <a:r>
              <a:rPr lang="cs-CZ" altLang="cs-CZ" sz="2400" dirty="0"/>
              <a:t> Dospělost – mladší (20-40), střední (40-50), starší (50-60)</a:t>
            </a:r>
          </a:p>
          <a:p>
            <a:r>
              <a:rPr lang="pt-BR" altLang="cs-CZ" sz="2400" dirty="0"/>
              <a:t> Stáří – rané (60-75), pravé (75 a více)</a:t>
            </a:r>
            <a:endParaRPr lang="cs-CZ" altLang="cs-CZ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1"/>
            <a:ext cx="8229600" cy="4751933"/>
          </a:xfrm>
        </p:spPr>
        <p:txBody>
          <a:bodyPr>
            <a:normAutofit fontScale="92500"/>
          </a:bodyPr>
          <a:lstStyle/>
          <a:p>
            <a:pPr>
              <a:buFont typeface="Wingdings 2" pitchFamily="18" charset="2"/>
              <a:buNone/>
            </a:pPr>
            <a:r>
              <a:rPr lang="cs-CZ" altLang="cs-CZ" dirty="0"/>
              <a:t>Hudsonová, </a:t>
            </a:r>
            <a:r>
              <a:rPr lang="cs-CZ" altLang="cs-CZ" dirty="0" err="1"/>
              <a:t>Shapirová</a:t>
            </a:r>
            <a:r>
              <a:rPr lang="cs-CZ" altLang="cs-CZ" dirty="0"/>
              <a:t>, </a:t>
            </a:r>
            <a:r>
              <a:rPr lang="cs-CZ" altLang="cs-CZ" dirty="0" err="1"/>
              <a:t>Sosa</a:t>
            </a:r>
            <a:r>
              <a:rPr lang="cs-CZ" altLang="cs-CZ" dirty="0"/>
              <a:t> (1995) zkoumali schopnost dětí </a:t>
            </a:r>
            <a:r>
              <a:rPr lang="cs-CZ" altLang="cs-CZ" b="1" dirty="0"/>
              <a:t>plánovat výlet </a:t>
            </a:r>
            <a:r>
              <a:rPr lang="cs-CZ" altLang="cs-CZ" dirty="0"/>
              <a:t>(co si všechno vzít?):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/>
              <a:t>3 letí zapomínali na podstatné věci jako jídlo a mysleli jen na to, co je zajímalo.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/>
              <a:t>5 letí jsou lepší, ale stále nedovedou plánovat v řadě několika na sebe navazujících kroků.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 err="1"/>
              <a:t>Ellis</a:t>
            </a:r>
            <a:r>
              <a:rPr lang="cs-CZ" altLang="cs-CZ" dirty="0"/>
              <a:t> a </a:t>
            </a:r>
            <a:r>
              <a:rPr lang="cs-CZ" altLang="cs-CZ" dirty="0" err="1"/>
              <a:t>Siegler</a:t>
            </a:r>
            <a:r>
              <a:rPr lang="cs-CZ" altLang="cs-CZ" dirty="0"/>
              <a:t> (1997) uvažují o tom, že k plánování je třeba schopnost odložit a potlačit aktuální podněty – viz </a:t>
            </a:r>
            <a:r>
              <a:rPr lang="cs-CZ" altLang="cs-CZ" dirty="0" err="1"/>
              <a:t>marshmallow</a:t>
            </a:r>
            <a:r>
              <a:rPr lang="cs-CZ" altLang="cs-CZ" dirty="0"/>
              <a:t> experiment.</a:t>
            </a:r>
          </a:p>
        </p:txBody>
      </p:sp>
    </p:spTree>
    <p:extLst>
      <p:ext uri="{BB962C8B-B14F-4D97-AF65-F5344CB8AC3E}">
        <p14:creationId xmlns:p14="http://schemas.microsoft.com/office/powerpoint/2010/main" val="1669917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Humor dětí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cs-CZ" dirty="0"/>
              <a:t>Užívání humoru dětmi svědčí o jisté vyspělosti. </a:t>
            </a:r>
          </a:p>
          <a:p>
            <a:pPr marL="136525" indent="0">
              <a:buNone/>
            </a:pPr>
            <a:r>
              <a:rPr lang="cs-CZ" dirty="0"/>
              <a:t>Dítě chápe, že něco bývá obvykle nějak – vtip spočívá v záměně běžného za nové (slovo v básničce; akce v příběhu… častý fekální humor).</a:t>
            </a:r>
          </a:p>
        </p:txBody>
      </p:sp>
    </p:spTree>
    <p:extLst>
      <p:ext uri="{BB962C8B-B14F-4D97-AF65-F5344CB8AC3E}">
        <p14:creationId xmlns:p14="http://schemas.microsoft.com/office/powerpoint/2010/main" val="20846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cs-CZ" dirty="0"/>
              <a:t>Magické myšlení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3941"/>
          </a:xfrm>
        </p:spPr>
        <p:txBody>
          <a:bodyPr>
            <a:normAutofit lnSpcReduction="10000"/>
          </a:bodyPr>
          <a:lstStyle/>
          <a:p>
            <a:pPr marL="136525" indent="0">
              <a:buNone/>
            </a:pPr>
            <a:r>
              <a:rPr lang="cs-CZ" sz="2400" dirty="0"/>
              <a:t>Dítě v této fázi vývoje dokáže představám i přikazovat a tvoří si je podle své libovůle (srov. např. téměř univerzální sklon všech dětí k personifikaci hraček; „dramatická“ funkce plyšáků).</a:t>
            </a:r>
          </a:p>
          <a:p>
            <a:pPr marL="136525" indent="0">
              <a:buNone/>
            </a:pPr>
            <a:endParaRPr lang="cs-CZ" sz="2400" dirty="0"/>
          </a:p>
          <a:p>
            <a:pPr marL="137160" indent="0">
              <a:buNone/>
            </a:pPr>
            <a:r>
              <a:rPr lang="cs-CZ" sz="2400" dirty="0"/>
              <a:t>Magické prvky jako kontext dětského světa a jeho specifika. </a:t>
            </a:r>
          </a:p>
          <a:p>
            <a:pPr marL="137160" indent="0">
              <a:buNone/>
            </a:pPr>
            <a:endParaRPr lang="cs-CZ" sz="2400" dirty="0"/>
          </a:p>
          <a:p>
            <a:pPr marL="137160" indent="0">
              <a:buNone/>
            </a:pPr>
            <a:r>
              <a:rPr lang="cs-CZ" sz="2400" dirty="0"/>
              <a:t>Je ostatně velmi zajímavé, že dítě nedokáže odlišovat mezi svojí fantazií a realitou (srov. magické myšlení dospělých).</a:t>
            </a:r>
          </a:p>
          <a:p>
            <a:pPr marL="137160" indent="0">
              <a:buNone/>
            </a:pPr>
            <a:endParaRPr lang="cs-CZ" sz="2400" dirty="0"/>
          </a:p>
          <a:p>
            <a:pPr marL="137160" indent="0">
              <a:buNone/>
            </a:pPr>
            <a:r>
              <a:rPr lang="cs-CZ" sz="2400" dirty="0"/>
              <a:t>G. Bachelard a úrovně poznání (předvědecké=dětské, vědecké) a jeho komplexy.</a:t>
            </a:r>
          </a:p>
          <a:p>
            <a:pPr marL="137160" indent="0">
              <a:buNone/>
            </a:pPr>
            <a:endParaRPr lang="cs-CZ" sz="2400" dirty="0"/>
          </a:p>
          <a:p>
            <a:pPr marL="137160" indent="0">
              <a:buNone/>
            </a:pPr>
            <a:r>
              <a:rPr lang="cs-CZ" sz="2400" dirty="0" err="1"/>
              <a:t>Piagetova</a:t>
            </a:r>
            <a:r>
              <a:rPr lang="cs-CZ" sz="2400" dirty="0"/>
              <a:t> předoperační &amp; f. konkrétních operací a f. formálních operací, resp. Vygotského fáze komplexů a pojmů.</a:t>
            </a:r>
          </a:p>
          <a:p>
            <a:pPr marL="136525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11727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/>
              <a:t>2. Intuitivní </a:t>
            </a:r>
            <a:r>
              <a:rPr lang="cs-CZ" altLang="cs-CZ" dirty="0" err="1"/>
              <a:t>podfáze</a:t>
            </a:r>
            <a:r>
              <a:rPr lang="cs-CZ" altLang="cs-CZ" dirty="0"/>
              <a:t> (4-7 let)</a:t>
            </a:r>
            <a:endParaRPr lang="cs-CZ" dirty="0"/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3941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cs-CZ" altLang="cs-CZ" dirty="0"/>
              <a:t>Rozvíjí se zejména klasifikace a vznikají </a:t>
            </a:r>
            <a:r>
              <a:rPr lang="cs-CZ" altLang="cs-CZ" b="1" dirty="0"/>
              <a:t>pojmy</a:t>
            </a:r>
            <a:r>
              <a:rPr lang="cs-CZ" altLang="cs-CZ" dirty="0"/>
              <a:t>  jako např. hodný-zlý, masožravec, býložravec, jedovatá rostlina atd. </a:t>
            </a:r>
          </a:p>
          <a:p>
            <a:pPr>
              <a:buFont typeface="Wingdings 2" pitchFamily="18" charset="2"/>
              <a:buNone/>
            </a:pPr>
            <a:endParaRPr lang="cs-CZ" altLang="cs-CZ" dirty="0"/>
          </a:p>
          <a:p>
            <a:pPr>
              <a:buFont typeface="Wingdings 2" pitchFamily="18" charset="2"/>
              <a:buNone/>
            </a:pPr>
            <a:r>
              <a:rPr lang="cs-CZ" altLang="cs-CZ" b="1" dirty="0"/>
              <a:t>Pojmy</a:t>
            </a:r>
            <a:r>
              <a:rPr lang="cs-CZ" altLang="cs-CZ" dirty="0"/>
              <a:t> jsou nejprve </a:t>
            </a:r>
            <a:r>
              <a:rPr lang="cs-CZ" altLang="cs-CZ" i="1" dirty="0"/>
              <a:t>intuitivní</a:t>
            </a:r>
            <a:r>
              <a:rPr lang="cs-CZ" altLang="cs-CZ" dirty="0"/>
              <a:t>, neboť dítě nezná konceptuální systémy, na kterých klasifikace pojmů stojí. Na to dítě obyčejně potřebuje základní školu.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/>
              <a:t>	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363872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POJEM</a:t>
            </a:r>
          </a:p>
        </p:txBody>
      </p:sp>
      <p:pic>
        <p:nvPicPr>
          <p:cNvPr id="5122" name="Picture 2" descr="Výsledek obrázku pro poje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26" y="1916832"/>
            <a:ext cx="883073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162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2. Intuitivní </a:t>
            </a:r>
            <a:r>
              <a:rPr lang="cs-CZ" altLang="cs-CZ" dirty="0" err="1"/>
              <a:t>podfáze</a:t>
            </a:r>
            <a:r>
              <a:rPr lang="cs-CZ" altLang="cs-CZ" dirty="0"/>
              <a:t> (4-7 let)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cs-CZ" altLang="cs-CZ" dirty="0" err="1"/>
              <a:t>Piaget</a:t>
            </a:r>
            <a:r>
              <a:rPr lang="cs-CZ" altLang="cs-CZ" dirty="0"/>
              <a:t> zkoumal schopnost tzv. </a:t>
            </a:r>
            <a:r>
              <a:rPr lang="cs-CZ" altLang="cs-CZ" b="1" dirty="0"/>
              <a:t>konzervace</a:t>
            </a:r>
            <a:r>
              <a:rPr lang="cs-CZ" altLang="cs-CZ" dirty="0"/>
              <a:t> kvantity u tekutin, počtu, objemu aj. Jedná se o propracovaný typ problému: stejný–jiný.</a:t>
            </a:r>
          </a:p>
          <a:p>
            <a:pPr>
              <a:buNone/>
            </a:pPr>
            <a:r>
              <a:rPr lang="cs-CZ" altLang="cs-CZ" dirty="0"/>
              <a:t>Zhruba do 7 let děti ještě nejsou schopny </a:t>
            </a:r>
            <a:r>
              <a:rPr lang="cs-CZ" altLang="cs-CZ" b="1" dirty="0"/>
              <a:t>konzervace</a:t>
            </a:r>
            <a:r>
              <a:rPr lang="cs-CZ" altLang="cs-CZ" dirty="0"/>
              <a:t>, popř. postrádají jistotu, která je důležitá.</a:t>
            </a:r>
          </a:p>
          <a:p>
            <a:pPr>
              <a:buNone/>
            </a:pPr>
            <a:r>
              <a:rPr lang="cs-CZ" altLang="cs-CZ" dirty="0"/>
              <a:t>Děti proto nejsou schopny se zabývat některými typickými transformacemi (např. vratností).</a:t>
            </a:r>
          </a:p>
          <a:p>
            <a:pPr>
              <a:buFont typeface="Wingdings 2" pitchFamily="18" charset="2"/>
              <a:buNone/>
            </a:pPr>
            <a:endParaRPr lang="cs-CZ" altLang="cs-CZ" dirty="0"/>
          </a:p>
          <a:p>
            <a:pPr>
              <a:buFont typeface="Wingdings 2" pitchFamily="18" charset="2"/>
              <a:buNone/>
            </a:pPr>
            <a:r>
              <a:rPr lang="cs-CZ" altLang="cs-CZ" dirty="0">
                <a:hlinkClick r:id="rId2"/>
              </a:rPr>
              <a:t>https://www.youtube.com/watch?v=gnArvcWaH6I</a:t>
            </a:r>
            <a:r>
              <a:rPr lang="cs-CZ" altLang="cs-CZ" dirty="0"/>
              <a:t> </a:t>
            </a:r>
          </a:p>
          <a:p>
            <a:pPr>
              <a:buNone/>
            </a:pPr>
            <a:r>
              <a:rPr lang="cs-CZ" altLang="en-US" dirty="0">
                <a:hlinkClick r:id="rId3"/>
              </a:rPr>
              <a:t>https://www.youtube.com/watch?v=QxUxgPwpfgk&amp;ab_channel=ProfessorRoss</a:t>
            </a:r>
            <a:r>
              <a:rPr lang="cs-CZ" altLang="en-US" dirty="0"/>
              <a:t> </a:t>
            </a:r>
          </a:p>
          <a:p>
            <a:pPr>
              <a:buFont typeface="Wingdings 2" pitchFamily="18" charset="2"/>
              <a:buNone/>
            </a:pPr>
            <a:endParaRPr lang="cs-CZ" altLang="cs-CZ" dirty="0"/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1991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Piaget's Conservation Task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80" y="620688"/>
            <a:ext cx="8532440" cy="639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36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Dětské počínání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Děti rády tvoří sbírky (klacky, kameny, hračky, kostky).</a:t>
            </a:r>
          </a:p>
          <a:p>
            <a:r>
              <a:rPr lang="cs-CZ" dirty="0"/>
              <a:t>Většina dospělých také něco „sbírá“. </a:t>
            </a:r>
          </a:p>
          <a:p>
            <a:r>
              <a:rPr lang="cs-CZ" dirty="0"/>
              <a:t>Muži sbírají většinou nepraktické věci (kameny, auta, mince, známky, cokoli), zatímco ženy praktické (šaty, boty, vázy atd.).</a:t>
            </a:r>
          </a:p>
          <a:p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54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91"/>
            <a:ext cx="9267606" cy="617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436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Výsledek obrázku pro marshmallo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090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preschool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30387"/>
            <a:ext cx="80772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564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Ovládání pohnutek</a:t>
            </a:r>
            <a:br>
              <a:rPr lang="cs-CZ" dirty="0"/>
            </a:br>
            <a:r>
              <a:rPr lang="cs-CZ" dirty="0" err="1"/>
              <a:t>Marshmallow</a:t>
            </a:r>
            <a:r>
              <a:rPr lang="cs-CZ" dirty="0"/>
              <a:t> experiment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/>
              <a:t>Studie 4 letých dětí s bonbónem (</a:t>
            </a:r>
            <a:r>
              <a:rPr lang="cs-CZ" dirty="0" err="1"/>
              <a:t>Mischel</a:t>
            </a:r>
            <a:r>
              <a:rPr lang="cs-CZ" dirty="0"/>
              <a:t>, 1990): jeden bonbón či po 20 minutách dva?</a:t>
            </a:r>
          </a:p>
          <a:p>
            <a:pPr>
              <a:buNone/>
            </a:pPr>
            <a:r>
              <a:rPr lang="cs-CZ" dirty="0"/>
              <a:t>Impulsivní děti nepočkaly příliš dlouho (vteřiny); jiné bojovaly proti pokušení různě: zakrývaly si oči, povídaly si se sebou, zpívaly, zkoušely usnout apod.</a:t>
            </a:r>
          </a:p>
          <a:p>
            <a:pPr>
              <a:buNone/>
            </a:pPr>
            <a:r>
              <a:rPr lang="cs-CZ" b="1" dirty="0"/>
              <a:t>Po 14ti letech </a:t>
            </a:r>
            <a:r>
              <a:rPr lang="cs-CZ" dirty="0"/>
              <a:t>zkoumal tyto respondenty: ti, co odolali, byli: schopnější, asertivnější, lépe se dokázali vyrovnat se stresem a frustrací, při tlaku neztráceli tak rychle hlavu, byli vytrvalejší aj. + korelace s IQ</a:t>
            </a:r>
          </a:p>
          <a:p>
            <a:pPr>
              <a:buNone/>
            </a:pPr>
            <a:r>
              <a:rPr lang="cs-CZ" dirty="0"/>
              <a:t>„Co se na počátku života může zdát bezvýznamným úspěchem, se později rozvine do celé řady sociálních a emočních kvalit.“ (</a:t>
            </a:r>
            <a:r>
              <a:rPr lang="cs-CZ" dirty="0" err="1"/>
              <a:t>Goleman</a:t>
            </a:r>
            <a:r>
              <a:rPr lang="cs-CZ" dirty="0"/>
              <a:t>, 1997, s. 86)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>
                <a:hlinkClick r:id="rId2"/>
              </a:rPr>
              <a:t>https://www.youtube.com/watch?v=QX_oy9614HQ</a:t>
            </a:r>
            <a:r>
              <a:rPr lang="cs-CZ" dirty="0"/>
              <a:t>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4987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102" name="Picture 6" descr="Teacher Tom: If We Don't Play In The Rain, We Don't Play Outdoors At A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0727"/>
            <a:ext cx="5832647" cy="776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883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DISKUZE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640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stádium dle </a:t>
            </a:r>
            <a:r>
              <a:rPr lang="cs-CZ" dirty="0" err="1"/>
              <a:t>Eriksona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cs-CZ" dirty="0"/>
              <a:t>Hlavní cnost: </a:t>
            </a:r>
            <a:r>
              <a:rPr lang="cs-CZ" b="1" dirty="0"/>
              <a:t>iniciativa</a:t>
            </a:r>
            <a:r>
              <a:rPr lang="cs-CZ" dirty="0"/>
              <a:t> </a:t>
            </a:r>
          </a:p>
          <a:p>
            <a:pPr marL="137160" indent="0">
              <a:buNone/>
            </a:pPr>
            <a:r>
              <a:rPr lang="cs-CZ" dirty="0"/>
              <a:t>Hlavní nástraha: </a:t>
            </a:r>
            <a:r>
              <a:rPr lang="cs-CZ" b="1" dirty="0"/>
              <a:t>vina</a:t>
            </a:r>
            <a:r>
              <a:rPr lang="cs-CZ" dirty="0"/>
              <a:t> </a:t>
            </a:r>
          </a:p>
          <a:p>
            <a:pPr marL="137160" indent="0">
              <a:buNone/>
            </a:pPr>
            <a:r>
              <a:rPr lang="cs-CZ" dirty="0"/>
              <a:t>3 – 6 let (</a:t>
            </a:r>
            <a:r>
              <a:rPr lang="cs-CZ" b="1" dirty="0"/>
              <a:t>falická fáze </a:t>
            </a:r>
            <a:r>
              <a:rPr lang="cs-CZ" dirty="0"/>
              <a:t>dle Freuda)</a:t>
            </a:r>
          </a:p>
          <a:p>
            <a:pPr marL="137160" indent="0">
              <a:buNone/>
            </a:pPr>
            <a:r>
              <a:rPr lang="cs-CZ" dirty="0"/>
              <a:t>cnost: </a:t>
            </a:r>
            <a:r>
              <a:rPr lang="cs-CZ" b="1" dirty="0"/>
              <a:t>cílevědomost</a:t>
            </a:r>
          </a:p>
          <a:p>
            <a:pPr marL="137160" indent="0">
              <a:buNone/>
            </a:pPr>
            <a:r>
              <a:rPr lang="cs-CZ" b="1" dirty="0"/>
              <a:t>Otázka</a:t>
            </a:r>
            <a:r>
              <a:rPr lang="cs-CZ" dirty="0"/>
              <a:t>: </a:t>
            </a:r>
            <a:r>
              <a:rPr lang="en-US" dirty="0"/>
              <a:t>Is it OK for </a:t>
            </a:r>
            <a:r>
              <a:rPr lang="cs-CZ" dirty="0"/>
              <a:t>m</a:t>
            </a:r>
            <a:r>
              <a:rPr lang="en-US" dirty="0"/>
              <a:t>e to </a:t>
            </a:r>
            <a:r>
              <a:rPr lang="cs-CZ" dirty="0"/>
              <a:t>d</a:t>
            </a:r>
            <a:r>
              <a:rPr lang="en-US" dirty="0"/>
              <a:t>o, </a:t>
            </a:r>
            <a:r>
              <a:rPr lang="cs-CZ" dirty="0"/>
              <a:t>m</a:t>
            </a:r>
            <a:r>
              <a:rPr lang="en-US" dirty="0" err="1"/>
              <a:t>ove</a:t>
            </a:r>
            <a:r>
              <a:rPr lang="en-US" dirty="0"/>
              <a:t>, and </a:t>
            </a:r>
            <a:r>
              <a:rPr lang="cs-CZ" dirty="0"/>
              <a:t>a</a:t>
            </a:r>
            <a:r>
              <a:rPr lang="en-US" dirty="0" err="1"/>
              <a:t>ct</a:t>
            </a:r>
            <a:r>
              <a:rPr lang="en-US" dirty="0"/>
              <a:t>?</a:t>
            </a:r>
            <a:endParaRPr lang="cs-CZ" dirty="0"/>
          </a:p>
          <a:p>
            <a:r>
              <a:rPr lang="cs-CZ" dirty="0"/>
              <a:t>Potvrzení vlastní iniciativy jako dobré, nebo naopak vyvolávání pocitů </a:t>
            </a:r>
            <a:r>
              <a:rPr lang="cs-CZ" b="1" dirty="0"/>
              <a:t>viny</a:t>
            </a:r>
            <a:r>
              <a:rPr lang="cs-CZ" dirty="0"/>
              <a:t> za to, co dítě dělá. </a:t>
            </a:r>
          </a:p>
          <a:p>
            <a:r>
              <a:rPr lang="cs-CZ" dirty="0"/>
              <a:t>Probíhá ve vztahovém rámci celé vlastní </a:t>
            </a:r>
            <a:r>
              <a:rPr lang="cs-CZ" b="1" dirty="0"/>
              <a:t>rodiny</a:t>
            </a:r>
            <a:r>
              <a:rPr lang="cs-CZ" dirty="0"/>
              <a:t> nebo skupiny ji nahrazující. </a:t>
            </a:r>
          </a:p>
          <a:p>
            <a:r>
              <a:rPr lang="cs-CZ" dirty="0"/>
              <a:t>Neúspěch vede k postojům rezignace a sebeobviňování za činy uskutečněné nebo </a:t>
            </a:r>
            <a:r>
              <a:rPr lang="cs-CZ" i="1" dirty="0"/>
              <a:t>zamýšlené</a:t>
            </a:r>
            <a:r>
              <a:rPr lang="cs-CZ" dirty="0"/>
              <a:t>. 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1492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altLang="en-US" dirty="0"/>
              <a:t>Kognitivní vývoj v předškolním věku</a:t>
            </a:r>
            <a:endParaRPr lang="cs-CZ" dirty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968552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cs-CZ" altLang="cs-CZ" dirty="0"/>
              <a:t>Konec období je určen především sociálně – nástupem do školy.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/>
              <a:t>Škola představuje institucionalizovanou podobu </a:t>
            </a:r>
            <a:r>
              <a:rPr lang="cs-CZ" altLang="cs-CZ" b="1" dirty="0"/>
              <a:t>socializace</a:t>
            </a:r>
            <a:r>
              <a:rPr lang="cs-CZ" altLang="cs-CZ" dirty="0"/>
              <a:t>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/>
              <a:t>Nástup do školy vede k osvojování si „tradičního“ vzdělání, které je  rámcově stejné, ale každý učitel jej předává odlišně.</a:t>
            </a:r>
          </a:p>
          <a:p>
            <a:pPr>
              <a:buFont typeface="Wingdings 2" pitchFamily="18" charset="2"/>
              <a:buNone/>
            </a:pPr>
            <a:r>
              <a:rPr lang="cs-CZ" altLang="cs-CZ" dirty="0"/>
              <a:t>Dnes je dítěti předáván vědecký obraz světa a demokratické hodnoty (existují i alternativní tradice; srov. USA a postoj některých komunit k evoluční teorii).</a:t>
            </a:r>
          </a:p>
        </p:txBody>
      </p:sp>
    </p:spTree>
    <p:extLst>
      <p:ext uri="{BB962C8B-B14F-4D97-AF65-F5344CB8AC3E}">
        <p14:creationId xmlns:p14="http://schemas.microsoft.com/office/powerpoint/2010/main" val="2297547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/>
              <a:t>Předoperační stádium </a:t>
            </a:r>
            <a:br>
              <a:rPr lang="cs-CZ" dirty="0"/>
            </a:br>
            <a:r>
              <a:rPr lang="cs-CZ" altLang="cs-CZ" dirty="0"/>
              <a:t>od 1,5-2 let do 7 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cs-CZ" altLang="cs-CZ" dirty="0"/>
              <a:t>Jean Piaget (1970) nazval druhé období </a:t>
            </a:r>
            <a:r>
              <a:rPr lang="cs-CZ" altLang="cs-CZ" b="1" i="1" dirty="0"/>
              <a:t>předoperační</a:t>
            </a:r>
            <a:r>
              <a:rPr lang="cs-CZ" altLang="cs-CZ" b="1" dirty="0"/>
              <a:t> fází, </a:t>
            </a:r>
            <a:r>
              <a:rPr lang="cs-CZ" altLang="cs-CZ" dirty="0"/>
              <a:t>tj.  fází </a:t>
            </a:r>
            <a:r>
              <a:rPr lang="cs-CZ" altLang="cs-CZ" i="1" dirty="0" err="1"/>
              <a:t>předpojmového</a:t>
            </a:r>
            <a:r>
              <a:rPr lang="cs-CZ" altLang="cs-CZ" i="1" dirty="0"/>
              <a:t> myšlení</a:t>
            </a:r>
            <a:r>
              <a:rPr lang="cs-CZ" altLang="cs-CZ" dirty="0"/>
              <a:t>; popř. fází </a:t>
            </a:r>
            <a:r>
              <a:rPr lang="cs-CZ" altLang="cs-CZ" i="1" dirty="0"/>
              <a:t>operací s reprezentacemi</a:t>
            </a:r>
            <a:r>
              <a:rPr lang="cs-CZ" altLang="cs-CZ" dirty="0"/>
              <a:t> (R. Case, 1985).</a:t>
            </a:r>
          </a:p>
          <a:p>
            <a:pPr>
              <a:buFont typeface="Wingdings 2" pitchFamily="18" charset="2"/>
              <a:buNone/>
              <a:defRPr/>
            </a:pPr>
            <a:r>
              <a:rPr lang="cs-CZ" altLang="cs-CZ" dirty="0"/>
              <a:t>Piaget rozděluje fázi předoperační na:</a:t>
            </a:r>
          </a:p>
          <a:p>
            <a:pPr marL="650875" indent="-514350">
              <a:buNone/>
              <a:defRPr/>
            </a:pPr>
            <a:r>
              <a:rPr lang="cs-CZ" altLang="cs-CZ" dirty="0"/>
              <a:t>1. Symbolickou </a:t>
            </a:r>
            <a:r>
              <a:rPr lang="cs-CZ" altLang="cs-CZ" dirty="0" err="1"/>
              <a:t>podfázi</a:t>
            </a:r>
            <a:endParaRPr lang="cs-CZ" altLang="cs-CZ" dirty="0"/>
          </a:p>
          <a:p>
            <a:pPr marL="650875" indent="-514350">
              <a:buNone/>
              <a:defRPr/>
            </a:pPr>
            <a:r>
              <a:rPr lang="cs-CZ" altLang="cs-CZ" dirty="0"/>
              <a:t>2. Intuitivní </a:t>
            </a:r>
            <a:r>
              <a:rPr lang="cs-CZ" altLang="cs-CZ" dirty="0" err="1"/>
              <a:t>podfázi</a:t>
            </a:r>
            <a:endParaRPr lang="cs-CZ" altLang="cs-CZ" dirty="0"/>
          </a:p>
          <a:p>
            <a:pPr>
              <a:buFont typeface="Wingdings 2" pitchFamily="18" charset="2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9755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4400" dirty="0"/>
              <a:t>1. symbolická </a:t>
            </a:r>
            <a:r>
              <a:rPr lang="cs-CZ" altLang="cs-CZ" sz="4400" dirty="0" err="1"/>
              <a:t>podfáze</a:t>
            </a:r>
            <a:r>
              <a:rPr lang="cs-CZ" altLang="cs-CZ" sz="4400" dirty="0"/>
              <a:t> (2-4 let)</a:t>
            </a:r>
            <a:endParaRPr lang="cs-CZ" dirty="0"/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cs-CZ" altLang="cs-CZ" sz="2500" dirty="0" err="1"/>
              <a:t>Piaget</a:t>
            </a:r>
            <a:r>
              <a:rPr lang="cs-CZ" altLang="cs-CZ" sz="2500" dirty="0"/>
              <a:t> popsal jak úžasné pokroky, tak i úžasné omezení kognitivní činnosti v tomto období.</a:t>
            </a:r>
          </a:p>
          <a:p>
            <a:pPr>
              <a:buFont typeface="Wingdings 2" pitchFamily="18" charset="2"/>
              <a:buNone/>
            </a:pPr>
            <a:r>
              <a:rPr lang="cs-CZ" altLang="cs-CZ" sz="2500" dirty="0"/>
              <a:t>Mezi základní pokrok, který dítěti otevírá vlastně celý lidský svět, je osvojení si </a:t>
            </a:r>
            <a:r>
              <a:rPr lang="cs-CZ" altLang="cs-CZ" sz="2500" b="1" dirty="0"/>
              <a:t>sémiotické funkce </a:t>
            </a:r>
            <a:r>
              <a:rPr lang="cs-CZ" altLang="cs-CZ" sz="2500" dirty="0"/>
              <a:t>čili </a:t>
            </a:r>
            <a:r>
              <a:rPr lang="cs-CZ" altLang="cs-CZ" sz="2500" b="1" dirty="0"/>
              <a:t>symbolické reprezentace</a:t>
            </a:r>
            <a:r>
              <a:rPr lang="cs-CZ" altLang="cs-CZ" sz="2500" dirty="0"/>
              <a:t>, kdy jedna věc zastupuje jinou (např. červená barva teplou vodu, darovaná květin, jazyk, obrázky, piktogramy atd.). </a:t>
            </a:r>
          </a:p>
          <a:p>
            <a:pPr>
              <a:buFont typeface="Wingdings 2" pitchFamily="18" charset="2"/>
              <a:buNone/>
            </a:pPr>
            <a:r>
              <a:rPr lang="cs-CZ" altLang="cs-CZ" sz="2500" dirty="0"/>
              <a:t>S jazykem dítě přejímá i určitou koncepci světa.</a:t>
            </a:r>
          </a:p>
          <a:p>
            <a:pPr>
              <a:buFont typeface="Wingdings 2" pitchFamily="18" charset="2"/>
              <a:buNone/>
            </a:pPr>
            <a:r>
              <a:rPr lang="cs-CZ" altLang="cs-CZ" sz="2500" dirty="0"/>
              <a:t>Tento v podstatě „dospělý“ systém reprezentace je ovšem „limitován“ tzv.  </a:t>
            </a:r>
            <a:r>
              <a:rPr lang="cs-CZ" altLang="cs-CZ" sz="2500" b="1" dirty="0"/>
              <a:t>egocentrismem</a:t>
            </a:r>
            <a:r>
              <a:rPr lang="cs-CZ" altLang="cs-CZ" sz="2500" dirty="0"/>
              <a:t> (dítě není schopno hledět na svět z jiné než ze své perspektivy), </a:t>
            </a:r>
            <a:r>
              <a:rPr lang="cs-CZ" altLang="cs-CZ" sz="2500" b="1" dirty="0"/>
              <a:t>centrací </a:t>
            </a:r>
            <a:r>
              <a:rPr lang="cs-CZ" altLang="cs-CZ" sz="2500" dirty="0"/>
              <a:t>(dítě je schopno zaměřit se pouze na jeden, často nejnápadnější aspekt situace) a </a:t>
            </a:r>
            <a:r>
              <a:rPr lang="cs-CZ" altLang="cs-CZ" sz="2500" b="1" dirty="0"/>
              <a:t>animismem</a:t>
            </a:r>
            <a:r>
              <a:rPr lang="cs-CZ" altLang="cs-CZ" sz="2500" dirty="0"/>
              <a:t> (dítě přisuzuje pocity a záměry i neživým objektům: Slunci, větru…).</a:t>
            </a:r>
          </a:p>
        </p:txBody>
      </p:sp>
    </p:spTree>
    <p:extLst>
      <p:ext uri="{BB962C8B-B14F-4D97-AF65-F5344CB8AC3E}">
        <p14:creationId xmlns:p14="http://schemas.microsoft.com/office/powerpoint/2010/main" val="1868320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0A55A3-1600-369E-4C86-43DA12920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FCC18B-13B3-0488-9C1F-68463507F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Dítě si osvojí symbolickou (sémiotickou) funkci (že </a:t>
            </a:r>
            <a:r>
              <a:rPr lang="cs-CZ" sz="3200" i="1" dirty="0"/>
              <a:t>označující</a:t>
            </a:r>
            <a:r>
              <a:rPr lang="cs-CZ" sz="3200" dirty="0"/>
              <a:t> zastupuje </a:t>
            </a:r>
            <a:r>
              <a:rPr lang="cs-CZ" sz="3200" i="1" dirty="0"/>
              <a:t>označované</a:t>
            </a:r>
            <a:r>
              <a:rPr lang="cs-CZ" sz="3200" dirty="0"/>
              <a:t>) a neustále ji využívá: v řeči, v symbolické hře (dítě posunuje kostkou a dělá zvuk, nebo dělá, že pije z pohárku), v modelování (s kostkami či s plastelínou) a v kreslení.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2977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Předoperační stádium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dirty="0"/>
              <a:t>Nástup </a:t>
            </a:r>
            <a:r>
              <a:rPr lang="cs-CZ" b="1" dirty="0"/>
              <a:t>sémiotické funkce </a:t>
            </a:r>
            <a:r>
              <a:rPr lang="cs-CZ" dirty="0"/>
              <a:t>(Piaget &amp; </a:t>
            </a:r>
            <a:r>
              <a:rPr lang="cs-CZ" dirty="0" err="1"/>
              <a:t>Inhelderová</a:t>
            </a:r>
            <a:r>
              <a:rPr lang="cs-CZ" dirty="0"/>
              <a:t>, 2001):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1. </a:t>
            </a:r>
            <a:r>
              <a:rPr lang="cs-CZ" b="1" dirty="0"/>
              <a:t>oddálená nápodoba </a:t>
            </a:r>
            <a:r>
              <a:rPr lang="cs-CZ" dirty="0"/>
              <a:t>(imitace úkonu v nepřítomnosti předlohy).</a:t>
            </a:r>
          </a:p>
          <a:p>
            <a:pPr marL="118872" indent="0">
              <a:buNone/>
            </a:pPr>
            <a:r>
              <a:rPr lang="cs-CZ" dirty="0"/>
              <a:t>2. </a:t>
            </a:r>
            <a:r>
              <a:rPr lang="cs-CZ" b="1" dirty="0"/>
              <a:t>symbolická (fiktivní) hra</a:t>
            </a:r>
            <a:r>
              <a:rPr lang="cs-CZ" dirty="0"/>
              <a:t>: dítě dělá, že spí, pije atd.; dává spát plyšáka. </a:t>
            </a:r>
          </a:p>
          <a:p>
            <a:pPr marL="118872" indent="0">
              <a:buNone/>
            </a:pPr>
            <a:r>
              <a:rPr lang="cs-CZ" dirty="0"/>
              <a:t>3. </a:t>
            </a:r>
            <a:r>
              <a:rPr lang="cs-CZ" b="1" dirty="0"/>
              <a:t>kresba</a:t>
            </a:r>
            <a:r>
              <a:rPr lang="cs-CZ" dirty="0"/>
              <a:t>/modelace</a:t>
            </a:r>
          </a:p>
          <a:p>
            <a:pPr marL="118872" indent="0">
              <a:buNone/>
            </a:pPr>
            <a:r>
              <a:rPr lang="cs-CZ" dirty="0"/>
              <a:t>4. </a:t>
            </a:r>
            <a:r>
              <a:rPr lang="cs-CZ" b="1" dirty="0"/>
              <a:t>obrazná představa</a:t>
            </a:r>
            <a:r>
              <a:rPr lang="cs-CZ" dirty="0"/>
              <a:t>: zvnitřněná nápodoba (kresba/modelace?)</a:t>
            </a:r>
          </a:p>
          <a:p>
            <a:pPr marL="118872" indent="0">
              <a:buNone/>
            </a:pPr>
            <a:r>
              <a:rPr lang="cs-CZ" dirty="0"/>
              <a:t>5. rodící se řeč dovoluje označovat představy (plná </a:t>
            </a:r>
            <a:r>
              <a:rPr lang="cs-CZ" b="1" dirty="0"/>
              <a:t>sémiotická funkce mentálních reprezentací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470018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4852</TotalTime>
  <Words>1757</Words>
  <Application>Microsoft Office PowerPoint</Application>
  <PresentationFormat>Předvádění na obrazovce (4:3)</PresentationFormat>
  <Paragraphs>128</Paragraphs>
  <Slides>32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40" baseType="lpstr">
      <vt:lpstr>Arial</vt:lpstr>
      <vt:lpstr>Calibri</vt:lpstr>
      <vt:lpstr>Corbel</vt:lpstr>
      <vt:lpstr>Garamond</vt:lpstr>
      <vt:lpstr>Wingdings</vt:lpstr>
      <vt:lpstr>Wingdings 2</vt:lpstr>
      <vt:lpstr>Wingdings 3</vt:lpstr>
      <vt:lpstr>Modul</vt:lpstr>
      <vt:lpstr>Vývojová psychologie - Předškolák</vt:lpstr>
      <vt:lpstr>Raný vývoj (vymezení fází dle Vágnerové, 2012)</vt:lpstr>
      <vt:lpstr>Prezentace aplikace PowerPoint</vt:lpstr>
      <vt:lpstr>3. stádium dle Eriksona</vt:lpstr>
      <vt:lpstr>Kognitivní vývoj v předškolním věku</vt:lpstr>
      <vt:lpstr>Předoperační stádium  od 1,5-2 let do 7 let</vt:lpstr>
      <vt:lpstr>1. symbolická podfáze (2-4 let)</vt:lpstr>
      <vt:lpstr>Prezentace aplikace PowerPoint</vt:lpstr>
      <vt:lpstr>Předoperační stádium</vt:lpstr>
      <vt:lpstr>Předoperační stádium</vt:lpstr>
      <vt:lpstr>Vývoj pojmů</vt:lpstr>
      <vt:lpstr>Kognitivní vývoj v předškolním věku</vt:lpstr>
      <vt:lpstr>Schopnost přechodu mezi reprezentačními systémy</vt:lpstr>
      <vt:lpstr>Prezentace aplikace PowerPoint</vt:lpstr>
      <vt:lpstr>Egocentrismus</vt:lpstr>
      <vt:lpstr>Egocentrismus: Test tří kopců</vt:lpstr>
      <vt:lpstr>Centrace</vt:lpstr>
      <vt:lpstr>Prezentace aplikace PowerPoint</vt:lpstr>
      <vt:lpstr>Vývoj konceptu času </vt:lpstr>
      <vt:lpstr>Prezentace aplikace PowerPoint</vt:lpstr>
      <vt:lpstr>Humor dětí</vt:lpstr>
      <vt:lpstr>Magické myšlení</vt:lpstr>
      <vt:lpstr>2. Intuitivní podfáze (4-7 let)</vt:lpstr>
      <vt:lpstr>POJEM</vt:lpstr>
      <vt:lpstr>2. Intuitivní podfáze (4-7 let)</vt:lpstr>
      <vt:lpstr>Prezentace aplikace PowerPoint</vt:lpstr>
      <vt:lpstr>Dětské počínání</vt:lpstr>
      <vt:lpstr>Prezentace aplikace PowerPoint</vt:lpstr>
      <vt:lpstr>Prezentace aplikace PowerPoint</vt:lpstr>
      <vt:lpstr>Ovládání pohnutek Marshmallow experiment</vt:lpstr>
      <vt:lpstr>Prezentace aplikace PowerPoint</vt:lpstr>
      <vt:lpstr>DISKUZE</vt:lpstr>
    </vt:vector>
  </TitlesOfParts>
  <Company>VUT FAST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a formování osobnosti</dc:title>
  <dc:creator>Jana</dc:creator>
  <cp:lastModifiedBy>Lektor</cp:lastModifiedBy>
  <cp:revision>295</cp:revision>
  <dcterms:created xsi:type="dcterms:W3CDTF">2007-10-19T05:59:20Z</dcterms:created>
  <dcterms:modified xsi:type="dcterms:W3CDTF">2023-12-04T08:25:10Z</dcterms:modified>
</cp:coreProperties>
</file>