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8"/>
  </p:notesMasterIdLst>
  <p:handoutMasterIdLst>
    <p:handoutMasterId r:id="rId29"/>
  </p:handoutMasterIdLst>
  <p:sldIdLst>
    <p:sldId id="286" r:id="rId2"/>
    <p:sldId id="310" r:id="rId3"/>
    <p:sldId id="287" r:id="rId4"/>
    <p:sldId id="293" r:id="rId5"/>
    <p:sldId id="295" r:id="rId6"/>
    <p:sldId id="311" r:id="rId7"/>
    <p:sldId id="296" r:id="rId8"/>
    <p:sldId id="297" r:id="rId9"/>
    <p:sldId id="305" r:id="rId10"/>
    <p:sldId id="306" r:id="rId11"/>
    <p:sldId id="307" r:id="rId12"/>
    <p:sldId id="308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288" r:id="rId21"/>
    <p:sldId id="290" r:id="rId22"/>
    <p:sldId id="289" r:id="rId23"/>
    <p:sldId id="291" r:id="rId24"/>
    <p:sldId id="294" r:id="rId25"/>
    <p:sldId id="292" r:id="rId26"/>
    <p:sldId id="309" r:id="rId27"/>
  </p:sldIdLst>
  <p:sldSz cx="12192000" cy="6858000"/>
  <p:notesSz cx="6964363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2" autoAdjust="0"/>
    <p:restoredTop sz="95768" autoAdjust="0"/>
  </p:normalViewPr>
  <p:slideViewPr>
    <p:cSldViewPr snapToGrid="0">
      <p:cViewPr varScale="1">
        <p:scale>
          <a:sx n="107" d="100"/>
          <a:sy n="107" d="100"/>
        </p:scale>
        <p:origin x="666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17891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6473" y="0"/>
            <a:ext cx="3017891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4271"/>
            <a:ext cx="3017891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6473" y="8774271"/>
            <a:ext cx="3017891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17891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4861" y="0"/>
            <a:ext cx="3017891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3225" y="692150"/>
            <a:ext cx="6157913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6437" y="4387136"/>
            <a:ext cx="5571490" cy="41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2668"/>
            <a:ext cx="3017891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4861" y="8772668"/>
            <a:ext cx="3017891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A5357E-BDD5-4B2A-A76C-3124A3A014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cap="all" dirty="0"/>
              <a:t>ZDRAVÍ – NEMOC – HOLISMUS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5B6494B-FB0F-47F8-BAF1-EEE1718D4C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9996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97065E0-DA01-A19C-A252-DF20B0E82F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3BB92E-ABAD-E0CF-5A8B-940B16E4E7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71A95E-FFE6-D6CE-1A8E-1130EF069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35906"/>
            <a:ext cx="10753200" cy="451576"/>
          </a:xfrm>
        </p:spPr>
        <p:txBody>
          <a:bodyPr/>
          <a:lstStyle/>
          <a:p>
            <a:r>
              <a:rPr lang="en-GB" dirty="0" err="1"/>
              <a:t>Faktory</a:t>
            </a:r>
            <a:r>
              <a:rPr lang="en-GB" dirty="0"/>
              <a:t> </a:t>
            </a:r>
            <a:r>
              <a:rPr lang="en-GB" dirty="0" err="1"/>
              <a:t>ovlivňující</a:t>
            </a:r>
            <a:r>
              <a:rPr lang="en-GB" dirty="0"/>
              <a:t> </a:t>
            </a:r>
            <a:r>
              <a:rPr lang="en-GB" dirty="0" err="1"/>
              <a:t>zdraví</a:t>
            </a:r>
            <a:r>
              <a:rPr lang="en-GB" dirty="0"/>
              <a:t>/</a:t>
            </a:r>
            <a:r>
              <a:rPr lang="en-GB" dirty="0" err="1"/>
              <a:t>nemoc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FA70897-7FE2-F4C0-7205-82CC9ADB2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046542"/>
            <a:ext cx="10753200" cy="51814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dirty="0" err="1">
                <a:solidFill>
                  <a:srgbClr val="0000DC"/>
                </a:solidFill>
              </a:rPr>
              <a:t>Genetické</a:t>
            </a:r>
            <a:r>
              <a:rPr lang="en-GB" sz="2400" dirty="0">
                <a:solidFill>
                  <a:srgbClr val="0000DC"/>
                </a:solidFill>
              </a:rPr>
              <a:t> </a:t>
            </a:r>
            <a:r>
              <a:rPr lang="en-GB" sz="2400" dirty="0" err="1">
                <a:solidFill>
                  <a:srgbClr val="0000DC"/>
                </a:solidFill>
              </a:rPr>
              <a:t>faktory</a:t>
            </a:r>
            <a:r>
              <a:rPr lang="en-GB" sz="2400" dirty="0">
                <a:solidFill>
                  <a:srgbClr val="0000DC"/>
                </a:solidFill>
              </a:rPr>
              <a:t> </a:t>
            </a:r>
            <a:r>
              <a:rPr lang="en-GB" sz="2400" dirty="0"/>
              <a:t>– </a:t>
            </a:r>
            <a:r>
              <a:rPr lang="en-GB" sz="2400" dirty="0" err="1"/>
              <a:t>jsou</a:t>
            </a:r>
            <a:r>
              <a:rPr lang="en-GB" sz="2400" dirty="0"/>
              <a:t> </a:t>
            </a:r>
            <a:r>
              <a:rPr lang="en-GB" sz="2400" dirty="0" err="1"/>
              <a:t>dispozicí</a:t>
            </a:r>
            <a:r>
              <a:rPr lang="en-GB" sz="2400" dirty="0"/>
              <a:t> </a:t>
            </a:r>
            <a:r>
              <a:rPr lang="en-GB" sz="2400" dirty="0" err="1"/>
              <a:t>ke</a:t>
            </a:r>
            <a:r>
              <a:rPr lang="en-GB" sz="2400" dirty="0"/>
              <a:t> </a:t>
            </a:r>
            <a:r>
              <a:rPr lang="en-GB" sz="2400" dirty="0" err="1"/>
              <a:t>vzniku</a:t>
            </a:r>
            <a:r>
              <a:rPr lang="en-GB" sz="2400" dirty="0"/>
              <a:t> </a:t>
            </a:r>
            <a:r>
              <a:rPr lang="en-GB" sz="2400" dirty="0" err="1"/>
              <a:t>určitého</a:t>
            </a:r>
            <a:r>
              <a:rPr lang="en-GB" sz="2400" dirty="0"/>
              <a:t> </a:t>
            </a:r>
            <a:r>
              <a:rPr lang="en-GB" sz="2400" dirty="0" err="1"/>
              <a:t>onemocnění</a:t>
            </a:r>
            <a:r>
              <a:rPr lang="en-GB" sz="2400" dirty="0"/>
              <a:t>, </a:t>
            </a:r>
            <a:r>
              <a:rPr lang="en-GB" sz="2400" dirty="0" err="1"/>
              <a:t>např</a:t>
            </a:r>
            <a:r>
              <a:rPr lang="en-GB" sz="2400" dirty="0"/>
              <a:t>. </a:t>
            </a:r>
            <a:r>
              <a:rPr lang="en-GB" sz="2400" dirty="0" err="1"/>
              <a:t>hemofilie</a:t>
            </a:r>
            <a:r>
              <a:rPr lang="en-GB" sz="2400" dirty="0"/>
              <a:t>.</a:t>
            </a: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en-GB" sz="2400" dirty="0" err="1">
                <a:solidFill>
                  <a:srgbClr val="0000DC"/>
                </a:solidFill>
              </a:rPr>
              <a:t>Demografické</a:t>
            </a:r>
            <a:r>
              <a:rPr lang="en-GB" sz="2400" dirty="0">
                <a:solidFill>
                  <a:srgbClr val="0000DC"/>
                </a:solidFill>
              </a:rPr>
              <a:t> a </a:t>
            </a:r>
            <a:r>
              <a:rPr lang="en-GB" sz="2400" dirty="0" err="1">
                <a:solidFill>
                  <a:srgbClr val="0000DC"/>
                </a:solidFill>
              </a:rPr>
              <a:t>zeměpisné</a:t>
            </a:r>
            <a:r>
              <a:rPr lang="en-GB" sz="2400" dirty="0">
                <a:solidFill>
                  <a:srgbClr val="0000DC"/>
                </a:solidFill>
              </a:rPr>
              <a:t> </a:t>
            </a:r>
            <a:r>
              <a:rPr lang="en-GB" sz="2400" dirty="0" err="1">
                <a:solidFill>
                  <a:srgbClr val="0000DC"/>
                </a:solidFill>
              </a:rPr>
              <a:t>vlivy</a:t>
            </a:r>
            <a:r>
              <a:rPr lang="en-GB" sz="2400" dirty="0">
                <a:solidFill>
                  <a:srgbClr val="0000DC"/>
                </a:solidFill>
              </a:rPr>
              <a:t> </a:t>
            </a:r>
            <a:r>
              <a:rPr lang="en-GB" sz="2400" dirty="0"/>
              <a:t>– </a:t>
            </a:r>
            <a:r>
              <a:rPr lang="en-GB" sz="2400" dirty="0" err="1"/>
              <a:t>silně</a:t>
            </a:r>
            <a:r>
              <a:rPr lang="en-GB" sz="2400" dirty="0"/>
              <a:t> </a:t>
            </a:r>
            <a:r>
              <a:rPr lang="en-GB" sz="2400" dirty="0" err="1"/>
              <a:t>ovlivňují</a:t>
            </a:r>
            <a:r>
              <a:rPr lang="en-GB" sz="2400" dirty="0"/>
              <a:t> </a:t>
            </a:r>
            <a:r>
              <a:rPr lang="en-GB" sz="2400" dirty="0" err="1"/>
              <a:t>např</a:t>
            </a:r>
            <a:r>
              <a:rPr lang="en-GB" sz="2400" dirty="0"/>
              <a:t>. </a:t>
            </a:r>
            <a:r>
              <a:rPr lang="en-GB" sz="2400" dirty="0" err="1"/>
              <a:t>délku</a:t>
            </a:r>
            <a:r>
              <a:rPr lang="en-GB" sz="2400" dirty="0"/>
              <a:t> </a:t>
            </a:r>
            <a:r>
              <a:rPr lang="en-GB" sz="2400" dirty="0" err="1"/>
              <a:t>života</a:t>
            </a:r>
            <a:r>
              <a:rPr lang="en-GB" sz="2400" dirty="0"/>
              <a:t> populace, </a:t>
            </a:r>
            <a:r>
              <a:rPr lang="en-GB" sz="2400" dirty="0" err="1"/>
              <a:t>odlišnou</a:t>
            </a:r>
            <a:r>
              <a:rPr lang="en-GB" sz="2400" dirty="0"/>
              <a:t> </a:t>
            </a:r>
            <a:r>
              <a:rPr lang="en-GB" sz="2400" dirty="0" err="1"/>
              <a:t>toleranci</a:t>
            </a:r>
            <a:r>
              <a:rPr lang="en-GB" sz="2400" dirty="0"/>
              <a:t> k </a:t>
            </a:r>
            <a:r>
              <a:rPr lang="en-GB" sz="2400" dirty="0" err="1"/>
              <a:t>některým</a:t>
            </a:r>
            <a:r>
              <a:rPr lang="en-GB" sz="2400" dirty="0"/>
              <a:t> </a:t>
            </a:r>
            <a:r>
              <a:rPr lang="en-GB" sz="2400" dirty="0" err="1"/>
              <a:t>civilizačním</a:t>
            </a:r>
            <a:r>
              <a:rPr lang="en-GB" sz="2400" dirty="0"/>
              <a:t> </a:t>
            </a:r>
            <a:r>
              <a:rPr lang="en-GB" sz="2400" dirty="0" err="1"/>
              <a:t>chorobám</a:t>
            </a:r>
            <a:r>
              <a:rPr lang="en-GB" sz="2400" dirty="0"/>
              <a:t>.</a:t>
            </a: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en-GB" sz="2400" dirty="0" err="1">
                <a:solidFill>
                  <a:srgbClr val="0000DC"/>
                </a:solidFill>
              </a:rPr>
              <a:t>Životní</a:t>
            </a:r>
            <a:r>
              <a:rPr lang="en-GB" sz="2400" dirty="0">
                <a:solidFill>
                  <a:srgbClr val="0000DC"/>
                </a:solidFill>
              </a:rPr>
              <a:t> </a:t>
            </a:r>
            <a:r>
              <a:rPr lang="en-GB" sz="2400" dirty="0" err="1">
                <a:solidFill>
                  <a:srgbClr val="0000DC"/>
                </a:solidFill>
              </a:rPr>
              <a:t>prostředí</a:t>
            </a:r>
            <a:r>
              <a:rPr lang="en-GB" sz="2400" dirty="0">
                <a:solidFill>
                  <a:srgbClr val="0000DC"/>
                </a:solidFill>
              </a:rPr>
              <a:t> </a:t>
            </a:r>
            <a:r>
              <a:rPr lang="en-GB" sz="2400" dirty="0"/>
              <a:t>– </a:t>
            </a:r>
            <a:r>
              <a:rPr lang="en-GB" sz="2400" dirty="0" err="1"/>
              <a:t>styl</a:t>
            </a:r>
            <a:r>
              <a:rPr lang="en-GB" sz="2400" dirty="0"/>
              <a:t> a </a:t>
            </a:r>
            <a:r>
              <a:rPr lang="en-GB" sz="2400" dirty="0" err="1"/>
              <a:t>úroveň</a:t>
            </a:r>
            <a:r>
              <a:rPr lang="en-GB" sz="2400" dirty="0"/>
              <a:t>, </a:t>
            </a:r>
            <a:r>
              <a:rPr lang="en-GB" sz="2400" dirty="0" err="1"/>
              <a:t>hodnotová</a:t>
            </a:r>
            <a:r>
              <a:rPr lang="en-GB" sz="2400" dirty="0"/>
              <a:t> </a:t>
            </a:r>
            <a:r>
              <a:rPr lang="en-GB" sz="2400" dirty="0" err="1"/>
              <a:t>orientace</a:t>
            </a:r>
            <a:r>
              <a:rPr lang="en-GB" sz="2400" dirty="0"/>
              <a:t>, </a:t>
            </a:r>
            <a:r>
              <a:rPr lang="en-GB" sz="2400" dirty="0" err="1"/>
              <a:t>kvalita</a:t>
            </a:r>
            <a:r>
              <a:rPr lang="en-GB" sz="2400" dirty="0"/>
              <a:t> </a:t>
            </a:r>
            <a:r>
              <a:rPr lang="en-GB" sz="2400" dirty="0" err="1"/>
              <a:t>ekonomického</a:t>
            </a:r>
            <a:r>
              <a:rPr lang="en-GB" sz="2400" dirty="0"/>
              <a:t> </a:t>
            </a:r>
            <a:r>
              <a:rPr lang="en-GB" sz="2400" dirty="0" err="1"/>
              <a:t>zabezpečení</a:t>
            </a:r>
            <a:r>
              <a:rPr lang="en-GB" sz="2400" dirty="0"/>
              <a:t>.</a:t>
            </a:r>
            <a:r>
              <a:rPr lang="cs-CZ" sz="2400" dirty="0"/>
              <a:t> </a:t>
            </a:r>
            <a:r>
              <a:rPr lang="en-GB" sz="2400" dirty="0" err="1"/>
              <a:t>Kulturní</a:t>
            </a:r>
            <a:r>
              <a:rPr lang="en-GB" sz="2400" dirty="0"/>
              <a:t> a </a:t>
            </a:r>
            <a:r>
              <a:rPr lang="en-GB" sz="2400" dirty="0" err="1"/>
              <a:t>náboženské</a:t>
            </a:r>
            <a:r>
              <a:rPr lang="en-GB" sz="2400" dirty="0"/>
              <a:t> </a:t>
            </a:r>
            <a:r>
              <a:rPr lang="en-GB" sz="2400" dirty="0" err="1"/>
              <a:t>vlivy</a:t>
            </a:r>
            <a:r>
              <a:rPr lang="en-GB" sz="2400" dirty="0"/>
              <a:t>.</a:t>
            </a:r>
            <a:endParaRPr lang="cs-CZ" sz="2400" dirty="0"/>
          </a:p>
          <a:p>
            <a:pPr marL="72000" indent="0">
              <a:lnSpc>
                <a:spcPct val="100000"/>
              </a:lnSpc>
              <a:buNone/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en-GB" sz="2400" dirty="0" err="1">
                <a:solidFill>
                  <a:srgbClr val="0000DC"/>
                </a:solidFill>
              </a:rPr>
              <a:t>Předchozí</a:t>
            </a:r>
            <a:r>
              <a:rPr lang="en-GB" sz="2400" dirty="0">
                <a:solidFill>
                  <a:srgbClr val="0000DC"/>
                </a:solidFill>
              </a:rPr>
              <a:t> </a:t>
            </a:r>
            <a:r>
              <a:rPr lang="en-GB" sz="2400" dirty="0" err="1">
                <a:solidFill>
                  <a:srgbClr val="0000DC"/>
                </a:solidFill>
              </a:rPr>
              <a:t>zkušenosti</a:t>
            </a:r>
            <a:r>
              <a:rPr lang="en-GB" sz="2400" dirty="0">
                <a:solidFill>
                  <a:srgbClr val="0000DC"/>
                </a:solidFill>
              </a:rPr>
              <a:t> </a:t>
            </a:r>
            <a:r>
              <a:rPr lang="en-GB" sz="2400" dirty="0"/>
              <a:t>– </a:t>
            </a:r>
            <a:r>
              <a:rPr lang="en-GB" sz="2400" dirty="0" err="1"/>
              <a:t>individuální</a:t>
            </a:r>
            <a:r>
              <a:rPr lang="en-GB" sz="2400" dirty="0"/>
              <a:t>.</a:t>
            </a: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en-GB" sz="2400" dirty="0" err="1">
                <a:solidFill>
                  <a:srgbClr val="0000DC"/>
                </a:solidFill>
              </a:rPr>
              <a:t>Poznávací</a:t>
            </a:r>
            <a:r>
              <a:rPr lang="en-GB" sz="2400" dirty="0">
                <a:solidFill>
                  <a:srgbClr val="0000DC"/>
                </a:solidFill>
              </a:rPr>
              <a:t> </a:t>
            </a:r>
            <a:r>
              <a:rPr lang="en-GB" sz="2400" dirty="0" err="1">
                <a:solidFill>
                  <a:srgbClr val="0000DC"/>
                </a:solidFill>
              </a:rPr>
              <a:t>schopnosti</a:t>
            </a:r>
            <a:r>
              <a:rPr lang="en-GB" sz="2400" dirty="0">
                <a:solidFill>
                  <a:srgbClr val="0000DC"/>
                </a:solidFill>
              </a:rPr>
              <a:t> </a:t>
            </a:r>
            <a:r>
              <a:rPr lang="en-GB" sz="2400" dirty="0"/>
              <a:t>– </a:t>
            </a:r>
            <a:r>
              <a:rPr lang="en-GB" sz="2400" dirty="0" err="1"/>
              <a:t>individuální</a:t>
            </a:r>
            <a:r>
              <a:rPr lang="en-GB" sz="2400" dirty="0"/>
              <a:t> </a:t>
            </a:r>
            <a:r>
              <a:rPr lang="en-GB" sz="2400" dirty="0" err="1"/>
              <a:t>přístup</a:t>
            </a:r>
            <a:r>
              <a:rPr lang="en-GB" sz="2400" dirty="0"/>
              <a:t> k </a:t>
            </a:r>
            <a:r>
              <a:rPr lang="en-GB" sz="2400" dirty="0" err="1"/>
              <a:t>prevenci</a:t>
            </a:r>
            <a:r>
              <a:rPr lang="en-GB" sz="2400" dirty="0"/>
              <a:t> </a:t>
            </a:r>
            <a:r>
              <a:rPr lang="en-GB" sz="2400" dirty="0" err="1"/>
              <a:t>onemocnění</a:t>
            </a:r>
            <a:r>
              <a:rPr lang="en-GB" sz="2400" dirty="0"/>
              <a:t>, </a:t>
            </a:r>
            <a:r>
              <a:rPr lang="en-GB" sz="2400" dirty="0" err="1"/>
              <a:t>ochota</a:t>
            </a:r>
            <a:r>
              <a:rPr lang="en-GB" sz="2400" dirty="0"/>
              <a:t> </a:t>
            </a:r>
            <a:r>
              <a:rPr lang="en-GB" sz="2400" dirty="0" err="1"/>
              <a:t>respektovat</a:t>
            </a:r>
            <a:r>
              <a:rPr lang="en-GB" sz="2400" dirty="0"/>
              <a:t> </a:t>
            </a:r>
            <a:r>
              <a:rPr lang="en-GB" sz="2400" dirty="0" err="1"/>
              <a:t>informace</a:t>
            </a:r>
            <a:r>
              <a:rPr lang="en-GB" sz="2400" dirty="0"/>
              <a:t> o </a:t>
            </a:r>
            <a:r>
              <a:rPr lang="en-GB" sz="2400" dirty="0" err="1"/>
              <a:t>vzniku</a:t>
            </a:r>
            <a:r>
              <a:rPr lang="en-GB" sz="2400" dirty="0"/>
              <a:t> </a:t>
            </a:r>
            <a:r>
              <a:rPr lang="en-GB" sz="2400" dirty="0" err="1"/>
              <a:t>nemocí</a:t>
            </a:r>
            <a:r>
              <a:rPr lang="en-GB" sz="2400" dirty="0"/>
              <a:t>, </a:t>
            </a:r>
            <a:r>
              <a:rPr lang="en-GB" sz="2400" dirty="0" err="1"/>
              <a:t>ochota</a:t>
            </a:r>
            <a:r>
              <a:rPr lang="en-GB" sz="2400" dirty="0"/>
              <a:t> </a:t>
            </a:r>
            <a:r>
              <a:rPr lang="en-GB" sz="2400" dirty="0" err="1"/>
              <a:t>respektovat</a:t>
            </a:r>
            <a:r>
              <a:rPr lang="en-GB" sz="2400" dirty="0"/>
              <a:t> </a:t>
            </a:r>
            <a:r>
              <a:rPr lang="en-GB" sz="2400" dirty="0" err="1"/>
              <a:t>určitá</a:t>
            </a:r>
            <a:r>
              <a:rPr lang="en-GB" sz="2400" dirty="0"/>
              <a:t> </a:t>
            </a:r>
            <a:r>
              <a:rPr lang="en-GB" sz="2400" dirty="0" err="1"/>
              <a:t>omezení</a:t>
            </a:r>
            <a:r>
              <a:rPr lang="en-GB" sz="2400" dirty="0"/>
              <a:t>, </a:t>
            </a:r>
            <a:r>
              <a:rPr lang="en-GB" sz="2400" dirty="0" err="1"/>
              <a:t>která</a:t>
            </a:r>
            <a:r>
              <a:rPr lang="en-GB" sz="2400" dirty="0"/>
              <a:t> </a:t>
            </a:r>
            <a:r>
              <a:rPr lang="en-GB" sz="2400" dirty="0" err="1"/>
              <a:t>přináší</a:t>
            </a:r>
            <a:r>
              <a:rPr lang="en-GB" sz="2400" dirty="0"/>
              <a:t> </a:t>
            </a:r>
            <a:r>
              <a:rPr lang="en-GB" sz="2400" dirty="0" err="1"/>
              <a:t>nemoc</a:t>
            </a:r>
            <a:r>
              <a:rPr lang="en-GB" sz="2400" dirty="0"/>
              <a:t>, </a:t>
            </a:r>
            <a:r>
              <a:rPr lang="en-GB" sz="2400" dirty="0" err="1"/>
              <a:t>ochota</a:t>
            </a:r>
            <a:r>
              <a:rPr lang="en-GB" sz="2400" dirty="0"/>
              <a:t> </a:t>
            </a:r>
            <a:r>
              <a:rPr lang="en-GB" sz="2400" dirty="0" err="1"/>
              <a:t>ke</a:t>
            </a:r>
            <a:r>
              <a:rPr lang="en-GB" sz="2400" dirty="0"/>
              <a:t> </a:t>
            </a:r>
            <a:r>
              <a:rPr lang="en-GB" sz="2400" dirty="0" err="1"/>
              <a:t>spolupráci</a:t>
            </a:r>
            <a:r>
              <a:rPr lang="en-GB" sz="2400" dirty="0"/>
              <a:t> se </a:t>
            </a:r>
            <a:r>
              <a:rPr lang="en-GB" sz="2400" dirty="0" err="1"/>
              <a:t>zdravotníky</a:t>
            </a:r>
            <a:r>
              <a:rPr lang="en-GB" sz="2400" dirty="0"/>
              <a:t> a s </a:t>
            </a:r>
            <a:r>
              <a:rPr lang="en-GB" sz="2400" dirty="0" err="1"/>
              <a:t>rodinou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1183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2B270A4-A243-7DC3-6DE9-882845397F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A6C6E3-F758-9873-9AC6-81F6B23AB4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B818F8-4549-E8E3-197C-1828DEF78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44870"/>
            <a:ext cx="10753200" cy="451576"/>
          </a:xfrm>
        </p:spPr>
        <p:txBody>
          <a:bodyPr/>
          <a:lstStyle/>
          <a:p>
            <a:r>
              <a:rPr lang="pt-BR" dirty="0"/>
              <a:t>Stadia chování a postoje v nemoci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F0599E6-7089-1F2C-490A-DDF75B75C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965860"/>
            <a:ext cx="10753200" cy="5022564"/>
          </a:xfrm>
        </p:spPr>
        <p:txBody>
          <a:bodyPr/>
          <a:lstStyle/>
          <a:p>
            <a:pPr marL="72000" indent="0">
              <a:buNone/>
            </a:pPr>
            <a:r>
              <a:rPr lang="en-GB" sz="2400" dirty="0">
                <a:solidFill>
                  <a:srgbClr val="0000DC"/>
                </a:solidFill>
              </a:rPr>
              <a:t>1. stadium </a:t>
            </a:r>
            <a:endParaRPr lang="cs-CZ" sz="2400" dirty="0">
              <a:solidFill>
                <a:srgbClr val="0000DC"/>
              </a:solidFill>
            </a:endParaRPr>
          </a:p>
          <a:p>
            <a:pPr marL="268288" indent="0">
              <a:buNone/>
              <a:tabLst>
                <a:tab pos="358775" algn="l"/>
              </a:tabLst>
            </a:pPr>
            <a:r>
              <a:rPr lang="en-GB" sz="2400" dirty="0"/>
              <a:t>– </a:t>
            </a:r>
            <a:r>
              <a:rPr lang="en-GB" sz="2400" dirty="0" err="1"/>
              <a:t>setkání</a:t>
            </a:r>
            <a:r>
              <a:rPr lang="en-GB" sz="2400" dirty="0"/>
              <a:t> se s </a:t>
            </a:r>
            <a:r>
              <a:rPr lang="en-GB" sz="2400" dirty="0" err="1"/>
              <a:t>prvními</a:t>
            </a:r>
            <a:r>
              <a:rPr lang="en-GB" sz="2400" dirty="0"/>
              <a:t> </a:t>
            </a:r>
            <a:r>
              <a:rPr lang="en-GB" sz="2400" dirty="0" err="1"/>
              <a:t>zdravotními</a:t>
            </a:r>
            <a:r>
              <a:rPr lang="en-GB" sz="2400" dirty="0"/>
              <a:t> </a:t>
            </a:r>
            <a:r>
              <a:rPr lang="en-GB" sz="2400" dirty="0" err="1"/>
              <a:t>potížemi</a:t>
            </a:r>
            <a:r>
              <a:rPr lang="en-GB" sz="2400" dirty="0"/>
              <a:t> (</a:t>
            </a:r>
            <a:r>
              <a:rPr lang="en-GB" sz="2400" dirty="0" err="1"/>
              <a:t>bolest</a:t>
            </a:r>
            <a:r>
              <a:rPr lang="en-GB" sz="2400" dirty="0"/>
              <a:t>, </a:t>
            </a:r>
            <a:r>
              <a:rPr lang="en-GB" sz="2400" dirty="0" err="1"/>
              <a:t>nevolnost</a:t>
            </a:r>
            <a:r>
              <a:rPr lang="en-GB" sz="2400" dirty="0"/>
              <a:t>, </a:t>
            </a:r>
            <a:r>
              <a:rPr lang="en-GB" sz="2400" dirty="0" err="1"/>
              <a:t>nechutenství</a:t>
            </a:r>
            <a:r>
              <a:rPr lang="en-GB" sz="2400" dirty="0"/>
              <a:t>).</a:t>
            </a:r>
            <a:endParaRPr lang="cs-CZ" sz="2400" dirty="0"/>
          </a:p>
          <a:p>
            <a:endParaRPr lang="cs-CZ" sz="2400" dirty="0"/>
          </a:p>
          <a:p>
            <a:pPr marL="72000" indent="0">
              <a:buNone/>
            </a:pPr>
            <a:r>
              <a:rPr lang="en-GB" sz="2400" dirty="0">
                <a:solidFill>
                  <a:srgbClr val="0000DC"/>
                </a:solidFill>
              </a:rPr>
              <a:t>2. stadium </a:t>
            </a:r>
            <a:endParaRPr lang="cs-CZ" sz="2400" dirty="0">
              <a:solidFill>
                <a:srgbClr val="0000DC"/>
              </a:solidFill>
            </a:endParaRPr>
          </a:p>
          <a:p>
            <a:pPr marL="268288" indent="0">
              <a:buNone/>
            </a:pPr>
            <a:r>
              <a:rPr lang="en-GB" sz="2400" dirty="0"/>
              <a:t>– </a:t>
            </a:r>
            <a:r>
              <a:rPr lang="en-GB" sz="2400" dirty="0" err="1"/>
              <a:t>stanovení</a:t>
            </a:r>
            <a:r>
              <a:rPr lang="en-GB" sz="2400" dirty="0"/>
              <a:t> </a:t>
            </a:r>
            <a:r>
              <a:rPr lang="en-GB" sz="2400" dirty="0" err="1"/>
              <a:t>vlastní</a:t>
            </a:r>
            <a:r>
              <a:rPr lang="en-GB" sz="2400" dirty="0"/>
              <a:t> </a:t>
            </a:r>
            <a:r>
              <a:rPr lang="en-GB" sz="2400" dirty="0" err="1"/>
              <a:t>diagnózy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základě</a:t>
            </a:r>
            <a:r>
              <a:rPr lang="en-GB" sz="2400" dirty="0"/>
              <a:t> </a:t>
            </a:r>
            <a:r>
              <a:rPr lang="en-GB" sz="2400" dirty="0" err="1"/>
              <a:t>předchozích</a:t>
            </a:r>
            <a:r>
              <a:rPr lang="en-GB" sz="2400" dirty="0"/>
              <a:t> </a:t>
            </a:r>
            <a:r>
              <a:rPr lang="en-GB" sz="2400" dirty="0" err="1"/>
              <a:t>zkušeností</a:t>
            </a:r>
            <a:r>
              <a:rPr lang="en-GB" sz="2400" dirty="0"/>
              <a:t>,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základě</a:t>
            </a:r>
            <a:r>
              <a:rPr lang="en-GB" sz="2400" dirty="0"/>
              <a:t> </a:t>
            </a:r>
            <a:r>
              <a:rPr lang="en-GB" sz="2400" dirty="0" err="1"/>
              <a:t>přejímání</a:t>
            </a:r>
            <a:r>
              <a:rPr lang="en-GB" sz="2400" dirty="0"/>
              <a:t> </a:t>
            </a:r>
            <a:r>
              <a:rPr lang="en-GB" sz="2400" dirty="0" err="1"/>
              <a:t>zkušeností</a:t>
            </a:r>
            <a:r>
              <a:rPr lang="en-GB" sz="2400" dirty="0"/>
              <a:t> od </a:t>
            </a:r>
            <a:r>
              <a:rPr lang="en-GB" sz="2400" dirty="0" err="1"/>
              <a:t>okolí</a:t>
            </a:r>
            <a:r>
              <a:rPr lang="en-GB" sz="2400" dirty="0"/>
              <a:t>.</a:t>
            </a:r>
            <a:endParaRPr lang="cs-CZ" sz="2400" dirty="0"/>
          </a:p>
          <a:p>
            <a:endParaRPr lang="cs-CZ" sz="2400" dirty="0"/>
          </a:p>
          <a:p>
            <a:pPr marL="72000" indent="0">
              <a:buNone/>
            </a:pPr>
            <a:r>
              <a:rPr lang="en-GB" sz="2400" dirty="0">
                <a:solidFill>
                  <a:srgbClr val="0000DC"/>
                </a:solidFill>
              </a:rPr>
              <a:t>3. stadium</a:t>
            </a:r>
            <a:endParaRPr lang="cs-CZ" sz="2400" dirty="0">
              <a:solidFill>
                <a:srgbClr val="0000DC"/>
              </a:solidFill>
            </a:endParaRPr>
          </a:p>
          <a:p>
            <a:pPr marL="268288" indent="0">
              <a:buNone/>
            </a:pPr>
            <a:r>
              <a:rPr lang="en-GB" sz="2400" dirty="0"/>
              <a:t>– </a:t>
            </a:r>
            <a:r>
              <a:rPr lang="en-GB" sz="2400" dirty="0" err="1"/>
              <a:t>rozhodování</a:t>
            </a:r>
            <a:r>
              <a:rPr lang="en-GB" sz="2400" dirty="0"/>
              <a:t> se jak </a:t>
            </a:r>
            <a:r>
              <a:rPr lang="en-GB" sz="2400" dirty="0" err="1"/>
              <a:t>dál</a:t>
            </a:r>
            <a:r>
              <a:rPr lang="en-GB" sz="2400" dirty="0"/>
              <a:t> </a:t>
            </a:r>
            <a:r>
              <a:rPr lang="en-GB" sz="2400" dirty="0" err="1"/>
              <a:t>postupovat</a:t>
            </a:r>
            <a:r>
              <a:rPr lang="en-GB" sz="2400" dirty="0"/>
              <a:t> (</a:t>
            </a:r>
            <a:r>
              <a:rPr lang="en-GB" sz="2400" dirty="0" err="1"/>
              <a:t>spolehnout</a:t>
            </a:r>
            <a:r>
              <a:rPr lang="en-GB" sz="2400" dirty="0"/>
              <a:t> se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samoléčbu</a:t>
            </a:r>
            <a:r>
              <a:rPr lang="en-GB" sz="2400" dirty="0"/>
              <a:t>, </a:t>
            </a:r>
            <a:r>
              <a:rPr lang="en-GB" sz="2400" dirty="0" err="1"/>
              <a:t>využít</a:t>
            </a:r>
            <a:r>
              <a:rPr lang="en-GB" sz="2400" dirty="0"/>
              <a:t> </a:t>
            </a:r>
            <a:r>
              <a:rPr lang="en-GB" sz="2400" dirty="0" err="1"/>
              <a:t>domácí</a:t>
            </a:r>
            <a:r>
              <a:rPr lang="en-GB" sz="2400" dirty="0"/>
              <a:t> </a:t>
            </a:r>
            <a:r>
              <a:rPr lang="en-GB" sz="2400" dirty="0" err="1"/>
              <a:t>léčebné</a:t>
            </a:r>
            <a:r>
              <a:rPr lang="en-GB" sz="2400" dirty="0"/>
              <a:t> </a:t>
            </a:r>
            <a:r>
              <a:rPr lang="en-GB" sz="2400" dirty="0" err="1"/>
              <a:t>prostředky</a:t>
            </a:r>
            <a:r>
              <a:rPr lang="en-GB" sz="2400" dirty="0"/>
              <a:t>, </a:t>
            </a:r>
            <a:r>
              <a:rPr lang="en-GB" sz="2400" dirty="0" err="1"/>
              <a:t>vyhledat</a:t>
            </a:r>
            <a:r>
              <a:rPr lang="en-GB" sz="2400" dirty="0"/>
              <a:t> </a:t>
            </a:r>
            <a:r>
              <a:rPr lang="en-GB" sz="2400" dirty="0" err="1"/>
              <a:t>pomoc</a:t>
            </a:r>
            <a:r>
              <a:rPr lang="en-GB" sz="2400" dirty="0"/>
              <a:t> </a:t>
            </a:r>
            <a:r>
              <a:rPr lang="en-GB" sz="2400" dirty="0" err="1"/>
              <a:t>laickou</a:t>
            </a:r>
            <a:r>
              <a:rPr lang="en-GB" sz="2400" dirty="0"/>
              <a:t>, </a:t>
            </a:r>
            <a:r>
              <a:rPr lang="en-GB" sz="2400" dirty="0" err="1"/>
              <a:t>profesionální</a:t>
            </a:r>
            <a:r>
              <a:rPr lang="en-GB" sz="2400" dirty="0"/>
              <a:t> </a:t>
            </a:r>
            <a:r>
              <a:rPr lang="en-GB" sz="2400" dirty="0" err="1"/>
              <a:t>nebo</a:t>
            </a:r>
            <a:r>
              <a:rPr lang="en-GB" sz="2400" dirty="0"/>
              <a:t> </a:t>
            </a:r>
            <a:r>
              <a:rPr lang="en-GB" sz="2400" dirty="0" err="1"/>
              <a:t>paralékařskou</a:t>
            </a:r>
            <a:r>
              <a:rPr lang="en-GB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31133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CE3906-A001-4EE5-9DBE-7B3BB16660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328F6A-7750-1E31-1A60-0993C2CF77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1ED224-6732-0E1C-BFE5-E4CD37AC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07623"/>
            <a:ext cx="10753200" cy="451576"/>
          </a:xfrm>
        </p:spPr>
        <p:txBody>
          <a:bodyPr/>
          <a:lstStyle/>
          <a:p>
            <a:r>
              <a:rPr lang="en-GB" dirty="0" err="1"/>
              <a:t>Postoje</a:t>
            </a:r>
            <a:r>
              <a:rPr lang="en-GB" dirty="0"/>
              <a:t> </a:t>
            </a:r>
            <a:r>
              <a:rPr lang="en-GB" dirty="0" err="1"/>
              <a:t>nemocných</a:t>
            </a:r>
            <a:r>
              <a:rPr lang="en-GB" dirty="0"/>
              <a:t> k </a:t>
            </a:r>
            <a:r>
              <a:rPr lang="en-GB" dirty="0" err="1"/>
              <a:t>vlastnímu</a:t>
            </a:r>
            <a:r>
              <a:rPr lang="en-GB" dirty="0"/>
              <a:t> </a:t>
            </a:r>
            <a:r>
              <a:rPr lang="en-GB" dirty="0" err="1"/>
              <a:t>onemocnění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6FD830C-DB5F-EF0C-E600-809698B37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485814"/>
            <a:ext cx="11256847" cy="4742186"/>
          </a:xfrm>
        </p:spPr>
        <p:txBody>
          <a:bodyPr/>
          <a:lstStyle/>
          <a:p>
            <a:pPr marL="2689225" indent="-2617788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dirty="0" err="1">
                <a:solidFill>
                  <a:srgbClr val="0000DC"/>
                </a:solidFill>
              </a:rPr>
              <a:t>Racionalizace</a:t>
            </a:r>
            <a:r>
              <a:rPr lang="en-GB" dirty="0"/>
              <a:t> – </a:t>
            </a:r>
            <a:r>
              <a:rPr lang="en-GB" dirty="0" err="1"/>
              <a:t>zdůvodňování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iracionálních</a:t>
            </a:r>
            <a:r>
              <a:rPr lang="en-GB" dirty="0"/>
              <a:t> </a:t>
            </a:r>
            <a:r>
              <a:rPr lang="en-GB" dirty="0" err="1"/>
              <a:t>motivací</a:t>
            </a:r>
            <a:r>
              <a:rPr lang="en-GB" dirty="0"/>
              <a:t> k </a:t>
            </a:r>
            <a:r>
              <a:rPr lang="en-GB" dirty="0" err="1"/>
              <a:t>jednání</a:t>
            </a:r>
            <a:r>
              <a:rPr lang="en-GB" dirty="0"/>
              <a:t>, </a:t>
            </a:r>
            <a:r>
              <a:rPr lang="en-GB" dirty="0" err="1"/>
              <a:t>snaha</a:t>
            </a:r>
            <a:r>
              <a:rPr lang="en-GB" dirty="0"/>
              <a:t> o </a:t>
            </a:r>
            <a:r>
              <a:rPr lang="en-GB" dirty="0" err="1"/>
              <a:t>falešné</a:t>
            </a:r>
            <a:r>
              <a:rPr lang="en-GB" dirty="0"/>
              <a:t> </a:t>
            </a:r>
            <a:r>
              <a:rPr lang="en-GB" dirty="0" err="1"/>
              <a:t>zdůvodnění</a:t>
            </a:r>
            <a:r>
              <a:rPr lang="en-GB" dirty="0"/>
              <a:t>, </a:t>
            </a:r>
            <a:r>
              <a:rPr lang="en-GB" dirty="0" err="1"/>
              <a:t>tzn</a:t>
            </a:r>
            <a:r>
              <a:rPr lang="en-GB" dirty="0"/>
              <a:t>. „</a:t>
            </a:r>
            <a:r>
              <a:rPr lang="en-GB" dirty="0" err="1"/>
              <a:t>namlouvání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“.</a:t>
            </a:r>
            <a:endParaRPr lang="cs-CZ" dirty="0"/>
          </a:p>
          <a:p>
            <a:pPr marL="1971675" indent="-1900238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dirty="0" err="1">
                <a:solidFill>
                  <a:srgbClr val="0000DC"/>
                </a:solidFill>
              </a:rPr>
              <a:t>Simulace</a:t>
            </a:r>
            <a:r>
              <a:rPr lang="en-GB" dirty="0"/>
              <a:t> – </a:t>
            </a:r>
            <a:r>
              <a:rPr lang="en-GB" dirty="0" err="1"/>
              <a:t>předstírání</a:t>
            </a:r>
            <a:r>
              <a:rPr lang="en-GB" dirty="0"/>
              <a:t> </a:t>
            </a:r>
            <a:r>
              <a:rPr lang="en-GB" dirty="0" err="1"/>
              <a:t>nemocí</a:t>
            </a:r>
            <a:r>
              <a:rPr lang="en-GB" dirty="0"/>
              <a:t>, </a:t>
            </a:r>
            <a:r>
              <a:rPr lang="en-GB" dirty="0" err="1"/>
              <a:t>hledání</a:t>
            </a:r>
            <a:r>
              <a:rPr lang="en-GB" dirty="0"/>
              <a:t> </a:t>
            </a:r>
            <a:r>
              <a:rPr lang="en-GB" dirty="0" err="1"/>
              <a:t>výhod</a:t>
            </a:r>
            <a:r>
              <a:rPr lang="en-GB" dirty="0"/>
              <a:t>, </a:t>
            </a:r>
            <a:r>
              <a:rPr lang="en-GB" dirty="0" err="1"/>
              <a:t>touha</a:t>
            </a:r>
            <a:r>
              <a:rPr lang="en-GB" dirty="0"/>
              <a:t> </a:t>
            </a:r>
            <a:r>
              <a:rPr lang="en-GB" dirty="0" err="1"/>
              <a:t>být</a:t>
            </a:r>
            <a:r>
              <a:rPr lang="en-GB" dirty="0"/>
              <a:t> </a:t>
            </a:r>
            <a:r>
              <a:rPr lang="en-GB" dirty="0" err="1"/>
              <a:t>středem</a:t>
            </a:r>
            <a:r>
              <a:rPr lang="en-GB" dirty="0"/>
              <a:t> </a:t>
            </a:r>
            <a:r>
              <a:rPr lang="en-GB" dirty="0" err="1"/>
              <a:t>pozornosti</a:t>
            </a:r>
            <a:r>
              <a:rPr lang="en-GB" dirty="0"/>
              <a:t>.</a:t>
            </a:r>
            <a:endParaRPr lang="cs-CZ" dirty="0"/>
          </a:p>
          <a:p>
            <a:pPr marL="2241550" indent="-215265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dirty="0" err="1">
                <a:solidFill>
                  <a:srgbClr val="0000DC"/>
                </a:solidFill>
              </a:rPr>
              <a:t>Disimulace</a:t>
            </a:r>
            <a:r>
              <a:rPr lang="en-GB" dirty="0"/>
              <a:t> – </a:t>
            </a:r>
            <a:r>
              <a:rPr lang="en-GB" dirty="0" err="1"/>
              <a:t>popírání</a:t>
            </a:r>
            <a:r>
              <a:rPr lang="en-GB" dirty="0"/>
              <a:t> </a:t>
            </a:r>
            <a:r>
              <a:rPr lang="en-GB" dirty="0" err="1"/>
              <a:t>nemoci</a:t>
            </a:r>
            <a:r>
              <a:rPr lang="en-GB" dirty="0"/>
              <a:t>, </a:t>
            </a:r>
            <a:r>
              <a:rPr lang="en-GB" dirty="0" err="1"/>
              <a:t>obavy</a:t>
            </a:r>
            <a:r>
              <a:rPr lang="en-GB" dirty="0"/>
              <a:t> z </a:t>
            </a:r>
            <a:r>
              <a:rPr lang="en-GB" dirty="0" err="1"/>
              <a:t>diagnózy</a:t>
            </a:r>
            <a:r>
              <a:rPr lang="en-GB" dirty="0"/>
              <a:t>, </a:t>
            </a:r>
            <a:r>
              <a:rPr lang="en-GB" dirty="0" err="1"/>
              <a:t>obava</a:t>
            </a:r>
            <a:r>
              <a:rPr lang="en-GB" dirty="0"/>
              <a:t> z </a:t>
            </a:r>
            <a:r>
              <a:rPr lang="en-GB" dirty="0" err="1"/>
              <a:t>opuštěnosti</a:t>
            </a:r>
            <a:r>
              <a:rPr lang="en-GB" dirty="0"/>
              <a:t>.</a:t>
            </a:r>
            <a:endParaRPr lang="cs-CZ" dirty="0"/>
          </a:p>
          <a:p>
            <a:pPr marL="1971675" indent="-1900238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dirty="0" err="1">
                <a:solidFill>
                  <a:srgbClr val="0000DC"/>
                </a:solidFill>
              </a:rPr>
              <a:t>Agravace</a:t>
            </a:r>
            <a:r>
              <a:rPr lang="en-GB" dirty="0">
                <a:solidFill>
                  <a:srgbClr val="0000DC"/>
                </a:solidFill>
              </a:rPr>
              <a:t> </a:t>
            </a:r>
            <a:r>
              <a:rPr lang="en-GB" dirty="0"/>
              <a:t>– </a:t>
            </a:r>
            <a:r>
              <a:rPr lang="en-GB" dirty="0" err="1"/>
              <a:t>zveličování</a:t>
            </a:r>
            <a:r>
              <a:rPr lang="en-GB" dirty="0"/>
              <a:t> </a:t>
            </a:r>
            <a:r>
              <a:rPr lang="en-GB" dirty="0" err="1"/>
              <a:t>příznaků</a:t>
            </a:r>
            <a:r>
              <a:rPr lang="en-GB" dirty="0"/>
              <a:t> </a:t>
            </a:r>
            <a:r>
              <a:rPr lang="en-GB" dirty="0" err="1"/>
              <a:t>nemoci</a:t>
            </a:r>
            <a:r>
              <a:rPr lang="en-GB" dirty="0"/>
              <a:t>, </a:t>
            </a:r>
            <a:r>
              <a:rPr lang="en-GB" dirty="0" err="1"/>
              <a:t>touha</a:t>
            </a:r>
            <a:r>
              <a:rPr lang="en-GB" dirty="0"/>
              <a:t> po </a:t>
            </a:r>
            <a:r>
              <a:rPr lang="en-GB" dirty="0" err="1"/>
              <a:t>pozornosti</a:t>
            </a:r>
            <a:r>
              <a:rPr lang="en-GB" dirty="0"/>
              <a:t>, </a:t>
            </a:r>
            <a:r>
              <a:rPr lang="en-GB" dirty="0" err="1"/>
              <a:t>odvádění</a:t>
            </a:r>
            <a:r>
              <a:rPr lang="en-GB" dirty="0"/>
              <a:t> </a:t>
            </a:r>
            <a:r>
              <a:rPr lang="en-GB" dirty="0" err="1"/>
              <a:t>pozornosti</a:t>
            </a:r>
            <a:r>
              <a:rPr lang="en-GB" dirty="0"/>
              <a:t> </a:t>
            </a:r>
            <a:r>
              <a:rPr lang="en-GB" dirty="0" err="1"/>
              <a:t>jinam</a:t>
            </a:r>
            <a:r>
              <a:rPr lang="en-GB" dirty="0"/>
              <a:t>.</a:t>
            </a:r>
            <a:endParaRPr lang="cs-CZ" dirty="0"/>
          </a:p>
          <a:p>
            <a:pPr marL="2509838" indent="-243840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dirty="0" err="1">
                <a:solidFill>
                  <a:srgbClr val="0000DC"/>
                </a:solidFill>
              </a:rPr>
              <a:t>Bagatelizace</a:t>
            </a:r>
            <a:r>
              <a:rPr lang="en-GB" dirty="0"/>
              <a:t> – </a:t>
            </a:r>
            <a:r>
              <a:rPr lang="en-GB" dirty="0" err="1"/>
              <a:t>zlehčování</a:t>
            </a:r>
            <a:r>
              <a:rPr lang="en-GB" dirty="0"/>
              <a:t> </a:t>
            </a:r>
            <a:r>
              <a:rPr lang="en-GB" dirty="0" err="1"/>
              <a:t>příznaků</a:t>
            </a:r>
            <a:r>
              <a:rPr lang="en-GB" dirty="0"/>
              <a:t> </a:t>
            </a:r>
            <a:r>
              <a:rPr lang="en-GB" dirty="0" err="1"/>
              <a:t>nemoci</a:t>
            </a:r>
            <a:r>
              <a:rPr lang="en-GB" dirty="0"/>
              <a:t>, </a:t>
            </a:r>
            <a:r>
              <a:rPr lang="en-GB" dirty="0" err="1"/>
              <a:t>obavy</a:t>
            </a:r>
            <a:r>
              <a:rPr lang="en-GB" dirty="0"/>
              <a:t> z </a:t>
            </a:r>
            <a:r>
              <a:rPr lang="en-GB" dirty="0" err="1"/>
              <a:t>onemocnění</a:t>
            </a:r>
            <a:r>
              <a:rPr lang="en-GB" dirty="0"/>
              <a:t>, </a:t>
            </a:r>
            <a:r>
              <a:rPr lang="en-GB" dirty="0" err="1"/>
              <a:t>neochota</a:t>
            </a:r>
            <a:r>
              <a:rPr lang="en-GB" dirty="0"/>
              <a:t> se </a:t>
            </a:r>
            <a:r>
              <a:rPr lang="en-GB" dirty="0" err="1"/>
              <a:t>podrobit</a:t>
            </a:r>
            <a:r>
              <a:rPr lang="en-GB" dirty="0"/>
              <a:t> </a:t>
            </a:r>
            <a:r>
              <a:rPr lang="en-GB" dirty="0" err="1"/>
              <a:t>léčebnému</a:t>
            </a:r>
            <a:r>
              <a:rPr lang="en-GB" dirty="0"/>
              <a:t> </a:t>
            </a:r>
            <a:r>
              <a:rPr lang="en-GB" dirty="0" err="1"/>
              <a:t>režimu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2895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16C7FE-619C-1290-1484-8182293912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EEA31F-1712-6BE1-889B-E4AE1E6E5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B47AF0-6D3C-CF8A-1FC3-EFE9B025D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53835"/>
            <a:ext cx="10753200" cy="451576"/>
          </a:xfrm>
        </p:spPr>
        <p:txBody>
          <a:bodyPr/>
          <a:lstStyle/>
          <a:p>
            <a:r>
              <a:rPr lang="en-GB" sz="3200" dirty="0" err="1"/>
              <a:t>Fáze</a:t>
            </a:r>
            <a:r>
              <a:rPr lang="en-GB" sz="3200" dirty="0"/>
              <a:t> </a:t>
            </a:r>
            <a:r>
              <a:rPr lang="en-GB" sz="3200" dirty="0" err="1"/>
              <a:t>psychické</a:t>
            </a:r>
            <a:r>
              <a:rPr lang="en-GB" sz="3200" dirty="0"/>
              <a:t> </a:t>
            </a:r>
            <a:r>
              <a:rPr lang="en-GB" sz="3200" dirty="0" err="1"/>
              <a:t>odezvy</a:t>
            </a:r>
            <a:r>
              <a:rPr lang="en-GB" sz="3200" dirty="0"/>
              <a:t> </a:t>
            </a:r>
            <a:r>
              <a:rPr lang="en-GB" sz="3200" dirty="0" err="1"/>
              <a:t>na</a:t>
            </a:r>
            <a:r>
              <a:rPr lang="en-GB" sz="3200" dirty="0"/>
              <a:t> </a:t>
            </a:r>
            <a:r>
              <a:rPr lang="en-GB" sz="3200" dirty="0" err="1"/>
              <a:t>závažnou</a:t>
            </a:r>
            <a:r>
              <a:rPr lang="en-GB" sz="3200" dirty="0"/>
              <a:t> </a:t>
            </a:r>
            <a:r>
              <a:rPr lang="en-GB" sz="3200" dirty="0" err="1"/>
              <a:t>životní</a:t>
            </a:r>
            <a:r>
              <a:rPr lang="en-GB" sz="3200" dirty="0"/>
              <a:t> </a:t>
            </a:r>
            <a:r>
              <a:rPr lang="en-GB" sz="3200" dirty="0" err="1"/>
              <a:t>situaci</a:t>
            </a:r>
            <a:endParaRPr lang="en-GB" sz="32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6E46A05-62A3-2242-DF9A-E774CD6A2693}"/>
              </a:ext>
            </a:extLst>
          </p:cNvPr>
          <p:cNvSpPr txBox="1"/>
          <p:nvPr/>
        </p:nvSpPr>
        <p:spPr>
          <a:xfrm>
            <a:off x="3363752" y="1268214"/>
            <a:ext cx="805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b="1" dirty="0">
                <a:latin typeface="+mn-lt"/>
              </a:rPr>
              <a:t>šok</a:t>
            </a:r>
            <a:endParaRPr lang="en-GB" sz="2800" b="1" dirty="0" err="1"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B3B4A2D-1524-D4CE-4FDB-4AC5A3BD6ABE}"/>
              </a:ext>
            </a:extLst>
          </p:cNvPr>
          <p:cNvSpPr txBox="1"/>
          <p:nvPr/>
        </p:nvSpPr>
        <p:spPr>
          <a:xfrm>
            <a:off x="6400800" y="1653525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b="1" dirty="0">
                <a:latin typeface="+mn-lt"/>
              </a:rPr>
              <a:t>popření</a:t>
            </a:r>
            <a:endParaRPr lang="en-GB" sz="2800" b="1" dirty="0" err="1"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39487E6-747A-A905-766A-B4E2E254569D}"/>
              </a:ext>
            </a:extLst>
          </p:cNvPr>
          <p:cNvSpPr txBox="1"/>
          <p:nvPr/>
        </p:nvSpPr>
        <p:spPr>
          <a:xfrm>
            <a:off x="1927412" y="2681875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b="1" dirty="0">
                <a:latin typeface="+mn-lt"/>
              </a:rPr>
              <a:t>agrese</a:t>
            </a:r>
            <a:endParaRPr lang="en-GB" sz="2800" b="1" dirty="0" err="1"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EF826E9-70CD-7187-6C73-93B166600E11}"/>
              </a:ext>
            </a:extLst>
          </p:cNvPr>
          <p:cNvSpPr txBox="1"/>
          <p:nvPr/>
        </p:nvSpPr>
        <p:spPr>
          <a:xfrm>
            <a:off x="5432612" y="3509875"/>
            <a:ext cx="1936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smlouvání</a:t>
            </a:r>
            <a:endParaRPr lang="en-GB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46A5196-F08E-1649-440A-61F04CA9F995}"/>
              </a:ext>
            </a:extLst>
          </p:cNvPr>
          <p:cNvSpPr txBox="1"/>
          <p:nvPr/>
        </p:nvSpPr>
        <p:spPr>
          <a:xfrm>
            <a:off x="1776999" y="4719894"/>
            <a:ext cx="1586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deprese</a:t>
            </a:r>
            <a:endParaRPr lang="en-GB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16567C6-65FF-3384-065B-016723F68211}"/>
              </a:ext>
            </a:extLst>
          </p:cNvPr>
          <p:cNvSpPr txBox="1"/>
          <p:nvPr/>
        </p:nvSpPr>
        <p:spPr>
          <a:xfrm>
            <a:off x="8034873" y="5019015"/>
            <a:ext cx="1586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smíření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020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8ECAC50-7943-C31B-CAAC-6311BF2132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9CEC028-2CFF-7239-F7AE-B970F4DEA3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B52B84-A52A-F496-2C63-8F84950C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</a:t>
            </a:r>
            <a:r>
              <a:rPr lang="en-GB" dirty="0" err="1"/>
              <a:t>bdobí</a:t>
            </a:r>
            <a:r>
              <a:rPr lang="en-GB" dirty="0"/>
              <a:t> </a:t>
            </a:r>
            <a:r>
              <a:rPr lang="en-GB" dirty="0" err="1"/>
              <a:t>šoku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E9E6E8F-D2BD-D331-3F50-4B909F47C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2816195"/>
            <a:ext cx="6989184" cy="3180057"/>
          </a:xfrm>
        </p:spPr>
        <p:txBody>
          <a:bodyPr/>
          <a:lstStyle/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období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sdělení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diagnózy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emočně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velmi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silná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odezva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projevující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pláčem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neklidem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či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naopak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strnulostí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nespavostí</a:t>
            </a:r>
            <a:endParaRPr lang="cs-CZ" sz="24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trvá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různě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dlouho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většinou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sama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odezní</a:t>
            </a:r>
            <a:endParaRPr lang="cs-CZ" sz="24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pacient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ptá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„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proč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já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?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proč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 to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stalo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?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proč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právě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teď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?“</a:t>
            </a:r>
          </a:p>
          <a:p>
            <a:pPr>
              <a:lnSpc>
                <a:spcPct val="100000"/>
              </a:lnSpc>
            </a:pPr>
            <a:endParaRPr lang="en-GB" sz="2400" dirty="0"/>
          </a:p>
        </p:txBody>
      </p:sp>
      <p:pic>
        <p:nvPicPr>
          <p:cNvPr id="11266" name="Picture 2" descr="ach, můj! nádherná dívka s telefonem v ruce je překvapena něčím, co viděla na obrazovce, drží brýle před jasně žlutým pozadím. - šok - stock snímky, obrázky a fotky">
            <a:extLst>
              <a:ext uri="{FF2B5EF4-FFF2-40B4-BE49-F238E27FC236}">
                <a16:creationId xmlns:a16="http://schemas.microsoft.com/office/drawing/2014/main" id="{12958B19-DBCA-40EF-78B8-F3927ED98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" y="1698505"/>
            <a:ext cx="4061579" cy="270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legrační britský krátkosrstý portrét kočky, který vypadá šokovaně nebo překvapeně - šok - stock snímky, obrázky a fotky">
            <a:extLst>
              <a:ext uri="{FF2B5EF4-FFF2-40B4-BE49-F238E27FC236}">
                <a16:creationId xmlns:a16="http://schemas.microsoft.com/office/drawing/2014/main" id="{908A456C-01B3-0138-560A-EC3C6A26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220" y="193071"/>
            <a:ext cx="3307433" cy="220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938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B9F641-1595-5153-151D-4DC62A6DF1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18CEB0-B2E4-AD18-5F87-792F17CB3D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E7CEBA3-64DE-27EA-E3A1-0AD9DFF81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28796"/>
            <a:ext cx="10753200" cy="451576"/>
          </a:xfrm>
        </p:spPr>
        <p:txBody>
          <a:bodyPr/>
          <a:lstStyle/>
          <a:p>
            <a:r>
              <a:rPr lang="cs-CZ" dirty="0"/>
              <a:t>O</a:t>
            </a:r>
            <a:r>
              <a:rPr lang="en-GB" dirty="0" err="1"/>
              <a:t>bdobí</a:t>
            </a:r>
            <a:r>
              <a:rPr lang="en-GB" dirty="0"/>
              <a:t> </a:t>
            </a:r>
            <a:r>
              <a:rPr lang="en-GB" dirty="0" err="1"/>
              <a:t>popření</a:t>
            </a:r>
            <a:br>
              <a:rPr lang="en-GB" dirty="0"/>
            </a:b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C07FFD9-038D-D126-05A2-469BEAB0D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41594"/>
            <a:ext cx="10753200" cy="2474645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pacienti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nechtějí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smířit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 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onemocněním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hledají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racionální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vysvětlení</a:t>
            </a:r>
            <a:endParaRPr lang="cs-CZ" sz="24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tato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fáze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může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extrémních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případech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trvat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po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celou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dobu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onemocnění</a:t>
            </a:r>
            <a:endParaRPr lang="cs-CZ" sz="24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tvrzení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typu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„to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není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pravda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nic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mi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není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určitě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jde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omyl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“</a:t>
            </a:r>
          </a:p>
          <a:p>
            <a:endParaRPr lang="en-GB" dirty="0"/>
          </a:p>
        </p:txBody>
      </p:sp>
      <p:pic>
        <p:nvPicPr>
          <p:cNvPr id="10242" name="Picture 2" descr="Popření obrazy na stěnu • obrazy slaboch, popření, pštros | myloview.cz">
            <a:extLst>
              <a:ext uri="{FF2B5EF4-FFF2-40B4-BE49-F238E27FC236}">
                <a16:creationId xmlns:a16="http://schemas.microsoft.com/office/drawing/2014/main" id="{300DC455-F6F6-1718-160D-9AFBE240A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011" y="3765443"/>
            <a:ext cx="4274270" cy="286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573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29EE5E-D74E-3A87-F901-623B611DE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C35990-6967-672E-A304-2602E223C8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DF66A25-8C1E-04AB-E294-62D5A5D0E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</a:t>
            </a:r>
            <a:r>
              <a:rPr lang="en-GB" dirty="0" err="1"/>
              <a:t>bdobí</a:t>
            </a:r>
            <a:r>
              <a:rPr lang="en-GB" dirty="0"/>
              <a:t> </a:t>
            </a:r>
            <a:r>
              <a:rPr lang="en-GB" dirty="0" err="1"/>
              <a:t>agrese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547923C-3FC0-6C4D-7C94-79424096C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424" y="1760976"/>
            <a:ext cx="10753200" cy="2705833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pacient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ocitá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emoční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pasti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pociťuje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zlost</a:t>
            </a:r>
            <a:endParaRPr lang="cs-CZ" sz="24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jeho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jednání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je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často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zaměřeno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proti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okolí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zdravotníkům</a:t>
            </a:r>
            <a:endParaRPr lang="cs-CZ" sz="24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sebeobviňování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výčitky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nemoc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chápou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jako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„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trest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za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hříchy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“</a:t>
            </a:r>
            <a:endParaRPr lang="cs-CZ" sz="24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odmítání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léčby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pomoci</a:t>
            </a:r>
            <a:endParaRPr lang="cs-CZ" sz="24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en-GB" dirty="0"/>
          </a:p>
        </p:txBody>
      </p:sp>
      <p:pic>
        <p:nvPicPr>
          <p:cNvPr id="9218" name="Picture 2" descr="NIČIVÁ AGRESE | ŠŤASTNÝ ÚSMĚV">
            <a:extLst>
              <a:ext uri="{FF2B5EF4-FFF2-40B4-BE49-F238E27FC236}">
                <a16:creationId xmlns:a16="http://schemas.microsoft.com/office/drawing/2014/main" id="{AA75DBB3-68C5-6B57-B8B4-F0BE60096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49" y="151777"/>
            <a:ext cx="3830571" cy="178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gresivní pacient je často opomíjené téma | Braunoviny">
            <a:extLst>
              <a:ext uri="{FF2B5EF4-FFF2-40B4-BE49-F238E27FC236}">
                <a16:creationId xmlns:a16="http://schemas.microsoft.com/office/drawing/2014/main" id="{56D6D984-70C1-AB42-6350-4B5B4B595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795" y="4034028"/>
            <a:ext cx="3626374" cy="270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353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BE1B378-EC51-587B-F08A-CA18D596DF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4F6D52C-3BC4-78C9-39C0-11F8817D67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08A1E8-F6E4-FA5A-9B7A-176340A0D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89650"/>
            <a:ext cx="10753200" cy="451576"/>
          </a:xfrm>
        </p:spPr>
        <p:txBody>
          <a:bodyPr/>
          <a:lstStyle/>
          <a:p>
            <a:r>
              <a:rPr lang="cs-CZ" dirty="0"/>
              <a:t>O</a:t>
            </a:r>
            <a:r>
              <a:rPr lang="en-GB" dirty="0" err="1"/>
              <a:t>bdobí</a:t>
            </a:r>
            <a:r>
              <a:rPr lang="en-GB" dirty="0"/>
              <a:t> </a:t>
            </a:r>
            <a:r>
              <a:rPr lang="en-GB" dirty="0" err="1"/>
              <a:t>smlouvání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DE59C03-5E92-4864-A8EB-5C84C4A7B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265505"/>
            <a:ext cx="10753200" cy="4848423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dostavuje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iracionalita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magické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myšlení</a:t>
            </a:r>
            <a:endParaRPr lang="cs-CZ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nemocní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sami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sebou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uzavírají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smlouvy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podstoupenou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obětí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„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jistí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“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zdraví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vykoupení</a:t>
            </a:r>
            <a:endParaRPr lang="cs-CZ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vyhledávají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alternativní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způsoby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léčby</a:t>
            </a:r>
            <a:endParaRPr lang="cs-CZ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„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chci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vidět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děti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maturovat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promovat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; </a:t>
            </a:r>
            <a:endParaRPr lang="cs-CZ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72000" indent="0" algn="l">
              <a:buNone/>
            </a:pPr>
            <a:r>
              <a:rPr lang="cs-CZ" dirty="0">
                <a:solidFill>
                  <a:srgbClr val="000000"/>
                </a:solidFill>
                <a:latin typeface="Open Sans" panose="020B0606030504020204" pitchFamily="34" charset="0"/>
              </a:rPr>
              <a:t> 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chci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zajistit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rodinu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musím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postarat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…“</a:t>
            </a:r>
          </a:p>
          <a:p>
            <a:endParaRPr lang="en-GB" dirty="0"/>
          </a:p>
        </p:txBody>
      </p:sp>
      <p:pic>
        <p:nvPicPr>
          <p:cNvPr id="8194" name="Picture 2" descr="Jak se nenechat na dovolené oškubat? Naučte se smlouvat! | Blesk.cz">
            <a:extLst>
              <a:ext uri="{FF2B5EF4-FFF2-40B4-BE49-F238E27FC236}">
                <a16:creationId xmlns:a16="http://schemas.microsoft.com/office/drawing/2014/main" id="{456B6941-B5BA-F4D7-243F-104FD601B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372" y="2781293"/>
            <a:ext cx="3461016" cy="23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398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88546C1-B71D-2E44-A88F-1D0C8CB94A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8E4F426-8D38-1C4B-8653-CBB32820FC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61E221-A7CF-82B4-CE85-111631A2C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</a:t>
            </a:r>
            <a:r>
              <a:rPr lang="en-GB" dirty="0" err="1"/>
              <a:t>bdobí</a:t>
            </a:r>
            <a:r>
              <a:rPr lang="en-GB" dirty="0"/>
              <a:t> </a:t>
            </a:r>
            <a:r>
              <a:rPr lang="en-GB" dirty="0" err="1"/>
              <a:t>deprese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609C1F6-5B0E-39BA-4A9E-65480194B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88002"/>
            <a:ext cx="10753200" cy="413999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nejtěžší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fáze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psychické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odezvy</a:t>
            </a:r>
            <a:endParaRPr lang="cs-CZ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pacienti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ponoří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do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svého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strachu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úzkosti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trpí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nezvladatelným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motorickým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neklidem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strnulostí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stažením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 do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sebe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nekomunikováním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či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přemrštěnou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komunikací</a:t>
            </a:r>
            <a:endParaRPr lang="cs-CZ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tuto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fázi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je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třeba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překonat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psychofarmaky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je pro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nemocného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nebezpečná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pokud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je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neléčená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hrozí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suicidální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jednání</a:t>
            </a:r>
            <a:endParaRPr lang="en-GB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en-GB" dirty="0"/>
          </a:p>
        </p:txBody>
      </p:sp>
      <p:pic>
        <p:nvPicPr>
          <p:cNvPr id="7170" name="Picture 2" descr="Babské rady na deprese - splín a smutek, aneb jak zatočit s úzkostí">
            <a:extLst>
              <a:ext uri="{FF2B5EF4-FFF2-40B4-BE49-F238E27FC236}">
                <a16:creationId xmlns:a16="http://schemas.microsoft.com/office/drawing/2014/main" id="{61D62455-3F51-487A-D752-5E5C05E12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53300"/>
            <a:ext cx="3794474" cy="252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191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D429500-7EC8-ED7E-0CE9-8B36E37191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94D95B-75F3-08F1-DC28-A775E4D5DA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6CF9756-AB47-BCD2-3827-8029A66F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</a:t>
            </a:r>
            <a:r>
              <a:rPr lang="en-GB" dirty="0" err="1"/>
              <a:t>bdobí</a:t>
            </a:r>
            <a:r>
              <a:rPr lang="en-GB" dirty="0"/>
              <a:t> </a:t>
            </a:r>
            <a:r>
              <a:rPr lang="en-GB" dirty="0" err="1"/>
              <a:t>smíření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0CCE7-091E-AA26-E233-D514C84A3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0002"/>
            <a:ext cx="10753200" cy="413999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fáze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psychického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uvolnění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emoční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vypjatost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převáží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rozumový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přístup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k 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nemoci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léčbě</a:t>
            </a:r>
            <a:endParaRPr lang="cs-CZ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pacient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je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schopen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spolupracovat</a:t>
            </a:r>
            <a:endParaRPr lang="en-GB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en-GB" dirty="0"/>
          </a:p>
        </p:txBody>
      </p:sp>
      <p:pic>
        <p:nvPicPr>
          <p:cNvPr id="6146" name="Picture 2" descr="Smíření - iVysílání | Česká televize">
            <a:extLst>
              <a:ext uri="{FF2B5EF4-FFF2-40B4-BE49-F238E27FC236}">
                <a16:creationId xmlns:a16="http://schemas.microsoft.com/office/drawing/2014/main" id="{3F6C66C7-3F5F-4415-CAA5-3F2AE65FC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54250"/>
            <a:ext cx="5175314" cy="289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487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5AAA463-176A-B48B-E2F7-F89D24CC61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B6F6B4-0F7F-6001-8C9F-71BF9D3691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998293-9A0A-F23F-2FA6-E99E942A8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by mělo být definováno zdraví?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2FC9414-0AAF-CC26-819B-36EF5DD1F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276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55341A6-27A6-39F4-E383-ABDDC3BE41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B38AC9-58A9-74DD-E14A-35A91044FE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BDC6699-F597-C93F-7773-E339027B3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82136"/>
            <a:ext cx="10753200" cy="451576"/>
          </a:xfrm>
        </p:spPr>
        <p:txBody>
          <a:bodyPr/>
          <a:lstStyle/>
          <a:p>
            <a:r>
              <a:rPr lang="cs-CZ" dirty="0"/>
              <a:t>HOLISMUS v ošetřovatelství</a:t>
            </a:r>
            <a:br>
              <a:rPr lang="cs-CZ" dirty="0"/>
            </a:b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9CD8DF6-BD04-AE44-6789-062902BB7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16" y="910765"/>
            <a:ext cx="609600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 </a:t>
            </a:r>
            <a:r>
              <a:rPr lang="en-GB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řeckého</a:t>
            </a:r>
            <a:r>
              <a:rPr lang="en-GB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sz="24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holos</a:t>
            </a:r>
            <a:r>
              <a:rPr lang="en-GB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celek</a:t>
            </a:r>
            <a:r>
              <a:rPr lang="cs-CZ" sz="2400" dirty="0">
                <a:solidFill>
                  <a:srgbClr val="202122"/>
                </a:solidFill>
                <a:latin typeface="Arial" panose="020B0604020202020204" pitchFamily="34" charset="0"/>
              </a:rPr>
              <a:t>-</a:t>
            </a:r>
            <a:r>
              <a:rPr lang="en-GB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filosofický</a:t>
            </a:r>
            <a:r>
              <a:rPr lang="en-GB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názor</a:t>
            </a:r>
            <a:r>
              <a:rPr lang="en-GB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nebo</a:t>
            </a:r>
            <a:r>
              <a:rPr lang="en-GB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směr</a:t>
            </a:r>
            <a:r>
              <a:rPr lang="en-GB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který</a:t>
            </a:r>
            <a:r>
              <a:rPr lang="en-GB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zdůrazňuje</a:t>
            </a:r>
            <a:r>
              <a:rPr lang="en-GB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že</a:t>
            </a:r>
            <a:r>
              <a:rPr lang="en-GB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všechny</a:t>
            </a:r>
            <a:r>
              <a:rPr lang="en-GB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vlastnosti</a:t>
            </a:r>
            <a:r>
              <a:rPr lang="en-GB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nějakého</a:t>
            </a:r>
            <a:r>
              <a:rPr lang="en-GB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systému</a:t>
            </a:r>
            <a:r>
              <a:rPr lang="en-GB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nelze</a:t>
            </a:r>
            <a:r>
              <a:rPr lang="en-GB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určit</a:t>
            </a:r>
            <a:r>
              <a:rPr lang="en-GB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nebo</a:t>
            </a:r>
            <a:r>
              <a:rPr lang="en-GB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vysvětlit</a:t>
            </a:r>
            <a:r>
              <a:rPr lang="en-GB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pouze</a:t>
            </a:r>
            <a:r>
              <a:rPr lang="en-GB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zkoumáním</a:t>
            </a:r>
            <a:r>
              <a:rPr lang="en-GB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jeho</a:t>
            </a:r>
            <a:r>
              <a:rPr lang="en-GB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částí</a:t>
            </a:r>
            <a:r>
              <a:rPr lang="en-GB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endParaRPr lang="cs-CZ" sz="2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Taller de habilidades y estrategias: propiedad intelectual | E&amp;J">
            <a:extLst>
              <a:ext uri="{FF2B5EF4-FFF2-40B4-BE49-F238E27FC236}">
                <a16:creationId xmlns:a16="http://schemas.microsoft.com/office/drawing/2014/main" id="{B8215936-464E-00F3-D39C-8DE3AF93F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541" y="1810949"/>
            <a:ext cx="6085427" cy="338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0FE197A-85AF-D752-A356-60A81BB8BAB8}"/>
              </a:ext>
            </a:extLst>
          </p:cNvPr>
          <p:cNvSpPr txBox="1"/>
          <p:nvPr/>
        </p:nvSpPr>
        <p:spPr>
          <a:xfrm>
            <a:off x="0" y="2900247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en-GB" dirty="0" err="1">
                <a:solidFill>
                  <a:srgbClr val="202122"/>
                </a:solidFill>
                <a:latin typeface="Arial" panose="020B0604020202020204" pitchFamily="34" charset="0"/>
              </a:rPr>
              <a:t>tvrdí</a:t>
            </a: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GB" dirty="0" err="1">
                <a:solidFill>
                  <a:srgbClr val="202122"/>
                </a:solidFill>
                <a:latin typeface="Arial" panose="020B0604020202020204" pitchFamily="34" charset="0"/>
              </a:rPr>
              <a:t>že</a:t>
            </a: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 „</a:t>
            </a:r>
            <a:r>
              <a:rPr lang="en-GB" dirty="0" err="1">
                <a:solidFill>
                  <a:srgbClr val="202122"/>
                </a:solidFill>
                <a:latin typeface="Arial" panose="020B0604020202020204" pitchFamily="34" charset="0"/>
              </a:rPr>
              <a:t>celek</a:t>
            </a: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“ je </a:t>
            </a:r>
            <a:r>
              <a:rPr lang="en-GB" dirty="0" err="1">
                <a:solidFill>
                  <a:srgbClr val="202122"/>
                </a:solidFill>
                <a:latin typeface="Arial" panose="020B0604020202020204" pitchFamily="34" charset="0"/>
              </a:rPr>
              <a:t>důležitější</a:t>
            </a: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02122"/>
                </a:solidFill>
                <a:latin typeface="Arial" panose="020B0604020202020204" pitchFamily="34" charset="0"/>
              </a:rPr>
              <a:t>než</a:t>
            </a: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02122"/>
                </a:solidFill>
                <a:latin typeface="Arial" panose="020B0604020202020204" pitchFamily="34" charset="0"/>
              </a:rPr>
              <a:t>jeho</a:t>
            </a: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02122"/>
                </a:solidFill>
                <a:latin typeface="Arial" panose="020B0604020202020204" pitchFamily="34" charset="0"/>
              </a:rPr>
              <a:t>části</a:t>
            </a: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 a </a:t>
            </a:r>
            <a:r>
              <a:rPr lang="en-GB" dirty="0" err="1">
                <a:solidFill>
                  <a:srgbClr val="202122"/>
                </a:solidFill>
                <a:latin typeface="Arial" panose="020B0604020202020204" pitchFamily="34" charset="0"/>
              </a:rPr>
              <a:t>každá</a:t>
            </a: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02122"/>
                </a:solidFill>
                <a:latin typeface="Arial" panose="020B0604020202020204" pitchFamily="34" charset="0"/>
              </a:rPr>
              <a:t>část</a:t>
            </a: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02122"/>
                </a:solidFill>
                <a:latin typeface="Arial" panose="020B0604020202020204" pitchFamily="34" charset="0"/>
              </a:rPr>
              <a:t>má</a:t>
            </a: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02122"/>
                </a:solidFill>
                <a:latin typeface="Arial" panose="020B0604020202020204" pitchFamily="34" charset="0"/>
              </a:rPr>
              <a:t>význam</a:t>
            </a: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02122"/>
                </a:solidFill>
                <a:latin typeface="Arial" panose="020B0604020202020204" pitchFamily="34" charset="0"/>
              </a:rPr>
              <a:t>pouze</a:t>
            </a: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02122"/>
                </a:solidFill>
                <a:latin typeface="Arial" panose="020B0604020202020204" pitchFamily="34" charset="0"/>
              </a:rPr>
              <a:t>vztahujeme</a:t>
            </a: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-li </a:t>
            </a:r>
            <a:r>
              <a:rPr lang="en-GB" dirty="0" err="1">
                <a:solidFill>
                  <a:srgbClr val="202122"/>
                </a:solidFill>
                <a:latin typeface="Arial" panose="020B0604020202020204" pitchFamily="34" charset="0"/>
              </a:rPr>
              <a:t>její</a:t>
            </a: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02122"/>
                </a:solidFill>
                <a:latin typeface="Arial" panose="020B0604020202020204" pitchFamily="34" charset="0"/>
              </a:rPr>
              <a:t>význam</a:t>
            </a: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 k </a:t>
            </a:r>
            <a:r>
              <a:rPr lang="en-GB" dirty="0" err="1">
                <a:solidFill>
                  <a:srgbClr val="202122"/>
                </a:solidFill>
                <a:latin typeface="Arial" panose="020B0604020202020204" pitchFamily="34" charset="0"/>
              </a:rPr>
              <a:t>ostatním</a:t>
            </a: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02122"/>
                </a:solidFill>
                <a:latin typeface="Arial" panose="020B0604020202020204" pitchFamily="34" charset="0"/>
              </a:rPr>
              <a:t>částem</a:t>
            </a: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02122"/>
                </a:solidFill>
                <a:latin typeface="Arial" panose="020B0604020202020204" pitchFamily="34" charset="0"/>
              </a:rPr>
              <a:t>nebo</a:t>
            </a: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 k </a:t>
            </a:r>
            <a:r>
              <a:rPr lang="en-GB" dirty="0" err="1">
                <a:solidFill>
                  <a:srgbClr val="202122"/>
                </a:solidFill>
                <a:latin typeface="Arial" panose="020B0604020202020204" pitchFamily="34" charset="0"/>
              </a:rPr>
              <a:t>celku</a:t>
            </a: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endParaRPr lang="cs-CZ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−"/>
            </a:pPr>
            <a:endParaRPr lang="cs-CZ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en-GB" dirty="0" err="1">
                <a:solidFill>
                  <a:srgbClr val="202122"/>
                </a:solidFill>
                <a:latin typeface="Arial" panose="020B0604020202020204" pitchFamily="34" charset="0"/>
              </a:rPr>
              <a:t>vychází</a:t>
            </a: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 z </a:t>
            </a:r>
            <a:r>
              <a:rPr lang="en-GB" dirty="0" err="1">
                <a:solidFill>
                  <a:srgbClr val="202122"/>
                </a:solidFill>
                <a:latin typeface="Arial" panose="020B0604020202020204" pitchFamily="34" charset="0"/>
              </a:rPr>
              <a:t>přesvědčení</a:t>
            </a: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GB" dirty="0" err="1">
                <a:solidFill>
                  <a:srgbClr val="202122"/>
                </a:solidFill>
                <a:latin typeface="Arial" panose="020B0604020202020204" pitchFamily="34" charset="0"/>
              </a:rPr>
              <a:t>že</a:t>
            </a: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02122"/>
                </a:solidFill>
                <a:latin typeface="Arial" panose="020B0604020202020204" pitchFamily="34" charset="0"/>
              </a:rPr>
              <a:t>skutečnost</a:t>
            </a: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02122"/>
                </a:solidFill>
                <a:latin typeface="Arial" panose="020B0604020202020204" pitchFamily="34" charset="0"/>
              </a:rPr>
              <a:t>nelze</a:t>
            </a: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02122"/>
                </a:solidFill>
                <a:latin typeface="Arial" panose="020B0604020202020204" pitchFamily="34" charset="0"/>
              </a:rPr>
              <a:t>pochopit</a:t>
            </a: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02122"/>
                </a:solidFill>
                <a:latin typeface="Arial" panose="020B0604020202020204" pitchFamily="34" charset="0"/>
              </a:rPr>
              <a:t>podle</a:t>
            </a: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02122"/>
                </a:solidFill>
                <a:latin typeface="Arial" panose="020B0604020202020204" pitchFamily="34" charset="0"/>
              </a:rPr>
              <a:t>jejích</a:t>
            </a: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02122"/>
                </a:solidFill>
                <a:latin typeface="Arial" panose="020B0604020202020204" pitchFamily="34" charset="0"/>
              </a:rPr>
              <a:t>jednotlivých</a:t>
            </a: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02122"/>
                </a:solidFill>
                <a:latin typeface="Arial" panose="020B0604020202020204" pitchFamily="34" charset="0"/>
              </a:rPr>
              <a:t>částí</a:t>
            </a: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, ale </a:t>
            </a:r>
            <a:r>
              <a:rPr lang="en-GB" dirty="0" err="1">
                <a:solidFill>
                  <a:srgbClr val="202122"/>
                </a:solidFill>
                <a:latin typeface="Arial" panose="020B0604020202020204" pitchFamily="34" charset="0"/>
              </a:rPr>
              <a:t>pouze</a:t>
            </a: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02122"/>
                </a:solidFill>
                <a:latin typeface="Arial" panose="020B0604020202020204" pitchFamily="34" charset="0"/>
              </a:rPr>
              <a:t>jako</a:t>
            </a: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02122"/>
                </a:solidFill>
                <a:latin typeface="Arial" panose="020B0604020202020204" pitchFamily="34" charset="0"/>
              </a:rPr>
              <a:t>větší</a:t>
            </a: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02122"/>
                </a:solidFill>
                <a:latin typeface="Arial" panose="020B0604020202020204" pitchFamily="34" charset="0"/>
              </a:rPr>
              <a:t>celek</a:t>
            </a: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2556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C53D06-58BC-0AC1-F64E-0F08AD501C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2B06F5-4E60-23EA-260C-180600D9F2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2050" name="Picture 2" descr="Co je to Holismus? Význam slova, termín, Definice výrazu Holismus. Co znamená odborný pojem Holismus z kategorie Filozofie?">
            <a:extLst>
              <a:ext uri="{FF2B5EF4-FFF2-40B4-BE49-F238E27FC236}">
                <a16:creationId xmlns:a16="http://schemas.microsoft.com/office/drawing/2014/main" id="{71C547C2-81CA-955F-3F76-8E0440D55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552" y="269384"/>
            <a:ext cx="4739424" cy="631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051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74EB3F-50CD-AD93-21E8-5F1591F7C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40DE41-5170-F48A-5ED6-DF418EED93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0380F1-B2D8-6479-08B2-101697513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Holismus v moderním ošetřovatelství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54E1500-E4DA-859C-A06D-94D09A920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jedinečnou</a:t>
            </a:r>
            <a:r>
              <a:rPr lang="en-GB" dirty="0"/>
              <a:t> </a:t>
            </a:r>
            <a:r>
              <a:rPr lang="en-GB" dirty="0" err="1"/>
              <a:t>úlhou</a:t>
            </a:r>
            <a:r>
              <a:rPr lang="en-GB" dirty="0"/>
              <a:t> </a:t>
            </a:r>
            <a:r>
              <a:rPr lang="en-GB" dirty="0" err="1"/>
              <a:t>sestry</a:t>
            </a:r>
            <a:r>
              <a:rPr lang="en-GB" dirty="0"/>
              <a:t> je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všech</a:t>
            </a:r>
            <a:r>
              <a:rPr lang="en-GB" dirty="0"/>
              <a:t> </a:t>
            </a:r>
            <a:r>
              <a:rPr lang="en-GB" dirty="0" err="1"/>
              <a:t>úrovních</a:t>
            </a:r>
            <a:r>
              <a:rPr lang="en-GB" dirty="0"/>
              <a:t> </a:t>
            </a:r>
            <a:r>
              <a:rPr lang="en-GB" dirty="0" err="1"/>
              <a:t>péče</a:t>
            </a:r>
            <a:r>
              <a:rPr lang="en-GB" dirty="0"/>
              <a:t> (</a:t>
            </a:r>
            <a:r>
              <a:rPr lang="en-GB" dirty="0" err="1"/>
              <a:t>udržení</a:t>
            </a:r>
            <a:r>
              <a:rPr lang="en-GB" dirty="0"/>
              <a:t> </a:t>
            </a:r>
            <a:r>
              <a:rPr lang="en-GB" dirty="0" err="1"/>
              <a:t>zdraví</a:t>
            </a:r>
            <a:r>
              <a:rPr lang="en-GB" dirty="0"/>
              <a:t>, </a:t>
            </a:r>
            <a:r>
              <a:rPr lang="en-GB" dirty="0" err="1"/>
              <a:t>prožívání</a:t>
            </a:r>
            <a:r>
              <a:rPr lang="en-GB" dirty="0"/>
              <a:t> </a:t>
            </a:r>
            <a:r>
              <a:rPr lang="en-GB" dirty="0" err="1"/>
              <a:t>nemoci</a:t>
            </a:r>
            <a:r>
              <a:rPr lang="en-GB" dirty="0"/>
              <a:t>, </a:t>
            </a:r>
            <a:r>
              <a:rPr lang="en-GB" dirty="0" err="1"/>
              <a:t>zotavování</a:t>
            </a:r>
            <a:r>
              <a:rPr lang="en-GB" dirty="0"/>
              <a:t> se, </a:t>
            </a:r>
            <a:r>
              <a:rPr lang="en-GB" dirty="0" err="1"/>
              <a:t>či</a:t>
            </a:r>
            <a:r>
              <a:rPr lang="en-GB" dirty="0"/>
              <a:t> </a:t>
            </a:r>
            <a:r>
              <a:rPr lang="en-GB" dirty="0" err="1"/>
              <a:t>umíraní</a:t>
            </a:r>
            <a:r>
              <a:rPr lang="en-GB" dirty="0"/>
              <a:t>) </a:t>
            </a:r>
            <a:r>
              <a:rPr lang="en-GB" dirty="0" err="1"/>
              <a:t>uspokojovat</a:t>
            </a:r>
            <a:r>
              <a:rPr lang="en-GB" dirty="0"/>
              <a:t> bio-psycho-soc </a:t>
            </a:r>
            <a:r>
              <a:rPr lang="en-GB" dirty="0" err="1"/>
              <a:t>potřeby</a:t>
            </a:r>
            <a:r>
              <a:rPr lang="en-GB" dirty="0"/>
              <a:t> </a:t>
            </a:r>
            <a:r>
              <a:rPr lang="en-GB" dirty="0" err="1"/>
              <a:t>člověka</a:t>
            </a:r>
            <a:r>
              <a:rPr lang="en-GB" dirty="0"/>
              <a:t>.</a:t>
            </a:r>
            <a:endParaRPr lang="cs-CZ" dirty="0"/>
          </a:p>
          <a:p>
            <a:endParaRPr lang="cs-CZ" dirty="0"/>
          </a:p>
          <a:p>
            <a:r>
              <a:rPr lang="en-GB" dirty="0"/>
              <a:t>v </a:t>
            </a:r>
            <a:r>
              <a:rPr lang="en-GB" dirty="0" err="1"/>
              <a:t>oše</a:t>
            </a:r>
            <a:r>
              <a:rPr lang="en-GB" dirty="0"/>
              <a:t> </a:t>
            </a:r>
            <a:r>
              <a:rPr lang="en-GB" dirty="0" err="1"/>
              <a:t>procesu</a:t>
            </a:r>
            <a:r>
              <a:rPr lang="en-GB" dirty="0"/>
              <a:t> </a:t>
            </a:r>
            <a:r>
              <a:rPr lang="en-GB" dirty="0" err="1"/>
              <a:t>zohledňuje</a:t>
            </a:r>
            <a:r>
              <a:rPr lang="en-GB" dirty="0"/>
              <a:t> </a:t>
            </a:r>
            <a:r>
              <a:rPr lang="en-GB" dirty="0" err="1"/>
              <a:t>fyzické</a:t>
            </a:r>
            <a:r>
              <a:rPr lang="en-GB" dirty="0"/>
              <a:t>, </a:t>
            </a:r>
            <a:r>
              <a:rPr lang="en-GB" dirty="0" err="1"/>
              <a:t>duchovní</a:t>
            </a:r>
            <a:r>
              <a:rPr lang="en-GB" dirty="0"/>
              <a:t>, </a:t>
            </a:r>
            <a:r>
              <a:rPr lang="en-GB" dirty="0" err="1"/>
              <a:t>emocionální</a:t>
            </a:r>
            <a:r>
              <a:rPr lang="en-GB" dirty="0"/>
              <a:t>, </a:t>
            </a:r>
            <a:r>
              <a:rPr lang="en-GB" dirty="0" err="1"/>
              <a:t>kognitivní</a:t>
            </a:r>
            <a:r>
              <a:rPr lang="en-GB" dirty="0"/>
              <a:t> a </a:t>
            </a:r>
            <a:r>
              <a:rPr lang="en-GB" dirty="0" err="1"/>
              <a:t>sociální</a:t>
            </a:r>
            <a:r>
              <a:rPr lang="en-GB" dirty="0"/>
              <a:t> </a:t>
            </a:r>
            <a:r>
              <a:rPr lang="en-GB" dirty="0" err="1"/>
              <a:t>potřeby</a:t>
            </a:r>
            <a:r>
              <a:rPr lang="en-GB" dirty="0"/>
              <a:t> </a:t>
            </a:r>
            <a:r>
              <a:rPr lang="en-GB" dirty="0" err="1"/>
              <a:t>zdravých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nemocných</a:t>
            </a:r>
            <a:r>
              <a:rPr lang="en-GB" dirty="0"/>
              <a:t> </a:t>
            </a:r>
            <a:r>
              <a:rPr lang="en-GB" dirty="0" err="1"/>
              <a:t>lidí</a:t>
            </a:r>
            <a:r>
              <a:rPr lang="en-GB" dirty="0"/>
              <a:t>.</a:t>
            </a:r>
            <a:endParaRPr lang="cs-CZ" dirty="0"/>
          </a:p>
          <a:p>
            <a:endParaRPr lang="cs-CZ" dirty="0"/>
          </a:p>
          <a:p>
            <a:r>
              <a:rPr lang="en-GB" dirty="0" err="1"/>
              <a:t>zaměřuje</a:t>
            </a:r>
            <a:r>
              <a:rPr lang="en-GB" dirty="0"/>
              <a:t> se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člověka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celek</a:t>
            </a:r>
            <a:r>
              <a:rPr lang="en-GB" dirty="0"/>
              <a:t>, ne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nemoc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nemocnou</a:t>
            </a:r>
            <a:r>
              <a:rPr lang="en-GB" dirty="0"/>
              <a:t> </a:t>
            </a:r>
            <a:r>
              <a:rPr lang="en-GB" dirty="0" err="1"/>
              <a:t>část</a:t>
            </a:r>
            <a:r>
              <a:rPr lang="en-GB" dirty="0"/>
              <a:t> </a:t>
            </a:r>
            <a:r>
              <a:rPr lang="en-GB" dirty="0" err="1"/>
              <a:t>těla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279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5BEFF38-D461-B280-ECF9-B614AA2ED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08"/>
          <a:stretch/>
        </p:blipFill>
        <p:spPr bwMode="auto">
          <a:xfrm>
            <a:off x="4410633" y="704871"/>
            <a:ext cx="7781367" cy="517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928983A-3F48-577F-370D-41425F4F8A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7902C6-6CD7-3AFA-0D56-37F30441BD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ECC4C0-062F-5C82-6E99-8205B864F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87" y="305236"/>
            <a:ext cx="10753200" cy="451576"/>
          </a:xfrm>
        </p:spPr>
        <p:txBody>
          <a:bodyPr/>
          <a:lstStyle/>
          <a:p>
            <a:r>
              <a:rPr lang="cs-CZ" dirty="0"/>
              <a:t>Holistická péče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0A1243-97A6-0BAC-92C3-9A32C0757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92" y="1183882"/>
            <a:ext cx="4673023" cy="19297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Holistická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ošetřovatelská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péče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zohledňuje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tělesné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psychosociální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 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spirituální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potřeby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člověka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endParaRPr lang="cs-CZ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Cílem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holistického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ošetřovatelství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zajistit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somatickou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 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psychickou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rovnováhu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uspokojit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biologické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psychosociální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 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spirituální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potřeby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cs-CZ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Moderní</a:t>
            </a:r>
            <a:r>
              <a:rPr lang="en-GB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ošetřovatelství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respektuje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holistický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pohled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nemocného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 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interakci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člověka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 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prostředím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zohledňuje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dopad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této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interakce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psychické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 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tělesné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zdraví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</a:t>
            </a:r>
            <a:endParaRPr lang="cs-CZ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Cílem</a:t>
            </a:r>
            <a:r>
              <a:rPr lang="en-GB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ošetřovatelských</a:t>
            </a:r>
            <a:r>
              <a:rPr lang="en-GB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intervencí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je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pomoci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optimalizovat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vztah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 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životním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prostředím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aby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bylo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podpořeno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zdraví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 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sníženo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riziko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vzniku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onemocnění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8811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BA1C3B-1FE6-F23B-77DF-F031B79738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A9258D-6CEE-29CB-1327-C7DB21354F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4C3CFD-0898-9DC5-FDBD-2A899A749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CF826DB-FDA8-1B16-5CFA-899B0757C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69C3E94-BC9C-F1CE-4831-0DFFAB7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35" y="229290"/>
            <a:ext cx="9841445" cy="590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333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011E38-B9AD-1EBF-E29F-DB21653F14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9BA7B1-A22D-168A-093B-DE8DCA2D46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2829B0-0616-64B0-8B32-716A08037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836" y="152212"/>
            <a:ext cx="10753200" cy="451576"/>
          </a:xfrm>
        </p:spPr>
        <p:txBody>
          <a:bodyPr/>
          <a:lstStyle/>
          <a:p>
            <a:r>
              <a:rPr lang="cs-CZ" dirty="0"/>
              <a:t>Příklad 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FFCEC5E-8D2C-F411-6F9D-A58771EBD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956896"/>
            <a:ext cx="10593036" cy="190284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Pacientka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opakovaně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odmítá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podstoupit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onkologickou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léčbu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 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nemocnici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Příčinu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svého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jednání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nechce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nikomu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svěřit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protože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stydí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Důvodem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je pes, o 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kterého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nemá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kdo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starat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pokud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bude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 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nemocnici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2000" indent="0">
              <a:buNone/>
            </a:pP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3DE12F3-78DD-63B5-220D-ED6DE4E6949E}"/>
              </a:ext>
            </a:extLst>
          </p:cNvPr>
          <p:cNvSpPr txBox="1"/>
          <p:nvPr/>
        </p:nvSpPr>
        <p:spPr>
          <a:xfrm>
            <a:off x="414000" y="3457578"/>
            <a:ext cx="10593036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72000" indent="0">
              <a:buNone/>
            </a:pPr>
            <a:r>
              <a:rPr lang="cs-CZ" sz="2800" dirty="0">
                <a:solidFill>
                  <a:srgbClr val="000000"/>
                </a:solidFill>
                <a:latin typeface="Arial" panose="020B0604020202020204" pitchFamily="34" charset="0"/>
              </a:rPr>
              <a:t>2. </a:t>
            </a:r>
            <a:r>
              <a:rPr lang="cs-CZ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Pacient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který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vystaven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dlouhodobému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opakovanému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stresu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přeřazení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nové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pracovní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místo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).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Situaci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řeší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konzumací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alkoholu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do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zdravotnického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zařízení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přichází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pro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bolest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břicha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Po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důkladném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vyšetření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diagnostikovaná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vředová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choroba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72831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2AE8F4-5BD1-2633-A03E-CC96E467CC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976A9C-EDA0-343F-2B8E-7EAA25C06B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3A34A1A-BA4F-A6AD-9CF5-800A114E5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Děkuji. Toto jsou ty nejlepší odměny za práci | Pomáháme hoteliérům ...">
            <a:extLst>
              <a:ext uri="{FF2B5EF4-FFF2-40B4-BE49-F238E27FC236}">
                <a16:creationId xmlns:a16="http://schemas.microsoft.com/office/drawing/2014/main" id="{5CDE7E2A-CEE5-9015-71EE-7F20A0E786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494" y="2301875"/>
            <a:ext cx="73406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6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6D6AF1A-8B0A-053E-8993-007000CC14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493AA4-3AD6-7846-180E-5C7A97C4B2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D0F645-4141-BAB5-676D-D715AD9B7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60332"/>
            <a:ext cx="10753200" cy="451576"/>
          </a:xfrm>
        </p:spPr>
        <p:txBody>
          <a:bodyPr/>
          <a:lstStyle/>
          <a:p>
            <a:r>
              <a:rPr lang="cs-CZ" dirty="0"/>
              <a:t>Koncepce pojmu zdraví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7712016-33C0-E378-FC4F-329DA03E7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956896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b="1" dirty="0" err="1"/>
              <a:t>stav</a:t>
            </a:r>
            <a:r>
              <a:rPr lang="en-GB" sz="2400" b="1" dirty="0"/>
              <a:t> </a:t>
            </a:r>
            <a:r>
              <a:rPr lang="en-GB" sz="2400" b="1" dirty="0" err="1"/>
              <a:t>plné</a:t>
            </a:r>
            <a:r>
              <a:rPr lang="en-GB" sz="2400" b="1" dirty="0"/>
              <a:t> </a:t>
            </a:r>
            <a:r>
              <a:rPr lang="en-GB" sz="2400" b="1" dirty="0" err="1"/>
              <a:t>tělesné</a:t>
            </a:r>
            <a:r>
              <a:rPr lang="en-GB" sz="2400" b="1" dirty="0"/>
              <a:t>, </a:t>
            </a:r>
            <a:r>
              <a:rPr lang="en-GB" sz="2400" b="1" dirty="0" err="1"/>
              <a:t>duševní</a:t>
            </a:r>
            <a:r>
              <a:rPr lang="en-GB" sz="2400" b="1" dirty="0"/>
              <a:t> a </a:t>
            </a:r>
            <a:r>
              <a:rPr lang="en-GB" sz="2400" b="1" dirty="0" err="1"/>
              <a:t>sociální</a:t>
            </a:r>
            <a:r>
              <a:rPr lang="en-GB" sz="2400" b="1" dirty="0"/>
              <a:t> </a:t>
            </a:r>
            <a:r>
              <a:rPr lang="en-GB" sz="2400" b="1" dirty="0" err="1"/>
              <a:t>pohody</a:t>
            </a:r>
            <a:r>
              <a:rPr lang="en-GB" sz="2400" b="1" dirty="0"/>
              <a:t> </a:t>
            </a:r>
            <a:r>
              <a:rPr lang="en-GB" sz="2400" dirty="0"/>
              <a:t>a </a:t>
            </a:r>
            <a:r>
              <a:rPr lang="en-GB" sz="2400" dirty="0" err="1"/>
              <a:t>nikoli</a:t>
            </a:r>
            <a:r>
              <a:rPr lang="en-GB" sz="2400" dirty="0"/>
              <a:t> </a:t>
            </a:r>
            <a:r>
              <a:rPr lang="en-GB" sz="2400" dirty="0" err="1"/>
              <a:t>jen</a:t>
            </a:r>
            <a:r>
              <a:rPr lang="en-GB" sz="2400" dirty="0"/>
              <a:t> </a:t>
            </a:r>
            <a:r>
              <a:rPr lang="en-GB" sz="2400" dirty="0" err="1"/>
              <a:t>jako</a:t>
            </a:r>
            <a:r>
              <a:rPr lang="en-GB" sz="2400" dirty="0"/>
              <a:t> </a:t>
            </a:r>
            <a:r>
              <a:rPr lang="en-GB" sz="2400" dirty="0" err="1"/>
              <a:t>nepřítomnost</a:t>
            </a:r>
            <a:r>
              <a:rPr lang="en-GB" sz="2400" dirty="0"/>
              <a:t> </a:t>
            </a:r>
            <a:r>
              <a:rPr lang="en-GB" sz="2400" dirty="0" err="1"/>
              <a:t>nemoci</a:t>
            </a:r>
            <a:r>
              <a:rPr lang="en-GB" sz="2400" dirty="0"/>
              <a:t> </a:t>
            </a:r>
            <a:r>
              <a:rPr lang="en-GB" sz="2400" dirty="0" err="1"/>
              <a:t>či</a:t>
            </a:r>
            <a:r>
              <a:rPr lang="en-GB" sz="2400" dirty="0"/>
              <a:t> </a:t>
            </a:r>
            <a:r>
              <a:rPr lang="en-GB" sz="2400" dirty="0" err="1"/>
              <a:t>vady</a:t>
            </a:r>
            <a:r>
              <a:rPr lang="en-GB" sz="2400" dirty="0"/>
              <a:t> (WHO, 1946).</a:t>
            </a: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en-GB" sz="2400" dirty="0" err="1"/>
              <a:t>zdraví</a:t>
            </a:r>
            <a:r>
              <a:rPr lang="en-GB" sz="2400" dirty="0"/>
              <a:t> </a:t>
            </a:r>
            <a:r>
              <a:rPr lang="en-GB" sz="2400" dirty="0" err="1"/>
              <a:t>jako</a:t>
            </a:r>
            <a:r>
              <a:rPr lang="en-GB" sz="2400" dirty="0"/>
              <a:t> </a:t>
            </a:r>
            <a:r>
              <a:rPr lang="en-GB" sz="2400" b="1" dirty="0" err="1"/>
              <a:t>schopnost</a:t>
            </a:r>
            <a:r>
              <a:rPr lang="en-GB" sz="2400" b="1" dirty="0"/>
              <a:t> </a:t>
            </a:r>
            <a:r>
              <a:rPr lang="en-GB" sz="2400" b="1" dirty="0" err="1"/>
              <a:t>vést</a:t>
            </a:r>
            <a:r>
              <a:rPr lang="en-GB" sz="2400" b="1" dirty="0"/>
              <a:t> </a:t>
            </a:r>
            <a:r>
              <a:rPr lang="en-GB" sz="2400" b="1" dirty="0" err="1"/>
              <a:t>sociálně</a:t>
            </a:r>
            <a:r>
              <a:rPr lang="en-GB" sz="2400" b="1" dirty="0"/>
              <a:t> a </a:t>
            </a:r>
            <a:r>
              <a:rPr lang="en-GB" sz="2400" b="1" dirty="0" err="1"/>
              <a:t>ekonomicky</a:t>
            </a:r>
            <a:r>
              <a:rPr lang="en-GB" sz="2400" b="1" dirty="0"/>
              <a:t> </a:t>
            </a:r>
            <a:r>
              <a:rPr lang="en-GB" sz="2400" b="1" dirty="0" err="1"/>
              <a:t>produktivní</a:t>
            </a:r>
            <a:r>
              <a:rPr lang="en-GB" sz="2400" b="1" dirty="0"/>
              <a:t> </a:t>
            </a:r>
            <a:r>
              <a:rPr lang="en-GB" sz="2400" b="1" dirty="0" err="1"/>
              <a:t>život</a:t>
            </a:r>
            <a:r>
              <a:rPr lang="en-GB" sz="2400" dirty="0"/>
              <a:t>, </a:t>
            </a:r>
            <a:r>
              <a:rPr lang="en-GB" sz="2400" dirty="0" err="1"/>
              <a:t>čímž</a:t>
            </a:r>
            <a:r>
              <a:rPr lang="en-GB" sz="2400" dirty="0"/>
              <a:t> </a:t>
            </a:r>
            <a:r>
              <a:rPr lang="en-GB" sz="2400" dirty="0" err="1"/>
              <a:t>přestalo</a:t>
            </a:r>
            <a:r>
              <a:rPr lang="en-GB" sz="2400" dirty="0"/>
              <a:t> </a:t>
            </a:r>
            <a:r>
              <a:rPr lang="en-GB" sz="2400" dirty="0" err="1"/>
              <a:t>být</a:t>
            </a:r>
            <a:r>
              <a:rPr lang="en-GB" sz="2400" dirty="0"/>
              <a:t> </a:t>
            </a:r>
            <a:r>
              <a:rPr lang="en-GB" sz="2400" dirty="0" err="1"/>
              <a:t>zdraví</a:t>
            </a:r>
            <a:r>
              <a:rPr lang="en-GB" sz="2400" dirty="0"/>
              <a:t> </a:t>
            </a:r>
            <a:r>
              <a:rPr lang="en-GB" sz="2400" dirty="0" err="1"/>
              <a:t>cílem</a:t>
            </a:r>
            <a:r>
              <a:rPr lang="en-GB" sz="2400" dirty="0"/>
              <a:t> </a:t>
            </a:r>
            <a:r>
              <a:rPr lang="en-GB" sz="2400" dirty="0" err="1"/>
              <a:t>samo</a:t>
            </a:r>
            <a:r>
              <a:rPr lang="en-GB" sz="2400" dirty="0"/>
              <a:t> o </a:t>
            </a:r>
            <a:r>
              <a:rPr lang="en-GB" sz="2400" dirty="0" err="1"/>
              <a:t>sobě</a:t>
            </a:r>
            <a:r>
              <a:rPr lang="en-GB" sz="2400" dirty="0"/>
              <a:t> a </a:t>
            </a:r>
            <a:r>
              <a:rPr lang="en-GB" sz="2400" dirty="0" err="1"/>
              <a:t>stalo</a:t>
            </a:r>
            <a:r>
              <a:rPr lang="en-GB" sz="2400" dirty="0"/>
              <a:t> se </a:t>
            </a:r>
            <a:r>
              <a:rPr lang="en-GB" sz="2400" dirty="0" err="1"/>
              <a:t>prostředkem</a:t>
            </a:r>
            <a:r>
              <a:rPr lang="en-GB" sz="2400" dirty="0"/>
              <a:t> k </a:t>
            </a:r>
            <a:r>
              <a:rPr lang="en-GB" sz="2400" dirty="0" err="1"/>
              <a:t>realizaci</a:t>
            </a:r>
            <a:r>
              <a:rPr lang="en-GB" sz="2400" dirty="0"/>
              <a:t> </a:t>
            </a:r>
            <a:r>
              <a:rPr lang="en-GB" sz="2400" dirty="0" err="1"/>
              <a:t>harmonického</a:t>
            </a:r>
            <a:r>
              <a:rPr lang="en-GB" sz="2400" dirty="0"/>
              <a:t> </a:t>
            </a:r>
            <a:r>
              <a:rPr lang="en-GB" sz="2400" dirty="0" err="1"/>
              <a:t>vývoje</a:t>
            </a:r>
            <a:r>
              <a:rPr lang="en-GB" sz="2400" dirty="0"/>
              <a:t> </a:t>
            </a:r>
            <a:r>
              <a:rPr lang="en-GB" sz="2400" dirty="0" err="1"/>
              <a:t>člověka</a:t>
            </a:r>
            <a:r>
              <a:rPr lang="en-GB" sz="2400" dirty="0"/>
              <a:t>. (</a:t>
            </a:r>
            <a:r>
              <a:rPr lang="en-GB" sz="2400" dirty="0" err="1"/>
              <a:t>Zdraví</a:t>
            </a:r>
            <a:r>
              <a:rPr lang="en-GB" sz="2400" dirty="0"/>
              <a:t> do </a:t>
            </a:r>
            <a:r>
              <a:rPr lang="en-GB" sz="2400" dirty="0" err="1"/>
              <a:t>roku</a:t>
            </a:r>
            <a:r>
              <a:rPr lang="en-GB" sz="2400" dirty="0"/>
              <a:t> 2000) </a:t>
            </a: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en-GB" sz="2400" dirty="0" err="1"/>
              <a:t>zdraví</a:t>
            </a:r>
            <a:r>
              <a:rPr lang="en-GB" sz="2400" dirty="0"/>
              <a:t> </a:t>
            </a:r>
            <a:r>
              <a:rPr lang="en-GB" sz="2400" dirty="0" err="1"/>
              <a:t>jako</a:t>
            </a:r>
            <a:r>
              <a:rPr lang="en-GB" sz="2400" dirty="0"/>
              <a:t> „</a:t>
            </a:r>
            <a:r>
              <a:rPr lang="en-GB" sz="2400" b="1" dirty="0" err="1"/>
              <a:t>snížení</a:t>
            </a:r>
            <a:r>
              <a:rPr lang="en-GB" sz="2400" b="1" dirty="0"/>
              <a:t> </a:t>
            </a:r>
            <a:r>
              <a:rPr lang="en-GB" sz="2400" b="1" dirty="0" err="1"/>
              <a:t>úmrtnosti</a:t>
            </a:r>
            <a:r>
              <a:rPr lang="en-GB" sz="2400" b="1" dirty="0"/>
              <a:t>, </a:t>
            </a:r>
            <a:r>
              <a:rPr lang="en-GB" sz="2400" b="1" dirty="0" err="1"/>
              <a:t>nemocnosti</a:t>
            </a:r>
            <a:r>
              <a:rPr lang="en-GB" sz="2400" b="1" dirty="0"/>
              <a:t> </a:t>
            </a:r>
            <a:r>
              <a:rPr lang="en-GB" sz="2400" dirty="0"/>
              <a:t>a </a:t>
            </a:r>
            <a:r>
              <a:rPr lang="en-GB" sz="2400" b="1" dirty="0" err="1"/>
              <a:t>postižení</a:t>
            </a:r>
            <a:r>
              <a:rPr lang="en-GB" sz="2400" dirty="0"/>
              <a:t> v </a:t>
            </a:r>
            <a:r>
              <a:rPr lang="en-GB" sz="2400" dirty="0" err="1"/>
              <a:t>důsledku</a:t>
            </a:r>
            <a:r>
              <a:rPr lang="en-GB" sz="2400" dirty="0"/>
              <a:t> </a:t>
            </a:r>
            <a:r>
              <a:rPr lang="en-GB" sz="2400" dirty="0" err="1"/>
              <a:t>zjistitelných</a:t>
            </a:r>
            <a:r>
              <a:rPr lang="en-GB" sz="2400" dirty="0"/>
              <a:t> </a:t>
            </a:r>
            <a:r>
              <a:rPr lang="en-GB" sz="2400" dirty="0" err="1"/>
              <a:t>nemocí</a:t>
            </a:r>
            <a:r>
              <a:rPr lang="en-GB" sz="2400" dirty="0"/>
              <a:t> a </a:t>
            </a:r>
            <a:r>
              <a:rPr lang="en-GB" sz="2400" dirty="0" err="1"/>
              <a:t>poruch</a:t>
            </a:r>
            <a:r>
              <a:rPr lang="en-GB" sz="2400" dirty="0"/>
              <a:t> a </a:t>
            </a:r>
            <a:r>
              <a:rPr lang="en-GB" sz="2400" dirty="0" err="1"/>
              <a:t>nárůst</a:t>
            </a:r>
            <a:r>
              <a:rPr lang="en-GB" sz="2400" dirty="0"/>
              <a:t> </a:t>
            </a:r>
            <a:r>
              <a:rPr lang="en-GB" sz="2400" dirty="0" err="1"/>
              <a:t>pociťované</a:t>
            </a:r>
            <a:r>
              <a:rPr lang="en-GB" sz="2400" dirty="0"/>
              <a:t> </a:t>
            </a:r>
            <a:r>
              <a:rPr lang="en-GB" sz="2400" dirty="0" err="1"/>
              <a:t>úrovně</a:t>
            </a:r>
            <a:r>
              <a:rPr lang="en-GB" sz="2400" dirty="0"/>
              <a:t> </a:t>
            </a:r>
            <a:r>
              <a:rPr lang="en-GB" sz="2400" dirty="0" err="1"/>
              <a:t>zdraví</a:t>
            </a:r>
            <a:r>
              <a:rPr lang="en-GB" sz="2400" dirty="0"/>
              <a:t>“.</a:t>
            </a: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en-GB" sz="2400" b="1" dirty="0" err="1"/>
              <a:t>zdravotní</a:t>
            </a:r>
            <a:r>
              <a:rPr lang="en-GB" sz="2400" b="1" dirty="0"/>
              <a:t> </a:t>
            </a:r>
            <a:r>
              <a:rPr lang="en-GB" sz="2400" b="1" dirty="0" err="1"/>
              <a:t>potenciál</a:t>
            </a:r>
            <a:r>
              <a:rPr lang="en-GB" sz="2400" b="1" dirty="0"/>
              <a:t> </a:t>
            </a:r>
            <a:r>
              <a:rPr lang="en-GB" sz="2400" dirty="0" err="1"/>
              <a:t>jako</a:t>
            </a:r>
            <a:r>
              <a:rPr lang="en-GB" sz="2400" dirty="0"/>
              <a:t> </a:t>
            </a:r>
            <a:r>
              <a:rPr lang="en-GB" sz="2400" dirty="0" err="1"/>
              <a:t>nejvyšší</a:t>
            </a:r>
            <a:r>
              <a:rPr lang="en-GB" sz="2400" dirty="0"/>
              <a:t> </a:t>
            </a:r>
            <a:r>
              <a:rPr lang="en-GB" sz="2400" dirty="0" err="1"/>
              <a:t>stupeň</a:t>
            </a:r>
            <a:r>
              <a:rPr lang="en-GB" sz="2400" dirty="0"/>
              <a:t> </a:t>
            </a:r>
            <a:r>
              <a:rPr lang="en-GB" sz="2400" dirty="0" err="1"/>
              <a:t>zdraví</a:t>
            </a:r>
            <a:r>
              <a:rPr lang="en-GB" sz="2400" dirty="0"/>
              <a:t>, </a:t>
            </a:r>
            <a:r>
              <a:rPr lang="en-GB" sz="2400" dirty="0" err="1"/>
              <a:t>kterého</a:t>
            </a:r>
            <a:r>
              <a:rPr lang="en-GB" sz="2400" dirty="0"/>
              <a:t> </a:t>
            </a:r>
            <a:r>
              <a:rPr lang="en-GB" sz="2400" dirty="0" err="1"/>
              <a:t>může</a:t>
            </a:r>
            <a:r>
              <a:rPr lang="en-GB" sz="2400" dirty="0"/>
              <a:t> </a:t>
            </a:r>
            <a:r>
              <a:rPr lang="en-GB" sz="2400" dirty="0" err="1"/>
              <a:t>jednotlivec</a:t>
            </a:r>
            <a:r>
              <a:rPr lang="en-GB" sz="2400" dirty="0"/>
              <a:t> </a:t>
            </a:r>
            <a:r>
              <a:rPr lang="en-GB" sz="2400" dirty="0" err="1"/>
              <a:t>dosáhnout</a:t>
            </a:r>
            <a:r>
              <a:rPr lang="en-GB" sz="2400" dirty="0"/>
              <a:t>. </a:t>
            </a:r>
            <a:r>
              <a:rPr lang="en-GB" sz="2400" dirty="0" err="1"/>
              <a:t>Potenciál</a:t>
            </a:r>
            <a:r>
              <a:rPr lang="en-GB" sz="2400" dirty="0"/>
              <a:t> </a:t>
            </a:r>
            <a:r>
              <a:rPr lang="en-GB" sz="2400" dirty="0" err="1"/>
              <a:t>zdraví</a:t>
            </a:r>
            <a:r>
              <a:rPr lang="en-GB" sz="2400" dirty="0"/>
              <a:t> </a:t>
            </a:r>
            <a:r>
              <a:rPr lang="en-GB" sz="2400" dirty="0" err="1"/>
              <a:t>každého</a:t>
            </a:r>
            <a:r>
              <a:rPr lang="en-GB" sz="2400" dirty="0"/>
              <a:t> </a:t>
            </a:r>
            <a:r>
              <a:rPr lang="en-GB" sz="2400" dirty="0" err="1"/>
              <a:t>člověka</a:t>
            </a:r>
            <a:r>
              <a:rPr lang="en-GB" sz="2400" dirty="0"/>
              <a:t> je </a:t>
            </a:r>
            <a:r>
              <a:rPr lang="en-GB" sz="2400" dirty="0" err="1"/>
              <a:t>určován</a:t>
            </a:r>
            <a:r>
              <a:rPr lang="en-GB" sz="2400" dirty="0"/>
              <a:t> </a:t>
            </a:r>
            <a:r>
              <a:rPr lang="en-GB" sz="2400" dirty="0" err="1"/>
              <a:t>možností</a:t>
            </a:r>
            <a:r>
              <a:rPr lang="en-GB" sz="2400" dirty="0"/>
              <a:t> </a:t>
            </a:r>
            <a:r>
              <a:rPr lang="en-GB" sz="2400" u="sng" dirty="0" err="1"/>
              <a:t>starat</a:t>
            </a:r>
            <a:r>
              <a:rPr lang="en-GB" sz="2400" u="sng" dirty="0"/>
              <a:t> se o </a:t>
            </a:r>
            <a:r>
              <a:rPr lang="en-GB" sz="2400" u="sng" dirty="0" err="1"/>
              <a:t>sebe</a:t>
            </a:r>
            <a:r>
              <a:rPr lang="en-GB" sz="2400" u="sng" dirty="0"/>
              <a:t> a o </a:t>
            </a:r>
            <a:r>
              <a:rPr lang="en-GB" sz="2400" u="sng" dirty="0" err="1"/>
              <a:t>druhé</a:t>
            </a:r>
            <a:r>
              <a:rPr lang="en-GB" sz="2400" u="sng" dirty="0"/>
              <a:t> a </a:t>
            </a:r>
            <a:r>
              <a:rPr lang="en-GB" sz="2400" u="sng" dirty="0" err="1"/>
              <a:t>jeho</a:t>
            </a:r>
            <a:r>
              <a:rPr lang="en-GB" sz="2400" u="sng" dirty="0"/>
              <a:t> </a:t>
            </a:r>
            <a:r>
              <a:rPr lang="en-GB" sz="2400" u="sng" dirty="0" err="1"/>
              <a:t>schopností</a:t>
            </a:r>
            <a:r>
              <a:rPr lang="en-GB" sz="2400" u="sng" dirty="0"/>
              <a:t> </a:t>
            </a:r>
            <a:r>
              <a:rPr lang="en-GB" sz="2400" u="sng" dirty="0" err="1"/>
              <a:t>samostatně</a:t>
            </a:r>
            <a:r>
              <a:rPr lang="en-GB" sz="2400" u="sng" dirty="0"/>
              <a:t> se </a:t>
            </a:r>
            <a:r>
              <a:rPr lang="en-GB" sz="2400" u="sng" dirty="0" err="1"/>
              <a:t>rozhodovat</a:t>
            </a:r>
            <a:r>
              <a:rPr lang="en-GB" sz="2400" u="sng" dirty="0"/>
              <a:t> a </a:t>
            </a:r>
            <a:r>
              <a:rPr lang="en-GB" sz="2400" u="sng" dirty="0" err="1"/>
              <a:t>uchovat</a:t>
            </a:r>
            <a:r>
              <a:rPr lang="en-GB" sz="2400" u="sng" dirty="0"/>
              <a:t> </a:t>
            </a:r>
            <a:r>
              <a:rPr lang="en-GB" sz="2400" u="sng" dirty="0" err="1"/>
              <a:t>si</a:t>
            </a:r>
            <a:r>
              <a:rPr lang="en-GB" sz="2400" u="sng" dirty="0"/>
              <a:t>                                        </a:t>
            </a:r>
            <a:r>
              <a:rPr lang="en-GB" sz="2400" u="sng" dirty="0" err="1"/>
              <a:t>kontrolu</a:t>
            </a:r>
            <a:r>
              <a:rPr lang="en-GB" sz="2400" u="sng" dirty="0"/>
              <a:t> </a:t>
            </a:r>
            <a:r>
              <a:rPr lang="en-GB" sz="2400" u="sng" dirty="0" err="1"/>
              <a:t>nad</a:t>
            </a:r>
            <a:r>
              <a:rPr lang="en-GB" sz="2400" u="sng" dirty="0"/>
              <a:t> </a:t>
            </a:r>
            <a:r>
              <a:rPr lang="en-GB" sz="2400" u="sng" dirty="0" err="1"/>
              <a:t>svým</a:t>
            </a:r>
            <a:r>
              <a:rPr lang="en-GB" sz="2400" u="sng" dirty="0"/>
              <a:t> </a:t>
            </a:r>
            <a:r>
              <a:rPr lang="en-GB" sz="2400" u="sng" dirty="0" err="1"/>
              <a:t>životem</a:t>
            </a:r>
            <a:r>
              <a:rPr lang="en-GB" sz="2400" u="sng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4824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515AE24-88B2-C444-DFF8-0FB4C8E883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941CFB-89C8-C53F-948B-E604E794C2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9AB179E-D001-1D92-D6D8-B116D0E6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37331"/>
            <a:ext cx="10753200" cy="451576"/>
          </a:xfrm>
        </p:spPr>
        <p:txBody>
          <a:bodyPr/>
          <a:lstStyle/>
          <a:p>
            <a:r>
              <a:rPr lang="cs-CZ" dirty="0"/>
              <a:t>Zdraví ve vědních disciplínách</a:t>
            </a:r>
            <a:endParaRPr lang="en-GB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A10E6BB-F960-D555-61CD-5CBC2B7B25C6}"/>
              </a:ext>
            </a:extLst>
          </p:cNvPr>
          <p:cNvSpPr txBox="1"/>
          <p:nvPr/>
        </p:nvSpPr>
        <p:spPr>
          <a:xfrm>
            <a:off x="414000" y="1010138"/>
            <a:ext cx="7394259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/>
              <a:t>Psychologie</a:t>
            </a:r>
            <a:r>
              <a:rPr lang="cs-CZ" sz="1600" dirty="0"/>
              <a:t> vnímá zdraví z pohledu individuální interpretace situace jedincem. </a:t>
            </a:r>
            <a:endParaRPr lang="en-GB" sz="16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0CFE6BF-0ED3-8B90-A857-71ADC116FDBB}"/>
              </a:ext>
            </a:extLst>
          </p:cNvPr>
          <p:cNvSpPr txBox="1"/>
          <p:nvPr/>
        </p:nvSpPr>
        <p:spPr>
          <a:xfrm>
            <a:off x="875931" y="1384766"/>
            <a:ext cx="1099969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b="1" dirty="0"/>
              <a:t>Biomedicína </a:t>
            </a:r>
            <a:r>
              <a:rPr lang="cs-CZ" sz="1400" dirty="0"/>
              <a:t>prokazuje z profesionálního pohledu u zkoumané osoby nemoc, neboť stav nepřítomnosti nemoci je považován za zdraví. </a:t>
            </a:r>
            <a:endParaRPr lang="en-GB" sz="14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816E6D5-CD7A-00CB-D966-C40CE9350A0F}"/>
              </a:ext>
            </a:extLst>
          </p:cNvPr>
          <p:cNvSpPr txBox="1"/>
          <p:nvPr/>
        </p:nvSpPr>
        <p:spPr>
          <a:xfrm>
            <a:off x="666000" y="3623106"/>
            <a:ext cx="1106830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b="1" dirty="0"/>
              <a:t>Sociologie</a:t>
            </a:r>
            <a:r>
              <a:rPr lang="cs-CZ" sz="1400" dirty="0"/>
              <a:t> poukazuje na zdraví jako sociální konstrukt, který je různý v různých sociálních skupinách a jeho hlavním cílem je naplnění sociálních rolí. </a:t>
            </a:r>
            <a:endParaRPr lang="en-GB" sz="14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3FF9F6E-95E9-C905-E0B6-C3EE5D774731}"/>
              </a:ext>
            </a:extLst>
          </p:cNvPr>
          <p:cNvSpPr txBox="1"/>
          <p:nvPr/>
        </p:nvSpPr>
        <p:spPr>
          <a:xfrm>
            <a:off x="188259" y="4321881"/>
            <a:ext cx="11068305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b="1" dirty="0"/>
              <a:t>Antropologie (fyzická) </a:t>
            </a:r>
            <a:r>
              <a:rPr lang="cs-CZ" sz="1400" dirty="0"/>
              <a:t>zkoumá zdraví (a nemoc) v průběhu lidské fylogeneze i ontogeneze. Studuje tělesný vývoj člověka, tělesný vzhled a variabilitu morfologických a fyziologických znaků lidských plemen.</a:t>
            </a:r>
          </a:p>
          <a:p>
            <a:r>
              <a:rPr lang="cs-CZ" sz="1400" b="1" dirty="0"/>
              <a:t>Antropologie (klinická) </a:t>
            </a:r>
            <a:r>
              <a:rPr lang="cs-CZ" sz="1400" dirty="0"/>
              <a:t>studuje odchylky tělesných znaků nemocných jedinců od normy. </a:t>
            </a:r>
          </a:p>
          <a:p>
            <a:r>
              <a:rPr lang="cs-CZ" sz="1400" b="1" dirty="0"/>
              <a:t>Antropologie (kulturní a sociální) </a:t>
            </a:r>
            <a:r>
              <a:rPr lang="cs-CZ" sz="1400" dirty="0"/>
              <a:t>zjišťuje kulturní a sociální  vliv na  vnímání lidského zdraví a nemoci, popisuje vzorce chování, které pomáhají v určité kultuře zdraví zachovat nebo se smířit s jeho absencí. </a:t>
            </a:r>
            <a:endParaRPr lang="en-GB" sz="14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73E6A2F-04D6-37A0-CBDC-B6105902CEB3}"/>
              </a:ext>
            </a:extLst>
          </p:cNvPr>
          <p:cNvSpPr txBox="1"/>
          <p:nvPr/>
        </p:nvSpPr>
        <p:spPr>
          <a:xfrm>
            <a:off x="2113058" y="1879293"/>
            <a:ext cx="97625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b="1" dirty="0"/>
              <a:t>Teologie, filosofie (metafyzika) </a:t>
            </a:r>
            <a:r>
              <a:rPr lang="cs-CZ" sz="1400" dirty="0"/>
              <a:t>se zabývá schopností člověka srovnat se ve zdraví s tím, co jej transcenduje, integrací lidského myšlení při přijímání smyslu života a lidského údělu. </a:t>
            </a:r>
            <a:endParaRPr lang="en-GB" sz="1400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5C85AB1-A0DE-FA8B-2855-AA4DA9E5FBB1}"/>
              </a:ext>
            </a:extLst>
          </p:cNvPr>
          <p:cNvSpPr txBox="1"/>
          <p:nvPr/>
        </p:nvSpPr>
        <p:spPr>
          <a:xfrm>
            <a:off x="414000" y="2490666"/>
            <a:ext cx="11194305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b="1" dirty="0"/>
              <a:t>Filosofie (etika) </a:t>
            </a:r>
            <a:r>
              <a:rPr lang="cs-CZ" sz="1400" dirty="0"/>
              <a:t>zahrnuje morální aspirace člověka a jeho schopnost přijímat etická rozhodnutí, způsobilost k etické reflexi vlastních myšlenek i činů a jejich dopad na životní spokojenost, spojenou se zdravím. </a:t>
            </a:r>
            <a:endParaRPr lang="en-GB" sz="1400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3F0D80D0-B518-1F9E-F6A9-A9DF5F0A2147}"/>
              </a:ext>
            </a:extLst>
          </p:cNvPr>
          <p:cNvSpPr txBox="1"/>
          <p:nvPr/>
        </p:nvSpPr>
        <p:spPr>
          <a:xfrm>
            <a:off x="995084" y="5586252"/>
            <a:ext cx="8798858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cs-CZ" sz="1400" b="1" dirty="0"/>
              <a:t>Ekonomie </a:t>
            </a:r>
            <a:r>
              <a:rPr lang="cs-CZ" sz="1400" dirty="0"/>
              <a:t>ověřuje hodnotu zdraví jako základní předpoklad pracovní síly a tím i tvorby hrubého domácího produktu. Ošetřovatelství stanovuje potřeby jednotlivce v případě udržení, podpory či navrácení zdraví. </a:t>
            </a:r>
            <a:endParaRPr lang="en-GB" sz="1400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4735E7E-990D-3F4A-6707-E2BF9F6C00DC}"/>
              </a:ext>
            </a:extLst>
          </p:cNvPr>
          <p:cNvSpPr txBox="1"/>
          <p:nvPr/>
        </p:nvSpPr>
        <p:spPr>
          <a:xfrm>
            <a:off x="6095999" y="3131400"/>
            <a:ext cx="5779623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b="1" dirty="0"/>
              <a:t>Ekologie</a:t>
            </a:r>
            <a:r>
              <a:rPr lang="cs-CZ" sz="1400" dirty="0"/>
              <a:t> vnímá zdraví jako výsledek působení vnějšího prostředí. </a:t>
            </a:r>
            <a:endParaRPr lang="en-GB" sz="1400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74BEB99-9F84-A988-0FF2-5A50B2109EE4}"/>
              </a:ext>
            </a:extLst>
          </p:cNvPr>
          <p:cNvSpPr txBox="1"/>
          <p:nvPr/>
        </p:nvSpPr>
        <p:spPr>
          <a:xfrm>
            <a:off x="3152152" y="615309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u="sng" dirty="0"/>
              <a:t>Každá z disciplín přináší do fenoménu zdraví nenahraditelné, avšak pouze dílčí stanovisko. </a:t>
            </a:r>
          </a:p>
        </p:txBody>
      </p:sp>
    </p:spTree>
    <p:extLst>
      <p:ext uri="{BB962C8B-B14F-4D97-AF65-F5344CB8AC3E}">
        <p14:creationId xmlns:p14="http://schemas.microsoft.com/office/powerpoint/2010/main" val="1479402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4C16EE8-1DD4-CF62-E75D-D9E7C43F89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3B403C-7425-5156-3967-9E0898BCD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5</a:t>
            </a:fld>
            <a:endParaRPr lang="cs-CZ" altLang="cs-CZ"/>
          </a:p>
        </p:txBody>
      </p:sp>
      <p:sp>
        <p:nvSpPr>
          <p:cNvPr id="4103" name="Text Placeholder 3">
            <a:extLst>
              <a:ext uri="{FF2B5EF4-FFF2-40B4-BE49-F238E27FC236}">
                <a16:creationId xmlns:a16="http://schemas.microsoft.com/office/drawing/2014/main" id="{BD048808-F263-87EC-3974-257AE57244D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4169ED2-5E05-981C-C8E7-B7B9769AD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Přístupy ke zdraví</a:t>
            </a:r>
            <a:endParaRPr lang="en-GB" sz="2200"/>
          </a:p>
        </p:txBody>
      </p:sp>
      <p:sp>
        <p:nvSpPr>
          <p:cNvPr id="4105" name="Text Placeholder 5">
            <a:extLst>
              <a:ext uri="{FF2B5EF4-FFF2-40B4-BE49-F238E27FC236}">
                <a16:creationId xmlns:a16="http://schemas.microsoft.com/office/drawing/2014/main" id="{FC3DDE59-84BA-C91B-9577-887D3EED609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BB130BF-64B2-A45A-C72F-C7862B78654B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200" b="1" dirty="0"/>
              <a:t>V individuálním přístupu (mikro koncepce)  </a:t>
            </a:r>
            <a:r>
              <a:rPr lang="cs-CZ" sz="2200" dirty="0"/>
              <a:t>je zdraví vnímáno jako stav jednotlivce v určitém čase a prostředí. </a:t>
            </a:r>
          </a:p>
          <a:p>
            <a:pPr>
              <a:spcAft>
                <a:spcPts val="600"/>
              </a:spcAft>
            </a:pPr>
            <a:endParaRPr lang="cs-CZ" sz="2200" dirty="0"/>
          </a:p>
          <a:p>
            <a:pPr>
              <a:spcAft>
                <a:spcPts val="600"/>
              </a:spcAft>
            </a:pPr>
            <a:r>
              <a:rPr lang="cs-CZ" sz="2200" b="1" dirty="0"/>
              <a:t>Populační přístup ke zdraví (makro koncepce) </a:t>
            </a:r>
            <a:r>
              <a:rPr lang="cs-CZ" sz="2200" dirty="0"/>
              <a:t>se zabývá zdravotním stavem obyvatelstva jako celku. </a:t>
            </a:r>
          </a:p>
          <a:p>
            <a:pPr marL="72000" indent="0">
              <a:spcAft>
                <a:spcPts val="600"/>
              </a:spcAft>
              <a:buNone/>
            </a:pPr>
            <a:endParaRPr lang="en-GB" sz="2200" dirty="0"/>
          </a:p>
        </p:txBody>
      </p:sp>
      <p:pic>
        <p:nvPicPr>
          <p:cNvPr id="4098" name="Picture 2" descr="5 rad pro lepší zdraví – Provitalitu.cz">
            <a:extLst>
              <a:ext uri="{FF2B5EF4-FFF2-40B4-BE49-F238E27FC236}">
                <a16:creationId xmlns:a16="http://schemas.microsoft.com/office/drawing/2014/main" id="{EF1A5F7C-DD6D-2435-E81C-CA3C2C2ED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1280" y="1763028"/>
            <a:ext cx="5219998" cy="401695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35038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A214086-96F8-1659-B0B9-462ED53E0C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DE8E3F-70D6-C006-CB56-39446E26F8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588B50E-5959-542C-6EBC-52F88F22D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by měla být definovaná nemoc?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CCA59B8-8009-B02A-2EB7-08C320E76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407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9DBECEF-5D17-B290-A8D2-E49F4EBB84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E3A931-98B7-F760-2CE9-C66E04AD34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D0E3D9-3700-399A-4EB1-6178C7179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787" y="938642"/>
            <a:ext cx="2397896" cy="451576"/>
          </a:xfrm>
        </p:spPr>
        <p:txBody>
          <a:bodyPr/>
          <a:lstStyle/>
          <a:p>
            <a:r>
              <a:rPr lang="cs-CZ" dirty="0"/>
              <a:t>Nemoc 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6B44AEA-A6F0-7BC8-7685-6E9E6D180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638" y="3154703"/>
            <a:ext cx="11654724" cy="30732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n e m o c – latinsky </a:t>
            </a:r>
            <a:r>
              <a:rPr lang="cs-CZ" sz="2400" dirty="0" err="1"/>
              <a:t>morbus</a:t>
            </a:r>
            <a:r>
              <a:rPr lang="cs-CZ" sz="2400" dirty="0"/>
              <a:t>, řecky </a:t>
            </a:r>
            <a:r>
              <a:rPr lang="cs-CZ" sz="2400" dirty="0" err="1"/>
              <a:t>nosos</a:t>
            </a:r>
            <a:r>
              <a:rPr lang="cs-CZ" sz="2400" dirty="0"/>
              <a:t>, </a:t>
            </a:r>
            <a:r>
              <a:rPr lang="cs-CZ" sz="2400" dirty="0" err="1"/>
              <a:t>pathos</a:t>
            </a:r>
            <a:r>
              <a:rPr lang="cs-CZ" sz="2400" dirty="0"/>
              <a:t>. Nemoc je možno nazývat, definovat a popsat podle vztažných systémů disciplín, zabývajících se nemocí a zdravím:</a:t>
            </a:r>
            <a:r>
              <a:rPr lang="cs-CZ" sz="1200" baseline="100000" dirty="0"/>
              <a:t>(J. </a:t>
            </a:r>
            <a:r>
              <a:rPr lang="cs-CZ" sz="1200" baseline="100000" dirty="0" err="1"/>
              <a:t>Siegrist</a:t>
            </a:r>
            <a:r>
              <a:rPr lang="cs-CZ" sz="1200" baseline="100000" dirty="0"/>
              <a:t>, 1988)</a:t>
            </a:r>
            <a:endParaRPr lang="cs-CZ" sz="2400" baseline="100000" dirty="0"/>
          </a:p>
          <a:p>
            <a:pPr marL="1165225" indent="-179388">
              <a:lnSpc>
                <a:spcPct val="100000"/>
              </a:lnSpc>
            </a:pPr>
            <a:r>
              <a:rPr lang="cs-CZ" sz="2000" b="1" dirty="0"/>
              <a:t>Biomedicínský model nemoci </a:t>
            </a:r>
            <a:r>
              <a:rPr lang="cs-CZ" sz="2000" dirty="0"/>
              <a:t>– vztažný systém medicíny – choroba, onemocnění určitou nemocí (angl. </a:t>
            </a:r>
            <a:r>
              <a:rPr lang="cs-CZ" sz="2000" dirty="0" err="1"/>
              <a:t>disease</a:t>
            </a:r>
            <a:r>
              <a:rPr lang="cs-CZ" sz="2000" dirty="0"/>
              <a:t>). </a:t>
            </a:r>
          </a:p>
          <a:p>
            <a:pPr marL="1165225" indent="-179388">
              <a:lnSpc>
                <a:spcPct val="100000"/>
              </a:lnSpc>
            </a:pPr>
            <a:r>
              <a:rPr lang="cs-CZ" sz="2000" b="1" dirty="0"/>
              <a:t>Psychologický model nemoci </a:t>
            </a:r>
            <a:r>
              <a:rPr lang="cs-CZ" sz="2000" dirty="0"/>
              <a:t>– vztažný systém osoby – onemocnění, zdravotní nepohoda (angl. </a:t>
            </a:r>
            <a:r>
              <a:rPr lang="cs-CZ" sz="2000" dirty="0" err="1"/>
              <a:t>illness</a:t>
            </a:r>
            <a:r>
              <a:rPr lang="cs-CZ" sz="2000" dirty="0"/>
              <a:t>).  </a:t>
            </a:r>
          </a:p>
          <a:p>
            <a:pPr marL="1165225" indent="-179388">
              <a:lnSpc>
                <a:spcPct val="100000"/>
              </a:lnSpc>
            </a:pPr>
            <a:r>
              <a:rPr lang="cs-CZ" sz="2000" b="1" dirty="0"/>
              <a:t>Sociologický model nemoci </a:t>
            </a:r>
            <a:r>
              <a:rPr lang="cs-CZ" sz="2000" dirty="0"/>
              <a:t>– vztažný systém působení nemoci  - slabost, nemocnost (angl. </a:t>
            </a:r>
            <a:r>
              <a:rPr lang="cs-CZ" sz="2000" dirty="0" err="1"/>
              <a:t>sickness</a:t>
            </a:r>
            <a:r>
              <a:rPr lang="cs-CZ" sz="2000" dirty="0"/>
              <a:t>). </a:t>
            </a:r>
            <a:endParaRPr lang="en-GB" sz="2400" dirty="0"/>
          </a:p>
        </p:txBody>
      </p:sp>
      <p:pic>
        <p:nvPicPr>
          <p:cNvPr id="5122" name="Picture 2" descr="Pátá a šestá nemoc - Nutriklub">
            <a:extLst>
              <a:ext uri="{FF2B5EF4-FFF2-40B4-BE49-F238E27FC236}">
                <a16:creationId xmlns:a16="http://schemas.microsoft.com/office/drawing/2014/main" id="{2BFE7EE2-C976-07B2-B341-EC6B8A088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609" y="199970"/>
            <a:ext cx="3996438" cy="265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undefined">
            <a:extLst>
              <a:ext uri="{FF2B5EF4-FFF2-40B4-BE49-F238E27FC236}">
                <a16:creationId xmlns:a16="http://schemas.microsoft.com/office/drawing/2014/main" id="{00ACD511-252A-6535-F15A-68B4A8231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86296"/>
            <a:ext cx="2793164" cy="267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385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22812CB-14C4-DD8E-9309-F2179D1B82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CF00F4-DFA9-6445-48CD-0FAA8953FD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41AD0A7-7D78-CA79-6AAE-BEAB5AD38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 nemoci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C8986DD-6AB4-B060-E1D2-E97F899DF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Nemoc může být způsobená určitou příčinou (</a:t>
            </a:r>
            <a:r>
              <a:rPr lang="cs-CZ" dirty="0" err="1"/>
              <a:t>monokauzalita</a:t>
            </a:r>
            <a:r>
              <a:rPr lang="cs-CZ" dirty="0"/>
              <a:t>) nebo řadou příčin (</a:t>
            </a:r>
            <a:r>
              <a:rPr lang="cs-CZ" dirty="0" err="1"/>
              <a:t>multikauzalita</a:t>
            </a:r>
            <a:r>
              <a:rPr lang="cs-CZ" dirty="0"/>
              <a:t>).</a:t>
            </a:r>
          </a:p>
          <a:p>
            <a:endParaRPr lang="cs-CZ" dirty="0"/>
          </a:p>
          <a:p>
            <a:r>
              <a:rPr lang="cs-CZ" b="1" dirty="0" err="1"/>
              <a:t>Multikauzalita</a:t>
            </a:r>
            <a:r>
              <a:rPr lang="cs-CZ" dirty="0"/>
              <a:t> je patrná zvláště na vzniku chronických a tzv. civilizačních nemocí. Infekční nemoci, u kterých je obvykle znám </a:t>
            </a:r>
            <a:r>
              <a:rPr lang="cs-CZ" b="1" dirty="0"/>
              <a:t>specifický agens</a:t>
            </a:r>
            <a:r>
              <a:rPr lang="cs-CZ" dirty="0"/>
              <a:t>, také propukají zejména </a:t>
            </a:r>
            <a:r>
              <a:rPr lang="cs-CZ" b="1" dirty="0"/>
              <a:t>při synergickém účinku více faktorů</a:t>
            </a:r>
            <a:r>
              <a:rPr lang="cs-CZ" dirty="0"/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9047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5F6C30-0490-F18F-D5E6-17C0CF4890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036BE1-C077-683C-F444-E31C76EDD9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F4CF2DC-DB32-4A61-D2F0-DED577C1C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52212"/>
            <a:ext cx="10753200" cy="451576"/>
          </a:xfrm>
        </p:spPr>
        <p:txBody>
          <a:bodyPr/>
          <a:lstStyle/>
          <a:p>
            <a:r>
              <a:rPr lang="cs-CZ" dirty="0"/>
              <a:t>Definice nemoci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AD1225F-DE7C-5624-D2E5-B113A18F2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713860"/>
            <a:ext cx="10753200" cy="42426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b="1" dirty="0" err="1"/>
              <a:t>stav</a:t>
            </a:r>
            <a:r>
              <a:rPr lang="en-GB" b="1" dirty="0"/>
              <a:t> </a:t>
            </a:r>
            <a:r>
              <a:rPr lang="en-GB" b="1" dirty="0" err="1"/>
              <a:t>organismu</a:t>
            </a:r>
            <a:r>
              <a:rPr lang="en-GB" b="1" dirty="0"/>
              <a:t> </a:t>
            </a:r>
            <a:r>
              <a:rPr lang="en-GB" dirty="0" err="1"/>
              <a:t>vznikající</a:t>
            </a:r>
            <a:r>
              <a:rPr lang="en-GB" dirty="0"/>
              <a:t> </a:t>
            </a:r>
            <a:r>
              <a:rPr lang="en-GB" dirty="0" err="1"/>
              <a:t>působením</a:t>
            </a:r>
            <a:r>
              <a:rPr lang="en-GB" dirty="0"/>
              <a:t> </a:t>
            </a:r>
            <a:r>
              <a:rPr lang="en-GB" dirty="0" err="1"/>
              <a:t>zevních</a:t>
            </a:r>
            <a:r>
              <a:rPr lang="en-GB" dirty="0"/>
              <a:t> </a:t>
            </a:r>
            <a:r>
              <a:rPr lang="en-GB" dirty="0" err="1"/>
              <a:t>či</a:t>
            </a:r>
            <a:r>
              <a:rPr lang="en-GB" dirty="0"/>
              <a:t> </a:t>
            </a:r>
            <a:r>
              <a:rPr lang="en-GB" dirty="0" err="1"/>
              <a:t>vnitřních</a:t>
            </a:r>
            <a:r>
              <a:rPr lang="en-GB" dirty="0"/>
              <a:t> </a:t>
            </a:r>
            <a:r>
              <a:rPr lang="en-GB" dirty="0" err="1"/>
              <a:t>okolností</a:t>
            </a:r>
            <a:r>
              <a:rPr lang="en-GB" dirty="0"/>
              <a:t> </a:t>
            </a:r>
            <a:r>
              <a:rPr lang="en-GB" dirty="0" err="1"/>
              <a:t>narušujících</a:t>
            </a:r>
            <a:r>
              <a:rPr lang="en-GB" dirty="0"/>
              <a:t>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správné</a:t>
            </a:r>
            <a:r>
              <a:rPr lang="en-GB" dirty="0"/>
              <a:t> </a:t>
            </a:r>
            <a:r>
              <a:rPr lang="en-GB" dirty="0" err="1"/>
              <a:t>fungování</a:t>
            </a:r>
            <a:r>
              <a:rPr lang="en-GB" dirty="0"/>
              <a:t> a </a:t>
            </a:r>
            <a:r>
              <a:rPr lang="en-GB" dirty="0" err="1"/>
              <a:t>rovnováhu</a:t>
            </a:r>
            <a:r>
              <a:rPr lang="en-GB" dirty="0"/>
              <a:t>; </a:t>
            </a: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en-GB" b="1" dirty="0" err="1"/>
              <a:t>dochází</a:t>
            </a:r>
            <a:r>
              <a:rPr lang="en-GB" b="1" dirty="0"/>
              <a:t> k </a:t>
            </a:r>
            <a:r>
              <a:rPr lang="en-GB" b="1" dirty="0" err="1"/>
              <a:t>poruchám</a:t>
            </a:r>
            <a:r>
              <a:rPr lang="en-GB" b="1" dirty="0"/>
              <a:t> </a:t>
            </a:r>
            <a:r>
              <a:rPr lang="en-GB" b="1" dirty="0" err="1"/>
              <a:t>fce</a:t>
            </a:r>
            <a:r>
              <a:rPr lang="en-GB" b="1" dirty="0"/>
              <a:t> a </a:t>
            </a:r>
            <a:r>
              <a:rPr lang="en-GB" b="1" dirty="0" err="1"/>
              <a:t>struktury</a:t>
            </a:r>
            <a:r>
              <a:rPr lang="en-GB" b="1" dirty="0"/>
              <a:t> </a:t>
            </a:r>
            <a:r>
              <a:rPr lang="en-GB" b="1" dirty="0" err="1"/>
              <a:t>orgánů</a:t>
            </a:r>
            <a:r>
              <a:rPr lang="en-GB" b="1" dirty="0"/>
              <a:t> </a:t>
            </a:r>
            <a:r>
              <a:rPr lang="en-GB" dirty="0" err="1"/>
              <a:t>vedoucím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vzniku</a:t>
            </a:r>
            <a:r>
              <a:rPr lang="en-GB" dirty="0"/>
              <a:t> </a:t>
            </a:r>
            <a:r>
              <a:rPr lang="en-GB" dirty="0" err="1"/>
              <a:t>příznaků</a:t>
            </a:r>
            <a:r>
              <a:rPr lang="en-GB" dirty="0"/>
              <a:t> </a:t>
            </a:r>
            <a:r>
              <a:rPr lang="en-GB" dirty="0" err="1"/>
              <a:t>nemoci</a:t>
            </a:r>
            <a:r>
              <a:rPr lang="en-GB" dirty="0"/>
              <a:t> a k </a:t>
            </a:r>
            <a:r>
              <a:rPr lang="en-GB" dirty="0" err="1"/>
              <a:t>dalším</a:t>
            </a:r>
            <a:r>
              <a:rPr lang="en-GB" dirty="0"/>
              <a:t> </a:t>
            </a:r>
            <a:r>
              <a:rPr lang="en-GB" dirty="0" err="1"/>
              <a:t>důsledkům</a:t>
            </a:r>
            <a:r>
              <a:rPr lang="en-GB" dirty="0"/>
              <a:t>;</a:t>
            </a: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en-GB" dirty="0" err="1"/>
              <a:t>nemoc</a:t>
            </a:r>
            <a:r>
              <a:rPr lang="en-GB" dirty="0"/>
              <a:t> je </a:t>
            </a:r>
            <a:r>
              <a:rPr lang="en-GB" b="1" dirty="0" err="1"/>
              <a:t>souhrn</a:t>
            </a:r>
            <a:r>
              <a:rPr lang="en-GB" b="1" dirty="0"/>
              <a:t> </a:t>
            </a:r>
            <a:r>
              <a:rPr lang="en-GB" b="1" dirty="0" err="1"/>
              <a:t>reakcí</a:t>
            </a:r>
            <a:r>
              <a:rPr lang="en-GB" b="1" dirty="0"/>
              <a:t> </a:t>
            </a:r>
            <a:r>
              <a:rPr lang="en-GB" b="1" dirty="0" err="1"/>
              <a:t>organismu</a:t>
            </a:r>
            <a:r>
              <a:rPr lang="en-GB" b="1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poruchu</a:t>
            </a:r>
            <a:r>
              <a:rPr lang="en-GB" dirty="0"/>
              <a:t> </a:t>
            </a:r>
            <a:r>
              <a:rPr lang="en-GB" dirty="0" err="1"/>
              <a:t>rovnováhy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ním</a:t>
            </a:r>
            <a:r>
              <a:rPr lang="en-GB" dirty="0"/>
              <a:t> a </a:t>
            </a:r>
            <a:r>
              <a:rPr lang="en-GB" dirty="0" err="1"/>
              <a:t>prostředím</a:t>
            </a:r>
            <a:r>
              <a:rPr lang="en-GB" dirty="0"/>
              <a:t>. </a:t>
            </a:r>
            <a:r>
              <a:rPr lang="en-GB" dirty="0" err="1"/>
              <a:t>Nemoc</a:t>
            </a:r>
            <a:r>
              <a:rPr lang="en-GB" dirty="0"/>
              <a:t> </a:t>
            </a:r>
            <a:r>
              <a:rPr lang="en-GB" dirty="0" err="1"/>
              <a:t>postihuje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okolí</a:t>
            </a:r>
            <a:r>
              <a:rPr lang="en-GB" dirty="0"/>
              <a:t> </a:t>
            </a:r>
            <a:r>
              <a:rPr lang="en-GB" dirty="0" err="1"/>
              <a:t>nemocného</a:t>
            </a:r>
            <a:r>
              <a:rPr lang="en-GB" dirty="0"/>
              <a:t> </a:t>
            </a:r>
            <a:r>
              <a:rPr lang="en-GB" dirty="0" err="1"/>
              <a:t>člověka</a:t>
            </a:r>
            <a:r>
              <a:rPr lang="en-GB" dirty="0"/>
              <a:t>. </a:t>
            </a:r>
            <a:r>
              <a:rPr lang="en-GB" dirty="0" err="1"/>
              <a:t>Vyvstává</a:t>
            </a:r>
            <a:r>
              <a:rPr lang="en-GB" dirty="0"/>
              <a:t> </a:t>
            </a:r>
            <a:r>
              <a:rPr lang="en-GB" dirty="0" err="1"/>
              <a:t>nutnost</a:t>
            </a:r>
            <a:r>
              <a:rPr lang="en-GB" dirty="0"/>
              <a:t> </a:t>
            </a:r>
            <a:r>
              <a:rPr lang="en-GB" dirty="0" err="1"/>
              <a:t>péče</a:t>
            </a:r>
            <a:r>
              <a:rPr lang="en-GB" dirty="0"/>
              <a:t>, </a:t>
            </a:r>
            <a:r>
              <a:rPr lang="en-GB" dirty="0" err="1"/>
              <a:t>dochází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změnám</a:t>
            </a:r>
            <a:r>
              <a:rPr lang="en-GB" dirty="0"/>
              <a:t> v </a:t>
            </a:r>
            <a:r>
              <a:rPr lang="en-GB" dirty="0" err="1"/>
              <a:t>životním</a:t>
            </a:r>
            <a:r>
              <a:rPr lang="en-GB" dirty="0"/>
              <a:t> </a:t>
            </a:r>
            <a:r>
              <a:rPr lang="en-GB" dirty="0" err="1"/>
              <a:t>rytmu</a:t>
            </a:r>
            <a:r>
              <a:rPr lang="en-GB" dirty="0"/>
              <a:t> </a:t>
            </a:r>
            <a:r>
              <a:rPr lang="en-GB" dirty="0" err="1"/>
              <a:t>rodiny</a:t>
            </a:r>
            <a:r>
              <a:rPr lang="en-GB" dirty="0"/>
              <a:t>,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docházet</a:t>
            </a:r>
            <a:r>
              <a:rPr lang="en-GB" dirty="0"/>
              <a:t> k </a:t>
            </a:r>
            <a:r>
              <a:rPr lang="en-GB" dirty="0" err="1"/>
              <a:t>ekonomickým</a:t>
            </a:r>
            <a:r>
              <a:rPr lang="en-GB" dirty="0"/>
              <a:t> </a:t>
            </a:r>
            <a:r>
              <a:rPr lang="en-GB" dirty="0" err="1"/>
              <a:t>problémům</a:t>
            </a:r>
            <a:r>
              <a:rPr lang="en-GB" dirty="0"/>
              <a:t>.</a:t>
            </a: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en-GB" dirty="0" err="1"/>
              <a:t>nemoc</a:t>
            </a:r>
            <a:r>
              <a:rPr lang="en-GB" dirty="0"/>
              <a:t> je </a:t>
            </a:r>
            <a:r>
              <a:rPr lang="en-GB" dirty="0" err="1"/>
              <a:t>vždy</a:t>
            </a:r>
            <a:r>
              <a:rPr lang="en-GB" dirty="0"/>
              <a:t> </a:t>
            </a:r>
            <a:r>
              <a:rPr lang="en-GB" b="1" dirty="0" err="1"/>
              <a:t>doprovázena</a:t>
            </a:r>
            <a:r>
              <a:rPr lang="en-GB" b="1" dirty="0"/>
              <a:t> </a:t>
            </a:r>
            <a:r>
              <a:rPr lang="en-GB" b="1" dirty="0" err="1"/>
              <a:t>subjektivními</a:t>
            </a:r>
            <a:r>
              <a:rPr lang="en-GB" b="1" dirty="0"/>
              <a:t> </a:t>
            </a:r>
            <a:r>
              <a:rPr lang="en-GB" b="1" dirty="0" err="1"/>
              <a:t>pocity</a:t>
            </a:r>
            <a:r>
              <a:rPr lang="en-GB" dirty="0"/>
              <a:t>, </a:t>
            </a:r>
            <a:r>
              <a:rPr lang="en-GB" dirty="0" err="1"/>
              <a:t>individuálními</a:t>
            </a:r>
            <a:r>
              <a:rPr lang="en-GB" dirty="0"/>
              <a:t> </a:t>
            </a:r>
            <a:r>
              <a:rPr lang="en-GB" dirty="0" err="1"/>
              <a:t>prožitky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89725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</Template>
  <TotalTime>750</TotalTime>
  <Words>1531</Words>
  <Application>Microsoft Office PowerPoint</Application>
  <PresentationFormat>Širokoúhlá obrazovka</PresentationFormat>
  <Paragraphs>187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Open Sans</vt:lpstr>
      <vt:lpstr>Tahoma</vt:lpstr>
      <vt:lpstr>Wingdings</vt:lpstr>
      <vt:lpstr>Prezentace_MU_CZ</vt:lpstr>
      <vt:lpstr>ZDRAVÍ – NEMOC – HOLISMUS </vt:lpstr>
      <vt:lpstr>Jak by mělo být definováno zdraví?</vt:lpstr>
      <vt:lpstr>Koncepce pojmu zdraví</vt:lpstr>
      <vt:lpstr>Zdraví ve vědních disciplínách</vt:lpstr>
      <vt:lpstr>Přístupy ke zdraví</vt:lpstr>
      <vt:lpstr>Jak by měla být definovaná nemoc?</vt:lpstr>
      <vt:lpstr>Nemoc </vt:lpstr>
      <vt:lpstr>Příčiny nemoci</vt:lpstr>
      <vt:lpstr>Definice nemoci</vt:lpstr>
      <vt:lpstr>Faktory ovlivňující zdraví/nemoc</vt:lpstr>
      <vt:lpstr>Stadia chování a postoje v nemoci</vt:lpstr>
      <vt:lpstr>Postoje nemocných k vlastnímu onemocnění</vt:lpstr>
      <vt:lpstr>Fáze psychické odezvy na závažnou životní situaci</vt:lpstr>
      <vt:lpstr>Období šoku</vt:lpstr>
      <vt:lpstr>Období popření </vt:lpstr>
      <vt:lpstr>Období agrese</vt:lpstr>
      <vt:lpstr>Období smlouvání</vt:lpstr>
      <vt:lpstr>Období deprese</vt:lpstr>
      <vt:lpstr>Období smíření</vt:lpstr>
      <vt:lpstr>HOLISMUS v ošetřovatelství </vt:lpstr>
      <vt:lpstr>Prezentace aplikace PowerPoint</vt:lpstr>
      <vt:lpstr>Holismus v moderním ošetřovatelství</vt:lpstr>
      <vt:lpstr>Holistická péče</vt:lpstr>
      <vt:lpstr>Prezentace aplikace PowerPoint</vt:lpstr>
      <vt:lpstr>Příklad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Dolanová Dana Mgr. Ph.D.</dc:creator>
  <cp:lastModifiedBy>Dolanová Dana Mgr. Ph.D.</cp:lastModifiedBy>
  <cp:revision>36</cp:revision>
  <cp:lastPrinted>2023-09-26T09:24:30Z</cp:lastPrinted>
  <dcterms:created xsi:type="dcterms:W3CDTF">2021-04-17T19:05:00Z</dcterms:created>
  <dcterms:modified xsi:type="dcterms:W3CDTF">2024-10-01T11:59:25Z</dcterms:modified>
</cp:coreProperties>
</file>