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87"/>
  </p:notesMasterIdLst>
  <p:sldIdLst>
    <p:sldId id="256" r:id="rId2"/>
    <p:sldId id="258" r:id="rId3"/>
    <p:sldId id="302" r:id="rId4"/>
    <p:sldId id="317" r:id="rId5"/>
    <p:sldId id="318" r:id="rId6"/>
    <p:sldId id="271" r:id="rId7"/>
    <p:sldId id="285" r:id="rId8"/>
    <p:sldId id="286" r:id="rId9"/>
    <p:sldId id="419" r:id="rId10"/>
    <p:sldId id="351" r:id="rId11"/>
    <p:sldId id="257" r:id="rId12"/>
    <p:sldId id="325" r:id="rId13"/>
    <p:sldId id="262" r:id="rId14"/>
    <p:sldId id="289" r:id="rId15"/>
    <p:sldId id="331" r:id="rId16"/>
    <p:sldId id="263" r:id="rId17"/>
    <p:sldId id="266" r:id="rId18"/>
    <p:sldId id="342" r:id="rId19"/>
    <p:sldId id="420" r:id="rId20"/>
    <p:sldId id="405" r:id="rId21"/>
    <p:sldId id="344" r:id="rId22"/>
    <p:sldId id="284" r:id="rId23"/>
    <p:sldId id="323" r:id="rId24"/>
    <p:sldId id="347" r:id="rId25"/>
    <p:sldId id="413" r:id="rId26"/>
    <p:sldId id="414" r:id="rId27"/>
    <p:sldId id="412" r:id="rId28"/>
    <p:sldId id="415" r:id="rId29"/>
    <p:sldId id="338" r:id="rId30"/>
    <p:sldId id="421" r:id="rId31"/>
    <p:sldId id="352" r:id="rId32"/>
    <p:sldId id="394" r:id="rId33"/>
    <p:sldId id="396" r:id="rId34"/>
    <p:sldId id="319" r:id="rId35"/>
    <p:sldId id="354" r:id="rId36"/>
    <p:sldId id="355" r:id="rId37"/>
    <p:sldId id="322" r:id="rId38"/>
    <p:sldId id="366" r:id="rId39"/>
    <p:sldId id="368" r:id="rId40"/>
    <p:sldId id="367" r:id="rId41"/>
    <p:sldId id="369" r:id="rId42"/>
    <p:sldId id="370" r:id="rId43"/>
    <p:sldId id="371" r:id="rId44"/>
    <p:sldId id="372" r:id="rId45"/>
    <p:sldId id="374" r:id="rId46"/>
    <p:sldId id="375" r:id="rId47"/>
    <p:sldId id="400" r:id="rId48"/>
    <p:sldId id="422" r:id="rId49"/>
    <p:sldId id="423" r:id="rId50"/>
    <p:sldId id="401" r:id="rId51"/>
    <p:sldId id="424" r:id="rId52"/>
    <p:sldId id="358" r:id="rId53"/>
    <p:sldId id="404" r:id="rId54"/>
    <p:sldId id="299" r:id="rId55"/>
    <p:sldId id="294" r:id="rId56"/>
    <p:sldId id="409" r:id="rId57"/>
    <p:sldId id="333" r:id="rId58"/>
    <p:sldId id="399" r:id="rId59"/>
    <p:sldId id="410" r:id="rId60"/>
    <p:sldId id="349" r:id="rId61"/>
    <p:sldId id="353" r:id="rId62"/>
    <p:sldId id="300" r:id="rId63"/>
    <p:sldId id="425" r:id="rId64"/>
    <p:sldId id="426" r:id="rId65"/>
    <p:sldId id="411" r:id="rId66"/>
    <p:sldId id="324" r:id="rId67"/>
    <p:sldId id="379" r:id="rId68"/>
    <p:sldId id="382" r:id="rId69"/>
    <p:sldId id="408" r:id="rId70"/>
    <p:sldId id="407" r:id="rId71"/>
    <p:sldId id="390" r:id="rId72"/>
    <p:sldId id="385" r:id="rId73"/>
    <p:sldId id="427" r:id="rId74"/>
    <p:sldId id="398" r:id="rId75"/>
    <p:sldId id="397" r:id="rId76"/>
    <p:sldId id="417" r:id="rId77"/>
    <p:sldId id="416" r:id="rId78"/>
    <p:sldId id="418" r:id="rId79"/>
    <p:sldId id="359" r:id="rId80"/>
    <p:sldId id="360" r:id="rId81"/>
    <p:sldId id="361" r:id="rId82"/>
    <p:sldId id="362" r:id="rId83"/>
    <p:sldId id="363" r:id="rId84"/>
    <p:sldId id="364" r:id="rId85"/>
    <p:sldId id="365" r:id="rId86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33" autoAdjust="0"/>
    <p:restoredTop sz="94660"/>
  </p:normalViewPr>
  <p:slideViewPr>
    <p:cSldViewPr>
      <p:cViewPr varScale="1">
        <p:scale>
          <a:sx n="125" d="100"/>
          <a:sy n="125" d="100"/>
        </p:scale>
        <p:origin x="648" y="108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xmlns="" id="{42E358AF-19A1-4993-A38F-7686B70F5D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D643935E-7CD5-4DD8-A0DD-7FC381C6741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F86C6D1-EB78-4EEB-99DA-1CE0EB60B65E}" type="datetimeFigureOut">
              <a:rPr lang="cs-CZ"/>
              <a:pPr>
                <a:defRPr/>
              </a:pPr>
              <a:t>05.12.2022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xmlns="" id="{67106555-186A-40E3-AF75-6FE6C905B5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xmlns="" id="{ACD019EE-2AA4-438D-B53F-A1DE8FB293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F76242BC-B540-45B5-9046-B28C237814F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F0F62102-4760-4EF0-B15A-9E30D290D7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BC5FB1F8-C173-4928-8E7C-F9CB1B2459A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43482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Kadlecová </a:t>
            </a:r>
            <a:r>
              <a:rPr lang="cs-CZ"/>
              <a:t>smíšená litiáza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5B73C-B0CB-482C-8ED8-3A2CDA0FDCC4}" type="slidenum">
              <a:rPr lang="cs-CZ" smtClean="0"/>
              <a:pPr>
                <a:defRPr/>
              </a:pPr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1411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Zástupný symbol pro obrázek snímku 1">
            <a:extLst>
              <a:ext uri="{FF2B5EF4-FFF2-40B4-BE49-F238E27FC236}">
                <a16:creationId xmlns:a16="http://schemas.microsoft.com/office/drawing/2014/main" xmlns="" id="{26B4A5DA-7056-48D8-AF80-E9625FD7225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Zástupný symbol pro poznámky 2">
            <a:extLst>
              <a:ext uri="{FF2B5EF4-FFF2-40B4-BE49-F238E27FC236}">
                <a16:creationId xmlns:a16="http://schemas.microsoft.com/office/drawing/2014/main" xmlns="" id="{B35BD9E5-6898-4C75-B9B9-F77A792781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>
                <a:latin typeface="Arial" panose="020B0604020202020204" pitchFamily="34" charset="0"/>
              </a:rPr>
              <a:t>U intermediate a high risk: Use </a:t>
            </a:r>
            <a:r>
              <a:rPr lang="en-US" altLang="cs-CZ">
                <a:latin typeface="Arial" panose="020B0604020202020204" pitchFamily="34" charset="0"/>
              </a:rPr>
              <a:t>cross-sectional abdominopelvic imaging and a CT/MRI and bone-scan for staging purposes.</a:t>
            </a:r>
            <a:endParaRPr lang="cs-CZ" altLang="cs-CZ">
              <a:latin typeface="Arial" panose="020B0604020202020204" pitchFamily="34" charset="0"/>
            </a:endParaRPr>
          </a:p>
          <a:p>
            <a:r>
              <a:rPr lang="en-US" altLang="cs-CZ">
                <a:latin typeface="Arial" panose="020B0604020202020204" pitchFamily="34" charset="0"/>
              </a:rPr>
              <a:t>Many single-centre studies suggest that mpMRI can reliably detect aggressive tumours in candidates for prostate biopsy with a negative (NPV) and positive predictive value (PPV) ranging from 63 to 98% and from 34 to 68% respectively </a:t>
            </a:r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25956" name="Zástupný symbol pro číslo snímku 3">
            <a:extLst>
              <a:ext uri="{FF2B5EF4-FFF2-40B4-BE49-F238E27FC236}">
                <a16:creationId xmlns:a16="http://schemas.microsoft.com/office/drawing/2014/main" xmlns="" id="{B2EB047D-2DCA-4F65-98B7-F38E7435D0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3016462-9079-41B2-9CBD-65C631B98B4C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68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317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Zástupný symbol pro obrázek snímku 1">
            <a:extLst>
              <a:ext uri="{FF2B5EF4-FFF2-40B4-BE49-F238E27FC236}">
                <a16:creationId xmlns:a16="http://schemas.microsoft.com/office/drawing/2014/main" xmlns="" id="{25891A67-D197-44C0-881F-1508C3349C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Zástupný symbol pro poznámky 2">
            <a:extLst>
              <a:ext uri="{FF2B5EF4-FFF2-40B4-BE49-F238E27FC236}">
                <a16:creationId xmlns:a16="http://schemas.microsoft.com/office/drawing/2014/main" xmlns="" id="{ED56F40D-DC78-4D28-BB09-1DC0B63495A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/>
              <a:t>McNeal – patolog, popsal že 80% karcinomů je v PZ</a:t>
            </a:r>
          </a:p>
        </p:txBody>
      </p:sp>
      <p:sp>
        <p:nvSpPr>
          <p:cNvPr id="128004" name="Zástupný symbol pro číslo snímku 3">
            <a:extLst>
              <a:ext uri="{FF2B5EF4-FFF2-40B4-BE49-F238E27FC236}">
                <a16:creationId xmlns:a16="http://schemas.microsoft.com/office/drawing/2014/main" xmlns="" id="{9ED05455-BBA9-4E28-B635-3324C19A12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82EBA4F-5581-4B32-A5BE-589C436836F3}" type="slidenum">
              <a:rPr lang="cs-CZ" altLang="cs-CZ" sz="1200">
                <a:latin typeface="Arial" panose="020B0604020202020204" pitchFamily="34" charset="0"/>
              </a:rPr>
              <a:pPr/>
              <a:t>69</a:t>
            </a:fld>
            <a:endParaRPr lang="cs-CZ" altLang="cs-CZ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422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Zástupný symbol pro obrázek snímku 1">
            <a:extLst>
              <a:ext uri="{FF2B5EF4-FFF2-40B4-BE49-F238E27FC236}">
                <a16:creationId xmlns:a16="http://schemas.microsoft.com/office/drawing/2014/main" xmlns="" id="{8DCD7C8A-47BC-4E0A-8D06-81B1C802ED5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Zástupný symbol pro poznámky 2">
            <a:extLst>
              <a:ext uri="{FF2B5EF4-FFF2-40B4-BE49-F238E27FC236}">
                <a16:creationId xmlns:a16="http://schemas.microsoft.com/office/drawing/2014/main" xmlns="" id="{2B61F087-5655-43F1-BEFA-5C3AE0BD47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33124" name="Zástupný symbol pro číslo snímku 3">
            <a:extLst>
              <a:ext uri="{FF2B5EF4-FFF2-40B4-BE49-F238E27FC236}">
                <a16:creationId xmlns:a16="http://schemas.microsoft.com/office/drawing/2014/main" xmlns="" id="{60EDA87D-E73E-4AA6-9648-36354911AA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EF8598E-8716-4AD2-95C4-973D23328C44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72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86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Zástupný symbol pro obrázek snímku 1">
            <a:extLst>
              <a:ext uri="{FF2B5EF4-FFF2-40B4-BE49-F238E27FC236}">
                <a16:creationId xmlns:a16="http://schemas.microsoft.com/office/drawing/2014/main" xmlns="" id="{F57F75F4-EF42-4EEC-9CB3-C68B88C6C5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Zástupný symbol pro poznámky 2">
            <a:extLst>
              <a:ext uri="{FF2B5EF4-FFF2-40B4-BE49-F238E27FC236}">
                <a16:creationId xmlns:a16="http://schemas.microsoft.com/office/drawing/2014/main" xmlns="" id="{05AA7CC9-55CA-4584-B6D3-D3C260D2BF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http://bestpractice.bmj.com/best-practice/monograph/225/diagnosis/step-by-step.html</a:t>
            </a:r>
          </a:p>
        </p:txBody>
      </p:sp>
      <p:sp>
        <p:nvSpPr>
          <p:cNvPr id="142340" name="Zástupný symbol pro číslo snímku 3">
            <a:extLst>
              <a:ext uri="{FF2B5EF4-FFF2-40B4-BE49-F238E27FC236}">
                <a16:creationId xmlns:a16="http://schemas.microsoft.com/office/drawing/2014/main" xmlns="" id="{0522854E-6202-41A5-B47C-AF88E5BA18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F2F4A70-00B5-45AD-AB22-58C86395A174}" type="slidenum">
              <a:rPr lang="cs-CZ" altLang="cs-CZ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80</a:t>
            </a:fld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3341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Zástupný symbol pro obrázek snímku 1">
            <a:extLst>
              <a:ext uri="{FF2B5EF4-FFF2-40B4-BE49-F238E27FC236}">
                <a16:creationId xmlns:a16="http://schemas.microsoft.com/office/drawing/2014/main" xmlns="" id="{06D9431F-D168-4C38-81C0-2EA4258815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Zástupný symbol pro poznámky 2">
            <a:extLst>
              <a:ext uri="{FF2B5EF4-FFF2-40B4-BE49-F238E27FC236}">
                <a16:creationId xmlns:a16="http://schemas.microsoft.com/office/drawing/2014/main" xmlns="" id="{07A3B1CE-70C8-485D-BB10-C9677A4E658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cs-CZ"/>
              <a:t>http://bestpractice.bmj.com/best-practice/monograph/316/diagnosis/step-by-step.html  - gross hematuria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http://bestpractice.bmj.com/best-practice/monograph/316.html</a:t>
            </a:r>
          </a:p>
        </p:txBody>
      </p:sp>
      <p:sp>
        <p:nvSpPr>
          <p:cNvPr id="145412" name="Zástupný symbol pro číslo snímku 3">
            <a:extLst>
              <a:ext uri="{FF2B5EF4-FFF2-40B4-BE49-F238E27FC236}">
                <a16:creationId xmlns:a16="http://schemas.microsoft.com/office/drawing/2014/main" xmlns="" id="{BB90AFE9-03E3-4894-9489-D7878025F1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406A661-857B-4A66-8315-C05FAFFB2EB4}" type="slidenum">
              <a:rPr lang="cs-CZ" altLang="cs-CZ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82</a:t>
            </a:fld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958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FB1F8-C173-4928-8E7C-F9CB1B2459AE}" type="slidenum">
              <a:rPr lang="cs-CZ" altLang="cs-CZ" smtClean="0"/>
              <a:pPr/>
              <a:t>31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32570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Zástupný symbol pro obrázek snímku 1">
            <a:extLst>
              <a:ext uri="{FF2B5EF4-FFF2-40B4-BE49-F238E27FC236}">
                <a16:creationId xmlns:a16="http://schemas.microsoft.com/office/drawing/2014/main" xmlns="" id="{A4E61A0F-AA88-410A-905E-1D26E73D98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Zástupný symbol pro poznámky 2">
            <a:extLst>
              <a:ext uri="{FF2B5EF4-FFF2-40B4-BE49-F238E27FC236}">
                <a16:creationId xmlns:a16="http://schemas.microsoft.com/office/drawing/2014/main" xmlns="" id="{7ABD1F05-F558-44FC-BCD8-499F5E5A00E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/>
              <a:t>Kurzíva - nové</a:t>
            </a:r>
          </a:p>
        </p:txBody>
      </p:sp>
      <p:sp>
        <p:nvSpPr>
          <p:cNvPr id="82948" name="Zástupný symbol pro číslo snímku 3">
            <a:extLst>
              <a:ext uri="{FF2B5EF4-FFF2-40B4-BE49-F238E27FC236}">
                <a16:creationId xmlns:a16="http://schemas.microsoft.com/office/drawing/2014/main" xmlns="" id="{CB70D33B-8181-45E2-A625-C135F22454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D0D7DF9-CA57-4A55-BABE-A85ABB07ACB1}" type="slidenum"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32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613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Zástupný symbol pro obrázek snímku 1">
            <a:extLst>
              <a:ext uri="{FF2B5EF4-FFF2-40B4-BE49-F238E27FC236}">
                <a16:creationId xmlns:a16="http://schemas.microsoft.com/office/drawing/2014/main" xmlns="" id="{82ED31DF-5FE3-439D-A8E2-84CC3092A3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Zástupný symbol pro poznámky 2">
            <a:extLst>
              <a:ext uri="{FF2B5EF4-FFF2-40B4-BE49-F238E27FC236}">
                <a16:creationId xmlns:a16="http://schemas.microsoft.com/office/drawing/2014/main" xmlns="" id="{32C523C5-F95B-4834-8B19-D585EB758BB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Nádory uretry – jen prostatická je uroteliální, ostatní je jiná problematika</a:t>
            </a:r>
          </a:p>
        </p:txBody>
      </p:sp>
      <p:sp>
        <p:nvSpPr>
          <p:cNvPr id="92164" name="Zástupný symbol pro číslo snímku 3">
            <a:extLst>
              <a:ext uri="{FF2B5EF4-FFF2-40B4-BE49-F238E27FC236}">
                <a16:creationId xmlns:a16="http://schemas.microsoft.com/office/drawing/2014/main" xmlns="" id="{A0D158C7-2C3D-465E-8777-2CB67D8585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270A948-3581-4576-BDEE-51E16AA9EB13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38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121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Vysoká koncentrace Gadolinia způsobuje </a:t>
            </a:r>
            <a:r>
              <a:rPr lang="cs-CZ" dirty="0" err="1" smtClean="0"/>
              <a:t>susceptibilní</a:t>
            </a:r>
            <a:r>
              <a:rPr lang="cs-CZ" baseline="0" dirty="0" smtClean="0"/>
              <a:t> artefakty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FB1F8-C173-4928-8E7C-F9CB1B2459AE}" type="slidenum">
              <a:rPr lang="cs-CZ" altLang="cs-CZ" smtClean="0"/>
              <a:pPr/>
              <a:t>45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63087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FB1F8-C173-4928-8E7C-F9CB1B2459AE}" type="slidenum">
              <a:rPr lang="cs-CZ" altLang="cs-CZ" smtClean="0"/>
              <a:pPr/>
              <a:t>54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27700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r>
              <a:rPr lang="cs-CZ" altLang="cs-CZ" smtClean="0"/>
              <a:t>Extravaginální - </a:t>
            </a:r>
            <a:r>
              <a:rPr lang="cs-CZ" altLang="cs-CZ" smtClean="0">
                <a:solidFill>
                  <a:schemeClr val="bg1"/>
                </a:solidFill>
              </a:rPr>
              <a:t>torze nad úponem tunica vaginalis, která je fixována nízko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cs-CZ" altLang="cs-CZ" smtClean="0">
                <a:solidFill>
                  <a:schemeClr val="bg1"/>
                </a:solidFill>
              </a:rPr>
              <a:t>72% in utero (při narození skrotum oteklé, nebolestivé a varle nekrotické)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cs-CZ" altLang="cs-CZ" smtClean="0">
                <a:solidFill>
                  <a:schemeClr val="bg1"/>
                </a:solidFill>
              </a:rPr>
              <a:t>28% v novorozeneckém věku</a:t>
            </a:r>
          </a:p>
          <a:p>
            <a:pPr>
              <a:spcBef>
                <a:spcPct val="50000"/>
              </a:spcBef>
            </a:pPr>
            <a:r>
              <a:rPr lang="cs-CZ" altLang="cs-CZ" smtClean="0">
                <a:solidFill>
                  <a:schemeClr val="bg1"/>
                </a:solidFill>
              </a:rPr>
              <a:t>Intravaginální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cs-CZ" altLang="cs-CZ" smtClean="0">
                <a:solidFill>
                  <a:schemeClr val="bg1"/>
                </a:solidFill>
              </a:rPr>
              <a:t>rotace varlete a funiculus spermaticus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cs-CZ" altLang="cs-CZ" smtClean="0">
                <a:solidFill>
                  <a:schemeClr val="bg1"/>
                </a:solidFill>
              </a:rPr>
              <a:t>pod úponem tunica vaginalis testis, která sahá vysoko na funiculus spermaticus</a:t>
            </a:r>
          </a:p>
          <a:p>
            <a:pPr>
              <a:spcBef>
                <a:spcPct val="50000"/>
              </a:spcBef>
            </a:pPr>
            <a:r>
              <a:rPr lang="cs-CZ" altLang="cs-CZ" smtClean="0">
                <a:solidFill>
                  <a:schemeClr val="bg1"/>
                </a:solidFill>
              </a:rPr>
              <a:t>Výskyt: maximálně v pubertě</a:t>
            </a:r>
          </a:p>
          <a:p>
            <a:pPr>
              <a:spcBef>
                <a:spcPct val="50000"/>
              </a:spcBef>
              <a:buFontTx/>
              <a:buChar char="-"/>
            </a:pPr>
            <a:endParaRPr lang="cs-CZ" altLang="cs-CZ" smtClean="0">
              <a:solidFill>
                <a:schemeClr val="bg1"/>
              </a:solidFill>
            </a:endParaRPr>
          </a:p>
          <a:p>
            <a:endParaRPr lang="cs-CZ" altLang="cs-CZ" smtClean="0"/>
          </a:p>
        </p:txBody>
      </p:sp>
      <p:sp>
        <p:nvSpPr>
          <p:cNvPr id="1361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84A3733-F176-4309-9C6E-FA87D1A89FE0}" type="slidenum">
              <a:rPr lang="cs-CZ" altLang="cs-CZ" sz="1200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63</a:t>
            </a:fld>
            <a:endParaRPr lang="cs-CZ" altLang="cs-CZ" sz="120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040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mtClean="0"/>
              <a:t>Obr.: Seminom intersticiální</a:t>
            </a:r>
          </a:p>
        </p:txBody>
      </p:sp>
      <p:sp>
        <p:nvSpPr>
          <p:cNvPr id="13926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0388461-D465-47FD-9B95-7AB076C28C58}" type="slidenum">
              <a:rPr lang="cs-CZ" altLang="cs-CZ" sz="1200" smtClean="0"/>
              <a:pPr/>
              <a:t>64</a:t>
            </a:fld>
            <a:endParaRPr lang="cs-CZ" altLang="cs-CZ" sz="1200" smtClean="0"/>
          </a:p>
        </p:txBody>
      </p:sp>
    </p:spTree>
    <p:extLst>
      <p:ext uri="{BB962C8B-B14F-4D97-AF65-F5344CB8AC3E}">
        <p14:creationId xmlns:p14="http://schemas.microsoft.com/office/powerpoint/2010/main" val="1293326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Zástupný symbol pro obrázek snímku 1">
            <a:extLst>
              <a:ext uri="{FF2B5EF4-FFF2-40B4-BE49-F238E27FC236}">
                <a16:creationId xmlns:a16="http://schemas.microsoft.com/office/drawing/2014/main" xmlns="" id="{6DBD2CBE-3BD4-445E-9D4F-5B9B4FB0FD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Zástupný symbol pro poznámky 2">
            <a:extLst>
              <a:ext uri="{FF2B5EF4-FFF2-40B4-BE49-F238E27FC236}">
                <a16:creationId xmlns:a16="http://schemas.microsoft.com/office/drawing/2014/main" xmlns="" id="{62DAF555-9C2F-4A17-BCD5-B3C30341FC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>
                <a:latin typeface="Arial" panose="020B0604020202020204" pitchFamily="34" charset="0"/>
              </a:rPr>
              <a:t>U intermediate a high risk: Use </a:t>
            </a:r>
            <a:r>
              <a:rPr lang="en-US" altLang="cs-CZ">
                <a:latin typeface="Arial" panose="020B0604020202020204" pitchFamily="34" charset="0"/>
              </a:rPr>
              <a:t>cross-sectional abdominopelvic imaging and a CT/MRI and bone-scan for staging purposes.</a:t>
            </a:r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23908" name="Zástupný symbol pro číslo snímku 3">
            <a:extLst>
              <a:ext uri="{FF2B5EF4-FFF2-40B4-BE49-F238E27FC236}">
                <a16:creationId xmlns:a16="http://schemas.microsoft.com/office/drawing/2014/main" xmlns="" id="{8C896554-3E61-46BA-8118-6BD2001C60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9FBC9BB-41E4-418E-808F-E00F61A66622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67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612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fn-brno-barva-pozitiv.jpg">
            <a:extLst>
              <a:ext uri="{FF2B5EF4-FFF2-40B4-BE49-F238E27FC236}">
                <a16:creationId xmlns:a16="http://schemas.microsoft.com/office/drawing/2014/main" xmlns="" id="{F390D320-A2FF-4C1E-ADCE-D40B9FCB4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188913"/>
            <a:ext cx="19812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D:\fn-brno-barva-pozitiv.jpg">
            <a:extLst>
              <a:ext uri="{FF2B5EF4-FFF2-40B4-BE49-F238E27FC236}">
                <a16:creationId xmlns:a16="http://schemas.microsoft.com/office/drawing/2014/main" xmlns="" id="{8670D046-A891-492A-AA7E-90193BBF66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188913"/>
            <a:ext cx="19812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729163"/>
            <a:ext cx="6858000" cy="13573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xmlns="" id="{CE96B146-4591-4575-90B6-33EF97B588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FFFFFF"/>
                </a:solidFill>
                <a:latin typeface="Calibri"/>
              </a:defRPr>
            </a:lvl1pPr>
          </a:lstStyle>
          <a:p>
            <a:pPr>
              <a:defRPr/>
            </a:pPr>
            <a:fld id="{B4A66E5A-93A2-40BA-A2D4-F0336E020729}" type="datetimeFigureOut">
              <a:rPr lang="cs-CZ"/>
              <a:pPr>
                <a:defRPr/>
              </a:pPr>
              <a:t>05.12.2022</a:t>
            </a:fld>
            <a:endParaRPr lang="cs-CZ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xmlns="" id="{E4D594A5-A531-435D-9E0F-D8BC1F626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FFFFFF"/>
                </a:solidFill>
                <a:latin typeface="Calibri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8BA656CC-74E0-40EE-A7F1-DD70F61E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 sz="18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fld id="{B10E9FE7-906C-4C0F-B5DD-0A5730C5BB48}" type="slidenum">
              <a:rPr lang="cs-CZ" altLang="cs-CZ"/>
              <a:pPr/>
              <a:t>‹#›</a:t>
            </a:fld>
            <a:endParaRPr lang="cs-CZ" alt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291F439B-ADDC-414E-9A9C-EDB420BAAC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57" y="142377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49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90871B-8AA0-4E25-BB77-8E94601DB1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FFFFFF"/>
                </a:solidFill>
                <a:latin typeface="Calibri"/>
              </a:defRPr>
            </a:lvl1pPr>
          </a:lstStyle>
          <a:p>
            <a:pPr>
              <a:defRPr/>
            </a:pPr>
            <a:fld id="{9EDF7AC5-2814-4085-BEF2-45007330FFD7}" type="datetimeFigureOut">
              <a:rPr lang="cs-CZ"/>
              <a:pPr>
                <a:defRPr/>
              </a:pPr>
              <a:t>05.12.2022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411FE8-1243-494E-91E2-BCB289818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FFFFFF"/>
                </a:solidFill>
                <a:latin typeface="Calibri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B0705C-8C03-4887-A42B-D5BB7CBB2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 sz="18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fld id="{D81624B7-AEB7-47F5-8F7D-80F8D598039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43328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7D8511-51CC-404C-9046-314D0DE5F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FFFFFF"/>
                </a:solidFill>
                <a:latin typeface="Calibri"/>
              </a:defRPr>
            </a:lvl1pPr>
          </a:lstStyle>
          <a:p>
            <a:pPr>
              <a:defRPr/>
            </a:pPr>
            <a:fld id="{8943418B-EF14-4DBF-8809-15A7D9FE57EA}" type="datetimeFigureOut">
              <a:rPr lang="cs-CZ"/>
              <a:pPr>
                <a:defRPr/>
              </a:pPr>
              <a:t>05.12.2022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EB10D9-C652-456E-A9A9-78D1F55DE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FFFFFF"/>
                </a:solidFill>
                <a:latin typeface="Calibri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03BB12-5B7F-4C54-B663-257C8FD15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 sz="18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fld id="{D96DFECB-FA04-4A15-A89B-4707DD5B470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74159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6107E955-1148-40D1-B6CA-7A5C5AB478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8FF19F5E-6AF5-471C-94A4-896E5632F7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51A18577-6E9D-4A90-BC3C-89B9149D1B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A0516E-C88A-432C-B068-A3AFCA866CA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30372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D4D853F1-D9BF-427E-AB2F-123ADA818A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7369DD89-7032-40DD-8AB9-40D1F5165A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237EAAFA-4BCF-43E7-91D5-F650B60E9A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741A69-CCB3-48AB-AA8A-DE915584693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39032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818D7B76-306E-4390-AC24-566DBF460E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23D46F04-D676-4039-95E5-DE63D23E84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BAB3664F-62F5-4347-B565-7B3FC15711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A2EE32-6CFD-4909-B98B-667A5578FBE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17778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A8A650-8150-4F7C-B7DC-CB4D799F84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FFFFFF"/>
                </a:solidFill>
                <a:latin typeface="Calibri"/>
              </a:defRPr>
            </a:lvl1pPr>
          </a:lstStyle>
          <a:p>
            <a:pPr>
              <a:defRPr/>
            </a:pPr>
            <a:fld id="{0E4F1EE4-20FC-4D96-BF58-00220F741B44}" type="datetimeFigureOut">
              <a:rPr lang="en-US"/>
              <a:pPr>
                <a:defRPr/>
              </a:pPr>
              <a:t>12/5/2022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3DEAF9-F1A9-4C48-8CD1-B75C5CD3A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FFFFFF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1E7B87-FC18-4B5B-9B4B-4A40AD3F7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 sz="18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fld id="{8CEE6687-E27A-4517-8FC7-ED4D1A4BE910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730250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86FE3C-2B6A-413F-875D-9654255BCB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FFFFFF"/>
                </a:solidFill>
                <a:latin typeface="Calibri"/>
              </a:defRPr>
            </a:lvl1pPr>
          </a:lstStyle>
          <a:p>
            <a:pPr>
              <a:defRPr/>
            </a:pPr>
            <a:fld id="{7E906F9A-2968-4005-992A-B2D4D7DD3038}" type="datetimeFigureOut">
              <a:rPr lang="cs-CZ"/>
              <a:pPr>
                <a:defRPr/>
              </a:pPr>
              <a:t>05.12.2022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95D113-0751-4DA0-B1EE-5C31B07BF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FFFFFF"/>
                </a:solidFill>
                <a:latin typeface="Calibri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0D86D3-CAAA-4EA3-B493-D93F31645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 sz="18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fld id="{AC45FD69-8054-4242-AF23-CBEC7F563A9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9222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81AC341-E65F-4501-8832-34613D231B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FFFFFF"/>
                </a:solidFill>
                <a:latin typeface="Calibri"/>
              </a:defRPr>
            </a:lvl1pPr>
          </a:lstStyle>
          <a:p>
            <a:pPr>
              <a:defRPr/>
            </a:pPr>
            <a:fld id="{20E76338-66A1-4788-A787-1177A9F07F94}" type="datetimeFigureOut">
              <a:rPr lang="cs-CZ"/>
              <a:pPr>
                <a:defRPr/>
              </a:pPr>
              <a:t>05.12.2022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8B78418-4726-49AE-8D4E-8867C1198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FFFFFF"/>
                </a:solidFill>
                <a:latin typeface="Calibri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C7AB3F7-342D-4941-9266-C59E08E38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 sz="18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fld id="{32482673-F39A-4C16-A5DC-54D5FC96234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63765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82E263E-37D3-4199-BF23-2A2C6F702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FFFFFF"/>
                </a:solidFill>
                <a:latin typeface="Calibri"/>
              </a:defRPr>
            </a:lvl1pPr>
          </a:lstStyle>
          <a:p>
            <a:pPr>
              <a:defRPr/>
            </a:pPr>
            <a:fld id="{F6A124A5-42C2-4D97-8D84-131C0CA79F37}" type="datetimeFigureOut">
              <a:rPr lang="cs-CZ"/>
              <a:pPr>
                <a:defRPr/>
              </a:pPr>
              <a:t>05.12.2022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2051863-C45A-4243-AE92-43FF12CBB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FFFFFF"/>
                </a:solidFill>
                <a:latin typeface="Calibri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DDDEAFF-668D-4BA3-A701-55CC57C5D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 sz="18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fld id="{615D5206-2E6A-412A-B5A6-96B576E2098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91978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5864A7A-A555-43F7-8110-B9C13A8EF6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FFFFFF"/>
                </a:solidFill>
                <a:latin typeface="Calibri"/>
              </a:defRPr>
            </a:lvl1pPr>
          </a:lstStyle>
          <a:p>
            <a:pPr>
              <a:defRPr/>
            </a:pPr>
            <a:fld id="{B56E8C17-3A5C-45F5-829A-79ABB801F16F}" type="datetimeFigureOut">
              <a:rPr lang="cs-CZ"/>
              <a:pPr>
                <a:defRPr/>
              </a:pPr>
              <a:t>05.12.2022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D9932F1-6BC4-48BD-851F-4914AC7E4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FFFFFF"/>
                </a:solidFill>
                <a:latin typeface="Calibri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1343D6F-C0C1-4327-AE06-1FA41AC35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 sz="18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fld id="{B843BCA3-E948-4A7E-9E87-177770F1FB7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56685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2EEB050-3C41-4273-9FDE-D2A7940983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FFFFFF"/>
                </a:solidFill>
                <a:latin typeface="Calibri"/>
              </a:defRPr>
            </a:lvl1pPr>
          </a:lstStyle>
          <a:p>
            <a:pPr>
              <a:defRPr/>
            </a:pPr>
            <a:fld id="{F6C921BF-3FE5-4F49-9382-335FA3F0F536}" type="datetimeFigureOut">
              <a:rPr lang="cs-CZ"/>
              <a:pPr>
                <a:defRPr/>
              </a:pPr>
              <a:t>05.12.2022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6543514-7E7C-46B3-9AD7-47D974FB0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FFFFFF"/>
                </a:solidFill>
                <a:latin typeface="Calibri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E8588DE-C0C7-4C53-B01C-5CDF939A4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 sz="18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fld id="{59489E64-2F74-4B42-B6CB-743387BC111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68710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B9B88A6-EC77-4F2E-854D-A6D8FD0B4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FFFFFF"/>
                </a:solidFill>
                <a:latin typeface="Calibri"/>
              </a:defRPr>
            </a:lvl1pPr>
          </a:lstStyle>
          <a:p>
            <a:pPr>
              <a:defRPr/>
            </a:pPr>
            <a:fld id="{CD686C58-DA55-4BD9-ADE9-5034B1918FE6}" type="datetimeFigureOut">
              <a:rPr lang="cs-CZ"/>
              <a:pPr>
                <a:defRPr/>
              </a:pPr>
              <a:t>05.12.2022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FC76939-71E0-4892-8ECF-84AD41822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FFFFFF"/>
                </a:solidFill>
                <a:latin typeface="Calibri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77114BB-33F9-4926-95FB-DB3C2C014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 sz="18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fld id="{BB62C0E7-0D86-4D81-85E6-5D9B1151619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41010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4472777-F2FE-45D6-A6F6-28BC0365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FFFFFF"/>
                </a:solidFill>
                <a:latin typeface="Calibri"/>
              </a:defRPr>
            </a:lvl1pPr>
          </a:lstStyle>
          <a:p>
            <a:pPr>
              <a:defRPr/>
            </a:pPr>
            <a:fld id="{D3794D94-482D-4F23-8750-A3DF9DB5DA67}" type="datetimeFigureOut">
              <a:rPr lang="cs-CZ"/>
              <a:pPr>
                <a:defRPr/>
              </a:pPr>
              <a:t>05.12.2022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2C1477-56F9-4256-99D6-EF9F3A635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FFFFFF"/>
                </a:solidFill>
                <a:latin typeface="Calibri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A7728B1-C497-441F-8882-F3F5B2732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 sz="18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fld id="{A69235F9-C7C1-4E3F-87FF-3F9AFDE5D28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9673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4546A"/>
            </a:gs>
            <a:gs pos="12000">
              <a:srgbClr val="00003A"/>
            </a:gs>
            <a:gs pos="21001">
              <a:srgbClr val="000091"/>
            </a:gs>
            <a:gs pos="100000">
              <a:srgbClr val="00003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xmlns="" id="{10353DB1-FD3B-4FFA-A4D8-18E874E73DE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  <a:endParaRPr lang="en-US" altLang="cs-CZ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xmlns="" id="{E007F69C-C863-4752-803D-71A0681EE1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Upravte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6" r:id="rId1"/>
    <p:sldLayoutId id="2147484467" r:id="rId2"/>
    <p:sldLayoutId id="2147484468" r:id="rId3"/>
    <p:sldLayoutId id="2147484469" r:id="rId4"/>
    <p:sldLayoutId id="2147484470" r:id="rId5"/>
    <p:sldLayoutId id="2147484471" r:id="rId6"/>
    <p:sldLayoutId id="2147484472" r:id="rId7"/>
    <p:sldLayoutId id="2147484473" r:id="rId8"/>
    <p:sldLayoutId id="2147484474" r:id="rId9"/>
    <p:sldLayoutId id="2147484475" r:id="rId10"/>
    <p:sldLayoutId id="2147484476" r:id="rId11"/>
    <p:sldLayoutId id="2147484499" r:id="rId12"/>
    <p:sldLayoutId id="2147484500" r:id="rId13"/>
    <p:sldLayoutId id="2147484501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rgbClr val="97FF97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97FF97"/>
          </a:solidFill>
          <a:latin typeface="Calibri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97FF97"/>
          </a:solidFill>
          <a:latin typeface="Calibri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97FF97"/>
          </a:solidFill>
          <a:latin typeface="Calibri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97FF97"/>
          </a:solidFill>
          <a:latin typeface="Calibri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97FF97"/>
          </a:solidFill>
          <a:latin typeface="Calibri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97FF97"/>
          </a:solidFill>
          <a:latin typeface="Calibri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97FF97"/>
          </a:solidFill>
          <a:latin typeface="Calibri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97FF97"/>
          </a:solidFill>
          <a:latin typeface="Calibri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F5E90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F5E90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F5E90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F5E901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F5E901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2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2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9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dpis 2">
            <a:extLst>
              <a:ext uri="{FF2B5EF4-FFF2-40B4-BE49-F238E27FC236}">
                <a16:creationId xmlns:a16="http://schemas.microsoft.com/office/drawing/2014/main" xmlns="" id="{96E0947C-6A81-4545-82C3-C36B2FB747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729163"/>
            <a:ext cx="6858000" cy="1357312"/>
          </a:xfrm>
        </p:spPr>
        <p:txBody>
          <a:bodyPr>
            <a:normAutofit fontScale="92500" lnSpcReduction="20000"/>
          </a:bodyPr>
          <a:lstStyle/>
          <a:p>
            <a:r>
              <a:rPr lang="cs-CZ" sz="4400" dirty="0"/>
              <a:t>J. Foukal</a:t>
            </a:r>
          </a:p>
          <a:p>
            <a:endParaRPr lang="cs-CZ" dirty="0"/>
          </a:p>
          <a:p>
            <a:r>
              <a:rPr lang="cs-CZ" dirty="0"/>
              <a:t>Klinika Radiologie a nukleární medicíny FN Brno a LF MU</a:t>
            </a:r>
          </a:p>
          <a:p>
            <a:endParaRPr lang="cs-CZ" sz="40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xmlns="" id="{F5D05C95-B6C1-4707-9F50-2AB4988DF7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cs-CZ" sz="5400" dirty="0"/>
              <a:t>Patologie v zobrazovacích metodách: </a:t>
            </a:r>
            <a:r>
              <a:rPr lang="cs-CZ" altLang="cs-CZ" sz="5400" dirty="0" err="1"/>
              <a:t>uroradiologie</a:t>
            </a:r>
            <a:r>
              <a:rPr lang="cs-CZ" altLang="cs-CZ" sz="5400" dirty="0"/>
              <a:t> </a:t>
            </a:r>
            <a:endParaRPr lang="cs-CZ" sz="5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5">
            <a:extLst>
              <a:ext uri="{FF2B5EF4-FFF2-40B4-BE49-F238E27FC236}">
                <a16:creationId xmlns:a16="http://schemas.microsoft.com/office/drawing/2014/main" xmlns="" id="{235F9A85-4083-47AD-9A03-A61D1A84B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1412875"/>
            <a:ext cx="1223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JJ stent</a:t>
            </a:r>
          </a:p>
        </p:txBody>
      </p:sp>
      <p:pic>
        <p:nvPicPr>
          <p:cNvPr id="52227" name="Picture 2">
            <a:extLst>
              <a:ext uri="{FF2B5EF4-FFF2-40B4-BE49-F238E27FC236}">
                <a16:creationId xmlns:a16="http://schemas.microsoft.com/office/drawing/2014/main" xmlns="" id="{C52AD8FB-2EB1-43BA-86DF-A399F03A7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15888"/>
            <a:ext cx="5400675" cy="654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xmlns="" id="{29AB9AB1-C2EF-4A13-A8C1-94C08439B8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/>
              <a:t>Intravenózní urografie: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xmlns="" id="{E5F5E8E7-BB87-4CC8-AB67-359D484B592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676400"/>
            <a:ext cx="8382000" cy="4419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Princip – nativní snímek, po aplikaci </a:t>
            </a:r>
            <a:r>
              <a:rPr lang="cs-CZ" altLang="cs-CZ" sz="2800" dirty="0" err="1"/>
              <a:t>k.l</a:t>
            </a:r>
            <a:r>
              <a:rPr lang="cs-CZ" altLang="cs-CZ" sz="2800" dirty="0"/>
              <a:t>. </a:t>
            </a:r>
            <a:r>
              <a:rPr lang="cs-CZ" altLang="cs-CZ" sz="2800" dirty="0" err="1"/>
              <a:t>i.v</a:t>
            </a:r>
            <a:r>
              <a:rPr lang="cs-CZ" altLang="cs-CZ" sz="2800" dirty="0"/>
              <a:t>. na zádech za 7min a za 14 min., za </a:t>
            </a:r>
            <a:r>
              <a:rPr lang="cs-CZ" altLang="cs-CZ" sz="2800" dirty="0" smtClean="0"/>
              <a:t>21 min </a:t>
            </a:r>
            <a:r>
              <a:rPr lang="cs-CZ" altLang="cs-CZ" sz="2800" dirty="0"/>
              <a:t>na břiše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Zobrazí KPS, uretery, </a:t>
            </a:r>
            <a:r>
              <a:rPr lang="cs-CZ" altLang="cs-CZ" sz="2800" dirty="0" err="1"/>
              <a:t>m.m</a:t>
            </a:r>
            <a:r>
              <a:rPr lang="cs-CZ" altLang="cs-CZ" sz="2800" dirty="0"/>
              <a:t>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b="1" dirty="0"/>
              <a:t>	+ </a:t>
            </a:r>
            <a:r>
              <a:rPr lang="cs-CZ" altLang="cs-CZ" sz="2800" dirty="0"/>
              <a:t> přehled o celém </a:t>
            </a:r>
            <a:r>
              <a:rPr lang="cs-CZ" altLang="cs-CZ" sz="2800" dirty="0" err="1"/>
              <a:t>urotraktu</a:t>
            </a:r>
            <a:r>
              <a:rPr lang="cs-CZ" altLang="cs-CZ" sz="2800" dirty="0"/>
              <a:t>, anatomie sběrného systému, kalcifikace, obstrukce, cena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dirty="0"/>
              <a:t>	-  závislé na funkci ledvin, </a:t>
            </a:r>
            <a:r>
              <a:rPr lang="cs-CZ" altLang="cs-CZ" sz="2800" dirty="0" err="1"/>
              <a:t>nehodnotitelnost</a:t>
            </a:r>
            <a:r>
              <a:rPr lang="cs-CZ" altLang="cs-CZ" sz="2800" dirty="0"/>
              <a:t> parenchymu ledvin a jeho jejich okolí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V dnešní době ojedinělé indikace, většinou </a:t>
            </a:r>
            <a:r>
              <a:rPr lang="cs-CZ" altLang="cs-CZ" sz="2800" dirty="0">
                <a:solidFill>
                  <a:schemeClr val="bg1"/>
                </a:solidFill>
              </a:rPr>
              <a:t>nahrazeno </a:t>
            </a:r>
            <a:r>
              <a:rPr lang="cs-CZ" altLang="cs-CZ" sz="2800" dirty="0" smtClean="0">
                <a:solidFill>
                  <a:schemeClr val="bg1"/>
                </a:solidFill>
              </a:rPr>
              <a:t>CT urografií, </a:t>
            </a:r>
            <a:r>
              <a:rPr lang="cs-CZ" altLang="cs-CZ" sz="2800" dirty="0">
                <a:solidFill>
                  <a:schemeClr val="bg1"/>
                </a:solidFill>
              </a:rPr>
              <a:t>ev. </a:t>
            </a:r>
            <a:r>
              <a:rPr lang="cs-CZ" altLang="cs-CZ" sz="2800" dirty="0" smtClean="0">
                <a:solidFill>
                  <a:schemeClr val="bg1"/>
                </a:solidFill>
              </a:rPr>
              <a:t>MR </a:t>
            </a:r>
            <a:r>
              <a:rPr lang="cs-CZ" altLang="cs-CZ" sz="2800" dirty="0" smtClean="0">
                <a:solidFill>
                  <a:schemeClr val="bg1"/>
                </a:solidFill>
              </a:rPr>
              <a:t>urografií</a:t>
            </a:r>
            <a:endParaRPr lang="cs-CZ" altLang="cs-CZ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Normalni_urogram">
            <a:extLst>
              <a:ext uri="{FF2B5EF4-FFF2-40B4-BE49-F238E27FC236}">
                <a16:creationId xmlns:a16="http://schemas.microsoft.com/office/drawing/2014/main" xmlns="" id="{48869618-3956-4899-94FF-AE5422F8A901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4200" y="476250"/>
            <a:ext cx="5073650" cy="6192838"/>
          </a:xfrm>
          <a:noFill/>
        </p:spPr>
      </p:pic>
      <p:sp>
        <p:nvSpPr>
          <p:cNvPr id="54275" name="Text Box 5">
            <a:extLst>
              <a:ext uri="{FF2B5EF4-FFF2-40B4-BE49-F238E27FC236}">
                <a16:creationId xmlns:a16="http://schemas.microsoft.com/office/drawing/2014/main" xmlns="" id="{36C7BFB1-DCFE-4676-957C-27223CFF0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71438"/>
            <a:ext cx="19288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Normalní IVU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xmlns="" id="{0FE3F772-62CC-42CC-9207-D0F109C9DF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15888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/>
              <a:t>CUG, MCUG</a:t>
            </a:r>
            <a:br>
              <a:rPr lang="cs-CZ" altLang="cs-CZ"/>
            </a:br>
            <a:r>
              <a:rPr lang="cs-CZ" altLang="cs-CZ" sz="2000"/>
              <a:t>(cystouretrografie, mikční cystouretrografie)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xmlns="" id="{23694D82-0CDF-4A61-8BA9-028BA4943F5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484313"/>
            <a:ext cx="7847013" cy="49688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 b="1" dirty="0"/>
              <a:t>A) Vyšetření močového měchýře (</a:t>
            </a:r>
            <a:r>
              <a:rPr lang="cs-CZ" altLang="cs-CZ" sz="2800" b="1" dirty="0" smtClean="0"/>
              <a:t>muži i ženy</a:t>
            </a:r>
            <a:r>
              <a:rPr lang="cs-CZ" altLang="cs-CZ" sz="2800" b="1" dirty="0"/>
              <a:t>)</a:t>
            </a:r>
          </a:p>
          <a:p>
            <a:pPr lvl="1" eaLnBrk="1" hangingPunct="1"/>
            <a:r>
              <a:rPr lang="cs-CZ" altLang="cs-CZ" dirty="0"/>
              <a:t>morfologické a </a:t>
            </a:r>
            <a:r>
              <a:rPr lang="cs-CZ" altLang="cs-CZ" dirty="0" smtClean="0"/>
              <a:t>funkční </a:t>
            </a:r>
            <a:r>
              <a:rPr lang="cs-CZ" altLang="cs-CZ" dirty="0"/>
              <a:t>poruchy (</a:t>
            </a:r>
            <a:r>
              <a:rPr lang="cs-CZ" altLang="cs-CZ" dirty="0" err="1"/>
              <a:t>vesikoureterální</a:t>
            </a:r>
            <a:r>
              <a:rPr lang="cs-CZ" altLang="cs-CZ" dirty="0"/>
              <a:t> reflux, trauma), u traumat lze nahradit CT </a:t>
            </a:r>
            <a:r>
              <a:rPr lang="cs-CZ" altLang="cs-CZ" dirty="0" err="1"/>
              <a:t>cystogramem</a:t>
            </a:r>
            <a:endParaRPr lang="cs-CZ" altLang="cs-CZ" dirty="0"/>
          </a:p>
          <a:p>
            <a:pPr eaLnBrk="1" hangingPunct="1">
              <a:lnSpc>
                <a:spcPct val="90000"/>
              </a:lnSpc>
            </a:pPr>
            <a:r>
              <a:rPr lang="cs-CZ" altLang="cs-CZ" sz="2800" b="1" dirty="0"/>
              <a:t>B) Vyšetření </a:t>
            </a:r>
            <a:r>
              <a:rPr lang="cs-CZ" altLang="cs-CZ" sz="2800" b="1" dirty="0" err="1"/>
              <a:t>uretry</a:t>
            </a:r>
            <a:r>
              <a:rPr lang="cs-CZ" altLang="cs-CZ" sz="2800" dirty="0"/>
              <a:t> (+ moč. měchýře) – jen muži</a:t>
            </a:r>
          </a:p>
          <a:p>
            <a:pPr lvl="1" eaLnBrk="1" hangingPunct="1"/>
            <a:r>
              <a:rPr lang="cs-CZ" altLang="cs-CZ" dirty="0"/>
              <a:t>=Ascendentní a mikční CUG – zavedení katetru do močové trubice a plnění moč. </a:t>
            </a:r>
            <a:r>
              <a:rPr lang="cs-CZ" altLang="cs-CZ" dirty="0" smtClean="0"/>
              <a:t>trubice </a:t>
            </a:r>
            <a:r>
              <a:rPr lang="cs-CZ" altLang="cs-CZ" dirty="0"/>
              <a:t>a </a:t>
            </a:r>
            <a:r>
              <a:rPr lang="cs-CZ" altLang="cs-CZ" dirty="0" err="1"/>
              <a:t>m.m</a:t>
            </a:r>
            <a:r>
              <a:rPr lang="cs-CZ" altLang="cs-CZ" dirty="0"/>
              <a:t>.</a:t>
            </a:r>
          </a:p>
          <a:p>
            <a:pPr lvl="1" eaLnBrk="1" hangingPunct="1"/>
            <a:r>
              <a:rPr lang="cs-CZ" altLang="cs-CZ" sz="2800" dirty="0"/>
              <a:t>Morfologické patologie </a:t>
            </a:r>
            <a:r>
              <a:rPr lang="cs-CZ" altLang="cs-CZ" sz="2800" dirty="0" err="1"/>
              <a:t>uretry</a:t>
            </a:r>
            <a:r>
              <a:rPr lang="cs-CZ" altLang="cs-CZ" sz="2800" dirty="0"/>
              <a:t> </a:t>
            </a:r>
            <a:r>
              <a:rPr lang="cs-CZ" altLang="cs-CZ" sz="2800" i="1" dirty="0"/>
              <a:t>(striktury, divertikly, </a:t>
            </a:r>
            <a:r>
              <a:rPr lang="cs-CZ" altLang="cs-CZ" sz="2800" i="1" dirty="0" smtClean="0"/>
              <a:t>traumata)</a:t>
            </a:r>
            <a:endParaRPr lang="cs-CZ" altLang="cs-CZ" sz="2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 descr="URO">
            <a:extLst>
              <a:ext uri="{FF2B5EF4-FFF2-40B4-BE49-F238E27FC236}">
                <a16:creationId xmlns:a16="http://schemas.microsoft.com/office/drawing/2014/main" xmlns="" id="{EB68B5C6-5286-41C5-AB6C-5981D975B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60575"/>
            <a:ext cx="4648200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4" descr="URO1">
            <a:extLst>
              <a:ext uri="{FF2B5EF4-FFF2-40B4-BE49-F238E27FC236}">
                <a16:creationId xmlns:a16="http://schemas.microsoft.com/office/drawing/2014/main" xmlns="" id="{7388A958-2690-489A-AEC1-DBE3FD761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057400"/>
            <a:ext cx="4530725" cy="409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Rectangle 5">
            <a:extLst>
              <a:ext uri="{FF2B5EF4-FFF2-40B4-BE49-F238E27FC236}">
                <a16:creationId xmlns:a16="http://schemas.microsoft.com/office/drawing/2014/main" xmlns="" id="{5B03A73C-A4BD-4297-85E6-776F8E601B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CUG</a:t>
            </a:r>
          </a:p>
        </p:txBody>
      </p:sp>
      <p:sp>
        <p:nvSpPr>
          <p:cNvPr id="58373" name="Text Box 6">
            <a:extLst>
              <a:ext uri="{FF2B5EF4-FFF2-40B4-BE49-F238E27FC236}">
                <a16:creationId xmlns:a16="http://schemas.microsoft.com/office/drawing/2014/main" xmlns="" id="{3CCCAF0A-8DA7-464A-AAD9-55D7B92D8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5516563"/>
            <a:ext cx="761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Normální nález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 descr="URO2">
            <a:extLst>
              <a:ext uri="{FF2B5EF4-FFF2-40B4-BE49-F238E27FC236}">
                <a16:creationId xmlns:a16="http://schemas.microsoft.com/office/drawing/2014/main" xmlns="" id="{A3882C7D-2126-42C2-A08B-C7833C08D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692150"/>
            <a:ext cx="5114925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5">
            <a:extLst>
              <a:ext uri="{FF2B5EF4-FFF2-40B4-BE49-F238E27FC236}">
                <a16:creationId xmlns:a16="http://schemas.microsoft.com/office/drawing/2014/main" xmlns="" id="{F11E3EF5-4691-4B24-8BE4-A89E7690D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5413" y="5029200"/>
            <a:ext cx="30241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Mikční fáze  CUG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xmlns="" id="{4BA1F75A-A3C9-4E54-8DD7-10E4431C17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2938" y="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/>
              <a:t>CT (ledvin)</a:t>
            </a: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xmlns="" id="{65077E01-3CD5-470A-872B-BF36B77A7B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0825" y="981075"/>
            <a:ext cx="7750175" cy="3743325"/>
          </a:xfrm>
        </p:spPr>
        <p:txBody>
          <a:bodyPr/>
          <a:lstStyle/>
          <a:p>
            <a:pPr eaLnBrk="1" hangingPunct="1"/>
            <a:r>
              <a:rPr lang="cs-CZ" altLang="cs-CZ" sz="2800" dirty="0"/>
              <a:t>Zobrazí jak </a:t>
            </a:r>
            <a:r>
              <a:rPr lang="cs-CZ" altLang="cs-CZ" sz="2800" dirty="0" err="1"/>
              <a:t>urotrakt</a:t>
            </a:r>
            <a:r>
              <a:rPr lang="cs-CZ" altLang="cs-CZ" sz="2800" dirty="0"/>
              <a:t>, tak okolí (vč. </a:t>
            </a:r>
            <a:r>
              <a:rPr lang="cs-CZ" altLang="cs-CZ" sz="2800" b="1" dirty="0"/>
              <a:t>nadledvin</a:t>
            </a:r>
            <a:r>
              <a:rPr lang="cs-CZ" altLang="cs-CZ" sz="2800" dirty="0"/>
              <a:t>)</a:t>
            </a:r>
          </a:p>
          <a:p>
            <a:pPr eaLnBrk="1" hangingPunct="1"/>
            <a:r>
              <a:rPr lang="cs-CZ" altLang="cs-CZ" sz="2800" b="1" dirty="0" err="1"/>
              <a:t>Nativ</a:t>
            </a:r>
            <a:r>
              <a:rPr lang="cs-CZ" altLang="cs-CZ" sz="2800" dirty="0"/>
              <a:t> </a:t>
            </a:r>
          </a:p>
          <a:p>
            <a:pPr eaLnBrk="1" hangingPunct="1"/>
            <a:r>
              <a:rPr lang="cs-CZ" altLang="cs-CZ" sz="2800" b="1" dirty="0" err="1"/>
              <a:t>Nativ</a:t>
            </a:r>
            <a:r>
              <a:rPr lang="cs-CZ" altLang="cs-CZ" sz="2800" b="1" dirty="0"/>
              <a:t> + </a:t>
            </a:r>
            <a:r>
              <a:rPr lang="cs-CZ" altLang="cs-CZ" sz="2800" b="1" dirty="0" err="1"/>
              <a:t>postkontrastní</a:t>
            </a:r>
            <a:r>
              <a:rPr lang="cs-CZ" altLang="cs-CZ" sz="2800" b="1" dirty="0"/>
              <a:t> fáze (</a:t>
            </a:r>
            <a:r>
              <a:rPr lang="cs-CZ" altLang="cs-CZ" sz="2800" b="1" dirty="0" err="1"/>
              <a:t>kortikomedulární</a:t>
            </a:r>
            <a:r>
              <a:rPr lang="cs-CZ" altLang="cs-CZ" sz="2800" b="1" dirty="0"/>
              <a:t>, </a:t>
            </a:r>
            <a:r>
              <a:rPr lang="cs-CZ" altLang="cs-CZ" sz="2800" b="1" dirty="0" err="1"/>
              <a:t>nefrografická</a:t>
            </a:r>
            <a:r>
              <a:rPr lang="cs-CZ" altLang="cs-CZ" sz="2800" b="1" dirty="0"/>
              <a:t>, vylučovací)</a:t>
            </a:r>
          </a:p>
          <a:p>
            <a:pPr eaLnBrk="1" hangingPunct="1"/>
            <a:r>
              <a:rPr lang="cs-CZ" altLang="cs-CZ" sz="2800" i="1" dirty="0"/>
              <a:t>Ledviny, nadledviny, uretery, </a:t>
            </a:r>
            <a:r>
              <a:rPr lang="cs-CZ" altLang="cs-CZ" sz="2800" i="1" dirty="0" err="1"/>
              <a:t>m.m</a:t>
            </a:r>
            <a:r>
              <a:rPr lang="cs-CZ" altLang="cs-CZ" sz="2800" i="1" dirty="0"/>
              <a:t>., </a:t>
            </a:r>
          </a:p>
          <a:p>
            <a:pPr eaLnBrk="1" hangingPunct="1">
              <a:buFontTx/>
              <a:buNone/>
            </a:pPr>
            <a:r>
              <a:rPr lang="cs-CZ" altLang="cs-CZ" sz="2800" i="1" dirty="0"/>
              <a:t>	prostata, semenné váčky, okolí, </a:t>
            </a:r>
          </a:p>
          <a:p>
            <a:pPr eaLnBrk="1" hangingPunct="1">
              <a:buFontTx/>
              <a:buNone/>
            </a:pPr>
            <a:r>
              <a:rPr lang="cs-CZ" altLang="cs-CZ" sz="2800" i="1" dirty="0"/>
              <a:t>	traumata</a:t>
            </a:r>
            <a:endParaRPr lang="cs-CZ" altLang="cs-CZ" sz="2800" dirty="0"/>
          </a:p>
        </p:txBody>
      </p:sp>
      <p:pic>
        <p:nvPicPr>
          <p:cNvPr id="60420" name="Picture 7">
            <a:extLst>
              <a:ext uri="{FF2B5EF4-FFF2-40B4-BE49-F238E27FC236}">
                <a16:creationId xmlns:a16="http://schemas.microsoft.com/office/drawing/2014/main" xmlns="" id="{8AB016F9-B44C-4F11-B1C7-54EA12159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24719" r="20833" b="4404"/>
          <a:stretch>
            <a:fillRect/>
          </a:stretch>
        </p:blipFill>
        <p:spPr bwMode="auto">
          <a:xfrm>
            <a:off x="6011863" y="4724400"/>
            <a:ext cx="313213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Text Box 9">
            <a:extLst>
              <a:ext uri="{FF2B5EF4-FFF2-40B4-BE49-F238E27FC236}">
                <a16:creationId xmlns:a16="http://schemas.microsoft.com/office/drawing/2014/main" xmlns="" id="{00A18B20-CD03-4646-A24A-FC9A93FCC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4724400"/>
            <a:ext cx="1676400" cy="304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/>
              <a:t>vylučovací fáze</a:t>
            </a:r>
          </a:p>
        </p:txBody>
      </p:sp>
      <p:pic>
        <p:nvPicPr>
          <p:cNvPr id="60422" name="Picture 12">
            <a:extLst>
              <a:ext uri="{FF2B5EF4-FFF2-40B4-BE49-F238E27FC236}">
                <a16:creationId xmlns:a16="http://schemas.microsoft.com/office/drawing/2014/main" xmlns="" id="{24C142A4-6002-400B-9187-99E171AFB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5" t="7080" r="15698"/>
          <a:stretch>
            <a:fillRect/>
          </a:stretch>
        </p:blipFill>
        <p:spPr bwMode="auto">
          <a:xfrm>
            <a:off x="6096000" y="2743200"/>
            <a:ext cx="30480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3" name="Picture 13">
            <a:extLst>
              <a:ext uri="{FF2B5EF4-FFF2-40B4-BE49-F238E27FC236}">
                <a16:creationId xmlns:a16="http://schemas.microsoft.com/office/drawing/2014/main" xmlns="" id="{4FF2BC29-1D99-4D37-B3E3-DDD0B9B8F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7" t="8195" r="8919"/>
          <a:stretch>
            <a:fillRect/>
          </a:stretch>
        </p:blipFill>
        <p:spPr bwMode="auto">
          <a:xfrm>
            <a:off x="0" y="4724400"/>
            <a:ext cx="2971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24" name="Text Box 9">
            <a:extLst>
              <a:ext uri="{FF2B5EF4-FFF2-40B4-BE49-F238E27FC236}">
                <a16:creationId xmlns:a16="http://schemas.microsoft.com/office/drawing/2014/main" xmlns="" id="{13BA6DE9-7CC0-40C8-8609-2341769B9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288" y="4695825"/>
            <a:ext cx="1905001" cy="304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/>
              <a:t>kortikomedulární fáze</a:t>
            </a:r>
          </a:p>
        </p:txBody>
      </p:sp>
      <p:pic>
        <p:nvPicPr>
          <p:cNvPr id="60425" name="Picture 14">
            <a:extLst>
              <a:ext uri="{FF2B5EF4-FFF2-40B4-BE49-F238E27FC236}">
                <a16:creationId xmlns:a16="http://schemas.microsoft.com/office/drawing/2014/main" xmlns="" id="{151A2F76-8F5C-4692-B64F-E3CBE8EE0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4" t="3999" r="8919" b="6400"/>
          <a:stretch>
            <a:fillRect/>
          </a:stretch>
        </p:blipFill>
        <p:spPr bwMode="auto">
          <a:xfrm>
            <a:off x="2971800" y="4724400"/>
            <a:ext cx="30480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26" name="Text Box 9">
            <a:extLst>
              <a:ext uri="{FF2B5EF4-FFF2-40B4-BE49-F238E27FC236}">
                <a16:creationId xmlns:a16="http://schemas.microsoft.com/office/drawing/2014/main" xmlns="" id="{6456B232-9D83-49A0-87F0-CC0830EA3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743200"/>
            <a:ext cx="588963" cy="304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/>
              <a:t>nativ</a:t>
            </a:r>
          </a:p>
        </p:txBody>
      </p:sp>
      <p:sp>
        <p:nvSpPr>
          <p:cNvPr id="60427" name="Text Box 9">
            <a:extLst>
              <a:ext uri="{FF2B5EF4-FFF2-40B4-BE49-F238E27FC236}">
                <a16:creationId xmlns:a16="http://schemas.microsoft.com/office/drawing/2014/main" xmlns="" id="{ECF0D604-37AA-48CC-8FAA-80C011EE3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4724400"/>
            <a:ext cx="1905000" cy="304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/>
              <a:t>nefrografická fáze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xmlns="" id="{33B9B13F-3D46-4A7B-99D5-F03D781BF2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68538" y="0"/>
            <a:ext cx="4464050" cy="1143000"/>
          </a:xfrm>
        </p:spPr>
        <p:txBody>
          <a:bodyPr/>
          <a:lstStyle/>
          <a:p>
            <a:pPr eaLnBrk="1" hangingPunct="1"/>
            <a:r>
              <a:rPr lang="cs-CZ" altLang="cs-CZ"/>
              <a:t>MR (ledvin, m.m.)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xmlns="" id="{689AA4C9-2884-445E-8337-27D89DB8399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0825" y="981074"/>
            <a:ext cx="8604250" cy="576029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Zatím </a:t>
            </a:r>
            <a:r>
              <a:rPr lang="cs-CZ" altLang="cs-CZ" sz="2400" dirty="0"/>
              <a:t>(díky nižší dostupnosti, vyšší </a:t>
            </a:r>
            <a:r>
              <a:rPr lang="cs-CZ" altLang="cs-CZ" sz="2400" dirty="0" smtClean="0"/>
              <a:t>ceně, artefaktům) </a:t>
            </a:r>
            <a:r>
              <a:rPr lang="cs-CZ" altLang="cs-CZ" sz="2400" dirty="0"/>
              <a:t>spíše případy nerozřešitelné (či KI) CT a UZ, děti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MR se využívá zejm. v oblasti pánve </a:t>
            </a:r>
            <a:r>
              <a:rPr lang="cs-CZ" altLang="cs-CZ" sz="2400" i="1" dirty="0" smtClean="0"/>
              <a:t>- prostata </a:t>
            </a:r>
            <a:r>
              <a:rPr lang="cs-CZ" altLang="cs-CZ" sz="2400" dirty="0" smtClean="0"/>
              <a:t>(u žen děloha </a:t>
            </a:r>
            <a:r>
              <a:rPr lang="cs-CZ" altLang="cs-CZ" sz="2400" dirty="0"/>
              <a:t>a </a:t>
            </a:r>
            <a:r>
              <a:rPr lang="cs-CZ" altLang="cs-CZ" sz="2400" dirty="0" smtClean="0"/>
              <a:t>adnexa)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/>
              <a:t>MR urografie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/>
              <a:t>Statická – speciální hydrografická sekvence pro zobrazení vývodných cest močových (bez </a:t>
            </a:r>
            <a:r>
              <a:rPr lang="cs-CZ" altLang="cs-CZ" sz="2000" dirty="0" err="1"/>
              <a:t>k.l</a:t>
            </a:r>
            <a:r>
              <a:rPr lang="cs-CZ" altLang="cs-CZ" sz="2000" dirty="0"/>
              <a:t>. </a:t>
            </a:r>
            <a:r>
              <a:rPr lang="cs-CZ" altLang="cs-CZ" sz="2000" dirty="0" err="1"/>
              <a:t>i.v</a:t>
            </a:r>
            <a:r>
              <a:rPr lang="cs-CZ" altLang="cs-CZ" sz="2000" dirty="0"/>
              <a:t>.)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/>
              <a:t>Dynamická – s vylučovací fází po </a:t>
            </a:r>
            <a:r>
              <a:rPr lang="cs-CZ" altLang="cs-CZ" sz="2000" dirty="0" err="1"/>
              <a:t>k.l</a:t>
            </a:r>
            <a:r>
              <a:rPr lang="cs-CZ" altLang="cs-CZ" sz="2000" dirty="0"/>
              <a:t>. </a:t>
            </a:r>
            <a:r>
              <a:rPr lang="cs-CZ" altLang="cs-CZ" sz="2000" dirty="0" err="1"/>
              <a:t>i.v</a:t>
            </a:r>
            <a:r>
              <a:rPr lang="cs-CZ" altLang="cs-CZ" sz="2000" dirty="0"/>
              <a:t>. (jako CT urografie)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/>
              <a:t>MR nativně</a:t>
            </a:r>
            <a:r>
              <a:rPr lang="cs-CZ" altLang="cs-CZ" sz="2400" dirty="0"/>
              <a:t> (sekvence s potlačením tuku) - </a:t>
            </a:r>
            <a:r>
              <a:rPr lang="cs-CZ" altLang="cs-CZ" sz="2400" dirty="0" err="1"/>
              <a:t>angiomyolipom</a:t>
            </a:r>
            <a:r>
              <a:rPr lang="cs-CZ" altLang="cs-CZ" sz="2400" dirty="0"/>
              <a:t> ledviny, adenom nadledviny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/>
              <a:t>MR s </a:t>
            </a:r>
            <a:r>
              <a:rPr lang="cs-CZ" altLang="cs-CZ" sz="2400" b="1" dirty="0" err="1"/>
              <a:t>k.l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i.v</a:t>
            </a:r>
            <a:r>
              <a:rPr lang="cs-CZ" altLang="cs-CZ" sz="2400" b="1" dirty="0"/>
              <a:t>. </a:t>
            </a:r>
            <a:r>
              <a:rPr lang="cs-CZ" altLang="cs-CZ" sz="2400" dirty="0"/>
              <a:t>– ložiska zejm. ledvin (jako na CT)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/>
              <a:t>MR angiografie </a:t>
            </a:r>
            <a:r>
              <a:rPr lang="cs-CZ" altLang="cs-CZ" sz="2400" dirty="0"/>
              <a:t>– </a:t>
            </a:r>
            <a:r>
              <a:rPr lang="cs-CZ" altLang="cs-CZ" sz="2400" dirty="0" err="1"/>
              <a:t>stenosy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ren</a:t>
            </a:r>
            <a:r>
              <a:rPr lang="cs-CZ" altLang="cs-CZ" sz="2400" dirty="0"/>
              <a:t>. tepen – většinou s </a:t>
            </a:r>
            <a:r>
              <a:rPr lang="cs-CZ" altLang="cs-CZ" sz="2400" dirty="0" err="1"/>
              <a:t>k.l</a:t>
            </a:r>
            <a:r>
              <a:rPr lang="cs-CZ" altLang="cs-CZ" sz="2400" dirty="0"/>
              <a:t>. </a:t>
            </a:r>
            <a:r>
              <a:rPr lang="cs-CZ" altLang="cs-CZ" sz="2400" dirty="0" err="1"/>
              <a:t>i.v</a:t>
            </a:r>
            <a:r>
              <a:rPr lang="cs-CZ" altLang="cs-CZ" sz="2400" dirty="0"/>
              <a:t>.      (lepší kvalita než nativně)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xmlns="" id="{9D305996-BAB8-490B-B009-35185EBC09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0"/>
            <a:ext cx="1981200" cy="1143000"/>
          </a:xfrm>
        </p:spPr>
        <p:txBody>
          <a:bodyPr/>
          <a:lstStyle/>
          <a:p>
            <a:pPr eaLnBrk="1" hangingPunct="1"/>
            <a:r>
              <a:rPr lang="cs-CZ" altLang="cs-CZ"/>
              <a:t>MR</a:t>
            </a:r>
          </a:p>
        </p:txBody>
      </p:sp>
      <p:sp>
        <p:nvSpPr>
          <p:cNvPr id="62467" name="Text Box 9">
            <a:extLst>
              <a:ext uri="{FF2B5EF4-FFF2-40B4-BE49-F238E27FC236}">
                <a16:creationId xmlns:a16="http://schemas.microsoft.com/office/drawing/2014/main" xmlns="" id="{6F892611-9EE5-4CE7-A295-E929E7106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1081088"/>
            <a:ext cx="411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/>
              <a:t>MR urografie – bez kontrastu, hydrografická sekvence</a:t>
            </a:r>
          </a:p>
        </p:txBody>
      </p:sp>
      <p:pic>
        <p:nvPicPr>
          <p:cNvPr id="62468" name="Picture 5">
            <a:extLst>
              <a:ext uri="{FF2B5EF4-FFF2-40B4-BE49-F238E27FC236}">
                <a16:creationId xmlns:a16="http://schemas.microsoft.com/office/drawing/2014/main" xmlns="" id="{37A10AAE-62EC-48F4-B904-CEF512BB2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385888"/>
            <a:ext cx="5068888" cy="519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8115300" cy="981075"/>
          </a:xfrm>
        </p:spPr>
        <p:txBody>
          <a:bodyPr/>
          <a:lstStyle/>
          <a:p>
            <a:r>
              <a:rPr lang="cs-CZ" altLang="cs-CZ" sz="4000" smtClean="0"/>
              <a:t>MR urografie – vylučovací fáze</a:t>
            </a:r>
          </a:p>
        </p:txBody>
      </p:sp>
      <p:pic>
        <p:nvPicPr>
          <p:cNvPr id="77827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6" t="11862" r="37724" b="7605"/>
          <a:stretch>
            <a:fillRect/>
          </a:stretch>
        </p:blipFill>
        <p:spPr bwMode="auto">
          <a:xfrm>
            <a:off x="-7938" y="836613"/>
            <a:ext cx="2808288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4" t="15704" r="31744" b="9193"/>
          <a:stretch>
            <a:fillRect/>
          </a:stretch>
        </p:blipFill>
        <p:spPr bwMode="auto">
          <a:xfrm>
            <a:off x="2957513" y="1090613"/>
            <a:ext cx="3024187" cy="503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8" t="9918" r="39598" b="7658"/>
          <a:stretch>
            <a:fillRect/>
          </a:stretch>
        </p:blipFill>
        <p:spPr bwMode="auto">
          <a:xfrm>
            <a:off x="6011863" y="981075"/>
            <a:ext cx="3024187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032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xmlns="" id="{1E148E11-DCF5-4C0D-ABBD-4CB9EF96E1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Co zobrazujeme: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xmlns="" id="{84D5EB5A-BC50-46CD-B8B3-81115E90B66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Uropoetický systém a okolí, některé části genitálního systému (v těsném  vztahu k uropoet.)</a:t>
            </a:r>
          </a:p>
          <a:p>
            <a:pPr eaLnBrk="1" hangingPunct="1"/>
            <a:r>
              <a:rPr lang="cs-CZ" altLang="cs-CZ"/>
              <a:t>Morfologii a částečně i funkci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5">
            <a:extLst>
              <a:ext uri="{FF2B5EF4-FFF2-40B4-BE49-F238E27FC236}">
                <a16:creationId xmlns:a16="http://schemas.microsoft.com/office/drawing/2014/main" xmlns="" id="{089229F8-8538-4704-BA70-E35C2C5CA44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14500" y="2924175"/>
            <a:ext cx="7429500" cy="857250"/>
          </a:xfrm>
        </p:spPr>
        <p:txBody>
          <a:bodyPr/>
          <a:lstStyle/>
          <a:p>
            <a:r>
              <a:rPr lang="cs-CZ" altLang="cs-CZ" dirty="0"/>
              <a:t>Urolitiáza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5">
            <a:extLst>
              <a:ext uri="{FF2B5EF4-FFF2-40B4-BE49-F238E27FC236}">
                <a16:creationId xmlns:a16="http://schemas.microsoft.com/office/drawing/2014/main" xmlns="" id="{75B36FC4-3A7D-44E1-9382-A030AD9126F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71438"/>
            <a:ext cx="7429500" cy="857250"/>
          </a:xfrm>
        </p:spPr>
        <p:txBody>
          <a:bodyPr/>
          <a:lstStyle/>
          <a:p>
            <a:r>
              <a:rPr lang="cs-CZ" altLang="cs-CZ" dirty="0"/>
              <a:t>Urolitiáza</a:t>
            </a: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xmlns="" id="{59CA93FF-FAA4-414E-87A0-D3E4B62C7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764704"/>
            <a:ext cx="8713788" cy="302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 dirty="0"/>
              <a:t>Konkrementy ve vývodném systému ledvin, v močovodech, močovém měchýři</a:t>
            </a:r>
          </a:p>
          <a:p>
            <a:pPr eaLnBrk="1" hangingPunct="1"/>
            <a:r>
              <a:rPr lang="cs-CZ" altLang="cs-CZ" sz="2000" dirty="0"/>
              <a:t>V močovodu -&gt; renální kolika</a:t>
            </a:r>
          </a:p>
          <a:p>
            <a:pPr eaLnBrk="1" hangingPunct="1"/>
            <a:r>
              <a:rPr lang="cs-CZ" altLang="cs-CZ" sz="2000" b="1" u="sng" dirty="0"/>
              <a:t>UZ</a:t>
            </a:r>
            <a:r>
              <a:rPr lang="cs-CZ" altLang="cs-CZ" sz="2000" b="1" dirty="0"/>
              <a:t> </a:t>
            </a:r>
            <a:r>
              <a:rPr lang="cs-CZ" altLang="cs-CZ" sz="2000" dirty="0"/>
              <a:t>- ↓ sensitivita, ↑ specificita, dobře zobrazí dilataci dutého systému!</a:t>
            </a:r>
          </a:p>
          <a:p>
            <a:pPr eaLnBrk="1" hangingPunct="1"/>
            <a:r>
              <a:rPr lang="cs-CZ" altLang="cs-CZ" sz="2000" b="1" dirty="0"/>
              <a:t>Prostý snímek</a:t>
            </a:r>
            <a:r>
              <a:rPr lang="cs-CZ" altLang="cs-CZ" sz="2000" dirty="0"/>
              <a:t> – kontrastní/nekontrastní konkrementy podle složení   </a:t>
            </a:r>
          </a:p>
          <a:p>
            <a:pPr eaLnBrk="1" hangingPunct="1"/>
            <a:r>
              <a:rPr lang="cs-CZ" altLang="cs-CZ" sz="2000" b="1" u="sng" dirty="0"/>
              <a:t>nativní CT</a:t>
            </a:r>
            <a:r>
              <a:rPr lang="cs-CZ" altLang="cs-CZ" sz="2000" u="sng" dirty="0"/>
              <a:t> </a:t>
            </a:r>
            <a:r>
              <a:rPr lang="cs-CZ" altLang="cs-CZ" sz="2000" dirty="0"/>
              <a:t>– sensitivita téměř 100%, zobrazí všechny </a:t>
            </a:r>
            <a:r>
              <a:rPr lang="cs-CZ" altLang="cs-CZ" sz="2000" dirty="0" smtClean="0"/>
              <a:t>konkrementy, </a:t>
            </a:r>
            <a:r>
              <a:rPr lang="cs-CZ" altLang="cs-CZ" sz="2000" dirty="0"/>
              <a:t>zlatý standard</a:t>
            </a:r>
          </a:p>
          <a:p>
            <a:pPr eaLnBrk="1" hangingPunct="1"/>
            <a:endParaRPr lang="cs-CZ" altLang="cs-CZ" sz="2000" dirty="0" smtClean="0"/>
          </a:p>
          <a:p>
            <a:pPr eaLnBrk="1" hangingPunct="1"/>
            <a:r>
              <a:rPr lang="cs-CZ" altLang="cs-CZ" sz="2000" dirty="0" smtClean="0"/>
              <a:t>(</a:t>
            </a:r>
            <a:r>
              <a:rPr lang="cs-CZ" altLang="cs-CZ" sz="2000" dirty="0"/>
              <a:t>MR – konkrement=výpadek signálu, </a:t>
            </a:r>
            <a:r>
              <a:rPr lang="cs-CZ" altLang="cs-CZ" sz="2000" dirty="0" smtClean="0"/>
              <a:t>běžně se nepoužívá)</a:t>
            </a:r>
            <a:endParaRPr lang="cs-CZ" altLang="cs-CZ" sz="2000" dirty="0"/>
          </a:p>
        </p:txBody>
      </p:sp>
      <p:pic>
        <p:nvPicPr>
          <p:cNvPr id="72708" name="Picture 4" descr="Cysta 2, sono 3">
            <a:extLst>
              <a:ext uri="{FF2B5EF4-FFF2-40B4-BE49-F238E27FC236}">
                <a16:creationId xmlns:a16="http://schemas.microsoft.com/office/drawing/2014/main" xmlns="" id="{A19730D9-9429-4CF7-A42E-4535E110D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56" y="4610472"/>
            <a:ext cx="2303463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6">
            <a:extLst>
              <a:ext uri="{FF2B5EF4-FFF2-40B4-BE49-F238E27FC236}">
                <a16:creationId xmlns:a16="http://schemas.microsoft.com/office/drawing/2014/main" xmlns="" id="{E01B0329-DE52-4CC7-8F92-03609BB4A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256" y="4077072"/>
            <a:ext cx="23622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10" name="Picture 7">
            <a:extLst>
              <a:ext uri="{FF2B5EF4-FFF2-40B4-BE49-F238E27FC236}">
                <a16:creationId xmlns:a16="http://schemas.microsoft.com/office/drawing/2014/main" xmlns="" id="{95CEE988-8725-40F3-8EED-2646FE4D3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9" t="19112" r="20758" b="11391"/>
          <a:stretch>
            <a:fillRect/>
          </a:stretch>
        </p:blipFill>
        <p:spPr bwMode="auto">
          <a:xfrm>
            <a:off x="3275856" y="4077072"/>
            <a:ext cx="241776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11" name="Line 21">
            <a:extLst>
              <a:ext uri="{FF2B5EF4-FFF2-40B4-BE49-F238E27FC236}">
                <a16:creationId xmlns:a16="http://schemas.microsoft.com/office/drawing/2014/main" xmlns="" id="{9E9388D2-9EA4-4177-95D5-1697098712F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09056" y="5067672"/>
            <a:ext cx="762000" cy="5334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2712" name="Line 21">
            <a:extLst>
              <a:ext uri="{FF2B5EF4-FFF2-40B4-BE49-F238E27FC236}">
                <a16:creationId xmlns:a16="http://schemas.microsoft.com/office/drawing/2014/main" xmlns="" id="{FCD7D5A8-B9B3-455E-ABF4-219B2B4CADFB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8256" y="4381872"/>
            <a:ext cx="685800" cy="609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2713" name="Line 21">
            <a:extLst>
              <a:ext uri="{FF2B5EF4-FFF2-40B4-BE49-F238E27FC236}">
                <a16:creationId xmlns:a16="http://schemas.microsoft.com/office/drawing/2014/main" xmlns="" id="{FA33D88D-F1CF-4B09-8D79-0A5AAE6349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71456" y="5753472"/>
            <a:ext cx="838200" cy="3048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>
            <a:extLst>
              <a:ext uri="{FF2B5EF4-FFF2-40B4-BE49-F238E27FC236}">
                <a16:creationId xmlns:a16="http://schemas.microsoft.com/office/drawing/2014/main" xmlns="" id="{944999CD-8568-41F3-9F7D-17B8C28B9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19417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6">
            <a:extLst>
              <a:ext uri="{FF2B5EF4-FFF2-40B4-BE49-F238E27FC236}">
                <a16:creationId xmlns:a16="http://schemas.microsoft.com/office/drawing/2014/main" xmlns="" id="{CD795405-6A9C-419C-AABD-057B0E780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4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4"/>
          <a:stretch>
            <a:fillRect/>
          </a:stretch>
        </p:blipFill>
        <p:spPr bwMode="auto">
          <a:xfrm>
            <a:off x="5508625" y="4489450"/>
            <a:ext cx="2514600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7">
            <a:extLst>
              <a:ext uri="{FF2B5EF4-FFF2-40B4-BE49-F238E27FC236}">
                <a16:creationId xmlns:a16="http://schemas.microsoft.com/office/drawing/2014/main" xmlns="" id="{5E68E6DA-6D64-48B1-A990-A7FF2760F8AE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88913"/>
            <a:ext cx="38227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Text Box 10">
            <a:extLst>
              <a:ext uri="{FF2B5EF4-FFF2-40B4-BE49-F238E27FC236}">
                <a16:creationId xmlns:a16="http://schemas.microsoft.com/office/drawing/2014/main" xmlns="" id="{2717ED3C-F47C-42DD-95E5-8D1D180D0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692150"/>
            <a:ext cx="22320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/>
              <a:t>nefrolitiáza</a:t>
            </a:r>
          </a:p>
        </p:txBody>
      </p:sp>
      <p:sp>
        <p:nvSpPr>
          <p:cNvPr id="73734" name="Text Box 11">
            <a:extLst>
              <a:ext uri="{FF2B5EF4-FFF2-40B4-BE49-F238E27FC236}">
                <a16:creationId xmlns:a16="http://schemas.microsoft.com/office/drawing/2014/main" xmlns="" id="{DC4212B1-E3B6-4876-BDE1-CFDCB863A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4508500"/>
            <a:ext cx="20891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 err="1"/>
              <a:t>cystolitiáza</a:t>
            </a:r>
            <a:endParaRPr lang="cs-CZ" altLang="cs-CZ" sz="2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6">
            <a:extLst>
              <a:ext uri="{FF2B5EF4-FFF2-40B4-BE49-F238E27FC236}">
                <a16:creationId xmlns:a16="http://schemas.microsoft.com/office/drawing/2014/main" xmlns="" id="{516EC6F8-0B06-480C-9166-FE070EF44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6"/>
          <a:stretch>
            <a:fillRect/>
          </a:stretch>
        </p:blipFill>
        <p:spPr bwMode="auto">
          <a:xfrm>
            <a:off x="1547813" y="3425825"/>
            <a:ext cx="4824412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7">
            <a:extLst>
              <a:ext uri="{FF2B5EF4-FFF2-40B4-BE49-F238E27FC236}">
                <a16:creationId xmlns:a16="http://schemas.microsoft.com/office/drawing/2014/main" xmlns="" id="{FEDCECA6-DB0B-4FA5-8C6C-0F2D32E6A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15888"/>
            <a:ext cx="4105275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8">
            <a:extLst>
              <a:ext uri="{FF2B5EF4-FFF2-40B4-BE49-F238E27FC236}">
                <a16:creationId xmlns:a16="http://schemas.microsoft.com/office/drawing/2014/main" xmlns="" id="{59925B54-E922-493A-9C09-FA3DBBC88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76200"/>
            <a:ext cx="376237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Text Box 9">
            <a:extLst>
              <a:ext uri="{FF2B5EF4-FFF2-40B4-BE49-F238E27FC236}">
                <a16:creationId xmlns:a16="http://schemas.microsoft.com/office/drawing/2014/main" xmlns="" id="{FDF753F8-C050-43D1-B23B-EABC77802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429000"/>
            <a:ext cx="1512888" cy="368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 err="1"/>
              <a:t>ureterolithiasa</a:t>
            </a:r>
            <a:endParaRPr lang="cs-CZ" altLang="cs-CZ" sz="1800" dirty="0"/>
          </a:p>
        </p:txBody>
      </p:sp>
      <p:sp>
        <p:nvSpPr>
          <p:cNvPr id="76806" name="Line 21">
            <a:extLst>
              <a:ext uri="{FF2B5EF4-FFF2-40B4-BE49-F238E27FC236}">
                <a16:creationId xmlns:a16="http://schemas.microsoft.com/office/drawing/2014/main" xmlns="" id="{FA4D42BA-6D41-41E7-ABF3-676D9C32F81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95800" y="4038600"/>
            <a:ext cx="762000" cy="5334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8" descr="GU05b">
            <a:extLst>
              <a:ext uri="{FF2B5EF4-FFF2-40B4-BE49-F238E27FC236}">
                <a16:creationId xmlns:a16="http://schemas.microsoft.com/office/drawing/2014/main" xmlns="" id="{E5A9977E-0B28-4843-898B-9224937C0ADC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37" y="1981200"/>
            <a:ext cx="2817526" cy="1981200"/>
          </a:xfrm>
          <a:noFill/>
        </p:spPr>
      </p:pic>
      <p:sp>
        <p:nvSpPr>
          <p:cNvPr id="77827" name="AutoShape 5" descr="GU05b">
            <a:extLst>
              <a:ext uri="{FF2B5EF4-FFF2-40B4-BE49-F238E27FC236}">
                <a16:creationId xmlns:a16="http://schemas.microsoft.com/office/drawing/2014/main" xmlns="" id="{D2D25693-586A-49A7-BE58-69BC6B3D4B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19413" y="2266950"/>
            <a:ext cx="330517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77828" name="Text Box 22">
            <a:extLst>
              <a:ext uri="{FF2B5EF4-FFF2-40B4-BE49-F238E27FC236}">
                <a16:creationId xmlns:a16="http://schemas.microsoft.com/office/drawing/2014/main" xmlns="" id="{7B416BE4-AFEE-42AA-8DD6-252B95D8F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2133600"/>
            <a:ext cx="3095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dist. ureterolithiasa</a:t>
            </a:r>
          </a:p>
        </p:txBody>
      </p:sp>
      <p:pic>
        <p:nvPicPr>
          <p:cNvPr id="77829" name="Picture 2">
            <a:extLst>
              <a:ext uri="{FF2B5EF4-FFF2-40B4-BE49-F238E27FC236}">
                <a16:creationId xmlns:a16="http://schemas.microsoft.com/office/drawing/2014/main" xmlns="" id="{0112C796-DDA2-4AE2-B325-08697410C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08050"/>
            <a:ext cx="4818063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0" name="Text Box 22">
            <a:extLst>
              <a:ext uri="{FF2B5EF4-FFF2-40B4-BE49-F238E27FC236}">
                <a16:creationId xmlns:a16="http://schemas.microsoft.com/office/drawing/2014/main" xmlns="" id="{3A6C0AC4-3145-4175-AF08-9CCD64D3B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476250"/>
            <a:ext cx="3095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proxim. ureterolithiasa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Nadpis 1"/>
          <p:cNvSpPr>
            <a:spLocks noGrp="1"/>
          </p:cNvSpPr>
          <p:nvPr>
            <p:ph type="title"/>
          </p:nvPr>
        </p:nvSpPr>
        <p:spPr>
          <a:xfrm>
            <a:off x="683568" y="45"/>
            <a:ext cx="7416800" cy="1139825"/>
          </a:xfrm>
        </p:spPr>
        <p:txBody>
          <a:bodyPr>
            <a:normAutofit/>
          </a:bodyPr>
          <a:lstStyle/>
          <a:p>
            <a:r>
              <a:rPr lang="cs-CZ" altLang="cs-CZ" dirty="0"/>
              <a:t>Složení urolitiázy</a:t>
            </a:r>
          </a:p>
        </p:txBody>
      </p:sp>
      <p:sp>
        <p:nvSpPr>
          <p:cNvPr id="97283" name="Zástupný symbol pro obsah 2"/>
          <p:cNvSpPr>
            <a:spLocks noGrp="1"/>
          </p:cNvSpPr>
          <p:nvPr>
            <p:ph idx="1"/>
          </p:nvPr>
        </p:nvSpPr>
        <p:spPr>
          <a:xfrm>
            <a:off x="323528" y="3212976"/>
            <a:ext cx="8424936" cy="3024335"/>
          </a:xfrm>
        </p:spPr>
        <p:txBody>
          <a:bodyPr>
            <a:normAutofit fontScale="92500" lnSpcReduction="10000"/>
          </a:bodyPr>
          <a:lstStyle/>
          <a:p>
            <a:r>
              <a:rPr lang="cs-CZ" dirty="0">
                <a:solidFill>
                  <a:schemeClr val="bg1"/>
                </a:solidFill>
              </a:rPr>
              <a:t>Urátová litiáza </a:t>
            </a:r>
            <a:r>
              <a:rPr lang="cs-CZ" dirty="0"/>
              <a:t>obsahuje tzv. „</a:t>
            </a:r>
            <a:r>
              <a:rPr lang="cs-CZ" dirty="0">
                <a:solidFill>
                  <a:schemeClr val="bg1"/>
                </a:solidFill>
              </a:rPr>
              <a:t>lehké“ chemické prvky </a:t>
            </a:r>
            <a:r>
              <a:rPr lang="cs-CZ" dirty="0"/>
              <a:t>(H, C, N, O), jejichž absorpce </a:t>
            </a:r>
            <a:r>
              <a:rPr lang="cs-CZ" dirty="0" err="1"/>
              <a:t>rtg</a:t>
            </a:r>
            <a:r>
              <a:rPr lang="cs-CZ" dirty="0"/>
              <a:t> zářením o vysoké a nízké energii se výrazně liší od absorpce u non-urátových konkrementů, které jsou složeny z těžších prcků (P, Ca, S). </a:t>
            </a:r>
          </a:p>
          <a:p>
            <a:r>
              <a:rPr lang="cs-CZ" dirty="0"/>
              <a:t>Důsledkem je:</a:t>
            </a:r>
          </a:p>
          <a:p>
            <a:pPr lvl="1"/>
            <a:r>
              <a:rPr lang="cs-CZ" dirty="0"/>
              <a:t>Nižší </a:t>
            </a:r>
            <a:r>
              <a:rPr lang="cs-CZ" dirty="0" err="1"/>
              <a:t>denzita</a:t>
            </a:r>
            <a:r>
              <a:rPr lang="cs-CZ" dirty="0"/>
              <a:t> urátové litiázy při konvenčním </a:t>
            </a:r>
            <a:r>
              <a:rPr lang="cs-CZ" dirty="0" err="1"/>
              <a:t>scanování</a:t>
            </a:r>
            <a:endParaRPr lang="cs-CZ" dirty="0"/>
          </a:p>
          <a:p>
            <a:pPr lvl="1"/>
            <a:r>
              <a:rPr lang="cs-CZ" dirty="0"/>
              <a:t>U </a:t>
            </a:r>
            <a:r>
              <a:rPr lang="cs-CZ" dirty="0">
                <a:solidFill>
                  <a:schemeClr val="bg1"/>
                </a:solidFill>
              </a:rPr>
              <a:t>urát</a:t>
            </a:r>
            <a:r>
              <a:rPr lang="cs-CZ" dirty="0"/>
              <a:t>ové litiázy </a:t>
            </a:r>
            <a:r>
              <a:rPr lang="cs-CZ" dirty="0">
                <a:solidFill>
                  <a:schemeClr val="bg1"/>
                </a:solidFill>
              </a:rPr>
              <a:t>vyšší </a:t>
            </a:r>
            <a:r>
              <a:rPr lang="cs-CZ" dirty="0" err="1">
                <a:solidFill>
                  <a:schemeClr val="bg1"/>
                </a:solidFill>
              </a:rPr>
              <a:t>denzita</a:t>
            </a:r>
            <a:r>
              <a:rPr lang="cs-CZ" dirty="0"/>
              <a:t> při </a:t>
            </a:r>
            <a:r>
              <a:rPr lang="cs-CZ" dirty="0">
                <a:solidFill>
                  <a:schemeClr val="bg1"/>
                </a:solidFill>
              </a:rPr>
              <a:t>vyšší energii </a:t>
            </a:r>
            <a:r>
              <a:rPr lang="cs-CZ" dirty="0"/>
              <a:t>než při nižší energii</a:t>
            </a:r>
          </a:p>
          <a:p>
            <a:pPr lvl="1"/>
            <a:r>
              <a:rPr lang="cs-CZ" dirty="0"/>
              <a:t>Naopak u </a:t>
            </a:r>
            <a:r>
              <a:rPr lang="cs-CZ" dirty="0">
                <a:solidFill>
                  <a:schemeClr val="accent6"/>
                </a:solidFill>
              </a:rPr>
              <a:t>non-urát</a:t>
            </a:r>
            <a:r>
              <a:rPr lang="cs-CZ" dirty="0"/>
              <a:t>ové litiázy je </a:t>
            </a:r>
            <a:r>
              <a:rPr lang="cs-CZ" dirty="0">
                <a:solidFill>
                  <a:schemeClr val="accent6"/>
                </a:solidFill>
              </a:rPr>
              <a:t>vyšší </a:t>
            </a:r>
            <a:r>
              <a:rPr lang="cs-CZ" dirty="0" err="1">
                <a:solidFill>
                  <a:schemeClr val="accent6"/>
                </a:solidFill>
              </a:rPr>
              <a:t>denzita</a:t>
            </a:r>
            <a:r>
              <a:rPr lang="cs-CZ" dirty="0"/>
              <a:t> u </a:t>
            </a:r>
            <a:r>
              <a:rPr lang="cs-CZ" dirty="0">
                <a:solidFill>
                  <a:schemeClr val="accent6"/>
                </a:solidFill>
              </a:rPr>
              <a:t>nižší energie 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574172CB-A50D-48C1-918B-72F8B6CEF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6449996"/>
            <a:ext cx="74168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cs-CZ" sz="1000" i="1" dirty="0">
                <a:solidFill>
                  <a:schemeClr val="accent2"/>
                </a:solidFill>
              </a:rPr>
              <a:t>Horák M. </a:t>
            </a:r>
            <a:r>
              <a:rPr lang="en-US" altLang="cs-CZ" sz="1000" i="1" dirty="0" err="1">
                <a:solidFill>
                  <a:schemeClr val="accent2"/>
                </a:solidFill>
              </a:rPr>
              <a:t>Moderní</a:t>
            </a:r>
            <a:r>
              <a:rPr lang="en-US" altLang="cs-CZ" sz="1000" i="1" dirty="0">
                <a:solidFill>
                  <a:schemeClr val="accent2"/>
                </a:solidFill>
              </a:rPr>
              <a:t> </a:t>
            </a:r>
            <a:r>
              <a:rPr lang="en-US" altLang="cs-CZ" sz="1000" i="1" dirty="0" err="1">
                <a:solidFill>
                  <a:schemeClr val="accent2"/>
                </a:solidFill>
              </a:rPr>
              <a:t>metody</a:t>
            </a:r>
            <a:r>
              <a:rPr lang="en-US" altLang="cs-CZ" sz="1000" i="1" dirty="0">
                <a:solidFill>
                  <a:schemeClr val="accent2"/>
                </a:solidFill>
              </a:rPr>
              <a:t> v </a:t>
            </a:r>
            <a:r>
              <a:rPr lang="en-US" altLang="cs-CZ" sz="1000" i="1" dirty="0" err="1">
                <a:solidFill>
                  <a:schemeClr val="accent2"/>
                </a:solidFill>
              </a:rPr>
              <a:t>diagnostice</a:t>
            </a:r>
            <a:r>
              <a:rPr lang="en-US" altLang="cs-CZ" sz="1000" i="1" dirty="0">
                <a:solidFill>
                  <a:schemeClr val="accent2"/>
                </a:solidFill>
              </a:rPr>
              <a:t> </a:t>
            </a:r>
            <a:r>
              <a:rPr lang="en-US" altLang="cs-CZ" sz="1000" i="1" dirty="0" err="1">
                <a:solidFill>
                  <a:schemeClr val="accent2"/>
                </a:solidFill>
              </a:rPr>
              <a:t>urolithiasy</a:t>
            </a:r>
            <a:r>
              <a:rPr lang="en-US" altLang="cs-CZ" sz="1000" i="1" dirty="0">
                <a:solidFill>
                  <a:schemeClr val="accent2"/>
                </a:solidFill>
              </a:rPr>
              <a:t> – DECT</a:t>
            </a:r>
            <a:endParaRPr lang="cs-CZ" altLang="cs-CZ" sz="1000" i="1" dirty="0">
              <a:solidFill>
                <a:schemeClr val="accent2"/>
              </a:solidFill>
            </a:endParaRPr>
          </a:p>
          <a:p>
            <a:r>
              <a:rPr lang="cs-CZ" altLang="cs-CZ" sz="1000" i="1" dirty="0">
                <a:solidFill>
                  <a:schemeClr val="accent2"/>
                </a:solidFill>
              </a:rPr>
              <a:t>Fogl J. Je </a:t>
            </a:r>
            <a:r>
              <a:rPr lang="cs-CZ" altLang="cs-CZ" sz="1000" i="1" dirty="0" err="1">
                <a:solidFill>
                  <a:schemeClr val="accent2"/>
                </a:solidFill>
              </a:rPr>
              <a:t>denzita</a:t>
            </a:r>
            <a:r>
              <a:rPr lang="cs-CZ" altLang="cs-CZ" sz="1000" i="1" dirty="0">
                <a:solidFill>
                  <a:schemeClr val="accent2"/>
                </a:solidFill>
              </a:rPr>
              <a:t> konkrementu při CT vyšetření prediktivním faktorem chemického složení? </a:t>
            </a:r>
            <a:r>
              <a:rPr lang="cs-CZ" altLang="cs-CZ" sz="1000" i="1" dirty="0" err="1">
                <a:solidFill>
                  <a:schemeClr val="accent2"/>
                </a:solidFill>
              </a:rPr>
              <a:t>Urol</a:t>
            </a:r>
            <a:r>
              <a:rPr lang="cs-CZ" altLang="cs-CZ" sz="1000" i="1" dirty="0">
                <a:solidFill>
                  <a:schemeClr val="accent2"/>
                </a:solidFill>
              </a:rPr>
              <a:t>. praxi, 2012; 13(3): 127–129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88D6612D-8006-4B7C-AC9E-35368C93F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068" y="960048"/>
            <a:ext cx="4410124" cy="180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203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288" y="4797152"/>
            <a:ext cx="8435975" cy="158459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 err="1"/>
              <a:t>Dual</a:t>
            </a:r>
            <a:r>
              <a:rPr lang="cs-CZ" dirty="0"/>
              <a:t> </a:t>
            </a:r>
            <a:r>
              <a:rPr lang="cs-CZ" dirty="0" err="1"/>
              <a:t>energy</a:t>
            </a:r>
            <a:r>
              <a:rPr lang="cs-CZ" dirty="0"/>
              <a:t> CT má s</a:t>
            </a:r>
            <a:r>
              <a:rPr lang="en-US" dirty="0" err="1"/>
              <a:t>ensitivit</a:t>
            </a:r>
            <a:r>
              <a:rPr lang="cs-CZ" dirty="0"/>
              <a:t>u</a:t>
            </a:r>
            <a:r>
              <a:rPr lang="en-US" dirty="0"/>
              <a:t> 88%</a:t>
            </a:r>
            <a:r>
              <a:rPr lang="cs-CZ" dirty="0"/>
              <a:t>-</a:t>
            </a:r>
            <a:r>
              <a:rPr lang="en-US" dirty="0"/>
              <a:t>100% a </a:t>
            </a:r>
            <a:r>
              <a:rPr lang="en-US" dirty="0" err="1"/>
              <a:t>specificit</a:t>
            </a:r>
            <a:r>
              <a:rPr lang="cs-CZ" dirty="0"/>
              <a:t>u</a:t>
            </a:r>
            <a:r>
              <a:rPr lang="en-US" dirty="0"/>
              <a:t> 98%</a:t>
            </a:r>
            <a:r>
              <a:rPr lang="cs-CZ" dirty="0"/>
              <a:t>-</a:t>
            </a:r>
            <a:r>
              <a:rPr lang="en-US" dirty="0"/>
              <a:t>100% </a:t>
            </a:r>
            <a:r>
              <a:rPr lang="cs-CZ" dirty="0"/>
              <a:t>při identifikaci urátové litiázy</a:t>
            </a:r>
            <a:r>
              <a:rPr lang="en-US" dirty="0"/>
              <a:t> </a:t>
            </a:r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xmlns="" id="{4FD25A9E-91A4-4312-9DF3-A464DB896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0"/>
            <a:ext cx="7886700" cy="1325563"/>
          </a:xfrm>
        </p:spPr>
        <p:txBody>
          <a:bodyPr/>
          <a:lstStyle/>
          <a:p>
            <a:r>
              <a:rPr lang="cs-CZ" altLang="cs-CZ" dirty="0"/>
              <a:t>DECT u </a:t>
            </a:r>
            <a:r>
              <a:rPr lang="cs-CZ" altLang="cs-CZ" dirty="0" err="1"/>
              <a:t>lithiasy</a:t>
            </a:r>
            <a:endParaRPr lang="cs-CZ" alt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D897AD37-11FC-4F68-B68D-46ED9D5BD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196330"/>
            <a:ext cx="7154958" cy="3312368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215A0D63-4997-40B8-A9A4-4EDAFFE28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6382528"/>
            <a:ext cx="813690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000" i="1" dirty="0" err="1">
                <a:solidFill>
                  <a:schemeClr val="accent2"/>
                </a:solidFill>
              </a:rPr>
              <a:t>Fornaro</a:t>
            </a:r>
            <a:r>
              <a:rPr lang="en-US" sz="1000" i="1" dirty="0">
                <a:solidFill>
                  <a:schemeClr val="accent2"/>
                </a:solidFill>
              </a:rPr>
              <a:t> J, </a:t>
            </a:r>
            <a:r>
              <a:rPr lang="en-US" sz="1000" i="1" dirty="0" err="1">
                <a:solidFill>
                  <a:schemeClr val="accent2"/>
                </a:solidFill>
              </a:rPr>
              <a:t>Leschka</a:t>
            </a:r>
            <a:r>
              <a:rPr lang="en-US" sz="1000" i="1" dirty="0">
                <a:solidFill>
                  <a:schemeClr val="accent2"/>
                </a:solidFill>
              </a:rPr>
              <a:t> S, </a:t>
            </a:r>
            <a:r>
              <a:rPr lang="en-US" sz="1000" i="1" dirty="0" err="1">
                <a:solidFill>
                  <a:schemeClr val="accent2"/>
                </a:solidFill>
              </a:rPr>
              <a:t>Hibbeln</a:t>
            </a:r>
            <a:r>
              <a:rPr lang="en-US" sz="1000" i="1" dirty="0">
                <a:solidFill>
                  <a:schemeClr val="accent2"/>
                </a:solidFill>
              </a:rPr>
              <a:t> D, et al. Dual and multi-energy CT: Approach to functional imaging. Insights into Imaging 2011;2(2):149-59.</a:t>
            </a:r>
            <a:endParaRPr lang="cs-CZ" altLang="cs-CZ" sz="1000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280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1">
            <a:extLst>
              <a:ext uri="{FF2B5EF4-FFF2-40B4-BE49-F238E27FC236}">
                <a16:creationId xmlns:a16="http://schemas.microsoft.com/office/drawing/2014/main" xmlns="" id="{F85547D1-847D-4B8A-8E62-96A71C3C8D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6546"/>
          <a:stretch/>
        </p:blipFill>
        <p:spPr>
          <a:xfrm>
            <a:off x="580818" y="836712"/>
            <a:ext cx="8025992" cy="5927306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xmlns="" id="{C073C13C-29F2-4E96-90A9-A94B9FD39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464" y="1"/>
            <a:ext cx="7886700" cy="908720"/>
          </a:xfrm>
        </p:spPr>
        <p:txBody>
          <a:bodyPr/>
          <a:lstStyle/>
          <a:p>
            <a:r>
              <a:rPr lang="cs-CZ" altLang="cs-CZ" dirty="0"/>
              <a:t>Urátová litiáza (smíšená)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3120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124744"/>
            <a:ext cx="8352928" cy="50522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xmlns="" id="{F3F9E4F2-5974-4EDB-840B-8AC6FF9C7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464" y="1"/>
            <a:ext cx="7886700" cy="980728"/>
          </a:xfrm>
        </p:spPr>
        <p:txBody>
          <a:bodyPr/>
          <a:lstStyle/>
          <a:p>
            <a:r>
              <a:rPr lang="cs-CZ" altLang="cs-CZ" dirty="0"/>
              <a:t>Podrobnější hodnocení</a:t>
            </a:r>
            <a:endParaRPr lang="cs-CZ" dirty="0"/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xmlns="" id="{DDF5B816-7A18-4C1C-ADE1-011D3B7B6096}"/>
              </a:ext>
            </a:extLst>
          </p:cNvPr>
          <p:cNvCxnSpPr>
            <a:cxnSpLocks/>
          </p:cNvCxnSpPr>
          <p:nvPr/>
        </p:nvCxnSpPr>
        <p:spPr>
          <a:xfrm>
            <a:off x="5796136" y="5085184"/>
            <a:ext cx="720080" cy="5760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8F82A5A8-97BA-4846-9391-4A51D047D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4" y="5089205"/>
            <a:ext cx="9144000" cy="1712360"/>
          </a:xfrm>
          <a:prstGeom prst="rect">
            <a:avLst/>
          </a:prstGeom>
        </p:spPr>
      </p:pic>
      <p:pic>
        <p:nvPicPr>
          <p:cNvPr id="9" name="Zástupný symbol pro obsah 1">
            <a:extLst>
              <a:ext uri="{FF2B5EF4-FFF2-40B4-BE49-F238E27FC236}">
                <a16:creationId xmlns:a16="http://schemas.microsoft.com/office/drawing/2014/main" xmlns="" id="{CA660F64-E6B0-4786-B90F-C13FD1E951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963"/>
          <a:stretch/>
        </p:blipFill>
        <p:spPr>
          <a:xfrm>
            <a:off x="203827" y="1115000"/>
            <a:ext cx="8736346" cy="345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766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972345"/>
          </a:xfrm>
        </p:spPr>
        <p:txBody>
          <a:bodyPr/>
          <a:lstStyle/>
          <a:p>
            <a:pPr algn="ctr"/>
            <a:r>
              <a:rPr lang="cs-CZ" dirty="0"/>
              <a:t>Ložiska ledvin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67544" y="1124744"/>
            <a:ext cx="8208912" cy="5400600"/>
          </a:xfrm>
        </p:spPr>
        <p:txBody>
          <a:bodyPr/>
          <a:lstStyle/>
          <a:p>
            <a:pPr lvl="1" eaLnBrk="1" hangingPunct="1">
              <a:buFontTx/>
              <a:buChar char="•"/>
            </a:pPr>
            <a:r>
              <a:rPr lang="cs-CZ" altLang="cs-CZ" sz="2000" b="1" dirty="0"/>
              <a:t>Cysty</a:t>
            </a:r>
          </a:p>
          <a:p>
            <a:pPr lvl="1" eaLnBrk="1" hangingPunct="1">
              <a:buFontTx/>
              <a:buChar char="•"/>
            </a:pPr>
            <a:r>
              <a:rPr lang="cs-CZ" altLang="cs-CZ" sz="2000" b="1" dirty="0"/>
              <a:t>Tumory</a:t>
            </a:r>
          </a:p>
          <a:p>
            <a:pPr lvl="2" eaLnBrk="1" hangingPunct="1"/>
            <a:r>
              <a:rPr lang="cs-CZ" altLang="cs-CZ" b="1" dirty="0"/>
              <a:t>benigní - </a:t>
            </a:r>
            <a:r>
              <a:rPr lang="cs-CZ" altLang="cs-CZ" dirty="0" err="1"/>
              <a:t>nejč</a:t>
            </a:r>
            <a:r>
              <a:rPr lang="cs-CZ" altLang="cs-CZ" dirty="0"/>
              <a:t>. </a:t>
            </a:r>
            <a:r>
              <a:rPr lang="cs-CZ" altLang="cs-CZ" b="1" dirty="0" err="1"/>
              <a:t>angiomyolipom</a:t>
            </a:r>
            <a:r>
              <a:rPr lang="cs-CZ" altLang="cs-CZ" dirty="0"/>
              <a:t>, </a:t>
            </a:r>
          </a:p>
          <a:p>
            <a:pPr lvl="4" eaLnBrk="1" hangingPunct="1">
              <a:buFontTx/>
              <a:buNone/>
            </a:pPr>
            <a:r>
              <a:rPr lang="cs-CZ" altLang="cs-CZ" dirty="0"/>
              <a:t>	</a:t>
            </a:r>
            <a:r>
              <a:rPr lang="cs-CZ" altLang="cs-CZ" b="1" dirty="0"/>
              <a:t>-</a:t>
            </a:r>
            <a:r>
              <a:rPr lang="cs-CZ" altLang="cs-CZ" dirty="0"/>
              <a:t> dále </a:t>
            </a:r>
            <a:r>
              <a:rPr lang="cs-CZ" altLang="cs-CZ" dirty="0" err="1"/>
              <a:t>onkocytom</a:t>
            </a:r>
            <a:r>
              <a:rPr lang="cs-CZ" altLang="cs-CZ" dirty="0"/>
              <a:t>, cystický </a:t>
            </a:r>
            <a:r>
              <a:rPr lang="cs-CZ" altLang="cs-CZ" dirty="0" err="1"/>
              <a:t>nefrom</a:t>
            </a:r>
            <a:r>
              <a:rPr lang="cs-CZ" altLang="cs-CZ" dirty="0"/>
              <a:t>, </a:t>
            </a:r>
            <a:r>
              <a:rPr lang="cs-CZ" altLang="cs-CZ" dirty="0" smtClean="0"/>
              <a:t>...</a:t>
            </a:r>
          </a:p>
          <a:p>
            <a:pPr lvl="2" eaLnBrk="1" hangingPunct="1"/>
            <a:r>
              <a:rPr lang="cs-CZ" altLang="cs-CZ" b="1" dirty="0" smtClean="0"/>
              <a:t>maligní - </a:t>
            </a:r>
            <a:r>
              <a:rPr lang="cs-CZ" altLang="cs-CZ" dirty="0" err="1" smtClean="0"/>
              <a:t>nejč</a:t>
            </a:r>
            <a:r>
              <a:rPr lang="cs-CZ" altLang="cs-CZ" dirty="0" smtClean="0"/>
              <a:t>. </a:t>
            </a:r>
            <a:r>
              <a:rPr lang="cs-CZ" altLang="cs-CZ" b="1" dirty="0" smtClean="0"/>
              <a:t>renální karcinom</a:t>
            </a:r>
          </a:p>
          <a:p>
            <a:pPr lvl="4" eaLnBrk="1" hangingPunct="1">
              <a:buFontTx/>
              <a:buNone/>
            </a:pPr>
            <a:r>
              <a:rPr lang="cs-CZ" altLang="cs-CZ" dirty="0" smtClean="0"/>
              <a:t>   </a:t>
            </a:r>
            <a:r>
              <a:rPr lang="cs-CZ" altLang="cs-CZ" dirty="0"/>
              <a:t>- dále </a:t>
            </a:r>
            <a:r>
              <a:rPr lang="cs-CZ" altLang="cs-CZ" dirty="0" err="1"/>
              <a:t>uroteliální</a:t>
            </a:r>
            <a:r>
              <a:rPr lang="cs-CZ" altLang="cs-CZ" dirty="0"/>
              <a:t>. karcinom, lymfom, </a:t>
            </a:r>
            <a:r>
              <a:rPr lang="cs-CZ" altLang="cs-CZ" dirty="0" smtClean="0"/>
              <a:t>metastázy</a:t>
            </a:r>
            <a:endParaRPr lang="cs-CZ" altLang="cs-CZ" dirty="0"/>
          </a:p>
          <a:p>
            <a:pPr lvl="2" eaLnBrk="1" hangingPunct="1"/>
            <a:r>
              <a:rPr lang="cs-CZ" altLang="cs-CZ" dirty="0" smtClean="0"/>
              <a:t>(u </a:t>
            </a:r>
            <a:r>
              <a:rPr lang="cs-CZ" altLang="cs-CZ" dirty="0"/>
              <a:t>dětí – </a:t>
            </a:r>
            <a:r>
              <a:rPr lang="cs-CZ" altLang="cs-CZ" dirty="0" err="1"/>
              <a:t>Wilmsův</a:t>
            </a:r>
            <a:r>
              <a:rPr lang="cs-CZ" altLang="cs-CZ" dirty="0"/>
              <a:t> tumor, </a:t>
            </a:r>
            <a:r>
              <a:rPr lang="cs-CZ" altLang="cs-CZ" dirty="0" err="1"/>
              <a:t>mesoblastický</a:t>
            </a:r>
            <a:r>
              <a:rPr lang="cs-CZ" altLang="cs-CZ" dirty="0"/>
              <a:t> </a:t>
            </a:r>
            <a:r>
              <a:rPr lang="cs-CZ" altLang="cs-CZ" dirty="0" err="1" smtClean="0"/>
              <a:t>nefrom</a:t>
            </a:r>
            <a:r>
              <a:rPr lang="cs-CZ" altLang="cs-CZ" dirty="0" smtClean="0"/>
              <a:t>)</a:t>
            </a:r>
            <a:endParaRPr lang="cs-CZ" altLang="cs-CZ" dirty="0"/>
          </a:p>
          <a:p>
            <a:pPr lvl="2" eaLnBrk="1" hangingPunct="1"/>
            <a:endParaRPr lang="cs-CZ" altLang="cs-CZ" dirty="0"/>
          </a:p>
          <a:p>
            <a:pPr lvl="1" eaLnBrk="1" hangingPunct="1">
              <a:buFontTx/>
              <a:buNone/>
            </a:pPr>
            <a:r>
              <a:rPr lang="cs-CZ" altLang="cs-CZ" b="1" dirty="0"/>
              <a:t>UZ, CT, MR</a:t>
            </a:r>
            <a:endParaRPr lang="cs-CZ" altLang="cs-CZ" sz="2000" dirty="0"/>
          </a:p>
          <a:p>
            <a:pPr lvl="1" eaLnBrk="1" hangingPunct="1">
              <a:buFontTx/>
              <a:buNone/>
            </a:pPr>
            <a:endParaRPr lang="cs-CZ" altLang="cs-CZ" sz="2000" dirty="0"/>
          </a:p>
          <a:p>
            <a:pPr lvl="1" eaLnBrk="1" hangingPunct="1">
              <a:buFontTx/>
              <a:buNone/>
            </a:pPr>
            <a:r>
              <a:rPr lang="cs-CZ" altLang="cs-CZ" sz="2000" dirty="0"/>
              <a:t>Hlavní úkoly:</a:t>
            </a:r>
          </a:p>
          <a:p>
            <a:pPr lvl="2" eaLnBrk="1" hangingPunct="1"/>
            <a:r>
              <a:rPr lang="cs-CZ" altLang="cs-CZ" dirty="0"/>
              <a:t>odlišení </a:t>
            </a:r>
            <a:r>
              <a:rPr lang="cs-CZ" altLang="cs-CZ" dirty="0">
                <a:solidFill>
                  <a:schemeClr val="bg1"/>
                </a:solidFill>
              </a:rPr>
              <a:t>cysty</a:t>
            </a:r>
            <a:r>
              <a:rPr lang="cs-CZ" altLang="cs-CZ" dirty="0"/>
              <a:t> od solidního </a:t>
            </a:r>
            <a:r>
              <a:rPr lang="cs-CZ" altLang="cs-CZ" dirty="0">
                <a:solidFill>
                  <a:schemeClr val="bg1"/>
                </a:solidFill>
              </a:rPr>
              <a:t>tumoru</a:t>
            </a:r>
          </a:p>
          <a:p>
            <a:pPr lvl="2" eaLnBrk="1" hangingPunct="1"/>
            <a:r>
              <a:rPr lang="cs-CZ" altLang="cs-CZ" dirty="0"/>
              <a:t>odlišení </a:t>
            </a:r>
            <a:r>
              <a:rPr lang="cs-CZ" altLang="cs-CZ" dirty="0" err="1">
                <a:solidFill>
                  <a:schemeClr val="bg1"/>
                </a:solidFill>
              </a:rPr>
              <a:t>angiomyolipom</a:t>
            </a:r>
            <a:r>
              <a:rPr lang="cs-CZ" altLang="cs-CZ" dirty="0" err="1"/>
              <a:t>u</a:t>
            </a:r>
            <a:r>
              <a:rPr lang="cs-CZ" altLang="cs-CZ" dirty="0"/>
              <a:t> od jiného tumoru (</a:t>
            </a:r>
            <a:r>
              <a:rPr lang="cs-CZ" altLang="cs-CZ" dirty="0" err="1"/>
              <a:t>nejč</a:t>
            </a:r>
            <a:r>
              <a:rPr lang="cs-CZ" altLang="cs-CZ" dirty="0"/>
              <a:t>. </a:t>
            </a:r>
            <a:r>
              <a:rPr lang="cs-CZ" altLang="cs-CZ" dirty="0">
                <a:solidFill>
                  <a:schemeClr val="bg1"/>
                </a:solidFill>
              </a:rPr>
              <a:t>renální karcinom</a:t>
            </a:r>
            <a:r>
              <a:rPr lang="cs-CZ" altLang="cs-CZ" dirty="0"/>
              <a:t>)</a:t>
            </a:r>
          </a:p>
          <a:p>
            <a:pPr lvl="2" eaLnBrk="1" hangingPunct="1"/>
            <a:r>
              <a:rPr lang="cs-CZ" altLang="cs-CZ" dirty="0" err="1"/>
              <a:t>staging</a:t>
            </a:r>
            <a:r>
              <a:rPr lang="cs-CZ" altLang="cs-CZ" dirty="0"/>
              <a:t> renálního karcinomu (RCC)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>
            <a:extLst>
              <a:ext uri="{FF2B5EF4-FFF2-40B4-BE49-F238E27FC236}">
                <a16:creationId xmlns:a16="http://schemas.microsoft.com/office/drawing/2014/main" xmlns="" id="{4E73CF7D-1761-4905-9232-58BC64118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" t="2219" r="3551" b="8762"/>
          <a:stretch>
            <a:fillRect/>
          </a:stretch>
        </p:blipFill>
        <p:spPr bwMode="auto">
          <a:xfrm>
            <a:off x="0" y="0"/>
            <a:ext cx="7097713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2" descr="D:\radiol\přednášky\Čejkovice 2011\obrazky\F1_large.jpg">
            <a:extLst>
              <a:ext uri="{FF2B5EF4-FFF2-40B4-BE49-F238E27FC236}">
                <a16:creationId xmlns:a16="http://schemas.microsoft.com/office/drawing/2014/main" xmlns="" id="{19C25758-27DD-4F3D-900B-15652029C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7" b="1794"/>
          <a:stretch>
            <a:fillRect/>
          </a:stretch>
        </p:blipFill>
        <p:spPr bwMode="auto">
          <a:xfrm>
            <a:off x="5940425" y="3429000"/>
            <a:ext cx="32035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3876675"/>
            <a:ext cx="381000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23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2" b="21461"/>
          <a:stretch>
            <a:fillRect/>
          </a:stretch>
        </p:blipFill>
        <p:spPr bwMode="auto">
          <a:xfrm>
            <a:off x="4940300" y="3911600"/>
            <a:ext cx="3505200" cy="279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5236" name="Line 21"/>
          <p:cNvSpPr>
            <a:spLocks noChangeShapeType="1"/>
          </p:cNvSpPr>
          <p:nvPr/>
        </p:nvSpPr>
        <p:spPr bwMode="auto">
          <a:xfrm>
            <a:off x="5292725" y="4365625"/>
            <a:ext cx="533400" cy="457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5237" name="Nadpis 1"/>
          <p:cNvSpPr>
            <a:spLocks noGrp="1"/>
          </p:cNvSpPr>
          <p:nvPr>
            <p:ph type="title"/>
          </p:nvPr>
        </p:nvSpPr>
        <p:spPr>
          <a:xfrm>
            <a:off x="595114" y="-6072"/>
            <a:ext cx="7886700" cy="1325563"/>
          </a:xfrm>
        </p:spPr>
        <p:txBody>
          <a:bodyPr/>
          <a:lstStyle/>
          <a:p>
            <a:pPr algn="ctr"/>
            <a:r>
              <a:rPr lang="cs-CZ" altLang="cs-CZ" dirty="0" err="1" smtClean="0"/>
              <a:t>Angiomyolipom</a:t>
            </a:r>
            <a:endParaRPr lang="cs-CZ" altLang="cs-CZ" dirty="0" smtClean="0"/>
          </a:p>
        </p:txBody>
      </p:sp>
      <p:sp>
        <p:nvSpPr>
          <p:cNvPr id="95238" name="Zástupný symbol pro obsah 2"/>
          <p:cNvSpPr>
            <a:spLocks noGrp="1"/>
          </p:cNvSpPr>
          <p:nvPr>
            <p:ph idx="1"/>
          </p:nvPr>
        </p:nvSpPr>
        <p:spPr>
          <a:xfrm>
            <a:off x="628650" y="981075"/>
            <a:ext cx="7886700" cy="5195888"/>
          </a:xfrm>
        </p:spPr>
        <p:txBody>
          <a:bodyPr/>
          <a:lstStyle/>
          <a:p>
            <a:pPr eaLnBrk="1" hangingPunct="1"/>
            <a:r>
              <a:rPr lang="cs-CZ" altLang="cs-CZ" sz="2000" b="1" smtClean="0"/>
              <a:t>UZ </a:t>
            </a:r>
            <a:r>
              <a:rPr lang="cs-CZ" altLang="cs-CZ" sz="2000" smtClean="0"/>
              <a:t>– většinou 1. metoda, ale malá specificita</a:t>
            </a:r>
          </a:p>
          <a:p>
            <a:pPr lvl="1" eaLnBrk="1" hangingPunct="1">
              <a:buFontTx/>
              <a:buChar char="•"/>
            </a:pPr>
            <a:r>
              <a:rPr lang="cs-CZ" altLang="cs-CZ" sz="2000" smtClean="0"/>
              <a:t>Hyperechogenní (stejně nebo více než centrální echokomplex)</a:t>
            </a:r>
          </a:p>
          <a:p>
            <a:pPr eaLnBrk="1" hangingPunct="1"/>
            <a:r>
              <a:rPr lang="cs-CZ" altLang="cs-CZ" sz="2000" b="1" smtClean="0"/>
              <a:t>CT</a:t>
            </a:r>
          </a:p>
          <a:p>
            <a:pPr lvl="1" eaLnBrk="1" hangingPunct="1">
              <a:buFontTx/>
              <a:buChar char="•"/>
            </a:pPr>
            <a:r>
              <a:rPr lang="cs-CZ" altLang="cs-CZ" sz="2000" smtClean="0"/>
              <a:t>Nativ – obsahuje denzity &lt; -10 HU = </a:t>
            </a:r>
            <a:r>
              <a:rPr lang="cs-CZ" altLang="cs-CZ" sz="2000" smtClean="0">
                <a:solidFill>
                  <a:schemeClr val="bg1"/>
                </a:solidFill>
              </a:rPr>
              <a:t>makroskopický tuk</a:t>
            </a:r>
          </a:p>
          <a:p>
            <a:pPr lvl="1" eaLnBrk="1" hangingPunct="1">
              <a:buFontTx/>
              <a:buChar char="•"/>
            </a:pPr>
            <a:r>
              <a:rPr lang="cs-CZ" altLang="cs-CZ" sz="2000" smtClean="0"/>
              <a:t>Postkontrastně sycení cév a svalové složky</a:t>
            </a:r>
          </a:p>
          <a:p>
            <a:pPr eaLnBrk="1" hangingPunct="1"/>
            <a:r>
              <a:rPr lang="cs-CZ" altLang="cs-CZ" sz="2000" b="1" smtClean="0"/>
              <a:t>MR</a:t>
            </a:r>
          </a:p>
          <a:p>
            <a:pPr lvl="1" eaLnBrk="1" hangingPunct="1">
              <a:buFontTx/>
              <a:buChar char="•"/>
            </a:pPr>
            <a:r>
              <a:rPr lang="cs-CZ" altLang="cs-CZ" sz="2000" smtClean="0"/>
              <a:t>Nativ – na sekvenci se saturací tuku pokles signálu oproti sekvenci bez saturace = </a:t>
            </a:r>
            <a:r>
              <a:rPr lang="cs-CZ" altLang="cs-CZ" sz="2000" smtClean="0">
                <a:solidFill>
                  <a:schemeClr val="bg1"/>
                </a:solidFill>
              </a:rPr>
              <a:t>makroskopický tuk</a:t>
            </a:r>
            <a:endParaRPr lang="cs-CZ" altLang="cs-CZ" sz="160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80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8">
            <a:extLst>
              <a:ext uri="{FF2B5EF4-FFF2-40B4-BE49-F238E27FC236}">
                <a16:creationId xmlns:a16="http://schemas.microsoft.com/office/drawing/2014/main" xmlns="" id="{E417EE8C-85C8-42C2-84F6-CD7561746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5" r="63008" b="-237"/>
          <a:stretch>
            <a:fillRect/>
          </a:stretch>
        </p:blipFill>
        <p:spPr bwMode="auto">
          <a:xfrm>
            <a:off x="4572000" y="1371600"/>
            <a:ext cx="371475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0" name="Picture 9">
            <a:extLst>
              <a:ext uri="{FF2B5EF4-FFF2-40B4-BE49-F238E27FC236}">
                <a16:creationId xmlns:a16="http://schemas.microsoft.com/office/drawing/2014/main" xmlns="" id="{895F8055-73D3-4519-BE69-5A49D9A11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29"/>
          <a:stretch>
            <a:fillRect/>
          </a:stretch>
        </p:blipFill>
        <p:spPr bwMode="auto">
          <a:xfrm>
            <a:off x="838200" y="1447800"/>
            <a:ext cx="3438525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901" name="Text Box 9">
            <a:extLst>
              <a:ext uri="{FF2B5EF4-FFF2-40B4-BE49-F238E27FC236}">
                <a16:creationId xmlns:a16="http://schemas.microsoft.com/office/drawing/2014/main" xmlns="" id="{CDBBE055-8968-46E6-9EA7-1450A8A4A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447800"/>
            <a:ext cx="1905000" cy="3667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/>
              <a:t>T2 vážený obraz</a:t>
            </a:r>
          </a:p>
        </p:txBody>
      </p:sp>
      <p:sp>
        <p:nvSpPr>
          <p:cNvPr id="80902" name="Text Box 9">
            <a:extLst>
              <a:ext uri="{FF2B5EF4-FFF2-40B4-BE49-F238E27FC236}">
                <a16:creationId xmlns:a16="http://schemas.microsoft.com/office/drawing/2014/main" xmlns="" id="{DA14A02F-1F6E-4096-8DB4-CB9F6FF73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371600"/>
            <a:ext cx="3124200" cy="3667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/>
              <a:t>T2 s potlačením tuku</a:t>
            </a:r>
          </a:p>
        </p:txBody>
      </p:sp>
      <p:sp>
        <p:nvSpPr>
          <p:cNvPr id="80903" name="Line 21">
            <a:extLst>
              <a:ext uri="{FF2B5EF4-FFF2-40B4-BE49-F238E27FC236}">
                <a16:creationId xmlns:a16="http://schemas.microsoft.com/office/drawing/2014/main" xmlns="" id="{EBA7B47D-3097-42B7-AF72-A792B24A85B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5300" y="3398520"/>
            <a:ext cx="609600" cy="5334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0904" name="Line 21">
            <a:extLst>
              <a:ext uri="{FF2B5EF4-FFF2-40B4-BE49-F238E27FC236}">
                <a16:creationId xmlns:a16="http://schemas.microsoft.com/office/drawing/2014/main" xmlns="" id="{43A4D029-F2C2-4491-BCE9-833A509D57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65320" y="3154680"/>
            <a:ext cx="609600" cy="5334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8664A74-91CF-4EBC-BB44-94048ACD8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166"/>
            <a:ext cx="7886700" cy="1325563"/>
          </a:xfrm>
        </p:spPr>
        <p:txBody>
          <a:bodyPr/>
          <a:lstStyle/>
          <a:p>
            <a:pPr algn="ctr"/>
            <a:r>
              <a:rPr lang="cs-CZ" dirty="0" err="1"/>
              <a:t>Angiomyolipom</a:t>
            </a:r>
            <a:endParaRPr lang="cs-CZ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xmlns="" id="{C9192214-CF7E-4E97-83DC-3927E0CD51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8175" y="0"/>
            <a:ext cx="8007350" cy="1325563"/>
          </a:xfrm>
        </p:spPr>
        <p:txBody>
          <a:bodyPr/>
          <a:lstStyle/>
          <a:p>
            <a:pPr algn="ctr" eaLnBrk="1" hangingPunct="1"/>
            <a:r>
              <a:rPr lang="cs-CZ" altLang="cs-CZ"/>
              <a:t>Karcinom ledviny (RCC)</a:t>
            </a:r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xmlns="" id="{3DA74EAA-FB2A-4D69-9854-0FD38633B4B2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98475" y="980728"/>
            <a:ext cx="8450263" cy="561057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200" dirty="0">
                <a:solidFill>
                  <a:srgbClr val="FDF103"/>
                </a:solidFill>
              </a:rPr>
              <a:t>Incidence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1800" dirty="0" smtClean="0"/>
              <a:t>v </a:t>
            </a:r>
            <a:r>
              <a:rPr lang="cs-CZ" altLang="cs-CZ" sz="1800" dirty="0"/>
              <a:t>ČR celosvětově nejvyšší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200" dirty="0">
                <a:solidFill>
                  <a:srgbClr val="FFFFFF"/>
                </a:solidFill>
              </a:rPr>
              <a:t>V</a:t>
            </a:r>
            <a:r>
              <a:rPr lang="da-DK" altLang="cs-CZ" sz="2200" dirty="0">
                <a:solidFill>
                  <a:srgbClr val="FFFFFF"/>
                </a:solidFill>
              </a:rPr>
              <a:t>rchol výskytu </a:t>
            </a:r>
            <a:r>
              <a:rPr lang="cs-CZ" altLang="cs-CZ" sz="2200" dirty="0">
                <a:solidFill>
                  <a:srgbClr val="FFFFFF"/>
                </a:solidFill>
              </a:rPr>
              <a:t>ve věku</a:t>
            </a:r>
            <a:r>
              <a:rPr lang="da-DK" altLang="cs-CZ" sz="2200" dirty="0">
                <a:solidFill>
                  <a:srgbClr val="FFFFFF"/>
                </a:solidFill>
              </a:rPr>
              <a:t> </a:t>
            </a:r>
            <a:r>
              <a:rPr lang="cs-CZ" altLang="cs-CZ" sz="2200" dirty="0">
                <a:solidFill>
                  <a:srgbClr val="FFFFFF"/>
                </a:solidFill>
              </a:rPr>
              <a:t>60-75</a:t>
            </a:r>
            <a:r>
              <a:rPr lang="da-DK" altLang="cs-CZ" sz="2200" dirty="0">
                <a:solidFill>
                  <a:srgbClr val="FFFFFF"/>
                </a:solidFill>
              </a:rPr>
              <a:t> let</a:t>
            </a:r>
            <a:endParaRPr lang="cs-CZ" altLang="cs-CZ" sz="2200" dirty="0">
              <a:solidFill>
                <a:srgbClr val="FFFFFF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200" dirty="0">
                <a:solidFill>
                  <a:srgbClr val="FFFFFF"/>
                </a:solidFill>
              </a:rPr>
              <a:t>Častější u mužů (2 : 1</a:t>
            </a:r>
            <a:r>
              <a:rPr lang="cs-CZ" altLang="cs-CZ" sz="2200" dirty="0" smtClean="0">
                <a:solidFill>
                  <a:srgbClr val="FFFFFF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200" dirty="0" smtClean="0">
                <a:solidFill>
                  <a:srgbClr val="FFFFFF"/>
                </a:solidFill>
              </a:rPr>
              <a:t>Nejčastěji náhodný nález</a:t>
            </a:r>
            <a:endParaRPr lang="cs-CZ" altLang="cs-CZ" sz="2200" dirty="0">
              <a:solidFill>
                <a:srgbClr val="FFFFFF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83% asymptomatických RCC odhaleno pomocí UZ</a:t>
            </a:r>
          </a:p>
          <a:p>
            <a:pPr eaLnBrk="1" hangingPunct="1">
              <a:lnSpc>
                <a:spcPct val="80000"/>
              </a:lnSpc>
            </a:pPr>
            <a:endParaRPr lang="cs-CZ" altLang="cs-CZ" sz="2200" dirty="0">
              <a:solidFill>
                <a:srgbClr val="FFFFFF"/>
              </a:solidFill>
            </a:endParaRPr>
          </a:p>
        </p:txBody>
      </p:sp>
      <p:sp>
        <p:nvSpPr>
          <p:cNvPr id="81924" name="AutoShape 6">
            <a:extLst>
              <a:ext uri="{FF2B5EF4-FFF2-40B4-BE49-F238E27FC236}">
                <a16:creationId xmlns:a16="http://schemas.microsoft.com/office/drawing/2014/main" xmlns="" id="{6FA9A915-3569-4B38-9BAB-3B31E362C5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500" y="-136525"/>
            <a:ext cx="5524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lnSpc>
                <a:spcPct val="90000"/>
              </a:lnSpc>
              <a:spcBef>
                <a:spcPts val="1000"/>
              </a:spcBef>
              <a:buClr>
                <a:srgbClr val="F5E90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Clr>
                <a:srgbClr val="F5E90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Clr>
                <a:srgbClr val="F5E90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Clr>
                <a:srgbClr val="F5E90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Clr>
                <a:srgbClr val="F5E90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5E90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5E90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5E90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5E90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cs-CZ" altLang="cs-CZ" sz="1800">
              <a:solidFill>
                <a:srgbClr val="FFFFFF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59440A2B-438C-4A3F-B852-7DE05AD18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0" t="17586" r="9137" b="665"/>
          <a:stretch>
            <a:fillRect/>
          </a:stretch>
        </p:blipFill>
        <p:spPr bwMode="auto">
          <a:xfrm>
            <a:off x="174517" y="3341356"/>
            <a:ext cx="4540035" cy="324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C4D195D2-7BA2-41E9-936B-A9A6342A1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41355"/>
            <a:ext cx="3927475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21">
            <a:extLst>
              <a:ext uri="{FF2B5EF4-FFF2-40B4-BE49-F238E27FC236}">
                <a16:creationId xmlns:a16="http://schemas.microsoft.com/office/drawing/2014/main" xmlns="" id="{EBA7B47D-3097-42B7-AF72-A792B24A85B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35696" y="4869160"/>
            <a:ext cx="646923" cy="72008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" name="Line 21">
            <a:extLst>
              <a:ext uri="{FF2B5EF4-FFF2-40B4-BE49-F238E27FC236}">
                <a16:creationId xmlns:a16="http://schemas.microsoft.com/office/drawing/2014/main" xmlns="" id="{EBA7B47D-3097-42B7-AF72-A792B24A85B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84168" y="5783932"/>
            <a:ext cx="609600" cy="5334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" name="Line 21">
            <a:extLst>
              <a:ext uri="{FF2B5EF4-FFF2-40B4-BE49-F238E27FC236}">
                <a16:creationId xmlns:a16="http://schemas.microsoft.com/office/drawing/2014/main" xmlns="" id="{EBA7B47D-3097-42B7-AF72-A792B24A85B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99792" y="3645024"/>
            <a:ext cx="320266" cy="51757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" name="Line 21">
            <a:extLst>
              <a:ext uri="{FF2B5EF4-FFF2-40B4-BE49-F238E27FC236}">
                <a16:creationId xmlns:a16="http://schemas.microsoft.com/office/drawing/2014/main" xmlns="" id="{EBA7B47D-3097-42B7-AF72-A792B24A85B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812146" y="5314722"/>
            <a:ext cx="471822" cy="46921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" name="Line 21">
            <a:extLst>
              <a:ext uri="{FF2B5EF4-FFF2-40B4-BE49-F238E27FC236}">
                <a16:creationId xmlns:a16="http://schemas.microsoft.com/office/drawing/2014/main" xmlns="" id="{EBA7B47D-3097-42B7-AF72-A792B24A85BF}"/>
              </a:ext>
            </a:extLst>
          </p:cNvPr>
          <p:cNvSpPr>
            <a:spLocks noChangeShapeType="1"/>
          </p:cNvSpPr>
          <p:nvPr/>
        </p:nvSpPr>
        <p:spPr bwMode="auto">
          <a:xfrm>
            <a:off x="6735644" y="3916757"/>
            <a:ext cx="320266" cy="51757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xmlns="" id="{90F62B66-D9E3-4F76-99E3-A60857851F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8175" y="0"/>
            <a:ext cx="7886700" cy="1325563"/>
          </a:xfrm>
        </p:spPr>
        <p:txBody>
          <a:bodyPr/>
          <a:lstStyle/>
          <a:p>
            <a:pPr algn="ctr" eaLnBrk="1" hangingPunct="1"/>
            <a:r>
              <a:rPr lang="cs-CZ" altLang="cs-CZ"/>
              <a:t>Světlobuněčný RCC</a:t>
            </a:r>
          </a:p>
        </p:txBody>
      </p:sp>
      <p:sp>
        <p:nvSpPr>
          <p:cNvPr id="3077" name="Rectangle 3">
            <a:extLst>
              <a:ext uri="{FF2B5EF4-FFF2-40B4-BE49-F238E27FC236}">
                <a16:creationId xmlns:a16="http://schemas.microsoft.com/office/drawing/2014/main" xmlns="" id="{818D9D6D-A673-4D93-A184-38E382D3FE63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57200" y="1196975"/>
            <a:ext cx="8147050" cy="4999038"/>
          </a:xfrm>
        </p:spPr>
        <p:txBody>
          <a:bodyPr rtlCol="0">
            <a:normAutofit fontScale="5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6000" dirty="0"/>
              <a:t>Nejvíce </a:t>
            </a:r>
            <a:r>
              <a:rPr lang="cs-CZ" sz="6000" dirty="0" err="1"/>
              <a:t>vaskularizovaný</a:t>
            </a:r>
            <a:r>
              <a:rPr lang="cs-CZ" sz="6000" dirty="0"/>
              <a:t>, nejhorší </a:t>
            </a:r>
            <a:r>
              <a:rPr lang="cs-CZ" sz="6000" dirty="0" smtClean="0"/>
              <a:t>prognóza</a:t>
            </a:r>
            <a:endParaRPr lang="cs-CZ" sz="60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cs-CZ" sz="60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cs-CZ" sz="60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cs-CZ" sz="60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cs-CZ" sz="60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cs-CZ" sz="60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cs-CZ" sz="60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cs-CZ" sz="60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6000" dirty="0">
                <a:solidFill>
                  <a:schemeClr val="accent1">
                    <a:lumMod val="50000"/>
                  </a:schemeClr>
                </a:solidFill>
              </a:rPr>
              <a:t>					.</a:t>
            </a:r>
          </a:p>
        </p:txBody>
      </p:sp>
      <p:sp>
        <p:nvSpPr>
          <p:cNvPr id="84996" name="AutoShape 6">
            <a:extLst>
              <a:ext uri="{FF2B5EF4-FFF2-40B4-BE49-F238E27FC236}">
                <a16:creationId xmlns:a16="http://schemas.microsoft.com/office/drawing/2014/main" xmlns="" id="{72972FF3-E96D-4593-9C3D-794CA77298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500" y="-136525"/>
            <a:ext cx="5524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lnSpc>
                <a:spcPct val="90000"/>
              </a:lnSpc>
              <a:spcBef>
                <a:spcPts val="1000"/>
              </a:spcBef>
              <a:buClr>
                <a:srgbClr val="F5E90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Clr>
                <a:srgbClr val="F5E90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Clr>
                <a:srgbClr val="F5E90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Clr>
                <a:srgbClr val="F5E90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Clr>
                <a:srgbClr val="F5E90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5E90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5E90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5E90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5E90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cs-CZ" altLang="cs-CZ" sz="1800">
              <a:solidFill>
                <a:srgbClr val="FFFFFF"/>
              </a:solidFill>
            </a:endParaRPr>
          </a:p>
        </p:txBody>
      </p:sp>
      <p:pic>
        <p:nvPicPr>
          <p:cNvPr id="84997" name="Picture 9">
            <a:extLst>
              <a:ext uri="{FF2B5EF4-FFF2-40B4-BE49-F238E27FC236}">
                <a16:creationId xmlns:a16="http://schemas.microsoft.com/office/drawing/2014/main" xmlns="" id="{4A4F7BA5-126F-4E4A-9045-98FF41D91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213" y="2060575"/>
            <a:ext cx="463232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8" name="Picture 10">
            <a:extLst>
              <a:ext uri="{FF2B5EF4-FFF2-40B4-BE49-F238E27FC236}">
                <a16:creationId xmlns:a16="http://schemas.microsoft.com/office/drawing/2014/main" xmlns="" id="{9D55546D-15F2-41DA-A5A5-09F607784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213" y="4437063"/>
            <a:ext cx="4632325" cy="228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9" name="Picture 11">
            <a:extLst>
              <a:ext uri="{FF2B5EF4-FFF2-40B4-BE49-F238E27FC236}">
                <a16:creationId xmlns:a16="http://schemas.microsoft.com/office/drawing/2014/main" xmlns="" id="{3E8CD2F5-CA89-4B11-98D8-7C8E45555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575"/>
            <a:ext cx="4341813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5">
            <a:extLst>
              <a:ext uri="{FF2B5EF4-FFF2-40B4-BE49-F238E27FC236}">
                <a16:creationId xmlns:a16="http://schemas.microsoft.com/office/drawing/2014/main" xmlns="" id="{88D637C6-AA49-43A6-BA58-579E5E73D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3748088"/>
            <a:ext cx="3810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RCC karcinom pravé ledviny, T2 obr.</a:t>
            </a:r>
          </a:p>
        </p:txBody>
      </p:sp>
      <p:sp>
        <p:nvSpPr>
          <p:cNvPr id="86019" name="Text Box 7">
            <a:extLst>
              <a:ext uri="{FF2B5EF4-FFF2-40B4-BE49-F238E27FC236}">
                <a16:creationId xmlns:a16="http://schemas.microsoft.com/office/drawing/2014/main" xmlns="" id="{3AC122AE-3B3F-4766-A669-0496B53F0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457575"/>
            <a:ext cx="4495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/>
              <a:t>RCC levé ledviny, tumor thrombus v RV + IVC, retroperitoneální lymphadenopathie (T2 obr.)</a:t>
            </a:r>
          </a:p>
        </p:txBody>
      </p:sp>
      <p:pic>
        <p:nvPicPr>
          <p:cNvPr id="86020" name="Picture 9">
            <a:extLst>
              <a:ext uri="{FF2B5EF4-FFF2-40B4-BE49-F238E27FC236}">
                <a16:creationId xmlns:a16="http://schemas.microsoft.com/office/drawing/2014/main" xmlns="" id="{F73CA13E-1BC6-49A4-9E79-0AF4AD9C2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76700"/>
            <a:ext cx="3690938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10">
            <a:extLst>
              <a:ext uri="{FF2B5EF4-FFF2-40B4-BE49-F238E27FC236}">
                <a16:creationId xmlns:a16="http://schemas.microsoft.com/office/drawing/2014/main" xmlns="" id="{1F6A0602-6DBC-4DE9-AA62-80DE0DEFB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076700"/>
            <a:ext cx="3089275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Picture 8">
            <a:extLst>
              <a:ext uri="{FF2B5EF4-FFF2-40B4-BE49-F238E27FC236}">
                <a16:creationId xmlns:a16="http://schemas.microsoft.com/office/drawing/2014/main" xmlns="" id="{84BA4D29-BFE7-47B5-8C16-726E1D14D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" r="5342" b="2773"/>
          <a:stretch>
            <a:fillRect/>
          </a:stretch>
        </p:blipFill>
        <p:spPr bwMode="auto">
          <a:xfrm>
            <a:off x="4724400" y="457200"/>
            <a:ext cx="4267200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3" name="Picture 9">
            <a:extLst>
              <a:ext uri="{FF2B5EF4-FFF2-40B4-BE49-F238E27FC236}">
                <a16:creationId xmlns:a16="http://schemas.microsoft.com/office/drawing/2014/main" xmlns="" id="{B28FA938-77C1-447D-8ECB-8CD772EF2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9" b="5574"/>
          <a:stretch>
            <a:fillRect/>
          </a:stretch>
        </p:blipFill>
        <p:spPr bwMode="auto">
          <a:xfrm>
            <a:off x="152400" y="533400"/>
            <a:ext cx="4114800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024" name="Text Box 5">
            <a:extLst>
              <a:ext uri="{FF2B5EF4-FFF2-40B4-BE49-F238E27FC236}">
                <a16:creationId xmlns:a16="http://schemas.microsoft.com/office/drawing/2014/main" xmlns="" id="{B0A8E1C4-CF4D-435A-95A9-B46D2ADBB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33400"/>
            <a:ext cx="2590800" cy="36671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RCC levé ledviny</a:t>
            </a:r>
          </a:p>
        </p:txBody>
      </p:sp>
      <p:sp>
        <p:nvSpPr>
          <p:cNvPr id="86025" name="Text Box 5">
            <a:extLst>
              <a:ext uri="{FF2B5EF4-FFF2-40B4-BE49-F238E27FC236}">
                <a16:creationId xmlns:a16="http://schemas.microsoft.com/office/drawing/2014/main" xmlns="" id="{36BB1011-1E73-417C-BF85-B95114824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457200"/>
            <a:ext cx="2590800" cy="36671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RCC levé ledviny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Nadpis 1">
            <a:extLst>
              <a:ext uri="{FF2B5EF4-FFF2-40B4-BE49-F238E27FC236}">
                <a16:creationId xmlns:a16="http://schemas.microsoft.com/office/drawing/2014/main" xmlns="" id="{A9D7C870-74BD-4719-AA3F-C1CAD4F6E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r>
              <a:rPr lang="cs-CZ" altLang="cs-CZ" dirty="0"/>
              <a:t>Cysty ledvin</a:t>
            </a:r>
            <a:endParaRPr lang="cs-CZ" altLang="cs-CZ" dirty="0">
              <a:cs typeface="Arial" panose="020B0604020202020204" pitchFamily="34" charset="0"/>
            </a:endParaRPr>
          </a:p>
        </p:txBody>
      </p:sp>
      <p:sp>
        <p:nvSpPr>
          <p:cNvPr id="81923" name="Zástupný symbol pro obsah 2">
            <a:extLst>
              <a:ext uri="{FF2B5EF4-FFF2-40B4-BE49-F238E27FC236}">
                <a16:creationId xmlns:a16="http://schemas.microsoft.com/office/drawing/2014/main" xmlns="" id="{7E847438-F868-4170-8AEA-CA35A952A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752600"/>
            <a:ext cx="8064500" cy="4845050"/>
          </a:xfrm>
        </p:spPr>
        <p:txBody>
          <a:bodyPr/>
          <a:lstStyle/>
          <a:p>
            <a:pPr>
              <a:defRPr/>
            </a:pPr>
            <a:r>
              <a:rPr lang="cs-CZ" altLang="cs-CZ" sz="2000" dirty="0"/>
              <a:t>Ča</a:t>
            </a:r>
            <a:r>
              <a:rPr lang="cs-CZ" altLang="cs-CZ" sz="2000" dirty="0">
                <a:cs typeface="Arial" pitchFamily="34" charset="0"/>
              </a:rPr>
              <a:t>stý nález</a:t>
            </a:r>
          </a:p>
          <a:p>
            <a:pPr lvl="1">
              <a:defRPr/>
            </a:pPr>
            <a:r>
              <a:rPr lang="cs-CZ" altLang="cs-CZ" sz="1600" dirty="0">
                <a:cs typeface="Arial" pitchFamily="34" charset="0"/>
              </a:rPr>
              <a:t>prevalence prostých cyst kolem 10%</a:t>
            </a:r>
          </a:p>
          <a:p>
            <a:pPr marL="457200" lvl="1" indent="0">
              <a:buFontTx/>
              <a:buNone/>
              <a:defRPr/>
            </a:pPr>
            <a:r>
              <a:rPr lang="cs-CZ" altLang="cs-CZ" sz="1600" dirty="0">
                <a:cs typeface="Arial" pitchFamily="34" charset="0"/>
              </a:rPr>
              <a:t>      u lidí nad 50let až 27%</a:t>
            </a:r>
          </a:p>
          <a:p>
            <a:pPr lvl="1">
              <a:defRPr/>
            </a:pPr>
            <a:endParaRPr lang="cs-CZ" altLang="cs-CZ" sz="1600" dirty="0">
              <a:cs typeface="Arial" pitchFamily="34" charset="0"/>
            </a:endParaRPr>
          </a:p>
          <a:p>
            <a:pPr>
              <a:defRPr/>
            </a:pPr>
            <a:endParaRPr lang="cs-CZ" altLang="cs-CZ" sz="2000" dirty="0">
              <a:cs typeface="Arial" pitchFamily="34" charset="0"/>
            </a:endParaRPr>
          </a:p>
          <a:p>
            <a:pPr>
              <a:defRPr/>
            </a:pPr>
            <a:endParaRPr lang="cs-CZ" altLang="cs-CZ" sz="2000" dirty="0">
              <a:cs typeface="Arial" pitchFamily="34" charset="0"/>
            </a:endParaRPr>
          </a:p>
          <a:p>
            <a:pPr>
              <a:defRPr/>
            </a:pPr>
            <a:r>
              <a:rPr lang="cs-CZ" altLang="cs-CZ" sz="2000" dirty="0">
                <a:cs typeface="Arial" pitchFamily="34" charset="0"/>
              </a:rPr>
              <a:t>Úlohou </a:t>
            </a:r>
            <a:r>
              <a:rPr lang="cs-CZ" altLang="cs-CZ" sz="2000" dirty="0" err="1">
                <a:cs typeface="Arial" pitchFamily="34" charset="0"/>
              </a:rPr>
              <a:t>zobr</a:t>
            </a:r>
            <a:r>
              <a:rPr lang="cs-CZ" altLang="cs-CZ" sz="2000" dirty="0">
                <a:cs typeface="Arial" pitchFamily="34" charset="0"/>
              </a:rPr>
              <a:t>. metod je odlišení cystického RCC</a:t>
            </a:r>
          </a:p>
          <a:p>
            <a:pPr lvl="2">
              <a:defRPr/>
            </a:pPr>
            <a:endParaRPr lang="cs-CZ" altLang="cs-CZ" sz="1200" dirty="0">
              <a:cs typeface="Arial" pitchFamily="34" charset="0"/>
            </a:endParaRPr>
          </a:p>
          <a:p>
            <a:pPr lvl="2">
              <a:defRPr/>
            </a:pPr>
            <a:endParaRPr lang="cs-CZ" altLang="cs-CZ" sz="1200" dirty="0">
              <a:cs typeface="Arial" pitchFamily="34" charset="0"/>
            </a:endParaRPr>
          </a:p>
          <a:p>
            <a:pPr>
              <a:defRPr/>
            </a:pPr>
            <a:r>
              <a:rPr lang="cs-CZ" altLang="cs-CZ" sz="2000" dirty="0">
                <a:cs typeface="Arial" pitchFamily="34" charset="0"/>
              </a:rPr>
              <a:t>Cystická l</a:t>
            </a:r>
            <a:r>
              <a:rPr lang="cs-CZ" altLang="cs-CZ" sz="2000" dirty="0"/>
              <a:t>ož</a:t>
            </a:r>
            <a:r>
              <a:rPr lang="cs-CZ" altLang="cs-CZ" sz="2000" dirty="0">
                <a:cs typeface="Arial" pitchFamily="34" charset="0"/>
              </a:rPr>
              <a:t>iska:</a:t>
            </a:r>
          </a:p>
          <a:p>
            <a:pPr lvl="1">
              <a:defRPr/>
            </a:pPr>
            <a:r>
              <a:rPr lang="cs-CZ" altLang="cs-CZ" sz="1600" dirty="0">
                <a:cs typeface="Arial" pitchFamily="34" charset="0"/>
              </a:rPr>
              <a:t>Prosté cysty, </a:t>
            </a:r>
            <a:r>
              <a:rPr lang="cs-CZ" altLang="cs-CZ" sz="1600" dirty="0" smtClean="0">
                <a:cs typeface="Arial" pitchFamily="34" charset="0"/>
              </a:rPr>
              <a:t>infikované/</a:t>
            </a:r>
            <a:r>
              <a:rPr lang="cs-CZ" altLang="cs-CZ" sz="1600" dirty="0" err="1" smtClean="0">
                <a:cs typeface="Arial" pitchFamily="34" charset="0"/>
              </a:rPr>
              <a:t>prokrvácené</a:t>
            </a:r>
            <a:r>
              <a:rPr lang="cs-CZ" altLang="cs-CZ" sz="1600" dirty="0" smtClean="0">
                <a:cs typeface="Arial" pitchFamily="34" charset="0"/>
              </a:rPr>
              <a:t> </a:t>
            </a:r>
            <a:r>
              <a:rPr lang="cs-CZ" altLang="cs-CZ" sz="1600" dirty="0">
                <a:cs typeface="Arial" pitchFamily="34" charset="0"/>
              </a:rPr>
              <a:t>cysty, </a:t>
            </a:r>
            <a:r>
              <a:rPr lang="cs-CZ" altLang="cs-CZ" sz="1600" dirty="0" smtClean="0">
                <a:cs typeface="Arial" pitchFamily="34" charset="0"/>
              </a:rPr>
              <a:t>cystický </a:t>
            </a:r>
            <a:r>
              <a:rPr lang="cs-CZ" altLang="cs-CZ" sz="1600" dirty="0" err="1">
                <a:cs typeface="Arial" pitchFamily="34" charset="0"/>
              </a:rPr>
              <a:t>nefrom</a:t>
            </a:r>
            <a:r>
              <a:rPr lang="cs-CZ" altLang="cs-CZ" sz="1600" dirty="0">
                <a:cs typeface="Arial" pitchFamily="34" charset="0"/>
              </a:rPr>
              <a:t>, cystický renální </a:t>
            </a:r>
            <a:r>
              <a:rPr lang="cs-CZ" altLang="cs-CZ" sz="1600" dirty="0" smtClean="0">
                <a:cs typeface="Arial" pitchFamily="34" charset="0"/>
              </a:rPr>
              <a:t>karcinom, …</a:t>
            </a:r>
            <a:endParaRPr lang="cs-CZ" altLang="cs-CZ" sz="1600" dirty="0">
              <a:cs typeface="Arial" pitchFamily="34" charset="0"/>
            </a:endParaRPr>
          </a:p>
          <a:p>
            <a:pPr>
              <a:defRPr/>
            </a:pPr>
            <a:endParaRPr lang="cs-CZ" altLang="cs-CZ" sz="2000" dirty="0">
              <a:cs typeface="Arial" pitchFamily="34" charset="0"/>
            </a:endParaRPr>
          </a:p>
        </p:txBody>
      </p:sp>
      <p:pic>
        <p:nvPicPr>
          <p:cNvPr id="87044" name="Picture 5">
            <a:extLst>
              <a:ext uri="{FF2B5EF4-FFF2-40B4-BE49-F238E27FC236}">
                <a16:creationId xmlns:a16="http://schemas.microsoft.com/office/drawing/2014/main" xmlns="" id="{F8FCE5F1-05E9-40B8-858D-E971F2A0D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4" r="6987" b="6494"/>
          <a:stretch>
            <a:fillRect/>
          </a:stretch>
        </p:blipFill>
        <p:spPr bwMode="auto">
          <a:xfrm>
            <a:off x="4800600" y="1219200"/>
            <a:ext cx="40576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Nadpis 1">
            <a:extLst>
              <a:ext uri="{FF2B5EF4-FFF2-40B4-BE49-F238E27FC236}">
                <a16:creationId xmlns:a16="http://schemas.microsoft.com/office/drawing/2014/main" xmlns="" id="{90DAFDBC-E6AD-42D3-8247-181EEA15E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0"/>
            <a:ext cx="8569325" cy="1143000"/>
          </a:xfrm>
        </p:spPr>
        <p:txBody>
          <a:bodyPr/>
          <a:lstStyle/>
          <a:p>
            <a:pPr algn="ctr"/>
            <a:r>
              <a:rPr lang="cs-CZ" altLang="cs-CZ" dirty="0"/>
              <a:t>Cysty ledvin</a:t>
            </a:r>
            <a:endParaRPr lang="cs-CZ" altLang="cs-CZ" dirty="0">
              <a:cs typeface="Arial" panose="020B0604020202020204" pitchFamily="34" charset="0"/>
            </a:endParaRPr>
          </a:p>
        </p:txBody>
      </p:sp>
      <p:sp>
        <p:nvSpPr>
          <p:cNvPr id="88067" name="Zástupný symbol pro obsah 2">
            <a:extLst>
              <a:ext uri="{FF2B5EF4-FFF2-40B4-BE49-F238E27FC236}">
                <a16:creationId xmlns:a16="http://schemas.microsoft.com/office/drawing/2014/main" xmlns="" id="{58ADD691-E2F2-4ABB-9919-6DEAFBCC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052513"/>
            <a:ext cx="8064500" cy="5545137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000" b="1" dirty="0"/>
              <a:t>Dg. a klasifikace:</a:t>
            </a:r>
          </a:p>
          <a:p>
            <a:pPr marL="800100" lvl="1" indent="-342900">
              <a:buFontTx/>
              <a:buChar char="•"/>
            </a:pPr>
            <a:r>
              <a:rPr lang="cs-CZ" altLang="cs-CZ" sz="2000" b="1" dirty="0"/>
              <a:t>UZ/CEUS</a:t>
            </a:r>
          </a:p>
          <a:p>
            <a:pPr marL="800100" lvl="1" indent="-342900">
              <a:buFontTx/>
              <a:buChar char="•"/>
            </a:pPr>
            <a:r>
              <a:rPr lang="cs-CZ" altLang="cs-CZ" sz="2000" b="1" dirty="0"/>
              <a:t>CT </a:t>
            </a:r>
            <a:r>
              <a:rPr lang="cs-CZ" altLang="cs-CZ" sz="2000" b="1" dirty="0" err="1"/>
              <a:t>k.l</a:t>
            </a:r>
            <a:r>
              <a:rPr lang="cs-CZ" altLang="cs-CZ" sz="2000" b="1" dirty="0"/>
              <a:t>. </a:t>
            </a:r>
            <a:r>
              <a:rPr lang="cs-CZ" altLang="cs-CZ" sz="2000" b="1" dirty="0" err="1"/>
              <a:t>i.v</a:t>
            </a:r>
            <a:r>
              <a:rPr lang="cs-CZ" altLang="cs-CZ" sz="2000" b="1" dirty="0"/>
              <a:t>.</a:t>
            </a:r>
          </a:p>
          <a:p>
            <a:pPr marL="800100" lvl="1" indent="-342900">
              <a:buFontTx/>
              <a:buChar char="•"/>
            </a:pPr>
            <a:r>
              <a:rPr lang="cs-CZ" altLang="cs-CZ" sz="2000" b="1" dirty="0"/>
              <a:t>MR </a:t>
            </a:r>
            <a:r>
              <a:rPr lang="cs-CZ" altLang="cs-CZ" sz="2000" b="1" dirty="0" err="1"/>
              <a:t>k.l</a:t>
            </a:r>
            <a:r>
              <a:rPr lang="cs-CZ" altLang="cs-CZ" sz="2000" b="1" dirty="0"/>
              <a:t>. </a:t>
            </a:r>
            <a:r>
              <a:rPr lang="cs-CZ" altLang="cs-CZ" sz="2000" b="1" dirty="0" err="1"/>
              <a:t>i.v</a:t>
            </a:r>
            <a:r>
              <a:rPr lang="cs-CZ" altLang="cs-CZ" sz="2000" b="1" dirty="0"/>
              <a:t>.</a:t>
            </a:r>
          </a:p>
          <a:p>
            <a:pPr marL="800100" lvl="1" indent="-342900">
              <a:buFontTx/>
              <a:buNone/>
            </a:pPr>
            <a:r>
              <a:rPr lang="cs-CZ" altLang="cs-CZ" sz="2000" dirty="0"/>
              <a:t>hodnotí se kalcifikace, septa, solidní složka, sycení</a:t>
            </a:r>
            <a:endParaRPr lang="cs-CZ" altLang="cs-CZ" sz="1800" dirty="0"/>
          </a:p>
          <a:p>
            <a:pPr>
              <a:buFontTx/>
              <a:buNone/>
            </a:pPr>
            <a:endParaRPr lang="cs-CZ" altLang="cs-CZ" sz="2400" dirty="0">
              <a:solidFill>
                <a:schemeClr val="tx2"/>
              </a:solidFill>
            </a:endParaRPr>
          </a:p>
          <a:p>
            <a:pPr>
              <a:buFontTx/>
              <a:buNone/>
            </a:pPr>
            <a:endParaRPr lang="cs-CZ" altLang="cs-CZ" sz="2400" dirty="0">
              <a:solidFill>
                <a:schemeClr val="tx2"/>
              </a:solidFill>
            </a:endParaRPr>
          </a:p>
          <a:p>
            <a:pPr>
              <a:buFontTx/>
              <a:buNone/>
            </a:pPr>
            <a:r>
              <a:rPr lang="cs-CZ" altLang="cs-CZ" sz="2400" dirty="0" err="1">
                <a:solidFill>
                  <a:schemeClr val="bg1"/>
                </a:solidFill>
              </a:rPr>
              <a:t>Bosniakova</a:t>
            </a:r>
            <a:r>
              <a:rPr lang="cs-CZ" altLang="cs-CZ" sz="2400" dirty="0">
                <a:solidFill>
                  <a:schemeClr val="bg1"/>
                </a:solidFill>
              </a:rPr>
              <a:t> klasifikace</a:t>
            </a:r>
          </a:p>
          <a:p>
            <a:r>
              <a:rPr lang="cs-CZ" altLang="cs-CZ" sz="1800" dirty="0"/>
              <a:t>I  - Simplexní cysta - </a:t>
            </a:r>
            <a:r>
              <a:rPr lang="cs-CZ" altLang="cs-CZ" sz="1400" dirty="0">
                <a:cs typeface="Arial" panose="020B0604020202020204" pitchFamily="34" charset="0"/>
              </a:rPr>
              <a:t>benigní</a:t>
            </a:r>
            <a:endParaRPr lang="cs-CZ" altLang="cs-CZ" sz="700" dirty="0"/>
          </a:p>
          <a:p>
            <a:r>
              <a:rPr lang="cs-CZ" altLang="cs-CZ" sz="1800" dirty="0"/>
              <a:t>II  - Minimálně komplikovaná cysta - </a:t>
            </a:r>
            <a:r>
              <a:rPr lang="cs-CZ" altLang="cs-CZ" sz="1400" dirty="0">
                <a:cs typeface="Arial" panose="020B0604020202020204" pitchFamily="34" charset="0"/>
              </a:rPr>
              <a:t>benigní</a:t>
            </a:r>
            <a:endParaRPr lang="cs-CZ" altLang="cs-CZ" sz="700" dirty="0"/>
          </a:p>
          <a:p>
            <a:r>
              <a:rPr lang="cs-CZ" altLang="cs-CZ" sz="1800" dirty="0"/>
              <a:t>IIF - Středně komplikovaná cysta - </a:t>
            </a:r>
            <a:r>
              <a:rPr lang="cs-CZ" altLang="cs-CZ" sz="1400" dirty="0">
                <a:cs typeface="Arial" panose="020B0604020202020204" pitchFamily="34" charset="0"/>
              </a:rPr>
              <a:t>pravděpodobně benigní (nutno sledovat)</a:t>
            </a:r>
            <a:endParaRPr lang="cs-CZ" altLang="cs-CZ" sz="1800" dirty="0"/>
          </a:p>
          <a:p>
            <a:r>
              <a:rPr lang="cs-CZ" altLang="cs-CZ" sz="1800" dirty="0"/>
              <a:t>III  - Neurčitá cystická masa - </a:t>
            </a:r>
            <a:r>
              <a:rPr lang="cs-CZ" altLang="cs-CZ" sz="1400" dirty="0">
                <a:cs typeface="Arial" panose="020B0604020202020204" pitchFamily="34" charset="0"/>
              </a:rPr>
              <a:t>cca 50% maligních,  </a:t>
            </a:r>
            <a:r>
              <a:rPr lang="cs-CZ" altLang="cs-CZ" sz="1400" dirty="0" err="1">
                <a:cs typeface="Arial" panose="020B0604020202020204" pitchFamily="34" charset="0"/>
              </a:rPr>
              <a:t>indik</a:t>
            </a:r>
            <a:r>
              <a:rPr lang="cs-CZ" altLang="cs-CZ" sz="1400" dirty="0">
                <a:cs typeface="Arial" panose="020B0604020202020204" pitchFamily="34" charset="0"/>
              </a:rPr>
              <a:t>. revize  </a:t>
            </a:r>
            <a:endParaRPr lang="cs-CZ" altLang="cs-CZ" sz="1000" dirty="0"/>
          </a:p>
          <a:p>
            <a:r>
              <a:rPr lang="cs-CZ" altLang="cs-CZ" sz="1800" dirty="0"/>
              <a:t>IV - Maligní cystická léze - </a:t>
            </a:r>
            <a:r>
              <a:rPr lang="cs-CZ" altLang="cs-CZ" sz="1400" dirty="0">
                <a:cs typeface="Arial" panose="020B0604020202020204" pitchFamily="34" charset="0"/>
              </a:rPr>
              <a:t>až 70-100% maligních , </a:t>
            </a:r>
            <a:r>
              <a:rPr lang="cs-CZ" altLang="cs-CZ" sz="1400" dirty="0" err="1">
                <a:cs typeface="Arial" panose="020B0604020202020204" pitchFamily="34" charset="0"/>
              </a:rPr>
              <a:t>indik</a:t>
            </a:r>
            <a:r>
              <a:rPr lang="cs-CZ" altLang="cs-CZ" sz="1400" dirty="0">
                <a:cs typeface="Arial" panose="020B0604020202020204" pitchFamily="34" charset="0"/>
              </a:rPr>
              <a:t>. revize/nefrektomie</a:t>
            </a:r>
            <a:endParaRPr lang="cs-CZ" altLang="cs-CZ" sz="1800" dirty="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10">
            <a:extLst>
              <a:ext uri="{FF2B5EF4-FFF2-40B4-BE49-F238E27FC236}">
                <a16:creationId xmlns:a16="http://schemas.microsoft.com/office/drawing/2014/main" xmlns="" id="{89A579F0-9236-4AA6-8593-335A80FC4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3" t="14308" r="25735" b="9749"/>
          <a:stretch>
            <a:fillRect/>
          </a:stretch>
        </p:blipFill>
        <p:spPr bwMode="auto">
          <a:xfrm>
            <a:off x="152400" y="990600"/>
            <a:ext cx="223202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Text Box 9">
            <a:extLst>
              <a:ext uri="{FF2B5EF4-FFF2-40B4-BE49-F238E27FC236}">
                <a16:creationId xmlns:a16="http://schemas.microsoft.com/office/drawing/2014/main" xmlns="" id="{35668CAF-E4E5-41E9-8806-1161D2D77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990600"/>
            <a:ext cx="863600" cy="3667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/>
              <a:t>Typ I</a:t>
            </a:r>
          </a:p>
        </p:txBody>
      </p:sp>
      <p:pic>
        <p:nvPicPr>
          <p:cNvPr id="89093" name="Picture 4">
            <a:extLst>
              <a:ext uri="{FF2B5EF4-FFF2-40B4-BE49-F238E27FC236}">
                <a16:creationId xmlns:a16="http://schemas.microsoft.com/office/drawing/2014/main" xmlns="" id="{810B3907-EFD2-42EB-93F2-04D18C578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836613"/>
            <a:ext cx="2232025" cy="203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Picture 6">
            <a:extLst>
              <a:ext uri="{FF2B5EF4-FFF2-40B4-BE49-F238E27FC236}">
                <a16:creationId xmlns:a16="http://schemas.microsoft.com/office/drawing/2014/main" xmlns="" id="{2A3E3E95-6A75-4A75-B4F0-4F875A250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836613"/>
            <a:ext cx="1857375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Picture 2">
            <a:extLst>
              <a:ext uri="{FF2B5EF4-FFF2-40B4-BE49-F238E27FC236}">
                <a16:creationId xmlns:a16="http://schemas.microsoft.com/office/drawing/2014/main" xmlns="" id="{32F6B831-7FD0-4749-9FDA-B775D0C1E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0" b="15450"/>
          <a:stretch>
            <a:fillRect/>
          </a:stretch>
        </p:blipFill>
        <p:spPr bwMode="auto">
          <a:xfrm>
            <a:off x="250825" y="3789363"/>
            <a:ext cx="23145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6" name="Picture 4">
            <a:extLst>
              <a:ext uri="{FF2B5EF4-FFF2-40B4-BE49-F238E27FC236}">
                <a16:creationId xmlns:a16="http://schemas.microsoft.com/office/drawing/2014/main" xmlns="" id="{E63A7FAC-8D08-4600-B605-302A05292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716338"/>
            <a:ext cx="2232025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7" name="Picture 5">
            <a:extLst>
              <a:ext uri="{FF2B5EF4-FFF2-40B4-BE49-F238E27FC236}">
                <a16:creationId xmlns:a16="http://schemas.microsoft.com/office/drawing/2014/main" xmlns="" id="{E70B4D2D-CB03-4344-B022-C8DEFB633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9"/>
          <a:stretch>
            <a:fillRect/>
          </a:stretch>
        </p:blipFill>
        <p:spPr bwMode="auto">
          <a:xfrm>
            <a:off x="5292725" y="3716338"/>
            <a:ext cx="244792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8" name="Picture 7">
            <a:extLst>
              <a:ext uri="{FF2B5EF4-FFF2-40B4-BE49-F238E27FC236}">
                <a16:creationId xmlns:a16="http://schemas.microsoft.com/office/drawing/2014/main" xmlns="" id="{D83F2A8A-CFD0-4D3A-9DD0-57E62E7DA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4652963"/>
            <a:ext cx="1871662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9" name="Text Box 9">
            <a:extLst>
              <a:ext uri="{FF2B5EF4-FFF2-40B4-BE49-F238E27FC236}">
                <a16:creationId xmlns:a16="http://schemas.microsoft.com/office/drawing/2014/main" xmlns="" id="{9F5D3B4C-D598-4718-A5C1-72AFDA727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836613"/>
            <a:ext cx="936625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Typ IIF</a:t>
            </a:r>
          </a:p>
        </p:txBody>
      </p:sp>
      <p:sp>
        <p:nvSpPr>
          <p:cNvPr id="89100" name="Text Box 9">
            <a:extLst>
              <a:ext uri="{FF2B5EF4-FFF2-40B4-BE49-F238E27FC236}">
                <a16:creationId xmlns:a16="http://schemas.microsoft.com/office/drawing/2014/main" xmlns="" id="{90AA6CB8-6542-4612-BFE6-D61C4325E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789363"/>
            <a:ext cx="865188" cy="3667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Typ III</a:t>
            </a:r>
          </a:p>
        </p:txBody>
      </p:sp>
      <p:sp>
        <p:nvSpPr>
          <p:cNvPr id="89101" name="Text Box 9">
            <a:extLst>
              <a:ext uri="{FF2B5EF4-FFF2-40B4-BE49-F238E27FC236}">
                <a16:creationId xmlns:a16="http://schemas.microsoft.com/office/drawing/2014/main" xmlns="" id="{96AC4D18-115F-43F4-A990-52E9A8D9D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900" y="3690938"/>
            <a:ext cx="865188" cy="3667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Typ IV</a:t>
            </a:r>
          </a:p>
        </p:txBody>
      </p:sp>
      <p:pic>
        <p:nvPicPr>
          <p:cNvPr id="89102" name="Picture 16">
            <a:extLst>
              <a:ext uri="{FF2B5EF4-FFF2-40B4-BE49-F238E27FC236}">
                <a16:creationId xmlns:a16="http://schemas.microsoft.com/office/drawing/2014/main" xmlns="" id="{7A74EC2A-E9F9-44A8-803C-BC8F6A1AE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2" b="7143"/>
          <a:stretch>
            <a:fillRect/>
          </a:stretch>
        </p:blipFill>
        <p:spPr bwMode="auto">
          <a:xfrm>
            <a:off x="2743200" y="990600"/>
            <a:ext cx="2093913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103" name="Text Box 9">
            <a:extLst>
              <a:ext uri="{FF2B5EF4-FFF2-40B4-BE49-F238E27FC236}">
                <a16:creationId xmlns:a16="http://schemas.microsoft.com/office/drawing/2014/main" xmlns="" id="{5C05C930-4242-410C-83E2-E6E7C2924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990600"/>
            <a:ext cx="865188" cy="3667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Typ II</a:t>
            </a:r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xmlns="" id="{49A411C2-C4FF-436B-9711-1C478031A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0"/>
            <a:ext cx="8569325" cy="1143000"/>
          </a:xfrm>
        </p:spPr>
        <p:txBody>
          <a:bodyPr/>
          <a:lstStyle/>
          <a:p>
            <a:pPr algn="ctr"/>
            <a:r>
              <a:rPr lang="cs-CZ" altLang="cs-CZ" dirty="0"/>
              <a:t>Cysty ledvin</a:t>
            </a:r>
            <a:endParaRPr lang="cs-CZ" altLang="cs-CZ" dirty="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17B532FB-2D04-4946-9DCC-AA857FE46B0F}"/>
              </a:ext>
            </a:extLst>
          </p:cNvPr>
          <p:cNvSpPr/>
          <p:nvPr/>
        </p:nvSpPr>
        <p:spPr>
          <a:xfrm>
            <a:off x="323850" y="6308725"/>
            <a:ext cx="8208963" cy="3968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cs-CZ" sz="900" i="1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Dušek a kol. Epidemiologie zhoubných nádorů v České republice [online]. Masarykova univerzita. Dostupný z WWW: http://www.svod.cz. ISSN 1802 – 8861.</a:t>
            </a:r>
          </a:p>
          <a:p>
            <a:pPr eaLnBrk="1" hangingPunct="1">
              <a:spcBef>
                <a:spcPct val="20000"/>
              </a:spcBef>
              <a:buClr>
                <a:srgbClr val="FFCC00"/>
              </a:buClr>
              <a:buSzPct val="70000"/>
              <a:defRPr/>
            </a:pPr>
            <a:r>
              <a:rPr lang="en-US" sz="900" i="1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EAU G</a:t>
            </a:r>
            <a:r>
              <a:rPr lang="cs-CZ" sz="900" i="1" dirty="0" err="1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uidelines</a:t>
            </a:r>
            <a:r>
              <a:rPr lang="cs-CZ" sz="900" i="1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</a:t>
            </a:r>
            <a:r>
              <a:rPr lang="cs-CZ" sz="900" i="1" dirty="0" err="1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urothelial</a:t>
            </a:r>
            <a:r>
              <a:rPr lang="cs-CZ" sz="900" i="1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900" i="1" dirty="0" err="1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carcinomas</a:t>
            </a:r>
            <a:r>
              <a:rPr lang="cs-CZ" sz="900" i="1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900" i="1" dirty="0" err="1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sz="900" i="1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900" i="1" dirty="0" err="1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cs-CZ" sz="900" i="1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900" i="1" dirty="0" err="1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upper</a:t>
            </a:r>
            <a:r>
              <a:rPr lang="cs-CZ" sz="900" i="1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900" i="1" dirty="0" err="1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urinary</a:t>
            </a:r>
            <a:r>
              <a:rPr lang="cs-CZ" sz="900" i="1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900" i="1" dirty="0" err="1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tract</a:t>
            </a:r>
            <a:r>
              <a:rPr lang="cs-CZ" sz="900" i="1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[online]</a:t>
            </a:r>
            <a:r>
              <a:rPr lang="cs-CZ" sz="900" i="1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</p:txBody>
      </p:sp>
      <p:sp>
        <p:nvSpPr>
          <p:cNvPr id="91139" name="Nadpis 6">
            <a:extLst>
              <a:ext uri="{FF2B5EF4-FFF2-40B4-BE49-F238E27FC236}">
                <a16:creationId xmlns:a16="http://schemas.microsoft.com/office/drawing/2014/main" xmlns="" id="{DE1F118A-6EF6-4E0E-AA90-A63EFD48E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88" y="28575"/>
            <a:ext cx="8229600" cy="1143000"/>
          </a:xfrm>
        </p:spPr>
        <p:txBody>
          <a:bodyPr/>
          <a:lstStyle/>
          <a:p>
            <a:r>
              <a:rPr lang="cs-CZ" altLang="cs-CZ"/>
              <a:t>Nádory vývodných cest močových</a:t>
            </a:r>
          </a:p>
        </p:txBody>
      </p:sp>
      <p:sp>
        <p:nvSpPr>
          <p:cNvPr id="91140" name="Zástupný symbol pro obsah 7">
            <a:extLst>
              <a:ext uri="{FF2B5EF4-FFF2-40B4-BE49-F238E27FC236}">
                <a16:creationId xmlns:a16="http://schemas.microsoft.com/office/drawing/2014/main" xmlns="" id="{604CD5CB-2452-4BEE-A661-D034084F5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256212"/>
          </a:xfrm>
        </p:spPr>
        <p:txBody>
          <a:bodyPr/>
          <a:lstStyle/>
          <a:p>
            <a:pPr eaLnBrk="1" hangingPunct="1"/>
            <a:r>
              <a:rPr lang="cs-CZ" altLang="cs-CZ" sz="2400" dirty="0"/>
              <a:t>Nádory močového měchýře – </a:t>
            </a:r>
            <a:r>
              <a:rPr lang="cs-CZ" altLang="cs-CZ" sz="2000" dirty="0"/>
              <a:t>10x </a:t>
            </a:r>
            <a:r>
              <a:rPr lang="cs-CZ" altLang="cs-CZ" sz="2000" dirty="0" smtClean="0"/>
              <a:t>častější než horních moč. cest</a:t>
            </a:r>
            <a:endParaRPr lang="cs-CZ" altLang="cs-CZ" sz="2000" dirty="0"/>
          </a:p>
          <a:p>
            <a:pPr eaLnBrk="1" hangingPunct="1"/>
            <a:r>
              <a:rPr lang="cs-CZ" altLang="cs-CZ" sz="2400" dirty="0"/>
              <a:t>Nádory horních močových cest – </a:t>
            </a:r>
            <a:r>
              <a:rPr lang="cs-CZ" altLang="cs-CZ" sz="2400" dirty="0" err="1"/>
              <a:t>renalní</a:t>
            </a:r>
            <a:r>
              <a:rPr lang="cs-CZ" altLang="cs-CZ" sz="2400" dirty="0"/>
              <a:t> pánvička, uretery</a:t>
            </a:r>
          </a:p>
          <a:p>
            <a:pPr eaLnBrk="1" hangingPunct="1"/>
            <a:endParaRPr lang="cs-CZ" altLang="cs-CZ" sz="2400" dirty="0"/>
          </a:p>
          <a:p>
            <a:pPr eaLnBrk="1" hangingPunct="1"/>
            <a:endParaRPr lang="cs-CZ" altLang="cs-CZ" sz="2400" dirty="0"/>
          </a:p>
          <a:p>
            <a:pPr eaLnBrk="1" hangingPunct="1"/>
            <a:r>
              <a:rPr lang="cs-CZ" altLang="cs-CZ" sz="2400" dirty="0"/>
              <a:t>Histologie</a:t>
            </a:r>
          </a:p>
          <a:p>
            <a:pPr lvl="1" eaLnBrk="1" hangingPunct="1"/>
            <a:r>
              <a:rPr lang="cs-CZ" altLang="cs-CZ" sz="2000" dirty="0" err="1">
                <a:solidFill>
                  <a:srgbClr val="FFFF00"/>
                </a:solidFill>
              </a:rPr>
              <a:t>Uroteliální</a:t>
            </a:r>
            <a:r>
              <a:rPr lang="cs-CZ" altLang="cs-CZ" sz="2000" dirty="0"/>
              <a:t> &gt;90%, </a:t>
            </a:r>
          </a:p>
          <a:p>
            <a:pPr lvl="1" eaLnBrk="1" hangingPunct="1"/>
            <a:r>
              <a:rPr lang="cs-CZ" altLang="cs-CZ" sz="2000" dirty="0" smtClean="0"/>
              <a:t>(</a:t>
            </a:r>
            <a:r>
              <a:rPr lang="cs-CZ" altLang="cs-CZ" sz="2000" dirty="0" err="1" smtClean="0"/>
              <a:t>Spinoca</a:t>
            </a:r>
            <a:r>
              <a:rPr lang="cs-CZ" altLang="cs-CZ" sz="2000" dirty="0"/>
              <a:t>, </a:t>
            </a:r>
            <a:r>
              <a:rPr lang="cs-CZ" altLang="cs-CZ" sz="2000" dirty="0" err="1" smtClean="0"/>
              <a:t>adenoca</a:t>
            </a:r>
            <a:r>
              <a:rPr lang="cs-CZ" altLang="cs-CZ" sz="2000" dirty="0" smtClean="0"/>
              <a:t>)</a:t>
            </a:r>
            <a:endParaRPr lang="cs-CZ" altLang="cs-CZ" sz="2000" dirty="0"/>
          </a:p>
          <a:p>
            <a:pPr lvl="1" eaLnBrk="1" hangingPunct="1"/>
            <a:r>
              <a:rPr lang="cs-CZ" altLang="cs-CZ" sz="2000" dirty="0" smtClean="0"/>
              <a:t>(</a:t>
            </a:r>
            <a:r>
              <a:rPr lang="cs-CZ" altLang="cs-CZ" sz="2000" dirty="0" err="1" smtClean="0"/>
              <a:t>Rhabdomyosarkom</a:t>
            </a:r>
            <a:r>
              <a:rPr lang="cs-CZ" altLang="cs-CZ" sz="2000" dirty="0" smtClean="0"/>
              <a:t> </a:t>
            </a:r>
            <a:r>
              <a:rPr lang="cs-CZ" altLang="cs-CZ" sz="2000" dirty="0"/>
              <a:t>močového měchýře u dětí předškolního </a:t>
            </a:r>
            <a:r>
              <a:rPr lang="cs-CZ" altLang="cs-CZ" sz="2000" dirty="0" smtClean="0"/>
              <a:t>věku)</a:t>
            </a:r>
            <a:endParaRPr lang="cs-CZ" altLang="cs-CZ" sz="20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Nadpis 6">
            <a:extLst>
              <a:ext uri="{FF2B5EF4-FFF2-40B4-BE49-F238E27FC236}">
                <a16:creationId xmlns:a16="http://schemas.microsoft.com/office/drawing/2014/main" xmlns="" id="{BEFE42F9-F3FA-4B15-A9C8-E6DF25E0F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88" y="28575"/>
            <a:ext cx="8229600" cy="1143000"/>
          </a:xfrm>
        </p:spPr>
        <p:txBody>
          <a:bodyPr/>
          <a:lstStyle/>
          <a:p>
            <a:r>
              <a:rPr lang="cs-CZ" altLang="cs-CZ"/>
              <a:t>Nádory močového měchýře</a:t>
            </a:r>
          </a:p>
        </p:txBody>
      </p:sp>
      <p:sp>
        <p:nvSpPr>
          <p:cNvPr id="8" name="Zástupný symbol pro obsah 7">
            <a:extLst>
              <a:ext uri="{FF2B5EF4-FFF2-40B4-BE49-F238E27FC236}">
                <a16:creationId xmlns:a16="http://schemas.microsoft.com/office/drawing/2014/main" xmlns="" id="{77F03396-780A-49F8-AC24-42024AD67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54513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M:F 3:1, maximum </a:t>
            </a:r>
            <a:r>
              <a:rPr lang="cs-CZ" dirty="0">
                <a:solidFill>
                  <a:srgbClr val="FFFF00"/>
                </a:solidFill>
              </a:rPr>
              <a:t>70-90 let</a:t>
            </a:r>
            <a:endParaRPr lang="cs-CZ" sz="2200" dirty="0"/>
          </a:p>
          <a:p>
            <a:pPr>
              <a:defRPr/>
            </a:pPr>
            <a:r>
              <a:rPr lang="cs-CZ" dirty="0"/>
              <a:t>Symptomy</a:t>
            </a:r>
          </a:p>
          <a:p>
            <a:pPr lvl="1">
              <a:defRPr/>
            </a:pPr>
            <a:r>
              <a:rPr lang="cs-CZ" dirty="0">
                <a:solidFill>
                  <a:srgbClr val="FFFF00"/>
                </a:solidFill>
              </a:rPr>
              <a:t>hematurie</a:t>
            </a:r>
            <a:r>
              <a:rPr lang="cs-CZ" dirty="0"/>
              <a:t> </a:t>
            </a:r>
            <a:r>
              <a:rPr lang="cs-CZ" dirty="0" smtClean="0"/>
              <a:t>(krev v </a:t>
            </a:r>
            <a:r>
              <a:rPr lang="cs-CZ" dirty="0"/>
              <a:t>moči) 85%, </a:t>
            </a:r>
            <a:r>
              <a:rPr lang="cs-CZ" dirty="0" smtClean="0"/>
              <a:t>…</a:t>
            </a:r>
          </a:p>
          <a:p>
            <a:pPr lvl="1">
              <a:defRPr/>
            </a:pPr>
            <a:endParaRPr lang="cs-CZ" dirty="0"/>
          </a:p>
          <a:p>
            <a:pPr marL="0" indent="0">
              <a:buFontTx/>
              <a:buNone/>
              <a:defRPr/>
            </a:pPr>
            <a:r>
              <a:rPr lang="cs-CZ" b="1" dirty="0">
                <a:solidFill>
                  <a:schemeClr val="bg1"/>
                </a:solidFill>
              </a:rPr>
              <a:t>Diagnóza</a:t>
            </a:r>
          </a:p>
          <a:p>
            <a:pPr>
              <a:defRPr/>
            </a:pPr>
            <a:r>
              <a:rPr lang="cs-CZ" dirty="0">
                <a:solidFill>
                  <a:srgbClr val="FFFF00"/>
                </a:solidFill>
              </a:rPr>
              <a:t>Cystoskopie</a:t>
            </a:r>
            <a:r>
              <a:rPr lang="cs-CZ" dirty="0"/>
              <a:t> – zlatý standard</a:t>
            </a:r>
          </a:p>
          <a:p>
            <a:pPr>
              <a:defRPr/>
            </a:pPr>
            <a:r>
              <a:rPr lang="cs-CZ" dirty="0">
                <a:solidFill>
                  <a:srgbClr val="FFFF00"/>
                </a:solidFill>
              </a:rPr>
              <a:t>UZ – </a:t>
            </a:r>
            <a:r>
              <a:rPr lang="cs-CZ" dirty="0"/>
              <a:t>sensitivita 95% při naplněném močovém měchýři</a:t>
            </a:r>
          </a:p>
          <a:p>
            <a:pPr>
              <a:defRPr/>
            </a:pPr>
            <a:r>
              <a:rPr lang="cs-CZ" dirty="0" smtClean="0">
                <a:solidFill>
                  <a:srgbClr val="FFFF00"/>
                </a:solidFill>
              </a:rPr>
              <a:t>CT </a:t>
            </a:r>
            <a:r>
              <a:rPr lang="cs-CZ" dirty="0">
                <a:solidFill>
                  <a:srgbClr val="FFFF00"/>
                </a:solidFill>
              </a:rPr>
              <a:t>urografie</a:t>
            </a:r>
          </a:p>
          <a:p>
            <a:pPr lvl="1">
              <a:defRPr/>
            </a:pPr>
            <a:r>
              <a:rPr lang="cs-CZ" dirty="0" smtClean="0"/>
              <a:t>V rámci </a:t>
            </a:r>
            <a:r>
              <a:rPr lang="cs-CZ" dirty="0" err="1" smtClean="0"/>
              <a:t>stagingu</a:t>
            </a:r>
            <a:r>
              <a:rPr lang="cs-CZ" dirty="0" smtClean="0"/>
              <a:t> invazivních nádorů</a:t>
            </a:r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D92049EB-BDBE-4C1C-8A13-8BE0EF10AE23}"/>
              </a:ext>
            </a:extLst>
          </p:cNvPr>
          <p:cNvSpPr/>
          <p:nvPr/>
        </p:nvSpPr>
        <p:spPr>
          <a:xfrm>
            <a:off x="250825" y="6470650"/>
            <a:ext cx="8291513" cy="3968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cs-CZ" sz="900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Kawaciuk</a:t>
            </a:r>
            <a:r>
              <a:rPr lang="cs-CZ" sz="900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I. Urologie. 2009. </a:t>
            </a:r>
            <a:r>
              <a:rPr lang="cs-CZ" sz="900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Galén</a:t>
            </a:r>
            <a:r>
              <a:rPr lang="cs-CZ" sz="900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531 s. ISBN: 978-80-7262-626-7</a:t>
            </a:r>
          </a:p>
          <a:p>
            <a:pPr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en-US" sz="900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EAU G</a:t>
            </a:r>
            <a:r>
              <a:rPr lang="cs-CZ" sz="900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uidelines</a:t>
            </a:r>
            <a:endParaRPr lang="en-US" sz="900" i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xmlns="" id="{4BF8E2EF-B60C-4ABB-ADA9-D441608EF7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/>
              <a:t>Základní patologické změny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xmlns="" id="{CFBF7B3E-E39D-4B1C-B97E-EB65068F01B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484784"/>
            <a:ext cx="7886700" cy="4692179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VROZENÉ ANOMÁLIE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ONEMOCNĚNÍ CÉV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ZÁNĚTLIVÁ ONEMOCNĚNÍ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>
                <a:solidFill>
                  <a:schemeClr val="bg1"/>
                </a:solidFill>
              </a:rPr>
              <a:t>UROLITIÁZA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OBSTRUKČNÍ UROPATIE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>
                <a:solidFill>
                  <a:schemeClr val="bg1"/>
                </a:solidFill>
              </a:rPr>
              <a:t>NÁDORY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>
                <a:solidFill>
                  <a:schemeClr val="bg1"/>
                </a:solidFill>
              </a:rPr>
              <a:t>TRAUMATA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ONEMOCNĚNÍ </a:t>
            </a:r>
            <a:r>
              <a:rPr lang="cs-CZ" altLang="cs-CZ" sz="1800" dirty="0">
                <a:solidFill>
                  <a:schemeClr val="bg1"/>
                </a:solidFill>
              </a:rPr>
              <a:t>PROSTATY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ONEMOCNĚNÍ </a:t>
            </a:r>
            <a:r>
              <a:rPr lang="cs-CZ" altLang="cs-CZ" sz="1800" dirty="0">
                <a:solidFill>
                  <a:schemeClr val="bg1"/>
                </a:solidFill>
              </a:rPr>
              <a:t>VARLAT</a:t>
            </a:r>
            <a:r>
              <a:rPr lang="cs-CZ" altLang="cs-CZ" sz="1800" dirty="0"/>
              <a:t>, NADVARLAT, MOČOVÉ TRUBICE, PENISU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ONEMOCNĚNÍ </a:t>
            </a:r>
            <a:r>
              <a:rPr lang="cs-CZ" altLang="cs-CZ" sz="1800" dirty="0">
                <a:solidFill>
                  <a:schemeClr val="bg1"/>
                </a:solidFill>
              </a:rPr>
              <a:t>NADLEDVIN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RETROPERITONEÁLNÍ NÁDORY</a:t>
            </a:r>
            <a:endParaRPr lang="cs-CZ" altLang="cs-CZ" sz="1800" dirty="0">
              <a:latin typeface="Times New Roman CE" panose="02020603050405020304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1800" dirty="0"/>
          </a:p>
        </p:txBody>
      </p:sp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FBF5F13C-2C79-4DDF-8666-9BE4A6F0D1B0}"/>
              </a:ext>
            </a:extLst>
          </p:cNvPr>
          <p:cNvSpPr/>
          <p:nvPr/>
        </p:nvSpPr>
        <p:spPr>
          <a:xfrm>
            <a:off x="377825" y="6294438"/>
            <a:ext cx="8291513" cy="5635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cs-CZ" sz="900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Dušek a kol. Epidemiologie zhoubných nádorů v České republice [online]. Masarykova univerzita. Dostupný z WWW: http://www.svod.cz. ISSN 1802 – 8861. </a:t>
            </a:r>
          </a:p>
          <a:p>
            <a:pPr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cs-CZ" sz="900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Kawaciuk</a:t>
            </a:r>
            <a:r>
              <a:rPr lang="cs-CZ" sz="900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I. Urologie. 2009. </a:t>
            </a:r>
            <a:r>
              <a:rPr lang="cs-CZ" sz="900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Galén</a:t>
            </a:r>
            <a:r>
              <a:rPr lang="cs-CZ" sz="900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531 s. ISBN: 978-80-7262-626-7</a:t>
            </a:r>
          </a:p>
          <a:p>
            <a:pPr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en-US" sz="900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EAU G</a:t>
            </a:r>
            <a:r>
              <a:rPr lang="cs-CZ" sz="900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uidelines</a:t>
            </a:r>
            <a:endParaRPr lang="en-US" sz="900" i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4211" name="Nadpis 6">
            <a:extLst>
              <a:ext uri="{FF2B5EF4-FFF2-40B4-BE49-F238E27FC236}">
                <a16:creationId xmlns:a16="http://schemas.microsoft.com/office/drawing/2014/main" xmlns="" id="{4BD92E1C-C0F7-4C7E-AE7C-06858F5B7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88" y="28575"/>
            <a:ext cx="8229600" cy="1143000"/>
          </a:xfrm>
        </p:spPr>
        <p:txBody>
          <a:bodyPr/>
          <a:lstStyle/>
          <a:p>
            <a:r>
              <a:rPr lang="cs-CZ" altLang="cs-CZ"/>
              <a:t>Nádory horního urotraktu</a:t>
            </a:r>
          </a:p>
        </p:txBody>
      </p:sp>
      <p:sp>
        <p:nvSpPr>
          <p:cNvPr id="8" name="Zástupný symbol pro obsah 7">
            <a:extLst>
              <a:ext uri="{FF2B5EF4-FFF2-40B4-BE49-F238E27FC236}">
                <a16:creationId xmlns:a16="http://schemas.microsoft.com/office/drawing/2014/main" xmlns="" id="{86F614C1-DEBE-433B-82A6-74F05578B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2562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400" dirty="0"/>
              <a:t>Symptomy</a:t>
            </a:r>
          </a:p>
          <a:p>
            <a:pPr lvl="1">
              <a:defRPr/>
            </a:pPr>
            <a:r>
              <a:rPr lang="cs-CZ" sz="1800" dirty="0"/>
              <a:t>v 75% </a:t>
            </a:r>
            <a:r>
              <a:rPr lang="cs-CZ" sz="1800" dirty="0">
                <a:solidFill>
                  <a:srgbClr val="FFFF00"/>
                </a:solidFill>
              </a:rPr>
              <a:t>hematurie</a:t>
            </a:r>
            <a:r>
              <a:rPr lang="cs-CZ" sz="1800" dirty="0"/>
              <a:t> – makro/</a:t>
            </a:r>
            <a:r>
              <a:rPr lang="cs-CZ" sz="1800" dirty="0" err="1"/>
              <a:t>mikcro</a:t>
            </a:r>
            <a:endParaRPr lang="cs-CZ" sz="1800" dirty="0"/>
          </a:p>
          <a:p>
            <a:pPr lvl="1">
              <a:defRPr/>
            </a:pPr>
            <a:r>
              <a:rPr lang="cs-CZ" sz="1800" dirty="0"/>
              <a:t>v 30% </a:t>
            </a:r>
            <a:r>
              <a:rPr lang="cs-CZ" sz="1800" dirty="0">
                <a:solidFill>
                  <a:srgbClr val="FFFF00"/>
                </a:solidFill>
              </a:rPr>
              <a:t>bolest v bedrech </a:t>
            </a:r>
            <a:r>
              <a:rPr lang="cs-CZ" sz="1800" dirty="0"/>
              <a:t>(z obstrukce či infiltrace)</a:t>
            </a:r>
          </a:p>
          <a:p>
            <a:pPr marL="0" indent="0" eaLnBrk="1" hangingPunct="1">
              <a:buFontTx/>
              <a:buNone/>
              <a:defRPr/>
            </a:pPr>
            <a:endParaRPr lang="cs-CZ" dirty="0">
              <a:solidFill>
                <a:srgbClr val="FFFF00"/>
              </a:solidFill>
            </a:endParaRPr>
          </a:p>
          <a:p>
            <a:pPr marL="0" indent="0" eaLnBrk="1" hangingPunct="1">
              <a:buFontTx/>
              <a:buNone/>
              <a:defRPr/>
            </a:pPr>
            <a:r>
              <a:rPr lang="cs-CZ" dirty="0">
                <a:solidFill>
                  <a:srgbClr val="FFFF00"/>
                </a:solidFill>
              </a:rPr>
              <a:t>Diagnostika:</a:t>
            </a:r>
          </a:p>
          <a:p>
            <a:pPr eaLnBrk="1" hangingPunct="1">
              <a:defRPr/>
            </a:pPr>
            <a:r>
              <a:rPr lang="cs-CZ" sz="2400" dirty="0">
                <a:solidFill>
                  <a:srgbClr val="FFFF00"/>
                </a:solidFill>
              </a:rPr>
              <a:t>Cystoskopie</a:t>
            </a:r>
            <a:r>
              <a:rPr lang="cs-CZ" sz="2400" dirty="0"/>
              <a:t> – vyloučení </a:t>
            </a:r>
            <a:r>
              <a:rPr lang="cs-CZ" sz="2400" dirty="0" smtClean="0"/>
              <a:t>nádoru </a:t>
            </a:r>
            <a:r>
              <a:rPr lang="cs-CZ" sz="2400" dirty="0"/>
              <a:t>močového měchýře</a:t>
            </a:r>
          </a:p>
          <a:p>
            <a:pPr eaLnBrk="1" hangingPunct="1">
              <a:defRPr/>
            </a:pPr>
            <a:r>
              <a:rPr lang="cs-CZ" sz="2400" dirty="0">
                <a:solidFill>
                  <a:srgbClr val="FFFF00"/>
                </a:solidFill>
              </a:rPr>
              <a:t>Cytologie ureteru, biopsie</a:t>
            </a:r>
          </a:p>
          <a:p>
            <a:pPr eaLnBrk="1" hangingPunct="1">
              <a:defRPr/>
            </a:pPr>
            <a:r>
              <a:rPr lang="cs-CZ" sz="2400" dirty="0">
                <a:solidFill>
                  <a:srgbClr val="FFFF00"/>
                </a:solidFill>
              </a:rPr>
              <a:t>CT urografie</a:t>
            </a:r>
            <a:endParaRPr lang="cs-CZ" sz="2400" dirty="0"/>
          </a:p>
          <a:p>
            <a:pPr lvl="1" eaLnBrk="1" hangingPunct="1">
              <a:defRPr/>
            </a:pPr>
            <a:r>
              <a:rPr lang="cs-CZ" sz="2000" dirty="0"/>
              <a:t>Sensitivita 67-100%</a:t>
            </a:r>
          </a:p>
          <a:p>
            <a:pPr lvl="1" eaLnBrk="1" hangingPunct="1">
              <a:defRPr/>
            </a:pPr>
            <a:r>
              <a:rPr lang="cs-CZ" sz="2000" dirty="0"/>
              <a:t>Specificita 93-99%</a:t>
            </a:r>
          </a:p>
          <a:p>
            <a:pPr eaLnBrk="1" hangingPunct="1">
              <a:defRPr/>
            </a:pPr>
            <a:r>
              <a:rPr lang="cs-CZ" sz="2400" dirty="0"/>
              <a:t>(MR urografie) – je-li kontraindikováno CT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Nadpis 1">
            <a:extLst>
              <a:ext uri="{FF2B5EF4-FFF2-40B4-BE49-F238E27FC236}">
                <a16:creationId xmlns:a16="http://schemas.microsoft.com/office/drawing/2014/main" xmlns="" id="{ECC4B8FC-E44B-46B5-B182-D7758FA6A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0"/>
            <a:ext cx="8964612" cy="981075"/>
          </a:xfrm>
        </p:spPr>
        <p:txBody>
          <a:bodyPr/>
          <a:lstStyle/>
          <a:p>
            <a:r>
              <a:rPr lang="cs-CZ" altLang="cs-CZ" sz="3600"/>
              <a:t>Uroteliální Ca ureteru zasahující do ústí ureteru</a:t>
            </a:r>
            <a:endParaRPr lang="cs-CZ" altLang="cs-CZ" sz="3600">
              <a:cs typeface="Arial" panose="020B0604020202020204" pitchFamily="34" charset="0"/>
            </a:endParaRPr>
          </a:p>
        </p:txBody>
      </p:sp>
      <p:pic>
        <p:nvPicPr>
          <p:cNvPr id="95235" name="Picture 2" descr="D:\radiol\přednášky\Čejkovice 2014\Ledviny\obrazky\Hanak_tu_mm_ureteru_1.jpg">
            <a:extLst>
              <a:ext uri="{FF2B5EF4-FFF2-40B4-BE49-F238E27FC236}">
                <a16:creationId xmlns:a16="http://schemas.microsoft.com/office/drawing/2014/main" xmlns="" id="{9695FB31-42C7-471A-89A3-88BB35065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8" t="8260" b="6396"/>
          <a:stretch>
            <a:fillRect/>
          </a:stretch>
        </p:blipFill>
        <p:spPr bwMode="auto">
          <a:xfrm>
            <a:off x="323850" y="1196975"/>
            <a:ext cx="2555875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3" descr="D:\radiol\přednášky\Čejkovice 2014\Ledviny\obrazky\Hanak_tu_mm_ureteru_2.jpg">
            <a:extLst>
              <a:ext uri="{FF2B5EF4-FFF2-40B4-BE49-F238E27FC236}">
                <a16:creationId xmlns:a16="http://schemas.microsoft.com/office/drawing/2014/main" xmlns="" id="{086E6F7D-B94A-40E1-8BFD-AC3439F63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7" t="8437" r="15147" b="22009"/>
          <a:stretch>
            <a:fillRect/>
          </a:stretch>
        </p:blipFill>
        <p:spPr bwMode="auto">
          <a:xfrm>
            <a:off x="3132138" y="1196975"/>
            <a:ext cx="381635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Picture 4" descr="D:\radiol\přednášky\Čejkovice 2014\Ledviny\obrazky\Hanak_tu_mm_ureteru_3.jpg">
            <a:extLst>
              <a:ext uri="{FF2B5EF4-FFF2-40B4-BE49-F238E27FC236}">
                <a16:creationId xmlns:a16="http://schemas.microsoft.com/office/drawing/2014/main" xmlns="" id="{7AB9C6EE-9184-4876-8798-51D214C19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t="14171" r="31796" b="16998"/>
          <a:stretch>
            <a:fillRect/>
          </a:stretch>
        </p:blipFill>
        <p:spPr bwMode="auto">
          <a:xfrm>
            <a:off x="6804025" y="1196975"/>
            <a:ext cx="22320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ure 5" descr="D:\radiol\přednášky\Čejkovice 2014\Ledviny\obrazky\Hanak_tu_mm_ureteru_4.jpg">
            <a:extLst>
              <a:ext uri="{FF2B5EF4-FFF2-40B4-BE49-F238E27FC236}">
                <a16:creationId xmlns:a16="http://schemas.microsoft.com/office/drawing/2014/main" xmlns="" id="{DF7FF32F-C177-4C09-A922-2915E52D7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2" r="17430" b="9460"/>
          <a:stretch>
            <a:fillRect/>
          </a:stretch>
        </p:blipFill>
        <p:spPr bwMode="auto">
          <a:xfrm>
            <a:off x="5219700" y="3860800"/>
            <a:ext cx="3313113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9" name="Picture 6" descr="D:\radiol\přednášky\Čejkovice 2014\Ledviny\obrazky\Hanak_tu_mm_ureteru_5.jpg">
            <a:extLst>
              <a:ext uri="{FF2B5EF4-FFF2-40B4-BE49-F238E27FC236}">
                <a16:creationId xmlns:a16="http://schemas.microsoft.com/office/drawing/2014/main" xmlns="" id="{3225BD07-D9A0-4C96-9438-1757C438F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3" t="9619" b="15204"/>
          <a:stretch>
            <a:fillRect/>
          </a:stretch>
        </p:blipFill>
        <p:spPr bwMode="auto">
          <a:xfrm>
            <a:off x="468313" y="3789363"/>
            <a:ext cx="4613275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40" name="Text Box 9">
            <a:extLst>
              <a:ext uri="{FF2B5EF4-FFF2-40B4-BE49-F238E27FC236}">
                <a16:creationId xmlns:a16="http://schemas.microsoft.com/office/drawing/2014/main" xmlns="" id="{529D3842-3A6D-4BC2-A7AD-79BEFDCE9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789363"/>
            <a:ext cx="863600" cy="368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m.m.</a:t>
            </a:r>
          </a:p>
        </p:txBody>
      </p:sp>
      <p:sp>
        <p:nvSpPr>
          <p:cNvPr id="95241" name="Text Box 9">
            <a:extLst>
              <a:ext uri="{FF2B5EF4-FFF2-40B4-BE49-F238E27FC236}">
                <a16:creationId xmlns:a16="http://schemas.microsoft.com/office/drawing/2014/main" xmlns="" id="{B201AC24-6F49-43A0-BE92-786165211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1138" y="3860800"/>
            <a:ext cx="755650" cy="368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m.m.</a:t>
            </a:r>
          </a:p>
        </p:txBody>
      </p:sp>
      <p:sp>
        <p:nvSpPr>
          <p:cNvPr id="95242" name="Text Box 9">
            <a:extLst>
              <a:ext uri="{FF2B5EF4-FFF2-40B4-BE49-F238E27FC236}">
                <a16:creationId xmlns:a16="http://schemas.microsoft.com/office/drawing/2014/main" xmlns="" id="{09EB384F-4B54-499F-92D0-70FCA4C5F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1196975"/>
            <a:ext cx="757237" cy="368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ureter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Nadpis 1">
            <a:extLst>
              <a:ext uri="{FF2B5EF4-FFF2-40B4-BE49-F238E27FC236}">
                <a16:creationId xmlns:a16="http://schemas.microsoft.com/office/drawing/2014/main" xmlns="" id="{73EEC752-F8A7-4597-8805-9A6ACC4A5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88" y="28575"/>
            <a:ext cx="8229600" cy="1143000"/>
          </a:xfrm>
        </p:spPr>
        <p:txBody>
          <a:bodyPr/>
          <a:lstStyle/>
          <a:p>
            <a:r>
              <a:rPr lang="cs-CZ" altLang="cs-CZ"/>
              <a:t>CT urografie - možnosti</a:t>
            </a:r>
          </a:p>
        </p:txBody>
      </p:sp>
      <p:sp>
        <p:nvSpPr>
          <p:cNvPr id="96259" name="Zástupný symbol pro obsah 2">
            <a:extLst>
              <a:ext uri="{FF2B5EF4-FFF2-40B4-BE49-F238E27FC236}">
                <a16:creationId xmlns:a16="http://schemas.microsoft.com/office/drawing/2014/main" xmlns="" id="{88EF786B-F5E9-4754-AAAE-7AAD0CF40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341438"/>
            <a:ext cx="7561262" cy="5183187"/>
          </a:xfrm>
        </p:spPr>
        <p:txBody>
          <a:bodyPr/>
          <a:lstStyle/>
          <a:p>
            <a:r>
              <a:rPr lang="cs-CZ" altLang="cs-CZ" dirty="0"/>
              <a:t>Klasické vyšetření s 3-4 fázemi</a:t>
            </a:r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r>
              <a:rPr lang="cs-CZ" altLang="cs-CZ" dirty="0"/>
              <a:t>Split-bolus technika se 2 či 3 </a:t>
            </a:r>
            <a:r>
              <a:rPr lang="cs-CZ" altLang="cs-CZ" dirty="0" smtClean="0"/>
              <a:t>fázemi</a:t>
            </a:r>
          </a:p>
          <a:p>
            <a:pPr lvl="1"/>
            <a:r>
              <a:rPr lang="cs-CZ" altLang="cs-CZ" dirty="0" smtClean="0"/>
              <a:t>snaha snížit dávku, převážná většina pacientů došetřovaných pro hematurii k vyloučení nádoru horních cest močových má negativní CT nález</a:t>
            </a:r>
            <a:endParaRPr lang="cs-CZ" altLang="cs-CZ" dirty="0"/>
          </a:p>
          <a:p>
            <a:endParaRPr lang="cs-CZ" altLang="cs-CZ" dirty="0"/>
          </a:p>
        </p:txBody>
      </p:sp>
      <p:pic>
        <p:nvPicPr>
          <p:cNvPr id="96260" name="Picture 7">
            <a:extLst>
              <a:ext uri="{FF2B5EF4-FFF2-40B4-BE49-F238E27FC236}">
                <a16:creationId xmlns:a16="http://schemas.microsoft.com/office/drawing/2014/main" xmlns="" id="{CF015550-C085-4239-8808-36CC99AE8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24719" r="20833" b="4404"/>
          <a:stretch>
            <a:fillRect/>
          </a:stretch>
        </p:blipFill>
        <p:spPr bwMode="auto">
          <a:xfrm>
            <a:off x="6011863" y="1844675"/>
            <a:ext cx="2160587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1" name="Text Box 9">
            <a:extLst>
              <a:ext uri="{FF2B5EF4-FFF2-40B4-BE49-F238E27FC236}">
                <a16:creationId xmlns:a16="http://schemas.microsoft.com/office/drawing/2014/main" xmlns="" id="{42F5D913-3BCA-4514-81DC-1BBA745BC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3163" y="3011488"/>
            <a:ext cx="1676400" cy="304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/>
              <a:t>vylučovací fáze</a:t>
            </a:r>
          </a:p>
        </p:txBody>
      </p:sp>
      <p:pic>
        <p:nvPicPr>
          <p:cNvPr id="96262" name="Picture 13">
            <a:extLst>
              <a:ext uri="{FF2B5EF4-FFF2-40B4-BE49-F238E27FC236}">
                <a16:creationId xmlns:a16="http://schemas.microsoft.com/office/drawing/2014/main" xmlns="" id="{33939300-2157-419F-B1F0-3B068FEFF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7" t="8195" r="8919"/>
          <a:stretch>
            <a:fillRect/>
          </a:stretch>
        </p:blipFill>
        <p:spPr bwMode="auto">
          <a:xfrm>
            <a:off x="755650" y="1844675"/>
            <a:ext cx="2049463" cy="147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263" name="Text Box 9">
            <a:extLst>
              <a:ext uri="{FF2B5EF4-FFF2-40B4-BE49-F238E27FC236}">
                <a16:creationId xmlns:a16="http://schemas.microsoft.com/office/drawing/2014/main" xmlns="" id="{7F453EB1-4A40-4431-88E9-1FAFC596E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938" y="3011488"/>
            <a:ext cx="1905000" cy="304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/>
              <a:t>kortikomedulární fáze</a:t>
            </a:r>
          </a:p>
        </p:txBody>
      </p:sp>
      <p:pic>
        <p:nvPicPr>
          <p:cNvPr id="96264" name="Picture 14">
            <a:extLst>
              <a:ext uri="{FF2B5EF4-FFF2-40B4-BE49-F238E27FC236}">
                <a16:creationId xmlns:a16="http://schemas.microsoft.com/office/drawing/2014/main" xmlns="" id="{DD55D38C-2E01-401B-BFB4-F1CBF20B5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4" t="3999" r="8919" b="6400"/>
          <a:stretch>
            <a:fillRect/>
          </a:stretch>
        </p:blipFill>
        <p:spPr bwMode="auto">
          <a:xfrm>
            <a:off x="3470275" y="1844675"/>
            <a:ext cx="2101850" cy="147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265" name="Text Box 9">
            <a:extLst>
              <a:ext uri="{FF2B5EF4-FFF2-40B4-BE49-F238E27FC236}">
                <a16:creationId xmlns:a16="http://schemas.microsoft.com/office/drawing/2014/main" xmlns="" id="{9B0FE39C-BC19-45CD-BA07-ADE94C11E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463" y="3006725"/>
            <a:ext cx="1905000" cy="304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/>
              <a:t>nefrografická fáze</a:t>
            </a:r>
          </a:p>
        </p:txBody>
      </p:sp>
      <p:pic>
        <p:nvPicPr>
          <p:cNvPr id="96266" name="Obrázek 6">
            <a:extLst>
              <a:ext uri="{FF2B5EF4-FFF2-40B4-BE49-F238E27FC236}">
                <a16:creationId xmlns:a16="http://schemas.microsoft.com/office/drawing/2014/main" xmlns="" id="{0BA546E1-4570-4DBA-9A09-BE74672D72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3933031"/>
            <a:ext cx="1584325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Nadpis 1">
            <a:extLst>
              <a:ext uri="{FF2B5EF4-FFF2-40B4-BE49-F238E27FC236}">
                <a16:creationId xmlns:a16="http://schemas.microsoft.com/office/drawing/2014/main" xmlns="" id="{70095796-B066-45AF-8209-77E7F2A15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981075"/>
          </a:xfrm>
        </p:spPr>
        <p:txBody>
          <a:bodyPr/>
          <a:lstStyle/>
          <a:p>
            <a:r>
              <a:rPr lang="cs-CZ" altLang="cs-CZ" sz="2800"/>
              <a:t>CT – tumory močového měchýře</a:t>
            </a:r>
            <a:endParaRPr lang="cs-CZ" altLang="cs-CZ" sz="2800">
              <a:cs typeface="Arial" panose="020B0604020202020204" pitchFamily="34" charset="0"/>
            </a:endParaRPr>
          </a:p>
        </p:txBody>
      </p:sp>
      <p:pic>
        <p:nvPicPr>
          <p:cNvPr id="97283" name="Obrázek 2">
            <a:extLst>
              <a:ext uri="{FF2B5EF4-FFF2-40B4-BE49-F238E27FC236}">
                <a16:creationId xmlns:a16="http://schemas.microsoft.com/office/drawing/2014/main" xmlns="" id="{CFE7E289-75DB-4794-9673-A9D0B1F9F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75" y="836613"/>
            <a:ext cx="4032250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Obrázek 3">
            <a:extLst>
              <a:ext uri="{FF2B5EF4-FFF2-40B4-BE49-F238E27FC236}">
                <a16:creationId xmlns:a16="http://schemas.microsoft.com/office/drawing/2014/main" xmlns="" id="{17943DDE-8738-45C0-BCF1-797218E6D2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966913"/>
            <a:ext cx="4668837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20E8063-BE11-4461-8066-41C9266D6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5688" y="830263"/>
            <a:ext cx="1749425" cy="2889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cs-CZ" sz="14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Split bolus protokol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03A461B-809A-41E2-9184-D7BE47C54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238" y="1966913"/>
            <a:ext cx="2447925" cy="2889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cs-CZ" sz="1400" b="1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Nephrografická</a:t>
            </a:r>
            <a:r>
              <a:rPr lang="cs-CZ" sz="14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fáze</a:t>
            </a:r>
          </a:p>
        </p:txBody>
      </p:sp>
      <p:cxnSp>
        <p:nvCxnSpPr>
          <p:cNvPr id="7" name="Přímá spojovací šipka 12">
            <a:extLst>
              <a:ext uri="{FF2B5EF4-FFF2-40B4-BE49-F238E27FC236}">
                <a16:creationId xmlns:a16="http://schemas.microsoft.com/office/drawing/2014/main" xmlns="" id="{A4A2E720-185A-4276-ACE3-F2B8983A54FD}"/>
              </a:ext>
            </a:extLst>
          </p:cNvPr>
          <p:cNvCxnSpPr/>
          <p:nvPr/>
        </p:nvCxnSpPr>
        <p:spPr>
          <a:xfrm>
            <a:off x="3059113" y="3921125"/>
            <a:ext cx="792162" cy="711200"/>
          </a:xfrm>
          <a:prstGeom prst="straightConnector1">
            <a:avLst/>
          </a:prstGeom>
          <a:ln w="38100"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šipka 12">
            <a:extLst>
              <a:ext uri="{FF2B5EF4-FFF2-40B4-BE49-F238E27FC236}">
                <a16:creationId xmlns:a16="http://schemas.microsoft.com/office/drawing/2014/main" xmlns="" id="{2131BD5E-AE06-4BD6-8A0C-5D03182F61D8}"/>
              </a:ext>
            </a:extLst>
          </p:cNvPr>
          <p:cNvCxnSpPr/>
          <p:nvPr/>
        </p:nvCxnSpPr>
        <p:spPr>
          <a:xfrm flipH="1" flipV="1">
            <a:off x="5837238" y="4737100"/>
            <a:ext cx="596900" cy="542925"/>
          </a:xfrm>
          <a:prstGeom prst="straightConnector1">
            <a:avLst/>
          </a:prstGeom>
          <a:ln w="38100"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Nadpis 1">
            <a:extLst>
              <a:ext uri="{FF2B5EF4-FFF2-40B4-BE49-F238E27FC236}">
                <a16:creationId xmlns:a16="http://schemas.microsoft.com/office/drawing/2014/main" xmlns="" id="{98E83085-5EF4-4B42-9C56-A34E0793B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981075"/>
          </a:xfrm>
        </p:spPr>
        <p:txBody>
          <a:bodyPr/>
          <a:lstStyle/>
          <a:p>
            <a:r>
              <a:rPr lang="cs-CZ" altLang="cs-CZ" sz="2800"/>
              <a:t>CT – tumory horního urotraktu</a:t>
            </a:r>
            <a:endParaRPr lang="cs-CZ" altLang="cs-CZ" sz="2800">
              <a:cs typeface="Arial" panose="020B0604020202020204" pitchFamily="34" charset="0"/>
            </a:endParaRPr>
          </a:p>
        </p:txBody>
      </p:sp>
      <p:pic>
        <p:nvPicPr>
          <p:cNvPr id="98307" name="Obrázek 2">
            <a:extLst>
              <a:ext uri="{FF2B5EF4-FFF2-40B4-BE49-F238E27FC236}">
                <a16:creationId xmlns:a16="http://schemas.microsoft.com/office/drawing/2014/main" xmlns="" id="{FC9FF3F2-F6B7-44CA-8597-1B1A2EA30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557338"/>
            <a:ext cx="4089400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Přímá spojovací šipka 12">
            <a:extLst>
              <a:ext uri="{FF2B5EF4-FFF2-40B4-BE49-F238E27FC236}">
                <a16:creationId xmlns:a16="http://schemas.microsoft.com/office/drawing/2014/main" xmlns="" id="{84077144-EF89-455F-84FF-0B6B8FF76664}"/>
              </a:ext>
            </a:extLst>
          </p:cNvPr>
          <p:cNvCxnSpPr/>
          <p:nvPr/>
        </p:nvCxnSpPr>
        <p:spPr>
          <a:xfrm flipH="1" flipV="1">
            <a:off x="5603875" y="4229100"/>
            <a:ext cx="792163" cy="585788"/>
          </a:xfrm>
          <a:prstGeom prst="straightConnector1">
            <a:avLst/>
          </a:prstGeom>
          <a:ln w="38100"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ovací šipka 12">
            <a:extLst>
              <a:ext uri="{FF2B5EF4-FFF2-40B4-BE49-F238E27FC236}">
                <a16:creationId xmlns:a16="http://schemas.microsoft.com/office/drawing/2014/main" xmlns="" id="{A51AFB7A-1029-4BC3-930E-F1EA9F51A604}"/>
              </a:ext>
            </a:extLst>
          </p:cNvPr>
          <p:cNvCxnSpPr/>
          <p:nvPr/>
        </p:nvCxnSpPr>
        <p:spPr>
          <a:xfrm flipH="1" flipV="1">
            <a:off x="5292725" y="3429000"/>
            <a:ext cx="790575" cy="584200"/>
          </a:xfrm>
          <a:prstGeom prst="straightConnector1">
            <a:avLst/>
          </a:prstGeom>
          <a:ln w="38100"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310" name="Obrázek 5">
            <a:extLst>
              <a:ext uri="{FF2B5EF4-FFF2-40B4-BE49-F238E27FC236}">
                <a16:creationId xmlns:a16="http://schemas.microsoft.com/office/drawing/2014/main" xmlns="" id="{7ADDFFFE-1F5A-47E7-B062-8E19E12CA1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1592263"/>
            <a:ext cx="4410075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Přímá spojovací šipka 12">
            <a:extLst>
              <a:ext uri="{FF2B5EF4-FFF2-40B4-BE49-F238E27FC236}">
                <a16:creationId xmlns:a16="http://schemas.microsoft.com/office/drawing/2014/main" xmlns="" id="{A51AFB7A-1029-4BC3-930E-F1EA9F51A604}"/>
              </a:ext>
            </a:extLst>
          </p:cNvPr>
          <p:cNvCxnSpPr/>
          <p:nvPr/>
        </p:nvCxnSpPr>
        <p:spPr>
          <a:xfrm flipH="1" flipV="1">
            <a:off x="611560" y="1916832"/>
            <a:ext cx="179016" cy="584200"/>
          </a:xfrm>
          <a:prstGeom prst="straightConnector1">
            <a:avLst/>
          </a:prstGeom>
          <a:ln w="38100"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šipka 12">
            <a:extLst>
              <a:ext uri="{FF2B5EF4-FFF2-40B4-BE49-F238E27FC236}">
                <a16:creationId xmlns:a16="http://schemas.microsoft.com/office/drawing/2014/main" xmlns="" id="{A51AFB7A-1029-4BC3-930E-F1EA9F51A604}"/>
              </a:ext>
            </a:extLst>
          </p:cNvPr>
          <p:cNvCxnSpPr/>
          <p:nvPr/>
        </p:nvCxnSpPr>
        <p:spPr>
          <a:xfrm flipV="1">
            <a:off x="1654672" y="2501032"/>
            <a:ext cx="675778" cy="432048"/>
          </a:xfrm>
          <a:prstGeom prst="straightConnector1">
            <a:avLst/>
          </a:prstGeom>
          <a:ln w="38100"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Obrázek 7" descr="Artefakty po apl 20ml Dotarem T1WATS 5min 1.jpg">
            <a:extLst>
              <a:ext uri="{FF2B5EF4-FFF2-40B4-BE49-F238E27FC236}">
                <a16:creationId xmlns:a16="http://schemas.microsoft.com/office/drawing/2014/main" xmlns="" id="{E11DBC25-BDA3-4D64-BA1F-4DAD160D3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1" t="10902" r="21216" b="3094"/>
          <a:stretch>
            <a:fillRect/>
          </a:stretch>
        </p:blipFill>
        <p:spPr bwMode="auto">
          <a:xfrm>
            <a:off x="179388" y="1196975"/>
            <a:ext cx="3887787" cy="552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5" name="Obrázek 9" descr="Artefakty po apl 20ml Dotarem T1WATS 5min 2.jpg">
            <a:extLst>
              <a:ext uri="{FF2B5EF4-FFF2-40B4-BE49-F238E27FC236}">
                <a16:creationId xmlns:a16="http://schemas.microsoft.com/office/drawing/2014/main" xmlns="" id="{B9B28558-B947-4394-AAE6-D0EDADC5D5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0" t="15747" r="20580" b="11572"/>
          <a:stretch>
            <a:fillRect/>
          </a:stretch>
        </p:blipFill>
        <p:spPr bwMode="auto">
          <a:xfrm>
            <a:off x="4140200" y="1196975"/>
            <a:ext cx="4651375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Přímá spojovací šipka 11">
            <a:extLst>
              <a:ext uri="{FF2B5EF4-FFF2-40B4-BE49-F238E27FC236}">
                <a16:creationId xmlns:a16="http://schemas.microsoft.com/office/drawing/2014/main" xmlns="" id="{FE452127-F6F8-46B1-AC17-B3E0446868C4}"/>
              </a:ext>
            </a:extLst>
          </p:cNvPr>
          <p:cNvCxnSpPr/>
          <p:nvPr/>
        </p:nvCxnSpPr>
        <p:spPr>
          <a:xfrm flipH="1" flipV="1">
            <a:off x="900113" y="1916113"/>
            <a:ext cx="287337" cy="649287"/>
          </a:xfrm>
          <a:prstGeom prst="straightConnector1">
            <a:avLst/>
          </a:prstGeom>
          <a:ln w="38100"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>
            <a:extLst>
              <a:ext uri="{FF2B5EF4-FFF2-40B4-BE49-F238E27FC236}">
                <a16:creationId xmlns:a16="http://schemas.microsoft.com/office/drawing/2014/main" xmlns="" id="{17CC4E4F-E6FE-49CA-AA62-CF23062F844D}"/>
              </a:ext>
            </a:extLst>
          </p:cNvPr>
          <p:cNvCxnSpPr/>
          <p:nvPr/>
        </p:nvCxnSpPr>
        <p:spPr>
          <a:xfrm flipV="1">
            <a:off x="5795963" y="2420938"/>
            <a:ext cx="460375" cy="561975"/>
          </a:xfrm>
          <a:prstGeom prst="straightConnector1">
            <a:avLst/>
          </a:prstGeom>
          <a:ln w="38100"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>
            <a:extLst>
              <a:ext uri="{FF2B5EF4-FFF2-40B4-BE49-F238E27FC236}">
                <a16:creationId xmlns:a16="http://schemas.microsoft.com/office/drawing/2014/main" xmlns="" id="{9A3F20AF-D488-4127-A089-B46CF4F44BC0}"/>
              </a:ext>
            </a:extLst>
          </p:cNvPr>
          <p:cNvCxnSpPr/>
          <p:nvPr/>
        </p:nvCxnSpPr>
        <p:spPr>
          <a:xfrm flipH="1" flipV="1">
            <a:off x="2555875" y="1700213"/>
            <a:ext cx="431800" cy="504825"/>
          </a:xfrm>
          <a:prstGeom prst="straightConnector1">
            <a:avLst/>
          </a:prstGeom>
          <a:ln w="38100"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CAB108A5-A71A-4BA0-9143-3AFDE135F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125538"/>
            <a:ext cx="8640762" cy="2889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cs-CZ" sz="1400" b="1" kern="0" dirty="0">
                <a:latin typeface="+mj-lt"/>
                <a:ea typeface="+mj-ea"/>
                <a:cs typeface="+mj-cs"/>
              </a:rPr>
              <a:t>5min po 20ml </a:t>
            </a:r>
            <a:r>
              <a:rPr lang="cs-CZ" sz="1400" b="1" kern="0" dirty="0" err="1">
                <a:latin typeface="+mj-lt"/>
                <a:ea typeface="+mj-ea"/>
                <a:cs typeface="+mj-cs"/>
              </a:rPr>
              <a:t>k.l</a:t>
            </a:r>
            <a:r>
              <a:rPr lang="cs-CZ" sz="1400" b="1" kern="0" dirty="0">
                <a:latin typeface="+mj-lt"/>
                <a:ea typeface="+mj-ea"/>
                <a:cs typeface="+mj-cs"/>
              </a:rPr>
              <a:t>. </a:t>
            </a:r>
            <a:r>
              <a:rPr lang="cs-CZ" sz="1400" b="1" kern="0" dirty="0" err="1">
                <a:latin typeface="+mj-lt"/>
                <a:ea typeface="+mj-ea"/>
                <a:cs typeface="+mj-cs"/>
              </a:rPr>
              <a:t>Dotarem</a:t>
            </a:r>
            <a:r>
              <a:rPr lang="cs-CZ" sz="1400" b="1" kern="0" dirty="0">
                <a:latin typeface="+mj-lt"/>
                <a:ea typeface="+mj-ea"/>
                <a:cs typeface="+mj-cs"/>
              </a:rPr>
              <a:t> </a:t>
            </a:r>
            <a:r>
              <a:rPr lang="cs-CZ" sz="1400" b="1" kern="0" dirty="0" err="1">
                <a:latin typeface="+mj-lt"/>
                <a:ea typeface="+mj-ea"/>
                <a:cs typeface="+mj-cs"/>
              </a:rPr>
              <a:t>i.v</a:t>
            </a:r>
            <a:r>
              <a:rPr lang="cs-CZ" sz="1400" b="1" kern="0" dirty="0"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60406"/>
            <a:ext cx="7886700" cy="1325563"/>
          </a:xfrm>
        </p:spPr>
        <p:txBody>
          <a:bodyPr/>
          <a:lstStyle/>
          <a:p>
            <a:r>
              <a:rPr lang="pl-PL" dirty="0"/>
              <a:t>MR urografie – artefakty z Gd k.l.</a:t>
            </a:r>
            <a:endParaRPr lang="cs-CZ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xmlns="" id="{8A8A3A5B-4BAB-47F5-97F0-B01C807A6467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8115300" cy="981075"/>
          </a:xfrm>
        </p:spPr>
        <p:txBody>
          <a:bodyPr/>
          <a:lstStyle/>
          <a:p>
            <a:r>
              <a:rPr lang="cs-CZ" altLang="cs-CZ" sz="4000"/>
              <a:t>MR urografie</a:t>
            </a:r>
          </a:p>
        </p:txBody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xmlns="" id="{7B365DAE-A196-4076-A5CC-3001BA69643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58775" y="1268413"/>
            <a:ext cx="8785225" cy="5329237"/>
          </a:xfrm>
        </p:spPr>
        <p:txBody>
          <a:bodyPr/>
          <a:lstStyle/>
          <a:p>
            <a:pPr eaLnBrk="1" hangingPunct="1">
              <a:buClr>
                <a:srgbClr val="FFCC00"/>
              </a:buClr>
            </a:pPr>
            <a:r>
              <a:rPr lang="cs-CZ" altLang="cs-CZ" sz="1400">
                <a:solidFill>
                  <a:srgbClr val="FFFFFF"/>
                </a:solidFill>
              </a:rPr>
              <a:t>Low grade urotel ca levé ledviny, pohybové artefakty</a:t>
            </a:r>
          </a:p>
        </p:txBody>
      </p:sp>
      <p:pic>
        <p:nvPicPr>
          <p:cNvPr id="101380" name="Obrázek 1">
            <a:extLst>
              <a:ext uri="{FF2B5EF4-FFF2-40B4-BE49-F238E27FC236}">
                <a16:creationId xmlns:a16="http://schemas.microsoft.com/office/drawing/2014/main" xmlns="" id="{C454A58F-2D81-4698-BDAE-EB3B89E01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8" t="18513" r="13075" b="20947"/>
          <a:stretch>
            <a:fillRect/>
          </a:stretch>
        </p:blipFill>
        <p:spPr bwMode="auto">
          <a:xfrm>
            <a:off x="4284663" y="2133600"/>
            <a:ext cx="4652962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Obrázek 2">
            <a:extLst>
              <a:ext uri="{FF2B5EF4-FFF2-40B4-BE49-F238E27FC236}">
                <a16:creationId xmlns:a16="http://schemas.microsoft.com/office/drawing/2014/main" xmlns="" id="{EAB488EA-CEC6-4871-983F-E73DBDCDE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 t="19215" r="15442"/>
          <a:stretch>
            <a:fillRect/>
          </a:stretch>
        </p:blipFill>
        <p:spPr bwMode="auto">
          <a:xfrm>
            <a:off x="107950" y="1773238"/>
            <a:ext cx="4033838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2" name="Obrázek 7">
            <a:extLst>
              <a:ext uri="{FF2B5EF4-FFF2-40B4-BE49-F238E27FC236}">
                <a16:creationId xmlns:a16="http://schemas.microsoft.com/office/drawing/2014/main" xmlns="" id="{308C92CC-DA75-43A7-AE13-19B56E24D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6" t="30128" r="31537" b="18773"/>
          <a:stretch>
            <a:fillRect/>
          </a:stretch>
        </p:blipFill>
        <p:spPr bwMode="auto">
          <a:xfrm>
            <a:off x="7062788" y="188913"/>
            <a:ext cx="1874837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Přímá spojovací šipka 15">
            <a:extLst>
              <a:ext uri="{FF2B5EF4-FFF2-40B4-BE49-F238E27FC236}">
                <a16:creationId xmlns:a16="http://schemas.microsoft.com/office/drawing/2014/main" xmlns="" id="{F74B01B9-FE14-42E4-B194-F6361F5E527E}"/>
              </a:ext>
            </a:extLst>
          </p:cNvPr>
          <p:cNvCxnSpPr/>
          <p:nvPr/>
        </p:nvCxnSpPr>
        <p:spPr>
          <a:xfrm flipV="1">
            <a:off x="3454400" y="2924175"/>
            <a:ext cx="504825" cy="361950"/>
          </a:xfrm>
          <a:prstGeom prst="straightConnector1">
            <a:avLst/>
          </a:prstGeom>
          <a:ln w="38100"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5">
            <a:extLst>
              <a:ext uri="{FF2B5EF4-FFF2-40B4-BE49-F238E27FC236}">
                <a16:creationId xmlns:a16="http://schemas.microsoft.com/office/drawing/2014/main" xmlns="" id="{CF95ADC5-DACF-4A92-A069-35AC346FEF6B}"/>
              </a:ext>
            </a:extLst>
          </p:cNvPr>
          <p:cNvCxnSpPr/>
          <p:nvPr/>
        </p:nvCxnSpPr>
        <p:spPr>
          <a:xfrm flipV="1">
            <a:off x="8101013" y="3932238"/>
            <a:ext cx="504825" cy="361950"/>
          </a:xfrm>
          <a:prstGeom prst="straightConnector1">
            <a:avLst/>
          </a:prstGeom>
          <a:ln w="38100"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5">
            <a:extLst>
              <a:ext uri="{FF2B5EF4-FFF2-40B4-BE49-F238E27FC236}">
                <a16:creationId xmlns:a16="http://schemas.microsoft.com/office/drawing/2014/main" xmlns="" id="{A0D85FC8-761F-4E71-A898-3F95D820889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81300"/>
            <a:ext cx="7429500" cy="857250"/>
          </a:xfrm>
        </p:spPr>
        <p:txBody>
          <a:bodyPr/>
          <a:lstStyle/>
          <a:p>
            <a:r>
              <a:rPr lang="cs-CZ" altLang="cs-CZ"/>
              <a:t>Záněty moč. cest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5"/>
          <p:cNvSpPr>
            <a:spLocks noGrp="1" noChangeArrowheads="1"/>
          </p:cNvSpPr>
          <p:nvPr>
            <p:ph type="title"/>
          </p:nvPr>
        </p:nvSpPr>
        <p:spPr>
          <a:xfrm>
            <a:off x="498475" y="0"/>
            <a:ext cx="7886700" cy="1325563"/>
          </a:xfrm>
        </p:spPr>
        <p:txBody>
          <a:bodyPr/>
          <a:lstStyle/>
          <a:p>
            <a:r>
              <a:rPr lang="cs-CZ" altLang="cs-CZ" dirty="0" smtClean="0"/>
              <a:t>Akutní pyelonefritida</a:t>
            </a:r>
          </a:p>
        </p:txBody>
      </p:sp>
      <p:sp>
        <p:nvSpPr>
          <p:cNvPr id="117763" name="Rectangle 6"/>
          <p:cNvSpPr>
            <a:spLocks noGrp="1" noChangeArrowheads="1"/>
          </p:cNvSpPr>
          <p:nvPr>
            <p:ph idx="1"/>
          </p:nvPr>
        </p:nvSpPr>
        <p:spPr>
          <a:xfrm>
            <a:off x="628650" y="1325563"/>
            <a:ext cx="7886700" cy="28241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b="1" smtClean="0">
                <a:solidFill>
                  <a:schemeClr val="bg1"/>
                </a:solidFill>
              </a:rPr>
              <a:t>UZ</a:t>
            </a:r>
          </a:p>
          <a:p>
            <a:pPr lvl="1">
              <a:lnSpc>
                <a:spcPct val="80000"/>
              </a:lnSpc>
            </a:pPr>
            <a:r>
              <a:rPr lang="cs-CZ" altLang="cs-CZ" smtClean="0"/>
              <a:t>zvětšení ledviny, změna odrazivosti parenchymu, snížení perfuze, tekutina v okolí</a:t>
            </a:r>
          </a:p>
          <a:p>
            <a:pPr lvl="1">
              <a:lnSpc>
                <a:spcPct val="80000"/>
              </a:lnSpc>
            </a:pPr>
            <a:r>
              <a:rPr lang="cs-CZ" altLang="cs-CZ" smtClean="0"/>
              <a:t>často normální UZ nález (zejm. u dospělých)</a:t>
            </a:r>
            <a:endParaRPr lang="cs-CZ" altLang="cs-CZ" sz="1800" smtClean="0"/>
          </a:p>
          <a:p>
            <a:pPr lvl="1">
              <a:lnSpc>
                <a:spcPct val="80000"/>
              </a:lnSpc>
            </a:pPr>
            <a:r>
              <a:rPr lang="cs-CZ" altLang="cs-CZ" smtClean="0"/>
              <a:t>komplikace – hydronefróza, absces</a:t>
            </a:r>
          </a:p>
        </p:txBody>
      </p:sp>
      <p:pic>
        <p:nvPicPr>
          <p:cNvPr id="11776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16338"/>
            <a:ext cx="4440237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716338"/>
            <a:ext cx="392906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472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857250" y="71438"/>
            <a:ext cx="7429500" cy="857250"/>
          </a:xfrm>
        </p:spPr>
        <p:txBody>
          <a:bodyPr/>
          <a:lstStyle/>
          <a:p>
            <a:r>
              <a:rPr lang="cs-CZ" altLang="cs-CZ" smtClean="0"/>
              <a:t>Akutní pyelonefritida (CT)</a:t>
            </a:r>
          </a:p>
        </p:txBody>
      </p:sp>
      <p:sp>
        <p:nvSpPr>
          <p:cNvPr id="33798" name="Rectangle 6">
            <a:extLst/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50825" y="1052513"/>
            <a:ext cx="8642350" cy="5422900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cs-CZ" sz="2400" dirty="0"/>
              <a:t>zvětšení ledviny</a:t>
            </a:r>
            <a:r>
              <a:rPr lang="cs-CZ" sz="2400" dirty="0" smtClean="0"/>
              <a:t>, v okolí prosáknutí, tekutina, zesílení </a:t>
            </a:r>
            <a:r>
              <a:rPr lang="cs-CZ" sz="2400" dirty="0" err="1" smtClean="0"/>
              <a:t>ren</a:t>
            </a:r>
            <a:r>
              <a:rPr lang="cs-CZ" sz="2400" dirty="0" smtClean="0"/>
              <a:t>. fascie</a:t>
            </a:r>
            <a:endParaRPr lang="cs-CZ" sz="2400" dirty="0"/>
          </a:p>
          <a:p>
            <a:pPr>
              <a:lnSpc>
                <a:spcPct val="80000"/>
              </a:lnSpc>
              <a:defRPr/>
            </a:pPr>
            <a:r>
              <a:rPr lang="cs-CZ" sz="2400" dirty="0" err="1"/>
              <a:t>postkontrastně</a:t>
            </a:r>
            <a:r>
              <a:rPr lang="cs-CZ" sz="2400" dirty="0"/>
              <a:t> - </a:t>
            </a:r>
            <a:r>
              <a:rPr lang="cs-CZ" sz="2400" dirty="0" err="1">
                <a:solidFill>
                  <a:srgbClr val="FFFF00"/>
                </a:solidFill>
              </a:rPr>
              <a:t>hypodenzní</a:t>
            </a:r>
            <a:r>
              <a:rPr lang="cs-CZ" sz="2400" dirty="0">
                <a:solidFill>
                  <a:srgbClr val="FFFF00"/>
                </a:solidFill>
              </a:rPr>
              <a:t> klínovité </a:t>
            </a:r>
            <a:r>
              <a:rPr lang="cs-CZ" sz="2400" dirty="0"/>
              <a:t>nebo</a:t>
            </a:r>
            <a:r>
              <a:rPr lang="cs-CZ" sz="2400" dirty="0">
                <a:solidFill>
                  <a:srgbClr val="FFFF00"/>
                </a:solidFill>
              </a:rPr>
              <a:t> oválné </a:t>
            </a:r>
            <a:r>
              <a:rPr lang="cs-CZ" sz="2400" dirty="0"/>
              <a:t>okrsky,</a:t>
            </a:r>
            <a:r>
              <a:rPr lang="cs-CZ" sz="2400" dirty="0">
                <a:solidFill>
                  <a:srgbClr val="FFFF00"/>
                </a:solidFill>
              </a:rPr>
              <a:t> </a:t>
            </a:r>
            <a:r>
              <a:rPr lang="cs-CZ" sz="2400" dirty="0" err="1"/>
              <a:t>hypodenzní</a:t>
            </a:r>
            <a:r>
              <a:rPr lang="cs-CZ" sz="2400" dirty="0"/>
              <a:t> </a:t>
            </a:r>
            <a:r>
              <a:rPr lang="cs-CZ" sz="2400" dirty="0">
                <a:solidFill>
                  <a:srgbClr val="FFFF00"/>
                </a:solidFill>
              </a:rPr>
              <a:t>pruhy</a:t>
            </a:r>
          </a:p>
          <a:p>
            <a:pPr marL="457200" lvl="1" indent="0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sz="2000" dirty="0"/>
          </a:p>
          <a:p>
            <a:pPr lvl="1">
              <a:lnSpc>
                <a:spcPct val="80000"/>
              </a:lnSpc>
              <a:defRPr/>
            </a:pPr>
            <a:endParaRPr lang="cs-CZ" sz="2000" dirty="0"/>
          </a:p>
          <a:p>
            <a:pPr lvl="1">
              <a:lnSpc>
                <a:spcPct val="80000"/>
              </a:lnSpc>
              <a:defRPr/>
            </a:pPr>
            <a:endParaRPr lang="cs-CZ" sz="2000" dirty="0"/>
          </a:p>
          <a:p>
            <a:pPr lvl="1">
              <a:lnSpc>
                <a:spcPct val="80000"/>
              </a:lnSpc>
              <a:defRPr/>
            </a:pPr>
            <a:endParaRPr lang="cs-CZ" sz="2000" dirty="0"/>
          </a:p>
          <a:p>
            <a:pPr lvl="1">
              <a:lnSpc>
                <a:spcPct val="80000"/>
              </a:lnSpc>
              <a:defRPr/>
            </a:pPr>
            <a:endParaRPr lang="cs-CZ" sz="2000" dirty="0"/>
          </a:p>
          <a:p>
            <a:pPr lvl="1">
              <a:lnSpc>
                <a:spcPct val="80000"/>
              </a:lnSpc>
              <a:defRPr/>
            </a:pPr>
            <a:endParaRPr lang="cs-CZ" sz="2000" dirty="0"/>
          </a:p>
          <a:p>
            <a:pPr lvl="1">
              <a:lnSpc>
                <a:spcPct val="80000"/>
              </a:lnSpc>
              <a:defRPr/>
            </a:pPr>
            <a:endParaRPr lang="cs-CZ" sz="2000" dirty="0"/>
          </a:p>
          <a:p>
            <a:pPr lvl="1">
              <a:lnSpc>
                <a:spcPct val="80000"/>
              </a:lnSpc>
              <a:defRPr/>
            </a:pPr>
            <a:endParaRPr lang="cs-CZ" sz="2000" dirty="0"/>
          </a:p>
          <a:p>
            <a:pPr lvl="1">
              <a:lnSpc>
                <a:spcPct val="80000"/>
              </a:lnSpc>
              <a:defRPr/>
            </a:pPr>
            <a:endParaRPr lang="cs-CZ" sz="2000" dirty="0"/>
          </a:p>
          <a:p>
            <a:pPr lvl="1">
              <a:lnSpc>
                <a:spcPct val="80000"/>
              </a:lnSpc>
              <a:defRPr/>
            </a:pPr>
            <a:endParaRPr lang="cs-CZ" sz="2000" dirty="0"/>
          </a:p>
          <a:p>
            <a:pPr lvl="1">
              <a:lnSpc>
                <a:spcPct val="80000"/>
              </a:lnSpc>
              <a:defRPr/>
            </a:pPr>
            <a:endParaRPr lang="cs-CZ" sz="2000" dirty="0"/>
          </a:p>
          <a:p>
            <a:pPr lvl="1">
              <a:lnSpc>
                <a:spcPct val="80000"/>
              </a:lnSpc>
              <a:defRPr/>
            </a:pPr>
            <a:endParaRPr lang="cs-CZ" sz="2000" dirty="0"/>
          </a:p>
          <a:p>
            <a:pPr lvl="1">
              <a:lnSpc>
                <a:spcPct val="80000"/>
              </a:lnSpc>
              <a:defRPr/>
            </a:pPr>
            <a:endParaRPr lang="cs-CZ" sz="2000" dirty="0"/>
          </a:p>
          <a:p>
            <a:pPr lvl="1">
              <a:lnSpc>
                <a:spcPct val="80000"/>
              </a:lnSpc>
              <a:defRPr/>
            </a:pPr>
            <a:endParaRPr lang="cs-CZ" sz="2000" dirty="0"/>
          </a:p>
          <a:p>
            <a:pPr lvl="1">
              <a:lnSpc>
                <a:spcPct val="80000"/>
              </a:lnSpc>
              <a:defRPr/>
            </a:pPr>
            <a:endParaRPr lang="cs-CZ" sz="2000" dirty="0"/>
          </a:p>
        </p:txBody>
      </p:sp>
      <p:pic>
        <p:nvPicPr>
          <p:cNvPr id="118788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2565400"/>
            <a:ext cx="60388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9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276475"/>
            <a:ext cx="255270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97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074">
            <a:extLst>
              <a:ext uri="{FF2B5EF4-FFF2-40B4-BE49-F238E27FC236}">
                <a16:creationId xmlns:a16="http://schemas.microsoft.com/office/drawing/2014/main" xmlns="" id="{38A2957A-512D-41FF-8C20-A268B79006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/>
              <a:t>Zobrazovací  metody</a:t>
            </a:r>
          </a:p>
        </p:txBody>
      </p:sp>
      <p:sp>
        <p:nvSpPr>
          <p:cNvPr id="47107" name="Rectangle 3075">
            <a:extLst>
              <a:ext uri="{FF2B5EF4-FFF2-40B4-BE49-F238E27FC236}">
                <a16:creationId xmlns:a16="http://schemas.microsoft.com/office/drawing/2014/main" xmlns="" id="{E70AAC19-C8F4-45F1-9CFA-8FD22725299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800" b="1" dirty="0">
                <a:solidFill>
                  <a:srgbClr val="FFFF00"/>
                </a:solidFill>
              </a:rPr>
              <a:t>UZ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Prostý snímek	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b="1" dirty="0">
                <a:solidFill>
                  <a:srgbClr val="FFFF00"/>
                </a:solidFill>
              </a:rPr>
              <a:t>CT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b="1" dirty="0">
                <a:solidFill>
                  <a:srgbClr val="FFFF00"/>
                </a:solidFill>
              </a:rPr>
              <a:t>MR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CUG, MCUG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Přímá pyelografie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Angiografie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(IVU)</a:t>
            </a:r>
          </a:p>
          <a:p>
            <a:pPr eaLnBrk="1" hangingPunct="1">
              <a:lnSpc>
                <a:spcPct val="80000"/>
              </a:lnSpc>
            </a:pPr>
            <a:endParaRPr lang="cs-CZ" altLang="cs-CZ" sz="2800" dirty="0"/>
          </a:p>
        </p:txBody>
      </p:sp>
    </p:spTree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Nadpis 1">
            <a:extLst>
              <a:ext uri="{FF2B5EF4-FFF2-40B4-BE49-F238E27FC236}">
                <a16:creationId xmlns:a16="http://schemas.microsoft.com/office/drawing/2014/main" xmlns="" id="{E8E6AC1E-3B40-4227-91F6-2D0A65A38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2276475"/>
            <a:ext cx="7772400" cy="1143000"/>
          </a:xfrm>
        </p:spPr>
        <p:txBody>
          <a:bodyPr/>
          <a:lstStyle/>
          <a:p>
            <a:r>
              <a:rPr lang="cs-CZ" altLang="cs-CZ"/>
              <a:t>Nadledviny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Nadpis 1"/>
          <p:cNvSpPr>
            <a:spLocks noGrp="1"/>
          </p:cNvSpPr>
          <p:nvPr>
            <p:ph type="title"/>
          </p:nvPr>
        </p:nvSpPr>
        <p:spPr>
          <a:xfrm>
            <a:off x="539750" y="0"/>
            <a:ext cx="7772400" cy="1143000"/>
          </a:xfrm>
        </p:spPr>
        <p:txBody>
          <a:bodyPr/>
          <a:lstStyle/>
          <a:p>
            <a:r>
              <a:rPr lang="cs-CZ" altLang="cs-CZ" smtClean="0"/>
              <a:t>Nadledviny</a:t>
            </a:r>
          </a:p>
        </p:txBody>
      </p:sp>
      <p:sp>
        <p:nvSpPr>
          <p:cNvPr id="121859" name="Zástupný symbol pro obsah 2"/>
          <p:cNvSpPr>
            <a:spLocks noGrp="1"/>
          </p:cNvSpPr>
          <p:nvPr>
            <p:ph idx="1"/>
          </p:nvPr>
        </p:nvSpPr>
        <p:spPr>
          <a:xfrm>
            <a:off x="250825" y="1052736"/>
            <a:ext cx="8785225" cy="5616352"/>
          </a:xfrm>
        </p:spPr>
        <p:txBody>
          <a:bodyPr/>
          <a:lstStyle/>
          <a:p>
            <a:r>
              <a:rPr lang="cs-CZ" altLang="cs-CZ" sz="2400" dirty="0" smtClean="0"/>
              <a:t>UZ – </a:t>
            </a:r>
            <a:r>
              <a:rPr lang="cs-CZ" altLang="cs-CZ" sz="2200" dirty="0" smtClean="0"/>
              <a:t>nezvětšené nadledviny u dospělých špatně zobrazitelné (zejm. levá)</a:t>
            </a:r>
          </a:p>
          <a:p>
            <a:r>
              <a:rPr lang="cs-CZ" altLang="cs-CZ" sz="2000" dirty="0" smtClean="0"/>
              <a:t>Časté náhodné nálezy ložisek na CT/MR</a:t>
            </a:r>
          </a:p>
          <a:p>
            <a:r>
              <a:rPr lang="cs-CZ" altLang="cs-CZ" sz="2400" dirty="0" smtClean="0"/>
              <a:t>Adenom</a:t>
            </a:r>
          </a:p>
          <a:p>
            <a:pPr lvl="1"/>
            <a:r>
              <a:rPr lang="cs-CZ" altLang="cs-CZ" sz="2000" dirty="0" smtClean="0"/>
              <a:t>CT  - nativně &lt;10HU</a:t>
            </a:r>
          </a:p>
          <a:p>
            <a:pPr lvl="1"/>
            <a:r>
              <a:rPr lang="cs-CZ" altLang="cs-CZ" sz="2000" dirty="0" smtClean="0"/>
              <a:t>MR – </a:t>
            </a:r>
            <a:r>
              <a:rPr lang="cs-CZ" sz="2000" dirty="0" smtClean="0"/>
              <a:t>in </a:t>
            </a:r>
            <a:r>
              <a:rPr lang="cs-CZ" sz="2000" dirty="0" err="1" smtClean="0"/>
              <a:t>phase</a:t>
            </a:r>
            <a:r>
              <a:rPr lang="cs-CZ" sz="2000" dirty="0" smtClean="0"/>
              <a:t> + </a:t>
            </a:r>
            <a:r>
              <a:rPr lang="cs-CZ" sz="2000" dirty="0" err="1"/>
              <a:t>out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 smtClean="0"/>
              <a:t>phase</a:t>
            </a:r>
            <a:r>
              <a:rPr lang="cs-CZ" sz="2000" dirty="0" smtClean="0"/>
              <a:t> - </a:t>
            </a:r>
            <a:r>
              <a:rPr lang="cs-CZ" altLang="cs-CZ" sz="1600" dirty="0" smtClean="0"/>
              <a:t>sekvence pro průkaz</a:t>
            </a:r>
          </a:p>
          <a:p>
            <a:pPr marL="457200" lvl="1" indent="0">
              <a:buNone/>
            </a:pPr>
            <a:r>
              <a:rPr lang="cs-CZ" altLang="cs-CZ" sz="1600" dirty="0" smtClean="0"/>
              <a:t>mikroskopického tuku, pokud je v 1 </a:t>
            </a:r>
            <a:r>
              <a:rPr lang="cs-CZ" altLang="cs-CZ" sz="1600" dirty="0" err="1" smtClean="0"/>
              <a:t>voxelu</a:t>
            </a:r>
            <a:r>
              <a:rPr lang="cs-CZ" altLang="cs-CZ" sz="1600" dirty="0" smtClean="0"/>
              <a:t> je podobné zastoupení tuku </a:t>
            </a:r>
          </a:p>
          <a:p>
            <a:pPr marL="457200" lvl="1" indent="0">
              <a:buNone/>
            </a:pPr>
            <a:r>
              <a:rPr lang="cs-CZ" altLang="cs-CZ" sz="1600" dirty="0" smtClean="0"/>
              <a:t>a vody, dojde ke snížení signálu na sekvenci </a:t>
            </a:r>
            <a:r>
              <a:rPr lang="cs-CZ" altLang="cs-CZ" sz="1600" dirty="0" err="1" smtClean="0"/>
              <a:t>out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of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phase</a:t>
            </a:r>
            <a:endParaRPr lang="cs-CZ" altLang="cs-CZ" sz="1600" dirty="0" smtClean="0"/>
          </a:p>
          <a:p>
            <a:endParaRPr lang="cs-CZ" altLang="cs-CZ" sz="2400" dirty="0" smtClean="0"/>
          </a:p>
          <a:p>
            <a:endParaRPr lang="cs-CZ" altLang="cs-CZ" sz="2400" dirty="0" smtClean="0"/>
          </a:p>
          <a:p>
            <a:endParaRPr lang="cs-CZ" altLang="cs-CZ" sz="2400" dirty="0" smtClean="0"/>
          </a:p>
          <a:p>
            <a:endParaRPr lang="cs-CZ" altLang="cs-CZ" sz="2400" dirty="0" smtClean="0"/>
          </a:p>
          <a:p>
            <a:endParaRPr lang="cs-CZ" altLang="cs-CZ" sz="800" dirty="0" smtClean="0"/>
          </a:p>
          <a:p>
            <a:r>
              <a:rPr lang="cs-CZ" altLang="cs-CZ" sz="2000" dirty="0" err="1" smtClean="0"/>
              <a:t>Myelolipom</a:t>
            </a:r>
            <a:r>
              <a:rPr lang="cs-CZ" altLang="cs-CZ" sz="2000" dirty="0" smtClean="0"/>
              <a:t> – obsahuje makroskopický </a:t>
            </a:r>
            <a:r>
              <a:rPr lang="cs-CZ" altLang="cs-CZ" sz="2000" dirty="0" smtClean="0"/>
              <a:t>tuk, nutné sekvence se saturací tuku</a:t>
            </a:r>
            <a:endParaRPr lang="cs-CZ" altLang="cs-CZ" sz="2000" dirty="0" smtClean="0"/>
          </a:p>
          <a:p>
            <a:r>
              <a:rPr lang="cs-CZ" altLang="cs-CZ" sz="2000" dirty="0" smtClean="0"/>
              <a:t>Metastázy, karcinom, </a:t>
            </a:r>
            <a:r>
              <a:rPr lang="cs-CZ" altLang="cs-CZ" sz="2000" dirty="0" err="1" smtClean="0"/>
              <a:t>feochromocytom</a:t>
            </a:r>
            <a:endParaRPr lang="cs-CZ" altLang="cs-CZ" sz="2000" dirty="0" smtClean="0"/>
          </a:p>
          <a:p>
            <a:r>
              <a:rPr lang="cs-CZ" altLang="cs-CZ" sz="2000" dirty="0" smtClean="0"/>
              <a:t>Neuroblastom (děti)</a:t>
            </a:r>
          </a:p>
        </p:txBody>
      </p:sp>
      <p:pic>
        <p:nvPicPr>
          <p:cNvPr id="1218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775" y="2019300"/>
            <a:ext cx="2303463" cy="188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573016"/>
            <a:ext cx="2238375" cy="211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375"/>
          <a:stretch>
            <a:fillRect/>
          </a:stretch>
        </p:blipFill>
        <p:spPr bwMode="auto">
          <a:xfrm>
            <a:off x="4318422" y="3573016"/>
            <a:ext cx="2039937" cy="211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863" name="Line 21"/>
          <p:cNvSpPr>
            <a:spLocks noChangeShapeType="1"/>
          </p:cNvSpPr>
          <p:nvPr/>
        </p:nvSpPr>
        <p:spPr bwMode="auto">
          <a:xfrm flipH="1">
            <a:off x="2683297" y="4061966"/>
            <a:ext cx="508000" cy="37782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1864" name="Line 21"/>
          <p:cNvSpPr>
            <a:spLocks noChangeShapeType="1"/>
          </p:cNvSpPr>
          <p:nvPr/>
        </p:nvSpPr>
        <p:spPr bwMode="auto">
          <a:xfrm flipH="1">
            <a:off x="5494759" y="4061966"/>
            <a:ext cx="509588" cy="376238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1865" name="Line 21"/>
          <p:cNvSpPr>
            <a:spLocks noChangeShapeType="1"/>
          </p:cNvSpPr>
          <p:nvPr/>
        </p:nvSpPr>
        <p:spPr bwMode="auto">
          <a:xfrm>
            <a:off x="7380288" y="2268538"/>
            <a:ext cx="407987" cy="46355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1866" name="Text Box 9"/>
          <p:cNvSpPr txBox="1">
            <a:spLocks noChangeArrowheads="1"/>
          </p:cNvSpPr>
          <p:nvPr/>
        </p:nvSpPr>
        <p:spPr bwMode="auto">
          <a:xfrm>
            <a:off x="2489622" y="5412929"/>
            <a:ext cx="1368425" cy="304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F5E90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F5E90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F5E90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F5E90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F5E90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5E90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5E90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5E90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5E90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cs-CZ" altLang="cs-CZ" sz="1400">
                <a:latin typeface="Times New Roman" panose="02020603050405020304" pitchFamily="18" charset="0"/>
              </a:rPr>
              <a:t>MR T1 in-phase</a:t>
            </a:r>
          </a:p>
        </p:txBody>
      </p:sp>
      <p:sp>
        <p:nvSpPr>
          <p:cNvPr id="121867" name="Text Box 9"/>
          <p:cNvSpPr txBox="1">
            <a:spLocks noChangeArrowheads="1"/>
          </p:cNvSpPr>
          <p:nvPr/>
        </p:nvSpPr>
        <p:spPr bwMode="auto">
          <a:xfrm>
            <a:off x="4702597" y="5381179"/>
            <a:ext cx="1687512" cy="307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F5E90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F5E90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F5E90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F5E90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F5E90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5E90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5E90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5E90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5E90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cs-CZ" altLang="cs-CZ" sz="1400" dirty="0">
                <a:latin typeface="Times New Roman" panose="02020603050405020304" pitchFamily="18" charset="0"/>
              </a:rPr>
              <a:t>MR T1 </a:t>
            </a:r>
            <a:r>
              <a:rPr lang="cs-CZ" altLang="cs-CZ" sz="1400" dirty="0" err="1">
                <a:latin typeface="Times New Roman" panose="02020603050405020304" pitchFamily="18" charset="0"/>
              </a:rPr>
              <a:t>out-of-phase</a:t>
            </a:r>
            <a:endParaRPr lang="cs-CZ" altLang="cs-CZ" sz="1400" dirty="0">
              <a:latin typeface="Times New Roman" panose="02020603050405020304" pitchFamily="18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708775" y="3598068"/>
            <a:ext cx="966311" cy="307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F5E90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F5E90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F5E90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F5E90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F5E90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5E90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5E90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5E90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5E90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cs-CZ" altLang="cs-CZ" sz="1400" dirty="0" smtClean="0">
                <a:latin typeface="Times New Roman" panose="02020603050405020304" pitchFamily="18" charset="0"/>
              </a:rPr>
              <a:t>CT </a:t>
            </a:r>
            <a:r>
              <a:rPr lang="cs-CZ" altLang="cs-CZ" sz="1400" dirty="0" err="1" smtClean="0">
                <a:latin typeface="Times New Roman" panose="02020603050405020304" pitchFamily="18" charset="0"/>
              </a:rPr>
              <a:t>nativ</a:t>
            </a:r>
            <a:endParaRPr lang="cs-CZ" altLang="cs-CZ" sz="14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94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Nadpis 1">
            <a:extLst>
              <a:ext uri="{FF2B5EF4-FFF2-40B4-BE49-F238E27FC236}">
                <a16:creationId xmlns:a16="http://schemas.microsoft.com/office/drawing/2014/main" xmlns="" id="{A98665E9-F460-4302-AD80-BAD9A727F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0"/>
            <a:ext cx="7772400" cy="1143000"/>
          </a:xfrm>
        </p:spPr>
        <p:txBody>
          <a:bodyPr/>
          <a:lstStyle/>
          <a:p>
            <a:r>
              <a:rPr lang="cs-CZ" altLang="cs-CZ"/>
              <a:t>Nadledviny</a:t>
            </a:r>
          </a:p>
        </p:txBody>
      </p:sp>
      <p:sp>
        <p:nvSpPr>
          <p:cNvPr id="107524" name="Zástupný symbol pro obsah 2">
            <a:extLst>
              <a:ext uri="{FF2B5EF4-FFF2-40B4-BE49-F238E27FC236}">
                <a16:creationId xmlns:a16="http://schemas.microsoft.com/office/drawing/2014/main" xmlns="" id="{7CE46E46-3554-4555-979B-2163A33E1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125538"/>
            <a:ext cx="8785225" cy="4970462"/>
          </a:xfrm>
        </p:spPr>
        <p:txBody>
          <a:bodyPr/>
          <a:lstStyle/>
          <a:p>
            <a:r>
              <a:rPr lang="cs-CZ" altLang="cs-CZ" dirty="0"/>
              <a:t>Metastázy </a:t>
            </a:r>
            <a:r>
              <a:rPr lang="cs-CZ" altLang="cs-CZ" dirty="0" smtClean="0"/>
              <a:t>(</a:t>
            </a:r>
            <a:r>
              <a:rPr lang="cs-CZ" altLang="cs-CZ" dirty="0" err="1" smtClean="0"/>
              <a:t>nejčastěnji</a:t>
            </a:r>
            <a:r>
              <a:rPr lang="cs-CZ" altLang="cs-CZ" dirty="0" smtClean="0"/>
              <a:t> plicního karcinomu)</a:t>
            </a:r>
          </a:p>
          <a:p>
            <a:r>
              <a:rPr lang="cs-CZ" altLang="cs-CZ" dirty="0" smtClean="0"/>
              <a:t>CT </a:t>
            </a:r>
            <a:r>
              <a:rPr lang="cs-CZ" altLang="cs-CZ" dirty="0"/>
              <a:t>s </a:t>
            </a:r>
            <a:r>
              <a:rPr lang="cs-CZ" altLang="cs-CZ" dirty="0" err="1"/>
              <a:t>k.l</a:t>
            </a:r>
            <a:r>
              <a:rPr lang="cs-CZ" altLang="cs-CZ" dirty="0"/>
              <a:t>. </a:t>
            </a:r>
            <a:r>
              <a:rPr lang="cs-CZ" altLang="cs-CZ" dirty="0" err="1"/>
              <a:t>i.v</a:t>
            </a:r>
            <a:r>
              <a:rPr lang="cs-CZ" altLang="cs-CZ" dirty="0"/>
              <a:t>., </a:t>
            </a:r>
            <a:r>
              <a:rPr lang="cs-CZ" altLang="cs-CZ" dirty="0" smtClean="0"/>
              <a:t>MR nebo </a:t>
            </a:r>
            <a:r>
              <a:rPr lang="cs-CZ" altLang="cs-CZ" dirty="0"/>
              <a:t>PET/CT</a:t>
            </a:r>
          </a:p>
        </p:txBody>
      </p:sp>
      <p:pic>
        <p:nvPicPr>
          <p:cNvPr id="107523" name="Picture 3">
            <a:extLst>
              <a:ext uri="{FF2B5EF4-FFF2-40B4-BE49-F238E27FC236}">
                <a16:creationId xmlns:a16="http://schemas.microsoft.com/office/drawing/2014/main" xmlns="" id="{B288E43D-3F81-4ADF-9137-CCAB6B883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2849563"/>
            <a:ext cx="4360862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525" name="Picture 2">
            <a:extLst>
              <a:ext uri="{FF2B5EF4-FFF2-40B4-BE49-F238E27FC236}">
                <a16:creationId xmlns:a16="http://schemas.microsoft.com/office/drawing/2014/main" xmlns="" id="{E20988A9-8DF2-446D-8AB7-2FA7D9E5F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65413"/>
            <a:ext cx="4268788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526" name="Line 21">
            <a:extLst>
              <a:ext uri="{FF2B5EF4-FFF2-40B4-BE49-F238E27FC236}">
                <a16:creationId xmlns:a16="http://schemas.microsoft.com/office/drawing/2014/main" xmlns="" id="{144AA044-DF3B-4AC9-B06D-3E1E7BF4821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71775" y="4802188"/>
            <a:ext cx="576263" cy="53657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7527" name="TextovéPole 3">
            <a:extLst>
              <a:ext uri="{FF2B5EF4-FFF2-40B4-BE49-F238E27FC236}">
                <a16:creationId xmlns:a16="http://schemas.microsoft.com/office/drawing/2014/main" xmlns="" id="{717EE4D6-2F08-4690-A81F-EFA2B0ABC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0" y="4781550"/>
            <a:ext cx="2087563" cy="46196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/>
              <a:t>mts</a:t>
            </a:r>
            <a:r>
              <a:rPr lang="cs-CZ" altLang="cs-CZ" sz="2400" dirty="0"/>
              <a:t> nadledviny</a:t>
            </a:r>
          </a:p>
        </p:txBody>
      </p:sp>
      <p:sp>
        <p:nvSpPr>
          <p:cNvPr id="107528" name="TextovéPole 6">
            <a:extLst>
              <a:ext uri="{FF2B5EF4-FFF2-40B4-BE49-F238E27FC236}">
                <a16:creationId xmlns:a16="http://schemas.microsoft.com/office/drawing/2014/main" xmlns="" id="{2D59C79A-E84B-4E6D-B48E-265120308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2435225"/>
            <a:ext cx="1320800" cy="46196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/>
              <a:t>mts</a:t>
            </a:r>
            <a:r>
              <a:rPr lang="cs-CZ" altLang="cs-CZ" sz="2400" dirty="0"/>
              <a:t> jater</a:t>
            </a:r>
          </a:p>
        </p:txBody>
      </p:sp>
      <p:sp>
        <p:nvSpPr>
          <p:cNvPr id="107529" name="Line 21">
            <a:extLst>
              <a:ext uri="{FF2B5EF4-FFF2-40B4-BE49-F238E27FC236}">
                <a16:creationId xmlns:a16="http://schemas.microsoft.com/office/drawing/2014/main" xmlns="" id="{9C3E37FD-BAF0-4B86-81C3-FCCE804063E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25738" y="2897188"/>
            <a:ext cx="1244600" cy="131445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7530" name="Line 21">
            <a:extLst>
              <a:ext uri="{FF2B5EF4-FFF2-40B4-BE49-F238E27FC236}">
                <a16:creationId xmlns:a16="http://schemas.microsoft.com/office/drawing/2014/main" xmlns="" id="{C4976F2F-37C3-4290-ABA4-7DBE3EA34A9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22438" y="2897188"/>
            <a:ext cx="1841500" cy="75247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7531" name="Line 21">
            <a:extLst>
              <a:ext uri="{FF2B5EF4-FFF2-40B4-BE49-F238E27FC236}">
                <a16:creationId xmlns:a16="http://schemas.microsoft.com/office/drawing/2014/main" xmlns="" id="{C3A53F4A-75D4-49CB-B37B-CE5971DBB0E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7088" y="5449888"/>
            <a:ext cx="319087" cy="407987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7532" name="TextovéPole 10">
            <a:extLst>
              <a:ext uri="{FF2B5EF4-FFF2-40B4-BE49-F238E27FC236}">
                <a16:creationId xmlns:a16="http://schemas.microsoft.com/office/drawing/2014/main" xmlns="" id="{DD67A943-07B0-4540-8821-C76C87127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" y="6019800"/>
            <a:ext cx="1187450" cy="46196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ledvina</a:t>
            </a:r>
          </a:p>
        </p:txBody>
      </p:sp>
      <p:sp>
        <p:nvSpPr>
          <p:cNvPr id="107533" name="Line 21">
            <a:extLst>
              <a:ext uri="{FF2B5EF4-FFF2-40B4-BE49-F238E27FC236}">
                <a16:creationId xmlns:a16="http://schemas.microsoft.com/office/drawing/2014/main" xmlns="" id="{7E0F55E6-87BA-432B-963F-85666AE81B49}"/>
              </a:ext>
            </a:extLst>
          </p:cNvPr>
          <p:cNvSpPr>
            <a:spLocks noChangeShapeType="1"/>
          </p:cNvSpPr>
          <p:nvPr/>
        </p:nvSpPr>
        <p:spPr bwMode="auto">
          <a:xfrm>
            <a:off x="4608513" y="2997200"/>
            <a:ext cx="1116012" cy="113982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7534" name="Line 21">
            <a:extLst>
              <a:ext uri="{FF2B5EF4-FFF2-40B4-BE49-F238E27FC236}">
                <a16:creationId xmlns:a16="http://schemas.microsoft.com/office/drawing/2014/main" xmlns="" id="{BE7F4C6C-0046-495C-845D-D05A497443DE}"/>
              </a:ext>
            </a:extLst>
          </p:cNvPr>
          <p:cNvSpPr>
            <a:spLocks noChangeShapeType="1"/>
          </p:cNvSpPr>
          <p:nvPr/>
        </p:nvSpPr>
        <p:spPr bwMode="auto">
          <a:xfrm>
            <a:off x="4884738" y="2701925"/>
            <a:ext cx="1200150" cy="439738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7535" name="Line 21">
            <a:extLst>
              <a:ext uri="{FF2B5EF4-FFF2-40B4-BE49-F238E27FC236}">
                <a16:creationId xmlns:a16="http://schemas.microsoft.com/office/drawing/2014/main" xmlns="" id="{3CA3A543-D129-43FD-BEE4-F2002C72A178}"/>
              </a:ext>
            </a:extLst>
          </p:cNvPr>
          <p:cNvSpPr>
            <a:spLocks noChangeShapeType="1"/>
          </p:cNvSpPr>
          <p:nvPr/>
        </p:nvSpPr>
        <p:spPr bwMode="auto">
          <a:xfrm>
            <a:off x="5426075" y="4913313"/>
            <a:ext cx="441325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7536" name="Line 21">
            <a:extLst>
              <a:ext uri="{FF2B5EF4-FFF2-40B4-BE49-F238E27FC236}">
                <a16:creationId xmlns:a16="http://schemas.microsoft.com/office/drawing/2014/main" xmlns="" id="{4D59A8DC-A822-4F64-8131-B3376859D5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00675" y="4435475"/>
            <a:ext cx="1763713" cy="34607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5">
            <a:extLst>
              <a:ext uri="{FF2B5EF4-FFF2-40B4-BE49-F238E27FC236}">
                <a16:creationId xmlns:a16="http://schemas.microsoft.com/office/drawing/2014/main" xmlns="" id="{9417E5B0-A7D1-4E72-958A-83F58DFB06F2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971550" y="2781300"/>
            <a:ext cx="7429500" cy="857250"/>
          </a:xfrm>
        </p:spPr>
        <p:txBody>
          <a:bodyPr/>
          <a:lstStyle/>
          <a:p>
            <a:r>
              <a:rPr lang="cs-CZ" altLang="cs-CZ"/>
              <a:t>Trauma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4" name="Rectangle 5">
            <a:extLst>
              <a:ext uri="{FF2B5EF4-FFF2-40B4-BE49-F238E27FC236}">
                <a16:creationId xmlns:a16="http://schemas.microsoft.com/office/drawing/2014/main" xmlns="" id="{03FC3686-7565-42A3-B242-E25685BBC153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827088" y="0"/>
            <a:ext cx="7429500" cy="857250"/>
          </a:xfrm>
        </p:spPr>
        <p:txBody>
          <a:bodyPr/>
          <a:lstStyle/>
          <a:p>
            <a:r>
              <a:rPr lang="cs-CZ" altLang="cs-CZ" dirty="0"/>
              <a:t>Trauma</a:t>
            </a:r>
          </a:p>
        </p:txBody>
      </p:sp>
      <p:pic>
        <p:nvPicPr>
          <p:cNvPr id="109570" name="Picture 11" descr="GU09">
            <a:extLst>
              <a:ext uri="{FF2B5EF4-FFF2-40B4-BE49-F238E27FC236}">
                <a16:creationId xmlns:a16="http://schemas.microsoft.com/office/drawing/2014/main" xmlns="" id="{D24DAD1A-88BE-477D-A7C5-0C7A05D66565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42" t="-18259"/>
          <a:stretch>
            <a:fillRect/>
          </a:stretch>
        </p:blipFill>
        <p:spPr>
          <a:xfrm>
            <a:off x="-252413" y="260350"/>
            <a:ext cx="4610101" cy="3535363"/>
          </a:xfrm>
          <a:noFill/>
        </p:spPr>
      </p:pic>
      <p:pic>
        <p:nvPicPr>
          <p:cNvPr id="109571" name="Picture 15" descr="GU06">
            <a:extLst>
              <a:ext uri="{FF2B5EF4-FFF2-40B4-BE49-F238E27FC236}">
                <a16:creationId xmlns:a16="http://schemas.microsoft.com/office/drawing/2014/main" xmlns="" id="{425179B8-FA86-4870-B609-D700BB79A8E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410" t="-36212"/>
          <a:stretch>
            <a:fillRect/>
          </a:stretch>
        </p:blipFill>
        <p:spPr>
          <a:xfrm>
            <a:off x="3237426" y="2826478"/>
            <a:ext cx="5070475" cy="3948113"/>
          </a:xfrm>
          <a:noFill/>
        </p:spPr>
      </p:pic>
      <p:sp>
        <p:nvSpPr>
          <p:cNvPr id="109572" name="AutoShape 5" descr="GU05b">
            <a:extLst>
              <a:ext uri="{FF2B5EF4-FFF2-40B4-BE49-F238E27FC236}">
                <a16:creationId xmlns:a16="http://schemas.microsoft.com/office/drawing/2014/main" xmlns="" id="{1DA8403E-A891-44EB-A7AB-EB0EC921DC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19413" y="2266950"/>
            <a:ext cx="330517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09573" name="Text Box 24">
            <a:extLst>
              <a:ext uri="{FF2B5EF4-FFF2-40B4-BE49-F238E27FC236}">
                <a16:creationId xmlns:a16="http://schemas.microsoft.com/office/drawing/2014/main" xmlns="" id="{BDF128A7-A7C2-4EF7-BD6E-AD350ADF7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1551" y="6376128"/>
            <a:ext cx="28082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/>
              <a:t>Ruptura </a:t>
            </a:r>
            <a:r>
              <a:rPr lang="cs-CZ" altLang="cs-CZ" sz="1800" dirty="0" err="1"/>
              <a:t>m.m</a:t>
            </a:r>
            <a:r>
              <a:rPr lang="cs-CZ" altLang="cs-CZ" sz="1800" dirty="0"/>
              <a:t>.</a:t>
            </a:r>
          </a:p>
        </p:txBody>
      </p:sp>
      <p:pic>
        <p:nvPicPr>
          <p:cNvPr id="109575" name="Picture 8">
            <a:extLst>
              <a:ext uri="{FF2B5EF4-FFF2-40B4-BE49-F238E27FC236}">
                <a16:creationId xmlns:a16="http://schemas.microsoft.com/office/drawing/2014/main" xmlns="" id="{CE16785D-4247-4A0C-809A-1EB0F3D63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75" y="803275"/>
            <a:ext cx="3930650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Přímá spojnice se šipkou 15">
            <a:extLst>
              <a:ext uri="{FF2B5EF4-FFF2-40B4-BE49-F238E27FC236}">
                <a16:creationId xmlns:a16="http://schemas.microsoft.com/office/drawing/2014/main" xmlns="" id="{86167CD3-7975-48BD-9BAD-9578C15EC31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357861" y="2755606"/>
            <a:ext cx="558428" cy="195637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Přímá spojnice se šipkou 15">
            <a:extLst>
              <a:ext uri="{FF2B5EF4-FFF2-40B4-BE49-F238E27FC236}">
                <a16:creationId xmlns:a16="http://schemas.microsoft.com/office/drawing/2014/main" xmlns="" id="{86167CD3-7975-48BD-9BAD-9578C15EC31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23186" y="2071313"/>
            <a:ext cx="558428" cy="195637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Přímá spojnice se šipkou 15">
            <a:extLst>
              <a:ext uri="{FF2B5EF4-FFF2-40B4-BE49-F238E27FC236}">
                <a16:creationId xmlns:a16="http://schemas.microsoft.com/office/drawing/2014/main" xmlns="" id="{86167CD3-7975-48BD-9BAD-9578C15EC31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977512" y="4165398"/>
            <a:ext cx="558428" cy="195637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Přímá spojnice se šipkou 15">
            <a:extLst>
              <a:ext uri="{FF2B5EF4-FFF2-40B4-BE49-F238E27FC236}">
                <a16:creationId xmlns:a16="http://schemas.microsoft.com/office/drawing/2014/main" xmlns="" id="{86167CD3-7975-48BD-9BAD-9578C15EC31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253429" y="3958668"/>
            <a:ext cx="591988" cy="195637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nice se šipkou 15">
            <a:extLst>
              <a:ext uri="{FF2B5EF4-FFF2-40B4-BE49-F238E27FC236}">
                <a16:creationId xmlns:a16="http://schemas.microsoft.com/office/drawing/2014/main" xmlns="" id="{86167CD3-7975-48BD-9BAD-9578C15EC31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125337" y="5051108"/>
            <a:ext cx="591988" cy="195637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xmlns="" id="{86167CD3-7975-48BD-9BAD-9578C15EC31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977512" y="5568626"/>
            <a:ext cx="795151" cy="144992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Přímá spojnice se šipkou 15">
            <a:extLst>
              <a:ext uri="{FF2B5EF4-FFF2-40B4-BE49-F238E27FC236}">
                <a16:creationId xmlns:a16="http://schemas.microsoft.com/office/drawing/2014/main" xmlns="" id="{86167CD3-7975-48BD-9BAD-9578C15EC31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037774" y="1675935"/>
            <a:ext cx="160853" cy="381530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Přímá spojnice se šipkou 15">
            <a:extLst>
              <a:ext uri="{FF2B5EF4-FFF2-40B4-BE49-F238E27FC236}">
                <a16:creationId xmlns:a16="http://schemas.microsoft.com/office/drawing/2014/main" xmlns="" id="{86167CD3-7975-48BD-9BAD-9578C15EC31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872323" y="2386580"/>
            <a:ext cx="385326" cy="126930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Zástupný symbol pro obsah 2">
            <a:extLst>
              <a:ext uri="{FF2B5EF4-FFF2-40B4-BE49-F238E27FC236}">
                <a16:creationId xmlns:a16="http://schemas.microsoft.com/office/drawing/2014/main" xmlns="" id="{7CE46E46-3554-4555-979B-2163A33E1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6" y="3915342"/>
            <a:ext cx="4286250" cy="2180657"/>
          </a:xfrm>
        </p:spPr>
        <p:txBody>
          <a:bodyPr/>
          <a:lstStyle/>
          <a:p>
            <a:r>
              <a:rPr lang="cs-CZ" altLang="cs-CZ" sz="1800" dirty="0" smtClean="0"/>
              <a:t>U traumat může kromě poranění parenchymu ledvin dojít i k ruptuře pánvičky, močovodu nebo močového měchýře. K průkazu poranění je nutná vylučovací fáze nebo naplnění </a:t>
            </a:r>
            <a:r>
              <a:rPr lang="cs-CZ" altLang="cs-CZ" sz="1800" dirty="0" err="1" smtClean="0"/>
              <a:t>m.m</a:t>
            </a:r>
            <a:r>
              <a:rPr lang="cs-CZ" altLang="cs-CZ" sz="1800" dirty="0" smtClean="0"/>
              <a:t>. kontrastní látkou přes katetr.</a:t>
            </a:r>
            <a:endParaRPr lang="cs-CZ" altLang="cs-CZ" sz="1800" dirty="0"/>
          </a:p>
        </p:txBody>
      </p:sp>
      <p:sp>
        <p:nvSpPr>
          <p:cNvPr id="19" name="Text Box 24">
            <a:extLst>
              <a:ext uri="{FF2B5EF4-FFF2-40B4-BE49-F238E27FC236}">
                <a16:creationId xmlns:a16="http://schemas.microsoft.com/office/drawing/2014/main" xmlns="" id="{BDF128A7-A7C2-4EF7-BD6E-AD350ADF7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587" y="3409500"/>
            <a:ext cx="36630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 smtClean="0"/>
              <a:t>Trauma parenchymu levé ledviny</a:t>
            </a:r>
            <a:endParaRPr lang="cs-CZ" altLang="cs-CZ" sz="1800" dirty="0"/>
          </a:p>
        </p:txBody>
      </p:sp>
      <p:sp>
        <p:nvSpPr>
          <p:cNvPr id="21" name="Text Box 24">
            <a:extLst>
              <a:ext uri="{FF2B5EF4-FFF2-40B4-BE49-F238E27FC236}">
                <a16:creationId xmlns:a16="http://schemas.microsoft.com/office/drawing/2014/main" xmlns="" id="{BDF128A7-A7C2-4EF7-BD6E-AD350ADF7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8450" y="3383212"/>
            <a:ext cx="32243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 smtClean="0"/>
              <a:t>´Poranění pánvičky levé ledviny</a:t>
            </a:r>
            <a:endParaRPr lang="cs-CZ" altLang="cs-CZ" sz="18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3" descr="ruptura m">
            <a:extLst>
              <a:ext uri="{FF2B5EF4-FFF2-40B4-BE49-F238E27FC236}">
                <a16:creationId xmlns:a16="http://schemas.microsoft.com/office/drawing/2014/main" xmlns="" id="{F24CC237-7A90-4563-86D4-2D98B4D16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3" b="15379"/>
          <a:stretch>
            <a:fillRect/>
          </a:stretch>
        </p:blipFill>
        <p:spPr bwMode="auto">
          <a:xfrm>
            <a:off x="1619250" y="476250"/>
            <a:ext cx="5886450" cy="579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Text Box 5">
            <a:extLst>
              <a:ext uri="{FF2B5EF4-FFF2-40B4-BE49-F238E27FC236}">
                <a16:creationId xmlns:a16="http://schemas.microsoft.com/office/drawing/2014/main" xmlns="" id="{D33D587C-E082-4D70-9920-29F3589D8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300663"/>
            <a:ext cx="23764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Ruptura m.m. (CUG)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3068960"/>
            <a:ext cx="7886700" cy="1325563"/>
          </a:xfrm>
        </p:spPr>
        <p:txBody>
          <a:bodyPr/>
          <a:lstStyle/>
          <a:p>
            <a:r>
              <a:rPr lang="cs-CZ" dirty="0" err="1"/>
              <a:t>Uretra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142363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3" descr="sten membr">
            <a:extLst>
              <a:ext uri="{FF2B5EF4-FFF2-40B4-BE49-F238E27FC236}">
                <a16:creationId xmlns:a16="http://schemas.microsoft.com/office/drawing/2014/main" xmlns="" id="{AD9B97E1-5C62-48E1-A366-D5DFE7BD6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550" y="950913"/>
            <a:ext cx="27114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3" name="Picture 4" descr="sten membr1">
            <a:extLst>
              <a:ext uri="{FF2B5EF4-FFF2-40B4-BE49-F238E27FC236}">
                <a16:creationId xmlns:a16="http://schemas.microsoft.com/office/drawing/2014/main" xmlns="" id="{97738EEF-AE22-491F-A5E4-1416F2989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692150"/>
            <a:ext cx="2938462" cy="476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5" descr="stenmembr">
            <a:extLst>
              <a:ext uri="{FF2B5EF4-FFF2-40B4-BE49-F238E27FC236}">
                <a16:creationId xmlns:a16="http://schemas.microsoft.com/office/drawing/2014/main" xmlns="" id="{543BFE76-1670-4A0C-AF2B-EB47E0917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133600"/>
            <a:ext cx="332263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5" name="Text Box 8">
            <a:extLst>
              <a:ext uri="{FF2B5EF4-FFF2-40B4-BE49-F238E27FC236}">
                <a16:creationId xmlns:a16="http://schemas.microsoft.com/office/drawing/2014/main" xmlns="" id="{5377FAE9-8F6D-4112-A4CA-ED6AEEC71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1268413"/>
            <a:ext cx="1550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Stenóza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Text Box 8">
            <a:extLst>
              <a:ext uri="{FF2B5EF4-FFF2-40B4-BE49-F238E27FC236}">
                <a16:creationId xmlns:a16="http://schemas.microsoft.com/office/drawing/2014/main" xmlns="" id="{9DACE8DE-ED32-4F3D-A146-1150B625F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115888"/>
            <a:ext cx="4537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Akutní CUG u traumatu uretry</a:t>
            </a:r>
          </a:p>
        </p:txBody>
      </p:sp>
      <p:pic>
        <p:nvPicPr>
          <p:cNvPr id="113668" name="Picture 2">
            <a:extLst>
              <a:ext uri="{FF2B5EF4-FFF2-40B4-BE49-F238E27FC236}">
                <a16:creationId xmlns:a16="http://schemas.microsoft.com/office/drawing/2014/main" xmlns="" id="{80B1584C-D6FF-4FE0-8336-B5183B0AB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76"/>
          <a:stretch>
            <a:fillRect/>
          </a:stretch>
        </p:blipFill>
        <p:spPr bwMode="auto">
          <a:xfrm>
            <a:off x="11113" y="685800"/>
            <a:ext cx="3357562" cy="559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669" name="Picture 3">
            <a:extLst>
              <a:ext uri="{FF2B5EF4-FFF2-40B4-BE49-F238E27FC236}">
                <a16:creationId xmlns:a16="http://schemas.microsoft.com/office/drawing/2014/main" xmlns="" id="{EA32196C-F501-492D-A4B0-CB940CA4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685800"/>
            <a:ext cx="3211513" cy="382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670" name="Text Box 24">
            <a:extLst>
              <a:ext uri="{FF2B5EF4-FFF2-40B4-BE49-F238E27FC236}">
                <a16:creationId xmlns:a16="http://schemas.microsoft.com/office/drawing/2014/main" xmlns="" id="{B51FACBF-B170-4EFA-ACFB-3FCA3CEB7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280150"/>
            <a:ext cx="51839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/>
              <a:t>Ascendentní </a:t>
            </a:r>
            <a:r>
              <a:rPr lang="cs-CZ" altLang="cs-CZ" sz="1800" dirty="0" smtClean="0"/>
              <a:t>fáze –únik </a:t>
            </a:r>
            <a:r>
              <a:rPr lang="cs-CZ" altLang="cs-CZ" sz="1800" dirty="0" err="1" smtClean="0"/>
              <a:t>k.l</a:t>
            </a:r>
            <a:r>
              <a:rPr lang="cs-CZ" altLang="cs-CZ" sz="1800" dirty="0" smtClean="0"/>
              <a:t>. při poranění </a:t>
            </a:r>
            <a:r>
              <a:rPr lang="cs-CZ" altLang="cs-CZ" sz="1800" dirty="0" err="1" smtClean="0"/>
              <a:t>uretry</a:t>
            </a:r>
            <a:endParaRPr lang="cs-CZ" altLang="cs-CZ" sz="1800" dirty="0"/>
          </a:p>
        </p:txBody>
      </p:sp>
      <p:sp>
        <p:nvSpPr>
          <p:cNvPr id="113671" name="Text Box 24">
            <a:extLst>
              <a:ext uri="{FF2B5EF4-FFF2-40B4-BE49-F238E27FC236}">
                <a16:creationId xmlns:a16="http://schemas.microsoft.com/office/drawing/2014/main" xmlns="" id="{20B6C51D-64AA-4F93-BBEE-17EA74079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712788"/>
            <a:ext cx="2238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/>
              <a:t>Po naplnění </a:t>
            </a:r>
            <a:r>
              <a:rPr lang="cs-CZ" altLang="cs-CZ" sz="1800" dirty="0" err="1"/>
              <a:t>m.m</a:t>
            </a:r>
            <a:r>
              <a:rPr lang="cs-CZ" altLang="cs-CZ" sz="1800" dirty="0"/>
              <a:t>. přes </a:t>
            </a:r>
            <a:r>
              <a:rPr lang="cs-CZ" altLang="cs-CZ" sz="1800" dirty="0" err="1"/>
              <a:t>epicystostomii</a:t>
            </a:r>
            <a:endParaRPr lang="cs-CZ" altLang="cs-CZ" sz="1800" dirty="0"/>
          </a:p>
        </p:txBody>
      </p:sp>
      <p:cxnSp>
        <p:nvCxnSpPr>
          <p:cNvPr id="9" name="Přímá spojnice se šipkou 15">
            <a:extLst>
              <a:ext uri="{FF2B5EF4-FFF2-40B4-BE49-F238E27FC236}">
                <a16:creationId xmlns:a16="http://schemas.microsoft.com/office/drawing/2014/main" xmlns="" id="{86167CD3-7975-48BD-9BAD-9578C15EC317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366168" y="4077072"/>
            <a:ext cx="267629" cy="627458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Přímá spojnice se šipkou 15">
            <a:extLst>
              <a:ext uri="{FF2B5EF4-FFF2-40B4-BE49-F238E27FC236}">
                <a16:creationId xmlns:a16="http://schemas.microsoft.com/office/drawing/2014/main" xmlns="" id="{86167CD3-7975-48BD-9BAD-9578C15EC317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436096" y="3081934"/>
            <a:ext cx="267629" cy="627458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924944"/>
            <a:ext cx="7886700" cy="1325563"/>
          </a:xfrm>
        </p:spPr>
        <p:txBody>
          <a:bodyPr/>
          <a:lstStyle/>
          <a:p>
            <a:r>
              <a:rPr lang="cs-CZ" dirty="0"/>
              <a:t>Skrotum, penis</a:t>
            </a:r>
          </a:p>
        </p:txBody>
      </p:sp>
    </p:spTree>
    <p:extLst>
      <p:ext uri="{BB962C8B-B14F-4D97-AF65-F5344CB8AC3E}">
        <p14:creationId xmlns:p14="http://schemas.microsoft.com/office/powerpoint/2010/main" val="1630686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xmlns="" id="{C4227940-92FA-4FB4-9A1A-9D36C29637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/>
              <a:t>UZ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xmlns="" id="{942C2F22-E2B5-4488-9989-AD6B2567A66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219200"/>
            <a:ext cx="77724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často první a jediná </a:t>
            </a:r>
            <a:r>
              <a:rPr lang="cs-CZ" altLang="cs-CZ" sz="2800" dirty="0" err="1"/>
              <a:t>zobr.metoda</a:t>
            </a:r>
            <a:r>
              <a:rPr lang="cs-CZ" altLang="cs-CZ" sz="2800" dirty="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dirty="0"/>
              <a:t>	+ dostupná, neinvazivní, výtěžná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dirty="0"/>
              <a:t>	- závislá na zkušeností vyšetřujícího, přístrojovém vybavení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Různé sondy (vč. </a:t>
            </a:r>
            <a:r>
              <a:rPr lang="cs-CZ" altLang="cs-CZ" sz="2800" dirty="0" err="1"/>
              <a:t>endokavitálních</a:t>
            </a:r>
            <a:r>
              <a:rPr lang="cs-CZ" altLang="cs-CZ" sz="2800" dirty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B-</a:t>
            </a:r>
            <a:r>
              <a:rPr lang="cs-CZ" altLang="cs-CZ" sz="2800" dirty="0" err="1"/>
              <a:t>mod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doppler</a:t>
            </a:r>
            <a:r>
              <a:rPr lang="cs-CZ" altLang="cs-CZ" sz="2800" dirty="0"/>
              <a:t>, CEUS, intervence</a:t>
            </a:r>
          </a:p>
          <a:p>
            <a:pPr eaLnBrk="1" hangingPunct="1">
              <a:lnSpc>
                <a:spcPct val="90000"/>
              </a:lnSpc>
            </a:pPr>
            <a:endParaRPr lang="cs-CZ" altLang="cs-CZ" sz="28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800" i="1" dirty="0"/>
              <a:t>Ledviny, (nadledviny), (močovody), moč. měchýř, prostata, </a:t>
            </a:r>
            <a:r>
              <a:rPr lang="cs-CZ" altLang="cs-CZ" sz="2800" i="1" dirty="0" err="1"/>
              <a:t>scrotum</a:t>
            </a:r>
            <a:r>
              <a:rPr lang="cs-CZ" altLang="cs-CZ" sz="2800" i="1" dirty="0"/>
              <a:t>, </a:t>
            </a:r>
            <a:r>
              <a:rPr lang="cs-CZ" altLang="cs-CZ" sz="2800" i="1" dirty="0" smtClean="0"/>
              <a:t>penis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i="1" dirty="0"/>
              <a:t>(</a:t>
            </a:r>
            <a:r>
              <a:rPr lang="cs-CZ" altLang="cs-CZ" sz="2000" i="1" dirty="0" smtClean="0"/>
              <a:t>Nadledviny jsou dobře vidět u dětí. Močovody jen při dilataci u hubených jedinců)</a:t>
            </a:r>
            <a:endParaRPr lang="cs-CZ" altLang="cs-CZ" sz="2000" i="1" dirty="0"/>
          </a:p>
          <a:p>
            <a:pPr eaLnBrk="1" hangingPunct="1">
              <a:lnSpc>
                <a:spcPct val="90000"/>
              </a:lnSpc>
            </a:pPr>
            <a:r>
              <a:rPr lang="cs-CZ" altLang="cs-CZ" sz="2800" i="1" dirty="0" smtClean="0"/>
              <a:t>Renální tepny</a:t>
            </a:r>
            <a:endParaRPr lang="cs-CZ" altLang="cs-CZ" sz="2800" i="1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3700" y="82549"/>
            <a:ext cx="7886700" cy="1042195"/>
          </a:xfrm>
        </p:spPr>
        <p:txBody>
          <a:bodyPr/>
          <a:lstStyle/>
          <a:p>
            <a:pPr algn="ctr"/>
            <a:r>
              <a:rPr lang="cs-CZ" dirty="0"/>
              <a:t>Skrotum, penis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3700" y="1196752"/>
            <a:ext cx="8144764" cy="532859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dirty="0"/>
              <a:t>metoda 1. volby vždy </a:t>
            </a:r>
            <a:r>
              <a:rPr lang="cs-CZ" altLang="cs-CZ" b="1" dirty="0"/>
              <a:t>UZ!</a:t>
            </a:r>
          </a:p>
          <a:p>
            <a:pPr eaLnBrk="1" hangingPunct="1"/>
            <a:endParaRPr lang="cs-CZ" altLang="cs-CZ" b="1" dirty="0"/>
          </a:p>
          <a:p>
            <a:pPr eaLnBrk="1" hangingPunct="1"/>
            <a:r>
              <a:rPr lang="cs-CZ" altLang="cs-CZ" dirty="0"/>
              <a:t>trauma skrota - posouzení obalů varlete</a:t>
            </a:r>
          </a:p>
          <a:p>
            <a:pPr eaLnBrk="1" hangingPunct="1"/>
            <a:r>
              <a:rPr lang="cs-CZ" altLang="cs-CZ" dirty="0"/>
              <a:t>trauma penisu – ruptura obalů </a:t>
            </a:r>
            <a:r>
              <a:rPr lang="cs-CZ" altLang="cs-CZ" dirty="0" err="1"/>
              <a:t>kavern</a:t>
            </a:r>
            <a:r>
              <a:rPr lang="cs-CZ" altLang="cs-CZ" dirty="0"/>
              <a:t>. těles (nejlepší MR, ale malá dostupnost, </a:t>
            </a:r>
            <a:r>
              <a:rPr lang="cs-CZ" altLang="cs-CZ" sz="2000" dirty="0"/>
              <a:t>↑</a:t>
            </a:r>
            <a:r>
              <a:rPr lang="cs-CZ" altLang="cs-CZ" dirty="0"/>
              <a:t> cena)</a:t>
            </a:r>
          </a:p>
          <a:p>
            <a:pPr eaLnBrk="1" hangingPunct="1"/>
            <a:r>
              <a:rPr lang="cs-CZ" altLang="cs-CZ" dirty="0"/>
              <a:t>torze varlat – prokrvení (Doppler UZ)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záněty varlete, nadvarlete</a:t>
            </a:r>
          </a:p>
          <a:p>
            <a:pPr eaLnBrk="1" hangingPunct="1"/>
            <a:r>
              <a:rPr lang="cs-CZ" altLang="cs-CZ" dirty="0"/>
              <a:t>tumory varlat – téměř vždy maligní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varikokéla</a:t>
            </a:r>
            <a:endParaRPr lang="cs-CZ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7" name="Picture 2">
            <a:extLst>
              <a:ext uri="{FF2B5EF4-FFF2-40B4-BE49-F238E27FC236}">
                <a16:creationId xmlns:a16="http://schemas.microsoft.com/office/drawing/2014/main" xmlns="" id="{01DB4096-1D4F-48BA-B5F0-7DAD7C457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675"/>
            <a:ext cx="3281363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8" name="Picture 3">
            <a:extLst>
              <a:ext uri="{FF2B5EF4-FFF2-40B4-BE49-F238E27FC236}">
                <a16:creationId xmlns:a16="http://schemas.microsoft.com/office/drawing/2014/main" xmlns="" id="{E5B6B674-A73E-4CAD-9565-B85BD2AAD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2"/>
          <a:stretch>
            <a:fillRect/>
          </a:stretch>
        </p:blipFill>
        <p:spPr bwMode="auto">
          <a:xfrm>
            <a:off x="4046538" y="0"/>
            <a:ext cx="4087812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9" name="Picture 4">
            <a:extLst>
              <a:ext uri="{FF2B5EF4-FFF2-40B4-BE49-F238E27FC236}">
                <a16:creationId xmlns:a16="http://schemas.microsoft.com/office/drawing/2014/main" xmlns="" id="{5BFB56A7-91C9-4FC2-B601-BFFEC8EB8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" b="10593"/>
          <a:stretch>
            <a:fillRect/>
          </a:stretch>
        </p:blipFill>
        <p:spPr bwMode="auto">
          <a:xfrm>
            <a:off x="5867400" y="2349500"/>
            <a:ext cx="32766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0" name="Picture 5">
            <a:extLst>
              <a:ext uri="{FF2B5EF4-FFF2-40B4-BE49-F238E27FC236}">
                <a16:creationId xmlns:a16="http://schemas.microsoft.com/office/drawing/2014/main" xmlns="" id="{B53C21C0-D3FF-4397-9B32-E6CE1898D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7213"/>
            <a:ext cx="3276600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1" name="Picture 6">
            <a:extLst>
              <a:ext uri="{FF2B5EF4-FFF2-40B4-BE49-F238E27FC236}">
                <a16:creationId xmlns:a16="http://schemas.microsoft.com/office/drawing/2014/main" xmlns="" id="{C4CB6A92-414A-437F-B42C-F35554100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t="4478" b="17903"/>
          <a:stretch>
            <a:fillRect/>
          </a:stretch>
        </p:blipFill>
        <p:spPr bwMode="auto">
          <a:xfrm>
            <a:off x="5826125" y="4597400"/>
            <a:ext cx="3317875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2" name="Text Box 8">
            <a:extLst>
              <a:ext uri="{FF2B5EF4-FFF2-40B4-BE49-F238E27FC236}">
                <a16:creationId xmlns:a16="http://schemas.microsoft.com/office/drawing/2014/main" xmlns="" id="{5B500EE4-95D0-46C4-95B7-B9F615083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076700"/>
            <a:ext cx="2575449" cy="46166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Nepostižená strana</a:t>
            </a:r>
            <a:endParaRPr lang="en-US" altLang="cs-CZ" sz="2400" dirty="0">
              <a:latin typeface="+mn-lt"/>
            </a:endParaRPr>
          </a:p>
        </p:txBody>
      </p:sp>
      <p:sp>
        <p:nvSpPr>
          <p:cNvPr id="118793" name="Text Box 8">
            <a:extLst>
              <a:ext uri="{FF2B5EF4-FFF2-40B4-BE49-F238E27FC236}">
                <a16:creationId xmlns:a16="http://schemas.microsoft.com/office/drawing/2014/main" xmlns="" id="{A1ED78BF-8D86-48D3-A2F8-AA6CFAECA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4159250"/>
            <a:ext cx="2213426" cy="46166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Postižená strana</a:t>
            </a:r>
            <a:endParaRPr lang="en-US" altLang="cs-CZ" sz="2400" dirty="0">
              <a:latin typeface="+mn-lt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365125"/>
            <a:ext cx="3888432" cy="1325563"/>
          </a:xfrm>
        </p:spPr>
        <p:txBody>
          <a:bodyPr/>
          <a:lstStyle/>
          <a:p>
            <a:r>
              <a:rPr lang="cs-CZ" sz="3200" dirty="0" err="1"/>
              <a:t>Orchiepididymitida</a:t>
            </a:r>
            <a:endParaRPr lang="cs-CZ" sz="3200" dirty="0"/>
          </a:p>
        </p:txBody>
      </p:sp>
      <p:cxnSp>
        <p:nvCxnSpPr>
          <p:cNvPr id="11" name="Přímá spojnice se šipkou 15">
            <a:extLst>
              <a:ext uri="{FF2B5EF4-FFF2-40B4-BE49-F238E27FC236}">
                <a16:creationId xmlns:a16="http://schemas.microsoft.com/office/drawing/2014/main" xmlns="" id="{86167CD3-7975-48BD-9BAD-9578C15EC31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833766" y="1114658"/>
            <a:ext cx="572640" cy="261143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Přímá spojnice se šipkou 15">
            <a:extLst>
              <a:ext uri="{FF2B5EF4-FFF2-40B4-BE49-F238E27FC236}">
                <a16:creationId xmlns:a16="http://schemas.microsoft.com/office/drawing/2014/main" xmlns="" id="{86167CD3-7975-48BD-9BAD-9578C15EC31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84156" y="245666"/>
            <a:ext cx="444500" cy="310589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Přímá spojnice se šipkou 15">
            <a:extLst>
              <a:ext uri="{FF2B5EF4-FFF2-40B4-BE49-F238E27FC236}">
                <a16:creationId xmlns:a16="http://schemas.microsoft.com/office/drawing/2014/main" xmlns="" id="{86167CD3-7975-48BD-9BAD-9578C15EC31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03875" y="70256"/>
            <a:ext cx="0" cy="380845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nice se šipkou 15">
            <a:extLst>
              <a:ext uri="{FF2B5EF4-FFF2-40B4-BE49-F238E27FC236}">
                <a16:creationId xmlns:a16="http://schemas.microsoft.com/office/drawing/2014/main" xmlns="" id="{86167CD3-7975-48BD-9BAD-9578C15EC31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983361" y="1776576"/>
            <a:ext cx="222250" cy="572924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11">
            <a:extLst>
              <a:ext uri="{FF2B5EF4-FFF2-40B4-BE49-F238E27FC236}">
                <a16:creationId xmlns:a16="http://schemas.microsoft.com/office/drawing/2014/main" xmlns="" id="{A1A0323B-D5C2-434E-9EDC-BCB032D98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4813"/>
            <a:ext cx="5284788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Text Box 1037">
            <a:extLst>
              <a:ext uri="{FF2B5EF4-FFF2-40B4-BE49-F238E27FC236}">
                <a16:creationId xmlns:a16="http://schemas.microsoft.com/office/drawing/2014/main" xmlns="" id="{79C4C12B-ECFA-4959-B0F4-89126BC70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656" y="76200"/>
            <a:ext cx="32709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/>
              <a:t>nádor varlete - </a:t>
            </a:r>
            <a:r>
              <a:rPr lang="cs-CZ" altLang="cs-CZ" sz="2000" dirty="0" err="1"/>
              <a:t>seminom</a:t>
            </a:r>
            <a:endParaRPr lang="cs-CZ" altLang="cs-CZ" sz="2000" dirty="0"/>
          </a:p>
        </p:txBody>
      </p:sp>
      <p:pic>
        <p:nvPicPr>
          <p:cNvPr id="119812" name="Picture 7">
            <a:extLst>
              <a:ext uri="{FF2B5EF4-FFF2-40B4-BE49-F238E27FC236}">
                <a16:creationId xmlns:a16="http://schemas.microsoft.com/office/drawing/2014/main" xmlns="" id="{71377EB3-0706-4CFF-8C07-0C4867DEA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3481388"/>
            <a:ext cx="4994275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3" name="Text Box 1038">
            <a:extLst>
              <a:ext uri="{FF2B5EF4-FFF2-40B4-BE49-F238E27FC236}">
                <a16:creationId xmlns:a16="http://schemas.microsoft.com/office/drawing/2014/main" xmlns="" id="{01196B67-4BA7-4A13-BA2D-05CD1B7F3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3429000"/>
            <a:ext cx="2305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varikokéla</a:t>
            </a:r>
          </a:p>
        </p:txBody>
      </p:sp>
      <p:pic>
        <p:nvPicPr>
          <p:cNvPr id="119814" name="Picture 9">
            <a:extLst>
              <a:ext uri="{FF2B5EF4-FFF2-40B4-BE49-F238E27FC236}">
                <a16:creationId xmlns:a16="http://schemas.microsoft.com/office/drawing/2014/main" xmlns="" id="{F9F2A78A-4A5E-49E1-8681-59F754D63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8" y="765175"/>
            <a:ext cx="35480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Přímá spojnice se šipkou 15">
            <a:extLst>
              <a:ext uri="{FF2B5EF4-FFF2-40B4-BE49-F238E27FC236}">
                <a16:creationId xmlns:a16="http://schemas.microsoft.com/office/drawing/2014/main" xmlns="" id="{86167CD3-7975-48BD-9BAD-9578C15EC31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979712" y="1741487"/>
            <a:ext cx="444500" cy="638175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Přímá spojnice se šipkou 15">
            <a:extLst>
              <a:ext uri="{FF2B5EF4-FFF2-40B4-BE49-F238E27FC236}">
                <a16:creationId xmlns:a16="http://schemas.microsoft.com/office/drawing/2014/main" xmlns="" id="{86167CD3-7975-48BD-9BAD-9578C15EC317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243301" y="1777237"/>
            <a:ext cx="688739" cy="499635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Obrázek 10" descr="Torze_varlete_Cerny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57"/>
          <a:stretch>
            <a:fillRect/>
          </a:stretch>
        </p:blipFill>
        <p:spPr bwMode="auto">
          <a:xfrm>
            <a:off x="215900" y="2997200"/>
            <a:ext cx="4464050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1" name="Obrázek 11" descr="Torze_varlete_Cerny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1"/>
          <a:stretch>
            <a:fillRect/>
          </a:stretch>
        </p:blipFill>
        <p:spPr bwMode="auto">
          <a:xfrm>
            <a:off x="4716463" y="2997200"/>
            <a:ext cx="4319587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2" name="Nadpis 1"/>
          <p:cNvSpPr>
            <a:spLocks noGrp="1"/>
          </p:cNvSpPr>
          <p:nvPr>
            <p:ph type="title"/>
          </p:nvPr>
        </p:nvSpPr>
        <p:spPr>
          <a:xfrm>
            <a:off x="623888" y="26988"/>
            <a:ext cx="7886700" cy="1325562"/>
          </a:xfrm>
        </p:spPr>
        <p:txBody>
          <a:bodyPr/>
          <a:lstStyle/>
          <a:p>
            <a:pPr eaLnBrk="1" hangingPunct="1"/>
            <a:r>
              <a:rPr lang="cs-CZ" altLang="cs-CZ" smtClean="0"/>
              <a:t>Torze varlete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125538"/>
            <a:ext cx="7886700" cy="1439862"/>
          </a:xfrm>
        </p:spPr>
        <p:txBody>
          <a:bodyPr rtlCol="0">
            <a:normAutofit fontScale="92500"/>
          </a:bodyPr>
          <a:lstStyle/>
          <a:p>
            <a:pPr marL="342900" indent="-34290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cs-CZ" kern="0" dirty="0">
                <a:solidFill>
                  <a:srgbClr val="FFFFFF"/>
                </a:solidFill>
                <a:cs typeface="Arial" pitchFamily="34" charset="0"/>
              </a:rPr>
              <a:t>Náhle vzniklá bolest (nauzea, zvracení)</a:t>
            </a:r>
          </a:p>
          <a:p>
            <a:pPr marL="342900" indent="-34290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cs-CZ" kern="0" dirty="0" smtClean="0">
                <a:solidFill>
                  <a:srgbClr val="FFFFFF"/>
                </a:solidFill>
                <a:cs typeface="Arial" pitchFamily="34" charset="0"/>
              </a:rPr>
              <a:t>Barevné </a:t>
            </a:r>
            <a:r>
              <a:rPr lang="cs-CZ" kern="0" dirty="0">
                <a:solidFill>
                  <a:srgbClr val="FFFFFF"/>
                </a:solidFill>
                <a:cs typeface="Arial" pitchFamily="34" charset="0"/>
              </a:rPr>
              <a:t>dopplerovské mapování má 86% </a:t>
            </a:r>
            <a:r>
              <a:rPr lang="cs-CZ" kern="0" dirty="0" smtClean="0">
                <a:solidFill>
                  <a:srgbClr val="FFFFFF"/>
                </a:solidFill>
                <a:cs typeface="Arial" pitchFamily="34" charset="0"/>
              </a:rPr>
              <a:t>senzitivitu</a:t>
            </a:r>
          </a:p>
          <a:p>
            <a:pPr marL="342900" indent="-34290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cs-CZ" kern="0" dirty="0" smtClean="0">
                <a:solidFill>
                  <a:srgbClr val="FFFFFF"/>
                </a:solidFill>
                <a:cs typeface="Arial" pitchFamily="34" charset="0"/>
              </a:rPr>
              <a:t>Srovnání se zdravou stranou!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75108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Nadpis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r>
              <a:rPr lang="cs-CZ" altLang="cs-CZ" smtClean="0"/>
              <a:t>Nádory varlat</a:t>
            </a:r>
            <a:endParaRPr lang="cs-CZ" altLang="cs-CZ" smtClean="0">
              <a:cs typeface="Arial" panose="020B0604020202020204" pitchFamily="34" charset="0"/>
            </a:endParaRPr>
          </a:p>
        </p:txBody>
      </p:sp>
      <p:sp>
        <p:nvSpPr>
          <p:cNvPr id="138243" name="Zástupný symbol pro obsah 2"/>
          <p:cNvSpPr>
            <a:spLocks noGrp="1"/>
          </p:cNvSpPr>
          <p:nvPr>
            <p:ph idx="1"/>
          </p:nvPr>
        </p:nvSpPr>
        <p:spPr>
          <a:xfrm>
            <a:off x="395288" y="1125538"/>
            <a:ext cx="8064500" cy="5400675"/>
          </a:xfrm>
        </p:spPr>
        <p:txBody>
          <a:bodyPr/>
          <a:lstStyle/>
          <a:p>
            <a:r>
              <a:rPr lang="cs-CZ" altLang="cs-CZ" sz="2000" smtClean="0">
                <a:cs typeface="Arial" panose="020B0604020202020204" pitchFamily="34" charset="0"/>
              </a:rPr>
              <a:t>Nejčastější nádorové onemocnění </a:t>
            </a:r>
            <a:r>
              <a:rPr lang="cs-CZ" altLang="cs-CZ" sz="2000" smtClean="0">
                <a:solidFill>
                  <a:srgbClr val="FFFF00"/>
                </a:solidFill>
                <a:cs typeface="Arial" panose="020B0604020202020204" pitchFamily="34" charset="0"/>
              </a:rPr>
              <a:t>mladých mužů </a:t>
            </a:r>
            <a:r>
              <a:rPr lang="cs-CZ" altLang="cs-CZ" sz="2000" smtClean="0">
                <a:cs typeface="Arial" panose="020B0604020202020204" pitchFamily="34" charset="0"/>
              </a:rPr>
              <a:t>ve věku 20-40 let</a:t>
            </a:r>
          </a:p>
          <a:p>
            <a:r>
              <a:rPr lang="cs-CZ" altLang="cs-CZ" sz="2000" smtClean="0">
                <a:solidFill>
                  <a:srgbClr val="FFFF00"/>
                </a:solidFill>
                <a:cs typeface="Arial" panose="020B0604020202020204" pitchFamily="34" charset="0"/>
              </a:rPr>
              <a:t>UZ</a:t>
            </a:r>
            <a:r>
              <a:rPr lang="cs-CZ" altLang="cs-CZ" sz="2000" smtClean="0">
                <a:cs typeface="Arial" panose="020B0604020202020204" pitchFamily="34" charset="0"/>
              </a:rPr>
              <a:t> = základní zobr. metoda pro </a:t>
            </a:r>
            <a:r>
              <a:rPr lang="cs-CZ" altLang="cs-CZ" sz="2000" smtClean="0">
                <a:solidFill>
                  <a:srgbClr val="FFFF00"/>
                </a:solidFill>
                <a:cs typeface="Arial" panose="020B0604020202020204" pitchFamily="34" charset="0"/>
              </a:rPr>
              <a:t>diagnostiku</a:t>
            </a:r>
            <a:r>
              <a:rPr lang="cs-CZ" altLang="cs-CZ" sz="2000" smtClean="0">
                <a:cs typeface="Arial" panose="020B0604020202020204" pitchFamily="34" charset="0"/>
              </a:rPr>
              <a:t> nádorů varlat a sledování po terapii</a:t>
            </a:r>
          </a:p>
          <a:p>
            <a:endParaRPr lang="cs-CZ" altLang="cs-CZ" sz="2000" smtClean="0">
              <a:cs typeface="Arial" panose="020B0604020202020204" pitchFamily="34" charset="0"/>
            </a:endParaRPr>
          </a:p>
          <a:p>
            <a:endParaRPr lang="cs-CZ" altLang="cs-CZ" sz="2000" smtClean="0">
              <a:cs typeface="Arial" panose="020B0604020202020204" pitchFamily="34" charset="0"/>
            </a:endParaRPr>
          </a:p>
        </p:txBody>
      </p:sp>
      <p:pic>
        <p:nvPicPr>
          <p:cNvPr id="138244" name="Picture 2" descr="D:\radiol\přednášky\Čejkovice 2014\Urogenitál\obrazky\Kriz_seminom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9" r="12575" b="26723"/>
          <a:stretch>
            <a:fillRect/>
          </a:stretch>
        </p:blipFill>
        <p:spPr bwMode="auto">
          <a:xfrm>
            <a:off x="4859338" y="2268538"/>
            <a:ext cx="3200400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5" name="Picture 3" descr="D:\radiol\přednášky\Čejkovice 2014\Urogenitál\obrazky\Kriz_seminom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5" t="4634" b="21217"/>
          <a:stretch>
            <a:fillRect/>
          </a:stretch>
        </p:blipFill>
        <p:spPr bwMode="auto">
          <a:xfrm>
            <a:off x="827088" y="2268538"/>
            <a:ext cx="3598862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6" name="Picture 6" descr="D:\radiol\přednášky\Čejkovice 2014\Urogenitál\obrazky\Kupsky_smiseny_germ_tu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86"/>
          <a:stretch>
            <a:fillRect/>
          </a:stretch>
        </p:blipFill>
        <p:spPr bwMode="auto">
          <a:xfrm>
            <a:off x="4787900" y="4618038"/>
            <a:ext cx="3240088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7" name="Picture 7" descr="D:\radiol\přednášky\Čejkovice 2014\Urogenitál\obrazky\Kupsky_smiseny_germ_tu_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" b="4903"/>
          <a:stretch>
            <a:fillRect/>
          </a:stretch>
        </p:blipFill>
        <p:spPr bwMode="auto">
          <a:xfrm>
            <a:off x="1042988" y="4545013"/>
            <a:ext cx="3168650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xmlns="" id="{0A87D9D4-79B2-470E-86C1-709D9295C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0188" y="4002088"/>
            <a:ext cx="1171575" cy="4000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cs-CZ" sz="2000" dirty="0" err="1">
                <a:latin typeface="+mn-lt"/>
              </a:rPr>
              <a:t>Seminom</a:t>
            </a:r>
            <a:endParaRPr lang="en-US" sz="2000" dirty="0">
              <a:latin typeface="+mn-lt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xmlns="" id="{2E46D25D-6D41-45B5-B9D0-117AD8B59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500" y="6194425"/>
            <a:ext cx="1984375" cy="4000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cs-CZ" sz="2000" dirty="0">
                <a:latin typeface="+mn-lt"/>
              </a:rPr>
              <a:t>Smíšený </a:t>
            </a:r>
            <a:r>
              <a:rPr lang="cs-CZ" sz="2000" dirty="0" err="1">
                <a:latin typeface="+mn-lt"/>
              </a:rPr>
              <a:t>germ</a:t>
            </a:r>
            <a:r>
              <a:rPr lang="cs-CZ" sz="2000" dirty="0">
                <a:latin typeface="+mn-lt"/>
              </a:rPr>
              <a:t>. tu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469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924944"/>
            <a:ext cx="7886700" cy="1325563"/>
          </a:xfrm>
        </p:spPr>
        <p:txBody>
          <a:bodyPr/>
          <a:lstStyle/>
          <a:p>
            <a:r>
              <a:rPr lang="cs-CZ" dirty="0"/>
              <a:t>Prostata</a:t>
            </a:r>
          </a:p>
        </p:txBody>
      </p:sp>
    </p:spTree>
    <p:extLst>
      <p:ext uri="{BB962C8B-B14F-4D97-AF65-F5344CB8AC3E}">
        <p14:creationId xmlns:p14="http://schemas.microsoft.com/office/powerpoint/2010/main" val="20765536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Text Box 9">
            <a:extLst>
              <a:ext uri="{FF2B5EF4-FFF2-40B4-BE49-F238E27FC236}">
                <a16:creationId xmlns:a16="http://schemas.microsoft.com/office/drawing/2014/main" xmlns="" id="{A586154C-5534-4AF5-B0EA-7A28479F2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6050" y="3595688"/>
            <a:ext cx="2305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cysta prostaty</a:t>
            </a:r>
          </a:p>
        </p:txBody>
      </p:sp>
      <p:sp>
        <p:nvSpPr>
          <p:cNvPr id="121861" name="Text Box 9">
            <a:extLst>
              <a:ext uri="{FF2B5EF4-FFF2-40B4-BE49-F238E27FC236}">
                <a16:creationId xmlns:a16="http://schemas.microsoft.com/office/drawing/2014/main" xmlns="" id="{0BCA43F1-AAE2-4900-BF00-FC51A2AFA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763" y="6491288"/>
            <a:ext cx="1511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tumor</a:t>
            </a:r>
          </a:p>
        </p:txBody>
      </p:sp>
      <p:pic>
        <p:nvPicPr>
          <p:cNvPr id="121862" name="Picture 1026" descr="C:\Documents and Settings\Marek Mechl\Dokumenty\Obrázky\RTG snímky\UZ 26-9-02\Aaahq.tif">
            <a:extLst>
              <a:ext uri="{FF2B5EF4-FFF2-40B4-BE49-F238E27FC236}">
                <a16:creationId xmlns:a16="http://schemas.microsoft.com/office/drawing/2014/main" xmlns="" id="{CC61481F-51E7-4332-BD38-D2E968699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t="17928" r="2237" b="5273"/>
          <a:stretch>
            <a:fillRect/>
          </a:stretch>
        </p:blipFill>
        <p:spPr bwMode="auto">
          <a:xfrm>
            <a:off x="5105400" y="1295400"/>
            <a:ext cx="3744913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3" name="Text Box 9">
            <a:extLst>
              <a:ext uri="{FF2B5EF4-FFF2-40B4-BE49-F238E27FC236}">
                <a16:creationId xmlns:a16="http://schemas.microsoft.com/office/drawing/2014/main" xmlns="" id="{9FAE7EEA-62D3-43BE-9452-44D0C2494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25" y="3671888"/>
            <a:ext cx="2305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hyperplazie prostaty</a:t>
            </a:r>
          </a:p>
        </p:txBody>
      </p:sp>
      <p:pic>
        <p:nvPicPr>
          <p:cNvPr id="121864" name="Picture 11">
            <a:extLst>
              <a:ext uri="{FF2B5EF4-FFF2-40B4-BE49-F238E27FC236}">
                <a16:creationId xmlns:a16="http://schemas.microsoft.com/office/drawing/2014/main" xmlns="" id="{8B526A9A-730F-4DB1-ADE6-F3E8B2732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87825"/>
            <a:ext cx="40132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5" name="Picture 12">
            <a:extLst>
              <a:ext uri="{FF2B5EF4-FFF2-40B4-BE49-F238E27FC236}">
                <a16:creationId xmlns:a16="http://schemas.microsoft.com/office/drawing/2014/main" xmlns="" id="{4EC9760C-E11E-433D-AD8C-3B507053F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3944938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8163" y="113506"/>
            <a:ext cx="8134350" cy="1325563"/>
          </a:xfrm>
        </p:spPr>
        <p:txBody>
          <a:bodyPr/>
          <a:lstStyle/>
          <a:p>
            <a:r>
              <a:rPr lang="cs-CZ" sz="3200" dirty="0"/>
              <a:t>Prostata – </a:t>
            </a:r>
            <a:r>
              <a:rPr lang="cs-CZ" sz="3200" dirty="0" err="1"/>
              <a:t>transrektální</a:t>
            </a:r>
            <a:r>
              <a:rPr lang="cs-CZ" sz="3200" dirty="0"/>
              <a:t> ultrasonografie (TRUS)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C03B88E6-6B81-45AE-BC44-3B0ED779F345}"/>
              </a:ext>
            </a:extLst>
          </p:cNvPr>
          <p:cNvSpPr/>
          <p:nvPr/>
        </p:nvSpPr>
        <p:spPr>
          <a:xfrm>
            <a:off x="323850" y="6381750"/>
            <a:ext cx="8208963" cy="3968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cs-CZ" sz="900" i="1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Dušek a kol. Epidemiologie zhoubných nádorů v České republice [online]. Masarykova univerzita. Dostupný z WWW: http://www.svod.cz. ISSN 1802 – 8861.</a:t>
            </a:r>
          </a:p>
          <a:p>
            <a:pPr eaLnBrk="1" hangingPunct="1">
              <a:spcBef>
                <a:spcPct val="20000"/>
              </a:spcBef>
              <a:buClr>
                <a:srgbClr val="FFCC00"/>
              </a:buClr>
              <a:buSzPct val="70000"/>
              <a:defRPr/>
            </a:pPr>
            <a:r>
              <a:rPr lang="en-US" sz="900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EAU G</a:t>
            </a:r>
            <a:r>
              <a:rPr lang="cs-CZ" sz="900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uidelines</a:t>
            </a:r>
            <a:endParaRPr lang="cs-CZ" sz="900" i="1" dirty="0">
              <a:solidFill>
                <a:srgbClr val="FFFFFF">
                  <a:lumMod val="8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2883" name="Nadpis 6">
            <a:extLst>
              <a:ext uri="{FF2B5EF4-FFF2-40B4-BE49-F238E27FC236}">
                <a16:creationId xmlns:a16="http://schemas.microsoft.com/office/drawing/2014/main" xmlns="" id="{6B60DB2B-11BE-419A-9E29-C51B2EFC0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88" y="28575"/>
            <a:ext cx="8229600" cy="1143000"/>
          </a:xfrm>
        </p:spPr>
        <p:txBody>
          <a:bodyPr/>
          <a:lstStyle/>
          <a:p>
            <a:r>
              <a:rPr lang="cs-CZ" altLang="cs-CZ"/>
              <a:t>Karcinom prostaty</a:t>
            </a:r>
          </a:p>
        </p:txBody>
      </p:sp>
      <p:sp>
        <p:nvSpPr>
          <p:cNvPr id="122884" name="Zástupný symbol pro obsah 7">
            <a:extLst>
              <a:ext uri="{FF2B5EF4-FFF2-40B4-BE49-F238E27FC236}">
                <a16:creationId xmlns:a16="http://schemas.microsoft.com/office/drawing/2014/main" xmlns="" id="{E0F0633B-35A9-4488-B6E3-721374D51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329237"/>
          </a:xfrm>
        </p:spPr>
        <p:txBody>
          <a:bodyPr/>
          <a:lstStyle/>
          <a:p>
            <a:pPr eaLnBrk="1" hangingPunct="1"/>
            <a:endParaRPr lang="cs-CZ" altLang="cs-CZ" sz="2800" dirty="0"/>
          </a:p>
          <a:p>
            <a:pPr eaLnBrk="1" hangingPunct="1"/>
            <a:r>
              <a:rPr lang="cs-CZ" altLang="cs-CZ" sz="2800" dirty="0"/>
              <a:t>Nejčastější malignita u mužů.</a:t>
            </a:r>
          </a:p>
          <a:p>
            <a:pPr eaLnBrk="1" hangingPunct="1"/>
            <a:endParaRPr lang="cs-CZ" altLang="cs-CZ" sz="2800" dirty="0"/>
          </a:p>
          <a:p>
            <a:pPr lvl="1" eaLnBrk="1" hangingPunct="1"/>
            <a:endParaRPr lang="cs-CZ" altLang="cs-CZ" sz="2400" dirty="0"/>
          </a:p>
          <a:p>
            <a:pPr lvl="1" eaLnBrk="1" hangingPunct="1"/>
            <a:endParaRPr lang="cs-CZ" altLang="cs-CZ" sz="2400" dirty="0"/>
          </a:p>
          <a:p>
            <a:pPr eaLnBrk="1" hangingPunct="1"/>
            <a:r>
              <a:rPr lang="cs-CZ" altLang="cs-CZ" sz="2800" dirty="0"/>
              <a:t>Základ diagnostiky:</a:t>
            </a:r>
          </a:p>
          <a:p>
            <a:pPr lvl="1" eaLnBrk="1" hangingPunct="1"/>
            <a:r>
              <a:rPr lang="cs-CZ" altLang="cs-CZ" sz="2400" dirty="0">
                <a:solidFill>
                  <a:srgbClr val="FFFF00"/>
                </a:solidFill>
              </a:rPr>
              <a:t>PSA</a:t>
            </a:r>
            <a:r>
              <a:rPr lang="cs-CZ" altLang="cs-CZ" sz="2400" dirty="0">
                <a:solidFill>
                  <a:schemeClr val="tx2"/>
                </a:solidFill>
              </a:rPr>
              <a:t> </a:t>
            </a:r>
            <a:r>
              <a:rPr lang="cs-CZ" altLang="cs-CZ" sz="2400" dirty="0"/>
              <a:t>(norma 0.1 – 4.0 </a:t>
            </a:r>
            <a:r>
              <a:rPr lang="cs-CZ" altLang="cs-CZ" sz="2400" dirty="0" err="1"/>
              <a:t>ng</a:t>
            </a:r>
            <a:r>
              <a:rPr lang="cs-CZ" altLang="cs-CZ" sz="2400" dirty="0"/>
              <a:t>/ml)</a:t>
            </a:r>
            <a:endParaRPr lang="cs-CZ" altLang="cs-CZ" sz="1800" dirty="0"/>
          </a:p>
          <a:p>
            <a:pPr lvl="2" eaLnBrk="1" hangingPunct="1"/>
            <a:endParaRPr lang="cs-CZ" altLang="cs-CZ" sz="1800" dirty="0"/>
          </a:p>
          <a:p>
            <a:pPr lvl="1" eaLnBrk="1" hangingPunct="1"/>
            <a:r>
              <a:rPr lang="cs-CZ" altLang="cs-CZ" sz="2400" dirty="0">
                <a:solidFill>
                  <a:srgbClr val="FFFF00"/>
                </a:solidFill>
              </a:rPr>
              <a:t>DRE</a:t>
            </a:r>
            <a:r>
              <a:rPr lang="cs-CZ" altLang="cs-CZ" sz="2400" dirty="0"/>
              <a:t> – digitální rektální vyšetření</a:t>
            </a:r>
          </a:p>
          <a:p>
            <a:pPr lvl="1" eaLnBrk="1" hangingPunct="1"/>
            <a:endParaRPr lang="cs-CZ" altLang="cs-CZ" sz="2400" dirty="0"/>
          </a:p>
          <a:p>
            <a:pPr lvl="1" eaLnBrk="1" hangingPunct="1"/>
            <a:r>
              <a:rPr lang="cs-CZ" altLang="cs-CZ" sz="2400" dirty="0">
                <a:solidFill>
                  <a:srgbClr val="FFFF00"/>
                </a:solidFill>
              </a:rPr>
              <a:t>Systematická biopsie </a:t>
            </a:r>
            <a:r>
              <a:rPr lang="cs-CZ" altLang="cs-CZ" sz="2400" dirty="0"/>
              <a:t>pomocí TRUS – necílená!</a:t>
            </a:r>
          </a:p>
          <a:p>
            <a:pPr lvl="1" eaLnBrk="1" hangingPunct="1"/>
            <a:endParaRPr lang="cs-CZ" altLang="cs-CZ" sz="2400" dirty="0"/>
          </a:p>
          <a:p>
            <a:pPr lvl="1" eaLnBrk="1" hangingPunct="1"/>
            <a:endParaRPr lang="cs-CZ" altLang="cs-CZ" sz="240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E4E2B418-687C-4F82-A2C9-2FC13D6241F4}"/>
              </a:ext>
            </a:extLst>
          </p:cNvPr>
          <p:cNvSpPr/>
          <p:nvPr/>
        </p:nvSpPr>
        <p:spPr>
          <a:xfrm>
            <a:off x="323850" y="6381750"/>
            <a:ext cx="8208963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FFCC00"/>
              </a:buClr>
              <a:buSzPct val="70000"/>
              <a:defRPr/>
            </a:pPr>
            <a:r>
              <a:rPr lang="en-US" sz="900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EAU G</a:t>
            </a:r>
            <a:r>
              <a:rPr lang="cs-CZ" sz="900" i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uidelines</a:t>
            </a:r>
            <a:endParaRPr lang="cs-CZ" sz="900" i="1" dirty="0">
              <a:solidFill>
                <a:srgbClr val="FFFFFF">
                  <a:lumMod val="8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4931" name="Nadpis 6">
            <a:extLst>
              <a:ext uri="{FF2B5EF4-FFF2-40B4-BE49-F238E27FC236}">
                <a16:creationId xmlns:a16="http://schemas.microsoft.com/office/drawing/2014/main" xmlns="" id="{D36006D0-D533-4622-AE96-031754C8E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88" y="28575"/>
            <a:ext cx="8229600" cy="1143000"/>
          </a:xfrm>
        </p:spPr>
        <p:txBody>
          <a:bodyPr/>
          <a:lstStyle/>
          <a:p>
            <a:r>
              <a:rPr lang="cs-CZ" altLang="cs-CZ"/>
              <a:t>MR prostaty</a:t>
            </a:r>
          </a:p>
        </p:txBody>
      </p:sp>
      <p:sp>
        <p:nvSpPr>
          <p:cNvPr id="8" name="Zástupný symbol pro obsah 7">
            <a:extLst>
              <a:ext uri="{FF2B5EF4-FFF2-40B4-BE49-F238E27FC236}">
                <a16:creationId xmlns:a16="http://schemas.microsoft.com/office/drawing/2014/main" xmlns="" id="{87987EF7-E268-4710-9F83-4C0292FD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329237"/>
          </a:xfrm>
        </p:spPr>
        <p:txBody>
          <a:bodyPr/>
          <a:lstStyle/>
          <a:p>
            <a:pPr eaLnBrk="1" hangingPunct="1">
              <a:defRPr/>
            </a:pPr>
            <a:endParaRPr lang="cs-CZ" sz="2400" dirty="0"/>
          </a:p>
          <a:p>
            <a:pPr eaLnBrk="1" hangingPunct="1">
              <a:defRPr/>
            </a:pPr>
            <a:r>
              <a:rPr lang="cs-CZ" sz="2400" b="1" u="sng" dirty="0">
                <a:solidFill>
                  <a:srgbClr val="FFFF00"/>
                </a:solidFill>
              </a:rPr>
              <a:t>Diagnostika</a:t>
            </a:r>
            <a:r>
              <a:rPr lang="cs-CZ" sz="2400" dirty="0"/>
              <a:t> při negativní 1. biopsii</a:t>
            </a:r>
          </a:p>
          <a:p>
            <a:pPr lvl="1" eaLnBrk="1" hangingPunct="1">
              <a:defRPr/>
            </a:pPr>
            <a:r>
              <a:rPr lang="cs-CZ" sz="2000" dirty="0"/>
              <a:t>Před opakovanou biopsií při trvajícím podezření na karcinom</a:t>
            </a:r>
          </a:p>
          <a:p>
            <a:pPr lvl="1" eaLnBrk="1" hangingPunct="1">
              <a:defRPr/>
            </a:pPr>
            <a:r>
              <a:rPr lang="cs-CZ" sz="2000" dirty="0"/>
              <a:t>Při opak. biopsii (systematický) + </a:t>
            </a:r>
            <a:r>
              <a:rPr lang="cs-CZ" sz="2000" b="1" u="sng" dirty="0"/>
              <a:t>cílený odběr </a:t>
            </a:r>
            <a:r>
              <a:rPr lang="cs-CZ" sz="2000" dirty="0"/>
              <a:t>(dle MR)</a:t>
            </a:r>
          </a:p>
          <a:p>
            <a:pPr eaLnBrk="1" hangingPunct="1">
              <a:defRPr/>
            </a:pPr>
            <a:endParaRPr lang="cs-CZ" sz="2400" dirty="0"/>
          </a:p>
          <a:p>
            <a:pPr eaLnBrk="1" hangingPunct="1">
              <a:defRPr/>
            </a:pPr>
            <a:r>
              <a:rPr lang="cs-CZ" sz="2400" dirty="0">
                <a:solidFill>
                  <a:srgbClr val="FFFF00"/>
                </a:solidFill>
              </a:rPr>
              <a:t>Lokální </a:t>
            </a:r>
            <a:r>
              <a:rPr lang="cs-CZ" sz="2400" dirty="0" err="1">
                <a:solidFill>
                  <a:srgbClr val="FFFF00"/>
                </a:solidFill>
              </a:rPr>
              <a:t>staging</a:t>
            </a:r>
            <a:r>
              <a:rPr lang="cs-CZ" sz="2400" dirty="0"/>
              <a:t> u </a:t>
            </a:r>
            <a:r>
              <a:rPr lang="cs-CZ" sz="2400" dirty="0" err="1"/>
              <a:t>intermediate</a:t>
            </a:r>
            <a:r>
              <a:rPr lang="cs-CZ" sz="2400" dirty="0"/>
              <a:t> a </a:t>
            </a:r>
            <a:r>
              <a:rPr lang="cs-CZ" sz="2400" dirty="0" err="1"/>
              <a:t>high</a:t>
            </a:r>
            <a:r>
              <a:rPr lang="cs-CZ" sz="2400" dirty="0"/>
              <a:t>-risk </a:t>
            </a:r>
            <a:r>
              <a:rPr lang="cs-CZ" sz="2400" dirty="0" err="1"/>
              <a:t>group</a:t>
            </a:r>
            <a:endParaRPr lang="cs-CZ" sz="2400" dirty="0"/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cs-CZ" sz="2400" dirty="0"/>
              <a:t>	(risk </a:t>
            </a:r>
            <a:r>
              <a:rPr lang="cs-CZ" sz="2400" dirty="0" err="1"/>
              <a:t>group</a:t>
            </a:r>
            <a:r>
              <a:rPr lang="cs-CZ" sz="2400" dirty="0"/>
              <a:t> dle </a:t>
            </a:r>
            <a:r>
              <a:rPr lang="cs-CZ" sz="2400" dirty="0" err="1"/>
              <a:t>gradingu</a:t>
            </a:r>
            <a:r>
              <a:rPr lang="cs-CZ" sz="2400" dirty="0"/>
              <a:t>, </a:t>
            </a:r>
            <a:r>
              <a:rPr lang="cs-CZ" sz="2400" dirty="0" err="1"/>
              <a:t>stagingu</a:t>
            </a:r>
            <a:r>
              <a:rPr lang="cs-CZ" sz="2400" dirty="0"/>
              <a:t>, PSA)</a:t>
            </a:r>
          </a:p>
          <a:p>
            <a:pPr eaLnBrk="1" hangingPunct="1">
              <a:defRPr/>
            </a:pPr>
            <a:endParaRPr lang="cs-CZ" sz="2400" dirty="0"/>
          </a:p>
          <a:p>
            <a:pPr eaLnBrk="1" hangingPunct="1">
              <a:defRPr/>
            </a:pPr>
            <a:r>
              <a:rPr lang="cs-CZ" sz="2400" dirty="0">
                <a:solidFill>
                  <a:srgbClr val="FFFF00"/>
                </a:solidFill>
              </a:rPr>
              <a:t>Recidiva</a:t>
            </a:r>
            <a:r>
              <a:rPr lang="cs-CZ" sz="2400" dirty="0"/>
              <a:t> – detekce problematická</a:t>
            </a:r>
          </a:p>
          <a:p>
            <a:pPr lvl="1" eaLnBrk="1" hangingPunct="1">
              <a:defRPr/>
            </a:pPr>
            <a:r>
              <a:rPr lang="cs-CZ" sz="2000" dirty="0"/>
              <a:t>MR jen pokud změní léčbu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Nadpis 6">
            <a:extLst>
              <a:ext uri="{FF2B5EF4-FFF2-40B4-BE49-F238E27FC236}">
                <a16:creationId xmlns:a16="http://schemas.microsoft.com/office/drawing/2014/main" xmlns="" id="{20856061-BCF6-4B36-BB0C-A1465247D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88" y="28575"/>
            <a:ext cx="8229600" cy="1143000"/>
          </a:xfrm>
        </p:spPr>
        <p:txBody>
          <a:bodyPr/>
          <a:lstStyle/>
          <a:p>
            <a:r>
              <a:rPr lang="cs-CZ" altLang="cs-CZ"/>
              <a:t>Anatomie</a:t>
            </a:r>
          </a:p>
        </p:txBody>
      </p:sp>
      <p:sp>
        <p:nvSpPr>
          <p:cNvPr id="126979" name="Zástupný symbol pro obsah 7">
            <a:extLst>
              <a:ext uri="{FF2B5EF4-FFF2-40B4-BE49-F238E27FC236}">
                <a16:creationId xmlns:a16="http://schemas.microsoft.com/office/drawing/2014/main" xmlns="" id="{7BED10B6-2D63-4F85-A068-B22CE5116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52488"/>
            <a:ext cx="8229600" cy="3389312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cs-CZ" altLang="cs-CZ" sz="2000"/>
              <a:t>dělení na zóny (McNeal, 1968):</a:t>
            </a:r>
            <a:endParaRPr lang="cs-CZ" altLang="cs-CZ" sz="2800"/>
          </a:p>
          <a:p>
            <a:pPr lvl="1">
              <a:spcBef>
                <a:spcPts val="300"/>
              </a:spcBef>
              <a:buFontTx/>
              <a:buChar char="•"/>
            </a:pPr>
            <a:r>
              <a:rPr lang="cs-CZ" altLang="cs-CZ" sz="2400" b="1"/>
              <a:t>přední fibromuskulární. stroma - AFS</a:t>
            </a:r>
          </a:p>
          <a:p>
            <a:pPr lvl="1">
              <a:spcBef>
                <a:spcPts val="300"/>
              </a:spcBef>
              <a:buFontTx/>
              <a:buChar char="•"/>
            </a:pPr>
            <a:r>
              <a:rPr lang="cs-CZ" altLang="cs-CZ" sz="2400"/>
              <a:t>glandulární část</a:t>
            </a:r>
          </a:p>
          <a:p>
            <a:pPr lvl="2">
              <a:spcBef>
                <a:spcPts val="300"/>
              </a:spcBef>
            </a:pPr>
            <a:r>
              <a:rPr lang="cs-CZ" altLang="cs-CZ" sz="2000" b="1"/>
              <a:t>periferní zóna</a:t>
            </a:r>
            <a:r>
              <a:rPr lang="cs-CZ" altLang="cs-CZ" sz="2000"/>
              <a:t> (70%) - PZ</a:t>
            </a:r>
          </a:p>
          <a:p>
            <a:pPr lvl="2">
              <a:spcBef>
                <a:spcPts val="300"/>
              </a:spcBef>
            </a:pPr>
            <a:r>
              <a:rPr lang="cs-CZ" altLang="cs-CZ" sz="2000" b="1"/>
              <a:t>centrální zóna </a:t>
            </a:r>
            <a:r>
              <a:rPr lang="cs-CZ" altLang="cs-CZ" sz="2000"/>
              <a:t>(25%) - CZ</a:t>
            </a:r>
          </a:p>
          <a:p>
            <a:pPr lvl="2">
              <a:spcBef>
                <a:spcPts val="300"/>
              </a:spcBef>
            </a:pPr>
            <a:r>
              <a:rPr lang="cs-CZ" altLang="cs-CZ" sz="2000" b="1"/>
              <a:t>přechodná zóna</a:t>
            </a:r>
            <a:r>
              <a:rPr lang="cs-CZ" altLang="cs-CZ" sz="2000"/>
              <a:t> (5%) - TZ</a:t>
            </a:r>
          </a:p>
          <a:p>
            <a:pPr lvl="2">
              <a:spcBef>
                <a:spcPts val="300"/>
              </a:spcBef>
            </a:pPr>
            <a:r>
              <a:rPr lang="cs-CZ" altLang="cs-CZ" sz="2000" b="1"/>
              <a:t>periuretrální zóna</a:t>
            </a:r>
            <a:r>
              <a:rPr lang="cs-CZ" altLang="cs-CZ" sz="2000"/>
              <a:t> (&lt; 1%)</a:t>
            </a:r>
          </a:p>
          <a:p>
            <a:pPr lvl="2">
              <a:spcBef>
                <a:spcPts val="300"/>
              </a:spcBef>
            </a:pPr>
            <a:endParaRPr lang="cs-CZ" altLang="cs-CZ" sz="2000"/>
          </a:p>
          <a:p>
            <a:pPr>
              <a:spcBef>
                <a:spcPts val="300"/>
              </a:spcBef>
            </a:pPr>
            <a:r>
              <a:rPr lang="cs-CZ" altLang="cs-CZ" sz="2400"/>
              <a:t>S věkem dochází k atrofii CZ a hyperplazii TZ</a:t>
            </a:r>
          </a:p>
        </p:txBody>
      </p:sp>
      <p:pic>
        <p:nvPicPr>
          <p:cNvPr id="126980" name="Picture 3">
            <a:extLst>
              <a:ext uri="{FF2B5EF4-FFF2-40B4-BE49-F238E27FC236}">
                <a16:creationId xmlns:a16="http://schemas.microsoft.com/office/drawing/2014/main" xmlns="" id="{A7B307AB-607D-4F48-A9DC-60C9B2E1D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163" y="4241800"/>
            <a:ext cx="4252912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6981" name="Picture 3">
            <a:extLst>
              <a:ext uri="{FF2B5EF4-FFF2-40B4-BE49-F238E27FC236}">
                <a16:creationId xmlns:a16="http://schemas.microsoft.com/office/drawing/2014/main" xmlns="" id="{207B5D4C-6149-464D-8BF8-E9562FBE6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241800"/>
            <a:ext cx="3233738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6982" name="Text Box 4">
            <a:extLst>
              <a:ext uri="{FF2B5EF4-FFF2-40B4-BE49-F238E27FC236}">
                <a16:creationId xmlns:a16="http://schemas.microsoft.com/office/drawing/2014/main" xmlns="" id="{81FA5561-1E56-4308-B601-FCFFF29BE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608763"/>
            <a:ext cx="27717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cs-CZ" sz="1000" i="1">
                <a:latin typeface="Arial" panose="020B0604020202020204" pitchFamily="34" charset="0"/>
              </a:rPr>
              <a:t>Choi Y J et al. Radiographics 2007;27:63-75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5">
            <a:extLst>
              <a:ext uri="{FF2B5EF4-FFF2-40B4-BE49-F238E27FC236}">
                <a16:creationId xmlns:a16="http://schemas.microsoft.com/office/drawing/2014/main" xmlns="" id="{27200D0F-DF70-4A08-83E5-56DB78CE9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"/>
          <a:stretch>
            <a:fillRect/>
          </a:stretch>
        </p:blipFill>
        <p:spPr bwMode="auto">
          <a:xfrm>
            <a:off x="4560888" y="3354388"/>
            <a:ext cx="4475162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14">
            <a:extLst>
              <a:ext uri="{FF2B5EF4-FFF2-40B4-BE49-F238E27FC236}">
                <a16:creationId xmlns:a16="http://schemas.microsoft.com/office/drawing/2014/main" xmlns="" id="{855120E5-0E58-4BAF-AB78-4A11C539B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3357563"/>
            <a:ext cx="429895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 Box 1033">
            <a:extLst>
              <a:ext uri="{FF2B5EF4-FFF2-40B4-BE49-F238E27FC236}">
                <a16:creationId xmlns:a16="http://schemas.microsoft.com/office/drawing/2014/main" xmlns="" id="{C60AB6C7-6595-4D39-A8B9-7835770AF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4563" y="4429125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m.m.</a:t>
            </a:r>
          </a:p>
        </p:txBody>
      </p:sp>
      <p:sp>
        <p:nvSpPr>
          <p:cNvPr id="49157" name="Text Box 1034">
            <a:extLst>
              <a:ext uri="{FF2B5EF4-FFF2-40B4-BE49-F238E27FC236}">
                <a16:creationId xmlns:a16="http://schemas.microsoft.com/office/drawing/2014/main" xmlns="" id="{1B05D953-B16C-43CA-9214-DCB6C4B58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5286375"/>
            <a:ext cx="17272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Prostata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2400"/>
          </a:p>
        </p:txBody>
      </p:sp>
      <p:sp>
        <p:nvSpPr>
          <p:cNvPr id="49158" name="Text Box 1035">
            <a:extLst>
              <a:ext uri="{FF2B5EF4-FFF2-40B4-BE49-F238E27FC236}">
                <a16:creationId xmlns:a16="http://schemas.microsoft.com/office/drawing/2014/main" xmlns="" id="{3D7DCB63-9D01-4034-9678-176CF2210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3188" y="4972050"/>
            <a:ext cx="1285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Aorta</a:t>
            </a:r>
          </a:p>
        </p:txBody>
      </p:sp>
      <p:sp>
        <p:nvSpPr>
          <p:cNvPr id="49159" name="Text Box 1036">
            <a:extLst>
              <a:ext uri="{FF2B5EF4-FFF2-40B4-BE49-F238E27FC236}">
                <a16:creationId xmlns:a16="http://schemas.microsoft.com/office/drawing/2014/main" xmlns="" id="{E182EC53-AC7B-4E68-9773-95D42D56E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2763" y="5149850"/>
            <a:ext cx="936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VCI</a:t>
            </a:r>
          </a:p>
        </p:txBody>
      </p:sp>
      <p:sp>
        <p:nvSpPr>
          <p:cNvPr id="49160" name="Text Box 1037">
            <a:extLst>
              <a:ext uri="{FF2B5EF4-FFF2-40B4-BE49-F238E27FC236}">
                <a16:creationId xmlns:a16="http://schemas.microsoft.com/office/drawing/2014/main" xmlns="" id="{36BF02B7-ACFF-4FBD-99FF-901FD8BE2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2188" y="5842000"/>
            <a:ext cx="12239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Obratel</a:t>
            </a:r>
          </a:p>
        </p:txBody>
      </p:sp>
      <p:pic>
        <p:nvPicPr>
          <p:cNvPr id="49161" name="Picture 4" descr="Schema prave ledviny">
            <a:extLst>
              <a:ext uri="{FF2B5EF4-FFF2-40B4-BE49-F238E27FC236}">
                <a16:creationId xmlns:a16="http://schemas.microsoft.com/office/drawing/2014/main" xmlns="" id="{F726D85C-7314-4062-BED9-3362BFA0E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" r="1990"/>
          <a:stretch>
            <a:fillRect/>
          </a:stretch>
        </p:blipFill>
        <p:spPr bwMode="auto">
          <a:xfrm>
            <a:off x="0" y="214313"/>
            <a:ext cx="4786313" cy="298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13">
            <a:extLst>
              <a:ext uri="{FF2B5EF4-FFF2-40B4-BE49-F238E27FC236}">
                <a16:creationId xmlns:a16="http://schemas.microsoft.com/office/drawing/2014/main" xmlns="" id="{A2543B56-B52A-4A61-8659-2E9251294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204788"/>
            <a:ext cx="4090988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11">
            <a:extLst>
              <a:ext uri="{FF2B5EF4-FFF2-40B4-BE49-F238E27FC236}">
                <a16:creationId xmlns:a16="http://schemas.microsoft.com/office/drawing/2014/main" xmlns="" id="{B6311FF1-0C90-40E3-87C1-EF63CA3E6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" r="3130" b="12241"/>
          <a:stretch>
            <a:fillRect/>
          </a:stretch>
        </p:blipFill>
        <p:spPr bwMode="auto">
          <a:xfrm>
            <a:off x="6343650" y="4203700"/>
            <a:ext cx="2555875" cy="213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051" name="Picture 10">
            <a:extLst>
              <a:ext uri="{FF2B5EF4-FFF2-40B4-BE49-F238E27FC236}">
                <a16:creationId xmlns:a16="http://schemas.microsoft.com/office/drawing/2014/main" xmlns="" id="{7826E1E1-BC48-45E4-8755-821087F52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"/>
          <a:stretch>
            <a:fillRect/>
          </a:stretch>
        </p:blipFill>
        <p:spPr bwMode="auto">
          <a:xfrm>
            <a:off x="3427413" y="4203700"/>
            <a:ext cx="2646362" cy="212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052" name="Picture 9">
            <a:extLst>
              <a:ext uri="{FF2B5EF4-FFF2-40B4-BE49-F238E27FC236}">
                <a16:creationId xmlns:a16="http://schemas.microsoft.com/office/drawing/2014/main" xmlns="" id="{A96DE43C-732E-4F8E-BE78-C7417090F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" t="2927" r="4340" b="6651"/>
          <a:stretch>
            <a:fillRect/>
          </a:stretch>
        </p:blipFill>
        <p:spPr bwMode="auto">
          <a:xfrm>
            <a:off x="312738" y="4203700"/>
            <a:ext cx="2855912" cy="213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0053" name="Nadpis 48">
            <a:extLst>
              <a:ext uri="{FF2B5EF4-FFF2-40B4-BE49-F238E27FC236}">
                <a16:creationId xmlns:a16="http://schemas.microsoft.com/office/drawing/2014/main" xmlns="" id="{7A723603-C711-43A9-82F1-EC0E37926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88" y="28575"/>
            <a:ext cx="8229600" cy="1143000"/>
          </a:xfrm>
        </p:spPr>
        <p:txBody>
          <a:bodyPr/>
          <a:lstStyle/>
          <a:p>
            <a:r>
              <a:rPr lang="cs-CZ" altLang="cs-CZ"/>
              <a:t>Anatomie prostaty na MR – T2W</a:t>
            </a:r>
          </a:p>
        </p:txBody>
      </p:sp>
      <p:sp>
        <p:nvSpPr>
          <p:cNvPr id="130054" name="TextovéPole 8">
            <a:extLst>
              <a:ext uri="{FF2B5EF4-FFF2-40B4-BE49-F238E27FC236}">
                <a16:creationId xmlns:a16="http://schemas.microsoft.com/office/drawing/2014/main" xmlns="" id="{0025A6D0-107B-4DAF-9AE5-1B5C1EFBD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75" y="3865563"/>
            <a:ext cx="679450" cy="3381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 b="1">
                <a:latin typeface="Arial" panose="020B0604020202020204" pitchFamily="34" charset="0"/>
              </a:rPr>
              <a:t>COR</a:t>
            </a:r>
            <a:endParaRPr lang="cs-CZ" altLang="cs-CZ" sz="1800" b="1">
              <a:latin typeface="Arial" panose="020B0604020202020204" pitchFamily="34" charset="0"/>
            </a:endParaRPr>
          </a:p>
        </p:txBody>
      </p:sp>
      <p:sp>
        <p:nvSpPr>
          <p:cNvPr id="130055" name="TextovéPole 8">
            <a:extLst>
              <a:ext uri="{FF2B5EF4-FFF2-40B4-BE49-F238E27FC236}">
                <a16:creationId xmlns:a16="http://schemas.microsoft.com/office/drawing/2014/main" xmlns="" id="{C9812B45-1385-4BCA-9F28-79D4D5CE1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6340475"/>
            <a:ext cx="12144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Arial" panose="020B0604020202020204" pitchFamily="34" charset="0"/>
              </a:rPr>
              <a:t>ventrálně</a:t>
            </a:r>
            <a:endParaRPr lang="cs-CZ" altLang="cs-CZ" sz="1800" b="1">
              <a:latin typeface="Arial" panose="020B0604020202020204" pitchFamily="34" charset="0"/>
            </a:endParaRPr>
          </a:p>
        </p:txBody>
      </p:sp>
      <p:sp>
        <p:nvSpPr>
          <p:cNvPr id="130056" name="TextovéPole 8">
            <a:extLst>
              <a:ext uri="{FF2B5EF4-FFF2-40B4-BE49-F238E27FC236}">
                <a16:creationId xmlns:a16="http://schemas.microsoft.com/office/drawing/2014/main" xmlns="" id="{CA12126A-CC9B-4580-ACB0-E0B984EC8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0850" y="6340475"/>
            <a:ext cx="11461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Arial" panose="020B0604020202020204" pitchFamily="34" charset="0"/>
              </a:rPr>
              <a:t>centrálně</a:t>
            </a:r>
            <a:endParaRPr lang="cs-CZ" altLang="cs-CZ" sz="1800" b="1">
              <a:latin typeface="Arial" panose="020B0604020202020204" pitchFamily="34" charset="0"/>
            </a:endParaRPr>
          </a:p>
        </p:txBody>
      </p:sp>
      <p:sp>
        <p:nvSpPr>
          <p:cNvPr id="130057" name="TextovéPole 8">
            <a:extLst>
              <a:ext uri="{FF2B5EF4-FFF2-40B4-BE49-F238E27FC236}">
                <a16:creationId xmlns:a16="http://schemas.microsoft.com/office/drawing/2014/main" xmlns="" id="{5FBD60EA-D411-41BE-B5A0-DD1EE1E5B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3125" y="6340475"/>
            <a:ext cx="11541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Arial" panose="020B0604020202020204" pitchFamily="34" charset="0"/>
              </a:rPr>
              <a:t>dorsálně</a:t>
            </a:r>
            <a:endParaRPr lang="cs-CZ" altLang="cs-CZ" sz="1800" b="1">
              <a:latin typeface="Arial" panose="020B0604020202020204" pitchFamily="34" charset="0"/>
            </a:endParaRPr>
          </a:p>
        </p:txBody>
      </p:sp>
      <p:sp>
        <p:nvSpPr>
          <p:cNvPr id="130058" name="TextovéPole 8">
            <a:extLst>
              <a:ext uri="{FF2B5EF4-FFF2-40B4-BE49-F238E27FC236}">
                <a16:creationId xmlns:a16="http://schemas.microsoft.com/office/drawing/2014/main" xmlns="" id="{B11B3433-2F6E-49E6-96C0-3CA14D256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8963" y="5492750"/>
            <a:ext cx="5095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 b="1">
                <a:solidFill>
                  <a:srgbClr val="FFC000"/>
                </a:solidFill>
                <a:latin typeface="Arial" panose="020B0604020202020204" pitchFamily="34" charset="0"/>
              </a:rPr>
              <a:t>PZ</a:t>
            </a:r>
          </a:p>
        </p:txBody>
      </p:sp>
      <p:sp>
        <p:nvSpPr>
          <p:cNvPr id="130059" name="TextovéPole 8">
            <a:extLst>
              <a:ext uri="{FF2B5EF4-FFF2-40B4-BE49-F238E27FC236}">
                <a16:creationId xmlns:a16="http://schemas.microsoft.com/office/drawing/2014/main" xmlns="" id="{3BD661DA-0A59-4AB7-9C42-76CA330B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3463" y="5103813"/>
            <a:ext cx="4635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 b="1">
                <a:solidFill>
                  <a:srgbClr val="AE40C0"/>
                </a:solidFill>
                <a:latin typeface="Arial" panose="020B0604020202020204" pitchFamily="34" charset="0"/>
              </a:rPr>
              <a:t>CZ</a:t>
            </a:r>
          </a:p>
        </p:txBody>
      </p:sp>
      <p:sp>
        <p:nvSpPr>
          <p:cNvPr id="130060" name="TextovéPole 8">
            <a:extLst>
              <a:ext uri="{FF2B5EF4-FFF2-40B4-BE49-F238E27FC236}">
                <a16:creationId xmlns:a16="http://schemas.microsoft.com/office/drawing/2014/main" xmlns="" id="{5FDE51EB-A1FF-47FE-863F-785D5C2DA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6525" y="5413375"/>
            <a:ext cx="508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 b="1">
                <a:solidFill>
                  <a:srgbClr val="FFC000"/>
                </a:solidFill>
                <a:latin typeface="Arial" panose="020B0604020202020204" pitchFamily="34" charset="0"/>
              </a:rPr>
              <a:t>PZ</a:t>
            </a:r>
          </a:p>
        </p:txBody>
      </p:sp>
      <p:sp>
        <p:nvSpPr>
          <p:cNvPr id="130061" name="TextovéPole 8">
            <a:extLst>
              <a:ext uri="{FF2B5EF4-FFF2-40B4-BE49-F238E27FC236}">
                <a16:creationId xmlns:a16="http://schemas.microsoft.com/office/drawing/2014/main" xmlns="" id="{6C94EA63-7E41-425B-BF84-C752D74C0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8338" y="5222875"/>
            <a:ext cx="568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 b="1">
                <a:solidFill>
                  <a:srgbClr val="00B050"/>
                </a:solidFill>
                <a:latin typeface="Arial" panose="020B0604020202020204" pitchFamily="34" charset="0"/>
              </a:rPr>
              <a:t>TZ</a:t>
            </a:r>
            <a:endParaRPr lang="cs-CZ" altLang="cs-CZ" sz="1800" b="1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sp>
        <p:nvSpPr>
          <p:cNvPr id="130062" name="TextovéPole 8">
            <a:extLst>
              <a:ext uri="{FF2B5EF4-FFF2-40B4-BE49-F238E27FC236}">
                <a16:creationId xmlns:a16="http://schemas.microsoft.com/office/drawing/2014/main" xmlns="" id="{4444D797-4B0A-433D-B5CA-A2A31B704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0300" y="4884738"/>
            <a:ext cx="4635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 b="1">
                <a:solidFill>
                  <a:srgbClr val="AE40C0"/>
                </a:solidFill>
                <a:latin typeface="Arial" panose="020B0604020202020204" pitchFamily="34" charset="0"/>
              </a:rPr>
              <a:t>CZ</a:t>
            </a:r>
          </a:p>
        </p:txBody>
      </p:sp>
      <p:sp>
        <p:nvSpPr>
          <p:cNvPr id="130063" name="TextovéPole 8">
            <a:extLst>
              <a:ext uri="{FF2B5EF4-FFF2-40B4-BE49-F238E27FC236}">
                <a16:creationId xmlns:a16="http://schemas.microsoft.com/office/drawing/2014/main" xmlns="" id="{552D8F92-EA97-4606-8F66-B0EDE2D7B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3675" y="4921250"/>
            <a:ext cx="463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 b="1">
                <a:solidFill>
                  <a:srgbClr val="AE40C0"/>
                </a:solidFill>
                <a:latin typeface="Arial" panose="020B0604020202020204" pitchFamily="34" charset="0"/>
              </a:rPr>
              <a:t>CZ</a:t>
            </a:r>
          </a:p>
        </p:txBody>
      </p:sp>
      <p:sp>
        <p:nvSpPr>
          <p:cNvPr id="130064" name="TextovéPole 8">
            <a:extLst>
              <a:ext uri="{FF2B5EF4-FFF2-40B4-BE49-F238E27FC236}">
                <a16:creationId xmlns:a16="http://schemas.microsoft.com/office/drawing/2014/main" xmlns="" id="{87958A28-7F05-47C7-B0DD-D0669222F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8775" y="4618038"/>
            <a:ext cx="6794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 b="1">
                <a:solidFill>
                  <a:srgbClr val="00B0F0"/>
                </a:solidFill>
                <a:latin typeface="Arial" panose="020B0604020202020204" pitchFamily="34" charset="0"/>
              </a:rPr>
              <a:t>AFS</a:t>
            </a:r>
            <a:endParaRPr lang="cs-CZ" altLang="cs-CZ" sz="1800" b="1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  <p:sp>
        <p:nvSpPr>
          <p:cNvPr id="130065" name="TextovéPole 8">
            <a:extLst>
              <a:ext uri="{FF2B5EF4-FFF2-40B4-BE49-F238E27FC236}">
                <a16:creationId xmlns:a16="http://schemas.microsoft.com/office/drawing/2014/main" xmlns="" id="{5AF5D004-2F37-4251-AD2F-9828793E1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788" y="5272088"/>
            <a:ext cx="5095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 b="1">
                <a:solidFill>
                  <a:srgbClr val="FFC000"/>
                </a:solidFill>
                <a:latin typeface="Arial" panose="020B0604020202020204" pitchFamily="34" charset="0"/>
              </a:rPr>
              <a:t>PZ</a:t>
            </a:r>
          </a:p>
        </p:txBody>
      </p:sp>
      <p:sp>
        <p:nvSpPr>
          <p:cNvPr id="130066" name="TextovéPole 8">
            <a:extLst>
              <a:ext uri="{FF2B5EF4-FFF2-40B4-BE49-F238E27FC236}">
                <a16:creationId xmlns:a16="http://schemas.microsoft.com/office/drawing/2014/main" xmlns="" id="{90CA271F-F6C9-4B42-BEE5-C9D74A493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003800"/>
            <a:ext cx="568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 b="1">
                <a:solidFill>
                  <a:srgbClr val="00B050"/>
                </a:solidFill>
                <a:latin typeface="Arial" panose="020B0604020202020204" pitchFamily="34" charset="0"/>
              </a:rPr>
              <a:t>TZ</a:t>
            </a:r>
            <a:endParaRPr lang="cs-CZ" altLang="cs-CZ" sz="1800" b="1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sp>
        <p:nvSpPr>
          <p:cNvPr id="130067" name="TextovéPole 8">
            <a:extLst>
              <a:ext uri="{FF2B5EF4-FFF2-40B4-BE49-F238E27FC236}">
                <a16:creationId xmlns:a16="http://schemas.microsoft.com/office/drawing/2014/main" xmlns="" id="{74E08B79-1AFE-4634-9F19-A332E7F44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838" y="4640263"/>
            <a:ext cx="6794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 b="1">
                <a:solidFill>
                  <a:srgbClr val="00B0F0"/>
                </a:solidFill>
                <a:latin typeface="Arial" panose="020B0604020202020204" pitchFamily="34" charset="0"/>
              </a:rPr>
              <a:t>AFS</a:t>
            </a:r>
            <a:endParaRPr lang="cs-CZ" altLang="cs-CZ" sz="1800" b="1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  <p:sp>
        <p:nvSpPr>
          <p:cNvPr id="130068" name="TextovéPole 8">
            <a:extLst>
              <a:ext uri="{FF2B5EF4-FFF2-40B4-BE49-F238E27FC236}">
                <a16:creationId xmlns:a16="http://schemas.microsoft.com/office/drawing/2014/main" xmlns="" id="{B6BCE8C8-6254-4348-8BC3-F75F4EF2D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3763" y="5187950"/>
            <a:ext cx="5095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 b="1">
                <a:solidFill>
                  <a:srgbClr val="FFC000"/>
                </a:solidFill>
                <a:latin typeface="Arial" panose="020B0604020202020204" pitchFamily="34" charset="0"/>
              </a:rPr>
              <a:t>PZ</a:t>
            </a:r>
          </a:p>
        </p:txBody>
      </p:sp>
      <p:sp>
        <p:nvSpPr>
          <p:cNvPr id="130069" name="TextovéPole 8">
            <a:extLst>
              <a:ext uri="{FF2B5EF4-FFF2-40B4-BE49-F238E27FC236}">
                <a16:creationId xmlns:a16="http://schemas.microsoft.com/office/drawing/2014/main" xmlns="" id="{AA8C6B1B-0076-41BB-9156-C3C250E58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2063" y="5399088"/>
            <a:ext cx="5095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 b="1">
                <a:solidFill>
                  <a:srgbClr val="FFC000"/>
                </a:solidFill>
                <a:latin typeface="Arial" panose="020B0604020202020204" pitchFamily="34" charset="0"/>
              </a:rPr>
              <a:t>PZ</a:t>
            </a:r>
          </a:p>
        </p:txBody>
      </p:sp>
      <p:pic>
        <p:nvPicPr>
          <p:cNvPr id="130070" name="Picture 3">
            <a:extLst>
              <a:ext uri="{FF2B5EF4-FFF2-40B4-BE49-F238E27FC236}">
                <a16:creationId xmlns:a16="http://schemas.microsoft.com/office/drawing/2014/main" xmlns="" id="{5C95F0D4-610C-4650-9D3A-A9F690F8F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" r="5768"/>
          <a:stretch>
            <a:fillRect/>
          </a:stretch>
        </p:blipFill>
        <p:spPr bwMode="auto">
          <a:xfrm>
            <a:off x="3313113" y="1146175"/>
            <a:ext cx="2905125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071" name="Picture 4">
            <a:extLst>
              <a:ext uri="{FF2B5EF4-FFF2-40B4-BE49-F238E27FC236}">
                <a16:creationId xmlns:a16="http://schemas.microsoft.com/office/drawing/2014/main" xmlns="" id="{AC84598E-5427-4C75-857D-63F95C6F2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1152525"/>
            <a:ext cx="2630488" cy="219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0072" name="TextovéPole 8">
            <a:extLst>
              <a:ext uri="{FF2B5EF4-FFF2-40B4-BE49-F238E27FC236}">
                <a16:creationId xmlns:a16="http://schemas.microsoft.com/office/drawing/2014/main" xmlns="" id="{A281F976-6EFD-4A4B-971C-D7A635758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2138" y="1563688"/>
            <a:ext cx="6778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 b="1">
                <a:solidFill>
                  <a:srgbClr val="00B0F0"/>
                </a:solidFill>
                <a:latin typeface="Arial" panose="020B0604020202020204" pitchFamily="34" charset="0"/>
              </a:rPr>
              <a:t>AFS</a:t>
            </a:r>
            <a:endParaRPr lang="cs-CZ" altLang="cs-CZ" sz="1800" b="1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  <p:sp>
        <p:nvSpPr>
          <p:cNvPr id="130073" name="TextovéPole 8">
            <a:extLst>
              <a:ext uri="{FF2B5EF4-FFF2-40B4-BE49-F238E27FC236}">
                <a16:creationId xmlns:a16="http://schemas.microsoft.com/office/drawing/2014/main" xmlns="" id="{9152931E-6AEE-4F93-87D2-C8C4DC408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9800" y="1587500"/>
            <a:ext cx="6794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 b="1">
                <a:solidFill>
                  <a:srgbClr val="00B0F0"/>
                </a:solidFill>
                <a:latin typeface="Arial" panose="020B0604020202020204" pitchFamily="34" charset="0"/>
              </a:rPr>
              <a:t>AFS</a:t>
            </a:r>
            <a:endParaRPr lang="cs-CZ" altLang="cs-CZ" sz="1800" b="1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  <p:sp>
        <p:nvSpPr>
          <p:cNvPr id="130074" name="TextovéPole 8">
            <a:extLst>
              <a:ext uri="{FF2B5EF4-FFF2-40B4-BE49-F238E27FC236}">
                <a16:creationId xmlns:a16="http://schemas.microsoft.com/office/drawing/2014/main" xmlns="" id="{75C22AFE-2F75-4B57-9689-081D5E38E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1275" y="3413125"/>
            <a:ext cx="677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Arial" panose="020B0604020202020204" pitchFamily="34" charset="0"/>
              </a:rPr>
              <a:t>baze</a:t>
            </a:r>
            <a:endParaRPr lang="cs-CZ" altLang="cs-CZ" sz="1800" b="1">
              <a:latin typeface="Arial" panose="020B0604020202020204" pitchFamily="34" charset="0"/>
            </a:endParaRPr>
          </a:p>
        </p:txBody>
      </p:sp>
      <p:sp>
        <p:nvSpPr>
          <p:cNvPr id="130075" name="TextovéPole 8">
            <a:extLst>
              <a:ext uri="{FF2B5EF4-FFF2-40B4-BE49-F238E27FC236}">
                <a16:creationId xmlns:a16="http://schemas.microsoft.com/office/drawing/2014/main" xmlns="" id="{004B85AE-841C-4D68-ADAA-39359914D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0850" y="3405188"/>
            <a:ext cx="7667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Arial" panose="020B0604020202020204" pitchFamily="34" charset="0"/>
              </a:rPr>
              <a:t>střed</a:t>
            </a:r>
            <a:endParaRPr lang="cs-CZ" altLang="cs-CZ" sz="1800" b="1">
              <a:latin typeface="Arial" panose="020B0604020202020204" pitchFamily="34" charset="0"/>
            </a:endParaRPr>
          </a:p>
        </p:txBody>
      </p:sp>
      <p:sp>
        <p:nvSpPr>
          <p:cNvPr id="130076" name="TextovéPole 8">
            <a:extLst>
              <a:ext uri="{FF2B5EF4-FFF2-40B4-BE49-F238E27FC236}">
                <a16:creationId xmlns:a16="http://schemas.microsoft.com/office/drawing/2014/main" xmlns="" id="{043216C3-A9A2-4EC2-AD56-A45285028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4888" y="3414713"/>
            <a:ext cx="6794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Arial" panose="020B0604020202020204" pitchFamily="34" charset="0"/>
              </a:rPr>
              <a:t>apex</a:t>
            </a:r>
            <a:endParaRPr lang="cs-CZ" altLang="cs-CZ" sz="1800" b="1">
              <a:latin typeface="Arial" panose="020B0604020202020204" pitchFamily="34" charset="0"/>
            </a:endParaRPr>
          </a:p>
        </p:txBody>
      </p:sp>
      <p:sp>
        <p:nvSpPr>
          <p:cNvPr id="130077" name="TextovéPole 8">
            <a:extLst>
              <a:ext uri="{FF2B5EF4-FFF2-40B4-BE49-F238E27FC236}">
                <a16:creationId xmlns:a16="http://schemas.microsoft.com/office/drawing/2014/main" xmlns="" id="{79565CC9-CC46-422B-B4C7-EA92B96CE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1288" y="2257425"/>
            <a:ext cx="508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 b="1">
                <a:solidFill>
                  <a:srgbClr val="FFC000"/>
                </a:solidFill>
                <a:latin typeface="Arial" panose="020B0604020202020204" pitchFamily="34" charset="0"/>
              </a:rPr>
              <a:t>PZ</a:t>
            </a:r>
          </a:p>
        </p:txBody>
      </p:sp>
      <p:sp>
        <p:nvSpPr>
          <p:cNvPr id="130078" name="TextovéPole 8">
            <a:extLst>
              <a:ext uri="{FF2B5EF4-FFF2-40B4-BE49-F238E27FC236}">
                <a16:creationId xmlns:a16="http://schemas.microsoft.com/office/drawing/2014/main" xmlns="" id="{5A226FC8-393C-490E-AE5B-545CCD731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2138" y="2028825"/>
            <a:ext cx="568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 b="1">
                <a:solidFill>
                  <a:srgbClr val="00B050"/>
                </a:solidFill>
                <a:latin typeface="Arial" panose="020B0604020202020204" pitchFamily="34" charset="0"/>
              </a:rPr>
              <a:t>TZ</a:t>
            </a:r>
            <a:endParaRPr lang="cs-CZ" altLang="cs-CZ" sz="1800" b="1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sp>
        <p:nvSpPr>
          <p:cNvPr id="130079" name="TextovéPole 8">
            <a:extLst>
              <a:ext uri="{FF2B5EF4-FFF2-40B4-BE49-F238E27FC236}">
                <a16:creationId xmlns:a16="http://schemas.microsoft.com/office/drawing/2014/main" xmlns="" id="{49AB4E47-FE5A-403E-AB60-86A5A5895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2825" y="1895475"/>
            <a:ext cx="568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 b="1">
                <a:solidFill>
                  <a:srgbClr val="00B050"/>
                </a:solidFill>
                <a:latin typeface="Arial" panose="020B0604020202020204" pitchFamily="34" charset="0"/>
              </a:rPr>
              <a:t>TZ</a:t>
            </a:r>
            <a:endParaRPr lang="cs-CZ" altLang="cs-CZ" sz="1800" b="1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sp>
        <p:nvSpPr>
          <p:cNvPr id="130080" name="TextovéPole 8">
            <a:extLst>
              <a:ext uri="{FF2B5EF4-FFF2-40B4-BE49-F238E27FC236}">
                <a16:creationId xmlns:a16="http://schemas.microsoft.com/office/drawing/2014/main" xmlns="" id="{0560A696-2425-46E1-A511-AB8CF7F5D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5938" y="2216150"/>
            <a:ext cx="5095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 b="1">
                <a:solidFill>
                  <a:srgbClr val="FFC000"/>
                </a:solidFill>
                <a:latin typeface="Arial" panose="020B0604020202020204" pitchFamily="34" charset="0"/>
              </a:rPr>
              <a:t>PZ</a:t>
            </a:r>
          </a:p>
        </p:txBody>
      </p:sp>
      <p:sp>
        <p:nvSpPr>
          <p:cNvPr id="130081" name="TextovéPole 8">
            <a:extLst>
              <a:ext uri="{FF2B5EF4-FFF2-40B4-BE49-F238E27FC236}">
                <a16:creationId xmlns:a16="http://schemas.microsoft.com/office/drawing/2014/main" xmlns="" id="{0A926884-9A9A-45D0-A1C5-30393E151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338" y="2249488"/>
            <a:ext cx="5080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 b="1">
                <a:solidFill>
                  <a:srgbClr val="FFC000"/>
                </a:solidFill>
                <a:latin typeface="Arial" panose="020B0604020202020204" pitchFamily="34" charset="0"/>
              </a:rPr>
              <a:t>PZ</a:t>
            </a:r>
          </a:p>
        </p:txBody>
      </p:sp>
      <p:sp>
        <p:nvSpPr>
          <p:cNvPr id="130082" name="TextovéPole 8">
            <a:extLst>
              <a:ext uri="{FF2B5EF4-FFF2-40B4-BE49-F238E27FC236}">
                <a16:creationId xmlns:a16="http://schemas.microsoft.com/office/drawing/2014/main" xmlns="" id="{DC5E9113-271F-466C-9A7E-D7EC8CBFA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7650" y="2106613"/>
            <a:ext cx="5095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 b="1">
                <a:solidFill>
                  <a:srgbClr val="FFC000"/>
                </a:solidFill>
                <a:latin typeface="Arial" panose="020B0604020202020204" pitchFamily="34" charset="0"/>
              </a:rPr>
              <a:t>PZ</a:t>
            </a:r>
          </a:p>
        </p:txBody>
      </p:sp>
      <p:pic>
        <p:nvPicPr>
          <p:cNvPr id="130083" name="Picture 2">
            <a:extLst>
              <a:ext uri="{FF2B5EF4-FFF2-40B4-BE49-F238E27FC236}">
                <a16:creationId xmlns:a16="http://schemas.microsoft.com/office/drawing/2014/main" xmlns="" id="{203708C4-A021-4C68-AA75-C367E01B8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50938"/>
            <a:ext cx="3025775" cy="218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0084" name="TextovéPole 8">
            <a:extLst>
              <a:ext uri="{FF2B5EF4-FFF2-40B4-BE49-F238E27FC236}">
                <a16:creationId xmlns:a16="http://schemas.microsoft.com/office/drawing/2014/main" xmlns="" id="{5BB326F1-FD79-427F-AFBE-ADF24F625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1275" y="1965325"/>
            <a:ext cx="4968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 b="1">
                <a:solidFill>
                  <a:srgbClr val="00B050"/>
                </a:solidFill>
                <a:latin typeface="Arial" panose="020B0604020202020204" pitchFamily="34" charset="0"/>
              </a:rPr>
              <a:t>TZ</a:t>
            </a:r>
            <a:endParaRPr lang="cs-CZ" altLang="cs-CZ" sz="1800" b="1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sp>
        <p:nvSpPr>
          <p:cNvPr id="130085" name="TextovéPole 8">
            <a:extLst>
              <a:ext uri="{FF2B5EF4-FFF2-40B4-BE49-F238E27FC236}">
                <a16:creationId xmlns:a16="http://schemas.microsoft.com/office/drawing/2014/main" xmlns="" id="{5CCA5A5B-27A8-4F2D-A753-FAF30B1C3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675" y="1419225"/>
            <a:ext cx="6778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 b="1">
                <a:solidFill>
                  <a:srgbClr val="00B0F0"/>
                </a:solidFill>
                <a:latin typeface="Arial" panose="020B0604020202020204" pitchFamily="34" charset="0"/>
              </a:rPr>
              <a:t>AFS</a:t>
            </a:r>
            <a:endParaRPr lang="cs-CZ" altLang="cs-CZ" sz="1800" b="1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  <p:sp>
        <p:nvSpPr>
          <p:cNvPr id="130086" name="TextovéPole 8">
            <a:extLst>
              <a:ext uri="{FF2B5EF4-FFF2-40B4-BE49-F238E27FC236}">
                <a16:creationId xmlns:a16="http://schemas.microsoft.com/office/drawing/2014/main" xmlns="" id="{D0903333-7CC3-4815-93DB-22AEEEAC4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844550"/>
            <a:ext cx="922338" cy="307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1">
                <a:latin typeface="Arial" panose="020B0604020202020204" pitchFamily="34" charset="0"/>
              </a:rPr>
              <a:t>TRANS</a:t>
            </a:r>
            <a:endParaRPr lang="cs-CZ" altLang="cs-CZ" sz="1600" b="1">
              <a:latin typeface="Arial" panose="020B0604020202020204" pitchFamily="34" charset="0"/>
            </a:endParaRPr>
          </a:p>
        </p:txBody>
      </p:sp>
      <p:sp>
        <p:nvSpPr>
          <p:cNvPr id="130087" name="TextovéPole 8">
            <a:extLst>
              <a:ext uri="{FF2B5EF4-FFF2-40B4-BE49-F238E27FC236}">
                <a16:creationId xmlns:a16="http://schemas.microsoft.com/office/drawing/2014/main" xmlns="" id="{AD19D9ED-0805-4338-B81E-03F5CDEA7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813" y="2041525"/>
            <a:ext cx="463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 b="1">
                <a:solidFill>
                  <a:srgbClr val="AE40C0"/>
                </a:solidFill>
                <a:latin typeface="Arial" panose="020B0604020202020204" pitchFamily="34" charset="0"/>
              </a:rPr>
              <a:t>CZ</a:t>
            </a:r>
          </a:p>
        </p:txBody>
      </p:sp>
      <p:sp>
        <p:nvSpPr>
          <p:cNvPr id="130088" name="TextovéPole 8">
            <a:extLst>
              <a:ext uri="{FF2B5EF4-FFF2-40B4-BE49-F238E27FC236}">
                <a16:creationId xmlns:a16="http://schemas.microsoft.com/office/drawing/2014/main" xmlns="" id="{F9642240-C514-4026-BDBD-3FA2AC6E6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9775" y="2446338"/>
            <a:ext cx="5095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 b="1">
                <a:solidFill>
                  <a:srgbClr val="FFC000"/>
                </a:solidFill>
                <a:latin typeface="Arial" panose="020B0604020202020204" pitchFamily="34" charset="0"/>
              </a:rPr>
              <a:t>PZ</a:t>
            </a:r>
          </a:p>
        </p:txBody>
      </p:sp>
      <p:sp>
        <p:nvSpPr>
          <p:cNvPr id="130089" name="TextovéPole 8">
            <a:extLst>
              <a:ext uri="{FF2B5EF4-FFF2-40B4-BE49-F238E27FC236}">
                <a16:creationId xmlns:a16="http://schemas.microsoft.com/office/drawing/2014/main" xmlns="" id="{F54FEA49-04CD-4E32-B777-4DEBDEA81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088" y="2465388"/>
            <a:ext cx="5095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 b="1">
                <a:solidFill>
                  <a:srgbClr val="FFC000"/>
                </a:solidFill>
                <a:latin typeface="Arial" panose="020B0604020202020204" pitchFamily="34" charset="0"/>
              </a:rPr>
              <a:t>PZ</a:t>
            </a:r>
          </a:p>
        </p:txBody>
      </p:sp>
      <p:sp>
        <p:nvSpPr>
          <p:cNvPr id="130090" name="TextovéPole 8">
            <a:extLst>
              <a:ext uri="{FF2B5EF4-FFF2-40B4-BE49-F238E27FC236}">
                <a16:creationId xmlns:a16="http://schemas.microsoft.com/office/drawing/2014/main" xmlns="" id="{D5560154-3A6B-4AFB-8D34-04AE19A55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588" y="2106613"/>
            <a:ext cx="4635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 b="1">
                <a:solidFill>
                  <a:srgbClr val="AE40C0"/>
                </a:solidFill>
                <a:latin typeface="Arial" panose="020B0604020202020204" pitchFamily="34" charset="0"/>
              </a:rPr>
              <a:t>CZ</a:t>
            </a:r>
          </a:p>
        </p:txBody>
      </p:sp>
    </p:spTree>
  </p:cSld>
  <p:clrMapOvr>
    <a:masterClrMapping/>
  </p:clrMapOvr>
  <p:transition spd="slow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Nadpis 1">
            <a:extLst>
              <a:ext uri="{FF2B5EF4-FFF2-40B4-BE49-F238E27FC236}">
                <a16:creationId xmlns:a16="http://schemas.microsoft.com/office/drawing/2014/main" xmlns="" id="{18897F44-F3E8-4830-8B59-029844B6A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765175"/>
          </a:xfrm>
        </p:spPr>
        <p:txBody>
          <a:bodyPr/>
          <a:lstStyle/>
          <a:p>
            <a:r>
              <a:rPr lang="cs-CZ" altLang="cs-CZ">
                <a:cs typeface="Arial" panose="020B0604020202020204" pitchFamily="34" charset="0"/>
              </a:rPr>
              <a:t>Anatomie při MR popisu</a:t>
            </a:r>
          </a:p>
        </p:txBody>
      </p:sp>
      <p:pic>
        <p:nvPicPr>
          <p:cNvPr id="131075" name="Picture 3">
            <a:extLst>
              <a:ext uri="{FF2B5EF4-FFF2-40B4-BE49-F238E27FC236}">
                <a16:creationId xmlns:a16="http://schemas.microsoft.com/office/drawing/2014/main" xmlns="" id="{10BE6206-B01A-483C-9BF3-EC88618AD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765175"/>
            <a:ext cx="4867275" cy="605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Nadpis 6">
            <a:extLst>
              <a:ext uri="{FF2B5EF4-FFF2-40B4-BE49-F238E27FC236}">
                <a16:creationId xmlns:a16="http://schemas.microsoft.com/office/drawing/2014/main" xmlns="" id="{EC9250AA-FDB8-4E0C-A3D1-67ECEF128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88" y="28575"/>
            <a:ext cx="8229600" cy="1143000"/>
          </a:xfrm>
        </p:spPr>
        <p:txBody>
          <a:bodyPr/>
          <a:lstStyle/>
          <a:p>
            <a:r>
              <a:rPr lang="cs-CZ" altLang="cs-CZ"/>
              <a:t>Karcinom na MR</a:t>
            </a:r>
          </a:p>
        </p:txBody>
      </p:sp>
      <p:sp>
        <p:nvSpPr>
          <p:cNvPr id="132099" name="Zástupný symbol pro obsah 7">
            <a:extLst>
              <a:ext uri="{FF2B5EF4-FFF2-40B4-BE49-F238E27FC236}">
                <a16:creationId xmlns:a16="http://schemas.microsoft.com/office/drawing/2014/main" xmlns="" id="{8C24D682-AE59-4E1B-AFC0-9CDC04B5C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2089150"/>
          </a:xfrm>
        </p:spPr>
        <p:txBody>
          <a:bodyPr/>
          <a:lstStyle/>
          <a:p>
            <a:pPr eaLnBrk="1" hangingPunct="1"/>
            <a:r>
              <a:rPr lang="cs-CZ" altLang="cs-CZ" sz="2400">
                <a:solidFill>
                  <a:srgbClr val="FFFF00"/>
                </a:solidFill>
              </a:rPr>
              <a:t>T2W </a:t>
            </a:r>
            <a:r>
              <a:rPr lang="cs-CZ" altLang="cs-CZ" sz="2400"/>
              <a:t>– hypointezní</a:t>
            </a:r>
          </a:p>
          <a:p>
            <a:pPr eaLnBrk="1" hangingPunct="1"/>
            <a:r>
              <a:rPr lang="cs-CZ" altLang="cs-CZ" sz="2400">
                <a:solidFill>
                  <a:srgbClr val="FFFF00"/>
                </a:solidFill>
              </a:rPr>
              <a:t>DWI + ADC</a:t>
            </a:r>
            <a:r>
              <a:rPr lang="cs-CZ" altLang="cs-CZ" sz="2400"/>
              <a:t> – restrikce difúze</a:t>
            </a:r>
          </a:p>
          <a:p>
            <a:pPr eaLnBrk="1" hangingPunct="1"/>
            <a:r>
              <a:rPr lang="cs-CZ" altLang="cs-CZ" sz="2400">
                <a:solidFill>
                  <a:srgbClr val="FFFF00"/>
                </a:solidFill>
              </a:rPr>
              <a:t>DCE </a:t>
            </a:r>
            <a:r>
              <a:rPr lang="cs-CZ" altLang="cs-CZ" sz="2400"/>
              <a:t>–</a:t>
            </a:r>
            <a:r>
              <a:rPr lang="cs-CZ" altLang="cs-CZ" sz="2400">
                <a:solidFill>
                  <a:srgbClr val="FFFF00"/>
                </a:solidFill>
              </a:rPr>
              <a:t> </a:t>
            </a:r>
            <a:r>
              <a:rPr lang="cs-CZ" altLang="cs-CZ" sz="2400"/>
              <a:t>fokální area sycení, permeabilita, wash-out křivka</a:t>
            </a:r>
          </a:p>
          <a:p>
            <a:pPr eaLnBrk="1" hangingPunct="1"/>
            <a:r>
              <a:rPr lang="cs-CZ" altLang="cs-CZ" sz="2400">
                <a:solidFill>
                  <a:srgbClr val="FFFF00"/>
                </a:solidFill>
              </a:rPr>
              <a:t>(Spektroskopie</a:t>
            </a:r>
            <a:r>
              <a:rPr lang="cs-CZ" altLang="cs-CZ" sz="2400"/>
              <a:t> – zvýšený signál cholinu)</a:t>
            </a:r>
            <a:endParaRPr lang="cs-CZ" altLang="cs-CZ" sz="2000"/>
          </a:p>
          <a:p>
            <a:pPr eaLnBrk="1" hangingPunct="1"/>
            <a:endParaRPr lang="cs-CZ" altLang="cs-CZ" sz="2400"/>
          </a:p>
        </p:txBody>
      </p:sp>
      <p:pic>
        <p:nvPicPr>
          <p:cNvPr id="132100" name="Picture 13">
            <a:extLst>
              <a:ext uri="{FF2B5EF4-FFF2-40B4-BE49-F238E27FC236}">
                <a16:creationId xmlns:a16="http://schemas.microsoft.com/office/drawing/2014/main" xmlns="" id="{8F805D18-E170-4FDA-85EC-2E54FFE2B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9" t="6819" r="18459" b="25597"/>
          <a:stretch>
            <a:fillRect/>
          </a:stretch>
        </p:blipFill>
        <p:spPr bwMode="auto">
          <a:xfrm>
            <a:off x="5997575" y="2857500"/>
            <a:ext cx="2405063" cy="212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101" name="Picture 12">
            <a:extLst>
              <a:ext uri="{FF2B5EF4-FFF2-40B4-BE49-F238E27FC236}">
                <a16:creationId xmlns:a16="http://schemas.microsoft.com/office/drawing/2014/main" xmlns="" id="{7BC51505-ACB4-4241-BCC5-1AE55A0BE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6" t="6660" r="21127" b="20560"/>
          <a:stretch>
            <a:fillRect/>
          </a:stretch>
        </p:blipFill>
        <p:spPr bwMode="auto">
          <a:xfrm>
            <a:off x="3302000" y="2857500"/>
            <a:ext cx="2289175" cy="212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102" name="Picture 11">
            <a:extLst>
              <a:ext uri="{FF2B5EF4-FFF2-40B4-BE49-F238E27FC236}">
                <a16:creationId xmlns:a16="http://schemas.microsoft.com/office/drawing/2014/main" xmlns="" id="{3F5D2B41-0F50-4AC9-88FA-064567581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2" t="8636" r="17535" b="20015"/>
          <a:stretch>
            <a:fillRect/>
          </a:stretch>
        </p:blipFill>
        <p:spPr bwMode="auto">
          <a:xfrm>
            <a:off x="458788" y="2857500"/>
            <a:ext cx="2457450" cy="212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2103" name="TextovéPole 8">
            <a:extLst>
              <a:ext uri="{FF2B5EF4-FFF2-40B4-BE49-F238E27FC236}">
                <a16:creationId xmlns:a16="http://schemas.microsoft.com/office/drawing/2014/main" xmlns="" id="{05B34E24-66F4-4206-A902-C91D45A08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1999" y="2820988"/>
            <a:ext cx="560525" cy="276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Arial" panose="020B0604020202020204" pitchFamily="34" charset="0"/>
              </a:rPr>
              <a:t>DWI</a:t>
            </a:r>
            <a:endParaRPr lang="cs-CZ" altLang="cs-CZ" sz="1400" b="1">
              <a:latin typeface="Arial" panose="020B0604020202020204" pitchFamily="34" charset="0"/>
            </a:endParaRPr>
          </a:p>
        </p:txBody>
      </p:sp>
      <p:sp>
        <p:nvSpPr>
          <p:cNvPr id="132104" name="TextovéPole 8">
            <a:extLst>
              <a:ext uri="{FF2B5EF4-FFF2-40B4-BE49-F238E27FC236}">
                <a16:creationId xmlns:a16="http://schemas.microsoft.com/office/drawing/2014/main" xmlns="" id="{539DFBC3-7EB4-49A7-A33C-197105AAA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6938" y="2857500"/>
            <a:ext cx="539750" cy="276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ADC</a:t>
            </a:r>
            <a:endParaRPr lang="cs-CZ" altLang="cs-CZ" sz="1400" b="1" dirty="0">
              <a:latin typeface="Arial" panose="020B0604020202020204" pitchFamily="34" charset="0"/>
            </a:endParaRPr>
          </a:p>
        </p:txBody>
      </p:sp>
      <p:sp>
        <p:nvSpPr>
          <p:cNvPr id="132105" name="TextovéPole 8">
            <a:extLst>
              <a:ext uri="{FF2B5EF4-FFF2-40B4-BE49-F238E27FC236}">
                <a16:creationId xmlns:a16="http://schemas.microsoft.com/office/drawing/2014/main" xmlns="" id="{B49D1445-522C-41FF-AFC2-C1D68DC13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13" y="2857500"/>
            <a:ext cx="528687" cy="276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T2W</a:t>
            </a:r>
            <a:endParaRPr lang="cs-CZ" altLang="cs-CZ" sz="1400" b="1" dirty="0">
              <a:latin typeface="Arial" panose="020B0604020202020204" pitchFamily="34" charset="0"/>
            </a:endParaRPr>
          </a:p>
        </p:txBody>
      </p:sp>
      <p:cxnSp>
        <p:nvCxnSpPr>
          <p:cNvPr id="132106" name="Přímá spojnice se šipkou 15">
            <a:extLst>
              <a:ext uri="{FF2B5EF4-FFF2-40B4-BE49-F238E27FC236}">
                <a16:creationId xmlns:a16="http://schemas.microsoft.com/office/drawing/2014/main" xmlns="" id="{2CFC218F-62A7-4AFD-9412-706A8F21710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779838" y="4230688"/>
            <a:ext cx="444500" cy="638175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2107" name="Picture 13">
            <a:extLst>
              <a:ext uri="{FF2B5EF4-FFF2-40B4-BE49-F238E27FC236}">
                <a16:creationId xmlns:a16="http://schemas.microsoft.com/office/drawing/2014/main" xmlns="" id="{D36EC3D8-2302-46B8-AF69-F1748D581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5092700"/>
            <a:ext cx="2170112" cy="167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108" name="Picture 15">
            <a:extLst>
              <a:ext uri="{FF2B5EF4-FFF2-40B4-BE49-F238E27FC236}">
                <a16:creationId xmlns:a16="http://schemas.microsoft.com/office/drawing/2014/main" xmlns="" id="{B1FF5B2B-1811-4745-B241-A456CAB56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48"/>
          <a:stretch>
            <a:fillRect/>
          </a:stretch>
        </p:blipFill>
        <p:spPr bwMode="auto">
          <a:xfrm>
            <a:off x="2409825" y="5100638"/>
            <a:ext cx="2070100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2109" name="Přímá spojnice se šipkou 15">
            <a:extLst>
              <a:ext uri="{FF2B5EF4-FFF2-40B4-BE49-F238E27FC236}">
                <a16:creationId xmlns:a16="http://schemas.microsoft.com/office/drawing/2014/main" xmlns="" id="{74F0B6A6-B570-473A-81A9-7BAD3FC2F04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042988" y="4370388"/>
            <a:ext cx="373062" cy="498475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2110" name="Přímá spojnice se šipkou 15">
            <a:extLst>
              <a:ext uri="{FF2B5EF4-FFF2-40B4-BE49-F238E27FC236}">
                <a16:creationId xmlns:a16="http://schemas.microsoft.com/office/drawing/2014/main" xmlns="" id="{86167CD3-7975-48BD-9BAD-9578C15EC31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516688" y="4257675"/>
            <a:ext cx="444500" cy="638175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2111" name="Přímá spojnice se šipkou 15">
            <a:extLst>
              <a:ext uri="{FF2B5EF4-FFF2-40B4-BE49-F238E27FC236}">
                <a16:creationId xmlns:a16="http://schemas.microsoft.com/office/drawing/2014/main" xmlns="" id="{F28A2278-2E94-45FF-995E-DAD0C148D00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843213" y="6308725"/>
            <a:ext cx="295275" cy="461963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112" name="TextovéPole 8">
            <a:extLst>
              <a:ext uri="{FF2B5EF4-FFF2-40B4-BE49-F238E27FC236}">
                <a16:creationId xmlns:a16="http://schemas.microsoft.com/office/drawing/2014/main" xmlns="" id="{6BCC99FA-8A12-476B-A8A4-65853ABF2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1149" y="5092700"/>
            <a:ext cx="560525" cy="276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Arial" panose="020B0604020202020204" pitchFamily="34" charset="0"/>
              </a:rPr>
              <a:t>DCE</a:t>
            </a:r>
            <a:endParaRPr lang="cs-CZ" altLang="cs-CZ" sz="1400" b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Nadpis 6"/>
          <p:cNvSpPr>
            <a:spLocks noGrp="1"/>
          </p:cNvSpPr>
          <p:nvPr>
            <p:ph type="title"/>
          </p:nvPr>
        </p:nvSpPr>
        <p:spPr>
          <a:xfrm>
            <a:off x="446088" y="28575"/>
            <a:ext cx="8229600" cy="1143000"/>
          </a:xfrm>
        </p:spPr>
        <p:txBody>
          <a:bodyPr/>
          <a:lstStyle/>
          <a:p>
            <a:r>
              <a:rPr lang="cs-CZ" altLang="cs-CZ" smtClean="0"/>
              <a:t>PI-RADS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1052513"/>
            <a:ext cx="7894638" cy="5256212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FFFF00"/>
                </a:solidFill>
              </a:rPr>
              <a:t>Prostate Imaging Reporting and Data </a:t>
            </a:r>
            <a:r>
              <a:rPr lang="en-US" dirty="0" err="1">
                <a:solidFill>
                  <a:srgbClr val="FFFF00"/>
                </a:solidFill>
              </a:rPr>
              <a:t>Syst</a:t>
            </a:r>
            <a:r>
              <a:rPr lang="cs-CZ" dirty="0">
                <a:solidFill>
                  <a:srgbClr val="FFFF00"/>
                </a:solidFill>
              </a:rPr>
              <a:t>e</a:t>
            </a:r>
            <a:r>
              <a:rPr lang="en-US" dirty="0">
                <a:solidFill>
                  <a:srgbClr val="FFFF00"/>
                </a:solidFill>
              </a:rPr>
              <a:t>m</a:t>
            </a:r>
            <a:endParaRPr lang="cs-CZ" dirty="0">
              <a:solidFill>
                <a:srgbClr val="FFFF00"/>
              </a:solidFill>
            </a:endParaRPr>
          </a:p>
          <a:p>
            <a:pPr lvl="1">
              <a:defRPr/>
            </a:pPr>
            <a:r>
              <a:rPr lang="cs-CZ" sz="2200" dirty="0"/>
              <a:t>PI­‐RADS v1 – 2012</a:t>
            </a:r>
          </a:p>
          <a:p>
            <a:pPr lvl="1">
              <a:defRPr/>
            </a:pPr>
            <a:r>
              <a:rPr lang="cs-CZ" sz="2200" dirty="0"/>
              <a:t>PI­‐RADS v2 – 2015 (výrazné zjednodušení)</a:t>
            </a:r>
          </a:p>
          <a:p>
            <a:pPr lvl="1">
              <a:defRPr/>
            </a:pPr>
            <a:r>
              <a:rPr lang="cs-CZ" sz="2200" dirty="0">
                <a:solidFill>
                  <a:srgbClr val="FFFF00"/>
                </a:solidFill>
              </a:rPr>
              <a:t>PI­‐RADS v2.1</a:t>
            </a:r>
            <a:r>
              <a:rPr lang="cs-CZ" sz="2200" dirty="0"/>
              <a:t> – 2019 (malé úpravy oproti v2)</a:t>
            </a:r>
          </a:p>
          <a:p>
            <a:pPr eaLnBrk="1" hangingPunct="1">
              <a:defRPr/>
            </a:pPr>
            <a:endParaRPr lang="cs-CZ" dirty="0"/>
          </a:p>
          <a:p>
            <a:pPr eaLnBrk="1" hangingPunct="1">
              <a:defRPr/>
            </a:pPr>
            <a:r>
              <a:rPr lang="cs-CZ" dirty="0"/>
              <a:t>Standardizace vyšetřování, interpretace, popisů</a:t>
            </a:r>
          </a:p>
          <a:p>
            <a:pPr eaLnBrk="1" hangingPunct="1">
              <a:defRPr/>
            </a:pPr>
            <a:r>
              <a:rPr lang="cs-CZ" b="1" dirty="0"/>
              <a:t>Pravděpodobnost klinicky významného karcinomu</a:t>
            </a:r>
            <a:r>
              <a:rPr lang="cs-CZ" dirty="0"/>
              <a:t> (</a:t>
            </a:r>
            <a:r>
              <a:rPr lang="cs-CZ" dirty="0" err="1"/>
              <a:t>Gleason</a:t>
            </a:r>
            <a:r>
              <a:rPr lang="cs-CZ" dirty="0"/>
              <a:t> skóre ≥7)</a:t>
            </a:r>
          </a:p>
          <a:p>
            <a:pPr eaLnBrk="1" hangingPunct="1">
              <a:defRPr/>
            </a:pPr>
            <a:endParaRPr lang="cs-CZ" dirty="0"/>
          </a:p>
          <a:p>
            <a:pPr>
              <a:defRPr/>
            </a:pPr>
            <a:r>
              <a:rPr lang="en-US" dirty="0"/>
              <a:t>PI-RADS 1: </a:t>
            </a:r>
            <a:r>
              <a:rPr lang="cs-CZ" dirty="0"/>
              <a:t>velmi nízká</a:t>
            </a:r>
            <a:endParaRPr lang="en-US" dirty="0"/>
          </a:p>
          <a:p>
            <a:pPr>
              <a:defRPr/>
            </a:pPr>
            <a:r>
              <a:rPr lang="en-US" dirty="0"/>
              <a:t>PI-RADS 2: </a:t>
            </a:r>
            <a:r>
              <a:rPr lang="cs-CZ" dirty="0"/>
              <a:t>nízká</a:t>
            </a:r>
            <a:endParaRPr lang="en-US" dirty="0"/>
          </a:p>
          <a:p>
            <a:pPr>
              <a:defRPr/>
            </a:pPr>
            <a:r>
              <a:rPr lang="en-US" dirty="0"/>
              <a:t>PI-RADS 3: </a:t>
            </a:r>
            <a:r>
              <a:rPr lang="cs-CZ" dirty="0"/>
              <a:t>střední</a:t>
            </a:r>
            <a:endParaRPr lang="en-US" dirty="0"/>
          </a:p>
          <a:p>
            <a:pPr>
              <a:defRPr/>
            </a:pPr>
            <a:r>
              <a:rPr lang="en-US" dirty="0"/>
              <a:t>PI-RADS 4: </a:t>
            </a:r>
            <a:r>
              <a:rPr lang="cs-CZ" dirty="0"/>
              <a:t>vysoká</a:t>
            </a:r>
            <a:endParaRPr lang="en-US" dirty="0"/>
          </a:p>
          <a:p>
            <a:pPr>
              <a:defRPr/>
            </a:pPr>
            <a:r>
              <a:rPr lang="en-US" dirty="0"/>
              <a:t>PI-RADS 5: </a:t>
            </a:r>
            <a:r>
              <a:rPr lang="cs-CZ" dirty="0"/>
              <a:t>velmi vysoká</a:t>
            </a:r>
          </a:p>
        </p:txBody>
      </p:sp>
      <p:sp>
        <p:nvSpPr>
          <p:cNvPr id="6" name="Obdélník 5"/>
          <p:cNvSpPr/>
          <p:nvPr/>
        </p:nvSpPr>
        <p:spPr>
          <a:xfrm>
            <a:off x="349250" y="6453188"/>
            <a:ext cx="8291513" cy="2301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en-US" sz="900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Weinreb</a:t>
            </a:r>
            <a:r>
              <a:rPr lang="en-US" sz="9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JC</a:t>
            </a:r>
            <a:r>
              <a:rPr lang="cs-CZ" sz="9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et al. </a:t>
            </a:r>
            <a:r>
              <a:rPr lang="en-US" sz="9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PI-RADS Prostate Imaging - Reporting and Data System: 2015, Version 2.</a:t>
            </a:r>
            <a:r>
              <a:rPr lang="cs-CZ" sz="9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nl-NL" sz="9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Eur Urol. 2016 Jan;69(1):16-40.</a:t>
            </a:r>
            <a:endParaRPr lang="en-US" sz="9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02858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Nadpis 1">
            <a:extLst>
              <a:ext uri="{FF2B5EF4-FFF2-40B4-BE49-F238E27FC236}">
                <a16:creationId xmlns:a16="http://schemas.microsoft.com/office/drawing/2014/main" xmlns="" id="{BBB083A6-AE35-469C-818B-4DDD5B2A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cs-CZ" altLang="cs-CZ"/>
              <a:t>mpMR prostaty – PIRADS 5</a:t>
            </a:r>
          </a:p>
        </p:txBody>
      </p:sp>
      <p:pic>
        <p:nvPicPr>
          <p:cNvPr id="135171" name="Picture 2">
            <a:extLst>
              <a:ext uri="{FF2B5EF4-FFF2-40B4-BE49-F238E27FC236}">
                <a16:creationId xmlns:a16="http://schemas.microsoft.com/office/drawing/2014/main" xmlns="" id="{147F2EBD-E23D-4408-9DF4-F062F2C8E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196975"/>
            <a:ext cx="5815013" cy="534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xmlns="" id="{7209009E-80B4-44C7-8CC9-8A4FC7929664}"/>
              </a:ext>
            </a:extLst>
          </p:cNvPr>
          <p:cNvSpPr/>
          <p:nvPr/>
        </p:nvSpPr>
        <p:spPr bwMode="auto">
          <a:xfrm rot="1681554">
            <a:off x="4506913" y="3009900"/>
            <a:ext cx="1465262" cy="6985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 eaLnBrk="1" hangingPunct="1">
              <a:defRPr/>
            </a:pPr>
            <a:endParaRPr lang="cs-CZ">
              <a:ln>
                <a:solidFill>
                  <a:srgbClr val="FF0000"/>
                </a:solidFill>
              </a:ln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Nadpis 6">
            <a:extLst>
              <a:ext uri="{FF2B5EF4-FFF2-40B4-BE49-F238E27FC236}">
                <a16:creationId xmlns:a16="http://schemas.microsoft.com/office/drawing/2014/main" xmlns="" id="{E198E691-C1B1-404E-961A-CC580843E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88" y="28575"/>
            <a:ext cx="8229600" cy="1143000"/>
          </a:xfrm>
        </p:spPr>
        <p:txBody>
          <a:bodyPr/>
          <a:lstStyle/>
          <a:p>
            <a:r>
              <a:rPr lang="cs-CZ" altLang="cs-CZ"/>
              <a:t>Biopsie pod UZ s fúzí MR obrazu</a:t>
            </a:r>
          </a:p>
        </p:txBody>
      </p:sp>
      <p:pic>
        <p:nvPicPr>
          <p:cNvPr id="136195" name="Picture 2">
            <a:extLst>
              <a:ext uri="{FF2B5EF4-FFF2-40B4-BE49-F238E27FC236}">
                <a16:creationId xmlns:a16="http://schemas.microsoft.com/office/drawing/2014/main" xmlns="" id="{F31B20F2-F183-4E41-8D2F-3D839E953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2513"/>
            <a:ext cx="8831262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Přímá spojnice se šipkou 15">
            <a:extLst>
              <a:ext uri="{FF2B5EF4-FFF2-40B4-BE49-F238E27FC236}">
                <a16:creationId xmlns:a16="http://schemas.microsoft.com/office/drawing/2014/main" xmlns="" id="{94DA275A-3E0F-4DDA-A61A-84FF6AFF43AD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156176" y="3538708"/>
            <a:ext cx="995734" cy="198324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Přímá spojnice se šipkou 15">
            <a:extLst>
              <a:ext uri="{FF2B5EF4-FFF2-40B4-BE49-F238E27FC236}">
                <a16:creationId xmlns:a16="http://schemas.microsoft.com/office/drawing/2014/main" xmlns="" id="{0FD74C0E-7642-419B-834A-CE1137D19C01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012160" y="5173018"/>
            <a:ext cx="995734" cy="198324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Přímá spojnice se šipkou 15">
            <a:extLst>
              <a:ext uri="{FF2B5EF4-FFF2-40B4-BE49-F238E27FC236}">
                <a16:creationId xmlns:a16="http://schemas.microsoft.com/office/drawing/2014/main" xmlns="" id="{69CAE057-8501-4377-B5BE-90AB64D12AB7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012160" y="4256701"/>
            <a:ext cx="995734" cy="198324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Fúze UZ+MR prostaty</a:t>
            </a:r>
          </a:p>
        </p:txBody>
      </p:sp>
      <p:pic>
        <p:nvPicPr>
          <p:cNvPr id="4" name="De-ID2020092213165597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1556792"/>
            <a:ext cx="8428539" cy="517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8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Otázky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Možnosti detekce urolitiázy</a:t>
            </a:r>
          </a:p>
          <a:p>
            <a:r>
              <a:rPr lang="cs-CZ" dirty="0"/>
              <a:t>Význam </a:t>
            </a:r>
            <a:r>
              <a:rPr lang="cs-CZ" dirty="0" err="1"/>
              <a:t>dual</a:t>
            </a:r>
            <a:r>
              <a:rPr lang="cs-CZ" dirty="0"/>
              <a:t> </a:t>
            </a:r>
            <a:r>
              <a:rPr lang="cs-CZ" dirty="0" err="1"/>
              <a:t>energy</a:t>
            </a:r>
            <a:r>
              <a:rPr lang="cs-CZ" dirty="0"/>
              <a:t> CT u urolitiázy</a:t>
            </a:r>
          </a:p>
          <a:p>
            <a:r>
              <a:rPr lang="cs-CZ" dirty="0"/>
              <a:t>Zobrazovací metody u ca prostaty</a:t>
            </a:r>
          </a:p>
          <a:p>
            <a:r>
              <a:rPr lang="cs-CZ" dirty="0"/>
              <a:t>Nejčastější ložiska ledvin</a:t>
            </a:r>
          </a:p>
          <a:p>
            <a:r>
              <a:rPr lang="cs-CZ" dirty="0"/>
              <a:t>Možnosti vyšetření onemocnění šourku</a:t>
            </a:r>
          </a:p>
          <a:p>
            <a:r>
              <a:rPr lang="cs-CZ" dirty="0"/>
              <a:t>Přínos split-bolus protokolu u CT vyšetření </a:t>
            </a:r>
            <a:r>
              <a:rPr lang="cs-CZ" dirty="0" err="1"/>
              <a:t>urotraktu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490054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852936"/>
            <a:ext cx="7886700" cy="1325563"/>
          </a:xfrm>
        </p:spPr>
        <p:txBody>
          <a:bodyPr/>
          <a:lstStyle/>
          <a:p>
            <a:r>
              <a:rPr lang="cs-CZ" dirty="0"/>
              <a:t>Klinické otázky (pro mediky)</a:t>
            </a:r>
          </a:p>
        </p:txBody>
      </p:sp>
    </p:spTree>
    <p:extLst>
      <p:ext uri="{BB962C8B-B14F-4D97-AF65-F5344CB8AC3E}">
        <p14:creationId xmlns:p14="http://schemas.microsoft.com/office/powerpoint/2010/main" val="246046349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Nadpis 1">
            <a:extLst>
              <a:ext uri="{FF2B5EF4-FFF2-40B4-BE49-F238E27FC236}">
                <a16:creationId xmlns:a16="http://schemas.microsoft.com/office/drawing/2014/main" xmlns="" id="{AD4F161F-DC02-4B0A-BD81-95399C6397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Renální kolika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3FB5D572-5440-4189-9ED4-860E3002E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Bolest břicha způsobená nejčastěji kameny v </a:t>
            </a:r>
            <a:r>
              <a:rPr lang="cs-CZ" dirty="0" err="1"/>
              <a:t>urotraktu</a:t>
            </a:r>
            <a:endParaRPr lang="cs-CZ" dirty="0"/>
          </a:p>
          <a:p>
            <a:pPr>
              <a:defRPr/>
            </a:pPr>
            <a:r>
              <a:rPr lang="cs-CZ" dirty="0"/>
              <a:t>Bolest v boku vystřelující do třísla</a:t>
            </a:r>
          </a:p>
          <a:p>
            <a:pPr>
              <a:defRPr/>
            </a:pPr>
            <a:r>
              <a:rPr lang="cs-CZ" dirty="0"/>
              <a:t>Kolikovitá bolest = ve vlnách (koresponduje se spazmy ureteru)</a:t>
            </a:r>
          </a:p>
          <a:p>
            <a:pPr>
              <a:defRPr/>
            </a:pPr>
            <a:endParaRPr lang="cs-CZ" dirty="0"/>
          </a:p>
          <a:p>
            <a:pPr marL="0" indent="0">
              <a:buFontTx/>
              <a:buNone/>
              <a:defRPr/>
            </a:pPr>
            <a:r>
              <a:rPr lang="cs-CZ" dirty="0"/>
              <a:t>Příčiny: </a:t>
            </a:r>
            <a:r>
              <a:rPr lang="cs-CZ" b="1" dirty="0" err="1"/>
              <a:t>ureterolitiáza</a:t>
            </a:r>
            <a:r>
              <a:rPr lang="cs-CZ" dirty="0"/>
              <a:t>, nekrotická papila, koagulum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0">
            <a:extLst>
              <a:ext uri="{FF2B5EF4-FFF2-40B4-BE49-F238E27FC236}">
                <a16:creationId xmlns:a16="http://schemas.microsoft.com/office/drawing/2014/main" xmlns="" id="{E5FC98B2-4B79-491E-AB34-D8A054433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644900"/>
            <a:ext cx="3933825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9">
            <a:extLst>
              <a:ext uri="{FF2B5EF4-FFF2-40B4-BE49-F238E27FC236}">
                <a16:creationId xmlns:a16="http://schemas.microsoft.com/office/drawing/2014/main" xmlns="" id="{9639A59E-C85C-4CBA-A26F-6974B2231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3887788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11">
            <a:extLst>
              <a:ext uri="{FF2B5EF4-FFF2-40B4-BE49-F238E27FC236}">
                <a16:creationId xmlns:a16="http://schemas.microsoft.com/office/drawing/2014/main" xmlns="" id="{5FAFC8D3-A1FC-44FA-9D42-C69E8C37D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692150"/>
            <a:ext cx="2735262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240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varle</a:t>
            </a:r>
          </a:p>
        </p:txBody>
      </p:sp>
      <p:sp>
        <p:nvSpPr>
          <p:cNvPr id="50181" name="Text Box 12">
            <a:extLst>
              <a:ext uri="{FF2B5EF4-FFF2-40B4-BE49-F238E27FC236}">
                <a16:creationId xmlns:a16="http://schemas.microsoft.com/office/drawing/2014/main" xmlns="" id="{B74B369D-0198-44BE-9AAC-CEFC7A157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25" y="3352800"/>
            <a:ext cx="19081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nadvarle</a:t>
            </a:r>
          </a:p>
        </p:txBody>
      </p:sp>
      <p:pic>
        <p:nvPicPr>
          <p:cNvPr id="50182" name="Picture 8">
            <a:extLst>
              <a:ext uri="{FF2B5EF4-FFF2-40B4-BE49-F238E27FC236}">
                <a16:creationId xmlns:a16="http://schemas.microsoft.com/office/drawing/2014/main" xmlns="" id="{10A65923-3736-4F13-9DD2-B95794954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088" y="1844675"/>
            <a:ext cx="5522912" cy="392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Text Box 13">
            <a:extLst>
              <a:ext uri="{FF2B5EF4-FFF2-40B4-BE49-F238E27FC236}">
                <a16:creationId xmlns:a16="http://schemas.microsoft.com/office/drawing/2014/main" xmlns="" id="{1A09675F-5E4A-49B4-8807-D329B4063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8138" y="1752600"/>
            <a:ext cx="22780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prostata (transrekt.)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Nadpis 1">
            <a:extLst>
              <a:ext uri="{FF2B5EF4-FFF2-40B4-BE49-F238E27FC236}">
                <a16:creationId xmlns:a16="http://schemas.microsoft.com/office/drawing/2014/main" xmlns="" id="{5D374FD9-0DFE-498D-AC6A-E4BD800935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23813"/>
            <a:ext cx="7772400" cy="1143000"/>
          </a:xfrm>
        </p:spPr>
        <p:txBody>
          <a:bodyPr/>
          <a:lstStyle/>
          <a:p>
            <a:r>
              <a:rPr lang="cs-CZ" altLang="cs-CZ"/>
              <a:t>Renální kolika</a:t>
            </a:r>
          </a:p>
        </p:txBody>
      </p:sp>
      <p:sp>
        <p:nvSpPr>
          <p:cNvPr id="141315" name="Zástupný symbol pro obsah 2">
            <a:extLst>
              <a:ext uri="{FF2B5EF4-FFF2-40B4-BE49-F238E27FC236}">
                <a16:creationId xmlns:a16="http://schemas.microsoft.com/office/drawing/2014/main" xmlns="" id="{D71B1130-AE17-4CC8-8EDF-89FE6CC86EF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4213" y="1196975"/>
            <a:ext cx="7772400" cy="54006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cs-CZ" altLang="cs-CZ" dirty="0"/>
              <a:t>US – dilatovaná pánvička a ureter, nízká senzitivita v detekci </a:t>
            </a:r>
            <a:r>
              <a:rPr lang="cs-CZ" altLang="cs-CZ" dirty="0" err="1"/>
              <a:t>lithiasy</a:t>
            </a:r>
            <a:endParaRPr lang="cs-CZ" altLang="cs-CZ" dirty="0"/>
          </a:p>
          <a:p>
            <a:pPr marL="0" indent="0">
              <a:buFontTx/>
              <a:buNone/>
            </a:pPr>
            <a:r>
              <a:rPr lang="cs-CZ" altLang="cs-CZ" b="1" dirty="0"/>
              <a:t>nativní CT </a:t>
            </a:r>
            <a:r>
              <a:rPr lang="cs-CZ" altLang="cs-CZ" dirty="0"/>
              <a:t>– </a:t>
            </a:r>
            <a:r>
              <a:rPr lang="cs-CZ" altLang="cs-CZ" b="1" dirty="0"/>
              <a:t>metoda volby</a:t>
            </a:r>
            <a:r>
              <a:rPr lang="cs-CZ" altLang="cs-CZ" dirty="0"/>
              <a:t>,  přítomnost litiázy, její lokalizace, velikost, počet atd., vysoká negativní prediktivní hodnota</a:t>
            </a:r>
          </a:p>
          <a:p>
            <a:pPr marL="0" indent="0">
              <a:buFontTx/>
              <a:buNone/>
            </a:pPr>
            <a:endParaRPr lang="cs-CZ" altLang="cs-CZ" dirty="0"/>
          </a:p>
          <a:p>
            <a:pPr marL="0" indent="0">
              <a:buFontTx/>
              <a:buNone/>
            </a:pPr>
            <a:r>
              <a:rPr lang="cs-CZ" altLang="cs-CZ" dirty="0"/>
              <a:t>RTG břicha –monitorace terapie RTG-kontrastních konkrementů (Ca-oxalát, Ca-citrát, cystinové jsou jen částečně </a:t>
            </a:r>
            <a:r>
              <a:rPr lang="cs-CZ" altLang="cs-CZ" dirty="0" err="1"/>
              <a:t>rtg</a:t>
            </a:r>
            <a:r>
              <a:rPr lang="cs-CZ" altLang="cs-CZ" dirty="0"/>
              <a:t>-kontrastní)</a:t>
            </a:r>
          </a:p>
          <a:p>
            <a:pPr marL="0" indent="0">
              <a:buFontTx/>
              <a:buNone/>
            </a:pPr>
            <a:endParaRPr lang="cs-CZ" altLang="cs-CZ" dirty="0"/>
          </a:p>
          <a:p>
            <a:pPr marL="0" indent="0">
              <a:buFontTx/>
              <a:buNone/>
            </a:pPr>
            <a:r>
              <a:rPr lang="cs-CZ" altLang="cs-CZ" dirty="0"/>
              <a:t>Těhotenství – 1.US, 2.MRI, 3.low-dose CT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Nadpis 1">
            <a:extLst>
              <a:ext uri="{FF2B5EF4-FFF2-40B4-BE49-F238E27FC236}">
                <a16:creationId xmlns:a16="http://schemas.microsoft.com/office/drawing/2014/main" xmlns="" id="{4B0039CC-C16E-4BCE-85C5-90948DEFC4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Hematurie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498E8855-7602-4875-B6EE-4C32B713A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Krev v moči</a:t>
            </a:r>
          </a:p>
          <a:p>
            <a:pPr>
              <a:defRPr/>
            </a:pPr>
            <a:r>
              <a:rPr lang="cs-CZ" dirty="0"/>
              <a:t>Makroskopická (viditelná,</a:t>
            </a:r>
            <a:r>
              <a:rPr lang="en-US" dirty="0"/>
              <a:t> </a:t>
            </a:r>
            <a:r>
              <a:rPr lang="cs-CZ" dirty="0"/>
              <a:t>více než</a:t>
            </a:r>
            <a:r>
              <a:rPr lang="en-US" dirty="0"/>
              <a:t> 1 ml</a:t>
            </a:r>
            <a:r>
              <a:rPr lang="cs-CZ" dirty="0"/>
              <a:t> krve v moči) x mikroskopická</a:t>
            </a:r>
          </a:p>
          <a:p>
            <a:pPr>
              <a:defRPr/>
            </a:pPr>
            <a:endParaRPr lang="cs-CZ" dirty="0"/>
          </a:p>
          <a:p>
            <a:pPr marL="0" indent="0">
              <a:buFontTx/>
              <a:buNone/>
              <a:defRPr/>
            </a:pPr>
            <a:r>
              <a:rPr lang="cs-CZ" dirty="0"/>
              <a:t>Anamnéza- Fyzikální vyšetření.</a:t>
            </a:r>
          </a:p>
          <a:p>
            <a:pPr marL="0" indent="0">
              <a:buFontTx/>
              <a:buNone/>
              <a:defRPr/>
            </a:pPr>
            <a:r>
              <a:rPr lang="cs-CZ" dirty="0"/>
              <a:t>Laboratoř -  zejména hladina kreatininu k vyloučení renální insuficience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Nadpis 1">
            <a:extLst>
              <a:ext uri="{FF2B5EF4-FFF2-40B4-BE49-F238E27FC236}">
                <a16:creationId xmlns:a16="http://schemas.microsoft.com/office/drawing/2014/main" xmlns="" id="{62DEFB0B-233B-4EFC-B617-2ADAAA8A79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143000"/>
          </a:xfrm>
        </p:spPr>
        <p:txBody>
          <a:bodyPr/>
          <a:lstStyle/>
          <a:p>
            <a:r>
              <a:rPr lang="cs-CZ" altLang="cs-CZ" sz="4000" dirty="0"/>
              <a:t>Hematurie</a:t>
            </a:r>
            <a:r>
              <a:rPr lang="en-US" altLang="cs-CZ" sz="4000" dirty="0"/>
              <a:t> </a:t>
            </a:r>
            <a:r>
              <a:rPr lang="cs-CZ" altLang="cs-CZ" sz="4000" dirty="0"/>
              <a:t>– zobrazovací metody</a:t>
            </a:r>
          </a:p>
        </p:txBody>
      </p:sp>
      <p:sp>
        <p:nvSpPr>
          <p:cNvPr id="144387" name="Zástupný symbol pro obsah 2">
            <a:extLst>
              <a:ext uri="{FF2B5EF4-FFF2-40B4-BE49-F238E27FC236}">
                <a16:creationId xmlns:a16="http://schemas.microsoft.com/office/drawing/2014/main" xmlns="" id="{73E341A2-421B-43A2-8A5D-8095A880386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3850" y="1052513"/>
            <a:ext cx="8424863" cy="5329237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cs-CZ" altLang="cs-CZ" sz="2800" b="1" dirty="0"/>
              <a:t>Makroskopická</a:t>
            </a:r>
            <a:r>
              <a:rPr lang="en-US" altLang="cs-CZ" sz="2800" dirty="0"/>
              <a:t>  - </a:t>
            </a:r>
            <a:r>
              <a:rPr lang="cs-CZ" altLang="cs-CZ" sz="2800" dirty="0"/>
              <a:t>iniciální příznak až u </a:t>
            </a:r>
            <a:r>
              <a:rPr lang="en-US" altLang="cs-CZ" sz="2800" dirty="0"/>
              <a:t>66%</a:t>
            </a:r>
            <a:r>
              <a:rPr lang="cs-CZ" altLang="cs-CZ" sz="2800" dirty="0"/>
              <a:t> karcinomů </a:t>
            </a:r>
            <a:r>
              <a:rPr lang="cs-CZ" altLang="cs-CZ" sz="2800" dirty="0" err="1"/>
              <a:t>urotelu</a:t>
            </a:r>
            <a:r>
              <a:rPr lang="en-US" altLang="cs-CZ" sz="2800" dirty="0"/>
              <a:t>:</a:t>
            </a:r>
            <a:endParaRPr lang="cs-CZ" altLang="cs-CZ" sz="2800" dirty="0"/>
          </a:p>
          <a:p>
            <a:pPr marL="0" indent="0">
              <a:buFontTx/>
              <a:buNone/>
            </a:pPr>
            <a:r>
              <a:rPr lang="cs-CZ" altLang="cs-CZ" sz="2800" dirty="0"/>
              <a:t>Ultrazvuk – vysoká sensitivita pro tumory </a:t>
            </a:r>
            <a:r>
              <a:rPr lang="cs-CZ" altLang="cs-CZ" sz="2800" dirty="0" err="1"/>
              <a:t>m.m</a:t>
            </a:r>
            <a:r>
              <a:rPr lang="cs-CZ" altLang="cs-CZ" sz="2800" dirty="0"/>
              <a:t>., malá pro horní moč. cesty</a:t>
            </a:r>
          </a:p>
          <a:p>
            <a:pPr marL="0" indent="0">
              <a:buFontTx/>
              <a:buNone/>
            </a:pPr>
            <a:r>
              <a:rPr lang="en-US" altLang="cs-CZ" sz="2800" dirty="0" err="1"/>
              <a:t>Cystos</a:t>
            </a:r>
            <a:r>
              <a:rPr lang="cs-CZ" altLang="cs-CZ" sz="2800" dirty="0"/>
              <a:t>kopie – zlatý standard pro tumory </a:t>
            </a:r>
            <a:r>
              <a:rPr lang="cs-CZ" altLang="cs-CZ" sz="2800" dirty="0" err="1"/>
              <a:t>m.m</a:t>
            </a:r>
            <a:r>
              <a:rPr lang="cs-CZ" altLang="cs-CZ" sz="2800" dirty="0"/>
              <a:t>.</a:t>
            </a:r>
          </a:p>
          <a:p>
            <a:pPr marL="0" indent="0">
              <a:buFontTx/>
              <a:buNone/>
            </a:pPr>
            <a:r>
              <a:rPr lang="cs-CZ" altLang="cs-CZ" sz="2800" dirty="0"/>
              <a:t>CT urografie – hlavně pro detekci tumorů horních cest močových</a:t>
            </a:r>
            <a:endParaRPr lang="en-US" altLang="cs-CZ" sz="2800" dirty="0"/>
          </a:p>
          <a:p>
            <a:pPr marL="0" indent="0">
              <a:buFontTx/>
              <a:buNone/>
            </a:pPr>
            <a:endParaRPr lang="en-US" altLang="cs-CZ" sz="2800" dirty="0"/>
          </a:p>
          <a:p>
            <a:pPr marL="0" indent="0">
              <a:buFontTx/>
              <a:buNone/>
            </a:pPr>
            <a:r>
              <a:rPr lang="cs-CZ" altLang="cs-CZ" sz="2800" b="1" dirty="0"/>
              <a:t>Mikroskopická</a:t>
            </a:r>
            <a:r>
              <a:rPr lang="en-US" altLang="cs-CZ" sz="2800" dirty="0"/>
              <a:t> – </a:t>
            </a:r>
            <a:r>
              <a:rPr lang="cs-CZ" altLang="cs-CZ" sz="2800" dirty="0"/>
              <a:t>kontroverzní</a:t>
            </a:r>
            <a:endParaRPr lang="en-US" altLang="cs-CZ" sz="2800" dirty="0"/>
          </a:p>
          <a:p>
            <a:pPr marL="0" indent="0">
              <a:buFontTx/>
              <a:buNone/>
            </a:pPr>
            <a:r>
              <a:rPr lang="cs-CZ" altLang="cs-CZ" sz="2800" dirty="0"/>
              <a:t>Je-li známé onemocnění ledvin či MM </a:t>
            </a:r>
            <a:r>
              <a:rPr lang="en-US" altLang="cs-CZ" sz="2800" dirty="0"/>
              <a:t>– </a:t>
            </a:r>
            <a:r>
              <a:rPr lang="cs-CZ" altLang="cs-CZ" sz="2800" dirty="0"/>
              <a:t>stačí </a:t>
            </a:r>
            <a:r>
              <a:rPr lang="en-US" altLang="cs-CZ" sz="2800" dirty="0"/>
              <a:t>U</a:t>
            </a:r>
            <a:r>
              <a:rPr lang="cs-CZ" altLang="cs-CZ" sz="2800" dirty="0"/>
              <a:t>Z</a:t>
            </a:r>
            <a:endParaRPr lang="en-US" altLang="cs-CZ" sz="2800" dirty="0"/>
          </a:p>
          <a:p>
            <a:pPr marL="0" indent="0">
              <a:buFontTx/>
              <a:buNone/>
            </a:pPr>
            <a:r>
              <a:rPr lang="cs-CZ" altLang="cs-CZ" sz="2800" dirty="0"/>
              <a:t>Některé odborné společnosti doporučují u neznámé patologie </a:t>
            </a:r>
            <a:r>
              <a:rPr lang="cs-CZ" altLang="cs-CZ" sz="2800" dirty="0" err="1"/>
              <a:t>urotraktu</a:t>
            </a:r>
            <a:r>
              <a:rPr lang="cs-CZ" altLang="cs-CZ" sz="2800" dirty="0"/>
              <a:t> provést CT urografii</a:t>
            </a:r>
            <a:endParaRPr lang="en-US" altLang="cs-CZ" sz="2800" dirty="0"/>
          </a:p>
          <a:p>
            <a:pPr marL="0" indent="0">
              <a:buFontTx/>
              <a:buNone/>
            </a:pPr>
            <a:endParaRPr lang="cs-CZ" altLang="cs-CZ" sz="2800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Nadpis 1">
            <a:extLst>
              <a:ext uri="{FF2B5EF4-FFF2-40B4-BE49-F238E27FC236}">
                <a16:creationId xmlns:a16="http://schemas.microsoft.com/office/drawing/2014/main" xmlns="" id="{05FB7C4F-AA5E-4B48-8050-59B1A3A792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Akutní bolest scrota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D9DEB2F9-12D7-484E-A25D-B13CC7421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Traumatic</a:t>
            </a:r>
            <a:r>
              <a:rPr lang="cs-CZ" dirty="0" err="1"/>
              <a:t>ká</a:t>
            </a:r>
            <a:r>
              <a:rPr lang="en-US" dirty="0"/>
              <a:t> x </a:t>
            </a:r>
            <a:r>
              <a:rPr lang="cs-CZ" dirty="0"/>
              <a:t>netraumatická</a:t>
            </a:r>
            <a:endParaRPr lang="en-US" dirty="0"/>
          </a:p>
          <a:p>
            <a:pPr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r>
              <a:rPr lang="cs-CZ" dirty="0"/>
              <a:t>UZ</a:t>
            </a:r>
            <a:r>
              <a:rPr lang="en-US" dirty="0"/>
              <a:t> – </a:t>
            </a:r>
            <a:r>
              <a:rPr lang="cs-CZ" dirty="0"/>
              <a:t>metoda 1.volby, Doppler, možnost srovnání s druhou stranou</a:t>
            </a:r>
            <a:endParaRPr lang="en-US" dirty="0"/>
          </a:p>
          <a:p>
            <a:pPr marL="0" indent="0">
              <a:buFontTx/>
              <a:buNone/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r>
              <a:rPr lang="en-US" dirty="0"/>
              <a:t>MR </a:t>
            </a:r>
            <a:r>
              <a:rPr lang="cs-CZ" dirty="0"/>
              <a:t>ve speciálních případech </a:t>
            </a:r>
            <a:r>
              <a:rPr lang="en-US" dirty="0"/>
              <a:t>– </a:t>
            </a:r>
            <a:r>
              <a:rPr lang="cs-CZ" dirty="0"/>
              <a:t>např. fraktura penisu 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Nadpis 1">
            <a:extLst>
              <a:ext uri="{FF2B5EF4-FFF2-40B4-BE49-F238E27FC236}">
                <a16:creationId xmlns:a16="http://schemas.microsoft.com/office/drawing/2014/main" xmlns="" id="{5EE35DF6-DD90-4859-8D9E-38583A0DD0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Akutní bolest scrota </a:t>
            </a:r>
            <a:r>
              <a:rPr lang="en-US" altLang="cs-CZ"/>
              <a:t>- </a:t>
            </a:r>
            <a:r>
              <a:rPr lang="cs-CZ" altLang="cs-CZ"/>
              <a:t>UZ</a:t>
            </a:r>
          </a:p>
        </p:txBody>
      </p:sp>
      <p:sp>
        <p:nvSpPr>
          <p:cNvPr id="147459" name="Zástupný symbol pro obsah 2">
            <a:extLst>
              <a:ext uri="{FF2B5EF4-FFF2-40B4-BE49-F238E27FC236}">
                <a16:creationId xmlns:a16="http://schemas.microsoft.com/office/drawing/2014/main" xmlns="" id="{B85CCFC1-F39D-4E63-97E6-E76B9F48A2C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3850" y="1989138"/>
            <a:ext cx="8569325" cy="410686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cs-CZ"/>
              <a:t>N</a:t>
            </a:r>
            <a:r>
              <a:rPr lang="cs-CZ" altLang="cs-CZ"/>
              <a:t>etraumatická</a:t>
            </a:r>
            <a:r>
              <a:rPr lang="en-US" altLang="cs-CZ"/>
              <a:t>:</a:t>
            </a:r>
          </a:p>
          <a:p>
            <a:pPr marL="0" indent="0">
              <a:buFontTx/>
              <a:buNone/>
            </a:pPr>
            <a:r>
              <a:rPr lang="en-US" altLang="cs-CZ" b="1"/>
              <a:t>Epididymitis</a:t>
            </a:r>
            <a:r>
              <a:rPr lang="en-US" altLang="cs-CZ"/>
              <a:t> – </a:t>
            </a:r>
            <a:r>
              <a:rPr lang="cs-CZ" altLang="cs-CZ"/>
              <a:t>nadvarle zvětšené, oteklé, hypervaskularizované, reaktivní hydrokéla, někdy orchitida</a:t>
            </a:r>
            <a:r>
              <a:rPr lang="en-US" altLang="cs-CZ"/>
              <a:t> (hypervasculari</a:t>
            </a:r>
            <a:r>
              <a:rPr lang="cs-CZ" altLang="cs-CZ"/>
              <a:t>zace ve srovnání s druhostranným varletem</a:t>
            </a:r>
            <a:r>
              <a:rPr lang="en-US" altLang="cs-CZ"/>
              <a:t>), </a:t>
            </a:r>
            <a:r>
              <a:rPr lang="cs-CZ" altLang="cs-CZ" b="1"/>
              <a:t>cíl vyloučit absces</a:t>
            </a:r>
            <a:endParaRPr lang="en-US" altLang="cs-CZ" b="1"/>
          </a:p>
          <a:p>
            <a:pPr marL="0" indent="0">
              <a:buFontTx/>
              <a:buNone/>
            </a:pPr>
            <a:endParaRPr lang="en-US" altLang="cs-CZ" b="1"/>
          </a:p>
          <a:p>
            <a:pPr marL="0" indent="0">
              <a:buFontTx/>
              <a:buNone/>
            </a:pPr>
            <a:r>
              <a:rPr lang="cs-CZ" altLang="cs-CZ" b="1"/>
              <a:t>Torze varleze </a:t>
            </a:r>
            <a:r>
              <a:rPr lang="en-US" altLang="cs-CZ" b="1"/>
              <a:t>- </a:t>
            </a:r>
            <a:r>
              <a:rPr lang="en-US" altLang="cs-CZ"/>
              <a:t>absence </a:t>
            </a:r>
            <a:r>
              <a:rPr lang="cs-CZ" altLang="cs-CZ"/>
              <a:t>prokrvení</a:t>
            </a:r>
            <a:r>
              <a:rPr lang="en-US" altLang="cs-CZ"/>
              <a:t>,  </a:t>
            </a:r>
            <a:r>
              <a:rPr lang="cs-CZ" altLang="cs-CZ"/>
              <a:t>urgentní stav</a:t>
            </a:r>
            <a:r>
              <a:rPr lang="en-US" altLang="cs-CZ"/>
              <a:t> (</a:t>
            </a:r>
            <a:r>
              <a:rPr lang="cs-CZ" altLang="cs-CZ"/>
              <a:t>nutná detorze</a:t>
            </a:r>
            <a:r>
              <a:rPr lang="en-US" altLang="cs-CZ"/>
              <a:t>), </a:t>
            </a:r>
            <a:r>
              <a:rPr lang="cs-CZ" altLang="cs-CZ"/>
              <a:t>po 6 hodinách nevratně změny </a:t>
            </a:r>
            <a:r>
              <a:rPr lang="en-US" altLang="cs-CZ"/>
              <a:t>(</a:t>
            </a:r>
            <a:r>
              <a:rPr lang="cs-CZ" altLang="cs-CZ"/>
              <a:t>strukturální změny na UZ</a:t>
            </a:r>
            <a:r>
              <a:rPr lang="en-US" altLang="cs-CZ"/>
              <a:t>)</a:t>
            </a:r>
            <a:endParaRPr lang="cs-CZ" altLang="cs-CZ" b="1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Nadpis 1">
            <a:extLst>
              <a:ext uri="{FF2B5EF4-FFF2-40B4-BE49-F238E27FC236}">
                <a16:creationId xmlns:a16="http://schemas.microsoft.com/office/drawing/2014/main" xmlns="" id="{000A2290-C5B1-4510-9294-5CA92B8B7A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Akutní bolest scrota </a:t>
            </a:r>
            <a:r>
              <a:rPr lang="en-US" altLang="cs-CZ"/>
              <a:t>– </a:t>
            </a:r>
            <a:r>
              <a:rPr lang="cs-CZ" altLang="cs-CZ"/>
              <a:t>UZ </a:t>
            </a:r>
          </a:p>
        </p:txBody>
      </p:sp>
      <p:sp>
        <p:nvSpPr>
          <p:cNvPr id="148483" name="Zástupný symbol pro obsah 2">
            <a:extLst>
              <a:ext uri="{FF2B5EF4-FFF2-40B4-BE49-F238E27FC236}">
                <a16:creationId xmlns:a16="http://schemas.microsoft.com/office/drawing/2014/main" xmlns="" id="{AF332560-872D-42B3-A75E-75F492CE7CE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3850" y="1989138"/>
            <a:ext cx="8569325" cy="410686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cs-CZ"/>
              <a:t>Traumatic</a:t>
            </a:r>
            <a:r>
              <a:rPr lang="cs-CZ" altLang="cs-CZ"/>
              <a:t>ké</a:t>
            </a:r>
            <a:r>
              <a:rPr lang="en-US" altLang="cs-CZ"/>
              <a:t>:</a:t>
            </a:r>
          </a:p>
          <a:p>
            <a:pPr marL="0" indent="0">
              <a:buFontTx/>
              <a:buNone/>
            </a:pPr>
            <a:r>
              <a:rPr lang="en-US" altLang="cs-CZ" b="1"/>
              <a:t>Scrot</a:t>
            </a:r>
            <a:r>
              <a:rPr lang="cs-CZ" altLang="cs-CZ" b="1"/>
              <a:t>á</a:t>
            </a:r>
            <a:r>
              <a:rPr lang="en-US" altLang="cs-CZ" b="1"/>
              <a:t>l</a:t>
            </a:r>
            <a:r>
              <a:rPr lang="cs-CZ" altLang="cs-CZ" b="1"/>
              <a:t>ní</a:t>
            </a:r>
            <a:r>
              <a:rPr lang="en-US" altLang="cs-CZ" b="1"/>
              <a:t> hematom, absces</a:t>
            </a:r>
          </a:p>
          <a:p>
            <a:pPr marL="0" indent="0">
              <a:buFontTx/>
              <a:buNone/>
            </a:pPr>
            <a:endParaRPr lang="en-US" altLang="cs-CZ" b="1"/>
          </a:p>
          <a:p>
            <a:pPr marL="0" indent="0">
              <a:buFontTx/>
              <a:buNone/>
            </a:pPr>
            <a:r>
              <a:rPr lang="cs-CZ" altLang="cs-CZ" b="1"/>
              <a:t>Hematom penisu, ruptura tunica albuginea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Prostý snímek ledvin a m.m.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>
          <a:xfrm>
            <a:off x="107950" y="1412875"/>
            <a:ext cx="4608513" cy="4683125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RTG - měkká  technika</a:t>
            </a:r>
          </a:p>
          <a:p>
            <a:pPr eaLnBrk="1" hangingPunct="1"/>
            <a:r>
              <a:rPr lang="cs-CZ" altLang="cs-CZ" dirty="0" smtClean="0"/>
              <a:t>Rozsah Th11 - symfýza </a:t>
            </a:r>
          </a:p>
          <a:p>
            <a:pPr eaLnBrk="1" hangingPunct="1"/>
            <a:endParaRPr lang="cs-CZ" altLang="cs-CZ" i="1" dirty="0" smtClean="0"/>
          </a:p>
          <a:p>
            <a:pPr eaLnBrk="1" hangingPunct="1"/>
            <a:r>
              <a:rPr lang="cs-CZ" altLang="cs-CZ" i="1" dirty="0" smtClean="0"/>
              <a:t>Uložení, velikost, tvar ledvin</a:t>
            </a:r>
          </a:p>
          <a:p>
            <a:pPr eaLnBrk="1" hangingPunct="1"/>
            <a:r>
              <a:rPr lang="cs-CZ" altLang="cs-CZ" i="1" dirty="0" smtClean="0"/>
              <a:t>Konkrementy </a:t>
            </a:r>
            <a:r>
              <a:rPr lang="cs-CZ" altLang="cs-CZ" i="1" dirty="0" smtClean="0"/>
              <a:t>a </a:t>
            </a:r>
            <a:r>
              <a:rPr lang="cs-CZ" altLang="cs-CZ" i="1" dirty="0" smtClean="0"/>
              <a:t>kalcifikace</a:t>
            </a:r>
          </a:p>
          <a:p>
            <a:pPr eaLnBrk="1" hangingPunct="1"/>
            <a:r>
              <a:rPr lang="cs-CZ" altLang="cs-CZ" i="1" dirty="0" smtClean="0"/>
              <a:t>Dnes se užívá jen pro sledování efektu léčby litiázy</a:t>
            </a:r>
            <a:endParaRPr lang="cs-CZ" altLang="cs-CZ" i="1" dirty="0" smtClean="0"/>
          </a:p>
          <a:p>
            <a:pPr eaLnBrk="1" hangingPunct="1"/>
            <a:endParaRPr lang="cs-CZ" altLang="cs-CZ" i="1" dirty="0" smtClean="0"/>
          </a:p>
          <a:p>
            <a:pPr eaLnBrk="1" hangingPunct="1"/>
            <a:endParaRPr lang="cs-CZ" altLang="cs-CZ" i="1" dirty="0" smtClean="0"/>
          </a:p>
        </p:txBody>
      </p:sp>
      <p:pic>
        <p:nvPicPr>
          <p:cNvPr id="65540" name="Obrázek 3" descr="PS-Kominkov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219200"/>
            <a:ext cx="4500562" cy="549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208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uba">
  <a:themeElements>
    <a:clrScheme name="Kuba">
      <a:dk1>
        <a:srgbClr val="FFFFFF"/>
      </a:dk1>
      <a:lt1>
        <a:srgbClr val="FDF103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ba" id="{97F3C37F-DD95-4218-98E5-0CBF68FDC71D}" vid="{B75FAE08-27C3-4D8D-83E4-3042D2683F8A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2557</TotalTime>
  <Words>2578</Words>
  <Application>Microsoft Office PowerPoint</Application>
  <PresentationFormat>Předvádění na obrazovce (4:3)</PresentationFormat>
  <Paragraphs>539</Paragraphs>
  <Slides>85</Slides>
  <Notes>14</Notes>
  <HiddenSlides>0</HiddenSlides>
  <MMClips>1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85</vt:i4>
      </vt:variant>
    </vt:vector>
  </HeadingPairs>
  <TitlesOfParts>
    <vt:vector size="92" baseType="lpstr">
      <vt:lpstr>Arial</vt:lpstr>
      <vt:lpstr>Calibri</vt:lpstr>
      <vt:lpstr>Calibri Light</vt:lpstr>
      <vt:lpstr>Times New Roman</vt:lpstr>
      <vt:lpstr>Times New Roman CE</vt:lpstr>
      <vt:lpstr>Wingdings</vt:lpstr>
      <vt:lpstr>Kuba</vt:lpstr>
      <vt:lpstr>Patologie v zobrazovacích metodách: uroradiologie </vt:lpstr>
      <vt:lpstr>Co zobrazujeme:</vt:lpstr>
      <vt:lpstr>Prezentace aplikace PowerPoint</vt:lpstr>
      <vt:lpstr>Základní patologické změny</vt:lpstr>
      <vt:lpstr>Zobrazovací  metody</vt:lpstr>
      <vt:lpstr>UZ</vt:lpstr>
      <vt:lpstr>Prezentace aplikace PowerPoint</vt:lpstr>
      <vt:lpstr>Prezentace aplikace PowerPoint</vt:lpstr>
      <vt:lpstr>Prostý snímek ledvin a m.m.</vt:lpstr>
      <vt:lpstr>Prezentace aplikace PowerPoint</vt:lpstr>
      <vt:lpstr>Intravenózní urografie:</vt:lpstr>
      <vt:lpstr>Prezentace aplikace PowerPoint</vt:lpstr>
      <vt:lpstr>CUG, MCUG (cystouretrografie, mikční cystouretrografie)</vt:lpstr>
      <vt:lpstr>CUG</vt:lpstr>
      <vt:lpstr>Prezentace aplikace PowerPoint</vt:lpstr>
      <vt:lpstr>CT (ledvin)</vt:lpstr>
      <vt:lpstr>MR (ledvin, m.m.)</vt:lpstr>
      <vt:lpstr>MR</vt:lpstr>
      <vt:lpstr>MR urografie – vylučovací fáze</vt:lpstr>
      <vt:lpstr>Urolitiáza</vt:lpstr>
      <vt:lpstr>Urolitiáza</vt:lpstr>
      <vt:lpstr>Prezentace aplikace PowerPoint</vt:lpstr>
      <vt:lpstr>Prezentace aplikace PowerPoint</vt:lpstr>
      <vt:lpstr>Prezentace aplikace PowerPoint</vt:lpstr>
      <vt:lpstr>Složení urolitiázy</vt:lpstr>
      <vt:lpstr>DECT u lithiasy</vt:lpstr>
      <vt:lpstr>Urátová litiáza (smíšená)</vt:lpstr>
      <vt:lpstr>Podrobnější hodnocení</vt:lpstr>
      <vt:lpstr>Ložiska ledvin</vt:lpstr>
      <vt:lpstr>Angiomyolipom</vt:lpstr>
      <vt:lpstr>Angiomyolipom</vt:lpstr>
      <vt:lpstr>Karcinom ledviny (RCC)</vt:lpstr>
      <vt:lpstr>Světlobuněčný RCC</vt:lpstr>
      <vt:lpstr>Prezentace aplikace PowerPoint</vt:lpstr>
      <vt:lpstr>Cysty ledvin</vt:lpstr>
      <vt:lpstr>Cysty ledvin</vt:lpstr>
      <vt:lpstr>Cysty ledvin</vt:lpstr>
      <vt:lpstr>Nádory vývodných cest močových</vt:lpstr>
      <vt:lpstr>Nádory močového měchýře</vt:lpstr>
      <vt:lpstr>Nádory horního urotraktu</vt:lpstr>
      <vt:lpstr>Uroteliální Ca ureteru zasahující do ústí ureteru</vt:lpstr>
      <vt:lpstr>CT urografie - možnosti</vt:lpstr>
      <vt:lpstr>CT – tumory močového měchýře</vt:lpstr>
      <vt:lpstr>CT – tumory horního urotraktu</vt:lpstr>
      <vt:lpstr>MR urografie – artefakty z Gd k.l.</vt:lpstr>
      <vt:lpstr>MR urografie</vt:lpstr>
      <vt:lpstr>Záněty moč. cest</vt:lpstr>
      <vt:lpstr>Akutní pyelonefritida</vt:lpstr>
      <vt:lpstr>Akutní pyelonefritida (CT)</vt:lpstr>
      <vt:lpstr>Nadledviny</vt:lpstr>
      <vt:lpstr>Nadledviny</vt:lpstr>
      <vt:lpstr>Nadledviny</vt:lpstr>
      <vt:lpstr>Trauma</vt:lpstr>
      <vt:lpstr>Trauma</vt:lpstr>
      <vt:lpstr>Prezentace aplikace PowerPoint</vt:lpstr>
      <vt:lpstr>Uretra</vt:lpstr>
      <vt:lpstr>Prezentace aplikace PowerPoint</vt:lpstr>
      <vt:lpstr>Prezentace aplikace PowerPoint</vt:lpstr>
      <vt:lpstr>Skrotum, penis</vt:lpstr>
      <vt:lpstr>Skrotum, penis</vt:lpstr>
      <vt:lpstr>Orchiepididymitida</vt:lpstr>
      <vt:lpstr>Prezentace aplikace PowerPoint</vt:lpstr>
      <vt:lpstr>Torze varlete</vt:lpstr>
      <vt:lpstr>Nádory varlat</vt:lpstr>
      <vt:lpstr>Prostata</vt:lpstr>
      <vt:lpstr>Prostata – transrektální ultrasonografie (TRUS)</vt:lpstr>
      <vt:lpstr>Karcinom prostaty</vt:lpstr>
      <vt:lpstr>MR prostaty</vt:lpstr>
      <vt:lpstr>Anatomie</vt:lpstr>
      <vt:lpstr>Anatomie prostaty na MR – T2W</vt:lpstr>
      <vt:lpstr>Anatomie při MR popisu</vt:lpstr>
      <vt:lpstr>Karcinom na MR</vt:lpstr>
      <vt:lpstr>PI-RADS</vt:lpstr>
      <vt:lpstr>mpMR prostaty – PIRADS 5</vt:lpstr>
      <vt:lpstr>Biopsie pod UZ s fúzí MR obrazu</vt:lpstr>
      <vt:lpstr>Fúze UZ+MR prostaty</vt:lpstr>
      <vt:lpstr>Otázky</vt:lpstr>
      <vt:lpstr>Klinické otázky (pro mediky)</vt:lpstr>
      <vt:lpstr>Renální kolika</vt:lpstr>
      <vt:lpstr>Renální kolika</vt:lpstr>
      <vt:lpstr>Hematurie</vt:lpstr>
      <vt:lpstr>Hematurie – zobrazovací metody</vt:lpstr>
      <vt:lpstr>Akutní bolest scrota</vt:lpstr>
      <vt:lpstr>Akutní bolest scrota - UZ</vt:lpstr>
      <vt:lpstr>Akutní bolest scrota – UZ </vt:lpstr>
    </vt:vector>
  </TitlesOfParts>
  <Company>SSH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Uroradiologie</dc:title>
  <dc:creator>Phil Gusty</dc:creator>
  <cp:lastModifiedBy>Foukal Jakub</cp:lastModifiedBy>
  <cp:revision>133</cp:revision>
  <dcterms:created xsi:type="dcterms:W3CDTF">2003-12-11T07:18:58Z</dcterms:created>
  <dcterms:modified xsi:type="dcterms:W3CDTF">2022-12-05T17:23:00Z</dcterms:modified>
</cp:coreProperties>
</file>