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320" r:id="rId4"/>
    <p:sldId id="259" r:id="rId5"/>
    <p:sldId id="319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18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6270" autoAdjust="0"/>
  </p:normalViewPr>
  <p:slideViewPr>
    <p:cSldViewPr snapToGrid="0">
      <p:cViewPr varScale="1">
        <p:scale>
          <a:sx n="161" d="100"/>
          <a:sy n="161" d="100"/>
        </p:scale>
        <p:origin x="1842" y="1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541" y="413999"/>
            <a:ext cx="1555861" cy="10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74DDF7C9-2EC9-479B-ABD7-99841A082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B891A06-2362-48CB-B8C7-150561D27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541" y="413999"/>
            <a:ext cx="1555861" cy="10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6D3041C-E8DB-394D-8CBD-A19CAB995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5968"/>
            <a:ext cx="1555861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F0A721D-0B43-7043-8933-AD2A68D4E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5968"/>
            <a:ext cx="1555861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218105D-7192-3A40-B34B-CBC5FC839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6" y="6050570"/>
            <a:ext cx="876596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800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8303803E-85B6-4F0F-82F5-E307C79DB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5D6031E-ADF9-4848-9898-66224BC41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BF859A01-CA85-4196-A73B-391EAD035D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7B71FF1-6349-4B74-AD1A-A4728AEB1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AD29719-5A68-4154-86D7-62577D74A5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35CD4C23-1EA7-4EF1-877D-56B71C80C5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991E4F8-0689-45C0-8765-EEBAED7BFB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7860261-4803-41A4-842D-282F78D88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496604"/>
            <a:ext cx="8521200" cy="1171580"/>
          </a:xfrm>
        </p:spPr>
        <p:txBody>
          <a:bodyPr/>
          <a:lstStyle/>
          <a:p>
            <a:r>
              <a:rPr lang="cs-CZ" dirty="0"/>
              <a:t>MANIPULACE S POSTIŽENÝM: </a:t>
            </a:r>
            <a:br>
              <a:rPr lang="cs-CZ" dirty="0"/>
            </a:br>
            <a:r>
              <a:rPr lang="cs-CZ" sz="2400" dirty="0"/>
              <a:t>VYPROŠŤOVÁNÍ, TRANSPORT,</a:t>
            </a:r>
            <a:br>
              <a:rPr lang="cs-CZ" dirty="0"/>
            </a:br>
            <a:r>
              <a:rPr lang="cs-CZ" sz="2400" dirty="0"/>
              <a:t>PRAKTICKÝ NÁCVIK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5636445"/>
            <a:ext cx="4273123" cy="698497"/>
          </a:xfrm>
        </p:spPr>
        <p:txBody>
          <a:bodyPr/>
          <a:lstStyle/>
          <a:p>
            <a:r>
              <a:rPr lang="cs-CZ" dirty="0"/>
              <a:t>PRVNÍ POMOC </a:t>
            </a:r>
          </a:p>
          <a:p>
            <a:r>
              <a:rPr lang="cs-CZ" dirty="0"/>
              <a:t>LF MU, ÚZV</a:t>
            </a:r>
          </a:p>
          <a:p>
            <a:r>
              <a:rPr lang="cs-CZ" dirty="0"/>
              <a:t>Podzim 2024</a:t>
            </a:r>
          </a:p>
        </p:txBody>
      </p:sp>
      <p:pic>
        <p:nvPicPr>
          <p:cNvPr id="5" name="Zástupný symbol pro obsah 2">
            <a:extLst>
              <a:ext uri="{FF2B5EF4-FFF2-40B4-BE49-F238E27FC236}">
                <a16:creationId xmlns:a16="http://schemas.microsoft.com/office/drawing/2014/main" id="{2B18A7BB-E6AC-41B0-83B4-961095DB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229" y="3441955"/>
            <a:ext cx="2608976" cy="32289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Manipulace s postiženým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2A07E-A488-47D1-B5F0-B61F38BB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Přenášení a odnesení postiženého</a:t>
            </a:r>
          </a:p>
          <a:p>
            <a:endParaRPr lang="cs-CZ" dirty="0"/>
          </a:p>
          <a:p>
            <a:pPr lvl="1"/>
            <a:r>
              <a:rPr lang="cs-CZ" dirty="0"/>
              <a:t>Do osmi let může dítě přenášet jedna osoba</a:t>
            </a:r>
          </a:p>
          <a:p>
            <a:endParaRPr lang="cs-CZ" dirty="0"/>
          </a:p>
          <a:p>
            <a:pPr lvl="1"/>
            <a:r>
              <a:rPr lang="cs-CZ" dirty="0"/>
              <a:t>Osoby starší 8 let vždy více zachránců</a:t>
            </a:r>
          </a:p>
        </p:txBody>
      </p:sp>
    </p:spTree>
    <p:extLst>
      <p:ext uri="{BB962C8B-B14F-4D97-AF65-F5344CB8AC3E}">
        <p14:creationId xmlns:p14="http://schemas.microsoft.com/office/powerpoint/2010/main" val="316197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Manipulace s postiženým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2A07E-A488-47D1-B5F0-B61F38BB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Přenášení a odnesení postiženého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 náručí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Na zádech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Na jelena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Tzv. živá berla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Tzv. stolička (nesení pomocí popruhu, šátek, šála)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Na nosítkách (správné naložení a upevnění zraněného)</a:t>
            </a:r>
          </a:p>
        </p:txBody>
      </p:sp>
    </p:spTree>
    <p:extLst>
      <p:ext uri="{BB962C8B-B14F-4D97-AF65-F5344CB8AC3E}">
        <p14:creationId xmlns:p14="http://schemas.microsoft.com/office/powerpoint/2010/main" val="124063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Manipulace s postiženým - odnos na jelena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41389175-3955-4E91-9470-C24DFA38653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060476"/>
              </p:ext>
            </p:extLst>
          </p:nvPr>
        </p:nvGraphicFramePr>
        <p:xfrm>
          <a:off x="950953" y="2118302"/>
          <a:ext cx="1815997" cy="322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Fotografie" r:id="rId3" imgW="1114581" imgH="1980952" progId="MSPhotoEd.3">
                  <p:embed/>
                </p:oleObj>
              </mc:Choice>
              <mc:Fallback>
                <p:oleObj name="Fotografie" r:id="rId3" imgW="1114581" imgH="1980952" progId="MSPhotoEd.3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37DDC03F-CD02-4DEE-8DEF-AB4802B288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53" y="2118302"/>
                        <a:ext cx="1815997" cy="3228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E7237617-8803-482D-A4A5-BE17F692F0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155459"/>
              </p:ext>
            </p:extLst>
          </p:nvPr>
        </p:nvGraphicFramePr>
        <p:xfrm>
          <a:off x="3587053" y="2118303"/>
          <a:ext cx="1969894" cy="322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Fotografie" r:id="rId5" imgW="1533739" imgH="1619476" progId="MSPhotoEd.3">
                  <p:embed/>
                </p:oleObj>
              </mc:Choice>
              <mc:Fallback>
                <p:oleObj name="Fotografie" r:id="rId5" imgW="1533739" imgH="1619476" progId="MSPhotoEd.3">
                  <p:embed/>
                  <p:pic>
                    <p:nvPicPr>
                      <p:cNvPr id="17412" name="Object 5">
                        <a:extLst>
                          <a:ext uri="{FF2B5EF4-FFF2-40B4-BE49-F238E27FC236}">
                            <a16:creationId xmlns:a16="http://schemas.microsoft.com/office/drawing/2014/main" id="{7DCB3C7D-9844-4177-81A7-0C622F7BBE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053" y="2118303"/>
                        <a:ext cx="1969894" cy="322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7E201943-2353-4607-B063-9F2A42A42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078456"/>
              </p:ext>
            </p:extLst>
          </p:nvPr>
        </p:nvGraphicFramePr>
        <p:xfrm>
          <a:off x="6377050" y="2099958"/>
          <a:ext cx="1815997" cy="324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Fotografie" r:id="rId7" imgW="980952" imgH="2057143" progId="MSPhotoEd.3">
                  <p:embed/>
                </p:oleObj>
              </mc:Choice>
              <mc:Fallback>
                <p:oleObj name="Fotografie" r:id="rId7" imgW="980952" imgH="2057143" progId="MSPhotoEd.3">
                  <p:embed/>
                  <p:pic>
                    <p:nvPicPr>
                      <p:cNvPr id="17413" name="Object 6">
                        <a:extLst>
                          <a:ext uri="{FF2B5EF4-FFF2-40B4-BE49-F238E27FC236}">
                            <a16:creationId xmlns:a16="http://schemas.microsoft.com/office/drawing/2014/main" id="{F105CBF5-1F63-4BAE-A93A-A961DB724F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050" y="2099958"/>
                        <a:ext cx="1815997" cy="3246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481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Manipulace s postiženým - odnos na jelena</a:t>
            </a:r>
          </a:p>
        </p:txBody>
      </p:sp>
      <p:pic>
        <p:nvPicPr>
          <p:cNvPr id="6" name="Picture 5" descr="3">
            <a:extLst>
              <a:ext uri="{FF2B5EF4-FFF2-40B4-BE49-F238E27FC236}">
                <a16:creationId xmlns:a16="http://schemas.microsoft.com/office/drawing/2014/main" id="{40DA93E3-3E66-46C1-AD0C-F51A2A6EFE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1" t="-339" r="20557" b="339"/>
          <a:stretch/>
        </p:blipFill>
        <p:spPr bwMode="auto">
          <a:xfrm>
            <a:off x="831273" y="1950256"/>
            <a:ext cx="3226162" cy="349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4">
            <a:extLst>
              <a:ext uri="{FF2B5EF4-FFF2-40B4-BE49-F238E27FC236}">
                <a16:creationId xmlns:a16="http://schemas.microsoft.com/office/drawing/2014/main" id="{E34F9422-EFC4-414C-88DE-3FB377956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6" r="25863"/>
          <a:stretch/>
        </p:blipFill>
        <p:spPr bwMode="auto">
          <a:xfrm>
            <a:off x="4999513" y="1950257"/>
            <a:ext cx="2766950" cy="34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99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Přenášení postiženého za pomocí dvou zachránců</a:t>
            </a:r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B3AE82C4-672D-4BF3-BCED-F2A365DC2F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3497" y="2056008"/>
            <a:ext cx="2745983" cy="2745983"/>
          </a:xfrm>
        </p:spPr>
      </p:pic>
      <p:pic>
        <p:nvPicPr>
          <p:cNvPr id="7" name="Zástupný symbol pro obsah 2">
            <a:extLst>
              <a:ext uri="{FF2B5EF4-FFF2-40B4-BE49-F238E27FC236}">
                <a16:creationId xmlns:a16="http://schemas.microsoft.com/office/drawing/2014/main" id="{EA1D00D7-5784-424A-BB21-8A553A8E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0896" y="1516182"/>
            <a:ext cx="4052888" cy="43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3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Přenášení postiženého za pomocí dvou zachránců</a:t>
            </a:r>
          </a:p>
        </p:txBody>
      </p:sp>
      <p:pic>
        <p:nvPicPr>
          <p:cNvPr id="6" name="Zástupný symbol pro obsah 10">
            <a:extLst>
              <a:ext uri="{FF2B5EF4-FFF2-40B4-BE49-F238E27FC236}">
                <a16:creationId xmlns:a16="http://schemas.microsoft.com/office/drawing/2014/main" id="{9267A192-7386-4B82-9CE8-2F6C0AB8F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949" y="3178535"/>
            <a:ext cx="2017951" cy="1042506"/>
          </a:xfrm>
        </p:spPr>
      </p:pic>
      <p:pic>
        <p:nvPicPr>
          <p:cNvPr id="7" name="Zástupný symbol pro obsah 11">
            <a:extLst>
              <a:ext uri="{FF2B5EF4-FFF2-40B4-BE49-F238E27FC236}">
                <a16:creationId xmlns:a16="http://schemas.microsoft.com/office/drawing/2014/main" id="{1ED350E5-42A2-489A-9C4C-DD382E99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513013"/>
            <a:ext cx="1981200" cy="2867025"/>
          </a:xfrm>
          <a:prstGeom prst="rect">
            <a:avLst/>
          </a:prstGeom>
        </p:spPr>
      </p:pic>
      <p:pic>
        <p:nvPicPr>
          <p:cNvPr id="8" name="Zástupný symbol pro obsah 12">
            <a:extLst>
              <a:ext uri="{FF2B5EF4-FFF2-40B4-BE49-F238E27FC236}">
                <a16:creationId xmlns:a16="http://schemas.microsoft.com/office/drawing/2014/main" id="{7FA203B9-BB8F-42A3-A40B-F3A5D5699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3238" y="2420938"/>
            <a:ext cx="1939925" cy="28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29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Přenášení postiženého za pomocí dvou zachránců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9BC8BA67-735D-47CA-A39A-54491A589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2" y="2851379"/>
            <a:ext cx="3097036" cy="248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2">
            <a:extLst>
              <a:ext uri="{FF2B5EF4-FFF2-40B4-BE49-F238E27FC236}">
                <a16:creationId xmlns:a16="http://schemas.microsoft.com/office/drawing/2014/main" id="{58379383-6530-45FB-B68F-2C22DC9D7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r="3703"/>
          <a:stretch/>
        </p:blipFill>
        <p:spPr bwMode="auto">
          <a:xfrm>
            <a:off x="3075709" y="1690295"/>
            <a:ext cx="237506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F1453F78-4219-48F1-A871-405E7EED87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568682"/>
              </p:ext>
            </p:extLst>
          </p:nvPr>
        </p:nvGraphicFramePr>
        <p:xfrm>
          <a:off x="5450774" y="2790086"/>
          <a:ext cx="3017837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Fotografie" r:id="rId5" imgW="1561905" imgH="1828571" progId="MSPhotoEd.3">
                  <p:embed/>
                </p:oleObj>
              </mc:Choice>
              <mc:Fallback>
                <p:oleObj name="Fotografie" r:id="rId5" imgW="1561905" imgH="1828571" progId="MSPhotoEd.3">
                  <p:embed/>
                  <p:pic>
                    <p:nvPicPr>
                      <p:cNvPr id="22532" name="Object 4">
                        <a:extLst>
                          <a:ext uri="{FF2B5EF4-FFF2-40B4-BE49-F238E27FC236}">
                            <a16:creationId xmlns:a16="http://schemas.microsoft.com/office/drawing/2014/main" id="{E93B3E4B-3C85-45E1-B41B-F09FE22BEC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774" y="2790086"/>
                        <a:ext cx="3017837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594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Transport na nosítkách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2A07E-A488-47D1-B5F0-B61F38BB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Přenášení a odnesení postiženého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Kontrola a zkouška funkčnosti nosítek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Neseme nohama vpřed, při chůzi do schodů a do svahu naopak</a:t>
            </a:r>
          </a:p>
        </p:txBody>
      </p:sp>
    </p:spTree>
    <p:extLst>
      <p:ext uri="{BB962C8B-B14F-4D97-AF65-F5344CB8AC3E}">
        <p14:creationId xmlns:p14="http://schemas.microsoft.com/office/powerpoint/2010/main" val="3787101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Transport na nosítkách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2A07E-A488-47D1-B5F0-B61F38BB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Navalení postiženého na nosítka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Minimálně tři zachránci</a:t>
            </a:r>
          </a:p>
          <a:p>
            <a:pPr lvl="1"/>
            <a:r>
              <a:rPr lang="cs-CZ" dirty="0"/>
              <a:t>Pokleknou na kolena u postiženého</a:t>
            </a:r>
          </a:p>
          <a:p>
            <a:pPr lvl="1"/>
            <a:r>
              <a:rPr lang="cs-CZ" dirty="0"/>
              <a:t>Na povel ho uchopí a otočí ho na bok k sobě</a:t>
            </a:r>
          </a:p>
          <a:p>
            <a:pPr lvl="1"/>
            <a:r>
              <a:rPr lang="cs-CZ" dirty="0"/>
              <a:t>Další zachránce přiloží nosítka a pak všichni společně převrátí postiženého</a:t>
            </a:r>
          </a:p>
          <a:p>
            <a:pPr lvl="1"/>
            <a:endParaRPr lang="cs-CZ" dirty="0"/>
          </a:p>
        </p:txBody>
      </p:sp>
      <p:pic>
        <p:nvPicPr>
          <p:cNvPr id="6" name="Picture 3" descr="image38">
            <a:extLst>
              <a:ext uri="{FF2B5EF4-FFF2-40B4-BE49-F238E27FC236}">
                <a16:creationId xmlns:a16="http://schemas.microsoft.com/office/drawing/2014/main" id="{057B4E62-DC29-453D-8BA6-14924B13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4" b="17180"/>
          <a:stretch>
            <a:fillRect/>
          </a:stretch>
        </p:blipFill>
        <p:spPr>
          <a:xfrm>
            <a:off x="2221706" y="3964194"/>
            <a:ext cx="4700588" cy="15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505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Transport na nosítkách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2A07E-A488-47D1-B5F0-B61F38BB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Podsunutí nosítek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/>
              <a:t>Tři zachránci</a:t>
            </a:r>
          </a:p>
          <a:p>
            <a:pPr lvl="1"/>
            <a:r>
              <a:rPr lang="cs-CZ" dirty="0"/>
              <a:t>Postaví se rozkročmo nad postiženým</a:t>
            </a:r>
          </a:p>
          <a:p>
            <a:pPr lvl="1"/>
            <a:r>
              <a:rPr lang="cs-CZ" dirty="0"/>
              <a:t>Na povel zvednou zraněného</a:t>
            </a:r>
          </a:p>
          <a:p>
            <a:pPr lvl="1"/>
            <a:r>
              <a:rPr lang="cs-CZ" dirty="0"/>
              <a:t>Čtvrtý zachránce jim mezi nohy vsune nosítka</a:t>
            </a:r>
          </a:p>
        </p:txBody>
      </p:sp>
      <p:pic>
        <p:nvPicPr>
          <p:cNvPr id="6" name="Picture 3" descr="image39">
            <a:extLst>
              <a:ext uri="{FF2B5EF4-FFF2-40B4-BE49-F238E27FC236}">
                <a16:creationId xmlns:a16="http://schemas.microsoft.com/office/drawing/2014/main" id="{B7D05CD5-5E90-4C41-B58E-54179AC69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8" b="6999"/>
          <a:stretch>
            <a:fillRect/>
          </a:stretch>
        </p:blipFill>
        <p:spPr>
          <a:xfrm>
            <a:off x="2383477" y="3914363"/>
            <a:ext cx="3941763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04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7F9456-3493-4BC3-8E0A-5A59B67853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2F6799-4CE9-4552-AB18-219667D65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BCD82E-8434-4FEB-A01A-8D3EF4A84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Vyprošťování  = technická PP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63C1B37-7430-4397-A11D-B0B3B39BC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havarovaných vozidel</a:t>
            </a:r>
          </a:p>
          <a:p>
            <a:endParaRPr lang="cs-CZ" dirty="0"/>
          </a:p>
          <a:p>
            <a:r>
              <a:rPr lang="cs-CZ" dirty="0"/>
              <a:t>Ze zamořených prostor</a:t>
            </a:r>
          </a:p>
          <a:p>
            <a:endParaRPr lang="cs-CZ" dirty="0"/>
          </a:p>
          <a:p>
            <a:r>
              <a:rPr lang="cs-CZ" dirty="0"/>
              <a:t>Z hořících objektů</a:t>
            </a:r>
          </a:p>
          <a:p>
            <a:endParaRPr lang="cs-CZ" dirty="0"/>
          </a:p>
          <a:p>
            <a:r>
              <a:rPr lang="cs-CZ" dirty="0"/>
              <a:t>Závalů</a:t>
            </a:r>
          </a:p>
          <a:p>
            <a:endParaRPr lang="cs-CZ" dirty="0"/>
          </a:p>
          <a:p>
            <a:pPr marL="54000" indent="0">
              <a:buNone/>
            </a:pPr>
            <a:endParaRPr lang="cs-CZ" dirty="0"/>
          </a:p>
          <a:p>
            <a:endParaRPr lang="cs-CZ" dirty="0"/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Nikdy nevyprošťujeme násilím, nepohybujeme ze strany na stranu, neotáčíme trupem</a:t>
            </a:r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6" name="Picture 5" descr="HOUSEFIR">
            <a:extLst>
              <a:ext uri="{FF2B5EF4-FFF2-40B4-BE49-F238E27FC236}">
                <a16:creationId xmlns:a16="http://schemas.microsoft.com/office/drawing/2014/main" id="{78E302BC-9DAB-4035-B38A-FDC4F01BA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64" y="2945299"/>
            <a:ext cx="1963737" cy="180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ACCIDIC1">
            <a:extLst>
              <a:ext uri="{FF2B5EF4-FFF2-40B4-BE49-F238E27FC236}">
                <a16:creationId xmlns:a16="http://schemas.microsoft.com/office/drawing/2014/main" id="{88C77095-AE0A-4EBD-9FA3-60244203E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33" y="1574700"/>
            <a:ext cx="3054227" cy="143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638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Transport na nosítkách</a:t>
            </a:r>
          </a:p>
        </p:txBody>
      </p:sp>
      <p:pic>
        <p:nvPicPr>
          <p:cNvPr id="6" name="Zástupný symbol pro obsah 2">
            <a:extLst>
              <a:ext uri="{FF2B5EF4-FFF2-40B4-BE49-F238E27FC236}">
                <a16:creationId xmlns:a16="http://schemas.microsoft.com/office/drawing/2014/main" id="{0E4E5B7D-3E29-4C34-83F2-0F8615F437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152" y="1713941"/>
            <a:ext cx="7559695" cy="4096867"/>
          </a:xfrm>
        </p:spPr>
      </p:pic>
    </p:spTree>
    <p:extLst>
      <p:ext uri="{BB962C8B-B14F-4D97-AF65-F5344CB8AC3E}">
        <p14:creationId xmlns:p14="http://schemas.microsoft.com/office/powerpoint/2010/main" val="2058631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8B560B-2CE0-49EE-BEE8-28FBF148D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84DA55-F5D9-48A6-80F0-4EEBB3975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CFBC66-95AD-48D6-BD3E-898202A2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Transport na nosítkách</a:t>
            </a:r>
          </a:p>
        </p:txBody>
      </p:sp>
      <p:pic>
        <p:nvPicPr>
          <p:cNvPr id="6" name="Picture 8" descr="PP_02 transp">
            <a:extLst>
              <a:ext uri="{FF2B5EF4-FFF2-40B4-BE49-F238E27FC236}">
                <a16:creationId xmlns:a16="http://schemas.microsoft.com/office/drawing/2014/main" id="{946DD94C-3BA7-43E9-90AB-A74E179007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934" y="2240416"/>
            <a:ext cx="3169557" cy="2377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ransp na nositka">
            <a:extLst>
              <a:ext uri="{FF2B5EF4-FFF2-40B4-BE49-F238E27FC236}">
                <a16:creationId xmlns:a16="http://schemas.microsoft.com/office/drawing/2014/main" id="{91D81A8A-4EE0-43FB-8C37-591B719CC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1374" y="1347962"/>
            <a:ext cx="3169557" cy="239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1" descr="PP_06 transp">
            <a:extLst>
              <a:ext uri="{FF2B5EF4-FFF2-40B4-BE49-F238E27FC236}">
                <a16:creationId xmlns:a16="http://schemas.microsoft.com/office/drawing/2014/main" id="{2F501AB0-16A5-4B56-AA49-5BD153C05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9924" y="4310083"/>
            <a:ext cx="3169557" cy="23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934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C6A060-8AC9-45B8-98C7-4E8CBFEE81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5F42DE-BD45-47CA-9AE7-3343F20F8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499200-6528-4811-B447-4E7922BE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51E08EF-9F43-44E7-81BB-E421AC95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29789"/>
            <a:ext cx="8064900" cy="4139998"/>
          </a:xfrm>
        </p:spPr>
        <p:txBody>
          <a:bodyPr/>
          <a:lstStyle/>
          <a:p>
            <a:r>
              <a:rPr lang="cs-CZ" dirty="0"/>
              <a:t>SAIBERTOVÁ, Simona. </a:t>
            </a:r>
            <a:r>
              <a:rPr lang="cs-CZ" i="1" dirty="0"/>
              <a:t>První pomoc</a:t>
            </a:r>
            <a:r>
              <a:rPr lang="cs-CZ" dirty="0"/>
              <a:t>. 1. vydání. Brno: Masarykova univerzita, 2014 (2017). ISBN 978-80-210-7020-2</a:t>
            </a:r>
          </a:p>
          <a:p>
            <a:endParaRPr lang="cs-CZ" dirty="0"/>
          </a:p>
          <a:p>
            <a:r>
              <a:rPr lang="cs-CZ" dirty="0"/>
              <a:t>KELNAROVÁ, Jarmila a kol. </a:t>
            </a:r>
            <a:r>
              <a:rPr lang="cs-CZ" i="1" dirty="0"/>
              <a:t>První pomoc I - pro studenty zdravotnických oborů</a:t>
            </a:r>
            <a:r>
              <a:rPr lang="cs-CZ" dirty="0"/>
              <a:t>. 2., přepracované a doplněné vydání. Praha: Grada, 2012. ISBN 978-80-247-4199-4</a:t>
            </a:r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15362" name="Picture 2" descr="Pohádka, Fantazie, Sen, Noc, Kosmos">
            <a:extLst>
              <a:ext uri="{FF2B5EF4-FFF2-40B4-BE49-F238E27FC236}">
                <a16:creationId xmlns:a16="http://schemas.microsoft.com/office/drawing/2014/main" id="{3CE96AAB-7064-41C0-9191-A5F1D9A2A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97" y="4149611"/>
            <a:ext cx="3653228" cy="23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9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Transport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2A07E-A488-47D1-B5F0-B61F38BB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Je součástí PP, má být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Bezpečný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Pohodlný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 léčebné poloze a za stálé kontroly postiženého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Způsob transportu musí odpovídat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Poranění a stavu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Silám zachránce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Dostupným prostředkům</a:t>
            </a:r>
          </a:p>
        </p:txBody>
      </p:sp>
    </p:spTree>
    <p:extLst>
      <p:ext uri="{BB962C8B-B14F-4D97-AF65-F5344CB8AC3E}">
        <p14:creationId xmlns:p14="http://schemas.microsoft.com/office/powerpoint/2010/main" val="150736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Transport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2A07E-A488-47D1-B5F0-B61F38BB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Odsun poraněných u závažných stavů provádíme pouze v případě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Kdy místo, kde došlo k poranění není dosažitelné pro ZZS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Pokud se tím urychlí přesun poraněného do zdravotnického zařízení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Neošetřené poraněné odsunujeme pouze v krajním případě</a:t>
            </a:r>
          </a:p>
        </p:txBody>
      </p:sp>
    </p:spTree>
    <p:extLst>
      <p:ext uri="{BB962C8B-B14F-4D97-AF65-F5344CB8AC3E}">
        <p14:creationId xmlns:p14="http://schemas.microsoft.com/office/powerpoint/2010/main" val="380100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Vyproštění - </a:t>
            </a:r>
            <a:r>
              <a:rPr lang="cs-CZ" dirty="0" err="1"/>
              <a:t>Rautekův</a:t>
            </a:r>
            <a:r>
              <a:rPr lang="cs-CZ" dirty="0"/>
              <a:t> manévr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2A07E-A488-47D1-B5F0-B61F38BB9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</p:spPr>
        <p:txBody>
          <a:bodyPr/>
          <a:lstStyle/>
          <a:p>
            <a:r>
              <a:rPr lang="cs-CZ" dirty="0"/>
              <a:t>Slouží k vyproštění z automobilu</a:t>
            </a:r>
          </a:p>
          <a:p>
            <a:endParaRPr lang="cs-CZ" dirty="0"/>
          </a:p>
          <a:p>
            <a:r>
              <a:rPr lang="cs-CZ" dirty="0"/>
              <a:t>Postižený má ruku zkříženou na hrudi</a:t>
            </a:r>
          </a:p>
          <a:p>
            <a:endParaRPr lang="cs-CZ" dirty="0"/>
          </a:p>
          <a:p>
            <a:r>
              <a:rPr lang="cs-CZ" dirty="0"/>
              <a:t>Zachránce provleče ruce v podpaždí postiženého a uchopí ho za předloktí ruky</a:t>
            </a:r>
          </a:p>
          <a:p>
            <a:endParaRPr lang="cs-CZ" dirty="0"/>
          </a:p>
          <a:p>
            <a:r>
              <a:rPr lang="cs-CZ" dirty="0"/>
              <a:t>Hlava postiženého v neutrální poloze, opřena o tělo zachránce, postupně se opřou i záda o tělo zachránce</a:t>
            </a:r>
          </a:p>
          <a:p>
            <a:endParaRPr lang="cs-CZ" dirty="0"/>
          </a:p>
          <a:p>
            <a:r>
              <a:rPr lang="cs-CZ" dirty="0"/>
              <a:t>S DKK pomáhá další osoba</a:t>
            </a:r>
          </a:p>
        </p:txBody>
      </p:sp>
      <p:pic>
        <p:nvPicPr>
          <p:cNvPr id="7" name="Picture 7" descr="image43">
            <a:extLst>
              <a:ext uri="{FF2B5EF4-FFF2-40B4-BE49-F238E27FC236}">
                <a16:creationId xmlns:a16="http://schemas.microsoft.com/office/drawing/2014/main" id="{CC1A0FC8-1487-41D8-9334-68BB26B86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9" r="21906"/>
          <a:stretch/>
        </p:blipFill>
        <p:spPr bwMode="auto">
          <a:xfrm>
            <a:off x="6757059" y="260113"/>
            <a:ext cx="1531917" cy="286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28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Vyproštění - </a:t>
            </a:r>
            <a:r>
              <a:rPr lang="cs-CZ" dirty="0" err="1"/>
              <a:t>Rautekův</a:t>
            </a:r>
            <a:r>
              <a:rPr lang="cs-CZ" dirty="0"/>
              <a:t> manévr</a:t>
            </a:r>
          </a:p>
        </p:txBody>
      </p:sp>
      <p:pic>
        <p:nvPicPr>
          <p:cNvPr id="6" name="Zástupný symbol pro obsah 6">
            <a:extLst>
              <a:ext uri="{FF2B5EF4-FFF2-40B4-BE49-F238E27FC236}">
                <a16:creationId xmlns:a16="http://schemas.microsoft.com/office/drawing/2014/main" id="{DABCBAA3-9921-49D4-A792-CFD43C787A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929" y="1561215"/>
            <a:ext cx="4655126" cy="4277145"/>
          </a:xfrm>
        </p:spPr>
      </p:pic>
    </p:spTree>
    <p:extLst>
      <p:ext uri="{BB962C8B-B14F-4D97-AF65-F5344CB8AC3E}">
        <p14:creationId xmlns:p14="http://schemas.microsoft.com/office/powerpoint/2010/main" val="213497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Vyproštění - </a:t>
            </a:r>
            <a:r>
              <a:rPr lang="cs-CZ" dirty="0" err="1"/>
              <a:t>Rautekův</a:t>
            </a:r>
            <a:r>
              <a:rPr lang="cs-CZ" dirty="0"/>
              <a:t> manévr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0D6D68D-51CE-46D4-A7F8-8930B968C74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179797"/>
              </p:ext>
            </p:extLst>
          </p:nvPr>
        </p:nvGraphicFramePr>
        <p:xfrm>
          <a:off x="499500" y="1408922"/>
          <a:ext cx="1835295" cy="2290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Fotografie" r:id="rId3" imgW="1343212" imgH="1676634" progId="MSPhotoEd.3">
                  <p:embed/>
                </p:oleObj>
              </mc:Choice>
              <mc:Fallback>
                <p:oleObj name="Fotografie" r:id="rId3" imgW="1343212" imgH="1676634" progId="MSPhotoEd.3">
                  <p:embed/>
                  <p:pic>
                    <p:nvPicPr>
                      <p:cNvPr id="12293" name="Object 6">
                        <a:extLst>
                          <a:ext uri="{FF2B5EF4-FFF2-40B4-BE49-F238E27FC236}">
                            <a16:creationId xmlns:a16="http://schemas.microsoft.com/office/drawing/2014/main" id="{FCEDA7AE-BBB1-4D82-9EF2-31A9BBD49C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00" y="1408922"/>
                        <a:ext cx="1835295" cy="2290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C2D68C53-4B88-40AD-9FF7-3B8834EEBB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567267"/>
              </p:ext>
            </p:extLst>
          </p:nvPr>
        </p:nvGraphicFramePr>
        <p:xfrm>
          <a:off x="2405100" y="1401544"/>
          <a:ext cx="22098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Fotografie" r:id="rId5" imgW="1857143" imgH="1600000" progId="MSPhotoEd.3">
                  <p:embed/>
                </p:oleObj>
              </mc:Choice>
              <mc:Fallback>
                <p:oleObj name="Fotografie" r:id="rId5" imgW="1857143" imgH="1600000" progId="MSPhotoEd.3">
                  <p:embed/>
                  <p:pic>
                    <p:nvPicPr>
                      <p:cNvPr id="12294" name="Object 4">
                        <a:extLst>
                          <a:ext uri="{FF2B5EF4-FFF2-40B4-BE49-F238E27FC236}">
                            <a16:creationId xmlns:a16="http://schemas.microsoft.com/office/drawing/2014/main" id="{9607B986-8143-4FDD-BA41-85942D7AEA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100" y="1401544"/>
                        <a:ext cx="220980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Zástupný symbol pro obsah 10">
            <a:extLst>
              <a:ext uri="{FF2B5EF4-FFF2-40B4-BE49-F238E27FC236}">
                <a16:creationId xmlns:a16="http://schemas.microsoft.com/office/drawing/2014/main" id="{7339809C-2805-49AE-BD1E-176CA701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84430"/>
            <a:ext cx="4260190" cy="2198575"/>
          </a:xfrm>
          <a:prstGeom prst="rect">
            <a:avLst/>
          </a:prstGeom>
        </p:spPr>
      </p:pic>
      <p:pic>
        <p:nvPicPr>
          <p:cNvPr id="10" name="Zástupný symbol pro obsah 11">
            <a:extLst>
              <a:ext uri="{FF2B5EF4-FFF2-40B4-BE49-F238E27FC236}">
                <a16:creationId xmlns:a16="http://schemas.microsoft.com/office/drawing/2014/main" id="{D8E12069-12C7-4595-BC61-7ED17CE4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856" y="4006543"/>
            <a:ext cx="5856287" cy="21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Sejmutí ochranné přílby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2A07E-A488-47D1-B5F0-B61F38BB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Zvednout hledí přilby, aniž bychom zvedali hlavu do předklonu</a:t>
            </a:r>
          </a:p>
          <a:p>
            <a:r>
              <a:rPr lang="cs-CZ" dirty="0"/>
              <a:t>Rozepnout řemen pod bradou a uchopit pod čelistí přilbu ze stran </a:t>
            </a:r>
            <a:r>
              <a:rPr lang="cs-CZ" dirty="0">
                <a:solidFill>
                  <a:schemeClr val="tx2"/>
                </a:solidFill>
              </a:rPr>
              <a:t>(obr. a)</a:t>
            </a:r>
            <a:endParaRPr lang="cs-CZ" dirty="0"/>
          </a:p>
          <a:p>
            <a:r>
              <a:rPr lang="cs-CZ" dirty="0"/>
              <a:t>Pak pozvolna táhnout přilbu dozadu k vlasaté části hlavy a sejmout </a:t>
            </a:r>
            <a:r>
              <a:rPr lang="cs-CZ" dirty="0">
                <a:solidFill>
                  <a:schemeClr val="tx2"/>
                </a:solidFill>
              </a:rPr>
              <a:t>(obr. b)</a:t>
            </a:r>
            <a:r>
              <a:rPr lang="cs-CZ" dirty="0"/>
              <a:t>, jeden zachránce přidržuje krk zraněného a druhý tahem v ose těla snímá přilbu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ABCA051-4065-43EC-84E9-58460720C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5407" y="4084503"/>
            <a:ext cx="1641475" cy="1735138"/>
          </a:xfrm>
          <a:prstGeom prst="rect">
            <a:avLst/>
          </a:prstGeom>
        </p:spPr>
      </p:pic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29E731B0-9620-407F-9518-9A38FD89C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977" y="3961472"/>
            <a:ext cx="17081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1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29FD9-B021-4B64-9932-0F14ADD9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BBF41-54C5-4A0B-A37E-41B29C2E4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D5BD5-5645-410A-A73E-45A05829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Manipulace s postiženým - doprovod </a:t>
            </a:r>
          </a:p>
        </p:txBody>
      </p:sp>
      <p:pic>
        <p:nvPicPr>
          <p:cNvPr id="6" name="Obrázek 3">
            <a:extLst>
              <a:ext uri="{FF2B5EF4-FFF2-40B4-BE49-F238E27FC236}">
                <a16:creationId xmlns:a16="http://schemas.microsoft.com/office/drawing/2014/main" id="{FBF3A27F-86C5-48EE-B40F-2FC955C2C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0" y="2933743"/>
            <a:ext cx="2499577" cy="298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id="{8D0ADAE4-863B-4DCF-BE92-B5C941AE2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59" y="1826201"/>
            <a:ext cx="27654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29" descr="1RESASIS">
            <a:extLst>
              <a:ext uri="{FF2B5EF4-FFF2-40B4-BE49-F238E27FC236}">
                <a16:creationId xmlns:a16="http://schemas.microsoft.com/office/drawing/2014/main" id="{CC1EE46E-55E8-418E-8777-19974EDA6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0242" y="2326080"/>
            <a:ext cx="1874837" cy="34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5471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anipulace s postiženým - Vyprošťování, transport, Praktické cvičení[202210051001305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4-3-cz.potx" id="{C72545DF-B7E5-4E52-83DA-C125E0A0B8FD}" vid="{FF117BE7-DD54-4E19-84D2-24AC03D96F6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muni-med-prezentace-4-3-cz</Template>
  <TotalTime>70</TotalTime>
  <Words>678</Words>
  <Application>Microsoft Office PowerPoint</Application>
  <PresentationFormat>Předvádění na obrazovce (4:3)</PresentationFormat>
  <Paragraphs>153</Paragraphs>
  <Slides>22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Tahoma</vt:lpstr>
      <vt:lpstr>Wingdings</vt:lpstr>
      <vt:lpstr>Prezentace_MU_CZ</vt:lpstr>
      <vt:lpstr>Fotografie</vt:lpstr>
      <vt:lpstr>MANIPULACE S POSTIŽENÝM:  VYPROŠŤOVÁNÍ, TRANSPORT, PRAKTICKÝ NÁCVIK</vt:lpstr>
      <vt:lpstr>Vyprošťování  = technická PP</vt:lpstr>
      <vt:lpstr>Transport</vt:lpstr>
      <vt:lpstr>Transport</vt:lpstr>
      <vt:lpstr>Vyproštění - Rautekův manévr</vt:lpstr>
      <vt:lpstr>Vyproštění - Rautekův manévr</vt:lpstr>
      <vt:lpstr>Vyproštění - Rautekův manévr</vt:lpstr>
      <vt:lpstr>Sejmutí ochranné přílby</vt:lpstr>
      <vt:lpstr>Manipulace s postiženým - doprovod </vt:lpstr>
      <vt:lpstr>Manipulace s postiženým</vt:lpstr>
      <vt:lpstr>Manipulace s postiženým</vt:lpstr>
      <vt:lpstr>Manipulace s postiženým - odnos na jelena</vt:lpstr>
      <vt:lpstr>Manipulace s postiženým - odnos na jelena</vt:lpstr>
      <vt:lpstr>Přenášení postiženého za pomocí dvou zachránců</vt:lpstr>
      <vt:lpstr>Přenášení postiženého za pomocí dvou zachránců</vt:lpstr>
      <vt:lpstr>Přenášení postiženého za pomocí dvou zachránců</vt:lpstr>
      <vt:lpstr>Transport na nosítkách</vt:lpstr>
      <vt:lpstr>Transport na nosítkách</vt:lpstr>
      <vt:lpstr>Transport na nosítkách</vt:lpstr>
      <vt:lpstr>Transport na nosítkách</vt:lpstr>
      <vt:lpstr>Transport na nosítkách</vt:lpstr>
      <vt:lpstr>Použité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MANIPULACE S POSTIŽENÝM:  PRAKTICKÝ NÁCVIK</dc:title>
  <dc:creator>Pavel Kůřil</dc:creator>
  <cp:lastModifiedBy>Natália Antalová</cp:lastModifiedBy>
  <cp:revision>13</cp:revision>
  <dcterms:created xsi:type="dcterms:W3CDTF">2021-11-15T14:03:55Z</dcterms:created>
  <dcterms:modified xsi:type="dcterms:W3CDTF">2024-10-21T10:21:18Z</dcterms:modified>
</cp:coreProperties>
</file>