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handoutMasterIdLst>
    <p:handoutMasterId r:id="rId75"/>
  </p:handoutMasterIdLst>
  <p:sldIdLst>
    <p:sldId id="343" r:id="rId2"/>
    <p:sldId id="283" r:id="rId3"/>
    <p:sldId id="284" r:id="rId4"/>
    <p:sldId id="359" r:id="rId5"/>
    <p:sldId id="529" r:id="rId6"/>
    <p:sldId id="530" r:id="rId7"/>
    <p:sldId id="258" r:id="rId8"/>
    <p:sldId id="348" r:id="rId9"/>
    <p:sldId id="267" r:id="rId10"/>
    <p:sldId id="381" r:id="rId11"/>
    <p:sldId id="382" r:id="rId12"/>
    <p:sldId id="349" r:id="rId13"/>
    <p:sldId id="533" r:id="rId14"/>
    <p:sldId id="352" r:id="rId15"/>
    <p:sldId id="532" r:id="rId16"/>
    <p:sldId id="351" r:id="rId17"/>
    <p:sldId id="350" r:id="rId18"/>
    <p:sldId id="353" r:id="rId19"/>
    <p:sldId id="354" r:id="rId20"/>
    <p:sldId id="357" r:id="rId21"/>
    <p:sldId id="285" r:id="rId22"/>
    <p:sldId id="286" r:id="rId23"/>
    <p:sldId id="287" r:id="rId24"/>
    <p:sldId id="288" r:id="rId25"/>
    <p:sldId id="289" r:id="rId26"/>
    <p:sldId id="290" r:id="rId27"/>
    <p:sldId id="291" r:id="rId28"/>
    <p:sldId id="292" r:id="rId29"/>
    <p:sldId id="293" r:id="rId30"/>
    <p:sldId id="256" r:id="rId31"/>
    <p:sldId id="294" r:id="rId32"/>
    <p:sldId id="296" r:id="rId33"/>
    <p:sldId id="331" r:id="rId34"/>
    <p:sldId id="330" r:id="rId35"/>
    <p:sldId id="298" r:id="rId36"/>
    <p:sldId id="300" r:id="rId37"/>
    <p:sldId id="301" r:id="rId38"/>
    <p:sldId id="299" r:id="rId39"/>
    <p:sldId id="302" r:id="rId40"/>
    <p:sldId id="303" r:id="rId41"/>
    <p:sldId id="550" r:id="rId42"/>
    <p:sldId id="321" r:id="rId43"/>
    <p:sldId id="333" r:id="rId44"/>
    <p:sldId id="306" r:id="rId45"/>
    <p:sldId id="307" r:id="rId46"/>
    <p:sldId id="309" r:id="rId47"/>
    <p:sldId id="362" r:id="rId48"/>
    <p:sldId id="363" r:id="rId49"/>
    <p:sldId id="364" r:id="rId50"/>
    <p:sldId id="365" r:id="rId51"/>
    <p:sldId id="274" r:id="rId52"/>
    <p:sldId id="277" r:id="rId53"/>
    <p:sldId id="278" r:id="rId54"/>
    <p:sldId id="281" r:id="rId55"/>
    <p:sldId id="270" r:id="rId56"/>
    <p:sldId id="279" r:id="rId57"/>
    <p:sldId id="544" r:id="rId58"/>
    <p:sldId id="433" r:id="rId59"/>
    <p:sldId id="547" r:id="rId60"/>
    <p:sldId id="548" r:id="rId61"/>
    <p:sldId id="549" r:id="rId62"/>
    <p:sldId id="369" r:id="rId63"/>
    <p:sldId id="370" r:id="rId64"/>
    <p:sldId id="372" r:id="rId65"/>
    <p:sldId id="375" r:id="rId66"/>
    <p:sldId id="378" r:id="rId67"/>
    <p:sldId id="379" r:id="rId68"/>
    <p:sldId id="322" r:id="rId69"/>
    <p:sldId id="316" r:id="rId70"/>
    <p:sldId id="317" r:id="rId71"/>
    <p:sldId id="312" r:id="rId72"/>
    <p:sldId id="552"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6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88"/>
    <p:restoredTop sz="96266" autoAdjust="0"/>
  </p:normalViewPr>
  <p:slideViewPr>
    <p:cSldViewPr snapToGrid="0" snapToObjects="1">
      <p:cViewPr varScale="1">
        <p:scale>
          <a:sx n="64" d="100"/>
          <a:sy n="64" d="100"/>
        </p:scale>
        <p:origin x="1568" y="60"/>
      </p:cViewPr>
      <p:guideLst>
        <p:guide orient="horz" pos="2160"/>
        <p:guide pos="2880"/>
      </p:guideLst>
    </p:cSldViewPr>
  </p:slideViewPr>
  <p:notesTextViewPr>
    <p:cViewPr>
      <p:scale>
        <a:sx n="100" d="100"/>
        <a:sy n="100" d="100"/>
      </p:scale>
      <p:origin x="0" y="0"/>
    </p:cViewPr>
  </p:notesTextViewPr>
  <p:sorterViewPr>
    <p:cViewPr>
      <p:scale>
        <a:sx n="91" d="100"/>
        <a:sy n="9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7599CF-1FDD-724D-8217-5CF144FAC161}" type="datetimeFigureOut">
              <a:rPr lang="en-US" smtClean="0"/>
              <a:t>10/16/2024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C355F2-AD06-C144-B16E-BC4FBAFD8814}" type="slidenum">
              <a:rPr lang="en-US" smtClean="0"/>
              <a:t>‹#›</a:t>
            </a:fld>
            <a:endParaRPr lang="en-US"/>
          </a:p>
        </p:txBody>
      </p:sp>
    </p:spTree>
    <p:extLst>
      <p:ext uri="{BB962C8B-B14F-4D97-AF65-F5344CB8AC3E}">
        <p14:creationId xmlns:p14="http://schemas.microsoft.com/office/powerpoint/2010/main" val="20021110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DB99CC-1C1F-184B-A14B-83D25021480C}" type="datetimeFigureOut">
              <a:rPr lang="en-US" smtClean="0"/>
              <a:t>10/16/2024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8E9B23-F8FC-F84F-8516-C8256255F7BE}" type="slidenum">
              <a:rPr lang="en-US" smtClean="0"/>
              <a:t>‹#›</a:t>
            </a:fld>
            <a:endParaRPr lang="en-US"/>
          </a:p>
        </p:txBody>
      </p:sp>
    </p:spTree>
    <p:extLst>
      <p:ext uri="{BB962C8B-B14F-4D97-AF65-F5344CB8AC3E}">
        <p14:creationId xmlns:p14="http://schemas.microsoft.com/office/powerpoint/2010/main" val="415963628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88E9B23-F8FC-F84F-8516-C8256255F7BE}" type="slidenum">
              <a:rPr lang="en-US" smtClean="0"/>
              <a:t>2</a:t>
            </a:fld>
            <a:endParaRPr lang="en-US"/>
          </a:p>
        </p:txBody>
      </p:sp>
    </p:spTree>
    <p:extLst>
      <p:ext uri="{BB962C8B-B14F-4D97-AF65-F5344CB8AC3E}">
        <p14:creationId xmlns:p14="http://schemas.microsoft.com/office/powerpoint/2010/main" val="1520860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8E9B23-F8FC-F84F-8516-C8256255F7BE}" type="slidenum">
              <a:rPr lang="en-US" smtClean="0"/>
              <a:t>12</a:t>
            </a:fld>
            <a:endParaRPr lang="en-US"/>
          </a:p>
        </p:txBody>
      </p:sp>
    </p:spTree>
    <p:extLst>
      <p:ext uri="{BB962C8B-B14F-4D97-AF65-F5344CB8AC3E}">
        <p14:creationId xmlns:p14="http://schemas.microsoft.com/office/powerpoint/2010/main" val="1551166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88E9B23-F8FC-F84F-8516-C8256255F7BE}" type="slidenum">
              <a:rPr lang="en-US" smtClean="0"/>
              <a:t>34</a:t>
            </a:fld>
            <a:endParaRPr lang="en-US"/>
          </a:p>
        </p:txBody>
      </p:sp>
    </p:spTree>
    <p:extLst>
      <p:ext uri="{BB962C8B-B14F-4D97-AF65-F5344CB8AC3E}">
        <p14:creationId xmlns:p14="http://schemas.microsoft.com/office/powerpoint/2010/main" val="4233802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96C4FC1A-DE69-8444-B68A-49F20E5FBFC5}" type="slidenum">
              <a:rPr lang="en-CZ" smtClean="0"/>
              <a:t>59</a:t>
            </a:fld>
            <a:endParaRPr lang="en-CZ"/>
          </a:p>
        </p:txBody>
      </p:sp>
    </p:spTree>
    <p:extLst>
      <p:ext uri="{BB962C8B-B14F-4D97-AF65-F5344CB8AC3E}">
        <p14:creationId xmlns:p14="http://schemas.microsoft.com/office/powerpoint/2010/main" val="2729939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r>
              <a:rPr lang="cs-CZ"/>
              <a:t>16/10/2023</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644961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r>
              <a:rPr lang="cs-CZ"/>
              <a:t>16/10/2023</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414544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r>
              <a:rPr lang="cs-CZ"/>
              <a:t>16/10/2023</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3318448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r>
              <a:rPr lang="cs-CZ"/>
              <a:t>16/10/2023</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220218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r>
              <a:rPr lang="cs-CZ"/>
              <a:t>16/10/2023</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1410987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r>
              <a:rPr lang="cs-CZ"/>
              <a:t>16/10/2023</a:t>
            </a:r>
            <a:endParaRPr lang="en-US"/>
          </a:p>
        </p:txBody>
      </p:sp>
      <p:sp>
        <p:nvSpPr>
          <p:cNvPr id="6" name="Footer Placeholder 5"/>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2106004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r>
              <a:rPr lang="cs-CZ"/>
              <a:t>16/10/2023</a:t>
            </a:r>
            <a:endParaRPr lang="en-US"/>
          </a:p>
        </p:txBody>
      </p:sp>
      <p:sp>
        <p:nvSpPr>
          <p:cNvPr id="8" name="Footer Placeholder 7"/>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1015262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r>
              <a:rPr lang="cs-CZ"/>
              <a:t>16/10/2023</a:t>
            </a:r>
            <a:endParaRPr lang="en-US"/>
          </a:p>
        </p:txBody>
      </p:sp>
      <p:sp>
        <p:nvSpPr>
          <p:cNvPr id="4" name="Footer Placeholder 3"/>
          <p:cNvSpPr>
            <a:spLocks noGrp="1"/>
          </p:cNvSpPr>
          <p:nvPr>
            <p:ph type="ftr" sz="quarter" idx="11"/>
          </p:nvPr>
        </p:nvSpPr>
        <p:spPr/>
        <p:txBody>
          <a:bodyPr/>
          <a:lstStyle/>
          <a:p>
            <a:r>
              <a:rPr lang="en-US"/>
              <a:t>Karel Kubíček</a:t>
            </a:r>
          </a:p>
        </p:txBody>
      </p:sp>
      <p:sp>
        <p:nvSpPr>
          <p:cNvPr id="5" name="Slide Number Placeholder 4"/>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2460548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cs-CZ"/>
              <a:t>16/10/2023</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3220698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r>
              <a:rPr lang="cs-CZ"/>
              <a:t>16/10/2023</a:t>
            </a:r>
            <a:endParaRPr lang="en-US"/>
          </a:p>
        </p:txBody>
      </p:sp>
      <p:sp>
        <p:nvSpPr>
          <p:cNvPr id="6" name="Footer Placeholder 5"/>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2139971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r>
              <a:rPr lang="cs-CZ"/>
              <a:t>16/10/2023</a:t>
            </a:r>
            <a:endParaRPr lang="en-US"/>
          </a:p>
        </p:txBody>
      </p:sp>
      <p:sp>
        <p:nvSpPr>
          <p:cNvPr id="6" name="Footer Placeholder 5"/>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1125781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cs-CZ"/>
              <a:t>16/10/2023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Karel Kubíček</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5A76C-3A57-0940-BBC0-C9D853A7BB7B}" type="slidenum">
              <a:rPr lang="en-US" smtClean="0"/>
              <a:t>‹#›</a:t>
            </a:fld>
            <a:endParaRPr lang="en-US"/>
          </a:p>
        </p:txBody>
      </p:sp>
    </p:spTree>
    <p:extLst>
      <p:ext uri="{BB962C8B-B14F-4D97-AF65-F5344CB8AC3E}">
        <p14:creationId xmlns:p14="http://schemas.microsoft.com/office/powerpoint/2010/main" val="119645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20563@mail.muni.cz" TargetMode="External"/><Relationship Id="rId2" Type="http://schemas.openxmlformats.org/officeDocument/2006/relationships/hyperlink" Target="mailto:karelk77@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48.w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oleObject" Target="../embeddings/oleObject3.bin"/><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hyperlink" Target="http://www.mun.ca/biology/scarr/4241/W&amp;Cxraypic.html" TargetMode="External"/><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100.sv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hyperlink" Target="http://www.fbreagents.com/basics_nmr/9proteins.htm" TargetMode="Externa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749402" y="2473192"/>
            <a:ext cx="8893175" cy="1815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cs-CZ" sz="2000" b="1" dirty="0">
                <a:cs typeface="Times New Roman" charset="0"/>
              </a:rPr>
              <a:t>d</a:t>
            </a:r>
            <a:r>
              <a:rPr lang="cs-CZ" sz="2000" b="1" dirty="0">
                <a:effectLst/>
                <a:cs typeface="Times New Roman" charset="0"/>
              </a:rPr>
              <a:t>oc. Mgr. Karel Kubíček, Ph.D</a:t>
            </a:r>
            <a:r>
              <a:rPr lang="cs-CZ" sz="2000" b="1" dirty="0">
                <a:cs typeface="Times New Roman" charset="0"/>
              </a:rPr>
              <a:t>.</a:t>
            </a:r>
            <a:r>
              <a:rPr lang="cs-CZ" sz="2000" b="1" dirty="0">
                <a:effectLst/>
                <a:cs typeface="Times New Roman" charset="0"/>
              </a:rPr>
              <a:t>, 	Ústav fyziky kondenzovaných látek, </a:t>
            </a:r>
          </a:p>
          <a:p>
            <a:r>
              <a:rPr lang="cs-CZ" sz="2000" b="1" dirty="0">
                <a:effectLst/>
                <a:cs typeface="Times New Roman" charset="0"/>
              </a:rPr>
              <a:t>								CEITEC MU,</a:t>
            </a:r>
          </a:p>
          <a:p>
            <a:endParaRPr lang="cs-CZ" sz="800" b="1" dirty="0">
              <a:effectLst/>
              <a:cs typeface="Times New Roman" charset="0"/>
            </a:endParaRPr>
          </a:p>
          <a:p>
            <a:r>
              <a:rPr lang="cs-CZ" sz="2000" b="1" dirty="0">
                <a:cs typeface="Times New Roman" charset="0"/>
              </a:rPr>
              <a:t>								m: 	</a:t>
            </a:r>
            <a:r>
              <a:rPr lang="fr-FR" b="1" dirty="0">
                <a:effectLst/>
                <a:hlinkClick r:id="rId2"/>
              </a:rPr>
              <a:t>karelk77@gmail.com</a:t>
            </a:r>
            <a:endParaRPr lang="fr-FR" b="1" dirty="0">
              <a:effectLst/>
            </a:endParaRPr>
          </a:p>
          <a:p>
            <a:r>
              <a:rPr lang="fr-FR" b="1" dirty="0"/>
              <a:t>									</a:t>
            </a:r>
            <a:r>
              <a:rPr lang="fr-FR" b="1" dirty="0">
                <a:hlinkClick r:id="rId3"/>
              </a:rPr>
              <a:t>20563@mail.muni.cz</a:t>
            </a:r>
            <a:endParaRPr lang="fr-FR" b="1" dirty="0"/>
          </a:p>
          <a:p>
            <a:endParaRPr lang="fr-FR" sz="800" b="1" dirty="0">
              <a:effectLst/>
            </a:endParaRPr>
          </a:p>
          <a:p>
            <a:r>
              <a:rPr lang="fr-FR" b="1" dirty="0"/>
              <a:t>								</a:t>
            </a:r>
            <a:r>
              <a:rPr lang="fr-FR" b="1" dirty="0" err="1"/>
              <a:t>t</a:t>
            </a:r>
            <a:r>
              <a:rPr lang="fr-FR" b="1" dirty="0"/>
              <a:t>:	</a:t>
            </a:r>
            <a:r>
              <a:rPr lang="fr-FR" b="1" dirty="0">
                <a:effectLst/>
              </a:rPr>
              <a:t>+420 549 49 3253</a:t>
            </a:r>
          </a:p>
        </p:txBody>
      </p:sp>
      <p:sp>
        <p:nvSpPr>
          <p:cNvPr id="7" name="Rectangle 3"/>
          <p:cNvSpPr>
            <a:spLocks noGrp="1" noChangeArrowheads="1"/>
          </p:cNvSpPr>
          <p:nvPr>
            <p:ph type="subTitle" idx="1"/>
          </p:nvPr>
        </p:nvSpPr>
        <p:spPr>
          <a:xfrm>
            <a:off x="1258888" y="1338792"/>
            <a:ext cx="6840537" cy="431800"/>
          </a:xfrm>
        </p:spPr>
        <p:txBody>
          <a:bodyPr/>
          <a:lstStyle/>
          <a:p>
            <a:pPr>
              <a:lnSpc>
                <a:spcPct val="90000"/>
              </a:lnSpc>
            </a:pPr>
            <a:r>
              <a:rPr lang="cs-CZ" sz="2400" b="1" dirty="0">
                <a:solidFill>
                  <a:srgbClr val="000000"/>
                </a:solidFill>
              </a:rPr>
              <a:t>Přístrojové metody molekulární biofyziky</a:t>
            </a:r>
            <a:endParaRPr lang="en-GB" sz="2400" b="1" dirty="0">
              <a:solidFill>
                <a:srgbClr val="000000"/>
              </a:solidFill>
            </a:endParaRPr>
          </a:p>
        </p:txBody>
      </p:sp>
      <p:sp>
        <p:nvSpPr>
          <p:cNvPr id="4" name="Date Placeholder 3">
            <a:extLst>
              <a:ext uri="{FF2B5EF4-FFF2-40B4-BE49-F238E27FC236}">
                <a16:creationId xmlns:a16="http://schemas.microsoft.com/office/drawing/2014/main" id="{AC8FA991-C94C-C542-B192-BE547BDBEC90}"/>
              </a:ext>
            </a:extLst>
          </p:cNvPr>
          <p:cNvSpPr>
            <a:spLocks noGrp="1"/>
          </p:cNvSpPr>
          <p:nvPr>
            <p:ph type="dt" sz="half" idx="10"/>
          </p:nvPr>
        </p:nvSpPr>
        <p:spPr/>
        <p:txBody>
          <a:bodyPr/>
          <a:lstStyle/>
          <a:p>
            <a:r>
              <a:rPr lang="cs-CZ"/>
              <a:t>16/10/2023</a:t>
            </a:r>
            <a:endParaRPr lang="en-US"/>
          </a:p>
        </p:txBody>
      </p:sp>
      <p:sp>
        <p:nvSpPr>
          <p:cNvPr id="9" name="Footer Placeholder 8">
            <a:extLst>
              <a:ext uri="{FF2B5EF4-FFF2-40B4-BE49-F238E27FC236}">
                <a16:creationId xmlns:a16="http://schemas.microsoft.com/office/drawing/2014/main" id="{3C0C7239-0CCC-5E49-BF11-7CBD8861E47C}"/>
              </a:ext>
            </a:extLst>
          </p:cNvPr>
          <p:cNvSpPr>
            <a:spLocks noGrp="1"/>
          </p:cNvSpPr>
          <p:nvPr>
            <p:ph type="ftr" sz="quarter" idx="11"/>
          </p:nvPr>
        </p:nvSpPr>
        <p:spPr/>
        <p:txBody>
          <a:bodyPr/>
          <a:lstStyle/>
          <a:p>
            <a:r>
              <a:rPr lang="en-US"/>
              <a:t>Karel Kubíček</a:t>
            </a:r>
          </a:p>
        </p:txBody>
      </p:sp>
      <p:sp>
        <p:nvSpPr>
          <p:cNvPr id="10" name="Slide Number Placeholder 9">
            <a:extLst>
              <a:ext uri="{FF2B5EF4-FFF2-40B4-BE49-F238E27FC236}">
                <a16:creationId xmlns:a16="http://schemas.microsoft.com/office/drawing/2014/main" id="{A7AD859F-C237-5A42-975A-E069630C1176}"/>
              </a:ext>
            </a:extLst>
          </p:cNvPr>
          <p:cNvSpPr>
            <a:spLocks noGrp="1"/>
          </p:cNvSpPr>
          <p:nvPr>
            <p:ph type="sldNum" sz="quarter" idx="12"/>
          </p:nvPr>
        </p:nvSpPr>
        <p:spPr/>
        <p:txBody>
          <a:bodyPr/>
          <a:lstStyle/>
          <a:p>
            <a:fld id="{9F55A76C-3A57-0940-BBC0-C9D853A7BB7B}" type="slidenum">
              <a:rPr lang="en-US" smtClean="0"/>
              <a:t>1</a:t>
            </a:fld>
            <a:endParaRPr lang="en-US"/>
          </a:p>
        </p:txBody>
      </p:sp>
      <p:sp>
        <p:nvSpPr>
          <p:cNvPr id="2" name="TextovéPole 1">
            <a:extLst>
              <a:ext uri="{FF2B5EF4-FFF2-40B4-BE49-F238E27FC236}">
                <a16:creationId xmlns:a16="http://schemas.microsoft.com/office/drawing/2014/main" id="{FD46DE33-D5FC-9DEA-165C-BE084B1E0C76}"/>
              </a:ext>
            </a:extLst>
          </p:cNvPr>
          <p:cNvSpPr txBox="1"/>
          <p:nvPr/>
        </p:nvSpPr>
        <p:spPr>
          <a:xfrm>
            <a:off x="1143000" y="4840357"/>
            <a:ext cx="7245626" cy="369332"/>
          </a:xfrm>
          <a:prstGeom prst="rect">
            <a:avLst/>
          </a:prstGeom>
          <a:noFill/>
        </p:spPr>
        <p:txBody>
          <a:bodyPr wrap="square" rtlCol="0">
            <a:spAutoFit/>
          </a:bodyPr>
          <a:lstStyle/>
          <a:p>
            <a:r>
              <a:rPr lang="cs-CZ" dirty="0"/>
              <a:t>Pro potřebu školního roku </a:t>
            </a:r>
            <a:r>
              <a:rPr lang="cs-CZ" b="1" dirty="0"/>
              <a:t>2024/25 </a:t>
            </a:r>
            <a:r>
              <a:rPr lang="cs-CZ" dirty="0"/>
              <a:t>zkrátil a doplnil komentáři V. Mornstein</a:t>
            </a:r>
            <a:endParaRPr lang="en-GB" dirty="0"/>
          </a:p>
        </p:txBody>
      </p:sp>
    </p:spTree>
    <p:extLst>
      <p:ext uri="{BB962C8B-B14F-4D97-AF65-F5344CB8AC3E}">
        <p14:creationId xmlns:p14="http://schemas.microsoft.com/office/powerpoint/2010/main" val="212145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2955" y="314574"/>
            <a:ext cx="8669176" cy="1323439"/>
          </a:xfrm>
          <a:prstGeom prst="rect">
            <a:avLst/>
          </a:prstGeom>
          <a:noFill/>
        </p:spPr>
        <p:txBody>
          <a:bodyPr wrap="square" rtlCol="0">
            <a:spAutoFit/>
          </a:bodyPr>
          <a:lstStyle/>
          <a:p>
            <a:r>
              <a:rPr lang="en-US" sz="2000" b="1" dirty="0">
                <a:latin typeface="Arial"/>
                <a:cs typeface="Arial"/>
              </a:rPr>
              <a:t>VII] </a:t>
            </a:r>
            <a:r>
              <a:rPr lang="en-US" sz="2000" b="1" dirty="0" err="1">
                <a:latin typeface="Arial"/>
                <a:cs typeface="Arial"/>
              </a:rPr>
              <a:t>Sekundární</a:t>
            </a:r>
            <a:r>
              <a:rPr lang="en-US" sz="2000" b="1" dirty="0">
                <a:latin typeface="Arial"/>
                <a:cs typeface="Arial"/>
              </a:rPr>
              <a:t> </a:t>
            </a:r>
            <a:r>
              <a:rPr lang="en-US" sz="2000" b="1" dirty="0" err="1">
                <a:latin typeface="Arial"/>
                <a:cs typeface="Arial"/>
              </a:rPr>
              <a:t>struktura</a:t>
            </a:r>
            <a:endParaRPr lang="en-US" sz="2000" b="1" dirty="0">
              <a:latin typeface="Arial"/>
              <a:cs typeface="Arial"/>
            </a:endParaRPr>
          </a:p>
          <a:p>
            <a:pPr marL="342900" indent="-342900">
              <a:buAutoNum type="arabicParenR"/>
            </a:pPr>
            <a:r>
              <a:rPr lang="en-US" dirty="0">
                <a:latin typeface="Symbol" charset="2"/>
                <a:cs typeface="Symbol" charset="2"/>
              </a:rPr>
              <a:t>a</a:t>
            </a:r>
            <a:r>
              <a:rPr lang="en-US" dirty="0">
                <a:latin typeface="Arial"/>
                <a:cs typeface="Arial"/>
              </a:rPr>
              <a:t>-</a:t>
            </a:r>
            <a:r>
              <a:rPr lang="en-US" dirty="0" err="1">
                <a:latin typeface="Arial"/>
                <a:cs typeface="Arial"/>
              </a:rPr>
              <a:t>šroubovice</a:t>
            </a:r>
            <a:r>
              <a:rPr lang="en-US" dirty="0">
                <a:latin typeface="Arial"/>
                <a:cs typeface="Arial"/>
              </a:rPr>
              <a:t> (</a:t>
            </a:r>
            <a:r>
              <a:rPr lang="en-US" dirty="0">
                <a:latin typeface="Symbol" charset="2"/>
                <a:cs typeface="Symbol" charset="2"/>
              </a:rPr>
              <a:t>a</a:t>
            </a:r>
            <a:r>
              <a:rPr lang="en-US" dirty="0">
                <a:latin typeface="Arial"/>
                <a:cs typeface="Arial"/>
              </a:rPr>
              <a:t>-helix)</a:t>
            </a:r>
          </a:p>
          <a:p>
            <a:pPr marL="342900" indent="-342900">
              <a:buAutoNum type="arabicParenR"/>
            </a:pPr>
            <a:r>
              <a:rPr lang="en-US" sz="2400" b="1" dirty="0" err="1">
                <a:latin typeface="Symbol" charset="2"/>
                <a:cs typeface="Symbol" charset="2"/>
              </a:rPr>
              <a:t>b</a:t>
            </a:r>
            <a:r>
              <a:rPr lang="en-US" sz="2400" b="1" dirty="0" err="1">
                <a:latin typeface="Arial"/>
                <a:cs typeface="Arial"/>
              </a:rPr>
              <a:t>-skládaný</a:t>
            </a:r>
            <a:r>
              <a:rPr lang="en-US" sz="2400" b="1" dirty="0">
                <a:latin typeface="Arial"/>
                <a:cs typeface="Arial"/>
              </a:rPr>
              <a:t> list (</a:t>
            </a:r>
            <a:r>
              <a:rPr lang="en-US" sz="2400" b="1" dirty="0" err="1">
                <a:latin typeface="Symbol" charset="2"/>
                <a:cs typeface="Symbol" charset="2"/>
              </a:rPr>
              <a:t>b</a:t>
            </a:r>
            <a:r>
              <a:rPr lang="en-US" sz="2400" b="1" dirty="0">
                <a:latin typeface="Arial"/>
                <a:cs typeface="Arial"/>
              </a:rPr>
              <a:t>-sheet)</a:t>
            </a:r>
          </a:p>
          <a:p>
            <a:pPr marL="342900" indent="-342900">
              <a:buAutoNum type="arabicParenR"/>
            </a:pPr>
            <a:r>
              <a:rPr lang="en-US" dirty="0" err="1">
                <a:latin typeface="Arial"/>
                <a:cs typeface="Arial"/>
              </a:rPr>
              <a:t>Ohyb</a:t>
            </a:r>
            <a:r>
              <a:rPr lang="en-US" dirty="0">
                <a:latin typeface="Arial"/>
                <a:cs typeface="Arial"/>
              </a:rPr>
              <a:t>, </a:t>
            </a:r>
            <a:r>
              <a:rPr lang="en-US" dirty="0" err="1">
                <a:latin typeface="Arial"/>
                <a:cs typeface="Arial"/>
              </a:rPr>
              <a:t>smyčka</a:t>
            </a:r>
            <a:r>
              <a:rPr lang="en-US" dirty="0">
                <a:latin typeface="Arial"/>
                <a:cs typeface="Arial"/>
              </a:rPr>
              <a:t> (loop/turn)</a:t>
            </a:r>
          </a:p>
        </p:txBody>
      </p:sp>
      <p:pic>
        <p:nvPicPr>
          <p:cNvPr id="5" name="Picture 4" descr="beta_sheet.png"/>
          <p:cNvPicPr>
            <a:picLocks noChangeAspect="1"/>
          </p:cNvPicPr>
          <p:nvPr/>
        </p:nvPicPr>
        <p:blipFill>
          <a:blip r:embed="rId2"/>
          <a:stretch>
            <a:fillRect/>
          </a:stretch>
        </p:blipFill>
        <p:spPr>
          <a:xfrm>
            <a:off x="4373984" y="570893"/>
            <a:ext cx="4358432" cy="5343672"/>
          </a:xfrm>
          <a:prstGeom prst="rect">
            <a:avLst/>
          </a:prstGeom>
        </p:spPr>
      </p:pic>
      <p:sp>
        <p:nvSpPr>
          <p:cNvPr id="6" name="TextBox 5"/>
          <p:cNvSpPr txBox="1"/>
          <p:nvPr/>
        </p:nvSpPr>
        <p:spPr>
          <a:xfrm>
            <a:off x="5231801" y="314574"/>
            <a:ext cx="2947986" cy="369332"/>
          </a:xfrm>
          <a:prstGeom prst="rect">
            <a:avLst/>
          </a:prstGeom>
          <a:noFill/>
        </p:spPr>
        <p:txBody>
          <a:bodyPr wrap="square" rtlCol="0">
            <a:spAutoFit/>
          </a:bodyPr>
          <a:lstStyle/>
          <a:p>
            <a:r>
              <a:rPr lang="en-US" b="1" dirty="0" err="1"/>
              <a:t>antiparalelní</a:t>
            </a:r>
            <a:r>
              <a:rPr lang="en-US" b="1" dirty="0"/>
              <a:t> </a:t>
            </a:r>
            <a:r>
              <a:rPr lang="en-US" b="1" dirty="0" err="1"/>
              <a:t>uspořádání</a:t>
            </a:r>
            <a:endParaRPr lang="en-US" b="1" dirty="0"/>
          </a:p>
        </p:txBody>
      </p:sp>
      <p:sp>
        <p:nvSpPr>
          <p:cNvPr id="7" name="TextBox 6"/>
          <p:cNvSpPr txBox="1"/>
          <p:nvPr/>
        </p:nvSpPr>
        <p:spPr>
          <a:xfrm>
            <a:off x="5231801" y="3379695"/>
            <a:ext cx="2947986" cy="369332"/>
          </a:xfrm>
          <a:prstGeom prst="rect">
            <a:avLst/>
          </a:prstGeom>
          <a:noFill/>
        </p:spPr>
        <p:txBody>
          <a:bodyPr wrap="square" rtlCol="0">
            <a:spAutoFit/>
          </a:bodyPr>
          <a:lstStyle/>
          <a:p>
            <a:pPr algn="ctr"/>
            <a:r>
              <a:rPr lang="en-US" b="1" dirty="0" err="1"/>
              <a:t>paralelní</a:t>
            </a:r>
            <a:r>
              <a:rPr lang="en-US" b="1" dirty="0"/>
              <a:t> </a:t>
            </a:r>
            <a:r>
              <a:rPr lang="en-US" b="1" dirty="0" err="1"/>
              <a:t>uspořádání</a:t>
            </a:r>
            <a:endParaRPr lang="en-US" b="1" dirty="0"/>
          </a:p>
        </p:txBody>
      </p:sp>
      <p:pic>
        <p:nvPicPr>
          <p:cNvPr id="9" name="Picture 8" descr="beta_sheet_zobr.png"/>
          <p:cNvPicPr>
            <a:picLocks noChangeAspect="1"/>
          </p:cNvPicPr>
          <p:nvPr/>
        </p:nvPicPr>
        <p:blipFill>
          <a:blip r:embed="rId3"/>
          <a:stretch>
            <a:fillRect/>
          </a:stretch>
        </p:blipFill>
        <p:spPr>
          <a:xfrm>
            <a:off x="0" y="4238296"/>
            <a:ext cx="4022363" cy="2150892"/>
          </a:xfrm>
          <a:prstGeom prst="rect">
            <a:avLst/>
          </a:prstGeom>
        </p:spPr>
      </p:pic>
      <p:pic>
        <p:nvPicPr>
          <p:cNvPr id="8" name="Picture 7" descr="beta_sheet_zobr.png"/>
          <p:cNvPicPr>
            <a:picLocks noChangeAspect="1"/>
          </p:cNvPicPr>
          <p:nvPr/>
        </p:nvPicPr>
        <p:blipFill>
          <a:blip r:embed="rId3">
            <a:clrChange>
              <a:clrFrom>
                <a:srgbClr val="FFFFFF"/>
              </a:clrFrom>
              <a:clrTo>
                <a:srgbClr val="FFFFFF">
                  <a:alpha val="0"/>
                </a:srgbClr>
              </a:clrTo>
            </a:clrChange>
          </a:blip>
          <a:stretch>
            <a:fillRect/>
          </a:stretch>
        </p:blipFill>
        <p:spPr>
          <a:xfrm>
            <a:off x="163129" y="3081366"/>
            <a:ext cx="4022363" cy="2150892"/>
          </a:xfrm>
          <a:prstGeom prst="rect">
            <a:avLst/>
          </a:prstGeom>
        </p:spPr>
      </p:pic>
      <p:pic>
        <p:nvPicPr>
          <p:cNvPr id="10" name="Picture 9" descr="beta_sheet_zobr.png"/>
          <p:cNvPicPr>
            <a:picLocks noChangeAspect="1"/>
          </p:cNvPicPr>
          <p:nvPr/>
        </p:nvPicPr>
        <p:blipFill>
          <a:blip r:embed="rId3">
            <a:clrChange>
              <a:clrFrom>
                <a:srgbClr val="FFFFFF"/>
              </a:clrFrom>
              <a:clrTo>
                <a:srgbClr val="FFFFFF">
                  <a:alpha val="0"/>
                </a:srgbClr>
              </a:clrTo>
            </a:clrChange>
          </a:blip>
          <a:stretch>
            <a:fillRect/>
          </a:stretch>
        </p:blipFill>
        <p:spPr>
          <a:xfrm rot="3301041" flipH="1">
            <a:off x="659340" y="2017570"/>
            <a:ext cx="3994295" cy="2150892"/>
          </a:xfrm>
          <a:prstGeom prst="rect">
            <a:avLst/>
          </a:prstGeom>
          <a:effectLst/>
        </p:spPr>
      </p:pic>
      <p:sp>
        <p:nvSpPr>
          <p:cNvPr id="11" name="TextBox 10"/>
          <p:cNvSpPr txBox="1"/>
          <p:nvPr/>
        </p:nvSpPr>
        <p:spPr>
          <a:xfrm rot="1436362">
            <a:off x="1596340" y="4765213"/>
            <a:ext cx="2039121" cy="369332"/>
          </a:xfrm>
          <a:prstGeom prst="rect">
            <a:avLst/>
          </a:prstGeom>
          <a:noFill/>
        </p:spPr>
        <p:txBody>
          <a:bodyPr wrap="square" rtlCol="0">
            <a:spAutoFit/>
          </a:bodyPr>
          <a:lstStyle/>
          <a:p>
            <a:r>
              <a:rPr lang="en-US" dirty="0" err="1"/>
              <a:t>paralelní</a:t>
            </a:r>
            <a:endParaRPr lang="en-US" dirty="0"/>
          </a:p>
        </p:txBody>
      </p:sp>
      <p:sp>
        <p:nvSpPr>
          <p:cNvPr id="12" name="TextBox 11"/>
          <p:cNvSpPr txBox="1"/>
          <p:nvPr/>
        </p:nvSpPr>
        <p:spPr>
          <a:xfrm rot="1436362">
            <a:off x="1608914" y="3517747"/>
            <a:ext cx="2039121" cy="369332"/>
          </a:xfrm>
          <a:prstGeom prst="rect">
            <a:avLst/>
          </a:prstGeom>
          <a:noFill/>
        </p:spPr>
        <p:txBody>
          <a:bodyPr wrap="square" rtlCol="0">
            <a:spAutoFit/>
          </a:bodyPr>
          <a:lstStyle/>
          <a:p>
            <a:r>
              <a:rPr lang="en-US" dirty="0" err="1"/>
              <a:t>antiparalelní</a:t>
            </a:r>
            <a:endParaRPr lang="en-US" dirty="0"/>
          </a:p>
        </p:txBody>
      </p:sp>
      <p:sp>
        <p:nvSpPr>
          <p:cNvPr id="14" name="Date Placeholder 13">
            <a:extLst>
              <a:ext uri="{FF2B5EF4-FFF2-40B4-BE49-F238E27FC236}">
                <a16:creationId xmlns:a16="http://schemas.microsoft.com/office/drawing/2014/main" id="{D714FAB7-7051-054C-8B20-D49752AA4A8F}"/>
              </a:ext>
            </a:extLst>
          </p:cNvPr>
          <p:cNvSpPr>
            <a:spLocks noGrp="1"/>
          </p:cNvSpPr>
          <p:nvPr>
            <p:ph type="dt" sz="half" idx="10"/>
          </p:nvPr>
        </p:nvSpPr>
        <p:spPr/>
        <p:txBody>
          <a:bodyPr/>
          <a:lstStyle/>
          <a:p>
            <a:r>
              <a:rPr lang="cs-CZ"/>
              <a:t>16/10/2023</a:t>
            </a:r>
            <a:endParaRPr lang="en-US"/>
          </a:p>
        </p:txBody>
      </p:sp>
      <p:sp>
        <p:nvSpPr>
          <p:cNvPr id="15" name="Footer Placeholder 14">
            <a:extLst>
              <a:ext uri="{FF2B5EF4-FFF2-40B4-BE49-F238E27FC236}">
                <a16:creationId xmlns:a16="http://schemas.microsoft.com/office/drawing/2014/main" id="{FA5CBCC7-3E76-024E-B520-E129DACC1491}"/>
              </a:ext>
            </a:extLst>
          </p:cNvPr>
          <p:cNvSpPr>
            <a:spLocks noGrp="1"/>
          </p:cNvSpPr>
          <p:nvPr>
            <p:ph type="ftr" sz="quarter" idx="11"/>
          </p:nvPr>
        </p:nvSpPr>
        <p:spPr/>
        <p:txBody>
          <a:bodyPr/>
          <a:lstStyle/>
          <a:p>
            <a:r>
              <a:rPr lang="en-US"/>
              <a:t>Karel Kubíček</a:t>
            </a:r>
          </a:p>
        </p:txBody>
      </p:sp>
      <p:sp>
        <p:nvSpPr>
          <p:cNvPr id="16" name="Slide Number Placeholder 15">
            <a:extLst>
              <a:ext uri="{FF2B5EF4-FFF2-40B4-BE49-F238E27FC236}">
                <a16:creationId xmlns:a16="http://schemas.microsoft.com/office/drawing/2014/main" id="{70D19B34-C0FB-F942-9899-412F7602F192}"/>
              </a:ext>
            </a:extLst>
          </p:cNvPr>
          <p:cNvSpPr>
            <a:spLocks noGrp="1"/>
          </p:cNvSpPr>
          <p:nvPr>
            <p:ph type="sldNum" sz="quarter" idx="12"/>
          </p:nvPr>
        </p:nvSpPr>
        <p:spPr/>
        <p:txBody>
          <a:bodyPr/>
          <a:lstStyle/>
          <a:p>
            <a:fld id="{9F55A76C-3A57-0940-BBC0-C9D853A7BB7B}" type="slidenum">
              <a:rPr lang="en-US" smtClean="0"/>
              <a:t>10</a:t>
            </a:fld>
            <a:endParaRPr lang="en-US"/>
          </a:p>
        </p:txBody>
      </p:sp>
    </p:spTree>
    <p:extLst>
      <p:ext uri="{BB962C8B-B14F-4D97-AF65-F5344CB8AC3E}">
        <p14:creationId xmlns:p14="http://schemas.microsoft.com/office/powerpoint/2010/main" val="177688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2955" y="314574"/>
            <a:ext cx="8669176" cy="1323439"/>
          </a:xfrm>
          <a:prstGeom prst="rect">
            <a:avLst/>
          </a:prstGeom>
          <a:noFill/>
        </p:spPr>
        <p:txBody>
          <a:bodyPr wrap="square" rtlCol="0">
            <a:spAutoFit/>
          </a:bodyPr>
          <a:lstStyle/>
          <a:p>
            <a:r>
              <a:rPr lang="en-US" sz="2000" b="1" dirty="0">
                <a:latin typeface="Arial"/>
                <a:cs typeface="Arial"/>
              </a:rPr>
              <a:t>VII] </a:t>
            </a:r>
            <a:r>
              <a:rPr lang="en-US" sz="2000" b="1" dirty="0" err="1">
                <a:latin typeface="Arial"/>
                <a:cs typeface="Arial"/>
              </a:rPr>
              <a:t>Sekundární</a:t>
            </a:r>
            <a:r>
              <a:rPr lang="en-US" sz="2000" b="1" dirty="0">
                <a:latin typeface="Arial"/>
                <a:cs typeface="Arial"/>
              </a:rPr>
              <a:t> </a:t>
            </a:r>
            <a:r>
              <a:rPr lang="en-US" sz="2000" b="1" dirty="0" err="1">
                <a:latin typeface="Arial"/>
                <a:cs typeface="Arial"/>
              </a:rPr>
              <a:t>struktura</a:t>
            </a:r>
            <a:endParaRPr lang="en-US" sz="2000" b="1" dirty="0">
              <a:latin typeface="Arial"/>
              <a:cs typeface="Arial"/>
            </a:endParaRPr>
          </a:p>
          <a:p>
            <a:pPr marL="342900" indent="-342900">
              <a:buAutoNum type="arabicParenR"/>
            </a:pPr>
            <a:r>
              <a:rPr lang="en-US" dirty="0">
                <a:latin typeface="Symbol" charset="2"/>
                <a:cs typeface="Symbol" charset="2"/>
              </a:rPr>
              <a:t>a</a:t>
            </a:r>
            <a:r>
              <a:rPr lang="en-US" dirty="0">
                <a:latin typeface="Arial"/>
                <a:cs typeface="Arial"/>
              </a:rPr>
              <a:t>-</a:t>
            </a:r>
            <a:r>
              <a:rPr lang="en-US" dirty="0" err="1">
                <a:latin typeface="Arial"/>
                <a:cs typeface="Arial"/>
              </a:rPr>
              <a:t>šroubovice</a:t>
            </a:r>
            <a:r>
              <a:rPr lang="en-US" dirty="0">
                <a:latin typeface="Arial"/>
                <a:cs typeface="Arial"/>
              </a:rPr>
              <a:t> (</a:t>
            </a:r>
            <a:r>
              <a:rPr lang="en-US" dirty="0">
                <a:latin typeface="Symbol" charset="2"/>
                <a:cs typeface="Symbol" charset="2"/>
              </a:rPr>
              <a:t>a</a:t>
            </a:r>
            <a:r>
              <a:rPr lang="en-US" dirty="0">
                <a:latin typeface="Arial"/>
                <a:cs typeface="Arial"/>
              </a:rPr>
              <a:t>-helix)</a:t>
            </a:r>
          </a:p>
          <a:p>
            <a:pPr marL="342900" indent="-342900">
              <a:buAutoNum type="arabicParenR"/>
            </a:pPr>
            <a:r>
              <a:rPr lang="en-US" dirty="0" err="1">
                <a:latin typeface="Symbol" charset="2"/>
                <a:cs typeface="Symbol" charset="2"/>
              </a:rPr>
              <a:t>b</a:t>
            </a:r>
            <a:r>
              <a:rPr lang="en-US" dirty="0" err="1">
                <a:latin typeface="Arial"/>
                <a:cs typeface="Arial"/>
              </a:rPr>
              <a:t>-skládaný</a:t>
            </a:r>
            <a:r>
              <a:rPr lang="en-US" dirty="0">
                <a:latin typeface="Arial"/>
                <a:cs typeface="Arial"/>
              </a:rPr>
              <a:t> list (</a:t>
            </a:r>
            <a:r>
              <a:rPr lang="en-US" dirty="0" err="1">
                <a:latin typeface="Symbol" charset="2"/>
                <a:cs typeface="Symbol" charset="2"/>
              </a:rPr>
              <a:t>b</a:t>
            </a:r>
            <a:r>
              <a:rPr lang="en-US" dirty="0">
                <a:latin typeface="Arial"/>
                <a:cs typeface="Arial"/>
              </a:rPr>
              <a:t>-sheet)</a:t>
            </a:r>
          </a:p>
          <a:p>
            <a:pPr marL="342900" indent="-342900">
              <a:buAutoNum type="arabicParenR"/>
            </a:pPr>
            <a:r>
              <a:rPr lang="en-US" sz="2400" b="1" dirty="0" err="1">
                <a:latin typeface="Arial"/>
                <a:cs typeface="Arial"/>
              </a:rPr>
              <a:t>Ohyb</a:t>
            </a:r>
            <a:r>
              <a:rPr lang="en-US" sz="2400" b="1" dirty="0">
                <a:latin typeface="Arial"/>
                <a:cs typeface="Arial"/>
              </a:rPr>
              <a:t>, </a:t>
            </a:r>
            <a:r>
              <a:rPr lang="en-US" sz="2400" b="1" dirty="0" err="1">
                <a:latin typeface="Arial"/>
                <a:cs typeface="Arial"/>
              </a:rPr>
              <a:t>smyčka</a:t>
            </a:r>
            <a:r>
              <a:rPr lang="en-US" sz="2400" b="1" dirty="0">
                <a:latin typeface="Arial"/>
                <a:cs typeface="Arial"/>
              </a:rPr>
              <a:t> (loop/turn)</a:t>
            </a:r>
          </a:p>
        </p:txBody>
      </p:sp>
      <p:pic>
        <p:nvPicPr>
          <p:cNvPr id="5" name="Picture 4" descr="beta_smycka.png"/>
          <p:cNvPicPr>
            <a:picLocks noChangeAspect="1"/>
          </p:cNvPicPr>
          <p:nvPr/>
        </p:nvPicPr>
        <p:blipFill>
          <a:blip r:embed="rId2"/>
          <a:stretch>
            <a:fillRect/>
          </a:stretch>
        </p:blipFill>
        <p:spPr>
          <a:xfrm>
            <a:off x="302955" y="1719570"/>
            <a:ext cx="3605662" cy="3856442"/>
          </a:xfrm>
          <a:prstGeom prst="rect">
            <a:avLst/>
          </a:prstGeom>
        </p:spPr>
      </p:pic>
      <p:pic>
        <p:nvPicPr>
          <p:cNvPr id="6" name="Picture 5" descr="gama_beta_smycka.png"/>
          <p:cNvPicPr>
            <a:picLocks noChangeAspect="1"/>
          </p:cNvPicPr>
          <p:nvPr/>
        </p:nvPicPr>
        <p:blipFill>
          <a:blip r:embed="rId3"/>
          <a:stretch>
            <a:fillRect/>
          </a:stretch>
        </p:blipFill>
        <p:spPr>
          <a:xfrm>
            <a:off x="3903459" y="1894334"/>
            <a:ext cx="5068672" cy="3314132"/>
          </a:xfrm>
          <a:prstGeom prst="rect">
            <a:avLst/>
          </a:prstGeom>
        </p:spPr>
      </p:pic>
      <p:sp>
        <p:nvSpPr>
          <p:cNvPr id="7" name="TextBox 6"/>
          <p:cNvSpPr txBox="1"/>
          <p:nvPr/>
        </p:nvSpPr>
        <p:spPr>
          <a:xfrm>
            <a:off x="3757808" y="5987018"/>
            <a:ext cx="2947986" cy="369332"/>
          </a:xfrm>
          <a:prstGeom prst="rect">
            <a:avLst/>
          </a:prstGeom>
          <a:noFill/>
        </p:spPr>
        <p:txBody>
          <a:bodyPr wrap="square" rtlCol="0">
            <a:spAutoFit/>
          </a:bodyPr>
          <a:lstStyle/>
          <a:p>
            <a:pPr algn="ctr"/>
            <a:r>
              <a:rPr lang="en-US" b="1" dirty="0" err="1">
                <a:latin typeface="Symbol" charset="2"/>
                <a:cs typeface="Symbol" charset="2"/>
              </a:rPr>
              <a:t>b</a:t>
            </a:r>
            <a:r>
              <a:rPr lang="en-US" b="1" dirty="0" err="1"/>
              <a:t>-smyčka/ohyb</a:t>
            </a:r>
            <a:r>
              <a:rPr lang="en-US" b="1" dirty="0"/>
              <a:t> (4 residua)</a:t>
            </a:r>
          </a:p>
        </p:txBody>
      </p:sp>
      <p:cxnSp>
        <p:nvCxnSpPr>
          <p:cNvPr id="11" name="Straight Arrow Connector 10"/>
          <p:cNvCxnSpPr/>
          <p:nvPr/>
        </p:nvCxnSpPr>
        <p:spPr>
          <a:xfrm flipV="1">
            <a:off x="6019800" y="4800163"/>
            <a:ext cx="1425904" cy="1186855"/>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a:off x="3124201" y="5576012"/>
            <a:ext cx="1291953" cy="411006"/>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253024" y="1525002"/>
            <a:ext cx="2947986" cy="369332"/>
          </a:xfrm>
          <a:prstGeom prst="rect">
            <a:avLst/>
          </a:prstGeom>
          <a:noFill/>
        </p:spPr>
        <p:txBody>
          <a:bodyPr wrap="square" rtlCol="0">
            <a:spAutoFit/>
          </a:bodyPr>
          <a:lstStyle/>
          <a:p>
            <a:pPr algn="ctr"/>
            <a:r>
              <a:rPr lang="en-US" b="1" dirty="0" err="1">
                <a:latin typeface="Symbol" charset="2"/>
                <a:cs typeface="Symbol" charset="2"/>
              </a:rPr>
              <a:t>g</a:t>
            </a:r>
            <a:r>
              <a:rPr lang="en-US" b="1" dirty="0" err="1"/>
              <a:t>-smyčka/ohyb</a:t>
            </a:r>
            <a:r>
              <a:rPr lang="en-US" b="1" dirty="0"/>
              <a:t> (3 residua)</a:t>
            </a:r>
          </a:p>
        </p:txBody>
      </p:sp>
      <p:cxnSp>
        <p:nvCxnSpPr>
          <p:cNvPr id="16" name="Straight Arrow Connector 15"/>
          <p:cNvCxnSpPr/>
          <p:nvPr/>
        </p:nvCxnSpPr>
        <p:spPr>
          <a:xfrm rot="5400000">
            <a:off x="4879344" y="2094198"/>
            <a:ext cx="866928" cy="4672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Date Placeholder 8">
            <a:extLst>
              <a:ext uri="{FF2B5EF4-FFF2-40B4-BE49-F238E27FC236}">
                <a16:creationId xmlns:a16="http://schemas.microsoft.com/office/drawing/2014/main" id="{6A00177B-0741-CB4E-B82E-E0DF8F1E69BE}"/>
              </a:ext>
            </a:extLst>
          </p:cNvPr>
          <p:cNvSpPr>
            <a:spLocks noGrp="1"/>
          </p:cNvSpPr>
          <p:nvPr>
            <p:ph type="dt" sz="half" idx="10"/>
          </p:nvPr>
        </p:nvSpPr>
        <p:spPr/>
        <p:txBody>
          <a:bodyPr/>
          <a:lstStyle/>
          <a:p>
            <a:r>
              <a:rPr lang="cs-CZ"/>
              <a:t>16/10/2023</a:t>
            </a:r>
            <a:endParaRPr lang="en-US"/>
          </a:p>
        </p:txBody>
      </p:sp>
      <p:sp>
        <p:nvSpPr>
          <p:cNvPr id="10" name="Footer Placeholder 9">
            <a:extLst>
              <a:ext uri="{FF2B5EF4-FFF2-40B4-BE49-F238E27FC236}">
                <a16:creationId xmlns:a16="http://schemas.microsoft.com/office/drawing/2014/main" id="{C47CAB51-0F80-7842-B9BC-06DE286CBB67}"/>
              </a:ext>
            </a:extLst>
          </p:cNvPr>
          <p:cNvSpPr>
            <a:spLocks noGrp="1"/>
          </p:cNvSpPr>
          <p:nvPr>
            <p:ph type="ftr" sz="quarter" idx="11"/>
          </p:nvPr>
        </p:nvSpPr>
        <p:spPr/>
        <p:txBody>
          <a:bodyPr/>
          <a:lstStyle/>
          <a:p>
            <a:r>
              <a:rPr lang="en-US"/>
              <a:t>Karel Kubíček</a:t>
            </a:r>
          </a:p>
        </p:txBody>
      </p:sp>
      <p:sp>
        <p:nvSpPr>
          <p:cNvPr id="12" name="Slide Number Placeholder 11">
            <a:extLst>
              <a:ext uri="{FF2B5EF4-FFF2-40B4-BE49-F238E27FC236}">
                <a16:creationId xmlns:a16="http://schemas.microsoft.com/office/drawing/2014/main" id="{6DB3C23C-53E7-5D4A-95FD-E34245FDDDE9}"/>
              </a:ext>
            </a:extLst>
          </p:cNvPr>
          <p:cNvSpPr>
            <a:spLocks noGrp="1"/>
          </p:cNvSpPr>
          <p:nvPr>
            <p:ph type="sldNum" sz="quarter" idx="12"/>
          </p:nvPr>
        </p:nvSpPr>
        <p:spPr/>
        <p:txBody>
          <a:bodyPr/>
          <a:lstStyle/>
          <a:p>
            <a:fld id="{9F55A76C-3A57-0940-BBC0-C9D853A7BB7B}" type="slidenum">
              <a:rPr lang="en-US" smtClean="0"/>
              <a:t>11</a:t>
            </a:fld>
            <a:endParaRPr lang="en-US"/>
          </a:p>
        </p:txBody>
      </p:sp>
    </p:spTree>
    <p:extLst>
      <p:ext uri="{BB962C8B-B14F-4D97-AF65-F5344CB8AC3E}">
        <p14:creationId xmlns:p14="http://schemas.microsoft.com/office/powerpoint/2010/main" val="2937084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machandran.png"/>
          <p:cNvPicPr>
            <a:picLocks noChangeAspect="1"/>
          </p:cNvPicPr>
          <p:nvPr/>
        </p:nvPicPr>
        <p:blipFill>
          <a:blip r:embed="rId3"/>
          <a:stretch>
            <a:fillRect/>
          </a:stretch>
        </p:blipFill>
        <p:spPr>
          <a:xfrm>
            <a:off x="1421558" y="493182"/>
            <a:ext cx="6303798" cy="5920976"/>
          </a:xfrm>
          <a:prstGeom prst="rect">
            <a:avLst/>
          </a:prstGeom>
        </p:spPr>
      </p:pic>
      <p:sp>
        <p:nvSpPr>
          <p:cNvPr id="6" name="TextBox 5"/>
          <p:cNvSpPr txBox="1"/>
          <p:nvPr/>
        </p:nvSpPr>
        <p:spPr>
          <a:xfrm>
            <a:off x="221390" y="81553"/>
            <a:ext cx="8774045" cy="369332"/>
          </a:xfrm>
          <a:prstGeom prst="rect">
            <a:avLst/>
          </a:prstGeom>
          <a:noFill/>
        </p:spPr>
        <p:txBody>
          <a:bodyPr wrap="square" rtlCol="0">
            <a:spAutoFit/>
          </a:bodyPr>
          <a:lstStyle/>
          <a:p>
            <a:r>
              <a:rPr lang="en-US" dirty="0" err="1"/>
              <a:t>Ramachandranův</a:t>
            </a:r>
            <a:r>
              <a:rPr lang="en-US" dirty="0"/>
              <a:t> diagram</a:t>
            </a:r>
          </a:p>
        </p:txBody>
      </p:sp>
      <p:sp>
        <p:nvSpPr>
          <p:cNvPr id="7" name="Date Placeholder 6">
            <a:extLst>
              <a:ext uri="{FF2B5EF4-FFF2-40B4-BE49-F238E27FC236}">
                <a16:creationId xmlns:a16="http://schemas.microsoft.com/office/drawing/2014/main" id="{9A30C7AF-613D-F046-9F0E-1459E8337296}"/>
              </a:ext>
            </a:extLst>
          </p:cNvPr>
          <p:cNvSpPr>
            <a:spLocks noGrp="1"/>
          </p:cNvSpPr>
          <p:nvPr>
            <p:ph type="dt" sz="half" idx="10"/>
          </p:nvPr>
        </p:nvSpPr>
        <p:spPr/>
        <p:txBody>
          <a:bodyPr/>
          <a:lstStyle/>
          <a:p>
            <a:r>
              <a:rPr lang="cs-CZ"/>
              <a:t>16/10/2023</a:t>
            </a:r>
            <a:endParaRPr lang="en-US"/>
          </a:p>
        </p:txBody>
      </p:sp>
      <p:sp>
        <p:nvSpPr>
          <p:cNvPr id="8" name="Footer Placeholder 7">
            <a:extLst>
              <a:ext uri="{FF2B5EF4-FFF2-40B4-BE49-F238E27FC236}">
                <a16:creationId xmlns:a16="http://schemas.microsoft.com/office/drawing/2014/main" id="{A97ABB78-041F-1649-BCA3-1DC11832122D}"/>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66F29738-CFF9-424D-83B4-F78E21130350}"/>
              </a:ext>
            </a:extLst>
          </p:cNvPr>
          <p:cNvSpPr>
            <a:spLocks noGrp="1"/>
          </p:cNvSpPr>
          <p:nvPr>
            <p:ph type="sldNum" sz="quarter" idx="12"/>
          </p:nvPr>
        </p:nvSpPr>
        <p:spPr/>
        <p:txBody>
          <a:bodyPr/>
          <a:lstStyle/>
          <a:p>
            <a:fld id="{9F55A76C-3A57-0940-BBC0-C9D853A7BB7B}" type="slidenum">
              <a:rPr lang="en-US" smtClean="0"/>
              <a:t>12</a:t>
            </a:fld>
            <a:endParaRPr lang="en-US"/>
          </a:p>
        </p:txBody>
      </p:sp>
    </p:spTree>
    <p:extLst>
      <p:ext uri="{BB962C8B-B14F-4D97-AF65-F5344CB8AC3E}">
        <p14:creationId xmlns:p14="http://schemas.microsoft.com/office/powerpoint/2010/main" val="3320212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E01B22-8D7F-B74B-97F8-B778E370BD9D}"/>
              </a:ext>
            </a:extLst>
          </p:cNvPr>
          <p:cNvSpPr txBox="1"/>
          <p:nvPr/>
        </p:nvSpPr>
        <p:spPr>
          <a:xfrm>
            <a:off x="200826" y="2772041"/>
            <a:ext cx="8742348" cy="1015663"/>
          </a:xfrm>
          <a:prstGeom prst="rect">
            <a:avLst/>
          </a:prstGeom>
          <a:noFill/>
        </p:spPr>
        <p:txBody>
          <a:bodyPr wrap="square" rtlCol="0">
            <a:spAutoFit/>
          </a:bodyPr>
          <a:lstStyle/>
          <a:p>
            <a:pPr algn="ctr"/>
            <a:r>
              <a:rPr lang="cs-CZ" sz="6000" dirty="0"/>
              <a:t>Nukleové kyseliny</a:t>
            </a:r>
          </a:p>
        </p:txBody>
      </p:sp>
      <p:sp>
        <p:nvSpPr>
          <p:cNvPr id="6" name="Date Placeholder 5">
            <a:extLst>
              <a:ext uri="{FF2B5EF4-FFF2-40B4-BE49-F238E27FC236}">
                <a16:creationId xmlns:a16="http://schemas.microsoft.com/office/drawing/2014/main" id="{0C04B665-3D3F-AA4C-BC90-05CE6C74455A}"/>
              </a:ext>
            </a:extLst>
          </p:cNvPr>
          <p:cNvSpPr>
            <a:spLocks noGrp="1"/>
          </p:cNvSpPr>
          <p:nvPr>
            <p:ph type="dt" sz="half" idx="10"/>
          </p:nvPr>
        </p:nvSpPr>
        <p:spPr/>
        <p:txBody>
          <a:bodyPr/>
          <a:lstStyle/>
          <a:p>
            <a:r>
              <a:rPr lang="cs-CZ"/>
              <a:t>16/10/2023</a:t>
            </a:r>
            <a:endParaRPr lang="en-US"/>
          </a:p>
        </p:txBody>
      </p:sp>
      <p:sp>
        <p:nvSpPr>
          <p:cNvPr id="7" name="Footer Placeholder 6">
            <a:extLst>
              <a:ext uri="{FF2B5EF4-FFF2-40B4-BE49-F238E27FC236}">
                <a16:creationId xmlns:a16="http://schemas.microsoft.com/office/drawing/2014/main" id="{E9B0E4A3-311D-A145-8204-E01E173B57EF}"/>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CE0F79E7-9329-E24F-A33D-D41221FB044A}"/>
              </a:ext>
            </a:extLst>
          </p:cNvPr>
          <p:cNvSpPr>
            <a:spLocks noGrp="1"/>
          </p:cNvSpPr>
          <p:nvPr>
            <p:ph type="sldNum" sz="quarter" idx="12"/>
          </p:nvPr>
        </p:nvSpPr>
        <p:spPr/>
        <p:txBody>
          <a:bodyPr/>
          <a:lstStyle/>
          <a:p>
            <a:fld id="{9F55A76C-3A57-0940-BBC0-C9D853A7BB7B}" type="slidenum">
              <a:rPr lang="en-US" smtClean="0"/>
              <a:t>13</a:t>
            </a:fld>
            <a:endParaRPr lang="en-US"/>
          </a:p>
        </p:txBody>
      </p:sp>
    </p:spTree>
    <p:extLst>
      <p:ext uri="{BB962C8B-B14F-4D97-AF65-F5344CB8AC3E}">
        <p14:creationId xmlns:p14="http://schemas.microsoft.com/office/powerpoint/2010/main" val="4118141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se_pairing.png"/>
          <p:cNvPicPr>
            <a:picLocks noChangeAspect="1"/>
          </p:cNvPicPr>
          <p:nvPr/>
        </p:nvPicPr>
        <p:blipFill>
          <a:blip r:embed="rId2"/>
          <a:stretch>
            <a:fillRect/>
          </a:stretch>
        </p:blipFill>
        <p:spPr>
          <a:xfrm>
            <a:off x="0" y="3512098"/>
            <a:ext cx="9144000" cy="2746525"/>
          </a:xfrm>
          <a:prstGeom prst="rect">
            <a:avLst/>
          </a:prstGeom>
        </p:spPr>
      </p:pic>
      <p:pic>
        <p:nvPicPr>
          <p:cNvPr id="10" name="Picture 9" descr="AT.png"/>
          <p:cNvPicPr>
            <a:picLocks noChangeAspect="1"/>
          </p:cNvPicPr>
          <p:nvPr/>
        </p:nvPicPr>
        <p:blipFill>
          <a:blip r:embed="rId3"/>
          <a:stretch>
            <a:fillRect/>
          </a:stretch>
        </p:blipFill>
        <p:spPr>
          <a:xfrm>
            <a:off x="0" y="867460"/>
            <a:ext cx="4213547" cy="2528128"/>
          </a:xfrm>
          <a:prstGeom prst="rect">
            <a:avLst/>
          </a:prstGeom>
        </p:spPr>
      </p:pic>
      <p:pic>
        <p:nvPicPr>
          <p:cNvPr id="11" name="Picture 10" descr="GC.png"/>
          <p:cNvPicPr>
            <a:picLocks noChangeAspect="1"/>
          </p:cNvPicPr>
          <p:nvPr/>
        </p:nvPicPr>
        <p:blipFill>
          <a:blip r:embed="rId4"/>
          <a:stretch>
            <a:fillRect/>
          </a:stretch>
        </p:blipFill>
        <p:spPr>
          <a:xfrm>
            <a:off x="4357307" y="268378"/>
            <a:ext cx="4398766" cy="3199102"/>
          </a:xfrm>
          <a:prstGeom prst="rect">
            <a:avLst/>
          </a:prstGeom>
        </p:spPr>
      </p:pic>
      <p:sp>
        <p:nvSpPr>
          <p:cNvPr id="12" name="TextBox 11"/>
          <p:cNvSpPr txBox="1"/>
          <p:nvPr/>
        </p:nvSpPr>
        <p:spPr>
          <a:xfrm>
            <a:off x="279651" y="176938"/>
            <a:ext cx="6431969" cy="400110"/>
          </a:xfrm>
          <a:prstGeom prst="rect">
            <a:avLst/>
          </a:prstGeom>
          <a:noFill/>
        </p:spPr>
        <p:txBody>
          <a:bodyPr wrap="square" rtlCol="0">
            <a:spAutoFit/>
          </a:bodyPr>
          <a:lstStyle/>
          <a:p>
            <a:r>
              <a:rPr lang="en-US" sz="2000" b="1" dirty="0"/>
              <a:t>Watson-</a:t>
            </a:r>
            <a:r>
              <a:rPr lang="en-US" sz="2000" b="1" dirty="0" err="1"/>
              <a:t>Crickovské</a:t>
            </a:r>
            <a:r>
              <a:rPr lang="en-US" sz="2000" b="1" dirty="0"/>
              <a:t> </a:t>
            </a:r>
            <a:r>
              <a:rPr lang="en-US" sz="2000" b="1" dirty="0" err="1"/>
              <a:t>párování</a:t>
            </a:r>
            <a:r>
              <a:rPr lang="en-US" sz="2000" b="1" dirty="0"/>
              <a:t> </a:t>
            </a:r>
            <a:r>
              <a:rPr lang="en-US" sz="2000" b="1" dirty="0" err="1"/>
              <a:t>bazí</a:t>
            </a:r>
            <a:endParaRPr lang="en-US" sz="2000" b="1" dirty="0"/>
          </a:p>
        </p:txBody>
      </p:sp>
      <p:sp>
        <p:nvSpPr>
          <p:cNvPr id="2" name="Date Placeholder 1">
            <a:extLst>
              <a:ext uri="{FF2B5EF4-FFF2-40B4-BE49-F238E27FC236}">
                <a16:creationId xmlns:a16="http://schemas.microsoft.com/office/drawing/2014/main" id="{C6898A1D-EE22-9E4F-9A3E-702FE0CB1BC1}"/>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52F0A2DE-82F3-AF44-9970-7AE9469F38BB}"/>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9C69A5A4-3670-7E48-A9F8-E975A000E865}"/>
              </a:ext>
            </a:extLst>
          </p:cNvPr>
          <p:cNvSpPr>
            <a:spLocks noGrp="1"/>
          </p:cNvSpPr>
          <p:nvPr>
            <p:ph type="sldNum" sz="quarter" idx="12"/>
          </p:nvPr>
        </p:nvSpPr>
        <p:spPr/>
        <p:txBody>
          <a:bodyPr/>
          <a:lstStyle/>
          <a:p>
            <a:fld id="{9F55A76C-3A57-0940-BBC0-C9D853A7BB7B}" type="slidenum">
              <a:rPr lang="en-US" smtClean="0"/>
              <a:t>14</a:t>
            </a:fld>
            <a:endParaRPr lang="en-US"/>
          </a:p>
        </p:txBody>
      </p:sp>
    </p:spTree>
    <p:extLst>
      <p:ext uri="{BB962C8B-B14F-4D97-AF65-F5344CB8AC3E}">
        <p14:creationId xmlns:p14="http://schemas.microsoft.com/office/powerpoint/2010/main" val="3941835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se_pairing.png"/>
          <p:cNvPicPr>
            <a:picLocks noChangeAspect="1"/>
          </p:cNvPicPr>
          <p:nvPr/>
        </p:nvPicPr>
        <p:blipFill>
          <a:blip r:embed="rId2"/>
          <a:stretch>
            <a:fillRect/>
          </a:stretch>
        </p:blipFill>
        <p:spPr>
          <a:xfrm>
            <a:off x="0" y="3512098"/>
            <a:ext cx="9144000" cy="2746525"/>
          </a:xfrm>
          <a:prstGeom prst="rect">
            <a:avLst/>
          </a:prstGeom>
        </p:spPr>
      </p:pic>
      <p:pic>
        <p:nvPicPr>
          <p:cNvPr id="10" name="Picture 9" descr="AT.png"/>
          <p:cNvPicPr>
            <a:picLocks noChangeAspect="1"/>
          </p:cNvPicPr>
          <p:nvPr/>
        </p:nvPicPr>
        <p:blipFill>
          <a:blip r:embed="rId3"/>
          <a:stretch>
            <a:fillRect/>
          </a:stretch>
        </p:blipFill>
        <p:spPr>
          <a:xfrm>
            <a:off x="0" y="867460"/>
            <a:ext cx="4213547" cy="2528128"/>
          </a:xfrm>
          <a:prstGeom prst="rect">
            <a:avLst/>
          </a:prstGeom>
        </p:spPr>
      </p:pic>
      <p:pic>
        <p:nvPicPr>
          <p:cNvPr id="11" name="Picture 10" descr="GC.png"/>
          <p:cNvPicPr>
            <a:picLocks noChangeAspect="1"/>
          </p:cNvPicPr>
          <p:nvPr/>
        </p:nvPicPr>
        <p:blipFill>
          <a:blip r:embed="rId4"/>
          <a:stretch>
            <a:fillRect/>
          </a:stretch>
        </p:blipFill>
        <p:spPr>
          <a:xfrm>
            <a:off x="4357307" y="268378"/>
            <a:ext cx="4398766" cy="3199102"/>
          </a:xfrm>
          <a:prstGeom prst="rect">
            <a:avLst/>
          </a:prstGeom>
        </p:spPr>
      </p:pic>
      <p:sp>
        <p:nvSpPr>
          <p:cNvPr id="12" name="TextBox 11"/>
          <p:cNvSpPr txBox="1"/>
          <p:nvPr/>
        </p:nvSpPr>
        <p:spPr>
          <a:xfrm>
            <a:off x="279651" y="176938"/>
            <a:ext cx="6431969" cy="400110"/>
          </a:xfrm>
          <a:prstGeom prst="rect">
            <a:avLst/>
          </a:prstGeom>
          <a:noFill/>
        </p:spPr>
        <p:txBody>
          <a:bodyPr wrap="square" rtlCol="0">
            <a:spAutoFit/>
          </a:bodyPr>
          <a:lstStyle/>
          <a:p>
            <a:r>
              <a:rPr lang="en-US" sz="2000" b="1" dirty="0"/>
              <a:t>Watson-</a:t>
            </a:r>
            <a:r>
              <a:rPr lang="en-US" sz="2000" b="1" dirty="0" err="1"/>
              <a:t>Crickovské</a:t>
            </a:r>
            <a:r>
              <a:rPr lang="en-US" sz="2000" b="1" dirty="0"/>
              <a:t> </a:t>
            </a:r>
            <a:r>
              <a:rPr lang="en-US" sz="2000" b="1" dirty="0" err="1"/>
              <a:t>párování</a:t>
            </a:r>
            <a:r>
              <a:rPr lang="en-US" sz="2000" b="1" dirty="0"/>
              <a:t> </a:t>
            </a:r>
            <a:r>
              <a:rPr lang="en-US" sz="2000" b="1" dirty="0" err="1"/>
              <a:t>bazí</a:t>
            </a:r>
            <a:endParaRPr lang="en-US" sz="2000" b="1" dirty="0"/>
          </a:p>
        </p:txBody>
      </p:sp>
      <p:sp>
        <p:nvSpPr>
          <p:cNvPr id="2" name="TextBox 1">
            <a:extLst>
              <a:ext uri="{FF2B5EF4-FFF2-40B4-BE49-F238E27FC236}">
                <a16:creationId xmlns:a16="http://schemas.microsoft.com/office/drawing/2014/main" id="{E5B9BA59-ED7F-314C-9F73-7014282B95EA}"/>
              </a:ext>
            </a:extLst>
          </p:cNvPr>
          <p:cNvSpPr txBox="1"/>
          <p:nvPr/>
        </p:nvSpPr>
        <p:spPr>
          <a:xfrm>
            <a:off x="995725" y="1206209"/>
            <a:ext cx="2989385" cy="1323439"/>
          </a:xfrm>
          <a:prstGeom prst="rect">
            <a:avLst/>
          </a:prstGeom>
          <a:solidFill>
            <a:schemeClr val="bg1">
              <a:alpha val="83000"/>
            </a:schemeClr>
          </a:solidFill>
        </p:spPr>
        <p:txBody>
          <a:bodyPr wrap="square" rtlCol="0">
            <a:spAutoFit/>
          </a:bodyPr>
          <a:lstStyle/>
          <a:p>
            <a:pPr algn="ctr"/>
            <a:r>
              <a:rPr lang="cs-CZ" sz="4000" b="1" dirty="0">
                <a:solidFill>
                  <a:srgbClr val="FF0000"/>
                </a:solidFill>
              </a:rPr>
              <a:t>2 vodíkové vazby!!!</a:t>
            </a:r>
          </a:p>
        </p:txBody>
      </p:sp>
      <p:sp>
        <p:nvSpPr>
          <p:cNvPr id="13" name="TextBox 12">
            <a:extLst>
              <a:ext uri="{FF2B5EF4-FFF2-40B4-BE49-F238E27FC236}">
                <a16:creationId xmlns:a16="http://schemas.microsoft.com/office/drawing/2014/main" id="{60C47FDD-36B5-9E4C-9D30-DB162158FB33}"/>
              </a:ext>
            </a:extLst>
          </p:cNvPr>
          <p:cNvSpPr txBox="1"/>
          <p:nvPr/>
        </p:nvSpPr>
        <p:spPr>
          <a:xfrm>
            <a:off x="5209272" y="1205554"/>
            <a:ext cx="2989385" cy="1323439"/>
          </a:xfrm>
          <a:prstGeom prst="rect">
            <a:avLst/>
          </a:prstGeom>
          <a:solidFill>
            <a:schemeClr val="bg1">
              <a:alpha val="83000"/>
            </a:schemeClr>
          </a:solidFill>
        </p:spPr>
        <p:txBody>
          <a:bodyPr wrap="square" rtlCol="0">
            <a:spAutoFit/>
          </a:bodyPr>
          <a:lstStyle/>
          <a:p>
            <a:pPr algn="ctr"/>
            <a:r>
              <a:rPr lang="cs-CZ" sz="4000" b="1" dirty="0">
                <a:solidFill>
                  <a:srgbClr val="FF0000"/>
                </a:solidFill>
              </a:rPr>
              <a:t>3 vodíkové vazby!!!</a:t>
            </a:r>
          </a:p>
        </p:txBody>
      </p:sp>
      <p:sp>
        <p:nvSpPr>
          <p:cNvPr id="3" name="Date Placeholder 2">
            <a:extLst>
              <a:ext uri="{FF2B5EF4-FFF2-40B4-BE49-F238E27FC236}">
                <a16:creationId xmlns:a16="http://schemas.microsoft.com/office/drawing/2014/main" id="{5870D220-7356-2241-B4E2-25031D185B1E}"/>
              </a:ext>
            </a:extLst>
          </p:cNvPr>
          <p:cNvSpPr>
            <a:spLocks noGrp="1"/>
          </p:cNvSpPr>
          <p:nvPr>
            <p:ph type="dt" sz="half" idx="10"/>
          </p:nvPr>
        </p:nvSpPr>
        <p:spPr/>
        <p:txBody>
          <a:bodyPr/>
          <a:lstStyle/>
          <a:p>
            <a:r>
              <a:rPr lang="cs-CZ"/>
              <a:t>16/10/2023</a:t>
            </a:r>
            <a:endParaRPr lang="en-US"/>
          </a:p>
        </p:txBody>
      </p:sp>
      <p:sp>
        <p:nvSpPr>
          <p:cNvPr id="8" name="Footer Placeholder 7">
            <a:extLst>
              <a:ext uri="{FF2B5EF4-FFF2-40B4-BE49-F238E27FC236}">
                <a16:creationId xmlns:a16="http://schemas.microsoft.com/office/drawing/2014/main" id="{814D4765-CF32-3E4A-93BF-2947AF5EE6A6}"/>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0115FAAE-270B-DC40-853E-DE0E6D7A24B9}"/>
              </a:ext>
            </a:extLst>
          </p:cNvPr>
          <p:cNvSpPr>
            <a:spLocks noGrp="1"/>
          </p:cNvSpPr>
          <p:nvPr>
            <p:ph type="sldNum" sz="quarter" idx="12"/>
          </p:nvPr>
        </p:nvSpPr>
        <p:spPr/>
        <p:txBody>
          <a:bodyPr/>
          <a:lstStyle/>
          <a:p>
            <a:fld id="{9F55A76C-3A57-0940-BBC0-C9D853A7BB7B}" type="slidenum">
              <a:rPr lang="en-US" smtClean="0"/>
              <a:t>15</a:t>
            </a:fld>
            <a:endParaRPr lang="en-US"/>
          </a:p>
        </p:txBody>
      </p:sp>
    </p:spTree>
    <p:extLst>
      <p:ext uri="{BB962C8B-B14F-4D97-AF65-F5344CB8AC3E}">
        <p14:creationId xmlns:p14="http://schemas.microsoft.com/office/powerpoint/2010/main" val="2631229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T.png"/>
          <p:cNvPicPr>
            <a:picLocks noChangeAspect="1"/>
          </p:cNvPicPr>
          <p:nvPr/>
        </p:nvPicPr>
        <p:blipFill>
          <a:blip r:embed="rId2"/>
          <a:stretch>
            <a:fillRect/>
          </a:stretch>
        </p:blipFill>
        <p:spPr>
          <a:xfrm>
            <a:off x="143760" y="645684"/>
            <a:ext cx="4213547" cy="2528128"/>
          </a:xfrm>
          <a:prstGeom prst="rect">
            <a:avLst/>
          </a:prstGeom>
        </p:spPr>
      </p:pic>
      <p:pic>
        <p:nvPicPr>
          <p:cNvPr id="22" name="Picture 21" descr="GC.png"/>
          <p:cNvPicPr>
            <a:picLocks noChangeAspect="1"/>
          </p:cNvPicPr>
          <p:nvPr/>
        </p:nvPicPr>
        <p:blipFill>
          <a:blip r:embed="rId3"/>
          <a:stretch>
            <a:fillRect/>
          </a:stretch>
        </p:blipFill>
        <p:spPr>
          <a:xfrm>
            <a:off x="4501067" y="46602"/>
            <a:ext cx="4398766" cy="3199102"/>
          </a:xfrm>
          <a:prstGeom prst="rect">
            <a:avLst/>
          </a:prstGeom>
        </p:spPr>
      </p:pic>
      <p:grpSp>
        <p:nvGrpSpPr>
          <p:cNvPr id="28" name="Group 27"/>
          <p:cNvGrpSpPr/>
          <p:nvPr/>
        </p:nvGrpSpPr>
        <p:grpSpPr>
          <a:xfrm rot="21010004">
            <a:off x="2192652" y="3632792"/>
            <a:ext cx="1920650" cy="1667013"/>
            <a:chOff x="2153576" y="3828172"/>
            <a:chExt cx="1920650" cy="1667013"/>
          </a:xfrm>
        </p:grpSpPr>
        <p:grpSp>
          <p:nvGrpSpPr>
            <p:cNvPr id="20" name="Group 19"/>
            <p:cNvGrpSpPr/>
            <p:nvPr/>
          </p:nvGrpSpPr>
          <p:grpSpPr>
            <a:xfrm rot="8966702" flipV="1">
              <a:off x="2153576" y="3828172"/>
              <a:ext cx="1920650" cy="1667013"/>
              <a:chOff x="5257340" y="2971675"/>
              <a:chExt cx="1920650" cy="1667013"/>
            </a:xfrm>
          </p:grpSpPr>
          <p:pic>
            <p:nvPicPr>
              <p:cNvPr id="18" name="Picture 17" descr="Screen Shot 2011-09-26 at 1.28.53 PM.png"/>
              <p:cNvPicPr>
                <a:picLocks noChangeAspect="1"/>
              </p:cNvPicPr>
              <p:nvPr/>
            </p:nvPicPr>
            <p:blipFill rotWithShape="1">
              <a:blip r:embed="rId4">
                <a:extLst>
                  <a:ext uri="{28A0092B-C50C-407E-A947-70E740481C1C}">
                    <a14:useLocalDpi xmlns:a14="http://schemas.microsoft.com/office/drawing/2010/main" val="0"/>
                  </a:ext>
                </a:extLst>
              </a:blip>
              <a:srcRect l="80236" t="70405" r="914" b="1890"/>
              <a:stretch/>
            </p:blipFill>
            <p:spPr>
              <a:xfrm>
                <a:off x="5340969" y="2971675"/>
                <a:ext cx="1723626" cy="1667013"/>
              </a:xfrm>
              <a:prstGeom prst="rect">
                <a:avLst/>
              </a:prstGeom>
            </p:spPr>
          </p:pic>
          <p:pic>
            <p:nvPicPr>
              <p:cNvPr id="19" name="Picture 18" descr="Screen Shot 2011-09-26 at 1.28.53 PM.png"/>
              <p:cNvPicPr>
                <a:picLocks noChangeAspect="1"/>
              </p:cNvPicPr>
              <p:nvPr/>
            </p:nvPicPr>
            <p:blipFill rotWithShape="1">
              <a:blip r:embed="rId5">
                <a:extLst>
                  <a:ext uri="{BEBA8EAE-BF5A-486C-A8C5-ECC9F3942E4B}">
                    <a14:imgProps xmlns:a14="http://schemas.microsoft.com/office/drawing/2010/main">
                      <a14:imgLayer r:embed="rId6">
                        <a14:imgEffect>
                          <a14:backgroundRemoval t="39139" b="60399" l="81096" r="97900">
                            <a14:backgroundMark x1="91262" y1="50492" x2="91262" y2="50492"/>
                            <a14:backgroundMark x1="89320" y1="47213" x2="89320" y2="47213"/>
                          </a14:backgroundRemoval>
                        </a14:imgEffect>
                      </a14:imgLayer>
                    </a14:imgProps>
                  </a:ext>
                  <a:ext uri="{28A0092B-C50C-407E-A947-70E740481C1C}">
                    <a14:useLocalDpi xmlns:a14="http://schemas.microsoft.com/office/drawing/2010/main" val="0"/>
                  </a:ext>
                </a:extLst>
              </a:blip>
              <a:srcRect l="78995" t="36482" b="36944"/>
              <a:stretch/>
            </p:blipFill>
            <p:spPr>
              <a:xfrm>
                <a:off x="5257340" y="3017037"/>
                <a:ext cx="1920650" cy="1598971"/>
              </a:xfrm>
              <a:prstGeom prst="rect">
                <a:avLst/>
              </a:prstGeom>
            </p:spPr>
          </p:pic>
        </p:grpSp>
        <p:cxnSp>
          <p:nvCxnSpPr>
            <p:cNvPr id="24" name="Straight Arrow Connector 23"/>
            <p:cNvCxnSpPr/>
            <p:nvPr/>
          </p:nvCxnSpPr>
          <p:spPr>
            <a:xfrm flipH="1" flipV="1">
              <a:off x="2698825" y="4646071"/>
              <a:ext cx="612349" cy="94166"/>
            </a:xfrm>
            <a:prstGeom prst="straightConnector1">
              <a:avLst/>
            </a:prstGeom>
            <a:ln w="38100" cmpd="sng">
              <a:solidFill>
                <a:srgbClr val="FFFF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92605" y="3886786"/>
            <a:ext cx="2156456" cy="1939492"/>
            <a:chOff x="143760" y="3828172"/>
            <a:chExt cx="2156456" cy="1939492"/>
          </a:xfrm>
        </p:grpSpPr>
        <p:grpSp>
          <p:nvGrpSpPr>
            <p:cNvPr id="12" name="Group 11"/>
            <p:cNvGrpSpPr/>
            <p:nvPr/>
          </p:nvGrpSpPr>
          <p:grpSpPr>
            <a:xfrm>
              <a:off x="143760" y="3828172"/>
              <a:ext cx="2156456" cy="1939492"/>
              <a:chOff x="-1078228" y="2971675"/>
              <a:chExt cx="2156456" cy="1939492"/>
            </a:xfrm>
          </p:grpSpPr>
          <p:pic>
            <p:nvPicPr>
              <p:cNvPr id="10" name="Picture 9" descr="Screen Shot 2011-09-26 at 1.28.53 PM.png"/>
              <p:cNvPicPr>
                <a:picLocks noChangeAspect="1"/>
              </p:cNvPicPr>
              <p:nvPr/>
            </p:nvPicPr>
            <p:blipFill rotWithShape="1">
              <a:blip r:embed="rId4">
                <a:extLst>
                  <a:ext uri="{28A0092B-C50C-407E-A947-70E740481C1C}">
                    <a14:useLocalDpi xmlns:a14="http://schemas.microsoft.com/office/drawing/2010/main" val="0"/>
                  </a:ext>
                </a:extLst>
              </a:blip>
              <a:srcRect t="70043" r="76417" b="-2276"/>
              <a:stretch/>
            </p:blipFill>
            <p:spPr>
              <a:xfrm>
                <a:off x="-1078228" y="2971675"/>
                <a:ext cx="2156456" cy="1939492"/>
              </a:xfrm>
              <a:prstGeom prst="rect">
                <a:avLst/>
              </a:prstGeom>
            </p:spPr>
          </p:pic>
          <p:pic>
            <p:nvPicPr>
              <p:cNvPr id="9" name="Picture 8" descr="Screen Shot 2011-09-26 at 1.28.53 PM.png"/>
              <p:cNvPicPr>
                <a:picLocks noChangeAspect="1"/>
              </p:cNvPicPr>
              <p:nvPr/>
            </p:nvPicPr>
            <p:blipFill rotWithShape="1">
              <a:blip r:embed="rId7">
                <a:extLst>
                  <a:ext uri="{BEBA8EAE-BF5A-486C-A8C5-ECC9F3942E4B}">
                    <a14:imgProps xmlns:a14="http://schemas.microsoft.com/office/drawing/2010/main">
                      <a14:imgLayer r:embed="rId8">
                        <a14:imgEffect>
                          <a14:backgroundRemoval t="37790" b="59652" l="2358" r="21225"/>
                        </a14:imgEffect>
                      </a14:imgLayer>
                    </a14:imgProps>
                  </a:ext>
                  <a:ext uri="{28A0092B-C50C-407E-A947-70E740481C1C}">
                    <a14:useLocalDpi xmlns:a14="http://schemas.microsoft.com/office/drawing/2010/main" val="0"/>
                  </a:ext>
                </a:extLst>
              </a:blip>
              <a:srcRect t="35057" r="76417" b="37615"/>
              <a:stretch/>
            </p:blipFill>
            <p:spPr>
              <a:xfrm>
                <a:off x="-1078228" y="2971675"/>
                <a:ext cx="2156456" cy="1644332"/>
              </a:xfrm>
              <a:prstGeom prst="rect">
                <a:avLst/>
              </a:prstGeom>
            </p:spPr>
          </p:pic>
        </p:grpSp>
        <p:cxnSp>
          <p:nvCxnSpPr>
            <p:cNvPr id="35" name="Straight Arrow Connector 34"/>
            <p:cNvCxnSpPr/>
            <p:nvPr/>
          </p:nvCxnSpPr>
          <p:spPr>
            <a:xfrm flipH="1" flipV="1">
              <a:off x="996589" y="4716457"/>
              <a:ext cx="564963" cy="94166"/>
            </a:xfrm>
            <a:prstGeom prst="straightConnector1">
              <a:avLst/>
            </a:prstGeom>
            <a:ln w="38100" cmpd="sng">
              <a:solidFill>
                <a:srgbClr val="FFFF00"/>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rot="1226603">
            <a:off x="4974572" y="3994245"/>
            <a:ext cx="2443823" cy="1810308"/>
            <a:chOff x="4797888" y="3828172"/>
            <a:chExt cx="2443823" cy="1810308"/>
          </a:xfrm>
        </p:grpSpPr>
        <p:grpSp>
          <p:nvGrpSpPr>
            <p:cNvPr id="13" name="Group 12"/>
            <p:cNvGrpSpPr/>
            <p:nvPr/>
          </p:nvGrpSpPr>
          <p:grpSpPr>
            <a:xfrm>
              <a:off x="4797888" y="3828172"/>
              <a:ext cx="2443823" cy="1810308"/>
              <a:chOff x="-1078228" y="4741065"/>
              <a:chExt cx="2443823" cy="1810308"/>
            </a:xfrm>
          </p:grpSpPr>
          <p:pic>
            <p:nvPicPr>
              <p:cNvPr id="8" name="Picture 7" descr="Screen Shot 2011-09-26 at 1.28.53 PM.png"/>
              <p:cNvPicPr>
                <a:picLocks noChangeAspect="1"/>
              </p:cNvPicPr>
              <p:nvPr/>
            </p:nvPicPr>
            <p:blipFill rotWithShape="1">
              <a:blip r:embed="rId4">
                <a:extLst>
                  <a:ext uri="{28A0092B-C50C-407E-A947-70E740481C1C}">
                    <a14:useLocalDpi xmlns:a14="http://schemas.microsoft.com/office/drawing/2010/main" val="0"/>
                  </a:ext>
                </a:extLst>
              </a:blip>
              <a:srcRect l="25011" t="69914" r="50311"/>
              <a:stretch/>
            </p:blipFill>
            <p:spPr>
              <a:xfrm>
                <a:off x="-1044208" y="4741065"/>
                <a:ext cx="2256588" cy="1810308"/>
              </a:xfrm>
              <a:prstGeom prst="rect">
                <a:avLst/>
              </a:prstGeom>
            </p:spPr>
          </p:pic>
          <p:pic>
            <p:nvPicPr>
              <p:cNvPr id="7" name="Picture 6" descr="Screen Shot 2011-09-26 at 1.28.53 PM.png"/>
              <p:cNvPicPr>
                <a:picLocks noChangeAspect="1"/>
              </p:cNvPicPr>
              <p:nvPr/>
            </p:nvPicPr>
            <p:blipFill rotWithShape="1">
              <a:blip r:embed="rId9">
                <a:extLst>
                  <a:ext uri="{BEBA8EAE-BF5A-486C-A8C5-ECC9F3942E4B}">
                    <a14:imgProps xmlns:a14="http://schemas.microsoft.com/office/drawing/2010/main">
                      <a14:imgLayer r:embed="rId8">
                        <a14:imgEffect>
                          <a14:backgroundRemoval t="38624" b="59054" l="26772" r="48152"/>
                        </a14:imgEffect>
                      </a14:imgLayer>
                    </a14:imgProps>
                  </a:ext>
                  <a:ext uri="{28A0092B-C50C-407E-A947-70E740481C1C}">
                    <a14:useLocalDpi xmlns:a14="http://schemas.microsoft.com/office/drawing/2010/main" val="0"/>
                  </a:ext>
                </a:extLst>
              </a:blip>
              <a:srcRect l="24099" t="36070" r="49175" b="38392"/>
              <a:stretch/>
            </p:blipFill>
            <p:spPr>
              <a:xfrm>
                <a:off x="-1078228" y="4819751"/>
                <a:ext cx="2443823" cy="1536599"/>
              </a:xfrm>
              <a:prstGeom prst="rect">
                <a:avLst/>
              </a:prstGeom>
            </p:spPr>
          </p:pic>
        </p:grpSp>
        <p:cxnSp>
          <p:nvCxnSpPr>
            <p:cNvPr id="37" name="Straight Arrow Connector 36"/>
            <p:cNvCxnSpPr/>
            <p:nvPr/>
          </p:nvCxnSpPr>
          <p:spPr>
            <a:xfrm>
              <a:off x="5909864" y="4455690"/>
              <a:ext cx="282351" cy="520899"/>
            </a:xfrm>
            <a:prstGeom prst="straightConnector1">
              <a:avLst/>
            </a:prstGeom>
            <a:ln w="38100" cmpd="sng">
              <a:solidFill>
                <a:srgbClr val="FFFF00"/>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rot="20853651">
            <a:off x="7126434" y="3688600"/>
            <a:ext cx="1496194" cy="1689693"/>
            <a:chOff x="7190606" y="3522527"/>
            <a:chExt cx="1496194" cy="1689693"/>
          </a:xfrm>
        </p:grpSpPr>
        <p:grpSp>
          <p:nvGrpSpPr>
            <p:cNvPr id="16" name="Group 15"/>
            <p:cNvGrpSpPr/>
            <p:nvPr/>
          </p:nvGrpSpPr>
          <p:grpSpPr>
            <a:xfrm rot="20269557" flipH="1">
              <a:off x="7190606" y="3522527"/>
              <a:ext cx="1496194" cy="1689693"/>
              <a:chOff x="3606004" y="2971675"/>
              <a:chExt cx="1485493" cy="1689693"/>
            </a:xfrm>
          </p:grpSpPr>
          <p:pic>
            <p:nvPicPr>
              <p:cNvPr id="14" name="Picture 13" descr="Screen Shot 2011-09-26 at 1.28.53 PM.png"/>
              <p:cNvPicPr>
                <a:picLocks noChangeAspect="1"/>
              </p:cNvPicPr>
              <p:nvPr/>
            </p:nvPicPr>
            <p:blipFill rotWithShape="1">
              <a:blip r:embed="rId4">
                <a:extLst>
                  <a:ext uri="{28A0092B-C50C-407E-A947-70E740481C1C}">
                    <a14:useLocalDpi xmlns:a14="http://schemas.microsoft.com/office/drawing/2010/main" val="0"/>
                  </a:ext>
                </a:extLst>
              </a:blip>
              <a:srcRect l="59154" t="70406" r="24601" b="1513"/>
              <a:stretch/>
            </p:blipFill>
            <p:spPr>
              <a:xfrm>
                <a:off x="3606004" y="2971675"/>
                <a:ext cx="1485493" cy="1689693"/>
              </a:xfrm>
              <a:prstGeom prst="rect">
                <a:avLst/>
              </a:prstGeom>
            </p:spPr>
          </p:pic>
          <p:pic>
            <p:nvPicPr>
              <p:cNvPr id="15" name="Picture 14" descr="Screen Shot 2011-09-26 at 1.28.53 PM.png"/>
              <p:cNvPicPr>
                <a:picLocks noChangeAspect="1"/>
              </p:cNvPicPr>
              <p:nvPr/>
            </p:nvPicPr>
            <p:blipFill rotWithShape="1">
              <a:blip r:embed="rId10">
                <a:extLst>
                  <a:ext uri="{BEBA8EAE-BF5A-486C-A8C5-ECC9F3942E4B}">
                    <a14:imgProps xmlns:a14="http://schemas.microsoft.com/office/drawing/2010/main">
                      <a14:imgLayer r:embed="rId8">
                        <a14:imgEffect>
                          <a14:backgroundRemoval t="38272" b="60133" l="61609" r="73316">
                            <a14:foregroundMark x1="63538" y1="41148" x2="63538" y2="41148"/>
                            <a14:foregroundMark x1="63538" y1="41148" x2="63538" y2="41148"/>
                            <a14:foregroundMark x1="63538" y1="41148" x2="63538" y2="41148"/>
                            <a14:foregroundMark x1="63538" y1="41148" x2="63538" y2="41148"/>
                            <a14:foregroundMark x1="63538" y1="41148" x2="63538" y2="41148"/>
                            <a14:foregroundMark x1="63538" y1="41148" x2="63538" y2="41148"/>
                            <a14:foregroundMark x1="63538" y1="41148" x2="63538" y2="41148"/>
                            <a14:foregroundMark x1="63538" y1="41148" x2="63538" y2="41148"/>
                          </a14:backgroundRemoval>
                        </a14:imgEffect>
                      </a14:imgLayer>
                    </a14:imgProps>
                  </a:ext>
                  <a:ext uri="{28A0092B-C50C-407E-A947-70E740481C1C}">
                    <a14:useLocalDpi xmlns:a14="http://schemas.microsoft.com/office/drawing/2010/main" val="0"/>
                  </a:ext>
                </a:extLst>
              </a:blip>
              <a:srcRect l="60146" t="35539" r="25221" b="37134"/>
              <a:stretch/>
            </p:blipFill>
            <p:spPr>
              <a:xfrm>
                <a:off x="3753420" y="2971675"/>
                <a:ext cx="1338077" cy="1644332"/>
              </a:xfrm>
              <a:prstGeom prst="rect">
                <a:avLst/>
              </a:prstGeom>
            </p:spPr>
          </p:pic>
        </p:grpSp>
        <p:cxnSp>
          <p:nvCxnSpPr>
            <p:cNvPr id="42" name="Straight Arrow Connector 41"/>
            <p:cNvCxnSpPr/>
            <p:nvPr/>
          </p:nvCxnSpPr>
          <p:spPr>
            <a:xfrm flipV="1">
              <a:off x="7589869" y="4284367"/>
              <a:ext cx="486621" cy="355628"/>
            </a:xfrm>
            <a:prstGeom prst="straightConnector1">
              <a:avLst/>
            </a:prstGeom>
            <a:ln w="38100" cmpd="sng">
              <a:solidFill>
                <a:srgbClr val="FFFF00"/>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sp>
        <p:nvSpPr>
          <p:cNvPr id="46" name="TextBox 45"/>
          <p:cNvSpPr txBox="1"/>
          <p:nvPr/>
        </p:nvSpPr>
        <p:spPr>
          <a:xfrm>
            <a:off x="466305" y="5859424"/>
            <a:ext cx="8707228" cy="369332"/>
          </a:xfrm>
          <a:prstGeom prst="rect">
            <a:avLst/>
          </a:prstGeom>
          <a:noFill/>
        </p:spPr>
        <p:txBody>
          <a:bodyPr wrap="square" rtlCol="0">
            <a:spAutoFit/>
          </a:bodyPr>
          <a:lstStyle/>
          <a:p>
            <a:r>
              <a:rPr lang="en-US" dirty="0" err="1"/>
              <a:t>rozložení</a:t>
            </a:r>
            <a:r>
              <a:rPr lang="en-US" dirty="0"/>
              <a:t> </a:t>
            </a:r>
            <a:r>
              <a:rPr lang="en-US" dirty="0" err="1"/>
              <a:t>náboje</a:t>
            </a:r>
            <a:r>
              <a:rPr lang="en-US" dirty="0"/>
              <a:t> v </a:t>
            </a:r>
            <a:r>
              <a:rPr lang="en-US" dirty="0" err="1"/>
              <a:t>nukleobázích</a:t>
            </a:r>
            <a:r>
              <a:rPr lang="en-US" dirty="0"/>
              <a:t> </a:t>
            </a:r>
            <a:r>
              <a:rPr lang="en-US" b="1" dirty="0">
                <a:solidFill>
                  <a:srgbClr val="0000FF"/>
                </a:solidFill>
              </a:rPr>
              <a:t>+</a:t>
            </a:r>
            <a:r>
              <a:rPr lang="en-US" dirty="0"/>
              <a:t> </a:t>
            </a:r>
            <a:r>
              <a:rPr lang="en-US" b="1" dirty="0">
                <a:solidFill>
                  <a:srgbClr val="008000"/>
                </a:solidFill>
              </a:rPr>
              <a:t>0</a:t>
            </a:r>
            <a:r>
              <a:rPr lang="en-US" dirty="0"/>
              <a:t> </a:t>
            </a:r>
            <a:r>
              <a:rPr lang="en-US" b="1" dirty="0">
                <a:solidFill>
                  <a:srgbClr val="FF0000"/>
                </a:solidFill>
              </a:rPr>
              <a:t>-</a:t>
            </a:r>
            <a:r>
              <a:rPr lang="en-US" dirty="0"/>
              <a:t>, </a:t>
            </a:r>
            <a:r>
              <a:rPr lang="en-US" dirty="0" err="1"/>
              <a:t>šipky</a:t>
            </a:r>
            <a:r>
              <a:rPr lang="en-US" dirty="0"/>
              <a:t> </a:t>
            </a:r>
            <a:r>
              <a:rPr lang="en-US" dirty="0" err="1"/>
              <a:t>označují</a:t>
            </a:r>
            <a:r>
              <a:rPr lang="en-US" dirty="0"/>
              <a:t> </a:t>
            </a:r>
            <a:r>
              <a:rPr lang="en-US" dirty="0" err="1"/>
              <a:t>dipólový</a:t>
            </a:r>
            <a:r>
              <a:rPr lang="en-US" dirty="0"/>
              <a:t> moment</a:t>
            </a:r>
          </a:p>
        </p:txBody>
      </p:sp>
      <p:sp>
        <p:nvSpPr>
          <p:cNvPr id="2" name="Date Placeholder 1">
            <a:extLst>
              <a:ext uri="{FF2B5EF4-FFF2-40B4-BE49-F238E27FC236}">
                <a16:creationId xmlns:a16="http://schemas.microsoft.com/office/drawing/2014/main" id="{6712AA88-8A90-6343-BF76-B636A8E3DE3F}"/>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D431C064-2F07-1245-A1E8-3D15D0CB0F0A}"/>
              </a:ext>
            </a:extLst>
          </p:cNvPr>
          <p:cNvSpPr>
            <a:spLocks noGrp="1"/>
          </p:cNvSpPr>
          <p:nvPr>
            <p:ph type="ftr" sz="quarter" idx="11"/>
          </p:nvPr>
        </p:nvSpPr>
        <p:spPr/>
        <p:txBody>
          <a:bodyPr/>
          <a:lstStyle/>
          <a:p>
            <a:r>
              <a:rPr lang="en-US"/>
              <a:t>Karel Kubíček</a:t>
            </a:r>
          </a:p>
        </p:txBody>
      </p:sp>
      <p:sp>
        <p:nvSpPr>
          <p:cNvPr id="11" name="Slide Number Placeholder 10">
            <a:extLst>
              <a:ext uri="{FF2B5EF4-FFF2-40B4-BE49-F238E27FC236}">
                <a16:creationId xmlns:a16="http://schemas.microsoft.com/office/drawing/2014/main" id="{93787A83-88E7-8041-BCD7-1F22E4BE43F1}"/>
              </a:ext>
            </a:extLst>
          </p:cNvPr>
          <p:cNvSpPr>
            <a:spLocks noGrp="1"/>
          </p:cNvSpPr>
          <p:nvPr>
            <p:ph type="sldNum" sz="quarter" idx="12"/>
          </p:nvPr>
        </p:nvSpPr>
        <p:spPr/>
        <p:txBody>
          <a:bodyPr/>
          <a:lstStyle/>
          <a:p>
            <a:fld id="{9F55A76C-3A57-0940-BBC0-C9D853A7BB7B}" type="slidenum">
              <a:rPr lang="en-US" smtClean="0"/>
              <a:t>16</a:t>
            </a:fld>
            <a:endParaRPr lang="en-US"/>
          </a:p>
        </p:txBody>
      </p:sp>
    </p:spTree>
    <p:extLst>
      <p:ext uri="{BB962C8B-B14F-4D97-AF65-F5344CB8AC3E}">
        <p14:creationId xmlns:p14="http://schemas.microsoft.com/office/powerpoint/2010/main" val="3561410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NA_RNA.png"/>
          <p:cNvPicPr>
            <a:picLocks noChangeAspect="1"/>
          </p:cNvPicPr>
          <p:nvPr/>
        </p:nvPicPr>
        <p:blipFill>
          <a:blip r:embed="rId2"/>
          <a:stretch>
            <a:fillRect/>
          </a:stretch>
        </p:blipFill>
        <p:spPr>
          <a:xfrm>
            <a:off x="151477" y="654362"/>
            <a:ext cx="8704664" cy="5415748"/>
          </a:xfrm>
          <a:prstGeom prst="rect">
            <a:avLst/>
          </a:prstGeom>
        </p:spPr>
      </p:pic>
      <p:sp>
        <p:nvSpPr>
          <p:cNvPr id="8" name="TextBox 7"/>
          <p:cNvSpPr txBox="1"/>
          <p:nvPr/>
        </p:nvSpPr>
        <p:spPr>
          <a:xfrm>
            <a:off x="151476" y="215124"/>
            <a:ext cx="7300198" cy="400110"/>
          </a:xfrm>
          <a:prstGeom prst="rect">
            <a:avLst/>
          </a:prstGeom>
          <a:noFill/>
        </p:spPr>
        <p:txBody>
          <a:bodyPr wrap="square" rtlCol="0">
            <a:spAutoFit/>
          </a:bodyPr>
          <a:lstStyle/>
          <a:p>
            <a:r>
              <a:rPr lang="en-US" sz="2000" b="1" dirty="0"/>
              <a:t>	RNA								DNA</a:t>
            </a:r>
          </a:p>
        </p:txBody>
      </p:sp>
      <p:sp>
        <p:nvSpPr>
          <p:cNvPr id="2" name="Oval 1"/>
          <p:cNvSpPr/>
          <p:nvPr/>
        </p:nvSpPr>
        <p:spPr>
          <a:xfrm>
            <a:off x="1557130" y="2020956"/>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184400" y="3145162"/>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807246" y="4280430"/>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445558" y="5415702"/>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618921" y="2020956"/>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246191" y="3145162"/>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869037" y="4280430"/>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507349" y="5415702"/>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243446" y="698534"/>
            <a:ext cx="436733" cy="436733"/>
          </a:xfrm>
          <a:prstGeom prst="ellipse">
            <a:avLst/>
          </a:prstGeom>
          <a:noFill/>
          <a:ln w="571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146286" y="4087238"/>
            <a:ext cx="436733" cy="436733"/>
          </a:xfrm>
          <a:prstGeom prst="ellipse">
            <a:avLst/>
          </a:prstGeom>
          <a:noFill/>
          <a:ln w="571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D487251-C0B8-1143-87FB-8EB90A17D80C}"/>
              </a:ext>
            </a:extLst>
          </p:cNvPr>
          <p:cNvSpPr>
            <a:spLocks noGrp="1"/>
          </p:cNvSpPr>
          <p:nvPr>
            <p:ph type="dt" sz="half" idx="10"/>
          </p:nvPr>
        </p:nvSpPr>
        <p:spPr/>
        <p:txBody>
          <a:bodyPr/>
          <a:lstStyle/>
          <a:p>
            <a:r>
              <a:rPr lang="cs-CZ"/>
              <a:t>16/10/2023</a:t>
            </a:r>
            <a:endParaRPr lang="en-US"/>
          </a:p>
        </p:txBody>
      </p:sp>
      <p:sp>
        <p:nvSpPr>
          <p:cNvPr id="18" name="Footer Placeholder 17">
            <a:extLst>
              <a:ext uri="{FF2B5EF4-FFF2-40B4-BE49-F238E27FC236}">
                <a16:creationId xmlns:a16="http://schemas.microsoft.com/office/drawing/2014/main" id="{76E871FE-1A24-6545-B0D1-AA0D084EEB47}"/>
              </a:ext>
            </a:extLst>
          </p:cNvPr>
          <p:cNvSpPr>
            <a:spLocks noGrp="1"/>
          </p:cNvSpPr>
          <p:nvPr>
            <p:ph type="ftr" sz="quarter" idx="11"/>
          </p:nvPr>
        </p:nvSpPr>
        <p:spPr/>
        <p:txBody>
          <a:bodyPr/>
          <a:lstStyle/>
          <a:p>
            <a:r>
              <a:rPr lang="en-US"/>
              <a:t>Karel Kubíček</a:t>
            </a:r>
          </a:p>
        </p:txBody>
      </p:sp>
      <p:sp>
        <p:nvSpPr>
          <p:cNvPr id="19" name="Slide Number Placeholder 18">
            <a:extLst>
              <a:ext uri="{FF2B5EF4-FFF2-40B4-BE49-F238E27FC236}">
                <a16:creationId xmlns:a16="http://schemas.microsoft.com/office/drawing/2014/main" id="{F2B66FB6-0541-6D40-90EB-208C60B8373A}"/>
              </a:ext>
            </a:extLst>
          </p:cNvPr>
          <p:cNvSpPr>
            <a:spLocks noGrp="1"/>
          </p:cNvSpPr>
          <p:nvPr>
            <p:ph type="sldNum" sz="quarter" idx="12"/>
          </p:nvPr>
        </p:nvSpPr>
        <p:spPr/>
        <p:txBody>
          <a:bodyPr/>
          <a:lstStyle/>
          <a:p>
            <a:fld id="{9F55A76C-3A57-0940-BBC0-C9D853A7BB7B}" type="slidenum">
              <a:rPr lang="en-US" smtClean="0"/>
              <a:t>17</a:t>
            </a:fld>
            <a:endParaRPr lang="en-US"/>
          </a:p>
        </p:txBody>
      </p:sp>
    </p:spTree>
    <p:extLst>
      <p:ext uri="{BB962C8B-B14F-4D97-AF65-F5344CB8AC3E}">
        <p14:creationId xmlns:p14="http://schemas.microsoft.com/office/powerpoint/2010/main" val="3967475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na_karelk.jpg"/>
          <p:cNvPicPr>
            <a:picLocks noChangeAspect="1"/>
          </p:cNvPicPr>
          <p:nvPr/>
        </p:nvPicPr>
        <p:blipFill>
          <a:blip r:embed="rId2"/>
          <a:stretch>
            <a:fillRect/>
          </a:stretch>
        </p:blipFill>
        <p:spPr>
          <a:xfrm>
            <a:off x="302542" y="3074335"/>
            <a:ext cx="4576515" cy="3282015"/>
          </a:xfrm>
          <a:prstGeom prst="rect">
            <a:avLst/>
          </a:prstGeom>
        </p:spPr>
      </p:pic>
      <p:pic>
        <p:nvPicPr>
          <p:cNvPr id="9" name="Picture 8" descr="double.jpg"/>
          <p:cNvPicPr>
            <a:picLocks noChangeAspect="1"/>
          </p:cNvPicPr>
          <p:nvPr/>
        </p:nvPicPr>
        <p:blipFill>
          <a:blip r:embed="rId3"/>
          <a:srcRect b="8349"/>
          <a:stretch>
            <a:fillRect/>
          </a:stretch>
        </p:blipFill>
        <p:spPr>
          <a:xfrm>
            <a:off x="305723" y="0"/>
            <a:ext cx="4774601" cy="3125701"/>
          </a:xfrm>
          <a:prstGeom prst="rect">
            <a:avLst/>
          </a:prstGeom>
        </p:spPr>
      </p:pic>
      <p:pic>
        <p:nvPicPr>
          <p:cNvPr id="12" name="Picture 11" descr="DNA_Overview1.png"/>
          <p:cNvPicPr>
            <a:picLocks noChangeAspect="1"/>
          </p:cNvPicPr>
          <p:nvPr/>
        </p:nvPicPr>
        <p:blipFill>
          <a:blip r:embed="rId4"/>
          <a:stretch>
            <a:fillRect/>
          </a:stretch>
        </p:blipFill>
        <p:spPr>
          <a:xfrm>
            <a:off x="5814406" y="34227"/>
            <a:ext cx="2525688" cy="6322123"/>
          </a:xfrm>
          <a:prstGeom prst="rect">
            <a:avLst/>
          </a:prstGeom>
        </p:spPr>
      </p:pic>
      <p:sp>
        <p:nvSpPr>
          <p:cNvPr id="2" name="Date Placeholder 1">
            <a:extLst>
              <a:ext uri="{FF2B5EF4-FFF2-40B4-BE49-F238E27FC236}">
                <a16:creationId xmlns:a16="http://schemas.microsoft.com/office/drawing/2014/main" id="{180460C6-573E-7B4C-9CB5-8CB0CF2D0ADB}"/>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770038E1-B412-954B-9EF2-DBC18145407A}"/>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06777754-1704-DD41-9CD5-F58DE3662B64}"/>
              </a:ext>
            </a:extLst>
          </p:cNvPr>
          <p:cNvSpPr>
            <a:spLocks noGrp="1"/>
          </p:cNvSpPr>
          <p:nvPr>
            <p:ph type="sldNum" sz="quarter" idx="12"/>
          </p:nvPr>
        </p:nvSpPr>
        <p:spPr/>
        <p:txBody>
          <a:bodyPr/>
          <a:lstStyle/>
          <a:p>
            <a:fld id="{9F55A76C-3A57-0940-BBC0-C9D853A7BB7B}" type="slidenum">
              <a:rPr lang="en-US" smtClean="0"/>
              <a:t>18</a:t>
            </a:fld>
            <a:endParaRPr lang="en-US"/>
          </a:p>
        </p:txBody>
      </p:sp>
    </p:spTree>
    <p:extLst>
      <p:ext uri="{BB962C8B-B14F-4D97-AF65-F5344CB8AC3E}">
        <p14:creationId xmlns:p14="http://schemas.microsoft.com/office/powerpoint/2010/main" val="2072148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BZ_DNA.png"/>
          <p:cNvPicPr>
            <a:picLocks noChangeAspect="1"/>
          </p:cNvPicPr>
          <p:nvPr/>
        </p:nvPicPr>
        <p:blipFill>
          <a:blip r:embed="rId2"/>
          <a:srcRect l="2749"/>
          <a:stretch>
            <a:fillRect/>
          </a:stretch>
        </p:blipFill>
        <p:spPr>
          <a:xfrm rot="16200000">
            <a:off x="4212054" y="1686564"/>
            <a:ext cx="6288744" cy="3117085"/>
          </a:xfrm>
          <a:prstGeom prst="rect">
            <a:avLst/>
          </a:prstGeom>
        </p:spPr>
      </p:pic>
      <p:sp>
        <p:nvSpPr>
          <p:cNvPr id="8" name="TextBox 7"/>
          <p:cNvSpPr txBox="1"/>
          <p:nvPr/>
        </p:nvSpPr>
        <p:spPr>
          <a:xfrm>
            <a:off x="198086" y="407781"/>
            <a:ext cx="5511453" cy="369332"/>
          </a:xfrm>
          <a:prstGeom prst="rect">
            <a:avLst/>
          </a:prstGeom>
          <a:noFill/>
        </p:spPr>
        <p:txBody>
          <a:bodyPr wrap="square" rtlCol="0">
            <a:spAutoFit/>
          </a:bodyPr>
          <a:lstStyle/>
          <a:p>
            <a:r>
              <a:rPr lang="en-US" dirty="0" err="1"/>
              <a:t>Nejběžnější</a:t>
            </a:r>
            <a:r>
              <a:rPr lang="en-US" dirty="0"/>
              <a:t> </a:t>
            </a:r>
            <a:r>
              <a:rPr lang="en-US" dirty="0" err="1"/>
              <a:t>typy</a:t>
            </a:r>
            <a:r>
              <a:rPr lang="en-US" dirty="0"/>
              <a:t> DNA: </a:t>
            </a:r>
            <a:r>
              <a:rPr lang="en-US" b="1" dirty="0"/>
              <a:t>B</a:t>
            </a:r>
            <a:r>
              <a:rPr lang="en-US" dirty="0"/>
              <a:t>-DNA (a), </a:t>
            </a:r>
            <a:r>
              <a:rPr lang="en-US" b="1" dirty="0"/>
              <a:t>A</a:t>
            </a:r>
            <a:r>
              <a:rPr lang="en-US" dirty="0"/>
              <a:t>-DNA (b), </a:t>
            </a:r>
            <a:r>
              <a:rPr lang="en-US" b="1" dirty="0"/>
              <a:t>Z</a:t>
            </a:r>
            <a:r>
              <a:rPr lang="en-US" dirty="0"/>
              <a:t>-DNA (c)</a:t>
            </a:r>
          </a:p>
        </p:txBody>
      </p:sp>
      <p:graphicFrame>
        <p:nvGraphicFramePr>
          <p:cNvPr id="3" name="Table 2"/>
          <p:cNvGraphicFramePr>
            <a:graphicFrameLocks noGrp="1"/>
          </p:cNvGraphicFramePr>
          <p:nvPr>
            <p:extLst>
              <p:ext uri="{D42A27DB-BD31-4B8C-83A1-F6EECF244321}">
                <p14:modId xmlns:p14="http://schemas.microsoft.com/office/powerpoint/2010/main" val="1435643875"/>
              </p:ext>
            </p:extLst>
          </p:nvPr>
        </p:nvGraphicFramePr>
        <p:xfrm>
          <a:off x="150187" y="1737901"/>
          <a:ext cx="5500757" cy="3845560"/>
        </p:xfrm>
        <a:graphic>
          <a:graphicData uri="http://schemas.openxmlformats.org/drawingml/2006/table">
            <a:tbl>
              <a:tblPr firstRow="1" bandRow="1">
                <a:tableStyleId>{5C22544A-7EE6-4342-B048-85BDC9FD1C3A}</a:tableStyleId>
              </a:tblPr>
              <a:tblGrid>
                <a:gridCol w="1536148">
                  <a:extLst>
                    <a:ext uri="{9D8B030D-6E8A-4147-A177-3AD203B41FA5}">
                      <a16:colId xmlns:a16="http://schemas.microsoft.com/office/drawing/2014/main" val="20000"/>
                    </a:ext>
                  </a:extLst>
                </a:gridCol>
                <a:gridCol w="1181652">
                  <a:extLst>
                    <a:ext uri="{9D8B030D-6E8A-4147-A177-3AD203B41FA5}">
                      <a16:colId xmlns:a16="http://schemas.microsoft.com/office/drawing/2014/main" val="20001"/>
                    </a:ext>
                  </a:extLst>
                </a:gridCol>
                <a:gridCol w="1258957">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r>
                        <a:rPr lang="en-US" sz="1600" dirty="0"/>
                        <a:t>DNA </a:t>
                      </a:r>
                      <a:r>
                        <a:rPr lang="en-US" sz="1600" dirty="0" err="1"/>
                        <a:t>konformace</a:t>
                      </a:r>
                      <a:endParaRPr lang="en-US" sz="1600" dirty="0"/>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Z</a:t>
                      </a:r>
                    </a:p>
                  </a:txBody>
                  <a:tcPr/>
                </a:tc>
                <a:extLst>
                  <a:ext uri="{0D108BD9-81ED-4DB2-BD59-A6C34878D82A}">
                    <a16:rowId xmlns:a16="http://schemas.microsoft.com/office/drawing/2014/main" val="10000"/>
                  </a:ext>
                </a:extLst>
              </a:tr>
              <a:tr h="370840">
                <a:tc>
                  <a:txBody>
                    <a:bodyPr/>
                    <a:lstStyle/>
                    <a:p>
                      <a:r>
                        <a:rPr lang="en-US" sz="1600" dirty="0" err="1"/>
                        <a:t>Směr</a:t>
                      </a:r>
                      <a:r>
                        <a:rPr lang="en-US" sz="1600" dirty="0"/>
                        <a:t> </a:t>
                      </a:r>
                      <a:r>
                        <a:rPr lang="en-US" sz="1600" dirty="0" err="1"/>
                        <a:t>vinutí</a:t>
                      </a:r>
                      <a:endParaRPr lang="en-US" sz="1600" dirty="0"/>
                    </a:p>
                  </a:txBody>
                  <a:tcPr/>
                </a:tc>
                <a:tc>
                  <a:txBody>
                    <a:bodyPr/>
                    <a:lstStyle/>
                    <a:p>
                      <a:pPr algn="ctr"/>
                      <a:r>
                        <a:rPr lang="en-US" sz="1600" dirty="0" err="1"/>
                        <a:t>pravotočivá</a:t>
                      </a:r>
                      <a:endParaRPr lang="en-US" sz="16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err="1"/>
                        <a:t>pravotočivá</a:t>
                      </a:r>
                      <a:endParaRPr lang="en-US" sz="16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err="1"/>
                        <a:t>levotočivá</a:t>
                      </a:r>
                      <a:endParaRPr lang="en-US" sz="1600" dirty="0"/>
                    </a:p>
                  </a:txBody>
                  <a:tcPr/>
                </a:tc>
                <a:extLst>
                  <a:ext uri="{0D108BD9-81ED-4DB2-BD59-A6C34878D82A}">
                    <a16:rowId xmlns:a16="http://schemas.microsoft.com/office/drawing/2014/main" val="10001"/>
                  </a:ext>
                </a:extLst>
              </a:tr>
              <a:tr h="370840">
                <a:tc>
                  <a:txBody>
                    <a:bodyPr/>
                    <a:lstStyle/>
                    <a:p>
                      <a:r>
                        <a:rPr lang="en-US" sz="1600" dirty="0" err="1"/>
                        <a:t>Počet</a:t>
                      </a:r>
                      <a:r>
                        <a:rPr lang="en-US" sz="1600" dirty="0"/>
                        <a:t> </a:t>
                      </a:r>
                      <a:r>
                        <a:rPr lang="en-US" sz="1600" dirty="0" err="1"/>
                        <a:t>parů</a:t>
                      </a:r>
                      <a:r>
                        <a:rPr lang="en-US" sz="1600" baseline="0" dirty="0"/>
                        <a:t> </a:t>
                      </a:r>
                      <a:r>
                        <a:rPr lang="en-US" sz="1600" baseline="0" dirty="0" err="1"/>
                        <a:t>bazí</a:t>
                      </a:r>
                      <a:r>
                        <a:rPr lang="en-US" sz="1600" baseline="0" dirty="0"/>
                        <a:t> </a:t>
                      </a:r>
                      <a:r>
                        <a:rPr lang="en-US" sz="1600" baseline="0" dirty="0" err="1"/>
                        <a:t>na</a:t>
                      </a:r>
                      <a:r>
                        <a:rPr lang="en-US" sz="1600" baseline="0" dirty="0"/>
                        <a:t> </a:t>
                      </a:r>
                      <a:r>
                        <a:rPr lang="en-US" sz="1600" baseline="0" dirty="0" err="1"/>
                        <a:t>otáčku</a:t>
                      </a:r>
                      <a:endParaRPr lang="en-US" sz="1600" dirty="0"/>
                    </a:p>
                  </a:txBody>
                  <a:tcPr/>
                </a:tc>
                <a:tc>
                  <a:txBody>
                    <a:bodyPr/>
                    <a:lstStyle/>
                    <a:p>
                      <a:pPr algn="ctr"/>
                      <a:r>
                        <a:rPr lang="en-US" sz="1600" dirty="0"/>
                        <a:t>10.5</a:t>
                      </a:r>
                    </a:p>
                  </a:txBody>
                  <a:tcPr/>
                </a:tc>
                <a:tc>
                  <a:txBody>
                    <a:bodyPr/>
                    <a:lstStyle/>
                    <a:p>
                      <a:pPr algn="ctr"/>
                      <a:r>
                        <a:rPr lang="en-US" sz="1600" dirty="0"/>
                        <a:t>11.0</a:t>
                      </a:r>
                    </a:p>
                  </a:txBody>
                  <a:tcPr/>
                </a:tc>
                <a:tc>
                  <a:txBody>
                    <a:bodyPr/>
                    <a:lstStyle/>
                    <a:p>
                      <a:pPr algn="ctr"/>
                      <a:r>
                        <a:rPr lang="en-US" sz="1600" dirty="0"/>
                        <a:t>12.0</a:t>
                      </a:r>
                    </a:p>
                  </a:txBody>
                  <a:tcPr/>
                </a:tc>
                <a:extLst>
                  <a:ext uri="{0D108BD9-81ED-4DB2-BD59-A6C34878D82A}">
                    <a16:rowId xmlns:a16="http://schemas.microsoft.com/office/drawing/2014/main" val="10002"/>
                  </a:ext>
                </a:extLst>
              </a:tr>
              <a:tr h="370840">
                <a:tc>
                  <a:txBody>
                    <a:bodyPr/>
                    <a:lstStyle/>
                    <a:p>
                      <a:r>
                        <a:rPr lang="en-US" sz="1600" dirty="0" err="1"/>
                        <a:t>Průměr</a:t>
                      </a:r>
                      <a:r>
                        <a:rPr lang="en-US" sz="1600" dirty="0"/>
                        <a:t> </a:t>
                      </a:r>
                      <a:r>
                        <a:rPr lang="en-US" sz="1600" dirty="0" err="1"/>
                        <a:t>šroubovice</a:t>
                      </a:r>
                      <a:endParaRPr lang="en-US" sz="1600" dirty="0"/>
                    </a:p>
                  </a:txBody>
                  <a:tcPr/>
                </a:tc>
                <a:tc>
                  <a:txBody>
                    <a:bodyPr/>
                    <a:lstStyle/>
                    <a:p>
                      <a:pPr algn="ctr"/>
                      <a:r>
                        <a:rPr lang="en-US" sz="1600" dirty="0"/>
                        <a:t>~2.0</a:t>
                      </a:r>
                      <a:r>
                        <a:rPr lang="en-US" sz="1600" baseline="0" dirty="0"/>
                        <a:t> nm</a:t>
                      </a:r>
                      <a:endParaRPr lang="en-US" sz="1600" dirty="0"/>
                    </a:p>
                  </a:txBody>
                  <a:tcPr/>
                </a:tc>
                <a:tc>
                  <a:txBody>
                    <a:bodyPr/>
                    <a:lstStyle/>
                    <a:p>
                      <a:pPr algn="ctr"/>
                      <a:r>
                        <a:rPr lang="en-US" sz="1600" dirty="0"/>
                        <a:t>~2.6</a:t>
                      </a:r>
                      <a:r>
                        <a:rPr lang="en-US" sz="1600" baseline="0" dirty="0"/>
                        <a:t> nm</a:t>
                      </a:r>
                      <a:endParaRPr lang="en-US" sz="1600" dirty="0"/>
                    </a:p>
                  </a:txBody>
                  <a:tcPr/>
                </a:tc>
                <a:tc>
                  <a:txBody>
                    <a:bodyPr/>
                    <a:lstStyle/>
                    <a:p>
                      <a:pPr algn="ctr"/>
                      <a:r>
                        <a:rPr lang="en-US" sz="1600" dirty="0"/>
                        <a:t>~1.8 nm</a:t>
                      </a:r>
                    </a:p>
                  </a:txBody>
                  <a:tcPr/>
                </a:tc>
                <a:extLst>
                  <a:ext uri="{0D108BD9-81ED-4DB2-BD59-A6C34878D82A}">
                    <a16:rowId xmlns:a16="http://schemas.microsoft.com/office/drawing/2014/main" val="10003"/>
                  </a:ext>
                </a:extLst>
              </a:tr>
              <a:tr h="370840">
                <a:tc>
                  <a:txBody>
                    <a:bodyPr/>
                    <a:lstStyle/>
                    <a:p>
                      <a:r>
                        <a:rPr lang="en-US" sz="1600" dirty="0" err="1"/>
                        <a:t>Konformace</a:t>
                      </a:r>
                      <a:r>
                        <a:rPr lang="en-US" sz="1600" dirty="0"/>
                        <a:t> </a:t>
                      </a:r>
                      <a:r>
                        <a:rPr lang="en-US" sz="1600" dirty="0" err="1"/>
                        <a:t>cukru</a:t>
                      </a:r>
                      <a:endParaRPr lang="en-US" sz="1600" dirty="0"/>
                    </a:p>
                  </a:txBody>
                  <a:tcPr/>
                </a:tc>
                <a:tc>
                  <a:txBody>
                    <a:bodyPr/>
                    <a:lstStyle/>
                    <a:p>
                      <a:pPr algn="ctr"/>
                      <a:r>
                        <a:rPr lang="en-US" sz="1600" dirty="0"/>
                        <a:t>C2’-</a:t>
                      </a:r>
                      <a:r>
                        <a:rPr lang="en-US" sz="1600" i="1" dirty="0"/>
                        <a:t>endo</a:t>
                      </a:r>
                    </a:p>
                  </a:txBody>
                  <a:tcPr/>
                </a:tc>
                <a:tc>
                  <a:txBody>
                    <a:bodyPr/>
                    <a:lstStyle/>
                    <a:p>
                      <a:pPr algn="ctr"/>
                      <a:r>
                        <a:rPr lang="en-US" sz="1600" dirty="0"/>
                        <a:t>C3’-</a:t>
                      </a:r>
                      <a:r>
                        <a:rPr lang="en-US" sz="1600" i="1" dirty="0"/>
                        <a:t>endo</a:t>
                      </a:r>
                    </a:p>
                  </a:txBody>
                  <a:tcPr/>
                </a:tc>
                <a:tc>
                  <a:txBody>
                    <a:bodyPr/>
                    <a:lstStyle/>
                    <a:p>
                      <a:pPr algn="ctr"/>
                      <a:r>
                        <a:rPr lang="en-US" sz="1600" dirty="0"/>
                        <a:t>C2’-</a:t>
                      </a:r>
                      <a:r>
                        <a:rPr lang="en-US" sz="1600" i="1" dirty="0"/>
                        <a:t>endo</a:t>
                      </a:r>
                      <a:r>
                        <a:rPr lang="en-US" sz="1600" dirty="0"/>
                        <a:t> (</a:t>
                      </a:r>
                      <a:r>
                        <a:rPr lang="en-US" sz="1600" dirty="0" err="1"/>
                        <a:t>pyr</a:t>
                      </a:r>
                      <a:r>
                        <a:rPr lang="en-US" sz="1600" dirty="0"/>
                        <a:t>)</a:t>
                      </a:r>
                    </a:p>
                    <a:p>
                      <a:pPr algn="ctr"/>
                      <a:r>
                        <a:rPr lang="en-US" sz="1600" dirty="0"/>
                        <a:t>C3’-</a:t>
                      </a:r>
                      <a:r>
                        <a:rPr lang="en-US" sz="1600" i="1" dirty="0"/>
                        <a:t>endo</a:t>
                      </a:r>
                      <a:r>
                        <a:rPr lang="en-US" sz="1600" dirty="0"/>
                        <a:t> (</a:t>
                      </a:r>
                      <a:r>
                        <a:rPr lang="en-US" sz="1600" dirty="0" err="1"/>
                        <a:t>pur</a:t>
                      </a:r>
                      <a:r>
                        <a:rPr lang="en-US" sz="1600" dirty="0"/>
                        <a:t>)</a:t>
                      </a:r>
                    </a:p>
                  </a:txBody>
                  <a:tcPr/>
                </a:tc>
                <a:extLst>
                  <a:ext uri="{0D108BD9-81ED-4DB2-BD59-A6C34878D82A}">
                    <a16:rowId xmlns:a16="http://schemas.microsoft.com/office/drawing/2014/main" val="10004"/>
                  </a:ext>
                </a:extLst>
              </a:tr>
              <a:tr h="370840">
                <a:tc>
                  <a:txBody>
                    <a:bodyPr/>
                    <a:lstStyle/>
                    <a:p>
                      <a:r>
                        <a:rPr lang="en-US" sz="1600" dirty="0" err="1"/>
                        <a:t>Velký</a:t>
                      </a:r>
                      <a:r>
                        <a:rPr lang="en-US" sz="1600" dirty="0"/>
                        <a:t> </a:t>
                      </a:r>
                      <a:r>
                        <a:rPr lang="en-US" sz="1600" dirty="0" err="1"/>
                        <a:t>žlábek</a:t>
                      </a:r>
                      <a:endParaRPr lang="en-US" sz="1600" dirty="0"/>
                    </a:p>
                    <a:p>
                      <a:r>
                        <a:rPr lang="en-US" sz="1600" i="1" dirty="0"/>
                        <a:t>Major</a:t>
                      </a:r>
                      <a:r>
                        <a:rPr lang="en-US" sz="1600" i="1" baseline="0" dirty="0"/>
                        <a:t> groove</a:t>
                      </a:r>
                      <a:endParaRPr lang="en-US" sz="1600" i="1" dirty="0"/>
                    </a:p>
                  </a:txBody>
                  <a:tcPr/>
                </a:tc>
                <a:tc>
                  <a:txBody>
                    <a:bodyPr/>
                    <a:lstStyle/>
                    <a:p>
                      <a:pPr algn="ctr"/>
                      <a:r>
                        <a:rPr lang="en-US" sz="1600" dirty="0" err="1"/>
                        <a:t>široký</a:t>
                      </a:r>
                      <a:r>
                        <a:rPr lang="en-US" sz="1600" baseline="0" dirty="0"/>
                        <a:t>, </a:t>
                      </a:r>
                      <a:r>
                        <a:rPr lang="en-US" sz="1600" baseline="0" dirty="0" err="1"/>
                        <a:t>hluboký</a:t>
                      </a:r>
                      <a:endParaRPr lang="en-US" sz="1600" dirty="0"/>
                    </a:p>
                  </a:txBody>
                  <a:tcPr/>
                </a:tc>
                <a:tc>
                  <a:txBody>
                    <a:bodyPr/>
                    <a:lstStyle/>
                    <a:p>
                      <a:pPr algn="ctr"/>
                      <a:r>
                        <a:rPr lang="en-US" sz="1600" dirty="0" err="1"/>
                        <a:t>úzký</a:t>
                      </a:r>
                      <a:r>
                        <a:rPr lang="en-US" sz="1600" dirty="0"/>
                        <a:t>,</a:t>
                      </a:r>
                      <a:r>
                        <a:rPr lang="en-US" sz="1600" baseline="0" dirty="0"/>
                        <a:t> </a:t>
                      </a:r>
                    </a:p>
                    <a:p>
                      <a:pPr algn="ctr"/>
                      <a:r>
                        <a:rPr lang="en-US" sz="1600" baseline="0" dirty="0" err="1"/>
                        <a:t>hluboký</a:t>
                      </a:r>
                      <a:endParaRPr lang="en-US" sz="1600" dirty="0"/>
                    </a:p>
                  </a:txBody>
                  <a:tcPr/>
                </a:tc>
                <a:tc>
                  <a:txBody>
                    <a:bodyPr/>
                    <a:lstStyle/>
                    <a:p>
                      <a:pPr algn="ctr"/>
                      <a:r>
                        <a:rPr lang="en-US" sz="1600" dirty="0" err="1"/>
                        <a:t>plochý</a:t>
                      </a:r>
                      <a:endParaRPr lang="en-US" sz="1600" dirty="0"/>
                    </a:p>
                  </a:txBody>
                  <a:tcPr/>
                </a:tc>
                <a:extLst>
                  <a:ext uri="{0D108BD9-81ED-4DB2-BD59-A6C34878D82A}">
                    <a16:rowId xmlns:a16="http://schemas.microsoft.com/office/drawing/2014/main" val="10005"/>
                  </a:ext>
                </a:extLst>
              </a:tr>
              <a:tr h="370840">
                <a:tc>
                  <a:txBody>
                    <a:bodyPr/>
                    <a:lstStyle/>
                    <a:p>
                      <a:r>
                        <a:rPr lang="en-US" sz="1600" dirty="0" err="1"/>
                        <a:t>Malý</a:t>
                      </a:r>
                      <a:r>
                        <a:rPr lang="en-US" sz="1600" dirty="0"/>
                        <a:t> </a:t>
                      </a:r>
                      <a:r>
                        <a:rPr lang="en-US" sz="1600" dirty="0" err="1"/>
                        <a:t>žlábek</a:t>
                      </a:r>
                      <a:endParaRPr lang="en-US" sz="1600" dirty="0"/>
                    </a:p>
                    <a:p>
                      <a:r>
                        <a:rPr lang="en-US" sz="1600" i="1" dirty="0"/>
                        <a:t>Minor groove</a:t>
                      </a:r>
                    </a:p>
                  </a:txBody>
                  <a:tcPr/>
                </a:tc>
                <a:tc>
                  <a:txBody>
                    <a:bodyPr/>
                    <a:lstStyle/>
                    <a:p>
                      <a:pPr algn="ctr"/>
                      <a:r>
                        <a:rPr lang="en-US" sz="1600" dirty="0" err="1"/>
                        <a:t>úzký</a:t>
                      </a:r>
                      <a:r>
                        <a:rPr lang="en-US" sz="1600" dirty="0"/>
                        <a:t>, </a:t>
                      </a:r>
                      <a:r>
                        <a:rPr lang="en-US" sz="1600" dirty="0" err="1"/>
                        <a:t>hluboký</a:t>
                      </a:r>
                      <a:endParaRPr lang="en-US" sz="1600" dirty="0"/>
                    </a:p>
                  </a:txBody>
                  <a:tcPr/>
                </a:tc>
                <a:tc>
                  <a:txBody>
                    <a:bodyPr/>
                    <a:lstStyle/>
                    <a:p>
                      <a:pPr algn="ctr"/>
                      <a:r>
                        <a:rPr lang="en-US" sz="1600" dirty="0" err="1"/>
                        <a:t>široký</a:t>
                      </a:r>
                      <a:r>
                        <a:rPr lang="en-US" sz="1600" dirty="0"/>
                        <a:t>,</a:t>
                      </a:r>
                      <a:r>
                        <a:rPr lang="en-US" sz="1600" baseline="0" dirty="0"/>
                        <a:t> </a:t>
                      </a:r>
                      <a:r>
                        <a:rPr lang="en-US" sz="1600" baseline="0" dirty="0" err="1"/>
                        <a:t>mělký</a:t>
                      </a:r>
                      <a:endParaRPr lang="en-US" sz="1600" dirty="0"/>
                    </a:p>
                  </a:txBody>
                  <a:tcPr/>
                </a:tc>
                <a:tc>
                  <a:txBody>
                    <a:bodyPr/>
                    <a:lstStyle/>
                    <a:p>
                      <a:pPr algn="ctr"/>
                      <a:r>
                        <a:rPr lang="en-US" sz="1600" dirty="0" err="1"/>
                        <a:t>úzký</a:t>
                      </a:r>
                      <a:r>
                        <a:rPr lang="en-US" sz="1600" dirty="0"/>
                        <a:t>,</a:t>
                      </a:r>
                      <a:r>
                        <a:rPr lang="en-US" sz="1600" baseline="0" dirty="0"/>
                        <a:t> </a:t>
                      </a:r>
                      <a:r>
                        <a:rPr lang="en-US" sz="1600" baseline="0" dirty="0" err="1"/>
                        <a:t>hluboký</a:t>
                      </a:r>
                      <a:endParaRPr lang="en-US" sz="1600" dirty="0"/>
                    </a:p>
                  </a:txBody>
                  <a:tcPr/>
                </a:tc>
                <a:extLst>
                  <a:ext uri="{0D108BD9-81ED-4DB2-BD59-A6C34878D82A}">
                    <a16:rowId xmlns:a16="http://schemas.microsoft.com/office/drawing/2014/main" val="10006"/>
                  </a:ext>
                </a:extLst>
              </a:tr>
            </a:tbl>
          </a:graphicData>
        </a:graphic>
      </p:graphicFrame>
      <p:sp>
        <p:nvSpPr>
          <p:cNvPr id="2" name="Date Placeholder 1">
            <a:extLst>
              <a:ext uri="{FF2B5EF4-FFF2-40B4-BE49-F238E27FC236}">
                <a16:creationId xmlns:a16="http://schemas.microsoft.com/office/drawing/2014/main" id="{375BD7C6-351E-9B47-AC5E-636FCA8DE7FD}"/>
              </a:ext>
            </a:extLst>
          </p:cNvPr>
          <p:cNvSpPr>
            <a:spLocks noGrp="1"/>
          </p:cNvSpPr>
          <p:nvPr>
            <p:ph type="dt" sz="half" idx="10"/>
          </p:nvPr>
        </p:nvSpPr>
        <p:spPr/>
        <p:txBody>
          <a:bodyPr/>
          <a:lstStyle/>
          <a:p>
            <a:r>
              <a:rPr lang="cs-CZ"/>
              <a:t>16/10/2023</a:t>
            </a:r>
            <a:endParaRPr lang="en-US"/>
          </a:p>
        </p:txBody>
      </p:sp>
      <p:sp>
        <p:nvSpPr>
          <p:cNvPr id="9" name="Footer Placeholder 8">
            <a:extLst>
              <a:ext uri="{FF2B5EF4-FFF2-40B4-BE49-F238E27FC236}">
                <a16:creationId xmlns:a16="http://schemas.microsoft.com/office/drawing/2014/main" id="{B4534F61-79A6-3047-AAF5-DABAAF7BEEF2}"/>
              </a:ext>
            </a:extLst>
          </p:cNvPr>
          <p:cNvSpPr>
            <a:spLocks noGrp="1"/>
          </p:cNvSpPr>
          <p:nvPr>
            <p:ph type="ftr" sz="quarter" idx="11"/>
          </p:nvPr>
        </p:nvSpPr>
        <p:spPr/>
        <p:txBody>
          <a:bodyPr/>
          <a:lstStyle/>
          <a:p>
            <a:r>
              <a:rPr lang="en-US"/>
              <a:t>Karel Kubíček</a:t>
            </a:r>
          </a:p>
        </p:txBody>
      </p:sp>
      <p:sp>
        <p:nvSpPr>
          <p:cNvPr id="10" name="Slide Number Placeholder 9">
            <a:extLst>
              <a:ext uri="{FF2B5EF4-FFF2-40B4-BE49-F238E27FC236}">
                <a16:creationId xmlns:a16="http://schemas.microsoft.com/office/drawing/2014/main" id="{01379C27-862D-AD4E-BEB4-8AD25A6DAEEC}"/>
              </a:ext>
            </a:extLst>
          </p:cNvPr>
          <p:cNvSpPr>
            <a:spLocks noGrp="1"/>
          </p:cNvSpPr>
          <p:nvPr>
            <p:ph type="sldNum" sz="quarter" idx="12"/>
          </p:nvPr>
        </p:nvSpPr>
        <p:spPr/>
        <p:txBody>
          <a:bodyPr/>
          <a:lstStyle/>
          <a:p>
            <a:fld id="{9F55A76C-3A57-0940-BBC0-C9D853A7BB7B}" type="slidenum">
              <a:rPr lang="en-US" smtClean="0"/>
              <a:t>19</a:t>
            </a:fld>
            <a:endParaRPr lang="en-US"/>
          </a:p>
        </p:txBody>
      </p:sp>
    </p:spTree>
    <p:extLst>
      <p:ext uri="{BB962C8B-B14F-4D97-AF65-F5344CB8AC3E}">
        <p14:creationId xmlns:p14="http://schemas.microsoft.com/office/powerpoint/2010/main" val="3123044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76360" y="606425"/>
            <a:ext cx="8135937" cy="5226050"/>
          </a:xfrm>
          <a:prstGeom prst="rect">
            <a:avLst/>
          </a:prstGeom>
          <a:solidFill>
            <a:schemeClr val="bg1">
              <a:alpha val="70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cs-CZ" sz="1600" b="1" dirty="0">
                <a:latin typeface="Arial"/>
                <a:cs typeface="Arial"/>
              </a:rPr>
              <a:t>Biomolekulární vědy mají klíčový význam pro molekulární medicínu</a:t>
            </a:r>
            <a:r>
              <a:rPr lang="cs-CZ" sz="1600" dirty="0">
                <a:latin typeface="Arial"/>
                <a:cs typeface="Arial"/>
              </a:rPr>
              <a:t>. </a:t>
            </a:r>
          </a:p>
          <a:p>
            <a:pPr lvl="1">
              <a:lnSpc>
                <a:spcPct val="80000"/>
              </a:lnSpc>
              <a:buFontTx/>
              <a:buChar char="-"/>
            </a:pPr>
            <a:r>
              <a:rPr lang="cs-CZ" sz="1600" dirty="0">
                <a:latin typeface="Arial"/>
                <a:cs typeface="Arial"/>
              </a:rPr>
              <a:t>Budeme se zabývat zařízeními pro studium struktury, měření koncentrace (</a:t>
            </a:r>
            <a:r>
              <a:rPr lang="cs-CZ" sz="1600" i="1" dirty="0">
                <a:latin typeface="Arial"/>
                <a:cs typeface="Arial"/>
              </a:rPr>
              <a:t>in-vitro </a:t>
            </a:r>
            <a:r>
              <a:rPr lang="cs-CZ" sz="1600" dirty="0">
                <a:latin typeface="Arial"/>
                <a:cs typeface="Arial"/>
              </a:rPr>
              <a:t>i </a:t>
            </a:r>
            <a:r>
              <a:rPr lang="cs-CZ" sz="1600" i="1" dirty="0">
                <a:latin typeface="Arial"/>
                <a:cs typeface="Arial"/>
              </a:rPr>
              <a:t>in-</a:t>
            </a:r>
            <a:r>
              <a:rPr lang="cs-CZ" sz="1600" i="1" dirty="0" err="1">
                <a:latin typeface="Arial"/>
                <a:cs typeface="Arial"/>
              </a:rPr>
              <a:t>vivo</a:t>
            </a:r>
            <a:r>
              <a:rPr lang="cs-CZ" sz="1600" dirty="0">
                <a:latin typeface="Arial"/>
                <a:cs typeface="Arial"/>
              </a:rPr>
              <a:t>), a pro studium vlastností membrán </a:t>
            </a:r>
          </a:p>
          <a:p>
            <a:pPr lvl="1">
              <a:lnSpc>
                <a:spcPct val="80000"/>
              </a:lnSpc>
              <a:buFontTx/>
              <a:buChar char="-"/>
            </a:pPr>
            <a:endParaRPr lang="cs-CZ" sz="1600" dirty="0">
              <a:latin typeface="Arial"/>
              <a:cs typeface="Arial"/>
            </a:endParaRPr>
          </a:p>
          <a:p>
            <a:pPr>
              <a:lnSpc>
                <a:spcPct val="80000"/>
              </a:lnSpc>
            </a:pPr>
            <a:r>
              <a:rPr lang="cs-CZ" sz="1600" dirty="0">
                <a:latin typeface="Arial"/>
                <a:cs typeface="Arial"/>
              </a:rPr>
              <a:t>Nejběžnější zařízení založená na interakci elektromagnetického záření s makromolekulami </a:t>
            </a:r>
          </a:p>
          <a:p>
            <a:pPr lvl="1">
              <a:lnSpc>
                <a:spcPct val="80000"/>
              </a:lnSpc>
            </a:pPr>
            <a:r>
              <a:rPr lang="cs-CZ" sz="1600" dirty="0">
                <a:latin typeface="Arial"/>
                <a:cs typeface="Arial"/>
              </a:rPr>
              <a:t>VIS, UV a IR spektrofotometry </a:t>
            </a:r>
          </a:p>
          <a:p>
            <a:pPr lvl="1">
              <a:lnSpc>
                <a:spcPct val="80000"/>
              </a:lnSpc>
            </a:pPr>
            <a:r>
              <a:rPr lang="cs-CZ" sz="1600" dirty="0" err="1">
                <a:latin typeface="Arial"/>
                <a:cs typeface="Arial"/>
              </a:rPr>
              <a:t>Ramanovy</a:t>
            </a:r>
            <a:r>
              <a:rPr lang="cs-CZ" sz="1600" dirty="0">
                <a:latin typeface="Arial"/>
                <a:cs typeface="Arial"/>
              </a:rPr>
              <a:t> spektrometry</a:t>
            </a:r>
          </a:p>
          <a:p>
            <a:pPr lvl="1">
              <a:lnSpc>
                <a:spcPct val="80000"/>
              </a:lnSpc>
            </a:pPr>
            <a:r>
              <a:rPr lang="cs-CZ" sz="1600" dirty="0">
                <a:latin typeface="Arial"/>
                <a:cs typeface="Arial"/>
              </a:rPr>
              <a:t>Zařízení pro měření cirkulárního dichroismu</a:t>
            </a:r>
          </a:p>
          <a:p>
            <a:pPr lvl="1">
              <a:lnSpc>
                <a:spcPct val="80000"/>
              </a:lnSpc>
            </a:pPr>
            <a:r>
              <a:rPr lang="cs-CZ" sz="1600" dirty="0">
                <a:latin typeface="Arial"/>
                <a:cs typeface="Arial"/>
              </a:rPr>
              <a:t>Zařízení pro </a:t>
            </a:r>
            <a:r>
              <a:rPr lang="cs-CZ" sz="1600" dirty="0" err="1">
                <a:latin typeface="Arial"/>
                <a:cs typeface="Arial"/>
              </a:rPr>
              <a:t>rentgenstrukturní</a:t>
            </a:r>
            <a:r>
              <a:rPr lang="cs-CZ" sz="1600" dirty="0">
                <a:latin typeface="Arial"/>
                <a:cs typeface="Arial"/>
              </a:rPr>
              <a:t> analýzu</a:t>
            </a:r>
          </a:p>
          <a:p>
            <a:pPr lvl="1">
              <a:lnSpc>
                <a:spcPct val="80000"/>
              </a:lnSpc>
            </a:pPr>
            <a:r>
              <a:rPr lang="cs-CZ" sz="1600" dirty="0">
                <a:latin typeface="Arial"/>
                <a:cs typeface="Arial"/>
              </a:rPr>
              <a:t>Nukleární magnetickou rezonancí</a:t>
            </a:r>
          </a:p>
          <a:p>
            <a:pPr lvl="1">
              <a:lnSpc>
                <a:spcPct val="80000"/>
              </a:lnSpc>
            </a:pPr>
            <a:r>
              <a:rPr lang="cs-CZ" sz="1600" dirty="0">
                <a:latin typeface="Arial"/>
                <a:cs typeface="Arial"/>
              </a:rPr>
              <a:t>Hmotnostní spektrometrie</a:t>
            </a:r>
          </a:p>
          <a:p>
            <a:pPr lvl="1">
              <a:lnSpc>
                <a:spcPct val="80000"/>
              </a:lnSpc>
            </a:pPr>
            <a:r>
              <a:rPr lang="cs-CZ" sz="1600" dirty="0">
                <a:latin typeface="Arial"/>
                <a:cs typeface="Arial"/>
              </a:rPr>
              <a:t>Fluorescenční techniky</a:t>
            </a:r>
          </a:p>
          <a:p>
            <a:pPr lvl="1">
              <a:lnSpc>
                <a:spcPct val="80000"/>
              </a:lnSpc>
            </a:pPr>
            <a:endParaRPr lang="cs-CZ" sz="1600" dirty="0">
              <a:latin typeface="Arial"/>
              <a:cs typeface="Arial"/>
            </a:endParaRPr>
          </a:p>
          <a:p>
            <a:pPr>
              <a:lnSpc>
                <a:spcPct val="80000"/>
              </a:lnSpc>
            </a:pPr>
            <a:r>
              <a:rPr lang="cs-CZ" sz="1600" dirty="0">
                <a:latin typeface="Arial"/>
                <a:cs typeface="Arial"/>
              </a:rPr>
              <a:t>Zařízení založená na jiných vlastnostech biomolekul (např. mechanických a elektrických)</a:t>
            </a:r>
          </a:p>
          <a:p>
            <a:pPr lvl="1">
              <a:lnSpc>
                <a:spcPct val="80000"/>
              </a:lnSpc>
            </a:pPr>
            <a:r>
              <a:rPr lang="cs-CZ" sz="1600">
                <a:latin typeface="Arial"/>
                <a:cs typeface="Arial"/>
              </a:rPr>
              <a:t>Elektroforéza</a:t>
            </a:r>
            <a:endParaRPr lang="cs-CZ" sz="1600" dirty="0">
              <a:latin typeface="Arial"/>
              <a:cs typeface="Arial"/>
            </a:endParaRPr>
          </a:p>
          <a:p>
            <a:pPr lvl="1">
              <a:lnSpc>
                <a:spcPct val="80000"/>
              </a:lnSpc>
            </a:pPr>
            <a:endParaRPr lang="cs-CZ" sz="1600" dirty="0">
              <a:latin typeface="Arial"/>
              <a:cs typeface="Arial"/>
            </a:endParaRPr>
          </a:p>
          <a:p>
            <a:pPr>
              <a:lnSpc>
                <a:spcPct val="80000"/>
              </a:lnSpc>
            </a:pPr>
            <a:r>
              <a:rPr lang="cs-CZ" sz="1600" dirty="0">
                <a:latin typeface="Arial"/>
                <a:cs typeface="Arial"/>
              </a:rPr>
              <a:t>Zařízení pro měření membránových potenciálů a koncentrace iontů v buňkách</a:t>
            </a:r>
          </a:p>
        </p:txBody>
      </p:sp>
      <p:sp>
        <p:nvSpPr>
          <p:cNvPr id="2" name="Date Placeholder 1">
            <a:extLst>
              <a:ext uri="{FF2B5EF4-FFF2-40B4-BE49-F238E27FC236}">
                <a16:creationId xmlns:a16="http://schemas.microsoft.com/office/drawing/2014/main" id="{84992649-09EE-B049-B573-7D023E2F3611}"/>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A0856C9D-FD37-2A4B-899D-C476DFD35B9E}"/>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39206A65-C12D-964A-BAF5-988A59B3A914}"/>
              </a:ext>
            </a:extLst>
          </p:cNvPr>
          <p:cNvSpPr>
            <a:spLocks noGrp="1"/>
          </p:cNvSpPr>
          <p:nvPr>
            <p:ph type="sldNum" sz="quarter" idx="12"/>
          </p:nvPr>
        </p:nvSpPr>
        <p:spPr/>
        <p:txBody>
          <a:bodyPr/>
          <a:lstStyle/>
          <a:p>
            <a:fld id="{9F55A76C-3A57-0940-BBC0-C9D853A7BB7B}" type="slidenum">
              <a:rPr lang="en-US" smtClean="0"/>
              <a:t>2</a:t>
            </a:fld>
            <a:endParaRPr lang="en-US"/>
          </a:p>
        </p:txBody>
      </p:sp>
    </p:spTree>
    <p:extLst>
      <p:ext uri="{BB962C8B-B14F-4D97-AF65-F5344CB8AC3E}">
        <p14:creationId xmlns:p14="http://schemas.microsoft.com/office/powerpoint/2010/main" val="94202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4908" y="365547"/>
            <a:ext cx="3320854" cy="923330"/>
          </a:xfrm>
          <a:prstGeom prst="rect">
            <a:avLst/>
          </a:prstGeom>
          <a:noFill/>
        </p:spPr>
        <p:txBody>
          <a:bodyPr wrap="square" rtlCol="0">
            <a:spAutoFit/>
          </a:bodyPr>
          <a:lstStyle/>
          <a:p>
            <a:r>
              <a:rPr lang="en-US" b="1" dirty="0" err="1">
                <a:solidFill>
                  <a:srgbClr val="800000"/>
                </a:solidFill>
              </a:rPr>
              <a:t>Quadruplexové</a:t>
            </a:r>
            <a:r>
              <a:rPr lang="en-US" b="1" dirty="0">
                <a:solidFill>
                  <a:srgbClr val="800000"/>
                </a:solidFill>
              </a:rPr>
              <a:t> </a:t>
            </a:r>
            <a:r>
              <a:rPr lang="en-US" b="1" dirty="0" err="1">
                <a:solidFill>
                  <a:srgbClr val="800000"/>
                </a:solidFill>
              </a:rPr>
              <a:t>struktury</a:t>
            </a:r>
            <a:endParaRPr lang="cs-CZ" b="1" dirty="0">
              <a:solidFill>
                <a:srgbClr val="800000"/>
              </a:solidFill>
            </a:endParaRPr>
          </a:p>
          <a:p>
            <a:r>
              <a:rPr lang="cs-CZ" b="1" dirty="0">
                <a:solidFill>
                  <a:srgbClr val="800000"/>
                </a:solidFill>
              </a:rPr>
              <a:t>Pozn. Jeden z příkladů jiné než dvoušroubovicové struktury</a:t>
            </a:r>
            <a:endParaRPr lang="en-US" b="1" dirty="0">
              <a:solidFill>
                <a:srgbClr val="800000"/>
              </a:solidFill>
            </a:endParaRPr>
          </a:p>
        </p:txBody>
      </p:sp>
      <p:pic>
        <p:nvPicPr>
          <p:cNvPr id="8" name="Picture 7" descr="quadruplex.png"/>
          <p:cNvPicPr>
            <a:picLocks noChangeAspect="1"/>
          </p:cNvPicPr>
          <p:nvPr/>
        </p:nvPicPr>
        <p:blipFill>
          <a:blip r:embed="rId2"/>
          <a:srcRect r="29049"/>
          <a:stretch>
            <a:fillRect/>
          </a:stretch>
        </p:blipFill>
        <p:spPr>
          <a:xfrm>
            <a:off x="4556811" y="524290"/>
            <a:ext cx="4333755" cy="5394358"/>
          </a:xfrm>
          <a:prstGeom prst="rect">
            <a:avLst/>
          </a:prstGeom>
        </p:spPr>
      </p:pic>
      <p:sp>
        <p:nvSpPr>
          <p:cNvPr id="12" name="Block Arc 11"/>
          <p:cNvSpPr/>
          <p:nvPr/>
        </p:nvSpPr>
        <p:spPr>
          <a:xfrm rot="10800000">
            <a:off x="279648" y="0"/>
            <a:ext cx="908865" cy="3350423"/>
          </a:xfrm>
          <a:prstGeom prst="blockArc">
            <a:avLst>
              <a:gd name="adj1" fmla="val 10770813"/>
              <a:gd name="adj2" fmla="val 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Block Arc 12"/>
          <p:cNvSpPr/>
          <p:nvPr/>
        </p:nvSpPr>
        <p:spPr>
          <a:xfrm>
            <a:off x="2215335" y="4243436"/>
            <a:ext cx="908865" cy="3350423"/>
          </a:xfrm>
          <a:prstGeom prst="blockArc">
            <a:avLst>
              <a:gd name="adj1" fmla="val 10770813"/>
              <a:gd name="adj2" fmla="val 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Block Arc 13"/>
          <p:cNvSpPr/>
          <p:nvPr/>
        </p:nvSpPr>
        <p:spPr>
          <a:xfrm rot="10800000">
            <a:off x="1970129" y="2715594"/>
            <a:ext cx="908865" cy="3350423"/>
          </a:xfrm>
          <a:prstGeom prst="blockArc">
            <a:avLst>
              <a:gd name="adj1" fmla="val 10770813"/>
              <a:gd name="adj2" fmla="val 0"/>
              <a:gd name="adj3" fmla="val 25000"/>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Block Arc 14"/>
          <p:cNvSpPr/>
          <p:nvPr/>
        </p:nvSpPr>
        <p:spPr>
          <a:xfrm>
            <a:off x="1515695" y="1675211"/>
            <a:ext cx="908865" cy="3350423"/>
          </a:xfrm>
          <a:prstGeom prst="blockArc">
            <a:avLst>
              <a:gd name="adj1" fmla="val 10770813"/>
              <a:gd name="adj2" fmla="val 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Date Placeholder 1">
            <a:extLst>
              <a:ext uri="{FF2B5EF4-FFF2-40B4-BE49-F238E27FC236}">
                <a16:creationId xmlns:a16="http://schemas.microsoft.com/office/drawing/2014/main" id="{E0BE1B6B-7359-B848-A571-38DB271A2D63}"/>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87CFC255-88F3-604E-8911-FE6569B6F492}"/>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41D9FD4E-BF91-134C-90A2-46EA3F7C085A}"/>
              </a:ext>
            </a:extLst>
          </p:cNvPr>
          <p:cNvSpPr>
            <a:spLocks noGrp="1"/>
          </p:cNvSpPr>
          <p:nvPr>
            <p:ph type="sldNum" sz="quarter" idx="12"/>
          </p:nvPr>
        </p:nvSpPr>
        <p:spPr/>
        <p:txBody>
          <a:bodyPr/>
          <a:lstStyle/>
          <a:p>
            <a:fld id="{9F55A76C-3A57-0940-BBC0-C9D853A7BB7B}" type="slidenum">
              <a:rPr lang="en-US" smtClean="0"/>
              <a:t>20</a:t>
            </a:fld>
            <a:endParaRPr lang="en-US"/>
          </a:p>
        </p:txBody>
      </p:sp>
    </p:spTree>
    <p:extLst>
      <p:ext uri="{BB962C8B-B14F-4D97-AF65-F5344CB8AC3E}">
        <p14:creationId xmlns:p14="http://schemas.microsoft.com/office/powerpoint/2010/main" val="1344724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1600200"/>
            <a:ext cx="8229600" cy="1684338"/>
          </a:xfrm>
          <a:prstGeom prst="rect">
            <a:avLst/>
          </a:prstGeom>
          <a:solidFill>
            <a:srgbClr val="9D9DDF"/>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8" indent="14288" algn="ctr">
              <a:lnSpc>
                <a:spcPct val="90000"/>
              </a:lnSpc>
              <a:buFontTx/>
              <a:buNone/>
            </a:pPr>
            <a:r>
              <a:rPr lang="cs-CZ" b="1"/>
              <a:t>Zařízení založená na interakci elektromagnetického záření s makromolekulami</a:t>
            </a:r>
            <a:endParaRPr lang="en-GB" b="1"/>
          </a:p>
        </p:txBody>
      </p:sp>
      <p:sp>
        <p:nvSpPr>
          <p:cNvPr id="2" name="Date Placeholder 1">
            <a:extLst>
              <a:ext uri="{FF2B5EF4-FFF2-40B4-BE49-F238E27FC236}">
                <a16:creationId xmlns:a16="http://schemas.microsoft.com/office/drawing/2014/main" id="{721E7AE7-7942-DA47-883B-BFD12E5231F3}"/>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0AF3933C-3BAC-E74B-986E-CE7DFC0F845E}"/>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9C58F3ED-955B-7142-BC19-7A552EEE9949}"/>
              </a:ext>
            </a:extLst>
          </p:cNvPr>
          <p:cNvSpPr>
            <a:spLocks noGrp="1"/>
          </p:cNvSpPr>
          <p:nvPr>
            <p:ph type="sldNum" sz="quarter" idx="12"/>
          </p:nvPr>
        </p:nvSpPr>
        <p:spPr/>
        <p:txBody>
          <a:bodyPr/>
          <a:lstStyle/>
          <a:p>
            <a:fld id="{9F55A76C-3A57-0940-BBC0-C9D853A7BB7B}" type="slidenum">
              <a:rPr lang="en-US" smtClean="0"/>
              <a:t>21</a:t>
            </a:fld>
            <a:endParaRPr lang="en-US"/>
          </a:p>
        </p:txBody>
      </p:sp>
    </p:spTree>
    <p:extLst>
      <p:ext uri="{BB962C8B-B14F-4D97-AF65-F5344CB8AC3E}">
        <p14:creationId xmlns:p14="http://schemas.microsoft.com/office/powerpoint/2010/main" val="3005315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548305" y="274638"/>
            <a:ext cx="8229600" cy="706437"/>
          </a:xfrm>
          <a:solidFill>
            <a:srgbClr val="0000FF">
              <a:alpha val="30000"/>
            </a:srgbClr>
          </a:solidFill>
        </p:spPr>
        <p:txBody>
          <a:bodyPr>
            <a:normAutofit fontScale="90000"/>
          </a:bodyPr>
          <a:lstStyle/>
          <a:p>
            <a:r>
              <a:rPr lang="cs-CZ" b="1"/>
              <a:t>Druhy spektrofotometrů</a:t>
            </a:r>
            <a:endParaRPr lang="en-GB" b="1"/>
          </a:p>
        </p:txBody>
      </p:sp>
      <p:sp>
        <p:nvSpPr>
          <p:cNvPr id="10" name="Rectangle 3"/>
          <p:cNvSpPr txBox="1">
            <a:spLocks noChangeArrowheads="1"/>
          </p:cNvSpPr>
          <p:nvPr/>
        </p:nvSpPr>
        <p:spPr>
          <a:xfrm>
            <a:off x="414955" y="1341438"/>
            <a:ext cx="8569325" cy="5256212"/>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charset="0"/>
              <a:buChar char="Ø"/>
            </a:pPr>
            <a:r>
              <a:rPr lang="cs-CZ" sz="2400" b="1"/>
              <a:t>Spektrofotometry</a:t>
            </a:r>
            <a:r>
              <a:rPr lang="cs-CZ" sz="2400"/>
              <a:t> jsou laboratorní přístroje používané pro měření koncentrace látek absorbujících nebo emitujících infračervené, viditelné nebo ultrafialové světlo. Mohou být též použity pro studium jejich chemické struktury. </a:t>
            </a:r>
          </a:p>
          <a:p>
            <a:pPr>
              <a:lnSpc>
                <a:spcPct val="80000"/>
              </a:lnSpc>
              <a:buFont typeface="Wingdings" charset="0"/>
              <a:buChar char="Ø"/>
            </a:pPr>
            <a:endParaRPr lang="cs-CZ" sz="1000"/>
          </a:p>
          <a:p>
            <a:pPr>
              <a:lnSpc>
                <a:spcPct val="80000"/>
              </a:lnSpc>
              <a:buFont typeface="Wingdings" charset="0"/>
              <a:buChar char="Ø"/>
            </a:pPr>
            <a:r>
              <a:rPr lang="cs-CZ" sz="2400" b="1"/>
              <a:t>Absorpční spektrofotometry:</a:t>
            </a:r>
            <a:r>
              <a:rPr lang="cs-CZ" sz="2400"/>
              <a:t> založeny na spektrální závislosti absorpce světla.</a:t>
            </a:r>
          </a:p>
          <a:p>
            <a:pPr>
              <a:lnSpc>
                <a:spcPct val="80000"/>
              </a:lnSpc>
              <a:buFont typeface="Wingdings" charset="0"/>
              <a:buChar char="Ø"/>
            </a:pPr>
            <a:endParaRPr lang="cs-CZ" sz="1000"/>
          </a:p>
          <a:p>
            <a:pPr>
              <a:lnSpc>
                <a:spcPct val="80000"/>
              </a:lnSpc>
              <a:buFont typeface="Wingdings" charset="0"/>
              <a:buChar char="Ø"/>
            </a:pPr>
            <a:r>
              <a:rPr lang="cs-CZ" sz="2400" b="1"/>
              <a:t>Emisní spektrofotometry:</a:t>
            </a:r>
            <a:r>
              <a:rPr lang="cs-CZ" sz="2400"/>
              <a:t> Zdrojem světla je sama analyzovaná látka, jež je injektována nebo rozprašována do bezbarvého plamene. Emitované světlo prochází optickým hranolem nebo mřížkou, takže můžeme získat celé emisní spektrum. Frekvence přítomné ve spektru umožňují identifikovat např. přítomné ionty.</a:t>
            </a:r>
          </a:p>
          <a:p>
            <a:pPr>
              <a:lnSpc>
                <a:spcPct val="80000"/>
              </a:lnSpc>
              <a:buFont typeface="Wingdings" charset="0"/>
              <a:buChar char="Ø"/>
            </a:pPr>
            <a:endParaRPr lang="cs-CZ" sz="1000"/>
          </a:p>
          <a:p>
            <a:pPr>
              <a:lnSpc>
                <a:spcPct val="80000"/>
              </a:lnSpc>
              <a:buFont typeface="Wingdings" charset="0"/>
              <a:buChar char="Ø"/>
            </a:pPr>
            <a:r>
              <a:rPr lang="cs-CZ" sz="2400" b="1"/>
              <a:t>Spektrofluorimetry:</a:t>
            </a:r>
            <a:r>
              <a:rPr lang="cs-CZ" sz="2400"/>
              <a:t> emise světla je vyvolána světlem o vlnové délce kratší než je vlnová délka světla emitovaného.</a:t>
            </a:r>
          </a:p>
        </p:txBody>
      </p:sp>
      <p:sp>
        <p:nvSpPr>
          <p:cNvPr id="2" name="Date Placeholder 1">
            <a:extLst>
              <a:ext uri="{FF2B5EF4-FFF2-40B4-BE49-F238E27FC236}">
                <a16:creationId xmlns:a16="http://schemas.microsoft.com/office/drawing/2014/main" id="{1FD2989A-D1C4-0C43-B49A-7344795E0184}"/>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2E4D95DC-9F3E-2A44-AF72-8801B87704F8}"/>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F74ECC39-C843-FF44-8357-DFE7FC2B6AEC}"/>
              </a:ext>
            </a:extLst>
          </p:cNvPr>
          <p:cNvSpPr>
            <a:spLocks noGrp="1"/>
          </p:cNvSpPr>
          <p:nvPr>
            <p:ph type="sldNum" sz="quarter" idx="12"/>
          </p:nvPr>
        </p:nvSpPr>
        <p:spPr/>
        <p:txBody>
          <a:bodyPr/>
          <a:lstStyle/>
          <a:p>
            <a:fld id="{9F55A76C-3A57-0940-BBC0-C9D853A7BB7B}" type="slidenum">
              <a:rPr lang="en-US" smtClean="0"/>
              <a:t>22</a:t>
            </a:fld>
            <a:endParaRPr lang="en-US"/>
          </a:p>
        </p:txBody>
      </p:sp>
    </p:spTree>
    <p:extLst>
      <p:ext uri="{BB962C8B-B14F-4D97-AF65-F5344CB8AC3E}">
        <p14:creationId xmlns:p14="http://schemas.microsoft.com/office/powerpoint/2010/main" val="1862339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355698"/>
            <a:ext cx="8229600" cy="1201640"/>
          </a:xfrm>
          <a:solidFill>
            <a:srgbClr val="0000FF">
              <a:alpha val="30000"/>
            </a:srgbClr>
          </a:solidFill>
        </p:spPr>
        <p:txBody>
          <a:bodyPr>
            <a:normAutofit fontScale="90000"/>
          </a:bodyPr>
          <a:lstStyle/>
          <a:p>
            <a:r>
              <a:rPr lang="cs-CZ" b="1"/>
              <a:t>Absorpční spektrofotometry: Lambertův-Beerův zákon</a:t>
            </a:r>
          </a:p>
        </p:txBody>
      </p:sp>
      <p:sp>
        <p:nvSpPr>
          <p:cNvPr id="5" name="Rectangle 3"/>
          <p:cNvSpPr txBox="1">
            <a:spLocks noChangeArrowheads="1"/>
          </p:cNvSpPr>
          <p:nvPr/>
        </p:nvSpPr>
        <p:spPr>
          <a:xfrm>
            <a:off x="395288" y="1557338"/>
            <a:ext cx="8305800" cy="4824412"/>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463">
              <a:lnSpc>
                <a:spcPct val="80000"/>
              </a:lnSpc>
              <a:buFontTx/>
              <a:buNone/>
            </a:pPr>
            <a:r>
              <a:rPr lang="cs-CZ" sz="2200" b="1" dirty="0"/>
              <a:t>Absorpční spektrofotometrie </a:t>
            </a:r>
            <a:r>
              <a:rPr lang="cs-CZ" sz="2200" dirty="0"/>
              <a:t>je založena na absorpci světla při průchodu vrstvou roztoku. Jeho koncentrace může být zjištěna pomocí </a:t>
            </a:r>
            <a:r>
              <a:rPr lang="cs-CZ" sz="2200" b="1" dirty="0" err="1"/>
              <a:t>Lambertova</a:t>
            </a:r>
            <a:r>
              <a:rPr lang="cs-CZ" sz="2200" b="1" dirty="0"/>
              <a:t>-Beerova zákona</a:t>
            </a:r>
            <a:r>
              <a:rPr lang="cs-CZ" sz="2200" dirty="0"/>
              <a:t>:</a:t>
            </a:r>
          </a:p>
          <a:p>
            <a:pPr marL="0" indent="17463">
              <a:lnSpc>
                <a:spcPct val="80000"/>
              </a:lnSpc>
              <a:buFontTx/>
              <a:buNone/>
            </a:pPr>
            <a:endParaRPr lang="cs-CZ" sz="2200" dirty="0"/>
          </a:p>
          <a:p>
            <a:pPr marL="0" indent="17463" algn="ctr">
              <a:lnSpc>
                <a:spcPct val="80000"/>
              </a:lnSpc>
              <a:buFontTx/>
              <a:buNone/>
            </a:pPr>
            <a:r>
              <a:rPr lang="cs-CZ" b="1" dirty="0"/>
              <a:t>I = I</a:t>
            </a:r>
            <a:r>
              <a:rPr lang="cs-CZ" b="1" baseline="-25000" dirty="0"/>
              <a:t>0</a:t>
            </a:r>
            <a:r>
              <a:rPr lang="cs-CZ" b="1" dirty="0">
                <a:latin typeface="Calibri" panose="020F0502020204030204" pitchFamily="34" charset="0"/>
                <a:cs typeface="Calibri" panose="020F0502020204030204" pitchFamily="34" charset="0"/>
              </a:rPr>
              <a:t>·</a:t>
            </a:r>
            <a:r>
              <a:rPr lang="cs-CZ" b="1" dirty="0"/>
              <a:t>10</a:t>
            </a:r>
            <a:r>
              <a:rPr lang="cs-CZ" b="1" baseline="30000" dirty="0"/>
              <a:t>-</a:t>
            </a:r>
            <a:r>
              <a:rPr lang="cs-CZ" sz="3600" b="1" baseline="30000" dirty="0">
                <a:latin typeface="Symbol" charset="0"/>
              </a:rPr>
              <a:t>e</a:t>
            </a:r>
            <a:r>
              <a:rPr lang="cs-CZ" sz="3600" b="1" baseline="30000" dirty="0">
                <a:latin typeface="Calibri" panose="020F0502020204030204" pitchFamily="34" charset="0"/>
                <a:cs typeface="Calibri" panose="020F0502020204030204" pitchFamily="34" charset="0"/>
              </a:rPr>
              <a:t>·</a:t>
            </a:r>
            <a:r>
              <a:rPr lang="cs-CZ" b="1" baseline="30000" dirty="0"/>
              <a:t>c</a:t>
            </a:r>
            <a:r>
              <a:rPr lang="cs-CZ" b="1" baseline="30000" dirty="0">
                <a:latin typeface="Calibri" panose="020F0502020204030204" pitchFamily="34" charset="0"/>
                <a:cs typeface="Calibri" panose="020F0502020204030204" pitchFamily="34" charset="0"/>
              </a:rPr>
              <a:t>·</a:t>
            </a:r>
            <a:r>
              <a:rPr lang="cs-CZ" b="1" baseline="30000" dirty="0"/>
              <a:t>x</a:t>
            </a:r>
            <a:r>
              <a:rPr lang="cs-CZ" sz="1400" dirty="0"/>
              <a:t>      </a:t>
            </a:r>
          </a:p>
          <a:p>
            <a:pPr marL="0" indent="17463" algn="ctr">
              <a:lnSpc>
                <a:spcPct val="80000"/>
              </a:lnSpc>
              <a:buFontTx/>
              <a:buNone/>
            </a:pPr>
            <a:endParaRPr lang="cs-CZ" sz="1400" dirty="0"/>
          </a:p>
          <a:p>
            <a:pPr marL="0" indent="17463">
              <a:lnSpc>
                <a:spcPct val="80000"/>
              </a:lnSpc>
              <a:buFontTx/>
              <a:buNone/>
            </a:pPr>
            <a:r>
              <a:rPr lang="cs-CZ" sz="2200" i="1" dirty="0"/>
              <a:t>c</a:t>
            </a:r>
            <a:r>
              <a:rPr lang="cs-CZ" sz="2200" dirty="0"/>
              <a:t> je koncentrace rozpuštěné látky, </a:t>
            </a:r>
            <a:r>
              <a:rPr lang="cs-CZ" sz="2200" i="1" dirty="0" err="1"/>
              <a:t>x</a:t>
            </a:r>
            <a:r>
              <a:rPr lang="cs-CZ" sz="2200" i="1" dirty="0"/>
              <a:t> </a:t>
            </a:r>
            <a:r>
              <a:rPr lang="cs-CZ" sz="2200" dirty="0"/>
              <a:t>tloušťka vrstvy</a:t>
            </a:r>
            <a:r>
              <a:rPr lang="cs-CZ" sz="2200" i="1" dirty="0"/>
              <a:t>,  I</a:t>
            </a:r>
            <a:r>
              <a:rPr lang="cs-CZ" sz="2200" i="1" baseline="-25000" dirty="0"/>
              <a:t>0</a:t>
            </a:r>
            <a:r>
              <a:rPr lang="cs-CZ" sz="2200" dirty="0"/>
              <a:t> původní intenzita světla, </a:t>
            </a:r>
            <a:r>
              <a:rPr lang="cs-CZ" sz="2200" i="1" dirty="0"/>
              <a:t>I</a:t>
            </a:r>
            <a:r>
              <a:rPr lang="cs-CZ" sz="2200" dirty="0"/>
              <a:t> je intenzita světla po průchodu vrstvou. Konstanta </a:t>
            </a:r>
            <a:r>
              <a:rPr lang="cs-CZ" sz="2200" dirty="0">
                <a:latin typeface="Symbol" charset="0"/>
              </a:rPr>
              <a:t>e</a:t>
            </a:r>
            <a:r>
              <a:rPr lang="cs-CZ" sz="2200" dirty="0"/>
              <a:t> (epsilon, absorpční nebo extinkční koeficient) </a:t>
            </a:r>
            <a:r>
              <a:rPr lang="cs-CZ" sz="2200" b="1" dirty="0"/>
              <a:t>závisí na vlnové délce světla, na rozpuštěné látce a rozpouštědle</a:t>
            </a:r>
            <a:r>
              <a:rPr lang="cs-CZ" sz="2200" dirty="0"/>
              <a:t>. Její hodnoty pro běžné chemické sloučeniny lze nalézt v tabulkách. Tyto hodnoty jsou vždy udávány pro určitou vlnovou délku (obvykle absorpční maximum). Číselné hodnoty tohoto koeficientu závisejí na tom, jak je vyjadřována koncentrace rozpuštěné látky. Když použijeme mol.l</a:t>
            </a:r>
            <a:r>
              <a:rPr lang="cs-CZ" sz="2200" baseline="30000" dirty="0"/>
              <a:t>-1</a:t>
            </a:r>
            <a:r>
              <a:rPr lang="cs-CZ" sz="2200" dirty="0"/>
              <a:t>, hovoříme o </a:t>
            </a:r>
            <a:r>
              <a:rPr lang="cs-CZ" sz="2200" b="1" dirty="0"/>
              <a:t>molárním absorpčním koeficientu</a:t>
            </a:r>
            <a:r>
              <a:rPr lang="cs-CZ" sz="2200" dirty="0"/>
              <a:t>.</a:t>
            </a:r>
          </a:p>
        </p:txBody>
      </p:sp>
      <p:sp>
        <p:nvSpPr>
          <p:cNvPr id="2" name="Date Placeholder 1">
            <a:extLst>
              <a:ext uri="{FF2B5EF4-FFF2-40B4-BE49-F238E27FC236}">
                <a16:creationId xmlns:a16="http://schemas.microsoft.com/office/drawing/2014/main" id="{B955B9F7-F0DB-1348-B20C-EF4FF027FE38}"/>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1DAA4467-F27B-FB4A-A6CB-B814C7EFB58C}"/>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B7E7AE9E-B55C-0647-A9F6-D8AEA55EDEDE}"/>
              </a:ext>
            </a:extLst>
          </p:cNvPr>
          <p:cNvSpPr>
            <a:spLocks noGrp="1"/>
          </p:cNvSpPr>
          <p:nvPr>
            <p:ph type="sldNum" sz="quarter" idx="12"/>
          </p:nvPr>
        </p:nvSpPr>
        <p:spPr/>
        <p:txBody>
          <a:bodyPr/>
          <a:lstStyle/>
          <a:p>
            <a:fld id="{9F55A76C-3A57-0940-BBC0-C9D853A7BB7B}" type="slidenum">
              <a:rPr lang="en-US" smtClean="0"/>
              <a:t>23</a:t>
            </a:fld>
            <a:endParaRPr lang="en-US"/>
          </a:p>
        </p:txBody>
      </p:sp>
    </p:spTree>
    <p:extLst>
      <p:ext uri="{BB962C8B-B14F-4D97-AF65-F5344CB8AC3E}">
        <p14:creationId xmlns:p14="http://schemas.microsoft.com/office/powerpoint/2010/main" val="1060590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68313" y="836613"/>
            <a:ext cx="8353425" cy="2232025"/>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FontTx/>
              <a:buNone/>
            </a:pPr>
            <a:r>
              <a:rPr lang="cs-CZ" sz="2400"/>
              <a:t>Poměr intenzit světla prošlého a dopadajícího se nazývá </a:t>
            </a:r>
            <a:r>
              <a:rPr lang="cs-CZ" sz="2400" b="1"/>
              <a:t>transmitance</a:t>
            </a:r>
            <a:r>
              <a:rPr lang="cs-CZ" sz="2400"/>
              <a:t> (dříve transparence). Dekadický logaritmus převrácené hodnoty transmitance se nazývá </a:t>
            </a:r>
            <a:r>
              <a:rPr lang="cs-CZ" sz="2400" b="1"/>
              <a:t>absorbance</a:t>
            </a:r>
            <a:r>
              <a:rPr lang="cs-CZ" sz="2400"/>
              <a:t> A.</a:t>
            </a:r>
          </a:p>
          <a:p>
            <a:pPr marL="0" indent="0">
              <a:lnSpc>
                <a:spcPct val="90000"/>
              </a:lnSpc>
              <a:buFontTx/>
              <a:buNone/>
            </a:pPr>
            <a:r>
              <a:rPr lang="cs-CZ" sz="2400"/>
              <a:t>S ohledem na L.-B. zákon je tedy absorbance přímo úměrná koncentraci rozpuštěné látky a tloušťce absorbující vrstvy roztoku. </a:t>
            </a:r>
            <a:endParaRPr lang="cs-CZ"/>
          </a:p>
        </p:txBody>
      </p:sp>
      <p:graphicFrame>
        <p:nvGraphicFramePr>
          <p:cNvPr id="5" name="Object 3"/>
          <p:cNvGraphicFramePr>
            <a:graphicFrameLocks noChangeAspect="1"/>
          </p:cNvGraphicFramePr>
          <p:nvPr/>
        </p:nvGraphicFramePr>
        <p:xfrm>
          <a:off x="1331913" y="4364038"/>
          <a:ext cx="1366837" cy="1341437"/>
        </p:xfrm>
        <a:graphic>
          <a:graphicData uri="http://schemas.openxmlformats.org/presentationml/2006/ole">
            <mc:AlternateContent xmlns:mc="http://schemas.openxmlformats.org/markup-compatibility/2006">
              <mc:Choice xmlns:v="urn:schemas-microsoft-com:vml" Requires="v">
                <p:oleObj name="Rovnice" r:id="rId2" imgW="457002" imgH="444307" progId="Equation.3">
                  <p:embed/>
                </p:oleObj>
              </mc:Choice>
              <mc:Fallback>
                <p:oleObj name="Rovnice" r:id="rId2" imgW="457002" imgH="444307" progId="Equation.3">
                  <p:embed/>
                  <p:pic>
                    <p:nvPicPr>
                      <p:cNvPr id="0" name=""/>
                      <p:cNvPicPr preferRelativeResize="0">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1331913" y="4364038"/>
                        <a:ext cx="1366837" cy="1341437"/>
                      </a:xfrm>
                      <a:prstGeom prst="rect">
                        <a:avLst/>
                      </a:prstGeom>
                      <a:solidFill>
                        <a:schemeClr val="bg1">
                          <a:alpha val="70000"/>
                        </a:schemeClr>
                      </a:solidFill>
                    </p:spPr>
                  </p:pic>
                </p:oleObj>
              </mc:Fallback>
            </mc:AlternateContent>
          </a:graphicData>
        </a:graphic>
      </p:graphicFrame>
      <p:sp>
        <p:nvSpPr>
          <p:cNvPr id="6" name="Rectangle 4"/>
          <p:cNvSpPr>
            <a:spLocks noChangeArrowheads="1"/>
          </p:cNvSpPr>
          <p:nvPr/>
        </p:nvSpPr>
        <p:spPr bwMode="auto">
          <a:xfrm>
            <a:off x="5724525" y="4724400"/>
            <a:ext cx="1800225" cy="482600"/>
          </a:xfrm>
          <a:prstGeom prst="rect">
            <a:avLst/>
          </a:prstGeom>
          <a:solidFill>
            <a:schemeClr val="bg1">
              <a:alpha val="7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20000"/>
              </a:spcBef>
              <a:buFontTx/>
              <a:buNone/>
            </a:pPr>
            <a:r>
              <a:rPr lang="en-GB" sz="3200" i="1">
                <a:solidFill>
                  <a:schemeClr val="tx1"/>
                </a:solidFill>
              </a:rPr>
              <a:t>A </a:t>
            </a:r>
            <a:r>
              <a:rPr lang="en-GB" sz="3200">
                <a:solidFill>
                  <a:schemeClr val="tx1"/>
                </a:solidFill>
              </a:rPr>
              <a:t>= </a:t>
            </a:r>
            <a:r>
              <a:rPr lang="en-GB" sz="3200">
                <a:solidFill>
                  <a:schemeClr val="tx1"/>
                </a:solidFill>
                <a:latin typeface="Symbol" charset="0"/>
              </a:rPr>
              <a:t>e</a:t>
            </a:r>
            <a:r>
              <a:rPr lang="en-GB" sz="3200">
                <a:solidFill>
                  <a:schemeClr val="tx1"/>
                </a:solidFill>
              </a:rPr>
              <a:t>.</a:t>
            </a:r>
            <a:r>
              <a:rPr lang="en-GB" sz="3200" i="1">
                <a:solidFill>
                  <a:schemeClr val="tx1"/>
                </a:solidFill>
              </a:rPr>
              <a:t>c.x</a:t>
            </a:r>
          </a:p>
        </p:txBody>
      </p:sp>
      <p:graphicFrame>
        <p:nvGraphicFramePr>
          <p:cNvPr id="7" name="Object 5"/>
          <p:cNvGraphicFramePr>
            <a:graphicFrameLocks noChangeAspect="1"/>
          </p:cNvGraphicFramePr>
          <p:nvPr/>
        </p:nvGraphicFramePr>
        <p:xfrm>
          <a:off x="3348038" y="4422775"/>
          <a:ext cx="1720850" cy="1100138"/>
        </p:xfrm>
        <a:graphic>
          <a:graphicData uri="http://schemas.openxmlformats.org/presentationml/2006/ole">
            <mc:AlternateContent xmlns:mc="http://schemas.openxmlformats.org/markup-compatibility/2006">
              <mc:Choice xmlns:v="urn:schemas-microsoft-com:vml" Requires="v">
                <p:oleObj name="Rovnice" r:id="rId4" imgW="634725" imgH="406224" progId="Equation.3">
                  <p:embed/>
                </p:oleObj>
              </mc:Choice>
              <mc:Fallback>
                <p:oleObj name="Rovnice" r:id="rId4" imgW="634725" imgH="406224" progId="Equation.3">
                  <p:embed/>
                  <p:pic>
                    <p:nvPicPr>
                      <p:cNvPr id="0" name=""/>
                      <p:cNvPicPr preferRelativeResize="0">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3348038" y="4422775"/>
                        <a:ext cx="1720850" cy="1100138"/>
                      </a:xfrm>
                      <a:prstGeom prst="rect">
                        <a:avLst/>
                      </a:prstGeom>
                      <a:solidFill>
                        <a:schemeClr val="bg1">
                          <a:alpha val="7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Date Placeholder 1">
            <a:extLst>
              <a:ext uri="{FF2B5EF4-FFF2-40B4-BE49-F238E27FC236}">
                <a16:creationId xmlns:a16="http://schemas.microsoft.com/office/drawing/2014/main" id="{B1A1D882-6A8A-7D4B-A8FD-9B1804A57B9E}"/>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BC8A613C-6E49-6A49-A653-1C84417468B3}"/>
              </a:ext>
            </a:extLst>
          </p:cNvPr>
          <p:cNvSpPr>
            <a:spLocks noGrp="1"/>
          </p:cNvSpPr>
          <p:nvPr>
            <p:ph type="ftr" sz="quarter" idx="11"/>
          </p:nvPr>
        </p:nvSpPr>
        <p:spPr/>
        <p:txBody>
          <a:bodyPr/>
          <a:lstStyle/>
          <a:p>
            <a:r>
              <a:rPr lang="en-US"/>
              <a:t>Karel Kubíček</a:t>
            </a:r>
          </a:p>
        </p:txBody>
      </p:sp>
      <p:sp>
        <p:nvSpPr>
          <p:cNvPr id="11" name="Slide Number Placeholder 10">
            <a:extLst>
              <a:ext uri="{FF2B5EF4-FFF2-40B4-BE49-F238E27FC236}">
                <a16:creationId xmlns:a16="http://schemas.microsoft.com/office/drawing/2014/main" id="{C562E638-CF9A-C54E-91CE-8E69ECF5B293}"/>
              </a:ext>
            </a:extLst>
          </p:cNvPr>
          <p:cNvSpPr>
            <a:spLocks noGrp="1"/>
          </p:cNvSpPr>
          <p:nvPr>
            <p:ph type="sldNum" sz="quarter" idx="12"/>
          </p:nvPr>
        </p:nvSpPr>
        <p:spPr/>
        <p:txBody>
          <a:bodyPr/>
          <a:lstStyle/>
          <a:p>
            <a:fld id="{9F55A76C-3A57-0940-BBC0-C9D853A7BB7B}" type="slidenum">
              <a:rPr lang="en-US" smtClean="0"/>
              <a:t>24</a:t>
            </a:fld>
            <a:endParaRPr lang="en-US"/>
          </a:p>
        </p:txBody>
      </p:sp>
    </p:spTree>
    <p:extLst>
      <p:ext uri="{BB962C8B-B14F-4D97-AF65-F5344CB8AC3E}">
        <p14:creationId xmlns:p14="http://schemas.microsoft.com/office/powerpoint/2010/main" val="738296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68313" y="404813"/>
            <a:ext cx="8229600" cy="922337"/>
          </a:xfrm>
          <a:solidFill>
            <a:srgbClr val="0000FF">
              <a:alpha val="30000"/>
            </a:srgbClr>
          </a:solidFill>
        </p:spPr>
        <p:txBody>
          <a:bodyPr>
            <a:normAutofit fontScale="90000"/>
          </a:bodyPr>
          <a:lstStyle/>
          <a:p>
            <a:r>
              <a:rPr lang="cs-CZ" b="1"/>
              <a:t>Druhy absorpčních spektrofotometrů</a:t>
            </a:r>
            <a:endParaRPr lang="en-GB" b="1"/>
          </a:p>
        </p:txBody>
      </p:sp>
      <p:sp>
        <p:nvSpPr>
          <p:cNvPr id="5" name="Rectangle 3"/>
          <p:cNvSpPr txBox="1">
            <a:spLocks noChangeArrowheads="1"/>
          </p:cNvSpPr>
          <p:nvPr/>
        </p:nvSpPr>
        <p:spPr>
          <a:xfrm>
            <a:off x="539750" y="1844675"/>
            <a:ext cx="8229600" cy="4276725"/>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charset="0"/>
              <a:buChar char="Ø"/>
            </a:pPr>
            <a:r>
              <a:rPr lang="cs-CZ" sz="2200"/>
              <a:t>Podle konstrukce rozdělujeme spektrofotometry na jednopaprskové a dvoupaprskové.</a:t>
            </a:r>
          </a:p>
          <a:p>
            <a:pPr>
              <a:lnSpc>
                <a:spcPct val="80000"/>
              </a:lnSpc>
              <a:buFont typeface="Wingdings" charset="0"/>
              <a:buChar char="Ø"/>
            </a:pPr>
            <a:endParaRPr lang="cs-CZ" sz="2200"/>
          </a:p>
          <a:p>
            <a:pPr>
              <a:lnSpc>
                <a:spcPct val="80000"/>
              </a:lnSpc>
              <a:buFont typeface="Wingdings" charset="0"/>
              <a:buChar char="Ø"/>
            </a:pPr>
            <a:r>
              <a:rPr lang="cs-CZ" sz="2200"/>
              <a:t>U </a:t>
            </a:r>
            <a:r>
              <a:rPr lang="cs-CZ" sz="2200" b="1"/>
              <a:t>jednopaprskových spektrofotometrů</a:t>
            </a:r>
            <a:r>
              <a:rPr lang="cs-CZ" sz="2200"/>
              <a:t> jeden svazek světla prochází nejdříve srovnávacím a pak měřeným vzorkem (kyvety obsahující roztoky musí být pohyblivé). U </a:t>
            </a:r>
            <a:r>
              <a:rPr lang="cs-CZ" sz="2200" b="1"/>
              <a:t>dvoupaprskových spektrofotometrů</a:t>
            </a:r>
            <a:r>
              <a:rPr lang="cs-CZ" sz="2200"/>
              <a:t> jeden svazek světla prochází měřeným vzorkem a druhý srovnávacím vzorkem (blankem). Dvoupaprskové přístroje umožňují podstatně rychlejší měření, avšak jsou dražší. U jednoduchých přístrojů je nastavování vlnové délky světla ruční. U pokročilejších přístrojů se toto nastavování děje automaticky, což umožňuje přímo získávat </a:t>
            </a:r>
            <a:r>
              <a:rPr lang="cs-CZ" sz="2200" b="1"/>
              <a:t>absorpční křivky</a:t>
            </a:r>
            <a:r>
              <a:rPr lang="cs-CZ" sz="2200"/>
              <a:t>, tj. grafy závislostí absorbance na vlnové délce světla.</a:t>
            </a:r>
          </a:p>
        </p:txBody>
      </p:sp>
      <p:sp>
        <p:nvSpPr>
          <p:cNvPr id="2" name="Date Placeholder 1">
            <a:extLst>
              <a:ext uri="{FF2B5EF4-FFF2-40B4-BE49-F238E27FC236}">
                <a16:creationId xmlns:a16="http://schemas.microsoft.com/office/drawing/2014/main" id="{C3543634-BE19-BE49-B553-279243070C74}"/>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EBB0BBF8-4C80-104F-B8EF-7A83945AD5CD}"/>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6042B8A6-3BA0-2240-A236-03DFF193CA0E}"/>
              </a:ext>
            </a:extLst>
          </p:cNvPr>
          <p:cNvSpPr>
            <a:spLocks noGrp="1"/>
          </p:cNvSpPr>
          <p:nvPr>
            <p:ph type="sldNum" sz="quarter" idx="12"/>
          </p:nvPr>
        </p:nvSpPr>
        <p:spPr/>
        <p:txBody>
          <a:bodyPr/>
          <a:lstStyle/>
          <a:p>
            <a:fld id="{9F55A76C-3A57-0940-BBC0-C9D853A7BB7B}" type="slidenum">
              <a:rPr lang="en-US" smtClean="0"/>
              <a:t>25</a:t>
            </a:fld>
            <a:endParaRPr lang="en-US"/>
          </a:p>
        </p:txBody>
      </p:sp>
    </p:spTree>
    <p:extLst>
      <p:ext uri="{BB962C8B-B14F-4D97-AF65-F5344CB8AC3E}">
        <p14:creationId xmlns:p14="http://schemas.microsoft.com/office/powerpoint/2010/main" val="3187816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peko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628775"/>
            <a:ext cx="4354512" cy="4464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8" name="Rectangle 3"/>
          <p:cNvSpPr>
            <a:spLocks noChangeArrowheads="1"/>
          </p:cNvSpPr>
          <p:nvPr/>
        </p:nvSpPr>
        <p:spPr bwMode="auto">
          <a:xfrm>
            <a:off x="468313" y="449263"/>
            <a:ext cx="6630987"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pPr>
            <a:r>
              <a:rPr lang="cs-CZ" sz="3200" b="1">
                <a:solidFill>
                  <a:schemeClr val="tx1"/>
                </a:solidFill>
              </a:rPr>
              <a:t>Jednopaprskový spektrofotometr</a:t>
            </a:r>
            <a:endParaRPr lang="en-GB" sz="3200" b="1">
              <a:solidFill>
                <a:schemeClr val="tx1"/>
              </a:solidFill>
            </a:endParaRPr>
          </a:p>
        </p:txBody>
      </p:sp>
      <p:sp>
        <p:nvSpPr>
          <p:cNvPr id="9" name="Rectangle 4"/>
          <p:cNvSpPr>
            <a:spLocks noChangeArrowheads="1"/>
          </p:cNvSpPr>
          <p:nvPr/>
        </p:nvSpPr>
        <p:spPr bwMode="auto">
          <a:xfrm>
            <a:off x="4789488" y="1628775"/>
            <a:ext cx="4032250" cy="4359275"/>
          </a:xfrm>
          <a:prstGeom prst="rect">
            <a:avLst/>
          </a:prstGeom>
          <a:solidFill>
            <a:schemeClr val="bg1">
              <a:alpha val="7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Tx/>
              <a:buNone/>
            </a:pPr>
            <a:r>
              <a:rPr lang="cs-CZ" b="1">
                <a:solidFill>
                  <a:schemeClr val="tx1"/>
                </a:solidFill>
              </a:rPr>
              <a:t>Zdrojem světla</a:t>
            </a:r>
            <a:r>
              <a:rPr lang="cs-CZ">
                <a:solidFill>
                  <a:schemeClr val="tx1"/>
                </a:solidFill>
              </a:rPr>
              <a:t> (1) je žárovka s wolframovým vláknem. Její polychromatické světlo prochází kondenzorem (2) a odráží se od zrcadla (3) na vstupní štěrbinu (4) </a:t>
            </a:r>
            <a:r>
              <a:rPr lang="cs-CZ" b="1">
                <a:solidFill>
                  <a:schemeClr val="tx1"/>
                </a:solidFill>
              </a:rPr>
              <a:t>monochromátoru </a:t>
            </a:r>
            <a:r>
              <a:rPr lang="cs-CZ">
                <a:solidFill>
                  <a:schemeClr val="tx1"/>
                </a:solidFill>
              </a:rPr>
              <a:t>(části 4 až 8, plus 12). Světlo je soustřeďováno čočkou (5) na </a:t>
            </a:r>
            <a:r>
              <a:rPr lang="cs-CZ" b="1">
                <a:solidFill>
                  <a:schemeClr val="tx1"/>
                </a:solidFill>
              </a:rPr>
              <a:t>odrazovou optickou mřížku</a:t>
            </a:r>
            <a:r>
              <a:rPr lang="cs-CZ">
                <a:solidFill>
                  <a:schemeClr val="tx1"/>
                </a:solidFill>
              </a:rPr>
              <a:t> (6), která tvoří barevné spektrum. Téměř monochromatické světlo je promítáno objektivem (7) na </a:t>
            </a:r>
            <a:r>
              <a:rPr lang="cs-CZ" b="1">
                <a:solidFill>
                  <a:schemeClr val="tx1"/>
                </a:solidFill>
              </a:rPr>
              <a:t>výstupní štěrbinu</a:t>
            </a:r>
            <a:r>
              <a:rPr lang="cs-CZ">
                <a:solidFill>
                  <a:schemeClr val="tx1"/>
                </a:solidFill>
              </a:rPr>
              <a:t> (8) monochromátoru. </a:t>
            </a:r>
          </a:p>
        </p:txBody>
      </p:sp>
      <p:sp>
        <p:nvSpPr>
          <p:cNvPr id="2" name="Date Placeholder 1">
            <a:extLst>
              <a:ext uri="{FF2B5EF4-FFF2-40B4-BE49-F238E27FC236}">
                <a16:creationId xmlns:a16="http://schemas.microsoft.com/office/drawing/2014/main" id="{4F62303D-5006-C94C-8E06-6E0D43E01BD2}"/>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B249328B-BA40-E248-A47E-632E63B9E34A}"/>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D43A100C-8FCE-6B49-938B-D21CABBDF98D}"/>
              </a:ext>
            </a:extLst>
          </p:cNvPr>
          <p:cNvSpPr>
            <a:spLocks noGrp="1"/>
          </p:cNvSpPr>
          <p:nvPr>
            <p:ph type="sldNum" sz="quarter" idx="12"/>
          </p:nvPr>
        </p:nvSpPr>
        <p:spPr/>
        <p:txBody>
          <a:bodyPr/>
          <a:lstStyle/>
          <a:p>
            <a:fld id="{9F55A76C-3A57-0940-BBC0-C9D853A7BB7B}" type="slidenum">
              <a:rPr lang="en-US" smtClean="0"/>
              <a:t>26</a:t>
            </a:fld>
            <a:endParaRPr lang="en-US"/>
          </a:p>
        </p:txBody>
      </p:sp>
    </p:spTree>
    <p:extLst>
      <p:ext uri="{BB962C8B-B14F-4D97-AF65-F5344CB8AC3E}">
        <p14:creationId xmlns:p14="http://schemas.microsoft.com/office/powerpoint/2010/main" val="2361707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peko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628775"/>
            <a:ext cx="4354512" cy="4464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5" name="Rectangle 3"/>
          <p:cNvSpPr>
            <a:spLocks noChangeArrowheads="1"/>
          </p:cNvSpPr>
          <p:nvPr/>
        </p:nvSpPr>
        <p:spPr bwMode="auto">
          <a:xfrm>
            <a:off x="4932363" y="1052513"/>
            <a:ext cx="3960812" cy="4968875"/>
          </a:xfrm>
          <a:prstGeom prst="rect">
            <a:avLst/>
          </a:prstGeom>
          <a:solidFill>
            <a:schemeClr val="bg1">
              <a:alpha val="7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buFontTx/>
              <a:buNone/>
            </a:pPr>
            <a:r>
              <a:rPr lang="cs-CZ">
                <a:solidFill>
                  <a:schemeClr val="tx1"/>
                </a:solidFill>
              </a:rPr>
              <a:t>S mřížkou lze otáčet pomocí </a:t>
            </a:r>
            <a:r>
              <a:rPr lang="cs-CZ" b="1">
                <a:solidFill>
                  <a:schemeClr val="tx1"/>
                </a:solidFill>
              </a:rPr>
              <a:t>ovladače vlnových délek</a:t>
            </a:r>
            <a:r>
              <a:rPr lang="cs-CZ">
                <a:solidFill>
                  <a:schemeClr val="tx1"/>
                </a:solidFill>
              </a:rPr>
              <a:t> (12), čímž se zaměřuje světlo o určité vlnové délce na výstupní štěrbinu. Svazek světla pak prochází </a:t>
            </a:r>
            <a:r>
              <a:rPr lang="cs-CZ" b="1">
                <a:solidFill>
                  <a:schemeClr val="tx1"/>
                </a:solidFill>
              </a:rPr>
              <a:t>kyvetou</a:t>
            </a:r>
            <a:r>
              <a:rPr lang="cs-CZ">
                <a:solidFill>
                  <a:schemeClr val="tx1"/>
                </a:solidFill>
              </a:rPr>
              <a:t> (9) se vzorkem. Intenzita prošlého světla je měřena fotodetektorem (10, 11). Jeho signál je zesilován </a:t>
            </a:r>
            <a:r>
              <a:rPr lang="cs-CZ" b="1">
                <a:solidFill>
                  <a:schemeClr val="tx1"/>
                </a:solidFill>
              </a:rPr>
              <a:t>zesilovačem</a:t>
            </a:r>
            <a:r>
              <a:rPr lang="cs-CZ">
                <a:solidFill>
                  <a:schemeClr val="tx1"/>
                </a:solidFill>
              </a:rPr>
              <a:t> (13). Hodnota absorbance je zobrazena na displeji (14). Intenzita světla prošlého srovnávacím roztokem je vždy srovnávána s intenzitou téhož svazku světla prošlého měřeným vzorkem.</a:t>
            </a:r>
          </a:p>
        </p:txBody>
      </p:sp>
      <p:sp>
        <p:nvSpPr>
          <p:cNvPr id="6" name="Rectangle 4"/>
          <p:cNvSpPr>
            <a:spLocks noChangeArrowheads="1"/>
          </p:cNvSpPr>
          <p:nvPr/>
        </p:nvSpPr>
        <p:spPr bwMode="auto">
          <a:xfrm>
            <a:off x="468313" y="449263"/>
            <a:ext cx="6630987"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pPr>
            <a:r>
              <a:rPr lang="cs-CZ" sz="3200" b="1">
                <a:solidFill>
                  <a:schemeClr val="tx1"/>
                </a:solidFill>
              </a:rPr>
              <a:t>Jednopaprskový spektrofotometr</a:t>
            </a:r>
            <a:endParaRPr lang="en-GB" sz="3200" b="1">
              <a:solidFill>
                <a:schemeClr val="tx1"/>
              </a:solidFill>
            </a:endParaRPr>
          </a:p>
        </p:txBody>
      </p:sp>
      <p:sp>
        <p:nvSpPr>
          <p:cNvPr id="2" name="Date Placeholder 1">
            <a:extLst>
              <a:ext uri="{FF2B5EF4-FFF2-40B4-BE49-F238E27FC236}">
                <a16:creationId xmlns:a16="http://schemas.microsoft.com/office/drawing/2014/main" id="{6B274A93-3557-B74A-BB5A-8C3E1BF91843}"/>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3B2B6613-B957-2342-91D1-1CFF5823C0A2}"/>
              </a:ext>
            </a:extLst>
          </p:cNvPr>
          <p:cNvSpPr>
            <a:spLocks noGrp="1"/>
          </p:cNvSpPr>
          <p:nvPr>
            <p:ph type="ftr" sz="quarter" idx="11"/>
          </p:nvPr>
        </p:nvSpPr>
        <p:spPr/>
        <p:txBody>
          <a:bodyPr/>
          <a:lstStyle/>
          <a:p>
            <a:r>
              <a:rPr lang="en-US"/>
              <a:t>Karel Kubíček</a:t>
            </a:r>
          </a:p>
        </p:txBody>
      </p:sp>
      <p:sp>
        <p:nvSpPr>
          <p:cNvPr id="10" name="Slide Number Placeholder 9">
            <a:extLst>
              <a:ext uri="{FF2B5EF4-FFF2-40B4-BE49-F238E27FC236}">
                <a16:creationId xmlns:a16="http://schemas.microsoft.com/office/drawing/2014/main" id="{968AE551-04E6-A64A-82A9-6E90A7754406}"/>
              </a:ext>
            </a:extLst>
          </p:cNvPr>
          <p:cNvSpPr>
            <a:spLocks noGrp="1"/>
          </p:cNvSpPr>
          <p:nvPr>
            <p:ph type="sldNum" sz="quarter" idx="12"/>
          </p:nvPr>
        </p:nvSpPr>
        <p:spPr/>
        <p:txBody>
          <a:bodyPr/>
          <a:lstStyle/>
          <a:p>
            <a:fld id="{9F55A76C-3A57-0940-BBC0-C9D853A7BB7B}" type="slidenum">
              <a:rPr lang="en-US" smtClean="0"/>
              <a:t>27</a:t>
            </a:fld>
            <a:endParaRPr lang="en-US"/>
          </a:p>
        </p:txBody>
      </p:sp>
    </p:spTree>
    <p:extLst>
      <p:ext uri="{BB962C8B-B14F-4D97-AF65-F5344CB8AC3E}">
        <p14:creationId xmlns:p14="http://schemas.microsoft.com/office/powerpoint/2010/main" val="414573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95288" y="260350"/>
            <a:ext cx="4254500" cy="1223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9050">
              <a:buFontTx/>
              <a:buNone/>
            </a:pPr>
            <a:r>
              <a:rPr lang="cs-CZ" b="1"/>
              <a:t>Moderní UV/VIS/NIR spektrofotometr</a:t>
            </a:r>
          </a:p>
        </p:txBody>
      </p:sp>
      <p:pic>
        <p:nvPicPr>
          <p:cNvPr id="5" name="Picture 3" descr="uv"/>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4787900" y="333375"/>
            <a:ext cx="3921125" cy="29432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6" name="Picture 4" descr="spec_fig2%20diode%20array"/>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716463" y="3644900"/>
            <a:ext cx="3744912" cy="27813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7" name="Picture 5" descr="spec_fig1%20scan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565400"/>
            <a:ext cx="3810000" cy="263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6"/>
          <p:cNvSpPr txBox="1">
            <a:spLocks noChangeArrowheads="1"/>
          </p:cNvSpPr>
          <p:nvPr/>
        </p:nvSpPr>
        <p:spPr bwMode="auto">
          <a:xfrm>
            <a:off x="468313" y="5516563"/>
            <a:ext cx="3887787"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Světlo </a:t>
            </a:r>
            <a:r>
              <a:rPr lang="cs-CZ">
                <a:solidFill>
                  <a:schemeClr val="accent2"/>
                </a:solidFill>
              </a:rPr>
              <a:t>jedné vybrané vlnové délky</a:t>
            </a:r>
            <a:r>
              <a:rPr lang="cs-CZ">
                <a:solidFill>
                  <a:schemeClr val="tx1"/>
                </a:solidFill>
              </a:rPr>
              <a:t> nebo </a:t>
            </a:r>
            <a:r>
              <a:rPr lang="cs-CZ">
                <a:solidFill>
                  <a:srgbClr val="FF0066"/>
                </a:solidFill>
              </a:rPr>
              <a:t>celé prošlé spektrum</a:t>
            </a:r>
            <a:r>
              <a:rPr lang="cs-CZ">
                <a:solidFill>
                  <a:schemeClr val="tx1"/>
                </a:solidFill>
              </a:rPr>
              <a:t> může být měřeno</a:t>
            </a:r>
          </a:p>
        </p:txBody>
      </p:sp>
      <p:sp>
        <p:nvSpPr>
          <p:cNvPr id="9" name="Line 7"/>
          <p:cNvSpPr>
            <a:spLocks noChangeShapeType="1"/>
          </p:cNvSpPr>
          <p:nvPr/>
        </p:nvSpPr>
        <p:spPr bwMode="auto">
          <a:xfrm>
            <a:off x="4643438" y="5300663"/>
            <a:ext cx="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chemeClr val="tx1"/>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 name="Line 8"/>
          <p:cNvSpPr>
            <a:spLocks noChangeShapeType="1"/>
          </p:cNvSpPr>
          <p:nvPr/>
        </p:nvSpPr>
        <p:spPr bwMode="auto">
          <a:xfrm flipV="1">
            <a:off x="2987675" y="3429000"/>
            <a:ext cx="647700" cy="201612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1" name="Line 9"/>
          <p:cNvSpPr>
            <a:spLocks noChangeShapeType="1"/>
          </p:cNvSpPr>
          <p:nvPr/>
        </p:nvSpPr>
        <p:spPr bwMode="auto">
          <a:xfrm flipV="1">
            <a:off x="4140200" y="5013325"/>
            <a:ext cx="1368425" cy="936625"/>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2" name="Text Box 10"/>
          <p:cNvSpPr txBox="1">
            <a:spLocks noChangeArrowheads="1"/>
          </p:cNvSpPr>
          <p:nvPr/>
        </p:nvSpPr>
        <p:spPr bwMode="auto">
          <a:xfrm>
            <a:off x="539750" y="1557338"/>
            <a:ext cx="3455988"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NIR = </a:t>
            </a:r>
            <a:r>
              <a:rPr lang="en-GB">
                <a:solidFill>
                  <a:schemeClr val="tx1"/>
                </a:solidFill>
              </a:rPr>
              <a:t>near infrared</a:t>
            </a:r>
            <a:r>
              <a:rPr lang="cs-CZ">
                <a:solidFill>
                  <a:schemeClr val="tx1"/>
                </a:solidFill>
              </a:rPr>
              <a:t> = blízká infračervená oblast</a:t>
            </a:r>
          </a:p>
        </p:txBody>
      </p:sp>
      <p:sp>
        <p:nvSpPr>
          <p:cNvPr id="2" name="Date Placeholder 1">
            <a:extLst>
              <a:ext uri="{FF2B5EF4-FFF2-40B4-BE49-F238E27FC236}">
                <a16:creationId xmlns:a16="http://schemas.microsoft.com/office/drawing/2014/main" id="{1C6D5FA8-1043-1A42-BD6D-B23AD7912D1F}"/>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4A5AC629-7658-4D41-87CC-BED3FCBD9C5D}"/>
              </a:ext>
            </a:extLst>
          </p:cNvPr>
          <p:cNvSpPr>
            <a:spLocks noGrp="1"/>
          </p:cNvSpPr>
          <p:nvPr>
            <p:ph type="ftr" sz="quarter" idx="11"/>
          </p:nvPr>
        </p:nvSpPr>
        <p:spPr/>
        <p:txBody>
          <a:bodyPr/>
          <a:lstStyle/>
          <a:p>
            <a:r>
              <a:rPr lang="en-US"/>
              <a:t>Karel Kubíček</a:t>
            </a:r>
          </a:p>
        </p:txBody>
      </p:sp>
      <p:sp>
        <p:nvSpPr>
          <p:cNvPr id="16" name="Slide Number Placeholder 15">
            <a:extLst>
              <a:ext uri="{FF2B5EF4-FFF2-40B4-BE49-F238E27FC236}">
                <a16:creationId xmlns:a16="http://schemas.microsoft.com/office/drawing/2014/main" id="{8FC5657C-930E-704D-AFC5-340745FBD1D7}"/>
              </a:ext>
            </a:extLst>
          </p:cNvPr>
          <p:cNvSpPr>
            <a:spLocks noGrp="1"/>
          </p:cNvSpPr>
          <p:nvPr>
            <p:ph type="sldNum" sz="quarter" idx="12"/>
          </p:nvPr>
        </p:nvSpPr>
        <p:spPr/>
        <p:txBody>
          <a:bodyPr/>
          <a:lstStyle/>
          <a:p>
            <a:fld id="{9F55A76C-3A57-0940-BBC0-C9D853A7BB7B}" type="slidenum">
              <a:rPr lang="en-US" smtClean="0"/>
              <a:t>28</a:t>
            </a:fld>
            <a:endParaRPr lang="en-US"/>
          </a:p>
        </p:txBody>
      </p:sp>
    </p:spTree>
    <p:extLst>
      <p:ext uri="{BB962C8B-B14F-4D97-AF65-F5344CB8AC3E}">
        <p14:creationId xmlns:p14="http://schemas.microsoft.com/office/powerpoint/2010/main" val="4276156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404813"/>
            <a:ext cx="8229600" cy="792162"/>
          </a:xfrm>
          <a:solidFill>
            <a:srgbClr val="0000FF">
              <a:alpha val="30000"/>
            </a:srgbClr>
          </a:solidFill>
        </p:spPr>
        <p:txBody>
          <a:bodyPr/>
          <a:lstStyle/>
          <a:p>
            <a:r>
              <a:rPr lang="cs-CZ" b="1"/>
              <a:t>Absorpční </a:t>
            </a:r>
            <a:r>
              <a:rPr lang="en-GB" b="1"/>
              <a:t>UV </a:t>
            </a:r>
            <a:r>
              <a:rPr lang="cs-CZ" b="1"/>
              <a:t>spektrofotometrie</a:t>
            </a:r>
            <a:endParaRPr lang="cs-CZ" b="1">
              <a:solidFill>
                <a:schemeClr val="tx1"/>
              </a:solidFill>
            </a:endParaRPr>
          </a:p>
        </p:txBody>
      </p:sp>
      <p:sp>
        <p:nvSpPr>
          <p:cNvPr id="5" name="Rectangle 3"/>
          <p:cNvSpPr txBox="1">
            <a:spLocks noChangeArrowheads="1"/>
          </p:cNvSpPr>
          <p:nvPr/>
        </p:nvSpPr>
        <p:spPr>
          <a:xfrm>
            <a:off x="468313" y="1628775"/>
            <a:ext cx="8229600" cy="4824413"/>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Wingdings" charset="0"/>
              <a:buChar char="Ø"/>
            </a:pPr>
            <a:r>
              <a:rPr lang="cs-CZ" sz="2400" dirty="0"/>
              <a:t>Ultrafialové</a:t>
            </a:r>
            <a:r>
              <a:rPr lang="en-GB" sz="2400" dirty="0"/>
              <a:t> (</a:t>
            </a:r>
            <a:r>
              <a:rPr lang="en-GB" sz="2400" b="1" dirty="0"/>
              <a:t>UV</a:t>
            </a:r>
            <a:r>
              <a:rPr lang="en-GB" sz="2400" dirty="0"/>
              <a:t>) </a:t>
            </a:r>
            <a:r>
              <a:rPr lang="cs-CZ" sz="2400" dirty="0"/>
              <a:t>světlo </a:t>
            </a:r>
            <a:r>
              <a:rPr lang="cs-CZ" sz="2400" b="1" dirty="0"/>
              <a:t>je absorbováno</a:t>
            </a:r>
            <a:r>
              <a:rPr lang="cs-CZ" sz="2400" dirty="0"/>
              <a:t> různými sloučeninami</a:t>
            </a:r>
            <a:r>
              <a:rPr lang="en-GB" sz="2400" dirty="0"/>
              <a:t>, </a:t>
            </a:r>
            <a:r>
              <a:rPr lang="cs-CZ" sz="2400" dirty="0"/>
              <a:t>zejména těmi, které mají </a:t>
            </a:r>
            <a:r>
              <a:rPr lang="cs-CZ" sz="2400" b="1" dirty="0"/>
              <a:t>konjugované dvojné vazby</a:t>
            </a:r>
            <a:r>
              <a:rPr lang="en-GB" sz="2400" dirty="0"/>
              <a:t>. </a:t>
            </a:r>
            <a:r>
              <a:rPr lang="cs-CZ" sz="2400" dirty="0"/>
              <a:t>Jak bílkoviny, tak nukleové kyseliny silně absorbují UV světlo, což lze využít pro jejich zkoumání</a:t>
            </a:r>
            <a:r>
              <a:rPr lang="en-GB" sz="2400" dirty="0"/>
              <a:t>.</a:t>
            </a:r>
            <a:endParaRPr lang="cs-CZ" sz="2400" dirty="0"/>
          </a:p>
          <a:p>
            <a:pPr>
              <a:lnSpc>
                <a:spcPct val="90000"/>
              </a:lnSpc>
              <a:buFont typeface="Wingdings" charset="0"/>
              <a:buNone/>
            </a:pPr>
            <a:endParaRPr lang="en-GB" sz="2400" dirty="0"/>
          </a:p>
          <a:p>
            <a:pPr lvl="1">
              <a:lnSpc>
                <a:spcPct val="90000"/>
              </a:lnSpc>
            </a:pPr>
            <a:r>
              <a:rPr lang="cs-CZ" sz="2200" dirty="0"/>
              <a:t>Aminokyseliny </a:t>
            </a:r>
            <a:r>
              <a:rPr lang="cs-CZ" sz="2200" b="1" dirty="0">
                <a:solidFill>
                  <a:srgbClr val="FF0000"/>
                </a:solidFill>
              </a:rPr>
              <a:t>tryptofan</a:t>
            </a:r>
            <a:r>
              <a:rPr lang="en-GB" sz="2200" dirty="0"/>
              <a:t> a </a:t>
            </a:r>
            <a:r>
              <a:rPr lang="en-GB" sz="2200" b="1" dirty="0" err="1">
                <a:solidFill>
                  <a:srgbClr val="FF0000"/>
                </a:solidFill>
              </a:rPr>
              <a:t>tyrosin</a:t>
            </a:r>
            <a:r>
              <a:rPr lang="en-GB" sz="2200" dirty="0"/>
              <a:t> </a:t>
            </a:r>
            <a:r>
              <a:rPr lang="cs-CZ" sz="2200" dirty="0"/>
              <a:t>mají absorpční maxima při přibližně</a:t>
            </a:r>
            <a:r>
              <a:rPr lang="en-GB" sz="2200" dirty="0"/>
              <a:t> </a:t>
            </a:r>
            <a:r>
              <a:rPr lang="en-GB" sz="2200" b="1" dirty="0"/>
              <a:t>280 nm</a:t>
            </a:r>
            <a:r>
              <a:rPr lang="en-GB" sz="2200" dirty="0"/>
              <a:t>. </a:t>
            </a:r>
            <a:r>
              <a:rPr lang="cs-CZ" sz="2200" b="1" dirty="0">
                <a:solidFill>
                  <a:srgbClr val="FF0000"/>
                </a:solidFill>
              </a:rPr>
              <a:t>F</a:t>
            </a:r>
            <a:r>
              <a:rPr lang="en-GB" sz="2200" b="1" dirty="0" err="1">
                <a:solidFill>
                  <a:srgbClr val="FF0000"/>
                </a:solidFill>
              </a:rPr>
              <a:t>enylalanin</a:t>
            </a:r>
            <a:r>
              <a:rPr lang="cs-CZ" sz="2200" b="1" dirty="0">
                <a:solidFill>
                  <a:srgbClr val="FF0000"/>
                </a:solidFill>
              </a:rPr>
              <a:t> </a:t>
            </a:r>
            <a:r>
              <a:rPr lang="cs-CZ" sz="2200" dirty="0"/>
              <a:t>při</a:t>
            </a:r>
            <a:r>
              <a:rPr lang="en-GB" sz="2200" dirty="0"/>
              <a:t> </a:t>
            </a:r>
            <a:r>
              <a:rPr lang="en-GB" sz="2200" b="1" dirty="0"/>
              <a:t>255 nm</a:t>
            </a:r>
            <a:r>
              <a:rPr lang="en-GB" sz="2200" dirty="0"/>
              <a:t>.</a:t>
            </a:r>
            <a:r>
              <a:rPr lang="en-GB" sz="2000" dirty="0"/>
              <a:t> </a:t>
            </a:r>
            <a:endParaRPr lang="cs-CZ" sz="2000" dirty="0"/>
          </a:p>
          <a:p>
            <a:pPr lvl="1">
              <a:lnSpc>
                <a:spcPct val="90000"/>
              </a:lnSpc>
              <a:buFontTx/>
              <a:buNone/>
            </a:pPr>
            <a:endParaRPr lang="en-GB" sz="2000" dirty="0"/>
          </a:p>
          <a:p>
            <a:pPr lvl="1">
              <a:lnSpc>
                <a:spcPct val="90000"/>
              </a:lnSpc>
            </a:pPr>
            <a:r>
              <a:rPr lang="en-GB" sz="2200" b="1" dirty="0">
                <a:solidFill>
                  <a:srgbClr val="FF0000"/>
                </a:solidFill>
              </a:rPr>
              <a:t>Nu</a:t>
            </a:r>
            <a:r>
              <a:rPr lang="cs-CZ" sz="2200" b="1" dirty="0">
                <a:solidFill>
                  <a:srgbClr val="FF0000"/>
                </a:solidFill>
              </a:rPr>
              <a:t>k</a:t>
            </a:r>
            <a:r>
              <a:rPr lang="en-GB" sz="2200" b="1" dirty="0" err="1">
                <a:solidFill>
                  <a:srgbClr val="FF0000"/>
                </a:solidFill>
              </a:rPr>
              <a:t>leotid</a:t>
            </a:r>
            <a:r>
              <a:rPr lang="cs-CZ" sz="2200" b="1" dirty="0" err="1">
                <a:solidFill>
                  <a:srgbClr val="FF0000"/>
                </a:solidFill>
              </a:rPr>
              <a:t>y</a:t>
            </a:r>
            <a:r>
              <a:rPr lang="en-GB" sz="2200" b="1" dirty="0">
                <a:solidFill>
                  <a:srgbClr val="FF0000"/>
                </a:solidFill>
              </a:rPr>
              <a:t> </a:t>
            </a:r>
            <a:r>
              <a:rPr lang="en-GB" sz="2200" dirty="0"/>
              <a:t>(</a:t>
            </a:r>
            <a:r>
              <a:rPr lang="cs-CZ" sz="2200" dirty="0"/>
              <a:t>dusíkaté báze</a:t>
            </a:r>
            <a:r>
              <a:rPr lang="en-GB" sz="2200" dirty="0"/>
              <a:t>) </a:t>
            </a:r>
            <a:r>
              <a:rPr lang="cs-CZ" sz="2200" dirty="0"/>
              <a:t>mají absorpční maxima v oblasti</a:t>
            </a:r>
            <a:r>
              <a:rPr lang="en-GB" sz="2200" dirty="0"/>
              <a:t> </a:t>
            </a:r>
            <a:r>
              <a:rPr lang="en-GB" sz="2200" b="1" dirty="0"/>
              <a:t>260 - 270 nm</a:t>
            </a:r>
            <a:r>
              <a:rPr lang="en-GB" sz="2200" dirty="0"/>
              <a:t>.</a:t>
            </a:r>
            <a:r>
              <a:rPr lang="en-GB" sz="2000" dirty="0"/>
              <a:t> </a:t>
            </a:r>
            <a:endParaRPr lang="cs-CZ" sz="2000" dirty="0"/>
          </a:p>
          <a:p>
            <a:pPr lvl="1">
              <a:lnSpc>
                <a:spcPct val="90000"/>
              </a:lnSpc>
              <a:buFontTx/>
              <a:buNone/>
            </a:pPr>
            <a:endParaRPr lang="en-GB" sz="2000" b="1" dirty="0"/>
          </a:p>
          <a:p>
            <a:pPr lvl="1">
              <a:lnSpc>
                <a:spcPct val="90000"/>
              </a:lnSpc>
            </a:pPr>
            <a:r>
              <a:rPr lang="en-GB" sz="2200" b="1" dirty="0"/>
              <a:t>Chromo</a:t>
            </a:r>
            <a:r>
              <a:rPr lang="cs-CZ" sz="2200" b="1" dirty="0"/>
              <a:t>f</a:t>
            </a:r>
            <a:r>
              <a:rPr lang="en-GB" sz="2200" b="1" dirty="0"/>
              <a:t>or</a:t>
            </a:r>
            <a:r>
              <a:rPr lang="cs-CZ" sz="2200" b="1" dirty="0" err="1"/>
              <a:t>y</a:t>
            </a:r>
            <a:r>
              <a:rPr lang="en-GB" sz="2200" dirty="0"/>
              <a:t> – </a:t>
            </a:r>
            <a:r>
              <a:rPr lang="cs-CZ" sz="2200" dirty="0"/>
              <a:t>jejich absorpční vlastnosti se mění podle chemického složení prostředí</a:t>
            </a:r>
            <a:r>
              <a:rPr lang="en-GB" sz="2200" dirty="0"/>
              <a:t>.</a:t>
            </a:r>
          </a:p>
        </p:txBody>
      </p:sp>
      <p:sp>
        <p:nvSpPr>
          <p:cNvPr id="2" name="Date Placeholder 1">
            <a:extLst>
              <a:ext uri="{FF2B5EF4-FFF2-40B4-BE49-F238E27FC236}">
                <a16:creationId xmlns:a16="http://schemas.microsoft.com/office/drawing/2014/main" id="{689BAA2C-10C6-F34D-9B2E-15FDD5FC091B}"/>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1E0209E1-78B5-734C-B63F-AEC35451C77B}"/>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CB1911FE-4AC6-3846-9B78-6EDD07F45C21}"/>
              </a:ext>
            </a:extLst>
          </p:cNvPr>
          <p:cNvSpPr>
            <a:spLocks noGrp="1"/>
          </p:cNvSpPr>
          <p:nvPr>
            <p:ph type="sldNum" sz="quarter" idx="12"/>
          </p:nvPr>
        </p:nvSpPr>
        <p:spPr/>
        <p:txBody>
          <a:bodyPr/>
          <a:lstStyle/>
          <a:p>
            <a:fld id="{9F55A76C-3A57-0940-BBC0-C9D853A7BB7B}" type="slidenum">
              <a:rPr lang="en-US" smtClean="0"/>
              <a:t>29</a:t>
            </a:fld>
            <a:endParaRPr lang="en-US"/>
          </a:p>
        </p:txBody>
      </p:sp>
    </p:spTree>
    <p:extLst>
      <p:ext uri="{BB962C8B-B14F-4D97-AF65-F5344CB8AC3E}">
        <p14:creationId xmlns:p14="http://schemas.microsoft.com/office/powerpoint/2010/main" val="1997697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68313" y="549275"/>
            <a:ext cx="8153400" cy="1020763"/>
          </a:xfrm>
          <a:solidFill>
            <a:srgbClr val="0000FF">
              <a:alpha val="30000"/>
            </a:srgbClr>
          </a:solidFill>
        </p:spPr>
        <p:txBody>
          <a:bodyPr>
            <a:normAutofit fontScale="90000"/>
          </a:bodyPr>
          <a:lstStyle/>
          <a:p>
            <a:r>
              <a:rPr lang="cs-CZ" b="1">
                <a:solidFill>
                  <a:schemeClr val="tx1"/>
                </a:solidFill>
              </a:rPr>
              <a:t>Biofyzika a biomolekulární výzkum</a:t>
            </a:r>
          </a:p>
        </p:txBody>
      </p:sp>
      <p:sp>
        <p:nvSpPr>
          <p:cNvPr id="6" name="Rectangle 3"/>
          <p:cNvSpPr txBox="1">
            <a:spLocks noChangeArrowheads="1"/>
          </p:cNvSpPr>
          <p:nvPr/>
        </p:nvSpPr>
        <p:spPr>
          <a:xfrm>
            <a:off x="395288" y="1844675"/>
            <a:ext cx="8229600" cy="4565650"/>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Tx/>
              <a:buNone/>
            </a:pPr>
            <a:r>
              <a:rPr lang="cs-CZ"/>
              <a:t>	</a:t>
            </a:r>
            <a:r>
              <a:rPr lang="cs-CZ" sz="2800"/>
              <a:t>Tento výzkum je orientován zejména na strukturální studie, které umožňují porozumět např.:</a:t>
            </a:r>
          </a:p>
          <a:p>
            <a:pPr>
              <a:lnSpc>
                <a:spcPct val="80000"/>
              </a:lnSpc>
              <a:buFontTx/>
              <a:buNone/>
            </a:pPr>
            <a:endParaRPr lang="cs-CZ" sz="2800"/>
          </a:p>
          <a:p>
            <a:pPr lvl="1">
              <a:lnSpc>
                <a:spcPct val="80000"/>
              </a:lnSpc>
              <a:buFont typeface="Wingdings" charset="0"/>
              <a:buChar char="Ø"/>
            </a:pPr>
            <a:r>
              <a:rPr lang="cs-CZ" sz="2400"/>
              <a:t>Specifičnosti enzymatických a imunologických reakcí</a:t>
            </a:r>
          </a:p>
          <a:p>
            <a:pPr lvl="1">
              <a:lnSpc>
                <a:spcPct val="80000"/>
              </a:lnSpc>
              <a:buFont typeface="Wingdings" charset="0"/>
              <a:buChar char="Ø"/>
            </a:pPr>
            <a:endParaRPr lang="cs-CZ" sz="1000"/>
          </a:p>
          <a:p>
            <a:pPr lvl="1">
              <a:lnSpc>
                <a:spcPct val="80000"/>
              </a:lnSpc>
              <a:buFont typeface="Wingdings" charset="0"/>
              <a:buChar char="Ø"/>
            </a:pPr>
            <a:r>
              <a:rPr lang="cs-CZ" sz="2400"/>
              <a:t>Účinkům některých léků</a:t>
            </a:r>
            <a:r>
              <a:rPr lang="en-GB" sz="2400"/>
              <a:t> </a:t>
            </a:r>
            <a:r>
              <a:rPr lang="cs-CZ" sz="2400"/>
              <a:t>(např. cytostatik) na molekulární úrovni. </a:t>
            </a:r>
          </a:p>
          <a:p>
            <a:pPr lvl="1">
              <a:lnSpc>
                <a:spcPct val="80000"/>
              </a:lnSpc>
              <a:buFont typeface="Wingdings" charset="0"/>
              <a:buChar char="Ø"/>
            </a:pPr>
            <a:endParaRPr lang="cs-CZ" sz="1000"/>
          </a:p>
          <a:p>
            <a:pPr lvl="1">
              <a:lnSpc>
                <a:spcPct val="80000"/>
              </a:lnSpc>
              <a:buFont typeface="Wingdings" charset="0"/>
              <a:buChar char="Ø"/>
            </a:pPr>
            <a:r>
              <a:rPr lang="cs-CZ" sz="2400"/>
              <a:t>Mechanismům pasivního i aktivního transportu</a:t>
            </a:r>
          </a:p>
          <a:p>
            <a:pPr lvl="1">
              <a:lnSpc>
                <a:spcPct val="80000"/>
              </a:lnSpc>
              <a:buFont typeface="Wingdings" charset="0"/>
              <a:buChar char="Ø"/>
            </a:pPr>
            <a:endParaRPr lang="cs-CZ" sz="1000"/>
          </a:p>
          <a:p>
            <a:pPr lvl="1">
              <a:lnSpc>
                <a:spcPct val="80000"/>
              </a:lnSpc>
              <a:buFont typeface="Wingdings" charset="0"/>
              <a:buChar char="Ø"/>
            </a:pPr>
            <a:r>
              <a:rPr lang="cs-CZ" sz="2400"/>
              <a:t>Buněčnému pohybu</a:t>
            </a:r>
          </a:p>
          <a:p>
            <a:pPr lvl="1">
              <a:lnSpc>
                <a:spcPct val="80000"/>
              </a:lnSpc>
              <a:buFont typeface="Wingdings" charset="0"/>
              <a:buChar char="Ø"/>
            </a:pPr>
            <a:endParaRPr lang="cs-CZ" sz="1000"/>
          </a:p>
          <a:p>
            <a:pPr lvl="1">
              <a:lnSpc>
                <a:spcPct val="80000"/>
              </a:lnSpc>
              <a:buFont typeface="Wingdings" charset="0"/>
              <a:buChar char="Ø"/>
            </a:pPr>
            <a:r>
              <a:rPr lang="cs-CZ" sz="2400"/>
              <a:t>……………..</a:t>
            </a:r>
            <a:endParaRPr lang="cs-CZ" sz="2400" dirty="0"/>
          </a:p>
        </p:txBody>
      </p:sp>
      <p:sp>
        <p:nvSpPr>
          <p:cNvPr id="2" name="Date Placeholder 1">
            <a:extLst>
              <a:ext uri="{FF2B5EF4-FFF2-40B4-BE49-F238E27FC236}">
                <a16:creationId xmlns:a16="http://schemas.microsoft.com/office/drawing/2014/main" id="{0081D015-6CA4-C74C-90B9-7F55A8FB9887}"/>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B2873312-FCA9-D648-8125-7BA82BD2A371}"/>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AF6B1C95-CAF7-B943-97D8-2C74F2CC4B49}"/>
              </a:ext>
            </a:extLst>
          </p:cNvPr>
          <p:cNvSpPr>
            <a:spLocks noGrp="1"/>
          </p:cNvSpPr>
          <p:nvPr>
            <p:ph type="sldNum" sz="quarter" idx="12"/>
          </p:nvPr>
        </p:nvSpPr>
        <p:spPr/>
        <p:txBody>
          <a:bodyPr/>
          <a:lstStyle/>
          <a:p>
            <a:fld id="{9F55A76C-3A57-0940-BBC0-C9D853A7BB7B}" type="slidenum">
              <a:rPr lang="en-US" smtClean="0"/>
              <a:t>3</a:t>
            </a:fld>
            <a:endParaRPr lang="en-US"/>
          </a:p>
        </p:txBody>
      </p:sp>
    </p:spTree>
    <p:extLst>
      <p:ext uri="{BB962C8B-B14F-4D97-AF65-F5344CB8AC3E}">
        <p14:creationId xmlns:p14="http://schemas.microsoft.com/office/powerpoint/2010/main" val="3670491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213335" y="5470897"/>
            <a:ext cx="8717329"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buFontTx/>
              <a:buNone/>
            </a:pPr>
            <a:r>
              <a:rPr lang="cs-CZ" dirty="0">
                <a:solidFill>
                  <a:schemeClr val="tx1"/>
                </a:solidFill>
              </a:rPr>
              <a:t>Absorpční spektrum volného fenylalaninu, tyrosinu a tryptofanu v UV oblast</a:t>
            </a:r>
            <a:endParaRPr lang="en-GB" dirty="0">
              <a:solidFill>
                <a:schemeClr val="tx1"/>
              </a:solidFill>
            </a:endParaRPr>
          </a:p>
          <a:p>
            <a:pPr>
              <a:spcBef>
                <a:spcPct val="50000"/>
              </a:spcBef>
            </a:pPr>
            <a:r>
              <a:rPr lang="cs-CZ" sz="1600" dirty="0" err="1">
                <a:solidFill>
                  <a:schemeClr val="tx1"/>
                </a:solidFill>
              </a:rPr>
              <a:t>Podle:http</a:t>
            </a:r>
            <a:r>
              <a:rPr lang="cs-CZ" sz="1600" dirty="0">
                <a:solidFill>
                  <a:schemeClr val="tx1"/>
                </a:solidFill>
              </a:rPr>
              <a:t>://</a:t>
            </a:r>
            <a:r>
              <a:rPr lang="cs-CZ" sz="1600" dirty="0" err="1">
                <a:solidFill>
                  <a:schemeClr val="tx1"/>
                </a:solidFill>
              </a:rPr>
              <a:t>www.fst.rdg.ac.uk</a:t>
            </a:r>
            <a:r>
              <a:rPr lang="cs-CZ" sz="1600" dirty="0">
                <a:solidFill>
                  <a:schemeClr val="tx1"/>
                </a:solidFill>
              </a:rPr>
              <a:t>/</a:t>
            </a:r>
            <a:r>
              <a:rPr lang="cs-CZ" sz="1600" dirty="0" err="1">
                <a:solidFill>
                  <a:schemeClr val="tx1"/>
                </a:solidFill>
              </a:rPr>
              <a:t>courses</a:t>
            </a:r>
            <a:r>
              <a:rPr lang="cs-CZ" sz="1600" dirty="0">
                <a:solidFill>
                  <a:schemeClr val="tx1"/>
                </a:solidFill>
              </a:rPr>
              <a:t>/fs460/lecture6/lecture6.htm</a:t>
            </a:r>
          </a:p>
        </p:txBody>
      </p:sp>
      <p:graphicFrame>
        <p:nvGraphicFramePr>
          <p:cNvPr id="12" name="Object 12"/>
          <p:cNvGraphicFramePr>
            <a:graphicFrameLocks noChangeAspect="1"/>
          </p:cNvGraphicFramePr>
          <p:nvPr>
            <p:extLst>
              <p:ext uri="{D42A27DB-BD31-4B8C-83A1-F6EECF244321}">
                <p14:modId xmlns:p14="http://schemas.microsoft.com/office/powerpoint/2010/main" val="233456405"/>
              </p:ext>
            </p:extLst>
          </p:nvPr>
        </p:nvGraphicFramePr>
        <p:xfrm>
          <a:off x="2049462" y="1248148"/>
          <a:ext cx="4105275" cy="3803650"/>
        </p:xfrm>
        <a:graphic>
          <a:graphicData uri="http://schemas.openxmlformats.org/presentationml/2006/ole">
            <mc:AlternateContent xmlns:mc="http://schemas.openxmlformats.org/markup-compatibility/2006">
              <mc:Choice xmlns:v="urn:schemas-microsoft-com:vml" Requires="v">
                <p:oleObj name="Rastrový obrázek" r:id="rId2" imgW="5180952" imgH="4800000" progId="Paint.Picture">
                  <p:embed/>
                </p:oleObj>
              </mc:Choice>
              <mc:Fallback>
                <p:oleObj name="Rastrový obrázek" r:id="rId2" imgW="5180952" imgH="4800000"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462" y="1248148"/>
                        <a:ext cx="4105275" cy="3803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 name="Rectangle 15"/>
          <p:cNvSpPr txBox="1">
            <a:spLocks noChangeArrowheads="1"/>
          </p:cNvSpPr>
          <p:nvPr/>
        </p:nvSpPr>
        <p:spPr bwMode="auto">
          <a:xfrm>
            <a:off x="458788" y="107584"/>
            <a:ext cx="6029935" cy="993775"/>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cs-CZ" sz="4000" dirty="0"/>
              <a:t>UV/Vis spektroskopie proteinů</a:t>
            </a:r>
            <a:endParaRPr lang="en-GB" sz="4000" dirty="0"/>
          </a:p>
        </p:txBody>
      </p:sp>
      <p:sp>
        <p:nvSpPr>
          <p:cNvPr id="2" name="Date Placeholder 1">
            <a:extLst>
              <a:ext uri="{FF2B5EF4-FFF2-40B4-BE49-F238E27FC236}">
                <a16:creationId xmlns:a16="http://schemas.microsoft.com/office/drawing/2014/main" id="{B71D1131-0378-A54F-B87F-A0398AAF7C3B}"/>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3D32FE72-9A11-1F4C-BFA0-D0E491630382}"/>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42279490-70D3-FB4E-AA10-E8BC4642C80B}"/>
              </a:ext>
            </a:extLst>
          </p:cNvPr>
          <p:cNvSpPr>
            <a:spLocks noGrp="1"/>
          </p:cNvSpPr>
          <p:nvPr>
            <p:ph type="sldNum" sz="quarter" idx="12"/>
          </p:nvPr>
        </p:nvSpPr>
        <p:spPr/>
        <p:txBody>
          <a:bodyPr/>
          <a:lstStyle/>
          <a:p>
            <a:fld id="{9F55A76C-3A57-0940-BBC0-C9D853A7BB7B}" type="slidenum">
              <a:rPr lang="en-US" smtClean="0"/>
              <a:t>30</a:t>
            </a:fld>
            <a:endParaRPr lang="en-US"/>
          </a:p>
        </p:txBody>
      </p:sp>
    </p:spTree>
    <p:extLst>
      <p:ext uri="{BB962C8B-B14F-4D97-AF65-F5344CB8AC3E}">
        <p14:creationId xmlns:p14="http://schemas.microsoft.com/office/powerpoint/2010/main" val="1790816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23850" y="404813"/>
            <a:ext cx="8496300" cy="922337"/>
          </a:xfrm>
          <a:solidFill>
            <a:srgbClr val="0000FF">
              <a:alpha val="30000"/>
            </a:srgbClr>
          </a:solidFill>
        </p:spPr>
        <p:txBody>
          <a:bodyPr/>
          <a:lstStyle/>
          <a:p>
            <a:r>
              <a:rPr lang="cs-CZ" b="1" dirty="0" err="1">
                <a:solidFill>
                  <a:schemeClr val="tx1"/>
                </a:solidFill>
              </a:rPr>
              <a:t>Hypochromní</a:t>
            </a:r>
            <a:r>
              <a:rPr lang="cs-CZ" b="1" dirty="0">
                <a:solidFill>
                  <a:schemeClr val="tx1"/>
                </a:solidFill>
              </a:rPr>
              <a:t> efekt (HE)</a:t>
            </a:r>
          </a:p>
        </p:txBody>
      </p:sp>
      <p:sp>
        <p:nvSpPr>
          <p:cNvPr id="5" name="Rectangle 3"/>
          <p:cNvSpPr txBox="1">
            <a:spLocks noChangeArrowheads="1"/>
          </p:cNvSpPr>
          <p:nvPr/>
        </p:nvSpPr>
        <p:spPr>
          <a:xfrm>
            <a:off x="125412" y="1579440"/>
            <a:ext cx="8893175" cy="4032250"/>
          </a:xfrm>
          <a:prstGeom prst="rect">
            <a:avLst/>
          </a:prstGeom>
          <a:solidFill>
            <a:schemeClr val="bg1">
              <a:alpha val="70000"/>
            </a:schemeClr>
          </a:solid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charset="0"/>
              <a:buChar char="Ø"/>
            </a:pPr>
            <a:r>
              <a:rPr lang="cs-CZ" sz="2400" dirty="0"/>
              <a:t>Absorpce světla je ovlivňována dipólovými momenty chemických vazeb, které interagují s fotony. Stochasticky (náhodně) orientované dipólové momenty (denaturovaná bílkovina) absorbují světlo lépe než ve stavu uspořádaném (šroubovice). U </a:t>
            </a:r>
            <a:r>
              <a:rPr lang="cs-CZ" sz="2400" b="1" dirty="0"/>
              <a:t>bílkovin</a:t>
            </a:r>
            <a:r>
              <a:rPr lang="cs-CZ" sz="2400" dirty="0"/>
              <a:t> je HE způsoben peptidovými vazbami, které mají UV absorpční maximum kolem 190 </a:t>
            </a:r>
            <a:r>
              <a:rPr lang="cs-CZ" sz="2400" dirty="0" err="1"/>
              <a:t>nm</a:t>
            </a:r>
            <a:r>
              <a:rPr lang="cs-CZ" sz="2400" dirty="0"/>
              <a:t>. </a:t>
            </a:r>
          </a:p>
          <a:p>
            <a:pPr>
              <a:lnSpc>
                <a:spcPct val="110000"/>
              </a:lnSpc>
              <a:buFont typeface="Wingdings" charset="0"/>
              <a:buChar char="Ø"/>
            </a:pPr>
            <a:endParaRPr lang="cs-CZ" sz="2400" dirty="0"/>
          </a:p>
          <a:p>
            <a:pPr>
              <a:lnSpc>
                <a:spcPct val="110000"/>
              </a:lnSpc>
              <a:buFont typeface="Wingdings" charset="0"/>
              <a:buChar char="Ø"/>
            </a:pPr>
            <a:r>
              <a:rPr lang="cs-CZ" sz="2400" dirty="0"/>
              <a:t>Dvoušroubovice </a:t>
            </a:r>
            <a:r>
              <a:rPr lang="cs-CZ" sz="2400" b="1" dirty="0"/>
              <a:t>DNA</a:t>
            </a:r>
            <a:r>
              <a:rPr lang="cs-CZ" sz="2400" dirty="0"/>
              <a:t> absorbuje UV světlo hůře vlivem patrových a vodíkových interakcí než </a:t>
            </a:r>
            <a:r>
              <a:rPr lang="cs-CZ" sz="2400" dirty="0" err="1"/>
              <a:t>jednořetezcová</a:t>
            </a:r>
            <a:r>
              <a:rPr lang="cs-CZ" sz="2400" dirty="0"/>
              <a:t> (denaturovaná/neuspořádaná). </a:t>
            </a:r>
            <a:r>
              <a:rPr lang="cs-CZ" sz="2400" b="1" dirty="0"/>
              <a:t>A</a:t>
            </a:r>
            <a:r>
              <a:rPr lang="cs-CZ" sz="2400" b="1" baseline="-25000" dirty="0"/>
              <a:t>DNA260nm</a:t>
            </a:r>
            <a:r>
              <a:rPr lang="cs-CZ" sz="2400" dirty="0"/>
              <a:t> v horké vodě </a:t>
            </a:r>
            <a:r>
              <a:rPr lang="cs-CZ" sz="2400" b="1" dirty="0"/>
              <a:t>&gt;</a:t>
            </a:r>
            <a:r>
              <a:rPr lang="cs-CZ" sz="2400" dirty="0"/>
              <a:t> ve studené vodě</a:t>
            </a:r>
          </a:p>
          <a:p>
            <a:pPr>
              <a:lnSpc>
                <a:spcPct val="110000"/>
              </a:lnSpc>
              <a:buFont typeface="Wingdings" charset="0"/>
              <a:buChar char="Ø"/>
            </a:pPr>
            <a:endParaRPr lang="cs-CZ" sz="2400" dirty="0"/>
          </a:p>
          <a:p>
            <a:pPr>
              <a:lnSpc>
                <a:spcPct val="80000"/>
              </a:lnSpc>
              <a:buFont typeface="Wingdings" charset="0"/>
              <a:buNone/>
            </a:pPr>
            <a:endParaRPr lang="cs-CZ" sz="2400" dirty="0"/>
          </a:p>
          <a:p>
            <a:pPr>
              <a:lnSpc>
                <a:spcPct val="80000"/>
              </a:lnSpc>
              <a:buFont typeface="Wingdings" charset="0"/>
              <a:buChar char="Ø"/>
            </a:pPr>
            <a:r>
              <a:rPr lang="cs-CZ" sz="2400" b="1" dirty="0" err="1"/>
              <a:t>Helicita</a:t>
            </a:r>
            <a:r>
              <a:rPr lang="cs-CZ" sz="2400" dirty="0"/>
              <a:t> – relativní zastoupení uspořádaných částí makromolekuly</a:t>
            </a:r>
          </a:p>
        </p:txBody>
      </p:sp>
      <p:sp>
        <p:nvSpPr>
          <p:cNvPr id="2" name="Date Placeholder 1">
            <a:extLst>
              <a:ext uri="{FF2B5EF4-FFF2-40B4-BE49-F238E27FC236}">
                <a16:creationId xmlns:a16="http://schemas.microsoft.com/office/drawing/2014/main" id="{2E35EED6-A884-CC4C-B974-7BEC940580C8}"/>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9A7DA242-3768-EA4E-BBE6-9199D9FBD301}"/>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8A31FFE2-D642-F14D-BEEE-AD629254CF5E}"/>
              </a:ext>
            </a:extLst>
          </p:cNvPr>
          <p:cNvSpPr>
            <a:spLocks noGrp="1"/>
          </p:cNvSpPr>
          <p:nvPr>
            <p:ph type="sldNum" sz="quarter" idx="12"/>
          </p:nvPr>
        </p:nvSpPr>
        <p:spPr/>
        <p:txBody>
          <a:bodyPr/>
          <a:lstStyle/>
          <a:p>
            <a:fld id="{9F55A76C-3A57-0940-BBC0-C9D853A7BB7B}" type="slidenum">
              <a:rPr lang="en-US" smtClean="0"/>
              <a:t>31</a:t>
            </a:fld>
            <a:endParaRPr lang="en-US"/>
          </a:p>
        </p:txBody>
      </p:sp>
    </p:spTree>
    <p:extLst>
      <p:ext uri="{BB962C8B-B14F-4D97-AF65-F5344CB8AC3E}">
        <p14:creationId xmlns:p14="http://schemas.microsoft.com/office/powerpoint/2010/main" val="1404561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6716" y="4727089"/>
            <a:ext cx="9047284" cy="1871663"/>
          </a:xfrm>
          <a:solidFill>
            <a:schemeClr val="bg1">
              <a:alpha val="70000"/>
            </a:schemeClr>
          </a:solidFill>
        </p:spPr>
        <p:txBody>
          <a:bodyPr/>
          <a:lstStyle/>
          <a:p>
            <a:pPr algn="just"/>
            <a:r>
              <a:rPr lang="cs-CZ" sz="2000" dirty="0" err="1">
                <a:solidFill>
                  <a:schemeClr val="tx1"/>
                </a:solidFill>
              </a:rPr>
              <a:t>Hypochromní</a:t>
            </a:r>
            <a:r>
              <a:rPr lang="cs-CZ" sz="2000" dirty="0">
                <a:solidFill>
                  <a:schemeClr val="tx1"/>
                </a:solidFill>
              </a:rPr>
              <a:t> efekt u </a:t>
            </a:r>
            <a:r>
              <a:rPr lang="cs-CZ" sz="2000" dirty="0" err="1">
                <a:solidFill>
                  <a:schemeClr val="tx1"/>
                </a:solidFill>
              </a:rPr>
              <a:t>kys</a:t>
            </a:r>
            <a:r>
              <a:rPr lang="cs-CZ" sz="2000" dirty="0">
                <a:solidFill>
                  <a:schemeClr val="tx1"/>
                </a:solidFill>
              </a:rPr>
              <a:t>. </a:t>
            </a:r>
            <a:r>
              <a:rPr lang="cs-CZ" sz="2000" dirty="0" err="1">
                <a:solidFill>
                  <a:schemeClr val="tx1"/>
                </a:solidFill>
              </a:rPr>
              <a:t>polyglutamové</a:t>
            </a:r>
            <a:r>
              <a:rPr lang="cs-CZ" sz="2000" dirty="0">
                <a:solidFill>
                  <a:schemeClr val="tx1"/>
                </a:solidFill>
              </a:rPr>
              <a:t>. Při pH 7 tento polypeptid tvoří stochastické (neuspořádané) klubko (1), při pH 4 získává šroubovicovou strukturu (2).  Absorpční maximum peptidových vazeb je snížené vlivem jejich prostorového uspořádání. </a:t>
            </a:r>
            <a:r>
              <a:rPr lang="cs-CZ" sz="2000" dirty="0">
                <a:solidFill>
                  <a:schemeClr val="tx1"/>
                </a:solidFill>
                <a:latin typeface="Symbol" charset="0"/>
              </a:rPr>
              <a:t>e</a:t>
            </a:r>
            <a:r>
              <a:rPr lang="cs-CZ" sz="2000" dirty="0">
                <a:solidFill>
                  <a:schemeClr val="tx1"/>
                </a:solidFill>
              </a:rPr>
              <a:t> je molární absorpční koeficient a</a:t>
            </a:r>
            <a:r>
              <a:rPr lang="cs-CZ" sz="2000" dirty="0">
                <a:solidFill>
                  <a:schemeClr val="tx1"/>
                </a:solidFill>
                <a:latin typeface="Symbol" charset="0"/>
              </a:rPr>
              <a:t> l </a:t>
            </a:r>
            <a:r>
              <a:rPr lang="cs-CZ" sz="2000" dirty="0">
                <a:solidFill>
                  <a:schemeClr val="tx1"/>
                </a:solidFill>
              </a:rPr>
              <a:t>je vlnová délka UV světla. [dle: Kalous a Pavlíček, 1980]</a:t>
            </a:r>
          </a:p>
        </p:txBody>
      </p:sp>
      <p:graphicFrame>
        <p:nvGraphicFramePr>
          <p:cNvPr id="5" name="Object 3"/>
          <p:cNvGraphicFramePr>
            <a:graphicFrameLocks noGrp="1" noChangeAspect="1"/>
          </p:cNvGraphicFramePr>
          <p:nvPr>
            <p:ph idx="1"/>
          </p:nvPr>
        </p:nvGraphicFramePr>
        <p:xfrm>
          <a:off x="2339975" y="333375"/>
          <a:ext cx="4752975" cy="4483100"/>
        </p:xfrm>
        <a:graphic>
          <a:graphicData uri="http://schemas.openxmlformats.org/presentationml/2006/ole">
            <mc:AlternateContent xmlns:mc="http://schemas.openxmlformats.org/markup-compatibility/2006">
              <mc:Choice xmlns:v="urn:schemas-microsoft-com:vml" Requires="v">
                <p:oleObj name="Rastrový obraz" r:id="rId2" imgW="3019048" imgH="2847619" progId="Obraz programu Malování">
                  <p:embed/>
                </p:oleObj>
              </mc:Choice>
              <mc:Fallback>
                <p:oleObj name="Rastrový obraz" r:id="rId2" imgW="3019048" imgH="2847619" progId="Obraz programu Malování">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333375"/>
                        <a:ext cx="4752975" cy="4483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37695314-9353-BB4E-BC5E-19DFEFB4C41D}"/>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2BD386EB-8958-EA45-9A36-7CF1937BE069}"/>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6AEA60FF-EBDB-F544-AFE8-75696846B54F}"/>
              </a:ext>
            </a:extLst>
          </p:cNvPr>
          <p:cNvSpPr>
            <a:spLocks noGrp="1"/>
          </p:cNvSpPr>
          <p:nvPr>
            <p:ph type="sldNum" sz="quarter" idx="12"/>
          </p:nvPr>
        </p:nvSpPr>
        <p:spPr/>
        <p:txBody>
          <a:bodyPr/>
          <a:lstStyle/>
          <a:p>
            <a:fld id="{9F55A76C-3A57-0940-BBC0-C9D853A7BB7B}" type="slidenum">
              <a:rPr lang="en-US" smtClean="0"/>
              <a:t>32</a:t>
            </a:fld>
            <a:endParaRPr lang="en-US"/>
          </a:p>
        </p:txBody>
      </p:sp>
    </p:spTree>
    <p:extLst>
      <p:ext uri="{BB962C8B-B14F-4D97-AF65-F5344CB8AC3E}">
        <p14:creationId xmlns:p14="http://schemas.microsoft.com/office/powerpoint/2010/main" val="4236878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4 at 8.58.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5232" y="481256"/>
            <a:ext cx="5510873" cy="5213791"/>
          </a:xfrm>
          <a:prstGeom prst="rect">
            <a:avLst/>
          </a:prstGeom>
        </p:spPr>
      </p:pic>
      <p:cxnSp>
        <p:nvCxnSpPr>
          <p:cNvPr id="12" name="Straight Arrow Connector 11"/>
          <p:cNvCxnSpPr/>
          <p:nvPr/>
        </p:nvCxnSpPr>
        <p:spPr>
          <a:xfrm flipH="1">
            <a:off x="4531895" y="3288632"/>
            <a:ext cx="695158" cy="1029368"/>
          </a:xfrm>
          <a:prstGeom prst="straightConnector1">
            <a:avLst/>
          </a:prstGeom>
          <a:ln>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5895474" y="3288632"/>
            <a:ext cx="1016000" cy="61494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858002" y="3101480"/>
            <a:ext cx="1289799" cy="369332"/>
          </a:xfrm>
          <a:prstGeom prst="rect">
            <a:avLst/>
          </a:prstGeom>
          <a:solidFill>
            <a:schemeClr val="bg1"/>
          </a:solidFill>
        </p:spPr>
        <p:txBody>
          <a:bodyPr wrap="none" rtlCol="0">
            <a:spAutoFit/>
          </a:bodyPr>
          <a:lstStyle/>
          <a:p>
            <a:r>
              <a:rPr lang="en-US" dirty="0" err="1"/>
              <a:t>redukovaný</a:t>
            </a:r>
            <a:endParaRPr lang="en-US" dirty="0"/>
          </a:p>
        </p:txBody>
      </p:sp>
      <p:sp>
        <p:nvSpPr>
          <p:cNvPr id="16" name="TextBox 15"/>
          <p:cNvSpPr txBox="1"/>
          <p:nvPr/>
        </p:nvSpPr>
        <p:spPr>
          <a:xfrm>
            <a:off x="5173581" y="3048008"/>
            <a:ext cx="1146468" cy="369332"/>
          </a:xfrm>
          <a:prstGeom prst="rect">
            <a:avLst/>
          </a:prstGeom>
          <a:solidFill>
            <a:schemeClr val="bg1"/>
          </a:solidFill>
        </p:spPr>
        <p:txBody>
          <a:bodyPr wrap="none" rtlCol="0">
            <a:spAutoFit/>
          </a:bodyPr>
          <a:lstStyle/>
          <a:p>
            <a:r>
              <a:rPr lang="en-US" dirty="0" err="1"/>
              <a:t>oxidovaný</a:t>
            </a:r>
            <a:endParaRPr lang="en-US" dirty="0"/>
          </a:p>
        </p:txBody>
      </p:sp>
      <p:sp>
        <p:nvSpPr>
          <p:cNvPr id="2" name="Date Placeholder 1">
            <a:extLst>
              <a:ext uri="{FF2B5EF4-FFF2-40B4-BE49-F238E27FC236}">
                <a16:creationId xmlns:a16="http://schemas.microsoft.com/office/drawing/2014/main" id="{02CC4889-81C7-D640-9B98-21F9725CF680}"/>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85D89C8F-0CA3-2E40-B9D5-73F525DD5587}"/>
              </a:ext>
            </a:extLst>
          </p:cNvPr>
          <p:cNvSpPr>
            <a:spLocks noGrp="1"/>
          </p:cNvSpPr>
          <p:nvPr>
            <p:ph type="ftr" sz="quarter" idx="11"/>
          </p:nvPr>
        </p:nvSpPr>
        <p:spPr/>
        <p:txBody>
          <a:bodyPr/>
          <a:lstStyle/>
          <a:p>
            <a:r>
              <a:rPr lang="en-US"/>
              <a:t>Karel Kubíček</a:t>
            </a:r>
          </a:p>
        </p:txBody>
      </p:sp>
      <p:sp>
        <p:nvSpPr>
          <p:cNvPr id="5" name="Slide Number Placeholder 4">
            <a:extLst>
              <a:ext uri="{FF2B5EF4-FFF2-40B4-BE49-F238E27FC236}">
                <a16:creationId xmlns:a16="http://schemas.microsoft.com/office/drawing/2014/main" id="{24AE26FC-2628-FC4C-9F98-543162F0B235}"/>
              </a:ext>
            </a:extLst>
          </p:cNvPr>
          <p:cNvSpPr>
            <a:spLocks noGrp="1"/>
          </p:cNvSpPr>
          <p:nvPr>
            <p:ph type="sldNum" sz="quarter" idx="12"/>
          </p:nvPr>
        </p:nvSpPr>
        <p:spPr/>
        <p:txBody>
          <a:bodyPr/>
          <a:lstStyle/>
          <a:p>
            <a:fld id="{9F55A76C-3A57-0940-BBC0-C9D853A7BB7B}" type="slidenum">
              <a:rPr lang="en-US" smtClean="0"/>
              <a:t>33</a:t>
            </a:fld>
            <a:endParaRPr lang="en-US"/>
          </a:p>
        </p:txBody>
      </p:sp>
    </p:spTree>
    <p:extLst>
      <p:ext uri="{BB962C8B-B14F-4D97-AF65-F5344CB8AC3E}">
        <p14:creationId xmlns:p14="http://schemas.microsoft.com/office/powerpoint/2010/main" val="3481325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1-04 at 9.02.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637" y="0"/>
            <a:ext cx="6049238" cy="4728734"/>
          </a:xfrm>
          <a:prstGeom prst="rect">
            <a:avLst/>
          </a:prstGeom>
        </p:spPr>
      </p:pic>
      <p:sp>
        <p:nvSpPr>
          <p:cNvPr id="10" name="TextBox 9"/>
          <p:cNvSpPr txBox="1"/>
          <p:nvPr/>
        </p:nvSpPr>
        <p:spPr>
          <a:xfrm>
            <a:off x="483936" y="5022341"/>
            <a:ext cx="8229600" cy="1200329"/>
          </a:xfrm>
          <a:prstGeom prst="rect">
            <a:avLst/>
          </a:prstGeom>
          <a:noFill/>
        </p:spPr>
        <p:txBody>
          <a:bodyPr wrap="square" rtlCol="0">
            <a:spAutoFit/>
          </a:bodyPr>
          <a:lstStyle/>
          <a:p>
            <a:r>
              <a:rPr lang="en-US" dirty="0" err="1"/>
              <a:t>Zářivé</a:t>
            </a:r>
            <a:r>
              <a:rPr lang="en-US" dirty="0"/>
              <a:t> </a:t>
            </a:r>
            <a:r>
              <a:rPr lang="en-US" dirty="0" err="1"/>
              <a:t>procesy</a:t>
            </a:r>
            <a:r>
              <a:rPr lang="en-US" dirty="0"/>
              <a:t> (</a:t>
            </a:r>
            <a:r>
              <a:rPr lang="en-US" dirty="0" err="1"/>
              <a:t>absorpce</a:t>
            </a:r>
            <a:r>
              <a:rPr lang="en-US" dirty="0"/>
              <a:t>, fluorescence, </a:t>
            </a:r>
            <a:r>
              <a:rPr lang="en-US" dirty="0" err="1"/>
              <a:t>fosforescence</a:t>
            </a:r>
            <a:r>
              <a:rPr lang="en-US" dirty="0"/>
              <a:t>) </a:t>
            </a:r>
            <a:r>
              <a:rPr lang="en-US" dirty="0" err="1"/>
              <a:t>jsou</a:t>
            </a:r>
            <a:r>
              <a:rPr lang="en-US" dirty="0"/>
              <a:t> </a:t>
            </a:r>
            <a:r>
              <a:rPr lang="en-US" dirty="0" err="1"/>
              <a:t>indikovány</a:t>
            </a:r>
            <a:r>
              <a:rPr lang="en-US" dirty="0"/>
              <a:t> </a:t>
            </a:r>
            <a:r>
              <a:rPr lang="en-US" dirty="0" err="1"/>
              <a:t>rovnými</a:t>
            </a:r>
            <a:r>
              <a:rPr lang="en-US" dirty="0"/>
              <a:t> </a:t>
            </a:r>
            <a:r>
              <a:rPr lang="en-US" dirty="0" err="1"/>
              <a:t>šipkami</a:t>
            </a:r>
            <a:r>
              <a:rPr lang="en-US" dirty="0"/>
              <a:t>. </a:t>
            </a:r>
            <a:r>
              <a:rPr lang="en-US" dirty="0" err="1"/>
              <a:t>Nezářivé</a:t>
            </a:r>
            <a:r>
              <a:rPr lang="en-US" dirty="0"/>
              <a:t> </a:t>
            </a:r>
            <a:r>
              <a:rPr lang="en-US" dirty="0" err="1"/>
              <a:t>procesy</a:t>
            </a:r>
            <a:r>
              <a:rPr lang="en-US" dirty="0"/>
              <a:t> </a:t>
            </a:r>
            <a:r>
              <a:rPr lang="en-US" dirty="0" err="1"/>
              <a:t>jsou</a:t>
            </a:r>
            <a:r>
              <a:rPr lang="en-US" dirty="0"/>
              <a:t> </a:t>
            </a:r>
            <a:r>
              <a:rPr lang="en-US" dirty="0" err="1"/>
              <a:t>naznačeny</a:t>
            </a:r>
            <a:r>
              <a:rPr lang="en-US" dirty="0"/>
              <a:t> </a:t>
            </a:r>
            <a:r>
              <a:rPr lang="en-US" dirty="0" err="1"/>
              <a:t>zvlněnými</a:t>
            </a:r>
            <a:r>
              <a:rPr lang="en-US" dirty="0"/>
              <a:t> </a:t>
            </a:r>
            <a:r>
              <a:rPr lang="en-US" dirty="0" err="1"/>
              <a:t>šipkami</a:t>
            </a:r>
            <a:r>
              <a:rPr lang="en-US" dirty="0"/>
              <a:t>. </a:t>
            </a:r>
            <a:r>
              <a:rPr lang="en-US" dirty="0" err="1"/>
              <a:t>Diagramy</a:t>
            </a:r>
            <a:r>
              <a:rPr lang="en-US" dirty="0"/>
              <a:t> </a:t>
            </a:r>
            <a:r>
              <a:rPr lang="en-US" dirty="0" err="1"/>
              <a:t>tohoto</a:t>
            </a:r>
            <a:r>
              <a:rPr lang="en-US" dirty="0"/>
              <a:t> </a:t>
            </a:r>
            <a:r>
              <a:rPr lang="en-US" dirty="0" err="1"/>
              <a:t>typu</a:t>
            </a:r>
            <a:r>
              <a:rPr lang="en-US" dirty="0"/>
              <a:t> </a:t>
            </a:r>
            <a:r>
              <a:rPr lang="en-US" dirty="0" err="1"/>
              <a:t>byly</a:t>
            </a:r>
            <a:r>
              <a:rPr lang="en-US" dirty="0"/>
              <a:t> </a:t>
            </a:r>
            <a:r>
              <a:rPr lang="en-US" dirty="0" err="1"/>
              <a:t>zavedeny</a:t>
            </a:r>
            <a:r>
              <a:rPr lang="en-US" dirty="0"/>
              <a:t> A. </a:t>
            </a:r>
            <a:r>
              <a:rPr lang="en-US" dirty="0" err="1"/>
              <a:t>Jablonskim</a:t>
            </a:r>
            <a:r>
              <a:rPr lang="en-US" dirty="0"/>
              <a:t> v </a:t>
            </a:r>
            <a:r>
              <a:rPr lang="en-US" dirty="0" err="1"/>
              <a:t>jeho</a:t>
            </a:r>
            <a:r>
              <a:rPr lang="en-US" dirty="0"/>
              <a:t> </a:t>
            </a:r>
            <a:r>
              <a:rPr lang="en-US" dirty="0" err="1"/>
              <a:t>práci</a:t>
            </a:r>
            <a:r>
              <a:rPr lang="en-US" dirty="0"/>
              <a:t> z r. 1935 </a:t>
            </a:r>
            <a:r>
              <a:rPr lang="en-US" dirty="0" err="1"/>
              <a:t>na</a:t>
            </a:r>
            <a:r>
              <a:rPr lang="en-US" dirty="0"/>
              <a:t> </a:t>
            </a:r>
            <a:r>
              <a:rPr lang="en-US" dirty="0" err="1"/>
              <a:t>téma</a:t>
            </a:r>
            <a:r>
              <a:rPr lang="en-US" dirty="0"/>
              <a:t> </a:t>
            </a:r>
            <a:r>
              <a:rPr lang="en-US" dirty="0" err="1"/>
              <a:t>mechanismu</a:t>
            </a:r>
            <a:r>
              <a:rPr lang="en-US" dirty="0"/>
              <a:t> </a:t>
            </a:r>
            <a:r>
              <a:rPr lang="en-US" dirty="0" err="1"/>
              <a:t>fosforescence</a:t>
            </a:r>
            <a:r>
              <a:rPr lang="en-US" dirty="0"/>
              <a:t>. </a:t>
            </a:r>
            <a:r>
              <a:rPr lang="en-US" dirty="0" err="1"/>
              <a:t>Horizontální</a:t>
            </a:r>
            <a:r>
              <a:rPr lang="en-US" dirty="0"/>
              <a:t> </a:t>
            </a:r>
            <a:r>
              <a:rPr lang="en-US" dirty="0" err="1"/>
              <a:t>osa</a:t>
            </a:r>
            <a:r>
              <a:rPr lang="en-US" dirty="0"/>
              <a:t> </a:t>
            </a:r>
            <a:r>
              <a:rPr lang="en-US" dirty="0" err="1"/>
              <a:t>nemá</a:t>
            </a:r>
            <a:r>
              <a:rPr lang="en-US" dirty="0"/>
              <a:t> </a:t>
            </a:r>
            <a:r>
              <a:rPr lang="en-US" dirty="0" err="1"/>
              <a:t>fyzikální</a:t>
            </a:r>
            <a:r>
              <a:rPr lang="en-US" dirty="0"/>
              <a:t> </a:t>
            </a:r>
            <a:r>
              <a:rPr lang="en-US" dirty="0" err="1"/>
              <a:t>význam</a:t>
            </a:r>
            <a:r>
              <a:rPr lang="en-US" dirty="0"/>
              <a:t>.</a:t>
            </a:r>
          </a:p>
        </p:txBody>
      </p:sp>
      <p:sp>
        <p:nvSpPr>
          <p:cNvPr id="2" name="Date Placeholder 1">
            <a:extLst>
              <a:ext uri="{FF2B5EF4-FFF2-40B4-BE49-F238E27FC236}">
                <a16:creationId xmlns:a16="http://schemas.microsoft.com/office/drawing/2014/main" id="{5EC89D6F-18AB-9C4F-A37D-BE9952CAA759}"/>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931C016A-1C0D-A44A-B106-649F6D0A413B}"/>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4C566C3A-D0C6-3642-8623-E3C8FCD2B818}"/>
              </a:ext>
            </a:extLst>
          </p:cNvPr>
          <p:cNvSpPr>
            <a:spLocks noGrp="1"/>
          </p:cNvSpPr>
          <p:nvPr>
            <p:ph type="sldNum" sz="quarter" idx="12"/>
          </p:nvPr>
        </p:nvSpPr>
        <p:spPr/>
        <p:txBody>
          <a:bodyPr/>
          <a:lstStyle/>
          <a:p>
            <a:fld id="{9F55A76C-3A57-0940-BBC0-C9D853A7BB7B}" type="slidenum">
              <a:rPr lang="en-US" smtClean="0"/>
              <a:t>34</a:t>
            </a:fld>
            <a:endParaRPr lang="en-US"/>
          </a:p>
        </p:txBody>
      </p:sp>
    </p:spTree>
    <p:extLst>
      <p:ext uri="{BB962C8B-B14F-4D97-AF65-F5344CB8AC3E}">
        <p14:creationId xmlns:p14="http://schemas.microsoft.com/office/powerpoint/2010/main" val="4063175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476250"/>
            <a:ext cx="8229600" cy="720725"/>
          </a:xfrm>
          <a:solidFill>
            <a:srgbClr val="0000FF">
              <a:alpha val="30000"/>
            </a:srgbClr>
          </a:solidFill>
        </p:spPr>
        <p:txBody>
          <a:bodyPr>
            <a:normAutofit fontScale="90000"/>
          </a:bodyPr>
          <a:lstStyle/>
          <a:p>
            <a:r>
              <a:rPr lang="cs-CZ" b="1">
                <a:solidFill>
                  <a:schemeClr val="tx1"/>
                </a:solidFill>
              </a:rPr>
              <a:t>IR spektrofotometrie</a:t>
            </a:r>
          </a:p>
        </p:txBody>
      </p:sp>
      <p:sp>
        <p:nvSpPr>
          <p:cNvPr id="5" name="Rectangle 3"/>
          <p:cNvSpPr txBox="1">
            <a:spLocks noChangeArrowheads="1"/>
          </p:cNvSpPr>
          <p:nvPr/>
        </p:nvSpPr>
        <p:spPr>
          <a:xfrm>
            <a:off x="468313" y="2133600"/>
            <a:ext cx="8280400" cy="3971925"/>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0"/>
              <a:buChar char="Ø"/>
            </a:pPr>
            <a:r>
              <a:rPr lang="cs-CZ" sz="2400" dirty="0"/>
              <a:t>Infračervené záření (</a:t>
            </a:r>
            <a:r>
              <a:rPr lang="en-GB" sz="2400" dirty="0"/>
              <a:t>IR</a:t>
            </a:r>
            <a:r>
              <a:rPr lang="cs-CZ" sz="2400" dirty="0"/>
              <a:t>) působí na rotační a vibrační stavy molekul</a:t>
            </a:r>
            <a:r>
              <a:rPr lang="en-GB" sz="2400" dirty="0"/>
              <a:t>. </a:t>
            </a:r>
            <a:r>
              <a:rPr lang="cs-CZ" sz="2400" dirty="0"/>
              <a:t>Složité molekuly mohou vibrovat nebo rotovat mnoha různými způsoby (módy).</a:t>
            </a:r>
            <a:r>
              <a:rPr lang="en-GB" sz="2400" dirty="0"/>
              <a:t> </a:t>
            </a:r>
            <a:r>
              <a:rPr lang="cs-CZ" sz="2400" dirty="0"/>
              <a:t>Různé chemické skupiny</a:t>
            </a:r>
            <a:r>
              <a:rPr lang="en-GB" sz="2400" dirty="0"/>
              <a:t> (-CH</a:t>
            </a:r>
            <a:r>
              <a:rPr lang="en-GB" sz="2400" baseline="-25000" dirty="0"/>
              <a:t>3</a:t>
            </a:r>
            <a:r>
              <a:rPr lang="en-GB" sz="2400" dirty="0"/>
              <a:t>, -OH, -COOH, -NH</a:t>
            </a:r>
            <a:r>
              <a:rPr lang="en-GB" sz="2400" baseline="-25000" dirty="0"/>
              <a:t>2</a:t>
            </a:r>
            <a:r>
              <a:rPr lang="en-GB" sz="2400" dirty="0"/>
              <a:t> </a:t>
            </a:r>
            <a:r>
              <a:rPr lang="cs-CZ" sz="2400" dirty="0" err="1"/>
              <a:t>atd</a:t>
            </a:r>
            <a:r>
              <a:rPr lang="en-GB" sz="2400" dirty="0"/>
              <a:t>.) </a:t>
            </a:r>
            <a:r>
              <a:rPr lang="cs-CZ" sz="2400" dirty="0"/>
              <a:t>mají specifické vibrační a rotační frekvence, a proto absorbují IR světlo o specifických vlnových délkách</a:t>
            </a:r>
            <a:r>
              <a:rPr lang="en-GB" sz="2400" dirty="0"/>
              <a:t>.</a:t>
            </a:r>
            <a:endParaRPr lang="cs-CZ" sz="2400" dirty="0"/>
          </a:p>
          <a:p>
            <a:pPr>
              <a:lnSpc>
                <a:spcPct val="90000"/>
              </a:lnSpc>
              <a:buFont typeface="Wingdings" charset="0"/>
              <a:buNone/>
            </a:pPr>
            <a:r>
              <a:rPr lang="en-GB" sz="2400" dirty="0"/>
              <a:t> </a:t>
            </a:r>
          </a:p>
          <a:p>
            <a:pPr>
              <a:lnSpc>
                <a:spcPct val="90000"/>
              </a:lnSpc>
              <a:buFont typeface="Wingdings" charset="0"/>
              <a:buChar char="Ø"/>
            </a:pPr>
            <a:r>
              <a:rPr lang="cs-CZ" sz="2400" dirty="0"/>
              <a:t>Z tohoto důvodu mají infračervená absorpční spektra mnoho maxim</a:t>
            </a:r>
            <a:r>
              <a:rPr lang="en-GB" sz="2400" dirty="0"/>
              <a:t>. </a:t>
            </a:r>
            <a:r>
              <a:rPr lang="cs-CZ" sz="2400" dirty="0"/>
              <a:t>Změna chemické struktury se projevuje jako změna polohy těchto maxim ve spektru</a:t>
            </a:r>
            <a:r>
              <a:rPr lang="en-GB" sz="2400" dirty="0"/>
              <a:t>. </a:t>
            </a:r>
            <a:endParaRPr lang="cs-CZ" sz="2400" b="1" dirty="0"/>
          </a:p>
        </p:txBody>
      </p:sp>
      <p:sp>
        <p:nvSpPr>
          <p:cNvPr id="2" name="Date Placeholder 1">
            <a:extLst>
              <a:ext uri="{FF2B5EF4-FFF2-40B4-BE49-F238E27FC236}">
                <a16:creationId xmlns:a16="http://schemas.microsoft.com/office/drawing/2014/main" id="{C7587A8C-B16C-B942-ABD8-73468B518947}"/>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32829C05-D857-1D49-BB0E-6357661096AE}"/>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98A6A89C-7B85-9F42-92CD-C86F5EA268E1}"/>
              </a:ext>
            </a:extLst>
          </p:cNvPr>
          <p:cNvSpPr>
            <a:spLocks noGrp="1"/>
          </p:cNvSpPr>
          <p:nvPr>
            <p:ph type="sldNum" sz="quarter" idx="12"/>
          </p:nvPr>
        </p:nvSpPr>
        <p:spPr/>
        <p:txBody>
          <a:bodyPr/>
          <a:lstStyle/>
          <a:p>
            <a:fld id="{9F55A76C-3A57-0940-BBC0-C9D853A7BB7B}" type="slidenum">
              <a:rPr lang="en-US" smtClean="0"/>
              <a:t>35</a:t>
            </a:fld>
            <a:endParaRPr lang="en-US"/>
          </a:p>
        </p:txBody>
      </p:sp>
    </p:spTree>
    <p:extLst>
      <p:ext uri="{BB962C8B-B14F-4D97-AF65-F5344CB8AC3E}">
        <p14:creationId xmlns:p14="http://schemas.microsoft.com/office/powerpoint/2010/main" val="2379466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1-02 at 9.43.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0260" y="4350215"/>
            <a:ext cx="3307921" cy="1682876"/>
          </a:xfrm>
          <a:prstGeom prst="rect">
            <a:avLst/>
          </a:prstGeom>
        </p:spPr>
      </p:pic>
      <p:pic>
        <p:nvPicPr>
          <p:cNvPr id="6" name="Picture 5" descr="Screen Shot 2011-11-02 at 9.42.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53" y="2546113"/>
            <a:ext cx="5725454" cy="1733764"/>
          </a:xfrm>
          <a:prstGeom prst="rect">
            <a:avLst/>
          </a:prstGeom>
        </p:spPr>
      </p:pic>
      <p:pic>
        <p:nvPicPr>
          <p:cNvPr id="7" name="Picture 6" descr="Screen Shot 2011-11-02 at 9.42.3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66" y="4588770"/>
            <a:ext cx="4824335" cy="1425844"/>
          </a:xfrm>
          <a:prstGeom prst="rect">
            <a:avLst/>
          </a:prstGeom>
        </p:spPr>
      </p:pic>
      <p:pic>
        <p:nvPicPr>
          <p:cNvPr id="8" name="Picture 7" descr="Screen Shot 2011-11-02 at 9.42.2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053" y="459339"/>
            <a:ext cx="4080013" cy="2040007"/>
          </a:xfrm>
          <a:prstGeom prst="rect">
            <a:avLst/>
          </a:prstGeom>
        </p:spPr>
      </p:pic>
      <p:sp>
        <p:nvSpPr>
          <p:cNvPr id="2" name="Date Placeholder 1">
            <a:extLst>
              <a:ext uri="{FF2B5EF4-FFF2-40B4-BE49-F238E27FC236}">
                <a16:creationId xmlns:a16="http://schemas.microsoft.com/office/drawing/2014/main" id="{0F3C7FE9-22C0-BF41-81DF-3F7E6CABBE2B}"/>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93454D8D-FFEA-B248-B566-E8DD5432FBE4}"/>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773F8640-1A63-504B-825B-FDDF23AA31A7}"/>
              </a:ext>
            </a:extLst>
          </p:cNvPr>
          <p:cNvSpPr>
            <a:spLocks noGrp="1"/>
          </p:cNvSpPr>
          <p:nvPr>
            <p:ph type="sldNum" sz="quarter" idx="12"/>
          </p:nvPr>
        </p:nvSpPr>
        <p:spPr/>
        <p:txBody>
          <a:bodyPr/>
          <a:lstStyle/>
          <a:p>
            <a:fld id="{9F55A76C-3A57-0940-BBC0-C9D853A7BB7B}" type="slidenum">
              <a:rPr lang="en-US" smtClean="0"/>
              <a:t>36</a:t>
            </a:fld>
            <a:endParaRPr lang="en-US"/>
          </a:p>
        </p:txBody>
      </p:sp>
    </p:spTree>
    <p:extLst>
      <p:ext uri="{BB962C8B-B14F-4D97-AF65-F5344CB8AC3E}">
        <p14:creationId xmlns:p14="http://schemas.microsoft.com/office/powerpoint/2010/main" val="945768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2 at 9.32.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984" y="3694228"/>
            <a:ext cx="2056835" cy="2799581"/>
          </a:xfrm>
          <a:prstGeom prst="rect">
            <a:avLst/>
          </a:prstGeom>
        </p:spPr>
      </p:pic>
      <p:pic>
        <p:nvPicPr>
          <p:cNvPr id="5" name="Picture 4" descr="Screen Shot 2011-11-02 at 9.31.5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673" y="1778828"/>
            <a:ext cx="2175125" cy="4714981"/>
          </a:xfrm>
          <a:prstGeom prst="rect">
            <a:avLst/>
          </a:prstGeom>
        </p:spPr>
      </p:pic>
      <p:pic>
        <p:nvPicPr>
          <p:cNvPr id="6" name="Picture 5" descr="Screen Shot 2011-11-02 at 9.37.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99" y="863888"/>
            <a:ext cx="3278238" cy="5660679"/>
          </a:xfrm>
          <a:prstGeom prst="rect">
            <a:avLst/>
          </a:prstGeom>
        </p:spPr>
      </p:pic>
      <p:sp>
        <p:nvSpPr>
          <p:cNvPr id="7" name="TextBox 6"/>
          <p:cNvSpPr txBox="1"/>
          <p:nvPr/>
        </p:nvSpPr>
        <p:spPr>
          <a:xfrm>
            <a:off x="4411673" y="1053778"/>
            <a:ext cx="2175125" cy="369332"/>
          </a:xfrm>
          <a:prstGeom prst="rect">
            <a:avLst/>
          </a:prstGeom>
          <a:noFill/>
        </p:spPr>
        <p:txBody>
          <a:bodyPr wrap="square" rtlCol="0">
            <a:spAutoFit/>
          </a:bodyPr>
          <a:lstStyle/>
          <a:p>
            <a:pPr algn="ctr"/>
            <a:r>
              <a:rPr lang="en-US" dirty="0"/>
              <a:t>CO</a:t>
            </a:r>
            <a:r>
              <a:rPr lang="en-US" baseline="-25000" dirty="0"/>
              <a:t>2</a:t>
            </a:r>
          </a:p>
        </p:txBody>
      </p:sp>
      <p:sp>
        <p:nvSpPr>
          <p:cNvPr id="8" name="TextBox 7"/>
          <p:cNvSpPr txBox="1"/>
          <p:nvPr/>
        </p:nvSpPr>
        <p:spPr>
          <a:xfrm>
            <a:off x="6802984" y="1053778"/>
            <a:ext cx="2056835" cy="369332"/>
          </a:xfrm>
          <a:prstGeom prst="rect">
            <a:avLst/>
          </a:prstGeom>
          <a:noFill/>
        </p:spPr>
        <p:txBody>
          <a:bodyPr wrap="square" rtlCol="0">
            <a:spAutoFit/>
          </a:bodyPr>
          <a:lstStyle/>
          <a:p>
            <a:pPr algn="ctr"/>
            <a:r>
              <a:rPr lang="en-US" dirty="0"/>
              <a:t>H</a:t>
            </a:r>
            <a:r>
              <a:rPr lang="en-US" baseline="-25000" dirty="0"/>
              <a:t>2</a:t>
            </a:r>
            <a:r>
              <a:rPr lang="en-US" dirty="0"/>
              <a:t>O</a:t>
            </a:r>
          </a:p>
        </p:txBody>
      </p:sp>
      <p:sp>
        <p:nvSpPr>
          <p:cNvPr id="9" name="TextBox 8"/>
          <p:cNvSpPr txBox="1"/>
          <p:nvPr/>
        </p:nvSpPr>
        <p:spPr>
          <a:xfrm>
            <a:off x="702999" y="459339"/>
            <a:ext cx="3278238" cy="369332"/>
          </a:xfrm>
          <a:prstGeom prst="rect">
            <a:avLst/>
          </a:prstGeom>
          <a:noFill/>
        </p:spPr>
        <p:txBody>
          <a:bodyPr wrap="square" rtlCol="0">
            <a:spAutoFit/>
          </a:bodyPr>
          <a:lstStyle/>
          <a:p>
            <a:r>
              <a:rPr lang="en-US" dirty="0" err="1"/>
              <a:t>Vibrace</a:t>
            </a:r>
            <a:r>
              <a:rPr lang="en-US" dirty="0"/>
              <a:t>				   </a:t>
            </a:r>
            <a:r>
              <a:rPr lang="en-US" dirty="0">
                <a:latin typeface="Symbol" charset="2"/>
                <a:cs typeface="Symbol" charset="2"/>
              </a:rPr>
              <a:t>n</a:t>
            </a:r>
            <a:r>
              <a:rPr lang="en-US" dirty="0"/>
              <a:t>/cm</a:t>
            </a:r>
            <a:r>
              <a:rPr lang="en-US" baseline="30000" dirty="0"/>
              <a:t>-1</a:t>
            </a:r>
          </a:p>
        </p:txBody>
      </p:sp>
      <p:sp>
        <p:nvSpPr>
          <p:cNvPr id="2" name="Date Placeholder 1">
            <a:extLst>
              <a:ext uri="{FF2B5EF4-FFF2-40B4-BE49-F238E27FC236}">
                <a16:creationId xmlns:a16="http://schemas.microsoft.com/office/drawing/2014/main" id="{B6090109-01B2-164D-95EB-46C92A33DDDF}"/>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25E61BEF-C4BA-DB4B-99C2-8353C10E088A}"/>
              </a:ext>
            </a:extLst>
          </p:cNvPr>
          <p:cNvSpPr>
            <a:spLocks noGrp="1"/>
          </p:cNvSpPr>
          <p:nvPr>
            <p:ph type="ftr" sz="quarter" idx="11"/>
          </p:nvPr>
        </p:nvSpPr>
        <p:spPr/>
        <p:txBody>
          <a:bodyPr/>
          <a:lstStyle/>
          <a:p>
            <a:r>
              <a:rPr lang="en-US"/>
              <a:t>Karel Kubíček</a:t>
            </a:r>
          </a:p>
        </p:txBody>
      </p:sp>
      <p:sp>
        <p:nvSpPr>
          <p:cNvPr id="13" name="Slide Number Placeholder 12">
            <a:extLst>
              <a:ext uri="{FF2B5EF4-FFF2-40B4-BE49-F238E27FC236}">
                <a16:creationId xmlns:a16="http://schemas.microsoft.com/office/drawing/2014/main" id="{8A5DA5F1-0224-E149-981C-EF8AC2657D2E}"/>
              </a:ext>
            </a:extLst>
          </p:cNvPr>
          <p:cNvSpPr>
            <a:spLocks noGrp="1"/>
          </p:cNvSpPr>
          <p:nvPr>
            <p:ph type="sldNum" sz="quarter" idx="12"/>
          </p:nvPr>
        </p:nvSpPr>
        <p:spPr/>
        <p:txBody>
          <a:bodyPr/>
          <a:lstStyle/>
          <a:p>
            <a:fld id="{9F55A76C-3A57-0940-BBC0-C9D853A7BB7B}" type="slidenum">
              <a:rPr lang="en-US" smtClean="0"/>
              <a:t>37</a:t>
            </a:fld>
            <a:endParaRPr lang="en-US"/>
          </a:p>
        </p:txBody>
      </p:sp>
    </p:spTree>
    <p:extLst>
      <p:ext uri="{BB962C8B-B14F-4D97-AF65-F5344CB8AC3E}">
        <p14:creationId xmlns:p14="http://schemas.microsoft.com/office/powerpoint/2010/main" val="647860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1-11-02 at 9.29.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40" y="121590"/>
            <a:ext cx="3395642" cy="4228621"/>
          </a:xfrm>
          <a:prstGeom prst="rect">
            <a:avLst/>
          </a:prstGeom>
        </p:spPr>
      </p:pic>
      <p:pic>
        <p:nvPicPr>
          <p:cNvPr id="14" name="Picture 13" descr="Screen Shot 2011-11-02 at 9.58.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763" y="684410"/>
            <a:ext cx="5469237" cy="3611761"/>
          </a:xfrm>
          <a:prstGeom prst="rect">
            <a:avLst/>
          </a:prstGeom>
        </p:spPr>
      </p:pic>
      <p:sp>
        <p:nvSpPr>
          <p:cNvPr id="15" name="TextBox 14"/>
          <p:cNvSpPr txBox="1"/>
          <p:nvPr/>
        </p:nvSpPr>
        <p:spPr>
          <a:xfrm>
            <a:off x="235240" y="4850080"/>
            <a:ext cx="8682440" cy="646331"/>
          </a:xfrm>
          <a:prstGeom prst="rect">
            <a:avLst/>
          </a:prstGeom>
          <a:noFill/>
        </p:spPr>
        <p:txBody>
          <a:bodyPr wrap="square" rtlCol="0">
            <a:spAutoFit/>
          </a:bodyPr>
          <a:lstStyle/>
          <a:p>
            <a:r>
              <a:rPr lang="en-US" dirty="0" err="1"/>
              <a:t>Ukázka</a:t>
            </a:r>
            <a:r>
              <a:rPr lang="en-US" dirty="0"/>
              <a:t> IR </a:t>
            </a:r>
            <a:r>
              <a:rPr lang="en-US" dirty="0" err="1"/>
              <a:t>spekter</a:t>
            </a:r>
            <a:r>
              <a:rPr lang="en-US" dirty="0"/>
              <a:t>. </a:t>
            </a:r>
            <a:r>
              <a:rPr lang="en-US" dirty="0" err="1"/>
              <a:t>Vlevo</a:t>
            </a:r>
            <a:r>
              <a:rPr lang="en-US" dirty="0"/>
              <a:t> </a:t>
            </a:r>
            <a:r>
              <a:rPr lang="en-US" dirty="0" err="1"/>
              <a:t>absorpční</a:t>
            </a:r>
            <a:r>
              <a:rPr lang="en-US" dirty="0"/>
              <a:t> </a:t>
            </a:r>
            <a:r>
              <a:rPr lang="en-US" dirty="0" err="1"/>
              <a:t>spektrum</a:t>
            </a:r>
            <a:r>
              <a:rPr lang="en-US" dirty="0"/>
              <a:t> </a:t>
            </a:r>
            <a:r>
              <a:rPr lang="en-US" dirty="0" err="1"/>
              <a:t>živé</a:t>
            </a:r>
            <a:r>
              <a:rPr lang="en-US" dirty="0"/>
              <a:t> (</a:t>
            </a:r>
            <a:r>
              <a:rPr lang="en-US" dirty="0" err="1"/>
              <a:t>fialově</a:t>
            </a:r>
            <a:r>
              <a:rPr lang="en-US" dirty="0"/>
              <a:t>) a </a:t>
            </a:r>
            <a:r>
              <a:rPr lang="en-US" dirty="0" err="1"/>
              <a:t>umírající</a:t>
            </a:r>
            <a:r>
              <a:rPr lang="en-US" dirty="0"/>
              <a:t> (</a:t>
            </a:r>
            <a:r>
              <a:rPr lang="en-US" dirty="0" err="1"/>
              <a:t>modře</a:t>
            </a:r>
            <a:r>
              <a:rPr lang="en-US" dirty="0"/>
              <a:t>) </a:t>
            </a:r>
            <a:r>
              <a:rPr lang="en-US" dirty="0" err="1"/>
              <a:t>buňky</a:t>
            </a:r>
            <a:r>
              <a:rPr lang="en-US" dirty="0"/>
              <a:t>. </a:t>
            </a:r>
            <a:r>
              <a:rPr lang="en-US" dirty="0" err="1"/>
              <a:t>Vpravo</a:t>
            </a:r>
            <a:r>
              <a:rPr lang="en-US" dirty="0"/>
              <a:t> </a:t>
            </a:r>
            <a:r>
              <a:rPr lang="en-US" dirty="0" err="1"/>
              <a:t>spektrum</a:t>
            </a:r>
            <a:r>
              <a:rPr lang="en-US" dirty="0"/>
              <a:t> </a:t>
            </a:r>
            <a:r>
              <a:rPr lang="en-US" dirty="0" err="1"/>
              <a:t>vanilinu</a:t>
            </a:r>
            <a:r>
              <a:rPr lang="en-US" dirty="0"/>
              <a:t>.</a:t>
            </a:r>
          </a:p>
        </p:txBody>
      </p:sp>
      <p:sp>
        <p:nvSpPr>
          <p:cNvPr id="2" name="Date Placeholder 1">
            <a:extLst>
              <a:ext uri="{FF2B5EF4-FFF2-40B4-BE49-F238E27FC236}">
                <a16:creationId xmlns:a16="http://schemas.microsoft.com/office/drawing/2014/main" id="{860595EE-2EBA-F442-8EB2-24D53834F173}"/>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95F97ADF-1DC3-B040-9313-139F93264B69}"/>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DC4113A6-10F0-B049-B32D-2F97F1C25B7D}"/>
              </a:ext>
            </a:extLst>
          </p:cNvPr>
          <p:cNvSpPr>
            <a:spLocks noGrp="1"/>
          </p:cNvSpPr>
          <p:nvPr>
            <p:ph type="sldNum" sz="quarter" idx="12"/>
          </p:nvPr>
        </p:nvSpPr>
        <p:spPr/>
        <p:txBody>
          <a:bodyPr/>
          <a:lstStyle/>
          <a:p>
            <a:fld id="{9F55A76C-3A57-0940-BBC0-C9D853A7BB7B}" type="slidenum">
              <a:rPr lang="en-US" smtClean="0"/>
              <a:t>38</a:t>
            </a:fld>
            <a:endParaRPr lang="en-US"/>
          </a:p>
        </p:txBody>
      </p:sp>
    </p:spTree>
    <p:extLst>
      <p:ext uri="{BB962C8B-B14F-4D97-AF65-F5344CB8AC3E}">
        <p14:creationId xmlns:p14="http://schemas.microsoft.com/office/powerpoint/2010/main" val="239220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476250"/>
            <a:ext cx="8229600" cy="720725"/>
          </a:xfrm>
          <a:solidFill>
            <a:srgbClr val="0000FF">
              <a:alpha val="30000"/>
            </a:srgbClr>
          </a:solidFill>
        </p:spPr>
        <p:txBody>
          <a:bodyPr>
            <a:normAutofit fontScale="90000"/>
          </a:bodyPr>
          <a:lstStyle/>
          <a:p>
            <a:r>
              <a:rPr lang="cs-CZ" b="1" dirty="0" err="1"/>
              <a:t>Ramanova</a:t>
            </a:r>
            <a:r>
              <a:rPr lang="cs-CZ" b="1" dirty="0"/>
              <a:t> spektroskopie</a:t>
            </a:r>
          </a:p>
        </p:txBody>
      </p:sp>
      <p:sp>
        <p:nvSpPr>
          <p:cNvPr id="5" name="Rectangle 3"/>
          <p:cNvSpPr txBox="1">
            <a:spLocks noChangeArrowheads="1"/>
          </p:cNvSpPr>
          <p:nvPr/>
        </p:nvSpPr>
        <p:spPr>
          <a:xfrm>
            <a:off x="457200" y="1600200"/>
            <a:ext cx="8305800" cy="4953000"/>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charset="0"/>
              <a:buChar char="Ø"/>
            </a:pPr>
            <a:r>
              <a:rPr lang="cs-CZ" sz="2100" b="1" dirty="0"/>
              <a:t>Sir </a:t>
            </a:r>
            <a:r>
              <a:rPr lang="cs-CZ" sz="2100" dirty="0" err="1"/>
              <a:t>Chandrasekhara</a:t>
            </a:r>
            <a:r>
              <a:rPr lang="cs-CZ" sz="2100" dirty="0"/>
              <a:t> </a:t>
            </a:r>
            <a:r>
              <a:rPr lang="cs-CZ" sz="2100" dirty="0" err="1"/>
              <a:t>Venkata</a:t>
            </a:r>
            <a:r>
              <a:rPr lang="cs-CZ" sz="2100" dirty="0"/>
              <a:t> </a:t>
            </a:r>
            <a:r>
              <a:rPr lang="cs-CZ" sz="2100" b="1" dirty="0" err="1"/>
              <a:t>Raman</a:t>
            </a:r>
            <a:r>
              <a:rPr lang="cs-CZ" sz="2100" b="1" dirty="0"/>
              <a:t> – </a:t>
            </a:r>
            <a:r>
              <a:rPr lang="cs-CZ" sz="2100" dirty="0"/>
              <a:t>NC 1930 za fyziku „za jeho práci o rozptylu světla a objevu efektu pojmenovaném po něm“</a:t>
            </a:r>
          </a:p>
          <a:p>
            <a:pPr>
              <a:lnSpc>
                <a:spcPct val="80000"/>
              </a:lnSpc>
              <a:buFont typeface="Wingdings" charset="0"/>
              <a:buChar char="Ø"/>
            </a:pPr>
            <a:endParaRPr lang="cs-CZ" sz="2100" b="1" dirty="0"/>
          </a:p>
          <a:p>
            <a:pPr>
              <a:lnSpc>
                <a:spcPct val="80000"/>
              </a:lnSpc>
              <a:buFont typeface="Wingdings" charset="0"/>
              <a:buChar char="Ø"/>
            </a:pPr>
            <a:r>
              <a:rPr lang="cs-CZ" sz="2100" b="1" dirty="0" err="1"/>
              <a:t>Rayleighův</a:t>
            </a:r>
            <a:r>
              <a:rPr lang="cs-CZ" sz="2100" b="1" dirty="0"/>
              <a:t> rozptyl světla.</a:t>
            </a:r>
            <a:r>
              <a:rPr lang="cs-CZ" sz="2100" dirty="0"/>
              <a:t> Nastává interakce fotonů s molekulami, jež se projevuje jen velmi malou nebo žádnou změnou vlnové délky. Intenzita rozptýleného světla závisí na molekulové hmotnosti a také na úhlu rozptylu, což lze využít pro odhad tvaru makromolekul. </a:t>
            </a:r>
          </a:p>
          <a:p>
            <a:pPr>
              <a:lnSpc>
                <a:spcPct val="80000"/>
              </a:lnSpc>
              <a:buFont typeface="Wingdings" charset="0"/>
              <a:buNone/>
            </a:pPr>
            <a:endParaRPr lang="cs-CZ" sz="1200" dirty="0"/>
          </a:p>
          <a:p>
            <a:pPr>
              <a:lnSpc>
                <a:spcPct val="80000"/>
              </a:lnSpc>
              <a:buFont typeface="Wingdings" charset="0"/>
              <a:buChar char="Ø"/>
            </a:pPr>
            <a:r>
              <a:rPr lang="cs-CZ" sz="2100" b="1" dirty="0" err="1"/>
              <a:t>Ramanova</a:t>
            </a:r>
            <a:r>
              <a:rPr lang="cs-CZ" sz="2100" b="1" dirty="0"/>
              <a:t> spektrometrie.</a:t>
            </a:r>
            <a:r>
              <a:rPr lang="cs-CZ" sz="2100" dirty="0"/>
              <a:t> Při rozptylu fotonů nastává malá změna (posun) vlnové délky, způsobená malým poklesem nebo zvýšením energie rozptýlených fotonů během přechodu z původního do změněného vibračního nebo rotačního stavu interagující molekuly. Tyto stavy se mohou měnit v důsledku strukturálních změn molekul.</a:t>
            </a:r>
          </a:p>
          <a:p>
            <a:pPr>
              <a:lnSpc>
                <a:spcPct val="80000"/>
              </a:lnSpc>
              <a:buFont typeface="Wingdings" charset="0"/>
              <a:buNone/>
            </a:pPr>
            <a:endParaRPr lang="cs-CZ" sz="1200" dirty="0"/>
          </a:p>
          <a:p>
            <a:pPr>
              <a:lnSpc>
                <a:spcPct val="80000"/>
              </a:lnSpc>
              <a:buFont typeface="Wingdings" charset="0"/>
              <a:buChar char="Ø"/>
            </a:pPr>
            <a:r>
              <a:rPr lang="cs-CZ" sz="2100" dirty="0"/>
              <a:t>Proto změny v </a:t>
            </a:r>
            <a:r>
              <a:rPr lang="cs-CZ" sz="2100" dirty="0" err="1"/>
              <a:t>Ramanových</a:t>
            </a:r>
            <a:r>
              <a:rPr lang="cs-CZ" sz="2100" dirty="0"/>
              <a:t> spektrech (intenzita signálu v závislosti na posunu vlnové délky) odrážejí konformační změny molekul.</a:t>
            </a:r>
            <a:r>
              <a:rPr lang="cs-CZ" sz="1600" dirty="0"/>
              <a:t> </a:t>
            </a:r>
          </a:p>
        </p:txBody>
      </p:sp>
      <p:sp>
        <p:nvSpPr>
          <p:cNvPr id="2" name="Date Placeholder 1">
            <a:extLst>
              <a:ext uri="{FF2B5EF4-FFF2-40B4-BE49-F238E27FC236}">
                <a16:creationId xmlns:a16="http://schemas.microsoft.com/office/drawing/2014/main" id="{3AE45C9D-EAA4-5B46-9347-8A68CFBCC3E1}"/>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27EEA64F-56AF-1446-BD95-6DF1F803CACB}"/>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EF5A6683-73D8-024C-AA9C-DAF70F3119DF}"/>
              </a:ext>
            </a:extLst>
          </p:cNvPr>
          <p:cNvSpPr>
            <a:spLocks noGrp="1"/>
          </p:cNvSpPr>
          <p:nvPr>
            <p:ph type="sldNum" sz="quarter" idx="12"/>
          </p:nvPr>
        </p:nvSpPr>
        <p:spPr/>
        <p:txBody>
          <a:bodyPr/>
          <a:lstStyle/>
          <a:p>
            <a:fld id="{9F55A76C-3A57-0940-BBC0-C9D853A7BB7B}" type="slidenum">
              <a:rPr lang="en-US" smtClean="0"/>
              <a:t>39</a:t>
            </a:fld>
            <a:endParaRPr lang="en-US"/>
          </a:p>
        </p:txBody>
      </p:sp>
    </p:spTree>
    <p:extLst>
      <p:ext uri="{BB962C8B-B14F-4D97-AF65-F5344CB8AC3E}">
        <p14:creationId xmlns:p14="http://schemas.microsoft.com/office/powerpoint/2010/main" val="2295129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obrazovani.png"/>
          <p:cNvPicPr>
            <a:picLocks noChangeAspect="1"/>
          </p:cNvPicPr>
          <p:nvPr/>
        </p:nvPicPr>
        <p:blipFill>
          <a:blip r:embed="rId2"/>
          <a:stretch>
            <a:fillRect/>
          </a:stretch>
        </p:blipFill>
        <p:spPr>
          <a:xfrm>
            <a:off x="1169257" y="156959"/>
            <a:ext cx="6681653" cy="6285362"/>
          </a:xfrm>
          <a:prstGeom prst="rect">
            <a:avLst/>
          </a:prstGeom>
        </p:spPr>
      </p:pic>
      <p:sp>
        <p:nvSpPr>
          <p:cNvPr id="6" name="Date Placeholder 5">
            <a:extLst>
              <a:ext uri="{FF2B5EF4-FFF2-40B4-BE49-F238E27FC236}">
                <a16:creationId xmlns:a16="http://schemas.microsoft.com/office/drawing/2014/main" id="{AB527E8B-DCF9-EC42-9186-6730A5373821}"/>
              </a:ext>
            </a:extLst>
          </p:cNvPr>
          <p:cNvSpPr>
            <a:spLocks noGrp="1"/>
          </p:cNvSpPr>
          <p:nvPr>
            <p:ph type="dt" sz="half" idx="10"/>
          </p:nvPr>
        </p:nvSpPr>
        <p:spPr/>
        <p:txBody>
          <a:bodyPr/>
          <a:lstStyle/>
          <a:p>
            <a:r>
              <a:rPr lang="cs-CZ"/>
              <a:t>16/10/2023</a:t>
            </a:r>
            <a:endParaRPr lang="en-US"/>
          </a:p>
        </p:txBody>
      </p:sp>
      <p:sp>
        <p:nvSpPr>
          <p:cNvPr id="7" name="Footer Placeholder 6">
            <a:extLst>
              <a:ext uri="{FF2B5EF4-FFF2-40B4-BE49-F238E27FC236}">
                <a16:creationId xmlns:a16="http://schemas.microsoft.com/office/drawing/2014/main" id="{2C6643E7-EA89-3248-9FBE-0DC6262AE945}"/>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9DADAD84-D53D-B94A-8603-0340549F7FC5}"/>
              </a:ext>
            </a:extLst>
          </p:cNvPr>
          <p:cNvSpPr>
            <a:spLocks noGrp="1"/>
          </p:cNvSpPr>
          <p:nvPr>
            <p:ph type="sldNum" sz="quarter" idx="12"/>
          </p:nvPr>
        </p:nvSpPr>
        <p:spPr/>
        <p:txBody>
          <a:bodyPr/>
          <a:lstStyle/>
          <a:p>
            <a:fld id="{9F55A76C-3A57-0940-BBC0-C9D853A7BB7B}" type="slidenum">
              <a:rPr lang="en-US" smtClean="0"/>
              <a:t>4</a:t>
            </a:fld>
            <a:endParaRPr lang="en-US"/>
          </a:p>
        </p:txBody>
      </p:sp>
    </p:spTree>
    <p:extLst>
      <p:ext uri="{BB962C8B-B14F-4D97-AF65-F5344CB8AC3E}">
        <p14:creationId xmlns:p14="http://schemas.microsoft.com/office/powerpoint/2010/main" val="22404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194430"/>
            <a:ext cx="8229600" cy="633412"/>
          </a:xfrm>
        </p:spPr>
        <p:txBody>
          <a:bodyPr>
            <a:normAutofit fontScale="90000"/>
          </a:bodyPr>
          <a:lstStyle/>
          <a:p>
            <a:r>
              <a:rPr lang="en-GB" b="1" dirty="0">
                <a:solidFill>
                  <a:schemeClr val="tx1"/>
                </a:solidFill>
              </a:rPr>
              <a:t>Raman</a:t>
            </a:r>
            <a:r>
              <a:rPr lang="cs-CZ" b="1" dirty="0">
                <a:solidFill>
                  <a:schemeClr val="tx1"/>
                </a:solidFill>
              </a:rPr>
              <a:t>ova</a:t>
            </a:r>
            <a:r>
              <a:rPr lang="en-GB" b="1" dirty="0">
                <a:solidFill>
                  <a:schemeClr val="tx1"/>
                </a:solidFill>
              </a:rPr>
              <a:t> </a:t>
            </a:r>
            <a:r>
              <a:rPr lang="en-GB" b="1" dirty="0" err="1">
                <a:solidFill>
                  <a:schemeClr val="tx1"/>
                </a:solidFill>
              </a:rPr>
              <a:t>spe</a:t>
            </a:r>
            <a:r>
              <a:rPr lang="cs-CZ" b="1" dirty="0">
                <a:solidFill>
                  <a:schemeClr val="tx1"/>
                </a:solidFill>
              </a:rPr>
              <a:t>k</a:t>
            </a:r>
            <a:r>
              <a:rPr lang="en-GB" b="1" dirty="0" err="1">
                <a:solidFill>
                  <a:schemeClr val="tx1"/>
                </a:solidFill>
              </a:rPr>
              <a:t>troskop</a:t>
            </a:r>
            <a:r>
              <a:rPr lang="cs-CZ" b="1" dirty="0" err="1">
                <a:solidFill>
                  <a:schemeClr val="tx1"/>
                </a:solidFill>
              </a:rPr>
              <a:t>ie</a:t>
            </a:r>
            <a:endParaRPr lang="en-GB" b="1" dirty="0">
              <a:solidFill>
                <a:schemeClr val="tx1"/>
              </a:solidFill>
            </a:endParaRPr>
          </a:p>
        </p:txBody>
      </p:sp>
      <p:sp>
        <p:nvSpPr>
          <p:cNvPr id="5" name="Text Box 3"/>
          <p:cNvSpPr txBox="1">
            <a:spLocks noChangeArrowheads="1"/>
          </p:cNvSpPr>
          <p:nvPr/>
        </p:nvSpPr>
        <p:spPr bwMode="auto">
          <a:xfrm>
            <a:off x="539750" y="5396251"/>
            <a:ext cx="8208963" cy="1006475"/>
          </a:xfrm>
          <a:prstGeom prst="rect">
            <a:avLst/>
          </a:prstGeom>
          <a:solidFill>
            <a:schemeClr val="bg1">
              <a:alpha val="7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Ramanovo spektrum polytenního chromosomu pakomára Chironomus. </a:t>
            </a:r>
            <a:br>
              <a:rPr lang="cs-CZ">
                <a:solidFill>
                  <a:schemeClr val="tx1"/>
                </a:solidFill>
              </a:rPr>
            </a:br>
            <a:r>
              <a:rPr lang="cs-CZ">
                <a:solidFill>
                  <a:schemeClr val="tx1"/>
                </a:solidFill>
              </a:rPr>
              <a:t>Při zvolených vlnočtech lze uskutečnit ramanovskou mikroskopii. Vybuzeno laserovým světlem o vlnové délce 647.1 nm. </a:t>
            </a:r>
          </a:p>
        </p:txBody>
      </p:sp>
      <p:sp>
        <p:nvSpPr>
          <p:cNvPr id="6" name="Text Box 4"/>
          <p:cNvSpPr txBox="1">
            <a:spLocks noChangeArrowheads="1"/>
          </p:cNvSpPr>
          <p:nvPr/>
        </p:nvSpPr>
        <p:spPr bwMode="auto">
          <a:xfrm>
            <a:off x="4427538" y="6524625"/>
            <a:ext cx="4716462"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en-GB" sz="1200">
                <a:solidFill>
                  <a:schemeClr val="tx1"/>
                </a:solidFill>
              </a:rPr>
              <a:t>According</a:t>
            </a:r>
            <a:r>
              <a:rPr lang="cs-CZ" sz="1200">
                <a:solidFill>
                  <a:schemeClr val="tx1"/>
                </a:solidFill>
              </a:rPr>
              <a:t> to: http://www.ijvs.com/volume2/edition3/section4.htm</a:t>
            </a:r>
          </a:p>
        </p:txBody>
      </p:sp>
      <p:pic>
        <p:nvPicPr>
          <p:cNvPr id="7" name="Content Placeholder 6" descr="raman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08818" y="908050"/>
            <a:ext cx="5867400" cy="4440238"/>
          </a:xfrm>
          <a:solidFill>
            <a:schemeClr val="bg1"/>
          </a:solidFill>
          <a:ln/>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 name="Date Placeholder 1">
            <a:extLst>
              <a:ext uri="{FF2B5EF4-FFF2-40B4-BE49-F238E27FC236}">
                <a16:creationId xmlns:a16="http://schemas.microsoft.com/office/drawing/2014/main" id="{DD476FEF-DAB6-B24E-A215-E9392C171B0D}"/>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56B233B0-2DC2-5F4B-9479-353A26289A26}"/>
              </a:ext>
            </a:extLst>
          </p:cNvPr>
          <p:cNvSpPr>
            <a:spLocks noGrp="1"/>
          </p:cNvSpPr>
          <p:nvPr>
            <p:ph type="ftr" sz="quarter" idx="11"/>
          </p:nvPr>
        </p:nvSpPr>
        <p:spPr/>
        <p:txBody>
          <a:bodyPr/>
          <a:lstStyle/>
          <a:p>
            <a:r>
              <a:rPr lang="en-US"/>
              <a:t>Karel Kubíček</a:t>
            </a:r>
          </a:p>
        </p:txBody>
      </p:sp>
      <p:sp>
        <p:nvSpPr>
          <p:cNvPr id="11" name="Slide Number Placeholder 10">
            <a:extLst>
              <a:ext uri="{FF2B5EF4-FFF2-40B4-BE49-F238E27FC236}">
                <a16:creationId xmlns:a16="http://schemas.microsoft.com/office/drawing/2014/main" id="{71CAB91C-B220-F147-ABF9-1C1ACACD1A83}"/>
              </a:ext>
            </a:extLst>
          </p:cNvPr>
          <p:cNvSpPr>
            <a:spLocks noGrp="1"/>
          </p:cNvSpPr>
          <p:nvPr>
            <p:ph type="sldNum" sz="quarter" idx="12"/>
          </p:nvPr>
        </p:nvSpPr>
        <p:spPr/>
        <p:txBody>
          <a:bodyPr/>
          <a:lstStyle/>
          <a:p>
            <a:fld id="{9F55A76C-3A57-0940-BBC0-C9D853A7BB7B}" type="slidenum">
              <a:rPr lang="en-US" smtClean="0"/>
              <a:t>40</a:t>
            </a:fld>
            <a:endParaRPr lang="en-US"/>
          </a:p>
        </p:txBody>
      </p:sp>
    </p:spTree>
    <p:extLst>
      <p:ext uri="{BB962C8B-B14F-4D97-AF65-F5344CB8AC3E}">
        <p14:creationId xmlns:p14="http://schemas.microsoft.com/office/powerpoint/2010/main" val="870837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BEF712-977A-D21C-288A-D6CA5C14B316}"/>
              </a:ext>
            </a:extLst>
          </p:cNvPr>
          <p:cNvSpPr>
            <a:spLocks noGrp="1"/>
          </p:cNvSpPr>
          <p:nvPr>
            <p:ph type="dt" sz="half" idx="10"/>
          </p:nvPr>
        </p:nvSpPr>
        <p:spPr/>
        <p:txBody>
          <a:bodyPr/>
          <a:lstStyle/>
          <a:p>
            <a:r>
              <a:rPr lang="cs-CZ"/>
              <a:t>16/10/2023</a:t>
            </a:r>
            <a:endParaRPr lang="en-US"/>
          </a:p>
        </p:txBody>
      </p:sp>
      <p:sp>
        <p:nvSpPr>
          <p:cNvPr id="5" name="Footer Placeholder 4">
            <a:extLst>
              <a:ext uri="{FF2B5EF4-FFF2-40B4-BE49-F238E27FC236}">
                <a16:creationId xmlns:a16="http://schemas.microsoft.com/office/drawing/2014/main" id="{71C276EA-9A19-2165-B78F-542712858162}"/>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C3B26C58-81E0-8665-DB22-BBA1CEBA60F4}"/>
              </a:ext>
            </a:extLst>
          </p:cNvPr>
          <p:cNvSpPr>
            <a:spLocks noGrp="1"/>
          </p:cNvSpPr>
          <p:nvPr>
            <p:ph type="sldNum" sz="quarter" idx="12"/>
          </p:nvPr>
        </p:nvSpPr>
        <p:spPr/>
        <p:txBody>
          <a:bodyPr/>
          <a:lstStyle/>
          <a:p>
            <a:fld id="{9F55A76C-3A57-0940-BBC0-C9D853A7BB7B}" type="slidenum">
              <a:rPr lang="en-US" smtClean="0"/>
              <a:t>41</a:t>
            </a:fld>
            <a:endParaRPr lang="en-US"/>
          </a:p>
        </p:txBody>
      </p:sp>
      <p:pic>
        <p:nvPicPr>
          <p:cNvPr id="8" name="Picture 7" descr="A graph of different types of protein&#10;&#10;Description automatically generated with medium confidence">
            <a:extLst>
              <a:ext uri="{FF2B5EF4-FFF2-40B4-BE49-F238E27FC236}">
                <a16:creationId xmlns:a16="http://schemas.microsoft.com/office/drawing/2014/main" id="{507EE130-B712-388A-FA14-FD08B298D10B}"/>
              </a:ext>
            </a:extLst>
          </p:cNvPr>
          <p:cNvPicPr>
            <a:picLocks noChangeAspect="1"/>
          </p:cNvPicPr>
          <p:nvPr/>
        </p:nvPicPr>
        <p:blipFill>
          <a:blip r:embed="rId2"/>
          <a:stretch>
            <a:fillRect/>
          </a:stretch>
        </p:blipFill>
        <p:spPr>
          <a:xfrm>
            <a:off x="155770" y="136525"/>
            <a:ext cx="3567145" cy="6029940"/>
          </a:xfrm>
          <a:prstGeom prst="rect">
            <a:avLst/>
          </a:prstGeom>
        </p:spPr>
      </p:pic>
      <p:pic>
        <p:nvPicPr>
          <p:cNvPr id="10" name="Picture 9" descr="A collage of images of different cells&#10;&#10;Description automatically generated">
            <a:extLst>
              <a:ext uri="{FF2B5EF4-FFF2-40B4-BE49-F238E27FC236}">
                <a16:creationId xmlns:a16="http://schemas.microsoft.com/office/drawing/2014/main" id="{64AF940A-7D1C-EBBE-791F-0D67CE691E58}"/>
              </a:ext>
            </a:extLst>
          </p:cNvPr>
          <p:cNvPicPr>
            <a:picLocks noChangeAspect="1"/>
          </p:cNvPicPr>
          <p:nvPr/>
        </p:nvPicPr>
        <p:blipFill rotWithShape="1">
          <a:blip r:embed="rId3"/>
          <a:srcRect r="22745"/>
          <a:stretch/>
        </p:blipFill>
        <p:spPr>
          <a:xfrm>
            <a:off x="3868455" y="136525"/>
            <a:ext cx="5187115" cy="3264195"/>
          </a:xfrm>
          <a:prstGeom prst="rect">
            <a:avLst/>
          </a:prstGeom>
        </p:spPr>
      </p:pic>
      <p:sp>
        <p:nvSpPr>
          <p:cNvPr id="13" name="TextBox 12">
            <a:extLst>
              <a:ext uri="{FF2B5EF4-FFF2-40B4-BE49-F238E27FC236}">
                <a16:creationId xmlns:a16="http://schemas.microsoft.com/office/drawing/2014/main" id="{EC869657-6677-26AA-D52C-0309E727B3D9}"/>
              </a:ext>
            </a:extLst>
          </p:cNvPr>
          <p:cNvSpPr txBox="1"/>
          <p:nvPr/>
        </p:nvSpPr>
        <p:spPr>
          <a:xfrm>
            <a:off x="4104167" y="3689498"/>
            <a:ext cx="4951403" cy="2769989"/>
          </a:xfrm>
          <a:prstGeom prst="rect">
            <a:avLst/>
          </a:prstGeom>
          <a:noFill/>
        </p:spPr>
        <p:txBody>
          <a:bodyPr wrap="square" rtlCol="0">
            <a:spAutoFit/>
          </a:bodyPr>
          <a:lstStyle/>
          <a:p>
            <a:r>
              <a:rPr lang="en-GB" dirty="0" err="1"/>
              <a:t>Colors</a:t>
            </a:r>
            <a:r>
              <a:rPr lang="en-GB" dirty="0"/>
              <a:t> assigned to different cluster memberships of the Raman spectra of:</a:t>
            </a:r>
          </a:p>
          <a:p>
            <a:pPr marL="342900" indent="-342900">
              <a:buAutoNum type="arabicParenR"/>
            </a:pPr>
            <a:r>
              <a:rPr lang="en-GB" dirty="0"/>
              <a:t>nucleus (red),</a:t>
            </a:r>
          </a:p>
          <a:p>
            <a:pPr marL="342900" indent="-342900">
              <a:buAutoNum type="arabicParenR"/>
            </a:pPr>
            <a:r>
              <a:rPr lang="en-GB" dirty="0"/>
              <a:t>cytoplasm (blue, cyan),</a:t>
            </a:r>
          </a:p>
          <a:p>
            <a:pPr marL="342900" indent="-342900">
              <a:buAutoNum type="arabicParenR"/>
            </a:pPr>
            <a:r>
              <a:rPr lang="en-GB" dirty="0"/>
              <a:t>microtubule (yellow),</a:t>
            </a:r>
          </a:p>
          <a:p>
            <a:pPr marL="342900" indent="-342900">
              <a:buAutoNum type="arabicParenR"/>
            </a:pPr>
            <a:r>
              <a:rPr lang="en-GB" dirty="0"/>
              <a:t>vesicles (green), </a:t>
            </a:r>
          </a:p>
          <a:p>
            <a:pPr marL="342900" indent="-342900">
              <a:buAutoNum type="arabicParenR"/>
            </a:pPr>
            <a:r>
              <a:rPr lang="en-GB" dirty="0"/>
              <a:t>peripheral membrane (brown),</a:t>
            </a:r>
          </a:p>
          <a:p>
            <a:pPr marL="342900" indent="-342900">
              <a:buAutoNum type="arabicParenR"/>
            </a:pPr>
            <a:r>
              <a:rPr lang="en-GB" dirty="0"/>
              <a:t>inclusion bodies (magenta).</a:t>
            </a:r>
          </a:p>
          <a:p>
            <a:pPr marL="342900" indent="-342900">
              <a:buAutoNum type="arabicParenR"/>
            </a:pPr>
            <a:endParaRPr lang="en-GB" dirty="0"/>
          </a:p>
          <a:p>
            <a:pPr algn="r"/>
            <a:r>
              <a:rPr lang="en-GB" sz="1200" dirty="0"/>
              <a:t>Advanced Drug Delivery Reviews, Vol. 89, 2015, 71-90</a:t>
            </a:r>
            <a:endParaRPr lang="en-CZ" sz="1200" dirty="0"/>
          </a:p>
        </p:txBody>
      </p:sp>
    </p:spTree>
    <p:extLst>
      <p:ext uri="{BB962C8B-B14F-4D97-AF65-F5344CB8AC3E}">
        <p14:creationId xmlns:p14="http://schemas.microsoft.com/office/powerpoint/2010/main" val="834332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23850" y="260350"/>
            <a:ext cx="8496300" cy="922338"/>
          </a:xfrm>
          <a:solidFill>
            <a:srgbClr val="0000FF">
              <a:alpha val="30000"/>
            </a:srgbClr>
          </a:solidFill>
        </p:spPr>
        <p:txBody>
          <a:bodyPr/>
          <a:lstStyle/>
          <a:p>
            <a:r>
              <a:rPr lang="cs-CZ" b="1">
                <a:solidFill>
                  <a:schemeClr val="tx1"/>
                </a:solidFill>
              </a:rPr>
              <a:t>Cirkulární dichroismus </a:t>
            </a:r>
            <a:r>
              <a:rPr lang="en-GB" b="1">
                <a:solidFill>
                  <a:schemeClr val="tx1"/>
                </a:solidFill>
              </a:rPr>
              <a:t>(CD)</a:t>
            </a:r>
          </a:p>
        </p:txBody>
      </p:sp>
      <p:sp>
        <p:nvSpPr>
          <p:cNvPr id="5" name="Rectangle 3"/>
          <p:cNvSpPr txBox="1">
            <a:spLocks noChangeArrowheads="1"/>
          </p:cNvSpPr>
          <p:nvPr/>
        </p:nvSpPr>
        <p:spPr>
          <a:xfrm>
            <a:off x="323850" y="1484313"/>
            <a:ext cx="4537075" cy="3557587"/>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463">
              <a:lnSpc>
                <a:spcPct val="80000"/>
              </a:lnSpc>
              <a:buFont typeface="Wingdings" charset="0"/>
              <a:buChar char="Ø"/>
            </a:pPr>
            <a:r>
              <a:rPr lang="en-GB" sz="2000"/>
              <a:t> </a:t>
            </a:r>
            <a:r>
              <a:rPr lang="cs-CZ" sz="2000"/>
              <a:t>Měření </a:t>
            </a:r>
            <a:r>
              <a:rPr lang="cs-CZ" sz="2000">
                <a:solidFill>
                  <a:srgbClr val="FF0000"/>
                </a:solidFill>
              </a:rPr>
              <a:t>optické aktivity</a:t>
            </a:r>
            <a:r>
              <a:rPr lang="cs-CZ" sz="2000">
                <a:solidFill>
                  <a:srgbClr val="FF0066"/>
                </a:solidFill>
              </a:rPr>
              <a:t> </a:t>
            </a:r>
            <a:r>
              <a:rPr lang="cs-CZ" sz="2000"/>
              <a:t>(schopnosti stáčet rovinu polarizovaného světla). Konformační změny molekul mohou být sledovány jako změny optické aktivity při použití speciálního polarimetru.</a:t>
            </a:r>
          </a:p>
          <a:p>
            <a:pPr marL="0" indent="17463">
              <a:lnSpc>
                <a:spcPct val="80000"/>
              </a:lnSpc>
              <a:buFont typeface="Wingdings" charset="0"/>
              <a:buChar char="Ø"/>
            </a:pPr>
            <a:r>
              <a:rPr lang="cs-CZ" sz="2000"/>
              <a:t> U metody CD srovnáváme absorbance levotočivě a pravotočivě cirkulárně polarizovaného světla, jehož vlnová délka je blízká absorpčnímu maximu bílkoviny.</a:t>
            </a:r>
          </a:p>
          <a:p>
            <a:pPr marL="0" indent="17463">
              <a:lnSpc>
                <a:spcPct val="80000"/>
              </a:lnSpc>
              <a:buFont typeface="Wingdings" charset="0"/>
              <a:buChar char="Ø"/>
            </a:pPr>
            <a:r>
              <a:rPr lang="cs-CZ" sz="2000"/>
              <a:t> CD lze využít též pro studium struktury nukleových kyselin.</a:t>
            </a:r>
          </a:p>
        </p:txBody>
      </p:sp>
      <p:pic>
        <p:nvPicPr>
          <p:cNvPr id="6" name="Picture 4" descr="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5876925"/>
            <a:ext cx="3240088" cy="74453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Box 5"/>
          <p:cNvSpPr txBox="1">
            <a:spLocks noChangeArrowheads="1"/>
          </p:cNvSpPr>
          <p:nvPr/>
        </p:nvSpPr>
        <p:spPr bwMode="auto">
          <a:xfrm>
            <a:off x="323850" y="4973156"/>
            <a:ext cx="4608513" cy="1433512"/>
          </a:xfrm>
          <a:prstGeom prst="rect">
            <a:avLst/>
          </a:prstGeom>
          <a:solidFill>
            <a:schemeClr val="bg1">
              <a:alpha val="7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10000"/>
              </a:lnSpc>
              <a:spcBef>
                <a:spcPct val="50000"/>
              </a:spcBef>
              <a:buFontTx/>
              <a:buNone/>
            </a:pPr>
            <a:r>
              <a:rPr lang="cs-CZ" sz="1600">
                <a:solidFill>
                  <a:schemeClr val="tx1"/>
                </a:solidFill>
              </a:rPr>
              <a:t>Obrázek ukazuje změny </a:t>
            </a:r>
            <a:r>
              <a:rPr lang="cs-CZ" sz="1600" dirty="0" err="1">
                <a:solidFill>
                  <a:srgbClr val="FF0000"/>
                </a:solidFill>
              </a:rPr>
              <a:t>elipticity</a:t>
            </a:r>
            <a:r>
              <a:rPr lang="cs-CZ" sz="1600" dirty="0">
                <a:solidFill>
                  <a:schemeClr val="tx1"/>
                </a:solidFill>
              </a:rPr>
              <a:t> syntetického polypeptidu, obsahujícího dlouhé sekvence </a:t>
            </a:r>
            <a:r>
              <a:rPr lang="en-GB" sz="1600" dirty="0">
                <a:solidFill>
                  <a:schemeClr val="tx1"/>
                </a:solidFill>
              </a:rPr>
              <a:t>poly-</a:t>
            </a:r>
            <a:r>
              <a:rPr lang="en-GB" sz="1600" dirty="0" err="1">
                <a:solidFill>
                  <a:schemeClr val="tx1"/>
                </a:solidFill>
              </a:rPr>
              <a:t>glu</a:t>
            </a:r>
            <a:r>
              <a:rPr lang="cs-CZ" sz="1600" dirty="0">
                <a:solidFill>
                  <a:schemeClr val="tx1"/>
                </a:solidFill>
              </a:rPr>
              <a:t>, po přídavku</a:t>
            </a:r>
            <a:r>
              <a:rPr lang="en-GB" sz="1600" dirty="0">
                <a:solidFill>
                  <a:schemeClr val="tx1"/>
                </a:solidFill>
              </a:rPr>
              <a:t> trifluoroethanol</a:t>
            </a:r>
            <a:r>
              <a:rPr lang="cs-CZ" sz="1600" dirty="0">
                <a:solidFill>
                  <a:schemeClr val="tx1"/>
                </a:solidFill>
              </a:rPr>
              <a:t>u (TFE), který zvyšuje podíl </a:t>
            </a:r>
            <a:r>
              <a:rPr lang="cs-CZ" sz="1600" dirty="0">
                <a:solidFill>
                  <a:schemeClr val="tx1"/>
                </a:solidFill>
                <a:latin typeface="Symbol" charset="0"/>
              </a:rPr>
              <a:t>a</a:t>
            </a:r>
            <a:r>
              <a:rPr lang="cs-CZ" sz="1600" dirty="0">
                <a:solidFill>
                  <a:schemeClr val="tx1"/>
                </a:solidFill>
              </a:rPr>
              <a:t>-šroubovice. http://www-</a:t>
            </a:r>
            <a:r>
              <a:rPr lang="cs-CZ" sz="1600" dirty="0" err="1">
                <a:solidFill>
                  <a:schemeClr val="tx1"/>
                </a:solidFill>
              </a:rPr>
              <a:t>structure.llnl.gov</a:t>
            </a:r>
            <a:r>
              <a:rPr lang="cs-CZ" sz="1600" dirty="0">
                <a:solidFill>
                  <a:schemeClr val="tx1"/>
                </a:solidFill>
              </a:rPr>
              <a:t>/cd/</a:t>
            </a:r>
            <a:r>
              <a:rPr lang="cs-CZ" sz="1600" dirty="0" err="1">
                <a:solidFill>
                  <a:schemeClr val="tx1"/>
                </a:solidFill>
              </a:rPr>
              <a:t>polyq.htm</a:t>
            </a:r>
            <a:endParaRPr lang="cs-CZ" sz="1600" dirty="0">
              <a:solidFill>
                <a:schemeClr val="tx1"/>
              </a:solidFill>
            </a:endParaRPr>
          </a:p>
        </p:txBody>
      </p:sp>
      <p:pic>
        <p:nvPicPr>
          <p:cNvPr id="8" name="Content Placeholder 7" descr="elipticita"/>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486400" y="1516063"/>
            <a:ext cx="3130550" cy="426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 name="Date Placeholder 1">
            <a:extLst>
              <a:ext uri="{FF2B5EF4-FFF2-40B4-BE49-F238E27FC236}">
                <a16:creationId xmlns:a16="http://schemas.microsoft.com/office/drawing/2014/main" id="{BFE61DD8-E0A3-7543-BB05-DA9C0E841E6D}"/>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149DC4F5-7816-E047-B492-1683CE356217}"/>
              </a:ext>
            </a:extLst>
          </p:cNvPr>
          <p:cNvSpPr>
            <a:spLocks noGrp="1"/>
          </p:cNvSpPr>
          <p:nvPr>
            <p:ph type="ftr" sz="quarter" idx="11"/>
          </p:nvPr>
        </p:nvSpPr>
        <p:spPr/>
        <p:txBody>
          <a:bodyPr/>
          <a:lstStyle/>
          <a:p>
            <a:r>
              <a:rPr lang="en-US"/>
              <a:t>Karel Kubíček</a:t>
            </a:r>
          </a:p>
        </p:txBody>
      </p:sp>
      <p:sp>
        <p:nvSpPr>
          <p:cNvPr id="12" name="Slide Number Placeholder 11">
            <a:extLst>
              <a:ext uri="{FF2B5EF4-FFF2-40B4-BE49-F238E27FC236}">
                <a16:creationId xmlns:a16="http://schemas.microsoft.com/office/drawing/2014/main" id="{F8573382-1BD0-1546-BA5E-BE7B594996B5}"/>
              </a:ext>
            </a:extLst>
          </p:cNvPr>
          <p:cNvSpPr>
            <a:spLocks noGrp="1"/>
          </p:cNvSpPr>
          <p:nvPr>
            <p:ph type="sldNum" sz="quarter" idx="12"/>
          </p:nvPr>
        </p:nvSpPr>
        <p:spPr/>
        <p:txBody>
          <a:bodyPr/>
          <a:lstStyle/>
          <a:p>
            <a:fld id="{9F55A76C-3A57-0940-BBC0-C9D853A7BB7B}" type="slidenum">
              <a:rPr lang="en-US" smtClean="0"/>
              <a:t>42</a:t>
            </a:fld>
            <a:endParaRPr lang="en-US"/>
          </a:p>
        </p:txBody>
      </p:sp>
    </p:spTree>
    <p:extLst>
      <p:ext uri="{BB962C8B-B14F-4D97-AF65-F5344CB8AC3E}">
        <p14:creationId xmlns:p14="http://schemas.microsoft.com/office/powerpoint/2010/main" val="548403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4 at 9.07.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68" y="107510"/>
            <a:ext cx="4969753" cy="2322767"/>
          </a:xfrm>
          <a:prstGeom prst="rect">
            <a:avLst/>
          </a:prstGeom>
        </p:spPr>
      </p:pic>
      <p:pic>
        <p:nvPicPr>
          <p:cNvPr id="5" name="Picture 4" descr="Screen Shot 2011-11-04 at 8.53.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68" y="3327182"/>
            <a:ext cx="3598989" cy="3175237"/>
          </a:xfrm>
          <a:prstGeom prst="rect">
            <a:avLst/>
          </a:prstGeom>
        </p:spPr>
      </p:pic>
      <p:pic>
        <p:nvPicPr>
          <p:cNvPr id="7" name="Picture 6" descr="Screen Shot 2011-11-04 at 8.47.49 PM.png"/>
          <p:cNvPicPr>
            <a:picLocks noChangeAspect="1"/>
          </p:cNvPicPr>
          <p:nvPr/>
        </p:nvPicPr>
        <p:blipFill rotWithShape="1">
          <a:blip r:embed="rId4">
            <a:extLst>
              <a:ext uri="{28A0092B-C50C-407E-A947-70E740481C1C}">
                <a14:useLocalDpi xmlns:a14="http://schemas.microsoft.com/office/drawing/2010/main" val="0"/>
              </a:ext>
            </a:extLst>
          </a:blip>
          <a:srcRect t="20858" r="53274" b="68811"/>
          <a:stretch/>
        </p:blipFill>
        <p:spPr>
          <a:xfrm>
            <a:off x="3971136" y="4573486"/>
            <a:ext cx="4501033" cy="360947"/>
          </a:xfrm>
          <a:prstGeom prst="rect">
            <a:avLst/>
          </a:prstGeom>
        </p:spPr>
      </p:pic>
      <p:pic>
        <p:nvPicPr>
          <p:cNvPr id="8" name="Picture 7" descr="Screen Shot 2011-11-04 at 8.46.0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1525" y="151945"/>
            <a:ext cx="3405841" cy="3175237"/>
          </a:xfrm>
          <a:prstGeom prst="rect">
            <a:avLst/>
          </a:prstGeom>
        </p:spPr>
      </p:pic>
      <p:sp>
        <p:nvSpPr>
          <p:cNvPr id="13" name="TextBox 12"/>
          <p:cNvSpPr txBox="1"/>
          <p:nvPr/>
        </p:nvSpPr>
        <p:spPr>
          <a:xfrm>
            <a:off x="4137379" y="3879366"/>
            <a:ext cx="4549421" cy="2031325"/>
          </a:xfrm>
          <a:prstGeom prst="rect">
            <a:avLst/>
          </a:prstGeom>
          <a:noFill/>
        </p:spPr>
        <p:txBody>
          <a:bodyPr wrap="square" rtlCol="0">
            <a:spAutoFit/>
          </a:bodyPr>
          <a:lstStyle/>
          <a:p>
            <a:r>
              <a:rPr lang="en-US" dirty="0" err="1"/>
              <a:t>Nejčastěji</a:t>
            </a:r>
            <a:r>
              <a:rPr lang="en-US" dirty="0"/>
              <a:t> se CD </a:t>
            </a:r>
            <a:r>
              <a:rPr lang="en-US" dirty="0" err="1"/>
              <a:t>vyjadřuje</a:t>
            </a:r>
            <a:r>
              <a:rPr lang="en-US" dirty="0"/>
              <a:t> </a:t>
            </a:r>
            <a:r>
              <a:rPr lang="en-US" dirty="0" err="1"/>
              <a:t>jako</a:t>
            </a:r>
            <a:r>
              <a:rPr lang="en-US" dirty="0"/>
              <a:t> </a:t>
            </a:r>
            <a:r>
              <a:rPr lang="en-US" dirty="0" err="1"/>
              <a:t>závislost</a:t>
            </a:r>
            <a:r>
              <a:rPr lang="en-US" dirty="0"/>
              <a:t> </a:t>
            </a:r>
            <a:r>
              <a:rPr lang="en-US" dirty="0" err="1"/>
              <a:t>na</a:t>
            </a:r>
            <a:r>
              <a:rPr lang="en-US" dirty="0"/>
              <a:t> Delta </a:t>
            </a:r>
            <a:r>
              <a:rPr lang="en-US" dirty="0" err="1"/>
              <a:t>Espilon</a:t>
            </a:r>
            <a:r>
              <a:rPr lang="en-US" dirty="0"/>
              <a:t>. </a:t>
            </a:r>
          </a:p>
          <a:p>
            <a:endParaRPr lang="en-US" b="1" i="1" dirty="0">
              <a:latin typeface="Symbol" charset="2"/>
              <a:cs typeface="Symbol" charset="2"/>
            </a:endParaRPr>
          </a:p>
          <a:p>
            <a:endParaRPr lang="en-US" b="1" i="1" dirty="0">
              <a:latin typeface="Symbol" charset="2"/>
              <a:cs typeface="Symbol" charset="2"/>
            </a:endParaRPr>
          </a:p>
          <a:p>
            <a:r>
              <a:rPr lang="en-US" b="1" i="1" dirty="0" err="1">
                <a:latin typeface="Symbol" charset="2"/>
                <a:cs typeface="Symbol" charset="2"/>
              </a:rPr>
              <a:t>e</a:t>
            </a:r>
            <a:r>
              <a:rPr lang="en-US" b="1" i="1" baseline="-25000" dirty="0" err="1"/>
              <a:t>L</a:t>
            </a:r>
            <a:r>
              <a:rPr lang="en-US" dirty="0"/>
              <a:t> a </a:t>
            </a:r>
            <a:r>
              <a:rPr lang="en-US" b="1" i="1" dirty="0" err="1">
                <a:latin typeface="Symbol" charset="2"/>
                <a:cs typeface="Symbol" charset="2"/>
              </a:rPr>
              <a:t>e</a:t>
            </a:r>
            <a:r>
              <a:rPr lang="en-US" b="1" i="1" baseline="-25000" dirty="0" err="1"/>
              <a:t>R</a:t>
            </a:r>
            <a:r>
              <a:rPr lang="en-US" dirty="0"/>
              <a:t> </a:t>
            </a:r>
            <a:r>
              <a:rPr lang="en-US" dirty="0" err="1"/>
              <a:t>jsou</a:t>
            </a:r>
            <a:r>
              <a:rPr lang="en-US" dirty="0"/>
              <a:t> </a:t>
            </a:r>
            <a:r>
              <a:rPr lang="en-US" dirty="0" err="1"/>
              <a:t>definované</a:t>
            </a:r>
            <a:r>
              <a:rPr lang="en-US" dirty="0"/>
              <a:t> </a:t>
            </a:r>
            <a:r>
              <a:rPr lang="en-US" dirty="0" err="1"/>
              <a:t>levo</a:t>
            </a:r>
            <a:r>
              <a:rPr lang="en-US" dirty="0"/>
              <a:t>-a </a:t>
            </a:r>
            <a:r>
              <a:rPr lang="en-US" dirty="0" err="1"/>
              <a:t>pravo-točivé</a:t>
            </a:r>
            <a:r>
              <a:rPr lang="en-US" dirty="0"/>
              <a:t> </a:t>
            </a:r>
            <a:r>
              <a:rPr lang="en-US" dirty="0" err="1"/>
              <a:t>extinkční</a:t>
            </a:r>
            <a:r>
              <a:rPr lang="en-US" dirty="0"/>
              <a:t> </a:t>
            </a:r>
            <a:r>
              <a:rPr lang="en-US" dirty="0" err="1"/>
              <a:t>koeficienty</a:t>
            </a:r>
            <a:r>
              <a:rPr lang="en-US" dirty="0"/>
              <a:t>, </a:t>
            </a:r>
            <a:r>
              <a:rPr lang="en-US" b="1" i="1" dirty="0"/>
              <a:t>l</a:t>
            </a:r>
            <a:r>
              <a:rPr lang="en-US" dirty="0"/>
              <a:t> je </a:t>
            </a:r>
            <a:r>
              <a:rPr lang="en-US" dirty="0" err="1"/>
              <a:t>délka</a:t>
            </a:r>
            <a:r>
              <a:rPr lang="en-US" dirty="0"/>
              <a:t> </a:t>
            </a:r>
            <a:r>
              <a:rPr lang="en-US" dirty="0" err="1"/>
              <a:t>dráhy</a:t>
            </a:r>
            <a:r>
              <a:rPr lang="en-US" dirty="0"/>
              <a:t> a </a:t>
            </a:r>
            <a:r>
              <a:rPr lang="en-US" b="1" i="1" dirty="0"/>
              <a:t>d</a:t>
            </a:r>
            <a:r>
              <a:rPr lang="en-US" dirty="0"/>
              <a:t> je </a:t>
            </a:r>
            <a:r>
              <a:rPr lang="en-US" dirty="0" err="1"/>
              <a:t>molární</a:t>
            </a:r>
            <a:r>
              <a:rPr lang="en-US" dirty="0"/>
              <a:t> </a:t>
            </a:r>
            <a:r>
              <a:rPr lang="en-US" dirty="0" err="1"/>
              <a:t>koncentrace</a:t>
            </a:r>
            <a:r>
              <a:rPr lang="en-US" dirty="0"/>
              <a:t> </a:t>
            </a:r>
            <a:r>
              <a:rPr lang="en-US" dirty="0" err="1"/>
              <a:t>vzorku</a:t>
            </a:r>
            <a:r>
              <a:rPr lang="en-US" dirty="0"/>
              <a:t>.</a:t>
            </a:r>
          </a:p>
        </p:txBody>
      </p:sp>
      <p:sp>
        <p:nvSpPr>
          <p:cNvPr id="2" name="Date Placeholder 1">
            <a:extLst>
              <a:ext uri="{FF2B5EF4-FFF2-40B4-BE49-F238E27FC236}">
                <a16:creationId xmlns:a16="http://schemas.microsoft.com/office/drawing/2014/main" id="{BA235304-36D4-2E4F-9345-52642A2C5038}"/>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4D7EDFA0-3962-FF45-A12B-B9F19E19EABD}"/>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F0CBA0D0-8A2F-0345-9D7C-A75394063048}"/>
              </a:ext>
            </a:extLst>
          </p:cNvPr>
          <p:cNvSpPr>
            <a:spLocks noGrp="1"/>
          </p:cNvSpPr>
          <p:nvPr>
            <p:ph type="sldNum" sz="quarter" idx="12"/>
          </p:nvPr>
        </p:nvSpPr>
        <p:spPr/>
        <p:txBody>
          <a:bodyPr/>
          <a:lstStyle/>
          <a:p>
            <a:fld id="{9F55A76C-3A57-0940-BBC0-C9D853A7BB7B}" type="slidenum">
              <a:rPr lang="en-US" smtClean="0"/>
              <a:t>43</a:t>
            </a:fld>
            <a:endParaRPr lang="en-US"/>
          </a:p>
        </p:txBody>
      </p:sp>
    </p:spTree>
    <p:extLst>
      <p:ext uri="{BB962C8B-B14F-4D97-AF65-F5344CB8AC3E}">
        <p14:creationId xmlns:p14="http://schemas.microsoft.com/office/powerpoint/2010/main" val="2430818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850900"/>
          </a:xfrm>
          <a:solidFill>
            <a:srgbClr val="0000FF">
              <a:alpha val="30000"/>
            </a:srgbClr>
          </a:solidFill>
        </p:spPr>
        <p:txBody>
          <a:bodyPr/>
          <a:lstStyle/>
          <a:p>
            <a:r>
              <a:rPr lang="cs-CZ" b="1">
                <a:solidFill>
                  <a:schemeClr val="tx1"/>
                </a:solidFill>
              </a:rPr>
              <a:t>Rentgenstrukturní analýza</a:t>
            </a:r>
            <a:r>
              <a:rPr lang="cs-CZ"/>
              <a:t> </a:t>
            </a:r>
          </a:p>
        </p:txBody>
      </p:sp>
      <p:sp>
        <p:nvSpPr>
          <p:cNvPr id="5" name="Rectangle 3"/>
          <p:cNvSpPr txBox="1">
            <a:spLocks noChangeArrowheads="1"/>
          </p:cNvSpPr>
          <p:nvPr/>
        </p:nvSpPr>
        <p:spPr>
          <a:xfrm>
            <a:off x="395288" y="1268413"/>
            <a:ext cx="8353425" cy="1323975"/>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463">
              <a:lnSpc>
                <a:spcPct val="80000"/>
              </a:lnSpc>
              <a:buFontTx/>
              <a:buNone/>
            </a:pPr>
            <a:r>
              <a:rPr lang="cs-CZ" sz="2000" dirty="0"/>
              <a:t>Krystalová mřížka působí na rentgenové záření jako optická mřížka na viditelné světlo. Nastávají ohybové jevy a na stínítku se objevuje difrakční obrazec. Tyto obrazce mohou být matematicky analyzovány, aby se získala informace o rozložení elektronů v molekulách tvořících krystal. </a:t>
            </a:r>
          </a:p>
        </p:txBody>
      </p:sp>
      <p:pic>
        <p:nvPicPr>
          <p:cNvPr id="8" name="Picture 7" descr="Screen Shot 2011-11-02 at 10.09.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44" y="3132787"/>
            <a:ext cx="3197068" cy="2055043"/>
          </a:xfrm>
          <a:prstGeom prst="rect">
            <a:avLst/>
          </a:prstGeom>
        </p:spPr>
      </p:pic>
      <p:pic>
        <p:nvPicPr>
          <p:cNvPr id="9" name="Picture 8" descr="Screen Shot 2011-11-02 at 10.10.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669" y="2658699"/>
            <a:ext cx="5526259" cy="3174746"/>
          </a:xfrm>
          <a:prstGeom prst="rect">
            <a:avLst/>
          </a:prstGeom>
        </p:spPr>
      </p:pic>
      <p:sp>
        <p:nvSpPr>
          <p:cNvPr id="2" name="Date Placeholder 1">
            <a:extLst>
              <a:ext uri="{FF2B5EF4-FFF2-40B4-BE49-F238E27FC236}">
                <a16:creationId xmlns:a16="http://schemas.microsoft.com/office/drawing/2014/main" id="{761E6D61-C925-FA44-85D6-53C155504C3E}"/>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822653E4-739C-284F-98CF-AAAC4B6D0993}"/>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7A2F99E6-19C7-2A4C-A0E0-86C7D9F9F444}"/>
              </a:ext>
            </a:extLst>
          </p:cNvPr>
          <p:cNvSpPr>
            <a:spLocks noGrp="1"/>
          </p:cNvSpPr>
          <p:nvPr>
            <p:ph type="sldNum" sz="quarter" idx="12"/>
          </p:nvPr>
        </p:nvSpPr>
        <p:spPr/>
        <p:txBody>
          <a:bodyPr/>
          <a:lstStyle/>
          <a:p>
            <a:fld id="{9F55A76C-3A57-0940-BBC0-C9D853A7BB7B}" type="slidenum">
              <a:rPr lang="en-US" smtClean="0"/>
              <a:t>44</a:t>
            </a:fld>
            <a:endParaRPr lang="en-US"/>
          </a:p>
        </p:txBody>
      </p:sp>
    </p:spTree>
    <p:extLst>
      <p:ext uri="{BB962C8B-B14F-4D97-AF65-F5344CB8AC3E}">
        <p14:creationId xmlns:p14="http://schemas.microsoft.com/office/powerpoint/2010/main" val="623739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2 at 10.08.49 AM.png"/>
          <p:cNvPicPr>
            <a:picLocks noChangeAspect="1"/>
          </p:cNvPicPr>
          <p:nvPr/>
        </p:nvPicPr>
        <p:blipFill rotWithShape="1">
          <a:blip r:embed="rId2">
            <a:extLst>
              <a:ext uri="{28A0092B-C50C-407E-A947-70E740481C1C}">
                <a14:useLocalDpi xmlns:a14="http://schemas.microsoft.com/office/drawing/2010/main" val="0"/>
              </a:ext>
            </a:extLst>
          </a:blip>
          <a:srcRect t="8721"/>
          <a:stretch/>
        </p:blipFill>
        <p:spPr>
          <a:xfrm>
            <a:off x="0" y="0"/>
            <a:ext cx="6982692" cy="3438588"/>
          </a:xfrm>
          <a:prstGeom prst="rect">
            <a:avLst/>
          </a:prstGeom>
        </p:spPr>
      </p:pic>
      <p:pic>
        <p:nvPicPr>
          <p:cNvPr id="6" name="Picture 5" descr="Screen Shot 2011-11-02 at 10.19.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093" y="3438588"/>
            <a:ext cx="7400998" cy="3419412"/>
          </a:xfrm>
          <a:prstGeom prst="rect">
            <a:avLst/>
          </a:prstGeom>
        </p:spPr>
      </p:pic>
      <p:pic>
        <p:nvPicPr>
          <p:cNvPr id="7" name="Picture 6" descr="Screen Shot 2011-11-02 at 10.09.0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9952" y="658734"/>
            <a:ext cx="824542" cy="759813"/>
          </a:xfrm>
          <a:prstGeom prst="rect">
            <a:avLst/>
          </a:prstGeom>
        </p:spPr>
      </p:pic>
      <p:sp>
        <p:nvSpPr>
          <p:cNvPr id="2" name="Date Placeholder 1">
            <a:extLst>
              <a:ext uri="{FF2B5EF4-FFF2-40B4-BE49-F238E27FC236}">
                <a16:creationId xmlns:a16="http://schemas.microsoft.com/office/drawing/2014/main" id="{D3C80DDE-01A4-C146-BE5E-905D6DC42ACF}"/>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6664F876-2A80-CE41-A56F-45877E7F0FBF}"/>
              </a:ext>
            </a:extLst>
          </p:cNvPr>
          <p:cNvSpPr>
            <a:spLocks noGrp="1"/>
          </p:cNvSpPr>
          <p:nvPr>
            <p:ph type="ftr" sz="quarter" idx="11"/>
          </p:nvPr>
        </p:nvSpPr>
        <p:spPr/>
        <p:txBody>
          <a:bodyPr/>
          <a:lstStyle/>
          <a:p>
            <a:r>
              <a:rPr lang="en-US"/>
              <a:t>Karel Kubíček</a:t>
            </a:r>
          </a:p>
        </p:txBody>
      </p:sp>
      <p:sp>
        <p:nvSpPr>
          <p:cNvPr id="5" name="Slide Number Placeholder 4">
            <a:extLst>
              <a:ext uri="{FF2B5EF4-FFF2-40B4-BE49-F238E27FC236}">
                <a16:creationId xmlns:a16="http://schemas.microsoft.com/office/drawing/2014/main" id="{193CA7AA-23A6-7C42-8BA1-FA77B2DE7505}"/>
              </a:ext>
            </a:extLst>
          </p:cNvPr>
          <p:cNvSpPr>
            <a:spLocks noGrp="1"/>
          </p:cNvSpPr>
          <p:nvPr>
            <p:ph type="sldNum" sz="quarter" idx="12"/>
          </p:nvPr>
        </p:nvSpPr>
        <p:spPr/>
        <p:txBody>
          <a:bodyPr/>
          <a:lstStyle/>
          <a:p>
            <a:fld id="{9F55A76C-3A57-0940-BBC0-C9D853A7BB7B}" type="slidenum">
              <a:rPr lang="en-US" smtClean="0"/>
              <a:t>45</a:t>
            </a:fld>
            <a:endParaRPr lang="en-US"/>
          </a:p>
        </p:txBody>
      </p:sp>
    </p:spTree>
    <p:extLst>
      <p:ext uri="{BB962C8B-B14F-4D97-AF65-F5344CB8AC3E}">
        <p14:creationId xmlns:p14="http://schemas.microsoft.com/office/powerpoint/2010/main" val="2080397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0527" y="47382"/>
            <a:ext cx="8769684" cy="1570037"/>
          </a:xfrm>
        </p:spPr>
        <p:txBody>
          <a:bodyPr>
            <a:normAutofit fontScale="90000"/>
          </a:bodyPr>
          <a:lstStyle/>
          <a:p>
            <a:pPr algn="l"/>
            <a:r>
              <a:rPr lang="cs-CZ" sz="2000" dirty="0" err="1">
                <a:solidFill>
                  <a:schemeClr val="tx1"/>
                </a:solidFill>
              </a:rPr>
              <a:t>Krystalogram</a:t>
            </a:r>
            <a:r>
              <a:rPr lang="cs-CZ" sz="2000" dirty="0">
                <a:solidFill>
                  <a:schemeClr val="tx1"/>
                </a:solidFill>
              </a:rPr>
              <a:t> </a:t>
            </a:r>
            <a:r>
              <a:rPr lang="cs-CZ" sz="2000" b="1" dirty="0">
                <a:solidFill>
                  <a:schemeClr val="tx1"/>
                </a:solidFill>
              </a:rPr>
              <a:t>B-DNA </a:t>
            </a:r>
            <a:r>
              <a:rPr lang="cs-CZ" sz="2000" dirty="0">
                <a:solidFill>
                  <a:schemeClr val="tx1"/>
                </a:solidFill>
              </a:rPr>
              <a:t>získaný v </a:t>
            </a:r>
            <a:r>
              <a:rPr lang="cs-CZ" sz="2000" b="1" dirty="0">
                <a:solidFill>
                  <a:schemeClr val="tx1"/>
                </a:solidFill>
              </a:rPr>
              <a:t>r. 1952</a:t>
            </a:r>
            <a:r>
              <a:rPr lang="cs-CZ" sz="2000" dirty="0">
                <a:solidFill>
                  <a:schemeClr val="tx1"/>
                </a:solidFill>
              </a:rPr>
              <a:t> Rosalindou E. </a:t>
            </a:r>
            <a:r>
              <a:rPr lang="cs-CZ" sz="2000" b="1" dirty="0">
                <a:solidFill>
                  <a:schemeClr val="tx1"/>
                </a:solidFill>
              </a:rPr>
              <a:t>Franklin</a:t>
            </a:r>
            <a:r>
              <a:rPr lang="cs-CZ" sz="2000" dirty="0">
                <a:solidFill>
                  <a:schemeClr val="tx1"/>
                </a:solidFill>
              </a:rPr>
              <a:t>ovou, na jehož základě </a:t>
            </a:r>
            <a:r>
              <a:rPr lang="cs-CZ" sz="2000" b="1" dirty="0">
                <a:solidFill>
                  <a:schemeClr val="tx1"/>
                </a:solidFill>
              </a:rPr>
              <a:t>Watson </a:t>
            </a:r>
            <a:r>
              <a:rPr lang="cs-CZ" sz="2000" dirty="0">
                <a:solidFill>
                  <a:schemeClr val="tx1"/>
                </a:solidFill>
              </a:rPr>
              <a:t>a </a:t>
            </a:r>
            <a:r>
              <a:rPr lang="cs-CZ" sz="2000" b="1" dirty="0">
                <a:solidFill>
                  <a:schemeClr val="tx1"/>
                </a:solidFill>
              </a:rPr>
              <a:t>Crick</a:t>
            </a:r>
            <a:r>
              <a:rPr lang="cs-CZ" sz="2000" dirty="0">
                <a:solidFill>
                  <a:schemeClr val="tx1"/>
                </a:solidFill>
              </a:rPr>
              <a:t> navrhli dvoušroubovicový model struktury DNA. </a:t>
            </a:r>
            <a:r>
              <a:rPr lang="cs-CZ" sz="2000" b="1" dirty="0"/>
              <a:t>C. &amp; W.</a:t>
            </a:r>
            <a:r>
              <a:rPr lang="cs-CZ" sz="2000" dirty="0"/>
              <a:t> dostali v </a:t>
            </a:r>
            <a:r>
              <a:rPr lang="cs-CZ" sz="2000" b="1" dirty="0"/>
              <a:t>r.1962</a:t>
            </a:r>
            <a:r>
              <a:rPr lang="cs-CZ" sz="2000" dirty="0"/>
              <a:t> společně s Mauricem </a:t>
            </a:r>
            <a:r>
              <a:rPr lang="cs-CZ" sz="2000" dirty="0" err="1"/>
              <a:t>Hugh</a:t>
            </a:r>
            <a:r>
              <a:rPr lang="cs-CZ" sz="2000" dirty="0"/>
              <a:t> Frederick Wilkinsem NC za fyziologii a medicínu „za jejich objevy týkající se molekulární struktury nukleových kyselin a  jejich významu při přenosu informací v živých organizmech“</a:t>
            </a:r>
            <a:endParaRPr lang="cs-CZ" sz="2000" dirty="0">
              <a:solidFill>
                <a:schemeClr val="tx1"/>
              </a:solidFill>
            </a:endParaRPr>
          </a:p>
        </p:txBody>
      </p:sp>
      <p:pic>
        <p:nvPicPr>
          <p:cNvPr id="5" name="Content Placeholder 4" descr="crick"/>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6659563" y="3357563"/>
            <a:ext cx="2001837" cy="2016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6" name="Picture 5" descr="xrayhelix">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989138"/>
            <a:ext cx="4392612" cy="417353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franklin"/>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5626100" y="1844675"/>
            <a:ext cx="1552575" cy="214312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Content Placeholder 7" descr="watson"/>
          <p:cNvPicPr>
            <a:picLocks noGrp="1" noChangeAspect="1" noChangeArrowheads="1"/>
          </p:cNvPicPr>
          <p:nvPr>
            <p:ph sz="quarter" idx="4294967295"/>
          </p:nvPr>
        </p:nvPicPr>
        <p:blipFill>
          <a:blip r:embed="rId6">
            <a:lum bright="-12000"/>
            <a:extLst>
              <a:ext uri="{28A0092B-C50C-407E-A947-70E740481C1C}">
                <a14:useLocalDpi xmlns:a14="http://schemas.microsoft.com/office/drawing/2010/main" val="0"/>
              </a:ext>
            </a:extLst>
          </a:blip>
          <a:srcRect/>
          <a:stretch>
            <a:fillRect/>
          </a:stretch>
        </p:blipFill>
        <p:spPr>
          <a:xfrm>
            <a:off x="5410200" y="4508500"/>
            <a:ext cx="1909763" cy="194468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9" name="Text Box 8"/>
          <p:cNvSpPr txBox="1">
            <a:spLocks noChangeArrowheads="1"/>
          </p:cNvSpPr>
          <p:nvPr/>
        </p:nvSpPr>
        <p:spPr bwMode="auto">
          <a:xfrm>
            <a:off x="7281863" y="1989138"/>
            <a:ext cx="79216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F</a:t>
            </a:r>
          </a:p>
        </p:txBody>
      </p:sp>
      <p:sp>
        <p:nvSpPr>
          <p:cNvPr id="10" name="Text Box 9"/>
          <p:cNvSpPr txBox="1">
            <a:spLocks noChangeArrowheads="1"/>
          </p:cNvSpPr>
          <p:nvPr/>
        </p:nvSpPr>
        <p:spPr bwMode="auto">
          <a:xfrm>
            <a:off x="7353300" y="6021388"/>
            <a:ext cx="50482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W</a:t>
            </a:r>
          </a:p>
        </p:txBody>
      </p:sp>
      <p:sp>
        <p:nvSpPr>
          <p:cNvPr id="11" name="Text Box 10"/>
          <p:cNvSpPr txBox="1">
            <a:spLocks noChangeArrowheads="1"/>
          </p:cNvSpPr>
          <p:nvPr/>
        </p:nvSpPr>
        <p:spPr bwMode="auto">
          <a:xfrm>
            <a:off x="8361363" y="5445125"/>
            <a:ext cx="46831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C</a:t>
            </a:r>
          </a:p>
        </p:txBody>
      </p:sp>
      <p:sp>
        <p:nvSpPr>
          <p:cNvPr id="2" name="Date Placeholder 1">
            <a:extLst>
              <a:ext uri="{FF2B5EF4-FFF2-40B4-BE49-F238E27FC236}">
                <a16:creationId xmlns:a16="http://schemas.microsoft.com/office/drawing/2014/main" id="{139B5F49-57DB-8B4A-B7F2-E0410838C308}"/>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4332B887-FB53-1F4D-BDEE-CD30C492BC67}"/>
              </a:ext>
            </a:extLst>
          </p:cNvPr>
          <p:cNvSpPr>
            <a:spLocks noGrp="1"/>
          </p:cNvSpPr>
          <p:nvPr>
            <p:ph type="ftr" sz="quarter" idx="11"/>
          </p:nvPr>
        </p:nvSpPr>
        <p:spPr/>
        <p:txBody>
          <a:bodyPr/>
          <a:lstStyle/>
          <a:p>
            <a:r>
              <a:rPr lang="en-US"/>
              <a:t>Karel Kubíček</a:t>
            </a:r>
          </a:p>
        </p:txBody>
      </p:sp>
      <p:sp>
        <p:nvSpPr>
          <p:cNvPr id="15" name="Slide Number Placeholder 14">
            <a:extLst>
              <a:ext uri="{FF2B5EF4-FFF2-40B4-BE49-F238E27FC236}">
                <a16:creationId xmlns:a16="http://schemas.microsoft.com/office/drawing/2014/main" id="{0D58FAFA-A8AB-3849-85FB-39EB51BD754A}"/>
              </a:ext>
            </a:extLst>
          </p:cNvPr>
          <p:cNvSpPr>
            <a:spLocks noGrp="1"/>
          </p:cNvSpPr>
          <p:nvPr>
            <p:ph type="sldNum" sz="quarter" idx="12"/>
          </p:nvPr>
        </p:nvSpPr>
        <p:spPr/>
        <p:txBody>
          <a:bodyPr/>
          <a:lstStyle/>
          <a:p>
            <a:fld id="{9F55A76C-3A57-0940-BBC0-C9D853A7BB7B}" type="slidenum">
              <a:rPr lang="en-US" smtClean="0"/>
              <a:t>46</a:t>
            </a:fld>
            <a:endParaRPr lang="en-US"/>
          </a:p>
        </p:txBody>
      </p:sp>
    </p:spTree>
    <p:extLst>
      <p:ext uri="{BB962C8B-B14F-4D97-AF65-F5344CB8AC3E}">
        <p14:creationId xmlns:p14="http://schemas.microsoft.com/office/powerpoint/2010/main" val="2184416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815" y="366889"/>
            <a:ext cx="8560741" cy="369332"/>
          </a:xfrm>
          <a:prstGeom prst="rect">
            <a:avLst/>
          </a:prstGeom>
          <a:noFill/>
        </p:spPr>
        <p:txBody>
          <a:bodyPr wrap="square" rtlCol="0">
            <a:spAutoFit/>
          </a:bodyPr>
          <a:lstStyle/>
          <a:p>
            <a:r>
              <a:rPr lang="en-US" dirty="0"/>
              <a:t>Experimental setup</a:t>
            </a:r>
          </a:p>
        </p:txBody>
      </p:sp>
      <p:pic>
        <p:nvPicPr>
          <p:cNvPr id="5" name="Picture 4" descr="Screen Shot 2012-03-13 at 7.07.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741" y="1020888"/>
            <a:ext cx="8315315" cy="1838964"/>
          </a:xfrm>
          <a:prstGeom prst="rect">
            <a:avLst/>
          </a:prstGeom>
        </p:spPr>
      </p:pic>
      <p:grpSp>
        <p:nvGrpSpPr>
          <p:cNvPr id="13" name="Group 12"/>
          <p:cNvGrpSpPr/>
          <p:nvPr/>
        </p:nvGrpSpPr>
        <p:grpSpPr>
          <a:xfrm>
            <a:off x="5108222" y="3012252"/>
            <a:ext cx="3725334" cy="3527777"/>
            <a:chOff x="141111" y="2935111"/>
            <a:chExt cx="3725334" cy="3527777"/>
          </a:xfrm>
        </p:grpSpPr>
        <p:pic>
          <p:nvPicPr>
            <p:cNvPr id="6" name="Picture 5" descr="Screen Shot 2012-03-13 at 7.07.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15" y="3325122"/>
              <a:ext cx="3593630" cy="3137766"/>
            </a:xfrm>
            <a:prstGeom prst="rect">
              <a:avLst/>
            </a:prstGeom>
          </p:spPr>
        </p:pic>
        <p:sp>
          <p:nvSpPr>
            <p:cNvPr id="8" name="Rectangle 7"/>
            <p:cNvSpPr/>
            <p:nvPr/>
          </p:nvSpPr>
          <p:spPr>
            <a:xfrm>
              <a:off x="141111" y="2935111"/>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204148" y="3087511"/>
              <a:ext cx="1561630" cy="369332"/>
            </a:xfrm>
            <a:prstGeom prst="rect">
              <a:avLst/>
            </a:prstGeom>
            <a:noFill/>
          </p:spPr>
          <p:txBody>
            <a:bodyPr wrap="square" rtlCol="0">
              <a:spAutoFit/>
            </a:bodyPr>
            <a:lstStyle/>
            <a:p>
              <a:pPr algn="ctr"/>
              <a:r>
                <a:rPr lang="en-US" dirty="0"/>
                <a:t>SAXS</a:t>
              </a:r>
            </a:p>
          </p:txBody>
        </p:sp>
      </p:grpSp>
      <p:grpSp>
        <p:nvGrpSpPr>
          <p:cNvPr id="12" name="Group 11"/>
          <p:cNvGrpSpPr/>
          <p:nvPr/>
        </p:nvGrpSpPr>
        <p:grpSpPr>
          <a:xfrm>
            <a:off x="432741" y="3172763"/>
            <a:ext cx="3438201" cy="3497088"/>
            <a:chOff x="5012059" y="2965800"/>
            <a:chExt cx="3438201" cy="3497088"/>
          </a:xfrm>
        </p:grpSpPr>
        <p:pic>
          <p:nvPicPr>
            <p:cNvPr id="7" name="Picture 6" descr="Screen Shot 2012-03-13 at 7.07.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504" y="3335132"/>
              <a:ext cx="3127756" cy="3127756"/>
            </a:xfrm>
            <a:prstGeom prst="rect">
              <a:avLst/>
            </a:prstGeom>
          </p:spPr>
        </p:pic>
        <p:sp>
          <p:nvSpPr>
            <p:cNvPr id="9" name="Rectangle 8"/>
            <p:cNvSpPr/>
            <p:nvPr/>
          </p:nvSpPr>
          <p:spPr>
            <a:xfrm>
              <a:off x="5012059" y="3087511"/>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107288" y="2965800"/>
              <a:ext cx="1561630" cy="369332"/>
            </a:xfrm>
            <a:prstGeom prst="rect">
              <a:avLst/>
            </a:prstGeom>
            <a:noFill/>
          </p:spPr>
          <p:txBody>
            <a:bodyPr wrap="square" rtlCol="0">
              <a:spAutoFit/>
            </a:bodyPr>
            <a:lstStyle/>
            <a:p>
              <a:pPr algn="ctr"/>
              <a:r>
                <a:rPr lang="en-US" dirty="0"/>
                <a:t>X-ray</a:t>
              </a:r>
            </a:p>
          </p:txBody>
        </p:sp>
      </p:grpSp>
      <p:cxnSp>
        <p:nvCxnSpPr>
          <p:cNvPr id="15" name="Straight Connector 14"/>
          <p:cNvCxnSpPr/>
          <p:nvPr/>
        </p:nvCxnSpPr>
        <p:spPr>
          <a:xfrm flipV="1">
            <a:off x="2286000" y="3631260"/>
            <a:ext cx="4120444" cy="137348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286000" y="5175956"/>
            <a:ext cx="4270963" cy="1211673"/>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 name="Date Placeholder 15">
            <a:extLst>
              <a:ext uri="{FF2B5EF4-FFF2-40B4-BE49-F238E27FC236}">
                <a16:creationId xmlns:a16="http://schemas.microsoft.com/office/drawing/2014/main" id="{6D53F96E-BC8B-BE45-A84B-3244011E139B}"/>
              </a:ext>
            </a:extLst>
          </p:cNvPr>
          <p:cNvSpPr>
            <a:spLocks noGrp="1"/>
          </p:cNvSpPr>
          <p:nvPr>
            <p:ph type="dt" sz="half" idx="10"/>
          </p:nvPr>
        </p:nvSpPr>
        <p:spPr/>
        <p:txBody>
          <a:bodyPr/>
          <a:lstStyle/>
          <a:p>
            <a:r>
              <a:rPr lang="cs-CZ"/>
              <a:t>16/10/2023</a:t>
            </a:r>
            <a:endParaRPr lang="en-US"/>
          </a:p>
        </p:txBody>
      </p:sp>
      <p:sp>
        <p:nvSpPr>
          <p:cNvPr id="17" name="Footer Placeholder 16">
            <a:extLst>
              <a:ext uri="{FF2B5EF4-FFF2-40B4-BE49-F238E27FC236}">
                <a16:creationId xmlns:a16="http://schemas.microsoft.com/office/drawing/2014/main" id="{6A58BCE7-D250-1042-BC74-E1057A0A7FD3}"/>
              </a:ext>
            </a:extLst>
          </p:cNvPr>
          <p:cNvSpPr>
            <a:spLocks noGrp="1"/>
          </p:cNvSpPr>
          <p:nvPr>
            <p:ph type="ftr" sz="quarter" idx="11"/>
          </p:nvPr>
        </p:nvSpPr>
        <p:spPr/>
        <p:txBody>
          <a:bodyPr/>
          <a:lstStyle/>
          <a:p>
            <a:r>
              <a:rPr lang="en-US"/>
              <a:t>Karel Kubíček</a:t>
            </a:r>
          </a:p>
        </p:txBody>
      </p:sp>
      <p:sp>
        <p:nvSpPr>
          <p:cNvPr id="19" name="Slide Number Placeholder 18">
            <a:extLst>
              <a:ext uri="{FF2B5EF4-FFF2-40B4-BE49-F238E27FC236}">
                <a16:creationId xmlns:a16="http://schemas.microsoft.com/office/drawing/2014/main" id="{0ED4F8D6-0FA2-0841-9805-4481F7A6EFFA}"/>
              </a:ext>
            </a:extLst>
          </p:cNvPr>
          <p:cNvSpPr>
            <a:spLocks noGrp="1"/>
          </p:cNvSpPr>
          <p:nvPr>
            <p:ph type="sldNum" sz="quarter" idx="12"/>
          </p:nvPr>
        </p:nvSpPr>
        <p:spPr/>
        <p:txBody>
          <a:bodyPr/>
          <a:lstStyle/>
          <a:p>
            <a:fld id="{9F55A76C-3A57-0940-BBC0-C9D853A7BB7B}" type="slidenum">
              <a:rPr lang="en-US" smtClean="0"/>
              <a:t>47</a:t>
            </a:fld>
            <a:endParaRPr lang="en-US"/>
          </a:p>
        </p:txBody>
      </p:sp>
    </p:spTree>
    <p:extLst>
      <p:ext uri="{BB962C8B-B14F-4D97-AF65-F5344CB8AC3E}">
        <p14:creationId xmlns:p14="http://schemas.microsoft.com/office/powerpoint/2010/main" val="3256685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45259" y="583259"/>
            <a:ext cx="2355708" cy="923330"/>
          </a:xfrm>
          <a:prstGeom prst="rect">
            <a:avLst/>
          </a:prstGeom>
          <a:noFill/>
        </p:spPr>
        <p:txBody>
          <a:bodyPr wrap="none" rtlCol="0">
            <a:spAutoFit/>
          </a:bodyPr>
          <a:lstStyle/>
          <a:p>
            <a:r>
              <a:rPr lang="en-US" dirty="0"/>
              <a:t>(very tiny) bit of theory</a:t>
            </a:r>
          </a:p>
          <a:p>
            <a:endParaRPr lang="en-US" dirty="0"/>
          </a:p>
          <a:p>
            <a:endParaRPr lang="en-US" dirty="0"/>
          </a:p>
        </p:txBody>
      </p:sp>
      <p:pic>
        <p:nvPicPr>
          <p:cNvPr id="5" name="Picture 4" descr="Screen Shot 2012-03-13 at 7.07.10 PM.png"/>
          <p:cNvPicPr>
            <a:picLocks noChangeAspect="1"/>
          </p:cNvPicPr>
          <p:nvPr/>
        </p:nvPicPr>
        <p:blipFill rotWithShape="1">
          <a:blip r:embed="rId2">
            <a:extLst>
              <a:ext uri="{28A0092B-C50C-407E-A947-70E740481C1C}">
                <a14:useLocalDpi xmlns:a14="http://schemas.microsoft.com/office/drawing/2010/main" val="0"/>
              </a:ext>
            </a:extLst>
          </a:blip>
          <a:srcRect l="44688" t="22755"/>
          <a:stretch/>
        </p:blipFill>
        <p:spPr>
          <a:xfrm>
            <a:off x="1890890" y="1326445"/>
            <a:ext cx="6035532" cy="1864071"/>
          </a:xfrm>
          <a:prstGeom prst="rect">
            <a:avLst/>
          </a:prstGeom>
        </p:spPr>
      </p:pic>
      <p:sp>
        <p:nvSpPr>
          <p:cNvPr id="6" name="Rectangle 5"/>
          <p:cNvSpPr/>
          <p:nvPr/>
        </p:nvSpPr>
        <p:spPr>
          <a:xfrm>
            <a:off x="1382887" y="1139700"/>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345259" y="3574815"/>
            <a:ext cx="5578593" cy="1477328"/>
          </a:xfrm>
          <a:prstGeom prst="rect">
            <a:avLst/>
          </a:prstGeom>
          <a:noFill/>
        </p:spPr>
        <p:txBody>
          <a:bodyPr wrap="square" rtlCol="0">
            <a:spAutoFit/>
          </a:bodyPr>
          <a:lstStyle/>
          <a:p>
            <a:r>
              <a:rPr lang="en-US" dirty="0"/>
              <a:t>q=2k.sin</a:t>
            </a:r>
            <a:r>
              <a:rPr lang="en-US" dirty="0">
                <a:latin typeface="Symbol" charset="2"/>
                <a:cs typeface="Symbol" charset="2"/>
              </a:rPr>
              <a:t>q</a:t>
            </a:r>
            <a:r>
              <a:rPr lang="en-US" dirty="0"/>
              <a:t> 	=&gt; q/2/k=</a:t>
            </a:r>
            <a:r>
              <a:rPr lang="en-US" dirty="0" err="1"/>
              <a:t>sin</a:t>
            </a:r>
            <a:r>
              <a:rPr lang="en-US" dirty="0" err="1">
                <a:latin typeface="Symbol" charset="2"/>
                <a:cs typeface="Symbol" charset="2"/>
              </a:rPr>
              <a:t>q</a:t>
            </a:r>
            <a:r>
              <a:rPr lang="en-US" dirty="0"/>
              <a:t>, </a:t>
            </a:r>
          </a:p>
          <a:p>
            <a:r>
              <a:rPr lang="en-US" dirty="0"/>
              <a:t>k=2</a:t>
            </a:r>
            <a:r>
              <a:rPr lang="en-US" dirty="0">
                <a:latin typeface="Symbol" charset="2"/>
                <a:cs typeface="Symbol" charset="2"/>
              </a:rPr>
              <a:t>p</a:t>
            </a:r>
            <a:r>
              <a:rPr lang="en-US" dirty="0"/>
              <a:t>/</a:t>
            </a:r>
            <a:r>
              <a:rPr lang="en-US" dirty="0">
                <a:latin typeface="Symbol" charset="2"/>
                <a:cs typeface="Symbol" charset="2"/>
              </a:rPr>
              <a:t>l</a:t>
            </a:r>
            <a:r>
              <a:rPr lang="en-US" dirty="0"/>
              <a:t>		=&gt; </a:t>
            </a:r>
            <a:r>
              <a:rPr lang="en-US" sz="3600" b="1" dirty="0"/>
              <a:t>q=4</a:t>
            </a:r>
            <a:r>
              <a:rPr lang="en-US" sz="3600" b="1" dirty="0">
                <a:latin typeface="Symbol" charset="2"/>
                <a:cs typeface="Symbol" charset="2"/>
              </a:rPr>
              <a:t>p</a:t>
            </a:r>
            <a:r>
              <a:rPr lang="en-US" sz="3600" b="1" dirty="0"/>
              <a:t>/</a:t>
            </a:r>
            <a:r>
              <a:rPr lang="en-US" sz="3600" b="1" dirty="0" err="1">
                <a:latin typeface="Symbol" charset="2"/>
                <a:cs typeface="Symbol" charset="2"/>
              </a:rPr>
              <a:t>l</a:t>
            </a:r>
            <a:r>
              <a:rPr lang="en-US" sz="3600" b="1" dirty="0" err="1"/>
              <a:t>.sin</a:t>
            </a:r>
            <a:r>
              <a:rPr lang="en-US" sz="3600" b="1" dirty="0" err="1">
                <a:latin typeface="Symbol" charset="2"/>
                <a:cs typeface="Symbol" charset="2"/>
              </a:rPr>
              <a:t>q</a:t>
            </a:r>
            <a:endParaRPr lang="en-US" sz="3600" b="1" dirty="0">
              <a:latin typeface="Symbol" charset="2"/>
              <a:cs typeface="Symbol" charset="2"/>
            </a:endParaRPr>
          </a:p>
          <a:p>
            <a:endParaRPr lang="en-US" dirty="0">
              <a:cs typeface="Symbol" charset="2"/>
            </a:endParaRPr>
          </a:p>
          <a:p>
            <a:r>
              <a:rPr lang="en-US" dirty="0">
                <a:cs typeface="Symbol" charset="2"/>
              </a:rPr>
              <a:t>Often </a:t>
            </a:r>
            <a:r>
              <a:rPr lang="en-US" b="1" i="1" dirty="0">
                <a:solidFill>
                  <a:srgbClr val="FF0000"/>
                </a:solidFill>
                <a:cs typeface="Symbol" charset="2"/>
              </a:rPr>
              <a:t>q</a:t>
            </a:r>
            <a:r>
              <a:rPr lang="en-US" dirty="0">
                <a:cs typeface="Symbol" charset="2"/>
              </a:rPr>
              <a:t> is denoted as </a:t>
            </a:r>
            <a:r>
              <a:rPr lang="en-US" b="1" i="1" dirty="0">
                <a:solidFill>
                  <a:srgbClr val="FF0000"/>
                </a:solidFill>
                <a:cs typeface="Symbol" charset="2"/>
              </a:rPr>
              <a:t>s</a:t>
            </a:r>
          </a:p>
        </p:txBody>
      </p:sp>
      <p:sp>
        <p:nvSpPr>
          <p:cNvPr id="8" name="TextBox 7"/>
          <p:cNvSpPr txBox="1"/>
          <p:nvPr/>
        </p:nvSpPr>
        <p:spPr>
          <a:xfrm>
            <a:off x="3424296" y="1439333"/>
            <a:ext cx="276671" cy="369332"/>
          </a:xfrm>
          <a:prstGeom prst="rect">
            <a:avLst/>
          </a:prstGeom>
          <a:noFill/>
        </p:spPr>
        <p:txBody>
          <a:bodyPr wrap="square" rtlCol="0">
            <a:spAutoFit/>
          </a:bodyPr>
          <a:lstStyle/>
          <a:p>
            <a:r>
              <a:rPr lang="en-US" dirty="0"/>
              <a:t>k</a:t>
            </a:r>
          </a:p>
        </p:txBody>
      </p:sp>
      <p:sp>
        <p:nvSpPr>
          <p:cNvPr id="9" name="TextBox 8"/>
          <p:cNvSpPr txBox="1"/>
          <p:nvPr/>
        </p:nvSpPr>
        <p:spPr>
          <a:xfrm>
            <a:off x="5580474" y="1506589"/>
            <a:ext cx="276671" cy="369332"/>
          </a:xfrm>
          <a:prstGeom prst="rect">
            <a:avLst/>
          </a:prstGeom>
          <a:noFill/>
        </p:spPr>
        <p:txBody>
          <a:bodyPr wrap="square" rtlCol="0">
            <a:spAutoFit/>
          </a:bodyPr>
          <a:lstStyle/>
          <a:p>
            <a:r>
              <a:rPr lang="en-US" dirty="0"/>
              <a:t>q</a:t>
            </a:r>
          </a:p>
        </p:txBody>
      </p:sp>
      <p:sp>
        <p:nvSpPr>
          <p:cNvPr id="11" name="Date Placeholder 10">
            <a:extLst>
              <a:ext uri="{FF2B5EF4-FFF2-40B4-BE49-F238E27FC236}">
                <a16:creationId xmlns:a16="http://schemas.microsoft.com/office/drawing/2014/main" id="{382B4A5B-3DD2-A94E-8C12-1EC4539E1158}"/>
              </a:ext>
            </a:extLst>
          </p:cNvPr>
          <p:cNvSpPr>
            <a:spLocks noGrp="1"/>
          </p:cNvSpPr>
          <p:nvPr>
            <p:ph type="dt" sz="half" idx="10"/>
          </p:nvPr>
        </p:nvSpPr>
        <p:spPr/>
        <p:txBody>
          <a:bodyPr/>
          <a:lstStyle/>
          <a:p>
            <a:r>
              <a:rPr lang="cs-CZ"/>
              <a:t>16/10/2023</a:t>
            </a:r>
            <a:endParaRPr lang="en-US"/>
          </a:p>
        </p:txBody>
      </p:sp>
      <p:sp>
        <p:nvSpPr>
          <p:cNvPr id="12" name="Footer Placeholder 11">
            <a:extLst>
              <a:ext uri="{FF2B5EF4-FFF2-40B4-BE49-F238E27FC236}">
                <a16:creationId xmlns:a16="http://schemas.microsoft.com/office/drawing/2014/main" id="{8E8D5D34-0E48-284A-B5BF-D701784A6EE9}"/>
              </a:ext>
            </a:extLst>
          </p:cNvPr>
          <p:cNvSpPr>
            <a:spLocks noGrp="1"/>
          </p:cNvSpPr>
          <p:nvPr>
            <p:ph type="ftr" sz="quarter" idx="11"/>
          </p:nvPr>
        </p:nvSpPr>
        <p:spPr/>
        <p:txBody>
          <a:bodyPr/>
          <a:lstStyle/>
          <a:p>
            <a:r>
              <a:rPr lang="en-US"/>
              <a:t>Karel Kubíček</a:t>
            </a:r>
          </a:p>
        </p:txBody>
      </p:sp>
      <p:sp>
        <p:nvSpPr>
          <p:cNvPr id="13" name="Slide Number Placeholder 12">
            <a:extLst>
              <a:ext uri="{FF2B5EF4-FFF2-40B4-BE49-F238E27FC236}">
                <a16:creationId xmlns:a16="http://schemas.microsoft.com/office/drawing/2014/main" id="{5B7A3120-3821-9146-B082-D70077FD4DAE}"/>
              </a:ext>
            </a:extLst>
          </p:cNvPr>
          <p:cNvSpPr>
            <a:spLocks noGrp="1"/>
          </p:cNvSpPr>
          <p:nvPr>
            <p:ph type="sldNum" sz="quarter" idx="12"/>
          </p:nvPr>
        </p:nvSpPr>
        <p:spPr/>
        <p:txBody>
          <a:bodyPr/>
          <a:lstStyle/>
          <a:p>
            <a:fld id="{9F55A76C-3A57-0940-BBC0-C9D853A7BB7B}" type="slidenum">
              <a:rPr lang="en-US" smtClean="0"/>
              <a:t>48</a:t>
            </a:fld>
            <a:endParaRPr lang="en-US"/>
          </a:p>
        </p:txBody>
      </p:sp>
    </p:spTree>
    <p:extLst>
      <p:ext uri="{BB962C8B-B14F-4D97-AF65-F5344CB8AC3E}">
        <p14:creationId xmlns:p14="http://schemas.microsoft.com/office/powerpoint/2010/main" val="15878263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3-13 at 7.13.29 PM.png"/>
          <p:cNvPicPr>
            <a:picLocks noChangeAspect="1"/>
          </p:cNvPicPr>
          <p:nvPr/>
        </p:nvPicPr>
        <p:blipFill rotWithShape="1">
          <a:blip r:embed="rId2">
            <a:extLst>
              <a:ext uri="{28A0092B-C50C-407E-A947-70E740481C1C}">
                <a14:useLocalDpi xmlns:a14="http://schemas.microsoft.com/office/drawing/2010/main" val="0"/>
              </a:ext>
            </a:extLst>
          </a:blip>
          <a:srcRect l="895" t="7929" r="64404"/>
          <a:stretch/>
        </p:blipFill>
        <p:spPr>
          <a:xfrm>
            <a:off x="5448503" y="2576275"/>
            <a:ext cx="3173096" cy="2717609"/>
          </a:xfrm>
          <a:prstGeom prst="rect">
            <a:avLst/>
          </a:prstGeom>
        </p:spPr>
      </p:pic>
      <p:grpSp>
        <p:nvGrpSpPr>
          <p:cNvPr id="7" name="Group 6"/>
          <p:cNvGrpSpPr/>
          <p:nvPr/>
        </p:nvGrpSpPr>
        <p:grpSpPr>
          <a:xfrm>
            <a:off x="454963" y="2532213"/>
            <a:ext cx="2761588" cy="2455333"/>
            <a:chOff x="94073" y="0"/>
            <a:chExt cx="5077413" cy="4514337"/>
          </a:xfrm>
        </p:grpSpPr>
        <p:pic>
          <p:nvPicPr>
            <p:cNvPr id="4" name="Picture 3" descr="Screen Shot 2012-03-13 at 7.07.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73" y="81011"/>
              <a:ext cx="5077413" cy="4433326"/>
            </a:xfrm>
            <a:prstGeom prst="rect">
              <a:avLst/>
            </a:prstGeom>
          </p:spPr>
        </p:pic>
        <p:sp>
          <p:nvSpPr>
            <p:cNvPr id="6" name="Rectangle 5"/>
            <p:cNvSpPr/>
            <p:nvPr/>
          </p:nvSpPr>
          <p:spPr>
            <a:xfrm>
              <a:off x="244592" y="0"/>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3598428" y="3290871"/>
            <a:ext cx="1616406" cy="923330"/>
          </a:xfrm>
          <a:prstGeom prst="rect">
            <a:avLst/>
          </a:prstGeom>
          <a:noFill/>
        </p:spPr>
        <p:txBody>
          <a:bodyPr wrap="square" rtlCol="0">
            <a:spAutoFit/>
          </a:bodyPr>
          <a:lstStyle/>
          <a:p>
            <a:pPr algn="ctr"/>
            <a:r>
              <a:rPr lang="en-US" sz="5400" b="1" dirty="0"/>
              <a:t>=&gt;</a:t>
            </a:r>
          </a:p>
        </p:txBody>
      </p:sp>
      <p:grpSp>
        <p:nvGrpSpPr>
          <p:cNvPr id="47" name="Group 46"/>
          <p:cNvGrpSpPr/>
          <p:nvPr/>
        </p:nvGrpSpPr>
        <p:grpSpPr>
          <a:xfrm>
            <a:off x="1173819" y="2694128"/>
            <a:ext cx="1682574" cy="1751184"/>
            <a:chOff x="1173819" y="2694128"/>
            <a:chExt cx="1682574" cy="1751184"/>
          </a:xfrm>
        </p:grpSpPr>
        <p:cxnSp>
          <p:nvCxnSpPr>
            <p:cNvPr id="10" name="Straight Arrow Connector 9"/>
            <p:cNvCxnSpPr/>
            <p:nvPr/>
          </p:nvCxnSpPr>
          <p:spPr>
            <a:xfrm flipV="1">
              <a:off x="1789593" y="3002029"/>
              <a:ext cx="740852" cy="80823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789593" y="2761482"/>
              <a:ext cx="457200" cy="1031149"/>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789593" y="3290871"/>
              <a:ext cx="991010" cy="51939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789593" y="3611629"/>
              <a:ext cx="1066800" cy="19928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789593" y="2694128"/>
              <a:ext cx="0" cy="111678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1462463" y="2694128"/>
              <a:ext cx="327130" cy="111678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789593" y="3810909"/>
              <a:ext cx="1066800" cy="85955"/>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799214" y="3829511"/>
              <a:ext cx="991010" cy="31733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789593" y="3829511"/>
              <a:ext cx="875553" cy="61580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1173819" y="2838457"/>
              <a:ext cx="615774" cy="954174"/>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8" name="Group 47"/>
          <p:cNvGrpSpPr/>
          <p:nvPr/>
        </p:nvGrpSpPr>
        <p:grpSpPr>
          <a:xfrm flipH="1" flipV="1">
            <a:off x="669968" y="3129488"/>
            <a:ext cx="1681200" cy="1749600"/>
            <a:chOff x="1173819" y="2694128"/>
            <a:chExt cx="1682574" cy="1751184"/>
          </a:xfrm>
        </p:grpSpPr>
        <p:cxnSp>
          <p:nvCxnSpPr>
            <p:cNvPr id="49" name="Straight Arrow Connector 48"/>
            <p:cNvCxnSpPr/>
            <p:nvPr/>
          </p:nvCxnSpPr>
          <p:spPr>
            <a:xfrm flipV="1">
              <a:off x="1789593" y="3002029"/>
              <a:ext cx="740852" cy="80823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789593" y="2761482"/>
              <a:ext cx="457200" cy="1031149"/>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1789593" y="3290871"/>
              <a:ext cx="991010" cy="51939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1789593" y="3611629"/>
              <a:ext cx="1066800" cy="19928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1789593" y="2694128"/>
              <a:ext cx="0" cy="111678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flipV="1">
              <a:off x="1462463" y="2694128"/>
              <a:ext cx="327130" cy="111678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1789593" y="3810909"/>
              <a:ext cx="1066800" cy="85955"/>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1799214" y="3829511"/>
              <a:ext cx="991010" cy="31733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1789593" y="3829511"/>
              <a:ext cx="875553" cy="61580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flipV="1">
              <a:off x="1173819" y="2838457"/>
              <a:ext cx="615774" cy="954174"/>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9" name="TextBox 58"/>
          <p:cNvSpPr txBox="1"/>
          <p:nvPr/>
        </p:nvSpPr>
        <p:spPr>
          <a:xfrm>
            <a:off x="536830" y="677333"/>
            <a:ext cx="7939244" cy="369332"/>
          </a:xfrm>
          <a:prstGeom prst="rect">
            <a:avLst/>
          </a:prstGeom>
          <a:noFill/>
        </p:spPr>
        <p:txBody>
          <a:bodyPr wrap="square" rtlCol="0">
            <a:spAutoFit/>
          </a:bodyPr>
          <a:lstStyle/>
          <a:p>
            <a:r>
              <a:rPr lang="en-US" dirty="0"/>
              <a:t>1</a:t>
            </a:r>
            <a:r>
              <a:rPr lang="en-US" baseline="30000" dirty="0"/>
              <a:t>st</a:t>
            </a:r>
            <a:r>
              <a:rPr lang="en-US" dirty="0"/>
              <a:t> step: scattering to scattering curve</a:t>
            </a:r>
          </a:p>
        </p:txBody>
      </p:sp>
      <p:sp>
        <p:nvSpPr>
          <p:cNvPr id="60" name="Rectangle 59"/>
          <p:cNvSpPr/>
          <p:nvPr/>
        </p:nvSpPr>
        <p:spPr>
          <a:xfrm>
            <a:off x="5381035" y="2165324"/>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ate Placeholder 19">
            <a:extLst>
              <a:ext uri="{FF2B5EF4-FFF2-40B4-BE49-F238E27FC236}">
                <a16:creationId xmlns:a16="http://schemas.microsoft.com/office/drawing/2014/main" id="{41B697F9-BE27-E042-A6D9-3808993EE4EB}"/>
              </a:ext>
            </a:extLst>
          </p:cNvPr>
          <p:cNvSpPr>
            <a:spLocks noGrp="1"/>
          </p:cNvSpPr>
          <p:nvPr>
            <p:ph type="dt" sz="half" idx="10"/>
          </p:nvPr>
        </p:nvSpPr>
        <p:spPr/>
        <p:txBody>
          <a:bodyPr/>
          <a:lstStyle/>
          <a:p>
            <a:r>
              <a:rPr lang="cs-CZ"/>
              <a:t>16/10/2023</a:t>
            </a:r>
            <a:endParaRPr lang="en-US"/>
          </a:p>
        </p:txBody>
      </p:sp>
      <p:sp>
        <p:nvSpPr>
          <p:cNvPr id="21" name="Footer Placeholder 20">
            <a:extLst>
              <a:ext uri="{FF2B5EF4-FFF2-40B4-BE49-F238E27FC236}">
                <a16:creationId xmlns:a16="http://schemas.microsoft.com/office/drawing/2014/main" id="{DB011DCC-2950-EC46-88DC-0E1DAA8AD6E2}"/>
              </a:ext>
            </a:extLst>
          </p:cNvPr>
          <p:cNvSpPr>
            <a:spLocks noGrp="1"/>
          </p:cNvSpPr>
          <p:nvPr>
            <p:ph type="ftr" sz="quarter" idx="11"/>
          </p:nvPr>
        </p:nvSpPr>
        <p:spPr/>
        <p:txBody>
          <a:bodyPr/>
          <a:lstStyle/>
          <a:p>
            <a:r>
              <a:rPr lang="en-US"/>
              <a:t>Karel Kubíček</a:t>
            </a:r>
          </a:p>
        </p:txBody>
      </p:sp>
      <p:sp>
        <p:nvSpPr>
          <p:cNvPr id="22" name="Slide Number Placeholder 21">
            <a:extLst>
              <a:ext uri="{FF2B5EF4-FFF2-40B4-BE49-F238E27FC236}">
                <a16:creationId xmlns:a16="http://schemas.microsoft.com/office/drawing/2014/main" id="{C196AAB0-7B01-5848-99E1-614D6433715C}"/>
              </a:ext>
            </a:extLst>
          </p:cNvPr>
          <p:cNvSpPr>
            <a:spLocks noGrp="1"/>
          </p:cNvSpPr>
          <p:nvPr>
            <p:ph type="sldNum" sz="quarter" idx="12"/>
          </p:nvPr>
        </p:nvSpPr>
        <p:spPr/>
        <p:txBody>
          <a:bodyPr/>
          <a:lstStyle/>
          <a:p>
            <a:fld id="{9F55A76C-3A57-0940-BBC0-C9D853A7BB7B}" type="slidenum">
              <a:rPr lang="en-US" smtClean="0"/>
              <a:t>49</a:t>
            </a:fld>
            <a:endParaRPr lang="en-US"/>
          </a:p>
        </p:txBody>
      </p:sp>
    </p:spTree>
    <p:extLst>
      <p:ext uri="{BB962C8B-B14F-4D97-AF65-F5344CB8AC3E}">
        <p14:creationId xmlns:p14="http://schemas.microsoft.com/office/powerpoint/2010/main" val="892945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810D0B-4746-154F-9EC6-04A749A78F51}"/>
              </a:ext>
            </a:extLst>
          </p:cNvPr>
          <p:cNvSpPr txBox="1"/>
          <p:nvPr/>
        </p:nvSpPr>
        <p:spPr>
          <a:xfrm>
            <a:off x="457200" y="504202"/>
            <a:ext cx="8438972" cy="3724096"/>
          </a:xfrm>
          <a:prstGeom prst="rect">
            <a:avLst/>
          </a:prstGeom>
          <a:noFill/>
        </p:spPr>
        <p:txBody>
          <a:bodyPr wrap="square" rtlCol="0">
            <a:spAutoFit/>
          </a:bodyPr>
          <a:lstStyle/>
          <a:p>
            <a:r>
              <a:rPr lang="cs-CZ" sz="3200" b="1" dirty="0">
                <a:solidFill>
                  <a:srgbClr val="2160FF"/>
                </a:solidFill>
              </a:rPr>
              <a:t>Chemické složení lidského těla</a:t>
            </a:r>
          </a:p>
          <a:p>
            <a:endParaRPr lang="cs-CZ" dirty="0"/>
          </a:p>
          <a:p>
            <a:pPr marL="514350" indent="-514350">
              <a:buFont typeface="+mj-lt"/>
              <a:buAutoNum type="alphaLcPeriod"/>
            </a:pPr>
            <a:r>
              <a:rPr lang="cs-CZ" sz="2400" dirty="0"/>
              <a:t>(</a:t>
            </a:r>
            <a:r>
              <a:rPr lang="cs-CZ" sz="2400" dirty="0">
                <a:solidFill>
                  <a:schemeClr val="tx2">
                    <a:lumMod val="60000"/>
                    <a:lumOff val="40000"/>
                  </a:schemeClr>
                </a:solidFill>
              </a:rPr>
              <a:t>65</a:t>
            </a:r>
            <a:r>
              <a:rPr lang="cs-CZ" sz="2400" dirty="0">
                <a:solidFill>
                  <a:schemeClr val="bg1"/>
                </a:solidFill>
              </a:rPr>
              <a:t>.0</a:t>
            </a:r>
            <a:r>
              <a:rPr lang="cs-CZ" sz="2400" dirty="0">
                <a:solidFill>
                  <a:schemeClr val="tx2">
                    <a:lumMod val="60000"/>
                    <a:lumOff val="40000"/>
                  </a:schemeClr>
                </a:solidFill>
              </a:rPr>
              <a:t> %</a:t>
            </a:r>
            <a:r>
              <a:rPr lang="cs-CZ" sz="2400" dirty="0"/>
              <a:t>) Voda</a:t>
            </a:r>
          </a:p>
          <a:p>
            <a:pPr marL="514350" indent="-514350">
              <a:buFont typeface="+mj-lt"/>
              <a:buAutoNum type="alphaLcPeriod"/>
            </a:pPr>
            <a:r>
              <a:rPr lang="cs-CZ" sz="2400" dirty="0"/>
              <a:t>(</a:t>
            </a:r>
            <a:r>
              <a:rPr lang="cs-CZ" sz="2400" dirty="0">
                <a:solidFill>
                  <a:schemeClr val="tx2">
                    <a:lumMod val="60000"/>
                    <a:lumOff val="40000"/>
                  </a:schemeClr>
                </a:solidFill>
              </a:rPr>
              <a:t>20</a:t>
            </a:r>
            <a:r>
              <a:rPr lang="cs-CZ" sz="2400" dirty="0">
                <a:solidFill>
                  <a:schemeClr val="bg1"/>
                </a:solidFill>
              </a:rPr>
              <a:t>.0</a:t>
            </a:r>
            <a:r>
              <a:rPr lang="cs-CZ" sz="2400" dirty="0">
                <a:solidFill>
                  <a:schemeClr val="tx2">
                    <a:lumMod val="60000"/>
                    <a:lumOff val="40000"/>
                  </a:schemeClr>
                </a:solidFill>
              </a:rPr>
              <a:t> %</a:t>
            </a:r>
            <a:r>
              <a:rPr lang="cs-CZ" sz="2400" dirty="0"/>
              <a:t>) Proteiny</a:t>
            </a:r>
          </a:p>
          <a:p>
            <a:pPr marL="514350" indent="-514350">
              <a:buFont typeface="+mj-lt"/>
              <a:buAutoNum type="alphaLcPeriod"/>
            </a:pPr>
            <a:r>
              <a:rPr lang="cs-CZ" sz="2400" dirty="0"/>
              <a:t>(</a:t>
            </a:r>
            <a:r>
              <a:rPr lang="cs-CZ" sz="2400" dirty="0">
                <a:solidFill>
                  <a:schemeClr val="tx2">
                    <a:lumMod val="60000"/>
                    <a:lumOff val="40000"/>
                  </a:schemeClr>
                </a:solidFill>
              </a:rPr>
              <a:t>12</a:t>
            </a:r>
            <a:r>
              <a:rPr lang="cs-CZ" sz="2400" dirty="0">
                <a:solidFill>
                  <a:schemeClr val="bg1"/>
                </a:solidFill>
              </a:rPr>
              <a:t>.0</a:t>
            </a:r>
            <a:r>
              <a:rPr lang="cs-CZ" sz="2400" dirty="0">
                <a:solidFill>
                  <a:schemeClr val="tx2">
                    <a:lumMod val="60000"/>
                    <a:lumOff val="40000"/>
                  </a:schemeClr>
                </a:solidFill>
              </a:rPr>
              <a:t> %</a:t>
            </a:r>
            <a:r>
              <a:rPr lang="cs-CZ" sz="2400" dirty="0"/>
              <a:t>) Lipidy (tuky)</a:t>
            </a:r>
          </a:p>
          <a:p>
            <a:pPr marL="514350" indent="-514350">
              <a:buFont typeface="+mj-lt"/>
              <a:buAutoNum type="alphaLcPeriod"/>
            </a:pPr>
            <a:r>
              <a:rPr lang="cs-CZ" sz="2400" dirty="0"/>
              <a:t>(</a:t>
            </a:r>
            <a:r>
              <a:rPr lang="cs-CZ" sz="2400" dirty="0">
                <a:solidFill>
                  <a:schemeClr val="bg1"/>
                </a:solidFill>
              </a:rPr>
              <a:t>0</a:t>
            </a:r>
            <a:r>
              <a:rPr lang="cs-CZ" sz="2400" dirty="0">
                <a:solidFill>
                  <a:schemeClr val="tx2">
                    <a:lumMod val="60000"/>
                    <a:lumOff val="40000"/>
                  </a:schemeClr>
                </a:solidFill>
              </a:rPr>
              <a:t>1.1 %</a:t>
            </a:r>
            <a:r>
              <a:rPr lang="cs-CZ" sz="2400" dirty="0"/>
              <a:t>) Nukleové kyseliny</a:t>
            </a:r>
          </a:p>
          <a:p>
            <a:pPr marL="514350" indent="-514350">
              <a:buFont typeface="+mj-lt"/>
              <a:buAutoNum type="alphaLcPeriod"/>
            </a:pPr>
            <a:r>
              <a:rPr lang="cs-CZ" sz="2400" dirty="0"/>
              <a:t>Ionty (Na</a:t>
            </a:r>
            <a:r>
              <a:rPr lang="cs-CZ" sz="2400" baseline="30000" dirty="0"/>
              <a:t>+</a:t>
            </a:r>
            <a:r>
              <a:rPr lang="cs-CZ" sz="2400" dirty="0"/>
              <a:t>, K</a:t>
            </a:r>
            <a:r>
              <a:rPr lang="cs-CZ" sz="2400" baseline="30000" dirty="0"/>
              <a:t>+</a:t>
            </a:r>
            <a:r>
              <a:rPr lang="cs-CZ" sz="2400" dirty="0"/>
              <a:t>, Cl</a:t>
            </a:r>
            <a:r>
              <a:rPr lang="cs-CZ" sz="2400" baseline="30000" dirty="0"/>
              <a:t>-</a:t>
            </a:r>
            <a:r>
              <a:rPr lang="cs-CZ" sz="2400" dirty="0"/>
              <a:t>, PO</a:t>
            </a:r>
            <a:r>
              <a:rPr lang="cs-CZ" sz="2400" baseline="-25000" dirty="0"/>
              <a:t>4</a:t>
            </a:r>
            <a:r>
              <a:rPr lang="cs-CZ" sz="2400" baseline="30000" dirty="0"/>
              <a:t>3-</a:t>
            </a:r>
            <a:r>
              <a:rPr lang="cs-CZ" sz="2400" dirty="0"/>
              <a:t> ...)</a:t>
            </a:r>
          </a:p>
          <a:p>
            <a:pPr marL="514350" indent="-514350">
              <a:buFont typeface="+mj-lt"/>
              <a:buAutoNum type="alphaLcPeriod"/>
            </a:pPr>
            <a:r>
              <a:rPr lang="cs-CZ" sz="2400" dirty="0"/>
              <a:t>Plyny (O</a:t>
            </a:r>
            <a:r>
              <a:rPr lang="cs-CZ" sz="2400" baseline="-25000" dirty="0"/>
              <a:t>2</a:t>
            </a:r>
            <a:r>
              <a:rPr lang="cs-CZ" sz="2400" dirty="0"/>
              <a:t>, CO</a:t>
            </a:r>
            <a:r>
              <a:rPr lang="cs-CZ" sz="2400" baseline="-25000" dirty="0"/>
              <a:t>2</a:t>
            </a:r>
            <a:r>
              <a:rPr lang="cs-CZ" sz="2400" dirty="0"/>
              <a:t>, …), </a:t>
            </a:r>
            <a:r>
              <a:rPr lang="cs-CZ" sz="2400" dirty="0" err="1"/>
              <a:t>karbohydráty</a:t>
            </a:r>
            <a:r>
              <a:rPr lang="cs-CZ" sz="2400" dirty="0"/>
              <a:t> (glukóza), </a:t>
            </a:r>
            <a:r>
              <a:rPr lang="cs-CZ" sz="2400" dirty="0" err="1"/>
              <a:t>hydroxyapatit</a:t>
            </a:r>
            <a:r>
              <a:rPr lang="cs-CZ" sz="2400" dirty="0"/>
              <a:t> (forma vápníku a fosfátu – zuby, kosti), volné radikály, </a:t>
            </a:r>
            <a:r>
              <a:rPr lang="cs-CZ" sz="2400" dirty="0" err="1"/>
              <a:t>etc</a:t>
            </a:r>
            <a:r>
              <a:rPr lang="cs-CZ" sz="2400" dirty="0"/>
              <a:t>.</a:t>
            </a:r>
          </a:p>
          <a:p>
            <a:pPr marL="342900" indent="-342900">
              <a:buAutoNum type="alphaLcPeriod"/>
            </a:pPr>
            <a:endParaRPr lang="cs-CZ" dirty="0"/>
          </a:p>
        </p:txBody>
      </p:sp>
      <p:sp>
        <p:nvSpPr>
          <p:cNvPr id="5" name="Date Placeholder 4">
            <a:extLst>
              <a:ext uri="{FF2B5EF4-FFF2-40B4-BE49-F238E27FC236}">
                <a16:creationId xmlns:a16="http://schemas.microsoft.com/office/drawing/2014/main" id="{15CB2E46-CC34-6146-BA8F-2BEBD49364F3}"/>
              </a:ext>
            </a:extLst>
          </p:cNvPr>
          <p:cNvSpPr>
            <a:spLocks noGrp="1"/>
          </p:cNvSpPr>
          <p:nvPr>
            <p:ph type="dt" sz="half" idx="10"/>
          </p:nvPr>
        </p:nvSpPr>
        <p:spPr/>
        <p:txBody>
          <a:bodyPr/>
          <a:lstStyle/>
          <a:p>
            <a:r>
              <a:rPr lang="cs-CZ"/>
              <a:t>16/10/2023</a:t>
            </a:r>
            <a:endParaRPr lang="en-US"/>
          </a:p>
        </p:txBody>
      </p:sp>
      <p:sp>
        <p:nvSpPr>
          <p:cNvPr id="7" name="Footer Placeholder 6">
            <a:extLst>
              <a:ext uri="{FF2B5EF4-FFF2-40B4-BE49-F238E27FC236}">
                <a16:creationId xmlns:a16="http://schemas.microsoft.com/office/drawing/2014/main" id="{2302ED2B-37D7-E641-AF57-3D103793FD57}"/>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9FA1B684-9F91-574D-868F-2919424D6E7F}"/>
              </a:ext>
            </a:extLst>
          </p:cNvPr>
          <p:cNvSpPr>
            <a:spLocks noGrp="1"/>
          </p:cNvSpPr>
          <p:nvPr>
            <p:ph type="sldNum" sz="quarter" idx="12"/>
          </p:nvPr>
        </p:nvSpPr>
        <p:spPr/>
        <p:txBody>
          <a:bodyPr/>
          <a:lstStyle/>
          <a:p>
            <a:fld id="{9F55A76C-3A57-0940-BBC0-C9D853A7BB7B}" type="slidenum">
              <a:rPr lang="en-US" smtClean="0"/>
              <a:t>5</a:t>
            </a:fld>
            <a:endParaRPr lang="en-US"/>
          </a:p>
        </p:txBody>
      </p:sp>
    </p:spTree>
    <p:extLst>
      <p:ext uri="{BB962C8B-B14F-4D97-AF65-F5344CB8AC3E}">
        <p14:creationId xmlns:p14="http://schemas.microsoft.com/office/powerpoint/2010/main" val="14004812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7.03.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816" y="807256"/>
            <a:ext cx="5239926" cy="5702777"/>
          </a:xfrm>
          <a:prstGeom prst="rect">
            <a:avLst/>
          </a:prstGeom>
        </p:spPr>
      </p:pic>
      <p:sp>
        <p:nvSpPr>
          <p:cNvPr id="5" name="TextBox 4"/>
          <p:cNvSpPr txBox="1"/>
          <p:nvPr/>
        </p:nvSpPr>
        <p:spPr>
          <a:xfrm>
            <a:off x="376296" y="357481"/>
            <a:ext cx="4590815" cy="2308324"/>
          </a:xfrm>
          <a:prstGeom prst="rect">
            <a:avLst/>
          </a:prstGeom>
          <a:noFill/>
        </p:spPr>
        <p:txBody>
          <a:bodyPr wrap="square" rtlCol="0">
            <a:spAutoFit/>
          </a:bodyPr>
          <a:lstStyle/>
          <a:p>
            <a:r>
              <a:rPr lang="en-US" dirty="0"/>
              <a:t>What can we learn from the scattering curve:</a:t>
            </a:r>
          </a:p>
          <a:p>
            <a:endParaRPr lang="en-US" dirty="0"/>
          </a:p>
          <a:p>
            <a:pPr marL="342900" indent="-342900">
              <a:buAutoNum type="arabicParenR"/>
            </a:pPr>
            <a:r>
              <a:rPr lang="en-US" dirty="0"/>
              <a:t>Shape of the studied molecule</a:t>
            </a:r>
          </a:p>
          <a:p>
            <a:pPr marL="342900" indent="-342900">
              <a:buAutoNum type="arabicParenR"/>
            </a:pPr>
            <a:endParaRPr lang="en-US" dirty="0"/>
          </a:p>
          <a:p>
            <a:pPr marL="342900" indent="-342900">
              <a:buAutoNum type="arabicParenR"/>
            </a:pPr>
            <a:r>
              <a:rPr lang="en-US" dirty="0"/>
              <a:t>Fold</a:t>
            </a:r>
          </a:p>
          <a:p>
            <a:pPr marL="342900" indent="-342900">
              <a:buAutoNum type="arabicParenR"/>
            </a:pPr>
            <a:endParaRPr lang="en-US" dirty="0"/>
          </a:p>
          <a:p>
            <a:pPr marL="342900" indent="-342900">
              <a:buAutoNum type="arabicParenR"/>
            </a:pPr>
            <a:r>
              <a:rPr lang="en-US" dirty="0"/>
              <a:t>Secondary structure</a:t>
            </a:r>
          </a:p>
          <a:p>
            <a:pPr marL="342900" indent="-342900">
              <a:buAutoNum type="arabicParenR"/>
            </a:pPr>
            <a:endParaRPr lang="en-US" dirty="0"/>
          </a:p>
        </p:txBody>
      </p:sp>
      <p:sp>
        <p:nvSpPr>
          <p:cNvPr id="7" name="Date Placeholder 6">
            <a:extLst>
              <a:ext uri="{FF2B5EF4-FFF2-40B4-BE49-F238E27FC236}">
                <a16:creationId xmlns:a16="http://schemas.microsoft.com/office/drawing/2014/main" id="{266C9EF7-CF9F-4D45-9D15-F829A8BC396E}"/>
              </a:ext>
            </a:extLst>
          </p:cNvPr>
          <p:cNvSpPr>
            <a:spLocks noGrp="1"/>
          </p:cNvSpPr>
          <p:nvPr>
            <p:ph type="dt" sz="half" idx="10"/>
          </p:nvPr>
        </p:nvSpPr>
        <p:spPr/>
        <p:txBody>
          <a:bodyPr/>
          <a:lstStyle/>
          <a:p>
            <a:r>
              <a:rPr lang="cs-CZ"/>
              <a:t>16/10/2023</a:t>
            </a:r>
            <a:endParaRPr lang="en-US"/>
          </a:p>
        </p:txBody>
      </p:sp>
      <p:sp>
        <p:nvSpPr>
          <p:cNvPr id="8" name="Footer Placeholder 7">
            <a:extLst>
              <a:ext uri="{FF2B5EF4-FFF2-40B4-BE49-F238E27FC236}">
                <a16:creationId xmlns:a16="http://schemas.microsoft.com/office/drawing/2014/main" id="{DC85D216-7D47-8241-B4A6-83A4687209A9}"/>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4AF8B143-88B3-5048-B127-2F150352F6D7}"/>
              </a:ext>
            </a:extLst>
          </p:cNvPr>
          <p:cNvSpPr>
            <a:spLocks noGrp="1"/>
          </p:cNvSpPr>
          <p:nvPr>
            <p:ph type="sldNum" sz="quarter" idx="12"/>
          </p:nvPr>
        </p:nvSpPr>
        <p:spPr/>
        <p:txBody>
          <a:bodyPr/>
          <a:lstStyle/>
          <a:p>
            <a:fld id="{9F55A76C-3A57-0940-BBC0-C9D853A7BB7B}" type="slidenum">
              <a:rPr lang="en-US" smtClean="0"/>
              <a:t>50</a:t>
            </a:fld>
            <a:endParaRPr lang="en-US"/>
          </a:p>
        </p:txBody>
      </p:sp>
    </p:spTree>
    <p:extLst>
      <p:ext uri="{BB962C8B-B14F-4D97-AF65-F5344CB8AC3E}">
        <p14:creationId xmlns:p14="http://schemas.microsoft.com/office/powerpoint/2010/main" val="40868335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76200" y="0"/>
            <a:ext cx="9067800" cy="4093428"/>
          </a:xfrm>
          <a:prstGeom prst="rect">
            <a:avLst/>
          </a:prstGeom>
          <a:noFill/>
          <a:ln w="9525">
            <a:noFill/>
            <a:miter lim="800000"/>
            <a:headEnd/>
            <a:tailEnd/>
          </a:ln>
          <a:effectLst/>
        </p:spPr>
        <p:txBody>
          <a:bodyPr>
            <a:prstTxWarp prst="textNoShape">
              <a:avLst/>
            </a:prstTxWarp>
            <a:spAutoFit/>
          </a:bodyPr>
          <a:lstStyle/>
          <a:p>
            <a:pPr marL="457200" indent="-457200">
              <a:spcBef>
                <a:spcPct val="50000"/>
              </a:spcBef>
            </a:pPr>
            <a:r>
              <a:rPr lang="en-US" sz="3600" b="1" i="1" dirty="0">
                <a:solidFill>
                  <a:schemeClr val="accent2"/>
                </a:solidFill>
                <a:latin typeface="Arial" charset="0"/>
              </a:rPr>
              <a:t>NMR</a:t>
            </a:r>
            <a:r>
              <a:rPr lang="cs-CZ" sz="3600" b="1" i="1" dirty="0">
                <a:solidFill>
                  <a:schemeClr val="accent2"/>
                </a:solidFill>
                <a:latin typeface="Arial" charset="0"/>
              </a:rPr>
              <a:t> </a:t>
            </a:r>
            <a:r>
              <a:rPr lang="cs-CZ" sz="2400" b="1" i="1" dirty="0">
                <a:solidFill>
                  <a:schemeClr val="accent2"/>
                </a:solidFill>
                <a:latin typeface="Arial" charset="0"/>
              </a:rPr>
              <a:t>(pozn. viz též přednáška o MRI)</a:t>
            </a:r>
            <a:endParaRPr lang="en-US" sz="2400" b="1" dirty="0">
              <a:solidFill>
                <a:srgbClr val="FF0000"/>
              </a:solidFill>
              <a:latin typeface="Arial" charset="0"/>
            </a:endParaRPr>
          </a:p>
          <a:p>
            <a:pPr marL="457200" indent="-457200">
              <a:spcBef>
                <a:spcPct val="50000"/>
              </a:spcBef>
              <a:buFontTx/>
              <a:buAutoNum type="arabicParenR"/>
            </a:pPr>
            <a:r>
              <a:rPr lang="en-US" sz="1800" dirty="0" err="1">
                <a:latin typeface="Arial" charset="0"/>
              </a:rPr>
              <a:t>Jaderný</a:t>
            </a:r>
            <a:r>
              <a:rPr lang="en-US" sz="1800" dirty="0">
                <a:latin typeface="Arial" charset="0"/>
              </a:rPr>
              <a:t> spin </a:t>
            </a:r>
            <a:r>
              <a:rPr lang="en-US" sz="1800" dirty="0">
                <a:latin typeface="Arial" charset="0"/>
                <a:sym typeface="Symbol" charset="2"/>
              </a:rPr>
              <a:t> 0 (</a:t>
            </a:r>
            <a:r>
              <a:rPr lang="en-US" sz="1800" baseline="30000" dirty="0">
                <a:latin typeface="Arial" charset="0"/>
                <a:sym typeface="Symbol" charset="2"/>
              </a:rPr>
              <a:t>1</a:t>
            </a:r>
            <a:r>
              <a:rPr lang="en-US" sz="1800" dirty="0">
                <a:latin typeface="Arial" charset="0"/>
                <a:sym typeface="Symbol" charset="2"/>
              </a:rPr>
              <a:t>H, </a:t>
            </a:r>
            <a:r>
              <a:rPr lang="en-US" sz="1800" baseline="30000" dirty="0">
                <a:latin typeface="Arial" charset="0"/>
                <a:sym typeface="Symbol" charset="2"/>
              </a:rPr>
              <a:t>13</a:t>
            </a:r>
            <a:r>
              <a:rPr lang="en-US" sz="1800" dirty="0">
                <a:latin typeface="Arial" charset="0"/>
                <a:sym typeface="Symbol" charset="2"/>
              </a:rPr>
              <a:t>C, </a:t>
            </a:r>
            <a:r>
              <a:rPr lang="en-US" sz="1800" baseline="30000" dirty="0">
                <a:latin typeface="Arial" charset="0"/>
                <a:sym typeface="Symbol" charset="2"/>
              </a:rPr>
              <a:t>15</a:t>
            </a:r>
            <a:r>
              <a:rPr lang="en-US" sz="1800" dirty="0">
                <a:latin typeface="Arial" charset="0"/>
                <a:sym typeface="Symbol" charset="2"/>
              </a:rPr>
              <a:t>N, </a:t>
            </a:r>
            <a:r>
              <a:rPr lang="en-US" sz="1800" baseline="30000" dirty="0">
                <a:latin typeface="Arial" charset="0"/>
                <a:sym typeface="Symbol" charset="2"/>
              </a:rPr>
              <a:t>31</a:t>
            </a:r>
            <a:r>
              <a:rPr lang="en-US" sz="1800" dirty="0">
                <a:latin typeface="Arial" charset="0"/>
                <a:sym typeface="Symbol" charset="2"/>
              </a:rPr>
              <a:t>P)					         </a:t>
            </a:r>
          </a:p>
          <a:p>
            <a:pPr marL="457200" indent="-457200">
              <a:spcBef>
                <a:spcPct val="50000"/>
              </a:spcBef>
            </a:pPr>
            <a:r>
              <a:rPr lang="en-US" dirty="0">
                <a:latin typeface="Arial" charset="0"/>
                <a:sym typeface="Symbol" charset="2"/>
              </a:rPr>
              <a:t>	</a:t>
            </a:r>
            <a:r>
              <a:rPr lang="en-US" sz="1800" dirty="0">
                <a:latin typeface="Arial" charset="0"/>
                <a:sym typeface="Symbol" charset="2"/>
              </a:rPr>
              <a:t>-  </a:t>
            </a:r>
            <a:r>
              <a:rPr lang="cs-CZ" sz="1600" dirty="0">
                <a:latin typeface="Arial" charset="0"/>
                <a:sym typeface="Symbol" charset="2"/>
              </a:rPr>
              <a:t>počet neutronů </a:t>
            </a:r>
            <a:r>
              <a:rPr lang="cs-CZ" sz="1600" b="1" dirty="0">
                <a:latin typeface="Arial" charset="0"/>
                <a:sym typeface="Symbol" charset="2"/>
              </a:rPr>
              <a:t>a</a:t>
            </a:r>
            <a:r>
              <a:rPr lang="cs-CZ" sz="1600" dirty="0">
                <a:latin typeface="Arial" charset="0"/>
                <a:sym typeface="Symbol" charset="2"/>
              </a:rPr>
              <a:t> počet protonů jsou sudá čísla (</a:t>
            </a:r>
            <a:r>
              <a:rPr lang="cs-CZ" sz="1600" baseline="30000" dirty="0">
                <a:latin typeface="Arial" charset="0"/>
                <a:sym typeface="Symbol" charset="2"/>
              </a:rPr>
              <a:t>12</a:t>
            </a:r>
            <a:r>
              <a:rPr lang="cs-CZ" sz="1600" dirty="0">
                <a:latin typeface="Arial" charset="0"/>
                <a:sym typeface="Symbol" charset="2"/>
              </a:rPr>
              <a:t>C=6p+6n)  </a:t>
            </a:r>
            <a:r>
              <a:rPr lang="cs-CZ" sz="1600" b="1" dirty="0">
                <a:latin typeface="Arial" charset="0"/>
                <a:sym typeface="Symbol" charset="2"/>
              </a:rPr>
              <a:t>nulový spin</a:t>
            </a:r>
          </a:p>
          <a:p>
            <a:pPr marL="457200" indent="-457200">
              <a:spcBef>
                <a:spcPct val="50000"/>
              </a:spcBef>
            </a:pPr>
            <a:r>
              <a:rPr lang="cs-CZ" sz="1600" b="1" dirty="0">
                <a:latin typeface="Arial" charset="0"/>
                <a:sym typeface="Symbol" charset="2"/>
              </a:rPr>
              <a:t>	</a:t>
            </a:r>
            <a:r>
              <a:rPr lang="en-US" sz="1600" dirty="0">
                <a:latin typeface="Arial" charset="0"/>
                <a:sym typeface="Symbol" charset="2"/>
              </a:rPr>
              <a:t>-  </a:t>
            </a:r>
            <a:r>
              <a:rPr lang="cs-CZ" sz="1600" dirty="0">
                <a:latin typeface="Arial" charset="0"/>
                <a:sym typeface="Symbol" charset="2"/>
              </a:rPr>
              <a:t>počet neutronů </a:t>
            </a:r>
            <a:r>
              <a:rPr lang="cs-CZ" sz="1600" b="1" dirty="0">
                <a:latin typeface="Arial" charset="0"/>
                <a:sym typeface="Symbol" charset="2"/>
              </a:rPr>
              <a:t>plus</a:t>
            </a:r>
            <a:r>
              <a:rPr lang="cs-CZ" sz="1600" dirty="0">
                <a:latin typeface="Arial" charset="0"/>
                <a:sym typeface="Symbol" charset="2"/>
              </a:rPr>
              <a:t> počet protonů je liché číslo (</a:t>
            </a:r>
            <a:r>
              <a:rPr lang="cs-CZ" sz="1600" baseline="30000" dirty="0">
                <a:latin typeface="Arial" charset="0"/>
                <a:sym typeface="Symbol" charset="2"/>
              </a:rPr>
              <a:t>1</a:t>
            </a:r>
            <a:r>
              <a:rPr lang="cs-CZ" sz="1600" dirty="0">
                <a:latin typeface="Arial" charset="0"/>
                <a:sym typeface="Symbol" charset="2"/>
              </a:rPr>
              <a:t>H=p, </a:t>
            </a:r>
            <a:r>
              <a:rPr lang="cs-CZ" sz="1600" baseline="30000" dirty="0">
                <a:latin typeface="Arial" charset="0"/>
                <a:sym typeface="Symbol" charset="2"/>
              </a:rPr>
              <a:t>13</a:t>
            </a:r>
            <a:r>
              <a:rPr lang="cs-CZ" sz="1600" dirty="0">
                <a:latin typeface="Arial" charset="0"/>
                <a:sym typeface="Symbol" charset="2"/>
              </a:rPr>
              <a:t>C=6p+7n)</a:t>
            </a:r>
            <a:r>
              <a:rPr lang="en-US" sz="1600" dirty="0">
                <a:latin typeface="Arial" charset="0"/>
                <a:sym typeface="Symbol" charset="2"/>
              </a:rPr>
              <a:t> </a:t>
            </a:r>
            <a:r>
              <a:rPr lang="cs-CZ" sz="1600" dirty="0">
                <a:latin typeface="Arial" charset="0"/>
                <a:sym typeface="Symbol" charset="2"/>
              </a:rPr>
              <a:t> </a:t>
            </a:r>
            <a:r>
              <a:rPr lang="cs-CZ" sz="1600" b="1" dirty="0">
                <a:latin typeface="Arial" charset="0"/>
                <a:sym typeface="Symbol" charset="2"/>
              </a:rPr>
              <a:t>neceločíselný spin</a:t>
            </a:r>
            <a:r>
              <a:rPr lang="cs-CZ" sz="1600" dirty="0">
                <a:latin typeface="Arial" charset="0"/>
                <a:sym typeface="Symbol" charset="2"/>
              </a:rPr>
              <a:t> (i.e. </a:t>
            </a:r>
            <a:r>
              <a:rPr lang="en-US" sz="1600" dirty="0">
                <a:latin typeface="Arial" charset="0"/>
                <a:sym typeface="Symbol" charset="2"/>
              </a:rPr>
              <a:t>½, 3/2, 5/2)</a:t>
            </a:r>
            <a:r>
              <a:rPr lang="cs-CZ" sz="1600" dirty="0">
                <a:latin typeface="Arial" charset="0"/>
                <a:sym typeface="Symbol" charset="2"/>
              </a:rPr>
              <a:t> </a:t>
            </a:r>
            <a:r>
              <a:rPr lang="en-US" sz="1600" dirty="0">
                <a:latin typeface="Arial" charset="0"/>
                <a:sym typeface="Symbol" charset="2"/>
              </a:rPr>
              <a:t>     </a:t>
            </a:r>
          </a:p>
          <a:p>
            <a:pPr marL="457200" indent="-457200">
              <a:spcBef>
                <a:spcPct val="50000"/>
              </a:spcBef>
            </a:pPr>
            <a:r>
              <a:rPr lang="en-US" sz="1600" dirty="0">
                <a:latin typeface="Arial" charset="0"/>
                <a:sym typeface="Symbol" charset="2"/>
              </a:rPr>
              <a:t>	-  </a:t>
            </a:r>
            <a:r>
              <a:rPr lang="cs-CZ" sz="1600" dirty="0">
                <a:latin typeface="Arial" charset="0"/>
                <a:sym typeface="Symbol" charset="2"/>
              </a:rPr>
              <a:t>počet neutronů </a:t>
            </a:r>
            <a:r>
              <a:rPr lang="cs-CZ" sz="1600" b="1" dirty="0">
                <a:latin typeface="Arial" charset="0"/>
                <a:sym typeface="Symbol" charset="2"/>
              </a:rPr>
              <a:t>a </a:t>
            </a:r>
            <a:r>
              <a:rPr lang="cs-CZ" sz="1600" dirty="0">
                <a:latin typeface="Arial" charset="0"/>
                <a:sym typeface="Symbol" charset="2"/>
              </a:rPr>
              <a:t>počet protonů jsou lichá čísla (</a:t>
            </a:r>
            <a:r>
              <a:rPr lang="cs-CZ" sz="1600" baseline="30000" dirty="0">
                <a:latin typeface="Arial" charset="0"/>
                <a:sym typeface="Symbol" charset="2"/>
              </a:rPr>
              <a:t>2</a:t>
            </a:r>
            <a:r>
              <a:rPr lang="cs-CZ" sz="1600" dirty="0">
                <a:latin typeface="Arial" charset="0"/>
                <a:sym typeface="Symbol" charset="2"/>
              </a:rPr>
              <a:t>H=</a:t>
            </a:r>
            <a:r>
              <a:rPr lang="cs-CZ" sz="1600" dirty="0" err="1">
                <a:latin typeface="Arial" charset="0"/>
                <a:sym typeface="Symbol" charset="2"/>
              </a:rPr>
              <a:t>p+n</a:t>
            </a:r>
            <a:r>
              <a:rPr lang="cs-CZ" sz="1600" dirty="0">
                <a:latin typeface="Arial" charset="0"/>
                <a:sym typeface="Symbol" charset="2"/>
              </a:rPr>
              <a:t>)  </a:t>
            </a:r>
            <a:r>
              <a:rPr lang="cs-CZ" sz="1600" b="1" dirty="0">
                <a:latin typeface="Arial" charset="0"/>
                <a:sym typeface="Symbol" charset="2"/>
              </a:rPr>
              <a:t>celočíselný spin</a:t>
            </a:r>
            <a:r>
              <a:rPr lang="cs-CZ" sz="1600" dirty="0">
                <a:latin typeface="Arial" charset="0"/>
                <a:sym typeface="Symbol" charset="2"/>
              </a:rPr>
              <a:t> (i.e. 1, 2, 3)</a:t>
            </a:r>
            <a:r>
              <a:rPr lang="cs-CZ" sz="1400" dirty="0">
                <a:latin typeface="Arial" charset="0"/>
                <a:sym typeface="Symbol" charset="2"/>
              </a:rPr>
              <a:t> </a:t>
            </a:r>
            <a:endParaRPr lang="en-US" sz="1400" dirty="0">
              <a:latin typeface="Arial" charset="0"/>
              <a:sym typeface="Symbol" charset="2"/>
            </a:endParaRPr>
          </a:p>
          <a:p>
            <a:pPr marL="457200" indent="-457200">
              <a:spcBef>
                <a:spcPct val="50000"/>
              </a:spcBef>
              <a:buFontTx/>
              <a:buAutoNum type="arabicParenR"/>
            </a:pPr>
            <a:r>
              <a:rPr lang="en-US" sz="1800" dirty="0">
                <a:latin typeface="Arial" charset="0"/>
                <a:sym typeface="Symbol" charset="2"/>
              </a:rPr>
              <a:t> </a:t>
            </a:r>
            <a:r>
              <a:rPr lang="cs-CZ" sz="1800" b="1" dirty="0">
                <a:latin typeface="Arial" charset="0"/>
                <a:sym typeface="Symbol" charset="2"/>
              </a:rPr>
              <a:t></a:t>
            </a:r>
            <a:r>
              <a:rPr lang="en-US" sz="1800" dirty="0">
                <a:latin typeface="Arial" charset="0"/>
                <a:sym typeface="Symbol" charset="2"/>
              </a:rPr>
              <a:t>=</a:t>
            </a:r>
            <a:r>
              <a:rPr lang="cs-CZ" sz="1800" b="1" dirty="0">
                <a:latin typeface="Arial" charset="0"/>
                <a:sym typeface="Symbol" charset="2"/>
              </a:rPr>
              <a:t></a:t>
            </a:r>
            <a:r>
              <a:rPr lang="en-US" sz="1800" b="1" dirty="0">
                <a:latin typeface="Arial" charset="0"/>
                <a:sym typeface="Symbol" charset="2"/>
              </a:rPr>
              <a:t>*</a:t>
            </a:r>
            <a:r>
              <a:rPr lang="en-US" sz="1800" dirty="0">
                <a:latin typeface="Arial" charset="0"/>
                <a:sym typeface="Symbol" charset="2"/>
              </a:rPr>
              <a:t>B </a:t>
            </a:r>
            <a:r>
              <a:rPr lang="en-US" sz="1800" b="1" dirty="0">
                <a:latin typeface="Arial" charset="0"/>
                <a:sym typeface="Symbol" charset="2"/>
              </a:rPr>
              <a:t>(1)</a:t>
            </a:r>
            <a:r>
              <a:rPr lang="en-US" sz="1800" dirty="0">
                <a:latin typeface="Arial" charset="0"/>
                <a:sym typeface="Symbol" charset="2"/>
              </a:rPr>
              <a:t> –</a:t>
            </a:r>
            <a:r>
              <a:rPr lang="en-US" sz="1800" b="1" dirty="0">
                <a:latin typeface="Arial" charset="0"/>
                <a:sym typeface="Symbol" charset="2"/>
              </a:rPr>
              <a:t> </a:t>
            </a:r>
            <a:r>
              <a:rPr lang="cs-CZ" sz="1600" dirty="0">
                <a:latin typeface="Arial" charset="0"/>
                <a:sym typeface="Symbol" charset="2"/>
              </a:rPr>
              <a:t>pokud vložíme do magnetického pole </a:t>
            </a:r>
            <a:r>
              <a:rPr lang="cs-CZ" sz="1600" dirty="0" err="1">
                <a:latin typeface="Arial" charset="0"/>
                <a:sym typeface="Symbol" charset="2"/>
              </a:rPr>
              <a:t>intezity</a:t>
            </a:r>
            <a:r>
              <a:rPr lang="cs-CZ" sz="1600" dirty="0">
                <a:latin typeface="Arial" charset="0"/>
                <a:sym typeface="Symbol" charset="2"/>
              </a:rPr>
              <a:t> </a:t>
            </a:r>
            <a:r>
              <a:rPr lang="cs-CZ" sz="1600" b="1" dirty="0">
                <a:solidFill>
                  <a:schemeClr val="accent2"/>
                </a:solidFill>
                <a:latin typeface="Arial" charset="0"/>
                <a:sym typeface="Symbol" charset="2"/>
              </a:rPr>
              <a:t>B</a:t>
            </a:r>
            <a:r>
              <a:rPr lang="cs-CZ" sz="1600" dirty="0">
                <a:latin typeface="Arial" charset="0"/>
                <a:sym typeface="Symbol" charset="2"/>
              </a:rPr>
              <a:t>, jádro mající nenulový spin může absorbovat foton frekvence </a:t>
            </a:r>
            <a:r>
              <a:rPr lang="cs-CZ" sz="1600" b="1" dirty="0">
                <a:solidFill>
                  <a:schemeClr val="accent2"/>
                </a:solidFill>
                <a:latin typeface="Arial" charset="0"/>
                <a:sym typeface="Symbol" charset="2"/>
              </a:rPr>
              <a:t></a:t>
            </a:r>
            <a:r>
              <a:rPr lang="cs-CZ" sz="1600" dirty="0">
                <a:latin typeface="Arial" charset="0"/>
                <a:sym typeface="Symbol" charset="2"/>
              </a:rPr>
              <a:t>. Frekvence  </a:t>
            </a:r>
            <a:r>
              <a:rPr lang="cs-CZ" sz="1600" b="1" dirty="0">
                <a:solidFill>
                  <a:schemeClr val="accent2"/>
                </a:solidFill>
                <a:latin typeface="Arial" charset="0"/>
                <a:sym typeface="Symbol" charset="2"/>
              </a:rPr>
              <a:t></a:t>
            </a:r>
            <a:r>
              <a:rPr lang="cs-CZ" sz="1600" dirty="0">
                <a:latin typeface="Arial" charset="0"/>
                <a:sym typeface="Symbol" charset="2"/>
              </a:rPr>
              <a:t> závisí na gyromagnetickém poměru </a:t>
            </a:r>
            <a:r>
              <a:rPr lang="cs-CZ" sz="1600" b="1" dirty="0">
                <a:solidFill>
                  <a:schemeClr val="accent2"/>
                </a:solidFill>
                <a:latin typeface="Arial" charset="0"/>
                <a:sym typeface="Symbol" charset="2"/>
              </a:rPr>
              <a:t></a:t>
            </a:r>
            <a:r>
              <a:rPr lang="cs-CZ" sz="1600" dirty="0">
                <a:latin typeface="Arial" charset="0"/>
                <a:sym typeface="Symbol" charset="2"/>
              </a:rPr>
              <a:t> jader</a:t>
            </a:r>
            <a:endParaRPr lang="en-US" sz="1600" dirty="0">
              <a:latin typeface="Arial" charset="0"/>
              <a:sym typeface="Symbol" charset="2"/>
            </a:endParaRPr>
          </a:p>
          <a:p>
            <a:pPr marL="457200" indent="-457200">
              <a:spcBef>
                <a:spcPct val="50000"/>
              </a:spcBef>
              <a:buFontTx/>
              <a:buAutoNum type="arabicParenR"/>
            </a:pPr>
            <a:r>
              <a:rPr lang="en-US" sz="1800" dirty="0">
                <a:latin typeface="Arial" charset="0"/>
                <a:sym typeface="Symbol" charset="2"/>
              </a:rPr>
              <a:t>Z </a:t>
            </a:r>
            <a:r>
              <a:rPr lang="en-US" sz="1800" dirty="0" err="1">
                <a:latin typeface="Arial" charset="0"/>
                <a:sym typeface="Symbol" charset="2"/>
              </a:rPr>
              <a:t>kvantové</a:t>
            </a:r>
            <a:r>
              <a:rPr lang="en-US" sz="1800" dirty="0">
                <a:latin typeface="Arial" charset="0"/>
                <a:sym typeface="Symbol" charset="2"/>
              </a:rPr>
              <a:t> </a:t>
            </a:r>
            <a:r>
              <a:rPr lang="en-US" sz="1800" dirty="0" err="1">
                <a:latin typeface="Arial" charset="0"/>
                <a:sym typeface="Symbol" charset="2"/>
              </a:rPr>
              <a:t>mechaniky</a:t>
            </a:r>
            <a:r>
              <a:rPr lang="en-US" sz="1800" dirty="0">
                <a:latin typeface="Arial" charset="0"/>
                <a:sym typeface="Symbol" charset="2"/>
              </a:rPr>
              <a:t> </a:t>
            </a:r>
            <a:r>
              <a:rPr lang="en-US" sz="1800" dirty="0" err="1">
                <a:latin typeface="Arial" charset="0"/>
                <a:sym typeface="Symbol" charset="2"/>
              </a:rPr>
              <a:t>víme</a:t>
            </a:r>
            <a:r>
              <a:rPr lang="en-US" sz="1800" dirty="0">
                <a:latin typeface="Arial" charset="0"/>
                <a:sym typeface="Symbol" charset="2"/>
              </a:rPr>
              <a:t>, </a:t>
            </a:r>
            <a:r>
              <a:rPr lang="en-US" sz="1800" dirty="0" err="1">
                <a:latin typeface="Arial" charset="0"/>
                <a:sym typeface="Symbol" charset="2"/>
              </a:rPr>
              <a:t>že</a:t>
            </a:r>
            <a:r>
              <a:rPr lang="en-US" sz="1800" dirty="0">
                <a:latin typeface="Arial" charset="0"/>
                <a:sym typeface="Symbol" charset="2"/>
              </a:rPr>
              <a:t> spin </a:t>
            </a:r>
            <a:r>
              <a:rPr lang="en-US" sz="1800" b="1" i="1" dirty="0">
                <a:solidFill>
                  <a:schemeClr val="accent2"/>
                </a:solidFill>
                <a:latin typeface="Arial" charset="0"/>
                <a:sym typeface="Symbol" charset="2"/>
              </a:rPr>
              <a:t>I</a:t>
            </a:r>
            <a:r>
              <a:rPr lang="en-US" sz="1800" dirty="0">
                <a:latin typeface="Arial" charset="0"/>
                <a:sym typeface="Symbol" charset="2"/>
              </a:rPr>
              <a:t> </a:t>
            </a:r>
            <a:r>
              <a:rPr lang="en-US" sz="1800" dirty="0" err="1">
                <a:latin typeface="Arial" charset="0"/>
                <a:sym typeface="Symbol" charset="2"/>
              </a:rPr>
              <a:t>může</a:t>
            </a:r>
            <a:r>
              <a:rPr lang="en-US" sz="1800" dirty="0">
                <a:latin typeface="Arial" charset="0"/>
                <a:sym typeface="Symbol" charset="2"/>
              </a:rPr>
              <a:t> </a:t>
            </a:r>
            <a:r>
              <a:rPr lang="en-US" sz="1800" dirty="0" err="1">
                <a:latin typeface="Arial" charset="0"/>
                <a:sym typeface="Symbol" charset="2"/>
              </a:rPr>
              <a:t>nabývat</a:t>
            </a:r>
            <a:r>
              <a:rPr lang="en-US" sz="1800" dirty="0">
                <a:latin typeface="Arial" charset="0"/>
                <a:sym typeface="Symbol" charset="2"/>
              </a:rPr>
              <a:t> </a:t>
            </a:r>
            <a:r>
              <a:rPr lang="en-US" sz="1800" b="1" i="1" dirty="0">
                <a:solidFill>
                  <a:schemeClr val="accent2"/>
                </a:solidFill>
                <a:latin typeface="Arial" charset="0"/>
                <a:sym typeface="Symbol" charset="2"/>
              </a:rPr>
              <a:t>2I +1</a:t>
            </a:r>
            <a:r>
              <a:rPr lang="en-US" sz="1800" dirty="0">
                <a:latin typeface="Arial" charset="0"/>
                <a:sym typeface="Symbol" charset="2"/>
              </a:rPr>
              <a:t> </a:t>
            </a:r>
            <a:r>
              <a:rPr lang="en-US" sz="1800" dirty="0" err="1">
                <a:latin typeface="Arial" charset="0"/>
                <a:sym typeface="Symbol" charset="2"/>
              </a:rPr>
              <a:t>orientací</a:t>
            </a:r>
            <a:r>
              <a:rPr lang="en-US" sz="1800" dirty="0">
                <a:latin typeface="Arial" charset="0"/>
                <a:sym typeface="Symbol" charset="2"/>
              </a:rPr>
              <a:t> </a:t>
            </a:r>
            <a:r>
              <a:rPr lang="cs-CZ" sz="1600" dirty="0">
                <a:latin typeface="Arial" charset="0"/>
                <a:sym typeface="Symbol" charset="2"/>
              </a:rPr>
              <a:t></a:t>
            </a:r>
            <a:r>
              <a:rPr lang="en-US" sz="1800" dirty="0">
                <a:latin typeface="Arial" charset="0"/>
                <a:sym typeface="Symbol" charset="2"/>
              </a:rPr>
              <a:t> </a:t>
            </a:r>
            <a:r>
              <a:rPr lang="en-US" sz="1800" b="1" dirty="0" err="1">
                <a:solidFill>
                  <a:schemeClr val="accent2"/>
                </a:solidFill>
                <a:latin typeface="Arial" charset="0"/>
                <a:sym typeface="Symbol" charset="2"/>
              </a:rPr>
              <a:t>jádro</a:t>
            </a:r>
            <a:r>
              <a:rPr lang="en-US" sz="1800" b="1" dirty="0">
                <a:solidFill>
                  <a:schemeClr val="accent2"/>
                </a:solidFill>
                <a:latin typeface="Arial" charset="0"/>
                <a:sym typeface="Symbol" charset="2"/>
              </a:rPr>
              <a:t> se </a:t>
            </a:r>
            <a:r>
              <a:rPr lang="en-US" sz="1800" b="1" dirty="0" err="1">
                <a:solidFill>
                  <a:schemeClr val="accent2"/>
                </a:solidFill>
                <a:latin typeface="Arial" charset="0"/>
                <a:sym typeface="Symbol" charset="2"/>
              </a:rPr>
              <a:t>spinem</a:t>
            </a:r>
            <a:r>
              <a:rPr lang="en-US" sz="1800" b="1" dirty="0">
                <a:solidFill>
                  <a:schemeClr val="accent2"/>
                </a:solidFill>
                <a:latin typeface="Arial" charset="0"/>
                <a:sym typeface="Symbol" charset="2"/>
              </a:rPr>
              <a:t> ½ </a:t>
            </a:r>
            <a:r>
              <a:rPr lang="en-US" sz="1800" dirty="0" err="1">
                <a:latin typeface="Arial" charset="0"/>
                <a:sym typeface="Symbol" charset="2"/>
              </a:rPr>
              <a:t>může</a:t>
            </a:r>
            <a:r>
              <a:rPr lang="en-US" sz="1800" dirty="0">
                <a:latin typeface="Arial" charset="0"/>
                <a:sym typeface="Symbol" charset="2"/>
              </a:rPr>
              <a:t> </a:t>
            </a:r>
            <a:r>
              <a:rPr lang="en-US" sz="1800" dirty="0" err="1">
                <a:latin typeface="Arial" charset="0"/>
                <a:sym typeface="Symbol" charset="2"/>
              </a:rPr>
              <a:t>mít</a:t>
            </a:r>
            <a:r>
              <a:rPr lang="en-US" sz="1800" dirty="0">
                <a:latin typeface="Arial" charset="0"/>
                <a:sym typeface="Symbol" charset="2"/>
              </a:rPr>
              <a:t> </a:t>
            </a:r>
            <a:r>
              <a:rPr lang="en-US" sz="1800" b="1" dirty="0" err="1">
                <a:solidFill>
                  <a:schemeClr val="accent2"/>
                </a:solidFill>
                <a:latin typeface="Arial" charset="0"/>
                <a:sym typeface="Symbol" charset="2"/>
              </a:rPr>
              <a:t>dvě</a:t>
            </a:r>
            <a:r>
              <a:rPr lang="en-US" sz="1800" b="1" dirty="0">
                <a:solidFill>
                  <a:schemeClr val="accent2"/>
                </a:solidFill>
                <a:latin typeface="Arial" charset="0"/>
                <a:sym typeface="Symbol" charset="2"/>
              </a:rPr>
              <a:t> </a:t>
            </a:r>
            <a:r>
              <a:rPr lang="en-US" sz="1800" b="1" dirty="0" err="1">
                <a:solidFill>
                  <a:schemeClr val="accent2"/>
                </a:solidFill>
                <a:latin typeface="Arial" charset="0"/>
                <a:sym typeface="Symbol" charset="2"/>
              </a:rPr>
              <a:t>orientace</a:t>
            </a:r>
            <a:r>
              <a:rPr lang="en-US" sz="1800" b="1" dirty="0">
                <a:solidFill>
                  <a:schemeClr val="accent2"/>
                </a:solidFill>
                <a:latin typeface="Arial" charset="0"/>
                <a:sym typeface="Symbol" charset="2"/>
              </a:rPr>
              <a:t> v</a:t>
            </a:r>
            <a:r>
              <a:rPr lang="en-US" sz="1800" dirty="0">
                <a:latin typeface="Arial" charset="0"/>
                <a:sym typeface="Symbol" charset="2"/>
              </a:rPr>
              <a:t> </a:t>
            </a:r>
            <a:r>
              <a:rPr lang="en-US" sz="1800" dirty="0" err="1">
                <a:latin typeface="Arial" charset="0"/>
                <a:sym typeface="Symbol" charset="2"/>
              </a:rPr>
              <a:t>externím</a:t>
            </a:r>
            <a:r>
              <a:rPr lang="en-US" sz="1800" dirty="0">
                <a:latin typeface="Arial" charset="0"/>
                <a:sym typeface="Symbol" charset="2"/>
              </a:rPr>
              <a:t> </a:t>
            </a:r>
            <a:r>
              <a:rPr lang="en-US" sz="1800" b="1" dirty="0" err="1">
                <a:solidFill>
                  <a:schemeClr val="accent2"/>
                </a:solidFill>
                <a:latin typeface="Arial" charset="0"/>
                <a:sym typeface="Symbol" charset="2"/>
              </a:rPr>
              <a:t>magnetickém</a:t>
            </a:r>
            <a:r>
              <a:rPr lang="en-US" sz="1800" b="1" dirty="0">
                <a:solidFill>
                  <a:schemeClr val="accent2"/>
                </a:solidFill>
                <a:latin typeface="Arial" charset="0"/>
                <a:sym typeface="Symbol" charset="2"/>
              </a:rPr>
              <a:t> </a:t>
            </a:r>
            <a:r>
              <a:rPr lang="en-US" sz="1800" b="1" dirty="0" err="1">
                <a:solidFill>
                  <a:schemeClr val="accent2"/>
                </a:solidFill>
                <a:latin typeface="Arial" charset="0"/>
                <a:sym typeface="Symbol" charset="2"/>
              </a:rPr>
              <a:t>poli</a:t>
            </a:r>
            <a:r>
              <a:rPr lang="en-US" sz="1800" dirty="0">
                <a:latin typeface="Arial" charset="0"/>
                <a:sym typeface="Symbol" charset="2"/>
              </a:rPr>
              <a:t>– </a:t>
            </a:r>
            <a:r>
              <a:rPr lang="en-US" sz="1800" b="1" dirty="0" err="1">
                <a:solidFill>
                  <a:schemeClr val="accent2"/>
                </a:solidFill>
                <a:latin typeface="Arial" charset="0"/>
                <a:sym typeface="Symbol" charset="2"/>
              </a:rPr>
              <a:t>nižší</a:t>
            </a:r>
            <a:r>
              <a:rPr lang="en-US" sz="1800" b="1" dirty="0">
                <a:solidFill>
                  <a:schemeClr val="accent2"/>
                </a:solidFill>
                <a:latin typeface="Arial" charset="0"/>
                <a:sym typeface="Symbol" charset="2"/>
              </a:rPr>
              <a:t> / </a:t>
            </a:r>
            <a:r>
              <a:rPr lang="en-US" sz="1800" b="1" dirty="0" err="1">
                <a:solidFill>
                  <a:schemeClr val="accent2"/>
                </a:solidFill>
                <a:latin typeface="Arial" charset="0"/>
                <a:sym typeface="Symbol" charset="2"/>
              </a:rPr>
              <a:t>vyšší</a:t>
            </a:r>
            <a:r>
              <a:rPr lang="en-US" sz="1800" b="1" dirty="0">
                <a:solidFill>
                  <a:schemeClr val="accent2"/>
                </a:solidFill>
                <a:latin typeface="Arial" charset="0"/>
                <a:sym typeface="Symbol" charset="2"/>
              </a:rPr>
              <a:t> </a:t>
            </a:r>
            <a:r>
              <a:rPr lang="en-US" sz="1800" b="1" dirty="0" err="1">
                <a:solidFill>
                  <a:schemeClr val="accent2"/>
                </a:solidFill>
                <a:latin typeface="Arial" charset="0"/>
                <a:sym typeface="Symbol" charset="2"/>
              </a:rPr>
              <a:t>energie</a:t>
            </a:r>
            <a:endParaRPr lang="cs-CZ" sz="1800" b="1" dirty="0">
              <a:solidFill>
                <a:schemeClr val="accent2"/>
              </a:solidFill>
              <a:latin typeface="Arial" charset="0"/>
              <a:sym typeface="Symbol" charset="2"/>
            </a:endParaRPr>
          </a:p>
        </p:txBody>
      </p:sp>
      <p:sp>
        <p:nvSpPr>
          <p:cNvPr id="106500" name="Rectangle 4"/>
          <p:cNvSpPr>
            <a:spLocks noChangeArrowheads="1"/>
          </p:cNvSpPr>
          <p:nvPr/>
        </p:nvSpPr>
        <p:spPr bwMode="auto">
          <a:xfrm>
            <a:off x="1981200" y="4648200"/>
            <a:ext cx="304800" cy="457200"/>
          </a:xfrm>
          <a:prstGeom prst="rect">
            <a:avLst/>
          </a:prstGeom>
          <a:solidFill>
            <a:srgbClr val="0000FF"/>
          </a:solidFill>
          <a:ln w="9525">
            <a:solidFill>
              <a:schemeClr val="tx1"/>
            </a:solidFill>
            <a:miter lim="800000"/>
            <a:headEnd/>
            <a:tailEnd/>
          </a:ln>
          <a:effectLst/>
        </p:spPr>
        <p:txBody>
          <a:bodyPr wrap="none" anchor="ctr">
            <a:prstTxWarp prst="textNoShape">
              <a:avLst/>
            </a:prstTxWarp>
          </a:bodyPr>
          <a:lstStyle/>
          <a:p>
            <a:pPr algn="ctr"/>
            <a:endParaRPr lang="en-US">
              <a:latin typeface="AvantGarde Bk BT" pitchFamily="34" charset="0"/>
            </a:endParaRPr>
          </a:p>
        </p:txBody>
      </p:sp>
      <p:sp>
        <p:nvSpPr>
          <p:cNvPr id="106501" name="Rectangle 5"/>
          <p:cNvSpPr>
            <a:spLocks noChangeArrowheads="1"/>
          </p:cNvSpPr>
          <p:nvPr/>
        </p:nvSpPr>
        <p:spPr bwMode="auto">
          <a:xfrm>
            <a:off x="1981200" y="5105400"/>
            <a:ext cx="304800" cy="4572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endParaRPr lang="en-US">
              <a:latin typeface="AvantGarde Bk BT" pitchFamily="34" charset="0"/>
            </a:endParaRPr>
          </a:p>
        </p:txBody>
      </p:sp>
      <p:sp>
        <p:nvSpPr>
          <p:cNvPr id="106503" name="Rectangle 7"/>
          <p:cNvSpPr>
            <a:spLocks noChangeArrowheads="1"/>
          </p:cNvSpPr>
          <p:nvPr/>
        </p:nvSpPr>
        <p:spPr bwMode="auto">
          <a:xfrm rot="10800000">
            <a:off x="6781800" y="5105400"/>
            <a:ext cx="304800" cy="457200"/>
          </a:xfrm>
          <a:prstGeom prst="rect">
            <a:avLst/>
          </a:prstGeom>
          <a:solidFill>
            <a:srgbClr val="0000FF"/>
          </a:solidFill>
          <a:ln w="9525">
            <a:solidFill>
              <a:schemeClr val="tx1"/>
            </a:solidFill>
            <a:miter lim="800000"/>
            <a:headEnd/>
            <a:tailEnd/>
          </a:ln>
          <a:effectLst/>
        </p:spPr>
        <p:txBody>
          <a:bodyPr rot="10800000" wrap="none" anchor="ctr">
            <a:prstTxWarp prst="textNoShape">
              <a:avLst/>
            </a:prstTxWarp>
          </a:bodyPr>
          <a:lstStyle/>
          <a:p>
            <a:pPr algn="ctr"/>
            <a:endParaRPr lang="en-US">
              <a:latin typeface="AvantGarde Bk BT" pitchFamily="34" charset="0"/>
            </a:endParaRPr>
          </a:p>
        </p:txBody>
      </p:sp>
      <p:sp>
        <p:nvSpPr>
          <p:cNvPr id="106504" name="Rectangle 8"/>
          <p:cNvSpPr>
            <a:spLocks noChangeArrowheads="1"/>
          </p:cNvSpPr>
          <p:nvPr/>
        </p:nvSpPr>
        <p:spPr bwMode="auto">
          <a:xfrm rot="10800000">
            <a:off x="6781800" y="4648200"/>
            <a:ext cx="304800" cy="457200"/>
          </a:xfrm>
          <a:prstGeom prst="rect">
            <a:avLst/>
          </a:prstGeom>
          <a:solidFill>
            <a:srgbClr val="FF0000"/>
          </a:solidFill>
          <a:ln w="9525">
            <a:solidFill>
              <a:schemeClr val="tx1"/>
            </a:solidFill>
            <a:miter lim="800000"/>
            <a:headEnd/>
            <a:tailEnd/>
          </a:ln>
          <a:effectLst/>
        </p:spPr>
        <p:txBody>
          <a:bodyPr rot="10800000" wrap="none" anchor="ctr">
            <a:prstTxWarp prst="textNoShape">
              <a:avLst/>
            </a:prstTxWarp>
          </a:bodyPr>
          <a:lstStyle/>
          <a:p>
            <a:pPr algn="ctr"/>
            <a:endParaRPr lang="en-US">
              <a:latin typeface="AvantGarde Bk BT" pitchFamily="34" charset="0"/>
            </a:endParaRPr>
          </a:p>
        </p:txBody>
      </p:sp>
      <p:sp>
        <p:nvSpPr>
          <p:cNvPr id="106505" name="Rectangle 9"/>
          <p:cNvSpPr>
            <a:spLocks noChangeArrowheads="1"/>
          </p:cNvSpPr>
          <p:nvPr/>
        </p:nvSpPr>
        <p:spPr bwMode="auto">
          <a:xfrm>
            <a:off x="1295400" y="4038600"/>
            <a:ext cx="6477000" cy="4572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6506" name="Rectangle 10"/>
          <p:cNvSpPr>
            <a:spLocks noChangeArrowheads="1"/>
          </p:cNvSpPr>
          <p:nvPr/>
        </p:nvSpPr>
        <p:spPr bwMode="auto">
          <a:xfrm>
            <a:off x="1295400" y="5638800"/>
            <a:ext cx="6400800" cy="457200"/>
          </a:xfrm>
          <a:prstGeom prst="rect">
            <a:avLst/>
          </a:prstGeom>
          <a:solidFill>
            <a:srgbClr val="0000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6507" name="Text Box 11"/>
          <p:cNvSpPr txBox="1">
            <a:spLocks noChangeArrowheads="1"/>
          </p:cNvSpPr>
          <p:nvPr/>
        </p:nvSpPr>
        <p:spPr bwMode="auto">
          <a:xfrm>
            <a:off x="1905000" y="509189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N</a:t>
            </a:r>
            <a:endParaRPr lang="cs-CZ" b="1">
              <a:latin typeface="Arial" charset="0"/>
            </a:endParaRPr>
          </a:p>
        </p:txBody>
      </p:sp>
      <p:sp>
        <p:nvSpPr>
          <p:cNvPr id="106508" name="Text Box 12"/>
          <p:cNvSpPr txBox="1">
            <a:spLocks noChangeArrowheads="1"/>
          </p:cNvSpPr>
          <p:nvPr/>
        </p:nvSpPr>
        <p:spPr bwMode="auto">
          <a:xfrm>
            <a:off x="1905000" y="46482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dirty="0">
                <a:latin typeface="Arial" charset="0"/>
              </a:rPr>
              <a:t>S</a:t>
            </a:r>
            <a:endParaRPr lang="cs-CZ" b="1" dirty="0">
              <a:latin typeface="Arial" charset="0"/>
            </a:endParaRPr>
          </a:p>
        </p:txBody>
      </p:sp>
      <p:sp>
        <p:nvSpPr>
          <p:cNvPr id="106509" name="Text Box 13"/>
          <p:cNvSpPr txBox="1">
            <a:spLocks noChangeArrowheads="1"/>
          </p:cNvSpPr>
          <p:nvPr/>
        </p:nvSpPr>
        <p:spPr bwMode="auto">
          <a:xfrm>
            <a:off x="6705600" y="46482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N</a:t>
            </a:r>
            <a:endParaRPr lang="cs-CZ" b="1">
              <a:latin typeface="Arial" charset="0"/>
            </a:endParaRPr>
          </a:p>
        </p:txBody>
      </p:sp>
      <p:sp>
        <p:nvSpPr>
          <p:cNvPr id="106510" name="Text Box 14"/>
          <p:cNvSpPr txBox="1">
            <a:spLocks noChangeArrowheads="1"/>
          </p:cNvSpPr>
          <p:nvPr/>
        </p:nvSpPr>
        <p:spPr bwMode="auto">
          <a:xfrm>
            <a:off x="6705600" y="51054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dirty="0">
                <a:latin typeface="Arial" charset="0"/>
              </a:rPr>
              <a:t>S</a:t>
            </a:r>
            <a:endParaRPr lang="cs-CZ" b="1" dirty="0">
              <a:latin typeface="Arial" charset="0"/>
            </a:endParaRPr>
          </a:p>
        </p:txBody>
      </p:sp>
      <p:sp>
        <p:nvSpPr>
          <p:cNvPr id="106511" name="Text Box 15"/>
          <p:cNvSpPr txBox="1">
            <a:spLocks noChangeArrowheads="1"/>
          </p:cNvSpPr>
          <p:nvPr/>
        </p:nvSpPr>
        <p:spPr bwMode="auto">
          <a:xfrm>
            <a:off x="4267200" y="40386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N</a:t>
            </a:r>
            <a:endParaRPr lang="cs-CZ" b="1">
              <a:latin typeface="Arial" charset="0"/>
            </a:endParaRPr>
          </a:p>
        </p:txBody>
      </p:sp>
      <p:sp>
        <p:nvSpPr>
          <p:cNvPr id="106512" name="Text Box 16"/>
          <p:cNvSpPr txBox="1">
            <a:spLocks noChangeArrowheads="1"/>
          </p:cNvSpPr>
          <p:nvPr/>
        </p:nvSpPr>
        <p:spPr bwMode="auto">
          <a:xfrm>
            <a:off x="4267200" y="56388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S</a:t>
            </a:r>
            <a:endParaRPr lang="cs-CZ" b="1">
              <a:latin typeface="Arial" charset="0"/>
            </a:endParaRPr>
          </a:p>
        </p:txBody>
      </p:sp>
      <p:sp>
        <p:nvSpPr>
          <p:cNvPr id="106513" name="Rectangle 17"/>
          <p:cNvSpPr>
            <a:spLocks noChangeArrowheads="1"/>
          </p:cNvSpPr>
          <p:nvPr/>
        </p:nvSpPr>
        <p:spPr bwMode="auto">
          <a:xfrm>
            <a:off x="3505200" y="4724400"/>
            <a:ext cx="1646238" cy="519113"/>
          </a:xfrm>
          <a:prstGeom prst="rect">
            <a:avLst/>
          </a:prstGeom>
          <a:noFill/>
          <a:ln w="9525">
            <a:noFill/>
            <a:miter lim="800000"/>
            <a:headEnd/>
            <a:tailEnd/>
          </a:ln>
          <a:effectLst/>
        </p:spPr>
        <p:txBody>
          <a:bodyPr wrap="none">
            <a:prstTxWarp prst="textNoShape">
              <a:avLst/>
            </a:prstTxWarp>
            <a:spAutoFit/>
          </a:bodyPr>
          <a:lstStyle/>
          <a:p>
            <a:r>
              <a:rPr lang="en-US" sz="2800" dirty="0">
                <a:latin typeface="Arial" charset="0"/>
                <a:sym typeface="Symbol" charset="2"/>
              </a:rPr>
              <a:t>E=</a:t>
            </a:r>
            <a:r>
              <a:rPr lang="en-US" sz="2800" dirty="0" err="1">
                <a:latin typeface="Arial" charset="0"/>
                <a:sym typeface="Symbol" charset="2"/>
              </a:rPr>
              <a:t>h</a:t>
            </a:r>
            <a:r>
              <a:rPr lang="en-US" sz="2800" dirty="0">
                <a:latin typeface="Arial" charset="0"/>
                <a:sym typeface="Symbol" charset="2"/>
              </a:rPr>
              <a:t> </a:t>
            </a:r>
            <a:r>
              <a:rPr lang="cs-CZ" sz="2800" dirty="0">
                <a:latin typeface="Arial" charset="0"/>
                <a:sym typeface="Symbol" charset="2"/>
              </a:rPr>
              <a:t></a:t>
            </a:r>
            <a:r>
              <a:rPr lang="en-US" sz="2800" dirty="0">
                <a:latin typeface="Arial" charset="0"/>
                <a:sym typeface="Symbol" charset="2"/>
              </a:rPr>
              <a:t> </a:t>
            </a:r>
            <a:r>
              <a:rPr lang="en-US" sz="2800" b="1" dirty="0">
                <a:latin typeface="Arial" charset="0"/>
                <a:sym typeface="Symbol" charset="2"/>
              </a:rPr>
              <a:t>(2)</a:t>
            </a:r>
            <a:endParaRPr lang="cs-CZ" sz="2800" b="1" dirty="0">
              <a:latin typeface="Arial" charset="0"/>
              <a:sym typeface="Symbol" charset="2"/>
            </a:endParaRPr>
          </a:p>
        </p:txBody>
      </p:sp>
      <p:sp>
        <p:nvSpPr>
          <p:cNvPr id="106514" name="Line 18"/>
          <p:cNvSpPr>
            <a:spLocks noChangeShapeType="1"/>
          </p:cNvSpPr>
          <p:nvPr/>
        </p:nvSpPr>
        <p:spPr bwMode="auto">
          <a:xfrm>
            <a:off x="2362200" y="5029200"/>
            <a:ext cx="1219200" cy="0"/>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106515" name="Line 19"/>
          <p:cNvSpPr>
            <a:spLocks noChangeShapeType="1"/>
          </p:cNvSpPr>
          <p:nvPr/>
        </p:nvSpPr>
        <p:spPr bwMode="auto">
          <a:xfrm>
            <a:off x="5105400" y="5029200"/>
            <a:ext cx="1524000" cy="0"/>
          </a:xfrm>
          <a:prstGeom prst="line">
            <a:avLst/>
          </a:prstGeom>
          <a:noFill/>
          <a:ln w="76200">
            <a:solidFill>
              <a:schemeClr val="tx1"/>
            </a:solidFill>
            <a:round/>
            <a:headEnd/>
            <a:tailEnd type="triangle" w="med" len="med"/>
          </a:ln>
          <a:effectLst/>
        </p:spPr>
        <p:txBody>
          <a:bodyPr>
            <a:prstTxWarp prst="textNoShape">
              <a:avLst/>
            </a:prstTxWarp>
          </a:bodyPr>
          <a:lstStyle/>
          <a:p>
            <a:endParaRPr lang="en-US"/>
          </a:p>
        </p:txBody>
      </p:sp>
      <p:sp>
        <p:nvSpPr>
          <p:cNvPr id="106516" name="Rectangle 20"/>
          <p:cNvSpPr>
            <a:spLocks noChangeArrowheads="1"/>
          </p:cNvSpPr>
          <p:nvPr/>
        </p:nvSpPr>
        <p:spPr bwMode="auto">
          <a:xfrm>
            <a:off x="533400" y="2538621"/>
            <a:ext cx="1143000" cy="304800"/>
          </a:xfrm>
          <a:prstGeom prst="rect">
            <a:avLst/>
          </a:prstGeom>
          <a:noFill/>
          <a:ln w="57150">
            <a:solidFill>
              <a:schemeClr val="accent2"/>
            </a:solidFill>
            <a:miter lim="800000"/>
            <a:headEnd/>
            <a:tailEnd/>
          </a:ln>
          <a:effectLst/>
        </p:spPr>
        <p:txBody>
          <a:bodyPr wrap="none" anchor="ctr">
            <a:prstTxWarp prst="textNoShape">
              <a:avLst/>
            </a:prstTxWarp>
          </a:bodyPr>
          <a:lstStyle/>
          <a:p>
            <a:endParaRPr lang="en-US"/>
          </a:p>
        </p:txBody>
      </p:sp>
      <p:sp>
        <p:nvSpPr>
          <p:cNvPr id="106517" name="Rectangle 21"/>
          <p:cNvSpPr>
            <a:spLocks noChangeArrowheads="1"/>
          </p:cNvSpPr>
          <p:nvPr/>
        </p:nvSpPr>
        <p:spPr bwMode="auto">
          <a:xfrm>
            <a:off x="3581400" y="4724400"/>
            <a:ext cx="1524000" cy="533400"/>
          </a:xfrm>
          <a:prstGeom prst="rect">
            <a:avLst/>
          </a:prstGeom>
          <a:noFill/>
          <a:ln w="57150">
            <a:solidFill>
              <a:schemeClr val="accent2"/>
            </a:solidFill>
            <a:miter lim="800000"/>
            <a:headEnd/>
            <a:tailEnd/>
          </a:ln>
          <a:effectLst/>
        </p:spPr>
        <p:txBody>
          <a:bodyPr wrap="none" anchor="ctr">
            <a:prstTxWarp prst="textNoShape">
              <a:avLst/>
            </a:prstTxWarp>
          </a:bodyPr>
          <a:lstStyle/>
          <a:p>
            <a:endParaRPr lang="en-US"/>
          </a:p>
        </p:txBody>
      </p:sp>
      <p:sp>
        <p:nvSpPr>
          <p:cNvPr id="5" name="Date Placeholder 4">
            <a:extLst>
              <a:ext uri="{FF2B5EF4-FFF2-40B4-BE49-F238E27FC236}">
                <a16:creationId xmlns:a16="http://schemas.microsoft.com/office/drawing/2014/main" id="{0487C07D-298E-2748-9FC9-32B0F0DF11E8}"/>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876394DD-C091-E54A-916F-4610AE2B100F}"/>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84AAE62C-DFD2-1F4F-B6B1-2A6E23B2E7EE}"/>
              </a:ext>
            </a:extLst>
          </p:cNvPr>
          <p:cNvSpPr>
            <a:spLocks noGrp="1"/>
          </p:cNvSpPr>
          <p:nvPr>
            <p:ph type="sldNum" sz="quarter" idx="12"/>
          </p:nvPr>
        </p:nvSpPr>
        <p:spPr/>
        <p:txBody>
          <a:bodyPr/>
          <a:lstStyle/>
          <a:p>
            <a:fld id="{9F55A76C-3A57-0940-BBC0-C9D853A7BB7B}" type="slidenum">
              <a:rPr lang="en-US" smtClean="0"/>
              <a:t>51</a:t>
            </a:fld>
            <a:endParaRPr lang="en-US"/>
          </a:p>
        </p:txBody>
      </p:sp>
    </p:spTree>
    <p:extLst>
      <p:ext uri="{BB962C8B-B14F-4D97-AF65-F5344CB8AC3E}">
        <p14:creationId xmlns:p14="http://schemas.microsoft.com/office/powerpoint/2010/main" val="24647288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76200" y="0"/>
            <a:ext cx="7620000" cy="293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i="1" dirty="0">
                <a:solidFill>
                  <a:schemeClr val="accent2"/>
                </a:solidFill>
                <a:latin typeface="Arial" charset="0"/>
              </a:rPr>
              <a:t>Nuclear Magnetic Resonance</a:t>
            </a:r>
            <a:r>
              <a:rPr lang="en-US" b="1" dirty="0">
                <a:solidFill>
                  <a:schemeClr val="accent2"/>
                </a:solidFill>
                <a:latin typeface="Arial" charset="0"/>
              </a:rPr>
              <a:t> </a:t>
            </a:r>
          </a:p>
          <a:p>
            <a:pPr>
              <a:spcBef>
                <a:spcPct val="50000"/>
              </a:spcBef>
            </a:pPr>
            <a:endParaRPr lang="en-US" sz="1600" b="1" dirty="0">
              <a:solidFill>
                <a:schemeClr val="accent2"/>
              </a:solidFill>
              <a:latin typeface="Arial" charset="0"/>
            </a:endParaRPr>
          </a:p>
          <a:p>
            <a:pPr>
              <a:spcBef>
                <a:spcPct val="50000"/>
              </a:spcBef>
            </a:pPr>
            <a:r>
              <a:rPr lang="en-US" sz="2800" b="1" dirty="0" err="1">
                <a:solidFill>
                  <a:schemeClr val="accent2"/>
                </a:solidFill>
                <a:latin typeface="Arial" charset="0"/>
              </a:rPr>
              <a:t>Stručně</a:t>
            </a:r>
            <a:endParaRPr lang="en-US" sz="2800" b="1" dirty="0">
              <a:solidFill>
                <a:schemeClr val="accent2"/>
              </a:solidFill>
              <a:latin typeface="Arial" charset="0"/>
            </a:endParaRPr>
          </a:p>
          <a:p>
            <a:pPr>
              <a:spcBef>
                <a:spcPct val="50000"/>
              </a:spcBef>
            </a:pPr>
            <a:r>
              <a:rPr lang="en-US" sz="2800" dirty="0">
                <a:latin typeface="Arial" charset="0"/>
              </a:rPr>
              <a:t>Z (1) a (2):</a:t>
            </a:r>
            <a:r>
              <a:rPr lang="en-US" sz="2800" b="1" dirty="0">
                <a:solidFill>
                  <a:schemeClr val="accent2"/>
                </a:solidFill>
                <a:latin typeface="Arial" charset="0"/>
              </a:rPr>
              <a:t> </a:t>
            </a:r>
            <a:r>
              <a:rPr lang="en-US" sz="2800" dirty="0">
                <a:latin typeface="Arial" charset="0"/>
                <a:sym typeface="Symbol" charset="0"/>
              </a:rPr>
              <a:t>E=h </a:t>
            </a:r>
            <a:r>
              <a:rPr lang="cs-CZ" sz="2800" dirty="0">
                <a:latin typeface="Arial" charset="0"/>
                <a:sym typeface="Symbol" charset="0"/>
              </a:rPr>
              <a:t></a:t>
            </a:r>
            <a:r>
              <a:rPr lang="en-US" sz="2800" dirty="0">
                <a:latin typeface="Arial" charset="0"/>
                <a:sym typeface="Symbol" charset="0"/>
              </a:rPr>
              <a:t> B</a:t>
            </a:r>
            <a:endParaRPr lang="en-US" sz="2800" b="1" dirty="0">
              <a:solidFill>
                <a:schemeClr val="accent2"/>
              </a:solidFill>
              <a:latin typeface="Arial" charset="0"/>
            </a:endParaRPr>
          </a:p>
          <a:p>
            <a:pPr>
              <a:spcBef>
                <a:spcPct val="50000"/>
              </a:spcBef>
            </a:pPr>
            <a:endParaRPr lang="en-US" sz="2800" b="1" dirty="0">
              <a:solidFill>
                <a:schemeClr val="accent2"/>
              </a:solidFill>
              <a:latin typeface="Arial" charset="0"/>
            </a:endParaRPr>
          </a:p>
        </p:txBody>
      </p:sp>
      <p:sp>
        <p:nvSpPr>
          <p:cNvPr id="107523" name="Line 3"/>
          <p:cNvSpPr>
            <a:spLocks noChangeShapeType="1"/>
          </p:cNvSpPr>
          <p:nvPr/>
        </p:nvSpPr>
        <p:spPr bwMode="auto">
          <a:xfrm>
            <a:off x="1406352" y="2548032"/>
            <a:ext cx="0" cy="31242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7524" name="Line 4"/>
          <p:cNvSpPr>
            <a:spLocks noChangeShapeType="1"/>
          </p:cNvSpPr>
          <p:nvPr/>
        </p:nvSpPr>
        <p:spPr bwMode="auto">
          <a:xfrm>
            <a:off x="1406352" y="5672232"/>
            <a:ext cx="57150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7525" name="Line 5"/>
          <p:cNvSpPr>
            <a:spLocks noChangeShapeType="1"/>
          </p:cNvSpPr>
          <p:nvPr/>
        </p:nvSpPr>
        <p:spPr bwMode="auto">
          <a:xfrm flipV="1">
            <a:off x="1406352" y="2471832"/>
            <a:ext cx="4038600" cy="16764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7526" name="Line 6"/>
          <p:cNvSpPr>
            <a:spLocks noChangeShapeType="1"/>
          </p:cNvSpPr>
          <p:nvPr/>
        </p:nvSpPr>
        <p:spPr bwMode="auto">
          <a:xfrm>
            <a:off x="1406352" y="4148232"/>
            <a:ext cx="4114800" cy="9906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107527" name="Group 7"/>
          <p:cNvGrpSpPr>
            <a:grpSpLocks/>
          </p:cNvGrpSpPr>
          <p:nvPr/>
        </p:nvGrpSpPr>
        <p:grpSpPr bwMode="auto">
          <a:xfrm>
            <a:off x="5902152" y="4529232"/>
            <a:ext cx="304800" cy="914400"/>
            <a:chOff x="2400" y="3312"/>
            <a:chExt cx="192" cy="576"/>
          </a:xfrm>
        </p:grpSpPr>
        <p:sp>
          <p:nvSpPr>
            <p:cNvPr id="107528" name="Rectangle 8"/>
            <p:cNvSpPr>
              <a:spLocks noChangeArrowheads="1"/>
            </p:cNvSpPr>
            <p:nvPr/>
          </p:nvSpPr>
          <p:spPr bwMode="auto">
            <a:xfrm>
              <a:off x="2400" y="3312"/>
              <a:ext cx="192" cy="288"/>
            </a:xfrm>
            <a:prstGeom prst="rect">
              <a:avLst/>
            </a:prstGeom>
            <a:solidFill>
              <a:srgbClr val="216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dirty="0">
                <a:latin typeface="AvantGarde Bk BT" charset="0"/>
              </a:endParaRPr>
            </a:p>
          </p:txBody>
        </p:sp>
        <p:sp>
          <p:nvSpPr>
            <p:cNvPr id="107529" name="Rectangle 9"/>
            <p:cNvSpPr>
              <a:spLocks noChangeArrowheads="1"/>
            </p:cNvSpPr>
            <p:nvPr/>
          </p:nvSpPr>
          <p:spPr bwMode="auto">
            <a:xfrm>
              <a:off x="2400" y="3600"/>
              <a:ext cx="192" cy="28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vantGarde Bk BT" charset="0"/>
              </a:endParaRPr>
            </a:p>
          </p:txBody>
        </p:sp>
      </p:grpSp>
      <p:grpSp>
        <p:nvGrpSpPr>
          <p:cNvPr id="107530" name="Group 10"/>
          <p:cNvGrpSpPr>
            <a:grpSpLocks/>
          </p:cNvGrpSpPr>
          <p:nvPr/>
        </p:nvGrpSpPr>
        <p:grpSpPr bwMode="auto">
          <a:xfrm rot="10800000">
            <a:off x="5902152" y="2090832"/>
            <a:ext cx="304800" cy="914400"/>
            <a:chOff x="2400" y="3312"/>
            <a:chExt cx="192" cy="576"/>
          </a:xfrm>
        </p:grpSpPr>
        <p:sp>
          <p:nvSpPr>
            <p:cNvPr id="107531" name="Rectangle 11"/>
            <p:cNvSpPr>
              <a:spLocks noChangeArrowheads="1"/>
            </p:cNvSpPr>
            <p:nvPr/>
          </p:nvSpPr>
          <p:spPr bwMode="auto">
            <a:xfrm>
              <a:off x="2400" y="3312"/>
              <a:ext cx="192" cy="288"/>
            </a:xfrm>
            <a:prstGeom prst="rect">
              <a:avLst/>
            </a:prstGeom>
            <a:solidFill>
              <a:srgbClr val="216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endParaRPr lang="en-US" dirty="0">
                <a:latin typeface="AvantGarde Bk BT" charset="0"/>
              </a:endParaRPr>
            </a:p>
          </p:txBody>
        </p:sp>
        <p:sp>
          <p:nvSpPr>
            <p:cNvPr id="107532" name="Rectangle 12"/>
            <p:cNvSpPr>
              <a:spLocks noChangeArrowheads="1"/>
            </p:cNvSpPr>
            <p:nvPr/>
          </p:nvSpPr>
          <p:spPr bwMode="auto">
            <a:xfrm>
              <a:off x="2400" y="3600"/>
              <a:ext cx="192" cy="28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endParaRPr lang="en-US">
                <a:latin typeface="AvantGarde Bk BT" charset="0"/>
              </a:endParaRPr>
            </a:p>
          </p:txBody>
        </p:sp>
      </p:grpSp>
      <p:sp>
        <p:nvSpPr>
          <p:cNvPr id="107533" name="Text Box 13"/>
          <p:cNvSpPr txBox="1">
            <a:spLocks noChangeArrowheads="1"/>
          </p:cNvSpPr>
          <p:nvPr/>
        </p:nvSpPr>
        <p:spPr bwMode="auto">
          <a:xfrm>
            <a:off x="5872424" y="4987626"/>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N</a:t>
            </a:r>
            <a:endParaRPr lang="cs-CZ" b="1" dirty="0">
              <a:latin typeface="Arial" charset="0"/>
            </a:endParaRPr>
          </a:p>
        </p:txBody>
      </p:sp>
      <p:sp>
        <p:nvSpPr>
          <p:cNvPr id="107534" name="Text Box 14"/>
          <p:cNvSpPr txBox="1">
            <a:spLocks noChangeArrowheads="1"/>
          </p:cNvSpPr>
          <p:nvPr/>
        </p:nvSpPr>
        <p:spPr bwMode="auto">
          <a:xfrm>
            <a:off x="5887496" y="4529232"/>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S</a:t>
            </a:r>
            <a:endParaRPr lang="cs-CZ" b="1" dirty="0">
              <a:latin typeface="Arial" charset="0"/>
            </a:endParaRPr>
          </a:p>
        </p:txBody>
      </p:sp>
      <p:sp>
        <p:nvSpPr>
          <p:cNvPr id="107535" name="Text Box 15"/>
          <p:cNvSpPr txBox="1">
            <a:spLocks noChangeArrowheads="1"/>
          </p:cNvSpPr>
          <p:nvPr/>
        </p:nvSpPr>
        <p:spPr bwMode="auto">
          <a:xfrm>
            <a:off x="5887496" y="212600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N</a:t>
            </a:r>
            <a:endParaRPr lang="cs-CZ" b="1" dirty="0">
              <a:latin typeface="Arial" charset="0"/>
            </a:endParaRPr>
          </a:p>
        </p:txBody>
      </p:sp>
      <p:sp>
        <p:nvSpPr>
          <p:cNvPr id="107536" name="Text Box 16"/>
          <p:cNvSpPr txBox="1">
            <a:spLocks noChangeArrowheads="1"/>
          </p:cNvSpPr>
          <p:nvPr/>
        </p:nvSpPr>
        <p:spPr bwMode="auto">
          <a:xfrm>
            <a:off x="5902151" y="258320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S</a:t>
            </a:r>
            <a:endParaRPr lang="cs-CZ" b="1" dirty="0">
              <a:latin typeface="Arial" charset="0"/>
            </a:endParaRPr>
          </a:p>
        </p:txBody>
      </p:sp>
      <p:sp>
        <p:nvSpPr>
          <p:cNvPr id="107537" name="Rectangle 17"/>
          <p:cNvSpPr>
            <a:spLocks noChangeArrowheads="1"/>
          </p:cNvSpPr>
          <p:nvPr/>
        </p:nvSpPr>
        <p:spPr bwMode="auto">
          <a:xfrm rot="-5355581">
            <a:off x="414164" y="3706908"/>
            <a:ext cx="1312863"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dirty="0">
                <a:latin typeface="Arial" charset="0"/>
                <a:sym typeface="Symbol" charset="0"/>
              </a:rPr>
              <a:t>Energy</a:t>
            </a:r>
            <a:endParaRPr lang="cs-CZ" sz="2800" dirty="0">
              <a:latin typeface="Arial" charset="0"/>
              <a:sym typeface="Symbol" charset="0"/>
            </a:endParaRPr>
          </a:p>
        </p:txBody>
      </p:sp>
      <p:sp>
        <p:nvSpPr>
          <p:cNvPr id="107538" name="Rectangle 18"/>
          <p:cNvSpPr>
            <a:spLocks noChangeArrowheads="1"/>
          </p:cNvSpPr>
          <p:nvPr/>
        </p:nvSpPr>
        <p:spPr bwMode="auto">
          <a:xfrm rot="-28848">
            <a:off x="3276600" y="5757038"/>
            <a:ext cx="250190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dirty="0">
                <a:latin typeface="Arial" charset="0"/>
                <a:sym typeface="Symbol" charset="0"/>
              </a:rPr>
              <a:t>Magnetic Field</a:t>
            </a:r>
            <a:endParaRPr lang="cs-CZ" sz="2800" dirty="0">
              <a:latin typeface="Arial" charset="0"/>
              <a:sym typeface="Symbol" charset="0"/>
            </a:endParaRPr>
          </a:p>
        </p:txBody>
      </p:sp>
      <p:sp>
        <p:nvSpPr>
          <p:cNvPr id="107539" name="Line 19"/>
          <p:cNvSpPr>
            <a:spLocks noChangeShapeType="1"/>
          </p:cNvSpPr>
          <p:nvPr/>
        </p:nvSpPr>
        <p:spPr bwMode="auto">
          <a:xfrm>
            <a:off x="4149552" y="3005232"/>
            <a:ext cx="0" cy="1752600"/>
          </a:xfrm>
          <a:prstGeom prst="line">
            <a:avLst/>
          </a:prstGeom>
          <a:noFill/>
          <a:ln w="76200">
            <a:solidFill>
              <a:srgbClr val="2160FF"/>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 name="Date Placeholder 4">
            <a:extLst>
              <a:ext uri="{FF2B5EF4-FFF2-40B4-BE49-F238E27FC236}">
                <a16:creationId xmlns:a16="http://schemas.microsoft.com/office/drawing/2014/main" id="{287ED39F-6283-0648-AFDA-45BEC418A012}"/>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53FA7990-6C31-3F4F-97BF-AC71B83A1BAC}"/>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3E024246-A241-FB4C-9AE4-E7719D9A89FB}"/>
              </a:ext>
            </a:extLst>
          </p:cNvPr>
          <p:cNvSpPr>
            <a:spLocks noGrp="1"/>
          </p:cNvSpPr>
          <p:nvPr>
            <p:ph type="sldNum" sz="quarter" idx="12"/>
          </p:nvPr>
        </p:nvSpPr>
        <p:spPr/>
        <p:txBody>
          <a:bodyPr/>
          <a:lstStyle/>
          <a:p>
            <a:fld id="{9F55A76C-3A57-0940-BBC0-C9D853A7BB7B}" type="slidenum">
              <a:rPr lang="en-US" smtClean="0"/>
              <a:t>52</a:t>
            </a:fld>
            <a:endParaRPr lang="en-US"/>
          </a:p>
        </p:txBody>
      </p:sp>
    </p:spTree>
    <p:extLst>
      <p:ext uri="{BB962C8B-B14F-4D97-AF65-F5344CB8AC3E}">
        <p14:creationId xmlns:p14="http://schemas.microsoft.com/office/powerpoint/2010/main" val="117063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Line 2"/>
          <p:cNvSpPr>
            <a:spLocks noChangeShapeType="1"/>
          </p:cNvSpPr>
          <p:nvPr/>
        </p:nvSpPr>
        <p:spPr bwMode="auto">
          <a:xfrm>
            <a:off x="914400" y="704850"/>
            <a:ext cx="0" cy="31242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47" name="Line 3"/>
          <p:cNvSpPr>
            <a:spLocks noChangeShapeType="1"/>
          </p:cNvSpPr>
          <p:nvPr/>
        </p:nvSpPr>
        <p:spPr bwMode="auto">
          <a:xfrm>
            <a:off x="914400" y="3829050"/>
            <a:ext cx="57150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48" name="Line 4"/>
          <p:cNvSpPr>
            <a:spLocks noChangeShapeType="1"/>
          </p:cNvSpPr>
          <p:nvPr/>
        </p:nvSpPr>
        <p:spPr bwMode="auto">
          <a:xfrm flipV="1">
            <a:off x="914400" y="628650"/>
            <a:ext cx="4038600" cy="16764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49" name="Line 5"/>
          <p:cNvSpPr>
            <a:spLocks noChangeShapeType="1"/>
          </p:cNvSpPr>
          <p:nvPr/>
        </p:nvSpPr>
        <p:spPr bwMode="auto">
          <a:xfrm>
            <a:off x="914400" y="2305050"/>
            <a:ext cx="4114800" cy="9906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108550" name="Group 6"/>
          <p:cNvGrpSpPr>
            <a:grpSpLocks/>
          </p:cNvGrpSpPr>
          <p:nvPr/>
        </p:nvGrpSpPr>
        <p:grpSpPr bwMode="auto">
          <a:xfrm>
            <a:off x="5410200" y="2686050"/>
            <a:ext cx="304800" cy="914400"/>
            <a:chOff x="2400" y="3312"/>
            <a:chExt cx="192" cy="576"/>
          </a:xfrm>
        </p:grpSpPr>
        <p:sp>
          <p:nvSpPr>
            <p:cNvPr id="108551" name="Rectangle 7"/>
            <p:cNvSpPr>
              <a:spLocks noChangeArrowheads="1"/>
            </p:cNvSpPr>
            <p:nvPr/>
          </p:nvSpPr>
          <p:spPr bwMode="auto">
            <a:xfrm>
              <a:off x="2400" y="3312"/>
              <a:ext cx="192" cy="288"/>
            </a:xfrm>
            <a:prstGeom prst="rect">
              <a:avLst/>
            </a:prstGeom>
            <a:solidFill>
              <a:srgbClr val="216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dirty="0">
                <a:latin typeface="AvantGarde Bk BT" charset="0"/>
              </a:endParaRPr>
            </a:p>
          </p:txBody>
        </p:sp>
        <p:sp>
          <p:nvSpPr>
            <p:cNvPr id="108552" name="Rectangle 8"/>
            <p:cNvSpPr>
              <a:spLocks noChangeArrowheads="1"/>
            </p:cNvSpPr>
            <p:nvPr/>
          </p:nvSpPr>
          <p:spPr bwMode="auto">
            <a:xfrm>
              <a:off x="2400" y="3600"/>
              <a:ext cx="192" cy="28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vantGarde Bk BT" charset="0"/>
              </a:endParaRPr>
            </a:p>
          </p:txBody>
        </p:sp>
      </p:grpSp>
      <p:grpSp>
        <p:nvGrpSpPr>
          <p:cNvPr id="108553" name="Group 9"/>
          <p:cNvGrpSpPr>
            <a:grpSpLocks/>
          </p:cNvGrpSpPr>
          <p:nvPr/>
        </p:nvGrpSpPr>
        <p:grpSpPr bwMode="auto">
          <a:xfrm rot="10800000">
            <a:off x="5410200" y="247650"/>
            <a:ext cx="304800" cy="914400"/>
            <a:chOff x="2400" y="3312"/>
            <a:chExt cx="192" cy="576"/>
          </a:xfrm>
        </p:grpSpPr>
        <p:sp>
          <p:nvSpPr>
            <p:cNvPr id="108554" name="Rectangle 10"/>
            <p:cNvSpPr>
              <a:spLocks noChangeArrowheads="1"/>
            </p:cNvSpPr>
            <p:nvPr/>
          </p:nvSpPr>
          <p:spPr bwMode="auto">
            <a:xfrm>
              <a:off x="2400" y="3312"/>
              <a:ext cx="192" cy="288"/>
            </a:xfrm>
            <a:prstGeom prst="rect">
              <a:avLst/>
            </a:prstGeom>
            <a:solidFill>
              <a:srgbClr val="216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endParaRPr lang="en-US" dirty="0">
                <a:latin typeface="AvantGarde Bk BT" charset="0"/>
              </a:endParaRPr>
            </a:p>
          </p:txBody>
        </p:sp>
        <p:sp>
          <p:nvSpPr>
            <p:cNvPr id="108555" name="Rectangle 11"/>
            <p:cNvSpPr>
              <a:spLocks noChangeArrowheads="1"/>
            </p:cNvSpPr>
            <p:nvPr/>
          </p:nvSpPr>
          <p:spPr bwMode="auto">
            <a:xfrm>
              <a:off x="2400" y="3600"/>
              <a:ext cx="192" cy="28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endParaRPr lang="en-US">
                <a:latin typeface="AvantGarde Bk BT" charset="0"/>
              </a:endParaRPr>
            </a:p>
          </p:txBody>
        </p:sp>
      </p:grpSp>
      <p:grpSp>
        <p:nvGrpSpPr>
          <p:cNvPr id="5" name="Group 4">
            <a:extLst>
              <a:ext uri="{FF2B5EF4-FFF2-40B4-BE49-F238E27FC236}">
                <a16:creationId xmlns:a16="http://schemas.microsoft.com/office/drawing/2014/main" id="{C2F2416F-B849-0C45-8ECD-AD665F0ED4A3}"/>
              </a:ext>
            </a:extLst>
          </p:cNvPr>
          <p:cNvGrpSpPr/>
          <p:nvPr/>
        </p:nvGrpSpPr>
        <p:grpSpPr>
          <a:xfrm>
            <a:off x="5392176" y="301267"/>
            <a:ext cx="457200" cy="3352800"/>
            <a:chOff x="5386752" y="291610"/>
            <a:chExt cx="457200" cy="3352800"/>
          </a:xfrm>
        </p:grpSpPr>
        <p:sp>
          <p:nvSpPr>
            <p:cNvPr id="108556" name="Text Box 12"/>
            <p:cNvSpPr txBox="1">
              <a:spLocks noChangeArrowheads="1"/>
            </p:cNvSpPr>
            <p:nvPr/>
          </p:nvSpPr>
          <p:spPr bwMode="auto">
            <a:xfrm>
              <a:off x="5386752" y="318721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latin typeface="Arial" charset="0"/>
                </a:rPr>
                <a:t>N</a:t>
              </a:r>
              <a:endParaRPr lang="cs-CZ" b="1">
                <a:latin typeface="Arial" charset="0"/>
              </a:endParaRPr>
            </a:p>
          </p:txBody>
        </p:sp>
        <p:sp>
          <p:nvSpPr>
            <p:cNvPr id="108557" name="Text Box 13"/>
            <p:cNvSpPr txBox="1">
              <a:spLocks noChangeArrowheads="1"/>
            </p:cNvSpPr>
            <p:nvPr/>
          </p:nvSpPr>
          <p:spPr bwMode="auto">
            <a:xfrm>
              <a:off x="5386752" y="273001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latin typeface="Arial" charset="0"/>
                </a:rPr>
                <a:t>S</a:t>
              </a:r>
              <a:endParaRPr lang="cs-CZ" b="1">
                <a:latin typeface="Arial" charset="0"/>
              </a:endParaRPr>
            </a:p>
          </p:txBody>
        </p:sp>
        <p:sp>
          <p:nvSpPr>
            <p:cNvPr id="108558" name="Text Box 14"/>
            <p:cNvSpPr txBox="1">
              <a:spLocks noChangeArrowheads="1"/>
            </p:cNvSpPr>
            <p:nvPr/>
          </p:nvSpPr>
          <p:spPr bwMode="auto">
            <a:xfrm>
              <a:off x="5386752" y="29161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N</a:t>
              </a:r>
              <a:endParaRPr lang="cs-CZ" b="1" dirty="0">
                <a:latin typeface="Arial" charset="0"/>
              </a:endParaRPr>
            </a:p>
          </p:txBody>
        </p:sp>
        <p:sp>
          <p:nvSpPr>
            <p:cNvPr id="108559" name="Text Box 15"/>
            <p:cNvSpPr txBox="1">
              <a:spLocks noChangeArrowheads="1"/>
            </p:cNvSpPr>
            <p:nvPr/>
          </p:nvSpPr>
          <p:spPr bwMode="auto">
            <a:xfrm>
              <a:off x="5386752" y="74881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latin typeface="Arial" charset="0"/>
                </a:rPr>
                <a:t>S</a:t>
              </a:r>
              <a:endParaRPr lang="cs-CZ" b="1">
                <a:latin typeface="Arial" charset="0"/>
              </a:endParaRPr>
            </a:p>
          </p:txBody>
        </p:sp>
      </p:grpSp>
      <p:sp>
        <p:nvSpPr>
          <p:cNvPr id="108560" name="Rectangle 16"/>
          <p:cNvSpPr>
            <a:spLocks noChangeArrowheads="1"/>
          </p:cNvSpPr>
          <p:nvPr/>
        </p:nvSpPr>
        <p:spPr bwMode="auto">
          <a:xfrm rot="-5355581">
            <a:off x="-77788" y="1863726"/>
            <a:ext cx="1312863"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sym typeface="Symbol" charset="0"/>
              </a:rPr>
              <a:t>Energy</a:t>
            </a:r>
            <a:endParaRPr lang="cs-CZ" sz="2800">
              <a:latin typeface="Arial" charset="0"/>
              <a:sym typeface="Symbol" charset="0"/>
            </a:endParaRPr>
          </a:p>
        </p:txBody>
      </p:sp>
      <p:sp>
        <p:nvSpPr>
          <p:cNvPr id="108561" name="Rectangle 17"/>
          <p:cNvSpPr>
            <a:spLocks noChangeArrowheads="1"/>
          </p:cNvSpPr>
          <p:nvPr/>
        </p:nvSpPr>
        <p:spPr bwMode="auto">
          <a:xfrm rot="-28848">
            <a:off x="2971800" y="3900488"/>
            <a:ext cx="250190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sym typeface="Symbol" charset="0"/>
              </a:rPr>
              <a:t>Magnetic Field</a:t>
            </a:r>
            <a:endParaRPr lang="cs-CZ" sz="2800">
              <a:latin typeface="Arial" charset="0"/>
              <a:sym typeface="Symbol" charset="0"/>
            </a:endParaRPr>
          </a:p>
        </p:txBody>
      </p:sp>
      <p:sp>
        <p:nvSpPr>
          <p:cNvPr id="108562" name="Line 18"/>
          <p:cNvSpPr>
            <a:spLocks noChangeShapeType="1"/>
          </p:cNvSpPr>
          <p:nvPr/>
        </p:nvSpPr>
        <p:spPr bwMode="auto">
          <a:xfrm>
            <a:off x="3657600" y="1162050"/>
            <a:ext cx="0" cy="1752600"/>
          </a:xfrm>
          <a:prstGeom prst="line">
            <a:avLst/>
          </a:prstGeom>
          <a:noFill/>
          <a:ln w="76200">
            <a:solidFill>
              <a:srgbClr val="2160FF"/>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3" name="Line 19"/>
          <p:cNvSpPr>
            <a:spLocks noChangeShapeType="1"/>
          </p:cNvSpPr>
          <p:nvPr/>
        </p:nvSpPr>
        <p:spPr bwMode="auto">
          <a:xfrm>
            <a:off x="1143000" y="5569296"/>
            <a:ext cx="1981200" cy="0"/>
          </a:xfrm>
          <a:prstGeom prst="line">
            <a:avLst/>
          </a:prstGeom>
          <a:noFill/>
          <a:ln w="38100">
            <a:solidFill>
              <a:srgbClr val="216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4" name="Line 20"/>
          <p:cNvSpPr>
            <a:spLocks noChangeShapeType="1"/>
          </p:cNvSpPr>
          <p:nvPr/>
        </p:nvSpPr>
        <p:spPr bwMode="auto">
          <a:xfrm flipV="1">
            <a:off x="3124200" y="4578696"/>
            <a:ext cx="457200" cy="990600"/>
          </a:xfrm>
          <a:prstGeom prst="line">
            <a:avLst/>
          </a:prstGeom>
          <a:noFill/>
          <a:ln w="38100">
            <a:solidFill>
              <a:srgbClr val="216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5" name="Line 21"/>
          <p:cNvSpPr>
            <a:spLocks noChangeShapeType="1"/>
          </p:cNvSpPr>
          <p:nvPr/>
        </p:nvSpPr>
        <p:spPr bwMode="auto">
          <a:xfrm>
            <a:off x="3581400" y="4578696"/>
            <a:ext cx="533400" cy="990600"/>
          </a:xfrm>
          <a:prstGeom prst="line">
            <a:avLst/>
          </a:prstGeom>
          <a:noFill/>
          <a:ln w="38100">
            <a:solidFill>
              <a:srgbClr val="216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6" name="Line 22"/>
          <p:cNvSpPr>
            <a:spLocks noChangeShapeType="1"/>
          </p:cNvSpPr>
          <p:nvPr/>
        </p:nvSpPr>
        <p:spPr bwMode="auto">
          <a:xfrm>
            <a:off x="4114800" y="5569296"/>
            <a:ext cx="2667000" cy="0"/>
          </a:xfrm>
          <a:prstGeom prst="line">
            <a:avLst/>
          </a:prstGeom>
          <a:noFill/>
          <a:ln w="38100">
            <a:solidFill>
              <a:srgbClr val="216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7" name="Line 23"/>
          <p:cNvSpPr>
            <a:spLocks noChangeShapeType="1"/>
          </p:cNvSpPr>
          <p:nvPr/>
        </p:nvSpPr>
        <p:spPr bwMode="auto">
          <a:xfrm>
            <a:off x="914400" y="3969096"/>
            <a:ext cx="0" cy="177165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8" name="Line 24"/>
          <p:cNvSpPr>
            <a:spLocks noChangeShapeType="1"/>
          </p:cNvSpPr>
          <p:nvPr/>
        </p:nvSpPr>
        <p:spPr bwMode="auto">
          <a:xfrm>
            <a:off x="914400" y="5740746"/>
            <a:ext cx="57150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9" name="Rectangle 25"/>
          <p:cNvSpPr>
            <a:spLocks noChangeArrowheads="1"/>
          </p:cNvSpPr>
          <p:nvPr/>
        </p:nvSpPr>
        <p:spPr bwMode="auto">
          <a:xfrm rot="-5355581">
            <a:off x="-85725" y="4567584"/>
            <a:ext cx="1328738"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sym typeface="Symbol" charset="0"/>
              </a:rPr>
              <a:t>Abs. E.</a:t>
            </a:r>
            <a:endParaRPr lang="cs-CZ" sz="2800">
              <a:latin typeface="Arial" charset="0"/>
              <a:sym typeface="Symbol" charset="0"/>
            </a:endParaRPr>
          </a:p>
        </p:txBody>
      </p:sp>
      <p:sp>
        <p:nvSpPr>
          <p:cNvPr id="108570" name="Rectangle 26"/>
          <p:cNvSpPr>
            <a:spLocks noChangeArrowheads="1"/>
          </p:cNvSpPr>
          <p:nvPr/>
        </p:nvSpPr>
        <p:spPr bwMode="auto">
          <a:xfrm rot="-28848">
            <a:off x="3048000" y="5874096"/>
            <a:ext cx="2501900" cy="519113"/>
          </a:xfrm>
          <a:prstGeom prst="rect">
            <a:avLst/>
          </a:prstGeom>
          <a:solidFill>
            <a:schemeClr val="bg1"/>
          </a:solidFill>
          <a:ln>
            <a:noFill/>
          </a:ln>
          <a:effectLst/>
        </p:spPr>
        <p:txBody>
          <a:bodyPr wrap="none">
            <a:spAutoFit/>
          </a:bodyPr>
          <a:lstStyle/>
          <a:p>
            <a:r>
              <a:rPr lang="en-US" sz="2800" dirty="0">
                <a:latin typeface="Arial" charset="0"/>
                <a:sym typeface="Symbol" charset="0"/>
              </a:rPr>
              <a:t>Magnetic Field</a:t>
            </a:r>
            <a:endParaRPr lang="cs-CZ" sz="2800" dirty="0">
              <a:latin typeface="Arial" charset="0"/>
              <a:sym typeface="Symbol" charset="0"/>
            </a:endParaRPr>
          </a:p>
        </p:txBody>
      </p:sp>
      <p:sp>
        <p:nvSpPr>
          <p:cNvPr id="108571" name="Line 27"/>
          <p:cNvSpPr>
            <a:spLocks noChangeShapeType="1"/>
          </p:cNvSpPr>
          <p:nvPr/>
        </p:nvSpPr>
        <p:spPr bwMode="auto">
          <a:xfrm>
            <a:off x="4343400" y="1981200"/>
            <a:ext cx="1524000" cy="0"/>
          </a:xfrm>
          <a:prstGeom prst="line">
            <a:avLst/>
          </a:prstGeom>
          <a:noFill/>
          <a:ln w="38100">
            <a:solidFill>
              <a:schemeClr val="tx1"/>
            </a:solidFill>
            <a:round/>
            <a:headEnd type="arrow" w="med" len="me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72" name="Line 28"/>
          <p:cNvSpPr>
            <a:spLocks noChangeShapeType="1"/>
          </p:cNvSpPr>
          <p:nvPr/>
        </p:nvSpPr>
        <p:spPr bwMode="auto">
          <a:xfrm rot="5400000">
            <a:off x="6020594" y="1980406"/>
            <a:ext cx="1524000" cy="1588"/>
          </a:xfrm>
          <a:prstGeom prst="line">
            <a:avLst/>
          </a:prstGeom>
          <a:noFill/>
          <a:ln w="38100">
            <a:solidFill>
              <a:schemeClr val="tx1"/>
            </a:solidFill>
            <a:round/>
            <a:headEnd type="arrow" w="med" len="me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73" name="Rectangle 29"/>
          <p:cNvSpPr>
            <a:spLocks noChangeArrowheads="1"/>
          </p:cNvSpPr>
          <p:nvPr/>
        </p:nvSpPr>
        <p:spPr bwMode="auto">
          <a:xfrm rot="-28848">
            <a:off x="4267200" y="1447800"/>
            <a:ext cx="155416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a:latin typeface="Arial" charset="0"/>
                <a:sym typeface="Symbol" charset="0"/>
              </a:rPr>
              <a:t>change field</a:t>
            </a:r>
            <a:endParaRPr lang="cs-CZ" sz="2000">
              <a:latin typeface="Arial" charset="0"/>
              <a:sym typeface="Symbol" charset="0"/>
            </a:endParaRPr>
          </a:p>
        </p:txBody>
      </p:sp>
      <p:sp>
        <p:nvSpPr>
          <p:cNvPr id="108574" name="Rectangle 30"/>
          <p:cNvSpPr>
            <a:spLocks noChangeArrowheads="1"/>
          </p:cNvSpPr>
          <p:nvPr/>
        </p:nvSpPr>
        <p:spPr bwMode="auto">
          <a:xfrm rot="-28848">
            <a:off x="6781800" y="1749425"/>
            <a:ext cx="220186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a:latin typeface="Arial" charset="0"/>
                <a:sym typeface="Symbol" charset="0"/>
              </a:rPr>
              <a:t>change frequency</a:t>
            </a:r>
            <a:endParaRPr lang="cs-CZ" sz="2000">
              <a:latin typeface="Arial" charset="0"/>
              <a:sym typeface="Symbol" charset="0"/>
            </a:endParaRPr>
          </a:p>
        </p:txBody>
      </p:sp>
      <p:sp>
        <p:nvSpPr>
          <p:cNvPr id="6" name="Date Placeholder 5">
            <a:extLst>
              <a:ext uri="{FF2B5EF4-FFF2-40B4-BE49-F238E27FC236}">
                <a16:creationId xmlns:a16="http://schemas.microsoft.com/office/drawing/2014/main" id="{B3FCC10E-117D-BB4B-B41F-119396A04C6F}"/>
              </a:ext>
            </a:extLst>
          </p:cNvPr>
          <p:cNvSpPr>
            <a:spLocks noGrp="1"/>
          </p:cNvSpPr>
          <p:nvPr>
            <p:ph type="dt" sz="half" idx="10"/>
          </p:nvPr>
        </p:nvSpPr>
        <p:spPr/>
        <p:txBody>
          <a:bodyPr/>
          <a:lstStyle/>
          <a:p>
            <a:r>
              <a:rPr lang="cs-CZ"/>
              <a:t>16/10/2023</a:t>
            </a:r>
            <a:endParaRPr lang="en-US"/>
          </a:p>
        </p:txBody>
      </p:sp>
      <p:sp>
        <p:nvSpPr>
          <p:cNvPr id="7" name="Footer Placeholder 6">
            <a:extLst>
              <a:ext uri="{FF2B5EF4-FFF2-40B4-BE49-F238E27FC236}">
                <a16:creationId xmlns:a16="http://schemas.microsoft.com/office/drawing/2014/main" id="{FDC1E471-702A-D944-831E-3901E3063D95}"/>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363E1435-223A-FB4D-8B30-E0EA83052E02}"/>
              </a:ext>
            </a:extLst>
          </p:cNvPr>
          <p:cNvSpPr>
            <a:spLocks noGrp="1"/>
          </p:cNvSpPr>
          <p:nvPr>
            <p:ph type="sldNum" sz="quarter" idx="12"/>
          </p:nvPr>
        </p:nvSpPr>
        <p:spPr/>
        <p:txBody>
          <a:bodyPr/>
          <a:lstStyle/>
          <a:p>
            <a:fld id="{9F55A76C-3A57-0940-BBC0-C9D853A7BB7B}" type="slidenum">
              <a:rPr lang="en-US" smtClean="0"/>
              <a:t>53</a:t>
            </a:fld>
            <a:endParaRPr lang="en-US"/>
          </a:p>
        </p:txBody>
      </p:sp>
    </p:spTree>
    <p:extLst>
      <p:ext uri="{BB962C8B-B14F-4D97-AF65-F5344CB8AC3E}">
        <p14:creationId xmlns:p14="http://schemas.microsoft.com/office/powerpoint/2010/main" val="706915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304800" y="-228600"/>
            <a:ext cx="8458200" cy="38318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50000"/>
              </a:lnSpc>
              <a:spcBef>
                <a:spcPct val="50000"/>
              </a:spcBef>
            </a:pPr>
            <a:endParaRPr lang="en-US" b="1" dirty="0">
              <a:latin typeface="Arial" charset="0"/>
            </a:endParaRPr>
          </a:p>
          <a:p>
            <a:pPr>
              <a:lnSpc>
                <a:spcPct val="50000"/>
              </a:lnSpc>
              <a:spcBef>
                <a:spcPct val="50000"/>
              </a:spcBef>
            </a:pPr>
            <a:endParaRPr lang="en-US" b="1" dirty="0">
              <a:solidFill>
                <a:schemeClr val="accent2"/>
              </a:solidFill>
              <a:latin typeface="Arial" charset="0"/>
            </a:endParaRPr>
          </a:p>
          <a:p>
            <a:pPr>
              <a:lnSpc>
                <a:spcPct val="50000"/>
              </a:lnSpc>
              <a:spcBef>
                <a:spcPct val="50000"/>
              </a:spcBef>
            </a:pPr>
            <a:r>
              <a:rPr lang="en-US" b="1" dirty="0">
                <a:solidFill>
                  <a:schemeClr val="accent2"/>
                </a:solidFill>
                <a:latin typeface="Arial" charset="0"/>
              </a:rPr>
              <a:t>Magnet</a:t>
            </a:r>
          </a:p>
          <a:p>
            <a:pPr marL="285750" indent="-285750">
              <a:lnSpc>
                <a:spcPct val="50000"/>
              </a:lnSpc>
              <a:spcBef>
                <a:spcPct val="50000"/>
              </a:spcBef>
              <a:buFont typeface="Arial" panose="020B0604020202020204" pitchFamily="34" charset="0"/>
              <a:buChar char="•"/>
            </a:pPr>
            <a:r>
              <a:rPr lang="en-US" dirty="0" err="1">
                <a:latin typeface="Arial" charset="0"/>
              </a:rPr>
              <a:t>supravodivé</a:t>
            </a:r>
            <a:r>
              <a:rPr lang="en-US" dirty="0">
                <a:latin typeface="Arial" charset="0"/>
              </a:rPr>
              <a:t> </a:t>
            </a:r>
            <a:r>
              <a:rPr lang="en-US" dirty="0" err="1">
                <a:latin typeface="Arial" charset="0"/>
              </a:rPr>
              <a:t>solenoidy</a:t>
            </a:r>
            <a:r>
              <a:rPr lang="en-US" dirty="0">
                <a:latin typeface="Arial" charset="0"/>
              </a:rPr>
              <a:t> </a:t>
            </a:r>
            <a:r>
              <a:rPr lang="en-US" dirty="0" err="1">
                <a:latin typeface="Arial" charset="0"/>
              </a:rPr>
              <a:t>na</a:t>
            </a:r>
            <a:r>
              <a:rPr lang="en-US" dirty="0">
                <a:latin typeface="Arial" charset="0"/>
              </a:rPr>
              <a:t> </a:t>
            </a:r>
            <a:r>
              <a:rPr lang="en-US" dirty="0" err="1">
                <a:latin typeface="Arial" charset="0"/>
              </a:rPr>
              <a:t>bázi</a:t>
            </a:r>
            <a:endParaRPr lang="en-US" dirty="0">
              <a:latin typeface="Arial" charset="0"/>
            </a:endParaRPr>
          </a:p>
          <a:p>
            <a:pPr marL="285750" indent="-285750">
              <a:lnSpc>
                <a:spcPct val="50000"/>
              </a:lnSpc>
              <a:spcBef>
                <a:spcPct val="50000"/>
              </a:spcBef>
              <a:buFont typeface="Arial" panose="020B0604020202020204" pitchFamily="34" charset="0"/>
              <a:buChar char="•"/>
            </a:pPr>
            <a:r>
              <a:rPr lang="en-US" dirty="0" err="1">
                <a:latin typeface="Arial" charset="0"/>
              </a:rPr>
              <a:t>Nb</a:t>
            </a:r>
            <a:r>
              <a:rPr lang="en-US" dirty="0">
                <a:latin typeface="Arial" charset="0"/>
              </a:rPr>
              <a:t> a Sn </a:t>
            </a:r>
            <a:r>
              <a:rPr lang="en-US" dirty="0" err="1">
                <a:latin typeface="Arial" charset="0"/>
              </a:rPr>
              <a:t>pono</a:t>
            </a:r>
            <a:r>
              <a:rPr lang="en-US" dirty="0" err="1">
                <a:latin typeface="Arial" charset="0"/>
                <a:cs typeface="Arial" charset="0"/>
              </a:rPr>
              <a:t>ř</a:t>
            </a:r>
            <a:r>
              <a:rPr lang="en-US" dirty="0" err="1">
                <a:latin typeface="Arial" charset="0"/>
              </a:rPr>
              <a:t>ené</a:t>
            </a:r>
            <a:r>
              <a:rPr lang="en-US" dirty="0">
                <a:latin typeface="Arial" charset="0"/>
              </a:rPr>
              <a:t> do </a:t>
            </a:r>
            <a:r>
              <a:rPr lang="en-US" dirty="0" err="1">
                <a:latin typeface="Arial" charset="0"/>
              </a:rPr>
              <a:t>heliové</a:t>
            </a:r>
            <a:endParaRPr lang="en-US" dirty="0">
              <a:latin typeface="Arial" charset="0"/>
            </a:endParaRPr>
          </a:p>
          <a:p>
            <a:pPr>
              <a:lnSpc>
                <a:spcPct val="50000"/>
              </a:lnSpc>
              <a:spcBef>
                <a:spcPct val="50000"/>
              </a:spcBef>
            </a:pPr>
            <a:r>
              <a:rPr lang="en-US" dirty="0">
                <a:latin typeface="Arial" charset="0"/>
              </a:rPr>
              <a:t>     a </a:t>
            </a:r>
            <a:r>
              <a:rPr lang="en-US" dirty="0" err="1">
                <a:latin typeface="Arial" charset="0"/>
              </a:rPr>
              <a:t>dusíkové</a:t>
            </a:r>
            <a:r>
              <a:rPr lang="en-US" dirty="0">
                <a:latin typeface="Arial" charset="0"/>
              </a:rPr>
              <a:t> </a:t>
            </a:r>
            <a:r>
              <a:rPr lang="en-US" dirty="0" err="1">
                <a:latin typeface="Arial" charset="0"/>
              </a:rPr>
              <a:t>lázn</a:t>
            </a:r>
            <a:r>
              <a:rPr lang="en-US" dirty="0" err="1">
                <a:latin typeface="Arial" charset="0"/>
                <a:cs typeface="Arial" charset="0"/>
              </a:rPr>
              <a:t>ĕ</a:t>
            </a:r>
            <a:endParaRPr lang="en-US" dirty="0">
              <a:latin typeface="Arial" charset="0"/>
              <a:cs typeface="Arial" charset="0"/>
            </a:endParaRPr>
          </a:p>
          <a:p>
            <a:pPr marL="285750" indent="-285750">
              <a:lnSpc>
                <a:spcPct val="50000"/>
              </a:lnSpc>
              <a:spcBef>
                <a:spcPct val="50000"/>
              </a:spcBef>
              <a:buFont typeface="Arial" panose="020B0604020202020204" pitchFamily="34" charset="0"/>
              <a:buChar char="•"/>
            </a:pPr>
            <a:r>
              <a:rPr lang="en-US" dirty="0">
                <a:latin typeface="Arial" charset="0"/>
                <a:cs typeface="Arial" charset="0"/>
              </a:rPr>
              <a:t>He-</a:t>
            </a:r>
            <a:r>
              <a:rPr lang="en-US" dirty="0" err="1">
                <a:latin typeface="Arial" charset="0"/>
                <a:cs typeface="Arial" charset="0"/>
              </a:rPr>
              <a:t>lázeň</a:t>
            </a:r>
            <a:r>
              <a:rPr lang="en-US" dirty="0">
                <a:latin typeface="Arial" charset="0"/>
                <a:cs typeface="Arial" charset="0"/>
              </a:rPr>
              <a:t> </a:t>
            </a:r>
            <a:r>
              <a:rPr lang="en-US" b="1" dirty="0">
                <a:solidFill>
                  <a:schemeClr val="accent2"/>
                </a:solidFill>
                <a:latin typeface="Arial" charset="0"/>
                <a:cs typeface="Arial" charset="0"/>
              </a:rPr>
              <a:t>~4 K</a:t>
            </a:r>
            <a:r>
              <a:rPr lang="en-US" dirty="0">
                <a:latin typeface="Arial" charset="0"/>
                <a:cs typeface="Arial" charset="0"/>
              </a:rPr>
              <a:t> </a:t>
            </a:r>
            <a:r>
              <a:rPr lang="en-US" dirty="0" err="1">
                <a:latin typeface="Arial" charset="0"/>
                <a:cs typeface="Arial" charset="0"/>
              </a:rPr>
              <a:t>dále</a:t>
            </a:r>
            <a:r>
              <a:rPr lang="en-US" dirty="0">
                <a:latin typeface="Arial" charset="0"/>
                <a:cs typeface="Arial" charset="0"/>
              </a:rPr>
              <a:t> </a:t>
            </a:r>
            <a:r>
              <a:rPr lang="en-US" dirty="0" err="1">
                <a:latin typeface="Arial" charset="0"/>
                <a:cs typeface="Arial" charset="0"/>
              </a:rPr>
              <a:t>snížena</a:t>
            </a:r>
            <a:r>
              <a:rPr lang="en-US" dirty="0">
                <a:latin typeface="Arial" charset="0"/>
                <a:cs typeface="Arial" charset="0"/>
              </a:rPr>
              <a:t> J-T</a:t>
            </a:r>
          </a:p>
          <a:p>
            <a:pPr marL="285750" indent="-285750">
              <a:lnSpc>
                <a:spcPct val="50000"/>
              </a:lnSpc>
              <a:spcBef>
                <a:spcPct val="50000"/>
              </a:spcBef>
              <a:buFont typeface="Arial" panose="020B0604020202020204" pitchFamily="34" charset="0"/>
              <a:buChar char="•"/>
            </a:pPr>
            <a:r>
              <a:rPr lang="en-US" dirty="0" err="1">
                <a:latin typeface="Arial" charset="0"/>
                <a:cs typeface="Arial" charset="0"/>
              </a:rPr>
              <a:t>pumpou</a:t>
            </a:r>
            <a:r>
              <a:rPr lang="en-US" dirty="0">
                <a:latin typeface="Arial" charset="0"/>
                <a:cs typeface="Arial" charset="0"/>
              </a:rPr>
              <a:t> </a:t>
            </a:r>
            <a:r>
              <a:rPr lang="en-US" dirty="0" err="1">
                <a:latin typeface="Arial" charset="0"/>
                <a:cs typeface="Arial" charset="0"/>
              </a:rPr>
              <a:t>na</a:t>
            </a:r>
            <a:r>
              <a:rPr lang="en-US" dirty="0">
                <a:latin typeface="Arial" charset="0"/>
                <a:cs typeface="Arial" charset="0"/>
              </a:rPr>
              <a:t> </a:t>
            </a:r>
            <a:r>
              <a:rPr lang="en-US" b="1" dirty="0">
                <a:solidFill>
                  <a:schemeClr val="accent2"/>
                </a:solidFill>
                <a:latin typeface="Arial" charset="0"/>
                <a:cs typeface="Arial" charset="0"/>
              </a:rPr>
              <a:t>~2.1 K</a:t>
            </a:r>
          </a:p>
          <a:p>
            <a:pPr marL="285750" indent="-285750">
              <a:lnSpc>
                <a:spcPct val="50000"/>
              </a:lnSpc>
              <a:spcBef>
                <a:spcPct val="50000"/>
              </a:spcBef>
              <a:buFont typeface="Arial" panose="020B0604020202020204" pitchFamily="34" charset="0"/>
              <a:buChar char="•"/>
            </a:pPr>
            <a:r>
              <a:rPr lang="en-US" dirty="0">
                <a:latin typeface="Arial" charset="0"/>
                <a:cs typeface="Arial" charset="0"/>
              </a:rPr>
              <a:t>v </a:t>
            </a:r>
            <a:r>
              <a:rPr lang="en-US" dirty="0" err="1">
                <a:latin typeface="Arial" charset="0"/>
                <a:cs typeface="Arial" charset="0"/>
              </a:rPr>
              <a:t>současnosti</a:t>
            </a:r>
            <a:r>
              <a:rPr lang="en-US" dirty="0">
                <a:latin typeface="Arial" charset="0"/>
                <a:cs typeface="Arial" charset="0"/>
              </a:rPr>
              <a:t> </a:t>
            </a:r>
            <a:r>
              <a:rPr lang="en-US" dirty="0" err="1">
                <a:latin typeface="Arial" charset="0"/>
                <a:cs typeface="Arial" charset="0"/>
              </a:rPr>
              <a:t>až</a:t>
            </a:r>
            <a:r>
              <a:rPr lang="en-US" dirty="0">
                <a:latin typeface="Arial" charset="0"/>
                <a:cs typeface="Arial" charset="0"/>
              </a:rPr>
              <a:t> 22 Tesla</a:t>
            </a:r>
          </a:p>
          <a:p>
            <a:pPr marL="285750" indent="-285750">
              <a:lnSpc>
                <a:spcPct val="50000"/>
              </a:lnSpc>
              <a:spcBef>
                <a:spcPct val="50000"/>
              </a:spcBef>
              <a:buFont typeface="Arial" panose="020B0604020202020204" pitchFamily="34" charset="0"/>
              <a:buChar char="•"/>
            </a:pPr>
            <a:r>
              <a:rPr lang="en-US" dirty="0" err="1"/>
              <a:t>magnetické</a:t>
            </a:r>
            <a:r>
              <a:rPr lang="en-US" dirty="0"/>
              <a:t> pole </a:t>
            </a:r>
            <a:r>
              <a:rPr lang="en-US" dirty="0" err="1"/>
              <a:t>země</a:t>
            </a:r>
            <a:r>
              <a:rPr lang="en-US" dirty="0"/>
              <a:t> ~50</a:t>
            </a:r>
            <a:r>
              <a:rPr lang="en-US" dirty="0">
                <a:latin typeface="Symbol" charset="0"/>
              </a:rPr>
              <a:t>m</a:t>
            </a:r>
            <a:r>
              <a:rPr lang="en-US" dirty="0"/>
              <a:t>T</a:t>
            </a:r>
            <a:endParaRPr lang="cs-CZ" dirty="0"/>
          </a:p>
          <a:p>
            <a:pPr marL="285750" indent="-285750">
              <a:lnSpc>
                <a:spcPct val="50000"/>
              </a:lnSpc>
              <a:spcBef>
                <a:spcPct val="50000"/>
              </a:spcBef>
              <a:buFontTx/>
              <a:buChar char="-"/>
            </a:pPr>
            <a:endParaRPr lang="cs-CZ" dirty="0">
              <a:latin typeface="Arial" charset="0"/>
            </a:endParaRPr>
          </a:p>
          <a:p>
            <a:pPr>
              <a:spcBef>
                <a:spcPct val="50000"/>
              </a:spcBef>
            </a:pPr>
            <a:endParaRPr lang="en-US" dirty="0">
              <a:latin typeface="Arial" charset="0"/>
            </a:endParaRPr>
          </a:p>
          <a:p>
            <a:pPr>
              <a:spcBef>
                <a:spcPct val="50000"/>
              </a:spcBef>
            </a:pPr>
            <a:endParaRPr lang="cs-CZ" dirty="0">
              <a:latin typeface="Arial" charset="0"/>
            </a:endParaRPr>
          </a:p>
        </p:txBody>
      </p:sp>
      <p:pic>
        <p:nvPicPr>
          <p:cNvPr id="159747" name="Picture 3" descr="y:\Presentations\080430_UFKL_NMRSeminar\26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743200"/>
            <a:ext cx="2625725" cy="294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48" name="Picture 4" descr="y:\Presentations\080430_UFKL_NMRSeminar\wirestrai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8600"/>
            <a:ext cx="3436938" cy="3398838"/>
          </a:xfrm>
          <a:prstGeom prst="rect">
            <a:avLst/>
          </a:prstGeom>
          <a:noFill/>
          <a:extLst>
            <a:ext uri="{909E8E84-426E-40dd-AFC4-6F175D3DCCD1}">
              <a14:hiddenFill xmlns:a14="http://schemas.microsoft.com/office/drawing/2010/main" xmlns="">
                <a:solidFill>
                  <a:srgbClr val="FFFFFF"/>
                </a:solidFill>
              </a14:hiddenFill>
            </a:ext>
          </a:extLst>
        </p:spPr>
      </p:pic>
      <p:pic>
        <p:nvPicPr>
          <p:cNvPr id="159749" name="Picture 5" descr="y:\Presentations\080430_UFKL_NMRSeminar\n4a02f3.jpg"/>
          <p:cNvPicPr>
            <a:picLocks noChangeAspect="1" noChangeArrowheads="1"/>
          </p:cNvPicPr>
          <p:nvPr/>
        </p:nvPicPr>
        <p:blipFill>
          <a:blip r:embed="rId4">
            <a:extLst>
              <a:ext uri="{28A0092B-C50C-407E-A947-70E740481C1C}">
                <a14:useLocalDpi xmlns:a14="http://schemas.microsoft.com/office/drawing/2010/main" val="0"/>
              </a:ext>
            </a:extLst>
          </a:blip>
          <a:srcRect b="17371"/>
          <a:stretch>
            <a:fillRect/>
          </a:stretch>
        </p:blipFill>
        <p:spPr bwMode="auto">
          <a:xfrm>
            <a:off x="4729163" y="3962400"/>
            <a:ext cx="2357437" cy="1676400"/>
          </a:xfrm>
          <a:prstGeom prst="rect">
            <a:avLst/>
          </a:prstGeom>
          <a:noFill/>
          <a:extLst>
            <a:ext uri="{909E8E84-426E-40dd-AFC4-6F175D3DCCD1}">
              <a14:hiddenFill xmlns:a14="http://schemas.microsoft.com/office/drawing/2010/main" xmlns="">
                <a:solidFill>
                  <a:srgbClr val="FFFFFF"/>
                </a:solidFill>
              </a14:hiddenFill>
            </a:ext>
          </a:extLst>
        </p:spPr>
      </p:pic>
      <p:sp>
        <p:nvSpPr>
          <p:cNvPr id="159750" name="Text Box 6"/>
          <p:cNvSpPr txBox="1">
            <a:spLocks noChangeArrowheads="1"/>
          </p:cNvSpPr>
          <p:nvPr/>
        </p:nvSpPr>
        <p:spPr bwMode="auto">
          <a:xfrm>
            <a:off x="838200" y="5867400"/>
            <a:ext cx="7543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atin typeface="Arial" charset="0"/>
              </a:rPr>
              <a:t>(Nb, Ta)</a:t>
            </a:r>
            <a:r>
              <a:rPr lang="en-US" baseline="-25000">
                <a:latin typeface="Arial" charset="0"/>
              </a:rPr>
              <a:t>3</a:t>
            </a:r>
            <a:r>
              <a:rPr lang="en-US">
                <a:latin typeface="Arial" charset="0"/>
              </a:rPr>
              <a:t>Sn supravodi</a:t>
            </a:r>
            <a:r>
              <a:rPr lang="en-US">
                <a:latin typeface="Arial" charset="0"/>
                <a:cs typeface="Arial" charset="0"/>
              </a:rPr>
              <a:t>č o šírce 0.81 mm s 271 vlákny vnořenými do OFHC mĕdĕné matrice</a:t>
            </a:r>
            <a:endParaRPr lang="cs-CZ">
              <a:latin typeface="Arial" charset="0"/>
              <a:cs typeface="Arial" charset="0"/>
            </a:endParaRPr>
          </a:p>
        </p:txBody>
      </p:sp>
      <p:sp>
        <p:nvSpPr>
          <p:cNvPr id="5" name="Date Placeholder 4">
            <a:extLst>
              <a:ext uri="{FF2B5EF4-FFF2-40B4-BE49-F238E27FC236}">
                <a16:creationId xmlns:a16="http://schemas.microsoft.com/office/drawing/2014/main" id="{68B842EF-E0A5-6845-9D57-8CCC580E115C}"/>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0908FFEC-8DFE-294E-8189-7F5D9DF91A0F}"/>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C962C9AA-C867-D44C-A5E2-9D3A4D988BC0}"/>
              </a:ext>
            </a:extLst>
          </p:cNvPr>
          <p:cNvSpPr>
            <a:spLocks noGrp="1"/>
          </p:cNvSpPr>
          <p:nvPr>
            <p:ph type="sldNum" sz="quarter" idx="12"/>
          </p:nvPr>
        </p:nvSpPr>
        <p:spPr/>
        <p:txBody>
          <a:bodyPr/>
          <a:lstStyle/>
          <a:p>
            <a:fld id="{9F55A76C-3A57-0940-BBC0-C9D853A7BB7B}" type="slidenum">
              <a:rPr lang="en-US" smtClean="0"/>
              <a:t>54</a:t>
            </a:fld>
            <a:endParaRPr lang="en-US"/>
          </a:p>
        </p:txBody>
      </p:sp>
    </p:spTree>
    <p:extLst>
      <p:ext uri="{BB962C8B-B14F-4D97-AF65-F5344CB8AC3E}">
        <p14:creationId xmlns:p14="http://schemas.microsoft.com/office/powerpoint/2010/main" val="11339081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y:\Presentations\080430_UFKL_NMRSeminar\fig6.jpg"/>
          <p:cNvPicPr>
            <a:picLocks noChangeAspect="1" noChangeArrowheads="1"/>
          </p:cNvPicPr>
          <p:nvPr/>
        </p:nvPicPr>
        <p:blipFill>
          <a:blip r:embed="rId2"/>
          <a:srcRect l="21896" r="23363"/>
          <a:stretch>
            <a:fillRect/>
          </a:stretch>
        </p:blipFill>
        <p:spPr bwMode="auto">
          <a:xfrm>
            <a:off x="954504" y="45457"/>
            <a:ext cx="2561391" cy="6237292"/>
          </a:xfrm>
          <a:prstGeom prst="rect">
            <a:avLst/>
          </a:prstGeom>
          <a:noFill/>
        </p:spPr>
      </p:pic>
      <p:pic>
        <p:nvPicPr>
          <p:cNvPr id="160771" name="Picture 3" descr="y:\Presentations\080430_UFKL_NMRSeminar\c-mag-4.gif"/>
          <p:cNvPicPr>
            <a:picLocks noChangeAspect="1" noChangeArrowheads="1"/>
          </p:cNvPicPr>
          <p:nvPr/>
        </p:nvPicPr>
        <p:blipFill>
          <a:blip r:embed="rId3"/>
          <a:srcRect/>
          <a:stretch>
            <a:fillRect/>
          </a:stretch>
        </p:blipFill>
        <p:spPr bwMode="auto">
          <a:xfrm>
            <a:off x="5410200" y="2971800"/>
            <a:ext cx="2970213" cy="3527425"/>
          </a:xfrm>
          <a:prstGeom prst="rect">
            <a:avLst/>
          </a:prstGeom>
          <a:noFill/>
        </p:spPr>
      </p:pic>
      <p:sp>
        <p:nvSpPr>
          <p:cNvPr id="160772" name="Oval 4"/>
          <p:cNvSpPr>
            <a:spLocks noChangeArrowheads="1"/>
          </p:cNvSpPr>
          <p:nvPr/>
        </p:nvSpPr>
        <p:spPr bwMode="auto">
          <a:xfrm>
            <a:off x="4495800" y="152400"/>
            <a:ext cx="2362200" cy="2362200"/>
          </a:xfrm>
          <a:prstGeom prst="ellipse">
            <a:avLst/>
          </a:prstGeom>
          <a:solidFill>
            <a:srgbClr val="339966"/>
          </a:solidFill>
          <a:ln w="9525">
            <a:solidFill>
              <a:schemeClr val="tx1"/>
            </a:solidFill>
            <a:round/>
            <a:headEnd/>
            <a:tailEnd/>
          </a:ln>
          <a:effectLst/>
        </p:spPr>
        <p:txBody>
          <a:bodyPr wrap="none" anchor="ctr">
            <a:prstTxWarp prst="textNoShape">
              <a:avLst/>
            </a:prstTxWarp>
          </a:bodyPr>
          <a:lstStyle/>
          <a:p>
            <a:endParaRPr lang="en-US"/>
          </a:p>
        </p:txBody>
      </p:sp>
      <p:sp>
        <p:nvSpPr>
          <p:cNvPr id="160773" name="Oval 5"/>
          <p:cNvSpPr>
            <a:spLocks noChangeArrowheads="1"/>
          </p:cNvSpPr>
          <p:nvPr/>
        </p:nvSpPr>
        <p:spPr bwMode="auto">
          <a:xfrm>
            <a:off x="4876800" y="533400"/>
            <a:ext cx="1600200" cy="1600200"/>
          </a:xfrm>
          <a:prstGeom prst="ellipse">
            <a:avLst/>
          </a:prstGeom>
          <a:solidFill>
            <a:srgbClr val="00CCFF"/>
          </a:solidFill>
          <a:ln w="9525">
            <a:solidFill>
              <a:schemeClr val="tx1"/>
            </a:solidFill>
            <a:round/>
            <a:headEnd/>
            <a:tailEnd/>
          </a:ln>
          <a:effectLst/>
        </p:spPr>
        <p:txBody>
          <a:bodyPr wrap="none" anchor="ctr">
            <a:prstTxWarp prst="textNoShape">
              <a:avLst/>
            </a:prstTxWarp>
          </a:bodyPr>
          <a:lstStyle/>
          <a:p>
            <a:endParaRPr lang="en-US"/>
          </a:p>
        </p:txBody>
      </p:sp>
      <p:sp>
        <p:nvSpPr>
          <p:cNvPr id="160774" name="Oval 6"/>
          <p:cNvSpPr>
            <a:spLocks noChangeArrowheads="1"/>
          </p:cNvSpPr>
          <p:nvPr/>
        </p:nvSpPr>
        <p:spPr bwMode="auto">
          <a:xfrm>
            <a:off x="5562600" y="1219200"/>
            <a:ext cx="228600" cy="228600"/>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160775" name="Oval 7"/>
          <p:cNvSpPr>
            <a:spLocks noChangeArrowheads="1"/>
          </p:cNvSpPr>
          <p:nvPr/>
        </p:nvSpPr>
        <p:spPr bwMode="auto">
          <a:xfrm>
            <a:off x="5638800" y="609600"/>
            <a:ext cx="152400" cy="152400"/>
          </a:xfrm>
          <a:prstGeom prst="ellipse">
            <a:avLst/>
          </a:prstGeom>
          <a:solidFill>
            <a:srgbClr val="000080"/>
          </a:solidFill>
          <a:ln w="9525">
            <a:solidFill>
              <a:schemeClr val="tx1"/>
            </a:solidFill>
            <a:round/>
            <a:headEnd/>
            <a:tailEnd/>
          </a:ln>
          <a:effectLst/>
        </p:spPr>
        <p:txBody>
          <a:bodyPr wrap="none" anchor="ctr">
            <a:prstTxWarp prst="textNoShape">
              <a:avLst/>
            </a:prstTxWarp>
          </a:bodyPr>
          <a:lstStyle/>
          <a:p>
            <a:endParaRPr lang="en-US"/>
          </a:p>
        </p:txBody>
      </p:sp>
      <p:sp>
        <p:nvSpPr>
          <p:cNvPr id="160776" name="Oval 8"/>
          <p:cNvSpPr>
            <a:spLocks noChangeArrowheads="1"/>
          </p:cNvSpPr>
          <p:nvPr/>
        </p:nvSpPr>
        <p:spPr bwMode="auto">
          <a:xfrm>
            <a:off x="5029200" y="1600200"/>
            <a:ext cx="152400" cy="152400"/>
          </a:xfrm>
          <a:prstGeom prst="ellipse">
            <a:avLst/>
          </a:prstGeom>
          <a:solidFill>
            <a:srgbClr val="000090"/>
          </a:solidFill>
          <a:ln w="9525">
            <a:solidFill>
              <a:schemeClr val="tx1"/>
            </a:solidFill>
            <a:round/>
            <a:headEnd/>
            <a:tailEnd/>
          </a:ln>
          <a:effectLst/>
        </p:spPr>
        <p:txBody>
          <a:bodyPr wrap="none" anchor="ctr">
            <a:prstTxWarp prst="textNoShape">
              <a:avLst/>
            </a:prstTxWarp>
          </a:bodyPr>
          <a:lstStyle/>
          <a:p>
            <a:endParaRPr lang="en-US"/>
          </a:p>
        </p:txBody>
      </p:sp>
      <p:sp>
        <p:nvSpPr>
          <p:cNvPr id="160777" name="Oval 9"/>
          <p:cNvSpPr>
            <a:spLocks noChangeArrowheads="1"/>
          </p:cNvSpPr>
          <p:nvPr/>
        </p:nvSpPr>
        <p:spPr bwMode="auto">
          <a:xfrm>
            <a:off x="6172200" y="1600200"/>
            <a:ext cx="152400" cy="152400"/>
          </a:xfrm>
          <a:prstGeom prst="ellipse">
            <a:avLst/>
          </a:prstGeom>
          <a:solidFill>
            <a:srgbClr val="000080"/>
          </a:solidFill>
          <a:ln w="9525">
            <a:solidFill>
              <a:schemeClr val="tx1"/>
            </a:solidFill>
            <a:round/>
            <a:headEnd/>
            <a:tailEnd/>
          </a:ln>
          <a:effectLst/>
        </p:spPr>
        <p:txBody>
          <a:bodyPr wrap="none" anchor="ctr">
            <a:prstTxWarp prst="textNoShape">
              <a:avLst/>
            </a:prstTxWarp>
          </a:bodyPr>
          <a:lstStyle/>
          <a:p>
            <a:endParaRPr lang="en-US"/>
          </a:p>
        </p:txBody>
      </p:sp>
      <p:sp>
        <p:nvSpPr>
          <p:cNvPr id="160778" name="Oval 10"/>
          <p:cNvSpPr>
            <a:spLocks noChangeArrowheads="1"/>
          </p:cNvSpPr>
          <p:nvPr/>
        </p:nvSpPr>
        <p:spPr bwMode="auto">
          <a:xfrm>
            <a:off x="6553200" y="1371600"/>
            <a:ext cx="152400" cy="152400"/>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160779" name="Oval 11"/>
          <p:cNvSpPr>
            <a:spLocks noChangeArrowheads="1"/>
          </p:cNvSpPr>
          <p:nvPr/>
        </p:nvSpPr>
        <p:spPr bwMode="auto">
          <a:xfrm>
            <a:off x="4648200" y="1447800"/>
            <a:ext cx="152400" cy="152400"/>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160780" name="Line 12"/>
          <p:cNvSpPr>
            <a:spLocks noChangeShapeType="1"/>
          </p:cNvSpPr>
          <p:nvPr/>
        </p:nvSpPr>
        <p:spPr bwMode="auto">
          <a:xfrm>
            <a:off x="6629400" y="1752600"/>
            <a:ext cx="1295400" cy="12192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1" name="Line 13"/>
          <p:cNvSpPr>
            <a:spLocks noChangeShapeType="1"/>
          </p:cNvSpPr>
          <p:nvPr/>
        </p:nvSpPr>
        <p:spPr bwMode="auto">
          <a:xfrm>
            <a:off x="6096000" y="1905000"/>
            <a:ext cx="1752600" cy="2133600"/>
          </a:xfrm>
          <a:prstGeom prst="line">
            <a:avLst/>
          </a:prstGeom>
          <a:noFill/>
          <a:ln w="38100">
            <a:solidFill>
              <a:srgbClr val="FFFF00"/>
            </a:solidFill>
            <a:round/>
            <a:headEnd type="triangle" w="med" len="med"/>
            <a:tailEnd type="triangle" w="med" len="med"/>
          </a:ln>
          <a:effectLst/>
        </p:spPr>
        <p:txBody>
          <a:bodyPr>
            <a:prstTxWarp prst="textNoShape">
              <a:avLst/>
            </a:prstTxWarp>
          </a:bodyPr>
          <a:lstStyle/>
          <a:p>
            <a:endParaRPr lang="en-US"/>
          </a:p>
        </p:txBody>
      </p:sp>
      <p:sp>
        <p:nvSpPr>
          <p:cNvPr id="160782" name="Line 14"/>
          <p:cNvSpPr>
            <a:spLocks noChangeShapeType="1"/>
          </p:cNvSpPr>
          <p:nvPr/>
        </p:nvSpPr>
        <p:spPr bwMode="auto">
          <a:xfrm flipV="1">
            <a:off x="4648200" y="1676400"/>
            <a:ext cx="457200" cy="10668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3" name="Text Box 15"/>
          <p:cNvSpPr txBox="1">
            <a:spLocks noChangeArrowheads="1"/>
          </p:cNvSpPr>
          <p:nvPr/>
        </p:nvSpPr>
        <p:spPr bwMode="auto">
          <a:xfrm>
            <a:off x="7162800" y="577850"/>
            <a:ext cx="18288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err="1">
                <a:latin typeface="Arial" charset="0"/>
              </a:rPr>
              <a:t>Díra</a:t>
            </a:r>
            <a:r>
              <a:rPr lang="en-US" sz="1600" dirty="0">
                <a:latin typeface="Arial" charset="0"/>
              </a:rPr>
              <a:t> </a:t>
            </a:r>
            <a:r>
              <a:rPr lang="en-US" sz="1600" dirty="0" err="1">
                <a:latin typeface="Arial" charset="0"/>
              </a:rPr>
              <a:t>cca</a:t>
            </a:r>
            <a:r>
              <a:rPr lang="en-US" sz="1600" dirty="0">
                <a:latin typeface="Arial" charset="0"/>
              </a:rPr>
              <a:t> 55mm</a:t>
            </a:r>
            <a:endParaRPr lang="cs-CZ" sz="1600" dirty="0">
              <a:latin typeface="Arial" charset="0"/>
            </a:endParaRPr>
          </a:p>
        </p:txBody>
      </p:sp>
      <p:sp>
        <p:nvSpPr>
          <p:cNvPr id="160784" name="Line 16"/>
          <p:cNvSpPr>
            <a:spLocks noChangeShapeType="1"/>
          </p:cNvSpPr>
          <p:nvPr/>
        </p:nvSpPr>
        <p:spPr bwMode="auto">
          <a:xfrm flipV="1">
            <a:off x="4724400" y="1676400"/>
            <a:ext cx="1524000" cy="10668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5" name="Line 17"/>
          <p:cNvSpPr>
            <a:spLocks noChangeShapeType="1"/>
          </p:cNvSpPr>
          <p:nvPr/>
        </p:nvSpPr>
        <p:spPr bwMode="auto">
          <a:xfrm flipV="1">
            <a:off x="4648200" y="685800"/>
            <a:ext cx="1066800" cy="21336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6" name="Line 18"/>
          <p:cNvSpPr>
            <a:spLocks noChangeShapeType="1"/>
          </p:cNvSpPr>
          <p:nvPr/>
        </p:nvSpPr>
        <p:spPr bwMode="auto">
          <a:xfrm flipV="1">
            <a:off x="5715000" y="838200"/>
            <a:ext cx="1524000" cy="4572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7" name="Line 19"/>
          <p:cNvSpPr>
            <a:spLocks noChangeShapeType="1"/>
          </p:cNvSpPr>
          <p:nvPr/>
        </p:nvSpPr>
        <p:spPr bwMode="auto">
          <a:xfrm>
            <a:off x="6629400" y="1447800"/>
            <a:ext cx="762000" cy="762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8" name="Text Box 20"/>
          <p:cNvSpPr txBox="1">
            <a:spLocks noChangeArrowheads="1"/>
          </p:cNvSpPr>
          <p:nvPr/>
        </p:nvSpPr>
        <p:spPr bwMode="auto">
          <a:xfrm>
            <a:off x="3657600" y="2895600"/>
            <a:ext cx="15240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latin typeface="Arial" charset="0"/>
              </a:rPr>
              <a:t>He-</a:t>
            </a:r>
            <a:r>
              <a:rPr lang="en-US" dirty="0" err="1">
                <a:latin typeface="Arial" charset="0"/>
              </a:rPr>
              <a:t>plnění</a:t>
            </a:r>
            <a:endParaRPr lang="cs-CZ" dirty="0">
              <a:latin typeface="Arial" charset="0"/>
            </a:endParaRPr>
          </a:p>
        </p:txBody>
      </p:sp>
      <p:sp>
        <p:nvSpPr>
          <p:cNvPr id="160789" name="Text Box 21"/>
          <p:cNvSpPr txBox="1">
            <a:spLocks noChangeArrowheads="1"/>
          </p:cNvSpPr>
          <p:nvPr/>
        </p:nvSpPr>
        <p:spPr bwMode="auto">
          <a:xfrm>
            <a:off x="7391400" y="1371600"/>
            <a:ext cx="15240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latin typeface="Arial" charset="0"/>
              </a:rPr>
              <a:t>N</a:t>
            </a:r>
            <a:r>
              <a:rPr lang="en-US" baseline="-25000" dirty="0">
                <a:latin typeface="Arial" charset="0"/>
              </a:rPr>
              <a:t>2</a:t>
            </a:r>
            <a:r>
              <a:rPr lang="en-US" dirty="0">
                <a:latin typeface="Arial" charset="0"/>
              </a:rPr>
              <a:t>-plnění</a:t>
            </a:r>
            <a:endParaRPr lang="cs-CZ" dirty="0">
              <a:latin typeface="Arial" charset="0"/>
            </a:endParaRPr>
          </a:p>
        </p:txBody>
      </p:sp>
      <p:sp>
        <p:nvSpPr>
          <p:cNvPr id="5" name="Date Placeholder 4">
            <a:extLst>
              <a:ext uri="{FF2B5EF4-FFF2-40B4-BE49-F238E27FC236}">
                <a16:creationId xmlns:a16="http://schemas.microsoft.com/office/drawing/2014/main" id="{5F076CBE-AD2A-8644-97F7-971DD7F96296}"/>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ADA2A754-2226-0B41-B824-2854FA986939}"/>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37F4224D-FED6-E840-8049-975A320BAADC}"/>
              </a:ext>
            </a:extLst>
          </p:cNvPr>
          <p:cNvSpPr>
            <a:spLocks noGrp="1"/>
          </p:cNvSpPr>
          <p:nvPr>
            <p:ph type="sldNum" sz="quarter" idx="12"/>
          </p:nvPr>
        </p:nvSpPr>
        <p:spPr/>
        <p:txBody>
          <a:bodyPr/>
          <a:lstStyle/>
          <a:p>
            <a:fld id="{9F55A76C-3A57-0940-BBC0-C9D853A7BB7B}" type="slidenum">
              <a:rPr lang="en-US" smtClean="0"/>
              <a:t>55</a:t>
            </a:fld>
            <a:endParaRPr lang="en-US"/>
          </a:p>
        </p:txBody>
      </p:sp>
    </p:spTree>
    <p:extLst>
      <p:ext uri="{BB962C8B-B14F-4D97-AF65-F5344CB8AC3E}">
        <p14:creationId xmlns:p14="http://schemas.microsoft.com/office/powerpoint/2010/main" val="31680477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D:\karelk\Presentations\070314-UFKLSeminar\FI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810000"/>
            <a:ext cx="2374900" cy="212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5" name="Rectangle 3"/>
          <p:cNvSpPr>
            <a:spLocks noChangeArrowheads="1"/>
          </p:cNvSpPr>
          <p:nvPr/>
        </p:nvSpPr>
        <p:spPr bwMode="auto">
          <a:xfrm>
            <a:off x="0" y="0"/>
            <a:ext cx="9296400" cy="3929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482600"/>
            <a:r>
              <a:rPr lang="en-US" sz="2800" b="1">
                <a:solidFill>
                  <a:schemeClr val="accent2"/>
                </a:solidFill>
                <a:latin typeface="Arial" charset="0"/>
              </a:rPr>
              <a:t>CW vs. </a:t>
            </a:r>
            <a:r>
              <a:rPr lang="cs-CZ" sz="2800" b="1">
                <a:solidFill>
                  <a:schemeClr val="accent2"/>
                </a:solidFill>
                <a:latin typeface="Arial" charset="0"/>
              </a:rPr>
              <a:t>Fourier transform NMR</a:t>
            </a:r>
            <a:r>
              <a:rPr lang="cs-CZ" b="1">
                <a:latin typeface="Arial" charset="0"/>
              </a:rPr>
              <a:t> </a:t>
            </a:r>
            <a:endParaRPr lang="en-US" b="1">
              <a:latin typeface="Arial" charset="0"/>
            </a:endParaRPr>
          </a:p>
          <a:p>
            <a:pPr defTabSz="482600" eaLnBrk="0" hangingPunct="0"/>
            <a:endParaRPr lang="en-US" sz="800" b="1">
              <a:solidFill>
                <a:schemeClr val="accent2"/>
              </a:solidFill>
              <a:latin typeface="Arial" charset="0"/>
            </a:endParaRPr>
          </a:p>
          <a:p>
            <a:pPr defTabSz="482600" eaLnBrk="0" hangingPunct="0"/>
            <a:r>
              <a:rPr lang="en-US" b="1">
                <a:latin typeface="Arial" charset="0"/>
              </a:rPr>
              <a:t>Solution II.</a:t>
            </a:r>
          </a:p>
          <a:p>
            <a:pPr defTabSz="482600" eaLnBrk="0" hangingPunct="0"/>
            <a:endParaRPr lang="en-US" sz="800" b="1">
              <a:solidFill>
                <a:schemeClr val="accent2"/>
              </a:solidFill>
              <a:latin typeface="Arial" charset="0"/>
            </a:endParaRPr>
          </a:p>
          <a:p>
            <a:pPr defTabSz="482600" eaLnBrk="0" hangingPunct="0"/>
            <a:r>
              <a:rPr lang="en-US">
                <a:latin typeface="Arial" charset="0"/>
              </a:rPr>
              <a:t>	</a:t>
            </a:r>
            <a:r>
              <a:rPr lang="cs-CZ" b="1">
                <a:latin typeface="Arial" charset="0"/>
              </a:rPr>
              <a:t>FT-NMR</a:t>
            </a:r>
            <a:r>
              <a:rPr lang="en-US">
                <a:latin typeface="Arial" charset="0"/>
              </a:rPr>
              <a:t> </a:t>
            </a:r>
            <a:r>
              <a:rPr lang="en-US" b="1">
                <a:solidFill>
                  <a:srgbClr val="FF0000"/>
                </a:solidFill>
                <a:latin typeface="Arial" charset="0"/>
                <a:sym typeface="Symbol" charset="0"/>
              </a:rPr>
              <a:t></a:t>
            </a:r>
            <a:r>
              <a:rPr lang="cs-CZ">
                <a:latin typeface="Arial" charset="0"/>
              </a:rPr>
              <a:t> </a:t>
            </a:r>
            <a:r>
              <a:rPr lang="cs-CZ" b="1" i="1">
                <a:solidFill>
                  <a:schemeClr val="accent2"/>
                </a:solidFill>
                <a:latin typeface="Arial" charset="0"/>
              </a:rPr>
              <a:t>all frequencies</a:t>
            </a:r>
            <a:r>
              <a:rPr lang="cs-CZ">
                <a:latin typeface="Arial" charset="0"/>
              </a:rPr>
              <a:t> in a spectrum are </a:t>
            </a:r>
            <a:r>
              <a:rPr lang="cs-CZ" b="1" i="1">
                <a:latin typeface="Arial" charset="0"/>
              </a:rPr>
              <a:t>irradiate</a:t>
            </a:r>
            <a:r>
              <a:rPr lang="en-US" b="1" i="1">
                <a:latin typeface="Arial" charset="0"/>
              </a:rPr>
              <a:t>d</a:t>
            </a:r>
          </a:p>
          <a:p>
            <a:pPr defTabSz="482600" eaLnBrk="0" hangingPunct="0"/>
            <a:r>
              <a:rPr lang="en-US" b="1" i="1">
                <a:latin typeface="Arial" charset="0"/>
              </a:rPr>
              <a:t>	</a:t>
            </a:r>
            <a:r>
              <a:rPr lang="cs-CZ" b="1" i="1">
                <a:latin typeface="Arial" charset="0"/>
              </a:rPr>
              <a:t>simultaneously</a:t>
            </a:r>
            <a:r>
              <a:rPr lang="cs-CZ">
                <a:latin typeface="Arial" charset="0"/>
              </a:rPr>
              <a:t> with a radio frequency pulse. </a:t>
            </a:r>
            <a:endParaRPr lang="en-US">
              <a:latin typeface="Arial" charset="0"/>
            </a:endParaRPr>
          </a:p>
          <a:p>
            <a:pPr defTabSz="482600" eaLnBrk="0" hangingPunct="0"/>
            <a:endParaRPr lang="en-US" sz="800">
              <a:latin typeface="Arial" charset="0"/>
            </a:endParaRPr>
          </a:p>
          <a:p>
            <a:pPr defTabSz="482600" eaLnBrk="0" hangingPunct="0"/>
            <a:r>
              <a:rPr lang="cs-CZ">
                <a:latin typeface="Arial" charset="0"/>
              </a:rPr>
              <a:t>Followin</a:t>
            </a:r>
            <a:r>
              <a:rPr lang="en-US">
                <a:latin typeface="Arial" charset="0"/>
              </a:rPr>
              <a:t>g </a:t>
            </a:r>
            <a:r>
              <a:rPr lang="cs-CZ">
                <a:latin typeface="Arial" charset="0"/>
              </a:rPr>
              <a:t>the pulse,</a:t>
            </a:r>
            <a:r>
              <a:rPr lang="en-US">
                <a:latin typeface="Arial" charset="0"/>
              </a:rPr>
              <a:t> </a:t>
            </a:r>
            <a:r>
              <a:rPr lang="cs-CZ">
                <a:latin typeface="Arial" charset="0"/>
              </a:rPr>
              <a:t>the nuclei return to thermal equilibrium. A </a:t>
            </a:r>
            <a:r>
              <a:rPr lang="en-US">
                <a:latin typeface="Arial" charset="0"/>
              </a:rPr>
              <a:t>	</a:t>
            </a:r>
            <a:r>
              <a:rPr lang="cs-CZ" b="1" i="1">
                <a:latin typeface="Arial" charset="0"/>
              </a:rPr>
              <a:t>time domain</a:t>
            </a:r>
            <a:r>
              <a:rPr lang="cs-CZ">
                <a:latin typeface="Arial" charset="0"/>
              </a:rPr>
              <a:t> emission</a:t>
            </a:r>
            <a:r>
              <a:rPr lang="en-US">
                <a:latin typeface="Arial" charset="0"/>
              </a:rPr>
              <a:t> </a:t>
            </a:r>
            <a:r>
              <a:rPr lang="cs-CZ">
                <a:latin typeface="Arial" charset="0"/>
              </a:rPr>
              <a:t>signal is recorded by the instrument as</a:t>
            </a:r>
            <a:endParaRPr lang="en-US">
              <a:latin typeface="Arial" charset="0"/>
            </a:endParaRPr>
          </a:p>
          <a:p>
            <a:pPr defTabSz="482600" eaLnBrk="0" hangingPunct="0"/>
            <a:r>
              <a:rPr lang="en-US">
                <a:latin typeface="Arial" charset="0"/>
              </a:rPr>
              <a:t>	</a:t>
            </a:r>
            <a:r>
              <a:rPr lang="cs-CZ">
                <a:latin typeface="Arial" charset="0"/>
              </a:rPr>
              <a:t>the nuclei relax. </a:t>
            </a:r>
            <a:endParaRPr lang="en-US">
              <a:latin typeface="Arial" charset="0"/>
            </a:endParaRPr>
          </a:p>
          <a:p>
            <a:pPr defTabSz="482600" eaLnBrk="0" hangingPunct="0"/>
            <a:endParaRPr lang="en-US" sz="800">
              <a:latin typeface="Arial" charset="0"/>
            </a:endParaRPr>
          </a:p>
          <a:p>
            <a:pPr defTabSz="482600" eaLnBrk="0" hangingPunct="0"/>
            <a:r>
              <a:rPr lang="cs-CZ">
                <a:latin typeface="Arial" charset="0"/>
              </a:rPr>
              <a:t>A </a:t>
            </a:r>
            <a:r>
              <a:rPr lang="cs-CZ" b="1" i="1">
                <a:latin typeface="Arial" charset="0"/>
              </a:rPr>
              <a:t>frequency domain</a:t>
            </a:r>
            <a:r>
              <a:rPr lang="cs-CZ">
                <a:latin typeface="Arial" charset="0"/>
              </a:rPr>
              <a:t> spectrum is </a:t>
            </a:r>
            <a:r>
              <a:rPr lang="cs-CZ" b="1" i="1">
                <a:latin typeface="Arial" charset="0"/>
              </a:rPr>
              <a:t>obtained</a:t>
            </a:r>
            <a:r>
              <a:rPr lang="en-US" b="1" i="1">
                <a:latin typeface="Arial" charset="0"/>
              </a:rPr>
              <a:t> </a:t>
            </a:r>
            <a:r>
              <a:rPr lang="cs-CZ" b="1" i="1">
                <a:latin typeface="Arial" charset="0"/>
              </a:rPr>
              <a:t>by Fourier </a:t>
            </a:r>
            <a:r>
              <a:rPr lang="en-US" b="1" i="1">
                <a:latin typeface="Arial" charset="0"/>
              </a:rPr>
              <a:t>	</a:t>
            </a:r>
            <a:r>
              <a:rPr lang="cs-CZ" b="1" i="1">
                <a:latin typeface="Arial" charset="0"/>
              </a:rPr>
              <a:t>transformation</a:t>
            </a:r>
            <a:r>
              <a:rPr lang="en-US">
                <a:latin typeface="Arial" charset="0"/>
              </a:rPr>
              <a:t>.</a:t>
            </a:r>
            <a:endParaRPr lang="cs-CZ">
              <a:latin typeface="Arial" charset="0"/>
            </a:endParaRPr>
          </a:p>
        </p:txBody>
      </p:sp>
      <p:pic>
        <p:nvPicPr>
          <p:cNvPr id="110596" name="Picture 4" descr="D:\karelk\Presentations\070314-UFKLSeminar\1pulse.gif"/>
          <p:cNvPicPr>
            <a:picLocks noChangeAspect="1" noChangeArrowheads="1"/>
          </p:cNvPicPr>
          <p:nvPr/>
        </p:nvPicPr>
        <p:blipFill>
          <a:blip r:embed="rId3">
            <a:extLst>
              <a:ext uri="{28A0092B-C50C-407E-A947-70E740481C1C}">
                <a14:useLocalDpi xmlns:a14="http://schemas.microsoft.com/office/drawing/2010/main" val="0"/>
              </a:ext>
            </a:extLst>
          </a:blip>
          <a:srcRect l="49187"/>
          <a:stretch>
            <a:fillRect/>
          </a:stretch>
        </p:blipFill>
        <p:spPr bwMode="auto">
          <a:xfrm>
            <a:off x="4876800" y="4038600"/>
            <a:ext cx="2282825" cy="1531938"/>
          </a:xfrm>
          <a:prstGeom prst="rect">
            <a:avLst/>
          </a:prstGeom>
          <a:noFill/>
          <a:extLst>
            <a:ext uri="{909E8E84-426E-40dd-AFC4-6F175D3DCCD1}">
              <a14:hiddenFill xmlns:a14="http://schemas.microsoft.com/office/drawing/2010/main" xmlns="">
                <a:solidFill>
                  <a:srgbClr val="FFFFFF"/>
                </a:solidFill>
              </a14:hiddenFill>
            </a:ext>
          </a:extLst>
        </p:spPr>
      </p:pic>
      <p:sp>
        <p:nvSpPr>
          <p:cNvPr id="110597" name="Line 5"/>
          <p:cNvSpPr>
            <a:spLocks noChangeShapeType="1"/>
          </p:cNvSpPr>
          <p:nvPr/>
        </p:nvSpPr>
        <p:spPr bwMode="auto">
          <a:xfrm flipH="1" flipV="1">
            <a:off x="5867400" y="5562600"/>
            <a:ext cx="990600"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0598" name="Line 6"/>
          <p:cNvSpPr>
            <a:spLocks noChangeShapeType="1"/>
          </p:cNvSpPr>
          <p:nvPr/>
        </p:nvSpPr>
        <p:spPr bwMode="auto">
          <a:xfrm>
            <a:off x="3962400" y="5486400"/>
            <a:ext cx="106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0599" name="Text Box 7"/>
          <p:cNvSpPr txBox="1">
            <a:spLocks noChangeArrowheads="1"/>
          </p:cNvSpPr>
          <p:nvPr/>
        </p:nvSpPr>
        <p:spPr bwMode="auto">
          <a:xfrm>
            <a:off x="4114800" y="5029200"/>
            <a:ext cx="5556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a:latin typeface="Arial" charset="0"/>
              </a:rPr>
              <a:t>FT</a:t>
            </a:r>
            <a:endParaRPr lang="cs-CZ" b="1">
              <a:latin typeface="Arial" charset="0"/>
            </a:endParaRPr>
          </a:p>
        </p:txBody>
      </p:sp>
      <p:sp>
        <p:nvSpPr>
          <p:cNvPr id="110600" name="Text Box 8"/>
          <p:cNvSpPr txBox="1">
            <a:spLocks noChangeArrowheads="1"/>
          </p:cNvSpPr>
          <p:nvPr/>
        </p:nvSpPr>
        <p:spPr bwMode="auto">
          <a:xfrm>
            <a:off x="228600" y="6248400"/>
            <a:ext cx="184626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6600"/>
                </a:solidFill>
                <a:latin typeface="Arial" charset="0"/>
              </a:rPr>
              <a:t>time domain</a:t>
            </a:r>
            <a:endParaRPr lang="cs-CZ">
              <a:solidFill>
                <a:srgbClr val="006600"/>
              </a:solidFill>
              <a:latin typeface="Arial" charset="0"/>
            </a:endParaRPr>
          </a:p>
        </p:txBody>
      </p:sp>
      <p:sp>
        <p:nvSpPr>
          <p:cNvPr id="110601" name="Text Box 9"/>
          <p:cNvSpPr txBox="1">
            <a:spLocks noChangeArrowheads="1"/>
          </p:cNvSpPr>
          <p:nvPr/>
        </p:nvSpPr>
        <p:spPr bwMode="auto">
          <a:xfrm>
            <a:off x="5926138" y="6019800"/>
            <a:ext cx="26098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00"/>
                </a:solidFill>
                <a:latin typeface="Arial" charset="0"/>
              </a:rPr>
              <a:t>frequency domain</a:t>
            </a:r>
            <a:endParaRPr lang="cs-CZ">
              <a:solidFill>
                <a:srgbClr val="FF0000"/>
              </a:solidFill>
              <a:latin typeface="Arial" charset="0"/>
            </a:endParaRPr>
          </a:p>
        </p:txBody>
      </p:sp>
      <p:sp>
        <p:nvSpPr>
          <p:cNvPr id="110602" name="Line 10"/>
          <p:cNvSpPr>
            <a:spLocks noChangeShapeType="1"/>
          </p:cNvSpPr>
          <p:nvPr/>
        </p:nvSpPr>
        <p:spPr bwMode="auto">
          <a:xfrm flipH="1">
            <a:off x="1524000" y="5715000"/>
            <a:ext cx="838200" cy="53340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0603" name="Line 11"/>
          <p:cNvSpPr>
            <a:spLocks noChangeShapeType="1"/>
          </p:cNvSpPr>
          <p:nvPr/>
        </p:nvSpPr>
        <p:spPr bwMode="auto">
          <a:xfrm>
            <a:off x="304800" y="5257800"/>
            <a:ext cx="21336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0604" name="Rectangle 12"/>
          <p:cNvSpPr>
            <a:spLocks noChangeArrowheads="1"/>
          </p:cNvSpPr>
          <p:nvPr/>
        </p:nvSpPr>
        <p:spPr bwMode="auto">
          <a:xfrm>
            <a:off x="2133600" y="4191000"/>
            <a:ext cx="3048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0605" name="Line 13"/>
          <p:cNvSpPr>
            <a:spLocks noChangeShapeType="1"/>
          </p:cNvSpPr>
          <p:nvPr/>
        </p:nvSpPr>
        <p:spPr bwMode="auto">
          <a:xfrm flipH="1" flipV="1">
            <a:off x="990600" y="4343400"/>
            <a:ext cx="1066800" cy="7620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0606" name="Text Box 14"/>
          <p:cNvSpPr txBox="1">
            <a:spLocks noChangeArrowheads="1"/>
          </p:cNvSpPr>
          <p:nvPr/>
        </p:nvSpPr>
        <p:spPr bwMode="auto">
          <a:xfrm>
            <a:off x="317500" y="3886200"/>
            <a:ext cx="1968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a:latin typeface="Arial" charset="0"/>
              </a:rPr>
              <a:t>RF</a:t>
            </a:r>
            <a:r>
              <a:rPr lang="en-US">
                <a:latin typeface="Arial" charset="0"/>
              </a:rPr>
              <a:t>  pulse 90</a:t>
            </a:r>
            <a:r>
              <a:rPr lang="en-US">
                <a:latin typeface="Arial" charset="0"/>
                <a:sym typeface="Symbol" charset="0"/>
              </a:rPr>
              <a:t></a:t>
            </a:r>
            <a:endParaRPr lang="cs-CZ">
              <a:latin typeface="Arial" charset="0"/>
            </a:endParaRPr>
          </a:p>
        </p:txBody>
      </p:sp>
      <p:sp>
        <p:nvSpPr>
          <p:cNvPr id="5" name="Date Placeholder 4">
            <a:extLst>
              <a:ext uri="{FF2B5EF4-FFF2-40B4-BE49-F238E27FC236}">
                <a16:creationId xmlns:a16="http://schemas.microsoft.com/office/drawing/2014/main" id="{06F3115A-4238-EC4B-BE80-C3884090FD3F}"/>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622674F0-07A9-F544-B278-70CD56283D24}"/>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6D5E9379-D613-E447-9981-0DD3946159E8}"/>
              </a:ext>
            </a:extLst>
          </p:cNvPr>
          <p:cNvSpPr>
            <a:spLocks noGrp="1"/>
          </p:cNvSpPr>
          <p:nvPr>
            <p:ph type="sldNum" sz="quarter" idx="12"/>
          </p:nvPr>
        </p:nvSpPr>
        <p:spPr/>
        <p:txBody>
          <a:bodyPr/>
          <a:lstStyle/>
          <a:p>
            <a:fld id="{9F55A76C-3A57-0940-BBC0-C9D853A7BB7B}" type="slidenum">
              <a:rPr lang="en-US" smtClean="0"/>
              <a:t>56</a:t>
            </a:fld>
            <a:endParaRPr lang="en-US"/>
          </a:p>
        </p:txBody>
      </p:sp>
    </p:spTree>
    <p:extLst>
      <p:ext uri="{BB962C8B-B14F-4D97-AF65-F5344CB8AC3E}">
        <p14:creationId xmlns:p14="http://schemas.microsoft.com/office/powerpoint/2010/main" val="1725190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1" descr="earth-magfield.jpg">
            <a:extLst>
              <a:ext uri="{FF2B5EF4-FFF2-40B4-BE49-F238E27FC236}">
                <a16:creationId xmlns:a16="http://schemas.microsoft.com/office/drawing/2014/main" id="{B69DDA8D-069A-0D4E-BB9D-475E4E0E2F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570" y="188595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80CB58E0-743F-3843-BB4A-77B7EE0A6AF2}"/>
              </a:ext>
            </a:extLst>
          </p:cNvPr>
          <p:cNvGrpSpPr/>
          <p:nvPr/>
        </p:nvGrpSpPr>
        <p:grpSpPr>
          <a:xfrm>
            <a:off x="5274127" y="849085"/>
            <a:ext cx="2209800" cy="2133600"/>
            <a:chOff x="7391400" y="0"/>
            <a:chExt cx="2946400" cy="2844800"/>
          </a:xfrm>
        </p:grpSpPr>
        <p:pic>
          <p:nvPicPr>
            <p:cNvPr id="38914" name="Picture 3" descr="spins.gif">
              <a:extLst>
                <a:ext uri="{FF2B5EF4-FFF2-40B4-BE49-F238E27FC236}">
                  <a16:creationId xmlns:a16="http://schemas.microsoft.com/office/drawing/2014/main" id="{FC5771AD-8F02-714B-B6CE-F9F4410EF5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0"/>
              <a:ext cx="29464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E703326-FFA5-8243-8331-9F555FE00156}"/>
                </a:ext>
              </a:extLst>
            </p:cNvPr>
            <p:cNvSpPr/>
            <p:nvPr/>
          </p:nvSpPr>
          <p:spPr>
            <a:xfrm>
              <a:off x="7391400" y="1894114"/>
              <a:ext cx="2946400" cy="34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5" name="Group 4">
            <a:extLst>
              <a:ext uri="{FF2B5EF4-FFF2-40B4-BE49-F238E27FC236}">
                <a16:creationId xmlns:a16="http://schemas.microsoft.com/office/drawing/2014/main" id="{6FD4FD94-31F7-3040-9569-B5D3AA28750F}"/>
              </a:ext>
            </a:extLst>
          </p:cNvPr>
          <p:cNvGrpSpPr/>
          <p:nvPr/>
        </p:nvGrpSpPr>
        <p:grpSpPr>
          <a:xfrm>
            <a:off x="5015592" y="3355526"/>
            <a:ext cx="2838450" cy="2657475"/>
            <a:chOff x="6883400" y="3124200"/>
            <a:chExt cx="3784600" cy="3543300"/>
          </a:xfrm>
        </p:grpSpPr>
        <p:pic>
          <p:nvPicPr>
            <p:cNvPr id="38913" name="Picture 2" descr="precession.gif">
              <a:extLst>
                <a:ext uri="{FF2B5EF4-FFF2-40B4-BE49-F238E27FC236}">
                  <a16:creationId xmlns:a16="http://schemas.microsoft.com/office/drawing/2014/main" id="{329C43BB-F4AC-1A4B-9803-9FAE2D7370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83400" y="3124200"/>
              <a:ext cx="37846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B75956D-E014-7C4A-A77F-C8D72D9604DF}"/>
                </a:ext>
              </a:extLst>
            </p:cNvPr>
            <p:cNvSpPr/>
            <p:nvPr/>
          </p:nvSpPr>
          <p:spPr>
            <a:xfrm>
              <a:off x="7206346" y="5584372"/>
              <a:ext cx="2946400" cy="34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sp>
        <p:nvSpPr>
          <p:cNvPr id="3" name="TextBox 2">
            <a:extLst>
              <a:ext uri="{FF2B5EF4-FFF2-40B4-BE49-F238E27FC236}">
                <a16:creationId xmlns:a16="http://schemas.microsoft.com/office/drawing/2014/main" id="{17740CA4-AC21-B24B-BD7D-84CD880D018F}"/>
              </a:ext>
            </a:extLst>
          </p:cNvPr>
          <p:cNvSpPr txBox="1"/>
          <p:nvPr/>
        </p:nvSpPr>
        <p:spPr>
          <a:xfrm>
            <a:off x="7614559" y="1445938"/>
            <a:ext cx="1415141" cy="507831"/>
          </a:xfrm>
          <a:prstGeom prst="rect">
            <a:avLst/>
          </a:prstGeom>
          <a:noFill/>
        </p:spPr>
        <p:txBody>
          <a:bodyPr wrap="square" rtlCol="0">
            <a:spAutoFit/>
          </a:bodyPr>
          <a:lstStyle/>
          <a:p>
            <a:pPr algn="ctr"/>
            <a:r>
              <a:rPr lang="en-CZ" sz="1350" b="1" dirty="0">
                <a:solidFill>
                  <a:srgbClr val="FF0000"/>
                </a:solidFill>
              </a:rPr>
              <a:t>magnetic field = 0</a:t>
            </a:r>
          </a:p>
        </p:txBody>
      </p:sp>
      <p:sp>
        <p:nvSpPr>
          <p:cNvPr id="8" name="TextBox 7">
            <a:extLst>
              <a:ext uri="{FF2B5EF4-FFF2-40B4-BE49-F238E27FC236}">
                <a16:creationId xmlns:a16="http://schemas.microsoft.com/office/drawing/2014/main" id="{29273346-BB0A-5A42-A353-2ECBEA9C5374}"/>
              </a:ext>
            </a:extLst>
          </p:cNvPr>
          <p:cNvSpPr txBox="1"/>
          <p:nvPr/>
        </p:nvSpPr>
        <p:spPr>
          <a:xfrm>
            <a:off x="7614559" y="4083503"/>
            <a:ext cx="1415141" cy="507831"/>
          </a:xfrm>
          <a:prstGeom prst="rect">
            <a:avLst/>
          </a:prstGeom>
          <a:noFill/>
        </p:spPr>
        <p:txBody>
          <a:bodyPr wrap="square" rtlCol="0">
            <a:spAutoFit/>
          </a:bodyPr>
          <a:lstStyle/>
          <a:p>
            <a:pPr algn="ctr"/>
            <a:r>
              <a:rPr lang="en-CZ" sz="1350" b="1" dirty="0">
                <a:solidFill>
                  <a:srgbClr val="FF0000"/>
                </a:solidFill>
              </a:rPr>
              <a:t>magnetic field &gt; 0</a:t>
            </a:r>
          </a:p>
        </p:txBody>
      </p:sp>
      <p:sp>
        <p:nvSpPr>
          <p:cNvPr id="7" name="TextBox 6">
            <a:extLst>
              <a:ext uri="{FF2B5EF4-FFF2-40B4-BE49-F238E27FC236}">
                <a16:creationId xmlns:a16="http://schemas.microsoft.com/office/drawing/2014/main" id="{D444AADF-DF64-7346-8862-74790FBE63E7}"/>
              </a:ext>
            </a:extLst>
          </p:cNvPr>
          <p:cNvSpPr txBox="1"/>
          <p:nvPr/>
        </p:nvSpPr>
        <p:spPr>
          <a:xfrm>
            <a:off x="326571" y="959644"/>
            <a:ext cx="4425044" cy="923330"/>
          </a:xfrm>
          <a:prstGeom prst="rect">
            <a:avLst/>
          </a:prstGeom>
          <a:noFill/>
        </p:spPr>
        <p:txBody>
          <a:bodyPr wrap="square" rtlCol="0">
            <a:spAutoFit/>
          </a:bodyPr>
          <a:lstStyle/>
          <a:p>
            <a:pPr algn="ctr"/>
            <a:r>
              <a:rPr lang="en-CZ" b="1" dirty="0"/>
              <a:t>For NMR, nuclear spin is needed!!!</a:t>
            </a:r>
          </a:p>
          <a:p>
            <a:pPr algn="ctr"/>
            <a:endParaRPr lang="en-CZ" b="1" dirty="0"/>
          </a:p>
          <a:p>
            <a:pPr algn="ctr"/>
            <a:r>
              <a:rPr lang="en-CZ" b="1" dirty="0"/>
              <a:t>Spin analogy to a compass needle</a:t>
            </a:r>
          </a:p>
        </p:txBody>
      </p:sp>
      <p:sp>
        <p:nvSpPr>
          <p:cNvPr id="12" name="Date Placeholder 11">
            <a:extLst>
              <a:ext uri="{FF2B5EF4-FFF2-40B4-BE49-F238E27FC236}">
                <a16:creationId xmlns:a16="http://schemas.microsoft.com/office/drawing/2014/main" id="{EE99FB7A-6FED-7942-81A7-B808A2C74E38}"/>
              </a:ext>
            </a:extLst>
          </p:cNvPr>
          <p:cNvSpPr>
            <a:spLocks noGrp="1"/>
          </p:cNvSpPr>
          <p:nvPr>
            <p:ph type="dt" sz="half" idx="10"/>
          </p:nvPr>
        </p:nvSpPr>
        <p:spPr/>
        <p:txBody>
          <a:bodyPr/>
          <a:lstStyle/>
          <a:p>
            <a:r>
              <a:rPr lang="cs-CZ"/>
              <a:t>16/10/2023</a:t>
            </a:r>
            <a:endParaRPr lang="en-US"/>
          </a:p>
        </p:txBody>
      </p:sp>
      <p:sp>
        <p:nvSpPr>
          <p:cNvPr id="13" name="Footer Placeholder 12">
            <a:extLst>
              <a:ext uri="{FF2B5EF4-FFF2-40B4-BE49-F238E27FC236}">
                <a16:creationId xmlns:a16="http://schemas.microsoft.com/office/drawing/2014/main" id="{51B6951B-61D0-984F-A299-B3BAED039237}"/>
              </a:ext>
            </a:extLst>
          </p:cNvPr>
          <p:cNvSpPr>
            <a:spLocks noGrp="1"/>
          </p:cNvSpPr>
          <p:nvPr>
            <p:ph type="ftr" sz="quarter" idx="11"/>
          </p:nvPr>
        </p:nvSpPr>
        <p:spPr/>
        <p:txBody>
          <a:bodyPr/>
          <a:lstStyle/>
          <a:p>
            <a:r>
              <a:rPr lang="en-US"/>
              <a:t>Karel Kubíček</a:t>
            </a:r>
          </a:p>
        </p:txBody>
      </p:sp>
      <p:sp>
        <p:nvSpPr>
          <p:cNvPr id="14" name="Slide Number Placeholder 13">
            <a:extLst>
              <a:ext uri="{FF2B5EF4-FFF2-40B4-BE49-F238E27FC236}">
                <a16:creationId xmlns:a16="http://schemas.microsoft.com/office/drawing/2014/main" id="{612914D4-0CD4-EF48-896B-2A35BAAD3214}"/>
              </a:ext>
            </a:extLst>
          </p:cNvPr>
          <p:cNvSpPr>
            <a:spLocks noGrp="1"/>
          </p:cNvSpPr>
          <p:nvPr>
            <p:ph type="sldNum" sz="quarter" idx="12"/>
          </p:nvPr>
        </p:nvSpPr>
        <p:spPr/>
        <p:txBody>
          <a:bodyPr/>
          <a:lstStyle/>
          <a:p>
            <a:fld id="{9F55A76C-3A57-0940-BBC0-C9D853A7BB7B}" type="slidenum">
              <a:rPr lang="en-US" smtClean="0"/>
              <a:t>57</a:t>
            </a:fld>
            <a:endParaRPr lang="en-US"/>
          </a:p>
        </p:txBody>
      </p:sp>
    </p:spTree>
    <p:extLst>
      <p:ext uri="{BB962C8B-B14F-4D97-AF65-F5344CB8AC3E}">
        <p14:creationId xmlns:p14="http://schemas.microsoft.com/office/powerpoint/2010/main" val="14507871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5843BA50-1F2C-A941-9E32-399F8E9F14B0}"/>
              </a:ext>
            </a:extLst>
          </p:cNvPr>
          <p:cNvSpPr txBox="1"/>
          <p:nvPr/>
        </p:nvSpPr>
        <p:spPr>
          <a:xfrm>
            <a:off x="0" y="963386"/>
            <a:ext cx="9021536" cy="4662815"/>
          </a:xfrm>
          <a:prstGeom prst="rect">
            <a:avLst/>
          </a:prstGeom>
          <a:noFill/>
        </p:spPr>
        <p:txBody>
          <a:bodyPr wrap="square" rtlCol="0">
            <a:spAutoFit/>
          </a:bodyPr>
          <a:lstStyle/>
          <a:p>
            <a:r>
              <a:rPr lang="en-CZ" b="1" dirty="0"/>
              <a:t>	   Size</a:t>
            </a:r>
            <a:r>
              <a:rPr lang="en-CZ" sz="1350" dirty="0"/>
              <a:t> 		</a:t>
            </a:r>
            <a:r>
              <a:rPr lang="en-CZ" b="1" dirty="0"/>
              <a:t>Relaxation			FID		       NMR line(width) after FT</a:t>
            </a:r>
          </a:p>
          <a:p>
            <a:endParaRPr lang="en-CZ" b="1" dirty="0"/>
          </a:p>
          <a:p>
            <a:r>
              <a:rPr lang="en-CZ" b="1" dirty="0"/>
              <a:t>      </a:t>
            </a:r>
            <a:r>
              <a:rPr lang="en-CZ" sz="1350" dirty="0"/>
              <a:t> 			slow (i.e. long </a:t>
            </a:r>
            <a:r>
              <a:rPr lang="en-CZ" b="1" dirty="0"/>
              <a:t>t</a:t>
            </a:r>
            <a:r>
              <a:rPr lang="en-CZ" baseline="-25000" dirty="0"/>
              <a:t>2</a:t>
            </a:r>
            <a:r>
              <a:rPr lang="en-CZ" sz="1350" dirty="0"/>
              <a:t> time)  </a:t>
            </a:r>
          </a:p>
          <a:p>
            <a:endParaRPr lang="en-CZ" sz="1350" dirty="0"/>
          </a:p>
          <a:p>
            <a:endParaRPr lang="en-CZ" sz="1350" dirty="0"/>
          </a:p>
          <a:p>
            <a:endParaRPr lang="en-CZ" sz="1350" dirty="0"/>
          </a:p>
          <a:p>
            <a:endParaRPr lang="en-CZ" sz="1350" dirty="0"/>
          </a:p>
          <a:p>
            <a:endParaRPr lang="en-CZ" sz="1350" dirty="0"/>
          </a:p>
          <a:p>
            <a:r>
              <a:rPr lang="en-CZ" sz="1350" dirty="0"/>
              <a:t>				</a:t>
            </a:r>
          </a:p>
          <a:p>
            <a:r>
              <a:rPr lang="en-CZ" sz="1350" dirty="0"/>
              <a:t>			      medium</a:t>
            </a:r>
          </a:p>
          <a:p>
            <a:r>
              <a:rPr lang="en-CZ" sz="1350" dirty="0"/>
              <a:t>				</a:t>
            </a:r>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r>
              <a:rPr lang="en-CZ" sz="1350" dirty="0"/>
              <a:t>	 		        fast</a:t>
            </a:r>
          </a:p>
        </p:txBody>
      </p:sp>
      <p:pic>
        <p:nvPicPr>
          <p:cNvPr id="4" name="Graphic 3">
            <a:extLst>
              <a:ext uri="{FF2B5EF4-FFF2-40B4-BE49-F238E27FC236}">
                <a16:creationId xmlns:a16="http://schemas.microsoft.com/office/drawing/2014/main" id="{8260AC52-C4D4-2340-8C3A-85653200D9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762" y="1181018"/>
            <a:ext cx="1599543" cy="1076057"/>
          </a:xfrm>
          <a:prstGeom prst="rect">
            <a:avLst/>
          </a:prstGeom>
        </p:spPr>
      </p:pic>
      <p:pic>
        <p:nvPicPr>
          <p:cNvPr id="40" name="Picture 3">
            <a:extLst>
              <a:ext uri="{FF2B5EF4-FFF2-40B4-BE49-F238E27FC236}">
                <a16:creationId xmlns:a16="http://schemas.microsoft.com/office/drawing/2014/main" id="{7431144E-A6FB-7F48-BF91-361C7E6799D7}"/>
              </a:ext>
            </a:extLst>
          </p:cNvPr>
          <p:cNvPicPr>
            <a:picLocks noChangeAspect="1"/>
          </p:cNvPicPr>
          <p:nvPr/>
        </p:nvPicPr>
        <p:blipFill rotWithShape="1">
          <a:blip r:embed="rId4">
            <a:extLst>
              <a:ext uri="{28A0092B-C50C-407E-A947-70E740481C1C}">
                <a14:useLocalDpi xmlns:a14="http://schemas.microsoft.com/office/drawing/2010/main" val="0"/>
              </a:ext>
            </a:extLst>
          </a:blip>
          <a:srcRect l="19341" r="5278"/>
          <a:stretch/>
        </p:blipFill>
        <p:spPr bwMode="auto">
          <a:xfrm>
            <a:off x="71437" y="2481506"/>
            <a:ext cx="1737851" cy="145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close up of a logo&#10;&#10;Description automatically generated">
            <a:extLst>
              <a:ext uri="{FF2B5EF4-FFF2-40B4-BE49-F238E27FC236}">
                <a16:creationId xmlns:a16="http://schemas.microsoft.com/office/drawing/2014/main" id="{BBA9DCE8-1B87-074A-BA46-D91535EB2EB9}"/>
              </a:ext>
            </a:extLst>
          </p:cNvPr>
          <p:cNvPicPr>
            <a:picLocks noChangeAspect="1"/>
          </p:cNvPicPr>
          <p:nvPr/>
        </p:nvPicPr>
        <p:blipFill>
          <a:blip r:embed="rId5"/>
          <a:stretch>
            <a:fillRect/>
          </a:stretch>
        </p:blipFill>
        <p:spPr>
          <a:xfrm>
            <a:off x="173720" y="4304817"/>
            <a:ext cx="1316132" cy="1420709"/>
          </a:xfrm>
          <a:prstGeom prst="rect">
            <a:avLst/>
          </a:prstGeom>
        </p:spPr>
      </p:pic>
      <p:pic>
        <p:nvPicPr>
          <p:cNvPr id="51" name="Picture 50" descr="A close up of a logo&#10;&#10;Description automatically generated">
            <a:extLst>
              <a:ext uri="{FF2B5EF4-FFF2-40B4-BE49-F238E27FC236}">
                <a16:creationId xmlns:a16="http://schemas.microsoft.com/office/drawing/2014/main" id="{738B9D46-C7EA-4B41-A9F3-2E3113BA3250}"/>
              </a:ext>
            </a:extLst>
          </p:cNvPr>
          <p:cNvPicPr>
            <a:picLocks noChangeAspect="1"/>
          </p:cNvPicPr>
          <p:nvPr/>
        </p:nvPicPr>
        <p:blipFill>
          <a:blip r:embed="rId6"/>
          <a:stretch>
            <a:fillRect/>
          </a:stretch>
        </p:blipFill>
        <p:spPr>
          <a:xfrm>
            <a:off x="4259631" y="1168410"/>
            <a:ext cx="1906418" cy="1391684"/>
          </a:xfrm>
          <a:prstGeom prst="rect">
            <a:avLst/>
          </a:prstGeom>
        </p:spPr>
      </p:pic>
      <p:grpSp>
        <p:nvGrpSpPr>
          <p:cNvPr id="52" name="Group 51">
            <a:extLst>
              <a:ext uri="{FF2B5EF4-FFF2-40B4-BE49-F238E27FC236}">
                <a16:creationId xmlns:a16="http://schemas.microsoft.com/office/drawing/2014/main" id="{D988DA84-7B4D-2245-A7B2-9E9D8AA3E7B1}"/>
              </a:ext>
            </a:extLst>
          </p:cNvPr>
          <p:cNvGrpSpPr/>
          <p:nvPr/>
        </p:nvGrpSpPr>
        <p:grpSpPr>
          <a:xfrm>
            <a:off x="4199028" y="2702378"/>
            <a:ext cx="2201542" cy="1686766"/>
            <a:chOff x="5598704" y="2460170"/>
            <a:chExt cx="2935389" cy="2249021"/>
          </a:xfrm>
        </p:grpSpPr>
        <p:grpSp>
          <p:nvGrpSpPr>
            <p:cNvPr id="60" name="Group 59">
              <a:extLst>
                <a:ext uri="{FF2B5EF4-FFF2-40B4-BE49-F238E27FC236}">
                  <a16:creationId xmlns:a16="http://schemas.microsoft.com/office/drawing/2014/main" id="{5CC94E55-D01B-3A4D-BDED-42F394D452B7}"/>
                </a:ext>
              </a:extLst>
            </p:cNvPr>
            <p:cNvGrpSpPr/>
            <p:nvPr/>
          </p:nvGrpSpPr>
          <p:grpSpPr>
            <a:xfrm>
              <a:off x="5598704" y="2460170"/>
              <a:ext cx="2935389" cy="2249021"/>
              <a:chOff x="5598704" y="2460170"/>
              <a:chExt cx="2935389" cy="2249021"/>
            </a:xfrm>
          </p:grpSpPr>
          <p:pic>
            <p:nvPicPr>
              <p:cNvPr id="62" name="Picture 61" descr="A picture containing object&#10;&#10;Description automatically generated">
                <a:extLst>
                  <a:ext uri="{FF2B5EF4-FFF2-40B4-BE49-F238E27FC236}">
                    <a16:creationId xmlns:a16="http://schemas.microsoft.com/office/drawing/2014/main" id="{DE0986E2-4A95-8044-B0C0-368F8412F71E}"/>
                  </a:ext>
                </a:extLst>
              </p:cNvPr>
              <p:cNvPicPr>
                <a:picLocks noChangeAspect="1"/>
              </p:cNvPicPr>
              <p:nvPr/>
            </p:nvPicPr>
            <p:blipFill rotWithShape="1">
              <a:blip r:embed="rId7"/>
              <a:srcRect l="6242" t="1642"/>
              <a:stretch/>
            </p:blipFill>
            <p:spPr>
              <a:xfrm>
                <a:off x="5819774" y="2460170"/>
                <a:ext cx="1316605" cy="2249021"/>
              </a:xfrm>
              <a:prstGeom prst="rect">
                <a:avLst/>
              </a:prstGeom>
            </p:spPr>
          </p:pic>
          <p:cxnSp>
            <p:nvCxnSpPr>
              <p:cNvPr id="65" name="Straight Connector 64">
                <a:extLst>
                  <a:ext uri="{FF2B5EF4-FFF2-40B4-BE49-F238E27FC236}">
                    <a16:creationId xmlns:a16="http://schemas.microsoft.com/office/drawing/2014/main" id="{92392128-DA33-E842-92F2-73EE7EEF6F83}"/>
                  </a:ext>
                </a:extLst>
              </p:cNvPr>
              <p:cNvCxnSpPr/>
              <p:nvPr/>
            </p:nvCxnSpPr>
            <p:spPr>
              <a:xfrm>
                <a:off x="5819774" y="3741442"/>
                <a:ext cx="2388924" cy="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D8B08CC-B721-364B-974D-25779BCD3E24}"/>
                  </a:ext>
                </a:extLst>
              </p:cNvPr>
              <p:cNvSpPr txBox="1"/>
              <p:nvPr/>
            </p:nvSpPr>
            <p:spPr>
              <a:xfrm>
                <a:off x="7902268" y="3701999"/>
                <a:ext cx="631825" cy="215444"/>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Time</a:t>
                </a:r>
              </a:p>
            </p:txBody>
          </p:sp>
          <p:cxnSp>
            <p:nvCxnSpPr>
              <p:cNvPr id="71" name="Straight Connector 70">
                <a:extLst>
                  <a:ext uri="{FF2B5EF4-FFF2-40B4-BE49-F238E27FC236}">
                    <a16:creationId xmlns:a16="http://schemas.microsoft.com/office/drawing/2014/main" id="{79DDD5E4-63C4-3443-9888-9B712DF84052}"/>
                  </a:ext>
                </a:extLst>
              </p:cNvPr>
              <p:cNvCxnSpPr>
                <a:cxnSpLocks/>
              </p:cNvCxnSpPr>
              <p:nvPr/>
            </p:nvCxnSpPr>
            <p:spPr>
              <a:xfrm flipV="1">
                <a:off x="5829561" y="2520363"/>
                <a:ext cx="0" cy="122108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8AF1436D-40F3-6C4A-BA8D-490316BD625E}"/>
                  </a:ext>
                </a:extLst>
              </p:cNvPr>
              <p:cNvSpPr txBox="1"/>
              <p:nvPr/>
            </p:nvSpPr>
            <p:spPr>
              <a:xfrm rot="16200000">
                <a:off x="5435153" y="2707403"/>
                <a:ext cx="634877" cy="307776"/>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Induced voltage</a:t>
                </a:r>
              </a:p>
            </p:txBody>
          </p:sp>
        </p:grpSp>
        <p:sp>
          <p:nvSpPr>
            <p:cNvPr id="61" name="Rectangle 60">
              <a:extLst>
                <a:ext uri="{FF2B5EF4-FFF2-40B4-BE49-F238E27FC236}">
                  <a16:creationId xmlns:a16="http://schemas.microsoft.com/office/drawing/2014/main" id="{B9698D97-63C0-9649-968B-046F4B61DE30}"/>
                </a:ext>
              </a:extLst>
            </p:cNvPr>
            <p:cNvSpPr/>
            <p:nvPr/>
          </p:nvSpPr>
          <p:spPr>
            <a:xfrm>
              <a:off x="6868172" y="3765679"/>
              <a:ext cx="323203" cy="136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73" name="Group 72">
            <a:extLst>
              <a:ext uri="{FF2B5EF4-FFF2-40B4-BE49-F238E27FC236}">
                <a16:creationId xmlns:a16="http://schemas.microsoft.com/office/drawing/2014/main" id="{66923F0E-FEB9-BA44-BE76-E4A6F9589371}"/>
              </a:ext>
            </a:extLst>
          </p:cNvPr>
          <p:cNvGrpSpPr/>
          <p:nvPr/>
        </p:nvGrpSpPr>
        <p:grpSpPr>
          <a:xfrm>
            <a:off x="4170453" y="4430652"/>
            <a:ext cx="2201542" cy="1047810"/>
            <a:chOff x="5598704" y="2520363"/>
            <a:chExt cx="2935389" cy="1397080"/>
          </a:xfrm>
        </p:grpSpPr>
        <p:grpSp>
          <p:nvGrpSpPr>
            <p:cNvPr id="74" name="Group 73">
              <a:extLst>
                <a:ext uri="{FF2B5EF4-FFF2-40B4-BE49-F238E27FC236}">
                  <a16:creationId xmlns:a16="http://schemas.microsoft.com/office/drawing/2014/main" id="{0B0BA8E7-E6DF-1E4D-BAAF-BCD51B206A3B}"/>
                </a:ext>
              </a:extLst>
            </p:cNvPr>
            <p:cNvGrpSpPr/>
            <p:nvPr/>
          </p:nvGrpSpPr>
          <p:grpSpPr>
            <a:xfrm>
              <a:off x="5598704" y="2520363"/>
              <a:ext cx="2935389" cy="1397080"/>
              <a:chOff x="5598704" y="2520363"/>
              <a:chExt cx="2935389" cy="1397080"/>
            </a:xfrm>
          </p:grpSpPr>
          <p:cxnSp>
            <p:nvCxnSpPr>
              <p:cNvPr id="76" name="Straight Connector 75">
                <a:extLst>
                  <a:ext uri="{FF2B5EF4-FFF2-40B4-BE49-F238E27FC236}">
                    <a16:creationId xmlns:a16="http://schemas.microsoft.com/office/drawing/2014/main" id="{9ABA02A1-CC5B-B54D-BA55-357BC1572416}"/>
                  </a:ext>
                </a:extLst>
              </p:cNvPr>
              <p:cNvCxnSpPr/>
              <p:nvPr/>
            </p:nvCxnSpPr>
            <p:spPr>
              <a:xfrm>
                <a:off x="5819774" y="3741442"/>
                <a:ext cx="2388924" cy="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9458B56B-734D-D54A-99E2-C42176C39DAD}"/>
                  </a:ext>
                </a:extLst>
              </p:cNvPr>
              <p:cNvSpPr txBox="1"/>
              <p:nvPr/>
            </p:nvSpPr>
            <p:spPr>
              <a:xfrm>
                <a:off x="7902268" y="3701999"/>
                <a:ext cx="631825" cy="215444"/>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Time</a:t>
                </a:r>
              </a:p>
            </p:txBody>
          </p:sp>
          <p:cxnSp>
            <p:nvCxnSpPr>
              <p:cNvPr id="78" name="Straight Connector 77">
                <a:extLst>
                  <a:ext uri="{FF2B5EF4-FFF2-40B4-BE49-F238E27FC236}">
                    <a16:creationId xmlns:a16="http://schemas.microsoft.com/office/drawing/2014/main" id="{207C7991-07E9-B148-B672-ECCC1AB212C2}"/>
                  </a:ext>
                </a:extLst>
              </p:cNvPr>
              <p:cNvCxnSpPr>
                <a:cxnSpLocks/>
              </p:cNvCxnSpPr>
              <p:nvPr/>
            </p:nvCxnSpPr>
            <p:spPr>
              <a:xfrm flipV="1">
                <a:off x="5829561" y="2520363"/>
                <a:ext cx="0" cy="122108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83F6CCE7-6CF2-8A46-AB35-D838E3E0EF27}"/>
                  </a:ext>
                </a:extLst>
              </p:cNvPr>
              <p:cNvSpPr txBox="1"/>
              <p:nvPr/>
            </p:nvSpPr>
            <p:spPr>
              <a:xfrm rot="16200000">
                <a:off x="5435153" y="2707403"/>
                <a:ext cx="634877" cy="307776"/>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Induced voltage</a:t>
                </a:r>
              </a:p>
            </p:txBody>
          </p:sp>
        </p:grpSp>
        <p:sp>
          <p:nvSpPr>
            <p:cNvPr id="75" name="Rectangle 74">
              <a:extLst>
                <a:ext uri="{FF2B5EF4-FFF2-40B4-BE49-F238E27FC236}">
                  <a16:creationId xmlns:a16="http://schemas.microsoft.com/office/drawing/2014/main" id="{EFF5F64A-2181-F943-95A9-2644BAFC37E3}"/>
                </a:ext>
              </a:extLst>
            </p:cNvPr>
            <p:cNvSpPr/>
            <p:nvPr/>
          </p:nvSpPr>
          <p:spPr>
            <a:xfrm>
              <a:off x="6868172" y="3765679"/>
              <a:ext cx="323203" cy="136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sp>
        <p:nvSpPr>
          <p:cNvPr id="80" name="Freeform 79">
            <a:extLst>
              <a:ext uri="{FF2B5EF4-FFF2-40B4-BE49-F238E27FC236}">
                <a16:creationId xmlns:a16="http://schemas.microsoft.com/office/drawing/2014/main" id="{26B266A3-E832-E34F-AA4C-FBDB95FA91D8}"/>
              </a:ext>
            </a:extLst>
          </p:cNvPr>
          <p:cNvSpPr/>
          <p:nvPr/>
        </p:nvSpPr>
        <p:spPr>
          <a:xfrm>
            <a:off x="4343400" y="4575166"/>
            <a:ext cx="666750" cy="1217399"/>
          </a:xfrm>
          <a:custGeom>
            <a:avLst/>
            <a:gdLst>
              <a:gd name="connsiteX0" fmla="*/ 0 w 1257300"/>
              <a:gd name="connsiteY0" fmla="*/ 1021304 h 1623198"/>
              <a:gd name="connsiteX1" fmla="*/ 44450 w 1257300"/>
              <a:gd name="connsiteY1" fmla="*/ 11654 h 1623198"/>
              <a:gd name="connsiteX2" fmla="*/ 63500 w 1257300"/>
              <a:gd name="connsiteY2" fmla="*/ 1618204 h 1623198"/>
              <a:gd name="connsiteX3" fmla="*/ 142875 w 1257300"/>
              <a:gd name="connsiteY3" fmla="*/ 541879 h 1623198"/>
              <a:gd name="connsiteX4" fmla="*/ 206375 w 1257300"/>
              <a:gd name="connsiteY4" fmla="*/ 1307054 h 1623198"/>
              <a:gd name="connsiteX5" fmla="*/ 301625 w 1257300"/>
              <a:gd name="connsiteY5" fmla="*/ 795879 h 1623198"/>
              <a:gd name="connsiteX6" fmla="*/ 517525 w 1257300"/>
              <a:gd name="connsiteY6" fmla="*/ 1151479 h 1623198"/>
              <a:gd name="connsiteX7" fmla="*/ 688975 w 1257300"/>
              <a:gd name="connsiteY7" fmla="*/ 903829 h 1623198"/>
              <a:gd name="connsiteX8" fmla="*/ 1019175 w 1257300"/>
              <a:gd name="connsiteY8" fmla="*/ 1078454 h 1623198"/>
              <a:gd name="connsiteX9" fmla="*/ 1203325 w 1257300"/>
              <a:gd name="connsiteY9" fmla="*/ 1040354 h 1623198"/>
              <a:gd name="connsiteX10" fmla="*/ 1257300 w 1257300"/>
              <a:gd name="connsiteY10" fmla="*/ 1021304 h 162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300" h="1623198">
                <a:moveTo>
                  <a:pt x="0" y="1021304"/>
                </a:moveTo>
                <a:cubicBezTo>
                  <a:pt x="16933" y="466737"/>
                  <a:pt x="33867" y="-87829"/>
                  <a:pt x="44450" y="11654"/>
                </a:cubicBezTo>
                <a:cubicBezTo>
                  <a:pt x="55033" y="111137"/>
                  <a:pt x="47096" y="1529833"/>
                  <a:pt x="63500" y="1618204"/>
                </a:cubicBezTo>
                <a:cubicBezTo>
                  <a:pt x="79904" y="1706575"/>
                  <a:pt x="119063" y="593737"/>
                  <a:pt x="142875" y="541879"/>
                </a:cubicBezTo>
                <a:cubicBezTo>
                  <a:pt x="166687" y="490021"/>
                  <a:pt x="179917" y="1264721"/>
                  <a:pt x="206375" y="1307054"/>
                </a:cubicBezTo>
                <a:cubicBezTo>
                  <a:pt x="232833" y="1349387"/>
                  <a:pt x="249767" y="821808"/>
                  <a:pt x="301625" y="795879"/>
                </a:cubicBezTo>
                <a:cubicBezTo>
                  <a:pt x="353483" y="769950"/>
                  <a:pt x="452967" y="1133487"/>
                  <a:pt x="517525" y="1151479"/>
                </a:cubicBezTo>
                <a:cubicBezTo>
                  <a:pt x="582083" y="1169471"/>
                  <a:pt x="605367" y="916000"/>
                  <a:pt x="688975" y="903829"/>
                </a:cubicBezTo>
                <a:cubicBezTo>
                  <a:pt x="772583" y="891658"/>
                  <a:pt x="933450" y="1055700"/>
                  <a:pt x="1019175" y="1078454"/>
                </a:cubicBezTo>
                <a:cubicBezTo>
                  <a:pt x="1104900" y="1101208"/>
                  <a:pt x="1163638" y="1049879"/>
                  <a:pt x="1203325" y="1040354"/>
                </a:cubicBezTo>
                <a:cubicBezTo>
                  <a:pt x="1243013" y="1030829"/>
                  <a:pt x="1250156" y="1026066"/>
                  <a:pt x="1257300" y="1021304"/>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81" name="Straight Connector 80">
            <a:extLst>
              <a:ext uri="{FF2B5EF4-FFF2-40B4-BE49-F238E27FC236}">
                <a16:creationId xmlns:a16="http://schemas.microsoft.com/office/drawing/2014/main" id="{D99D9FF3-F63E-2043-8058-0DD90570B882}"/>
              </a:ext>
            </a:extLst>
          </p:cNvPr>
          <p:cNvCxnSpPr/>
          <p:nvPr/>
        </p:nvCxnSpPr>
        <p:spPr>
          <a:xfrm>
            <a:off x="6957362" y="2575350"/>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5FC90249-5E92-194A-9B49-B5478CBAFB17}"/>
              </a:ext>
            </a:extLst>
          </p:cNvPr>
          <p:cNvGrpSpPr/>
          <p:nvPr/>
        </p:nvGrpSpPr>
        <p:grpSpPr>
          <a:xfrm>
            <a:off x="6927057" y="1348738"/>
            <a:ext cx="1888331" cy="1187294"/>
            <a:chOff x="9296400" y="655317"/>
            <a:chExt cx="2517775" cy="1583058"/>
          </a:xfrm>
        </p:grpSpPr>
        <p:sp>
          <p:nvSpPr>
            <p:cNvPr id="83" name="Freeform 82">
              <a:extLst>
                <a:ext uri="{FF2B5EF4-FFF2-40B4-BE49-F238E27FC236}">
                  <a16:creationId xmlns:a16="http://schemas.microsoft.com/office/drawing/2014/main" id="{2C6F656F-71E0-3D45-B351-0570D3FAF069}"/>
                </a:ext>
              </a:extLst>
            </p:cNvPr>
            <p:cNvSpPr/>
            <p:nvPr/>
          </p:nvSpPr>
          <p:spPr>
            <a:xfrm>
              <a:off x="9296400" y="656271"/>
              <a:ext cx="1289050" cy="1582104"/>
            </a:xfrm>
            <a:custGeom>
              <a:avLst/>
              <a:gdLst>
                <a:gd name="connsiteX0" fmla="*/ 0 w 1289050"/>
                <a:gd name="connsiteY0" fmla="*/ 1582104 h 1582104"/>
                <a:gd name="connsiteX1" fmla="*/ 723900 w 1289050"/>
                <a:gd name="connsiteY1" fmla="*/ 1569404 h 1582104"/>
                <a:gd name="connsiteX2" fmla="*/ 996950 w 1289050"/>
                <a:gd name="connsiteY2" fmla="*/ 1512254 h 1582104"/>
                <a:gd name="connsiteX3" fmla="*/ 1168400 w 1289050"/>
                <a:gd name="connsiteY3" fmla="*/ 1236029 h 1582104"/>
                <a:gd name="connsiteX4" fmla="*/ 1257300 w 1289050"/>
                <a:gd name="connsiteY4" fmla="*/ 954 h 1582104"/>
                <a:gd name="connsiteX5" fmla="*/ 1289050 w 1289050"/>
                <a:gd name="connsiteY5" fmla="*/ 1074104 h 158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050" h="1582104">
                  <a:moveTo>
                    <a:pt x="0" y="1582104"/>
                  </a:moveTo>
                  <a:cubicBezTo>
                    <a:pt x="278871" y="1581575"/>
                    <a:pt x="557742" y="1581046"/>
                    <a:pt x="723900" y="1569404"/>
                  </a:cubicBezTo>
                  <a:cubicBezTo>
                    <a:pt x="890058" y="1557762"/>
                    <a:pt x="922867" y="1567816"/>
                    <a:pt x="996950" y="1512254"/>
                  </a:cubicBezTo>
                  <a:cubicBezTo>
                    <a:pt x="1071033" y="1456692"/>
                    <a:pt x="1125008" y="1487912"/>
                    <a:pt x="1168400" y="1236029"/>
                  </a:cubicBezTo>
                  <a:cubicBezTo>
                    <a:pt x="1211792" y="984146"/>
                    <a:pt x="1237192" y="27941"/>
                    <a:pt x="1257300" y="954"/>
                  </a:cubicBezTo>
                  <a:cubicBezTo>
                    <a:pt x="1277408" y="-26034"/>
                    <a:pt x="1283229" y="524035"/>
                    <a:pt x="1289050" y="107410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84" name="Freeform 83">
              <a:extLst>
                <a:ext uri="{FF2B5EF4-FFF2-40B4-BE49-F238E27FC236}">
                  <a16:creationId xmlns:a16="http://schemas.microsoft.com/office/drawing/2014/main" id="{A1FA1921-CA36-5441-9DDB-8E1C393CDF09}"/>
                </a:ext>
              </a:extLst>
            </p:cNvPr>
            <p:cNvSpPr/>
            <p:nvPr/>
          </p:nvSpPr>
          <p:spPr>
            <a:xfrm flipH="1">
              <a:off x="10525125" y="655317"/>
              <a:ext cx="1289050" cy="1582104"/>
            </a:xfrm>
            <a:custGeom>
              <a:avLst/>
              <a:gdLst>
                <a:gd name="connsiteX0" fmla="*/ 0 w 1289050"/>
                <a:gd name="connsiteY0" fmla="*/ 1582104 h 1582104"/>
                <a:gd name="connsiteX1" fmla="*/ 723900 w 1289050"/>
                <a:gd name="connsiteY1" fmla="*/ 1569404 h 1582104"/>
                <a:gd name="connsiteX2" fmla="*/ 996950 w 1289050"/>
                <a:gd name="connsiteY2" fmla="*/ 1512254 h 1582104"/>
                <a:gd name="connsiteX3" fmla="*/ 1168400 w 1289050"/>
                <a:gd name="connsiteY3" fmla="*/ 1236029 h 1582104"/>
                <a:gd name="connsiteX4" fmla="*/ 1257300 w 1289050"/>
                <a:gd name="connsiteY4" fmla="*/ 954 h 1582104"/>
                <a:gd name="connsiteX5" fmla="*/ 1289050 w 1289050"/>
                <a:gd name="connsiteY5" fmla="*/ 1074104 h 158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050" h="1582104">
                  <a:moveTo>
                    <a:pt x="0" y="1582104"/>
                  </a:moveTo>
                  <a:cubicBezTo>
                    <a:pt x="278871" y="1581575"/>
                    <a:pt x="557742" y="1581046"/>
                    <a:pt x="723900" y="1569404"/>
                  </a:cubicBezTo>
                  <a:cubicBezTo>
                    <a:pt x="890058" y="1557762"/>
                    <a:pt x="922867" y="1567816"/>
                    <a:pt x="996950" y="1512254"/>
                  </a:cubicBezTo>
                  <a:cubicBezTo>
                    <a:pt x="1071033" y="1456692"/>
                    <a:pt x="1125008" y="1487912"/>
                    <a:pt x="1168400" y="1236029"/>
                  </a:cubicBezTo>
                  <a:cubicBezTo>
                    <a:pt x="1211792" y="984146"/>
                    <a:pt x="1237192" y="27941"/>
                    <a:pt x="1257300" y="954"/>
                  </a:cubicBezTo>
                  <a:cubicBezTo>
                    <a:pt x="1277408" y="-26034"/>
                    <a:pt x="1283229" y="524035"/>
                    <a:pt x="1289050" y="107410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85" name="Triangle 84">
              <a:extLst>
                <a:ext uri="{FF2B5EF4-FFF2-40B4-BE49-F238E27FC236}">
                  <a16:creationId xmlns:a16="http://schemas.microsoft.com/office/drawing/2014/main" id="{B215A4BB-7D95-C745-A78D-3EF7F4623B15}"/>
                </a:ext>
              </a:extLst>
            </p:cNvPr>
            <p:cNvSpPr/>
            <p:nvPr/>
          </p:nvSpPr>
          <p:spPr>
            <a:xfrm>
              <a:off x="10499726" y="723900"/>
              <a:ext cx="107949" cy="103505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cxnSp>
        <p:nvCxnSpPr>
          <p:cNvPr id="86" name="Straight Connector 85">
            <a:extLst>
              <a:ext uri="{FF2B5EF4-FFF2-40B4-BE49-F238E27FC236}">
                <a16:creationId xmlns:a16="http://schemas.microsoft.com/office/drawing/2014/main" id="{709CC670-3A2F-0748-870F-426C906D6DDC}"/>
              </a:ext>
            </a:extLst>
          </p:cNvPr>
          <p:cNvCxnSpPr/>
          <p:nvPr/>
        </p:nvCxnSpPr>
        <p:spPr>
          <a:xfrm>
            <a:off x="6975269" y="4233638"/>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AE280026-F862-5648-8B6A-44B118C4835D}"/>
              </a:ext>
            </a:extLst>
          </p:cNvPr>
          <p:cNvGrpSpPr/>
          <p:nvPr/>
        </p:nvGrpSpPr>
        <p:grpSpPr>
          <a:xfrm>
            <a:off x="6934200" y="2911736"/>
            <a:ext cx="1866900" cy="1264977"/>
            <a:chOff x="9245600" y="2739314"/>
            <a:chExt cx="2489200" cy="1686636"/>
          </a:xfrm>
        </p:grpSpPr>
        <p:sp>
          <p:nvSpPr>
            <p:cNvPr id="88" name="Freeform 87">
              <a:extLst>
                <a:ext uri="{FF2B5EF4-FFF2-40B4-BE49-F238E27FC236}">
                  <a16:creationId xmlns:a16="http://schemas.microsoft.com/office/drawing/2014/main" id="{71D95F6A-8529-A448-815B-64DBE4C7468D}"/>
                </a:ext>
              </a:extLst>
            </p:cNvPr>
            <p:cNvSpPr/>
            <p:nvPr/>
          </p:nvSpPr>
          <p:spPr>
            <a:xfrm>
              <a:off x="9245600" y="2739314"/>
              <a:ext cx="1301750" cy="1686636"/>
            </a:xfrm>
            <a:custGeom>
              <a:avLst/>
              <a:gdLst>
                <a:gd name="connsiteX0" fmla="*/ 0 w 1301750"/>
                <a:gd name="connsiteY0" fmla="*/ 1686636 h 1686636"/>
                <a:gd name="connsiteX1" fmla="*/ 615950 w 1301750"/>
                <a:gd name="connsiteY1" fmla="*/ 1565986 h 1686636"/>
                <a:gd name="connsiteX2" fmla="*/ 939800 w 1301750"/>
                <a:gd name="connsiteY2" fmla="*/ 994486 h 1686636"/>
                <a:gd name="connsiteX3" fmla="*/ 1193800 w 1301750"/>
                <a:gd name="connsiteY3" fmla="*/ 80086 h 1686636"/>
                <a:gd name="connsiteX4" fmla="*/ 1301750 w 1301750"/>
                <a:gd name="connsiteY4" fmla="*/ 105486 h 168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750" h="1686636">
                  <a:moveTo>
                    <a:pt x="0" y="1686636"/>
                  </a:moveTo>
                  <a:cubicBezTo>
                    <a:pt x="229658" y="1683990"/>
                    <a:pt x="459317" y="1681344"/>
                    <a:pt x="615950" y="1565986"/>
                  </a:cubicBezTo>
                  <a:cubicBezTo>
                    <a:pt x="772583" y="1450628"/>
                    <a:pt x="843492" y="1242136"/>
                    <a:pt x="939800" y="994486"/>
                  </a:cubicBezTo>
                  <a:cubicBezTo>
                    <a:pt x="1036108" y="746836"/>
                    <a:pt x="1133475" y="228253"/>
                    <a:pt x="1193800" y="80086"/>
                  </a:cubicBezTo>
                  <a:cubicBezTo>
                    <a:pt x="1254125" y="-68081"/>
                    <a:pt x="1277937" y="18702"/>
                    <a:pt x="1301750" y="10548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89" name="Freeform 88">
              <a:extLst>
                <a:ext uri="{FF2B5EF4-FFF2-40B4-BE49-F238E27FC236}">
                  <a16:creationId xmlns:a16="http://schemas.microsoft.com/office/drawing/2014/main" id="{6584D7DC-8783-DF47-94ED-7BED4A075DD3}"/>
                </a:ext>
              </a:extLst>
            </p:cNvPr>
            <p:cNvSpPr/>
            <p:nvPr/>
          </p:nvSpPr>
          <p:spPr>
            <a:xfrm flipH="1">
              <a:off x="10433050" y="2739314"/>
              <a:ext cx="1301750" cy="1686636"/>
            </a:xfrm>
            <a:custGeom>
              <a:avLst/>
              <a:gdLst>
                <a:gd name="connsiteX0" fmla="*/ 0 w 1301750"/>
                <a:gd name="connsiteY0" fmla="*/ 1686636 h 1686636"/>
                <a:gd name="connsiteX1" fmla="*/ 615950 w 1301750"/>
                <a:gd name="connsiteY1" fmla="*/ 1565986 h 1686636"/>
                <a:gd name="connsiteX2" fmla="*/ 939800 w 1301750"/>
                <a:gd name="connsiteY2" fmla="*/ 994486 h 1686636"/>
                <a:gd name="connsiteX3" fmla="*/ 1193800 w 1301750"/>
                <a:gd name="connsiteY3" fmla="*/ 80086 h 1686636"/>
                <a:gd name="connsiteX4" fmla="*/ 1301750 w 1301750"/>
                <a:gd name="connsiteY4" fmla="*/ 105486 h 168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750" h="1686636">
                  <a:moveTo>
                    <a:pt x="0" y="1686636"/>
                  </a:moveTo>
                  <a:cubicBezTo>
                    <a:pt x="229658" y="1683990"/>
                    <a:pt x="459317" y="1681344"/>
                    <a:pt x="615950" y="1565986"/>
                  </a:cubicBezTo>
                  <a:cubicBezTo>
                    <a:pt x="772583" y="1450628"/>
                    <a:pt x="843492" y="1242136"/>
                    <a:pt x="939800" y="994486"/>
                  </a:cubicBezTo>
                  <a:cubicBezTo>
                    <a:pt x="1036108" y="746836"/>
                    <a:pt x="1133475" y="228253"/>
                    <a:pt x="1193800" y="80086"/>
                  </a:cubicBezTo>
                  <a:cubicBezTo>
                    <a:pt x="1254125" y="-68081"/>
                    <a:pt x="1277937" y="18702"/>
                    <a:pt x="1301750" y="10548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cxnSp>
        <p:nvCxnSpPr>
          <p:cNvPr id="90" name="Straight Connector 89">
            <a:extLst>
              <a:ext uri="{FF2B5EF4-FFF2-40B4-BE49-F238E27FC236}">
                <a16:creationId xmlns:a16="http://schemas.microsoft.com/office/drawing/2014/main" id="{C1FC420F-66A1-F044-820F-C993C2BA124A}"/>
              </a:ext>
            </a:extLst>
          </p:cNvPr>
          <p:cNvCxnSpPr/>
          <p:nvPr/>
        </p:nvCxnSpPr>
        <p:spPr>
          <a:xfrm>
            <a:off x="6957362" y="5792564"/>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sp>
        <p:nvSpPr>
          <p:cNvPr id="91" name="Freeform 90">
            <a:extLst>
              <a:ext uri="{FF2B5EF4-FFF2-40B4-BE49-F238E27FC236}">
                <a16:creationId xmlns:a16="http://schemas.microsoft.com/office/drawing/2014/main" id="{D26E2DFD-5DC8-4545-BB6D-94D2D12CC11E}"/>
              </a:ext>
            </a:extLst>
          </p:cNvPr>
          <p:cNvSpPr/>
          <p:nvPr/>
        </p:nvSpPr>
        <p:spPr>
          <a:xfrm>
            <a:off x="6953250" y="5471572"/>
            <a:ext cx="1791693" cy="276766"/>
          </a:xfrm>
          <a:custGeom>
            <a:avLst/>
            <a:gdLst>
              <a:gd name="connsiteX0" fmla="*/ 0 w 2711450"/>
              <a:gd name="connsiteY0" fmla="*/ 356321 h 369021"/>
              <a:gd name="connsiteX1" fmla="*/ 869950 w 2711450"/>
              <a:gd name="connsiteY1" fmla="*/ 76921 h 369021"/>
              <a:gd name="connsiteX2" fmla="*/ 1657350 w 2711450"/>
              <a:gd name="connsiteY2" fmla="*/ 19771 h 369021"/>
              <a:gd name="connsiteX3" fmla="*/ 2711450 w 2711450"/>
              <a:gd name="connsiteY3" fmla="*/ 369021 h 369021"/>
            </a:gdLst>
            <a:ahLst/>
            <a:cxnLst>
              <a:cxn ang="0">
                <a:pos x="connsiteX0" y="connsiteY0"/>
              </a:cxn>
              <a:cxn ang="0">
                <a:pos x="connsiteX1" y="connsiteY1"/>
              </a:cxn>
              <a:cxn ang="0">
                <a:pos x="connsiteX2" y="connsiteY2"/>
              </a:cxn>
              <a:cxn ang="0">
                <a:pos x="connsiteX3" y="connsiteY3"/>
              </a:cxn>
            </a:cxnLst>
            <a:rect l="l" t="t" r="r" b="b"/>
            <a:pathLst>
              <a:path w="2711450" h="369021">
                <a:moveTo>
                  <a:pt x="0" y="356321"/>
                </a:moveTo>
                <a:cubicBezTo>
                  <a:pt x="296862" y="244667"/>
                  <a:pt x="593725" y="133013"/>
                  <a:pt x="869950" y="76921"/>
                </a:cubicBezTo>
                <a:cubicBezTo>
                  <a:pt x="1146175" y="20829"/>
                  <a:pt x="1350433" y="-28912"/>
                  <a:pt x="1657350" y="19771"/>
                </a:cubicBezTo>
                <a:cubicBezTo>
                  <a:pt x="1964267" y="68454"/>
                  <a:pt x="2337858" y="218737"/>
                  <a:pt x="2711450" y="36902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92" name="TextBox 91">
            <a:extLst>
              <a:ext uri="{FF2B5EF4-FFF2-40B4-BE49-F238E27FC236}">
                <a16:creationId xmlns:a16="http://schemas.microsoft.com/office/drawing/2014/main" id="{794DA4F6-7E6B-684D-95DF-F2521400845F}"/>
              </a:ext>
            </a:extLst>
          </p:cNvPr>
          <p:cNvSpPr txBox="1"/>
          <p:nvPr/>
        </p:nvSpPr>
        <p:spPr>
          <a:xfrm>
            <a:off x="8715375" y="2543175"/>
            <a:ext cx="357188" cy="230832"/>
          </a:xfrm>
          <a:prstGeom prst="rect">
            <a:avLst/>
          </a:prstGeom>
          <a:noFill/>
        </p:spPr>
        <p:txBody>
          <a:bodyPr wrap="square" rtlCol="0">
            <a:spAutoFit/>
          </a:bodyPr>
          <a:lstStyle/>
          <a:p>
            <a:r>
              <a:rPr lang="en-CZ" sz="900" dirty="0"/>
              <a:t>Hz</a:t>
            </a:r>
          </a:p>
        </p:txBody>
      </p:sp>
      <p:sp>
        <p:nvSpPr>
          <p:cNvPr id="93" name="TextBox 92">
            <a:extLst>
              <a:ext uri="{FF2B5EF4-FFF2-40B4-BE49-F238E27FC236}">
                <a16:creationId xmlns:a16="http://schemas.microsoft.com/office/drawing/2014/main" id="{6090B333-2A97-694E-B2CE-9DA5BD51A94D}"/>
              </a:ext>
            </a:extLst>
          </p:cNvPr>
          <p:cNvSpPr txBox="1"/>
          <p:nvPr/>
        </p:nvSpPr>
        <p:spPr>
          <a:xfrm>
            <a:off x="8717734" y="4226839"/>
            <a:ext cx="357188" cy="230832"/>
          </a:xfrm>
          <a:prstGeom prst="rect">
            <a:avLst/>
          </a:prstGeom>
          <a:noFill/>
        </p:spPr>
        <p:txBody>
          <a:bodyPr wrap="square" rtlCol="0">
            <a:spAutoFit/>
          </a:bodyPr>
          <a:lstStyle/>
          <a:p>
            <a:r>
              <a:rPr lang="en-CZ" sz="900" dirty="0"/>
              <a:t>Hz</a:t>
            </a:r>
          </a:p>
        </p:txBody>
      </p:sp>
      <p:sp>
        <p:nvSpPr>
          <p:cNvPr id="94" name="TextBox 93">
            <a:extLst>
              <a:ext uri="{FF2B5EF4-FFF2-40B4-BE49-F238E27FC236}">
                <a16:creationId xmlns:a16="http://schemas.microsoft.com/office/drawing/2014/main" id="{0EA9DB80-D862-9043-84F7-F0E15FB4E4BE}"/>
              </a:ext>
            </a:extLst>
          </p:cNvPr>
          <p:cNvSpPr txBox="1"/>
          <p:nvPr/>
        </p:nvSpPr>
        <p:spPr>
          <a:xfrm>
            <a:off x="8715375" y="5789402"/>
            <a:ext cx="357188" cy="230832"/>
          </a:xfrm>
          <a:prstGeom prst="rect">
            <a:avLst/>
          </a:prstGeom>
          <a:noFill/>
        </p:spPr>
        <p:txBody>
          <a:bodyPr wrap="square" rtlCol="0">
            <a:spAutoFit/>
          </a:bodyPr>
          <a:lstStyle/>
          <a:p>
            <a:r>
              <a:rPr lang="en-CZ" sz="900" dirty="0"/>
              <a:t>Hz</a:t>
            </a:r>
          </a:p>
        </p:txBody>
      </p:sp>
      <p:sp>
        <p:nvSpPr>
          <p:cNvPr id="10" name="TextBox 9">
            <a:extLst>
              <a:ext uri="{FF2B5EF4-FFF2-40B4-BE49-F238E27FC236}">
                <a16:creationId xmlns:a16="http://schemas.microsoft.com/office/drawing/2014/main" id="{9A544164-320F-4747-97F7-F3575BB1749D}"/>
              </a:ext>
            </a:extLst>
          </p:cNvPr>
          <p:cNvSpPr txBox="1"/>
          <p:nvPr/>
        </p:nvSpPr>
        <p:spPr>
          <a:xfrm>
            <a:off x="249382" y="2257075"/>
            <a:ext cx="1317048" cy="253916"/>
          </a:xfrm>
          <a:prstGeom prst="rect">
            <a:avLst/>
          </a:prstGeom>
          <a:noFill/>
        </p:spPr>
        <p:txBody>
          <a:bodyPr wrap="square" rtlCol="0">
            <a:spAutoFit/>
          </a:bodyPr>
          <a:lstStyle/>
          <a:p>
            <a:pPr algn="ctr"/>
            <a:r>
              <a:rPr lang="en-CZ" sz="1050" dirty="0"/>
              <a:t>e.g. Cholesterol</a:t>
            </a:r>
          </a:p>
        </p:txBody>
      </p:sp>
      <p:sp>
        <p:nvSpPr>
          <p:cNvPr id="11" name="TextBox 10">
            <a:extLst>
              <a:ext uri="{FF2B5EF4-FFF2-40B4-BE49-F238E27FC236}">
                <a16:creationId xmlns:a16="http://schemas.microsoft.com/office/drawing/2014/main" id="{BF5932DC-E815-9B44-B1D4-A4FDEDC53FE7}"/>
              </a:ext>
            </a:extLst>
          </p:cNvPr>
          <p:cNvSpPr txBox="1"/>
          <p:nvPr/>
        </p:nvSpPr>
        <p:spPr>
          <a:xfrm>
            <a:off x="110761" y="3922006"/>
            <a:ext cx="1737851" cy="253916"/>
          </a:xfrm>
          <a:prstGeom prst="rect">
            <a:avLst/>
          </a:prstGeom>
          <a:noFill/>
        </p:spPr>
        <p:txBody>
          <a:bodyPr wrap="square" rtlCol="0">
            <a:spAutoFit/>
          </a:bodyPr>
          <a:lstStyle/>
          <a:p>
            <a:pPr algn="ctr"/>
            <a:r>
              <a:rPr lang="en-GB" sz="1050" dirty="0"/>
              <a:t>B</a:t>
            </a:r>
            <a:r>
              <a:rPr lang="en-CZ" sz="1050" dirty="0"/>
              <a:t>iomolecules 5-30 kDa</a:t>
            </a:r>
          </a:p>
        </p:txBody>
      </p:sp>
      <p:sp>
        <p:nvSpPr>
          <p:cNvPr id="95" name="TextBox 94">
            <a:extLst>
              <a:ext uri="{FF2B5EF4-FFF2-40B4-BE49-F238E27FC236}">
                <a16:creationId xmlns:a16="http://schemas.microsoft.com/office/drawing/2014/main" id="{044D26B5-D206-3A4C-BFC5-5D3F551F8F8B}"/>
              </a:ext>
            </a:extLst>
          </p:cNvPr>
          <p:cNvSpPr txBox="1"/>
          <p:nvPr/>
        </p:nvSpPr>
        <p:spPr>
          <a:xfrm>
            <a:off x="48586" y="5720745"/>
            <a:ext cx="1737851" cy="253916"/>
          </a:xfrm>
          <a:prstGeom prst="rect">
            <a:avLst/>
          </a:prstGeom>
          <a:noFill/>
        </p:spPr>
        <p:txBody>
          <a:bodyPr wrap="square" rtlCol="0">
            <a:spAutoFit/>
          </a:bodyPr>
          <a:lstStyle/>
          <a:p>
            <a:pPr algn="ctr"/>
            <a:r>
              <a:rPr lang="en-GB" sz="1050" dirty="0"/>
              <a:t>Large molecules 50+ </a:t>
            </a:r>
            <a:r>
              <a:rPr lang="en-GB" sz="1050" dirty="0" err="1"/>
              <a:t>kDa</a:t>
            </a:r>
            <a:endParaRPr lang="en-CZ" sz="1050" dirty="0"/>
          </a:p>
        </p:txBody>
      </p:sp>
      <p:sp>
        <p:nvSpPr>
          <p:cNvPr id="2" name="Date Placeholder 1">
            <a:extLst>
              <a:ext uri="{FF2B5EF4-FFF2-40B4-BE49-F238E27FC236}">
                <a16:creationId xmlns:a16="http://schemas.microsoft.com/office/drawing/2014/main" id="{A7A21A6D-CA75-E74C-BCA6-111AFFBF14D4}"/>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064455DB-9EC9-0A43-AF70-5C7C2896FD48}"/>
              </a:ext>
            </a:extLst>
          </p:cNvPr>
          <p:cNvSpPr>
            <a:spLocks noGrp="1"/>
          </p:cNvSpPr>
          <p:nvPr>
            <p:ph type="ftr" sz="quarter" idx="11"/>
          </p:nvPr>
        </p:nvSpPr>
        <p:spPr/>
        <p:txBody>
          <a:bodyPr/>
          <a:lstStyle/>
          <a:p>
            <a:r>
              <a:rPr lang="en-US"/>
              <a:t>Karel Kubíček</a:t>
            </a:r>
          </a:p>
        </p:txBody>
      </p:sp>
      <p:sp>
        <p:nvSpPr>
          <p:cNvPr id="5" name="Slide Number Placeholder 4">
            <a:extLst>
              <a:ext uri="{FF2B5EF4-FFF2-40B4-BE49-F238E27FC236}">
                <a16:creationId xmlns:a16="http://schemas.microsoft.com/office/drawing/2014/main" id="{87906585-CD7A-7E45-B1C8-5CBC6A67BDFE}"/>
              </a:ext>
            </a:extLst>
          </p:cNvPr>
          <p:cNvSpPr>
            <a:spLocks noGrp="1"/>
          </p:cNvSpPr>
          <p:nvPr>
            <p:ph type="sldNum" sz="quarter" idx="12"/>
          </p:nvPr>
        </p:nvSpPr>
        <p:spPr/>
        <p:txBody>
          <a:bodyPr/>
          <a:lstStyle/>
          <a:p>
            <a:fld id="{9F55A76C-3A57-0940-BBC0-C9D853A7BB7B}" type="slidenum">
              <a:rPr lang="en-US" smtClean="0"/>
              <a:t>58</a:t>
            </a:fld>
            <a:endParaRPr lang="en-US"/>
          </a:p>
        </p:txBody>
      </p:sp>
    </p:spTree>
    <p:extLst>
      <p:ext uri="{BB962C8B-B14F-4D97-AF65-F5344CB8AC3E}">
        <p14:creationId xmlns:p14="http://schemas.microsoft.com/office/powerpoint/2010/main" val="2324030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5127" y="1074509"/>
            <a:ext cx="6503477" cy="1962076"/>
          </a:xfrm>
          <a:prstGeom prst="rect">
            <a:avLst/>
          </a:prstGeom>
          <a:noFill/>
        </p:spPr>
        <p:txBody>
          <a:bodyPr wrap="square" rtlCol="0">
            <a:spAutoFit/>
          </a:bodyPr>
          <a:lstStyle/>
          <a:p>
            <a:r>
              <a:rPr lang="en-US" sz="1350" dirty="0"/>
              <a:t>NMR as a tool for study </a:t>
            </a:r>
            <a:r>
              <a:rPr lang="en-US" sz="1350" b="1" dirty="0"/>
              <a:t>structure</a:t>
            </a:r>
            <a:r>
              <a:rPr lang="en-US" sz="1350" dirty="0"/>
              <a:t>, </a:t>
            </a:r>
            <a:r>
              <a:rPr lang="en-US" sz="1350" b="1" dirty="0"/>
              <a:t>dynamics </a:t>
            </a:r>
            <a:r>
              <a:rPr lang="en-US" sz="1350" dirty="0"/>
              <a:t>and</a:t>
            </a:r>
            <a:r>
              <a:rPr lang="en-US" sz="1350" b="1" dirty="0"/>
              <a:t> interactions </a:t>
            </a:r>
            <a:r>
              <a:rPr lang="en-US" sz="1350" dirty="0"/>
              <a:t>of biomolecules</a:t>
            </a:r>
          </a:p>
          <a:p>
            <a:endParaRPr lang="en-US" sz="1350" dirty="0"/>
          </a:p>
          <a:p>
            <a:pPr marL="257175" indent="-257175">
              <a:buAutoNum type="arabicParenR"/>
            </a:pPr>
            <a:r>
              <a:rPr lang="en-US" sz="1350" dirty="0"/>
              <a:t>Structure determination of NAs and proteins</a:t>
            </a:r>
          </a:p>
          <a:p>
            <a:pPr marL="257175" indent="-257175">
              <a:buAutoNum type="arabicParenR"/>
            </a:pPr>
            <a:r>
              <a:rPr lang="en-US" sz="1350" b="1" dirty="0">
                <a:solidFill>
                  <a:srgbClr val="FF0000"/>
                </a:solidFill>
              </a:rPr>
              <a:t>Protein – metal interaction</a:t>
            </a:r>
          </a:p>
          <a:p>
            <a:pPr marL="257175" indent="-257175">
              <a:buAutoNum type="arabicParenR"/>
            </a:pPr>
            <a:r>
              <a:rPr lang="en-US" sz="1350" b="1" dirty="0">
                <a:solidFill>
                  <a:srgbClr val="FF0000"/>
                </a:solidFill>
              </a:rPr>
              <a:t>Protein – ligand interaction</a:t>
            </a:r>
          </a:p>
          <a:p>
            <a:endParaRPr lang="en-US" sz="1350" dirty="0"/>
          </a:p>
          <a:p>
            <a:endParaRPr lang="en-US" sz="1350" dirty="0"/>
          </a:p>
          <a:p>
            <a:r>
              <a:rPr lang="en-US" sz="1350" dirty="0"/>
              <a:t>For most of the modern applications, enrichment by </a:t>
            </a:r>
            <a:r>
              <a:rPr lang="en-US" sz="1350" baseline="30000" dirty="0"/>
              <a:t>13</a:t>
            </a:r>
            <a:r>
              <a:rPr lang="en-US" sz="1350" dirty="0"/>
              <a:t>C, </a:t>
            </a:r>
            <a:r>
              <a:rPr lang="en-US" sz="1350" baseline="30000" dirty="0"/>
              <a:t>15</a:t>
            </a:r>
            <a:r>
              <a:rPr lang="en-US" sz="1350" dirty="0"/>
              <a:t>N and often </a:t>
            </a:r>
            <a:r>
              <a:rPr lang="en-US" sz="1350" baseline="30000" dirty="0"/>
              <a:t>2</a:t>
            </a:r>
            <a:r>
              <a:rPr lang="en-US" sz="1350" dirty="0"/>
              <a:t>H needed!</a:t>
            </a:r>
          </a:p>
          <a:p>
            <a:pPr marL="257175" indent="-257175">
              <a:buAutoNum type="arabicParenR"/>
            </a:pPr>
            <a:endParaRPr lang="en-US" sz="1350" dirty="0"/>
          </a:p>
        </p:txBody>
      </p:sp>
      <p:graphicFrame>
        <p:nvGraphicFramePr>
          <p:cNvPr id="18" name="Table 17"/>
          <p:cNvGraphicFramePr>
            <a:graphicFrameLocks noGrp="1"/>
          </p:cNvGraphicFramePr>
          <p:nvPr/>
        </p:nvGraphicFramePr>
        <p:xfrm>
          <a:off x="2006547" y="2973374"/>
          <a:ext cx="5194840" cy="2468880"/>
        </p:xfrm>
        <a:graphic>
          <a:graphicData uri="http://schemas.openxmlformats.org/drawingml/2006/table">
            <a:tbl>
              <a:tblPr firstRow="1" bandRow="1">
                <a:tableStyleId>{073A0DAA-6AF3-43AB-8588-CEC1D06C72B9}</a:tableStyleId>
              </a:tblPr>
              <a:tblGrid>
                <a:gridCol w="1298710">
                  <a:extLst>
                    <a:ext uri="{9D8B030D-6E8A-4147-A177-3AD203B41FA5}">
                      <a16:colId xmlns:a16="http://schemas.microsoft.com/office/drawing/2014/main" val="20000"/>
                    </a:ext>
                  </a:extLst>
                </a:gridCol>
                <a:gridCol w="1298710">
                  <a:extLst>
                    <a:ext uri="{9D8B030D-6E8A-4147-A177-3AD203B41FA5}">
                      <a16:colId xmlns:a16="http://schemas.microsoft.com/office/drawing/2014/main" val="20001"/>
                    </a:ext>
                  </a:extLst>
                </a:gridCol>
                <a:gridCol w="909557">
                  <a:extLst>
                    <a:ext uri="{9D8B030D-6E8A-4147-A177-3AD203B41FA5}">
                      <a16:colId xmlns:a16="http://schemas.microsoft.com/office/drawing/2014/main" val="20002"/>
                    </a:ext>
                  </a:extLst>
                </a:gridCol>
                <a:gridCol w="389153">
                  <a:extLst>
                    <a:ext uri="{9D8B030D-6E8A-4147-A177-3AD203B41FA5}">
                      <a16:colId xmlns:a16="http://schemas.microsoft.com/office/drawing/2014/main" val="20003"/>
                    </a:ext>
                  </a:extLst>
                </a:gridCol>
                <a:gridCol w="1298710">
                  <a:extLst>
                    <a:ext uri="{9D8B030D-6E8A-4147-A177-3AD203B41FA5}">
                      <a16:colId xmlns:a16="http://schemas.microsoft.com/office/drawing/2014/main" val="20004"/>
                    </a:ext>
                  </a:extLst>
                </a:gridCol>
              </a:tblGrid>
              <a:tr h="480060">
                <a:tc>
                  <a:txBody>
                    <a:bodyPr/>
                    <a:lstStyle/>
                    <a:p>
                      <a:pPr algn="ctr"/>
                      <a:r>
                        <a:rPr lang="en-US" sz="1400" dirty="0"/>
                        <a:t>Isotope</a:t>
                      </a:r>
                    </a:p>
                  </a:txBody>
                  <a:tcPr marL="68580" marR="68580" marT="34290" marB="34290"/>
                </a:tc>
                <a:tc>
                  <a:txBody>
                    <a:bodyPr/>
                    <a:lstStyle/>
                    <a:p>
                      <a:pPr algn="ctr"/>
                      <a:r>
                        <a:rPr lang="en-US" sz="1400" dirty="0"/>
                        <a:t>Ground state spin</a:t>
                      </a:r>
                    </a:p>
                  </a:txBody>
                  <a:tcPr marL="68580" marR="68580" marT="34290" marB="34290"/>
                </a:tc>
                <a:tc gridSpan="2">
                  <a:txBody>
                    <a:bodyPr/>
                    <a:lstStyle/>
                    <a:p>
                      <a:pPr algn="ctr"/>
                      <a:r>
                        <a:rPr lang="en-US" sz="1400" dirty="0"/>
                        <a:t>Natural abundance [%]</a:t>
                      </a:r>
                    </a:p>
                  </a:txBody>
                  <a:tcPr marL="68580" marR="68580" marT="34290" marB="34290"/>
                </a:tc>
                <a:tc hMerge="1">
                  <a:txBody>
                    <a:bodyPr/>
                    <a:lstStyle/>
                    <a:p>
                      <a:endParaRPr lang="en-US"/>
                    </a:p>
                  </a:txBody>
                  <a:tcPr/>
                </a:tc>
                <a:tc>
                  <a:txBody>
                    <a:bodyPr/>
                    <a:lstStyle/>
                    <a:p>
                      <a:pPr algn="ctr"/>
                      <a:r>
                        <a:rPr lang="en-US" sz="1400" dirty="0"/>
                        <a:t>Rel.</a:t>
                      </a:r>
                      <a:r>
                        <a:rPr lang="en-US" sz="1400" baseline="0" dirty="0"/>
                        <a:t> </a:t>
                      </a:r>
                      <a:r>
                        <a:rPr lang="en-US" sz="1400" dirty="0"/>
                        <a:t>Sensitivity</a:t>
                      </a:r>
                    </a:p>
                  </a:txBody>
                  <a:tcPr marL="68580" marR="68580" marT="34290" marB="34290"/>
                </a:tc>
                <a:extLst>
                  <a:ext uri="{0D108BD9-81ED-4DB2-BD59-A6C34878D82A}">
                    <a16:rowId xmlns:a16="http://schemas.microsoft.com/office/drawing/2014/main" val="10000"/>
                  </a:ext>
                </a:extLst>
              </a:tr>
              <a:tr h="278130">
                <a:tc>
                  <a:txBody>
                    <a:bodyPr/>
                    <a:lstStyle/>
                    <a:p>
                      <a:pPr algn="ctr"/>
                      <a:r>
                        <a:rPr lang="en-US" sz="1400" baseline="30000" dirty="0"/>
                        <a:t>1</a:t>
                      </a:r>
                      <a:r>
                        <a:rPr lang="en-US" sz="1400" dirty="0"/>
                        <a:t>H</a:t>
                      </a:r>
                    </a:p>
                  </a:txBody>
                  <a:tcPr marL="68580" marR="68580" marT="34290" marB="34290"/>
                </a:tc>
                <a:tc>
                  <a:txBody>
                    <a:bodyPr/>
                    <a:lstStyle/>
                    <a:p>
                      <a:pPr algn="ctr"/>
                      <a:r>
                        <a:rPr lang="en-US" sz="1400" dirty="0"/>
                        <a:t>½</a:t>
                      </a:r>
                    </a:p>
                  </a:txBody>
                  <a:tcPr marL="68580" marR="68580" marT="34290" marB="34290"/>
                </a:tc>
                <a:tc>
                  <a:txBody>
                    <a:bodyPr/>
                    <a:lstStyle/>
                    <a:p>
                      <a:pPr algn="r"/>
                      <a:r>
                        <a:rPr lang="en-US" sz="1400" dirty="0"/>
                        <a:t>~100</a:t>
                      </a:r>
                      <a:r>
                        <a:rPr lang="en-US" sz="1400" dirty="0">
                          <a:solidFill>
                            <a:schemeClr val="bg1">
                              <a:lumMod val="75000"/>
                            </a:schemeClr>
                          </a:solidFill>
                        </a:rPr>
                        <a:t>__</a:t>
                      </a:r>
                      <a:r>
                        <a:rPr lang="en-US" sz="1400" baseline="0" dirty="0"/>
                        <a:t>   </a:t>
                      </a:r>
                      <a:endParaRPr lang="en-US" sz="1400" dirty="0"/>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1.00x10</a:t>
                      </a:r>
                      <a:r>
                        <a:rPr lang="en-US" sz="1400" baseline="30000" dirty="0"/>
                        <a:t>+0</a:t>
                      </a:r>
                    </a:p>
                  </a:txBody>
                  <a:tcPr marL="68580" marR="68580" marT="34290" marB="34290"/>
                </a:tc>
                <a:extLst>
                  <a:ext uri="{0D108BD9-81ED-4DB2-BD59-A6C34878D82A}">
                    <a16:rowId xmlns:a16="http://schemas.microsoft.com/office/drawing/2014/main" val="10001"/>
                  </a:ext>
                </a:extLst>
              </a:tr>
              <a:tr h="278130">
                <a:tc>
                  <a:txBody>
                    <a:bodyPr/>
                    <a:lstStyle/>
                    <a:p>
                      <a:pPr algn="ctr"/>
                      <a:r>
                        <a:rPr lang="en-US" sz="1400" baseline="30000" dirty="0"/>
                        <a:t>13</a:t>
                      </a:r>
                      <a:r>
                        <a:rPr lang="en-US" sz="1400" dirty="0"/>
                        <a:t>C</a:t>
                      </a:r>
                    </a:p>
                  </a:txBody>
                  <a:tcPr marL="68580" marR="68580" marT="34290" marB="34290"/>
                </a:tc>
                <a:tc>
                  <a:txBody>
                    <a:bodyPr/>
                    <a:lstStyle/>
                    <a:p>
                      <a:pPr algn="ctr"/>
                      <a:r>
                        <a:rPr lang="en-US" sz="1400" dirty="0"/>
                        <a:t>½</a:t>
                      </a:r>
                    </a:p>
                  </a:txBody>
                  <a:tcPr marL="68580" marR="68580" marT="34290" marB="34290"/>
                </a:tc>
                <a:tc>
                  <a:txBody>
                    <a:bodyPr/>
                    <a:lstStyle/>
                    <a:p>
                      <a:pPr algn="r"/>
                      <a:r>
                        <a:rPr lang="en-US" sz="1400" dirty="0"/>
                        <a:t>1.10</a:t>
                      </a:r>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1.59x10</a:t>
                      </a:r>
                      <a:r>
                        <a:rPr lang="en-US" sz="1400" baseline="30000" dirty="0"/>
                        <a:t>-2</a:t>
                      </a:r>
                    </a:p>
                  </a:txBody>
                  <a:tcPr marL="68580" marR="68580" marT="34290" marB="34290"/>
                </a:tc>
                <a:extLst>
                  <a:ext uri="{0D108BD9-81ED-4DB2-BD59-A6C34878D82A}">
                    <a16:rowId xmlns:a16="http://schemas.microsoft.com/office/drawing/2014/main" val="10002"/>
                  </a:ext>
                </a:extLst>
              </a:tr>
              <a:tr h="278130">
                <a:tc>
                  <a:txBody>
                    <a:bodyPr/>
                    <a:lstStyle/>
                    <a:p>
                      <a:pPr algn="ctr"/>
                      <a:r>
                        <a:rPr lang="en-US" sz="1400" baseline="30000" dirty="0"/>
                        <a:t>15</a:t>
                      </a:r>
                      <a:r>
                        <a:rPr lang="en-US" sz="1400" dirty="0"/>
                        <a:t>N</a:t>
                      </a:r>
                    </a:p>
                  </a:txBody>
                  <a:tcPr marL="68580" marR="68580" marT="34290" marB="34290"/>
                </a:tc>
                <a:tc>
                  <a:txBody>
                    <a:bodyPr/>
                    <a:lstStyle/>
                    <a:p>
                      <a:pPr algn="ctr"/>
                      <a:r>
                        <a:rPr lang="en-US" sz="1400" dirty="0"/>
                        <a:t>½</a:t>
                      </a:r>
                    </a:p>
                  </a:txBody>
                  <a:tcPr marL="68580" marR="68580" marT="34290" marB="34290"/>
                </a:tc>
                <a:tc>
                  <a:txBody>
                    <a:bodyPr/>
                    <a:lstStyle/>
                    <a:p>
                      <a:pPr algn="r"/>
                      <a:r>
                        <a:rPr lang="en-US" sz="1400" dirty="0"/>
                        <a:t>0.37</a:t>
                      </a:r>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1.04x10</a:t>
                      </a:r>
                      <a:r>
                        <a:rPr lang="en-US" sz="1400" baseline="30000" dirty="0"/>
                        <a:t>-3</a:t>
                      </a:r>
                    </a:p>
                  </a:txBody>
                  <a:tcPr marL="68580" marR="68580" marT="34290" marB="34290"/>
                </a:tc>
                <a:extLst>
                  <a:ext uri="{0D108BD9-81ED-4DB2-BD59-A6C34878D82A}">
                    <a16:rowId xmlns:a16="http://schemas.microsoft.com/office/drawing/2014/main" val="10003"/>
                  </a:ext>
                </a:extLst>
              </a:tr>
              <a:tr h="278130">
                <a:tc>
                  <a:txBody>
                    <a:bodyPr/>
                    <a:lstStyle/>
                    <a:p>
                      <a:pPr algn="ctr"/>
                      <a:r>
                        <a:rPr lang="en-US" sz="1400" baseline="30000" dirty="0"/>
                        <a:t>19</a:t>
                      </a:r>
                      <a:r>
                        <a:rPr lang="en-US" sz="1400" dirty="0"/>
                        <a:t>F</a:t>
                      </a:r>
                    </a:p>
                  </a:txBody>
                  <a:tcPr marL="68580" marR="68580" marT="34290" marB="34290"/>
                </a:tc>
                <a:tc>
                  <a:txBody>
                    <a:bodyPr/>
                    <a:lstStyle/>
                    <a:p>
                      <a:pPr algn="ctr"/>
                      <a:r>
                        <a:rPr lang="en-US" sz="1400" dirty="0"/>
                        <a:t>½ </a:t>
                      </a:r>
                    </a:p>
                  </a:txBody>
                  <a:tcPr marL="68580" marR="68580" marT="34290" marB="34290"/>
                </a:tc>
                <a:tc>
                  <a:txBody>
                    <a:bodyPr/>
                    <a:lstStyle/>
                    <a:p>
                      <a:pPr algn="r"/>
                      <a:r>
                        <a:rPr lang="en-US" sz="1400" dirty="0"/>
                        <a:t>100</a:t>
                      </a:r>
                      <a:r>
                        <a:rPr lang="en-US" sz="1400" dirty="0">
                          <a:solidFill>
                            <a:schemeClr val="bg1">
                              <a:lumMod val="95000"/>
                            </a:schemeClr>
                          </a:solidFill>
                        </a:rPr>
                        <a:t>__</a:t>
                      </a:r>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8.30x10</a:t>
                      </a:r>
                      <a:r>
                        <a:rPr lang="en-US" sz="1400" baseline="30000" dirty="0"/>
                        <a:t>-1</a:t>
                      </a:r>
                    </a:p>
                  </a:txBody>
                  <a:tcPr marL="68580" marR="68580" marT="34290" marB="34290"/>
                </a:tc>
                <a:extLst>
                  <a:ext uri="{0D108BD9-81ED-4DB2-BD59-A6C34878D82A}">
                    <a16:rowId xmlns:a16="http://schemas.microsoft.com/office/drawing/2014/main" val="10004"/>
                  </a:ext>
                </a:extLst>
              </a:tr>
              <a:tr h="278130">
                <a:tc>
                  <a:txBody>
                    <a:bodyPr/>
                    <a:lstStyle/>
                    <a:p>
                      <a:pPr algn="ctr"/>
                      <a:r>
                        <a:rPr lang="en-US" sz="1400" baseline="30000" dirty="0"/>
                        <a:t>31</a:t>
                      </a:r>
                      <a:r>
                        <a:rPr lang="en-US" sz="1400" dirty="0"/>
                        <a:t>P</a:t>
                      </a:r>
                    </a:p>
                  </a:txBody>
                  <a:tcPr marL="68580" marR="68580" marT="34290" marB="34290"/>
                </a:tc>
                <a:tc>
                  <a:txBody>
                    <a:bodyPr/>
                    <a:lstStyle/>
                    <a:p>
                      <a:pPr algn="ctr"/>
                      <a:r>
                        <a:rPr lang="en-US" sz="1400" dirty="0"/>
                        <a:t>½</a:t>
                      </a:r>
                    </a:p>
                  </a:txBody>
                  <a:tcPr marL="68580" marR="68580" marT="34290" marB="34290"/>
                </a:tc>
                <a:tc>
                  <a:txBody>
                    <a:bodyPr/>
                    <a:lstStyle/>
                    <a:p>
                      <a:pPr algn="r"/>
                      <a:r>
                        <a:rPr lang="en-US" sz="1400" dirty="0"/>
                        <a:t>~100</a:t>
                      </a:r>
                      <a:r>
                        <a:rPr lang="en-US" sz="1400" dirty="0">
                          <a:solidFill>
                            <a:schemeClr val="bg1">
                              <a:lumMod val="75000"/>
                            </a:schemeClr>
                          </a:solidFill>
                        </a:rPr>
                        <a:t>__</a:t>
                      </a:r>
                      <a:endParaRPr lang="en-US" sz="1400" dirty="0"/>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6.63x10</a:t>
                      </a:r>
                      <a:r>
                        <a:rPr lang="en-US" sz="1400" baseline="30000" dirty="0"/>
                        <a:t>-2</a:t>
                      </a:r>
                    </a:p>
                  </a:txBody>
                  <a:tcPr marL="68580" marR="68580" marT="34290" marB="34290"/>
                </a:tc>
                <a:extLst>
                  <a:ext uri="{0D108BD9-81ED-4DB2-BD59-A6C34878D82A}">
                    <a16:rowId xmlns:a16="http://schemas.microsoft.com/office/drawing/2014/main" val="10005"/>
                  </a:ext>
                </a:extLst>
              </a:tr>
              <a:tr h="278130">
                <a:tc>
                  <a:txBody>
                    <a:bodyPr/>
                    <a:lstStyle/>
                    <a:p>
                      <a:pPr algn="ctr"/>
                      <a:r>
                        <a:rPr lang="en-US" sz="1400" baseline="30000" dirty="0"/>
                        <a:t>12</a:t>
                      </a:r>
                      <a:r>
                        <a:rPr lang="en-US" sz="1400" dirty="0"/>
                        <a:t>C</a:t>
                      </a:r>
                    </a:p>
                  </a:txBody>
                  <a:tcPr marL="68580" marR="68580" marT="34290" marB="34290"/>
                </a:tc>
                <a:tc>
                  <a:txBody>
                    <a:bodyPr/>
                    <a:lstStyle/>
                    <a:p>
                      <a:pPr algn="ctr"/>
                      <a:r>
                        <a:rPr lang="en-US" sz="1400" dirty="0"/>
                        <a:t>0</a:t>
                      </a:r>
                    </a:p>
                  </a:txBody>
                  <a:tcPr marL="68580" marR="68580" marT="34290" marB="34290"/>
                </a:tc>
                <a:tc>
                  <a:txBody>
                    <a:bodyPr/>
                    <a:lstStyle/>
                    <a:p>
                      <a:pPr algn="r"/>
                      <a:r>
                        <a:rPr lang="en-US" sz="1400" dirty="0"/>
                        <a:t>98.90</a:t>
                      </a:r>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a:t>
                      </a:r>
                    </a:p>
                  </a:txBody>
                  <a:tcPr marL="68580" marR="68580" marT="34290" marB="34290"/>
                </a:tc>
                <a:extLst>
                  <a:ext uri="{0D108BD9-81ED-4DB2-BD59-A6C34878D82A}">
                    <a16:rowId xmlns:a16="http://schemas.microsoft.com/office/drawing/2014/main" val="10006"/>
                  </a:ext>
                </a:extLst>
              </a:tr>
              <a:tr h="278130">
                <a:tc>
                  <a:txBody>
                    <a:bodyPr/>
                    <a:lstStyle/>
                    <a:p>
                      <a:pPr algn="ctr"/>
                      <a:r>
                        <a:rPr lang="en-US" sz="1400" baseline="30000" dirty="0"/>
                        <a:t>16</a:t>
                      </a:r>
                      <a:r>
                        <a:rPr lang="en-US" sz="1400" dirty="0"/>
                        <a:t>O</a:t>
                      </a:r>
                    </a:p>
                  </a:txBody>
                  <a:tcPr marL="68580" marR="68580" marT="34290" marB="34290"/>
                </a:tc>
                <a:tc>
                  <a:txBody>
                    <a:bodyPr/>
                    <a:lstStyle/>
                    <a:p>
                      <a:pPr algn="ctr"/>
                      <a:r>
                        <a:rPr lang="en-US" sz="1400" dirty="0"/>
                        <a:t>0</a:t>
                      </a:r>
                    </a:p>
                  </a:txBody>
                  <a:tcPr marL="68580" marR="68580" marT="34290" marB="34290"/>
                </a:tc>
                <a:tc>
                  <a:txBody>
                    <a:bodyPr/>
                    <a:lstStyle/>
                    <a:p>
                      <a:pPr algn="r"/>
                      <a:r>
                        <a:rPr lang="en-US" sz="1400" dirty="0"/>
                        <a:t>~100</a:t>
                      </a:r>
                      <a:r>
                        <a:rPr lang="en-US" sz="1400" dirty="0">
                          <a:solidFill>
                            <a:schemeClr val="bg1">
                              <a:lumMod val="75000"/>
                            </a:schemeClr>
                          </a:solidFill>
                        </a:rPr>
                        <a:t>__</a:t>
                      </a:r>
                      <a:endParaRPr lang="en-US" sz="1400" dirty="0"/>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a:t>
                      </a:r>
                    </a:p>
                  </a:txBody>
                  <a:tcPr marL="68580" marR="68580" marT="34290" marB="34290"/>
                </a:tc>
                <a:extLst>
                  <a:ext uri="{0D108BD9-81ED-4DB2-BD59-A6C34878D82A}">
                    <a16:rowId xmlns:a16="http://schemas.microsoft.com/office/drawing/2014/main" val="10007"/>
                  </a:ext>
                </a:extLst>
              </a:tr>
            </a:tbl>
          </a:graphicData>
        </a:graphic>
      </p:graphicFrame>
      <p:sp>
        <p:nvSpPr>
          <p:cNvPr id="3" name="Date Placeholder 2">
            <a:extLst>
              <a:ext uri="{FF2B5EF4-FFF2-40B4-BE49-F238E27FC236}">
                <a16:creationId xmlns:a16="http://schemas.microsoft.com/office/drawing/2014/main" id="{A1379D9F-052E-B144-9A3B-1E228487258A}"/>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9F9D3C2B-13E6-014D-81AF-24B68E856E91}"/>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08951EE4-FE02-B14A-9913-1C58EDB5DEBA}"/>
              </a:ext>
            </a:extLst>
          </p:cNvPr>
          <p:cNvSpPr>
            <a:spLocks noGrp="1"/>
          </p:cNvSpPr>
          <p:nvPr>
            <p:ph type="sldNum" sz="quarter" idx="12"/>
          </p:nvPr>
        </p:nvSpPr>
        <p:spPr/>
        <p:txBody>
          <a:bodyPr/>
          <a:lstStyle/>
          <a:p>
            <a:fld id="{9F55A76C-3A57-0940-BBC0-C9D853A7BB7B}" type="slidenum">
              <a:rPr lang="en-US" smtClean="0"/>
              <a:t>59</a:t>
            </a:fld>
            <a:endParaRPr lang="en-US"/>
          </a:p>
        </p:txBody>
      </p:sp>
    </p:spTree>
    <p:extLst>
      <p:ext uri="{BB962C8B-B14F-4D97-AF65-F5344CB8AC3E}">
        <p14:creationId xmlns:p14="http://schemas.microsoft.com/office/powerpoint/2010/main" val="3678360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E01B22-8D7F-B74B-97F8-B778E370BD9D}"/>
              </a:ext>
            </a:extLst>
          </p:cNvPr>
          <p:cNvSpPr txBox="1"/>
          <p:nvPr/>
        </p:nvSpPr>
        <p:spPr>
          <a:xfrm>
            <a:off x="200826" y="2772041"/>
            <a:ext cx="8742348" cy="1015663"/>
          </a:xfrm>
          <a:prstGeom prst="rect">
            <a:avLst/>
          </a:prstGeom>
          <a:noFill/>
        </p:spPr>
        <p:txBody>
          <a:bodyPr wrap="square" rtlCol="0">
            <a:spAutoFit/>
          </a:bodyPr>
          <a:lstStyle/>
          <a:p>
            <a:pPr algn="ctr"/>
            <a:r>
              <a:rPr lang="cs-CZ" sz="6000" dirty="0"/>
              <a:t>Proteiny</a:t>
            </a:r>
          </a:p>
        </p:txBody>
      </p:sp>
      <p:sp>
        <p:nvSpPr>
          <p:cNvPr id="6" name="Date Placeholder 5">
            <a:extLst>
              <a:ext uri="{FF2B5EF4-FFF2-40B4-BE49-F238E27FC236}">
                <a16:creationId xmlns:a16="http://schemas.microsoft.com/office/drawing/2014/main" id="{B0986570-05D7-7843-9288-FE9E27036E45}"/>
              </a:ext>
            </a:extLst>
          </p:cNvPr>
          <p:cNvSpPr>
            <a:spLocks noGrp="1"/>
          </p:cNvSpPr>
          <p:nvPr>
            <p:ph type="dt" sz="half" idx="10"/>
          </p:nvPr>
        </p:nvSpPr>
        <p:spPr/>
        <p:txBody>
          <a:bodyPr/>
          <a:lstStyle/>
          <a:p>
            <a:r>
              <a:rPr lang="cs-CZ"/>
              <a:t>16/10/2023</a:t>
            </a:r>
            <a:endParaRPr lang="en-US"/>
          </a:p>
        </p:txBody>
      </p:sp>
      <p:sp>
        <p:nvSpPr>
          <p:cNvPr id="7" name="Footer Placeholder 6">
            <a:extLst>
              <a:ext uri="{FF2B5EF4-FFF2-40B4-BE49-F238E27FC236}">
                <a16:creationId xmlns:a16="http://schemas.microsoft.com/office/drawing/2014/main" id="{96956ECE-FC87-6F41-91AC-EE5D94DC2B74}"/>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9C53CDA8-A50A-534B-BEB6-9D4DB167DB13}"/>
              </a:ext>
            </a:extLst>
          </p:cNvPr>
          <p:cNvSpPr>
            <a:spLocks noGrp="1"/>
          </p:cNvSpPr>
          <p:nvPr>
            <p:ph type="sldNum" sz="quarter" idx="12"/>
          </p:nvPr>
        </p:nvSpPr>
        <p:spPr/>
        <p:txBody>
          <a:bodyPr/>
          <a:lstStyle/>
          <a:p>
            <a:fld id="{9F55A76C-3A57-0940-BBC0-C9D853A7BB7B}" type="slidenum">
              <a:rPr lang="en-US" smtClean="0"/>
              <a:t>6</a:t>
            </a:fld>
            <a:endParaRPr lang="en-US"/>
          </a:p>
        </p:txBody>
      </p:sp>
    </p:spTree>
    <p:extLst>
      <p:ext uri="{BB962C8B-B14F-4D97-AF65-F5344CB8AC3E}">
        <p14:creationId xmlns:p14="http://schemas.microsoft.com/office/powerpoint/2010/main" val="732825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karelk\Presentations\070314-UFKLSeminar\NMR-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1" y="3453467"/>
            <a:ext cx="1740694" cy="179546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 name="Group 6"/>
          <p:cNvGrpSpPr/>
          <p:nvPr/>
        </p:nvGrpSpPr>
        <p:grpSpPr>
          <a:xfrm>
            <a:off x="3671888" y="3394100"/>
            <a:ext cx="1971675" cy="2228850"/>
            <a:chOff x="5181600" y="3530600"/>
            <a:chExt cx="2628900" cy="2971800"/>
          </a:xfrm>
        </p:grpSpPr>
        <p:pic>
          <p:nvPicPr>
            <p:cNvPr id="5" name="Picture 9" descr="D:\karelk\Presentations\070314-UFKLSeminar\NMR-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810000"/>
              <a:ext cx="2628900" cy="2692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184900" y="3530600"/>
              <a:ext cx="774700" cy="553997"/>
            </a:xfrm>
            <a:prstGeom prst="rect">
              <a:avLst/>
            </a:prstGeom>
            <a:noFill/>
          </p:spPr>
          <p:txBody>
            <a:bodyPr wrap="square" rtlCol="0">
              <a:spAutoFit/>
            </a:bodyPr>
            <a:lstStyle/>
            <a:p>
              <a:r>
                <a:rPr lang="en-US" sz="2100" dirty="0">
                  <a:latin typeface="Times New Roman"/>
                  <a:cs typeface="Times New Roman"/>
                </a:rPr>
                <a:t>r</a:t>
              </a:r>
              <a:r>
                <a:rPr lang="en-US" sz="2100" baseline="-25000" dirty="0">
                  <a:latin typeface="Times New Roman"/>
                  <a:cs typeface="Times New Roman"/>
                </a:rPr>
                <a:t>1,2</a:t>
              </a:r>
            </a:p>
          </p:txBody>
        </p:sp>
      </p:grpSp>
      <p:sp>
        <p:nvSpPr>
          <p:cNvPr id="6" name="TextBox 5"/>
          <p:cNvSpPr txBox="1"/>
          <p:nvPr/>
        </p:nvSpPr>
        <p:spPr>
          <a:xfrm>
            <a:off x="5734050" y="4990781"/>
            <a:ext cx="2124075" cy="815608"/>
          </a:xfrm>
          <a:prstGeom prst="rect">
            <a:avLst/>
          </a:prstGeom>
          <a:noFill/>
        </p:spPr>
        <p:txBody>
          <a:bodyPr wrap="square" rtlCol="0">
            <a:spAutoFit/>
          </a:bodyPr>
          <a:lstStyle/>
          <a:p>
            <a:r>
              <a:rPr lang="en-US" sz="2100" b="1" dirty="0">
                <a:solidFill>
                  <a:srgbClr val="0000FF"/>
                </a:solidFill>
                <a:latin typeface="Times New Roman"/>
                <a:cs typeface="Times New Roman"/>
              </a:rPr>
              <a:t>r</a:t>
            </a:r>
            <a:r>
              <a:rPr lang="en-US" sz="2100" b="1" baseline="-25000" dirty="0">
                <a:solidFill>
                  <a:srgbClr val="0000FF"/>
                </a:solidFill>
                <a:latin typeface="Times New Roman"/>
                <a:cs typeface="Times New Roman"/>
              </a:rPr>
              <a:t>1,2;</a:t>
            </a:r>
            <a:r>
              <a:rPr lang="en-US" sz="2100" b="1" dirty="0">
                <a:solidFill>
                  <a:srgbClr val="0000FF"/>
                </a:solidFill>
                <a:latin typeface="Times New Roman"/>
                <a:cs typeface="Times New Roman"/>
              </a:rPr>
              <a:t> r</a:t>
            </a:r>
            <a:r>
              <a:rPr lang="en-US" sz="2100" b="1" baseline="-25000" dirty="0">
                <a:solidFill>
                  <a:srgbClr val="0000FF"/>
                </a:solidFill>
                <a:latin typeface="Times New Roman"/>
                <a:cs typeface="Times New Roman"/>
              </a:rPr>
              <a:t>1,3;</a:t>
            </a:r>
            <a:r>
              <a:rPr lang="en-US" sz="2100" b="1" dirty="0">
                <a:solidFill>
                  <a:srgbClr val="0000FF"/>
                </a:solidFill>
                <a:latin typeface="Times New Roman"/>
                <a:cs typeface="Times New Roman"/>
              </a:rPr>
              <a:t> r</a:t>
            </a:r>
            <a:r>
              <a:rPr lang="en-US" sz="2100" b="1" baseline="-25000" dirty="0">
                <a:solidFill>
                  <a:srgbClr val="0000FF"/>
                </a:solidFill>
                <a:latin typeface="Times New Roman"/>
                <a:cs typeface="Times New Roman"/>
              </a:rPr>
              <a:t>2,3</a:t>
            </a:r>
            <a:r>
              <a:rPr lang="en-US" sz="2100" b="1" dirty="0">
                <a:solidFill>
                  <a:srgbClr val="0000FF"/>
                </a:solidFill>
                <a:latin typeface="Times New Roman"/>
                <a:cs typeface="Times New Roman"/>
              </a:rPr>
              <a:t>≤ 6 </a:t>
            </a:r>
            <a:r>
              <a:rPr lang="en-US" sz="2100" b="1" dirty="0" err="1">
                <a:solidFill>
                  <a:srgbClr val="0000FF"/>
                </a:solidFill>
                <a:latin typeface="Times New Roman"/>
                <a:cs typeface="Times New Roman"/>
              </a:rPr>
              <a:t>Å</a:t>
            </a:r>
            <a:endParaRPr lang="en-US" sz="2100" b="1" dirty="0">
              <a:solidFill>
                <a:srgbClr val="0000FF"/>
              </a:solidFill>
              <a:latin typeface="Times New Roman"/>
              <a:cs typeface="Times New Roman"/>
            </a:endParaRPr>
          </a:p>
          <a:p>
            <a:endParaRPr lang="en-US" sz="2100" baseline="-25000" dirty="0">
              <a:latin typeface="Times New Roman"/>
              <a:cs typeface="Times New Roman"/>
            </a:endParaRPr>
          </a:p>
          <a:p>
            <a:pPr algn="r"/>
            <a:r>
              <a:rPr lang="en-US" sz="1200" dirty="0">
                <a:latin typeface="Times New Roman"/>
                <a:cs typeface="Times New Roman"/>
              </a:rPr>
              <a:t>1Å=1.10</a:t>
            </a:r>
            <a:r>
              <a:rPr lang="en-US" sz="1200" baseline="30000" dirty="0">
                <a:latin typeface="Times New Roman"/>
                <a:cs typeface="Times New Roman"/>
              </a:rPr>
              <a:t>-10</a:t>
            </a:r>
            <a:r>
              <a:rPr lang="en-US" sz="1200" dirty="0">
                <a:latin typeface="Times New Roman"/>
                <a:cs typeface="Times New Roman"/>
              </a:rPr>
              <a:t>m</a:t>
            </a:r>
            <a:endParaRPr lang="en-US" sz="1200" baseline="-25000" dirty="0">
              <a:latin typeface="Times New Roman"/>
              <a:cs typeface="Times New Roman"/>
            </a:endParaRPr>
          </a:p>
        </p:txBody>
      </p:sp>
      <p:sp>
        <p:nvSpPr>
          <p:cNvPr id="8" name="TextBox 7"/>
          <p:cNvSpPr txBox="1"/>
          <p:nvPr/>
        </p:nvSpPr>
        <p:spPr>
          <a:xfrm>
            <a:off x="1209675" y="3152908"/>
            <a:ext cx="666750" cy="300082"/>
          </a:xfrm>
          <a:prstGeom prst="rect">
            <a:avLst/>
          </a:prstGeom>
          <a:noFill/>
        </p:spPr>
        <p:txBody>
          <a:bodyPr wrap="square" rtlCol="0">
            <a:spAutoFit/>
          </a:bodyPr>
          <a:lstStyle/>
          <a:p>
            <a:r>
              <a:rPr lang="en-US" sz="1350" b="1" dirty="0">
                <a:solidFill>
                  <a:srgbClr val="0000FF"/>
                </a:solidFill>
              </a:rPr>
              <a:t>NOE:</a:t>
            </a:r>
          </a:p>
        </p:txBody>
      </p:sp>
      <p:sp>
        <p:nvSpPr>
          <p:cNvPr id="9" name="TextBox 8"/>
          <p:cNvSpPr txBox="1"/>
          <p:nvPr/>
        </p:nvSpPr>
        <p:spPr>
          <a:xfrm>
            <a:off x="560119" y="971781"/>
            <a:ext cx="8023763" cy="2492990"/>
          </a:xfrm>
          <a:prstGeom prst="rect">
            <a:avLst/>
          </a:prstGeom>
          <a:noFill/>
        </p:spPr>
        <p:txBody>
          <a:bodyPr wrap="square" rtlCol="0">
            <a:spAutoFit/>
          </a:bodyPr>
          <a:lstStyle/>
          <a:p>
            <a:pPr algn="ctr"/>
            <a:r>
              <a:rPr lang="en-US" sz="2400" dirty="0">
                <a:solidFill>
                  <a:srgbClr val="FF0000"/>
                </a:solidFill>
              </a:rPr>
              <a:t>NMR as a tool for study </a:t>
            </a:r>
            <a:r>
              <a:rPr lang="en-US" sz="2400" b="1" dirty="0">
                <a:solidFill>
                  <a:srgbClr val="FF0000"/>
                </a:solidFill>
              </a:rPr>
              <a:t>structure</a:t>
            </a:r>
            <a:r>
              <a:rPr lang="en-US" sz="2400" dirty="0">
                <a:solidFill>
                  <a:srgbClr val="FF0000"/>
                </a:solidFill>
              </a:rPr>
              <a:t>, </a:t>
            </a:r>
            <a:r>
              <a:rPr lang="en-US" sz="2400" b="1" dirty="0">
                <a:solidFill>
                  <a:srgbClr val="FF0000"/>
                </a:solidFill>
              </a:rPr>
              <a:t>dynamics </a:t>
            </a:r>
            <a:r>
              <a:rPr lang="en-US" sz="2400" dirty="0">
                <a:solidFill>
                  <a:srgbClr val="FF0000"/>
                </a:solidFill>
              </a:rPr>
              <a:t>and</a:t>
            </a:r>
            <a:r>
              <a:rPr lang="en-US" sz="2400" b="1" dirty="0">
                <a:solidFill>
                  <a:srgbClr val="FF0000"/>
                </a:solidFill>
              </a:rPr>
              <a:t> interactions </a:t>
            </a:r>
            <a:r>
              <a:rPr lang="en-US" sz="2400" dirty="0">
                <a:solidFill>
                  <a:srgbClr val="FF0000"/>
                </a:solidFill>
              </a:rPr>
              <a:t>of biomolecules</a:t>
            </a:r>
          </a:p>
          <a:p>
            <a:endParaRPr lang="en-US" sz="1350" dirty="0"/>
          </a:p>
          <a:p>
            <a:r>
              <a:rPr lang="en-US" sz="1350" dirty="0"/>
              <a:t>0)   AA/NA sequence, resonance assignment, standard chemical shifts</a:t>
            </a:r>
          </a:p>
          <a:p>
            <a:pPr marL="257175" indent="-257175">
              <a:buAutoNum type="arabicParenR"/>
            </a:pPr>
            <a:r>
              <a:rPr lang="en-US" sz="1350" dirty="0"/>
              <a:t>Structure determination of proteins/NAs</a:t>
            </a:r>
          </a:p>
          <a:p>
            <a:pPr marL="257175" indent="-257175">
              <a:buAutoNum type="arabicParenR"/>
            </a:pPr>
            <a:r>
              <a:rPr lang="en-US" sz="1350" dirty="0"/>
              <a:t>NMR can provide detailed information about the structure at the atomic level resolution relying on the spatial proximity of  two interacting protons – nuclear </a:t>
            </a:r>
            <a:r>
              <a:rPr lang="en-US" sz="1350" dirty="0" err="1"/>
              <a:t>Overhauser</a:t>
            </a:r>
            <a:r>
              <a:rPr lang="en-US" sz="1350" dirty="0"/>
              <a:t> enhancement (</a:t>
            </a:r>
            <a:r>
              <a:rPr lang="en-US" sz="1350" dirty="0">
                <a:solidFill>
                  <a:srgbClr val="0000FF"/>
                </a:solidFill>
              </a:rPr>
              <a:t>NOE</a:t>
            </a:r>
            <a:r>
              <a:rPr lang="en-US" sz="1350" dirty="0"/>
              <a:t>)</a:t>
            </a:r>
          </a:p>
          <a:p>
            <a:pPr marL="257175" indent="-257175">
              <a:buAutoNum type="arabicParenR"/>
            </a:pPr>
            <a:r>
              <a:rPr lang="en-US" sz="1350" dirty="0"/>
              <a:t>Additional structural information can be obtained (residual dipolar couplings – </a:t>
            </a:r>
            <a:r>
              <a:rPr lang="en-US" sz="1350" dirty="0">
                <a:solidFill>
                  <a:srgbClr val="0000FF"/>
                </a:solidFill>
              </a:rPr>
              <a:t>RDC</a:t>
            </a:r>
            <a:r>
              <a:rPr lang="en-US" sz="1350" dirty="0"/>
              <a:t>s, </a:t>
            </a:r>
            <a:r>
              <a:rPr lang="en-US" sz="1350" i="1" dirty="0">
                <a:solidFill>
                  <a:srgbClr val="0000FF"/>
                </a:solidFill>
              </a:rPr>
              <a:t>J</a:t>
            </a:r>
            <a:r>
              <a:rPr lang="en-US" sz="1350" dirty="0"/>
              <a:t>-couplings, backbone chemical shifts - </a:t>
            </a:r>
            <a:r>
              <a:rPr lang="en-US" sz="1350" dirty="0">
                <a:solidFill>
                  <a:srgbClr val="0000FF"/>
                </a:solidFill>
              </a:rPr>
              <a:t>CSI</a:t>
            </a:r>
            <a:r>
              <a:rPr lang="en-US" sz="1350" dirty="0"/>
              <a:t>)</a:t>
            </a:r>
          </a:p>
          <a:p>
            <a:pPr marL="257175" indent="-257175">
              <a:buAutoNum type="arabicParenR"/>
            </a:pPr>
            <a:endParaRPr lang="en-US" sz="1350" dirty="0"/>
          </a:p>
        </p:txBody>
      </p:sp>
      <p:sp>
        <p:nvSpPr>
          <p:cNvPr id="12" name="Date Placeholder 11">
            <a:extLst>
              <a:ext uri="{FF2B5EF4-FFF2-40B4-BE49-F238E27FC236}">
                <a16:creationId xmlns:a16="http://schemas.microsoft.com/office/drawing/2014/main" id="{189EFFE7-CF43-3C4C-A55E-2BFE3330E380}"/>
              </a:ext>
            </a:extLst>
          </p:cNvPr>
          <p:cNvSpPr>
            <a:spLocks noGrp="1"/>
          </p:cNvSpPr>
          <p:nvPr>
            <p:ph type="dt" sz="half" idx="10"/>
          </p:nvPr>
        </p:nvSpPr>
        <p:spPr/>
        <p:txBody>
          <a:bodyPr/>
          <a:lstStyle/>
          <a:p>
            <a:r>
              <a:rPr lang="cs-CZ"/>
              <a:t>16/10/2023</a:t>
            </a:r>
            <a:endParaRPr lang="en-US"/>
          </a:p>
        </p:txBody>
      </p:sp>
      <p:sp>
        <p:nvSpPr>
          <p:cNvPr id="13" name="Footer Placeholder 12">
            <a:extLst>
              <a:ext uri="{FF2B5EF4-FFF2-40B4-BE49-F238E27FC236}">
                <a16:creationId xmlns:a16="http://schemas.microsoft.com/office/drawing/2014/main" id="{DFE34D4C-4E1E-5646-8D99-1C34EDA0A1C9}"/>
              </a:ext>
            </a:extLst>
          </p:cNvPr>
          <p:cNvSpPr>
            <a:spLocks noGrp="1"/>
          </p:cNvSpPr>
          <p:nvPr>
            <p:ph type="ftr" sz="quarter" idx="11"/>
          </p:nvPr>
        </p:nvSpPr>
        <p:spPr/>
        <p:txBody>
          <a:bodyPr/>
          <a:lstStyle/>
          <a:p>
            <a:r>
              <a:rPr lang="en-US"/>
              <a:t>Karel Kubíček</a:t>
            </a:r>
          </a:p>
        </p:txBody>
      </p:sp>
      <p:sp>
        <p:nvSpPr>
          <p:cNvPr id="14" name="Slide Number Placeholder 13">
            <a:extLst>
              <a:ext uri="{FF2B5EF4-FFF2-40B4-BE49-F238E27FC236}">
                <a16:creationId xmlns:a16="http://schemas.microsoft.com/office/drawing/2014/main" id="{D1739353-AC9B-4C43-B729-37E348384FFC}"/>
              </a:ext>
            </a:extLst>
          </p:cNvPr>
          <p:cNvSpPr>
            <a:spLocks noGrp="1"/>
          </p:cNvSpPr>
          <p:nvPr>
            <p:ph type="sldNum" sz="quarter" idx="12"/>
          </p:nvPr>
        </p:nvSpPr>
        <p:spPr/>
        <p:txBody>
          <a:bodyPr/>
          <a:lstStyle/>
          <a:p>
            <a:fld id="{9F55A76C-3A57-0940-BBC0-C9D853A7BB7B}" type="slidenum">
              <a:rPr lang="en-US" smtClean="0"/>
              <a:t>60</a:t>
            </a:fld>
            <a:endParaRPr lang="en-US"/>
          </a:p>
        </p:txBody>
      </p:sp>
    </p:spTree>
    <p:extLst>
      <p:ext uri="{BB962C8B-B14F-4D97-AF65-F5344CB8AC3E}">
        <p14:creationId xmlns:p14="http://schemas.microsoft.com/office/powerpoint/2010/main" val="8511682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71950" y="5683166"/>
            <a:ext cx="3829050" cy="276999"/>
          </a:xfrm>
          <a:prstGeom prst="rect">
            <a:avLst/>
          </a:prstGeom>
          <a:noFill/>
        </p:spPr>
        <p:txBody>
          <a:bodyPr wrap="square" rtlCol="0">
            <a:spAutoFit/>
          </a:bodyPr>
          <a:lstStyle/>
          <a:p>
            <a:r>
              <a:rPr lang="en-US" sz="1200" dirty="0">
                <a:hlinkClick r:id="rId2"/>
              </a:rPr>
              <a:t>http://www.fbreagents.com/basics_nmr/9proteins.htm</a:t>
            </a:r>
            <a:endParaRPr lang="en-US" sz="1200" dirty="0"/>
          </a:p>
        </p:txBody>
      </p:sp>
      <p:grpSp>
        <p:nvGrpSpPr>
          <p:cNvPr id="7" name="Group 6"/>
          <p:cNvGrpSpPr/>
          <p:nvPr/>
        </p:nvGrpSpPr>
        <p:grpSpPr>
          <a:xfrm>
            <a:off x="1390650" y="1271735"/>
            <a:ext cx="5284935" cy="1781778"/>
            <a:chOff x="330200" y="1720014"/>
            <a:chExt cx="8509000" cy="2868749"/>
          </a:xfrm>
        </p:grpSpPr>
        <p:pic>
          <p:nvPicPr>
            <p:cNvPr id="4" name="Picture 3" descr="structuredetermin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1720014"/>
              <a:ext cx="8509000" cy="2868749"/>
            </a:xfrm>
            <a:prstGeom prst="rect">
              <a:avLst/>
            </a:prstGeom>
          </p:spPr>
        </p:pic>
        <p:sp>
          <p:nvSpPr>
            <p:cNvPr id="6" name="TextBox 5"/>
            <p:cNvSpPr txBox="1"/>
            <p:nvPr/>
          </p:nvSpPr>
          <p:spPr>
            <a:xfrm>
              <a:off x="4165602" y="2882899"/>
              <a:ext cx="2296396" cy="408817"/>
            </a:xfrm>
            <a:prstGeom prst="rect">
              <a:avLst/>
            </a:prstGeom>
            <a:solidFill>
              <a:schemeClr val="bg1"/>
            </a:solidFill>
          </p:spPr>
          <p:txBody>
            <a:bodyPr wrap="square" rtlCol="0">
              <a:spAutoFit/>
            </a:bodyPr>
            <a:lstStyle/>
            <a:p>
              <a:r>
                <a:rPr lang="en-US" sz="1050" dirty="0"/>
                <a:t>Structure calculation</a:t>
              </a:r>
            </a:p>
          </p:txBody>
        </p:sp>
      </p:grpSp>
      <p:sp>
        <p:nvSpPr>
          <p:cNvPr id="8" name="TextBox 7"/>
          <p:cNvSpPr txBox="1"/>
          <p:nvPr/>
        </p:nvSpPr>
        <p:spPr>
          <a:xfrm>
            <a:off x="1390650" y="913626"/>
            <a:ext cx="5381625" cy="300082"/>
          </a:xfrm>
          <a:prstGeom prst="rect">
            <a:avLst/>
          </a:prstGeom>
          <a:noFill/>
        </p:spPr>
        <p:txBody>
          <a:bodyPr wrap="square" rtlCol="0">
            <a:spAutoFit/>
          </a:bodyPr>
          <a:lstStyle/>
          <a:p>
            <a:r>
              <a:rPr lang="en-US" sz="1350" dirty="0"/>
              <a:t>Iterative procedure of structure determination by NMR</a:t>
            </a:r>
          </a:p>
        </p:txBody>
      </p:sp>
      <p:grpSp>
        <p:nvGrpSpPr>
          <p:cNvPr id="12" name="Group 11"/>
          <p:cNvGrpSpPr/>
          <p:nvPr/>
        </p:nvGrpSpPr>
        <p:grpSpPr>
          <a:xfrm>
            <a:off x="5199105" y="3525324"/>
            <a:ext cx="2801895" cy="2005479"/>
            <a:chOff x="5408140" y="3557430"/>
            <a:chExt cx="3735860" cy="2673972"/>
          </a:xfrm>
        </p:grpSpPr>
        <p:pic>
          <p:nvPicPr>
            <p:cNvPr id="9" name="Picture 8" descr="2lo6_nrd1_cid.png"/>
            <p:cNvPicPr>
              <a:picLocks noChangeAspect="1"/>
            </p:cNvPicPr>
            <p:nvPr/>
          </p:nvPicPr>
          <p:blipFill rotWithShape="1">
            <a:blip r:embed="rId4">
              <a:extLst>
                <a:ext uri="{28A0092B-C50C-407E-A947-70E740481C1C}">
                  <a14:useLocalDpi xmlns:a14="http://schemas.microsoft.com/office/drawing/2010/main" val="0"/>
                </a:ext>
              </a:extLst>
            </a:blip>
            <a:srcRect l="12222" t="2561" r="22083"/>
            <a:stretch/>
          </p:blipFill>
          <p:spPr>
            <a:xfrm>
              <a:off x="5549900" y="3557430"/>
              <a:ext cx="3289300" cy="2645467"/>
            </a:xfrm>
            <a:prstGeom prst="rect">
              <a:avLst/>
            </a:prstGeom>
          </p:spPr>
        </p:pic>
        <p:sp>
          <p:nvSpPr>
            <p:cNvPr id="10" name="TextBox 9"/>
            <p:cNvSpPr txBox="1"/>
            <p:nvPr/>
          </p:nvSpPr>
          <p:spPr>
            <a:xfrm>
              <a:off x="5408140" y="4376907"/>
              <a:ext cx="524719" cy="400109"/>
            </a:xfrm>
            <a:prstGeom prst="rect">
              <a:avLst/>
            </a:prstGeom>
            <a:noFill/>
          </p:spPr>
          <p:txBody>
            <a:bodyPr wrap="square" rtlCol="0">
              <a:spAutoFit/>
            </a:bodyPr>
            <a:lstStyle/>
            <a:p>
              <a:r>
                <a:rPr lang="en-US" sz="1350" dirty="0">
                  <a:solidFill>
                    <a:srgbClr val="0000FF"/>
                  </a:solidFill>
                </a:rPr>
                <a:t>N</a:t>
              </a:r>
            </a:p>
          </p:txBody>
        </p:sp>
        <p:sp>
          <p:nvSpPr>
            <p:cNvPr id="11" name="TextBox 10"/>
            <p:cNvSpPr txBox="1"/>
            <p:nvPr/>
          </p:nvSpPr>
          <p:spPr>
            <a:xfrm>
              <a:off x="8696255" y="5831293"/>
              <a:ext cx="447745" cy="400109"/>
            </a:xfrm>
            <a:prstGeom prst="rect">
              <a:avLst/>
            </a:prstGeom>
            <a:noFill/>
          </p:spPr>
          <p:txBody>
            <a:bodyPr wrap="square" rtlCol="0">
              <a:spAutoFit/>
            </a:bodyPr>
            <a:lstStyle/>
            <a:p>
              <a:r>
                <a:rPr lang="en-US" sz="1350" dirty="0">
                  <a:solidFill>
                    <a:srgbClr val="0000FF"/>
                  </a:solidFill>
                </a:rPr>
                <a:t>C</a:t>
              </a:r>
            </a:p>
          </p:txBody>
        </p:sp>
      </p:grpSp>
      <p:sp>
        <p:nvSpPr>
          <p:cNvPr id="13" name="TextBox 12"/>
          <p:cNvSpPr txBox="1"/>
          <p:nvPr/>
        </p:nvSpPr>
        <p:spPr>
          <a:xfrm>
            <a:off x="5305425" y="5216819"/>
            <a:ext cx="1149336" cy="461665"/>
          </a:xfrm>
          <a:prstGeom prst="rect">
            <a:avLst/>
          </a:prstGeom>
          <a:noFill/>
        </p:spPr>
        <p:txBody>
          <a:bodyPr wrap="square" rtlCol="0">
            <a:spAutoFit/>
          </a:bodyPr>
          <a:lstStyle/>
          <a:p>
            <a:r>
              <a:rPr lang="en-US" sz="1200" dirty="0"/>
              <a:t>Nrd1 CID</a:t>
            </a:r>
          </a:p>
          <a:p>
            <a:r>
              <a:rPr lang="en-US" sz="1200" dirty="0"/>
              <a:t>PDB ID: 2LO6</a:t>
            </a:r>
          </a:p>
        </p:txBody>
      </p:sp>
      <p:sp>
        <p:nvSpPr>
          <p:cNvPr id="17" name="Freeform 16"/>
          <p:cNvSpPr/>
          <p:nvPr/>
        </p:nvSpPr>
        <p:spPr>
          <a:xfrm>
            <a:off x="5905834" y="2887235"/>
            <a:ext cx="644667" cy="1000559"/>
          </a:xfrm>
          <a:custGeom>
            <a:avLst/>
            <a:gdLst>
              <a:gd name="connsiteX0" fmla="*/ 0 w 859556"/>
              <a:gd name="connsiteY0" fmla="*/ 0 h 1334079"/>
              <a:gd name="connsiteX1" fmla="*/ 538826 w 859556"/>
              <a:gd name="connsiteY1" fmla="*/ 346347 h 1334079"/>
              <a:gd name="connsiteX2" fmla="*/ 859556 w 859556"/>
              <a:gd name="connsiteY2" fmla="*/ 1334079 h 1334079"/>
            </a:gdLst>
            <a:ahLst/>
            <a:cxnLst>
              <a:cxn ang="0">
                <a:pos x="connsiteX0" y="connsiteY0"/>
              </a:cxn>
              <a:cxn ang="0">
                <a:pos x="connsiteX1" y="connsiteY1"/>
              </a:cxn>
              <a:cxn ang="0">
                <a:pos x="connsiteX2" y="connsiteY2"/>
              </a:cxn>
            </a:cxnLst>
            <a:rect l="l" t="t" r="r" b="b"/>
            <a:pathLst>
              <a:path w="859556" h="1334079">
                <a:moveTo>
                  <a:pt x="0" y="0"/>
                </a:moveTo>
                <a:cubicBezTo>
                  <a:pt x="197783" y="62000"/>
                  <a:pt x="395567" y="124000"/>
                  <a:pt x="538826" y="346347"/>
                </a:cubicBezTo>
                <a:cubicBezTo>
                  <a:pt x="682085" y="568694"/>
                  <a:pt x="859556" y="1334079"/>
                  <a:pt x="859556" y="1334079"/>
                </a:cubicBezTo>
              </a:path>
            </a:pathLst>
          </a:cu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8" name="TextBox 17"/>
          <p:cNvSpPr txBox="1"/>
          <p:nvPr/>
        </p:nvSpPr>
        <p:spPr>
          <a:xfrm>
            <a:off x="2134056" y="3862932"/>
            <a:ext cx="2655641" cy="1131079"/>
          </a:xfrm>
          <a:prstGeom prst="rect">
            <a:avLst/>
          </a:prstGeom>
          <a:noFill/>
        </p:spPr>
        <p:txBody>
          <a:bodyPr wrap="square" rtlCol="0">
            <a:spAutoFit/>
          </a:bodyPr>
          <a:lstStyle/>
          <a:p>
            <a:pPr algn="just"/>
            <a:r>
              <a:rPr lang="en-US" sz="1350" dirty="0"/>
              <a:t>Uncertainty of the final structure represented as a family of 10-20 structures with deviation among individual members indicated by RMSD (typically &lt;1.5 Å</a:t>
            </a:r>
            <a:r>
              <a:rPr lang="en-US" sz="1350" baseline="30000" dirty="0"/>
              <a:t>2</a:t>
            </a:r>
            <a:r>
              <a:rPr lang="en-US" sz="1350" dirty="0"/>
              <a:t>) </a:t>
            </a:r>
          </a:p>
        </p:txBody>
      </p:sp>
      <p:sp>
        <p:nvSpPr>
          <p:cNvPr id="19" name="TextBox 18"/>
          <p:cNvSpPr txBox="1"/>
          <p:nvPr/>
        </p:nvSpPr>
        <p:spPr>
          <a:xfrm>
            <a:off x="6397023" y="3012301"/>
            <a:ext cx="673532" cy="577081"/>
          </a:xfrm>
          <a:prstGeom prst="rect">
            <a:avLst/>
          </a:prstGeom>
          <a:noFill/>
        </p:spPr>
        <p:txBody>
          <a:bodyPr wrap="square" rtlCol="0">
            <a:spAutoFit/>
          </a:bodyPr>
          <a:lstStyle/>
          <a:p>
            <a:r>
              <a:rPr lang="en-US" sz="1050" dirty="0"/>
              <a:t>Final structure</a:t>
            </a:r>
          </a:p>
        </p:txBody>
      </p:sp>
      <p:sp>
        <p:nvSpPr>
          <p:cNvPr id="15" name="Date Placeholder 14">
            <a:extLst>
              <a:ext uri="{FF2B5EF4-FFF2-40B4-BE49-F238E27FC236}">
                <a16:creationId xmlns:a16="http://schemas.microsoft.com/office/drawing/2014/main" id="{9DAA40FB-C6C8-F14B-9293-8E8DA723F5E7}"/>
              </a:ext>
            </a:extLst>
          </p:cNvPr>
          <p:cNvSpPr>
            <a:spLocks noGrp="1"/>
          </p:cNvSpPr>
          <p:nvPr>
            <p:ph type="dt" sz="half" idx="10"/>
          </p:nvPr>
        </p:nvSpPr>
        <p:spPr/>
        <p:txBody>
          <a:bodyPr/>
          <a:lstStyle/>
          <a:p>
            <a:r>
              <a:rPr lang="cs-CZ"/>
              <a:t>16/10/2023</a:t>
            </a:r>
            <a:endParaRPr lang="en-US" dirty="0"/>
          </a:p>
        </p:txBody>
      </p:sp>
      <p:sp>
        <p:nvSpPr>
          <p:cNvPr id="16" name="Footer Placeholder 15">
            <a:extLst>
              <a:ext uri="{FF2B5EF4-FFF2-40B4-BE49-F238E27FC236}">
                <a16:creationId xmlns:a16="http://schemas.microsoft.com/office/drawing/2014/main" id="{6CE81835-21FA-C240-97C4-FAA5BDF9357D}"/>
              </a:ext>
            </a:extLst>
          </p:cNvPr>
          <p:cNvSpPr>
            <a:spLocks noGrp="1"/>
          </p:cNvSpPr>
          <p:nvPr>
            <p:ph type="ftr" sz="quarter" idx="11"/>
          </p:nvPr>
        </p:nvSpPr>
        <p:spPr/>
        <p:txBody>
          <a:bodyPr/>
          <a:lstStyle/>
          <a:p>
            <a:r>
              <a:rPr lang="en-US"/>
              <a:t>Karel Kubíček</a:t>
            </a:r>
          </a:p>
        </p:txBody>
      </p:sp>
      <p:sp>
        <p:nvSpPr>
          <p:cNvPr id="20" name="Slide Number Placeholder 19">
            <a:extLst>
              <a:ext uri="{FF2B5EF4-FFF2-40B4-BE49-F238E27FC236}">
                <a16:creationId xmlns:a16="http://schemas.microsoft.com/office/drawing/2014/main" id="{7EC9174A-74FD-B64C-BC87-83DABAB709A2}"/>
              </a:ext>
            </a:extLst>
          </p:cNvPr>
          <p:cNvSpPr>
            <a:spLocks noGrp="1"/>
          </p:cNvSpPr>
          <p:nvPr>
            <p:ph type="sldNum" sz="quarter" idx="12"/>
          </p:nvPr>
        </p:nvSpPr>
        <p:spPr/>
        <p:txBody>
          <a:bodyPr/>
          <a:lstStyle/>
          <a:p>
            <a:fld id="{9F55A76C-3A57-0940-BBC0-C9D853A7BB7B}" type="slidenum">
              <a:rPr lang="en-US" smtClean="0"/>
              <a:t>61</a:t>
            </a:fld>
            <a:endParaRPr lang="en-US"/>
          </a:p>
        </p:txBody>
      </p:sp>
    </p:spTree>
    <p:extLst>
      <p:ext uri="{BB962C8B-B14F-4D97-AF65-F5344CB8AC3E}">
        <p14:creationId xmlns:p14="http://schemas.microsoft.com/office/powerpoint/2010/main" val="31157928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2"/>
          <p:cNvSpPr txBox="1">
            <a:spLocks noChangeArrowheads="1"/>
          </p:cNvSpPr>
          <p:nvPr/>
        </p:nvSpPr>
        <p:spPr bwMode="auto">
          <a:xfrm>
            <a:off x="395288" y="333375"/>
            <a:ext cx="8064500"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Times New Roman" charset="0"/>
                <a:ea typeface="ＭＳ Ｐゴシック" charset="-128"/>
              </a:defRPr>
            </a:lvl1pPr>
            <a:lvl2pPr marL="742950" indent="-285750" eaLnBrk="0" hangingPunct="0">
              <a:defRPr sz="2400">
                <a:solidFill>
                  <a:srgbClr val="FFFF00"/>
                </a:solidFill>
                <a:latin typeface="Times New Roman" charset="0"/>
                <a:ea typeface="ＭＳ Ｐゴシック" charset="-128"/>
              </a:defRPr>
            </a:lvl2pPr>
            <a:lvl3pPr marL="1143000" indent="-228600" eaLnBrk="0" hangingPunct="0">
              <a:defRPr sz="2400">
                <a:solidFill>
                  <a:srgbClr val="FFFF00"/>
                </a:solidFill>
                <a:latin typeface="Times New Roman" charset="0"/>
                <a:ea typeface="ＭＳ Ｐゴシック" charset="-128"/>
              </a:defRPr>
            </a:lvl3pPr>
            <a:lvl4pPr marL="1600200" indent="-228600" eaLnBrk="0" hangingPunct="0">
              <a:defRPr sz="2400">
                <a:solidFill>
                  <a:srgbClr val="FFFF00"/>
                </a:solidFill>
                <a:latin typeface="Times New Roman" charset="0"/>
                <a:ea typeface="ＭＳ Ｐゴシック" charset="-128"/>
              </a:defRPr>
            </a:lvl4pPr>
            <a:lvl5pPr marL="2057400" indent="-228600" eaLnBrk="0" hangingPunct="0">
              <a:defRPr sz="2400">
                <a:solidFill>
                  <a:srgbClr val="FFFF00"/>
                </a:solidFill>
                <a:latin typeface="Times New Roman" charset="0"/>
                <a:ea typeface="ＭＳ Ｐゴシック" charset="-128"/>
              </a:defRPr>
            </a:lvl5pPr>
            <a:lvl6pPr marL="2514600" indent="-228600" eaLnBrk="0" fontAlgn="base" hangingPunct="0">
              <a:spcBef>
                <a:spcPct val="0"/>
              </a:spcBef>
              <a:spcAft>
                <a:spcPct val="0"/>
              </a:spcAft>
              <a:defRPr sz="2400">
                <a:solidFill>
                  <a:srgbClr val="FFFF00"/>
                </a:solidFill>
                <a:latin typeface="Times New Roman" charset="0"/>
                <a:ea typeface="ＭＳ Ｐゴシック" charset="-128"/>
              </a:defRPr>
            </a:lvl6pPr>
            <a:lvl7pPr marL="2971800" indent="-228600" eaLnBrk="0" fontAlgn="base" hangingPunct="0">
              <a:spcBef>
                <a:spcPct val="0"/>
              </a:spcBef>
              <a:spcAft>
                <a:spcPct val="0"/>
              </a:spcAft>
              <a:defRPr sz="2400">
                <a:solidFill>
                  <a:srgbClr val="FFFF00"/>
                </a:solidFill>
                <a:latin typeface="Times New Roman" charset="0"/>
                <a:ea typeface="ＭＳ Ｐゴシック" charset="-128"/>
              </a:defRPr>
            </a:lvl7pPr>
            <a:lvl8pPr marL="3429000" indent="-228600" eaLnBrk="0" fontAlgn="base" hangingPunct="0">
              <a:spcBef>
                <a:spcPct val="0"/>
              </a:spcBef>
              <a:spcAft>
                <a:spcPct val="0"/>
              </a:spcAft>
              <a:defRPr sz="2400">
                <a:solidFill>
                  <a:srgbClr val="FFFF00"/>
                </a:solidFill>
                <a:latin typeface="Times New Roman" charset="0"/>
                <a:ea typeface="ＭＳ Ｐゴシック" charset="-128"/>
              </a:defRPr>
            </a:lvl8pPr>
            <a:lvl9pPr marL="3886200" indent="-228600" eaLnBrk="0" fontAlgn="base" hangingPunct="0">
              <a:spcBef>
                <a:spcPct val="0"/>
              </a:spcBef>
              <a:spcAft>
                <a:spcPct val="0"/>
              </a:spcAft>
              <a:defRPr sz="2400">
                <a:solidFill>
                  <a:srgbClr val="FFFF00"/>
                </a:solidFill>
                <a:latin typeface="Times New Roman" charset="0"/>
                <a:ea typeface="ＭＳ Ｐゴシック" charset="-128"/>
              </a:defRPr>
            </a:lvl9pPr>
          </a:lstStyle>
          <a:p>
            <a:pPr algn="just" eaLnBrk="1" hangingPunct="1"/>
            <a:r>
              <a:rPr lang="en-US" altLang="en-US" sz="3200" b="1" dirty="0">
                <a:solidFill>
                  <a:srgbClr val="000000"/>
                </a:solidFill>
                <a:latin typeface="Arial" charset="0"/>
              </a:rPr>
              <a:t>EPR - Electron Paramagnetic Resonance</a:t>
            </a:r>
          </a:p>
          <a:p>
            <a:pPr algn="just" eaLnBrk="1" hangingPunct="1"/>
            <a:endParaRPr lang="en-US" altLang="en-US" dirty="0">
              <a:solidFill>
                <a:srgbClr val="000000"/>
              </a:solidFill>
              <a:effectLst/>
              <a:latin typeface="Arial" charset="0"/>
            </a:endParaRPr>
          </a:p>
          <a:p>
            <a:pPr algn="just" eaLnBrk="1" hangingPunct="1"/>
            <a:r>
              <a:rPr lang="en-US" altLang="en-US" dirty="0">
                <a:solidFill>
                  <a:srgbClr val="000000"/>
                </a:solidFill>
                <a:effectLst/>
                <a:latin typeface="Arial" charset="0"/>
              </a:rPr>
              <a:t>When the molecules exhibit </a:t>
            </a:r>
            <a:r>
              <a:rPr lang="en-US" altLang="en-US" b="1" dirty="0" err="1">
                <a:solidFill>
                  <a:srgbClr val="FF0000"/>
                </a:solidFill>
                <a:effectLst/>
                <a:latin typeface="Arial" charset="0"/>
              </a:rPr>
              <a:t>paramagnetism</a:t>
            </a:r>
            <a:r>
              <a:rPr lang="en-US" altLang="en-US" b="1" dirty="0">
                <a:solidFill>
                  <a:srgbClr val="FF0000"/>
                </a:solidFill>
                <a:effectLst/>
                <a:latin typeface="Arial" charset="0"/>
              </a:rPr>
              <a:t> </a:t>
            </a:r>
            <a:r>
              <a:rPr lang="en-US" altLang="en-US" dirty="0">
                <a:solidFill>
                  <a:srgbClr val="000000"/>
                </a:solidFill>
                <a:effectLst/>
                <a:latin typeface="Arial" charset="0"/>
              </a:rPr>
              <a:t>as a result of </a:t>
            </a:r>
            <a:r>
              <a:rPr lang="en-US" altLang="en-US" b="1" dirty="0">
                <a:solidFill>
                  <a:srgbClr val="FF0000"/>
                </a:solidFill>
                <a:effectLst/>
                <a:latin typeface="Arial" charset="0"/>
              </a:rPr>
              <a:t>unpaired electron </a:t>
            </a:r>
            <a:r>
              <a:rPr lang="en-US" altLang="en-US" dirty="0">
                <a:solidFill>
                  <a:schemeClr val="tx1"/>
                </a:solidFill>
                <a:effectLst/>
                <a:latin typeface="Arial" charset="0"/>
              </a:rPr>
              <a:t>spins</a:t>
            </a:r>
            <a:r>
              <a:rPr lang="en-US" altLang="en-US" dirty="0">
                <a:solidFill>
                  <a:srgbClr val="000000"/>
                </a:solidFill>
                <a:effectLst/>
                <a:latin typeface="Arial" charset="0"/>
              </a:rPr>
              <a:t>, transitions can be induced between spin states by applying a </a:t>
            </a:r>
            <a:r>
              <a:rPr lang="en-US" altLang="en-US" b="1" dirty="0">
                <a:solidFill>
                  <a:srgbClr val="FF0000"/>
                </a:solidFill>
                <a:effectLst/>
                <a:latin typeface="Arial" charset="0"/>
              </a:rPr>
              <a:t>magnetic field </a:t>
            </a:r>
            <a:r>
              <a:rPr lang="en-US" altLang="en-US" dirty="0">
                <a:solidFill>
                  <a:srgbClr val="000000"/>
                </a:solidFill>
                <a:effectLst/>
                <a:latin typeface="Arial" charset="0"/>
              </a:rPr>
              <a:t>and then supplying </a:t>
            </a:r>
            <a:r>
              <a:rPr lang="en-US" altLang="en-US" b="1" dirty="0">
                <a:solidFill>
                  <a:srgbClr val="FF0000"/>
                </a:solidFill>
                <a:effectLst/>
                <a:latin typeface="Arial" charset="0"/>
              </a:rPr>
              <a:t>electromagnetic energy</a:t>
            </a:r>
            <a:r>
              <a:rPr lang="en-US" altLang="en-US" dirty="0">
                <a:solidFill>
                  <a:srgbClr val="000000"/>
                </a:solidFill>
                <a:effectLst/>
                <a:latin typeface="Arial" charset="0"/>
              </a:rPr>
              <a:t>, usually in the </a:t>
            </a:r>
            <a:r>
              <a:rPr lang="en-US" altLang="en-US" b="1" dirty="0">
                <a:solidFill>
                  <a:srgbClr val="FF0000"/>
                </a:solidFill>
                <a:effectLst/>
                <a:latin typeface="Arial" charset="0"/>
              </a:rPr>
              <a:t>microwave range </a:t>
            </a:r>
            <a:r>
              <a:rPr lang="en-US" altLang="en-US" dirty="0">
                <a:solidFill>
                  <a:srgbClr val="000000"/>
                </a:solidFill>
                <a:effectLst/>
                <a:latin typeface="Arial" charset="0"/>
              </a:rPr>
              <a:t>of frequencies. The </a:t>
            </a:r>
            <a:r>
              <a:rPr lang="en-US" altLang="en-US" b="1" dirty="0">
                <a:solidFill>
                  <a:srgbClr val="FF0000"/>
                </a:solidFill>
                <a:effectLst/>
                <a:latin typeface="Arial" charset="0"/>
              </a:rPr>
              <a:t>resulting</a:t>
            </a:r>
            <a:r>
              <a:rPr lang="en-US" altLang="en-US" dirty="0">
                <a:solidFill>
                  <a:srgbClr val="000000"/>
                </a:solidFill>
                <a:effectLst/>
                <a:latin typeface="Arial" charset="0"/>
              </a:rPr>
              <a:t> </a:t>
            </a:r>
            <a:r>
              <a:rPr lang="en-US" altLang="en-US" b="1" dirty="0">
                <a:solidFill>
                  <a:srgbClr val="FF0000"/>
                </a:solidFill>
                <a:effectLst/>
                <a:latin typeface="Arial" charset="0"/>
              </a:rPr>
              <a:t>absorption spectra </a:t>
            </a:r>
            <a:r>
              <a:rPr lang="en-US" altLang="en-US" dirty="0">
                <a:solidFill>
                  <a:srgbClr val="000000"/>
                </a:solidFill>
                <a:effectLst/>
                <a:latin typeface="Arial" charset="0"/>
              </a:rPr>
              <a:t>are described as electron spin resonance (</a:t>
            </a:r>
            <a:r>
              <a:rPr lang="en-US" altLang="en-US" b="1" dirty="0">
                <a:solidFill>
                  <a:srgbClr val="FF0000"/>
                </a:solidFill>
                <a:effectLst/>
                <a:latin typeface="Arial" charset="0"/>
              </a:rPr>
              <a:t>ESR</a:t>
            </a:r>
            <a:r>
              <a:rPr lang="en-US" altLang="en-US" dirty="0">
                <a:solidFill>
                  <a:srgbClr val="000000"/>
                </a:solidFill>
                <a:effectLst/>
                <a:latin typeface="Arial" charset="0"/>
              </a:rPr>
              <a:t>) or electron paramagnetic resonance (</a:t>
            </a:r>
            <a:r>
              <a:rPr lang="en-US" altLang="en-US" b="1" dirty="0">
                <a:solidFill>
                  <a:srgbClr val="FF0000"/>
                </a:solidFill>
                <a:effectLst/>
                <a:latin typeface="Arial" charset="0"/>
              </a:rPr>
              <a:t>EPR</a:t>
            </a:r>
            <a:r>
              <a:rPr lang="en-US" altLang="en-US" dirty="0">
                <a:solidFill>
                  <a:srgbClr val="000000"/>
                </a:solidFill>
                <a:effectLst/>
                <a:latin typeface="Arial" charset="0"/>
              </a:rPr>
              <a:t>).</a:t>
            </a:r>
          </a:p>
          <a:p>
            <a:pPr algn="just" eaLnBrk="1" hangingPunct="1"/>
            <a:endParaRPr lang="en-US" altLang="en-US" dirty="0">
              <a:solidFill>
                <a:srgbClr val="000000"/>
              </a:solidFill>
              <a:latin typeface="Arial" charset="0"/>
            </a:endParaRPr>
          </a:p>
          <a:p>
            <a:pPr algn="just" eaLnBrk="1" hangingPunct="1"/>
            <a:r>
              <a:rPr lang="en-US" altLang="en-US" dirty="0">
                <a:solidFill>
                  <a:srgbClr val="000000"/>
                </a:solidFill>
                <a:latin typeface="Arial" charset="0"/>
              </a:rPr>
              <a:t>1</a:t>
            </a:r>
            <a:r>
              <a:rPr lang="en-US" altLang="en-US" baseline="30000" dirty="0">
                <a:solidFill>
                  <a:srgbClr val="000000"/>
                </a:solidFill>
                <a:latin typeface="Arial" charset="0"/>
              </a:rPr>
              <a:t>st</a:t>
            </a:r>
            <a:r>
              <a:rPr lang="en-US" altLang="en-US" dirty="0">
                <a:solidFill>
                  <a:srgbClr val="000000"/>
                </a:solidFill>
                <a:latin typeface="Arial" charset="0"/>
              </a:rPr>
              <a:t> EPR experiment in Kazan (</a:t>
            </a:r>
            <a:r>
              <a:rPr lang="en-US" altLang="en-US" dirty="0" err="1">
                <a:solidFill>
                  <a:srgbClr val="000000"/>
                </a:solidFill>
                <a:latin typeface="Arial" charset="0"/>
              </a:rPr>
              <a:t>Tatarstan</a:t>
            </a:r>
            <a:r>
              <a:rPr lang="en-US" altLang="en-US" dirty="0">
                <a:solidFill>
                  <a:srgbClr val="000000"/>
                </a:solidFill>
                <a:latin typeface="Arial" charset="0"/>
              </a:rPr>
              <a:t>, USSR), </a:t>
            </a:r>
            <a:r>
              <a:rPr lang="en-US" altLang="en-US" dirty="0" err="1">
                <a:solidFill>
                  <a:srgbClr val="000000"/>
                </a:solidFill>
                <a:latin typeface="Arial" charset="0"/>
              </a:rPr>
              <a:t>E.K.Zavoisky</a:t>
            </a:r>
            <a:r>
              <a:rPr lang="en-US" altLang="en-US" dirty="0">
                <a:solidFill>
                  <a:srgbClr val="000000"/>
                </a:solidFill>
                <a:latin typeface="Arial" charset="0"/>
              </a:rPr>
              <a:t> on CuCl</a:t>
            </a:r>
            <a:r>
              <a:rPr lang="en-US" altLang="en-US" baseline="-25000" dirty="0">
                <a:solidFill>
                  <a:srgbClr val="000000"/>
                </a:solidFill>
                <a:latin typeface="Arial" charset="0"/>
              </a:rPr>
              <a:t>2</a:t>
            </a:r>
            <a:r>
              <a:rPr lang="en-US" altLang="en-US" dirty="0">
                <a:solidFill>
                  <a:srgbClr val="000000"/>
                </a:solidFill>
                <a:latin typeface="Arial" charset="0"/>
              </a:rPr>
              <a:t>.2H</a:t>
            </a:r>
            <a:r>
              <a:rPr lang="en-US" altLang="en-US" baseline="-25000" dirty="0">
                <a:solidFill>
                  <a:srgbClr val="000000"/>
                </a:solidFill>
                <a:latin typeface="Arial" charset="0"/>
              </a:rPr>
              <a:t>2</a:t>
            </a:r>
            <a:r>
              <a:rPr lang="en-US" altLang="en-US" dirty="0">
                <a:solidFill>
                  <a:srgbClr val="000000"/>
                </a:solidFill>
                <a:latin typeface="Arial" charset="0"/>
              </a:rPr>
              <a:t>O, </a:t>
            </a:r>
            <a:r>
              <a:rPr lang="en-US" altLang="en-US" dirty="0" err="1">
                <a:solidFill>
                  <a:srgbClr val="000000"/>
                </a:solidFill>
                <a:latin typeface="Arial" charset="0"/>
              </a:rPr>
              <a:t>rf</a:t>
            </a:r>
            <a:r>
              <a:rPr lang="en-US" altLang="en-US" dirty="0">
                <a:solidFill>
                  <a:srgbClr val="000000"/>
                </a:solidFill>
                <a:latin typeface="Arial" charset="0"/>
              </a:rPr>
              <a:t> source @133 </a:t>
            </a:r>
            <a:r>
              <a:rPr lang="en-US" altLang="en-US" dirty="0" err="1">
                <a:solidFill>
                  <a:srgbClr val="000000"/>
                </a:solidFill>
                <a:latin typeface="Arial" charset="0"/>
              </a:rPr>
              <a:t>MHz.</a:t>
            </a:r>
            <a:endParaRPr lang="en-US" altLang="en-US" dirty="0">
              <a:solidFill>
                <a:srgbClr val="000000"/>
              </a:solidFill>
              <a:latin typeface="Arial" charset="0"/>
            </a:endParaRPr>
          </a:p>
          <a:p>
            <a:pPr algn="just" eaLnBrk="1" hangingPunct="1"/>
            <a:endParaRPr lang="en-US" altLang="en-US" dirty="0">
              <a:solidFill>
                <a:srgbClr val="000000"/>
              </a:solidFill>
              <a:effectLst/>
              <a:latin typeface="Arial" charset="0"/>
            </a:endParaRPr>
          </a:p>
        </p:txBody>
      </p:sp>
      <p:sp>
        <p:nvSpPr>
          <p:cNvPr id="5" name="Date Placeholder 4">
            <a:extLst>
              <a:ext uri="{FF2B5EF4-FFF2-40B4-BE49-F238E27FC236}">
                <a16:creationId xmlns:a16="http://schemas.microsoft.com/office/drawing/2014/main" id="{6EA41EC8-B873-3C4E-B134-E0A4F44FBA36}"/>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85353B36-D61C-2F4C-BA17-B8DDAD8408E0}"/>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6F2D4EFD-5309-C140-9117-0EE9687C14F7}"/>
              </a:ext>
            </a:extLst>
          </p:cNvPr>
          <p:cNvSpPr>
            <a:spLocks noGrp="1"/>
          </p:cNvSpPr>
          <p:nvPr>
            <p:ph type="sldNum" sz="quarter" idx="12"/>
          </p:nvPr>
        </p:nvSpPr>
        <p:spPr/>
        <p:txBody>
          <a:bodyPr/>
          <a:lstStyle/>
          <a:p>
            <a:fld id="{9F55A76C-3A57-0940-BBC0-C9D853A7BB7B}" type="slidenum">
              <a:rPr lang="en-US" smtClean="0"/>
              <a:t>62</a:t>
            </a:fld>
            <a:endParaRPr lang="en-US"/>
          </a:p>
        </p:txBody>
      </p:sp>
    </p:spTree>
    <p:extLst>
      <p:ext uri="{BB962C8B-B14F-4D97-AF65-F5344CB8AC3E}">
        <p14:creationId xmlns:p14="http://schemas.microsoft.com/office/powerpoint/2010/main" val="5495205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Screen Shot 2014-04-15 at 11.06.2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25538"/>
            <a:ext cx="709295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F3E96224-15BC-424A-A701-C47F0BC05820}"/>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5451D8B5-85FA-5144-B015-6FBD2E2D7EC9}"/>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36B727C2-C6D2-F44F-B97C-C3002DFCAA16}"/>
              </a:ext>
            </a:extLst>
          </p:cNvPr>
          <p:cNvSpPr>
            <a:spLocks noGrp="1"/>
          </p:cNvSpPr>
          <p:nvPr>
            <p:ph type="sldNum" sz="quarter" idx="12"/>
          </p:nvPr>
        </p:nvSpPr>
        <p:spPr/>
        <p:txBody>
          <a:bodyPr/>
          <a:lstStyle/>
          <a:p>
            <a:fld id="{9F55A76C-3A57-0940-BBC0-C9D853A7BB7B}" type="slidenum">
              <a:rPr lang="en-US" smtClean="0"/>
              <a:t>63</a:t>
            </a:fld>
            <a:endParaRPr lang="en-US"/>
          </a:p>
        </p:txBody>
      </p:sp>
    </p:spTree>
    <p:extLst>
      <p:ext uri="{BB962C8B-B14F-4D97-AF65-F5344CB8AC3E}">
        <p14:creationId xmlns:p14="http://schemas.microsoft.com/office/powerpoint/2010/main" val="7467305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Screen Shot 2013-04-04 at 11.16.14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504825"/>
            <a:ext cx="48133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2D94D147-D6F6-C540-8CE7-CBE496A2D068}"/>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EBD246B9-EA9B-C246-93E4-CD4B6891CE5F}"/>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4AC02F43-43A0-4649-879B-D2FEE969C580}"/>
              </a:ext>
            </a:extLst>
          </p:cNvPr>
          <p:cNvSpPr>
            <a:spLocks noGrp="1"/>
          </p:cNvSpPr>
          <p:nvPr>
            <p:ph type="sldNum" sz="quarter" idx="12"/>
          </p:nvPr>
        </p:nvSpPr>
        <p:spPr/>
        <p:txBody>
          <a:bodyPr/>
          <a:lstStyle/>
          <a:p>
            <a:fld id="{9F55A76C-3A57-0940-BBC0-C9D853A7BB7B}" type="slidenum">
              <a:rPr lang="en-US" smtClean="0"/>
              <a:t>64</a:t>
            </a:fld>
            <a:endParaRPr lang="en-US"/>
          </a:p>
        </p:txBody>
      </p:sp>
    </p:spTree>
    <p:extLst>
      <p:ext uri="{BB962C8B-B14F-4D97-AF65-F5344CB8AC3E}">
        <p14:creationId xmlns:p14="http://schemas.microsoft.com/office/powerpoint/2010/main" val="3234992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1"/>
          <p:cNvSpPr txBox="1">
            <a:spLocks noChangeArrowheads="1"/>
          </p:cNvSpPr>
          <p:nvPr/>
        </p:nvSpPr>
        <p:spPr bwMode="auto">
          <a:xfrm>
            <a:off x="323850" y="404813"/>
            <a:ext cx="84963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Times New Roman" charset="0"/>
                <a:ea typeface="ＭＳ Ｐゴシック" charset="-128"/>
              </a:defRPr>
            </a:lvl1pPr>
            <a:lvl2pPr marL="742950" indent="-285750" eaLnBrk="0" hangingPunct="0">
              <a:defRPr sz="2400">
                <a:solidFill>
                  <a:srgbClr val="FFFF00"/>
                </a:solidFill>
                <a:latin typeface="Times New Roman" charset="0"/>
                <a:ea typeface="ＭＳ Ｐゴシック" charset="-128"/>
              </a:defRPr>
            </a:lvl2pPr>
            <a:lvl3pPr marL="1143000" indent="-228600" eaLnBrk="0" hangingPunct="0">
              <a:defRPr sz="2400">
                <a:solidFill>
                  <a:srgbClr val="FFFF00"/>
                </a:solidFill>
                <a:latin typeface="Times New Roman" charset="0"/>
                <a:ea typeface="ＭＳ Ｐゴシック" charset="-128"/>
              </a:defRPr>
            </a:lvl3pPr>
            <a:lvl4pPr marL="1600200" indent="-228600" eaLnBrk="0" hangingPunct="0">
              <a:defRPr sz="2400">
                <a:solidFill>
                  <a:srgbClr val="FFFF00"/>
                </a:solidFill>
                <a:latin typeface="Times New Roman" charset="0"/>
                <a:ea typeface="ＭＳ Ｐゴシック" charset="-128"/>
              </a:defRPr>
            </a:lvl4pPr>
            <a:lvl5pPr marL="2057400" indent="-228600" eaLnBrk="0" hangingPunct="0">
              <a:defRPr sz="2400">
                <a:solidFill>
                  <a:srgbClr val="FFFF00"/>
                </a:solidFill>
                <a:latin typeface="Times New Roman" charset="0"/>
                <a:ea typeface="ＭＳ Ｐゴシック" charset="-128"/>
              </a:defRPr>
            </a:lvl5pPr>
            <a:lvl6pPr marL="2514600" indent="-228600" eaLnBrk="0" fontAlgn="base" hangingPunct="0">
              <a:spcBef>
                <a:spcPct val="0"/>
              </a:spcBef>
              <a:spcAft>
                <a:spcPct val="0"/>
              </a:spcAft>
              <a:defRPr sz="2400">
                <a:solidFill>
                  <a:srgbClr val="FFFF00"/>
                </a:solidFill>
                <a:latin typeface="Times New Roman" charset="0"/>
                <a:ea typeface="ＭＳ Ｐゴシック" charset="-128"/>
              </a:defRPr>
            </a:lvl6pPr>
            <a:lvl7pPr marL="2971800" indent="-228600" eaLnBrk="0" fontAlgn="base" hangingPunct="0">
              <a:spcBef>
                <a:spcPct val="0"/>
              </a:spcBef>
              <a:spcAft>
                <a:spcPct val="0"/>
              </a:spcAft>
              <a:defRPr sz="2400">
                <a:solidFill>
                  <a:srgbClr val="FFFF00"/>
                </a:solidFill>
                <a:latin typeface="Times New Roman" charset="0"/>
                <a:ea typeface="ＭＳ Ｐゴシック" charset="-128"/>
              </a:defRPr>
            </a:lvl7pPr>
            <a:lvl8pPr marL="3429000" indent="-228600" eaLnBrk="0" fontAlgn="base" hangingPunct="0">
              <a:spcBef>
                <a:spcPct val="0"/>
              </a:spcBef>
              <a:spcAft>
                <a:spcPct val="0"/>
              </a:spcAft>
              <a:defRPr sz="2400">
                <a:solidFill>
                  <a:srgbClr val="FFFF00"/>
                </a:solidFill>
                <a:latin typeface="Times New Roman" charset="0"/>
                <a:ea typeface="ＭＳ Ｐゴシック" charset="-128"/>
              </a:defRPr>
            </a:lvl8pPr>
            <a:lvl9pPr marL="3886200" indent="-228600" eaLnBrk="0" fontAlgn="base" hangingPunct="0">
              <a:spcBef>
                <a:spcPct val="0"/>
              </a:spcBef>
              <a:spcAft>
                <a:spcPct val="0"/>
              </a:spcAft>
              <a:defRPr sz="2400">
                <a:solidFill>
                  <a:srgbClr val="FFFF00"/>
                </a:solidFill>
                <a:latin typeface="Times New Roman" charset="0"/>
                <a:ea typeface="ＭＳ Ｐゴシック" charset="-128"/>
              </a:defRPr>
            </a:lvl9pPr>
          </a:lstStyle>
          <a:p>
            <a:pPr eaLnBrk="1" hangingPunct="1"/>
            <a:r>
              <a:rPr lang="en-US" altLang="en-US">
                <a:solidFill>
                  <a:schemeClr val="tx1"/>
                </a:solidFill>
                <a:effectLst/>
              </a:rPr>
              <a:t>An unpaired electron can move between the two energy levels by either absorbing or emitting a photon of energy </a:t>
            </a:r>
            <a:r>
              <a:rPr lang="en-US" altLang="en-US" b="1">
                <a:solidFill>
                  <a:srgbClr val="FF0000"/>
                </a:solidFill>
                <a:effectLst/>
              </a:rPr>
              <a:t>h</a:t>
            </a:r>
            <a:r>
              <a:rPr lang="en-US" altLang="en-US" b="1">
                <a:solidFill>
                  <a:srgbClr val="FF0000"/>
                </a:solidFill>
                <a:effectLst/>
                <a:latin typeface="Symbol" charset="2"/>
              </a:rPr>
              <a:t>n</a:t>
            </a:r>
            <a:r>
              <a:rPr lang="en-US" altLang="en-US">
                <a:solidFill>
                  <a:schemeClr val="tx1"/>
                </a:solidFill>
                <a:effectLst/>
                <a:latin typeface="Symbol" charset="2"/>
              </a:rPr>
              <a:t> </a:t>
            </a:r>
            <a:r>
              <a:rPr lang="en-US" altLang="en-US">
                <a:solidFill>
                  <a:schemeClr val="tx1"/>
                </a:solidFill>
                <a:effectLst/>
              </a:rPr>
              <a:t>such that the resonance condition,  </a:t>
            </a:r>
            <a:r>
              <a:rPr lang="en-US" altLang="en-US" b="1">
                <a:solidFill>
                  <a:srgbClr val="FF0000"/>
                </a:solidFill>
                <a:effectLst/>
              </a:rPr>
              <a:t>h</a:t>
            </a:r>
            <a:r>
              <a:rPr lang="en-US" altLang="en-US" b="1">
                <a:solidFill>
                  <a:srgbClr val="FF0000"/>
                </a:solidFill>
                <a:effectLst/>
                <a:latin typeface="Symbol" charset="2"/>
              </a:rPr>
              <a:t>n</a:t>
            </a:r>
            <a:r>
              <a:rPr lang="en-US" altLang="en-US" b="1">
                <a:solidFill>
                  <a:srgbClr val="FF0000"/>
                </a:solidFill>
                <a:effectLst/>
              </a:rPr>
              <a:t>= </a:t>
            </a:r>
            <a:r>
              <a:rPr lang="en-US" altLang="en-US" b="1">
                <a:solidFill>
                  <a:srgbClr val="FF0000"/>
                </a:solidFill>
                <a:effectLst/>
                <a:latin typeface="Symbol" charset="2"/>
              </a:rPr>
              <a:t>D</a:t>
            </a:r>
            <a:r>
              <a:rPr lang="en-US" altLang="en-US" b="1">
                <a:solidFill>
                  <a:srgbClr val="FF0000"/>
                </a:solidFill>
                <a:effectLst/>
              </a:rPr>
              <a:t>E</a:t>
            </a:r>
            <a:r>
              <a:rPr lang="en-US" altLang="en-US">
                <a:solidFill>
                  <a:schemeClr val="tx1"/>
                </a:solidFill>
                <a:effectLst/>
              </a:rPr>
              <a:t> , is obeyed. This leads to the fundamental equation of EPR spectroscopy:  </a:t>
            </a:r>
            <a:r>
              <a:rPr lang="en-US" altLang="en-US" b="1">
                <a:solidFill>
                  <a:srgbClr val="FF0000"/>
                </a:solidFill>
                <a:effectLst/>
              </a:rPr>
              <a:t>h</a:t>
            </a:r>
            <a:r>
              <a:rPr lang="en-US" altLang="en-US" b="1">
                <a:solidFill>
                  <a:srgbClr val="FF0000"/>
                </a:solidFill>
                <a:effectLst/>
                <a:latin typeface="Symbol" charset="2"/>
              </a:rPr>
              <a:t>n</a:t>
            </a:r>
            <a:r>
              <a:rPr lang="en-US" altLang="en-US" b="1">
                <a:solidFill>
                  <a:srgbClr val="FF0000"/>
                </a:solidFill>
                <a:effectLst/>
              </a:rPr>
              <a:t>= g</a:t>
            </a:r>
            <a:r>
              <a:rPr lang="en-US" altLang="en-US" b="1" baseline="-25000">
                <a:solidFill>
                  <a:srgbClr val="FF0000"/>
                </a:solidFill>
                <a:effectLst/>
              </a:rPr>
              <a:t>e</a:t>
            </a:r>
            <a:r>
              <a:rPr lang="en-US" altLang="en-US" b="1">
                <a:solidFill>
                  <a:srgbClr val="FF0000"/>
                </a:solidFill>
                <a:effectLst/>
                <a:latin typeface="Symbol" charset="2"/>
              </a:rPr>
              <a:t>m</a:t>
            </a:r>
            <a:r>
              <a:rPr lang="en-US" altLang="en-US" b="1" baseline="-25000">
                <a:solidFill>
                  <a:srgbClr val="FF0000"/>
                </a:solidFill>
                <a:effectLst/>
              </a:rPr>
              <a:t>B</a:t>
            </a:r>
            <a:r>
              <a:rPr lang="en-US" altLang="en-US" b="1">
                <a:solidFill>
                  <a:srgbClr val="FF0000"/>
                </a:solidFill>
                <a:effectLst/>
              </a:rPr>
              <a:t>B</a:t>
            </a:r>
            <a:r>
              <a:rPr lang="en-US" altLang="en-US" b="1" baseline="-25000">
                <a:solidFill>
                  <a:srgbClr val="FF0000"/>
                </a:solidFill>
                <a:effectLst/>
              </a:rPr>
              <a:t>0</a:t>
            </a:r>
            <a:r>
              <a:rPr lang="en-US" altLang="en-US">
                <a:solidFill>
                  <a:schemeClr val="tx1"/>
                </a:solidFill>
                <a:effectLst/>
              </a:rPr>
              <a:t>.</a:t>
            </a:r>
          </a:p>
          <a:p>
            <a:pPr eaLnBrk="1" hangingPunct="1"/>
            <a:endParaRPr lang="en-US" altLang="en-US">
              <a:solidFill>
                <a:schemeClr val="tx1"/>
              </a:solidFill>
              <a:effectLst/>
            </a:endParaRPr>
          </a:p>
          <a:p>
            <a:pPr eaLnBrk="1" hangingPunct="1"/>
            <a:r>
              <a:rPr lang="en-US" altLang="en-US">
                <a:solidFill>
                  <a:schemeClr val="tx1"/>
                </a:solidFill>
                <a:effectLst/>
              </a:rPr>
              <a:t>Experimentally, this equation permits a large combination of frequency and magnetic field values, but the great majority of EPR measurements are made with microwaves in the </a:t>
            </a:r>
            <a:r>
              <a:rPr lang="en-US" altLang="en-US" b="1">
                <a:solidFill>
                  <a:srgbClr val="FF0000"/>
                </a:solidFill>
                <a:effectLst/>
              </a:rPr>
              <a:t>9000–10000 MHz </a:t>
            </a:r>
            <a:r>
              <a:rPr lang="en-US" altLang="en-US">
                <a:solidFill>
                  <a:schemeClr val="tx1"/>
                </a:solidFill>
                <a:effectLst/>
              </a:rPr>
              <a:t>(9–10 GHz) region, with fields corresponding to about 3500 G (0.35 T). Furthermore, EPR spectra can be generated by </a:t>
            </a:r>
            <a:r>
              <a:rPr lang="en-US" altLang="en-US" b="1">
                <a:solidFill>
                  <a:srgbClr val="FF0000"/>
                </a:solidFill>
                <a:effectLst/>
              </a:rPr>
              <a:t>either varying the photon frequency</a:t>
            </a:r>
            <a:r>
              <a:rPr lang="en-US" altLang="en-US">
                <a:solidFill>
                  <a:schemeClr val="tx1"/>
                </a:solidFill>
                <a:effectLst/>
              </a:rPr>
              <a:t> incident on a sample </a:t>
            </a:r>
            <a:r>
              <a:rPr lang="en-US" altLang="en-US" b="1">
                <a:solidFill>
                  <a:srgbClr val="FF0000"/>
                </a:solidFill>
                <a:effectLst/>
              </a:rPr>
              <a:t>while holding the magnetic field</a:t>
            </a:r>
            <a:r>
              <a:rPr lang="en-US" altLang="en-US">
                <a:solidFill>
                  <a:schemeClr val="tx1"/>
                </a:solidFill>
                <a:effectLst/>
              </a:rPr>
              <a:t> constant </a:t>
            </a:r>
            <a:r>
              <a:rPr lang="en-US" altLang="en-US" b="1">
                <a:solidFill>
                  <a:srgbClr val="FF0000"/>
                </a:solidFill>
                <a:effectLst/>
              </a:rPr>
              <a:t>or doing the reverse</a:t>
            </a:r>
            <a:r>
              <a:rPr lang="en-US" altLang="en-US">
                <a:solidFill>
                  <a:schemeClr val="tx1"/>
                </a:solidFill>
                <a:effectLst/>
              </a:rPr>
              <a:t>. In practice, it is </a:t>
            </a:r>
            <a:r>
              <a:rPr lang="en-US" altLang="en-US" b="1">
                <a:solidFill>
                  <a:srgbClr val="FF0000"/>
                </a:solidFill>
                <a:effectLst/>
              </a:rPr>
              <a:t>usually the frequency that is kept fixed</a:t>
            </a:r>
            <a:r>
              <a:rPr lang="en-US" altLang="en-US">
                <a:solidFill>
                  <a:schemeClr val="tx1"/>
                </a:solidFill>
                <a:effectLst/>
              </a:rPr>
              <a:t>.</a:t>
            </a:r>
          </a:p>
        </p:txBody>
      </p:sp>
      <p:sp>
        <p:nvSpPr>
          <p:cNvPr id="5" name="Date Placeholder 4">
            <a:extLst>
              <a:ext uri="{FF2B5EF4-FFF2-40B4-BE49-F238E27FC236}">
                <a16:creationId xmlns:a16="http://schemas.microsoft.com/office/drawing/2014/main" id="{763EC6CF-B4BF-9744-8C53-973125585997}"/>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824F052C-AB2D-9D41-8141-5D9A84B4672F}"/>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A9489FCA-3A70-5D4D-83DA-554DED2A107D}"/>
              </a:ext>
            </a:extLst>
          </p:cNvPr>
          <p:cNvSpPr>
            <a:spLocks noGrp="1"/>
          </p:cNvSpPr>
          <p:nvPr>
            <p:ph type="sldNum" sz="quarter" idx="12"/>
          </p:nvPr>
        </p:nvSpPr>
        <p:spPr/>
        <p:txBody>
          <a:bodyPr/>
          <a:lstStyle/>
          <a:p>
            <a:fld id="{9F55A76C-3A57-0940-BBC0-C9D853A7BB7B}" type="slidenum">
              <a:rPr lang="en-US" smtClean="0"/>
              <a:t>65</a:t>
            </a:fld>
            <a:endParaRPr lang="en-US"/>
          </a:p>
        </p:txBody>
      </p:sp>
    </p:spTree>
    <p:extLst>
      <p:ext uri="{BB962C8B-B14F-4D97-AF65-F5344CB8AC3E}">
        <p14:creationId xmlns:p14="http://schemas.microsoft.com/office/powerpoint/2010/main" val="22999439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Screen Shot 2013-04-04 at 11.17.2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333375"/>
            <a:ext cx="40894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49084D4B-C3E5-A541-B00D-F82908AD7A89}"/>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178FCB9E-5D88-0F4A-8005-BEC79B94721F}"/>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10716872-8EE4-CF47-90C9-B26C33F7018E}"/>
              </a:ext>
            </a:extLst>
          </p:cNvPr>
          <p:cNvSpPr>
            <a:spLocks noGrp="1"/>
          </p:cNvSpPr>
          <p:nvPr>
            <p:ph type="sldNum" sz="quarter" idx="12"/>
          </p:nvPr>
        </p:nvSpPr>
        <p:spPr/>
        <p:txBody>
          <a:bodyPr/>
          <a:lstStyle/>
          <a:p>
            <a:fld id="{9F55A76C-3A57-0940-BBC0-C9D853A7BB7B}" type="slidenum">
              <a:rPr lang="en-US" smtClean="0"/>
              <a:t>66</a:t>
            </a:fld>
            <a:endParaRPr lang="en-US"/>
          </a:p>
        </p:txBody>
      </p:sp>
    </p:spTree>
    <p:extLst>
      <p:ext uri="{BB962C8B-B14F-4D97-AF65-F5344CB8AC3E}">
        <p14:creationId xmlns:p14="http://schemas.microsoft.com/office/powerpoint/2010/main" val="30619049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Screen Shot 2013-04-04 at 9.56.38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50838"/>
            <a:ext cx="9144000"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Screen Shot 2013-04-04 at 9.59.38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781300"/>
            <a:ext cx="4176713"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4A1A991E-0D34-0840-BF41-924B8FA0BE18}"/>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46B605CC-19FE-D84C-85D3-595BA0959B2F}"/>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5019487C-4D9F-2A4D-BF30-3716EAFCA2B5}"/>
              </a:ext>
            </a:extLst>
          </p:cNvPr>
          <p:cNvSpPr>
            <a:spLocks noGrp="1"/>
          </p:cNvSpPr>
          <p:nvPr>
            <p:ph type="sldNum" sz="quarter" idx="12"/>
          </p:nvPr>
        </p:nvSpPr>
        <p:spPr/>
        <p:txBody>
          <a:bodyPr/>
          <a:lstStyle/>
          <a:p>
            <a:fld id="{9F55A76C-3A57-0940-BBC0-C9D853A7BB7B}" type="slidenum">
              <a:rPr lang="en-US" smtClean="0"/>
              <a:t>67</a:t>
            </a:fld>
            <a:endParaRPr lang="en-US"/>
          </a:p>
        </p:txBody>
      </p:sp>
    </p:spTree>
    <p:extLst>
      <p:ext uri="{BB962C8B-B14F-4D97-AF65-F5344CB8AC3E}">
        <p14:creationId xmlns:p14="http://schemas.microsoft.com/office/powerpoint/2010/main" val="11600556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60" y="383974"/>
            <a:ext cx="8653022" cy="369332"/>
          </a:xfrm>
          <a:prstGeom prst="rect">
            <a:avLst/>
          </a:prstGeom>
          <a:noFill/>
        </p:spPr>
        <p:txBody>
          <a:bodyPr wrap="square" rtlCol="0">
            <a:spAutoFit/>
          </a:bodyPr>
          <a:lstStyle/>
          <a:p>
            <a:r>
              <a:rPr lang="en-US" dirty="0"/>
              <a:t>Mass </a:t>
            </a:r>
            <a:r>
              <a:rPr lang="en-US" dirty="0" err="1"/>
              <a:t>spektrometry</a:t>
            </a:r>
            <a:r>
              <a:rPr lang="cs-CZ" dirty="0"/>
              <a:t> – hmotnostní spektrometrie</a:t>
            </a:r>
            <a:endParaRPr lang="en-US" dirty="0"/>
          </a:p>
        </p:txBody>
      </p:sp>
      <p:pic>
        <p:nvPicPr>
          <p:cNvPr id="5" name="Picture 4" descr="mass_spectrometr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364" y="141848"/>
            <a:ext cx="6529703" cy="3821847"/>
          </a:xfrm>
          <a:prstGeom prst="rect">
            <a:avLst/>
          </a:prstGeom>
        </p:spPr>
      </p:pic>
      <p:pic>
        <p:nvPicPr>
          <p:cNvPr id="6" name="Picture 5" descr="Screen Shot 2011-11-05 at 10.27.31 PM.png"/>
          <p:cNvPicPr>
            <a:picLocks noChangeAspect="1"/>
          </p:cNvPicPr>
          <p:nvPr/>
        </p:nvPicPr>
        <p:blipFill rotWithShape="1">
          <a:blip r:embed="rId3">
            <a:extLst>
              <a:ext uri="{28A0092B-C50C-407E-A947-70E740481C1C}">
                <a14:useLocalDpi xmlns:a14="http://schemas.microsoft.com/office/drawing/2010/main" val="0"/>
              </a:ext>
            </a:extLst>
          </a:blip>
          <a:srcRect t="14279"/>
          <a:stretch/>
        </p:blipFill>
        <p:spPr>
          <a:xfrm>
            <a:off x="586410" y="4307386"/>
            <a:ext cx="8026400" cy="2329718"/>
          </a:xfrm>
          <a:prstGeom prst="rect">
            <a:avLst/>
          </a:prstGeom>
        </p:spPr>
      </p:pic>
    </p:spTree>
    <p:extLst>
      <p:ext uri="{BB962C8B-B14F-4D97-AF65-F5344CB8AC3E}">
        <p14:creationId xmlns:p14="http://schemas.microsoft.com/office/powerpoint/2010/main" val="9356072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777875"/>
          </a:xfrm>
        </p:spPr>
        <p:txBody>
          <a:bodyPr/>
          <a:lstStyle/>
          <a:p>
            <a:r>
              <a:rPr lang="cs-CZ" b="1">
                <a:solidFill>
                  <a:schemeClr val="tx1"/>
                </a:solidFill>
              </a:rPr>
              <a:t>Elektroforéza</a:t>
            </a:r>
          </a:p>
        </p:txBody>
      </p:sp>
      <p:sp>
        <p:nvSpPr>
          <p:cNvPr id="5" name="Rectangle 3"/>
          <p:cNvSpPr txBox="1">
            <a:spLocks noChangeArrowheads="1"/>
          </p:cNvSpPr>
          <p:nvPr/>
        </p:nvSpPr>
        <p:spPr>
          <a:xfrm>
            <a:off x="539750" y="1125538"/>
            <a:ext cx="8291513" cy="3816350"/>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charset="0"/>
              <a:buChar char="Ø"/>
            </a:pPr>
            <a:r>
              <a:rPr lang="cs-CZ" sz="2000" dirty="0"/>
              <a:t>Elektroforéza – pohyb nabitých molekul v elektrickém poli. Při rovnoměrném přímočarém pohybu </a:t>
            </a:r>
            <a:r>
              <a:rPr lang="cs-CZ" sz="2000" b="1" dirty="0"/>
              <a:t>sférické</a:t>
            </a:r>
            <a:r>
              <a:rPr lang="cs-CZ" sz="2000" dirty="0"/>
              <a:t> částice o poloměru</a:t>
            </a:r>
            <a:r>
              <a:rPr lang="cs-CZ" sz="2000" b="1" dirty="0"/>
              <a:t> </a:t>
            </a:r>
            <a:r>
              <a:rPr lang="cs-CZ" sz="2000" b="1" i="1" dirty="0" err="1"/>
              <a:t>r</a:t>
            </a:r>
            <a:r>
              <a:rPr lang="cs-CZ" sz="2000" dirty="0"/>
              <a:t>, je elektrostatická síla působící na částici v rovnováze se silou tření, jež je dána viskozitou. Sílu tření lze vypočítat dle </a:t>
            </a:r>
            <a:r>
              <a:rPr lang="cs-CZ" sz="2000" b="1" dirty="0" err="1"/>
              <a:t>Stokesova</a:t>
            </a:r>
            <a:r>
              <a:rPr lang="cs-CZ" sz="2000" b="1" dirty="0"/>
              <a:t> vzorce</a:t>
            </a:r>
            <a:r>
              <a:rPr lang="cs-CZ" sz="2000" dirty="0"/>
              <a:t>:</a:t>
            </a:r>
            <a:endParaRPr lang="cs-CZ" sz="2000" i="1" dirty="0"/>
          </a:p>
          <a:p>
            <a:pPr algn="ctr">
              <a:lnSpc>
                <a:spcPct val="80000"/>
              </a:lnSpc>
              <a:buFontTx/>
              <a:buNone/>
            </a:pPr>
            <a:r>
              <a:rPr lang="cs-CZ" sz="2400" i="1" dirty="0"/>
              <a:t>F</a:t>
            </a:r>
            <a:r>
              <a:rPr lang="cs-CZ" sz="2400" dirty="0"/>
              <a:t> = 6.</a:t>
            </a:r>
            <a:r>
              <a:rPr lang="cs-CZ" sz="2400" dirty="0">
                <a:latin typeface="Symbol" charset="0"/>
              </a:rPr>
              <a:t>p</a:t>
            </a:r>
            <a:r>
              <a:rPr lang="cs-CZ" sz="2400" dirty="0"/>
              <a:t>.</a:t>
            </a:r>
            <a:r>
              <a:rPr lang="cs-CZ" sz="2400" i="1" dirty="0"/>
              <a:t>r</a:t>
            </a:r>
            <a:r>
              <a:rPr lang="cs-CZ" sz="2400" dirty="0"/>
              <a:t>.</a:t>
            </a:r>
            <a:r>
              <a:rPr lang="cs-CZ" sz="2400" dirty="0">
                <a:latin typeface="Symbol" charset="0"/>
              </a:rPr>
              <a:t>h</a:t>
            </a:r>
            <a:r>
              <a:rPr lang="cs-CZ" sz="2400" dirty="0"/>
              <a:t>.</a:t>
            </a:r>
            <a:r>
              <a:rPr lang="cs-CZ" sz="2400" i="1" dirty="0"/>
              <a:t>v</a:t>
            </a:r>
            <a:endParaRPr lang="cs-CZ" sz="2400" dirty="0"/>
          </a:p>
          <a:p>
            <a:pPr>
              <a:lnSpc>
                <a:spcPct val="80000"/>
              </a:lnSpc>
              <a:buFont typeface="Wingdings" charset="0"/>
              <a:buNone/>
            </a:pPr>
            <a:r>
              <a:rPr lang="cs-CZ" sz="2000" dirty="0"/>
              <a:t>     kde </a:t>
            </a:r>
            <a:r>
              <a:rPr lang="cs-CZ" sz="2000" b="1" i="1" dirty="0"/>
              <a:t>v</a:t>
            </a:r>
            <a:r>
              <a:rPr lang="cs-CZ" sz="2000" dirty="0"/>
              <a:t> je rychlost částice a </a:t>
            </a:r>
            <a:r>
              <a:rPr lang="cs-CZ" sz="2000" b="1" dirty="0">
                <a:latin typeface="Symbol" charset="0"/>
              </a:rPr>
              <a:t>h</a:t>
            </a:r>
            <a:r>
              <a:rPr lang="cs-CZ" sz="2000" dirty="0"/>
              <a:t> je dynamická viskozita prostředí. </a:t>
            </a:r>
          </a:p>
          <a:p>
            <a:pPr>
              <a:lnSpc>
                <a:spcPct val="80000"/>
              </a:lnSpc>
              <a:buFont typeface="Wingdings" charset="0"/>
              <a:buChar char="Ø"/>
            </a:pPr>
            <a:r>
              <a:rPr lang="cs-CZ" sz="2000" dirty="0"/>
              <a:t>Elektrické pole působí na částici silou:</a:t>
            </a:r>
            <a:endParaRPr lang="cs-CZ" sz="2000" i="1" dirty="0"/>
          </a:p>
          <a:p>
            <a:pPr algn="ctr">
              <a:lnSpc>
                <a:spcPct val="80000"/>
              </a:lnSpc>
              <a:buFontTx/>
              <a:buNone/>
            </a:pPr>
            <a:r>
              <a:rPr lang="cs-CZ" sz="2400" i="1" dirty="0"/>
              <a:t>F</a:t>
            </a:r>
            <a:r>
              <a:rPr lang="cs-CZ" sz="2400" dirty="0"/>
              <a:t> = </a:t>
            </a:r>
            <a:r>
              <a:rPr lang="cs-CZ" sz="2400" i="1" dirty="0" err="1"/>
              <a:t>z</a:t>
            </a:r>
            <a:r>
              <a:rPr lang="cs-CZ" sz="2400" dirty="0" err="1"/>
              <a:t>.</a:t>
            </a:r>
            <a:r>
              <a:rPr lang="cs-CZ" sz="2400" i="1" dirty="0" err="1"/>
              <a:t>e</a:t>
            </a:r>
            <a:r>
              <a:rPr lang="cs-CZ" sz="2400" dirty="0" err="1"/>
              <a:t>.</a:t>
            </a:r>
            <a:r>
              <a:rPr lang="cs-CZ" sz="2400" i="1" dirty="0" err="1"/>
              <a:t>E</a:t>
            </a:r>
            <a:endParaRPr lang="cs-CZ" sz="2400" dirty="0"/>
          </a:p>
          <a:p>
            <a:pPr>
              <a:lnSpc>
                <a:spcPct val="80000"/>
              </a:lnSpc>
              <a:buFont typeface="Wingdings" charset="0"/>
              <a:buNone/>
            </a:pPr>
            <a:r>
              <a:rPr lang="cs-CZ" sz="2000" dirty="0"/>
              <a:t>     kde </a:t>
            </a:r>
            <a:r>
              <a:rPr lang="cs-CZ" sz="2000" i="1" dirty="0"/>
              <a:t>z </a:t>
            </a:r>
            <a:r>
              <a:rPr lang="cs-CZ" sz="2000" dirty="0"/>
              <a:t>je počet elementárních nábojů nesených částicí, </a:t>
            </a:r>
            <a:r>
              <a:rPr lang="cs-CZ" sz="2000" b="1" i="1" dirty="0"/>
              <a:t>e</a:t>
            </a:r>
            <a:r>
              <a:rPr lang="cs-CZ" sz="2000" dirty="0"/>
              <a:t> je elementární náboj (1,602.10</a:t>
            </a:r>
            <a:r>
              <a:rPr lang="cs-CZ" sz="2000" baseline="30000" dirty="0"/>
              <a:t>-19</a:t>
            </a:r>
            <a:r>
              <a:rPr lang="cs-CZ" sz="2000" dirty="0"/>
              <a:t> C) a </a:t>
            </a:r>
            <a:r>
              <a:rPr lang="cs-CZ" sz="2000" b="1" i="1" dirty="0"/>
              <a:t>E</a:t>
            </a:r>
            <a:r>
              <a:rPr lang="cs-CZ" sz="2000" i="1" dirty="0"/>
              <a:t> [V.m</a:t>
            </a:r>
            <a:r>
              <a:rPr lang="cs-CZ" sz="2000" i="1" baseline="30000" dirty="0"/>
              <a:t>-1</a:t>
            </a:r>
            <a:r>
              <a:rPr lang="cs-CZ" sz="2000" i="1" dirty="0"/>
              <a:t>] </a:t>
            </a:r>
            <a:r>
              <a:rPr lang="cs-CZ" sz="2000" dirty="0"/>
              <a:t>je intenzita elektrického pole v daném místě. </a:t>
            </a:r>
          </a:p>
          <a:p>
            <a:pPr>
              <a:lnSpc>
                <a:spcPct val="80000"/>
              </a:lnSpc>
              <a:buFont typeface="Wingdings" charset="0"/>
              <a:buChar char="Ø"/>
            </a:pPr>
            <a:r>
              <a:rPr lang="cs-CZ" sz="2000" dirty="0"/>
              <a:t>Rychlost částice je pak v důsledku rovnosti obou sil:</a:t>
            </a:r>
          </a:p>
        </p:txBody>
      </p:sp>
      <p:graphicFrame>
        <p:nvGraphicFramePr>
          <p:cNvPr id="6" name="Object 4"/>
          <p:cNvGraphicFramePr>
            <a:graphicFrameLocks noGrp="1" noChangeAspect="1"/>
          </p:cNvGraphicFramePr>
          <p:nvPr>
            <p:ph sz="half" idx="4294967295"/>
            <p:extLst>
              <p:ext uri="{D42A27DB-BD31-4B8C-83A1-F6EECF244321}">
                <p14:modId xmlns:p14="http://schemas.microsoft.com/office/powerpoint/2010/main" val="2082257000"/>
              </p:ext>
            </p:extLst>
          </p:nvPr>
        </p:nvGraphicFramePr>
        <p:xfrm>
          <a:off x="3505200" y="4936541"/>
          <a:ext cx="2159000" cy="1139825"/>
        </p:xfrm>
        <a:graphic>
          <a:graphicData uri="http://schemas.openxmlformats.org/presentationml/2006/ole">
            <mc:AlternateContent xmlns:mc="http://schemas.openxmlformats.org/markup-compatibility/2006">
              <mc:Choice xmlns:v="urn:schemas-microsoft-com:vml" Requires="v">
                <p:oleObj name="Rastrový obraz" r:id="rId2" imgW="1352381" imgH="714286" progId="Obraz programu Malování">
                  <p:embed/>
                </p:oleObj>
              </mc:Choice>
              <mc:Fallback>
                <p:oleObj name="Rastrový obraz" r:id="rId2" imgW="1352381" imgH="714286" progId="Obraz programu Malování">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936541"/>
                        <a:ext cx="21590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E347E79B-07F1-0D4C-AB3A-520B2A442BE3}"/>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B208DAD1-8E6B-6D4C-A680-CFC054AFD35A}"/>
              </a:ext>
            </a:extLst>
          </p:cNvPr>
          <p:cNvSpPr>
            <a:spLocks noGrp="1"/>
          </p:cNvSpPr>
          <p:nvPr>
            <p:ph type="ftr" sz="quarter" idx="11"/>
          </p:nvPr>
        </p:nvSpPr>
        <p:spPr/>
        <p:txBody>
          <a:bodyPr/>
          <a:lstStyle/>
          <a:p>
            <a:r>
              <a:rPr lang="en-US"/>
              <a:t>Karel Kubíček</a:t>
            </a:r>
          </a:p>
        </p:txBody>
      </p:sp>
      <p:sp>
        <p:nvSpPr>
          <p:cNvPr id="10" name="Slide Number Placeholder 9">
            <a:extLst>
              <a:ext uri="{FF2B5EF4-FFF2-40B4-BE49-F238E27FC236}">
                <a16:creationId xmlns:a16="http://schemas.microsoft.com/office/drawing/2014/main" id="{0E7E7FE3-99D5-C74E-B078-659C55562B31}"/>
              </a:ext>
            </a:extLst>
          </p:cNvPr>
          <p:cNvSpPr>
            <a:spLocks noGrp="1"/>
          </p:cNvSpPr>
          <p:nvPr>
            <p:ph type="sldNum" sz="quarter" idx="12"/>
          </p:nvPr>
        </p:nvSpPr>
        <p:spPr/>
        <p:txBody>
          <a:bodyPr/>
          <a:lstStyle/>
          <a:p>
            <a:fld id="{9F55A76C-3A57-0940-BBC0-C9D853A7BB7B}" type="slidenum">
              <a:rPr lang="en-US" smtClean="0"/>
              <a:t>69</a:t>
            </a:fld>
            <a:endParaRPr lang="en-US"/>
          </a:p>
        </p:txBody>
      </p:sp>
    </p:spTree>
    <p:extLst>
      <p:ext uri="{BB962C8B-B14F-4D97-AF65-F5344CB8AC3E}">
        <p14:creationId xmlns:p14="http://schemas.microsoft.com/office/powerpoint/2010/main" val="2067617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52400" y="100013"/>
            <a:ext cx="9448800" cy="6757987"/>
            <a:chOff x="-152400" y="100013"/>
            <a:chExt cx="9448800" cy="6757987"/>
          </a:xfrm>
        </p:grpSpPr>
        <p:pic>
          <p:nvPicPr>
            <p:cNvPr id="2050" name="Picture 2" descr="C:\Documents and Settings\lelli\Documenti\Immagini\AMMINOACIDI\ala.gif"/>
            <p:cNvPicPr>
              <a:picLocks noChangeAspect="1" noChangeArrowheads="1"/>
            </p:cNvPicPr>
            <p:nvPr/>
          </p:nvPicPr>
          <p:blipFill>
            <a:blip r:embed="rId2">
              <a:clrChange>
                <a:clrFrom>
                  <a:srgbClr val="FFFFCC"/>
                </a:clrFrom>
                <a:clrTo>
                  <a:srgbClr val="FFFFCC">
                    <a:alpha val="0"/>
                  </a:srgbClr>
                </a:clrTo>
              </a:clrChange>
            </a:blip>
            <a:srcRect/>
            <a:stretch>
              <a:fillRect/>
            </a:stretch>
          </p:blipFill>
          <p:spPr bwMode="auto">
            <a:xfrm>
              <a:off x="31967" y="100013"/>
              <a:ext cx="2164390" cy="1636144"/>
            </a:xfrm>
            <a:prstGeom prst="rect">
              <a:avLst/>
            </a:prstGeom>
            <a:noFill/>
          </p:spPr>
        </p:pic>
        <p:pic>
          <p:nvPicPr>
            <p:cNvPr id="2051" name="Picture 3" descr="C:\Documents and Settings\lelli\Documenti\Immagini\AMMINOACIDI\arg.gif"/>
            <p:cNvPicPr>
              <a:picLocks noChangeAspect="1" noChangeArrowheads="1"/>
            </p:cNvPicPr>
            <p:nvPr/>
          </p:nvPicPr>
          <p:blipFill>
            <a:blip r:embed="rId3">
              <a:clrChange>
                <a:clrFrom>
                  <a:srgbClr val="FFFFCC"/>
                </a:clrFrom>
                <a:clrTo>
                  <a:srgbClr val="FFFFCC">
                    <a:alpha val="0"/>
                  </a:srgbClr>
                </a:clrTo>
              </a:clrChange>
            </a:blip>
            <a:srcRect/>
            <a:stretch>
              <a:fillRect/>
            </a:stretch>
          </p:blipFill>
          <p:spPr bwMode="auto">
            <a:xfrm>
              <a:off x="1551073" y="100013"/>
              <a:ext cx="2166310" cy="1636144"/>
            </a:xfrm>
            <a:prstGeom prst="rect">
              <a:avLst/>
            </a:prstGeom>
            <a:noFill/>
          </p:spPr>
        </p:pic>
        <p:pic>
          <p:nvPicPr>
            <p:cNvPr id="2052" name="Picture 4" descr="C:\Documents and Settings\lelli\Documenti\Immagini\AMMINOACIDI\asn.gif"/>
            <p:cNvPicPr>
              <a:picLocks noChangeAspect="1" noChangeArrowheads="1"/>
            </p:cNvPicPr>
            <p:nvPr/>
          </p:nvPicPr>
          <p:blipFill>
            <a:blip r:embed="rId4">
              <a:clrChange>
                <a:clrFrom>
                  <a:srgbClr val="FFFFCC"/>
                </a:clrFrom>
                <a:clrTo>
                  <a:srgbClr val="FFFFCC">
                    <a:alpha val="0"/>
                  </a:srgbClr>
                </a:clrTo>
              </a:clrChange>
            </a:blip>
            <a:srcRect/>
            <a:stretch>
              <a:fillRect/>
            </a:stretch>
          </p:blipFill>
          <p:spPr bwMode="auto">
            <a:xfrm>
              <a:off x="3350570" y="100013"/>
              <a:ext cx="2166310" cy="1636144"/>
            </a:xfrm>
            <a:prstGeom prst="rect">
              <a:avLst/>
            </a:prstGeom>
            <a:noFill/>
          </p:spPr>
        </p:pic>
        <p:pic>
          <p:nvPicPr>
            <p:cNvPr id="2053" name="Picture 5" descr="C:\Documents and Settings\lelli\Documenti\Immagini\AMMINOACIDI\asp.gif"/>
            <p:cNvPicPr>
              <a:picLocks noChangeAspect="1" noChangeArrowheads="1"/>
            </p:cNvPicPr>
            <p:nvPr/>
          </p:nvPicPr>
          <p:blipFill>
            <a:blip r:embed="rId5">
              <a:clrChange>
                <a:clrFrom>
                  <a:srgbClr val="FFFFCC"/>
                </a:clrFrom>
                <a:clrTo>
                  <a:srgbClr val="FFFFCC">
                    <a:alpha val="0"/>
                  </a:srgbClr>
                </a:clrTo>
              </a:clrChange>
            </a:blip>
            <a:srcRect/>
            <a:stretch>
              <a:fillRect/>
            </a:stretch>
          </p:blipFill>
          <p:spPr bwMode="auto">
            <a:xfrm>
              <a:off x="5009871" y="100013"/>
              <a:ext cx="2164390" cy="1636144"/>
            </a:xfrm>
            <a:prstGeom prst="rect">
              <a:avLst/>
            </a:prstGeom>
            <a:noFill/>
          </p:spPr>
        </p:pic>
        <p:pic>
          <p:nvPicPr>
            <p:cNvPr id="2054" name="Picture 6" descr="C:\Documents and Settings\lelli\Documenti\Immagini\AMMINOACIDI\cys.gif"/>
            <p:cNvPicPr>
              <a:picLocks noChangeAspect="1" noChangeArrowheads="1"/>
            </p:cNvPicPr>
            <p:nvPr/>
          </p:nvPicPr>
          <p:blipFill>
            <a:blip r:embed="rId6">
              <a:clrChange>
                <a:clrFrom>
                  <a:srgbClr val="FFFFCC"/>
                </a:clrFrom>
                <a:clrTo>
                  <a:srgbClr val="FFFFCC">
                    <a:alpha val="0"/>
                  </a:srgbClr>
                </a:clrTo>
              </a:clrChange>
            </a:blip>
            <a:srcRect/>
            <a:stretch>
              <a:fillRect/>
            </a:stretch>
          </p:blipFill>
          <p:spPr bwMode="auto">
            <a:xfrm>
              <a:off x="6761356" y="100013"/>
              <a:ext cx="2166310" cy="1636144"/>
            </a:xfrm>
            <a:prstGeom prst="rect">
              <a:avLst/>
            </a:prstGeom>
            <a:noFill/>
          </p:spPr>
        </p:pic>
        <p:pic>
          <p:nvPicPr>
            <p:cNvPr id="2055" name="Picture 7" descr="C:\Documents and Settings\lelli\Documenti\Immagini\AMMINOACIDI\gln.gif"/>
            <p:cNvPicPr>
              <a:picLocks noChangeAspect="1" noChangeArrowheads="1"/>
            </p:cNvPicPr>
            <p:nvPr/>
          </p:nvPicPr>
          <p:blipFill>
            <a:blip r:embed="rId7">
              <a:clrChange>
                <a:clrFrom>
                  <a:srgbClr val="FFFFCC"/>
                </a:clrFrom>
                <a:clrTo>
                  <a:srgbClr val="FFFFCC">
                    <a:alpha val="0"/>
                  </a:srgbClr>
                </a:clrTo>
              </a:clrChange>
            </a:blip>
            <a:srcRect/>
            <a:stretch>
              <a:fillRect/>
            </a:stretch>
          </p:blipFill>
          <p:spPr bwMode="auto">
            <a:xfrm>
              <a:off x="-152400" y="1807294"/>
              <a:ext cx="2164390" cy="1636144"/>
            </a:xfrm>
            <a:prstGeom prst="rect">
              <a:avLst/>
            </a:prstGeom>
            <a:noFill/>
          </p:spPr>
        </p:pic>
        <p:pic>
          <p:nvPicPr>
            <p:cNvPr id="2056" name="Picture 8" descr="C:\Documents and Settings\lelli\Documenti\Immagini\AMMINOACIDI\glu.gif"/>
            <p:cNvPicPr>
              <a:picLocks noChangeAspect="1" noChangeArrowheads="1"/>
            </p:cNvPicPr>
            <p:nvPr/>
          </p:nvPicPr>
          <p:blipFill>
            <a:blip r:embed="rId8">
              <a:clrChange>
                <a:clrFrom>
                  <a:srgbClr val="FFFFCC"/>
                </a:clrFrom>
                <a:clrTo>
                  <a:srgbClr val="FFFFCC">
                    <a:alpha val="0"/>
                  </a:srgbClr>
                </a:clrTo>
              </a:clrChange>
            </a:blip>
            <a:srcRect/>
            <a:stretch>
              <a:fillRect/>
            </a:stretch>
          </p:blipFill>
          <p:spPr bwMode="auto">
            <a:xfrm>
              <a:off x="1551073" y="1794845"/>
              <a:ext cx="2166310" cy="1636144"/>
            </a:xfrm>
            <a:prstGeom prst="rect">
              <a:avLst/>
            </a:prstGeom>
            <a:noFill/>
          </p:spPr>
        </p:pic>
        <p:pic>
          <p:nvPicPr>
            <p:cNvPr id="2057" name="Picture 9" descr="C:\Documents and Settings\lelli\Documenti\Immagini\AMMINOACIDI\gly.gif"/>
            <p:cNvPicPr>
              <a:picLocks noChangeAspect="1" noChangeArrowheads="1"/>
            </p:cNvPicPr>
            <p:nvPr/>
          </p:nvPicPr>
          <p:blipFill>
            <a:blip r:embed="rId9">
              <a:clrChange>
                <a:clrFrom>
                  <a:srgbClr val="FFFFCC"/>
                </a:clrFrom>
                <a:clrTo>
                  <a:srgbClr val="FFFFCC">
                    <a:alpha val="0"/>
                  </a:srgbClr>
                </a:clrTo>
              </a:clrChange>
            </a:blip>
            <a:srcRect/>
            <a:stretch>
              <a:fillRect/>
            </a:stretch>
          </p:blipFill>
          <p:spPr bwMode="auto">
            <a:xfrm>
              <a:off x="3166203" y="1892658"/>
              <a:ext cx="2166310" cy="1636144"/>
            </a:xfrm>
            <a:prstGeom prst="rect">
              <a:avLst/>
            </a:prstGeom>
            <a:noFill/>
          </p:spPr>
        </p:pic>
        <p:pic>
          <p:nvPicPr>
            <p:cNvPr id="2058" name="Picture 10" descr="C:\Documents and Settings\lelli\Documenti\Immagini\AMMINOACIDI\his.gif"/>
            <p:cNvPicPr>
              <a:picLocks noChangeAspect="1" noChangeArrowheads="1"/>
            </p:cNvPicPr>
            <p:nvPr/>
          </p:nvPicPr>
          <p:blipFill>
            <a:blip r:embed="rId10">
              <a:clrChange>
                <a:clrFrom>
                  <a:srgbClr val="FFFFCC"/>
                </a:clrFrom>
                <a:clrTo>
                  <a:srgbClr val="FFFFCC">
                    <a:alpha val="0"/>
                  </a:srgbClr>
                </a:clrTo>
              </a:clrChange>
            </a:blip>
            <a:srcRect/>
            <a:stretch>
              <a:fillRect/>
            </a:stretch>
          </p:blipFill>
          <p:spPr bwMode="auto">
            <a:xfrm>
              <a:off x="4641138" y="1892658"/>
              <a:ext cx="2164390" cy="1636144"/>
            </a:xfrm>
            <a:prstGeom prst="rect">
              <a:avLst/>
            </a:prstGeom>
            <a:noFill/>
          </p:spPr>
        </p:pic>
        <p:pic>
          <p:nvPicPr>
            <p:cNvPr id="2059" name="Picture 11" descr="C:\Documents and Settings\lelli\Documenti\Immagini\AMMINOACIDI\ile.gif"/>
            <p:cNvPicPr>
              <a:picLocks noChangeAspect="1" noChangeArrowheads="1"/>
            </p:cNvPicPr>
            <p:nvPr/>
          </p:nvPicPr>
          <p:blipFill>
            <a:blip r:embed="rId11">
              <a:clrChange>
                <a:clrFrom>
                  <a:srgbClr val="FFFFCC"/>
                </a:clrFrom>
                <a:clrTo>
                  <a:srgbClr val="FFFFCC">
                    <a:alpha val="0"/>
                  </a:srgbClr>
                </a:clrTo>
              </a:clrChange>
            </a:blip>
            <a:srcRect/>
            <a:stretch>
              <a:fillRect/>
            </a:stretch>
          </p:blipFill>
          <p:spPr bwMode="auto">
            <a:xfrm>
              <a:off x="6669173" y="1892658"/>
              <a:ext cx="2166310" cy="1636144"/>
            </a:xfrm>
            <a:prstGeom prst="rect">
              <a:avLst/>
            </a:prstGeom>
            <a:noFill/>
          </p:spPr>
        </p:pic>
        <p:pic>
          <p:nvPicPr>
            <p:cNvPr id="2060" name="Picture 12" descr="C:\Documents and Settings\lelli\Documenti\Immagini\AMMINOACIDI\leu.gif"/>
            <p:cNvPicPr>
              <a:picLocks noChangeAspect="1" noChangeArrowheads="1"/>
            </p:cNvPicPr>
            <p:nvPr/>
          </p:nvPicPr>
          <p:blipFill>
            <a:blip r:embed="rId12">
              <a:clrChange>
                <a:clrFrom>
                  <a:srgbClr val="FFFFCC"/>
                </a:clrFrom>
                <a:clrTo>
                  <a:srgbClr val="FFFFCC">
                    <a:alpha val="0"/>
                  </a:srgbClr>
                </a:clrTo>
              </a:clrChange>
            </a:blip>
            <a:srcRect/>
            <a:stretch>
              <a:fillRect/>
            </a:stretch>
          </p:blipFill>
          <p:spPr bwMode="auto">
            <a:xfrm>
              <a:off x="-152400" y="3429211"/>
              <a:ext cx="2164390" cy="1636144"/>
            </a:xfrm>
            <a:prstGeom prst="rect">
              <a:avLst/>
            </a:prstGeom>
            <a:noFill/>
          </p:spPr>
        </p:pic>
        <p:pic>
          <p:nvPicPr>
            <p:cNvPr id="2061" name="Picture 13" descr="C:\Documents and Settings\lelli\Documenti\Immagini\AMMINOACIDI\lys.gif"/>
            <p:cNvPicPr>
              <a:picLocks noChangeAspect="1" noChangeArrowheads="1"/>
            </p:cNvPicPr>
            <p:nvPr/>
          </p:nvPicPr>
          <p:blipFill>
            <a:blip r:embed="rId13">
              <a:clrChange>
                <a:clrFrom>
                  <a:srgbClr val="FFFFCC"/>
                </a:clrFrom>
                <a:clrTo>
                  <a:srgbClr val="FFFFCC">
                    <a:alpha val="0"/>
                  </a:srgbClr>
                </a:clrTo>
              </a:clrChange>
            </a:blip>
            <a:srcRect/>
            <a:stretch>
              <a:fillRect/>
            </a:stretch>
          </p:blipFill>
          <p:spPr bwMode="auto">
            <a:xfrm>
              <a:off x="1551073" y="3491455"/>
              <a:ext cx="2166310" cy="1636144"/>
            </a:xfrm>
            <a:prstGeom prst="rect">
              <a:avLst/>
            </a:prstGeom>
            <a:noFill/>
          </p:spPr>
        </p:pic>
        <p:pic>
          <p:nvPicPr>
            <p:cNvPr id="2062" name="Picture 14" descr="C:\Documents and Settings\lelli\Documenti\Immagini\AMMINOACIDI\met.gif"/>
            <p:cNvPicPr>
              <a:picLocks noChangeAspect="1" noChangeArrowheads="1"/>
            </p:cNvPicPr>
            <p:nvPr/>
          </p:nvPicPr>
          <p:blipFill>
            <a:blip r:embed="rId14">
              <a:clrChange>
                <a:clrFrom>
                  <a:srgbClr val="FFFFCC"/>
                </a:clrFrom>
                <a:clrTo>
                  <a:srgbClr val="FFFFCC">
                    <a:alpha val="0"/>
                  </a:srgbClr>
                </a:clrTo>
              </a:clrChange>
            </a:blip>
            <a:srcRect/>
            <a:stretch>
              <a:fillRect/>
            </a:stretch>
          </p:blipFill>
          <p:spPr bwMode="auto">
            <a:xfrm>
              <a:off x="3442753" y="3429211"/>
              <a:ext cx="2166310" cy="1636144"/>
            </a:xfrm>
            <a:prstGeom prst="rect">
              <a:avLst/>
            </a:prstGeom>
            <a:noFill/>
          </p:spPr>
        </p:pic>
        <p:pic>
          <p:nvPicPr>
            <p:cNvPr id="2063" name="Picture 15" descr="C:\Documents and Settings\lelli\Documenti\Immagini\AMMINOACIDI\phe.gif"/>
            <p:cNvPicPr>
              <a:picLocks noChangeAspect="1" noChangeArrowheads="1"/>
            </p:cNvPicPr>
            <p:nvPr/>
          </p:nvPicPr>
          <p:blipFill>
            <a:blip r:embed="rId15">
              <a:clrChange>
                <a:clrFrom>
                  <a:srgbClr val="FFFFCC"/>
                </a:clrFrom>
                <a:clrTo>
                  <a:srgbClr val="FFFFCC">
                    <a:alpha val="0"/>
                  </a:srgbClr>
                </a:clrTo>
              </a:clrChange>
            </a:blip>
            <a:srcRect/>
            <a:stretch>
              <a:fillRect/>
            </a:stretch>
          </p:blipFill>
          <p:spPr bwMode="auto">
            <a:xfrm>
              <a:off x="5378605" y="3514575"/>
              <a:ext cx="2164390" cy="1636144"/>
            </a:xfrm>
            <a:prstGeom prst="rect">
              <a:avLst/>
            </a:prstGeom>
            <a:noFill/>
          </p:spPr>
        </p:pic>
        <p:pic>
          <p:nvPicPr>
            <p:cNvPr id="2064" name="Picture 16" descr="C:\Documents and Settings\lelli\Documenti\Immagini\AMMINOACIDI\pro.gif"/>
            <p:cNvPicPr>
              <a:picLocks noChangeAspect="1" noChangeArrowheads="1"/>
            </p:cNvPicPr>
            <p:nvPr/>
          </p:nvPicPr>
          <p:blipFill>
            <a:blip r:embed="rId16">
              <a:clrChange>
                <a:clrFrom>
                  <a:srgbClr val="FFFFCC"/>
                </a:clrFrom>
                <a:clrTo>
                  <a:srgbClr val="FFFFCC">
                    <a:alpha val="0"/>
                  </a:srgbClr>
                </a:clrTo>
              </a:clrChange>
            </a:blip>
            <a:srcRect/>
            <a:stretch>
              <a:fillRect/>
            </a:stretch>
          </p:blipFill>
          <p:spPr bwMode="auto">
            <a:xfrm>
              <a:off x="6945723" y="3514575"/>
              <a:ext cx="2216243" cy="1673491"/>
            </a:xfrm>
            <a:prstGeom prst="rect">
              <a:avLst/>
            </a:prstGeom>
            <a:noFill/>
          </p:spPr>
        </p:pic>
        <p:pic>
          <p:nvPicPr>
            <p:cNvPr id="2065" name="Picture 17" descr="C:\Documents and Settings\lelli\Documenti\Immagini\AMMINOACIDI\ser.gif"/>
            <p:cNvPicPr>
              <a:picLocks noChangeAspect="1" noChangeArrowheads="1"/>
            </p:cNvPicPr>
            <p:nvPr/>
          </p:nvPicPr>
          <p:blipFill>
            <a:blip r:embed="rId17">
              <a:clrChange>
                <a:clrFrom>
                  <a:srgbClr val="FFFFCC"/>
                </a:clrFrom>
                <a:clrTo>
                  <a:srgbClr val="FFFFCC">
                    <a:alpha val="0"/>
                  </a:srgbClr>
                </a:clrTo>
              </a:clrChange>
            </a:blip>
            <a:srcRect/>
            <a:stretch>
              <a:fillRect/>
            </a:stretch>
          </p:blipFill>
          <p:spPr bwMode="auto">
            <a:xfrm>
              <a:off x="31967" y="5051128"/>
              <a:ext cx="2164390" cy="1636144"/>
            </a:xfrm>
            <a:prstGeom prst="rect">
              <a:avLst/>
            </a:prstGeom>
            <a:noFill/>
          </p:spPr>
        </p:pic>
        <p:pic>
          <p:nvPicPr>
            <p:cNvPr id="2066" name="Picture 18" descr="C:\Documents and Settings\lelli\Documenti\Immagini\AMMINOACIDI\thr.gif"/>
            <p:cNvPicPr>
              <a:picLocks noChangeAspect="1" noChangeArrowheads="1"/>
            </p:cNvPicPr>
            <p:nvPr/>
          </p:nvPicPr>
          <p:blipFill>
            <a:blip r:embed="rId18">
              <a:clrChange>
                <a:clrFrom>
                  <a:srgbClr val="FFFFCC"/>
                </a:clrFrom>
                <a:clrTo>
                  <a:srgbClr val="FFFFCC">
                    <a:alpha val="0"/>
                  </a:srgbClr>
                </a:clrTo>
              </a:clrChange>
            </a:blip>
            <a:srcRect/>
            <a:stretch>
              <a:fillRect/>
            </a:stretch>
          </p:blipFill>
          <p:spPr bwMode="auto">
            <a:xfrm>
              <a:off x="1691268" y="5051128"/>
              <a:ext cx="2166310" cy="1636144"/>
            </a:xfrm>
            <a:prstGeom prst="rect">
              <a:avLst/>
            </a:prstGeom>
            <a:noFill/>
          </p:spPr>
        </p:pic>
        <p:pic>
          <p:nvPicPr>
            <p:cNvPr id="2067" name="Picture 19" descr="C:\Documents and Settings\lelli\Documenti\Immagini\AMMINOACIDI\trp.gif"/>
            <p:cNvPicPr>
              <a:picLocks noChangeAspect="1" noChangeArrowheads="1"/>
            </p:cNvPicPr>
            <p:nvPr/>
          </p:nvPicPr>
          <p:blipFill>
            <a:blip r:embed="rId19">
              <a:clrChange>
                <a:clrFrom>
                  <a:srgbClr val="FFFFCC"/>
                </a:clrFrom>
                <a:clrTo>
                  <a:srgbClr val="FFFFCC">
                    <a:alpha val="0"/>
                  </a:srgbClr>
                </a:clrTo>
              </a:clrChange>
            </a:blip>
            <a:srcRect/>
            <a:stretch>
              <a:fillRect/>
            </a:stretch>
          </p:blipFill>
          <p:spPr bwMode="auto">
            <a:xfrm>
              <a:off x="3534937" y="5051128"/>
              <a:ext cx="2166310" cy="1636144"/>
            </a:xfrm>
            <a:prstGeom prst="rect">
              <a:avLst/>
            </a:prstGeom>
            <a:noFill/>
          </p:spPr>
        </p:pic>
        <p:pic>
          <p:nvPicPr>
            <p:cNvPr id="2068" name="Picture 20" descr="C:\Documents and Settings\lelli\Documenti\Immagini\AMMINOACIDI\tyr.gif"/>
            <p:cNvPicPr>
              <a:picLocks noChangeAspect="1" noChangeArrowheads="1"/>
            </p:cNvPicPr>
            <p:nvPr/>
          </p:nvPicPr>
          <p:blipFill>
            <a:blip r:embed="rId20">
              <a:clrChange>
                <a:clrFrom>
                  <a:srgbClr val="FFFFCC"/>
                </a:clrFrom>
                <a:clrTo>
                  <a:srgbClr val="FFFFCC">
                    <a:alpha val="0"/>
                  </a:srgbClr>
                </a:clrTo>
              </a:clrChange>
            </a:blip>
            <a:srcRect/>
            <a:stretch>
              <a:fillRect/>
            </a:stretch>
          </p:blipFill>
          <p:spPr bwMode="auto">
            <a:xfrm>
              <a:off x="5470788" y="5221856"/>
              <a:ext cx="2164390" cy="1636144"/>
            </a:xfrm>
            <a:prstGeom prst="rect">
              <a:avLst/>
            </a:prstGeom>
            <a:noFill/>
          </p:spPr>
        </p:pic>
        <p:pic>
          <p:nvPicPr>
            <p:cNvPr id="2069" name="Picture 21" descr="C:\Documents and Settings\lelli\Documenti\Immagini\AMMINOACIDI\val.gif"/>
            <p:cNvPicPr>
              <a:picLocks noChangeAspect="1" noChangeArrowheads="1"/>
            </p:cNvPicPr>
            <p:nvPr/>
          </p:nvPicPr>
          <p:blipFill>
            <a:blip r:embed="rId21">
              <a:clrChange>
                <a:clrFrom>
                  <a:srgbClr val="FFFFCC"/>
                </a:clrFrom>
                <a:clrTo>
                  <a:srgbClr val="FFFFCC">
                    <a:alpha val="0"/>
                  </a:srgbClr>
                </a:clrTo>
              </a:clrChange>
            </a:blip>
            <a:srcRect/>
            <a:stretch>
              <a:fillRect/>
            </a:stretch>
          </p:blipFill>
          <p:spPr bwMode="auto">
            <a:xfrm>
              <a:off x="7130090" y="5136492"/>
              <a:ext cx="2166310" cy="1636144"/>
            </a:xfrm>
            <a:prstGeom prst="rect">
              <a:avLst/>
            </a:prstGeom>
            <a:noFill/>
          </p:spPr>
        </p:pic>
        <p:sp>
          <p:nvSpPr>
            <p:cNvPr id="23" name="TextBox 22"/>
            <p:cNvSpPr txBox="1"/>
            <p:nvPr/>
          </p:nvSpPr>
          <p:spPr>
            <a:xfrm>
              <a:off x="372868" y="291270"/>
              <a:ext cx="372868" cy="461665"/>
            </a:xfrm>
            <a:prstGeom prst="rect">
              <a:avLst/>
            </a:prstGeom>
            <a:noFill/>
          </p:spPr>
          <p:txBody>
            <a:bodyPr wrap="square" rtlCol="0">
              <a:spAutoFit/>
            </a:bodyPr>
            <a:lstStyle/>
            <a:p>
              <a:r>
                <a:rPr lang="en-US" sz="2400" b="1" dirty="0"/>
                <a:t>A</a:t>
              </a:r>
            </a:p>
          </p:txBody>
        </p:sp>
        <p:sp>
          <p:nvSpPr>
            <p:cNvPr id="24" name="TextBox 23"/>
            <p:cNvSpPr txBox="1"/>
            <p:nvPr/>
          </p:nvSpPr>
          <p:spPr>
            <a:xfrm>
              <a:off x="1825556" y="291270"/>
              <a:ext cx="372868" cy="461665"/>
            </a:xfrm>
            <a:prstGeom prst="rect">
              <a:avLst/>
            </a:prstGeom>
            <a:noFill/>
          </p:spPr>
          <p:txBody>
            <a:bodyPr wrap="square" rtlCol="0">
              <a:spAutoFit/>
            </a:bodyPr>
            <a:lstStyle/>
            <a:p>
              <a:r>
                <a:rPr lang="en-US" sz="2400" b="1" dirty="0"/>
                <a:t>R</a:t>
              </a:r>
            </a:p>
          </p:txBody>
        </p:sp>
        <p:sp>
          <p:nvSpPr>
            <p:cNvPr id="25" name="TextBox 24"/>
            <p:cNvSpPr txBox="1"/>
            <p:nvPr/>
          </p:nvSpPr>
          <p:spPr>
            <a:xfrm>
              <a:off x="3671144" y="291270"/>
              <a:ext cx="395446" cy="461665"/>
            </a:xfrm>
            <a:prstGeom prst="rect">
              <a:avLst/>
            </a:prstGeom>
            <a:noFill/>
          </p:spPr>
          <p:txBody>
            <a:bodyPr wrap="square" rtlCol="0">
              <a:spAutoFit/>
            </a:bodyPr>
            <a:lstStyle/>
            <a:p>
              <a:r>
                <a:rPr lang="en-US" sz="2400" b="1" dirty="0"/>
                <a:t>N</a:t>
              </a:r>
            </a:p>
          </p:txBody>
        </p:sp>
        <p:sp>
          <p:nvSpPr>
            <p:cNvPr id="26" name="TextBox 25"/>
            <p:cNvSpPr txBox="1"/>
            <p:nvPr/>
          </p:nvSpPr>
          <p:spPr>
            <a:xfrm>
              <a:off x="5213617" y="212837"/>
              <a:ext cx="395446" cy="461665"/>
            </a:xfrm>
            <a:prstGeom prst="rect">
              <a:avLst/>
            </a:prstGeom>
            <a:noFill/>
          </p:spPr>
          <p:txBody>
            <a:bodyPr wrap="square" rtlCol="0">
              <a:spAutoFit/>
            </a:bodyPr>
            <a:lstStyle/>
            <a:p>
              <a:r>
                <a:rPr lang="en-US" sz="2400" b="1" dirty="0"/>
                <a:t>D</a:t>
              </a:r>
            </a:p>
          </p:txBody>
        </p:sp>
        <p:sp>
          <p:nvSpPr>
            <p:cNvPr id="27" name="TextBox 26"/>
            <p:cNvSpPr txBox="1"/>
            <p:nvPr/>
          </p:nvSpPr>
          <p:spPr>
            <a:xfrm>
              <a:off x="7130090" y="221364"/>
              <a:ext cx="395446" cy="461665"/>
            </a:xfrm>
            <a:prstGeom prst="rect">
              <a:avLst/>
            </a:prstGeom>
            <a:noFill/>
          </p:spPr>
          <p:txBody>
            <a:bodyPr wrap="square" rtlCol="0">
              <a:spAutoFit/>
            </a:bodyPr>
            <a:lstStyle/>
            <a:p>
              <a:r>
                <a:rPr lang="en-US" sz="2400" b="1" dirty="0"/>
                <a:t>C</a:t>
              </a:r>
            </a:p>
          </p:txBody>
        </p:sp>
        <p:sp>
          <p:nvSpPr>
            <p:cNvPr id="28" name="TextBox 27"/>
            <p:cNvSpPr txBox="1"/>
            <p:nvPr/>
          </p:nvSpPr>
          <p:spPr>
            <a:xfrm>
              <a:off x="175145" y="1892658"/>
              <a:ext cx="395446" cy="461665"/>
            </a:xfrm>
            <a:prstGeom prst="rect">
              <a:avLst/>
            </a:prstGeom>
            <a:noFill/>
          </p:spPr>
          <p:txBody>
            <a:bodyPr wrap="square" rtlCol="0">
              <a:spAutoFit/>
            </a:bodyPr>
            <a:lstStyle/>
            <a:p>
              <a:r>
                <a:rPr lang="en-US" sz="2400" b="1" dirty="0"/>
                <a:t>Q</a:t>
              </a:r>
            </a:p>
          </p:txBody>
        </p:sp>
        <p:sp>
          <p:nvSpPr>
            <p:cNvPr id="29" name="TextBox 28"/>
            <p:cNvSpPr txBox="1"/>
            <p:nvPr/>
          </p:nvSpPr>
          <p:spPr>
            <a:xfrm>
              <a:off x="1616544" y="1892658"/>
              <a:ext cx="395446" cy="461665"/>
            </a:xfrm>
            <a:prstGeom prst="rect">
              <a:avLst/>
            </a:prstGeom>
            <a:noFill/>
          </p:spPr>
          <p:txBody>
            <a:bodyPr wrap="square" rtlCol="0">
              <a:spAutoFit/>
            </a:bodyPr>
            <a:lstStyle/>
            <a:p>
              <a:r>
                <a:rPr lang="en-US" sz="2400" b="1" dirty="0"/>
                <a:t>E</a:t>
              </a:r>
            </a:p>
          </p:txBody>
        </p:sp>
        <p:sp>
          <p:nvSpPr>
            <p:cNvPr id="30" name="TextBox 29"/>
            <p:cNvSpPr txBox="1"/>
            <p:nvPr/>
          </p:nvSpPr>
          <p:spPr>
            <a:xfrm>
              <a:off x="3659855" y="1892658"/>
              <a:ext cx="395446" cy="461665"/>
            </a:xfrm>
            <a:prstGeom prst="rect">
              <a:avLst/>
            </a:prstGeom>
            <a:noFill/>
          </p:spPr>
          <p:txBody>
            <a:bodyPr wrap="square" rtlCol="0">
              <a:spAutoFit/>
            </a:bodyPr>
            <a:lstStyle/>
            <a:p>
              <a:r>
                <a:rPr lang="en-US" sz="2400" b="1" dirty="0"/>
                <a:t>G</a:t>
              </a:r>
            </a:p>
          </p:txBody>
        </p:sp>
        <p:sp>
          <p:nvSpPr>
            <p:cNvPr id="31" name="TextBox 30"/>
            <p:cNvSpPr txBox="1"/>
            <p:nvPr/>
          </p:nvSpPr>
          <p:spPr>
            <a:xfrm>
              <a:off x="5009871" y="1892658"/>
              <a:ext cx="395446" cy="461665"/>
            </a:xfrm>
            <a:prstGeom prst="rect">
              <a:avLst/>
            </a:prstGeom>
            <a:noFill/>
          </p:spPr>
          <p:txBody>
            <a:bodyPr wrap="square" rtlCol="0">
              <a:spAutoFit/>
            </a:bodyPr>
            <a:lstStyle/>
            <a:p>
              <a:r>
                <a:rPr lang="en-US" sz="2400" b="1" dirty="0"/>
                <a:t>H</a:t>
              </a:r>
            </a:p>
          </p:txBody>
        </p:sp>
        <p:sp>
          <p:nvSpPr>
            <p:cNvPr id="32" name="TextBox 31"/>
            <p:cNvSpPr txBox="1"/>
            <p:nvPr/>
          </p:nvSpPr>
          <p:spPr>
            <a:xfrm>
              <a:off x="6976538" y="1892658"/>
              <a:ext cx="395446" cy="461665"/>
            </a:xfrm>
            <a:prstGeom prst="rect">
              <a:avLst/>
            </a:prstGeom>
            <a:noFill/>
          </p:spPr>
          <p:txBody>
            <a:bodyPr wrap="square" rtlCol="0">
              <a:spAutoFit/>
            </a:bodyPr>
            <a:lstStyle/>
            <a:p>
              <a:r>
                <a:rPr lang="en-US" sz="2400" b="1" dirty="0"/>
                <a:t>I</a:t>
              </a:r>
            </a:p>
          </p:txBody>
        </p:sp>
        <p:sp>
          <p:nvSpPr>
            <p:cNvPr id="33" name="TextBox 32"/>
            <p:cNvSpPr txBox="1"/>
            <p:nvPr/>
          </p:nvSpPr>
          <p:spPr>
            <a:xfrm>
              <a:off x="175145" y="3514575"/>
              <a:ext cx="395446" cy="461665"/>
            </a:xfrm>
            <a:prstGeom prst="rect">
              <a:avLst/>
            </a:prstGeom>
            <a:noFill/>
          </p:spPr>
          <p:txBody>
            <a:bodyPr wrap="square" rtlCol="0">
              <a:spAutoFit/>
            </a:bodyPr>
            <a:lstStyle/>
            <a:p>
              <a:r>
                <a:rPr lang="en-US" sz="2400" b="1" dirty="0"/>
                <a:t>L</a:t>
              </a:r>
            </a:p>
          </p:txBody>
        </p:sp>
        <p:sp>
          <p:nvSpPr>
            <p:cNvPr id="34" name="TextBox 33"/>
            <p:cNvSpPr txBox="1"/>
            <p:nvPr/>
          </p:nvSpPr>
          <p:spPr>
            <a:xfrm>
              <a:off x="1998634" y="3514575"/>
              <a:ext cx="395446" cy="461665"/>
            </a:xfrm>
            <a:prstGeom prst="rect">
              <a:avLst/>
            </a:prstGeom>
            <a:noFill/>
          </p:spPr>
          <p:txBody>
            <a:bodyPr wrap="square" rtlCol="0">
              <a:spAutoFit/>
            </a:bodyPr>
            <a:lstStyle/>
            <a:p>
              <a:r>
                <a:rPr lang="en-US" sz="2400" b="1" dirty="0"/>
                <a:t>K</a:t>
              </a:r>
            </a:p>
          </p:txBody>
        </p:sp>
        <p:sp>
          <p:nvSpPr>
            <p:cNvPr id="35" name="TextBox 34"/>
            <p:cNvSpPr txBox="1"/>
            <p:nvPr/>
          </p:nvSpPr>
          <p:spPr>
            <a:xfrm>
              <a:off x="3717383" y="3514575"/>
              <a:ext cx="547292" cy="461665"/>
            </a:xfrm>
            <a:prstGeom prst="rect">
              <a:avLst/>
            </a:prstGeom>
            <a:noFill/>
          </p:spPr>
          <p:txBody>
            <a:bodyPr wrap="square" rtlCol="0">
              <a:spAutoFit/>
            </a:bodyPr>
            <a:lstStyle/>
            <a:p>
              <a:r>
                <a:rPr lang="en-US" sz="2400" b="1" dirty="0"/>
                <a:t>M</a:t>
              </a:r>
            </a:p>
          </p:txBody>
        </p:sp>
        <p:sp>
          <p:nvSpPr>
            <p:cNvPr id="36" name="TextBox 35"/>
            <p:cNvSpPr txBox="1"/>
            <p:nvPr/>
          </p:nvSpPr>
          <p:spPr>
            <a:xfrm>
              <a:off x="5427601" y="3514575"/>
              <a:ext cx="547292" cy="461665"/>
            </a:xfrm>
            <a:prstGeom prst="rect">
              <a:avLst/>
            </a:prstGeom>
            <a:noFill/>
          </p:spPr>
          <p:txBody>
            <a:bodyPr wrap="square" rtlCol="0">
              <a:spAutoFit/>
            </a:bodyPr>
            <a:lstStyle/>
            <a:p>
              <a:r>
                <a:rPr lang="en-US" sz="2400" b="1" dirty="0"/>
                <a:t>F</a:t>
              </a:r>
            </a:p>
          </p:txBody>
        </p:sp>
        <p:sp>
          <p:nvSpPr>
            <p:cNvPr id="37" name="TextBox 36"/>
            <p:cNvSpPr txBox="1"/>
            <p:nvPr/>
          </p:nvSpPr>
          <p:spPr>
            <a:xfrm>
              <a:off x="7269349" y="3514575"/>
              <a:ext cx="547292" cy="461665"/>
            </a:xfrm>
            <a:prstGeom prst="rect">
              <a:avLst/>
            </a:prstGeom>
            <a:noFill/>
          </p:spPr>
          <p:txBody>
            <a:bodyPr wrap="square" rtlCol="0">
              <a:spAutoFit/>
            </a:bodyPr>
            <a:lstStyle/>
            <a:p>
              <a:r>
                <a:rPr lang="en-US" sz="2400" b="1" dirty="0"/>
                <a:t>P</a:t>
              </a:r>
            </a:p>
          </p:txBody>
        </p:sp>
        <p:sp>
          <p:nvSpPr>
            <p:cNvPr id="38" name="TextBox 37"/>
            <p:cNvSpPr txBox="1"/>
            <p:nvPr/>
          </p:nvSpPr>
          <p:spPr>
            <a:xfrm>
              <a:off x="99222" y="5440962"/>
              <a:ext cx="547292" cy="461665"/>
            </a:xfrm>
            <a:prstGeom prst="rect">
              <a:avLst/>
            </a:prstGeom>
            <a:noFill/>
          </p:spPr>
          <p:txBody>
            <a:bodyPr wrap="square" rtlCol="0">
              <a:spAutoFit/>
            </a:bodyPr>
            <a:lstStyle/>
            <a:p>
              <a:r>
                <a:rPr lang="en-US" sz="2400" b="1" dirty="0"/>
                <a:t>S</a:t>
              </a:r>
            </a:p>
          </p:txBody>
        </p:sp>
        <p:sp>
          <p:nvSpPr>
            <p:cNvPr id="39" name="TextBox 38"/>
            <p:cNvSpPr txBox="1"/>
            <p:nvPr/>
          </p:nvSpPr>
          <p:spPr>
            <a:xfrm>
              <a:off x="1998634" y="5440962"/>
              <a:ext cx="547292" cy="461665"/>
            </a:xfrm>
            <a:prstGeom prst="rect">
              <a:avLst/>
            </a:prstGeom>
            <a:noFill/>
          </p:spPr>
          <p:txBody>
            <a:bodyPr wrap="square" rtlCol="0">
              <a:spAutoFit/>
            </a:bodyPr>
            <a:lstStyle/>
            <a:p>
              <a:r>
                <a:rPr lang="en-US" sz="2400" b="1" dirty="0"/>
                <a:t>T</a:t>
              </a:r>
            </a:p>
          </p:txBody>
        </p:sp>
        <p:sp>
          <p:nvSpPr>
            <p:cNvPr id="40" name="TextBox 39"/>
            <p:cNvSpPr txBox="1"/>
            <p:nvPr/>
          </p:nvSpPr>
          <p:spPr>
            <a:xfrm>
              <a:off x="3671144" y="5221856"/>
              <a:ext cx="547292" cy="461665"/>
            </a:xfrm>
            <a:prstGeom prst="rect">
              <a:avLst/>
            </a:prstGeom>
            <a:noFill/>
          </p:spPr>
          <p:txBody>
            <a:bodyPr wrap="square" rtlCol="0">
              <a:spAutoFit/>
            </a:bodyPr>
            <a:lstStyle/>
            <a:p>
              <a:r>
                <a:rPr lang="en-US" sz="2400" b="1" dirty="0"/>
                <a:t>W</a:t>
              </a:r>
            </a:p>
          </p:txBody>
        </p:sp>
        <p:sp>
          <p:nvSpPr>
            <p:cNvPr id="41" name="TextBox 40"/>
            <p:cNvSpPr txBox="1"/>
            <p:nvPr/>
          </p:nvSpPr>
          <p:spPr>
            <a:xfrm>
              <a:off x="5748887" y="5316001"/>
              <a:ext cx="547292" cy="461665"/>
            </a:xfrm>
            <a:prstGeom prst="rect">
              <a:avLst/>
            </a:prstGeom>
            <a:noFill/>
          </p:spPr>
          <p:txBody>
            <a:bodyPr wrap="square" rtlCol="0">
              <a:spAutoFit/>
            </a:bodyPr>
            <a:lstStyle/>
            <a:p>
              <a:r>
                <a:rPr lang="en-US" sz="2400" b="1" dirty="0"/>
                <a:t>Y</a:t>
              </a:r>
            </a:p>
          </p:txBody>
        </p:sp>
        <p:sp>
          <p:nvSpPr>
            <p:cNvPr id="42" name="TextBox 41"/>
            <p:cNvSpPr txBox="1"/>
            <p:nvPr/>
          </p:nvSpPr>
          <p:spPr>
            <a:xfrm>
              <a:off x="7371984" y="5316001"/>
              <a:ext cx="547292" cy="461665"/>
            </a:xfrm>
            <a:prstGeom prst="rect">
              <a:avLst/>
            </a:prstGeom>
            <a:noFill/>
          </p:spPr>
          <p:txBody>
            <a:bodyPr wrap="square" rtlCol="0">
              <a:spAutoFit/>
            </a:bodyPr>
            <a:lstStyle/>
            <a:p>
              <a:r>
                <a:rPr lang="en-US" sz="2400" b="1" dirty="0"/>
                <a:t>V</a:t>
              </a:r>
            </a:p>
          </p:txBody>
        </p:sp>
      </p:grpSp>
      <p:sp>
        <p:nvSpPr>
          <p:cNvPr id="4" name="Date Placeholder 3">
            <a:extLst>
              <a:ext uri="{FF2B5EF4-FFF2-40B4-BE49-F238E27FC236}">
                <a16:creationId xmlns:a16="http://schemas.microsoft.com/office/drawing/2014/main" id="{1F78D105-1937-AD46-BBEB-30106D4AEC6C}"/>
              </a:ext>
            </a:extLst>
          </p:cNvPr>
          <p:cNvSpPr>
            <a:spLocks noGrp="1"/>
          </p:cNvSpPr>
          <p:nvPr>
            <p:ph type="dt" sz="half" idx="10"/>
          </p:nvPr>
        </p:nvSpPr>
        <p:spPr/>
        <p:txBody>
          <a:bodyPr/>
          <a:lstStyle/>
          <a:p>
            <a:r>
              <a:rPr lang="cs-CZ"/>
              <a:t>16/10/2023</a:t>
            </a:r>
            <a:endParaRPr lang="en-US"/>
          </a:p>
        </p:txBody>
      </p:sp>
      <p:sp>
        <p:nvSpPr>
          <p:cNvPr id="5" name="Footer Placeholder 4">
            <a:extLst>
              <a:ext uri="{FF2B5EF4-FFF2-40B4-BE49-F238E27FC236}">
                <a16:creationId xmlns:a16="http://schemas.microsoft.com/office/drawing/2014/main" id="{3A00B2D9-EE93-9F4D-AE73-E8BC69C7482F}"/>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9E617374-C42D-1E48-8F4A-34EEB7DC60AC}"/>
              </a:ext>
            </a:extLst>
          </p:cNvPr>
          <p:cNvSpPr>
            <a:spLocks noGrp="1"/>
          </p:cNvSpPr>
          <p:nvPr>
            <p:ph type="sldNum" sz="quarter" idx="12"/>
          </p:nvPr>
        </p:nvSpPr>
        <p:spPr/>
        <p:txBody>
          <a:bodyPr/>
          <a:lstStyle/>
          <a:p>
            <a:fld id="{9F55A76C-3A57-0940-BBC0-C9D853A7BB7B}" type="slidenum">
              <a:rPr lang="en-US" smtClean="0"/>
              <a:t>7</a:t>
            </a:fld>
            <a:endParaRPr lang="en-US"/>
          </a:p>
        </p:txBody>
      </p:sp>
    </p:spTree>
    <p:extLst>
      <p:ext uri="{BB962C8B-B14F-4D97-AF65-F5344CB8AC3E}">
        <p14:creationId xmlns:p14="http://schemas.microsoft.com/office/powerpoint/2010/main" val="12984865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1143000"/>
          </a:xfrm>
        </p:spPr>
        <p:txBody>
          <a:bodyPr/>
          <a:lstStyle/>
          <a:p>
            <a:r>
              <a:rPr lang="cs-CZ" b="1">
                <a:solidFill>
                  <a:schemeClr val="tx1"/>
                </a:solidFill>
              </a:rPr>
              <a:t>Elektroforetická pohyblivost</a:t>
            </a:r>
          </a:p>
        </p:txBody>
      </p:sp>
      <p:sp>
        <p:nvSpPr>
          <p:cNvPr id="5" name="Rectangle 3"/>
          <p:cNvSpPr txBox="1">
            <a:spLocks noChangeArrowheads="1"/>
          </p:cNvSpPr>
          <p:nvPr/>
        </p:nvSpPr>
        <p:spPr>
          <a:xfrm>
            <a:off x="468313" y="1268413"/>
            <a:ext cx="8075612" cy="1900237"/>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0"/>
              <a:buChar char="Ø"/>
            </a:pPr>
            <a:r>
              <a:rPr lang="cs-CZ" sz="2800" dirty="0"/>
              <a:t>Elektroforetická pohyblivost </a:t>
            </a:r>
            <a:r>
              <a:rPr lang="cs-CZ" sz="2800" b="1" i="1" dirty="0"/>
              <a:t>u</a:t>
            </a:r>
            <a:r>
              <a:rPr lang="cs-CZ" sz="2800" dirty="0"/>
              <a:t> nezávisí na intenzitě elektrického pole. Je definována jako podíl rychlosti částice a intenzity elektrického pole. Platí:</a:t>
            </a:r>
          </a:p>
        </p:txBody>
      </p:sp>
      <p:graphicFrame>
        <p:nvGraphicFramePr>
          <p:cNvPr id="6" name="Object 4"/>
          <p:cNvGraphicFramePr>
            <a:graphicFrameLocks noGrp="1" noChangeAspect="1"/>
          </p:cNvGraphicFramePr>
          <p:nvPr>
            <p:ph sz="half" idx="4294967295"/>
            <p:extLst>
              <p:ext uri="{D42A27DB-BD31-4B8C-83A1-F6EECF244321}">
                <p14:modId xmlns:p14="http://schemas.microsoft.com/office/powerpoint/2010/main" val="4247979948"/>
              </p:ext>
            </p:extLst>
          </p:nvPr>
        </p:nvGraphicFramePr>
        <p:xfrm>
          <a:off x="2987675" y="3168650"/>
          <a:ext cx="3095625" cy="1228725"/>
        </p:xfrm>
        <a:graphic>
          <a:graphicData uri="http://schemas.openxmlformats.org/presentationml/2006/ole">
            <mc:AlternateContent xmlns:mc="http://schemas.openxmlformats.org/markup-compatibility/2006">
              <mc:Choice xmlns:v="urn:schemas-microsoft-com:vml" Requires="v">
                <p:oleObj name="Rastrový obraz" r:id="rId2" imgW="1848108" imgH="733333" progId="Obraz programu Malování">
                  <p:embed/>
                </p:oleObj>
              </mc:Choice>
              <mc:Fallback>
                <p:oleObj name="Rastrový obraz" r:id="rId2" imgW="1848108" imgH="733333" progId="Obraz programu Malování">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3168650"/>
                        <a:ext cx="3095625" cy="1228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oleObj>
              </mc:Fallback>
            </mc:AlternateContent>
          </a:graphicData>
        </a:graphic>
      </p:graphicFrame>
      <p:sp>
        <p:nvSpPr>
          <p:cNvPr id="7" name="Text Box 5"/>
          <p:cNvSpPr txBox="1">
            <a:spLocks noChangeArrowheads="1"/>
          </p:cNvSpPr>
          <p:nvPr/>
        </p:nvSpPr>
        <p:spPr bwMode="auto">
          <a:xfrm>
            <a:off x="323850" y="4919161"/>
            <a:ext cx="8424863" cy="1314450"/>
          </a:xfrm>
          <a:prstGeom prst="rect">
            <a:avLst/>
          </a:prstGeom>
          <a:solidFill>
            <a:schemeClr val="bg1">
              <a:alpha val="3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185738">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lvl="1">
              <a:lnSpc>
                <a:spcPct val="80000"/>
              </a:lnSpc>
              <a:spcBef>
                <a:spcPct val="20000"/>
              </a:spcBef>
              <a:buFont typeface="Wingdings" charset="0"/>
              <a:buNone/>
            </a:pPr>
            <a:r>
              <a:rPr lang="cs-CZ" dirty="0"/>
              <a:t>Poznámka. Elektroforéza s </a:t>
            </a:r>
            <a:r>
              <a:rPr lang="cs-CZ" dirty="0" err="1"/>
              <a:t>dodecylsulfátem</a:t>
            </a:r>
            <a:r>
              <a:rPr lang="cs-CZ" dirty="0"/>
              <a:t> sodným. Tato sloučenina, která nese jeden negativní elementární náboj, se váže definovaným způsobem k bílkovinám a eliminuje jejich vlastní elektrický náboj. Molekuly bílkovin se pak pohybují s různou rychlostí jen proto, že mají různou velikost (poloměr).</a:t>
            </a:r>
            <a:endParaRPr lang="cs-CZ" dirty="0">
              <a:solidFill>
                <a:srgbClr val="FFFFCC"/>
              </a:solidFill>
            </a:endParaRPr>
          </a:p>
        </p:txBody>
      </p:sp>
      <p:sp>
        <p:nvSpPr>
          <p:cNvPr id="2" name="Date Placeholder 1">
            <a:extLst>
              <a:ext uri="{FF2B5EF4-FFF2-40B4-BE49-F238E27FC236}">
                <a16:creationId xmlns:a16="http://schemas.microsoft.com/office/drawing/2014/main" id="{4C3AE7D8-77BE-104F-AA48-506D949095FA}"/>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A020F482-A884-2F45-B6E2-D87E3DA7372E}"/>
              </a:ext>
            </a:extLst>
          </p:cNvPr>
          <p:cNvSpPr>
            <a:spLocks noGrp="1"/>
          </p:cNvSpPr>
          <p:nvPr>
            <p:ph type="ftr" sz="quarter" idx="11"/>
          </p:nvPr>
        </p:nvSpPr>
        <p:spPr/>
        <p:txBody>
          <a:bodyPr/>
          <a:lstStyle/>
          <a:p>
            <a:r>
              <a:rPr lang="en-US"/>
              <a:t>Karel Kubíček</a:t>
            </a:r>
          </a:p>
        </p:txBody>
      </p:sp>
      <p:sp>
        <p:nvSpPr>
          <p:cNvPr id="11" name="Slide Number Placeholder 10">
            <a:extLst>
              <a:ext uri="{FF2B5EF4-FFF2-40B4-BE49-F238E27FC236}">
                <a16:creationId xmlns:a16="http://schemas.microsoft.com/office/drawing/2014/main" id="{A1DF17A3-C9DA-D748-AE18-48DBD5F3A763}"/>
              </a:ext>
            </a:extLst>
          </p:cNvPr>
          <p:cNvSpPr>
            <a:spLocks noGrp="1"/>
          </p:cNvSpPr>
          <p:nvPr>
            <p:ph type="sldNum" sz="quarter" idx="12"/>
          </p:nvPr>
        </p:nvSpPr>
        <p:spPr/>
        <p:txBody>
          <a:bodyPr/>
          <a:lstStyle/>
          <a:p>
            <a:fld id="{9F55A76C-3A57-0940-BBC0-C9D853A7BB7B}" type="slidenum">
              <a:rPr lang="en-US" smtClean="0"/>
              <a:t>70</a:t>
            </a:fld>
            <a:endParaRPr lang="en-US"/>
          </a:p>
        </p:txBody>
      </p:sp>
    </p:spTree>
    <p:extLst>
      <p:ext uri="{BB962C8B-B14F-4D97-AF65-F5344CB8AC3E}">
        <p14:creationId xmlns:p14="http://schemas.microsoft.com/office/powerpoint/2010/main" val="6258301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1143000"/>
          </a:xfrm>
        </p:spPr>
        <p:txBody>
          <a:bodyPr/>
          <a:lstStyle/>
          <a:p>
            <a:r>
              <a:rPr lang="cs-CZ" b="1"/>
              <a:t>Zařízení pro elektroforézu</a:t>
            </a:r>
            <a:endParaRPr lang="en-GB" b="1"/>
          </a:p>
        </p:txBody>
      </p:sp>
      <p:pic>
        <p:nvPicPr>
          <p:cNvPr id="5" name="Picture 3" descr="Electrophoresi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6375" y="1484313"/>
            <a:ext cx="6553200" cy="47450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6" name="Text Box 4"/>
          <p:cNvSpPr txBox="1">
            <a:spLocks noChangeArrowheads="1"/>
          </p:cNvSpPr>
          <p:nvPr/>
        </p:nvSpPr>
        <p:spPr bwMode="auto">
          <a:xfrm>
            <a:off x="4608513" y="6583363"/>
            <a:ext cx="453548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en-GB" sz="1200">
                <a:solidFill>
                  <a:schemeClr val="tx1"/>
                </a:solidFill>
              </a:rPr>
              <a:t>http://library.thinkquest.org/C0122628/showpicture.php?ID=0064</a:t>
            </a:r>
          </a:p>
        </p:txBody>
      </p:sp>
      <p:sp>
        <p:nvSpPr>
          <p:cNvPr id="7" name="Text Box 5"/>
          <p:cNvSpPr txBox="1">
            <a:spLocks noChangeArrowheads="1"/>
          </p:cNvSpPr>
          <p:nvPr/>
        </p:nvSpPr>
        <p:spPr bwMode="auto">
          <a:xfrm>
            <a:off x="2411413" y="3284538"/>
            <a:ext cx="1655762"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Gelová plotna</a:t>
            </a:r>
            <a:endParaRPr lang="en-GB" sz="1400" b="1">
              <a:solidFill>
                <a:schemeClr val="tx1"/>
              </a:solidFill>
            </a:endParaRPr>
          </a:p>
        </p:txBody>
      </p:sp>
      <p:sp>
        <p:nvSpPr>
          <p:cNvPr id="8" name="Text Box 6"/>
          <p:cNvSpPr txBox="1">
            <a:spLocks noChangeArrowheads="1"/>
          </p:cNvSpPr>
          <p:nvPr/>
        </p:nvSpPr>
        <p:spPr bwMode="auto">
          <a:xfrm>
            <a:off x="6516688" y="1484313"/>
            <a:ext cx="144145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Zdroj napětí</a:t>
            </a:r>
            <a:endParaRPr lang="en-GB" sz="1400" b="1">
              <a:solidFill>
                <a:schemeClr val="tx1"/>
              </a:solidFill>
            </a:endParaRPr>
          </a:p>
        </p:txBody>
      </p:sp>
      <p:sp>
        <p:nvSpPr>
          <p:cNvPr id="9" name="Text Box 7"/>
          <p:cNvSpPr txBox="1">
            <a:spLocks noChangeArrowheads="1"/>
          </p:cNvSpPr>
          <p:nvPr/>
        </p:nvSpPr>
        <p:spPr bwMode="auto">
          <a:xfrm>
            <a:off x="3563938" y="2997200"/>
            <a:ext cx="2303462"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Jamky v gelu pro vzorky</a:t>
            </a:r>
            <a:endParaRPr lang="en-GB" sz="1400" b="1">
              <a:solidFill>
                <a:schemeClr val="tx1"/>
              </a:solidFill>
            </a:endParaRPr>
          </a:p>
        </p:txBody>
      </p:sp>
      <p:sp>
        <p:nvSpPr>
          <p:cNvPr id="10" name="Text Box 8"/>
          <p:cNvSpPr txBox="1">
            <a:spLocks noChangeArrowheads="1"/>
          </p:cNvSpPr>
          <p:nvPr/>
        </p:nvSpPr>
        <p:spPr bwMode="auto">
          <a:xfrm>
            <a:off x="5148263" y="3357563"/>
            <a:ext cx="1512887"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Látkový knot</a:t>
            </a:r>
            <a:endParaRPr lang="en-GB" sz="1400" b="1">
              <a:solidFill>
                <a:schemeClr val="tx1"/>
              </a:solidFill>
            </a:endParaRPr>
          </a:p>
        </p:txBody>
      </p:sp>
      <p:sp>
        <p:nvSpPr>
          <p:cNvPr id="11" name="Text Box 9"/>
          <p:cNvSpPr txBox="1">
            <a:spLocks noChangeArrowheads="1"/>
          </p:cNvSpPr>
          <p:nvPr/>
        </p:nvSpPr>
        <p:spPr bwMode="auto">
          <a:xfrm>
            <a:off x="1476375" y="3789363"/>
            <a:ext cx="1223963" cy="51752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Roztok elektrolytu</a:t>
            </a:r>
            <a:endParaRPr lang="en-GB" sz="1400" b="1">
              <a:solidFill>
                <a:schemeClr val="tx1"/>
              </a:solidFill>
            </a:endParaRPr>
          </a:p>
        </p:txBody>
      </p:sp>
      <p:sp>
        <p:nvSpPr>
          <p:cNvPr id="2" name="Date Placeholder 1">
            <a:extLst>
              <a:ext uri="{FF2B5EF4-FFF2-40B4-BE49-F238E27FC236}">
                <a16:creationId xmlns:a16="http://schemas.microsoft.com/office/drawing/2014/main" id="{EB648546-66E7-C241-9377-705A2377964E}"/>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8B1295F7-B39E-4644-8B40-F82EB31C344B}"/>
              </a:ext>
            </a:extLst>
          </p:cNvPr>
          <p:cNvSpPr>
            <a:spLocks noGrp="1"/>
          </p:cNvSpPr>
          <p:nvPr>
            <p:ph type="ftr" sz="quarter" idx="11"/>
          </p:nvPr>
        </p:nvSpPr>
        <p:spPr/>
        <p:txBody>
          <a:bodyPr/>
          <a:lstStyle/>
          <a:p>
            <a:r>
              <a:rPr lang="en-US"/>
              <a:t>Karel Kubíček</a:t>
            </a:r>
          </a:p>
        </p:txBody>
      </p:sp>
      <p:sp>
        <p:nvSpPr>
          <p:cNvPr id="15" name="Slide Number Placeholder 14">
            <a:extLst>
              <a:ext uri="{FF2B5EF4-FFF2-40B4-BE49-F238E27FC236}">
                <a16:creationId xmlns:a16="http://schemas.microsoft.com/office/drawing/2014/main" id="{9B6BF030-F515-4843-B0CF-B4806FC63A4B}"/>
              </a:ext>
            </a:extLst>
          </p:cNvPr>
          <p:cNvSpPr>
            <a:spLocks noGrp="1"/>
          </p:cNvSpPr>
          <p:nvPr>
            <p:ph type="sldNum" sz="quarter" idx="12"/>
          </p:nvPr>
        </p:nvSpPr>
        <p:spPr/>
        <p:txBody>
          <a:bodyPr/>
          <a:lstStyle/>
          <a:p>
            <a:fld id="{9F55A76C-3A57-0940-BBC0-C9D853A7BB7B}" type="slidenum">
              <a:rPr lang="en-US" smtClean="0"/>
              <a:t>71</a:t>
            </a:fld>
            <a:endParaRPr lang="en-US"/>
          </a:p>
        </p:txBody>
      </p:sp>
    </p:spTree>
    <p:extLst>
      <p:ext uri="{BB962C8B-B14F-4D97-AF65-F5344CB8AC3E}">
        <p14:creationId xmlns:p14="http://schemas.microsoft.com/office/powerpoint/2010/main" val="22749162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4FC172-EA27-70AA-0737-18BB708A7D09}"/>
              </a:ext>
            </a:extLst>
          </p:cNvPr>
          <p:cNvSpPr>
            <a:spLocks noGrp="1"/>
          </p:cNvSpPr>
          <p:nvPr>
            <p:ph type="title"/>
          </p:nvPr>
        </p:nvSpPr>
        <p:spPr/>
        <p:txBody>
          <a:bodyPr/>
          <a:lstStyle/>
          <a:p>
            <a:endParaRPr lang="en-GB" dirty="0"/>
          </a:p>
        </p:txBody>
      </p:sp>
      <p:sp>
        <p:nvSpPr>
          <p:cNvPr id="3" name="Zástupný obsah 2">
            <a:extLst>
              <a:ext uri="{FF2B5EF4-FFF2-40B4-BE49-F238E27FC236}">
                <a16:creationId xmlns:a16="http://schemas.microsoft.com/office/drawing/2014/main" id="{3F38468C-2648-33C0-5D09-C7EE8AA20AC0}"/>
              </a:ext>
            </a:extLst>
          </p:cNvPr>
          <p:cNvSpPr>
            <a:spLocks noGrp="1"/>
          </p:cNvSpPr>
          <p:nvPr>
            <p:ph idx="1"/>
          </p:nvPr>
        </p:nvSpPr>
        <p:spPr/>
        <p:txBody>
          <a:bodyPr/>
          <a:lstStyle/>
          <a:p>
            <a:r>
              <a:rPr lang="cs-CZ" dirty="0"/>
              <a:t>Nouzová ilustrativní verze přednášky </a:t>
            </a:r>
            <a:r>
              <a:rPr lang="cs-CZ"/>
              <a:t>pro rok </a:t>
            </a:r>
            <a:r>
              <a:rPr lang="cs-CZ" dirty="0"/>
              <a:t>24/25</a:t>
            </a:r>
            <a:endParaRPr lang="en-GB" dirty="0"/>
          </a:p>
        </p:txBody>
      </p:sp>
      <p:sp>
        <p:nvSpPr>
          <p:cNvPr id="4" name="Zástupný symbol pro datum 3">
            <a:extLst>
              <a:ext uri="{FF2B5EF4-FFF2-40B4-BE49-F238E27FC236}">
                <a16:creationId xmlns:a16="http://schemas.microsoft.com/office/drawing/2014/main" id="{0FAC696D-D9B2-C3C9-041A-7EE70D4CB10C}"/>
              </a:ext>
            </a:extLst>
          </p:cNvPr>
          <p:cNvSpPr>
            <a:spLocks noGrp="1"/>
          </p:cNvSpPr>
          <p:nvPr>
            <p:ph type="dt" sz="half" idx="10"/>
          </p:nvPr>
        </p:nvSpPr>
        <p:spPr/>
        <p:txBody>
          <a:bodyPr/>
          <a:lstStyle/>
          <a:p>
            <a:r>
              <a:rPr lang="cs-CZ"/>
              <a:t>16/10/2023</a:t>
            </a:r>
            <a:endParaRPr lang="en-US"/>
          </a:p>
        </p:txBody>
      </p:sp>
      <p:sp>
        <p:nvSpPr>
          <p:cNvPr id="5" name="Zástupný symbol pro zápatí 4">
            <a:extLst>
              <a:ext uri="{FF2B5EF4-FFF2-40B4-BE49-F238E27FC236}">
                <a16:creationId xmlns:a16="http://schemas.microsoft.com/office/drawing/2014/main" id="{0F07D0B3-FA69-BF77-60E6-FB7F665DF8E4}"/>
              </a:ext>
            </a:extLst>
          </p:cNvPr>
          <p:cNvSpPr>
            <a:spLocks noGrp="1"/>
          </p:cNvSpPr>
          <p:nvPr>
            <p:ph type="ftr" sz="quarter" idx="11"/>
          </p:nvPr>
        </p:nvSpPr>
        <p:spPr/>
        <p:txBody>
          <a:bodyPr/>
          <a:lstStyle/>
          <a:p>
            <a:r>
              <a:rPr lang="en-US"/>
              <a:t>Karel Kubíček</a:t>
            </a:r>
          </a:p>
        </p:txBody>
      </p:sp>
      <p:sp>
        <p:nvSpPr>
          <p:cNvPr id="6" name="Zástupný symbol pro číslo snímku 5">
            <a:extLst>
              <a:ext uri="{FF2B5EF4-FFF2-40B4-BE49-F238E27FC236}">
                <a16:creationId xmlns:a16="http://schemas.microsoft.com/office/drawing/2014/main" id="{3F63DE7F-C043-C660-B4B6-6AE9F4F25452}"/>
              </a:ext>
            </a:extLst>
          </p:cNvPr>
          <p:cNvSpPr>
            <a:spLocks noGrp="1"/>
          </p:cNvSpPr>
          <p:nvPr>
            <p:ph type="sldNum" sz="quarter" idx="12"/>
          </p:nvPr>
        </p:nvSpPr>
        <p:spPr/>
        <p:txBody>
          <a:bodyPr/>
          <a:lstStyle/>
          <a:p>
            <a:fld id="{9F55A76C-3A57-0940-BBC0-C9D853A7BB7B}" type="slidenum">
              <a:rPr lang="en-US" smtClean="0"/>
              <a:t>72</a:t>
            </a:fld>
            <a:endParaRPr lang="en-US"/>
          </a:p>
        </p:txBody>
      </p:sp>
    </p:spTree>
    <p:extLst>
      <p:ext uri="{BB962C8B-B14F-4D97-AF65-F5344CB8AC3E}">
        <p14:creationId xmlns:p14="http://schemas.microsoft.com/office/powerpoint/2010/main" val="636711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mide_plane.png"/>
          <p:cNvPicPr>
            <a:picLocks noChangeAspect="1"/>
          </p:cNvPicPr>
          <p:nvPr/>
        </p:nvPicPr>
        <p:blipFill>
          <a:blip r:embed="rId2"/>
          <a:stretch>
            <a:fillRect/>
          </a:stretch>
        </p:blipFill>
        <p:spPr>
          <a:xfrm>
            <a:off x="5674581" y="1114825"/>
            <a:ext cx="3294637" cy="4864253"/>
          </a:xfrm>
          <a:prstGeom prst="rect">
            <a:avLst/>
          </a:prstGeom>
        </p:spPr>
      </p:pic>
      <p:pic>
        <p:nvPicPr>
          <p:cNvPr id="4" name="Picture 3" descr="AEKGYA.png"/>
          <p:cNvPicPr>
            <a:picLocks noChangeAspect="1"/>
          </p:cNvPicPr>
          <p:nvPr/>
        </p:nvPicPr>
        <p:blipFill>
          <a:blip r:embed="rId3"/>
          <a:stretch>
            <a:fillRect/>
          </a:stretch>
        </p:blipFill>
        <p:spPr>
          <a:xfrm>
            <a:off x="444215" y="578105"/>
            <a:ext cx="4940498" cy="3387634"/>
          </a:xfrm>
          <a:prstGeom prst="rect">
            <a:avLst/>
          </a:prstGeom>
        </p:spPr>
      </p:pic>
      <p:sp>
        <p:nvSpPr>
          <p:cNvPr id="5" name="TextBox 4"/>
          <p:cNvSpPr txBox="1"/>
          <p:nvPr/>
        </p:nvSpPr>
        <p:spPr>
          <a:xfrm>
            <a:off x="342621" y="4222216"/>
            <a:ext cx="6152319" cy="707886"/>
          </a:xfrm>
          <a:prstGeom prst="rect">
            <a:avLst/>
          </a:prstGeom>
          <a:noFill/>
        </p:spPr>
        <p:txBody>
          <a:bodyPr wrap="square" rtlCol="0">
            <a:spAutoFit/>
          </a:bodyPr>
          <a:lstStyle/>
          <a:p>
            <a:pPr>
              <a:buFont typeface="Symbol" charset="2"/>
              <a:buChar char="f"/>
            </a:pPr>
            <a:r>
              <a:rPr lang="en-US" sz="2000" dirty="0">
                <a:latin typeface="Symbol" charset="2"/>
                <a:cs typeface="Symbol" charset="2"/>
              </a:rPr>
              <a:t> 	-	</a:t>
            </a:r>
            <a:r>
              <a:rPr lang="en-US" sz="2000" b="1" dirty="0">
                <a:solidFill>
                  <a:srgbClr val="FF0000"/>
                </a:solidFill>
                <a:latin typeface="Arial Bold"/>
                <a:cs typeface="Arial Bold"/>
              </a:rPr>
              <a:t>CO, N, C</a:t>
            </a:r>
            <a:r>
              <a:rPr lang="en-US" sz="2000" b="1" baseline="-25000" dirty="0">
                <a:solidFill>
                  <a:srgbClr val="FF0000"/>
                </a:solidFill>
                <a:latin typeface="Symbol" charset="2"/>
                <a:cs typeface="Symbol" charset="2"/>
              </a:rPr>
              <a:t>a</a:t>
            </a:r>
            <a:r>
              <a:rPr lang="en-US" sz="2000" b="1" dirty="0">
                <a:solidFill>
                  <a:srgbClr val="FF0000"/>
                </a:solidFill>
                <a:latin typeface="Arial Bold"/>
                <a:cs typeface="Arial Bold"/>
              </a:rPr>
              <a:t>, CO</a:t>
            </a:r>
            <a:r>
              <a:rPr lang="en-US" sz="2000" dirty="0">
                <a:solidFill>
                  <a:srgbClr val="FF0000"/>
                </a:solidFill>
                <a:latin typeface="Arial Bold"/>
                <a:cs typeface="Arial Bold"/>
              </a:rPr>
              <a:t> </a:t>
            </a:r>
            <a:r>
              <a:rPr lang="en-US" sz="2000" dirty="0">
                <a:latin typeface="Arial Bold"/>
                <a:cs typeface="Arial Bold"/>
              </a:rPr>
              <a:t>(CO </a:t>
            </a:r>
            <a:r>
              <a:rPr lang="en-US" sz="2000" dirty="0" err="1">
                <a:latin typeface="Arial Bold"/>
                <a:cs typeface="Arial Bold"/>
              </a:rPr>
              <a:t>někdy</a:t>
            </a:r>
            <a:r>
              <a:rPr lang="en-US" sz="2000" dirty="0">
                <a:latin typeface="Arial Bold"/>
                <a:cs typeface="Arial Bold"/>
              </a:rPr>
              <a:t> </a:t>
            </a:r>
            <a:r>
              <a:rPr lang="en-US" sz="2000" dirty="0" err="1">
                <a:latin typeface="Arial Bold"/>
                <a:cs typeface="Arial Bold"/>
              </a:rPr>
              <a:t>značeno</a:t>
            </a:r>
            <a:r>
              <a:rPr lang="en-US" sz="2000" dirty="0">
                <a:latin typeface="Arial Bold"/>
                <a:cs typeface="Arial Bold"/>
              </a:rPr>
              <a:t> C’)</a:t>
            </a:r>
            <a:r>
              <a:rPr lang="en-US" sz="2000" dirty="0">
                <a:latin typeface="Symbol" charset="2"/>
                <a:cs typeface="Symbol" charset="2"/>
              </a:rPr>
              <a:t> </a:t>
            </a:r>
          </a:p>
          <a:p>
            <a:r>
              <a:rPr lang="en-US" sz="2000" dirty="0" err="1">
                <a:latin typeface="Symbol" charset="2"/>
                <a:cs typeface="Symbol" charset="2"/>
              </a:rPr>
              <a:t>y</a:t>
            </a:r>
            <a:r>
              <a:rPr lang="en-US" sz="2000" dirty="0">
                <a:latin typeface="Symbol" charset="2"/>
                <a:cs typeface="Symbol" charset="2"/>
              </a:rPr>
              <a:t> 	- 	</a:t>
            </a:r>
            <a:r>
              <a:rPr lang="en-US" sz="2000" b="1" dirty="0">
                <a:latin typeface="Arial Bold"/>
                <a:cs typeface="Arial Bold"/>
              </a:rPr>
              <a:t>N, C</a:t>
            </a:r>
            <a:r>
              <a:rPr lang="en-US" sz="2000" b="1" baseline="-25000" dirty="0">
                <a:latin typeface="Symbol" charset="2"/>
                <a:cs typeface="Symbol" charset="2"/>
              </a:rPr>
              <a:t>a</a:t>
            </a:r>
            <a:r>
              <a:rPr lang="en-US" sz="2000" b="1" dirty="0">
                <a:latin typeface="Arial Bold"/>
                <a:cs typeface="Arial Bold"/>
              </a:rPr>
              <a:t>, CO, N</a:t>
            </a:r>
            <a:endParaRPr lang="en-US" sz="2000" b="1" dirty="0">
              <a:latin typeface="Symbol" charset="2"/>
              <a:cs typeface="Symbol" charset="2"/>
            </a:endParaRPr>
          </a:p>
        </p:txBody>
      </p:sp>
      <p:sp>
        <p:nvSpPr>
          <p:cNvPr id="6" name="Rectangle 5"/>
          <p:cNvSpPr/>
          <p:nvPr/>
        </p:nvSpPr>
        <p:spPr>
          <a:xfrm>
            <a:off x="1807512" y="2253064"/>
            <a:ext cx="1759470" cy="699053"/>
          </a:xfrm>
          <a:prstGeom prst="rect">
            <a:avLst/>
          </a:prstGeom>
          <a:noFill/>
          <a:ln w="762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297820" y="2300605"/>
            <a:ext cx="1759470" cy="699053"/>
          </a:xfrm>
          <a:prstGeom prst="rect">
            <a:avLst/>
          </a:prstGeom>
          <a:noFill/>
          <a:ln w="7620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id="{BCA524DA-DD2A-1A4C-BAC9-4440ED8FD655}"/>
              </a:ext>
            </a:extLst>
          </p:cNvPr>
          <p:cNvSpPr>
            <a:spLocks noGrp="1"/>
          </p:cNvSpPr>
          <p:nvPr>
            <p:ph type="dt" sz="half" idx="10"/>
          </p:nvPr>
        </p:nvSpPr>
        <p:spPr/>
        <p:txBody>
          <a:bodyPr/>
          <a:lstStyle/>
          <a:p>
            <a:r>
              <a:rPr lang="cs-CZ"/>
              <a:t>16/10/2023</a:t>
            </a:r>
            <a:endParaRPr lang="en-US"/>
          </a:p>
        </p:txBody>
      </p:sp>
      <p:sp>
        <p:nvSpPr>
          <p:cNvPr id="11" name="Footer Placeholder 10">
            <a:extLst>
              <a:ext uri="{FF2B5EF4-FFF2-40B4-BE49-F238E27FC236}">
                <a16:creationId xmlns:a16="http://schemas.microsoft.com/office/drawing/2014/main" id="{2C3032C9-8018-CD47-833C-F6CE9789FAD0}"/>
              </a:ext>
            </a:extLst>
          </p:cNvPr>
          <p:cNvSpPr>
            <a:spLocks noGrp="1"/>
          </p:cNvSpPr>
          <p:nvPr>
            <p:ph type="ftr" sz="quarter" idx="11"/>
          </p:nvPr>
        </p:nvSpPr>
        <p:spPr/>
        <p:txBody>
          <a:bodyPr/>
          <a:lstStyle/>
          <a:p>
            <a:r>
              <a:rPr lang="en-US"/>
              <a:t>Karel Kubíček</a:t>
            </a:r>
          </a:p>
        </p:txBody>
      </p:sp>
      <p:sp>
        <p:nvSpPr>
          <p:cNvPr id="12" name="Slide Number Placeholder 11">
            <a:extLst>
              <a:ext uri="{FF2B5EF4-FFF2-40B4-BE49-F238E27FC236}">
                <a16:creationId xmlns:a16="http://schemas.microsoft.com/office/drawing/2014/main" id="{91AD898F-EAAE-AC4C-B735-02261653CFC3}"/>
              </a:ext>
            </a:extLst>
          </p:cNvPr>
          <p:cNvSpPr>
            <a:spLocks noGrp="1"/>
          </p:cNvSpPr>
          <p:nvPr>
            <p:ph type="sldNum" sz="quarter" idx="12"/>
          </p:nvPr>
        </p:nvSpPr>
        <p:spPr/>
        <p:txBody>
          <a:bodyPr/>
          <a:lstStyle/>
          <a:p>
            <a:fld id="{9F55A76C-3A57-0940-BBC0-C9D853A7BB7B}" type="slidenum">
              <a:rPr lang="en-US" smtClean="0"/>
              <a:t>8</a:t>
            </a:fld>
            <a:endParaRPr lang="en-US"/>
          </a:p>
        </p:txBody>
      </p:sp>
      <p:sp>
        <p:nvSpPr>
          <p:cNvPr id="2" name="TextovéPole 1">
            <a:extLst>
              <a:ext uri="{FF2B5EF4-FFF2-40B4-BE49-F238E27FC236}">
                <a16:creationId xmlns:a16="http://schemas.microsoft.com/office/drawing/2014/main" id="{237BB3EE-F3DF-0EA2-11C7-23F3A20773DD}"/>
              </a:ext>
            </a:extLst>
          </p:cNvPr>
          <p:cNvSpPr txBox="1"/>
          <p:nvPr/>
        </p:nvSpPr>
        <p:spPr>
          <a:xfrm>
            <a:off x="546652" y="5645426"/>
            <a:ext cx="4442791" cy="646331"/>
          </a:xfrm>
          <a:prstGeom prst="rect">
            <a:avLst/>
          </a:prstGeom>
          <a:noFill/>
        </p:spPr>
        <p:txBody>
          <a:bodyPr wrap="square" rtlCol="0">
            <a:spAutoFit/>
          </a:bodyPr>
          <a:lstStyle/>
          <a:p>
            <a:r>
              <a:rPr lang="cs-CZ" dirty="0"/>
              <a:t>Pozn. Strukturní charakteristika peptidové vazby</a:t>
            </a:r>
            <a:endParaRPr lang="en-GB" dirty="0"/>
          </a:p>
        </p:txBody>
      </p:sp>
    </p:spTree>
    <p:extLst>
      <p:ext uri="{BB962C8B-B14F-4D97-AF65-F5344CB8AC3E}">
        <p14:creationId xmlns:p14="http://schemas.microsoft.com/office/powerpoint/2010/main" val="911584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elix_3.png"/>
          <p:cNvPicPr>
            <a:picLocks noChangeAspect="1"/>
          </p:cNvPicPr>
          <p:nvPr/>
        </p:nvPicPr>
        <p:blipFill>
          <a:blip r:embed="rId2"/>
          <a:stretch>
            <a:fillRect/>
          </a:stretch>
        </p:blipFill>
        <p:spPr>
          <a:xfrm>
            <a:off x="2895367" y="624402"/>
            <a:ext cx="3838586" cy="3427585"/>
          </a:xfrm>
          <a:prstGeom prst="rect">
            <a:avLst/>
          </a:prstGeom>
        </p:spPr>
      </p:pic>
      <p:sp>
        <p:nvSpPr>
          <p:cNvPr id="4" name="TextBox 3"/>
          <p:cNvSpPr txBox="1"/>
          <p:nvPr/>
        </p:nvSpPr>
        <p:spPr>
          <a:xfrm>
            <a:off x="302955" y="314574"/>
            <a:ext cx="8669176" cy="1323439"/>
          </a:xfrm>
          <a:prstGeom prst="rect">
            <a:avLst/>
          </a:prstGeom>
          <a:noFill/>
        </p:spPr>
        <p:txBody>
          <a:bodyPr wrap="square" rtlCol="0">
            <a:spAutoFit/>
          </a:bodyPr>
          <a:lstStyle/>
          <a:p>
            <a:r>
              <a:rPr lang="en-US" sz="2000" b="1" dirty="0">
                <a:latin typeface="Arial"/>
                <a:cs typeface="Arial"/>
              </a:rPr>
              <a:t>VII] </a:t>
            </a:r>
            <a:r>
              <a:rPr lang="en-US" sz="2000" b="1" dirty="0" err="1">
                <a:latin typeface="Arial"/>
                <a:cs typeface="Arial"/>
              </a:rPr>
              <a:t>Sekundární</a:t>
            </a:r>
            <a:r>
              <a:rPr lang="en-US" sz="2000" b="1" dirty="0">
                <a:latin typeface="Arial"/>
                <a:cs typeface="Arial"/>
              </a:rPr>
              <a:t> </a:t>
            </a:r>
            <a:r>
              <a:rPr lang="en-US" sz="2000" b="1" dirty="0" err="1">
                <a:latin typeface="Arial"/>
                <a:cs typeface="Arial"/>
              </a:rPr>
              <a:t>struktura</a:t>
            </a:r>
            <a:endParaRPr lang="en-US" sz="2000" b="1" dirty="0">
              <a:latin typeface="Arial"/>
              <a:cs typeface="Arial"/>
            </a:endParaRPr>
          </a:p>
          <a:p>
            <a:pPr marL="342900" indent="-342900">
              <a:buAutoNum type="arabicParenR"/>
            </a:pPr>
            <a:r>
              <a:rPr lang="en-US" sz="2400" b="1" dirty="0">
                <a:latin typeface="Symbol" charset="2"/>
                <a:cs typeface="Symbol" charset="2"/>
              </a:rPr>
              <a:t>a</a:t>
            </a:r>
            <a:r>
              <a:rPr lang="en-US" sz="2400" b="1" dirty="0">
                <a:latin typeface="Arial"/>
                <a:cs typeface="Arial"/>
              </a:rPr>
              <a:t>-</a:t>
            </a:r>
            <a:r>
              <a:rPr lang="en-US" sz="2400" b="1" dirty="0" err="1">
                <a:latin typeface="Arial"/>
                <a:cs typeface="Arial"/>
              </a:rPr>
              <a:t>šroubovice</a:t>
            </a:r>
            <a:r>
              <a:rPr lang="en-US" sz="2400" b="1" dirty="0">
                <a:latin typeface="Arial"/>
                <a:cs typeface="Arial"/>
              </a:rPr>
              <a:t> (</a:t>
            </a:r>
            <a:r>
              <a:rPr lang="en-US" sz="2400" b="1" dirty="0">
                <a:latin typeface="Symbol" charset="2"/>
                <a:cs typeface="Symbol" charset="2"/>
              </a:rPr>
              <a:t>a</a:t>
            </a:r>
            <a:r>
              <a:rPr lang="en-US" sz="2400" b="1" dirty="0">
                <a:latin typeface="Arial"/>
                <a:cs typeface="Arial"/>
              </a:rPr>
              <a:t>-helix)</a:t>
            </a:r>
          </a:p>
          <a:p>
            <a:pPr marL="342900" indent="-342900">
              <a:buAutoNum type="arabicParenR"/>
            </a:pPr>
            <a:r>
              <a:rPr lang="en-US" dirty="0" err="1">
                <a:latin typeface="Symbol" charset="2"/>
                <a:cs typeface="Symbol" charset="2"/>
              </a:rPr>
              <a:t>b</a:t>
            </a:r>
            <a:r>
              <a:rPr lang="en-US" dirty="0" err="1">
                <a:latin typeface="Arial"/>
                <a:cs typeface="Arial"/>
              </a:rPr>
              <a:t>-skládaný</a:t>
            </a:r>
            <a:r>
              <a:rPr lang="en-US" dirty="0">
                <a:latin typeface="Arial"/>
                <a:cs typeface="Arial"/>
              </a:rPr>
              <a:t> list (</a:t>
            </a:r>
            <a:r>
              <a:rPr lang="en-US" dirty="0" err="1">
                <a:latin typeface="Symbol" charset="2"/>
                <a:cs typeface="Symbol" charset="2"/>
              </a:rPr>
              <a:t>b</a:t>
            </a:r>
            <a:r>
              <a:rPr lang="en-US" dirty="0">
                <a:latin typeface="Arial"/>
                <a:cs typeface="Arial"/>
              </a:rPr>
              <a:t>-sheet)</a:t>
            </a:r>
          </a:p>
          <a:p>
            <a:pPr marL="342900" indent="-342900">
              <a:buAutoNum type="arabicParenR"/>
            </a:pPr>
            <a:r>
              <a:rPr lang="en-US" dirty="0" err="1">
                <a:latin typeface="Arial"/>
                <a:cs typeface="Arial"/>
              </a:rPr>
              <a:t>Ohyb</a:t>
            </a:r>
            <a:r>
              <a:rPr lang="en-US" dirty="0">
                <a:latin typeface="Arial"/>
                <a:cs typeface="Arial"/>
              </a:rPr>
              <a:t>, </a:t>
            </a:r>
            <a:r>
              <a:rPr lang="en-US" dirty="0" err="1">
                <a:latin typeface="Arial"/>
                <a:cs typeface="Arial"/>
              </a:rPr>
              <a:t>smyčka</a:t>
            </a:r>
            <a:r>
              <a:rPr lang="en-US" dirty="0">
                <a:latin typeface="Arial"/>
                <a:cs typeface="Arial"/>
              </a:rPr>
              <a:t> (loop/turn)</a:t>
            </a:r>
          </a:p>
        </p:txBody>
      </p:sp>
      <p:pic>
        <p:nvPicPr>
          <p:cNvPr id="5" name="Picture 4" descr="helix_1.png"/>
          <p:cNvPicPr>
            <a:picLocks noChangeAspect="1"/>
          </p:cNvPicPr>
          <p:nvPr/>
        </p:nvPicPr>
        <p:blipFill>
          <a:blip r:embed="rId3"/>
          <a:stretch>
            <a:fillRect/>
          </a:stretch>
        </p:blipFill>
        <p:spPr>
          <a:xfrm>
            <a:off x="6733953" y="314574"/>
            <a:ext cx="2238178" cy="5932818"/>
          </a:xfrm>
          <a:prstGeom prst="rect">
            <a:avLst/>
          </a:prstGeom>
        </p:spPr>
      </p:pic>
      <p:pic>
        <p:nvPicPr>
          <p:cNvPr id="6" name="Picture 5" descr="helix_2.png"/>
          <p:cNvPicPr>
            <a:picLocks noChangeAspect="1"/>
          </p:cNvPicPr>
          <p:nvPr/>
        </p:nvPicPr>
        <p:blipFill>
          <a:blip r:embed="rId4"/>
          <a:stretch>
            <a:fillRect/>
          </a:stretch>
        </p:blipFill>
        <p:spPr>
          <a:xfrm>
            <a:off x="302955" y="1816456"/>
            <a:ext cx="2882442" cy="4259480"/>
          </a:xfrm>
          <a:prstGeom prst="rect">
            <a:avLst/>
          </a:prstGeom>
        </p:spPr>
      </p:pic>
      <p:pic>
        <p:nvPicPr>
          <p:cNvPr id="9" name="Picture 8" descr="helix_zobr.png"/>
          <p:cNvPicPr>
            <a:picLocks noChangeAspect="1"/>
          </p:cNvPicPr>
          <p:nvPr/>
        </p:nvPicPr>
        <p:blipFill>
          <a:blip r:embed="rId5"/>
          <a:stretch>
            <a:fillRect/>
          </a:stretch>
        </p:blipFill>
        <p:spPr>
          <a:xfrm>
            <a:off x="3289632" y="4176689"/>
            <a:ext cx="3263568" cy="1624194"/>
          </a:xfrm>
          <a:prstGeom prst="rect">
            <a:avLst/>
          </a:prstGeom>
        </p:spPr>
      </p:pic>
      <p:sp>
        <p:nvSpPr>
          <p:cNvPr id="10" name="Date Placeholder 9">
            <a:extLst>
              <a:ext uri="{FF2B5EF4-FFF2-40B4-BE49-F238E27FC236}">
                <a16:creationId xmlns:a16="http://schemas.microsoft.com/office/drawing/2014/main" id="{360F83DB-2FA9-744A-9210-B2A058EA6D4F}"/>
              </a:ext>
            </a:extLst>
          </p:cNvPr>
          <p:cNvSpPr>
            <a:spLocks noGrp="1"/>
          </p:cNvSpPr>
          <p:nvPr>
            <p:ph type="dt" sz="half" idx="10"/>
          </p:nvPr>
        </p:nvSpPr>
        <p:spPr/>
        <p:txBody>
          <a:bodyPr/>
          <a:lstStyle/>
          <a:p>
            <a:r>
              <a:rPr lang="cs-CZ"/>
              <a:t>16/10/2023</a:t>
            </a:r>
            <a:endParaRPr lang="en-US"/>
          </a:p>
        </p:txBody>
      </p:sp>
      <p:sp>
        <p:nvSpPr>
          <p:cNvPr id="11" name="Footer Placeholder 10">
            <a:extLst>
              <a:ext uri="{FF2B5EF4-FFF2-40B4-BE49-F238E27FC236}">
                <a16:creationId xmlns:a16="http://schemas.microsoft.com/office/drawing/2014/main" id="{3F54179F-CE79-D642-8D5A-A794D968BEB7}"/>
              </a:ext>
            </a:extLst>
          </p:cNvPr>
          <p:cNvSpPr>
            <a:spLocks noGrp="1"/>
          </p:cNvSpPr>
          <p:nvPr>
            <p:ph type="ftr" sz="quarter" idx="11"/>
          </p:nvPr>
        </p:nvSpPr>
        <p:spPr/>
        <p:txBody>
          <a:bodyPr/>
          <a:lstStyle/>
          <a:p>
            <a:r>
              <a:rPr lang="en-US"/>
              <a:t>Karel Kubíček</a:t>
            </a:r>
          </a:p>
        </p:txBody>
      </p:sp>
      <p:sp>
        <p:nvSpPr>
          <p:cNvPr id="12" name="Slide Number Placeholder 11">
            <a:extLst>
              <a:ext uri="{FF2B5EF4-FFF2-40B4-BE49-F238E27FC236}">
                <a16:creationId xmlns:a16="http://schemas.microsoft.com/office/drawing/2014/main" id="{8B1F1B3A-9A32-5844-8FAA-010361C441C3}"/>
              </a:ext>
            </a:extLst>
          </p:cNvPr>
          <p:cNvSpPr>
            <a:spLocks noGrp="1"/>
          </p:cNvSpPr>
          <p:nvPr>
            <p:ph type="sldNum" sz="quarter" idx="12"/>
          </p:nvPr>
        </p:nvSpPr>
        <p:spPr/>
        <p:txBody>
          <a:bodyPr/>
          <a:lstStyle/>
          <a:p>
            <a:fld id="{9F55A76C-3A57-0940-BBC0-C9D853A7BB7B}" type="slidenum">
              <a:rPr lang="en-US" smtClean="0"/>
              <a:t>9</a:t>
            </a:fld>
            <a:endParaRPr lang="en-US"/>
          </a:p>
        </p:txBody>
      </p:sp>
    </p:spTree>
    <p:extLst>
      <p:ext uri="{BB962C8B-B14F-4D97-AF65-F5344CB8AC3E}">
        <p14:creationId xmlns:p14="http://schemas.microsoft.com/office/powerpoint/2010/main" val="42264148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7766</TotalTime>
  <Words>3615</Words>
  <Application>Microsoft Office PowerPoint</Application>
  <PresentationFormat>Předvádění na obrazovce (4:3)</PresentationFormat>
  <Paragraphs>648</Paragraphs>
  <Slides>72</Slides>
  <Notes>4</Notes>
  <HiddenSlides>0</HiddenSlides>
  <MMClips>0</MMClips>
  <ScaleCrop>false</ScaleCrop>
  <HeadingPairs>
    <vt:vector size="8" baseType="variant">
      <vt:variant>
        <vt:lpstr>Použitá písma</vt:lpstr>
      </vt:variant>
      <vt:variant>
        <vt:i4>8</vt:i4>
      </vt:variant>
      <vt:variant>
        <vt:lpstr>Motiv</vt:lpstr>
      </vt:variant>
      <vt:variant>
        <vt:i4>1</vt:i4>
      </vt:variant>
      <vt:variant>
        <vt:lpstr>Vložené servery OLE</vt:lpstr>
      </vt:variant>
      <vt:variant>
        <vt:i4>3</vt:i4>
      </vt:variant>
      <vt:variant>
        <vt:lpstr>Nadpisy snímků</vt:lpstr>
      </vt:variant>
      <vt:variant>
        <vt:i4>72</vt:i4>
      </vt:variant>
    </vt:vector>
  </HeadingPairs>
  <TitlesOfParts>
    <vt:vector size="84" baseType="lpstr">
      <vt:lpstr>Arial</vt:lpstr>
      <vt:lpstr>Arial Bold</vt:lpstr>
      <vt:lpstr>Arial Narrow</vt:lpstr>
      <vt:lpstr>AvantGarde Bk BT</vt:lpstr>
      <vt:lpstr>Calibri</vt:lpstr>
      <vt:lpstr>Symbol</vt:lpstr>
      <vt:lpstr>Times New Roman</vt:lpstr>
      <vt:lpstr>Wingdings</vt:lpstr>
      <vt:lpstr>Office Theme</vt:lpstr>
      <vt:lpstr>Rovnice</vt:lpstr>
      <vt:lpstr>Rastrový obrázek</vt:lpstr>
      <vt:lpstr>Rastrový obraz</vt:lpstr>
      <vt:lpstr>Prezentace aplikace PowerPoint</vt:lpstr>
      <vt:lpstr>Prezentace aplikace PowerPoint</vt:lpstr>
      <vt:lpstr>Biofyzika a biomolekulární výzkum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Druhy spektrofotometrů</vt:lpstr>
      <vt:lpstr>Absorpční spektrofotometry: Lambertův-Beerův zákon</vt:lpstr>
      <vt:lpstr>Prezentace aplikace PowerPoint</vt:lpstr>
      <vt:lpstr>Druhy absorpčních spektrofotometrů</vt:lpstr>
      <vt:lpstr>Prezentace aplikace PowerPoint</vt:lpstr>
      <vt:lpstr>Prezentace aplikace PowerPoint</vt:lpstr>
      <vt:lpstr>Prezentace aplikace PowerPoint</vt:lpstr>
      <vt:lpstr>Absorpční UV spektrofotometrie</vt:lpstr>
      <vt:lpstr>Prezentace aplikace PowerPoint</vt:lpstr>
      <vt:lpstr>Hypochromní efekt (HE)</vt:lpstr>
      <vt:lpstr>Hypochromní efekt u kys. polyglutamové. Při pH 7 tento polypeptid tvoří stochastické (neuspořádané) klubko (1), při pH 4 získává šroubovicovou strukturu (2).  Absorpční maximum peptidových vazeb je snížené vlivem jejich prostorového uspořádání. e je molární absorpční koeficient a l je vlnová délka UV světla. [dle: Kalous a Pavlíček, 1980]</vt:lpstr>
      <vt:lpstr>Prezentace aplikace PowerPoint</vt:lpstr>
      <vt:lpstr>Prezentace aplikace PowerPoint</vt:lpstr>
      <vt:lpstr>IR spektrofotometrie</vt:lpstr>
      <vt:lpstr>Prezentace aplikace PowerPoint</vt:lpstr>
      <vt:lpstr>Prezentace aplikace PowerPoint</vt:lpstr>
      <vt:lpstr>Prezentace aplikace PowerPoint</vt:lpstr>
      <vt:lpstr>Ramanova spektroskopie</vt:lpstr>
      <vt:lpstr>Ramanova spektroskopie</vt:lpstr>
      <vt:lpstr>Prezentace aplikace PowerPoint</vt:lpstr>
      <vt:lpstr>Cirkulární dichroismus (CD)</vt:lpstr>
      <vt:lpstr>Prezentace aplikace PowerPoint</vt:lpstr>
      <vt:lpstr>Rentgenstrukturní analýza </vt:lpstr>
      <vt:lpstr>Prezentace aplikace PowerPoint</vt:lpstr>
      <vt:lpstr>Krystalogram B-DNA získaný v r. 1952 Rosalindou E. Franklinovou, na jehož základě Watson a Crick navrhli dvoušroubovicový model struktury DNA. C. &amp; W. dostali v r.1962 společně s Mauricem Hugh Frederick Wilkinsem NC za fyziologii a medicínu „za jejich objevy týkající se molekulární struktury nukleových kyselin a  jejich významu při přenosu informací v živých organizmech“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Elektroforéza</vt:lpstr>
      <vt:lpstr>Elektroforetická pohyblivost</vt:lpstr>
      <vt:lpstr>Zařízení pro elektroforézu</vt:lpstr>
      <vt:lpstr>Prezentace aplikace PowerPoint</vt:lpstr>
    </vt:vector>
  </TitlesOfParts>
  <Company>NCBR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Karel Kubicek</dc:creator>
  <cp:lastModifiedBy>Vojtěch Mornstein</cp:lastModifiedBy>
  <cp:revision>175</cp:revision>
  <dcterms:created xsi:type="dcterms:W3CDTF">2011-11-01T16:33:22Z</dcterms:created>
  <dcterms:modified xsi:type="dcterms:W3CDTF">2024-10-16T07:30:28Z</dcterms:modified>
</cp:coreProperties>
</file>