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50" r:id="rId5"/>
    <p:sldMasterId id="2147483709" r:id="rId6"/>
  </p:sldMasterIdLst>
  <p:notesMasterIdLst>
    <p:notesMasterId r:id="rId51"/>
  </p:notesMasterIdLst>
  <p:handoutMasterIdLst>
    <p:handoutMasterId r:id="rId52"/>
  </p:handoutMasterIdLst>
  <p:sldIdLst>
    <p:sldId id="256" r:id="rId7"/>
    <p:sldId id="257" r:id="rId8"/>
    <p:sldId id="293" r:id="rId9"/>
    <p:sldId id="258" r:id="rId10"/>
    <p:sldId id="259" r:id="rId11"/>
    <p:sldId id="294" r:id="rId12"/>
    <p:sldId id="295" r:id="rId13"/>
    <p:sldId id="296" r:id="rId14"/>
    <p:sldId id="319" r:id="rId15"/>
    <p:sldId id="318" r:id="rId16"/>
    <p:sldId id="320" r:id="rId17"/>
    <p:sldId id="297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0AACD4A-DE59-602B-285C-965E8CC90F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D462FCE-FF46-72AB-E4FE-F765F0B22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488FA3D0-8AFE-499F-AC3F-09E38489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78CB6B6-065B-4D58-8241-627B605F73D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F2BF6238-4790-44ED-8652-43E15E5D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859838"/>
            <a:ext cx="1588" cy="19110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339EF1A-ED5C-4853-AB46-F4A9D34752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C1116A69-6B8E-4067-A091-D65D0E2B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F89C66-6E99-4E82-8D76-FB5C468518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45E16E40-BC64-4730-AF66-5FB2BF1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C6CA9C1-B788-4D02-94BD-609469DCBA4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680FDC87-E869-487A-AB12-29B485E45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B15FC15-742C-4985-BB21-D0D93F4A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1C3B7DA-7711-4FC2-8247-826E6850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13EF754-E7AE-415E-92E4-72866FE201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BF36F91-772A-410C-87A3-D3334D40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0D0C3EE-5279-4F01-A9E1-506706A191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C1145B93-6592-4959-878F-AA562274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6CF72EC-F79E-4A7E-B65D-774E93505F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B67E593-569F-4F0C-9A9D-97470AD6C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200513" cy="237394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0F47D3-CEA9-44B5-A0F2-42F95B318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43C0D9E-784F-4FD9-B4A1-DB82C007F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712E430-F2E6-4641-A456-A7E976D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DD89E9-AE3F-4647-B3C3-D67DD2E57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015F34-C2B7-4725-A2F3-614916327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B6C233A-CD92-4BF0-89EA-A35BC4692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6CAB1C8-E356-468B-885B-F72D84E7B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CA59667-4B48-439B-AD70-DC54319B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2EE624-4963-4F40-AB02-DCFE20CB6A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3787DDF-EC9E-4E31-8728-5E8128BC0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E017E8D-13C8-42B3-A4A5-64B7561DC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BA20011-35F7-473F-A5D3-F424124AA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AB56F0F-3339-41D9-B5A6-2B7B2D29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0AFF6ED-C24D-4956-8E01-E4EAEADB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AE989F1-FC43-4B75-96A5-B7884C5E2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E15500F-2D5C-4C03-ACEB-B933B4F1D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566CB06-0FC8-461B-9E9C-CACD5CED5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ED8CC37-0EA2-4343-B960-CE291C251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0C989E1-8B72-4E4B-9B3A-E2B8F5A3B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01142EB-7BD1-4851-A4E8-159EC845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CAF8F6C-369C-44C4-A23D-0C23EC31F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087DE9B-98C1-4DB6-ACBB-6F1A5DAF9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ECA36A-236A-4F0D-9B73-51C12DE75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B852BFA-DFF1-49D7-AEC7-32671A2ED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B66BB8E-DB93-4447-8CF3-B2A2AC94A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D21193-22D9-4F1E-B3BB-3018DF831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1B4399F-0510-46BF-87B4-60D54452E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A047198-3745-415C-8CDB-6DE7D7EC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0A69F3A-29B3-4362-B741-4ACFA9C4A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EF9F6A3-C408-478D-8181-C96162404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12F8A3D-1247-43EF-9FD7-999D59947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489DFDC-C9C6-4413-B7D5-2BEE13D85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2F0776E-921A-4843-9780-A928AD18B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286A3D-6560-45B5-8FAB-35E6D3EB6F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A4ADAB5-2A2C-413F-8CC3-1FC4C2333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45DBAFD3-B447-4996-B239-6B26293FA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4126A03-48B3-4D44-AF8B-5371D790C4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797714E-04BC-4EC3-814F-FB416092F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602133D-8C38-49BB-A657-7EA38D89C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2530929-BBA1-4EA3-9CCF-6D64C3652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5610858-ED38-4A99-A023-9173826746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2C974988-5C9F-46BB-9AF2-22CC1CD7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5A7BF8-A68C-4EA8-B4B8-192807299D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9DC19A-0EAF-4BD1-962E-8DFC213CE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099463" y="-11174413"/>
            <a:ext cx="42198926" cy="23737888"/>
          </a:xfrm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90C0216-DEC6-4459-819F-8AA543F4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765920A-C56D-463B-B30D-264B6B3D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B13D2F-E360-4FC3-A1BF-120D066FDE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5062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D1807A-517F-4448-ACCF-7B8B5F53D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75E07C-069E-47B0-87A2-2EAC9F654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3117CA-B5CA-44A6-A301-DE35DE239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8C0C-1C03-4317-86BA-819066A85A5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6282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22667-6D4A-48CB-9C5D-A0C333943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84C48-D141-4C70-BCD9-8250FD90F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6E95D3-A907-4C82-A502-392E08D11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66D8-E679-47A5-843A-3F9912925D0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9884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B1DF15-2729-4677-BDF5-5462B052F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644BF4-8057-425C-870F-F06985D59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FBFC75-B8CF-4A5E-8A2A-7A107F198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449EE-C9FB-4B5A-B1D6-AC0A829E1E8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6330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F7B0BA-531E-4EBA-9656-F232D8A4F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A11CD0-ECEE-4DC6-BE6D-7D58C8C36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D37F59-C7D2-459F-85E3-CE8D2165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75AA8-F6BD-4883-A0D6-F4407A3E8CE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49953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C5F74E-F8E6-4663-947C-CBEB532B4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C2FFC-DA5C-4EB8-8A76-C1A7E0B74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19B7E9-6BAE-4159-86F6-12BAF31E0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70A1A-0C45-4A35-8D7F-5FCECE74DA4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5200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6BAA3-F3C3-4032-AAC4-09AE6B7D0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ABB09-93EB-4D35-9077-70A57A0E9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55EAF-B5EE-4BE9-A815-95FA18D4F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0951D-DCDA-42C3-A89A-BC2095BE3DA0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9272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57C0B-9FD4-4FD0-A54E-3FB396B3C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166C2-12A1-4E2F-B686-212570CB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2DF62-FCBE-4371-BC5E-CED175EA7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9BB24-7D68-4A3D-92A1-6A72A0A9E40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678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7FE607-E464-49CC-B469-B6ECDD3A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FA453-DA97-4110-BCB5-29ED16E6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C43420-598F-41A1-8B54-E64D03F73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2EFF-84B3-4AC0-B727-480AE10B7BB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9826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80E92-D597-4808-8D24-9AB737B7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4DE12-8414-44B1-8ED7-C8BCF04FD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ECD1F-921D-434E-80DB-CCDB8CE1C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8957-BF84-47CD-A62E-411EEB77D88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83147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330FC-F7EE-51E1-43F3-648E89FD7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2CDC0-070B-9D19-110E-89E4D24C5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8CA9C-894A-CF52-3B10-E836683BC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873DA-8380-48AE-9334-3099A379C3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5452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0C3C1-E773-7221-DF73-874BF3E7E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971617-9727-5983-35A6-6612CF339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649130-9465-FE94-9FE7-525ED4435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0706-2B10-4CA5-87B1-4DF3DE0CB6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9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7CE51-041D-F67F-B6C4-62E3DC8AD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9D2E34-4966-212A-6917-B07EE096A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CCDA0-69DA-3393-A40A-6369C09DD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F3009-65C2-4B59-BDA2-A40F39DBA1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079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C74F7-FEEE-D8B8-7E73-0E6E39A9D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8D9E9-81C6-0ACA-EC3B-3FBE5A17B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7511E-F3F6-E178-DDDE-2710A7AE7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8EE0-3D82-4AA2-99F1-A351FC24A0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821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2DB5B1-C6EB-2B1F-D2FD-8E3ED690A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BF8E23-2E29-EDB5-C0C8-D89B471A0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FBB70F-68F2-65C7-5ABA-6C2653DFA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12CB-2F12-44A6-9D85-1624ED1F94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0807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BBDACA-9CF1-C2F4-D490-EC01E8FD0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FB1E22-A36D-AED5-8195-DA8406F95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1AFBAB-1E2E-DC78-BBDC-CD2A8D371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383F-3DEA-4B83-95CE-B9D9B1C9A2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4429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703600-75D4-9605-9469-59C6365A6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A778B0-7205-68AB-E39A-D80C0AA37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96E37F-0BB4-E1F8-AE67-CB9576B92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D643-5097-4ACC-A225-9B81C54F9A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043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0AA4E5-14AE-B5E2-0289-82346317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787F8-087C-BB6B-7A31-51611A942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52DDB-57CF-F124-5206-44F57755E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AC56-06A4-4335-9B95-81F0340472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4413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E9553-7B3B-86C1-598B-B1661CD86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055BA-713A-67A6-4C8D-F9C4036FD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91609-A31B-6844-BC8E-02DAE7477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14BC-FCFE-4B59-ACE1-619A08D1BF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77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C7532-A241-C5DA-EE30-CF88174CF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1B4F0-709D-F878-99C3-934D33AE0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1DC612-2016-196D-BC8A-AAA22A1E5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1102-0395-49D8-A780-F936E36DFD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9499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3A07F3-DFE4-6E41-0620-7B0F0A510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20D2D7-815E-2F27-6CD1-D85F82E39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52C63E-77D1-EFC4-E57B-91421316F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3551-859C-4FB3-9913-92DD79DA30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756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B154E4-86D7-39F0-0CCF-0F8283812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344B9F-E3D7-1517-9F9B-8EFB635B4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A0D5DD-E6F5-8E03-CA13-C957FC5E0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851C-DF69-4153-8E84-BC498F7628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83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886E1-747D-1A6B-D50E-F5A1AFEEE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4E6AF-E01B-72CA-D1B2-39CEFE8C5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BFC06-597C-25DA-E439-FD175A606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5C8AB-F13E-4695-AB2E-7833D79E72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7820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E98D20-56FC-5BF5-C6B1-8F0C76BCB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BF356F-950A-68DE-6A1E-561654251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9F2225F-10D3-0827-C4B9-908758146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858C-2940-4DCB-BACB-BF8AA0101A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338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C64FED-B5D8-B7C7-ECF5-F38CF8A32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C0559E-2DFE-84C0-99C5-2B0EEC084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28D8EE-2965-9485-A018-17101BF63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ED71-3B3F-4012-9463-360010EDB9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17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99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brázek1">
            <a:extLst>
              <a:ext uri="{FF2B5EF4-FFF2-40B4-BE49-F238E27FC236}">
                <a16:creationId xmlns:a16="http://schemas.microsoft.com/office/drawing/2014/main" id="{FD2AFBD4-7864-49BB-98B0-98845E3AF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341799FA-E946-47E4-B9E2-23898E97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1D57141-EA07-4F0B-B937-B55A3586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33124" name="Rectangle 4">
            <a:extLst>
              <a:ext uri="{FF2B5EF4-FFF2-40B4-BE49-F238E27FC236}">
                <a16:creationId xmlns:a16="http://schemas.microsoft.com/office/drawing/2014/main" id="{0C39D664-0DE1-4445-9E23-42A7ED817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B8004B01-CF03-4C9B-A886-D4B2811919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74024928-7B5F-4262-A8E0-916828BF4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9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4FC07A1D-C76D-4862-96E9-CA0BF7BA4775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alpha val="21999"/>
              </a:srgbClr>
            </a:gs>
            <a:gs pos="100000">
              <a:srgbClr val="B3CB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E3E98A-71A7-86C2-486E-0CE078F66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DC213B-A1EE-D139-E40C-67CE8F62B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91D563-BCEF-28B2-0C39-54F0548900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507A96-46E6-7499-36C3-3F964D951E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cs-CZ" altLang="cs-CZ"/>
              <a:t>měření a registrace mechanických veličin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6B2613-B3BC-255D-4D8E-926F04AD76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8E770D-77DF-4082-A394-B73356EFCC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jpeg"/><Relationship Id="rId4" Type="http://schemas.openxmlformats.org/officeDocument/2006/relationships/hyperlink" Target="http://images.google.cz/imgres?imgurl=http://www.impactlab.com/wp-content/uploads/2008/05/eeg2.jpg&amp;imgrefurl=http://www.impactlab.com/2008/05/16/a-baseball-cap-that-reads-your-mind/&amp;h=469&amp;w=380&amp;sz=49&amp;hl=cs&amp;start=1&amp;usg=__Lc_cDCEHvOPxcUEL1lYrWGr4loU=&amp;tbnid=ZblHfLFihXEX1M:&amp;tbnh=128&amp;tbnw=104&amp;prev=/images%3Fq%3Deeg%26gbv%3D2%26hl%3Dc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Masarykovy univerzity, 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650675"/>
            <a:ext cx="11361600" cy="653842"/>
          </a:xfrm>
        </p:spPr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31087"/>
            <a:ext cx="11361600" cy="698497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b="1" dirty="0">
                <a:solidFill>
                  <a:srgbClr val="0000DC"/>
                </a:solidFill>
              </a:rPr>
              <a:t>Biosignály a jejich zpracování, měření teploty</a:t>
            </a:r>
          </a:p>
          <a:p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D863CF-17C1-4A77-B498-65285D23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27" y="198325"/>
            <a:ext cx="4090344" cy="29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CFDBB7A-4B35-D276-0DDF-115BC7178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412876"/>
            <a:ext cx="10972800" cy="1143000"/>
          </a:xfrm>
        </p:spPr>
        <p:txBody>
          <a:bodyPr/>
          <a:lstStyle/>
          <a:p>
            <a:r>
              <a:rPr lang="cs-CZ" altLang="cs-CZ" dirty="0"/>
              <a:t>Nuly a jedničky ?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1F66C6F2-F6D3-2A7E-1C35-DDB1C3A2D29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30185" y="3151415"/>
            <a:ext cx="8362950" cy="2498271"/>
          </a:xfrm>
        </p:spPr>
        <p:txBody>
          <a:bodyPr/>
          <a:lstStyle/>
          <a:p>
            <a:r>
              <a:rPr lang="cs-CZ" altLang="cs-CZ" sz="1200" dirty="0"/>
              <a:t>TTL (transistor-transistor-</a:t>
            </a:r>
            <a:r>
              <a:rPr lang="cs-CZ" altLang="cs-CZ" sz="1200" dirty="0" err="1"/>
              <a:t>logic</a:t>
            </a:r>
            <a:r>
              <a:rPr lang="cs-CZ" altLang="cs-CZ" sz="1200" dirty="0"/>
              <a:t>; tranzistorově-tranzistorová logika) je technologie logických integrovaných obvodů, vycházející z použití bipolárních křemíkových tranzistorů. Původní obvody technologie TTL používají napájecí napětí 5 V (± 0.25 až 0.5 V), z čehož vyplývá pro logickou jedničku napětí přibližně 5 V, pro logickou nulu napětí přibližně 0 V.</a:t>
            </a:r>
          </a:p>
          <a:p>
            <a:endParaRPr lang="cs-CZ" altLang="cs-CZ" sz="1200" dirty="0"/>
          </a:p>
          <a:p>
            <a:r>
              <a:rPr lang="cs-CZ" altLang="cs-CZ" sz="1200" dirty="0"/>
              <a:t>Napětí 0 V až 0,8 V se interpretuje jako logická 0, napětí 2 V až 5 V se interpretuje jako logická 1. Na výstupu by měl TTL nebo TTL kompatibilní obvod zajistit napětí pro logickou jedničku napětí 2,7 V až 5 V, pro logickou nulu 0 až 0,3 V.</a:t>
            </a:r>
          </a:p>
          <a:p>
            <a:endParaRPr lang="cs-CZ" altLang="cs-CZ" sz="1200" dirty="0"/>
          </a:p>
          <a:p>
            <a:r>
              <a:rPr lang="cs-CZ" altLang="cs-CZ" sz="1200" dirty="0"/>
              <a:t>Současná (2021) digitální logika většinou používá nižší napěťové hladiny (3.3 V; 2.5 V, 1.8 V i nižší). </a:t>
            </a:r>
          </a:p>
        </p:txBody>
      </p:sp>
      <p:sp>
        <p:nvSpPr>
          <p:cNvPr id="16388" name="Zástupný symbol pro zápatí 4">
            <a:extLst>
              <a:ext uri="{FF2B5EF4-FFF2-40B4-BE49-F238E27FC236}">
                <a16:creationId xmlns:a16="http://schemas.microsoft.com/office/drawing/2014/main" id="{D10F9CBC-682D-8CFE-96B3-BC1B00590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měření a registrace mechanických veličin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DC1FFF-2760-B62D-BB0C-5AC4D13CA909}"/>
              </a:ext>
            </a:extLst>
          </p:cNvPr>
          <p:cNvSpPr txBox="1"/>
          <p:nvPr/>
        </p:nvSpPr>
        <p:spPr>
          <a:xfrm>
            <a:off x="947057" y="816429"/>
            <a:ext cx="818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 zvídavé … Bude součástí jiné přednášky, nemine vás…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A8C2AD28-B994-4A92-730B-0019BF3F0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Různé napěťové kódování binárních signálů </a:t>
            </a:r>
          </a:p>
        </p:txBody>
      </p:sp>
      <p:sp>
        <p:nvSpPr>
          <p:cNvPr id="17411" name="Zástupný symbol pro zápatí 4">
            <a:extLst>
              <a:ext uri="{FF2B5EF4-FFF2-40B4-BE49-F238E27FC236}">
                <a16:creationId xmlns:a16="http://schemas.microsoft.com/office/drawing/2014/main" id="{F6F99163-8045-A459-663C-823B16FFC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měření a registrace mechanických veličin</a:t>
            </a:r>
          </a:p>
        </p:txBody>
      </p:sp>
      <p:pic>
        <p:nvPicPr>
          <p:cNvPr id="17412" name="Zástupný obsah 5">
            <a:extLst>
              <a:ext uri="{FF2B5EF4-FFF2-40B4-BE49-F238E27FC236}">
                <a16:creationId xmlns:a16="http://schemas.microsoft.com/office/drawing/2014/main" id="{50B4E667-7231-AB59-045E-8FE4D0BCB2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590676"/>
            <a:ext cx="6216650" cy="4481513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6850498-7A81-9FCE-1E76-3EF47F26EF6F}"/>
              </a:ext>
            </a:extLst>
          </p:cNvPr>
          <p:cNvSpPr txBox="1"/>
          <p:nvPr/>
        </p:nvSpPr>
        <p:spPr>
          <a:xfrm>
            <a:off x="457200" y="1129011"/>
            <a:ext cx="386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Opravdu jen pro zvídavé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2DBB7-A2D0-4A71-9191-12BB3140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kern="0" dirty="0" err="1"/>
              <a:t>Mechanoelektrické</a:t>
            </a:r>
            <a:r>
              <a:rPr lang="cs-CZ" altLang="cs-CZ" sz="4000" b="1" kern="0" dirty="0"/>
              <a:t> měniče</a:t>
            </a:r>
            <a:r>
              <a:rPr lang="cs-CZ" altLang="cs-CZ" sz="4000" kern="0" dirty="0"/>
              <a:t> </a:t>
            </a:r>
            <a:br>
              <a:rPr lang="cs-CZ" altLang="cs-CZ" sz="4000" kern="0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AC4FC2-558F-4BDD-BFC1-1927A59A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0AA683-2952-481C-813C-C9C5ECF1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12</a:t>
            </a:fld>
            <a:endParaRPr lang="en-GB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57BA9C-7051-41EC-8A1B-9D6A64743B8D}"/>
              </a:ext>
            </a:extLst>
          </p:cNvPr>
          <p:cNvSpPr txBox="1">
            <a:spLocks noChangeArrowheads="1"/>
          </p:cNvSpPr>
          <p:nvPr/>
        </p:nvSpPr>
        <p:spPr>
          <a:xfrm>
            <a:off x="642786" y="1361711"/>
            <a:ext cx="5903912" cy="452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2000" kern="0" dirty="0"/>
              <a:t>vhodné pro měření tlaku</a:t>
            </a:r>
          </a:p>
          <a:p>
            <a:r>
              <a:rPr lang="cs-CZ" altLang="cs-CZ" sz="2000" kern="0" dirty="0"/>
              <a:t>odporové</a:t>
            </a:r>
          </a:p>
          <a:p>
            <a:r>
              <a:rPr lang="cs-CZ" altLang="cs-CZ" sz="2000" kern="0" dirty="0"/>
              <a:t>indukční</a:t>
            </a:r>
          </a:p>
          <a:p>
            <a:r>
              <a:rPr lang="cs-CZ" altLang="cs-CZ" sz="2000" kern="0" dirty="0"/>
              <a:t>kapacitní</a:t>
            </a:r>
          </a:p>
          <a:p>
            <a:r>
              <a:rPr lang="cs-CZ" altLang="cs-CZ" sz="2000" kern="0" dirty="0"/>
              <a:t>piezoelektrické</a:t>
            </a:r>
          </a:p>
          <a:p>
            <a:endParaRPr lang="cs-CZ" altLang="cs-CZ" sz="2400" kern="0" dirty="0"/>
          </a:p>
        </p:txBody>
      </p:sp>
      <p:pic>
        <p:nvPicPr>
          <p:cNvPr id="7" name="Picture 5" descr="piezo-electric demo">
            <a:extLst>
              <a:ext uri="{FF2B5EF4-FFF2-40B4-BE49-F238E27FC236}">
                <a16:creationId xmlns:a16="http://schemas.microsoft.com/office/drawing/2014/main" id="{CCC01E82-30C6-4EEA-8620-3130B1A9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330" y="3309937"/>
            <a:ext cx="2735263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4D96C0-8ADD-4634-B5E5-9E2E9EE21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229225"/>
            <a:ext cx="233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B3CBEB"/>
                </a:solidFill>
              </a:rPr>
              <a:t>www.creative-science.org.uk</a:t>
            </a:r>
            <a:r>
              <a:rPr lang="cs-CZ" altLang="cs-CZ" sz="1800">
                <a:solidFill>
                  <a:srgbClr val="B3CBEB"/>
                </a:solidFill>
              </a:rPr>
              <a:t> </a:t>
            </a:r>
          </a:p>
        </p:txBody>
      </p:sp>
      <p:pic>
        <p:nvPicPr>
          <p:cNvPr id="9" name="Picture 9" descr="h1013v1_51_2">
            <a:extLst>
              <a:ext uri="{FF2B5EF4-FFF2-40B4-BE49-F238E27FC236}">
                <a16:creationId xmlns:a16="http://schemas.microsoft.com/office/drawing/2014/main" id="{DADE03B9-1B0A-44CB-9776-B2F6CDD5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0426" y="2266011"/>
            <a:ext cx="270033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2" descr="h1013v1_51_1">
            <a:extLst>
              <a:ext uri="{FF2B5EF4-FFF2-40B4-BE49-F238E27FC236}">
                <a16:creationId xmlns:a16="http://schemas.microsoft.com/office/drawing/2014/main" id="{061BC453-4901-43D5-ABAE-291F0B5A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62" y="2005132"/>
            <a:ext cx="2828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5DD9E1BD-22A1-4C12-8B56-F92C8A6D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752" y="3659909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odporový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75F6B7F3-105F-4309-87B3-13A01E62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5452124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indukční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643BB217-9AEE-4A56-9983-F76B37E5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0483" y="2005132"/>
            <a:ext cx="1014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/>
              <a:t>www.tpub.com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BD0E1ED5-0763-4300-9578-CFE44D82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868" y="4300381"/>
            <a:ext cx="1014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/>
              <a:t>www.tpub.com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28D0C5C1-22EE-450A-82F4-1C2EB1EF0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661025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piezoelektrický</a:t>
            </a:r>
          </a:p>
        </p:txBody>
      </p:sp>
    </p:spTree>
    <p:extLst>
      <p:ext uri="{BB962C8B-B14F-4D97-AF65-F5344CB8AC3E}">
        <p14:creationId xmlns:p14="http://schemas.microsoft.com/office/powerpoint/2010/main" val="93489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7">
            <a:extLst>
              <a:ext uri="{FF2B5EF4-FFF2-40B4-BE49-F238E27FC236}">
                <a16:creationId xmlns:a16="http://schemas.microsoft.com/office/drawing/2014/main" id="{7544BE9E-8A72-492D-97A2-D8DD5132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4AF4C36-5576-43AE-BD95-0AC6A23A17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588D45B-16A7-4DE7-89D4-9F530F598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24" y="341961"/>
            <a:ext cx="8229600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Měření biosignálů elektrické povahy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3754CA3-4870-4BFE-9E76-E7545B1B8F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5526" y="1172142"/>
            <a:ext cx="4565047" cy="5326716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dirty="0"/>
              <a:t>Aktivní biosignály: vždy potřebujeme zařízení, které se skládá ze tří částí: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Snímací elektrody: </a:t>
            </a:r>
            <a:r>
              <a:rPr lang="cs-CZ" altLang="cs-CZ" sz="2000" dirty="0"/>
              <a:t>umožňují vodivé spojení vyšetřované části těla s měřicím systémem. (EKG)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Zařízení na zpracování signálu</a:t>
            </a:r>
            <a:r>
              <a:rPr lang="cs-CZ" altLang="cs-CZ" sz="2000" dirty="0"/>
              <a:t> (včetně zesilovače</a:t>
            </a:r>
            <a:r>
              <a:rPr lang="cs-CZ" altLang="cs-CZ" sz="2000" b="1" dirty="0"/>
              <a:t>,</a:t>
            </a:r>
            <a:r>
              <a:rPr lang="cs-CZ" altLang="cs-CZ" sz="2000" dirty="0"/>
              <a:t> AD převodníku, filtrů pro odstranění šumu a nežádoucích frekvencí atd.)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b="1" dirty="0"/>
              <a:t> Záznamové zařízení </a:t>
            </a:r>
            <a:r>
              <a:rPr lang="cs-CZ" altLang="cs-CZ" sz="2000" dirty="0"/>
              <a:t>(dnes obvykle monitor nebo zapisovač/tiskárna)</a:t>
            </a: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AutoNum type="alphaUcParenR"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2000" dirty="0"/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0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000" i="1" dirty="0"/>
              <a:t>Pasivní biosignály (též aktivní neelektrické): </a:t>
            </a:r>
            <a:r>
              <a:rPr lang="cs-CZ" altLang="cs-CZ" sz="2000" dirty="0"/>
              <a:t>snímací elektrody jsou nahrazeny čidly - měniči (např. čidla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záření u digitálního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přístroje nebo teplotní čidla).</a:t>
            </a:r>
          </a:p>
        </p:txBody>
      </p:sp>
      <p:pic>
        <p:nvPicPr>
          <p:cNvPr id="10245" name="Picture 4" descr="Medical Temperature probes">
            <a:extLst>
              <a:ext uri="{FF2B5EF4-FFF2-40B4-BE49-F238E27FC236}">
                <a16:creationId xmlns:a16="http://schemas.microsoft.com/office/drawing/2014/main" id="{3FF6013B-E123-4F26-93DF-979AC562EE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4060826"/>
            <a:ext cx="3024188" cy="2797175"/>
          </a:xfrm>
          <a:noFill/>
        </p:spPr>
      </p:pic>
      <p:pic>
        <p:nvPicPr>
          <p:cNvPr id="10246" name="Picture 6" descr="electrodes">
            <a:extLst>
              <a:ext uri="{FF2B5EF4-FFF2-40B4-BE49-F238E27FC236}">
                <a16:creationId xmlns:a16="http://schemas.microsoft.com/office/drawing/2014/main" id="{E4267B86-6D73-492B-987B-6F109F8BC4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484314"/>
            <a:ext cx="2006600" cy="2187575"/>
          </a:xfrm>
          <a:noFill/>
        </p:spPr>
      </p:pic>
      <p:pic>
        <p:nvPicPr>
          <p:cNvPr id="10247" name="Picture 8" descr="12">
            <a:extLst>
              <a:ext uri="{FF2B5EF4-FFF2-40B4-BE49-F238E27FC236}">
                <a16:creationId xmlns:a16="http://schemas.microsoft.com/office/drawing/2014/main" id="{02CF8402-EE9F-4889-A169-CC6A292E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484314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9">
            <a:extLst>
              <a:ext uri="{FF2B5EF4-FFF2-40B4-BE49-F238E27FC236}">
                <a16:creationId xmlns:a16="http://schemas.microsoft.com/office/drawing/2014/main" id="{7D1A6585-4AD3-4179-A1F2-16E7F91A23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2636838"/>
            <a:ext cx="2006600" cy="1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id="{8084B394-C8CD-4D9A-AAE4-ECD87C6EE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3" y="5812621"/>
            <a:ext cx="2006599" cy="643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250" name="TextovéPole 9">
            <a:extLst>
              <a:ext uri="{FF2B5EF4-FFF2-40B4-BE49-F238E27FC236}">
                <a16:creationId xmlns:a16="http://schemas.microsoft.com/office/drawing/2014/main" id="{23094E1E-66ED-4E75-BAFF-9309FA26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78936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Elektrody EKG na jedno použití</a:t>
            </a:r>
          </a:p>
        </p:txBody>
      </p:sp>
    </p:spTree>
    <p:extLst>
      <p:ext uri="{BB962C8B-B14F-4D97-AF65-F5344CB8AC3E}">
        <p14:creationId xmlns:p14="http://schemas.microsoft.com/office/powerpoint/2010/main" val="16779050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8">
            <a:extLst>
              <a:ext uri="{FF2B5EF4-FFF2-40B4-BE49-F238E27FC236}">
                <a16:creationId xmlns:a16="http://schemas.microsoft.com/office/drawing/2014/main" id="{902E3BA1-C192-4028-953C-BCED808E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770640-142E-4720-B407-83AD5023AAB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28DD027-142D-4056-AE4E-01EA87D3A0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cs-CZ" sz="3200"/>
              <a:t>Monitor</a:t>
            </a:r>
            <a:r>
              <a:rPr lang="cs-CZ" altLang="cs-CZ" sz="3200"/>
              <a:t>ování biosignálů na jednotce intenzivní péče</a:t>
            </a:r>
            <a:endParaRPr lang="en-US" altLang="cs-CZ" sz="3200"/>
          </a:p>
        </p:txBody>
      </p:sp>
      <p:pic>
        <p:nvPicPr>
          <p:cNvPr id="12292" name="Picture 3" descr="gesu_02_img0124">
            <a:extLst>
              <a:ext uri="{FF2B5EF4-FFF2-40B4-BE49-F238E27FC236}">
                <a16:creationId xmlns:a16="http://schemas.microsoft.com/office/drawing/2014/main" id="{51799A92-5ACB-4FD2-9A8E-11E05F6362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531" y="1336675"/>
            <a:ext cx="3676064" cy="2376498"/>
          </a:xfrm>
          <a:noFill/>
        </p:spPr>
      </p:pic>
      <p:pic>
        <p:nvPicPr>
          <p:cNvPr id="12293" name="Picture 4" descr="If a new drug were as effective at saving lives as Peter Pronovost’s checklist, there would be a nationwide marketing campaign urging doctors to use it.">
            <a:extLst>
              <a:ext uri="{FF2B5EF4-FFF2-40B4-BE49-F238E27FC236}">
                <a16:creationId xmlns:a16="http://schemas.microsoft.com/office/drawing/2014/main" id="{517CDBE4-F338-4A87-81E2-EEA4E82FA73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5357" y="4122738"/>
            <a:ext cx="2338387" cy="2349500"/>
          </a:xfrm>
          <a:noFill/>
        </p:spPr>
      </p:pic>
      <p:pic>
        <p:nvPicPr>
          <p:cNvPr id="12294" name="Picture 5" descr="nk_monitor">
            <a:extLst>
              <a:ext uri="{FF2B5EF4-FFF2-40B4-BE49-F238E27FC236}">
                <a16:creationId xmlns:a16="http://schemas.microsoft.com/office/drawing/2014/main" id="{D5A813DF-C44F-4B9B-8C60-33FAA2DCB6C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407" y="846138"/>
            <a:ext cx="2501900" cy="3167063"/>
          </a:xfrm>
          <a:noFill/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A2FB6B4B-36F1-4F5D-9CA0-E257BFE8BD2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4149726"/>
            <a:ext cx="3095625" cy="2322513"/>
          </a:xfrm>
          <a:noFill/>
        </p:spPr>
      </p:pic>
    </p:spTree>
    <p:extLst>
      <p:ext uri="{BB962C8B-B14F-4D97-AF65-F5344CB8AC3E}">
        <p14:creationId xmlns:p14="http://schemas.microsoft.com/office/powerpoint/2010/main" val="132298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8891270C-8472-48B2-9AD5-CA533975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E33257-7E81-4421-8C5F-A980FF5D555B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8C9105F-768D-46E0-A154-0A7442AD5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282" y="274753"/>
            <a:ext cx="843915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>
                <a:solidFill>
                  <a:srgbClr val="0000DC"/>
                </a:solidFill>
              </a:rPr>
              <a:t>Elektrody pro měření aktivních biosignálů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639EC92-31C3-4FC6-9F1A-BEF0C6DB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1411662"/>
            <a:ext cx="8843175" cy="4326442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Polarizovatelné (elektrody vytvářejí </a:t>
            </a:r>
            <a:r>
              <a:rPr lang="cs-CZ" altLang="cs-CZ" sz="2200" i="1" dirty="0"/>
              <a:t>proměnlivý</a:t>
            </a:r>
            <a:r>
              <a:rPr lang="cs-CZ" altLang="cs-CZ" sz="2200" dirty="0"/>
              <a:t> vlastní kontaktní potenciál v důsledku elektrochemické reakce) nebo 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200" dirty="0"/>
              <a:t>nepolarizovatelné (mají </a:t>
            </a:r>
            <a:r>
              <a:rPr lang="cs-CZ" altLang="cs-CZ" sz="2200" i="1" dirty="0"/>
              <a:t>konstantní</a:t>
            </a:r>
            <a:r>
              <a:rPr lang="cs-CZ" altLang="cs-CZ" sz="2200" dirty="0"/>
              <a:t> vlastní potenciál)</a:t>
            </a:r>
          </a:p>
          <a:p>
            <a:pPr marL="0" indent="26988"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Polarizovatelné elektrody</a:t>
            </a:r>
            <a:r>
              <a:rPr lang="cs-CZ" altLang="cs-CZ" sz="2100" dirty="0"/>
              <a:t>: měření je nepřesné, protože elektrodové napětí je proměnlivé, např. v důsledku vlhkosti (pocení), chemického složení okolního prostředí atd. Většina polarizovatelných elektrod se vyrábí z ušlechtilých kovů. V případě koncentrační polarizace se v okolí elektrody mění koncentrace iontů v důsledku elektrochemických procesů. V případě chemické polarizace dochází k uvolňování plynů na povrchu elektrod. </a:t>
            </a:r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cs-CZ" altLang="cs-CZ" sz="1000" dirty="0"/>
          </a:p>
          <a:p>
            <a:pPr marL="825500" lvl="1" indent="-280988"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100" b="1" dirty="0"/>
              <a:t>Nepolarizovatelné elektrody</a:t>
            </a:r>
            <a:r>
              <a:rPr lang="cs-CZ" altLang="cs-CZ" sz="2100" dirty="0"/>
              <a:t>: přesné měření </a:t>
            </a:r>
            <a:r>
              <a:rPr lang="cs-CZ" altLang="cs-CZ" sz="2100" dirty="0" err="1"/>
              <a:t>biopotenciálů</a:t>
            </a:r>
            <a:r>
              <a:rPr lang="cs-CZ" altLang="cs-CZ" sz="2100" dirty="0"/>
              <a:t>. V praxi se nejčastěji používá elektroda </a:t>
            </a:r>
            <a:r>
              <a:rPr lang="cs-CZ" altLang="cs-CZ" sz="2100" dirty="0" err="1"/>
              <a:t>stříbrochloridová</a:t>
            </a:r>
            <a:r>
              <a:rPr lang="cs-CZ" altLang="cs-CZ" sz="2100" dirty="0"/>
              <a:t> (</a:t>
            </a:r>
            <a:r>
              <a:rPr lang="cs-CZ" altLang="cs-CZ" sz="2100" dirty="0" err="1"/>
              <a:t>Ag-AgCl</a:t>
            </a:r>
            <a:r>
              <a:rPr lang="cs-CZ" altLang="cs-CZ" sz="2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64039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95DDEC3A-3AF0-4AD3-8E87-A2AD890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57762D-1C70-4435-AE09-EED2219F90C2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088A33A4-B786-4F22-8AC2-7CA463E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8598" y="546151"/>
            <a:ext cx="9002203" cy="1050610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>
                <a:solidFill>
                  <a:srgbClr val="0000DC"/>
                </a:solidFill>
              </a:rPr>
              <a:t>Snímací elektroda</a:t>
            </a:r>
            <a:br>
              <a:rPr lang="cs-CZ" altLang="cs-CZ" sz="3600" dirty="0">
                <a:solidFill>
                  <a:srgbClr val="0000DC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dirty="0">
                <a:solidFill>
                  <a:schemeClr val="tx1"/>
                </a:solidFill>
              </a:rPr>
              <a:t>misková</a:t>
            </a:r>
            <a:r>
              <a:rPr lang="en-GB" altLang="cs-CZ" sz="2000" dirty="0">
                <a:solidFill>
                  <a:schemeClr val="tx1"/>
                </a:solidFill>
              </a:rPr>
              <a:t>, n</a:t>
            </a:r>
            <a:r>
              <a:rPr lang="cs-CZ" altLang="cs-CZ" sz="2000" dirty="0">
                <a:solidFill>
                  <a:schemeClr val="tx1"/>
                </a:solidFill>
              </a:rPr>
              <a:t>e</a:t>
            </a:r>
            <a:r>
              <a:rPr lang="en-GB" altLang="cs-CZ" sz="2000" dirty="0" err="1">
                <a:solidFill>
                  <a:schemeClr val="tx1"/>
                </a:solidFill>
              </a:rPr>
              <a:t>polari</a:t>
            </a:r>
            <a:r>
              <a:rPr lang="cs-CZ" altLang="cs-CZ" sz="2000" dirty="0" err="1">
                <a:solidFill>
                  <a:schemeClr val="tx1"/>
                </a:solidFill>
              </a:rPr>
              <a:t>zovatelná</a:t>
            </a:r>
            <a:r>
              <a:rPr lang="en-GB" altLang="cs-CZ" sz="20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6388" name="Picture 7" descr="electrode">
            <a:extLst>
              <a:ext uri="{FF2B5EF4-FFF2-40B4-BE49-F238E27FC236}">
                <a16:creationId xmlns:a16="http://schemas.microsoft.com/office/drawing/2014/main" id="{2978795C-EA81-4473-A0BF-85A153F76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2617788"/>
            <a:ext cx="7200900" cy="2343150"/>
          </a:xfrm>
          <a:noFill/>
        </p:spPr>
      </p:pic>
      <p:sp>
        <p:nvSpPr>
          <p:cNvPr id="16389" name="TextovéPole 4">
            <a:extLst>
              <a:ext uri="{FF2B5EF4-FFF2-40B4-BE49-F238E27FC236}">
                <a16:creationId xmlns:a16="http://schemas.microsoft.com/office/drawing/2014/main" id="{7A6C4C22-B326-4247-8AE2-316087DB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229226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Insulant = izolant</a:t>
            </a:r>
          </a:p>
        </p:txBody>
      </p:sp>
    </p:spTree>
    <p:extLst>
      <p:ext uri="{BB962C8B-B14F-4D97-AF65-F5344CB8AC3E}">
        <p14:creationId xmlns:p14="http://schemas.microsoft.com/office/powerpoint/2010/main" val="42360950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>
            <a:extLst>
              <a:ext uri="{FF2B5EF4-FFF2-40B4-BE49-F238E27FC236}">
                <a16:creationId xmlns:a16="http://schemas.microsoft.com/office/drawing/2014/main" id="{4C56F67A-7AD4-4610-87AE-17095215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E0D2E4-A3AC-4A96-894B-218F40A5C17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E49F99C-9BC6-4787-9570-FFFB9D851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453" y="274638"/>
            <a:ext cx="9184724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Elektrody pro měření aktivních biosignálů</a:t>
            </a:r>
            <a:endParaRPr lang="en-GB" altLang="cs-CZ" sz="3600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09E903D-9224-4780-8339-1AAB8206A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453" y="1182687"/>
            <a:ext cx="9295074" cy="4492625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Makro- </a:t>
            </a:r>
            <a:r>
              <a:rPr lang="cs-CZ" altLang="cs-CZ" sz="2400" dirty="0"/>
              <a:t>nebo</a:t>
            </a:r>
            <a:r>
              <a:rPr lang="cs-CZ" altLang="cs-CZ" sz="2400" b="1" dirty="0"/>
              <a:t> mikroelektrody</a:t>
            </a:r>
            <a:r>
              <a:rPr lang="cs-CZ" altLang="cs-CZ" sz="2400" dirty="0"/>
              <a:t>. Mikroelektrody se používají pro měření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jednotlivých buněk. Mají malý průměr hrotu (</a:t>
            </a:r>
            <a:r>
              <a:rPr lang="en-US" altLang="cs-CZ" sz="2400" dirty="0">
                <a:cs typeface="Arial" panose="020B0604020202020204" pitchFamily="34" charset="0"/>
              </a:rPr>
              <a:t>&lt;</a:t>
            </a:r>
            <a:r>
              <a:rPr lang="cs-CZ" altLang="cs-CZ" sz="2400" dirty="0"/>
              <a:t>0,5 </a:t>
            </a:r>
            <a:r>
              <a:rPr lang="cs-CZ" altLang="cs-CZ" sz="2400" dirty="0">
                <a:latin typeface="Symbol" panose="05050102010706020507" pitchFamily="18" charset="2"/>
              </a:rPr>
              <a:t></a:t>
            </a:r>
            <a:r>
              <a:rPr lang="cs-CZ" altLang="cs-CZ" sz="2400" dirty="0"/>
              <a:t>m) a jsou vyrobeny z kovu (polarizovatelné) nebo skla (nepolarizovatelné). Skleněné mikroelektrody jsou kapiláry s otevřeným koncem, naplněné elektrolytem o standardní koncentraci. 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SzPct val="125000"/>
              <a:buFont typeface="Wingdings" panose="05000000000000000000" pitchFamily="2" charset="2"/>
              <a:buNone/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Povrchové elektrody</a:t>
            </a:r>
            <a:r>
              <a:rPr lang="cs-CZ" altLang="cs-CZ" sz="2400" dirty="0"/>
              <a:t> jsou kovové destičky různého tvaru a velikosti. Dobrý elektrický kontakt je zajišťován vodivým gelem. Jejich tvar je často miskový.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400" b="1" dirty="0"/>
              <a:t>Vpichové elektrody </a:t>
            </a:r>
            <a:r>
              <a:rPr lang="cs-CZ" altLang="cs-CZ" sz="2400" dirty="0"/>
              <a:t>se používají pro snímání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z malých oblastí tkáně. Vyrábějí se z ušlechtilých kovů a používají zejména pro měření svalových </a:t>
            </a:r>
            <a:r>
              <a:rPr lang="cs-CZ" altLang="cs-CZ" sz="2400" dirty="0" err="1"/>
              <a:t>biopotenciálů</a:t>
            </a:r>
            <a:r>
              <a:rPr lang="cs-CZ" altLang="cs-CZ" sz="2400" dirty="0"/>
              <a:t> nebo dlouhodobé snímání potenciálů srdečních či mozkových.</a:t>
            </a:r>
          </a:p>
        </p:txBody>
      </p:sp>
    </p:spTree>
    <p:extLst>
      <p:ext uri="{BB962C8B-B14F-4D97-AF65-F5344CB8AC3E}">
        <p14:creationId xmlns:p14="http://schemas.microsoft.com/office/powerpoint/2010/main" val="344419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54CC12F9-F67E-45FF-8619-FF4BF4F5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2279296-26A9-4B41-97F3-752E5EF8A13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577EDB9-2930-4846-8535-A898E7532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0200"/>
            <a:ext cx="822960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Bipolární a unipolární dvojice elektrod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C7ECF19-0662-42C6-86BA-3D309AB9B3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3082" y="1691976"/>
            <a:ext cx="5391013" cy="4285405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bipolární aplikaci </a:t>
            </a:r>
            <a:r>
              <a:rPr lang="cs-CZ" altLang="cs-CZ" sz="2400" dirty="0"/>
              <a:t>jsou obě elektrody diferentní, tj. umístěné do elektricky 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</a:t>
            </a:r>
            <a:r>
              <a:rPr lang="cs-CZ" altLang="cs-CZ" sz="2400" b="1" dirty="0"/>
              <a:t>unipolární aplikaci</a:t>
            </a:r>
            <a:r>
              <a:rPr lang="cs-CZ" altLang="cs-CZ" sz="2400" dirty="0"/>
              <a:t> je jedna elektroda diferentní (maloplošná), umístěná v elektricky aktivní oblasti. Druhá elektroda je indiferentní (většinou velkoplošná), umístěná v elektricky neaktivní oblasti. </a:t>
            </a:r>
          </a:p>
          <a:p>
            <a:pPr marL="182563" indent="-182563"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Výjimka: </a:t>
            </a:r>
            <a:r>
              <a:rPr lang="cs-CZ" altLang="cs-CZ" sz="2400" i="1" dirty="0"/>
              <a:t>Wilsonova svorka </a:t>
            </a:r>
            <a:r>
              <a:rPr lang="cs-CZ" altLang="cs-CZ" sz="2400" dirty="0"/>
              <a:t>používaná v EKG.</a:t>
            </a:r>
          </a:p>
        </p:txBody>
      </p:sp>
      <p:pic>
        <p:nvPicPr>
          <p:cNvPr id="20485" name="Picture 4" descr="lead1">
            <a:extLst>
              <a:ext uri="{FF2B5EF4-FFF2-40B4-BE49-F238E27FC236}">
                <a16:creationId xmlns:a16="http://schemas.microsoft.com/office/drawing/2014/main" id="{1E8D8CE7-42B9-4DC2-BD97-F8B977AF56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9838" y="1484313"/>
            <a:ext cx="3884612" cy="4032250"/>
          </a:xfrm>
          <a:noFill/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F582C84A-18AB-44D7-93CB-D85D6258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3716339"/>
            <a:ext cx="1835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B</a:t>
            </a:r>
            <a:r>
              <a:rPr lang="en-GB" altLang="cs-CZ" sz="2000" dirty="0" err="1"/>
              <a:t>ipol</a:t>
            </a:r>
            <a:r>
              <a:rPr lang="cs-CZ" altLang="cs-CZ" sz="2000" dirty="0" err="1"/>
              <a:t>ární</a:t>
            </a:r>
            <a:r>
              <a:rPr lang="cs-CZ" altLang="cs-CZ" sz="2000" dirty="0"/>
              <a:t> elektrodový pár při EKG – zobrazení 1. končetinového svodu (lead I)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98440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C3010B84-ECE8-4AB1-B0E9-684A76A5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595C44F-A949-4E00-AA20-0F6F2E778C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4E7E595A-D239-4557-9EAC-F2F1F486C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51866"/>
            <a:ext cx="2837290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Zesilovač</a:t>
            </a:r>
            <a:endParaRPr lang="en-GB" altLang="cs-CZ" sz="3200" dirty="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1709C08-B989-462C-9B7C-BDEE906DB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3568" y="1538816"/>
            <a:ext cx="8424863" cy="3546741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800" dirty="0"/>
              <a:t>Nezkreslené zesílení biosignálu při různých frekvencích je podmínkou přesného měření</a:t>
            </a:r>
            <a:r>
              <a:rPr lang="en-GB" altLang="cs-CZ" sz="2800" dirty="0"/>
              <a:t>. </a:t>
            </a:r>
            <a:r>
              <a:rPr lang="cs-CZ" altLang="cs-CZ" sz="2800" dirty="0"/>
              <a:t>Moderní zesilovače tuto podmínku zpravidla splňují</a:t>
            </a:r>
            <a:r>
              <a:rPr lang="en-GB" altLang="cs-CZ" sz="2800" dirty="0"/>
              <a:t>.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Zisk zesilovače</a:t>
            </a:r>
            <a:r>
              <a:rPr lang="en-GB" altLang="cs-CZ" dirty="0"/>
              <a:t> =  20</a:t>
            </a:r>
            <a:r>
              <a:rPr lang="cs-CZ" altLang="cs-CZ" dirty="0"/>
              <a:t>.</a:t>
            </a:r>
            <a:r>
              <a:rPr lang="en-GB" altLang="cs-CZ" dirty="0" err="1"/>
              <a:t>logU</a:t>
            </a:r>
            <a:r>
              <a:rPr lang="en-GB" altLang="cs-CZ" baseline="-25000" dirty="0" err="1"/>
              <a:t>o</a:t>
            </a:r>
            <a:r>
              <a:rPr lang="en-GB" altLang="cs-CZ" dirty="0"/>
              <a:t>/U</a:t>
            </a:r>
            <a:r>
              <a:rPr lang="en-GB" altLang="cs-CZ" baseline="-25000" dirty="0"/>
              <a:t>i    </a:t>
            </a:r>
            <a:r>
              <a:rPr lang="en-GB" altLang="cs-CZ" dirty="0"/>
              <a:t>[dB]</a:t>
            </a:r>
            <a:endParaRPr lang="cs-CZ" altLang="cs-CZ" dirty="0"/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dirty="0"/>
              <a:t>Uživatel přístroje se zabývá pouze přesným nastavením různých filtrů</a:t>
            </a:r>
            <a:r>
              <a:rPr lang="en-GB" altLang="cs-CZ" dirty="0"/>
              <a:t> (</a:t>
            </a:r>
            <a:r>
              <a:rPr lang="cs-CZ" altLang="cs-CZ" dirty="0"/>
              <a:t>aby se potlačily některé artefakty</a:t>
            </a:r>
            <a:r>
              <a:rPr lang="en-GB" altLang="cs-CZ" dirty="0"/>
              <a:t>)</a:t>
            </a:r>
            <a:r>
              <a:rPr lang="cs-CZ" altLang="cs-CZ" dirty="0"/>
              <a:t>.</a:t>
            </a:r>
            <a:endParaRPr lang="en-GB" altLang="cs-CZ" dirty="0"/>
          </a:p>
        </p:txBody>
      </p:sp>
      <p:cxnSp>
        <p:nvCxnSpPr>
          <p:cNvPr id="22533" name="Přímá spojovací šipka 5">
            <a:extLst>
              <a:ext uri="{FF2B5EF4-FFF2-40B4-BE49-F238E27FC236}">
                <a16:creationId xmlns:a16="http://schemas.microsoft.com/office/drawing/2014/main" id="{54FD5494-BB04-4E77-B2E7-20F6A951CED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35007" y="3506525"/>
            <a:ext cx="280194" cy="18126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Přímá spojovací šipka 7">
            <a:extLst>
              <a:ext uri="{FF2B5EF4-FFF2-40B4-BE49-F238E27FC236}">
                <a16:creationId xmlns:a16="http://schemas.microsoft.com/office/drawing/2014/main" id="{D8AAE98C-35C0-436A-A2F9-5A7144149E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6863" y="3617843"/>
            <a:ext cx="246490" cy="17013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ovéPole 8">
            <a:extLst>
              <a:ext uri="{FF2B5EF4-FFF2-40B4-BE49-F238E27FC236}">
                <a16:creationId xmlns:a16="http://schemas.microsoft.com/office/drawing/2014/main" id="{69107943-5326-4D90-926A-FB0FB0DB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188" y="548555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Output, input</a:t>
            </a:r>
          </a:p>
        </p:txBody>
      </p:sp>
    </p:spTree>
    <p:extLst>
      <p:ext uri="{BB962C8B-B14F-4D97-AF65-F5344CB8AC3E}">
        <p14:creationId xmlns:p14="http://schemas.microsoft.com/office/powerpoint/2010/main" val="38653224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>
            <a:extLst>
              <a:ext uri="{FF2B5EF4-FFF2-40B4-BE49-F238E27FC236}">
                <a16:creationId xmlns:a16="http://schemas.microsoft.com/office/drawing/2014/main" id="{BABCD431-017D-B9A7-03D6-887C282E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měření a registrace mechanických veličin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0D02D52C-1E06-C0AA-5E7E-EE91FF1CE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765176"/>
            <a:ext cx="9660164" cy="4525963"/>
          </a:xfrm>
        </p:spPr>
        <p:txBody>
          <a:bodyPr/>
          <a:lstStyle/>
          <a:p>
            <a:pPr marL="609600" indent="-609600"/>
            <a:r>
              <a:rPr lang="cs-CZ" altLang="cs-CZ" sz="4000" dirty="0">
                <a:solidFill>
                  <a:schemeClr val="tx2"/>
                </a:solidFill>
                <a:latin typeface="+mj-lt"/>
              </a:rPr>
              <a:t>Fyzikální veličina </a:t>
            </a:r>
          </a:p>
          <a:p>
            <a:pPr marL="609600" indent="-609600"/>
            <a:endParaRPr lang="cs-CZ" altLang="cs-CZ" sz="4000" dirty="0"/>
          </a:p>
          <a:p>
            <a:pPr marL="609600" indent="-609600"/>
            <a:r>
              <a:rPr lang="cs-CZ" altLang="cs-CZ" sz="2000" dirty="0"/>
              <a:t>Kvalitativní a kvantitativní popis vlastností hmoty</a:t>
            </a:r>
          </a:p>
          <a:p>
            <a:pPr marL="609600" indent="-609600"/>
            <a:endParaRPr lang="cs-CZ" altLang="cs-CZ" sz="2000" dirty="0"/>
          </a:p>
          <a:p>
            <a:pPr marL="609600" indent="-609600"/>
            <a:r>
              <a:rPr lang="cs-CZ" altLang="cs-CZ" sz="2000" dirty="0"/>
              <a:t>Extenzivní (aditivní) / intenzivní  </a:t>
            </a:r>
          </a:p>
          <a:p>
            <a:pPr marL="609600" indent="-609600"/>
            <a:endParaRPr lang="cs-CZ" altLang="cs-CZ" sz="2000" dirty="0"/>
          </a:p>
          <a:p>
            <a:pPr marL="609600" indent="-609600"/>
            <a:r>
              <a:rPr lang="cs-CZ" altLang="cs-CZ" sz="2000" dirty="0"/>
              <a:t>Skalární / vektorová     (tenzor)</a:t>
            </a:r>
          </a:p>
          <a:p>
            <a:pPr marL="609600" indent="-609600"/>
            <a:endParaRPr lang="cs-CZ" altLang="cs-CZ" sz="2000" dirty="0"/>
          </a:p>
          <a:p>
            <a:pPr marL="609600" indent="-609600"/>
            <a:r>
              <a:rPr lang="cs-CZ" altLang="cs-CZ" sz="2000" dirty="0"/>
              <a:t>Název, značka, velikost, jednotka, směr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75D24452-0174-43D4-9DCD-EDB09D26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1CC8698-896F-4C77-9079-F317158712E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36BDB25-BE28-4E52-90AF-6CE0DBC6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30836"/>
            <a:ext cx="5521669" cy="49244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200" dirty="0"/>
              <a:t>EKG - elektrokardiogram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272C13F-FE69-4F10-99C0-5F11A75D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744" y="1501407"/>
            <a:ext cx="4906150" cy="4431983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400" dirty="0"/>
              <a:t>EKG </a:t>
            </a:r>
            <a:r>
              <a:rPr lang="cs-CZ" altLang="cs-CZ" sz="2400" dirty="0"/>
              <a:t>je nejsilnější a nejčastěji měřený aktivní </a:t>
            </a:r>
            <a:r>
              <a:rPr lang="cs-CZ" altLang="cs-CZ" sz="2400" dirty="0" err="1"/>
              <a:t>biopotenciál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Při měření EKG se tři elektrody umísťují na končetiny</a:t>
            </a:r>
            <a:r>
              <a:rPr lang="en-GB" altLang="cs-CZ" sz="2400" dirty="0"/>
              <a:t> (2 </a:t>
            </a:r>
            <a:r>
              <a:rPr lang="cs-CZ" altLang="cs-CZ" sz="2400" dirty="0"/>
              <a:t>na zápěstí</a:t>
            </a:r>
            <a:r>
              <a:rPr lang="en-GB" altLang="cs-CZ" sz="2400" dirty="0"/>
              <a:t>, 1 </a:t>
            </a:r>
            <a:r>
              <a:rPr lang="cs-CZ" altLang="cs-CZ" sz="2400" dirty="0"/>
              <a:t>na levý bérec</a:t>
            </a:r>
            <a:r>
              <a:rPr lang="en-GB" altLang="cs-CZ" sz="2400" dirty="0"/>
              <a:t>) a</a:t>
            </a:r>
            <a:r>
              <a:rPr lang="cs-CZ" altLang="cs-CZ" sz="2400" dirty="0"/>
              <a:t> 6 elektrod na hrudník</a:t>
            </a:r>
            <a:r>
              <a:rPr lang="en-GB" altLang="cs-CZ" sz="2400" dirty="0"/>
              <a:t> (</a:t>
            </a:r>
            <a:r>
              <a:rPr lang="cs-CZ" altLang="cs-CZ" sz="2400" dirty="0"/>
              <a:t>elektrody hrudních svodů na obrázku)</a:t>
            </a:r>
            <a:r>
              <a:rPr lang="en-GB" altLang="cs-CZ" sz="2400" dirty="0"/>
              <a:t>. </a:t>
            </a:r>
            <a:r>
              <a:rPr lang="cs-CZ" altLang="cs-CZ" sz="2400" dirty="0"/>
              <a:t>Pravá noha se používá pro umístění elektrody, která částečně kompenzuje rušivé elektrodové potenciály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400" dirty="0"/>
              <a:t>Pár elektrod, mezi nimiž měříme napětí, se označuje jako </a:t>
            </a:r>
            <a:r>
              <a:rPr lang="cs-CZ" altLang="cs-CZ" sz="2400" b="1" dirty="0"/>
              <a:t>svod</a:t>
            </a:r>
            <a:r>
              <a:rPr lang="en-GB" altLang="cs-CZ" sz="2400" dirty="0"/>
              <a:t>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C9A53D7B-BF26-41F0-852E-6DFB6F7A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52514"/>
            <a:ext cx="30321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ovéPole 5">
            <a:extLst>
              <a:ext uri="{FF2B5EF4-FFF2-40B4-BE49-F238E27FC236}">
                <a16:creationId xmlns:a16="http://schemas.microsoft.com/office/drawing/2014/main" id="{FE038079-1A5E-414D-B01F-017B4B08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58" y="4797426"/>
            <a:ext cx="3147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Elektrody hrudních svodů – jejich napětí se měří proti indiferentní elektrodě – </a:t>
            </a:r>
            <a:r>
              <a:rPr lang="cs-CZ" altLang="cs-CZ" sz="2000" b="1" dirty="0"/>
              <a:t>Wilsonově svorce</a:t>
            </a:r>
          </a:p>
        </p:txBody>
      </p:sp>
    </p:spTree>
    <p:extLst>
      <p:ext uri="{BB962C8B-B14F-4D97-AF65-F5344CB8AC3E}">
        <p14:creationId xmlns:p14="http://schemas.microsoft.com/office/powerpoint/2010/main" val="9272842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447ECDDE-24C9-4D1F-A838-34DC093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067FA5-1CA9-4700-A605-F90469580A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F2E4B6E9-D96C-4A4F-9786-49682D452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7" y="333584"/>
            <a:ext cx="1232938" cy="586957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200" dirty="0"/>
              <a:t>E</a:t>
            </a:r>
            <a:r>
              <a:rPr lang="cs-CZ" altLang="cs-CZ" sz="3200" dirty="0"/>
              <a:t>K</a:t>
            </a:r>
            <a:r>
              <a:rPr lang="en-GB" altLang="cs-CZ" sz="3200" dirty="0"/>
              <a:t>G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2106AA0-12C1-44BE-AA8F-671D321D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6" y="2488759"/>
            <a:ext cx="3368356" cy="23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0F2DA9AA-A132-4F28-A733-BB26E353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6" y="627063"/>
            <a:ext cx="5210661" cy="373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65125DF6-B852-4CDC-8C85-2EFA505B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91" y="1484315"/>
            <a:ext cx="2447925" cy="701675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000" dirty="0"/>
              <a:t>Kalibrační napěťový impuls </a:t>
            </a:r>
            <a:r>
              <a:rPr lang="en-GB" altLang="cs-CZ" sz="2000" dirty="0"/>
              <a:t>1mV </a:t>
            </a: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950D00AC-0941-4CB6-B69D-1EB880762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1323" y="2034383"/>
            <a:ext cx="215354" cy="547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FE6F58BA-A4FC-4E87-A8C6-813F465D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302" y="5724295"/>
            <a:ext cx="7924800" cy="6413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Jak vzniká EKG a pulsová vlna</a:t>
            </a:r>
            <a:r>
              <a:rPr lang="en-GB" altLang="cs-CZ" sz="1800" dirty="0"/>
              <a:t>? </a:t>
            </a:r>
            <a:r>
              <a:rPr lang="cs-CZ" altLang="cs-CZ" sz="1800" dirty="0"/>
              <a:t>Běž např. na</a:t>
            </a:r>
            <a:r>
              <a:rPr lang="en-GB" altLang="cs-CZ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 dirty="0"/>
              <a:t>http://www.neurop.ruhr-uni-bochum.de/Praktikum/ekgbrowser/engl.html</a:t>
            </a:r>
            <a:endParaRPr lang="en-US" alt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5E66E7-6D88-464D-BCB7-CC1090F8687B}"/>
              </a:ext>
            </a:extLst>
          </p:cNvPr>
          <p:cNvSpPr txBox="1"/>
          <p:nvPr/>
        </p:nvSpPr>
        <p:spPr>
          <a:xfrm>
            <a:off x="5392900" y="4365105"/>
            <a:ext cx="5210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Římskými číslicemi jsou označeny končetinové svody, za nimi pak následují zesílené (</a:t>
            </a:r>
            <a:r>
              <a:rPr lang="cs-CZ" sz="1600" dirty="0" err="1">
                <a:latin typeface="+mn-lt"/>
              </a:rPr>
              <a:t>augmentované</a:t>
            </a:r>
            <a:r>
              <a:rPr lang="cs-CZ" sz="1600" dirty="0">
                <a:latin typeface="+mn-lt"/>
              </a:rPr>
              <a:t>) končetinové svody </a:t>
            </a:r>
            <a:r>
              <a:rPr lang="cs-CZ" sz="1600" dirty="0" err="1">
                <a:latin typeface="+mn-lt"/>
              </a:rPr>
              <a:t>Goldbergerovy</a:t>
            </a:r>
            <a:r>
              <a:rPr lang="cs-CZ" sz="1600" dirty="0">
                <a:latin typeface="+mn-lt"/>
              </a:rPr>
              <a:t>. Dolní série záznamů odpovídá svodům hrudním.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12645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4">
            <a:extLst>
              <a:ext uri="{FF2B5EF4-FFF2-40B4-BE49-F238E27FC236}">
                <a16:creationId xmlns:a16="http://schemas.microsoft.com/office/drawing/2014/main" id="{6A384578-249C-4EC4-BC98-CA095BF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40F2681-B917-4D49-A21D-3B8364EE4854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325CC5C-C370-4686-B367-0F2A5DD52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65650"/>
            <a:ext cx="6284995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dirty="0" err="1"/>
              <a:t>Einthovenův</a:t>
            </a:r>
            <a:r>
              <a:rPr lang="cs-CZ" altLang="cs-CZ" dirty="0"/>
              <a:t> trojúhelník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62231D52-F054-4DEC-9E7C-8D54D3D5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73125"/>
            <a:ext cx="7740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4">
            <a:extLst>
              <a:ext uri="{FF2B5EF4-FFF2-40B4-BE49-F238E27FC236}">
                <a16:creationId xmlns:a16="http://schemas.microsoft.com/office/drawing/2014/main" id="{3863AC7E-D9CD-4CB7-8A24-3F21AC03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676" y="862484"/>
            <a:ext cx="38163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Elektrický dipól srdce</a:t>
            </a:r>
          </a:p>
        </p:txBody>
      </p:sp>
      <p:sp>
        <p:nvSpPr>
          <p:cNvPr id="28678" name="TextovéPole 5">
            <a:extLst>
              <a:ext uri="{FF2B5EF4-FFF2-40B4-BE49-F238E27FC236}">
                <a16:creationId xmlns:a16="http://schemas.microsoft.com/office/drawing/2014/main" id="{24800B88-400F-4CA1-95F9-24A607A7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037" y="6027738"/>
            <a:ext cx="94381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Tento obrázek obsahuje často pomíjený problém – kdyby vypadal E. trojúhelník skutečně takto, pak by poloha končetin ovlivňovala zobrazení tzv. elektrické osy srdeční, která je velmi přibližným zobrazením dipólového momentu srdce.</a:t>
            </a:r>
          </a:p>
        </p:txBody>
      </p:sp>
    </p:spTree>
    <p:extLst>
      <p:ext uri="{BB962C8B-B14F-4D97-AF65-F5344CB8AC3E}">
        <p14:creationId xmlns:p14="http://schemas.microsoft.com/office/powerpoint/2010/main" val="345303254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4">
            <a:extLst>
              <a:ext uri="{FF2B5EF4-FFF2-40B4-BE49-F238E27FC236}">
                <a16:creationId xmlns:a16="http://schemas.microsoft.com/office/drawing/2014/main" id="{F98ACB08-8657-46E1-9AD6-4E32D133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6503A1-ABCB-45B3-89D4-C34E65E83F9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B73F67A7-14FC-434E-921E-D7810F33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0444" y="404813"/>
            <a:ext cx="6066845" cy="1413272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Princip </a:t>
            </a:r>
            <a:r>
              <a:rPr lang="cs-CZ" altLang="cs-CZ" sz="3600" dirty="0" err="1"/>
              <a:t>vektorkardiografie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</a:t>
            </a:r>
            <a:r>
              <a:rPr lang="cs-CZ" altLang="cs-CZ" sz="2000" u="sng" dirty="0">
                <a:solidFill>
                  <a:schemeClr val="tx1"/>
                </a:solidFill>
              </a:rPr>
              <a:t>příklad pokusu </a:t>
            </a:r>
            <a:r>
              <a:rPr lang="cs-CZ" altLang="cs-CZ" sz="2000" dirty="0">
                <a:solidFill>
                  <a:schemeClr val="tx1"/>
                </a:solidFill>
              </a:rPr>
              <a:t>o jiný záznam elektrické aktivity srdce)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D0DBD1B-F548-4C1B-ABF9-7CB992FB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573464"/>
            <a:ext cx="8713788" cy="230832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cs-CZ" altLang="cs-CZ" sz="2400" dirty="0"/>
              <a:t>Elektrody umístěné na povrchu těla umožňují měření hodnot napětí „promítnutých“ ze srdce na příslušnou část povrchu těla. Protože známe polohu a tvar srdce, elektrické vlastnosti tkání a umístění elektrod, můžeme vypočítat původní hodnoty napětí v bezprostřední blízkosti srdce. Takto lze lokalizovat infarkt nebo problémy s přenosem vzruchů v myokardu.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DD48D9EC-5FBE-4441-9FB2-9D0134D9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80" y="394098"/>
            <a:ext cx="4495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6583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7">
            <a:extLst>
              <a:ext uri="{FF2B5EF4-FFF2-40B4-BE49-F238E27FC236}">
                <a16:creationId xmlns:a16="http://schemas.microsoft.com/office/drawing/2014/main" id="{09FBD7D1-197D-47B7-920D-4C5A5ED9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4A7AC1-439C-40BB-8C99-9742AB00143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BE0E5B7C-28BF-4444-A01F-72FEF5C5F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211" y="74262"/>
            <a:ext cx="6318637" cy="607475"/>
          </a:xfrm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EEG Elektroencefalografie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F35B184-B341-419C-BD2C-D51638E1CF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6176" y="776650"/>
            <a:ext cx="6380241" cy="5403660"/>
          </a:xfrm>
          <a:solidFill>
            <a:schemeClr val="bg1">
              <a:alpha val="30196"/>
            </a:schemeClr>
          </a:solidFill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-</a:t>
            </a:r>
            <a:r>
              <a:rPr lang="cs-CZ" altLang="cs-CZ" sz="2000" dirty="0"/>
              <a:t>vlny: f = 8-13 Hz, amplituda (A) max.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Tělesný a duševní klid.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-</a:t>
            </a:r>
            <a:r>
              <a:rPr lang="cs-CZ" altLang="cs-CZ" sz="2000" dirty="0"/>
              <a:t>vlny: f = 15 - 30 Hz, A = 5 - 10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Zdraví lidé za plné bdělosti.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el-GR" altLang="cs-CZ" sz="2000" dirty="0">
                <a:cs typeface="Arial" panose="020B0604020202020204" pitchFamily="34" charset="0"/>
              </a:rPr>
              <a:t>ϑ</a:t>
            </a:r>
            <a:r>
              <a:rPr lang="cs-CZ" altLang="cs-CZ" sz="2000" dirty="0">
                <a:latin typeface="Symbol" panose="05050102010706020507" pitchFamily="18" charset="2"/>
              </a:rPr>
              <a:t>- </a:t>
            </a:r>
            <a:r>
              <a:rPr lang="cs-CZ" altLang="cs-CZ" sz="2000" dirty="0"/>
              <a:t>vlny: f  = 4 - 7 Hz, A </a:t>
            </a:r>
            <a:r>
              <a:rPr lang="en-US" altLang="cs-CZ" sz="2000" dirty="0">
                <a:cs typeface="Arial" panose="020B0604020202020204" pitchFamily="34" charset="0"/>
              </a:rPr>
              <a:t>&gt;</a:t>
            </a:r>
            <a:r>
              <a:rPr lang="cs-CZ" altLang="cs-CZ" sz="2000" dirty="0"/>
              <a:t> 50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Fyziologické u dětí, u dospělých patologické.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Font typeface="Wingdings" panose="05000000000000000000" pitchFamily="2" charset="2"/>
              <a:buChar char="Ø"/>
              <a:tabLst>
                <a:tab pos="8683625" algn="l"/>
                <a:tab pos="9140825" algn="l"/>
              </a:tabLst>
            </a:pPr>
            <a:r>
              <a:rPr lang="cs-CZ" altLang="cs-CZ" sz="2000" dirty="0">
                <a:latin typeface="Symbol" panose="05050102010706020507" pitchFamily="18" charset="2"/>
              </a:rPr>
              <a:t>- </a:t>
            </a:r>
            <a:r>
              <a:rPr lang="cs-CZ" altLang="cs-CZ" sz="2000" dirty="0"/>
              <a:t>vlny: f = 1 - 4 Hz, A = 100 </a:t>
            </a:r>
            <a:r>
              <a:rPr lang="cs-CZ" altLang="cs-CZ" sz="2000" dirty="0">
                <a:latin typeface="Symbol" panose="05050102010706020507" pitchFamily="18" charset="2"/>
              </a:rPr>
              <a:t></a:t>
            </a:r>
            <a:r>
              <a:rPr lang="cs-CZ" altLang="cs-CZ" sz="2000" dirty="0"/>
              <a:t>V. Za normálních okolností se vyskytují v hlubokém spánku. V bdělém stavu jsou patologické.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V záznamu EEG se mohou objevit i vzory elektrické aktivity, charakteristické pro různá mozková onemocnění. Např. komplexy hrot-vlna u epilepsie.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tabLst>
                <a:tab pos="8683625" algn="l"/>
                <a:tab pos="9140825" algn="l"/>
              </a:tabLst>
            </a:pPr>
            <a:r>
              <a:rPr lang="cs-CZ" altLang="cs-CZ" sz="2000" dirty="0"/>
              <a:t>Mozkové </a:t>
            </a:r>
            <a:r>
              <a:rPr lang="cs-CZ" altLang="cs-CZ" sz="2000" dirty="0" err="1"/>
              <a:t>biopotenciály</a:t>
            </a:r>
            <a:r>
              <a:rPr lang="cs-CZ" altLang="cs-CZ" sz="2000" dirty="0"/>
              <a:t> mohou být spontánní nebo evokované (vyvolané). </a:t>
            </a:r>
            <a:r>
              <a:rPr lang="cs-CZ" altLang="cs-CZ" sz="2000" b="1" dirty="0"/>
              <a:t>Evokované potenciály</a:t>
            </a:r>
            <a:r>
              <a:rPr lang="cs-CZ" altLang="cs-CZ" sz="2000" dirty="0"/>
              <a:t> mohou být způsobeny stimulací </a:t>
            </a:r>
            <a:r>
              <a:rPr lang="cs-CZ" altLang="cs-CZ" sz="2000" dirty="0" err="1"/>
              <a:t>sensorickou</a:t>
            </a:r>
            <a:r>
              <a:rPr lang="cs-CZ" altLang="cs-CZ" sz="2000" dirty="0"/>
              <a:t> (zrak, sluch) nebo přímou, např. impulsy magnetického pole. </a:t>
            </a:r>
          </a:p>
        </p:txBody>
      </p:sp>
      <p:pic>
        <p:nvPicPr>
          <p:cNvPr id="32773" name="Picture 5" descr="1306">
            <a:extLst>
              <a:ext uri="{FF2B5EF4-FFF2-40B4-BE49-F238E27FC236}">
                <a16:creationId xmlns:a16="http://schemas.microsoft.com/office/drawing/2014/main" id="{CF58B2D3-4091-4676-84C8-F98C48AB55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7537" y="707271"/>
            <a:ext cx="3889375" cy="3336925"/>
          </a:xfrm>
          <a:noFill/>
        </p:spPr>
      </p:pic>
      <p:pic>
        <p:nvPicPr>
          <p:cNvPr id="32774" name="Picture 7" descr="eeg2">
            <a:hlinkClick r:id="rId4"/>
            <a:extLst>
              <a:ext uri="{FF2B5EF4-FFF2-40B4-BE49-F238E27FC236}">
                <a16:creationId xmlns:a16="http://schemas.microsoft.com/office/drawing/2014/main" id="{07D00445-0699-40D8-BFF2-C9111F8892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3562" y="4365991"/>
            <a:ext cx="1592262" cy="1958975"/>
          </a:xfrm>
        </p:spPr>
      </p:pic>
      <p:sp>
        <p:nvSpPr>
          <p:cNvPr id="32775" name="TextovéPole 6">
            <a:extLst>
              <a:ext uri="{FF2B5EF4-FFF2-40B4-BE49-F238E27FC236}">
                <a16:creationId xmlns:a16="http://schemas.microsoft.com/office/drawing/2014/main" id="{551D97F2-FF61-4CB6-96E7-00548698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537" y="4278160"/>
            <a:ext cx="24485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Poznámka: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</a:rPr>
              <a:t>Při uvádění frekvencí a amplitud jednotlivých „vln“ je literatura velmi nejednotná. </a:t>
            </a:r>
          </a:p>
        </p:txBody>
      </p:sp>
    </p:spTree>
    <p:extLst>
      <p:ext uri="{BB962C8B-B14F-4D97-AF65-F5344CB8AC3E}">
        <p14:creationId xmlns:p14="http://schemas.microsoft.com/office/powerpoint/2010/main" val="103485875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4">
            <a:extLst>
              <a:ext uri="{FF2B5EF4-FFF2-40B4-BE49-F238E27FC236}">
                <a16:creationId xmlns:a16="http://schemas.microsoft.com/office/drawing/2014/main" id="{5EF8C7D3-E903-4FD9-A5F2-184B796C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4C24CB0-5387-4B49-AAE1-31D489C4C600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5A26C576-0343-42F9-B8D9-5C5EFB75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292354"/>
            <a:ext cx="8771614" cy="1031629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/>
              <a:t>Colour Brain Mapping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(barvy představují intenzitu elektrické aktivity jednotlivých částí mozku)</a:t>
            </a:r>
          </a:p>
        </p:txBody>
      </p:sp>
      <p:sp>
        <p:nvSpPr>
          <p:cNvPr id="34821" name="Obdélník 1">
            <a:extLst>
              <a:ext uri="{FF2B5EF4-FFF2-40B4-BE49-F238E27FC236}">
                <a16:creationId xmlns:a16="http://schemas.microsoft.com/office/drawing/2014/main" id="{1500FFEB-9D1F-475D-B3CD-0DF8833D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675" y="5516536"/>
            <a:ext cx="5232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800" dirty="0">
                <a:solidFill>
                  <a:srgbClr val="000000"/>
                </a:solidFill>
                <a:latin typeface="Open Sans"/>
              </a:rPr>
              <a:t>Attention Deficit Hyperactivity Disorder (ADHD) </a:t>
            </a:r>
            <a:endParaRPr lang="cs-CZ" altLang="cs-CZ" sz="1800" dirty="0"/>
          </a:p>
        </p:txBody>
      </p:sp>
      <p:pic>
        <p:nvPicPr>
          <p:cNvPr id="34822" name="Picture 7" descr="http://www.mybrainmap.com.au/wp-content/uploads/2016/09/1.jpg">
            <a:extLst>
              <a:ext uri="{FF2B5EF4-FFF2-40B4-BE49-F238E27FC236}">
                <a16:creationId xmlns:a16="http://schemas.microsoft.com/office/drawing/2014/main" id="{83BD2601-9A21-4467-961C-8BAA8E37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57" y="2072239"/>
            <a:ext cx="5963495" cy="32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6711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6">
            <a:extLst>
              <a:ext uri="{FF2B5EF4-FFF2-40B4-BE49-F238E27FC236}">
                <a16:creationId xmlns:a16="http://schemas.microsoft.com/office/drawing/2014/main" id="{EC62E293-349B-4F12-BFC7-8C0F894E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DAE2075-6949-4A41-8CAB-82F38D99B79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ABD86A46-744A-4D02-8342-22FCDFB94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911" y="216868"/>
            <a:ext cx="8229600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cs-CZ" sz="3600" dirty="0" err="1"/>
              <a:t>Bispe</a:t>
            </a:r>
            <a:r>
              <a:rPr lang="cs-CZ" altLang="cs-CZ" sz="3600" dirty="0"/>
              <a:t>k</a:t>
            </a:r>
            <a:r>
              <a:rPr lang="en-GB" altLang="cs-CZ" sz="3600" dirty="0"/>
              <a:t>tr</a:t>
            </a:r>
            <a:r>
              <a:rPr lang="cs-CZ" altLang="cs-CZ" sz="3600" dirty="0" err="1"/>
              <a:t>ální</a:t>
            </a:r>
            <a:r>
              <a:rPr lang="cs-CZ" altLang="cs-CZ" sz="3600" dirty="0"/>
              <a:t> i</a:t>
            </a:r>
            <a:r>
              <a:rPr lang="en-GB" altLang="cs-CZ" sz="3600" dirty="0" err="1"/>
              <a:t>ndex</a:t>
            </a:r>
            <a:r>
              <a:rPr lang="en-GB" altLang="cs-CZ" sz="3600" dirty="0"/>
              <a:t>, Comfort Score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9F47380-7B79-41A9-BEB5-85156BD87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4019550" cy="2670175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42B7609-B029-44E3-A6E4-0267CEBEFC40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7124273" y="1600201"/>
            <a:ext cx="4222750" cy="3093860"/>
          </a:xfrm>
          <a:solidFill>
            <a:schemeClr val="bg1">
              <a:alpha val="30196"/>
            </a:schemeClr>
          </a:solidFill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cs-CZ" sz="2500" dirty="0"/>
              <a:t>Monitor</a:t>
            </a:r>
            <a:r>
              <a:rPr lang="cs-CZ" altLang="cs-CZ" sz="2500" dirty="0" err="1"/>
              <a:t>ováno</a:t>
            </a:r>
            <a:r>
              <a:rPr lang="cs-CZ" altLang="cs-CZ" sz="2500" dirty="0"/>
              <a:t> u pacientů v anestézii při intenzivní péči</a:t>
            </a:r>
            <a:r>
              <a:rPr lang="en-GB" altLang="cs-CZ" sz="2500" dirty="0"/>
              <a:t>.</a:t>
            </a:r>
            <a:endParaRPr lang="cs-CZ" altLang="cs-CZ" sz="25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málo anestetika, pacient je stresován a bude si pamatovat?</a:t>
            </a:r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cs-CZ" sz="1000" dirty="0"/>
          </a:p>
          <a:p>
            <a:pPr eaLnBrk="1" hangingPunct="1">
              <a:lnSpc>
                <a:spcPct val="104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cs-CZ" altLang="cs-CZ" sz="2500" dirty="0"/>
              <a:t>Je příliš mnoho anestetika a mozek je poškozován</a:t>
            </a:r>
            <a:r>
              <a:rPr lang="en-GB" altLang="cs-CZ" sz="2500" dirty="0"/>
              <a:t>?</a:t>
            </a:r>
          </a:p>
        </p:txBody>
      </p:sp>
      <p:pic>
        <p:nvPicPr>
          <p:cNvPr id="36870" name="Picture 4">
            <a:extLst>
              <a:ext uri="{FF2B5EF4-FFF2-40B4-BE49-F238E27FC236}">
                <a16:creationId xmlns:a16="http://schemas.microsoft.com/office/drawing/2014/main" id="{D1C48331-277C-43A5-83E0-E1A6482D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19" y="1453974"/>
            <a:ext cx="5124395" cy="39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5">
            <a:extLst>
              <a:ext uri="{FF2B5EF4-FFF2-40B4-BE49-F238E27FC236}">
                <a16:creationId xmlns:a16="http://schemas.microsoft.com/office/drawing/2014/main" id="{061FF261-FA27-4AC6-A153-1362634F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332" y="5397510"/>
            <a:ext cx="5888768" cy="5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4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200" dirty="0"/>
              <a:t>Nejnižší řádek je </a:t>
            </a:r>
            <a:r>
              <a:rPr lang="cs-CZ" altLang="cs-CZ" sz="2200" dirty="0" err="1"/>
              <a:t>BiS</a:t>
            </a:r>
            <a:r>
              <a:rPr lang="en-GB" altLang="cs-CZ" sz="2200" dirty="0"/>
              <a:t>. </a:t>
            </a:r>
            <a:r>
              <a:rPr lang="en-GB" altLang="cs-CZ" sz="2200" dirty="0" err="1"/>
              <a:t>BiS</a:t>
            </a:r>
            <a:r>
              <a:rPr lang="en-GB" altLang="cs-CZ" sz="2200" dirty="0"/>
              <a:t> </a:t>
            </a:r>
            <a:r>
              <a:rPr lang="cs-CZ" altLang="cs-CZ" sz="2200" dirty="0"/>
              <a:t>se počítá z </a:t>
            </a:r>
            <a:r>
              <a:rPr lang="en-GB" altLang="cs-CZ" sz="2200" dirty="0"/>
              <a:t>EEG.</a:t>
            </a:r>
          </a:p>
        </p:txBody>
      </p:sp>
    </p:spTree>
    <p:extLst>
      <p:ext uri="{BB962C8B-B14F-4D97-AF65-F5344CB8AC3E}">
        <p14:creationId xmlns:p14="http://schemas.microsoft.com/office/powerpoint/2010/main" val="133143404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4">
            <a:extLst>
              <a:ext uri="{FF2B5EF4-FFF2-40B4-BE49-F238E27FC236}">
                <a16:creationId xmlns:a16="http://schemas.microsoft.com/office/drawing/2014/main" id="{1E3849FA-3964-415F-82D7-8BB4308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EFF0183-2E27-44D9-B828-25B06EDD9947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3F886595-3DCC-45EF-8865-B48E6966D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896" y="67818"/>
            <a:ext cx="5256212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Komentář k </a:t>
            </a:r>
            <a:r>
              <a:rPr lang="en-GB" altLang="cs-CZ" sz="3600" dirty="0" err="1"/>
              <a:t>BiS</a:t>
            </a:r>
            <a:r>
              <a:rPr lang="en-GB" altLang="cs-CZ" sz="3600" dirty="0"/>
              <a:t>, CS </a:t>
            </a:r>
            <a:r>
              <a:rPr lang="cs-CZ" altLang="cs-CZ" sz="3600" dirty="0"/>
              <a:t>atd</a:t>
            </a:r>
            <a:r>
              <a:rPr lang="en-GB" altLang="cs-CZ" sz="3600" dirty="0"/>
              <a:t>.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FFD8B8F9-0F9E-4513-AEFB-90345D18E12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5575" y="1348731"/>
            <a:ext cx="9859617" cy="4924425"/>
          </a:xfrm>
          <a:solidFill>
            <a:schemeClr val="bg1">
              <a:alpha val="30196"/>
            </a:schemeClr>
          </a:solidFill>
          <a:ln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 err="1"/>
              <a:t>Bispektrální</a:t>
            </a:r>
            <a:r>
              <a:rPr lang="cs-CZ" altLang="cs-CZ" sz="2000" dirty="0"/>
              <a:t> index, </a:t>
            </a:r>
            <a:r>
              <a:rPr lang="cs-CZ" altLang="cs-CZ" sz="2000" dirty="0" err="1"/>
              <a:t>Comfort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 atd. jsou příklady tzv. “popisných indexů”, které jsou uměle vytvořené empirické parametry, jejichž hodnoty jsou určovány z mnoha měřených parametrů velmi složitým způsobem.</a:t>
            </a:r>
          </a:p>
          <a:p>
            <a:pPr marL="179388" indent="-179388" algn="just" eaLnBrk="1" hangingPunct="1">
              <a:lnSpc>
                <a:spcPct val="100000"/>
              </a:lnSpc>
              <a:buFontTx/>
              <a:buNone/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Určení těchto indexů vychází i z vyhledávání v tzv. znalostních databázích, založených na měření mnoha různých pacientů (z různých etnik) s mnoha diagnózami. Úplné algoritmy výpočtů a zejména znalostní databáze nejsou obvykle plně publikovány (tajemství výrobce).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Lékař se pouze musí seznámit s významem příslušného indexu a s hodnotami, které může nabývat, nemusí se však nutně příliš zajímat o způsob, jak jsou měřeny.</a:t>
            </a:r>
          </a:p>
          <a:p>
            <a:pPr marL="179388" indent="-179388" eaLnBrk="1" hangingPunct="1">
              <a:lnSpc>
                <a:spcPct val="100000"/>
              </a:lnSpc>
              <a:tabLst>
                <a:tab pos="8229600" algn="l"/>
                <a:tab pos="8686800" algn="l"/>
                <a:tab pos="9144000" algn="l"/>
              </a:tabLst>
            </a:pPr>
            <a:r>
              <a:rPr lang="cs-CZ" altLang="cs-CZ" sz="2000" dirty="0"/>
              <a:t>V případě některých indexů je nutno poskytnout dostatek údajů o pacientovi, aby bylo přístroji umožněno přesné vyhledávání ve znalostních databázích. Zpravidla je nutno zadat věk, pohlaví, rasu, tělesnou výšku a hmotnost. Časté jsou otázky na např. délku prstů na rukou nebo na nohou. Tyto “divné otázky” jsou časté hlavně u přístrojů monitorujících kardiovaskulární systém. Pokud příslušná odpověď chybí, software může zvolit nepřesný statistický pacientský model a zobrazí se nepřesná hodnota indexu. </a:t>
            </a:r>
          </a:p>
        </p:txBody>
      </p:sp>
    </p:spTree>
    <p:extLst>
      <p:ext uri="{BB962C8B-B14F-4D97-AF65-F5344CB8AC3E}">
        <p14:creationId xmlns:p14="http://schemas.microsoft.com/office/powerpoint/2010/main" val="3406055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A4919A50-06C4-4542-B708-624C64F0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1ACEA15-0D7A-4AD6-8616-A9F3B91AB4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307C6FC-9CC2-4A8B-8BC2-0DA2AE486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Artefakty</a:t>
            </a:r>
            <a:endParaRPr lang="en-US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35871B-B03D-4840-B607-6EC13A124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8213" y="1268413"/>
            <a:ext cx="8818964" cy="5256212"/>
          </a:xfrm>
        </p:spPr>
        <p:txBody>
          <a:bodyPr/>
          <a:lstStyle/>
          <a:p>
            <a:pPr eaLnBrk="1" hangingPunct="1"/>
            <a:r>
              <a:rPr lang="en-US" altLang="cs-CZ" sz="2800" dirty="0" err="1"/>
              <a:t>Defini</a:t>
            </a:r>
            <a:r>
              <a:rPr lang="cs-CZ" altLang="cs-CZ" sz="2800" dirty="0" err="1"/>
              <a:t>ce</a:t>
            </a:r>
            <a:r>
              <a:rPr lang="en-US" altLang="cs-CZ" sz="2800" dirty="0"/>
              <a:t>: </a:t>
            </a:r>
            <a:r>
              <a:rPr lang="cs-CZ" altLang="cs-CZ" sz="2800" dirty="0"/>
              <a:t>Prvky (rysy) signálu, které nevznikají v cílové tkáni.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Vznikají </a:t>
            </a:r>
            <a:r>
              <a:rPr lang="cs-CZ" altLang="cs-CZ" sz="2800" b="1" dirty="0"/>
              <a:t>pohybem</a:t>
            </a:r>
            <a:r>
              <a:rPr lang="cs-CZ" altLang="cs-CZ" sz="2800" dirty="0"/>
              <a:t> pacienta, působením elektromagnetického pole v prostředí</a:t>
            </a:r>
            <a:r>
              <a:rPr lang="en-US" altLang="cs-CZ" sz="2800" dirty="0"/>
              <a:t> (</a:t>
            </a:r>
            <a:r>
              <a:rPr lang="cs-CZ" altLang="cs-CZ" sz="2800" b="1" dirty="0"/>
              <a:t>rušením</a:t>
            </a:r>
            <a:r>
              <a:rPr lang="cs-CZ" altLang="cs-CZ" sz="2800" dirty="0"/>
              <a:t>, např.</a:t>
            </a:r>
            <a:r>
              <a:rPr lang="en-US" altLang="cs-CZ" sz="2800" dirty="0"/>
              <a:t> 50</a:t>
            </a:r>
            <a:r>
              <a:rPr lang="cs-CZ" altLang="cs-CZ" sz="2800" dirty="0"/>
              <a:t> </a:t>
            </a:r>
            <a:r>
              <a:rPr lang="en-US" altLang="cs-CZ" sz="2800" dirty="0"/>
              <a:t>Hz </a:t>
            </a:r>
            <a:r>
              <a:rPr lang="cs-CZ" altLang="cs-CZ" sz="2800" dirty="0"/>
              <a:t>síťová frekvence, mobilní telefony</a:t>
            </a:r>
            <a:r>
              <a:rPr lang="en-US" altLang="cs-CZ" sz="2800" dirty="0"/>
              <a:t>)</a:t>
            </a:r>
            <a:r>
              <a:rPr lang="cs-CZ" altLang="cs-CZ" sz="2800" dirty="0"/>
              <a:t>, v důsledku </a:t>
            </a:r>
            <a:r>
              <a:rPr lang="cs-CZ" altLang="cs-CZ" sz="2800" b="1" dirty="0"/>
              <a:t>pocení</a:t>
            </a:r>
            <a:r>
              <a:rPr lang="en-US" altLang="cs-CZ" sz="2800" b="1" dirty="0"/>
              <a:t> </a:t>
            </a:r>
            <a:r>
              <a:rPr lang="en-US" altLang="cs-CZ" sz="2800" dirty="0" err="1"/>
              <a:t>etc</a:t>
            </a:r>
            <a:r>
              <a:rPr lang="cs-CZ" altLang="cs-CZ" sz="2800" dirty="0"/>
              <a:t>.</a:t>
            </a:r>
          </a:p>
          <a:p>
            <a:pPr eaLnBrk="1" hangingPunct="1"/>
            <a:r>
              <a:rPr lang="cs-CZ" altLang="cs-CZ" sz="2800" dirty="0"/>
              <a:t>Specifickým problémem může být </a:t>
            </a:r>
            <a:r>
              <a:rPr lang="cs-CZ" altLang="cs-CZ" sz="2800" b="1" dirty="0"/>
              <a:t>nesprávné umístění </a:t>
            </a:r>
            <a:r>
              <a:rPr lang="cs-CZ" altLang="cs-CZ" sz="2800" dirty="0"/>
              <a:t>(přehození) </a:t>
            </a:r>
            <a:r>
              <a:rPr lang="cs-CZ" altLang="cs-CZ" sz="2800" b="1" dirty="0"/>
              <a:t>elektrod</a:t>
            </a:r>
            <a:r>
              <a:rPr lang="cs-CZ" altLang="cs-CZ" sz="2800" dirty="0"/>
              <a:t>, např. u svodů EKG. Elektrodový systém musí být pečlivě kontrolován.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636580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6">
            <a:extLst>
              <a:ext uri="{FF2B5EF4-FFF2-40B4-BE49-F238E27FC236}">
                <a16:creationId xmlns:a16="http://schemas.microsoft.com/office/drawing/2014/main" id="{C542626F-E37A-436F-B78B-779919D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EA4F72-D959-4F6C-92F8-D90C9E99CBD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E43B307-D501-444E-92C4-47CA6D28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2" y="338644"/>
            <a:ext cx="3692974" cy="451576"/>
          </a:xfrm>
        </p:spPr>
        <p:txBody>
          <a:bodyPr/>
          <a:lstStyle/>
          <a:p>
            <a:pPr eaLnBrk="1" hangingPunct="1"/>
            <a:r>
              <a:rPr lang="en-US" altLang="cs-CZ" dirty="0"/>
              <a:t>EKG </a:t>
            </a:r>
            <a:r>
              <a:rPr lang="en-US" altLang="cs-CZ" dirty="0" err="1"/>
              <a:t>Artefa</a:t>
            </a:r>
            <a:r>
              <a:rPr lang="cs-CZ" altLang="cs-CZ" dirty="0" err="1"/>
              <a:t>kty</a:t>
            </a:r>
            <a:endParaRPr lang="en-US" altLang="cs-CZ" dirty="0"/>
          </a:p>
        </p:txBody>
      </p:sp>
      <p:pic>
        <p:nvPicPr>
          <p:cNvPr id="43012" name="Picture 3" descr="Tremor">
            <a:extLst>
              <a:ext uri="{FF2B5EF4-FFF2-40B4-BE49-F238E27FC236}">
                <a16:creationId xmlns:a16="http://schemas.microsoft.com/office/drawing/2014/main" id="{99705B51-4292-4429-BC23-E4AD6C2ACE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3131343"/>
            <a:ext cx="4038600" cy="1484313"/>
          </a:xfrm>
          <a:noFill/>
        </p:spPr>
      </p:pic>
      <p:pic>
        <p:nvPicPr>
          <p:cNvPr id="43013" name="Picture 4" descr="ACInterference">
            <a:extLst>
              <a:ext uri="{FF2B5EF4-FFF2-40B4-BE49-F238E27FC236}">
                <a16:creationId xmlns:a16="http://schemas.microsoft.com/office/drawing/2014/main" id="{A6413418-6AF6-4BA6-9B3C-FC44227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68413"/>
            <a:ext cx="4200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7B942E4B-2753-4398-A2D2-75F447B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773238"/>
            <a:ext cx="3816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2400"/>
              <a:t>50Hz </a:t>
            </a:r>
            <a:r>
              <a:rPr lang="cs-CZ" altLang="cs-CZ" sz="2400"/>
              <a:t>střídavého proudu superponováno na signál EKG</a:t>
            </a:r>
            <a:endParaRPr lang="en-US" altLang="cs-CZ" sz="240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4F7C392E-7D69-49CB-8158-8D893FD9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6449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Svalový třes</a:t>
            </a:r>
            <a:endParaRPr lang="en-US" altLang="cs-CZ" sz="2400"/>
          </a:p>
        </p:txBody>
      </p:sp>
      <p:pic>
        <p:nvPicPr>
          <p:cNvPr id="43016" name="Picture 7" descr="WBaseline">
            <a:extLst>
              <a:ext uri="{FF2B5EF4-FFF2-40B4-BE49-F238E27FC236}">
                <a16:creationId xmlns:a16="http://schemas.microsoft.com/office/drawing/2014/main" id="{058A3860-0DE8-4B45-BA0E-185B315A44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9" y="4995687"/>
            <a:ext cx="4038600" cy="1484313"/>
          </a:xfrm>
          <a:noFill/>
        </p:spPr>
      </p:pic>
      <p:sp>
        <p:nvSpPr>
          <p:cNvPr id="43017" name="Text Box 8">
            <a:extLst>
              <a:ext uri="{FF2B5EF4-FFF2-40B4-BE49-F238E27FC236}">
                <a16:creationId xmlns:a16="http://schemas.microsoft.com/office/drawing/2014/main" id="{ED73C742-921A-4BB7-AD05-D20712E9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4" y="4615656"/>
            <a:ext cx="34559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Pohyb izoelektrické linie v důsledku pohybu pacienta</a:t>
            </a:r>
            <a:r>
              <a:rPr lang="en-US" altLang="cs-CZ" sz="2400" dirty="0"/>
              <a:t>, </a:t>
            </a:r>
            <a:r>
              <a:rPr lang="cs-CZ" altLang="cs-CZ" sz="2400" dirty="0"/>
              <a:t>nečistých elektrod, uvolněných elektrod…</a:t>
            </a:r>
            <a:endParaRPr lang="en-US" altLang="cs-CZ" sz="2400" dirty="0"/>
          </a:p>
        </p:txBody>
      </p:sp>
      <p:sp>
        <p:nvSpPr>
          <p:cNvPr id="43018" name="Rectangle 9">
            <a:extLst>
              <a:ext uri="{FF2B5EF4-FFF2-40B4-BE49-F238E27FC236}">
                <a16:creationId xmlns:a16="http://schemas.microsoft.com/office/drawing/2014/main" id="{BA6DF416-F819-4CB1-B89C-8D3F9B39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288" y="1252538"/>
            <a:ext cx="2917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cs-CZ" sz="1200" dirty="0"/>
              <a:t>http://mauvila.com/ECG/ecg_artifact.htm</a:t>
            </a:r>
          </a:p>
        </p:txBody>
      </p:sp>
    </p:spTree>
    <p:extLst>
      <p:ext uri="{BB962C8B-B14F-4D97-AF65-F5344CB8AC3E}">
        <p14:creationId xmlns:p14="http://schemas.microsoft.com/office/powerpoint/2010/main" val="165914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C75AB-AB14-4CBB-8463-BF5F937B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</a:t>
            </a:r>
            <a:r>
              <a:rPr lang="cs-CZ" dirty="0" err="1"/>
              <a:t>biosignál</a:t>
            </a:r>
            <a:r>
              <a:rPr lang="cs-CZ" dirty="0"/>
              <a:t>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2A0651-D237-4664-B10A-D52F59F7D42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11225645" cy="18287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“Jako </a:t>
            </a:r>
            <a:r>
              <a:rPr lang="cs-CZ" altLang="cs-CZ" sz="2400" b="1" dirty="0" err="1"/>
              <a:t>biosignály</a:t>
            </a:r>
            <a:r>
              <a:rPr lang="cs-CZ" altLang="cs-CZ" sz="2400" dirty="0"/>
              <a:t> můžeme označit veškeré signály, jejichž existenci můžeme zaznamenat v živých organismech“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err="1"/>
              <a:t>Signál</a:t>
            </a:r>
            <a:r>
              <a:rPr lang="en-US" altLang="cs-CZ" sz="2400" dirty="0"/>
              <a:t> </a:t>
            </a:r>
            <a:r>
              <a:rPr lang="cs-CZ" altLang="cs-CZ" sz="2400" dirty="0"/>
              <a:t>- </a:t>
            </a:r>
            <a:r>
              <a:rPr lang="en-US" altLang="cs-CZ" sz="2400" dirty="0" err="1"/>
              <a:t>nese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nějakou</a:t>
            </a:r>
            <a:r>
              <a:rPr lang="en-US" altLang="cs-CZ" sz="2400" dirty="0"/>
              <a:t> </a:t>
            </a:r>
            <a:r>
              <a:rPr lang="en-US" altLang="cs-CZ" sz="2400" dirty="0" err="1"/>
              <a:t>informaci</a:t>
            </a:r>
            <a:r>
              <a:rPr lang="cs-CZ" altLang="cs-CZ" sz="2400" dirty="0"/>
              <a:t> o systému</a:t>
            </a:r>
            <a:r>
              <a:rPr lang="en-US" altLang="cs-CZ" sz="2400" dirty="0"/>
              <a:t>, ale </a:t>
            </a:r>
            <a:r>
              <a:rPr lang="en-US" altLang="cs-CZ" sz="2400" dirty="0" err="1"/>
              <a:t>sám</a:t>
            </a:r>
            <a:r>
              <a:rPr lang="en-US" altLang="cs-CZ" sz="2400" dirty="0"/>
              <a:t> je </a:t>
            </a:r>
            <a:r>
              <a:rPr lang="en-US" altLang="cs-CZ" sz="2400" dirty="0" err="1"/>
              <a:t>vždy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nesen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nějakým</a:t>
            </a:r>
            <a:r>
              <a:rPr lang="en-US" altLang="cs-CZ" sz="2400" dirty="0"/>
              <a:t> </a:t>
            </a:r>
            <a:r>
              <a:rPr lang="en-US" altLang="cs-CZ" sz="2400" b="1" dirty="0" err="1"/>
              <a:t>nosičem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má</a:t>
            </a:r>
            <a:r>
              <a:rPr lang="en-US" altLang="cs-CZ" sz="2400" dirty="0"/>
              <a:t> </a:t>
            </a:r>
            <a:r>
              <a:rPr lang="en-US" altLang="cs-CZ" sz="2400" b="1" dirty="0" err="1"/>
              <a:t>fyzikální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charakter</a:t>
            </a:r>
            <a:r>
              <a:rPr lang="en-US" altLang="cs-CZ" sz="2400" dirty="0"/>
              <a:t>.</a:t>
            </a:r>
            <a:r>
              <a:rPr lang="cs-CZ" altLang="cs-CZ" sz="2400" dirty="0"/>
              <a:t> </a:t>
            </a:r>
          </a:p>
          <a:p>
            <a:endParaRPr lang="cs-CZ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009F94-916E-442E-99C7-55F0DA71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DDCEA7-B813-4872-A329-8B2C50D6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68C0C-1C03-4317-86BA-819066A85A59}" type="slidenum">
              <a:rPr lang="en-GB" altLang="cs-CZ" smtClean="0"/>
              <a:pPr/>
              <a:t>3</a:t>
            </a:fld>
            <a:endParaRPr lang="en-GB" alt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08BA29-A5EF-4871-ADCB-55656CAD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66" y="4008820"/>
            <a:ext cx="804132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95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Comment 2">
            <a:extLst>
              <a:ext uri="{FF2B5EF4-FFF2-40B4-BE49-F238E27FC236}">
                <a16:creationId xmlns:a16="http://schemas.microsoft.com/office/drawing/2014/main" id="{B2B352F6-DAA9-4EAF-824E-9004C5C4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694364"/>
            <a:ext cx="13335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cs-CZ" altLang="cs-CZ" sz="2000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FBD5F4-61F8-470F-ADE6-1F62FF42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34" y="230764"/>
            <a:ext cx="75723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+mj-lt"/>
              </a:rPr>
              <a:t>Přehozené svody</a:t>
            </a:r>
          </a:p>
        </p:txBody>
      </p:sp>
      <p:pic>
        <p:nvPicPr>
          <p:cNvPr id="45060" name="Picture 4" descr="přehozené končet">
            <a:extLst>
              <a:ext uri="{FF2B5EF4-FFF2-40B4-BE49-F238E27FC236}">
                <a16:creationId xmlns:a16="http://schemas.microsoft.com/office/drawing/2014/main" id="{AC4E5B3E-B0FA-42AC-B3A8-F63718AA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4" y="966789"/>
            <a:ext cx="50895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přehozené hrudní svody">
            <a:extLst>
              <a:ext uri="{FF2B5EF4-FFF2-40B4-BE49-F238E27FC236}">
                <a16:creationId xmlns:a16="http://schemas.microsoft.com/office/drawing/2014/main" id="{78BF87F1-3722-44E0-873B-23C28852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78" y="4057073"/>
            <a:ext cx="4851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>
            <a:extLst>
              <a:ext uri="{FF2B5EF4-FFF2-40B4-BE49-F238E27FC236}">
                <a16:creationId xmlns:a16="http://schemas.microsoft.com/office/drawing/2014/main" id="{BE1AF25F-A91C-4958-A5BA-E68D71FA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4" y="3392489"/>
            <a:ext cx="693600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i="1">
                <a:solidFill>
                  <a:srgbClr val="0070C0"/>
                </a:solidFill>
                <a:latin typeface="+mj-lt"/>
              </a:rPr>
              <a:t>končetinové                                </a:t>
            </a:r>
            <a:r>
              <a:rPr lang="cs-CZ" altLang="cs-CZ" sz="2800" b="1" i="1" dirty="0">
                <a:solidFill>
                  <a:srgbClr val="0070C0"/>
                </a:solidFill>
                <a:latin typeface="+mj-lt"/>
              </a:rPr>
              <a:t>hrudní 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9AE4E86B-1F14-40DD-9C8C-26CB2EF1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797" y="4398964"/>
            <a:ext cx="3273425" cy="16922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altLang="cs-CZ" sz="2800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Lékař musí poznat!!!!!!</a:t>
            </a:r>
            <a:endParaRPr lang="cs-CZ" altLang="cs-CZ" sz="2800" b="1" i="1" dirty="0">
              <a:solidFill>
                <a:srgbClr val="66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cs-CZ" altLang="cs-CZ" sz="3200" b="1" i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0025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4">
            <a:extLst>
              <a:ext uri="{FF2B5EF4-FFF2-40B4-BE49-F238E27FC236}">
                <a16:creationId xmlns:a16="http://schemas.microsoft.com/office/drawing/2014/main" id="{D378BC1B-590D-4070-A2A5-52E70B0F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A39B2A3-349E-4F89-9173-8ADBC7EC0F45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BFAF764-9DF0-4A39-9CD3-1E3F002E3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259" y="343778"/>
            <a:ext cx="8226425" cy="620363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cs-CZ" altLang="cs-CZ" sz="3600" dirty="0"/>
              <a:t>Některé artefakty </a:t>
            </a:r>
            <a:r>
              <a:rPr lang="en-GB" altLang="cs-CZ" sz="3600" dirty="0"/>
              <a:t>EEG</a:t>
            </a: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B6D69644-BEF5-4B35-9F12-025E8D7F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377468"/>
            <a:ext cx="3187700" cy="25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4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91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en-GB" altLang="cs-CZ" sz="3200">
              <a:solidFill>
                <a:srgbClr val="000000"/>
              </a:solidFill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80CEF3AB-17B5-4510-9C21-6DC15123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844674"/>
            <a:ext cx="5186978" cy="219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6" name="Text Box 5">
            <a:extLst>
              <a:ext uri="{FF2B5EF4-FFF2-40B4-BE49-F238E27FC236}">
                <a16:creationId xmlns:a16="http://schemas.microsoft.com/office/drawing/2014/main" id="{B94FF3ED-446C-4F45-A526-DF8A27F6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407" y="4387850"/>
            <a:ext cx="9501352" cy="184785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pulzovou vlnou</a:t>
            </a:r>
            <a:r>
              <a:rPr lang="en-GB" altLang="cs-CZ" sz="2400" dirty="0"/>
              <a:t>: </a:t>
            </a:r>
            <a:r>
              <a:rPr lang="cs-CZ" altLang="cs-CZ" sz="2400" dirty="0"/>
              <a:t>pohyb elektrody vzniká v důsledku pulzování tkáně pod elektrodou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dirty="0"/>
              <a:t>Artefakt způsobený </a:t>
            </a:r>
            <a:r>
              <a:rPr lang="en-GB" altLang="cs-CZ" sz="2400" dirty="0"/>
              <a:t>EKG sign</a:t>
            </a:r>
            <a:r>
              <a:rPr lang="cs-CZ" altLang="cs-CZ" sz="2400" dirty="0" err="1"/>
              <a:t>álem</a:t>
            </a:r>
            <a:r>
              <a:rPr lang="en-GB" altLang="cs-CZ" sz="2400" dirty="0"/>
              <a:t>: </a:t>
            </a:r>
            <a:r>
              <a:rPr lang="cs-CZ" altLang="cs-CZ" sz="2400" dirty="0"/>
              <a:t>Elektrody snímají i EKG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cs-CZ" altLang="cs-CZ" sz="2400" b="1" dirty="0"/>
              <a:t>Oba druhy artefaktů jsou snadno rozpoznatelné, protože jsou periodické</a:t>
            </a:r>
            <a:r>
              <a:rPr lang="en-GB" altLang="cs-CZ" sz="2400" b="1" dirty="0"/>
              <a:t>.</a:t>
            </a:r>
          </a:p>
        </p:txBody>
      </p:sp>
      <p:sp>
        <p:nvSpPr>
          <p:cNvPr id="46087" name="Text Box 6">
            <a:extLst>
              <a:ext uri="{FF2B5EF4-FFF2-40B4-BE49-F238E27FC236}">
                <a16:creationId xmlns:a16="http://schemas.microsoft.com/office/drawing/2014/main" id="{0F8C14E4-5C8C-4318-A3BA-1E4E966E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84313"/>
            <a:ext cx="741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US" altLang="cs-CZ" sz="1400"/>
              <a:t>http://www.brown.edu/Departments/Clinical_Neurosciences/louis/artefct.html</a:t>
            </a:r>
          </a:p>
        </p:txBody>
      </p:sp>
    </p:spTree>
    <p:extLst>
      <p:ext uri="{BB962C8B-B14F-4D97-AF65-F5344CB8AC3E}">
        <p14:creationId xmlns:p14="http://schemas.microsoft.com/office/powerpoint/2010/main" val="167541165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>
            <a:extLst>
              <a:ext uri="{FF2B5EF4-FFF2-40B4-BE49-F238E27FC236}">
                <a16:creationId xmlns:a16="http://schemas.microsoft.com/office/drawing/2014/main" id="{5606C5C0-7658-4B00-930A-F362E82C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1C747CC-9BDC-4E80-9B7F-D21A180DBB8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8B711511-5EAB-4290-B2DD-0708809B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48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C3B51A4-B37A-4A42-9AA0-B3C552CE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799" y="411231"/>
            <a:ext cx="6248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2"/>
                </a:solidFill>
              </a:rPr>
              <a:t>Měření teploty</a:t>
            </a:r>
            <a:endParaRPr lang="en-GB" altLang="cs-CZ" sz="4000" b="1" dirty="0">
              <a:solidFill>
                <a:schemeClr val="tx2"/>
              </a:solidFill>
            </a:endParaRPr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58B1FE9E-38CF-4F18-B7DC-78266891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31" y="1989139"/>
            <a:ext cx="9942786" cy="410368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MOTTO: </a:t>
            </a:r>
            <a:endParaRPr lang="cs-CZ" altLang="cs-CZ" sz="2400" dirty="0"/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dirty="0"/>
              <a:t>                                     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/>
              <a:t>Jestliže je nějaká část lidského těla teplejší nebo i chladnější než okolní části</a:t>
            </a:r>
            <a:r>
              <a:rPr lang="en-GB" altLang="cs-CZ" sz="3600" b="1" dirty="0"/>
              <a:t>, </a:t>
            </a:r>
            <a:r>
              <a:rPr lang="cs-CZ" altLang="cs-CZ" sz="3600" b="1" dirty="0"/>
              <a:t>je nutné hledat ohnisko nemoci v tomto místě</a:t>
            </a:r>
            <a:r>
              <a:rPr lang="en-GB" altLang="cs-CZ" sz="3600" b="1" dirty="0"/>
              <a:t>. </a:t>
            </a:r>
            <a:endParaRPr lang="cs-CZ" altLang="cs-CZ" sz="3600" b="1" dirty="0"/>
          </a:p>
          <a:p>
            <a:pPr defTabSz="914400">
              <a:spcBef>
                <a:spcPct val="0"/>
              </a:spcBef>
              <a:buFontTx/>
              <a:buNone/>
            </a:pPr>
            <a:endParaRPr lang="en-GB" altLang="cs-CZ" sz="3600" b="1" dirty="0"/>
          </a:p>
          <a:p>
            <a:pPr algn="r" defTabSz="914400">
              <a:spcBef>
                <a:spcPct val="0"/>
              </a:spcBef>
              <a:buFontTx/>
              <a:buNone/>
            </a:pPr>
            <a:r>
              <a:rPr lang="en-GB" altLang="cs-CZ" sz="3600" b="1" dirty="0"/>
              <a:t>                             </a:t>
            </a:r>
            <a:r>
              <a:rPr lang="en-GB" altLang="cs-CZ" sz="3600" b="1" i="1" dirty="0"/>
              <a:t>Hippo</a:t>
            </a:r>
            <a:r>
              <a:rPr lang="cs-CZ" altLang="cs-CZ" sz="3600" b="1" i="1" dirty="0"/>
              <a:t>k</a:t>
            </a:r>
            <a:r>
              <a:rPr lang="en-GB" altLang="cs-CZ" sz="3600" b="1" i="1" dirty="0"/>
              <a:t>rates</a:t>
            </a:r>
            <a:endParaRPr lang="en-GB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35828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2775872D-01A2-456C-9114-7A93E1D3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2C7C3ED-E6CD-4500-8164-4409C6DA4D8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5CD2EB6-8929-45D1-BBC6-8ED58A0E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46075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Hlavní důvody pro měření teploty</a:t>
            </a:r>
            <a:endParaRPr lang="en-GB" altLang="cs-CZ" sz="3600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6CFFC07-2875-4EA9-AB73-62502AA1B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80400" cy="1690688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nemocných pacientů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fyziologický (</a:t>
            </a:r>
            <a:r>
              <a:rPr lang="en-GB" altLang="cs-CZ" sz="2400" dirty="0"/>
              <a:t>psycho</a:t>
            </a:r>
            <a:r>
              <a:rPr lang="cs-CZ" altLang="cs-CZ" sz="2400" dirty="0"/>
              <a:t>fyziologických</a:t>
            </a:r>
            <a:r>
              <a:rPr lang="en-GB" altLang="cs-CZ" sz="2400" dirty="0"/>
              <a:t>) </a:t>
            </a:r>
            <a:r>
              <a:rPr lang="cs-CZ" altLang="cs-CZ" sz="2400" dirty="0"/>
              <a:t>reakcí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Sledování léčby hypertermií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Laboratorní experimenty</a:t>
            </a:r>
            <a:endParaRPr lang="en-GB" altLang="cs-CZ" sz="2400" dirty="0"/>
          </a:p>
        </p:txBody>
      </p:sp>
      <p:sp>
        <p:nvSpPr>
          <p:cNvPr id="50181" name="Rectangle 4">
            <a:extLst>
              <a:ext uri="{FF2B5EF4-FFF2-40B4-BE49-F238E27FC236}">
                <a16:creationId xmlns:a16="http://schemas.microsoft.com/office/drawing/2014/main" id="{1247D2B2-C823-44F5-BFD3-543F01F9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72" y="3335866"/>
            <a:ext cx="957492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Problémy, které musíme při měření teploty brát v úvahu</a:t>
            </a:r>
            <a:r>
              <a:rPr lang="en-GB" altLang="cs-CZ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0182" name="Rectangle 5">
            <a:extLst>
              <a:ext uri="{FF2B5EF4-FFF2-40B4-BE49-F238E27FC236}">
                <a16:creationId xmlns:a16="http://schemas.microsoft.com/office/drawing/2014/main" id="{47B0BCCC-6E65-496B-AC88-2A4C8BBE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821237"/>
            <a:ext cx="8229600" cy="1690688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přesnost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doba odpovědi (ustálení teplotního údaje)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invazivita</a:t>
            </a:r>
          </a:p>
          <a:p>
            <a:pPr defTabSz="9144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/>
              <a:t>tepelná kapacity a vodivost čidla</a:t>
            </a:r>
          </a:p>
        </p:txBody>
      </p:sp>
    </p:spTree>
    <p:extLst>
      <p:ext uri="{BB962C8B-B14F-4D97-AF65-F5344CB8AC3E}">
        <p14:creationId xmlns:p14="http://schemas.microsoft.com/office/powerpoint/2010/main" val="2448749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3">
            <a:extLst>
              <a:ext uri="{FF2B5EF4-FFF2-40B4-BE49-F238E27FC236}">
                <a16:creationId xmlns:a16="http://schemas.microsoft.com/office/drawing/2014/main" id="{5E7D4F42-2F34-47E0-8C45-C47C307A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2A33A93-6663-41B6-A1ED-9470E419525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D59CE3F6-3A31-4D65-9965-676B00C0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628776"/>
            <a:ext cx="8064500" cy="460851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800" dirty="0"/>
              <a:t>Termometrie – bodové měření teploty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Kontaktní 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 Bezkontaktní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r>
              <a:rPr lang="cs-CZ" altLang="cs-CZ" sz="2800" dirty="0"/>
              <a:t>Termografie – sleduje rozložení hodnot teploty na povrchu těla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MS LineDraw" pitchFamily="49" charset="2"/>
              <a:buNone/>
            </a:pPr>
            <a:endParaRPr lang="cs-CZ" altLang="cs-CZ" sz="28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Kontaktní – tekuté krystaly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Ø"/>
            </a:pPr>
            <a:r>
              <a:rPr lang="cs-CZ" altLang="cs-CZ" sz="2800" dirty="0"/>
              <a:t> Bezkontaktní – Termovize (jiná přednáška)</a:t>
            </a: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F276E09A-0D7A-40AE-A4F5-D77E8F63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404168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0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>
            <a:extLst>
              <a:ext uri="{FF2B5EF4-FFF2-40B4-BE49-F238E27FC236}">
                <a16:creationId xmlns:a16="http://schemas.microsoft.com/office/drawing/2014/main" id="{E3695F90-B24D-4022-BBE8-53A167A6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2A5DA7D-58E2-4319-8C1D-DA08FC5F755A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B791EBEF-6972-450B-A1FB-212F482C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38" y="1268414"/>
            <a:ext cx="8522851" cy="5170646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39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9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9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r>
              <a:rPr lang="cs-CZ" altLang="cs-CZ" sz="2800" b="1" dirty="0"/>
              <a:t>Kontaktní termometrické metody</a:t>
            </a:r>
          </a:p>
          <a:p>
            <a:pPr defTabSz="914400">
              <a:spcBef>
                <a:spcPct val="0"/>
              </a:spcBef>
              <a:buFont typeface="Monotype Sorts" pitchFamily="2" charset="2"/>
              <a:buNone/>
            </a:pPr>
            <a:endParaRPr lang="cs-CZ" altLang="cs-CZ" sz="2400" b="1" dirty="0"/>
          </a:p>
          <a:p>
            <a:pPr defTabSz="914400">
              <a:spcBef>
                <a:spcPct val="0"/>
              </a:spcBef>
              <a:buFontTx/>
              <a:buAutoNum type="arabicParenR"/>
            </a:pPr>
            <a:r>
              <a:rPr lang="cs-CZ" altLang="cs-CZ" sz="2400" b="1" dirty="0"/>
              <a:t>Metody založené na teplotní roztažnosti (dilataci) různých látek 	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kapalinové teploměry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dirty="0"/>
              <a:t>	- rtuť a alkohol</a:t>
            </a:r>
          </a:p>
          <a:p>
            <a:pPr defTabSz="914400">
              <a:spcBef>
                <a:spcPct val="0"/>
              </a:spcBef>
              <a:buFontTx/>
              <a:buNone/>
            </a:pPr>
            <a:endParaRPr lang="cs-CZ" altLang="cs-CZ" sz="10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2) Metody založené na změnách elektrických vlastností vodičů nebo polovodičů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odporové teploměry - termistory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dirty="0"/>
              <a:t>   - termočlánky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endParaRPr lang="cs-CZ" altLang="cs-CZ" sz="2400" dirty="0"/>
          </a:p>
          <a:p>
            <a:pPr defTabSz="914400">
              <a:spcBef>
                <a:spcPct val="0"/>
              </a:spcBef>
              <a:buClr>
                <a:schemeClr val="tx1"/>
              </a:buClr>
              <a:buFont typeface="MS LineDraw" pitchFamily="49" charset="2"/>
              <a:buNone/>
            </a:pPr>
            <a:r>
              <a:rPr lang="cs-CZ" altLang="cs-CZ" sz="2800" b="1" dirty="0"/>
              <a:t>Bezkontaktní termometrické metody</a:t>
            </a:r>
          </a:p>
          <a:p>
            <a:pPr defTabSz="914400">
              <a:spcBef>
                <a:spcPct val="0"/>
              </a:spcBef>
              <a:buClr>
                <a:schemeClr val="tx1"/>
              </a:buClr>
              <a:buSzPct val="70000"/>
              <a:buFont typeface="MS LineDraw" pitchFamily="49" charset="2"/>
              <a:buNone/>
            </a:pPr>
            <a:r>
              <a:rPr lang="cs-CZ" altLang="cs-CZ" sz="2400" b="1" dirty="0"/>
              <a:t>   </a:t>
            </a:r>
            <a:r>
              <a:rPr lang="cs-CZ" altLang="cs-CZ" sz="2400" dirty="0"/>
              <a:t>- radiační teploměr</a:t>
            </a:r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EBF37C6A-0BF9-42FC-B8CC-73B5C5D5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6" y="299083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Měření teploty v diagnostice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>
            <a:extLst>
              <a:ext uri="{FF2B5EF4-FFF2-40B4-BE49-F238E27FC236}">
                <a16:creationId xmlns:a16="http://schemas.microsoft.com/office/drawing/2014/main" id="{B217F2C5-05B5-4B59-8E79-09658D7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BD56AE9-5EFE-4444-AA62-BDB03269D5A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355B161B-4116-4808-A9EF-310F3BE80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159" y="1755630"/>
            <a:ext cx="9574923" cy="4539704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maximální teploměr - </a:t>
            </a:r>
            <a:r>
              <a:rPr lang="cs-CZ" altLang="cs-CZ" sz="2400" b="1" dirty="0"/>
              <a:t>rtuťový</a:t>
            </a:r>
            <a:r>
              <a:rPr lang="en-GB" altLang="cs-CZ" sz="2400" b="1" dirty="0"/>
              <a:t>: </a:t>
            </a:r>
            <a:endParaRPr lang="cs-CZ" altLang="cs-CZ" sz="2400" b="1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Má zúženou kapiláru, která brání návratu rtuti do rezervoáru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Nevýhoda</a:t>
            </a:r>
            <a:r>
              <a:rPr lang="en-GB" altLang="cs-CZ" sz="2400" dirty="0"/>
              <a:t>: </a:t>
            </a:r>
            <a:r>
              <a:rPr lang="cs-CZ" altLang="cs-CZ" sz="2400" dirty="0"/>
              <a:t>dlouhá doba odpovědi</a:t>
            </a:r>
            <a:r>
              <a:rPr lang="en-GB" altLang="cs-CZ" sz="2400" dirty="0"/>
              <a:t> (</a:t>
            </a:r>
            <a:r>
              <a:rPr lang="cs-CZ" altLang="cs-CZ" sz="2400" dirty="0"/>
              <a:t>doby nutné pro stabilizaci teplotního údaje </a:t>
            </a:r>
            <a:r>
              <a:rPr lang="en-GB" altLang="cs-CZ" sz="2400" dirty="0"/>
              <a:t>– 3-5 min.)</a:t>
            </a:r>
            <a:endParaRPr lang="cs-CZ" altLang="cs-CZ" sz="24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V lékařské praxi se již nepoužívá kvůli toxicitě rtuti.</a:t>
            </a:r>
          </a:p>
          <a:p>
            <a:pPr defTabSz="914400">
              <a:spcBef>
                <a:spcPct val="50000"/>
              </a:spcBef>
              <a:buFontTx/>
              <a:buNone/>
            </a:pPr>
            <a:endParaRPr lang="en-GB" altLang="cs-CZ" sz="1800" dirty="0"/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800" b="1" dirty="0"/>
              <a:t>Lékařský rychloběžný teploměr: 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dirty="0"/>
              <a:t>Lihová náplň</a:t>
            </a:r>
            <a:r>
              <a:rPr lang="en-GB" altLang="cs-CZ" sz="2400" dirty="0"/>
              <a:t> – </a:t>
            </a:r>
            <a:r>
              <a:rPr lang="cs-CZ" altLang="cs-CZ" sz="2400" dirty="0"/>
              <a:t>kapilára není zúžena</a:t>
            </a:r>
            <a:r>
              <a:rPr lang="en-GB" altLang="cs-CZ" sz="2400" dirty="0"/>
              <a:t>, </a:t>
            </a:r>
            <a:r>
              <a:rPr lang="cs-CZ" altLang="cs-CZ" sz="2400" dirty="0"/>
              <a:t>teplota se musí odečítat během měření (in </a:t>
            </a:r>
            <a:r>
              <a:rPr lang="cs-CZ" altLang="cs-CZ" sz="2400" dirty="0" err="1"/>
              <a:t>situ</a:t>
            </a:r>
            <a:r>
              <a:rPr lang="cs-CZ" altLang="cs-CZ" sz="2400" dirty="0"/>
              <a:t>)</a:t>
            </a:r>
            <a:r>
              <a:rPr lang="en-GB" altLang="cs-CZ" sz="2400" dirty="0"/>
              <a:t>, </a:t>
            </a:r>
            <a:r>
              <a:rPr lang="cs-CZ" altLang="cs-CZ" sz="2400" dirty="0"/>
              <a:t>doba odpovědi</a:t>
            </a:r>
            <a:r>
              <a:rPr lang="en-GB" altLang="cs-CZ" sz="2400" dirty="0"/>
              <a:t> max. 1 min. </a:t>
            </a:r>
            <a:endParaRPr lang="en-GB" altLang="cs-CZ" sz="3600" dirty="0"/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81FF9913-978F-4A54-9833-0BD0E18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82" y="431801"/>
            <a:ext cx="6480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Dilata</a:t>
            </a:r>
            <a:r>
              <a:rPr lang="cs-CZ" altLang="cs-CZ" sz="3600" b="1" dirty="0">
                <a:solidFill>
                  <a:schemeClr val="tx2"/>
                </a:solidFill>
              </a:rPr>
              <a:t>ční teploměry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7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>
            <a:extLst>
              <a:ext uri="{FF2B5EF4-FFF2-40B4-BE49-F238E27FC236}">
                <a16:creationId xmlns:a16="http://schemas.microsoft.com/office/drawing/2014/main" id="{112A4CD2-DAC4-4A42-B145-DBEF63D9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8136C53-3502-46B2-B8B3-A3336815EAEC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43723855-4A3B-4EEA-8376-39A08647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04814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Kapalinové teploměry</a:t>
            </a:r>
            <a:endParaRPr lang="en-GB" altLang="cs-CZ" sz="3600" b="1" dirty="0">
              <a:solidFill>
                <a:schemeClr val="tx2"/>
              </a:solidFill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Maximální a rychloběžné teploměry</a:t>
            </a:r>
            <a:endParaRPr lang="en-GB" altLang="cs-CZ" sz="2400" b="1" dirty="0"/>
          </a:p>
        </p:txBody>
      </p:sp>
      <p:pic>
        <p:nvPicPr>
          <p:cNvPr id="58372" name="Picture 3">
            <a:extLst>
              <a:ext uri="{FF2B5EF4-FFF2-40B4-BE49-F238E27FC236}">
                <a16:creationId xmlns:a16="http://schemas.microsoft.com/office/drawing/2014/main" id="{96AC23E4-1DAB-41A2-9E65-C07F2441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16114"/>
            <a:ext cx="36004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>
            <a:extLst>
              <a:ext uri="{FF2B5EF4-FFF2-40B4-BE49-F238E27FC236}">
                <a16:creationId xmlns:a16="http://schemas.microsoft.com/office/drawing/2014/main" id="{53DA25D0-5B49-4E95-9BD3-0D5DB712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D48751CF-D4CA-41CC-92FA-E95E6A4D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916113"/>
            <a:ext cx="32988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6">
            <a:extLst>
              <a:ext uri="{FF2B5EF4-FFF2-40B4-BE49-F238E27FC236}">
                <a16:creationId xmlns:a16="http://schemas.microsoft.com/office/drawing/2014/main" id="{068CFD93-6F1B-4181-806A-AA36B8CD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89589"/>
            <a:ext cx="3600450" cy="83099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/>
              <a:t>Or</a:t>
            </a:r>
            <a:r>
              <a:rPr lang="cs-CZ" altLang="cs-CZ" sz="2400"/>
              <a:t>ální nebo axilární maximální </a:t>
            </a:r>
            <a:endParaRPr lang="en-GB" altLang="cs-CZ" sz="2400"/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1889CE68-408A-448D-A965-6017FBF8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5589588"/>
            <a:ext cx="3240087" cy="45720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400"/>
              <a:t>Rektální rychloběžný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3423341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>
            <a:extLst>
              <a:ext uri="{FF2B5EF4-FFF2-40B4-BE49-F238E27FC236}">
                <a16:creationId xmlns:a16="http://schemas.microsoft.com/office/drawing/2014/main" id="{520338E7-31B6-4C60-A6C2-FF6803C5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A3E703-50F9-43B5-AF71-4975269365C3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B7C6B17A-0C90-498B-BDC9-692DDEC5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7625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Digitální teploměr</a:t>
            </a:r>
          </a:p>
        </p:txBody>
      </p:sp>
      <p:graphicFrame>
        <p:nvGraphicFramePr>
          <p:cNvPr id="60420" name="Object 3">
            <a:extLst>
              <a:ext uri="{FF2B5EF4-FFF2-40B4-BE49-F238E27FC236}">
                <a16:creationId xmlns:a16="http://schemas.microsoft.com/office/drawing/2014/main" id="{02A10180-7B6F-4A0C-BCF7-A83A7857C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31203"/>
              </p:ext>
            </p:extLst>
          </p:nvPr>
        </p:nvGraphicFramePr>
        <p:xfrm>
          <a:off x="3226676" y="1312506"/>
          <a:ext cx="5822731" cy="486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533333" imgH="3790476" progId="Paint.Picture">
                  <p:embed/>
                </p:oleObj>
              </mc:Choice>
              <mc:Fallback>
                <p:oleObj name="Rastrový obrázek" r:id="rId3" imgW="4533333" imgH="3790476" progId="Paint.Picture">
                  <p:embed/>
                  <p:pic>
                    <p:nvPicPr>
                      <p:cNvPr id="60420" name="Object 3">
                        <a:extLst>
                          <a:ext uri="{FF2B5EF4-FFF2-40B4-BE49-F238E27FC236}">
                            <a16:creationId xmlns:a16="http://schemas.microsoft.com/office/drawing/2014/main" id="{02A10180-7B6F-4A0C-BCF7-A83A7857C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676" y="1312506"/>
                        <a:ext cx="5822731" cy="486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208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E4782B50-63A7-40CD-9DFC-F81CC0EA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D80A324-07D9-4A47-8E62-1A6490B2CE9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ADEA3C9-A93C-4118-9A59-A80296AB8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003" y="1442013"/>
            <a:ext cx="4330700" cy="1143000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eaLnBrk="1" hangingPunct="1"/>
            <a:r>
              <a:rPr lang="en-GB" altLang="cs-CZ" sz="1800" dirty="0" err="1">
                <a:solidFill>
                  <a:schemeClr val="tx1"/>
                </a:solidFill>
              </a:rPr>
              <a:t>Te</a:t>
            </a:r>
            <a:r>
              <a:rPr lang="cs-CZ" altLang="cs-CZ" sz="1800" dirty="0" err="1">
                <a:solidFill>
                  <a:schemeClr val="tx1"/>
                </a:solidFill>
              </a:rPr>
              <a:t>ploměr</a:t>
            </a:r>
            <a:r>
              <a:rPr lang="cs-CZ" altLang="cs-CZ" sz="1800" dirty="0">
                <a:solidFill>
                  <a:schemeClr val="tx1"/>
                </a:solidFill>
              </a:rPr>
              <a:t> s IR čidlem pro měření teploty „z ucha“</a:t>
            </a:r>
            <a:endParaRPr lang="en-GB" altLang="cs-CZ" sz="1800" dirty="0">
              <a:solidFill>
                <a:schemeClr val="tx1"/>
              </a:solidFill>
            </a:endParaRPr>
          </a:p>
        </p:txBody>
      </p:sp>
      <p:pic>
        <p:nvPicPr>
          <p:cNvPr id="62468" name="Picture 3" descr="B00008BFSZ">
            <a:extLst>
              <a:ext uri="{FF2B5EF4-FFF2-40B4-BE49-F238E27FC236}">
                <a16:creationId xmlns:a16="http://schemas.microsoft.com/office/drawing/2014/main" id="{EEBA69FC-075B-4F62-84AF-50198AED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965">
            <a:off x="4656139" y="0"/>
            <a:ext cx="1952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>
            <a:extLst>
              <a:ext uri="{FF2B5EF4-FFF2-40B4-BE49-F238E27FC236}">
                <a16:creationId xmlns:a16="http://schemas.microsoft.com/office/drawing/2014/main" id="{96CBDD2B-154E-4D83-8321-3BF5C887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3357563"/>
            <a:ext cx="1871663" cy="1015663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dirty="0"/>
              <a:t>Výměnný hygienický nástavec</a:t>
            </a:r>
            <a:r>
              <a:rPr lang="en-GB" altLang="cs-CZ" sz="2000" dirty="0"/>
              <a:t> </a:t>
            </a: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B8808AD8-4659-473B-A618-A5F50DCAB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1901" y="1268413"/>
            <a:ext cx="792163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sp>
        <p:nvSpPr>
          <p:cNvPr id="62471" name="Text Box 6">
            <a:extLst>
              <a:ext uri="{FF2B5EF4-FFF2-40B4-BE49-F238E27FC236}">
                <a16:creationId xmlns:a16="http://schemas.microsoft.com/office/drawing/2014/main" id="{58A66FD3-89A7-4199-A4D5-11512CD6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1610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Ušní teploměr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2472" name="Picture 7" descr="geniuspic">
            <a:extLst>
              <a:ext uri="{FF2B5EF4-FFF2-40B4-BE49-F238E27FC236}">
                <a16:creationId xmlns:a16="http://schemas.microsoft.com/office/drawing/2014/main" id="{03C13313-9540-41AD-B2F1-C26ABC132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3989" y="1484313"/>
            <a:ext cx="3167640" cy="4655678"/>
          </a:xfrm>
          <a:noFill/>
        </p:spPr>
      </p:pic>
      <p:sp>
        <p:nvSpPr>
          <p:cNvPr id="62473" name="Text Box 9">
            <a:extLst>
              <a:ext uri="{FF2B5EF4-FFF2-40B4-BE49-F238E27FC236}">
                <a16:creationId xmlns:a16="http://schemas.microsoft.com/office/drawing/2014/main" id="{9AA8B0CD-DD91-40AE-A6BE-AA973B38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06" y="4446491"/>
            <a:ext cx="7009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Ušní teploměry: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/>
              <a:t>Jejich principem je měření infračerveného záření, které je vyzařováno z oblasti bubínku. Teplotní údaj se získává pouze jednu sekundu po přiložení čidla k distálnímu konci zvukovodu. Tyto přístroje jsou velmi vhodné pro malé děti, měření je rychlé a jemné.</a:t>
            </a:r>
          </a:p>
        </p:txBody>
      </p:sp>
    </p:spTree>
    <p:extLst>
      <p:ext uri="{BB962C8B-B14F-4D97-AF65-F5344CB8AC3E}">
        <p14:creationId xmlns:p14="http://schemas.microsoft.com/office/powerpoint/2010/main" val="226409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7">
            <a:extLst>
              <a:ext uri="{FF2B5EF4-FFF2-40B4-BE49-F238E27FC236}">
                <a16:creationId xmlns:a16="http://schemas.microsoft.com/office/drawing/2014/main" id="{F6D2B6AC-4657-4CFC-9BDD-ABB3375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802470E-C173-46CC-AC98-9173336EC2F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525C69C-1CA1-4179-A64D-027774737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to je biosignál</a:t>
            </a:r>
            <a:r>
              <a:rPr lang="en-US" altLang="cs-CZ"/>
              <a:t>?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3576C87-1865-42B0-81A9-EE35631D76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206" y="1097788"/>
            <a:ext cx="5401876" cy="5256212"/>
          </a:xfrm>
          <a:solidFill>
            <a:schemeClr val="bg1">
              <a:alpha val="30196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Zjednodušeně lze říci, že jej chápeme jako měřenou hodnotu napětí U</a:t>
            </a:r>
            <a:r>
              <a:rPr lang="cs-CZ" altLang="cs-CZ" sz="1900" dirty="0"/>
              <a:t>, která poskytuje biologickou informaci. Příklady: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EKG </a:t>
            </a:r>
            <a:r>
              <a:rPr lang="cs-CZ" altLang="cs-CZ" sz="1900" dirty="0"/>
              <a:t>je </a:t>
            </a:r>
            <a:r>
              <a:rPr lang="cs-CZ" altLang="cs-CZ" sz="1900" i="1" dirty="0"/>
              <a:t>U(t)</a:t>
            </a:r>
            <a:r>
              <a:rPr lang="cs-CZ" altLang="cs-CZ" sz="1900" dirty="0"/>
              <a:t>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, který poskytuje informaci o fyziologii nebo patologii srdce. </a:t>
            </a:r>
          </a:p>
          <a:p>
            <a:pPr marL="465138" lvl="1" eaLnBrk="1" hangingPunct="1">
              <a:lnSpc>
                <a:spcPct val="100000"/>
              </a:lnSpc>
            </a:pPr>
            <a:endParaRPr lang="cs-CZ" altLang="cs-CZ" sz="19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U </a:t>
            </a:r>
            <a:r>
              <a:rPr lang="cs-CZ" altLang="cs-CZ" sz="1900" dirty="0" err="1"/>
              <a:t>sonogramu</a:t>
            </a:r>
            <a:r>
              <a:rPr lang="cs-CZ" altLang="cs-CZ" sz="1900" dirty="0"/>
              <a:t>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cs-CZ" altLang="cs-CZ" sz="1900" dirty="0"/>
              <a:t> napětí, které vzniká v elementárním elektroakustickém měniči v důsledku zachycení odrazu ultrazvuku od tkáňové struktury                             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cs-CZ" altLang="cs-CZ" sz="1900" dirty="0"/>
              <a:t>Digitální rentgenový snímek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U(</a:t>
            </a:r>
            <a:r>
              <a:rPr lang="en-US" altLang="cs-CZ" sz="1900" i="1" dirty="0"/>
              <a:t>x, y)</a:t>
            </a:r>
            <a:r>
              <a:rPr lang="cs-CZ" altLang="cs-CZ" sz="1900" dirty="0"/>
              <a:t>, u kterého hodnota napětí odpovídá každému pixelu o souřadnicích </a:t>
            </a:r>
            <a:r>
              <a:rPr lang="en-US" altLang="cs-CZ" sz="1900" dirty="0"/>
              <a:t>(</a:t>
            </a:r>
            <a:r>
              <a:rPr lang="en-US" altLang="cs-CZ" sz="1900" dirty="0" err="1"/>
              <a:t>x,y</a:t>
            </a:r>
            <a:r>
              <a:rPr lang="en-US" altLang="cs-CZ" sz="1900" dirty="0"/>
              <a:t>)</a:t>
            </a:r>
            <a:r>
              <a:rPr lang="cs-CZ" altLang="cs-CZ" sz="1900" dirty="0"/>
              <a:t>.</a:t>
            </a:r>
          </a:p>
          <a:p>
            <a:pPr marL="465138" lvl="1" eaLnBrk="1" hangingPunct="1">
              <a:lnSpc>
                <a:spcPct val="100000"/>
              </a:lnSpc>
              <a:buFontTx/>
              <a:buNone/>
            </a:pPr>
            <a:endParaRPr lang="en-US" altLang="cs-CZ" sz="800" dirty="0"/>
          </a:p>
          <a:p>
            <a:pPr marL="465138" lvl="1" eaLnBrk="1" hangingPunct="1">
              <a:lnSpc>
                <a:spcPct val="100000"/>
              </a:lnSpc>
            </a:pPr>
            <a:r>
              <a:rPr lang="en-US" altLang="cs-CZ" sz="1900" dirty="0"/>
              <a:t>3-D MRI </a:t>
            </a:r>
            <a:r>
              <a:rPr lang="cs-CZ" altLang="cs-CZ" sz="1900" dirty="0"/>
              <a:t>obraz je </a:t>
            </a:r>
            <a:r>
              <a:rPr lang="cs-CZ" altLang="cs-CZ" sz="1900" dirty="0" err="1"/>
              <a:t>biosignál</a:t>
            </a:r>
            <a:r>
              <a:rPr lang="cs-CZ" altLang="cs-CZ" sz="1900" dirty="0"/>
              <a:t> </a:t>
            </a:r>
            <a:r>
              <a:rPr lang="cs-CZ" altLang="cs-CZ" sz="1900" i="1" dirty="0"/>
              <a:t>U</a:t>
            </a:r>
            <a:r>
              <a:rPr lang="en-US" altLang="cs-CZ" sz="1900" i="1" dirty="0"/>
              <a:t>(</a:t>
            </a:r>
            <a:r>
              <a:rPr lang="en-US" altLang="cs-CZ" sz="1900" i="1" dirty="0" err="1"/>
              <a:t>x,y,z</a:t>
            </a:r>
            <a:r>
              <a:rPr lang="en-US" altLang="cs-CZ" sz="1900" i="1" dirty="0"/>
              <a:t>)</a:t>
            </a:r>
            <a:r>
              <a:rPr lang="cs-CZ" altLang="cs-CZ" sz="1900" i="1" dirty="0"/>
              <a:t>, </a:t>
            </a:r>
            <a:r>
              <a:rPr lang="cs-CZ" altLang="cs-CZ" sz="1900" dirty="0"/>
              <a:t>u kterého hodnota napětí odpovídá každému </a:t>
            </a:r>
            <a:r>
              <a:rPr lang="cs-CZ" altLang="cs-CZ" sz="1900" dirty="0" err="1"/>
              <a:t>voxelu</a:t>
            </a:r>
            <a:r>
              <a:rPr lang="cs-CZ" altLang="cs-CZ" sz="1900" dirty="0"/>
              <a:t> o souřadnicích </a:t>
            </a:r>
            <a:r>
              <a:rPr lang="en-US" altLang="cs-CZ" sz="1900" dirty="0"/>
              <a:t>(x, y, z)</a:t>
            </a:r>
            <a:r>
              <a:rPr lang="cs-CZ" altLang="cs-CZ" sz="1900" dirty="0"/>
              <a:t> v těle pacienta.</a:t>
            </a:r>
            <a:endParaRPr lang="en-US" altLang="cs-CZ" sz="1900" dirty="0"/>
          </a:p>
        </p:txBody>
      </p:sp>
      <p:pic>
        <p:nvPicPr>
          <p:cNvPr id="6149" name="Picture 4" descr="ECG">
            <a:extLst>
              <a:ext uri="{FF2B5EF4-FFF2-40B4-BE49-F238E27FC236}">
                <a16:creationId xmlns:a16="http://schemas.microsoft.com/office/drawing/2014/main" id="{B3ECA6C7-1D79-4C97-A7EF-BF7C58A7FF5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88914"/>
            <a:ext cx="2474913" cy="2185987"/>
          </a:xfrm>
          <a:noFill/>
        </p:spPr>
      </p:pic>
      <p:pic>
        <p:nvPicPr>
          <p:cNvPr id="6150" name="Picture 6" descr="SEAM%20Figure_4">
            <a:extLst>
              <a:ext uri="{FF2B5EF4-FFF2-40B4-BE49-F238E27FC236}">
                <a16:creationId xmlns:a16="http://schemas.microsoft.com/office/drawing/2014/main" id="{2887C910-0CED-4A4A-91F6-DE4D80FBA34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0091" y="2420144"/>
            <a:ext cx="2916238" cy="2187575"/>
          </a:xfrm>
          <a:noFill/>
        </p:spPr>
      </p:pic>
      <p:pic>
        <p:nvPicPr>
          <p:cNvPr id="6151" name="Picture 8" descr="logo_mri">
            <a:extLst>
              <a:ext uri="{FF2B5EF4-FFF2-40B4-BE49-F238E27FC236}">
                <a16:creationId xmlns:a16="http://schemas.microsoft.com/office/drawing/2014/main" id="{1E690098-D584-45AA-92C8-B2B56C00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5296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40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6A660570-5947-4ED7-8BD6-87D745387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07727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Fyzikální zdůvodnění měření teploty pomocí infračerveného záření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CA665210-17B8-4850-99EE-747F13B21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63550" y="2744787"/>
            <a:ext cx="3465513" cy="1368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dirty="0"/>
              <a:t>Stefan-</a:t>
            </a:r>
            <a:r>
              <a:rPr lang="cs-CZ" altLang="cs-CZ" sz="2000" b="1" dirty="0" err="1"/>
              <a:t>Boltzmannův</a:t>
            </a:r>
            <a:r>
              <a:rPr lang="cs-CZ" altLang="cs-CZ" sz="2000" b="1" dirty="0"/>
              <a:t> zákon </a:t>
            </a:r>
            <a:r>
              <a:rPr lang="cs-CZ" altLang="cs-CZ" sz="2000" dirty="0"/>
              <a:t>– závislost tzv. spektrální hustoty záření černého tělesa na teplotě</a:t>
            </a:r>
            <a:endParaRPr lang="cs-CZ" altLang="cs-CZ" dirty="0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30F3B0C7-2679-4F55-961E-C253722F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170223-1B43-4644-9100-17F7926A6576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pic>
        <p:nvPicPr>
          <p:cNvPr id="64517" name="Picture 4" descr="http://www.qtest.cz/bezdotykove-teplomery/img/princip-mereni/teorie_fig03.gif">
            <a:extLst>
              <a:ext uri="{FF2B5EF4-FFF2-40B4-BE49-F238E27FC236}">
                <a16:creationId xmlns:a16="http://schemas.microsoft.com/office/drawing/2014/main" id="{49376FB7-3292-458D-A523-049C8A4F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29" y="1515749"/>
            <a:ext cx="5709325" cy="50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7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3">
            <a:extLst>
              <a:ext uri="{FF2B5EF4-FFF2-40B4-BE49-F238E27FC236}">
                <a16:creationId xmlns:a16="http://schemas.microsoft.com/office/drawing/2014/main" id="{C6D6B969-2658-4A1E-8A8B-9C826CD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B84BDF0-FC3E-4852-AEFB-6FFDDC0CB238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D2ABAFCC-A138-4F57-A7CC-DF4C91B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99" y="349250"/>
            <a:ext cx="9497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Infračervené radiační teploměry pro běžné použití (i nelékařské)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AE05F0CB-2FDE-4472-AB64-1CD54290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3" y="2160037"/>
            <a:ext cx="2410975" cy="30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>
            <a:extLst>
              <a:ext uri="{FF2B5EF4-FFF2-40B4-BE49-F238E27FC236}">
                <a16:creationId xmlns:a16="http://schemas.microsoft.com/office/drawing/2014/main" id="{BD12BA38-F0A7-47E8-93BA-1CA08655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2200280"/>
            <a:ext cx="2893357" cy="337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>
            <a:extLst>
              <a:ext uri="{FF2B5EF4-FFF2-40B4-BE49-F238E27FC236}">
                <a16:creationId xmlns:a16="http://schemas.microsoft.com/office/drawing/2014/main" id="{9D7F6F65-0090-4652-B14A-B6D26AD7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5" y="1849921"/>
            <a:ext cx="2893357" cy="4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DCAB52-6932-4A19-9EF0-439B0B230C99}"/>
              </a:ext>
            </a:extLst>
          </p:cNvPr>
          <p:cNvSpPr txBox="1"/>
          <p:nvPr/>
        </p:nvSpPr>
        <p:spPr>
          <a:xfrm>
            <a:off x="1545020" y="6228000"/>
            <a:ext cx="907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Některé IR teploměry jsou vybaveny laserovým zaměřováním měrného bodu.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690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3">
            <a:extLst>
              <a:ext uri="{FF2B5EF4-FFF2-40B4-BE49-F238E27FC236}">
                <a16:creationId xmlns:a16="http://schemas.microsoft.com/office/drawing/2014/main" id="{D94B4A56-8073-41F4-A1B8-040FF76D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B5EBC2D-0A24-4DC8-B7C1-B8F0F564E9AD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2AD86855-2130-4D5C-962D-C0E5AF3B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13517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Odporové teploměry</a:t>
            </a:r>
            <a:r>
              <a:rPr lang="en-GB" altLang="cs-CZ" sz="3600" b="1" dirty="0">
                <a:solidFill>
                  <a:schemeClr val="tx2"/>
                </a:solidFill>
              </a:rPr>
              <a:t> – </a:t>
            </a:r>
            <a:r>
              <a:rPr lang="en-GB" altLang="cs-CZ" sz="3600" b="1" dirty="0" err="1">
                <a:solidFill>
                  <a:schemeClr val="tx2"/>
                </a:solidFill>
              </a:rPr>
              <a:t>termistor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87E0B16E-E39D-43E6-A6BB-FD4A8B97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418848"/>
            <a:ext cx="4640826" cy="41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>
            <a:extLst>
              <a:ext uri="{FF2B5EF4-FFF2-40B4-BE49-F238E27FC236}">
                <a16:creationId xmlns:a16="http://schemas.microsoft.com/office/drawing/2014/main" id="{9062CA03-C807-46E1-B98C-87FED39F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429001"/>
            <a:ext cx="3960812" cy="1569660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R</a:t>
            </a:r>
            <a:r>
              <a:rPr lang="en-GB" altLang="cs-CZ" sz="2400" b="1" baseline="-25000" dirty="0"/>
              <a:t>o</a:t>
            </a:r>
            <a:r>
              <a:rPr lang="en-GB" altLang="cs-CZ" sz="2400" b="1" dirty="0"/>
              <a:t> – </a:t>
            </a:r>
            <a:r>
              <a:rPr lang="cs-CZ" altLang="cs-CZ" sz="2400" b="1" dirty="0"/>
              <a:t>odpor při teplotě </a:t>
            </a:r>
            <a:r>
              <a:rPr lang="en-GB" altLang="cs-CZ" sz="2400" b="1" dirty="0"/>
              <a:t>T</a:t>
            </a:r>
            <a:r>
              <a:rPr lang="en-GB" altLang="cs-CZ" sz="2400" b="1" baseline="-25000" dirty="0"/>
              <a:t>o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400" b="1" dirty="0"/>
              <a:t>B – </a:t>
            </a:r>
            <a:r>
              <a:rPr lang="cs-CZ" altLang="cs-CZ" sz="2400" b="1" dirty="0"/>
              <a:t>konstanta</a:t>
            </a:r>
            <a:endParaRPr lang="en-GB" altLang="cs-CZ" sz="2400" b="1" dirty="0"/>
          </a:p>
        </p:txBody>
      </p:sp>
      <p:graphicFrame>
        <p:nvGraphicFramePr>
          <p:cNvPr id="67590" name="Object 5">
            <a:extLst>
              <a:ext uri="{FF2B5EF4-FFF2-40B4-BE49-F238E27FC236}">
                <a16:creationId xmlns:a16="http://schemas.microsoft.com/office/drawing/2014/main" id="{BBD77072-68F4-4A64-90C7-A3E3032F9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3604"/>
              </p:ext>
            </p:extLst>
          </p:nvPr>
        </p:nvGraphicFramePr>
        <p:xfrm>
          <a:off x="1297992" y="1786759"/>
          <a:ext cx="4582108" cy="141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2324424" imgH="714286" progId="Paint.Picture">
                  <p:embed/>
                </p:oleObj>
              </mc:Choice>
              <mc:Fallback>
                <p:oleObj name="Rastrový obrázek" r:id="rId4" imgW="2324424" imgH="714286" progId="Paint.Picture">
                  <p:embed/>
                  <p:pic>
                    <p:nvPicPr>
                      <p:cNvPr id="67590" name="Object 5">
                        <a:extLst>
                          <a:ext uri="{FF2B5EF4-FFF2-40B4-BE49-F238E27FC236}">
                            <a16:creationId xmlns:a16="http://schemas.microsoft.com/office/drawing/2014/main" id="{BBD77072-68F4-4A64-90C7-A3E3032F9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992" y="1786759"/>
                        <a:ext cx="4582108" cy="1410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7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3">
            <a:extLst>
              <a:ext uri="{FF2B5EF4-FFF2-40B4-BE49-F238E27FC236}">
                <a16:creationId xmlns:a16="http://schemas.microsoft.com/office/drawing/2014/main" id="{AC648929-60B8-4964-8166-5A26EE0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4C8EF30-F7F1-4420-907E-E8B76D018A2E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CCE73B76-1D89-45F7-870A-2C2B5C1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65" y="376292"/>
            <a:ext cx="331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3600" b="1" dirty="0" err="1">
                <a:solidFill>
                  <a:schemeClr val="tx2"/>
                </a:solidFill>
              </a:rPr>
              <a:t>Termo</a:t>
            </a:r>
            <a:r>
              <a:rPr lang="cs-CZ" altLang="cs-CZ" sz="3600" b="1" dirty="0">
                <a:solidFill>
                  <a:schemeClr val="tx2"/>
                </a:solidFill>
              </a:rPr>
              <a:t>článek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69636" name="Picture 3" descr="digital-thermocouple">
            <a:extLst>
              <a:ext uri="{FF2B5EF4-FFF2-40B4-BE49-F238E27FC236}">
                <a16:creationId xmlns:a16="http://schemas.microsoft.com/office/drawing/2014/main" id="{F2B35828-1D07-473E-A209-2D93AA61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44675"/>
            <a:ext cx="3311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4">
            <a:extLst>
              <a:ext uri="{FF2B5EF4-FFF2-40B4-BE49-F238E27FC236}">
                <a16:creationId xmlns:a16="http://schemas.microsoft.com/office/drawing/2014/main" id="{C5ECBA05-366B-4EC7-9D6D-9ABE1D49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64039"/>
            <a:ext cx="3816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Digitální termočlánkové čidlo</a:t>
            </a:r>
            <a:endParaRPr lang="en-GB" altLang="cs-CZ" sz="2200"/>
          </a:p>
        </p:txBody>
      </p:sp>
      <p:pic>
        <p:nvPicPr>
          <p:cNvPr id="69638" name="Picture 5" descr="nbtc_bar2_02">
            <a:extLst>
              <a:ext uri="{FF2B5EF4-FFF2-40B4-BE49-F238E27FC236}">
                <a16:creationId xmlns:a16="http://schemas.microsoft.com/office/drawing/2014/main" id="{A6DBF04B-746E-4123-A327-C4A59136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97425"/>
            <a:ext cx="2400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6">
            <a:extLst>
              <a:ext uri="{FF2B5EF4-FFF2-40B4-BE49-F238E27FC236}">
                <a16:creationId xmlns:a16="http://schemas.microsoft.com/office/drawing/2014/main" id="{2B5B88C8-511E-4213-867D-3BA63FE45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5445126"/>
            <a:ext cx="39608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200"/>
              <a:t>Termoelektrické napětí</a:t>
            </a:r>
          </a:p>
          <a:p>
            <a:pPr defTabSz="914400">
              <a:spcBef>
                <a:spcPct val="50000"/>
              </a:spcBef>
              <a:buFontTx/>
              <a:buNone/>
            </a:pPr>
            <a:r>
              <a:rPr lang="en-GB" altLang="cs-CZ" sz="2200"/>
              <a:t> U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/>
              <a:t>=</a:t>
            </a:r>
            <a:r>
              <a:rPr lang="en-GB" altLang="cs-CZ" sz="2200">
                <a:latin typeface="Times New Roman" panose="02020603050405020304" pitchFamily="18" charset="0"/>
              </a:rPr>
              <a:t> </a:t>
            </a:r>
            <a:r>
              <a:rPr lang="en-GB" altLang="cs-CZ" sz="2200">
                <a:latin typeface="Symbol" panose="05050102010706020507" pitchFamily="18" charset="2"/>
              </a:rPr>
              <a:t>a</a:t>
            </a:r>
            <a:r>
              <a:rPr lang="en-GB" altLang="cs-CZ" sz="2200"/>
              <a:t>(t – t</a:t>
            </a:r>
            <a:r>
              <a:rPr lang="en-GB" altLang="cs-CZ" sz="2200" baseline="-25000"/>
              <a:t>0</a:t>
            </a:r>
            <a:r>
              <a:rPr lang="en-GB" altLang="cs-CZ" sz="2200"/>
              <a:t>)</a:t>
            </a:r>
          </a:p>
        </p:txBody>
      </p:sp>
      <p:graphicFrame>
        <p:nvGraphicFramePr>
          <p:cNvPr id="69640" name="Object 7">
            <a:extLst>
              <a:ext uri="{FF2B5EF4-FFF2-40B4-BE49-F238E27FC236}">
                <a16:creationId xmlns:a16="http://schemas.microsoft.com/office/drawing/2014/main" id="{59D0ACBC-A3BD-45EA-A0B4-E9E4791E9E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9" y="2781301"/>
          <a:ext cx="432117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3438095" imgH="2104762" progId="Paint.Picture">
                  <p:embed/>
                </p:oleObj>
              </mc:Choice>
              <mc:Fallback>
                <p:oleObj name="Rastrový obrázek" r:id="rId5" imgW="3438095" imgH="2104762" progId="Paint.Picture">
                  <p:embed/>
                  <p:pic>
                    <p:nvPicPr>
                      <p:cNvPr id="69640" name="Object 7">
                        <a:extLst>
                          <a:ext uri="{FF2B5EF4-FFF2-40B4-BE49-F238E27FC236}">
                            <a16:creationId xmlns:a16="http://schemas.microsoft.com/office/drawing/2014/main" id="{59D0ACBC-A3BD-45EA-A0B4-E9E4791E9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2781301"/>
                        <a:ext cx="4321175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Text Box 8">
            <a:extLst>
              <a:ext uri="{FF2B5EF4-FFF2-40B4-BE49-F238E27FC236}">
                <a16:creationId xmlns:a16="http://schemas.microsoft.com/office/drawing/2014/main" id="{FF512271-5267-4E39-B5AC-CA033D40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773239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Měřicí systém s dvojicí termočlánků měď/konstantan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1505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EFD7755-49C4-4207-A8FF-4717BFD628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94614" y="1971767"/>
            <a:ext cx="1310071" cy="641350"/>
          </a:xfrm>
        </p:spPr>
        <p:txBody>
          <a:bodyPr/>
          <a:lstStyle/>
          <a:p>
            <a:pPr algn="l"/>
            <a:r>
              <a:rPr lang="cs-CZ" altLang="cs-CZ" sz="2000" dirty="0"/>
              <a:t>Autoři:</a:t>
            </a:r>
            <a:r>
              <a:rPr lang="en-GB" altLang="cs-CZ" sz="2000" dirty="0"/>
              <a:t> </a:t>
            </a: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44A89F6F-0606-4C33-B2FA-517D81A8C3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08736" y="3678111"/>
            <a:ext cx="5253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+mj-lt"/>
              </a:rPr>
              <a:t>Po</a:t>
            </a:r>
            <a:r>
              <a:rPr lang="en-GB" altLang="cs-CZ" sz="2000" dirty="0">
                <a:solidFill>
                  <a:schemeClr val="tx2"/>
                </a:solidFill>
                <a:latin typeface="+mj-lt"/>
              </a:rPr>
              <a:t>s</a:t>
            </a:r>
            <a:r>
              <a:rPr lang="cs-CZ" altLang="cs-CZ" sz="2000">
                <a:solidFill>
                  <a:schemeClr val="tx2"/>
                </a:solidFill>
                <a:latin typeface="+mj-lt"/>
              </a:rPr>
              <a:t>lední revize</a:t>
            </a:r>
            <a:r>
              <a:rPr lang="en-GB" altLang="cs-CZ" sz="2000">
                <a:latin typeface="+mj-lt"/>
              </a:rPr>
              <a:t>:</a:t>
            </a:r>
            <a:r>
              <a:rPr lang="en-GB" altLang="cs-CZ" sz="2400">
                <a:latin typeface="+mj-lt"/>
              </a:rPr>
              <a:t> </a:t>
            </a:r>
            <a:r>
              <a:rPr lang="cs-CZ" altLang="cs-CZ" sz="2400" dirty="0">
                <a:latin typeface="+mj-lt"/>
              </a:rPr>
              <a:t>2024</a:t>
            </a:r>
            <a:endParaRPr lang="en-GB" altLang="cs-CZ" sz="2400" dirty="0">
              <a:latin typeface="+mj-lt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5AB8E844-AA20-47EC-896F-1303A4FB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916" y="2602508"/>
            <a:ext cx="3157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+mj-lt"/>
              </a:rPr>
              <a:t>Vojtěch Mornstein, </a:t>
            </a:r>
            <a:endParaRPr lang="cs-CZ" altLang="cs-CZ" sz="2400" b="1" dirty="0">
              <a:latin typeface="+mj-lt"/>
            </a:endParaRP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Věra Maryšková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+mj-lt"/>
              </a:rPr>
              <a:t>Vladan Bernard</a:t>
            </a:r>
            <a:endParaRPr lang="en-GB" alt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11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3EDE8D0C-AF37-41F4-A936-45E0C330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38ADA92-E883-458B-996F-E37DCEE24621}" type="slidenum">
              <a:rPr lang="en-GB" altLang="cs-CZ" sz="14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cs-CZ" sz="1400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4DE5183-189D-49A7-9ED2-FA1FA2284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Druhy biosignálů (obecněji chápané)</a:t>
            </a:r>
            <a:endParaRPr lang="en-US" altLang="cs-CZ" sz="3200" dirty="0">
              <a:solidFill>
                <a:srgbClr val="0000DC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90E3B6C-5090-4E30-BF49-DC7B59ED7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335" y="1585120"/>
            <a:ext cx="8229600" cy="47513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AKTIVNÍ (vlastní, generované): zdrojem energie je sám biologický objekt, např. EKG.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PASIVNÍ (modulované): vznikají při interakci „vnější“ energie s biologickým objektem, např. </a:t>
            </a:r>
            <a:r>
              <a:rPr lang="cs-CZ" altLang="cs-CZ" sz="2000" dirty="0" err="1"/>
              <a:t>rtg</a:t>
            </a:r>
            <a:r>
              <a:rPr lang="cs-CZ" altLang="cs-CZ" sz="2000" dirty="0"/>
              <a:t> snímek, MRI obraz, ultrazvukový obraz.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Příčina aktivních elektrických biosignálů</a:t>
            </a:r>
            <a:r>
              <a:rPr lang="cs-CZ" altLang="cs-CZ" sz="2000" dirty="0"/>
              <a:t>: Živá buňka transportuje ionty přes membránu a</a:t>
            </a:r>
            <a:r>
              <a:rPr lang="en-GB" altLang="cs-CZ" sz="2000" dirty="0"/>
              <a:t> </a:t>
            </a:r>
            <a:r>
              <a:rPr lang="cs-CZ" altLang="cs-CZ" sz="2000" dirty="0"/>
              <a:t>vytváří na ní takto napětí, které se může měnit v čase</a:t>
            </a:r>
            <a:r>
              <a:rPr lang="en-GB" altLang="cs-CZ" sz="2000" dirty="0"/>
              <a:t>.</a:t>
            </a:r>
            <a:r>
              <a:rPr lang="cs-CZ" altLang="cs-CZ" sz="2000" dirty="0"/>
              <a:t> Většina buněk ve tkáních však nevytváří elektrické napětí synchronně</a:t>
            </a:r>
            <a:r>
              <a:rPr lang="en-GB" altLang="cs-CZ" sz="2000" dirty="0"/>
              <a:t>, </a:t>
            </a:r>
            <a:r>
              <a:rPr lang="cs-CZ" altLang="cs-CZ" sz="2000" dirty="0"/>
              <a:t>nýbrž víceméně náhodně</a:t>
            </a:r>
            <a:r>
              <a:rPr lang="en-GB" altLang="cs-CZ" sz="2000" dirty="0"/>
              <a:t>. </a:t>
            </a:r>
            <a:r>
              <a:rPr lang="cs-CZ" altLang="cs-CZ" sz="2000" dirty="0"/>
              <a:t>Většinou je tudíž výsledné napětí nulové – náhodná napětí se vzájemně ruší</a:t>
            </a:r>
            <a:r>
              <a:rPr lang="en-GB" altLang="cs-CZ" sz="2000" dirty="0"/>
              <a:t>.</a:t>
            </a:r>
            <a:r>
              <a:rPr lang="cs-CZ" altLang="cs-CZ" sz="2000" dirty="0"/>
              <a:t> Je-li mnoho buněk synchronně aktivních, vytvářejí výsledné napětí, které je dobře měřitelné. Např. při svalové kontrakci většina buněk vlákna jeví stejnou a synchronní  elektrickou aktivitu a na svalu se objevuje měřitelné elektrické napětí</a:t>
            </a:r>
            <a:r>
              <a:rPr lang="en-GB" altLang="cs-CZ" sz="2000" dirty="0"/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08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D6B61-B206-4F01-B28B-E53998A9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Biosignál</a:t>
            </a:r>
            <a:r>
              <a:rPr lang="cs-CZ" dirty="0"/>
              <a:t> elektrické povahy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1CFC2F-0315-448A-A956-AE7CF2BE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60D851-F6CC-45D0-AA4B-EB1E6297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6</a:t>
            </a:fld>
            <a:endParaRPr lang="en-GB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05AB964-884F-4C65-929E-5D9B373B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44" y="1412875"/>
            <a:ext cx="10753200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Proces zpracování biosignálů – „elektrické povahy“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      Snímání              zesílení a úprava                zobrazení a záznam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EKG, EMG, EEG, membránový potenciál, ...  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Snímací elektrody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Zesilovač, propusti, filtry, vzorkovací zařízení, A/D převodník (viz další snímek)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Záznamové zařízení – monitor, paměťová media – </a:t>
            </a:r>
            <a:r>
              <a:rPr lang="cs-CZ" altLang="cs-CZ" sz="2000" dirty="0" err="1"/>
              <a:t>flash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pamět</a:t>
            </a:r>
            <a:r>
              <a:rPr lang="cs-CZ" altLang="cs-CZ" sz="2000" dirty="0"/>
              <a:t>, optická media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5C0D7B5-A77E-49E1-952E-FEB82B37F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414" y="205696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5AF2941-E3F0-483F-A04B-25A6117B7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3587" y="1988147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04F53E2-9A00-46EF-A06A-8E78B0C9B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044" y="4725988"/>
            <a:ext cx="815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Odpadá nutnost převést vlastní fyzikální rozměr </a:t>
            </a:r>
            <a:r>
              <a:rPr lang="cs-CZ" altLang="cs-CZ" sz="1800" dirty="0" err="1"/>
              <a:t>biosignálu</a:t>
            </a:r>
            <a:r>
              <a:rPr lang="cs-CZ" altLang="cs-CZ" sz="1800" dirty="0"/>
              <a:t> do podoby „napětí“. Co ale v případě takových fyzikálních veličin jako je rychlost, tlak, síla???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20264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6FBCE3-52DF-4EE4-974D-B338D6D1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0702B7-1296-4E93-A47C-CA30607F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7</a:t>
            </a:fld>
            <a:endParaRPr lang="en-GB" alt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E2FFB2-4C97-44D5-A359-3EFADECC9845}"/>
              </a:ext>
            </a:extLst>
          </p:cNvPr>
          <p:cNvSpPr txBox="1">
            <a:spLocks noChangeArrowheads="1"/>
          </p:cNvSpPr>
          <p:nvPr/>
        </p:nvSpPr>
        <p:spPr>
          <a:xfrm>
            <a:off x="317550" y="1087180"/>
            <a:ext cx="8724900" cy="3024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kern="0" dirty="0"/>
              <a:t>Proces zpracování biosignálů – „mechanické povahy“</a:t>
            </a:r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 Snímání              </a:t>
            </a:r>
            <a:r>
              <a:rPr lang="cs-CZ" altLang="cs-CZ" sz="2000" kern="0" dirty="0">
                <a:solidFill>
                  <a:srgbClr val="FF0000"/>
                </a:solidFill>
              </a:rPr>
              <a:t>zesílení a úprava</a:t>
            </a:r>
            <a:r>
              <a:rPr lang="cs-CZ" altLang="cs-CZ" sz="2000" kern="0" dirty="0"/>
              <a:t>                zobrazení a záznam</a:t>
            </a:r>
          </a:p>
          <a:p>
            <a:pPr>
              <a:lnSpc>
                <a:spcPct val="90000"/>
              </a:lnSpc>
            </a:pPr>
            <a:endParaRPr lang="cs-CZ" altLang="cs-CZ" sz="2000" kern="0" dirty="0"/>
          </a:p>
          <a:p>
            <a:pPr>
              <a:lnSpc>
                <a:spcPct val="90000"/>
              </a:lnSpc>
            </a:pPr>
            <a:endParaRPr lang="cs-CZ" altLang="cs-CZ" sz="800" kern="0" dirty="0"/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 </a:t>
            </a:r>
            <a:r>
              <a:rPr lang="cs-CZ" altLang="cs-CZ" kern="0" dirty="0" err="1">
                <a:solidFill>
                  <a:srgbClr val="FF0000"/>
                </a:solidFill>
              </a:rPr>
              <a:t>mechanoelektrický</a:t>
            </a:r>
            <a:r>
              <a:rPr lang="cs-CZ" altLang="cs-CZ" kern="0" dirty="0"/>
              <a:t> </a:t>
            </a:r>
            <a:r>
              <a:rPr lang="cs-CZ" altLang="cs-CZ" kern="0" dirty="0">
                <a:solidFill>
                  <a:srgbClr val="FF0000"/>
                </a:solidFill>
              </a:rPr>
              <a:t>převodník</a:t>
            </a:r>
            <a:r>
              <a:rPr lang="cs-CZ" altLang="cs-CZ" kern="0" dirty="0"/>
              <a:t> + </a:t>
            </a:r>
            <a:r>
              <a:rPr lang="cs-CZ" altLang="cs-CZ" kern="0" dirty="0">
                <a:solidFill>
                  <a:srgbClr val="FF0000"/>
                </a:solidFill>
              </a:rPr>
              <a:t>A/D převodník</a:t>
            </a:r>
          </a:p>
          <a:p>
            <a:pPr>
              <a:lnSpc>
                <a:spcPct val="90000"/>
              </a:lnSpc>
            </a:pPr>
            <a:endParaRPr lang="cs-CZ" altLang="cs-CZ" sz="800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A/D př.   =   Analogový signál                       digitální signál </a:t>
            </a:r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                         (spojitý)                                   (diskrétní)</a:t>
            </a:r>
          </a:p>
          <a:p>
            <a:pPr>
              <a:lnSpc>
                <a:spcPct val="90000"/>
              </a:lnSpc>
            </a:pPr>
            <a:endParaRPr lang="cs-CZ" altLang="cs-CZ" sz="800" kern="0" dirty="0"/>
          </a:p>
          <a:p>
            <a:pPr>
              <a:lnSpc>
                <a:spcPct val="90000"/>
              </a:lnSpc>
            </a:pPr>
            <a:r>
              <a:rPr lang="cs-CZ" altLang="cs-CZ" sz="2000" kern="0" dirty="0"/>
              <a:t>      </a:t>
            </a:r>
            <a:r>
              <a:rPr lang="cs-CZ" altLang="cs-CZ" sz="2000" kern="0" dirty="0" err="1"/>
              <a:t>mechanoelektrický</a:t>
            </a:r>
            <a:r>
              <a:rPr lang="cs-CZ" altLang="cs-CZ" sz="2000" kern="0" dirty="0"/>
              <a:t> př. = </a:t>
            </a:r>
            <a:r>
              <a:rPr lang="cs-CZ" altLang="cs-CZ" sz="2000" kern="0" dirty="0" err="1"/>
              <a:t>mechan</a:t>
            </a:r>
            <a:r>
              <a:rPr lang="cs-CZ" altLang="cs-CZ" sz="2000" kern="0" dirty="0"/>
              <a:t>. signál                   </a:t>
            </a:r>
            <a:r>
              <a:rPr lang="cs-CZ" altLang="cs-CZ" sz="2000" kern="0" dirty="0" err="1"/>
              <a:t>signál</a:t>
            </a:r>
            <a:r>
              <a:rPr lang="cs-CZ" altLang="cs-CZ" sz="2000" kern="0" dirty="0"/>
              <a:t> </a:t>
            </a:r>
            <a:r>
              <a:rPr lang="cs-CZ" altLang="cs-CZ" sz="2000" kern="0" dirty="0" err="1"/>
              <a:t>elektr</a:t>
            </a:r>
            <a:r>
              <a:rPr lang="cs-CZ" altLang="cs-CZ" sz="2000" kern="0" dirty="0"/>
              <a:t>. povahy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CD7A196A-87B0-4AC3-BA85-955A8F8DF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075" y="2775527"/>
            <a:ext cx="1150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" name="Picture 8" descr="Figure 7 (graphics20.png)">
            <a:extLst>
              <a:ext uri="{FF2B5EF4-FFF2-40B4-BE49-F238E27FC236}">
                <a16:creationId xmlns:a16="http://schemas.microsoft.com/office/drawing/2014/main" id="{D07BF762-400F-4060-B4C8-9AFBFF2A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" b="79749"/>
          <a:stretch>
            <a:fillRect/>
          </a:stretch>
        </p:blipFill>
        <p:spPr>
          <a:xfrm>
            <a:off x="2524663" y="3948112"/>
            <a:ext cx="5113338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706E26A3-8203-4C12-AB1B-871B7052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172" y="3854017"/>
            <a:ext cx="26050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Vzorkovací frekvence 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Nyquistova</a:t>
            </a:r>
            <a:r>
              <a:rPr lang="cs-CZ" altLang="cs-CZ" sz="1800" dirty="0"/>
              <a:t> frekvence </a:t>
            </a:r>
            <a:r>
              <a:rPr lang="cs-CZ" altLang="cs-CZ" sz="1800" dirty="0" err="1"/>
              <a:t>f</a:t>
            </a:r>
            <a:r>
              <a:rPr lang="cs-CZ" altLang="cs-CZ" sz="1800" baseline="-25000" dirty="0" err="1"/>
              <a:t>N</a:t>
            </a:r>
            <a:endParaRPr lang="cs-CZ" altLang="cs-CZ" sz="1800" baseline="-25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max. 2 </a:t>
            </a:r>
            <a:r>
              <a:rPr lang="cs-CZ" altLang="cs-CZ" sz="1800" dirty="0" err="1"/>
              <a:t>f</a:t>
            </a:r>
            <a:r>
              <a:rPr lang="cs-CZ" altLang="cs-CZ" sz="1800" baseline="-25000" dirty="0" err="1"/>
              <a:t>N</a:t>
            </a:r>
            <a:r>
              <a:rPr lang="cs-CZ" altLang="cs-CZ" sz="1800" dirty="0"/>
              <a:t> = f   </a:t>
            </a: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F023D227-9B43-44D2-A5AF-6FC53C439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142" y="159284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395663A6-D967-4352-BE2C-B2A14AAD0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2213" y="159284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173D03FD-7B26-4B4B-A834-4E2027C1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81" y="2123572"/>
            <a:ext cx="8351837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473C777D-5DF2-4504-80C8-741B908ADA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90267" y="1732398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E29517D-333A-483B-BC09-7EE640A22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31309"/>
            <a:ext cx="1150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A5AD579-BA64-F0FD-01CE-B08AAA8F210B}"/>
              </a:ext>
            </a:extLst>
          </p:cNvPr>
          <p:cNvSpPr txBox="1"/>
          <p:nvPr/>
        </p:nvSpPr>
        <p:spPr>
          <a:xfrm>
            <a:off x="666000" y="366167"/>
            <a:ext cx="10470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Biosignál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NEelektrické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povahy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0C451E-0418-FA12-1CC4-800811AAC588}"/>
              </a:ext>
            </a:extLst>
          </p:cNvPr>
          <p:cNvSpPr txBox="1"/>
          <p:nvPr/>
        </p:nvSpPr>
        <p:spPr>
          <a:xfrm>
            <a:off x="8438017" y="5147760"/>
            <a:ext cx="366168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Shannon-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Nyquist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Kotelnikův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teorém 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říká:„Vzorkovací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frekvence musí být více alespoň dvojnásobkem, největší frekvence vzorkovaného signálu.“ lidské ucho vnímá max. 22 kHz =&gt; vzorkovací frekvence 44,1 kHz.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5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891BBD-D5D9-4E45-9705-037784F7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724C0E-4942-4CAA-ACB8-E5AFF07B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66D8-E679-47A5-843A-3F9912925D0E}" type="slidenum">
              <a:rPr lang="en-GB" altLang="cs-CZ" smtClean="0"/>
              <a:pPr/>
              <a:t>8</a:t>
            </a:fld>
            <a:endParaRPr lang="en-GB" alt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DEAF637-2A6B-4FE4-B7CA-990F4FF00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Vzorkování signálu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CB93A99-7130-4ED4-B735-1017AD3148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704" y="1211144"/>
            <a:ext cx="3925888" cy="2466975"/>
          </a:xfrm>
          <a:noFill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2C11394-A2CD-4EC3-9046-AD8885D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517" y="1211144"/>
            <a:ext cx="3848100" cy="2447925"/>
          </a:xfrm>
          <a:prstGeom prst="rect">
            <a:avLst/>
          </a:prstGeom>
          <a:noFill/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EE7D4F27-DF1B-4F30-95A0-84C8B0B60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104" y="3608841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vzorkovací frekvence</a:t>
            </a:r>
            <a:endParaRPr lang="en-US" altLang="en-US" sz="180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3EEE2CD-53DE-42EB-AE04-623D0B8ACCF7}"/>
              </a:ext>
            </a:extLst>
          </p:cNvPr>
          <p:cNvCxnSpPr/>
          <p:nvPr/>
        </p:nvCxnSpPr>
        <p:spPr>
          <a:xfrm flipH="1" flipV="1">
            <a:off x="4554104" y="3286579"/>
            <a:ext cx="276225" cy="32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9103004-18CD-49C2-88B3-AC4B998D4C9A}"/>
              </a:ext>
            </a:extLst>
          </p:cNvPr>
          <p:cNvCxnSpPr/>
          <p:nvPr/>
        </p:nvCxnSpPr>
        <p:spPr>
          <a:xfrm flipV="1">
            <a:off x="6775017" y="3286579"/>
            <a:ext cx="360362" cy="32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7">
            <a:extLst>
              <a:ext uri="{FF2B5EF4-FFF2-40B4-BE49-F238E27FC236}">
                <a16:creationId xmlns:a16="http://schemas.microsoft.com/office/drawing/2014/main" id="{7FBB4E1C-8500-B9BB-21F6-DFA844C7E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92" y="4491156"/>
            <a:ext cx="85693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="1" i="1" dirty="0" err="1"/>
              <a:t>vzorkování</a:t>
            </a:r>
            <a:r>
              <a:rPr lang="en-US" altLang="cs-CZ" sz="1400" b="1" i="1" dirty="0"/>
              <a:t> </a:t>
            </a:r>
            <a:r>
              <a:rPr lang="en-US" altLang="cs-CZ" sz="1400" b="1" i="1" dirty="0" err="1"/>
              <a:t>signálu</a:t>
            </a:r>
            <a:r>
              <a:rPr lang="en-US" altLang="cs-CZ" sz="1400" b="1" i="1" dirty="0"/>
              <a:t> v </a:t>
            </a:r>
            <a:r>
              <a:rPr lang="en-US" altLang="cs-CZ" sz="1400" b="1" i="1" dirty="0" err="1"/>
              <a:t>čase</a:t>
            </a:r>
            <a:r>
              <a:rPr lang="cs-CZ" altLang="cs-CZ" sz="1400" b="1" i="1" dirty="0"/>
              <a:t> </a:t>
            </a:r>
            <a:r>
              <a:rPr lang="en-US" altLang="cs-CZ" sz="1400" dirty="0"/>
              <a:t>–</a:t>
            </a:r>
            <a:r>
              <a:rPr lang="cs-CZ" altLang="cs-CZ" sz="1400" dirty="0"/>
              <a:t> </a:t>
            </a:r>
            <a:r>
              <a:rPr lang="en-US" altLang="cs-CZ" sz="1400" dirty="0" err="1"/>
              <a:t>jde</a:t>
            </a:r>
            <a:r>
              <a:rPr lang="en-US" altLang="cs-CZ" sz="1400" dirty="0"/>
              <a:t> o </a:t>
            </a:r>
            <a:r>
              <a:rPr lang="en-US" altLang="cs-CZ" sz="1400" dirty="0" err="1"/>
              <a:t>odběr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vstupního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signálu</a:t>
            </a:r>
            <a:r>
              <a:rPr lang="en-US" altLang="cs-CZ" sz="1400" dirty="0"/>
              <a:t> v </a:t>
            </a:r>
            <a:r>
              <a:rPr lang="en-US" altLang="cs-CZ" sz="1400" dirty="0" err="1"/>
              <a:t>definovaných</a:t>
            </a:r>
            <a:r>
              <a:rPr lang="cs-CZ" altLang="cs-CZ" sz="1400" dirty="0"/>
              <a:t> </a:t>
            </a:r>
            <a:r>
              <a:rPr lang="en-US" altLang="cs-CZ" sz="1400" dirty="0" err="1"/>
              <a:t>okamžicích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daných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vzorkovacími</a:t>
            </a:r>
            <a:r>
              <a:rPr lang="en-US" altLang="cs-CZ" sz="1400" dirty="0"/>
              <a:t> </a:t>
            </a:r>
            <a:r>
              <a:rPr lang="en-US" altLang="cs-CZ" sz="1400" dirty="0" err="1"/>
              <a:t>impulsy</a:t>
            </a:r>
            <a:r>
              <a:rPr lang="en-US" altLang="cs-CZ" sz="1400" dirty="0"/>
              <a:t> 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="1" i="1" dirty="0" err="1"/>
              <a:t>kvantování</a:t>
            </a:r>
            <a:r>
              <a:rPr lang="en-US" altLang="cs-CZ" sz="1400" b="1" i="1" dirty="0"/>
              <a:t> </a:t>
            </a:r>
            <a:r>
              <a:rPr lang="en-US" altLang="cs-CZ" sz="1400" b="1" i="1" dirty="0" err="1"/>
              <a:t>vzorků</a:t>
            </a:r>
            <a:r>
              <a:rPr lang="en-US" altLang="cs-CZ" sz="1400" b="1" i="1" dirty="0"/>
              <a:t> v </a:t>
            </a:r>
            <a:r>
              <a:rPr lang="en-US" altLang="cs-CZ" sz="1400" b="1" i="1" dirty="0" err="1"/>
              <a:t>úrovni</a:t>
            </a:r>
            <a:r>
              <a:rPr lang="cs-CZ" altLang="cs-CZ" sz="1400" b="1" i="1" dirty="0"/>
              <a:t> </a:t>
            </a:r>
            <a:r>
              <a:rPr lang="en-US" altLang="cs-CZ" sz="1400" dirty="0"/>
              <a:t>–</a:t>
            </a:r>
            <a:r>
              <a:rPr lang="cs-CZ" altLang="cs-CZ" sz="1400" dirty="0"/>
              <a:t> </a:t>
            </a:r>
            <a:r>
              <a:rPr lang="en-US" altLang="cs-CZ" sz="1400" dirty="0" err="1"/>
              <a:t>odebraný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vzorek</a:t>
            </a:r>
            <a:r>
              <a:rPr lang="en-US" altLang="cs-CZ" sz="1400" dirty="0"/>
              <a:t> je </a:t>
            </a:r>
            <a:r>
              <a:rPr lang="en-US" altLang="cs-CZ" sz="1400" dirty="0" err="1"/>
              <a:t>zaokrouhlen</a:t>
            </a:r>
            <a:r>
              <a:rPr lang="en-US" altLang="cs-CZ" sz="1400" dirty="0"/>
              <a:t> </a:t>
            </a:r>
            <a:r>
              <a:rPr lang="en-US" altLang="cs-CZ" sz="1400" dirty="0" err="1"/>
              <a:t>na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hodnotu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odpovídající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nejbližší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kvantovacíúrovni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="1" i="1" dirty="0" err="1"/>
              <a:t>kódování</a:t>
            </a:r>
            <a:r>
              <a:rPr lang="cs-CZ" altLang="cs-CZ" sz="1400" b="1" i="1" dirty="0"/>
              <a:t> </a:t>
            </a:r>
            <a:r>
              <a:rPr lang="en-US" altLang="cs-CZ" sz="1400" dirty="0"/>
              <a:t>-</a:t>
            </a:r>
            <a:r>
              <a:rPr lang="cs-CZ" altLang="cs-CZ" sz="1400" dirty="0"/>
              <a:t> </a:t>
            </a:r>
            <a:r>
              <a:rPr lang="en-US" altLang="cs-CZ" sz="1400" dirty="0" err="1"/>
              <a:t>kvantované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hodnoty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jsou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vyjádřeny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čísly</a:t>
            </a:r>
            <a:r>
              <a:rPr lang="en-US" altLang="cs-CZ" sz="1400" dirty="0"/>
              <a:t> v </a:t>
            </a:r>
            <a:r>
              <a:rPr lang="en-US" altLang="cs-CZ" sz="1400" dirty="0" err="1"/>
              <a:t>určitém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kódu</a:t>
            </a:r>
            <a:r>
              <a:rPr lang="en-US" alt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17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pro zápatí 4">
            <a:extLst>
              <a:ext uri="{FF2B5EF4-FFF2-40B4-BE49-F238E27FC236}">
                <a16:creationId xmlns:a16="http://schemas.microsoft.com/office/drawing/2014/main" id="{6734788D-8B03-7CAC-F051-83811B858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000000"/>
                </a:solidFill>
              </a:rPr>
              <a:t>měření a registrace mechanických veličin</a:t>
            </a:r>
          </a:p>
        </p:txBody>
      </p:sp>
      <p:pic>
        <p:nvPicPr>
          <p:cNvPr id="15364" name="Obrázek 5">
            <a:extLst>
              <a:ext uri="{FF2B5EF4-FFF2-40B4-BE49-F238E27FC236}">
                <a16:creationId xmlns:a16="http://schemas.microsoft.com/office/drawing/2014/main" id="{0A18897E-28BB-B2A4-3C42-DFA2D69B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21" y="404812"/>
            <a:ext cx="7626254" cy="506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ovéPole 6">
            <a:extLst>
              <a:ext uri="{FF2B5EF4-FFF2-40B4-BE49-F238E27FC236}">
                <a16:creationId xmlns:a16="http://schemas.microsoft.com/office/drawing/2014/main" id="{1308E92A-B74C-2292-F984-C9D9FE69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332" y="5611360"/>
            <a:ext cx="564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cs-CZ" altLang="cs-CZ" sz="1800" dirty="0">
                <a:solidFill>
                  <a:srgbClr val="000000"/>
                </a:solidFill>
              </a:rPr>
              <a:t>Analog. s., vzorkování, kvantování, rekonstruovaný 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211</TotalTime>
  <Words>2605</Words>
  <Application>Microsoft Office PowerPoint</Application>
  <PresentationFormat>Širokoúhlá obrazovka</PresentationFormat>
  <Paragraphs>291</Paragraphs>
  <Slides>44</Slides>
  <Notes>33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6" baseType="lpstr">
      <vt:lpstr>Arial</vt:lpstr>
      <vt:lpstr>Monotype Sorts</vt:lpstr>
      <vt:lpstr>MS LineDraw</vt:lpstr>
      <vt:lpstr>Open Sans</vt:lpstr>
      <vt:lpstr>Symbol</vt:lpstr>
      <vt:lpstr>Tahoma</vt:lpstr>
      <vt:lpstr>Times New Roman</vt:lpstr>
      <vt:lpstr>Wingdings</vt:lpstr>
      <vt:lpstr>Presentation_MU_EN</vt:lpstr>
      <vt:lpstr>Vlastní návrh</vt:lpstr>
      <vt:lpstr>Výchozí návrh</vt:lpstr>
      <vt:lpstr>Rastrový obrázek</vt:lpstr>
      <vt:lpstr>Přednášky z lékařské biofyziky</vt:lpstr>
      <vt:lpstr>Prezentace aplikace PowerPoint</vt:lpstr>
      <vt:lpstr>Co to je biosignál?</vt:lpstr>
      <vt:lpstr>Co to je biosignál?</vt:lpstr>
      <vt:lpstr>Druhy biosignálů (obecněji chápané)</vt:lpstr>
      <vt:lpstr>Biosignál elektrické povahy</vt:lpstr>
      <vt:lpstr>Prezentace aplikace PowerPoint</vt:lpstr>
      <vt:lpstr>Vzorkování signálu</vt:lpstr>
      <vt:lpstr>Prezentace aplikace PowerPoint</vt:lpstr>
      <vt:lpstr>Nuly a jedničky ?</vt:lpstr>
      <vt:lpstr>Různé napěťové kódování binárních signálů </vt:lpstr>
      <vt:lpstr>Mechanoelektrické měniče  </vt:lpstr>
      <vt:lpstr>Měření biosignálů elektrické povahy</vt:lpstr>
      <vt:lpstr>Monitorování biosignálů na jednotce intenzivní péče</vt:lpstr>
      <vt:lpstr>Elektrody pro měření aktivních biosignálů</vt:lpstr>
      <vt:lpstr>Snímací elektroda (misková, nepolarizovatelná)</vt:lpstr>
      <vt:lpstr>Elektrody pro měření aktivních biosignálů</vt:lpstr>
      <vt:lpstr>Bipolární a unipolární dvojice elektrod</vt:lpstr>
      <vt:lpstr>Zesilovač</vt:lpstr>
      <vt:lpstr>EKG - elektrokardiogram</vt:lpstr>
      <vt:lpstr>EKG</vt:lpstr>
      <vt:lpstr>Einthovenův trojúhelník</vt:lpstr>
      <vt:lpstr>Princip vektorkardiografie (příklad pokusu o jiný záznam elektrické aktivity srdce)</vt:lpstr>
      <vt:lpstr>EEG Elektroencefalografie</vt:lpstr>
      <vt:lpstr>Colour Brain Mapping (barvy představují intenzitu elektrické aktivity jednotlivých částí mozku)</vt:lpstr>
      <vt:lpstr>Bispektrální index, Comfort Score</vt:lpstr>
      <vt:lpstr>Komentář k BiS, CS atd.</vt:lpstr>
      <vt:lpstr>Artefakty</vt:lpstr>
      <vt:lpstr>EKG Artefakty</vt:lpstr>
      <vt:lpstr>Prezentace aplikace PowerPoint</vt:lpstr>
      <vt:lpstr>Některé artefakty EEG</vt:lpstr>
      <vt:lpstr>Prezentace aplikace PowerPoint</vt:lpstr>
      <vt:lpstr>Hlavní důvody pro měření teploty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Teploměr s IR čidlem pro měření teploty „z ucha“</vt:lpstr>
      <vt:lpstr>Fyzikální zdůvodnění měření teploty pomocí infračerveného záření</vt:lpstr>
      <vt:lpstr>Prezentace aplikace PowerPoint</vt:lpstr>
      <vt:lpstr>Prezentace aplikace PowerPoint</vt:lpstr>
      <vt:lpstr>Prezentace aplikace PowerPoint</vt:lpstr>
      <vt:lpstr>Autoři: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Vladan Bernard</cp:lastModifiedBy>
  <cp:revision>21</cp:revision>
  <cp:lastPrinted>1601-01-01T00:00:00Z</cp:lastPrinted>
  <dcterms:created xsi:type="dcterms:W3CDTF">2021-03-17T13:40:43Z</dcterms:created>
  <dcterms:modified xsi:type="dcterms:W3CDTF">2024-11-10T17:17:28Z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