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6"/>
  </p:notesMasterIdLst>
  <p:handoutMasterIdLst>
    <p:handoutMasterId r:id="rId47"/>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768" autoAdjust="0"/>
  </p:normalViewPr>
  <p:slideViewPr>
    <p:cSldViewPr snapToGrid="0">
      <p:cViewPr varScale="1">
        <p:scale>
          <a:sx n="64" d="100"/>
          <a:sy n="64" d="100"/>
        </p:scale>
        <p:origin x="712" y="52"/>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8B7D4268-69A6-4EC9-AC56-4CF1E13681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14D40CF-A9EB-46A0-A6D8-0721996EAA40}" type="slidenum">
              <a:rPr lang="en-GB" altLang="cs-CZ"/>
              <a:pPr>
                <a:spcBef>
                  <a:spcPct val="0"/>
                </a:spcBef>
              </a:pPr>
              <a:t>2</a:t>
            </a:fld>
            <a:endParaRPr lang="en-GB" altLang="cs-CZ"/>
          </a:p>
        </p:txBody>
      </p:sp>
      <p:sp>
        <p:nvSpPr>
          <p:cNvPr id="6147" name="Rectangle 2">
            <a:extLst>
              <a:ext uri="{FF2B5EF4-FFF2-40B4-BE49-F238E27FC236}">
                <a16:creationId xmlns:a16="http://schemas.microsoft.com/office/drawing/2014/main" id="{A3D54DDE-E18B-4416-BC18-379C20AE7EE6}"/>
              </a:ext>
            </a:extLst>
          </p:cNvPr>
          <p:cNvSpPr>
            <a:spLocks noGrp="1" noRot="1" noChangeAspect="1" noChangeArrowheads="1" noTextEdit="1"/>
          </p:cNvSpPr>
          <p:nvPr>
            <p:ph type="sldImg"/>
          </p:nvPr>
        </p:nvSpPr>
        <p:spPr>
          <a:xfrm>
            <a:off x="381000" y="685800"/>
            <a:ext cx="6096000" cy="3429000"/>
          </a:xfrm>
          <a:ln/>
        </p:spPr>
      </p:sp>
      <p:sp>
        <p:nvSpPr>
          <p:cNvPr id="6148" name="Rectangle 3">
            <a:extLst>
              <a:ext uri="{FF2B5EF4-FFF2-40B4-BE49-F238E27FC236}">
                <a16:creationId xmlns:a16="http://schemas.microsoft.com/office/drawing/2014/main" id="{E920C535-A806-4D06-8A30-6CB3D3B70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84C2FF05-B559-43A0-BC5B-F79AC3F649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2657C7-2DF1-4DAB-BA90-7BA613D7F2CA}" type="slidenum">
              <a:rPr lang="en-GB" altLang="cs-CZ"/>
              <a:pPr>
                <a:spcBef>
                  <a:spcPct val="0"/>
                </a:spcBef>
              </a:pPr>
              <a:t>11</a:t>
            </a:fld>
            <a:endParaRPr lang="en-GB" altLang="cs-CZ"/>
          </a:p>
        </p:txBody>
      </p:sp>
      <p:sp>
        <p:nvSpPr>
          <p:cNvPr id="24579" name="Rectangle 2">
            <a:extLst>
              <a:ext uri="{FF2B5EF4-FFF2-40B4-BE49-F238E27FC236}">
                <a16:creationId xmlns:a16="http://schemas.microsoft.com/office/drawing/2014/main" id="{E84BF0C3-B400-4D47-BDCB-2F3CA8097682}"/>
              </a:ext>
            </a:extLst>
          </p:cNvPr>
          <p:cNvSpPr>
            <a:spLocks noGrp="1" noRot="1" noChangeAspect="1" noChangeArrowheads="1" noTextEdit="1"/>
          </p:cNvSpPr>
          <p:nvPr>
            <p:ph type="sldImg"/>
          </p:nvPr>
        </p:nvSpPr>
        <p:spPr>
          <a:xfrm>
            <a:off x="381000" y="685800"/>
            <a:ext cx="6096000" cy="3429000"/>
          </a:xfrm>
          <a:ln/>
        </p:spPr>
      </p:sp>
      <p:sp>
        <p:nvSpPr>
          <p:cNvPr id="24580" name="Rectangle 3">
            <a:extLst>
              <a:ext uri="{FF2B5EF4-FFF2-40B4-BE49-F238E27FC236}">
                <a16:creationId xmlns:a16="http://schemas.microsoft.com/office/drawing/2014/main" id="{CB3E8335-4DE6-42FC-A912-A5A1C5A10B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B333DECF-4D21-4043-B0AE-982CF0573C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9B208EC-6BF2-489E-A36B-A81191A797CA}" type="slidenum">
              <a:rPr lang="en-GB" altLang="cs-CZ"/>
              <a:pPr>
                <a:spcBef>
                  <a:spcPct val="0"/>
                </a:spcBef>
              </a:pPr>
              <a:t>12</a:t>
            </a:fld>
            <a:endParaRPr lang="en-GB" altLang="cs-CZ"/>
          </a:p>
        </p:txBody>
      </p:sp>
      <p:sp>
        <p:nvSpPr>
          <p:cNvPr id="26627" name="Rectangle 2">
            <a:extLst>
              <a:ext uri="{FF2B5EF4-FFF2-40B4-BE49-F238E27FC236}">
                <a16:creationId xmlns:a16="http://schemas.microsoft.com/office/drawing/2014/main" id="{180968B7-1361-4BF6-8039-FEA2E38C34C4}"/>
              </a:ext>
            </a:extLst>
          </p:cNvPr>
          <p:cNvSpPr>
            <a:spLocks noGrp="1" noRot="1" noChangeAspect="1" noChangeArrowheads="1" noTextEdit="1"/>
          </p:cNvSpPr>
          <p:nvPr>
            <p:ph type="sldImg"/>
          </p:nvPr>
        </p:nvSpPr>
        <p:spPr>
          <a:xfrm>
            <a:off x="381000" y="685800"/>
            <a:ext cx="6096000" cy="3429000"/>
          </a:xfrm>
          <a:ln/>
        </p:spPr>
      </p:sp>
      <p:sp>
        <p:nvSpPr>
          <p:cNvPr id="26628" name="Rectangle 3">
            <a:extLst>
              <a:ext uri="{FF2B5EF4-FFF2-40B4-BE49-F238E27FC236}">
                <a16:creationId xmlns:a16="http://schemas.microsoft.com/office/drawing/2014/main" id="{6A02E1B9-0F71-4026-8EDA-904A0F1127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BBDB53EA-E145-4EDD-A16A-9CF0CE88D6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4170310-E521-49A4-BEB1-49EF9A9B63E7}" type="slidenum">
              <a:rPr lang="en-GB" altLang="cs-CZ"/>
              <a:pPr>
                <a:spcBef>
                  <a:spcPct val="0"/>
                </a:spcBef>
              </a:pPr>
              <a:t>13</a:t>
            </a:fld>
            <a:endParaRPr lang="en-GB" altLang="cs-CZ"/>
          </a:p>
        </p:txBody>
      </p:sp>
      <p:sp>
        <p:nvSpPr>
          <p:cNvPr id="28675" name="Rectangle 2">
            <a:extLst>
              <a:ext uri="{FF2B5EF4-FFF2-40B4-BE49-F238E27FC236}">
                <a16:creationId xmlns:a16="http://schemas.microsoft.com/office/drawing/2014/main" id="{48BC0955-9F7F-4DCC-AF63-9F2CBF56F78F}"/>
              </a:ext>
            </a:extLst>
          </p:cNvPr>
          <p:cNvSpPr>
            <a:spLocks noGrp="1" noRot="1" noChangeAspect="1" noChangeArrowheads="1" noTextEdit="1"/>
          </p:cNvSpPr>
          <p:nvPr>
            <p:ph type="sldImg"/>
          </p:nvPr>
        </p:nvSpPr>
        <p:spPr>
          <a:xfrm>
            <a:off x="381000" y="685800"/>
            <a:ext cx="6096000" cy="3429000"/>
          </a:xfrm>
          <a:ln/>
        </p:spPr>
      </p:sp>
      <p:sp>
        <p:nvSpPr>
          <p:cNvPr id="28676" name="Rectangle 3">
            <a:extLst>
              <a:ext uri="{FF2B5EF4-FFF2-40B4-BE49-F238E27FC236}">
                <a16:creationId xmlns:a16="http://schemas.microsoft.com/office/drawing/2014/main" id="{697EC9D8-FA7E-4A11-88DD-A5EFC7333E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961D09F4-7681-428C-B676-404EF29705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CE96A2-A567-47BC-ACDE-EC5100FBAEAA}" type="slidenum">
              <a:rPr lang="en-GB" altLang="cs-CZ"/>
              <a:pPr>
                <a:spcBef>
                  <a:spcPct val="0"/>
                </a:spcBef>
              </a:pPr>
              <a:t>14</a:t>
            </a:fld>
            <a:endParaRPr lang="en-GB" altLang="cs-CZ"/>
          </a:p>
        </p:txBody>
      </p:sp>
      <p:sp>
        <p:nvSpPr>
          <p:cNvPr id="30723" name="Rectangle 2">
            <a:extLst>
              <a:ext uri="{FF2B5EF4-FFF2-40B4-BE49-F238E27FC236}">
                <a16:creationId xmlns:a16="http://schemas.microsoft.com/office/drawing/2014/main" id="{746F17BB-76F6-4BF4-A835-1980C87321FF}"/>
              </a:ext>
            </a:extLst>
          </p:cNvPr>
          <p:cNvSpPr>
            <a:spLocks noGrp="1" noRot="1" noChangeAspect="1" noChangeArrowheads="1" noTextEdit="1"/>
          </p:cNvSpPr>
          <p:nvPr>
            <p:ph type="sldImg"/>
          </p:nvPr>
        </p:nvSpPr>
        <p:spPr>
          <a:xfrm>
            <a:off x="381000" y="685800"/>
            <a:ext cx="6096000" cy="3429000"/>
          </a:xfrm>
          <a:ln/>
        </p:spPr>
      </p:sp>
      <p:sp>
        <p:nvSpPr>
          <p:cNvPr id="30724" name="Rectangle 3">
            <a:extLst>
              <a:ext uri="{FF2B5EF4-FFF2-40B4-BE49-F238E27FC236}">
                <a16:creationId xmlns:a16="http://schemas.microsoft.com/office/drawing/2014/main" id="{490E37EF-5F4B-48D0-ABB4-E3CB3D9B03F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3823E37-E63F-48AD-90E8-ADC2B892617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0D1AA50-FE04-4875-91AA-1E61473ECF8A}" type="slidenum">
              <a:rPr lang="en-GB" altLang="cs-CZ"/>
              <a:pPr>
                <a:spcBef>
                  <a:spcPct val="0"/>
                </a:spcBef>
              </a:pPr>
              <a:t>15</a:t>
            </a:fld>
            <a:endParaRPr lang="en-GB" altLang="cs-CZ"/>
          </a:p>
        </p:txBody>
      </p:sp>
      <p:sp>
        <p:nvSpPr>
          <p:cNvPr id="32771" name="Rectangle 2">
            <a:extLst>
              <a:ext uri="{FF2B5EF4-FFF2-40B4-BE49-F238E27FC236}">
                <a16:creationId xmlns:a16="http://schemas.microsoft.com/office/drawing/2014/main" id="{FBFE2932-7BD8-4E2E-86FC-CD1C210BD64A}"/>
              </a:ext>
            </a:extLst>
          </p:cNvPr>
          <p:cNvSpPr>
            <a:spLocks noGrp="1" noRot="1" noChangeAspect="1" noChangeArrowheads="1" noTextEdit="1"/>
          </p:cNvSpPr>
          <p:nvPr>
            <p:ph type="sldImg"/>
          </p:nvPr>
        </p:nvSpPr>
        <p:spPr>
          <a:xfrm>
            <a:off x="381000" y="685800"/>
            <a:ext cx="6096000" cy="3429000"/>
          </a:xfrm>
          <a:ln/>
        </p:spPr>
      </p:sp>
      <p:sp>
        <p:nvSpPr>
          <p:cNvPr id="32772" name="Rectangle 3">
            <a:extLst>
              <a:ext uri="{FF2B5EF4-FFF2-40B4-BE49-F238E27FC236}">
                <a16:creationId xmlns:a16="http://schemas.microsoft.com/office/drawing/2014/main" id="{A13FF138-B18B-4662-90F5-98A8469D555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A26CA110-2E71-499F-B8EC-C2CF4094E0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774BC73-BBA8-479D-9919-A9E2D09859A0}" type="slidenum">
              <a:rPr lang="en-GB" altLang="cs-CZ"/>
              <a:pPr>
                <a:spcBef>
                  <a:spcPct val="0"/>
                </a:spcBef>
              </a:pPr>
              <a:t>16</a:t>
            </a:fld>
            <a:endParaRPr lang="en-GB" altLang="cs-CZ"/>
          </a:p>
        </p:txBody>
      </p:sp>
      <p:sp>
        <p:nvSpPr>
          <p:cNvPr id="34819" name="Rectangle 2">
            <a:extLst>
              <a:ext uri="{FF2B5EF4-FFF2-40B4-BE49-F238E27FC236}">
                <a16:creationId xmlns:a16="http://schemas.microsoft.com/office/drawing/2014/main" id="{24D9A882-DC6B-4F90-8EDF-D66E392AC261}"/>
              </a:ext>
            </a:extLst>
          </p:cNvPr>
          <p:cNvSpPr>
            <a:spLocks noGrp="1" noRot="1" noChangeAspect="1" noChangeArrowheads="1" noTextEdit="1"/>
          </p:cNvSpPr>
          <p:nvPr>
            <p:ph type="sldImg"/>
          </p:nvPr>
        </p:nvSpPr>
        <p:spPr>
          <a:xfrm>
            <a:off x="381000" y="685800"/>
            <a:ext cx="6096000" cy="3429000"/>
          </a:xfrm>
          <a:ln/>
        </p:spPr>
      </p:sp>
      <p:sp>
        <p:nvSpPr>
          <p:cNvPr id="34820" name="Rectangle 3">
            <a:extLst>
              <a:ext uri="{FF2B5EF4-FFF2-40B4-BE49-F238E27FC236}">
                <a16:creationId xmlns:a16="http://schemas.microsoft.com/office/drawing/2014/main" id="{29902103-C137-430D-807E-5F5576C4E8E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98664BB5-18E4-43C6-A638-47098FEA83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5F0FC1-F3FD-4095-A7F8-EFDE9BB61016}" type="slidenum">
              <a:rPr lang="en-GB" altLang="cs-CZ"/>
              <a:pPr>
                <a:spcBef>
                  <a:spcPct val="0"/>
                </a:spcBef>
              </a:pPr>
              <a:t>17</a:t>
            </a:fld>
            <a:endParaRPr lang="en-GB" altLang="cs-CZ"/>
          </a:p>
        </p:txBody>
      </p:sp>
      <p:sp>
        <p:nvSpPr>
          <p:cNvPr id="36867" name="Rectangle 2">
            <a:extLst>
              <a:ext uri="{FF2B5EF4-FFF2-40B4-BE49-F238E27FC236}">
                <a16:creationId xmlns:a16="http://schemas.microsoft.com/office/drawing/2014/main" id="{7A35F7BF-1AC3-4AA5-88D0-E8447DF7B1F7}"/>
              </a:ext>
            </a:extLst>
          </p:cNvPr>
          <p:cNvSpPr>
            <a:spLocks noGrp="1" noRot="1" noChangeAspect="1" noChangeArrowheads="1" noTextEdit="1"/>
          </p:cNvSpPr>
          <p:nvPr>
            <p:ph type="sldImg"/>
          </p:nvPr>
        </p:nvSpPr>
        <p:spPr>
          <a:xfrm>
            <a:off x="381000" y="685800"/>
            <a:ext cx="6096000" cy="3429000"/>
          </a:xfrm>
          <a:ln/>
        </p:spPr>
      </p:sp>
      <p:sp>
        <p:nvSpPr>
          <p:cNvPr id="36868" name="Rectangle 3">
            <a:extLst>
              <a:ext uri="{FF2B5EF4-FFF2-40B4-BE49-F238E27FC236}">
                <a16:creationId xmlns:a16="http://schemas.microsoft.com/office/drawing/2014/main" id="{98606B50-D2FA-4C7F-9A34-50FE5667C61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411CD2C6-746E-46D2-A249-D4C448F4B1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4EA5EB5-FAC5-4963-A28E-E4602180D003}" type="slidenum">
              <a:rPr lang="en-GB" altLang="cs-CZ"/>
              <a:pPr>
                <a:spcBef>
                  <a:spcPct val="0"/>
                </a:spcBef>
              </a:pPr>
              <a:t>18</a:t>
            </a:fld>
            <a:endParaRPr lang="en-GB" altLang="cs-CZ"/>
          </a:p>
        </p:txBody>
      </p:sp>
      <p:sp>
        <p:nvSpPr>
          <p:cNvPr id="38915" name="Rectangle 2">
            <a:extLst>
              <a:ext uri="{FF2B5EF4-FFF2-40B4-BE49-F238E27FC236}">
                <a16:creationId xmlns:a16="http://schemas.microsoft.com/office/drawing/2014/main" id="{8A984B4E-23A3-49DF-91FD-7B56B70F9E4E}"/>
              </a:ext>
            </a:extLst>
          </p:cNvPr>
          <p:cNvSpPr>
            <a:spLocks noGrp="1" noRot="1" noChangeAspect="1" noChangeArrowheads="1" noTextEdit="1"/>
          </p:cNvSpPr>
          <p:nvPr>
            <p:ph type="sldImg"/>
          </p:nvPr>
        </p:nvSpPr>
        <p:spPr>
          <a:xfrm>
            <a:off x="381000" y="685800"/>
            <a:ext cx="6096000" cy="3429000"/>
          </a:xfrm>
          <a:ln/>
        </p:spPr>
      </p:sp>
      <p:sp>
        <p:nvSpPr>
          <p:cNvPr id="38916" name="Rectangle 3">
            <a:extLst>
              <a:ext uri="{FF2B5EF4-FFF2-40B4-BE49-F238E27FC236}">
                <a16:creationId xmlns:a16="http://schemas.microsoft.com/office/drawing/2014/main" id="{4FD0FB82-7B37-41D4-A969-C56E821581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9CB8E25A-6073-4B79-9CF2-4E84ABAE8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A204EC-C8B5-4606-88DD-83D1DE49B314}" type="slidenum">
              <a:rPr lang="en-GB" altLang="cs-CZ"/>
              <a:pPr>
                <a:spcBef>
                  <a:spcPct val="0"/>
                </a:spcBef>
              </a:pPr>
              <a:t>19</a:t>
            </a:fld>
            <a:endParaRPr lang="en-GB" altLang="cs-CZ"/>
          </a:p>
        </p:txBody>
      </p:sp>
      <p:sp>
        <p:nvSpPr>
          <p:cNvPr id="40963" name="Rectangle 2">
            <a:extLst>
              <a:ext uri="{FF2B5EF4-FFF2-40B4-BE49-F238E27FC236}">
                <a16:creationId xmlns:a16="http://schemas.microsoft.com/office/drawing/2014/main" id="{62A784DE-0AD7-4F50-A471-73524C4643F2}"/>
              </a:ext>
            </a:extLst>
          </p:cNvPr>
          <p:cNvSpPr>
            <a:spLocks noGrp="1" noRot="1" noChangeAspect="1" noChangeArrowheads="1" noTextEdit="1"/>
          </p:cNvSpPr>
          <p:nvPr>
            <p:ph type="sldImg"/>
          </p:nvPr>
        </p:nvSpPr>
        <p:spPr>
          <a:xfrm>
            <a:off x="381000" y="685800"/>
            <a:ext cx="6096000" cy="3429000"/>
          </a:xfrm>
          <a:ln/>
        </p:spPr>
      </p:sp>
      <p:sp>
        <p:nvSpPr>
          <p:cNvPr id="40964" name="Rectangle 3">
            <a:extLst>
              <a:ext uri="{FF2B5EF4-FFF2-40B4-BE49-F238E27FC236}">
                <a16:creationId xmlns:a16="http://schemas.microsoft.com/office/drawing/2014/main" id="{A917CD3A-15E3-4A08-901E-0F97B3FE76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6B8BE199-3C7B-4761-AB59-175680C61E2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5306B66-22BD-4D53-9B27-FBFBDB5C1888}" type="slidenum">
              <a:rPr lang="en-GB" altLang="cs-CZ"/>
              <a:pPr>
                <a:spcBef>
                  <a:spcPct val="0"/>
                </a:spcBef>
              </a:pPr>
              <a:t>20</a:t>
            </a:fld>
            <a:endParaRPr lang="en-GB" altLang="cs-CZ"/>
          </a:p>
        </p:txBody>
      </p:sp>
      <p:sp>
        <p:nvSpPr>
          <p:cNvPr id="43011" name="Rectangle 2">
            <a:extLst>
              <a:ext uri="{FF2B5EF4-FFF2-40B4-BE49-F238E27FC236}">
                <a16:creationId xmlns:a16="http://schemas.microsoft.com/office/drawing/2014/main" id="{73FD4492-7D47-4DCF-9DBF-BC320F69BA22}"/>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9A65AB9E-F831-4E7D-A7F4-DB62D56F473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8A53F58C-312A-4E4A-A286-68D4F89EAC2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ABD4E44-51B7-415B-BD99-352D2071CBB0}" type="slidenum">
              <a:rPr lang="en-GB" altLang="cs-CZ"/>
              <a:pPr>
                <a:spcBef>
                  <a:spcPct val="0"/>
                </a:spcBef>
              </a:pPr>
              <a:t>3</a:t>
            </a:fld>
            <a:endParaRPr lang="en-GB" altLang="cs-CZ"/>
          </a:p>
        </p:txBody>
      </p:sp>
      <p:sp>
        <p:nvSpPr>
          <p:cNvPr id="8195" name="Rectangle 2">
            <a:extLst>
              <a:ext uri="{FF2B5EF4-FFF2-40B4-BE49-F238E27FC236}">
                <a16:creationId xmlns:a16="http://schemas.microsoft.com/office/drawing/2014/main" id="{816B9BF0-080F-4F97-B957-A3296FDA5CD5}"/>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DABAF1EE-4C12-426C-B2C4-260BD46BC7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192294FA-9562-4E0E-9A25-7CE0500066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530D03-93DD-423F-AADB-2D9CCD88CBFD}" type="slidenum">
              <a:rPr lang="en-GB" altLang="cs-CZ"/>
              <a:pPr>
                <a:spcBef>
                  <a:spcPct val="0"/>
                </a:spcBef>
              </a:pPr>
              <a:t>21</a:t>
            </a:fld>
            <a:endParaRPr lang="en-GB" altLang="cs-CZ"/>
          </a:p>
        </p:txBody>
      </p:sp>
      <p:sp>
        <p:nvSpPr>
          <p:cNvPr id="45059" name="Rectangle 2">
            <a:extLst>
              <a:ext uri="{FF2B5EF4-FFF2-40B4-BE49-F238E27FC236}">
                <a16:creationId xmlns:a16="http://schemas.microsoft.com/office/drawing/2014/main" id="{C6140DEC-A7C2-47E1-B92A-BE7146FF1093}"/>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C5237F30-76D0-475F-A292-08E4A7E1DB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29C8E0C-5D41-42C3-A365-920C2DB3E4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992F280-F1AE-4D2E-9370-817FA059E63C}" type="slidenum">
              <a:rPr lang="en-GB" altLang="cs-CZ"/>
              <a:pPr>
                <a:spcBef>
                  <a:spcPct val="0"/>
                </a:spcBef>
              </a:pPr>
              <a:t>22</a:t>
            </a:fld>
            <a:endParaRPr lang="en-GB" altLang="cs-CZ"/>
          </a:p>
        </p:txBody>
      </p:sp>
      <p:sp>
        <p:nvSpPr>
          <p:cNvPr id="47107" name="Rectangle 2">
            <a:extLst>
              <a:ext uri="{FF2B5EF4-FFF2-40B4-BE49-F238E27FC236}">
                <a16:creationId xmlns:a16="http://schemas.microsoft.com/office/drawing/2014/main" id="{9DAF283A-0B3C-4BB4-B677-630B94A0CC4D}"/>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F41F795B-0923-4C4A-81FC-6760C206440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9E382344-511E-45C8-BC22-497358AA58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14EB04E-81AC-4E5C-8CDF-B912D29AA754}" type="slidenum">
              <a:rPr lang="en-GB" altLang="cs-CZ"/>
              <a:pPr>
                <a:spcBef>
                  <a:spcPct val="0"/>
                </a:spcBef>
              </a:pPr>
              <a:t>23</a:t>
            </a:fld>
            <a:endParaRPr lang="en-GB" altLang="cs-CZ"/>
          </a:p>
        </p:txBody>
      </p:sp>
      <p:sp>
        <p:nvSpPr>
          <p:cNvPr id="49155" name="Rectangle 2">
            <a:extLst>
              <a:ext uri="{FF2B5EF4-FFF2-40B4-BE49-F238E27FC236}">
                <a16:creationId xmlns:a16="http://schemas.microsoft.com/office/drawing/2014/main" id="{65062E18-4FC7-4D16-AD1A-CBCA6491164B}"/>
              </a:ext>
            </a:extLst>
          </p:cNvPr>
          <p:cNvSpPr>
            <a:spLocks noGrp="1" noRot="1" noChangeAspect="1" noChangeArrowheads="1" noTextEdit="1"/>
          </p:cNvSpPr>
          <p:nvPr>
            <p:ph type="sldImg"/>
          </p:nvPr>
        </p:nvSpPr>
        <p:spPr>
          <a:xfrm>
            <a:off x="381000" y="685800"/>
            <a:ext cx="6096000" cy="3429000"/>
          </a:xfrm>
          <a:ln/>
        </p:spPr>
      </p:sp>
      <p:sp>
        <p:nvSpPr>
          <p:cNvPr id="49156" name="Rectangle 3">
            <a:extLst>
              <a:ext uri="{FF2B5EF4-FFF2-40B4-BE49-F238E27FC236}">
                <a16:creationId xmlns:a16="http://schemas.microsoft.com/office/drawing/2014/main" id="{8F55126C-010E-4250-9CFF-0E2E73A702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D8D988-4CFB-4D19-826C-DCD590868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B655F9-C795-4A01-9BB0-80F463DBB800}" type="slidenum">
              <a:rPr lang="en-GB" altLang="cs-CZ"/>
              <a:pPr>
                <a:spcBef>
                  <a:spcPct val="0"/>
                </a:spcBef>
              </a:pPr>
              <a:t>24</a:t>
            </a:fld>
            <a:endParaRPr lang="en-GB" altLang="cs-CZ"/>
          </a:p>
        </p:txBody>
      </p:sp>
      <p:sp>
        <p:nvSpPr>
          <p:cNvPr id="51203" name="Rectangle 2">
            <a:extLst>
              <a:ext uri="{FF2B5EF4-FFF2-40B4-BE49-F238E27FC236}">
                <a16:creationId xmlns:a16="http://schemas.microsoft.com/office/drawing/2014/main" id="{10D34089-CD13-425C-9F54-782EACD26C03}"/>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3B93B427-32CD-42BD-BF22-9A5C7D8A506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6035BC30-6CC5-404B-B5BE-AD04B5F321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3154FA1-78DC-4D25-84E8-F93C7AE62D51}" type="slidenum">
              <a:rPr lang="en-GB" altLang="cs-CZ"/>
              <a:pPr>
                <a:spcBef>
                  <a:spcPct val="0"/>
                </a:spcBef>
              </a:pPr>
              <a:t>25</a:t>
            </a:fld>
            <a:endParaRPr lang="en-GB" altLang="cs-CZ"/>
          </a:p>
        </p:txBody>
      </p:sp>
      <p:sp>
        <p:nvSpPr>
          <p:cNvPr id="53251" name="Rectangle 2">
            <a:extLst>
              <a:ext uri="{FF2B5EF4-FFF2-40B4-BE49-F238E27FC236}">
                <a16:creationId xmlns:a16="http://schemas.microsoft.com/office/drawing/2014/main" id="{BC37698F-042B-4DF5-8B7F-1FE186D13A86}"/>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BD4ADC85-98BC-4869-A69E-F743ED0EDF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16E78812-C9C0-4120-ADF1-9915B42FDA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259AF08-8ED2-4095-B169-89B0D3F54191}" type="slidenum">
              <a:rPr lang="en-GB" altLang="cs-CZ"/>
              <a:pPr>
                <a:spcBef>
                  <a:spcPct val="0"/>
                </a:spcBef>
              </a:pPr>
              <a:t>26</a:t>
            </a:fld>
            <a:endParaRPr lang="en-GB" altLang="cs-CZ"/>
          </a:p>
        </p:txBody>
      </p:sp>
      <p:sp>
        <p:nvSpPr>
          <p:cNvPr id="55299" name="Rectangle 2">
            <a:extLst>
              <a:ext uri="{FF2B5EF4-FFF2-40B4-BE49-F238E27FC236}">
                <a16:creationId xmlns:a16="http://schemas.microsoft.com/office/drawing/2014/main" id="{3DAB2F6A-1B05-4BAF-B103-A017CB6E82CE}"/>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9B306907-CBC8-4E3A-938E-ADBC8A21A52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7CADF5CA-DE31-422A-886F-9B8F1A75F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D36595B-4F46-4CC5-8B89-ACD7714DFCE2}" type="slidenum">
              <a:rPr lang="en-GB" altLang="cs-CZ"/>
              <a:pPr>
                <a:spcBef>
                  <a:spcPct val="0"/>
                </a:spcBef>
              </a:pPr>
              <a:t>27</a:t>
            </a:fld>
            <a:endParaRPr lang="en-GB" altLang="cs-CZ"/>
          </a:p>
        </p:txBody>
      </p:sp>
      <p:sp>
        <p:nvSpPr>
          <p:cNvPr id="57347" name="Rectangle 2">
            <a:extLst>
              <a:ext uri="{FF2B5EF4-FFF2-40B4-BE49-F238E27FC236}">
                <a16:creationId xmlns:a16="http://schemas.microsoft.com/office/drawing/2014/main" id="{6F229574-9259-4C1E-A105-5038D773BC95}"/>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DD22AA24-B66B-4836-AE4B-D443DC5FFB6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9778F14-3F8B-468A-9435-E03D90512E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0C394C5-97EA-4874-A7D9-A6420E955853}" type="slidenum">
              <a:rPr lang="en-GB" altLang="cs-CZ"/>
              <a:pPr>
                <a:spcBef>
                  <a:spcPct val="0"/>
                </a:spcBef>
              </a:pPr>
              <a:t>28</a:t>
            </a:fld>
            <a:endParaRPr lang="en-GB" altLang="cs-CZ"/>
          </a:p>
        </p:txBody>
      </p:sp>
      <p:sp>
        <p:nvSpPr>
          <p:cNvPr id="59395" name="Rectangle 2">
            <a:extLst>
              <a:ext uri="{FF2B5EF4-FFF2-40B4-BE49-F238E27FC236}">
                <a16:creationId xmlns:a16="http://schemas.microsoft.com/office/drawing/2014/main" id="{FF959759-09EE-4A16-8EF6-52BEEDE43C43}"/>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499386F2-E0F6-439A-ACEB-BA21C3F0F1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9E63670-0405-42BC-8735-4772801C01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D37CBCB-2F6C-4987-8054-B32F5CC21E56}" type="slidenum">
              <a:rPr lang="en-GB" altLang="cs-CZ"/>
              <a:pPr>
                <a:spcBef>
                  <a:spcPct val="0"/>
                </a:spcBef>
              </a:pPr>
              <a:t>29</a:t>
            </a:fld>
            <a:endParaRPr lang="en-GB" altLang="cs-CZ"/>
          </a:p>
        </p:txBody>
      </p:sp>
      <p:sp>
        <p:nvSpPr>
          <p:cNvPr id="61443" name="Rectangle 2">
            <a:extLst>
              <a:ext uri="{FF2B5EF4-FFF2-40B4-BE49-F238E27FC236}">
                <a16:creationId xmlns:a16="http://schemas.microsoft.com/office/drawing/2014/main" id="{DB3E4C67-38A4-4E03-B971-30813FA12887}"/>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067FFB2E-28BC-485C-A649-EA1DCECCE1C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814B1700-3104-438C-8DE8-407BBD06BC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766579D-39BE-4FB2-94B9-7E5D1965725C}" type="slidenum">
              <a:rPr lang="en-GB" altLang="cs-CZ"/>
              <a:pPr>
                <a:spcBef>
                  <a:spcPct val="0"/>
                </a:spcBef>
              </a:pPr>
              <a:t>30</a:t>
            </a:fld>
            <a:endParaRPr lang="en-GB" altLang="cs-CZ"/>
          </a:p>
        </p:txBody>
      </p:sp>
      <p:sp>
        <p:nvSpPr>
          <p:cNvPr id="63491" name="Rectangle 2">
            <a:extLst>
              <a:ext uri="{FF2B5EF4-FFF2-40B4-BE49-F238E27FC236}">
                <a16:creationId xmlns:a16="http://schemas.microsoft.com/office/drawing/2014/main" id="{CF536D99-1C76-4778-B2BF-4385D67C314A}"/>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51BA33B7-2830-4E1B-8DC1-68C9789529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E975D8F-2AE8-404C-9EFB-F248D33E3A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309AC5-1F72-47D9-8308-5C0E97021EE9}" type="slidenum">
              <a:rPr lang="en-GB" altLang="cs-CZ"/>
              <a:pPr>
                <a:spcBef>
                  <a:spcPct val="0"/>
                </a:spcBef>
              </a:pPr>
              <a:t>4</a:t>
            </a:fld>
            <a:endParaRPr lang="en-GB" altLang="cs-CZ"/>
          </a:p>
        </p:txBody>
      </p:sp>
      <p:sp>
        <p:nvSpPr>
          <p:cNvPr id="10243" name="Rectangle 2">
            <a:extLst>
              <a:ext uri="{FF2B5EF4-FFF2-40B4-BE49-F238E27FC236}">
                <a16:creationId xmlns:a16="http://schemas.microsoft.com/office/drawing/2014/main" id="{90D5CEFF-4154-49E7-B097-711A51A03C0B}"/>
              </a:ext>
            </a:extLst>
          </p:cNvPr>
          <p:cNvSpPr>
            <a:spLocks noGrp="1" noRot="1" noChangeAspect="1" noChangeArrowheads="1" noTextEdit="1"/>
          </p:cNvSpPr>
          <p:nvPr>
            <p:ph type="sldImg"/>
          </p:nvPr>
        </p:nvSpPr>
        <p:spPr>
          <a:xfrm>
            <a:off x="381000" y="685800"/>
            <a:ext cx="6096000" cy="3429000"/>
          </a:xfrm>
          <a:ln/>
        </p:spPr>
      </p:sp>
      <p:sp>
        <p:nvSpPr>
          <p:cNvPr id="10244" name="Rectangle 3">
            <a:extLst>
              <a:ext uri="{FF2B5EF4-FFF2-40B4-BE49-F238E27FC236}">
                <a16:creationId xmlns:a16="http://schemas.microsoft.com/office/drawing/2014/main" id="{6E06D155-622B-4191-ACFF-53FC716A9E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4E675FE3-3BEB-4947-8D25-B56F81504B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1B467D-A4B8-4373-BB14-C9719199CC4D}" type="slidenum">
              <a:rPr lang="en-GB" altLang="cs-CZ"/>
              <a:pPr>
                <a:spcBef>
                  <a:spcPct val="0"/>
                </a:spcBef>
              </a:pPr>
              <a:t>31</a:t>
            </a:fld>
            <a:endParaRPr lang="en-GB" altLang="cs-CZ"/>
          </a:p>
        </p:txBody>
      </p:sp>
      <p:sp>
        <p:nvSpPr>
          <p:cNvPr id="65539" name="Rectangle 2">
            <a:extLst>
              <a:ext uri="{FF2B5EF4-FFF2-40B4-BE49-F238E27FC236}">
                <a16:creationId xmlns:a16="http://schemas.microsoft.com/office/drawing/2014/main" id="{38B3D2D0-1F0F-480F-9520-25A0221DC1A6}"/>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26B98F27-AEA3-491B-9033-AA73007CB1A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75AFB22A-93D4-4680-AF47-33A6CF7720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4892B52-E5F4-4516-A9D0-765315A4BB85}" type="slidenum">
              <a:rPr lang="en-GB" altLang="cs-CZ"/>
              <a:pPr>
                <a:spcBef>
                  <a:spcPct val="0"/>
                </a:spcBef>
              </a:pPr>
              <a:t>32</a:t>
            </a:fld>
            <a:endParaRPr lang="en-GB" altLang="cs-CZ"/>
          </a:p>
        </p:txBody>
      </p:sp>
      <p:sp>
        <p:nvSpPr>
          <p:cNvPr id="67587" name="Rectangle 2">
            <a:extLst>
              <a:ext uri="{FF2B5EF4-FFF2-40B4-BE49-F238E27FC236}">
                <a16:creationId xmlns:a16="http://schemas.microsoft.com/office/drawing/2014/main" id="{462DFE8E-8419-404B-8452-2FA7689C91B9}"/>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ECE0E21B-9947-4565-91BD-1CEC8760BC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1D6DAD3B-A592-44A0-919D-7747E6C91F4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4C12B8E-9B81-48D8-A2D3-E762764D75D4}" type="slidenum">
              <a:rPr lang="en-GB" altLang="cs-CZ"/>
              <a:pPr>
                <a:spcBef>
                  <a:spcPct val="0"/>
                </a:spcBef>
              </a:pPr>
              <a:t>33</a:t>
            </a:fld>
            <a:endParaRPr lang="en-GB" altLang="cs-CZ"/>
          </a:p>
        </p:txBody>
      </p:sp>
      <p:sp>
        <p:nvSpPr>
          <p:cNvPr id="69635" name="Rectangle 2">
            <a:extLst>
              <a:ext uri="{FF2B5EF4-FFF2-40B4-BE49-F238E27FC236}">
                <a16:creationId xmlns:a16="http://schemas.microsoft.com/office/drawing/2014/main" id="{994D0F8B-BA33-404E-ABF1-5394C9F94485}"/>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5836E9AA-1AAA-4996-B796-C22F9C6E1A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4384D7A6-8D0B-4CF1-9697-9A7ECD479D7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4C17943-9E04-441F-A12C-3A475C639F17}" type="slidenum">
              <a:rPr lang="en-GB" altLang="cs-CZ"/>
              <a:pPr>
                <a:spcBef>
                  <a:spcPct val="0"/>
                </a:spcBef>
              </a:pPr>
              <a:t>34</a:t>
            </a:fld>
            <a:endParaRPr lang="en-GB" altLang="cs-CZ"/>
          </a:p>
        </p:txBody>
      </p:sp>
      <p:sp>
        <p:nvSpPr>
          <p:cNvPr id="71683" name="Rectangle 2">
            <a:extLst>
              <a:ext uri="{FF2B5EF4-FFF2-40B4-BE49-F238E27FC236}">
                <a16:creationId xmlns:a16="http://schemas.microsoft.com/office/drawing/2014/main" id="{6C6E3455-4DB1-45FA-A73F-6810D383192A}"/>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8E90567D-A7BB-4482-A78C-6E913F695F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FFF310A6-D88D-43DD-916B-B05636BD6A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9B6CBBD-F00A-443F-8E85-6834A2AEF62E}" type="slidenum">
              <a:rPr lang="en-GB" altLang="cs-CZ"/>
              <a:pPr>
                <a:spcBef>
                  <a:spcPct val="0"/>
                </a:spcBef>
              </a:pPr>
              <a:t>35</a:t>
            </a:fld>
            <a:endParaRPr lang="en-GB" altLang="cs-CZ"/>
          </a:p>
        </p:txBody>
      </p:sp>
      <p:sp>
        <p:nvSpPr>
          <p:cNvPr id="73731" name="Rectangle 2">
            <a:extLst>
              <a:ext uri="{FF2B5EF4-FFF2-40B4-BE49-F238E27FC236}">
                <a16:creationId xmlns:a16="http://schemas.microsoft.com/office/drawing/2014/main" id="{29A686BA-B197-47E3-98F5-E4800B5FBEA2}"/>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AB57910E-D5B8-4E71-9178-066D88D66F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84C30D68-F66F-4AAC-8321-9F9976101CA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B1514AE-44FE-413C-8E1D-E4726A0DCCB0}" type="slidenum">
              <a:rPr lang="en-GB" altLang="cs-CZ"/>
              <a:pPr>
                <a:spcBef>
                  <a:spcPct val="0"/>
                </a:spcBef>
              </a:pPr>
              <a:t>36</a:t>
            </a:fld>
            <a:endParaRPr lang="en-GB" altLang="cs-CZ"/>
          </a:p>
        </p:txBody>
      </p:sp>
      <p:sp>
        <p:nvSpPr>
          <p:cNvPr id="75779" name="Rectangle 2">
            <a:extLst>
              <a:ext uri="{FF2B5EF4-FFF2-40B4-BE49-F238E27FC236}">
                <a16:creationId xmlns:a16="http://schemas.microsoft.com/office/drawing/2014/main" id="{89BDF33D-1CB7-413B-AB0A-12C6ACFAC15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D3C303A8-B225-461F-9073-CCEB67F5CF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4C8E24DD-D4D9-446E-8756-374D55F53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D748CA3-850B-411D-9966-8C3EB1FD869D}" type="slidenum">
              <a:rPr lang="en-GB" altLang="cs-CZ"/>
              <a:pPr>
                <a:spcBef>
                  <a:spcPct val="0"/>
                </a:spcBef>
              </a:pPr>
              <a:t>37</a:t>
            </a:fld>
            <a:endParaRPr lang="en-GB" altLang="cs-CZ"/>
          </a:p>
        </p:txBody>
      </p:sp>
      <p:sp>
        <p:nvSpPr>
          <p:cNvPr id="77827" name="Rectangle 2">
            <a:extLst>
              <a:ext uri="{FF2B5EF4-FFF2-40B4-BE49-F238E27FC236}">
                <a16:creationId xmlns:a16="http://schemas.microsoft.com/office/drawing/2014/main" id="{5D64A0F5-FA99-489B-AE3F-20B174D22D49}"/>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32CF1625-2CF5-4639-97ED-F845FEF6FF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17E55AB0-9F7E-4790-B880-CE92AEDAA8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AD4CED0-AC15-4DA8-BA73-9C0B0BB8C196}" type="slidenum">
              <a:rPr lang="en-GB" altLang="cs-CZ"/>
              <a:pPr>
                <a:spcBef>
                  <a:spcPct val="0"/>
                </a:spcBef>
              </a:pPr>
              <a:t>38</a:t>
            </a:fld>
            <a:endParaRPr lang="en-GB" altLang="cs-CZ"/>
          </a:p>
        </p:txBody>
      </p:sp>
      <p:sp>
        <p:nvSpPr>
          <p:cNvPr id="79875" name="Rectangle 2">
            <a:extLst>
              <a:ext uri="{FF2B5EF4-FFF2-40B4-BE49-F238E27FC236}">
                <a16:creationId xmlns:a16="http://schemas.microsoft.com/office/drawing/2014/main" id="{FF8D2859-6F2B-4A6B-830C-CA6D099A833F}"/>
              </a:ext>
            </a:extLst>
          </p:cNvPr>
          <p:cNvSpPr>
            <a:spLocks noGrp="1" noRot="1" noChangeAspect="1" noChangeArrowheads="1" noTextEdit="1"/>
          </p:cNvSpPr>
          <p:nvPr>
            <p:ph type="sldImg"/>
          </p:nvPr>
        </p:nvSpPr>
        <p:spPr>
          <a:xfrm>
            <a:off x="381000" y="685800"/>
            <a:ext cx="6096000" cy="3429000"/>
          </a:xfrm>
          <a:ln/>
        </p:spPr>
      </p:sp>
      <p:sp>
        <p:nvSpPr>
          <p:cNvPr id="79876" name="Rectangle 3">
            <a:extLst>
              <a:ext uri="{FF2B5EF4-FFF2-40B4-BE49-F238E27FC236}">
                <a16:creationId xmlns:a16="http://schemas.microsoft.com/office/drawing/2014/main" id="{5AC3CA8D-69D3-4A84-95A2-C0BDBA3107D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85EDB285-9048-45BC-AA76-3D373079C17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F13E532-871E-4A95-9929-49ED8089F228}" type="slidenum">
              <a:rPr lang="en-GB" altLang="cs-CZ"/>
              <a:pPr>
                <a:spcBef>
                  <a:spcPct val="0"/>
                </a:spcBef>
              </a:pPr>
              <a:t>39</a:t>
            </a:fld>
            <a:endParaRPr lang="en-GB" altLang="cs-CZ"/>
          </a:p>
        </p:txBody>
      </p:sp>
      <p:sp>
        <p:nvSpPr>
          <p:cNvPr id="81923" name="Rectangle 2">
            <a:extLst>
              <a:ext uri="{FF2B5EF4-FFF2-40B4-BE49-F238E27FC236}">
                <a16:creationId xmlns:a16="http://schemas.microsoft.com/office/drawing/2014/main" id="{E3D46E44-651A-4CF4-AF8A-CEA4FF90F615}"/>
              </a:ext>
            </a:extLst>
          </p:cNvPr>
          <p:cNvSpPr>
            <a:spLocks noGrp="1" noRot="1" noChangeAspect="1" noChangeArrowheads="1" noTextEdit="1"/>
          </p:cNvSpPr>
          <p:nvPr>
            <p:ph type="sldImg"/>
          </p:nvPr>
        </p:nvSpPr>
        <p:spPr>
          <a:xfrm>
            <a:off x="381000" y="685800"/>
            <a:ext cx="6096000" cy="3429000"/>
          </a:xfrm>
          <a:ln/>
        </p:spPr>
      </p:sp>
      <p:sp>
        <p:nvSpPr>
          <p:cNvPr id="81924" name="Rectangle 3">
            <a:extLst>
              <a:ext uri="{FF2B5EF4-FFF2-40B4-BE49-F238E27FC236}">
                <a16:creationId xmlns:a16="http://schemas.microsoft.com/office/drawing/2014/main" id="{34D02ED5-4AA5-45BE-8428-CB3E2E585A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7BC19280-8B9F-467D-BBF8-B46F7C28BE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640DDF-6513-4062-9CCA-C2EA28D82799}" type="slidenum">
              <a:rPr lang="en-GB" altLang="cs-CZ"/>
              <a:pPr>
                <a:spcBef>
                  <a:spcPct val="0"/>
                </a:spcBef>
              </a:pPr>
              <a:t>40</a:t>
            </a:fld>
            <a:endParaRPr lang="en-GB" altLang="cs-CZ"/>
          </a:p>
        </p:txBody>
      </p:sp>
      <p:sp>
        <p:nvSpPr>
          <p:cNvPr id="83971" name="Rectangle 2">
            <a:extLst>
              <a:ext uri="{FF2B5EF4-FFF2-40B4-BE49-F238E27FC236}">
                <a16:creationId xmlns:a16="http://schemas.microsoft.com/office/drawing/2014/main" id="{3D4DF7CA-8CFA-46FB-87F6-A64D5DC7669E}"/>
              </a:ext>
            </a:extLst>
          </p:cNvPr>
          <p:cNvSpPr>
            <a:spLocks noGrp="1" noRot="1" noChangeAspect="1" noChangeArrowheads="1" noTextEdit="1"/>
          </p:cNvSpPr>
          <p:nvPr>
            <p:ph type="sldImg"/>
          </p:nvPr>
        </p:nvSpPr>
        <p:spPr>
          <a:xfrm>
            <a:off x="381000" y="685800"/>
            <a:ext cx="6096000" cy="3429000"/>
          </a:xfrm>
          <a:ln/>
        </p:spPr>
      </p:sp>
      <p:sp>
        <p:nvSpPr>
          <p:cNvPr id="83972" name="Rectangle 3">
            <a:extLst>
              <a:ext uri="{FF2B5EF4-FFF2-40B4-BE49-F238E27FC236}">
                <a16:creationId xmlns:a16="http://schemas.microsoft.com/office/drawing/2014/main" id="{6723DE66-9BE3-4109-BA12-B4E68DB960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657F63F-96C2-4ACC-B2FF-2D0674DCF7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545F020-A2A1-463E-9C09-F9C2DBEFA51D}" type="slidenum">
              <a:rPr lang="en-GB" altLang="cs-CZ"/>
              <a:pPr>
                <a:spcBef>
                  <a:spcPct val="0"/>
                </a:spcBef>
              </a:pPr>
              <a:t>5</a:t>
            </a:fld>
            <a:endParaRPr lang="en-GB" altLang="cs-CZ"/>
          </a:p>
        </p:txBody>
      </p:sp>
      <p:sp>
        <p:nvSpPr>
          <p:cNvPr id="12291" name="Rectangle 2">
            <a:extLst>
              <a:ext uri="{FF2B5EF4-FFF2-40B4-BE49-F238E27FC236}">
                <a16:creationId xmlns:a16="http://schemas.microsoft.com/office/drawing/2014/main" id="{C650EF3B-B046-4EB7-946D-B65CBBF1048A}"/>
              </a:ext>
            </a:extLst>
          </p:cNvPr>
          <p:cNvSpPr>
            <a:spLocks noGrp="1" noRot="1" noChangeAspect="1" noChangeArrowheads="1" noTextEdit="1"/>
          </p:cNvSpPr>
          <p:nvPr>
            <p:ph type="sldImg"/>
          </p:nvPr>
        </p:nvSpPr>
        <p:spPr>
          <a:xfrm>
            <a:off x="381000" y="685800"/>
            <a:ext cx="6096000" cy="3429000"/>
          </a:xfrm>
          <a:ln/>
        </p:spPr>
      </p:sp>
      <p:sp>
        <p:nvSpPr>
          <p:cNvPr id="12292" name="Rectangle 3">
            <a:extLst>
              <a:ext uri="{FF2B5EF4-FFF2-40B4-BE49-F238E27FC236}">
                <a16:creationId xmlns:a16="http://schemas.microsoft.com/office/drawing/2014/main" id="{A36D05F3-4F8C-4D03-968D-0544F5642A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30D18035-5F30-4D53-9F30-06078B79C15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5873F19-9174-4629-9D2F-4A9E715EC500}" type="slidenum">
              <a:rPr lang="en-GB" altLang="cs-CZ"/>
              <a:pPr>
                <a:spcBef>
                  <a:spcPct val="0"/>
                </a:spcBef>
              </a:pPr>
              <a:t>41</a:t>
            </a:fld>
            <a:endParaRPr lang="en-GB" altLang="cs-CZ"/>
          </a:p>
        </p:txBody>
      </p:sp>
      <p:sp>
        <p:nvSpPr>
          <p:cNvPr id="86019" name="Rectangle 2">
            <a:extLst>
              <a:ext uri="{FF2B5EF4-FFF2-40B4-BE49-F238E27FC236}">
                <a16:creationId xmlns:a16="http://schemas.microsoft.com/office/drawing/2014/main" id="{7363EDB4-BB2B-4644-BCE2-A9889982214C}"/>
              </a:ext>
            </a:extLst>
          </p:cNvPr>
          <p:cNvSpPr>
            <a:spLocks noGrp="1" noRot="1" noChangeAspect="1" noChangeArrowheads="1" noTextEdit="1"/>
          </p:cNvSpPr>
          <p:nvPr>
            <p:ph type="sldImg"/>
          </p:nvPr>
        </p:nvSpPr>
        <p:spPr>
          <a:xfrm>
            <a:off x="381000" y="685800"/>
            <a:ext cx="6096000" cy="3429000"/>
          </a:xfrm>
          <a:ln/>
        </p:spPr>
      </p:sp>
      <p:sp>
        <p:nvSpPr>
          <p:cNvPr id="86020" name="Rectangle 3">
            <a:extLst>
              <a:ext uri="{FF2B5EF4-FFF2-40B4-BE49-F238E27FC236}">
                <a16:creationId xmlns:a16="http://schemas.microsoft.com/office/drawing/2014/main" id="{A05EF686-60C1-404F-875F-BF4FECED1E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D38A0C58-E3AE-43F7-95E7-2C1090ED95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55C3860-E198-4825-9C19-47A9E20A8CB7}" type="slidenum">
              <a:rPr lang="en-GB" altLang="cs-CZ"/>
              <a:pPr>
                <a:spcBef>
                  <a:spcPct val="0"/>
                </a:spcBef>
              </a:pPr>
              <a:t>6</a:t>
            </a:fld>
            <a:endParaRPr lang="en-GB" altLang="cs-CZ"/>
          </a:p>
        </p:txBody>
      </p:sp>
      <p:sp>
        <p:nvSpPr>
          <p:cNvPr id="14339" name="Rectangle 2">
            <a:extLst>
              <a:ext uri="{FF2B5EF4-FFF2-40B4-BE49-F238E27FC236}">
                <a16:creationId xmlns:a16="http://schemas.microsoft.com/office/drawing/2014/main" id="{3757BF17-CB5D-49F7-935A-C0CFE82E83A6}"/>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87035777-BF2C-4783-929B-B6777EA235A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8E814EC2-E382-45A9-B37E-7B91589C33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E8EAAE4-EEED-46CE-BFF2-44FD6A5F9527}" type="slidenum">
              <a:rPr lang="en-GB" altLang="cs-CZ"/>
              <a:pPr>
                <a:spcBef>
                  <a:spcPct val="0"/>
                </a:spcBef>
              </a:pPr>
              <a:t>7</a:t>
            </a:fld>
            <a:endParaRPr lang="en-GB" altLang="cs-CZ"/>
          </a:p>
        </p:txBody>
      </p:sp>
      <p:sp>
        <p:nvSpPr>
          <p:cNvPr id="16387" name="Rectangle 2">
            <a:extLst>
              <a:ext uri="{FF2B5EF4-FFF2-40B4-BE49-F238E27FC236}">
                <a16:creationId xmlns:a16="http://schemas.microsoft.com/office/drawing/2014/main" id="{08D74A31-C092-4EC1-B1F3-8C275C4ED912}"/>
              </a:ext>
            </a:extLst>
          </p:cNvPr>
          <p:cNvSpPr>
            <a:spLocks noGrp="1" noRot="1" noChangeAspect="1" noChangeArrowheads="1" noTextEdit="1"/>
          </p:cNvSpPr>
          <p:nvPr>
            <p:ph type="sldImg"/>
          </p:nvPr>
        </p:nvSpPr>
        <p:spPr>
          <a:xfrm>
            <a:off x="381000" y="685800"/>
            <a:ext cx="6096000" cy="3429000"/>
          </a:xfrm>
          <a:ln/>
        </p:spPr>
      </p:sp>
      <p:sp>
        <p:nvSpPr>
          <p:cNvPr id="16388" name="Rectangle 3">
            <a:extLst>
              <a:ext uri="{FF2B5EF4-FFF2-40B4-BE49-F238E27FC236}">
                <a16:creationId xmlns:a16="http://schemas.microsoft.com/office/drawing/2014/main" id="{9DB5EBA6-10E6-4CB4-A4C9-78C1DCE39A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C5755A86-80F8-4417-9F97-606E2A0806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6C0A586-6EB4-4802-8CAC-DCDD4BE1700D}" type="slidenum">
              <a:rPr lang="en-GB" altLang="cs-CZ"/>
              <a:pPr>
                <a:spcBef>
                  <a:spcPct val="0"/>
                </a:spcBef>
              </a:pPr>
              <a:t>8</a:t>
            </a:fld>
            <a:endParaRPr lang="en-GB" altLang="cs-CZ"/>
          </a:p>
        </p:txBody>
      </p:sp>
      <p:sp>
        <p:nvSpPr>
          <p:cNvPr id="18435" name="Rectangle 2">
            <a:extLst>
              <a:ext uri="{FF2B5EF4-FFF2-40B4-BE49-F238E27FC236}">
                <a16:creationId xmlns:a16="http://schemas.microsoft.com/office/drawing/2014/main" id="{D23FFA1D-F694-41F0-AD74-20D1DE2D71E3}"/>
              </a:ext>
            </a:extLst>
          </p:cNvPr>
          <p:cNvSpPr>
            <a:spLocks noGrp="1" noRot="1" noChangeAspect="1" noChangeArrowheads="1" noTextEdit="1"/>
          </p:cNvSpPr>
          <p:nvPr>
            <p:ph type="sldImg"/>
          </p:nvPr>
        </p:nvSpPr>
        <p:spPr>
          <a:xfrm>
            <a:off x="381000" y="685800"/>
            <a:ext cx="6096000" cy="3429000"/>
          </a:xfrm>
          <a:ln/>
        </p:spPr>
      </p:sp>
      <p:sp>
        <p:nvSpPr>
          <p:cNvPr id="18436" name="Rectangle 3">
            <a:extLst>
              <a:ext uri="{FF2B5EF4-FFF2-40B4-BE49-F238E27FC236}">
                <a16:creationId xmlns:a16="http://schemas.microsoft.com/office/drawing/2014/main" id="{244BDFB0-5695-43BB-9694-AA1042FE021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09CD9A49-B295-419F-AE5F-7C41CDDD9A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78C8326-D328-46B9-8349-15DB676D10C9}" type="slidenum">
              <a:rPr lang="en-GB" altLang="cs-CZ"/>
              <a:pPr>
                <a:spcBef>
                  <a:spcPct val="0"/>
                </a:spcBef>
              </a:pPr>
              <a:t>9</a:t>
            </a:fld>
            <a:endParaRPr lang="en-GB" altLang="cs-CZ"/>
          </a:p>
        </p:txBody>
      </p:sp>
      <p:sp>
        <p:nvSpPr>
          <p:cNvPr id="20483" name="Rectangle 2">
            <a:extLst>
              <a:ext uri="{FF2B5EF4-FFF2-40B4-BE49-F238E27FC236}">
                <a16:creationId xmlns:a16="http://schemas.microsoft.com/office/drawing/2014/main" id="{7FFE5EFC-D289-4DE7-8005-14FD03391C0C}"/>
              </a:ext>
            </a:extLst>
          </p:cNvPr>
          <p:cNvSpPr>
            <a:spLocks noGrp="1" noRot="1" noChangeAspect="1" noChangeArrowheads="1" noTextEdit="1"/>
          </p:cNvSpPr>
          <p:nvPr>
            <p:ph type="sldImg"/>
          </p:nvPr>
        </p:nvSpPr>
        <p:spPr>
          <a:xfrm>
            <a:off x="381000" y="685800"/>
            <a:ext cx="6096000" cy="3429000"/>
          </a:xfrm>
          <a:ln/>
        </p:spPr>
      </p:sp>
      <p:sp>
        <p:nvSpPr>
          <p:cNvPr id="20484" name="Rectangle 3">
            <a:extLst>
              <a:ext uri="{FF2B5EF4-FFF2-40B4-BE49-F238E27FC236}">
                <a16:creationId xmlns:a16="http://schemas.microsoft.com/office/drawing/2014/main" id="{893B46BD-BA0E-4318-8411-030191DC08E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BF2FBB8-288C-4A31-AB89-65FE3FFA64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2753C3C-C5A1-411E-AB6A-388296720472}" type="slidenum">
              <a:rPr lang="en-GB" altLang="cs-CZ"/>
              <a:pPr>
                <a:spcBef>
                  <a:spcPct val="0"/>
                </a:spcBef>
              </a:pPr>
              <a:t>10</a:t>
            </a:fld>
            <a:endParaRPr lang="en-GB" altLang="cs-CZ"/>
          </a:p>
        </p:txBody>
      </p:sp>
      <p:sp>
        <p:nvSpPr>
          <p:cNvPr id="22531" name="Rectangle 2">
            <a:extLst>
              <a:ext uri="{FF2B5EF4-FFF2-40B4-BE49-F238E27FC236}">
                <a16:creationId xmlns:a16="http://schemas.microsoft.com/office/drawing/2014/main" id="{A4A3C364-23D7-45CE-A100-3627E88860BA}"/>
              </a:ext>
            </a:extLst>
          </p:cNvPr>
          <p:cNvSpPr>
            <a:spLocks noGrp="1" noRot="1" noChangeAspect="1" noChangeArrowheads="1" noTextEdit="1"/>
          </p:cNvSpPr>
          <p:nvPr>
            <p:ph type="sldImg"/>
          </p:nvPr>
        </p:nvSpPr>
        <p:spPr>
          <a:xfrm>
            <a:off x="381000" y="685800"/>
            <a:ext cx="6096000" cy="3429000"/>
          </a:xfrm>
          <a:ln/>
        </p:spPr>
      </p:sp>
      <p:sp>
        <p:nvSpPr>
          <p:cNvPr id="22532" name="Rectangle 3">
            <a:extLst>
              <a:ext uri="{FF2B5EF4-FFF2-40B4-BE49-F238E27FC236}">
                <a16:creationId xmlns:a16="http://schemas.microsoft.com/office/drawing/2014/main" id="{D46AAAC5-30EE-4B13-87DD-24E9153049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8A2EC763-6E78-447C-8889-38F4E41B9216}"/>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F9F25F1B-DD1B-4C9B-80B7-7414D5CB7FB4}"/>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9860C9CF-3014-4C8D-9E67-FC34C184B5A5}"/>
              </a:ext>
            </a:extLst>
          </p:cNvPr>
          <p:cNvSpPr>
            <a:spLocks noGrp="1" noChangeArrowheads="1"/>
          </p:cNvSpPr>
          <p:nvPr>
            <p:ph type="sldNum" sz="quarter" idx="12"/>
          </p:nvPr>
        </p:nvSpPr>
        <p:spPr>
          <a:ln/>
        </p:spPr>
        <p:txBody>
          <a:bodyPr/>
          <a:lstStyle>
            <a:lvl1pPr>
              <a:defRPr/>
            </a:lvl1pPr>
          </a:lstStyle>
          <a:p>
            <a:fld id="{1DA001BC-9422-4795-AED1-51DD5393C19B}" type="slidenum">
              <a:rPr lang="cs-CZ" altLang="cs-CZ"/>
              <a:pPr/>
              <a:t>‹#›</a:t>
            </a:fld>
            <a:endParaRPr lang="cs-CZ" altLang="cs-CZ"/>
          </a:p>
        </p:txBody>
      </p:sp>
    </p:spTree>
    <p:extLst>
      <p:ext uri="{BB962C8B-B14F-4D97-AF65-F5344CB8AC3E}">
        <p14:creationId xmlns:p14="http://schemas.microsoft.com/office/powerpoint/2010/main" val="38695061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16057616-67E8-49B0-ACAB-AB1084E333B1}"/>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D00ACD40-6CE3-41E2-9CEC-435E62DF22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52DBDBCC-8746-46EE-9A72-760517D46F2A}"/>
              </a:ext>
            </a:extLst>
          </p:cNvPr>
          <p:cNvSpPr>
            <a:spLocks noGrp="1" noChangeArrowheads="1"/>
          </p:cNvSpPr>
          <p:nvPr>
            <p:ph type="sldNum" sz="quarter" idx="12"/>
          </p:nvPr>
        </p:nvSpPr>
        <p:spPr>
          <a:ln/>
        </p:spPr>
        <p:txBody>
          <a:bodyPr/>
          <a:lstStyle>
            <a:lvl1pPr>
              <a:defRPr/>
            </a:lvl1pPr>
          </a:lstStyle>
          <a:p>
            <a:fld id="{7F4178DA-C7B3-42DE-A5C5-F16D263F095D}" type="slidenum">
              <a:rPr lang="cs-CZ" altLang="cs-CZ"/>
              <a:pPr/>
              <a:t>‹#›</a:t>
            </a:fld>
            <a:endParaRPr lang="cs-CZ" altLang="cs-CZ"/>
          </a:p>
        </p:txBody>
      </p:sp>
    </p:spTree>
    <p:extLst>
      <p:ext uri="{BB962C8B-B14F-4D97-AF65-F5344CB8AC3E}">
        <p14:creationId xmlns:p14="http://schemas.microsoft.com/office/powerpoint/2010/main" val="2900427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E411E02B-C611-496B-BE4E-99992B121BD1}"/>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739129B6-89AB-40D2-832E-E1F66430AA4E}"/>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3D313D04-FA8D-4855-8E67-0AEF7A8F2545}"/>
              </a:ext>
            </a:extLst>
          </p:cNvPr>
          <p:cNvSpPr>
            <a:spLocks noGrp="1" noChangeArrowheads="1"/>
          </p:cNvSpPr>
          <p:nvPr>
            <p:ph type="sldNum" sz="quarter" idx="12"/>
          </p:nvPr>
        </p:nvSpPr>
        <p:spPr>
          <a:ln/>
        </p:spPr>
        <p:txBody>
          <a:bodyPr/>
          <a:lstStyle>
            <a:lvl1pPr>
              <a:defRPr/>
            </a:lvl1pPr>
          </a:lstStyle>
          <a:p>
            <a:fld id="{2954974F-B106-40F3-96F5-89105FB738A2}" type="slidenum">
              <a:rPr lang="cs-CZ" altLang="cs-CZ"/>
              <a:pPr/>
              <a:t>‹#›</a:t>
            </a:fld>
            <a:endParaRPr lang="cs-CZ" altLang="cs-CZ"/>
          </a:p>
        </p:txBody>
      </p:sp>
    </p:spTree>
    <p:extLst>
      <p:ext uri="{BB962C8B-B14F-4D97-AF65-F5344CB8AC3E}">
        <p14:creationId xmlns:p14="http://schemas.microsoft.com/office/powerpoint/2010/main" val="2190621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AndTwoObj" preserve="1">
  <p:cSld name="Nadpis, 1 velký a 2 malé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obsah 2"/>
          <p:cNvSpPr>
            <a:spLocks noGrp="1"/>
          </p:cNvSpPr>
          <p:nvPr>
            <p:ph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12CC6808-EE7E-4A16-9970-68A656402BA1}"/>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54843922-96C0-42DE-80C4-0E2236F76C9C}"/>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B0D3C2F8-D1A0-4C0D-99DC-553C1EA7D795}"/>
              </a:ext>
            </a:extLst>
          </p:cNvPr>
          <p:cNvSpPr>
            <a:spLocks noGrp="1" noChangeArrowheads="1"/>
          </p:cNvSpPr>
          <p:nvPr>
            <p:ph type="sldNum" sz="quarter" idx="12"/>
          </p:nvPr>
        </p:nvSpPr>
        <p:spPr>
          <a:ln/>
        </p:spPr>
        <p:txBody>
          <a:bodyPr/>
          <a:lstStyle>
            <a:lvl1pPr>
              <a:defRPr/>
            </a:lvl1pPr>
          </a:lstStyle>
          <a:p>
            <a:fld id="{0AEF0BBF-89D0-48E8-88E0-32AEE99E4A83}" type="slidenum">
              <a:rPr lang="cs-CZ" altLang="cs-CZ"/>
              <a:pPr/>
              <a:t>‹#›</a:t>
            </a:fld>
            <a:endParaRPr lang="cs-CZ" altLang="cs-CZ"/>
          </a:p>
        </p:txBody>
      </p:sp>
    </p:spTree>
    <p:extLst>
      <p:ext uri="{BB962C8B-B14F-4D97-AF65-F5344CB8AC3E}">
        <p14:creationId xmlns:p14="http://schemas.microsoft.com/office/powerpoint/2010/main" val="3867659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E410C2F1-4320-49D2-8AD1-E375E71B1C49}"/>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4582553F-3173-438D-A745-DDF61E45B15A}"/>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07A791FE-8345-4F42-9ED0-2F03B477B3DB}"/>
              </a:ext>
            </a:extLst>
          </p:cNvPr>
          <p:cNvSpPr>
            <a:spLocks noGrp="1" noChangeArrowheads="1"/>
          </p:cNvSpPr>
          <p:nvPr>
            <p:ph type="sldNum" sz="quarter" idx="12"/>
          </p:nvPr>
        </p:nvSpPr>
        <p:spPr>
          <a:ln/>
        </p:spPr>
        <p:txBody>
          <a:bodyPr/>
          <a:lstStyle>
            <a:lvl1pPr>
              <a:defRPr/>
            </a:lvl1pPr>
          </a:lstStyle>
          <a:p>
            <a:fld id="{31E20DEA-BF71-40F5-A9AA-6D81D82AB36E}" type="slidenum">
              <a:rPr lang="cs-CZ" altLang="cs-CZ"/>
              <a:pPr/>
              <a:t>‹#›</a:t>
            </a:fld>
            <a:endParaRPr lang="cs-CZ" altLang="cs-CZ"/>
          </a:p>
        </p:txBody>
      </p:sp>
    </p:spTree>
    <p:extLst>
      <p:ext uri="{BB962C8B-B14F-4D97-AF65-F5344CB8AC3E}">
        <p14:creationId xmlns:p14="http://schemas.microsoft.com/office/powerpoint/2010/main" val="4077012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 id="2147483703" r:id="rId22"/>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4"/>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6.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3.xml"/><Relationship Id="rId1" Type="http://schemas.openxmlformats.org/officeDocument/2006/relationships/slideLayout" Target="../slideLayouts/slideLayout19.xml"/><Relationship Id="rId4" Type="http://schemas.openxmlformats.org/officeDocument/2006/relationships/image" Target="../media/image19.jpe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5.xml"/><Relationship Id="rId1" Type="http://schemas.openxmlformats.org/officeDocument/2006/relationships/slideLayout" Target="../slideLayouts/slideLayout21.xml"/><Relationship Id="rId6" Type="http://schemas.openxmlformats.org/officeDocument/2006/relationships/image" Target="../media/image21.png"/><Relationship Id="rId5" Type="http://schemas.openxmlformats.org/officeDocument/2006/relationships/oleObject" Target="../embeddings/oleObject2.bin"/><Relationship Id="rId4" Type="http://schemas.openxmlformats.org/officeDocument/2006/relationships/image" Target="../media/image20.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7.xml"/><Relationship Id="rId1" Type="http://schemas.openxmlformats.org/officeDocument/2006/relationships/slideLayout" Target="../slideLayouts/slideLayout18.xml"/><Relationship Id="rId4" Type="http://schemas.openxmlformats.org/officeDocument/2006/relationships/image" Target="../media/image22.png"/></Relationships>
</file>

<file path=ppt/slides/_rels/slide2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28.xml"/><Relationship Id="rId1" Type="http://schemas.openxmlformats.org/officeDocument/2006/relationships/slideLayout" Target="../slideLayouts/slideLayout22.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32.xml"/><Relationship Id="rId1" Type="http://schemas.openxmlformats.org/officeDocument/2006/relationships/slideLayout" Target="../slideLayouts/slideLayout18.xml"/><Relationship Id="rId5" Type="http://schemas.openxmlformats.org/officeDocument/2006/relationships/image" Target="../media/image28.jpeg"/><Relationship Id="rId4" Type="http://schemas.openxmlformats.org/officeDocument/2006/relationships/image" Target="../media/image27.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34.xml"/><Relationship Id="rId1" Type="http://schemas.openxmlformats.org/officeDocument/2006/relationships/slideLayout" Target="../slideLayouts/slideLayout19.xml"/><Relationship Id="rId4" Type="http://schemas.openxmlformats.org/officeDocument/2006/relationships/image" Target="../media/image30.jpeg"/></Relationships>
</file>

<file path=ppt/slides/_rels/slide3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35.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9.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9.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0.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p:txBody>
          <a:bodyPr/>
          <a:lstStyle/>
          <a:p>
            <a:r>
              <a:rPr lang="cs-CZ" altLang="cs-CZ" sz="1200" dirty="0"/>
              <a:t>Biofyzikální ústav Lékařské fakulty</a:t>
            </a:r>
            <a:r>
              <a:rPr lang="en-GB" altLang="cs-CZ" sz="1200" dirty="0"/>
              <a:t> Masaryk</a:t>
            </a:r>
            <a:r>
              <a:rPr lang="cs-CZ" altLang="cs-CZ" sz="1200" dirty="0"/>
              <a:t>ovy univerzity, </a:t>
            </a:r>
            <a:r>
              <a:rPr lang="en-GB" altLang="cs-CZ" sz="1200" dirty="0"/>
              <a:t>Brno</a:t>
            </a:r>
            <a:endParaRPr lang="en-GB" noProof="0" dirty="0"/>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altLang="cs-CZ" sz="4400" b="1" dirty="0"/>
              <a:t>Přednášky z lékařské biofyziky</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p:txBody>
          <a:bodyPr/>
          <a:lstStyle/>
          <a:p>
            <a:r>
              <a:rPr lang="cs-CZ" altLang="cs-CZ" sz="2400" dirty="0"/>
              <a:t>Zařízení pro elektrochemickou analýzu</a:t>
            </a:r>
            <a:br>
              <a:rPr lang="en-GB" altLang="cs-CZ" sz="2400" dirty="0"/>
            </a:br>
            <a:r>
              <a:rPr lang="cs-CZ" altLang="cs-CZ" sz="2400" dirty="0"/>
              <a:t>Pomocné laboratorní přístroje</a:t>
            </a:r>
            <a:endParaRPr lang="en-GB" dirty="0"/>
          </a:p>
        </p:txBody>
      </p:sp>
      <p:pic>
        <p:nvPicPr>
          <p:cNvPr id="6" name="Picture 9">
            <a:extLst>
              <a:ext uri="{FF2B5EF4-FFF2-40B4-BE49-F238E27FC236}">
                <a16:creationId xmlns:a16="http://schemas.microsoft.com/office/drawing/2014/main" id="{2DA013AB-FAA2-4C7A-983F-9B5E485050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4478947" y="271836"/>
            <a:ext cx="3400425" cy="2124075"/>
          </a:xfrm>
          <a:prstGeom prst="rect">
            <a:avLst/>
          </a:prstGeom>
          <a:noFill/>
        </p:spPr>
      </p:pic>
      <p:pic>
        <p:nvPicPr>
          <p:cNvPr id="7" name="Picture 11" descr="beckman">
            <a:extLst>
              <a:ext uri="{FF2B5EF4-FFF2-40B4-BE49-F238E27FC236}">
                <a16:creationId xmlns:a16="http://schemas.microsoft.com/office/drawing/2014/main" id="{836D88B4-8268-4A3C-AB05-972E1FCFA6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8946336" y="2231446"/>
            <a:ext cx="2921000" cy="2278063"/>
          </a:xfrm>
          <a:prstGeom prst="rect">
            <a:avLst/>
          </a:prstGeom>
          <a:noFill/>
        </p:spPr>
      </p:pic>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996CE4-82B7-4661-88CD-F595850EF9CA}"/>
              </a:ext>
            </a:extLst>
          </p:cNvPr>
          <p:cNvSpPr>
            <a:spLocks noGrp="1" noChangeArrowheads="1"/>
          </p:cNvSpPr>
          <p:nvPr>
            <p:ph type="title"/>
          </p:nvPr>
        </p:nvSpPr>
        <p:spPr>
          <a:xfrm>
            <a:off x="793531" y="369233"/>
            <a:ext cx="5712372" cy="660782"/>
          </a:xfrm>
          <a:solidFill>
            <a:schemeClr val="bg1"/>
          </a:solidFill>
        </p:spPr>
        <p:txBody>
          <a:bodyPr/>
          <a:lstStyle/>
          <a:p>
            <a:pPr eaLnBrk="1" hangingPunct="1"/>
            <a:r>
              <a:rPr lang="cs-CZ" altLang="cs-CZ" sz="4000" dirty="0"/>
              <a:t>Kalomelová elektroda</a:t>
            </a:r>
            <a:endParaRPr lang="en-GB" altLang="cs-CZ" sz="4000" dirty="0"/>
          </a:p>
        </p:txBody>
      </p:sp>
      <p:sp>
        <p:nvSpPr>
          <p:cNvPr id="21507" name="Rectangle 3">
            <a:extLst>
              <a:ext uri="{FF2B5EF4-FFF2-40B4-BE49-F238E27FC236}">
                <a16:creationId xmlns:a16="http://schemas.microsoft.com/office/drawing/2014/main" id="{8F768DE0-C0BF-44F0-8150-2439F3E8B6F4}"/>
              </a:ext>
            </a:extLst>
          </p:cNvPr>
          <p:cNvSpPr>
            <a:spLocks noGrp="1" noChangeArrowheads="1"/>
          </p:cNvSpPr>
          <p:nvPr>
            <p:ph type="body" sz="half" idx="1"/>
          </p:nvPr>
        </p:nvSpPr>
        <p:spPr>
          <a:xfrm>
            <a:off x="882869" y="1316420"/>
            <a:ext cx="10079420" cy="3341688"/>
          </a:xfrm>
          <a:solidFill>
            <a:schemeClr val="bg1"/>
          </a:solidFill>
        </p:spPr>
        <p:txBody>
          <a:bodyPr/>
          <a:lstStyle/>
          <a:p>
            <a:pPr eaLnBrk="1" hangingPunct="1">
              <a:lnSpc>
                <a:spcPct val="100000"/>
              </a:lnSpc>
            </a:pPr>
            <a:r>
              <a:rPr lang="cs-CZ" altLang="cs-CZ" sz="2000" b="1" dirty="0"/>
              <a:t>Kalomelová elektroda</a:t>
            </a:r>
            <a:r>
              <a:rPr lang="cs-CZ" altLang="cs-CZ" sz="2000" dirty="0"/>
              <a:t> je spolu s elektrodou </a:t>
            </a:r>
            <a:r>
              <a:rPr lang="cs-CZ" altLang="cs-CZ" sz="2000" dirty="0" err="1"/>
              <a:t>stříbrochloridovou</a:t>
            </a:r>
            <a:r>
              <a:rPr lang="cs-CZ" altLang="cs-CZ" sz="2000" dirty="0"/>
              <a:t> nevýznamnější elektrodou druhého druhu. Používá se i jako elektroda referenční (srovnávací) pro měření potenciálu jiných elektrod. Tvoří ji rtuť překrytá vrstvou kalomelu (Hg</a:t>
            </a:r>
            <a:r>
              <a:rPr lang="cs-CZ" altLang="cs-CZ" sz="2000" baseline="-25000" dirty="0"/>
              <a:t>2</a:t>
            </a:r>
            <a:r>
              <a:rPr lang="cs-CZ" altLang="cs-CZ" sz="2000" dirty="0"/>
              <a:t>Cl</a:t>
            </a:r>
            <a:r>
              <a:rPr lang="cs-CZ" altLang="cs-CZ" sz="2000" baseline="-25000" dirty="0"/>
              <a:t>2</a:t>
            </a:r>
            <a:r>
              <a:rPr lang="cs-CZ" altLang="cs-CZ" sz="2000" dirty="0"/>
              <a:t>) a roztokem </a:t>
            </a:r>
            <a:r>
              <a:rPr lang="cs-CZ" altLang="cs-CZ" sz="2000" dirty="0" err="1"/>
              <a:t>KCl</a:t>
            </a:r>
            <a:r>
              <a:rPr lang="cs-CZ" altLang="cs-CZ" sz="2000" dirty="0"/>
              <a:t>. Potenciál této elektrody se řídí rovnovážnou koncentrací aniontů Cl</a:t>
            </a:r>
            <a:r>
              <a:rPr lang="cs-CZ" altLang="cs-CZ" sz="2000" baseline="30000" dirty="0"/>
              <a:t>-</a:t>
            </a:r>
            <a:r>
              <a:rPr lang="cs-CZ" altLang="cs-CZ" sz="2000" dirty="0"/>
              <a:t> v elektrodové reakci:</a:t>
            </a:r>
          </a:p>
          <a:p>
            <a:pPr eaLnBrk="1" hangingPunct="1">
              <a:lnSpc>
                <a:spcPct val="100000"/>
              </a:lnSpc>
            </a:pPr>
            <a:endParaRPr lang="cs-CZ" altLang="cs-CZ" sz="2000" dirty="0"/>
          </a:p>
          <a:p>
            <a:pPr algn="ctr" eaLnBrk="1" hangingPunct="1">
              <a:lnSpc>
                <a:spcPct val="100000"/>
              </a:lnSpc>
            </a:pPr>
            <a:r>
              <a:rPr lang="cs-CZ" altLang="cs-CZ" sz="2000" dirty="0"/>
              <a:t>Hg</a:t>
            </a:r>
            <a:r>
              <a:rPr lang="cs-CZ" altLang="cs-CZ" sz="2000" baseline="-25000" dirty="0"/>
              <a:t>2</a:t>
            </a:r>
            <a:r>
              <a:rPr lang="cs-CZ" altLang="cs-CZ" sz="2000" dirty="0"/>
              <a:t>Cl</a:t>
            </a:r>
            <a:r>
              <a:rPr lang="cs-CZ" altLang="cs-CZ" sz="2000" baseline="-25000" dirty="0"/>
              <a:t>2</a:t>
            </a:r>
            <a:r>
              <a:rPr lang="cs-CZ" altLang="cs-CZ" sz="2000" dirty="0"/>
              <a:t>(s) + 2 e</a:t>
            </a:r>
            <a:r>
              <a:rPr lang="cs-CZ" altLang="cs-CZ" sz="2000" baseline="30000" dirty="0"/>
              <a:t>-</a:t>
            </a:r>
            <a:r>
              <a:rPr lang="cs-CZ" altLang="cs-CZ" sz="2000" dirty="0"/>
              <a:t> = 2 </a:t>
            </a:r>
            <a:r>
              <a:rPr lang="cs-CZ" altLang="cs-CZ" sz="2000" dirty="0" err="1"/>
              <a:t>Hg</a:t>
            </a:r>
            <a:r>
              <a:rPr lang="cs-CZ" altLang="cs-CZ" sz="2000" dirty="0"/>
              <a:t>(l) + 2 Cl</a:t>
            </a:r>
            <a:r>
              <a:rPr lang="cs-CZ" altLang="cs-CZ" sz="2000" baseline="30000" dirty="0"/>
              <a:t>-</a:t>
            </a:r>
          </a:p>
          <a:p>
            <a:pPr algn="ctr" eaLnBrk="1" hangingPunct="1">
              <a:lnSpc>
                <a:spcPct val="100000"/>
              </a:lnSpc>
            </a:pPr>
            <a:endParaRPr lang="cs-CZ" altLang="cs-CZ" sz="2000" baseline="30000" dirty="0"/>
          </a:p>
          <a:p>
            <a:pPr eaLnBrk="1" hangingPunct="1">
              <a:lnSpc>
                <a:spcPct val="100000"/>
              </a:lnSpc>
            </a:pPr>
            <a:r>
              <a:rPr lang="cs-CZ" altLang="cs-CZ" sz="2000" dirty="0"/>
              <a:t>Tato rovnováha je ovlivňována i koncentrací </a:t>
            </a:r>
            <a:r>
              <a:rPr lang="cs-CZ" altLang="cs-CZ" sz="2000" dirty="0" err="1"/>
              <a:t>KCl</a:t>
            </a:r>
            <a:r>
              <a:rPr lang="cs-CZ" altLang="cs-CZ" sz="2000" dirty="0"/>
              <a:t>. Obvykle se připravuje nasycená kalomelová elektroda - roztok </a:t>
            </a:r>
            <a:r>
              <a:rPr lang="cs-CZ" altLang="cs-CZ" sz="2000" dirty="0" err="1"/>
              <a:t>KCl</a:t>
            </a:r>
            <a:r>
              <a:rPr lang="cs-CZ" altLang="cs-CZ" sz="2000" dirty="0"/>
              <a:t> je nasycen. Tato elektroda se vedle snadné přípravy vyznačuje reprodukovatelností a stabilitou potenciálu. Do elektrického obvodu je zapojována pomocí platinového vodiče zavedeného do rtuti.</a:t>
            </a:r>
          </a:p>
        </p:txBody>
      </p:sp>
      <p:pic>
        <p:nvPicPr>
          <p:cNvPr id="21508" name="Picture 5" descr="section1205">
            <a:extLst>
              <a:ext uri="{FF2B5EF4-FFF2-40B4-BE49-F238E27FC236}">
                <a16:creationId xmlns:a16="http://schemas.microsoft.com/office/drawing/2014/main" id="{96E5CEC2-E9E2-4EF9-A7F0-88C9A3E05FD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327752" y="4561490"/>
            <a:ext cx="3583342" cy="2212427"/>
          </a:xfrm>
          <a:noFill/>
        </p:spPr>
      </p:pic>
      <p:sp>
        <p:nvSpPr>
          <p:cNvPr id="21509" name="Text Box 7">
            <a:extLst>
              <a:ext uri="{FF2B5EF4-FFF2-40B4-BE49-F238E27FC236}">
                <a16:creationId xmlns:a16="http://schemas.microsoft.com/office/drawing/2014/main" id="{F46444E6-1441-4FDD-AC41-556B0E471E1F}"/>
              </a:ext>
            </a:extLst>
          </p:cNvPr>
          <p:cNvSpPr txBox="1">
            <a:spLocks noChangeArrowheads="1"/>
          </p:cNvSpPr>
          <p:nvPr/>
        </p:nvSpPr>
        <p:spPr bwMode="auto">
          <a:xfrm>
            <a:off x="4757410" y="5638199"/>
            <a:ext cx="3455987"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http://www.resonancepub.com/electrochem.htm</a:t>
            </a:r>
          </a:p>
        </p:txBody>
      </p:sp>
    </p:spTree>
    <p:extLst>
      <p:ext uri="{BB962C8B-B14F-4D97-AF65-F5344CB8AC3E}">
        <p14:creationId xmlns:p14="http://schemas.microsoft.com/office/powerpoint/2010/main" val="3361052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2C645B5-8FE3-423D-86A9-F996CFA6F2FC}"/>
              </a:ext>
            </a:extLst>
          </p:cNvPr>
          <p:cNvSpPr>
            <a:spLocks noGrp="1" noChangeArrowheads="1"/>
          </p:cNvSpPr>
          <p:nvPr>
            <p:ph type="title"/>
          </p:nvPr>
        </p:nvSpPr>
        <p:spPr>
          <a:xfrm>
            <a:off x="1035269" y="243108"/>
            <a:ext cx="5186855" cy="777875"/>
          </a:xfrm>
          <a:solidFill>
            <a:schemeClr val="bg1"/>
          </a:solidFill>
        </p:spPr>
        <p:txBody>
          <a:bodyPr/>
          <a:lstStyle/>
          <a:p>
            <a:pPr eaLnBrk="1" hangingPunct="1"/>
            <a:r>
              <a:rPr lang="cs-CZ" altLang="cs-CZ" sz="4000" dirty="0"/>
              <a:t>Skleněná elektroda</a:t>
            </a:r>
            <a:endParaRPr lang="en-GB" altLang="cs-CZ" sz="4000" dirty="0"/>
          </a:p>
        </p:txBody>
      </p:sp>
      <p:sp>
        <p:nvSpPr>
          <p:cNvPr id="23555" name="Rectangle 3">
            <a:extLst>
              <a:ext uri="{FF2B5EF4-FFF2-40B4-BE49-F238E27FC236}">
                <a16:creationId xmlns:a16="http://schemas.microsoft.com/office/drawing/2014/main" id="{99661F1B-8822-4D62-A7F3-7569E977AD8B}"/>
              </a:ext>
            </a:extLst>
          </p:cNvPr>
          <p:cNvSpPr>
            <a:spLocks noGrp="1" noChangeArrowheads="1"/>
          </p:cNvSpPr>
          <p:nvPr>
            <p:ph type="body" idx="1"/>
          </p:nvPr>
        </p:nvSpPr>
        <p:spPr>
          <a:xfrm>
            <a:off x="2942897" y="1228507"/>
            <a:ext cx="8650014" cy="5400675"/>
          </a:xfrm>
          <a:solidFill>
            <a:schemeClr val="bg1"/>
          </a:solidFill>
        </p:spPr>
        <p:txBody>
          <a:bodyPr/>
          <a:lstStyle/>
          <a:p>
            <a:pPr marL="0" indent="17463" eaLnBrk="1" hangingPunct="1">
              <a:lnSpc>
                <a:spcPct val="100000"/>
              </a:lnSpc>
              <a:buFontTx/>
              <a:buNone/>
            </a:pPr>
            <a:r>
              <a:rPr lang="cs-CZ" altLang="cs-CZ" sz="1800" b="1" dirty="0"/>
              <a:t>Skleněná elektroda</a:t>
            </a:r>
            <a:r>
              <a:rPr lang="cs-CZ" altLang="cs-CZ" sz="1800" dirty="0"/>
              <a:t> je iontově selektivní. Umožňuje potenciometrické měření pH. Jejím jádrem je </a:t>
            </a:r>
            <a:r>
              <a:rPr lang="cs-CZ" altLang="cs-CZ" sz="1800" dirty="0" err="1"/>
              <a:t>stříbrochloridová</a:t>
            </a:r>
            <a:r>
              <a:rPr lang="cs-CZ" altLang="cs-CZ" sz="1800" dirty="0"/>
              <a:t> elektroda (4) v prostředí o známém pH - například v roztoku </a:t>
            </a:r>
            <a:r>
              <a:rPr lang="cs-CZ" altLang="cs-CZ" sz="1800" dirty="0" err="1"/>
              <a:t>NaCl</a:t>
            </a:r>
            <a:r>
              <a:rPr lang="cs-CZ" altLang="cs-CZ" sz="1800" dirty="0"/>
              <a:t> (2). Tento roztok je oddělen od roztoku s neznámou hodnotou pH tenkou skleněnou membránou (1). Vytváří se koncentrační článek, jehož potenciál je dán koncentrací (aktivitou) vodíkových (</a:t>
            </a:r>
            <a:r>
              <a:rPr lang="cs-CZ" altLang="cs-CZ" sz="1800" dirty="0" err="1"/>
              <a:t>hydroxoniových</a:t>
            </a:r>
            <a:r>
              <a:rPr lang="cs-CZ" altLang="cs-CZ" sz="1800" dirty="0"/>
              <a:t>) iontů po obou stranách membrány, avšak je ovlivňován i ionty alkalických kovů na rozhraní skla a měřeného roztoku. Pro potenciál na povrchu skleněné membrány platí:</a:t>
            </a:r>
          </a:p>
          <a:p>
            <a:pPr marL="0" indent="17463" eaLnBrk="1" hangingPunct="1">
              <a:lnSpc>
                <a:spcPct val="100000"/>
              </a:lnSpc>
              <a:buFontTx/>
              <a:buNone/>
            </a:pPr>
            <a:endParaRPr lang="cs-CZ" altLang="cs-CZ" sz="1800" dirty="0"/>
          </a:p>
          <a:p>
            <a:pPr marL="0" indent="17463" eaLnBrk="1" hangingPunct="1">
              <a:lnSpc>
                <a:spcPct val="100000"/>
              </a:lnSpc>
              <a:buFontTx/>
              <a:buNone/>
            </a:pPr>
            <a:r>
              <a:rPr lang="cs-CZ" altLang="cs-CZ" sz="1800" b="1" dirty="0"/>
              <a:t>E = </a:t>
            </a:r>
            <a:r>
              <a:rPr lang="cs-CZ" altLang="cs-CZ" sz="1800" b="1" dirty="0" err="1"/>
              <a:t>E</a:t>
            </a:r>
            <a:r>
              <a:rPr lang="cs-CZ" altLang="cs-CZ" sz="1800" b="1" baseline="30000" dirty="0" err="1"/>
              <a:t>o</a:t>
            </a:r>
            <a:r>
              <a:rPr lang="cs-CZ" altLang="cs-CZ" sz="1800" b="1" dirty="0"/>
              <a:t> - 0,059 pH    [V],</a:t>
            </a:r>
          </a:p>
          <a:p>
            <a:pPr marL="0" indent="17463" eaLnBrk="1" hangingPunct="1">
              <a:lnSpc>
                <a:spcPct val="100000"/>
              </a:lnSpc>
              <a:buFontTx/>
              <a:buNone/>
            </a:pPr>
            <a:endParaRPr lang="cs-CZ" altLang="cs-CZ" sz="1800" b="1" dirty="0"/>
          </a:p>
          <a:p>
            <a:pPr marL="0" indent="17463" eaLnBrk="1" hangingPunct="1">
              <a:lnSpc>
                <a:spcPct val="100000"/>
              </a:lnSpc>
              <a:buFontTx/>
              <a:buNone/>
            </a:pPr>
            <a:r>
              <a:rPr lang="cs-CZ" altLang="cs-CZ" sz="1800" dirty="0"/>
              <a:t>kde </a:t>
            </a:r>
            <a:r>
              <a:rPr lang="cs-CZ" altLang="cs-CZ" sz="1800" dirty="0" err="1"/>
              <a:t>E</a:t>
            </a:r>
            <a:r>
              <a:rPr lang="cs-CZ" altLang="cs-CZ" sz="1800" baseline="30000" dirty="0" err="1"/>
              <a:t>o</a:t>
            </a:r>
            <a:r>
              <a:rPr lang="cs-CZ" altLang="cs-CZ" sz="1800" dirty="0"/>
              <a:t> je charakteristická konstanta dané elektrody. Napětí na skleněné elektrodě je měřeno voltmetry kalibrované přímo v jednotkách - </a:t>
            </a:r>
            <a:r>
              <a:rPr lang="cs-CZ" altLang="cs-CZ" sz="1800" b="1" dirty="0"/>
              <a:t>pH-metry</a:t>
            </a:r>
            <a:r>
              <a:rPr lang="cs-CZ" altLang="cs-CZ" sz="1800" dirty="0"/>
              <a:t>. Elektrický obvod se skleněnou elektrodou je obvykle uzavřen kalomelovou elektrodou (6) a obě elektrody tvoří často jediné ponorné těleso (5). Pro použití v lékařství a výzkumu existují modifikace skleněných elektrod (kapilární aj.) pro měření pH krve, žaludeční šťávy aj. </a:t>
            </a:r>
            <a:r>
              <a:rPr lang="cs-CZ" altLang="cs-CZ" sz="1800" dirty="0" err="1"/>
              <a:t>Mikroelektrodovými</a:t>
            </a:r>
            <a:r>
              <a:rPr lang="cs-CZ" altLang="cs-CZ" sz="1800" dirty="0"/>
              <a:t> systémy lze měřit pH i přímo v buňkách.</a:t>
            </a:r>
          </a:p>
          <a:p>
            <a:pPr marL="0" indent="17463" eaLnBrk="1" hangingPunct="1">
              <a:lnSpc>
                <a:spcPct val="100000"/>
              </a:lnSpc>
              <a:buFontTx/>
              <a:buNone/>
            </a:pPr>
            <a:r>
              <a:rPr lang="cs-CZ" altLang="cs-CZ" sz="1800" dirty="0"/>
              <a:t>(3) – roztok </a:t>
            </a:r>
            <a:r>
              <a:rPr lang="cs-CZ" altLang="cs-CZ" sz="1800" dirty="0" err="1"/>
              <a:t>KCl</a:t>
            </a:r>
            <a:r>
              <a:rPr lang="cs-CZ" altLang="cs-CZ" sz="1800" dirty="0"/>
              <a:t>, (7) porézní okénko umožňující uzavření obvodu kalomelovou elektrodou</a:t>
            </a:r>
          </a:p>
        </p:txBody>
      </p:sp>
      <p:pic>
        <p:nvPicPr>
          <p:cNvPr id="23556" name="Picture 5" descr="Glass_electrode_scheme">
            <a:extLst>
              <a:ext uri="{FF2B5EF4-FFF2-40B4-BE49-F238E27FC236}">
                <a16:creationId xmlns:a16="http://schemas.microsoft.com/office/drawing/2014/main" id="{D50C1FF3-FFC2-4EBA-8E36-EFF5ADA2EFD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897" y="1622754"/>
            <a:ext cx="1524000" cy="415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7" name="Text Box 6">
            <a:extLst>
              <a:ext uri="{FF2B5EF4-FFF2-40B4-BE49-F238E27FC236}">
                <a16:creationId xmlns:a16="http://schemas.microsoft.com/office/drawing/2014/main" id="{CF804CD1-CD68-4EE4-99DB-11D7C73DBCC0}"/>
              </a:ext>
            </a:extLst>
          </p:cNvPr>
          <p:cNvSpPr txBox="1">
            <a:spLocks noChangeArrowheads="1"/>
          </p:cNvSpPr>
          <p:nvPr/>
        </p:nvSpPr>
        <p:spPr bwMode="auto">
          <a:xfrm>
            <a:off x="1847851" y="5373688"/>
            <a:ext cx="15843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a:solidFill>
                  <a:schemeClr val="bg1"/>
                </a:solidFill>
              </a:rPr>
              <a:t>http://commons.wikimedia.org/wiki/Image:Glass_electrode_scheme.jpg</a:t>
            </a:r>
          </a:p>
        </p:txBody>
      </p:sp>
    </p:spTree>
    <p:extLst>
      <p:ext uri="{BB962C8B-B14F-4D97-AF65-F5344CB8AC3E}">
        <p14:creationId xmlns:p14="http://schemas.microsoft.com/office/powerpoint/2010/main" val="362016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3175FA1-5C62-475C-9A80-6B0CA0B1480F}"/>
              </a:ext>
            </a:extLst>
          </p:cNvPr>
          <p:cNvSpPr>
            <a:spLocks noGrp="1" noChangeArrowheads="1"/>
          </p:cNvSpPr>
          <p:nvPr>
            <p:ph type="title"/>
          </p:nvPr>
        </p:nvSpPr>
        <p:spPr>
          <a:xfrm>
            <a:off x="583325" y="453315"/>
            <a:ext cx="6952593" cy="692313"/>
          </a:xfrm>
          <a:solidFill>
            <a:schemeClr val="bg1"/>
          </a:solidFill>
        </p:spPr>
        <p:txBody>
          <a:bodyPr/>
          <a:lstStyle/>
          <a:p>
            <a:pPr eaLnBrk="1" hangingPunct="1"/>
            <a:r>
              <a:rPr lang="cs-CZ" altLang="cs-CZ" sz="4000" dirty="0"/>
              <a:t>Přístroje pro potenciometrii</a:t>
            </a:r>
            <a:endParaRPr lang="en-GB" altLang="cs-CZ" sz="4000" dirty="0"/>
          </a:p>
        </p:txBody>
      </p:sp>
      <p:sp>
        <p:nvSpPr>
          <p:cNvPr id="25603" name="Rectangle 3">
            <a:extLst>
              <a:ext uri="{FF2B5EF4-FFF2-40B4-BE49-F238E27FC236}">
                <a16:creationId xmlns:a16="http://schemas.microsoft.com/office/drawing/2014/main" id="{E6DD0F09-37BE-4D31-BF38-E3B4A4E17EF4}"/>
              </a:ext>
            </a:extLst>
          </p:cNvPr>
          <p:cNvSpPr>
            <a:spLocks noGrp="1" noChangeArrowheads="1"/>
          </p:cNvSpPr>
          <p:nvPr>
            <p:ph type="body" idx="1"/>
          </p:nvPr>
        </p:nvSpPr>
        <p:spPr>
          <a:xfrm>
            <a:off x="1397877" y="2060575"/>
            <a:ext cx="9480330" cy="3600450"/>
          </a:xfrm>
          <a:solidFill>
            <a:schemeClr val="bg1"/>
          </a:solidFill>
        </p:spPr>
        <p:txBody>
          <a:bodyPr/>
          <a:lstStyle/>
          <a:p>
            <a:pPr eaLnBrk="1" hangingPunct="1">
              <a:lnSpc>
                <a:spcPct val="100000"/>
              </a:lnSpc>
            </a:pPr>
            <a:r>
              <a:rPr lang="cs-CZ" altLang="cs-CZ" sz="2400" dirty="0"/>
              <a:t>Elektrochemické metody, které stanovují koncentrace iontů na základě měření potenciálů odpovídajících elektrod se souhrnně označují jako </a:t>
            </a:r>
            <a:r>
              <a:rPr lang="cs-CZ" altLang="cs-CZ" sz="2400" b="1" dirty="0"/>
              <a:t>potenciometrie</a:t>
            </a:r>
            <a:r>
              <a:rPr lang="cs-CZ" altLang="cs-CZ" sz="2400" dirty="0"/>
              <a:t>.</a:t>
            </a:r>
          </a:p>
          <a:p>
            <a:pPr eaLnBrk="1" hangingPunct="1">
              <a:lnSpc>
                <a:spcPct val="100000"/>
              </a:lnSpc>
            </a:pPr>
            <a:endParaRPr lang="cs-CZ" altLang="cs-CZ" sz="2400" dirty="0"/>
          </a:p>
          <a:p>
            <a:pPr eaLnBrk="1" hangingPunct="1">
              <a:lnSpc>
                <a:spcPct val="100000"/>
              </a:lnSpc>
            </a:pPr>
            <a:r>
              <a:rPr lang="cs-CZ" altLang="cs-CZ" sz="2400" dirty="0"/>
              <a:t>Nejvýznamnější touto metodou je měření</a:t>
            </a:r>
            <a:r>
              <a:rPr lang="en-GB" altLang="cs-CZ" sz="2400" dirty="0"/>
              <a:t> </a:t>
            </a:r>
            <a:r>
              <a:rPr lang="en-GB" altLang="cs-CZ" sz="2400" dirty="0" err="1"/>
              <a:t>pH.</a:t>
            </a:r>
            <a:endParaRPr lang="en-GB" altLang="cs-CZ" sz="2400" dirty="0"/>
          </a:p>
          <a:p>
            <a:pPr eaLnBrk="1" hangingPunct="1">
              <a:lnSpc>
                <a:spcPct val="100000"/>
              </a:lnSpc>
            </a:pPr>
            <a:r>
              <a:rPr lang="cs-CZ" altLang="cs-CZ" sz="2400" dirty="0"/>
              <a:t>Vedle měření pH se můžeme běžně setkat s potenciometrickým stanovením draselných, sodných nebo vápenatých iontů</a:t>
            </a:r>
            <a:r>
              <a:rPr lang="en-GB" altLang="cs-CZ" sz="2400" dirty="0"/>
              <a:t>.</a:t>
            </a:r>
          </a:p>
          <a:p>
            <a:pPr eaLnBrk="1" hangingPunct="1">
              <a:lnSpc>
                <a:spcPct val="100000"/>
              </a:lnSpc>
            </a:pPr>
            <a:r>
              <a:rPr lang="cs-CZ" altLang="cs-CZ" sz="2400" dirty="0"/>
              <a:t>Měřicí systém je vždy tvořen měřicí elektrodou, srovnávací (referenční) elektrodou a voltmetrem.</a:t>
            </a:r>
            <a:endParaRPr lang="en-GB" altLang="cs-CZ" sz="2400" dirty="0"/>
          </a:p>
        </p:txBody>
      </p:sp>
    </p:spTree>
    <p:extLst>
      <p:ext uri="{BB962C8B-B14F-4D97-AF65-F5344CB8AC3E}">
        <p14:creationId xmlns:p14="http://schemas.microsoft.com/office/powerpoint/2010/main" val="1054097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752453BD-EC4B-439A-8B9E-9EB053AA88D7}"/>
              </a:ext>
            </a:extLst>
          </p:cNvPr>
          <p:cNvSpPr>
            <a:spLocks noGrp="1" noChangeArrowheads="1"/>
          </p:cNvSpPr>
          <p:nvPr>
            <p:ph type="title"/>
          </p:nvPr>
        </p:nvSpPr>
        <p:spPr>
          <a:xfrm>
            <a:off x="867104" y="348212"/>
            <a:ext cx="4198883" cy="629251"/>
          </a:xfrm>
          <a:noFill/>
        </p:spPr>
        <p:txBody>
          <a:bodyPr/>
          <a:lstStyle/>
          <a:p>
            <a:pPr eaLnBrk="1" hangingPunct="1"/>
            <a:r>
              <a:rPr lang="cs-CZ" altLang="cs-CZ" sz="4000" dirty="0"/>
              <a:t>Konduktometrie</a:t>
            </a:r>
            <a:endParaRPr lang="en-GB" altLang="cs-CZ" sz="4000" dirty="0"/>
          </a:p>
        </p:txBody>
      </p:sp>
      <p:sp>
        <p:nvSpPr>
          <p:cNvPr id="27651" name="Rectangle 3">
            <a:extLst>
              <a:ext uri="{FF2B5EF4-FFF2-40B4-BE49-F238E27FC236}">
                <a16:creationId xmlns:a16="http://schemas.microsoft.com/office/drawing/2014/main" id="{282F92E6-96DC-41B0-8468-C9E6ACF83B96}"/>
              </a:ext>
            </a:extLst>
          </p:cNvPr>
          <p:cNvSpPr>
            <a:spLocks noGrp="1" noChangeArrowheads="1"/>
          </p:cNvSpPr>
          <p:nvPr>
            <p:ph type="body" idx="1"/>
          </p:nvPr>
        </p:nvSpPr>
        <p:spPr>
          <a:xfrm>
            <a:off x="1053549" y="1412875"/>
            <a:ext cx="10297624" cy="4769264"/>
          </a:xfrm>
          <a:solidFill>
            <a:schemeClr val="bg1"/>
          </a:solidFill>
        </p:spPr>
        <p:txBody>
          <a:bodyPr/>
          <a:lstStyle/>
          <a:p>
            <a:pPr marL="3175" indent="11113" eaLnBrk="1" hangingPunct="1">
              <a:lnSpc>
                <a:spcPct val="100000"/>
              </a:lnSpc>
              <a:buFontTx/>
              <a:buNone/>
            </a:pPr>
            <a:r>
              <a:rPr lang="cs-CZ" altLang="cs-CZ" sz="2000" dirty="0"/>
              <a:t>Významnou elektrochemickou analytickou metodou je </a:t>
            </a:r>
            <a:r>
              <a:rPr lang="cs-CZ" altLang="cs-CZ" sz="2000" b="1" dirty="0"/>
              <a:t>konduktometrie, </a:t>
            </a:r>
            <a:r>
              <a:rPr lang="cs-CZ" altLang="cs-CZ" sz="2000" dirty="0"/>
              <a:t>stanovení vodivosti nebo měrné vodivosti elektrolytů. Elektrický odpor vodiče je dán výrazem:</a:t>
            </a:r>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cs-CZ"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endParaRPr lang="en-GB" altLang="cs-CZ" sz="2000" dirty="0"/>
          </a:p>
          <a:p>
            <a:pPr marL="3175" indent="11113" eaLnBrk="1" hangingPunct="1">
              <a:lnSpc>
                <a:spcPct val="100000"/>
              </a:lnSpc>
              <a:buFontTx/>
              <a:buNone/>
            </a:pPr>
            <a:r>
              <a:rPr lang="cs-CZ" altLang="cs-CZ" sz="2000" dirty="0"/>
              <a:t>kde </a:t>
            </a:r>
            <a:r>
              <a:rPr lang="cs-CZ" altLang="cs-CZ" sz="2000" dirty="0">
                <a:latin typeface="Symbol" panose="05050102010706020507" pitchFamily="18" charset="2"/>
              </a:rPr>
              <a:t>r</a:t>
            </a:r>
            <a:r>
              <a:rPr lang="cs-CZ" altLang="cs-CZ" sz="2000" dirty="0"/>
              <a:t> je měrný odpor, </a:t>
            </a:r>
            <a:r>
              <a:rPr lang="cs-CZ" altLang="cs-CZ" sz="2000" i="1" dirty="0"/>
              <a:t>l</a:t>
            </a:r>
            <a:r>
              <a:rPr lang="cs-CZ" altLang="cs-CZ" sz="2000" dirty="0"/>
              <a:t> - délka vodiče a </a:t>
            </a:r>
            <a:r>
              <a:rPr lang="cs-CZ" altLang="cs-CZ" sz="2000" i="1" dirty="0"/>
              <a:t>S</a:t>
            </a:r>
            <a:r>
              <a:rPr lang="cs-CZ" altLang="cs-CZ" sz="2000" dirty="0"/>
              <a:t> jeho průřez. Převrácená hodnota odporu se označuje jako vodivost, </a:t>
            </a:r>
            <a:r>
              <a:rPr lang="cs-CZ" altLang="cs-CZ" sz="2000" i="1" dirty="0"/>
              <a:t>G = 1/R</a:t>
            </a:r>
            <a:r>
              <a:rPr lang="cs-CZ" altLang="cs-CZ" sz="2000" dirty="0"/>
              <a:t> [</a:t>
            </a:r>
            <a:r>
              <a:rPr lang="cs-CZ" altLang="cs-CZ" sz="2000" dirty="0">
                <a:latin typeface="Symbol" panose="05050102010706020507" pitchFamily="18" charset="2"/>
              </a:rPr>
              <a:t>W</a:t>
            </a:r>
            <a:r>
              <a:rPr lang="cs-CZ" altLang="cs-CZ" sz="2000" baseline="30000" dirty="0"/>
              <a:t>-1</a:t>
            </a:r>
            <a:r>
              <a:rPr lang="cs-CZ" altLang="cs-CZ" sz="2000" dirty="0"/>
              <a:t> = siemens, S]. Měrná vodivost </a:t>
            </a:r>
            <a:r>
              <a:rPr lang="cs-CZ" altLang="cs-CZ" sz="2000" dirty="0">
                <a:latin typeface="Symbol" panose="05050102010706020507" pitchFamily="18" charset="2"/>
              </a:rPr>
              <a:t>g</a:t>
            </a:r>
            <a:r>
              <a:rPr lang="cs-CZ" altLang="cs-CZ" sz="2000" dirty="0"/>
              <a:t> je převrácenou hodnotou měrného odporu (</a:t>
            </a:r>
            <a:r>
              <a:rPr lang="cs-CZ" altLang="cs-CZ" sz="2000" dirty="0">
                <a:latin typeface="Symbol" panose="05050102010706020507" pitchFamily="18" charset="2"/>
              </a:rPr>
              <a:t>g</a:t>
            </a:r>
            <a:r>
              <a:rPr lang="cs-CZ" altLang="cs-CZ" sz="2000" dirty="0"/>
              <a:t> = 1/</a:t>
            </a:r>
            <a:r>
              <a:rPr lang="cs-CZ" altLang="cs-CZ" sz="2000" dirty="0">
                <a:latin typeface="Symbol" panose="05050102010706020507" pitchFamily="18" charset="2"/>
              </a:rPr>
              <a:t>r</a:t>
            </a:r>
            <a:r>
              <a:rPr lang="cs-CZ" altLang="cs-CZ" sz="2000" dirty="0"/>
              <a:t>). </a:t>
            </a:r>
          </a:p>
          <a:p>
            <a:pPr marL="3175" indent="11113" eaLnBrk="1" hangingPunct="1">
              <a:lnSpc>
                <a:spcPct val="100000"/>
              </a:lnSpc>
              <a:buFontTx/>
              <a:buNone/>
            </a:pPr>
            <a:r>
              <a:rPr lang="cs-CZ" altLang="cs-CZ" sz="2000" i="1" dirty="0"/>
              <a:t>C</a:t>
            </a:r>
            <a:r>
              <a:rPr lang="cs-CZ" altLang="cs-CZ" sz="2000" dirty="0"/>
              <a:t> je tzv. </a:t>
            </a:r>
            <a:r>
              <a:rPr lang="cs-CZ" altLang="cs-CZ" sz="2000" b="1" dirty="0"/>
              <a:t>odporová konstanta</a:t>
            </a:r>
            <a:r>
              <a:rPr lang="cs-CZ" altLang="cs-CZ" sz="2000" dirty="0"/>
              <a:t> </a:t>
            </a:r>
            <a:r>
              <a:rPr lang="cs-CZ" altLang="cs-CZ" sz="2000" dirty="0" err="1"/>
              <a:t>konduktometrické</a:t>
            </a:r>
            <a:r>
              <a:rPr lang="cs-CZ" altLang="cs-CZ" sz="2000" dirty="0"/>
              <a:t> nádobky, za jejíž součást považujeme i měrné elektrody. Veličiny </a:t>
            </a:r>
            <a:r>
              <a:rPr lang="cs-CZ" altLang="cs-CZ" sz="2000" i="1" dirty="0"/>
              <a:t>l</a:t>
            </a:r>
            <a:r>
              <a:rPr lang="cs-CZ" altLang="cs-CZ" sz="2000" dirty="0"/>
              <a:t> a </a:t>
            </a:r>
            <a:r>
              <a:rPr lang="cs-CZ" altLang="cs-CZ" sz="2000" i="1" dirty="0"/>
              <a:t>S</a:t>
            </a:r>
            <a:r>
              <a:rPr lang="cs-CZ" altLang="cs-CZ" sz="2000" dirty="0"/>
              <a:t> jsou pro elektrolyt a elektrodový systém jen nesnadno stanovitelné. V praxi se odporová konstanta </a:t>
            </a:r>
            <a:r>
              <a:rPr lang="cs-CZ" altLang="cs-CZ" sz="2000" i="1" dirty="0"/>
              <a:t>C</a:t>
            </a:r>
            <a:r>
              <a:rPr lang="cs-CZ" altLang="cs-CZ" sz="2000" dirty="0"/>
              <a:t> stanovuje na základě experimentálně zjištěného odporu či vodivosti elektrolytu a tabelovaných hodnot měrné vodivosti některých nejčastěji se vyskytujících iontů. </a:t>
            </a:r>
          </a:p>
          <a:p>
            <a:pPr marL="3175" indent="11113" eaLnBrk="1" hangingPunct="1">
              <a:lnSpc>
                <a:spcPct val="80000"/>
              </a:lnSpc>
              <a:buFontTx/>
              <a:buNone/>
            </a:pPr>
            <a:endParaRPr lang="en-GB" altLang="cs-CZ" sz="2000" dirty="0"/>
          </a:p>
        </p:txBody>
      </p:sp>
      <p:sp>
        <p:nvSpPr>
          <p:cNvPr id="27652" name="Rectangle 5">
            <a:extLst>
              <a:ext uri="{FF2B5EF4-FFF2-40B4-BE49-F238E27FC236}">
                <a16:creationId xmlns:a16="http://schemas.microsoft.com/office/drawing/2014/main" id="{99EAB59E-0C68-48AB-B8CB-8AB1ADFB4C76}"/>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27653" name="Rectangle 7">
            <a:extLst>
              <a:ext uri="{FF2B5EF4-FFF2-40B4-BE49-F238E27FC236}">
                <a16:creationId xmlns:a16="http://schemas.microsoft.com/office/drawing/2014/main" id="{327DE180-9DC3-4AC4-9D86-47F1233AFCA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27654" name="Obrázek 1">
            <a:extLst>
              <a:ext uri="{FF2B5EF4-FFF2-40B4-BE49-F238E27FC236}">
                <a16:creationId xmlns:a16="http://schemas.microsoft.com/office/drawing/2014/main" id="{1F53232D-C235-417C-AD7A-B8BA3FE8606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92539" y="2205038"/>
            <a:ext cx="4319587"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3373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20CAADC5-88B2-4D35-B360-7A41F548B15A}"/>
              </a:ext>
            </a:extLst>
          </p:cNvPr>
          <p:cNvSpPr>
            <a:spLocks noGrp="1" noChangeArrowheads="1"/>
          </p:cNvSpPr>
          <p:nvPr>
            <p:ph type="title"/>
          </p:nvPr>
        </p:nvSpPr>
        <p:spPr>
          <a:xfrm>
            <a:off x="856593" y="358722"/>
            <a:ext cx="4388069" cy="660782"/>
          </a:xfrm>
          <a:solidFill>
            <a:schemeClr val="bg1"/>
          </a:solidFill>
        </p:spPr>
        <p:txBody>
          <a:bodyPr/>
          <a:lstStyle/>
          <a:p>
            <a:pPr eaLnBrk="1" hangingPunct="1"/>
            <a:r>
              <a:rPr lang="cs-CZ" altLang="cs-CZ" sz="4000" dirty="0"/>
              <a:t>Konduktometrie</a:t>
            </a:r>
            <a:endParaRPr lang="en-GB" altLang="cs-CZ" sz="4000" dirty="0"/>
          </a:p>
        </p:txBody>
      </p:sp>
      <p:sp>
        <p:nvSpPr>
          <p:cNvPr id="29699" name="Rectangle 3">
            <a:extLst>
              <a:ext uri="{FF2B5EF4-FFF2-40B4-BE49-F238E27FC236}">
                <a16:creationId xmlns:a16="http://schemas.microsoft.com/office/drawing/2014/main" id="{673FE9BA-FEAE-4D89-AFDE-670BCAF3930B}"/>
              </a:ext>
            </a:extLst>
          </p:cNvPr>
          <p:cNvSpPr>
            <a:spLocks noGrp="1" noChangeArrowheads="1"/>
          </p:cNvSpPr>
          <p:nvPr>
            <p:ph type="body" idx="1"/>
          </p:nvPr>
        </p:nvSpPr>
        <p:spPr>
          <a:xfrm>
            <a:off x="1240221" y="1412876"/>
            <a:ext cx="9953295" cy="5184775"/>
          </a:xfrm>
          <a:solidFill>
            <a:schemeClr val="bg1"/>
          </a:solidFill>
        </p:spPr>
        <p:txBody>
          <a:bodyPr/>
          <a:lstStyle/>
          <a:p>
            <a:pPr eaLnBrk="1" hangingPunct="1">
              <a:lnSpc>
                <a:spcPct val="100000"/>
              </a:lnSpc>
              <a:buFontTx/>
              <a:buNone/>
            </a:pPr>
            <a:r>
              <a:rPr lang="cs-CZ" altLang="cs-CZ" sz="2400" dirty="0"/>
              <a:t>Můžeme též psát:</a:t>
            </a:r>
          </a:p>
          <a:p>
            <a:pPr eaLnBrk="1" hangingPunct="1">
              <a:lnSpc>
                <a:spcPct val="100000"/>
              </a:lnSpc>
              <a:buFontTx/>
              <a:buNone/>
            </a:pPr>
            <a:endParaRPr lang="cs-CZ" altLang="cs-CZ" sz="2400" i="1" dirty="0"/>
          </a:p>
          <a:p>
            <a:pPr algn="ctr" eaLnBrk="1" hangingPunct="1">
              <a:lnSpc>
                <a:spcPct val="100000"/>
              </a:lnSpc>
              <a:buFontTx/>
              <a:buNone/>
            </a:pPr>
            <a:r>
              <a:rPr lang="cs-CZ" altLang="cs-CZ" sz="2400" i="1" dirty="0"/>
              <a:t>G</a:t>
            </a:r>
            <a:r>
              <a:rPr lang="cs-CZ" altLang="cs-CZ" sz="2400" dirty="0"/>
              <a:t> = </a:t>
            </a:r>
            <a:r>
              <a:rPr lang="cs-CZ" altLang="cs-CZ" sz="2400" dirty="0">
                <a:latin typeface="Symbol" panose="05050102010706020507" pitchFamily="18" charset="2"/>
              </a:rPr>
              <a:t>g</a:t>
            </a:r>
            <a:r>
              <a:rPr lang="cs-CZ" altLang="cs-CZ" sz="2400" dirty="0"/>
              <a:t>/C,     </a:t>
            </a:r>
            <a:r>
              <a:rPr lang="cs-CZ" altLang="cs-CZ" sz="2400" dirty="0">
                <a:latin typeface="Symbol" panose="05050102010706020507" pitchFamily="18" charset="2"/>
              </a:rPr>
              <a:t>g</a:t>
            </a:r>
            <a:r>
              <a:rPr lang="cs-CZ" altLang="cs-CZ" sz="2400" dirty="0"/>
              <a:t> = </a:t>
            </a:r>
            <a:r>
              <a:rPr lang="cs-CZ" altLang="cs-CZ" sz="2400" i="1" dirty="0"/>
              <a:t>GC</a:t>
            </a:r>
            <a:r>
              <a:rPr lang="cs-CZ" altLang="cs-CZ" sz="2400" dirty="0"/>
              <a:t>     a       </a:t>
            </a:r>
            <a:r>
              <a:rPr lang="cs-CZ" altLang="cs-CZ" sz="2400" i="1" dirty="0"/>
              <a:t>C</a:t>
            </a:r>
            <a:r>
              <a:rPr lang="cs-CZ" altLang="cs-CZ" sz="2400" dirty="0"/>
              <a:t> = </a:t>
            </a:r>
            <a:r>
              <a:rPr lang="cs-CZ" altLang="cs-CZ" sz="2400" dirty="0" err="1">
                <a:latin typeface="Symbol" panose="05050102010706020507" pitchFamily="18" charset="2"/>
              </a:rPr>
              <a:t>g</a:t>
            </a:r>
            <a:r>
              <a:rPr lang="cs-CZ" altLang="cs-CZ" sz="2400" i="1" dirty="0" err="1"/>
              <a:t>R</a:t>
            </a:r>
            <a:endParaRPr lang="cs-CZ" altLang="cs-CZ" sz="2400" i="1" dirty="0"/>
          </a:p>
          <a:p>
            <a:pPr eaLnBrk="1" hangingPunct="1">
              <a:lnSpc>
                <a:spcPct val="100000"/>
              </a:lnSpc>
              <a:buFontTx/>
              <a:buNone/>
            </a:pPr>
            <a:endParaRPr lang="cs-CZ" altLang="cs-CZ" sz="2400" dirty="0"/>
          </a:p>
          <a:p>
            <a:pPr eaLnBrk="1" hangingPunct="1">
              <a:lnSpc>
                <a:spcPct val="100000"/>
              </a:lnSpc>
              <a:buFontTx/>
              <a:buNone/>
            </a:pPr>
            <a:r>
              <a:rPr lang="cs-CZ" altLang="cs-CZ" sz="2400" dirty="0"/>
              <a:t>Měrná vodivost elektrolytů závisí na koncentraci iontů a jejich pohyblivosti, což lze využít pro řadu měření.</a:t>
            </a:r>
          </a:p>
          <a:p>
            <a:pPr eaLnBrk="1" hangingPunct="1">
              <a:lnSpc>
                <a:spcPct val="100000"/>
              </a:lnSpc>
              <a:buFontTx/>
              <a:buNone/>
            </a:pPr>
            <a:r>
              <a:rPr lang="cs-CZ" altLang="cs-CZ" sz="2400" dirty="0"/>
              <a:t>Pro porovnávání vodivosti jednotlivých druhů elektrolytů je vhodné měrnou vodivost vztáhnout na jednotkovou koncentraci a zavést tzv. </a:t>
            </a:r>
            <a:r>
              <a:rPr lang="cs-CZ" altLang="cs-CZ" sz="2400" b="1" dirty="0"/>
              <a:t>molovou vodivost </a:t>
            </a:r>
            <a:r>
              <a:rPr lang="cs-CZ" altLang="cs-CZ" sz="2400" dirty="0">
                <a:latin typeface="Symbol" panose="05050102010706020507" pitchFamily="18" charset="2"/>
              </a:rPr>
              <a:t>L </a:t>
            </a:r>
            <a:r>
              <a:rPr lang="cs-CZ" altLang="cs-CZ" sz="2400" dirty="0"/>
              <a:t>(lambda):</a:t>
            </a:r>
          </a:p>
          <a:p>
            <a:pPr eaLnBrk="1" hangingPunct="1">
              <a:lnSpc>
                <a:spcPct val="100000"/>
              </a:lnSpc>
              <a:buFontTx/>
              <a:buNone/>
            </a:pPr>
            <a:endParaRPr lang="cs-CZ" altLang="cs-CZ" sz="2400" dirty="0"/>
          </a:p>
          <a:p>
            <a:pPr algn="ctr" eaLnBrk="1" hangingPunct="1">
              <a:lnSpc>
                <a:spcPct val="100000"/>
              </a:lnSpc>
              <a:buFont typeface="Symbol" panose="05050102010706020507" pitchFamily="18" charset="2"/>
              <a:buChar char="L"/>
            </a:pPr>
            <a:r>
              <a:rPr lang="en-GB" altLang="cs-CZ" sz="2400" dirty="0"/>
              <a:t>= </a:t>
            </a:r>
            <a:r>
              <a:rPr lang="cs-CZ" altLang="cs-CZ" sz="2400" dirty="0">
                <a:latin typeface="Symbol" panose="05050102010706020507" pitchFamily="18" charset="2"/>
              </a:rPr>
              <a:t>g</a:t>
            </a:r>
            <a:r>
              <a:rPr lang="cs-CZ" altLang="cs-CZ" sz="2400" dirty="0"/>
              <a:t>/c</a:t>
            </a:r>
            <a:r>
              <a:rPr lang="en-GB" altLang="cs-CZ" sz="2400" dirty="0"/>
              <a:t>,</a:t>
            </a:r>
            <a:endParaRPr lang="cs-CZ" altLang="cs-CZ" sz="2400" dirty="0"/>
          </a:p>
          <a:p>
            <a:pPr eaLnBrk="1" hangingPunct="1">
              <a:lnSpc>
                <a:spcPct val="100000"/>
              </a:lnSpc>
              <a:buFont typeface="Symbol" panose="05050102010706020507" pitchFamily="18" charset="2"/>
              <a:buChar char="L"/>
            </a:pPr>
            <a:endParaRPr lang="cs-CZ" altLang="cs-CZ" sz="2400" dirty="0"/>
          </a:p>
          <a:p>
            <a:pPr eaLnBrk="1" hangingPunct="1">
              <a:lnSpc>
                <a:spcPct val="100000"/>
              </a:lnSpc>
              <a:buFontTx/>
              <a:buNone/>
            </a:pPr>
            <a:r>
              <a:rPr lang="cs-CZ" altLang="cs-CZ" sz="2400" dirty="0"/>
              <a:t>    kde </a:t>
            </a:r>
            <a:r>
              <a:rPr lang="cs-CZ" altLang="cs-CZ" sz="2400" i="1" dirty="0"/>
              <a:t>c</a:t>
            </a:r>
            <a:r>
              <a:rPr lang="cs-CZ" altLang="cs-CZ" sz="2400" dirty="0"/>
              <a:t> je koncentrace elektrolytu. </a:t>
            </a:r>
            <a:endParaRPr lang="en-GB" altLang="cs-CZ" sz="2400" dirty="0"/>
          </a:p>
        </p:txBody>
      </p:sp>
    </p:spTree>
    <p:extLst>
      <p:ext uri="{BB962C8B-B14F-4D97-AF65-F5344CB8AC3E}">
        <p14:creationId xmlns:p14="http://schemas.microsoft.com/office/powerpoint/2010/main" val="463131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93573379-7769-4E04-AAD5-F4CD876C5DF1}"/>
              </a:ext>
            </a:extLst>
          </p:cNvPr>
          <p:cNvSpPr>
            <a:spLocks noGrp="1" noChangeArrowheads="1"/>
          </p:cNvSpPr>
          <p:nvPr>
            <p:ph type="title"/>
          </p:nvPr>
        </p:nvSpPr>
        <p:spPr>
          <a:solidFill>
            <a:schemeClr val="bg1"/>
          </a:solidFill>
        </p:spPr>
        <p:txBody>
          <a:bodyPr/>
          <a:lstStyle/>
          <a:p>
            <a:pPr eaLnBrk="1" hangingPunct="1"/>
            <a:r>
              <a:rPr lang="cs-CZ" altLang="cs-CZ" sz="4000"/>
              <a:t>Konduktometry</a:t>
            </a:r>
            <a:endParaRPr lang="en-GB" altLang="cs-CZ" sz="4000"/>
          </a:p>
        </p:txBody>
      </p:sp>
      <p:sp>
        <p:nvSpPr>
          <p:cNvPr id="31747" name="Rectangle 3">
            <a:extLst>
              <a:ext uri="{FF2B5EF4-FFF2-40B4-BE49-F238E27FC236}">
                <a16:creationId xmlns:a16="http://schemas.microsoft.com/office/drawing/2014/main" id="{63C84EC2-8555-449A-9616-7537DE5AA066}"/>
              </a:ext>
            </a:extLst>
          </p:cNvPr>
          <p:cNvSpPr>
            <a:spLocks noGrp="1" noChangeArrowheads="1"/>
          </p:cNvSpPr>
          <p:nvPr>
            <p:ph type="body" sz="half" idx="1"/>
          </p:nvPr>
        </p:nvSpPr>
        <p:spPr>
          <a:xfrm>
            <a:off x="1177159" y="1600202"/>
            <a:ext cx="9995338" cy="2950778"/>
          </a:xfrm>
          <a:solidFill>
            <a:schemeClr val="bg1"/>
          </a:solidFill>
        </p:spPr>
        <p:txBody>
          <a:bodyPr/>
          <a:lstStyle/>
          <a:p>
            <a:pPr eaLnBrk="1" hangingPunct="1">
              <a:lnSpc>
                <a:spcPct val="100000"/>
              </a:lnSpc>
            </a:pPr>
            <a:r>
              <a:rPr lang="cs-CZ" altLang="cs-CZ" sz="2000" b="1" dirty="0" err="1"/>
              <a:t>Konduktometry</a:t>
            </a:r>
            <a:r>
              <a:rPr lang="cs-CZ" altLang="cs-CZ" sz="2000" dirty="0"/>
              <a:t>, přístroje pro měření vodivosti elektrolytů, mohou být tvořeny běžným přístrojem pro měření odporu v obvodu střídavého proudu o frekvenci např. 1  kHz a nízkém napětí. Stejnosměrného proudu použít nelze, protože by mohl vyvolat polarizaci elektrod nebo elektrolýzu roztoku. Dvojice měrných elektrod bývá vyráběna z platiny. Stupnice přístroje je cejchována přímo v jednotkách vodivosti.</a:t>
            </a:r>
          </a:p>
          <a:p>
            <a:pPr eaLnBrk="1" hangingPunct="1">
              <a:lnSpc>
                <a:spcPct val="100000"/>
              </a:lnSpc>
            </a:pPr>
            <a:r>
              <a:rPr lang="cs-CZ" altLang="cs-CZ" sz="2000" dirty="0"/>
              <a:t>Konduktometrie se v praxi nepřímo využívá např. pro kontrolu čistoty destilované vody, při sledování kvality pitné vody, pro měření obsahu vody v půdě či potravinách apod. Významnou aplikací konduktometrie je </a:t>
            </a:r>
            <a:r>
              <a:rPr lang="cs-CZ" altLang="cs-CZ" sz="2000" dirty="0" err="1"/>
              <a:t>konduktometrická</a:t>
            </a:r>
            <a:r>
              <a:rPr lang="cs-CZ" altLang="cs-CZ" sz="2000" dirty="0"/>
              <a:t> titrace, kterou lze např. zjišťovat koncentrace kyselin nebo zásad.</a:t>
            </a:r>
          </a:p>
        </p:txBody>
      </p:sp>
      <p:pic>
        <p:nvPicPr>
          <p:cNvPr id="31748" name="Picture 9" descr="conductivity probe glass">
            <a:extLst>
              <a:ext uri="{FF2B5EF4-FFF2-40B4-BE49-F238E27FC236}">
                <a16:creationId xmlns:a16="http://schemas.microsoft.com/office/drawing/2014/main" id="{ABDE4B68-0F0F-4694-99A7-8680E90ABF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070538" y="4733104"/>
            <a:ext cx="8156247" cy="1282755"/>
          </a:xfrm>
          <a:noFill/>
        </p:spPr>
      </p:pic>
    </p:spTree>
    <p:extLst>
      <p:ext uri="{BB962C8B-B14F-4D97-AF65-F5344CB8AC3E}">
        <p14:creationId xmlns:p14="http://schemas.microsoft.com/office/powerpoint/2010/main" val="2362863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C6A95E0-82F9-4A5A-93D1-FA2D5F280DDF}"/>
              </a:ext>
            </a:extLst>
          </p:cNvPr>
          <p:cNvSpPr>
            <a:spLocks noGrp="1" noChangeArrowheads="1"/>
          </p:cNvSpPr>
          <p:nvPr>
            <p:ph type="title"/>
          </p:nvPr>
        </p:nvSpPr>
        <p:spPr>
          <a:xfrm>
            <a:off x="783062" y="331117"/>
            <a:ext cx="7204800" cy="667366"/>
          </a:xfrm>
          <a:noFill/>
        </p:spPr>
        <p:txBody>
          <a:bodyPr/>
          <a:lstStyle/>
          <a:p>
            <a:pPr eaLnBrk="1" hangingPunct="1"/>
            <a:r>
              <a:rPr lang="cs-CZ" altLang="cs-CZ" sz="4000" dirty="0"/>
              <a:t>Polarografie a </a:t>
            </a:r>
            <a:r>
              <a:rPr lang="cs-CZ" altLang="cs-CZ" sz="4000" dirty="0" err="1"/>
              <a:t>voltametrie</a:t>
            </a:r>
            <a:endParaRPr lang="en-GB" altLang="cs-CZ" sz="4000" dirty="0"/>
          </a:p>
        </p:txBody>
      </p:sp>
      <p:sp>
        <p:nvSpPr>
          <p:cNvPr id="33795" name="Rectangle 3">
            <a:extLst>
              <a:ext uri="{FF2B5EF4-FFF2-40B4-BE49-F238E27FC236}">
                <a16:creationId xmlns:a16="http://schemas.microsoft.com/office/drawing/2014/main" id="{6D5D62C0-641E-4355-BAE6-C68C83B51ED2}"/>
              </a:ext>
            </a:extLst>
          </p:cNvPr>
          <p:cNvSpPr>
            <a:spLocks noGrp="1" noChangeArrowheads="1"/>
          </p:cNvSpPr>
          <p:nvPr>
            <p:ph type="body" idx="1"/>
          </p:nvPr>
        </p:nvSpPr>
        <p:spPr>
          <a:xfrm>
            <a:off x="1250731" y="1600200"/>
            <a:ext cx="8960069" cy="3213538"/>
          </a:xfrm>
          <a:solidFill>
            <a:schemeClr val="bg1"/>
          </a:solidFill>
        </p:spPr>
        <p:txBody>
          <a:bodyPr/>
          <a:lstStyle/>
          <a:p>
            <a:pPr eaLnBrk="1" hangingPunct="1"/>
            <a:r>
              <a:rPr lang="cs-CZ" altLang="cs-CZ" dirty="0"/>
              <a:t>Polarografie a </a:t>
            </a:r>
            <a:r>
              <a:rPr lang="cs-CZ" altLang="cs-CZ" dirty="0" err="1"/>
              <a:t>voltametrie</a:t>
            </a:r>
            <a:r>
              <a:rPr lang="cs-CZ" altLang="cs-CZ" dirty="0"/>
              <a:t> jsou elektrochemické analytické metody, které využívají elektrolytických dějů na dobře polarizovatelných elektrodách. Princip polarografie byl objeven v r. 1922 </a:t>
            </a:r>
            <a:r>
              <a:rPr lang="cs-CZ" altLang="cs-CZ" b="1" dirty="0"/>
              <a:t>prof. Jaroslavem Heyrovským </a:t>
            </a:r>
            <a:r>
              <a:rPr lang="cs-CZ" altLang="cs-CZ" dirty="0"/>
              <a:t>(1890-1967), kterému byla za jeho objev udělena v r. 1959 Nobelova cena za chemii. </a:t>
            </a:r>
          </a:p>
        </p:txBody>
      </p:sp>
    </p:spTree>
    <p:extLst>
      <p:ext uri="{BB962C8B-B14F-4D97-AF65-F5344CB8AC3E}">
        <p14:creationId xmlns:p14="http://schemas.microsoft.com/office/powerpoint/2010/main" val="2222978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CA587A5-CB75-4E4C-B816-EF60F8D574F1}"/>
              </a:ext>
            </a:extLst>
          </p:cNvPr>
          <p:cNvSpPr>
            <a:spLocks noGrp="1" noChangeArrowheads="1"/>
          </p:cNvSpPr>
          <p:nvPr>
            <p:ph type="title"/>
          </p:nvPr>
        </p:nvSpPr>
        <p:spPr>
          <a:xfrm>
            <a:off x="898634" y="358722"/>
            <a:ext cx="4062248" cy="777875"/>
          </a:xfrm>
          <a:solidFill>
            <a:schemeClr val="bg1"/>
          </a:solidFill>
        </p:spPr>
        <p:txBody>
          <a:bodyPr/>
          <a:lstStyle/>
          <a:p>
            <a:pPr eaLnBrk="1" hangingPunct="1"/>
            <a:r>
              <a:rPr lang="cs-CZ" altLang="cs-CZ" sz="4000"/>
              <a:t>Polarografie</a:t>
            </a:r>
          </a:p>
        </p:txBody>
      </p:sp>
      <p:sp>
        <p:nvSpPr>
          <p:cNvPr id="35843" name="Rectangle 3">
            <a:extLst>
              <a:ext uri="{FF2B5EF4-FFF2-40B4-BE49-F238E27FC236}">
                <a16:creationId xmlns:a16="http://schemas.microsoft.com/office/drawing/2014/main" id="{33684C1C-A3A9-438F-9A70-5F4930669F3F}"/>
              </a:ext>
            </a:extLst>
          </p:cNvPr>
          <p:cNvSpPr>
            <a:spLocks noGrp="1" noChangeArrowheads="1"/>
          </p:cNvSpPr>
          <p:nvPr>
            <p:ph type="body" idx="1"/>
          </p:nvPr>
        </p:nvSpPr>
        <p:spPr>
          <a:xfrm>
            <a:off x="777767" y="1341439"/>
            <a:ext cx="6686660" cy="5183187"/>
          </a:xfrm>
          <a:solidFill>
            <a:schemeClr val="bg1"/>
          </a:solidFill>
        </p:spPr>
        <p:txBody>
          <a:bodyPr/>
          <a:lstStyle/>
          <a:p>
            <a:pPr marL="0" indent="17463" eaLnBrk="1" hangingPunct="1">
              <a:lnSpc>
                <a:spcPct val="100000"/>
              </a:lnSpc>
              <a:buFontTx/>
              <a:buNone/>
            </a:pPr>
            <a:r>
              <a:rPr lang="cs-CZ" altLang="cs-CZ" sz="2200" dirty="0"/>
              <a:t>Podstatou polarografie je měření závislosti elektrického proudu na napětí, které je přiváděno na </a:t>
            </a:r>
            <a:r>
              <a:rPr lang="cs-CZ" altLang="cs-CZ" sz="2200" b="1" dirty="0"/>
              <a:t>rtuťovou kapkovou elektrodu</a:t>
            </a:r>
            <a:r>
              <a:rPr lang="cs-CZ" altLang="cs-CZ" sz="2200" dirty="0"/>
              <a:t> (katodu) a obvykle nepřevyšuje -2 V. Tato elektroda při měření v krátkých pravidelných intervalech odkapává, čímž se neustále obnovuje její povrch. </a:t>
            </a:r>
          </a:p>
          <a:p>
            <a:pPr marL="0" indent="17463" eaLnBrk="1" hangingPunct="1">
              <a:lnSpc>
                <a:spcPct val="100000"/>
              </a:lnSpc>
              <a:buFontTx/>
              <a:buNone/>
            </a:pPr>
            <a:r>
              <a:rPr lang="cs-CZ" altLang="cs-CZ" sz="2200" dirty="0"/>
              <a:t>Na povrchu elektrody dochází k vylučování jednotlivých kationtů, a to při charakteristických tzv. vylučovacích napětích, která na polarografických křivkách (polarogramech) odečítáme jako tzv. </a:t>
            </a:r>
            <a:r>
              <a:rPr lang="cs-CZ" altLang="cs-CZ" sz="2200" dirty="0" err="1"/>
              <a:t>půlvlnové</a:t>
            </a:r>
            <a:r>
              <a:rPr lang="cs-CZ" altLang="cs-CZ" sz="2200" dirty="0"/>
              <a:t> potenciály. Vylučování jednotlivých kationtů na elektrodě se projevuje v okolí </a:t>
            </a:r>
            <a:r>
              <a:rPr lang="cs-CZ" altLang="cs-CZ" sz="2200" dirty="0" err="1"/>
              <a:t>půlvlnového</a:t>
            </a:r>
            <a:r>
              <a:rPr lang="cs-CZ" altLang="cs-CZ" sz="2200" dirty="0"/>
              <a:t> potenciálu vzrůstem proudu, úměrným koncentraci daného iontu v roztoku.</a:t>
            </a:r>
          </a:p>
        </p:txBody>
      </p:sp>
      <p:pic>
        <p:nvPicPr>
          <p:cNvPr id="35844" name="Picture 5" descr="image054">
            <a:extLst>
              <a:ext uri="{FF2B5EF4-FFF2-40B4-BE49-F238E27FC236}">
                <a16:creationId xmlns:a16="http://schemas.microsoft.com/office/drawing/2014/main" id="{0C9D33F8-FA34-4D5B-A18B-A46B4520FB67}"/>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7644744" y="740813"/>
            <a:ext cx="3475201" cy="4262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Text Box 6">
            <a:extLst>
              <a:ext uri="{FF2B5EF4-FFF2-40B4-BE49-F238E27FC236}">
                <a16:creationId xmlns:a16="http://schemas.microsoft.com/office/drawing/2014/main" id="{1C814657-ED06-4332-82AB-8A0F57B40A85}"/>
              </a:ext>
            </a:extLst>
          </p:cNvPr>
          <p:cNvSpPr txBox="1">
            <a:spLocks noChangeArrowheads="1"/>
          </p:cNvSpPr>
          <p:nvPr/>
        </p:nvSpPr>
        <p:spPr bwMode="auto">
          <a:xfrm>
            <a:off x="8016657" y="5155653"/>
            <a:ext cx="2663825" cy="1341438"/>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Klasická sestava polarografu</a:t>
            </a:r>
          </a:p>
          <a:p>
            <a:pPr eaLnBrk="1" hangingPunct="1">
              <a:spcBef>
                <a:spcPct val="50000"/>
              </a:spcBef>
              <a:buFontTx/>
              <a:buNone/>
            </a:pPr>
            <a:r>
              <a:rPr lang="cs-CZ" altLang="cs-CZ" sz="1200" dirty="0"/>
              <a:t>http://www.chem.ntnu.edu.tw/changijy/secondyear/teachingcontent.files/image054.jpg</a:t>
            </a:r>
          </a:p>
        </p:txBody>
      </p:sp>
    </p:spTree>
    <p:extLst>
      <p:ext uri="{BB962C8B-B14F-4D97-AF65-F5344CB8AC3E}">
        <p14:creationId xmlns:p14="http://schemas.microsoft.com/office/powerpoint/2010/main" val="1927459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325D368C-66D3-4319-AA65-AEBE204A5C8C}"/>
              </a:ext>
            </a:extLst>
          </p:cNvPr>
          <p:cNvSpPr>
            <a:spLocks noGrp="1" noChangeArrowheads="1"/>
          </p:cNvSpPr>
          <p:nvPr>
            <p:ph type="title"/>
          </p:nvPr>
        </p:nvSpPr>
        <p:spPr>
          <a:xfrm>
            <a:off x="1103586" y="1196975"/>
            <a:ext cx="9616966" cy="1143000"/>
          </a:xfrm>
          <a:solidFill>
            <a:schemeClr val="bg1"/>
          </a:solidFill>
        </p:spPr>
        <p:txBody>
          <a:bodyPr/>
          <a:lstStyle/>
          <a:p>
            <a:pPr algn="l" eaLnBrk="1" hangingPunct="1">
              <a:lnSpc>
                <a:spcPct val="100000"/>
              </a:lnSpc>
            </a:pPr>
            <a:r>
              <a:rPr lang="cs-CZ" altLang="cs-CZ" sz="2000" dirty="0">
                <a:solidFill>
                  <a:schemeClr val="tx1"/>
                </a:solidFill>
              </a:rPr>
              <a:t>Příklad polarogramu. </a:t>
            </a:r>
            <a:r>
              <a:rPr lang="cs-CZ" altLang="cs-CZ" sz="2000" b="0" i="1" dirty="0">
                <a:solidFill>
                  <a:schemeClr val="tx1"/>
                </a:solidFill>
              </a:rPr>
              <a:t>U</a:t>
            </a:r>
            <a:r>
              <a:rPr lang="cs-CZ" altLang="cs-CZ" sz="2000" b="0" i="1" baseline="-25000" dirty="0">
                <a:solidFill>
                  <a:schemeClr val="tx1"/>
                </a:solidFill>
              </a:rPr>
              <a:t>1</a:t>
            </a:r>
            <a:r>
              <a:rPr lang="cs-CZ" altLang="cs-CZ" sz="2000" b="0" i="1" dirty="0">
                <a:solidFill>
                  <a:schemeClr val="tx1"/>
                </a:solidFill>
              </a:rPr>
              <a:t>, U</a:t>
            </a:r>
            <a:r>
              <a:rPr lang="cs-CZ" altLang="cs-CZ" sz="2000" b="0" i="1" baseline="-25000" dirty="0">
                <a:solidFill>
                  <a:schemeClr val="tx1"/>
                </a:solidFill>
              </a:rPr>
              <a:t>2</a:t>
            </a:r>
            <a:r>
              <a:rPr lang="cs-CZ" altLang="cs-CZ" sz="2000" b="0" i="1" dirty="0">
                <a:solidFill>
                  <a:schemeClr val="tx1"/>
                </a:solidFill>
              </a:rPr>
              <a:t>, U</a:t>
            </a:r>
            <a:r>
              <a:rPr lang="cs-CZ" altLang="cs-CZ" sz="2000" b="0" i="1" baseline="-25000" dirty="0">
                <a:solidFill>
                  <a:schemeClr val="tx1"/>
                </a:solidFill>
              </a:rPr>
              <a:t>3</a:t>
            </a:r>
            <a:r>
              <a:rPr lang="cs-CZ" altLang="cs-CZ" sz="2000" b="0" dirty="0">
                <a:solidFill>
                  <a:schemeClr val="tx1"/>
                </a:solidFill>
              </a:rPr>
              <a:t>  jsou tzv. </a:t>
            </a:r>
            <a:r>
              <a:rPr lang="cs-CZ" altLang="cs-CZ" sz="2000" b="0" dirty="0" err="1">
                <a:solidFill>
                  <a:schemeClr val="tx1"/>
                </a:solidFill>
              </a:rPr>
              <a:t>půlvlnové</a:t>
            </a:r>
            <a:r>
              <a:rPr lang="cs-CZ" altLang="cs-CZ" sz="2000" b="0" dirty="0">
                <a:solidFill>
                  <a:schemeClr val="tx1"/>
                </a:solidFill>
              </a:rPr>
              <a:t> potenciály různých kationtů přítomných v roztoku. </a:t>
            </a:r>
            <a:r>
              <a:rPr lang="cs-CZ" altLang="cs-CZ" sz="2000" b="0" dirty="0">
                <a:solidFill>
                  <a:schemeClr val="tx1"/>
                </a:solidFill>
                <a:latin typeface="Symbol" panose="05050102010706020507" pitchFamily="18" charset="2"/>
              </a:rPr>
              <a:t>D</a:t>
            </a:r>
            <a:r>
              <a:rPr lang="cs-CZ" altLang="cs-CZ" sz="2000" b="0" i="1" dirty="0">
                <a:solidFill>
                  <a:schemeClr val="tx1"/>
                </a:solidFill>
              </a:rPr>
              <a:t>I</a:t>
            </a:r>
            <a:r>
              <a:rPr lang="cs-CZ" altLang="cs-CZ" sz="2000" b="0" dirty="0">
                <a:solidFill>
                  <a:schemeClr val="tx1"/>
                </a:solidFill>
              </a:rPr>
              <a:t> je výška polarografické vlny udaná v miliampérech, úměrná koncentraci daného elektrolytu.</a:t>
            </a:r>
          </a:p>
        </p:txBody>
      </p:sp>
      <p:pic>
        <p:nvPicPr>
          <p:cNvPr id="37891" name="Picture 4">
            <a:extLst>
              <a:ext uri="{FF2B5EF4-FFF2-40B4-BE49-F238E27FC236}">
                <a16:creationId xmlns:a16="http://schemas.microsoft.com/office/drawing/2014/main" id="{BCC591A4-D3A0-4A17-AA48-8946737FA67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640014" y="2366963"/>
            <a:ext cx="6696075" cy="4183062"/>
          </a:xfrm>
          <a:noFill/>
        </p:spPr>
      </p:pic>
      <p:sp>
        <p:nvSpPr>
          <p:cNvPr id="37892" name="Rectangle 6">
            <a:extLst>
              <a:ext uri="{FF2B5EF4-FFF2-40B4-BE49-F238E27FC236}">
                <a16:creationId xmlns:a16="http://schemas.microsoft.com/office/drawing/2014/main" id="{2894D9A2-0EBE-455D-BCA5-6C916EB695C2}"/>
              </a:ext>
            </a:extLst>
          </p:cNvPr>
          <p:cNvSpPr>
            <a:spLocks noChangeArrowheads="1"/>
          </p:cNvSpPr>
          <p:nvPr/>
        </p:nvSpPr>
        <p:spPr bwMode="auto">
          <a:xfrm>
            <a:off x="383628" y="159025"/>
            <a:ext cx="3400097" cy="777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Polarografie</a:t>
            </a:r>
            <a:endParaRPr lang="en-GB" altLang="cs-CZ" sz="4000" b="1" dirty="0">
              <a:solidFill>
                <a:schemeClr val="tx2"/>
              </a:solidFill>
            </a:endParaRPr>
          </a:p>
        </p:txBody>
      </p:sp>
    </p:spTree>
    <p:extLst>
      <p:ext uri="{BB962C8B-B14F-4D97-AF65-F5344CB8AC3E}">
        <p14:creationId xmlns:p14="http://schemas.microsoft.com/office/powerpoint/2010/main" val="3159454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84B53297-AAA8-496D-B419-3A959B259A9F}"/>
              </a:ext>
            </a:extLst>
          </p:cNvPr>
          <p:cNvSpPr>
            <a:spLocks noGrp="1" noChangeArrowheads="1"/>
          </p:cNvSpPr>
          <p:nvPr>
            <p:ph type="title"/>
          </p:nvPr>
        </p:nvSpPr>
        <p:spPr>
          <a:xfrm>
            <a:off x="740979" y="411274"/>
            <a:ext cx="6237890" cy="706437"/>
          </a:xfrm>
          <a:solidFill>
            <a:schemeClr val="bg1"/>
          </a:solidFill>
        </p:spPr>
        <p:txBody>
          <a:bodyPr/>
          <a:lstStyle/>
          <a:p>
            <a:pPr eaLnBrk="1" hangingPunct="1"/>
            <a:r>
              <a:rPr lang="cs-CZ" altLang="cs-CZ" sz="4000" dirty="0"/>
              <a:t>Modifikace polarografie</a:t>
            </a:r>
          </a:p>
        </p:txBody>
      </p:sp>
      <p:sp>
        <p:nvSpPr>
          <p:cNvPr id="39939" name="Rectangle 3">
            <a:extLst>
              <a:ext uri="{FF2B5EF4-FFF2-40B4-BE49-F238E27FC236}">
                <a16:creationId xmlns:a16="http://schemas.microsoft.com/office/drawing/2014/main" id="{73C45B84-7008-4889-98C8-B8032FE2EF18}"/>
              </a:ext>
            </a:extLst>
          </p:cNvPr>
          <p:cNvSpPr>
            <a:spLocks noGrp="1" noChangeArrowheads="1"/>
          </p:cNvSpPr>
          <p:nvPr>
            <p:ph type="body" idx="1"/>
          </p:nvPr>
        </p:nvSpPr>
        <p:spPr>
          <a:xfrm>
            <a:off x="693683" y="1125538"/>
            <a:ext cx="10531365" cy="5543550"/>
          </a:xfrm>
          <a:solidFill>
            <a:schemeClr val="bg1"/>
          </a:solidFill>
        </p:spPr>
        <p:txBody>
          <a:bodyPr/>
          <a:lstStyle/>
          <a:p>
            <a:pPr marL="0" indent="17463" eaLnBrk="1" hangingPunct="1">
              <a:lnSpc>
                <a:spcPct val="100000"/>
              </a:lnSpc>
              <a:buFontTx/>
              <a:buNone/>
            </a:pPr>
            <a:r>
              <a:rPr lang="cs-CZ" altLang="cs-CZ" sz="2400" dirty="0"/>
              <a:t>Citlivost polarografie se podařilo zvýšit pomocí několika modifikací (detekční limit leží v oblasti koncentrací desítek až stovek </a:t>
            </a:r>
            <a:r>
              <a:rPr lang="cs-CZ" altLang="cs-CZ" sz="2400" dirty="0" err="1"/>
              <a:t>nM</a:t>
            </a:r>
            <a:r>
              <a:rPr lang="cs-CZ" altLang="cs-CZ" sz="2400" dirty="0"/>
              <a:t>). Lze například pracovat s neodkapávající kapkou a před aplikací napěťové rampy (lineárně rostoucího napětí) nechat analyzované ionty shromáždit na povrchu kapky. </a:t>
            </a:r>
          </a:p>
          <a:p>
            <a:pPr marL="0" indent="17463" eaLnBrk="1" hangingPunct="1">
              <a:lnSpc>
                <a:spcPct val="100000"/>
              </a:lnSpc>
              <a:buFontTx/>
              <a:buNone/>
            </a:pPr>
            <a:r>
              <a:rPr lang="cs-CZ" altLang="cs-CZ" sz="2400" dirty="0"/>
              <a:t>Citlivou variantou polarografie je </a:t>
            </a:r>
            <a:r>
              <a:rPr lang="cs-CZ" altLang="cs-CZ" sz="2400" b="1" dirty="0"/>
              <a:t>diferenční pulsní polarografie</a:t>
            </a:r>
            <a:r>
              <a:rPr lang="cs-CZ" altLang="cs-CZ" sz="2400" dirty="0"/>
              <a:t>. Aplikují se napěťové pulsy o velikosti např. 50 </a:t>
            </a:r>
            <a:r>
              <a:rPr lang="cs-CZ" altLang="cs-CZ" sz="2400" dirty="0" err="1"/>
              <a:t>mV</a:t>
            </a:r>
            <a:r>
              <a:rPr lang="cs-CZ" altLang="cs-CZ" sz="2400" dirty="0"/>
              <a:t> překládané přes napěťovou rampu.</a:t>
            </a:r>
          </a:p>
          <a:p>
            <a:pPr marL="0" indent="17463" eaLnBrk="1" hangingPunct="1">
              <a:lnSpc>
                <a:spcPct val="100000"/>
              </a:lnSpc>
              <a:buFontTx/>
              <a:buNone/>
            </a:pPr>
            <a:r>
              <a:rPr lang="cs-CZ" altLang="cs-CZ" sz="2400" dirty="0"/>
              <a:t>Při </a:t>
            </a:r>
            <a:r>
              <a:rPr lang="cs-CZ" altLang="cs-CZ" sz="2400" b="1" dirty="0"/>
              <a:t>oscilografické polarografii</a:t>
            </a:r>
            <a:r>
              <a:rPr lang="cs-CZ" altLang="cs-CZ" sz="2400" dirty="0"/>
              <a:t> je aplikováno střídavé elektrické napětí. Elektrodový děj je pak dán nejen </a:t>
            </a:r>
            <a:r>
              <a:rPr lang="cs-CZ" altLang="cs-CZ" sz="2400" dirty="0" err="1"/>
              <a:t>faradaickými</a:t>
            </a:r>
            <a:r>
              <a:rPr lang="cs-CZ" altLang="cs-CZ" sz="2400" dirty="0"/>
              <a:t> proudy (výměnou elektronů mezi elektrodou a ionty) ale i proudy kapacitními (nabíjení a vybíjení povrchu elektrody). Kapacita povrchu elektrody je závislá na způsobu uložení adsorbovaných látek. Takto lze proto studovat i látky, které při daném napětí neposkytují žádné </a:t>
            </a:r>
            <a:r>
              <a:rPr lang="cs-CZ" altLang="cs-CZ" sz="2400" dirty="0" err="1"/>
              <a:t>faradaické</a:t>
            </a:r>
            <a:r>
              <a:rPr lang="cs-CZ" altLang="cs-CZ" sz="2400" dirty="0"/>
              <a:t> proudy. Může se jednat i o nukleové kyseliny a jejich složky. Metoda se někdy označuje jako </a:t>
            </a:r>
            <a:r>
              <a:rPr lang="cs-CZ" altLang="cs-CZ" sz="2400" b="1" dirty="0" err="1"/>
              <a:t>tensametrie</a:t>
            </a:r>
            <a:r>
              <a:rPr lang="cs-CZ" altLang="cs-CZ" sz="2400" dirty="0"/>
              <a:t>.</a:t>
            </a:r>
          </a:p>
        </p:txBody>
      </p:sp>
    </p:spTree>
    <p:extLst>
      <p:ext uri="{BB962C8B-B14F-4D97-AF65-F5344CB8AC3E}">
        <p14:creationId xmlns:p14="http://schemas.microsoft.com/office/powerpoint/2010/main" val="2459866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96BDA1F-603B-4162-8426-59CFB83607CC}"/>
              </a:ext>
            </a:extLst>
          </p:cNvPr>
          <p:cNvSpPr>
            <a:spLocks noGrp="1" noChangeArrowheads="1"/>
          </p:cNvSpPr>
          <p:nvPr>
            <p:ph type="title"/>
          </p:nvPr>
        </p:nvSpPr>
        <p:spPr>
          <a:xfrm>
            <a:off x="653332" y="298493"/>
            <a:ext cx="4586578" cy="706437"/>
          </a:xfrm>
          <a:solidFill>
            <a:schemeClr val="bg1"/>
          </a:solidFill>
          <a:ln>
            <a:solidFill>
              <a:schemeClr val="bg1"/>
            </a:solidFill>
            <a:miter lim="800000"/>
            <a:headEnd/>
            <a:tailEnd/>
          </a:ln>
        </p:spPr>
        <p:txBody>
          <a:bodyPr/>
          <a:lstStyle/>
          <a:p>
            <a:pPr eaLnBrk="1" hangingPunct="1"/>
            <a:r>
              <a:rPr lang="cs-CZ" altLang="cs-CZ" sz="4000" dirty="0"/>
              <a:t>Obsah přednášky</a:t>
            </a:r>
            <a:endParaRPr lang="en-GB" altLang="cs-CZ" sz="4000" dirty="0"/>
          </a:p>
        </p:txBody>
      </p:sp>
      <p:sp>
        <p:nvSpPr>
          <p:cNvPr id="5123" name="Rectangle 3">
            <a:extLst>
              <a:ext uri="{FF2B5EF4-FFF2-40B4-BE49-F238E27FC236}">
                <a16:creationId xmlns:a16="http://schemas.microsoft.com/office/drawing/2014/main" id="{5FCDC50B-7133-4EDF-B655-2C5BED2EE350}"/>
              </a:ext>
            </a:extLst>
          </p:cNvPr>
          <p:cNvSpPr>
            <a:spLocks noGrp="1" noChangeArrowheads="1"/>
          </p:cNvSpPr>
          <p:nvPr>
            <p:ph type="body" idx="1"/>
          </p:nvPr>
        </p:nvSpPr>
        <p:spPr>
          <a:xfrm>
            <a:off x="1135117" y="1196975"/>
            <a:ext cx="9837683" cy="5327650"/>
          </a:xfrm>
          <a:solidFill>
            <a:schemeClr val="bg1"/>
          </a:solidFill>
        </p:spPr>
        <p:txBody>
          <a:bodyPr/>
          <a:lstStyle/>
          <a:p>
            <a:pPr eaLnBrk="1" hangingPunct="1">
              <a:lnSpc>
                <a:spcPct val="100000"/>
              </a:lnSpc>
            </a:pPr>
            <a:r>
              <a:rPr lang="cs-CZ" altLang="cs-CZ" sz="2200" dirty="0"/>
              <a:t>Tato přednáška je o principech zařízení pro elektrochemickou analýzu např. tělesných tekutin a jiných biologických vzorků a dále o pomocných zařízeních, s nimiž se často setkáme v biomedicínských laboratořích i ve zdravotnických zařízeních.</a:t>
            </a:r>
          </a:p>
          <a:p>
            <a:pPr eaLnBrk="1" hangingPunct="1">
              <a:lnSpc>
                <a:spcPct val="100000"/>
              </a:lnSpc>
            </a:pPr>
            <a:endParaRPr lang="cs-CZ" altLang="cs-CZ" sz="2200" dirty="0"/>
          </a:p>
          <a:p>
            <a:pPr eaLnBrk="1" hangingPunct="1">
              <a:lnSpc>
                <a:spcPct val="100000"/>
              </a:lnSpc>
            </a:pPr>
            <a:r>
              <a:rPr lang="cs-CZ" altLang="cs-CZ" sz="2200" dirty="0"/>
              <a:t>Zařízení pro elektrochemickou analýzu:</a:t>
            </a:r>
          </a:p>
          <a:p>
            <a:pPr lvl="2">
              <a:lnSpc>
                <a:spcPct val="100000"/>
              </a:lnSpc>
            </a:pPr>
            <a:r>
              <a:rPr lang="cs-CZ" altLang="cs-CZ" sz="2000" dirty="0"/>
              <a:t>Galvanický článek, elektrody a potenciometrie</a:t>
            </a:r>
          </a:p>
          <a:p>
            <a:pPr lvl="2">
              <a:lnSpc>
                <a:spcPct val="100000"/>
              </a:lnSpc>
            </a:pPr>
            <a:r>
              <a:rPr lang="cs-CZ" altLang="cs-CZ" sz="2000" dirty="0" err="1"/>
              <a:t>Konduktometr</a:t>
            </a:r>
            <a:endParaRPr lang="cs-CZ" altLang="cs-CZ" sz="2000" dirty="0"/>
          </a:p>
          <a:p>
            <a:pPr lvl="2">
              <a:lnSpc>
                <a:spcPct val="100000"/>
              </a:lnSpc>
            </a:pPr>
            <a:r>
              <a:rPr lang="cs-CZ" altLang="cs-CZ" sz="2000" dirty="0"/>
              <a:t>Voltametrické a polarografické systémy</a:t>
            </a:r>
          </a:p>
          <a:p>
            <a:pPr lvl="1" eaLnBrk="1" hangingPunct="1">
              <a:lnSpc>
                <a:spcPct val="100000"/>
              </a:lnSpc>
            </a:pPr>
            <a:endParaRPr lang="cs-CZ" altLang="cs-CZ" sz="2000" dirty="0"/>
          </a:p>
          <a:p>
            <a:pPr eaLnBrk="1" hangingPunct="1">
              <a:lnSpc>
                <a:spcPct val="100000"/>
              </a:lnSpc>
            </a:pPr>
            <a:r>
              <a:rPr lang="cs-CZ" altLang="cs-CZ" sz="2200" dirty="0"/>
              <a:t>Pomocná zařízení:</a:t>
            </a:r>
          </a:p>
          <a:p>
            <a:pPr lvl="2">
              <a:lnSpc>
                <a:spcPct val="100000"/>
              </a:lnSpc>
            </a:pPr>
            <a:r>
              <a:rPr lang="cs-CZ" altLang="cs-CZ" sz="2000" dirty="0"/>
              <a:t>Centrifugy</a:t>
            </a:r>
          </a:p>
          <a:p>
            <a:pPr lvl="2">
              <a:lnSpc>
                <a:spcPct val="100000"/>
              </a:lnSpc>
            </a:pPr>
            <a:r>
              <a:rPr lang="cs-CZ" altLang="cs-CZ" sz="2000" dirty="0"/>
              <a:t>Třepačky a míchačky</a:t>
            </a:r>
          </a:p>
          <a:p>
            <a:pPr lvl="2">
              <a:lnSpc>
                <a:spcPct val="100000"/>
              </a:lnSpc>
            </a:pPr>
            <a:r>
              <a:rPr lang="cs-CZ" altLang="cs-CZ" sz="2000" dirty="0"/>
              <a:t>Homogenizátory a dezintegrátory</a:t>
            </a:r>
          </a:p>
          <a:p>
            <a:pPr lvl="2">
              <a:lnSpc>
                <a:spcPct val="100000"/>
              </a:lnSpc>
            </a:pPr>
            <a:r>
              <a:rPr lang="cs-CZ" altLang="cs-CZ" sz="2000" dirty="0"/>
              <a:t>Vývěvy</a:t>
            </a:r>
          </a:p>
          <a:p>
            <a:pPr lvl="2">
              <a:lnSpc>
                <a:spcPct val="100000"/>
              </a:lnSpc>
            </a:pPr>
            <a:r>
              <a:rPr lang="cs-CZ" altLang="cs-CZ" sz="2000" dirty="0"/>
              <a:t>Myčky a čističky</a:t>
            </a:r>
          </a:p>
          <a:p>
            <a:pPr lvl="2">
              <a:lnSpc>
                <a:spcPct val="100000"/>
              </a:lnSpc>
            </a:pPr>
            <a:r>
              <a:rPr lang="cs-CZ" altLang="cs-CZ" sz="2000" dirty="0"/>
              <a:t>Tepelná zařízení a termostaty</a:t>
            </a:r>
          </a:p>
          <a:p>
            <a:pPr lvl="2">
              <a:lnSpc>
                <a:spcPct val="100000"/>
              </a:lnSpc>
            </a:pPr>
            <a:r>
              <a:rPr lang="cs-CZ" altLang="cs-CZ" sz="2000" dirty="0"/>
              <a:t>Klimatizace</a:t>
            </a:r>
          </a:p>
          <a:p>
            <a:pPr eaLnBrk="1" hangingPunct="1">
              <a:lnSpc>
                <a:spcPct val="80000"/>
              </a:lnSpc>
            </a:pPr>
            <a:endParaRPr lang="cs-CZ" altLang="cs-CZ" sz="2000" dirty="0"/>
          </a:p>
        </p:txBody>
      </p:sp>
    </p:spTree>
    <p:extLst>
      <p:ext uri="{BB962C8B-B14F-4D97-AF65-F5344CB8AC3E}">
        <p14:creationId xmlns:p14="http://schemas.microsoft.com/office/powerpoint/2010/main" val="1939889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0948B063-DDD0-47B5-828D-52EB3B019656}"/>
              </a:ext>
            </a:extLst>
          </p:cNvPr>
          <p:cNvSpPr>
            <a:spLocks noGrp="1" noChangeArrowheads="1"/>
          </p:cNvSpPr>
          <p:nvPr>
            <p:ph type="title"/>
          </p:nvPr>
        </p:nvSpPr>
        <p:spPr>
          <a:xfrm>
            <a:off x="783021" y="358723"/>
            <a:ext cx="3252952" cy="534658"/>
          </a:xfrm>
          <a:solidFill>
            <a:schemeClr val="bg1"/>
          </a:solidFill>
        </p:spPr>
        <p:txBody>
          <a:bodyPr/>
          <a:lstStyle/>
          <a:p>
            <a:pPr eaLnBrk="1" hangingPunct="1"/>
            <a:r>
              <a:rPr lang="cs-CZ" altLang="cs-CZ" sz="4000" dirty="0" err="1"/>
              <a:t>Voltametrie</a:t>
            </a:r>
            <a:endParaRPr lang="en-GB" altLang="cs-CZ" sz="4000" dirty="0"/>
          </a:p>
        </p:txBody>
      </p:sp>
      <p:sp>
        <p:nvSpPr>
          <p:cNvPr id="41987" name="Rectangle 3">
            <a:extLst>
              <a:ext uri="{FF2B5EF4-FFF2-40B4-BE49-F238E27FC236}">
                <a16:creationId xmlns:a16="http://schemas.microsoft.com/office/drawing/2014/main" id="{AFC6E6B9-69CE-4F02-91CC-01593068CA2F}"/>
              </a:ext>
            </a:extLst>
          </p:cNvPr>
          <p:cNvSpPr>
            <a:spLocks noGrp="1" noChangeArrowheads="1"/>
          </p:cNvSpPr>
          <p:nvPr>
            <p:ph type="body" idx="1"/>
          </p:nvPr>
        </p:nvSpPr>
        <p:spPr>
          <a:xfrm>
            <a:off x="840828" y="1125538"/>
            <a:ext cx="10541875" cy="5472112"/>
          </a:xfrm>
          <a:solidFill>
            <a:schemeClr val="bg1"/>
          </a:solidFill>
        </p:spPr>
        <p:txBody>
          <a:bodyPr/>
          <a:lstStyle/>
          <a:p>
            <a:pPr marL="0" indent="17463" eaLnBrk="1" hangingPunct="1">
              <a:lnSpc>
                <a:spcPct val="100000"/>
              </a:lnSpc>
              <a:buFontTx/>
              <a:buNone/>
            </a:pPr>
            <a:r>
              <a:rPr lang="cs-CZ" altLang="cs-CZ" sz="2400" b="1" dirty="0" err="1"/>
              <a:t>Voltametrie</a:t>
            </a:r>
            <a:r>
              <a:rPr lang="cs-CZ" altLang="cs-CZ" sz="2400" b="1" dirty="0"/>
              <a:t> </a:t>
            </a:r>
            <a:r>
              <a:rPr lang="cs-CZ" altLang="cs-CZ" sz="2400" dirty="0"/>
              <a:t>je měření závislosti proudu na napětí přiváděném na elektrody umístěné v elektrolytu. Při </a:t>
            </a:r>
            <a:r>
              <a:rPr lang="cs-CZ" altLang="cs-CZ" sz="2400" dirty="0" err="1"/>
              <a:t>voltametrii</a:t>
            </a:r>
            <a:r>
              <a:rPr lang="cs-CZ" altLang="cs-CZ" sz="2400" dirty="0"/>
              <a:t> se používají stejné přístroje jako pro polarografii. Měrné elektrody však mohou být vyrobeny z různých dostatečně inertních a přitom elektricky vodivých materiálů, např. platiny nebo zlata.  Využívá se i elektrod z grafitu či skelného uhlíku. Nevýhodou takových elektrod je nutnost obroušení jejich povrchu po každém měření. </a:t>
            </a:r>
          </a:p>
          <a:p>
            <a:pPr marL="0" indent="17463" eaLnBrk="1" hangingPunct="1">
              <a:lnSpc>
                <a:spcPct val="100000"/>
              </a:lnSpc>
              <a:buFontTx/>
              <a:buNone/>
            </a:pPr>
            <a:r>
              <a:rPr lang="cs-CZ" altLang="cs-CZ" sz="2400" dirty="0"/>
              <a:t>Výhodou </a:t>
            </a:r>
            <a:r>
              <a:rPr lang="cs-CZ" altLang="cs-CZ" sz="2400" dirty="0" err="1"/>
              <a:t>voltametrie</a:t>
            </a:r>
            <a:r>
              <a:rPr lang="cs-CZ" altLang="cs-CZ" sz="2400" dirty="0"/>
              <a:t> je možnost použití elektrod jako anod. (Rtuťovou elektrodu jako anodu využít nelze, protože by docházelo k jejímu rozpouštění.) Je tedy možno sledovat nejen redukční děje, ale i děje oxidační. I </a:t>
            </a:r>
            <a:r>
              <a:rPr lang="cs-CZ" altLang="cs-CZ" sz="2400" dirty="0" err="1"/>
              <a:t>voltametrie</a:t>
            </a:r>
            <a:r>
              <a:rPr lang="cs-CZ" altLang="cs-CZ" sz="2400" dirty="0"/>
              <a:t> může být prováděna metodou oscilografickou nebo diferenčně pulsní.</a:t>
            </a:r>
          </a:p>
          <a:p>
            <a:pPr marL="0" indent="17463" eaLnBrk="1" hangingPunct="1">
              <a:lnSpc>
                <a:spcPct val="100000"/>
              </a:lnSpc>
              <a:buFontTx/>
              <a:buNone/>
            </a:pPr>
            <a:r>
              <a:rPr lang="cs-CZ" altLang="cs-CZ" sz="2400" dirty="0"/>
              <a:t>Při polarografii i </a:t>
            </a:r>
            <a:r>
              <a:rPr lang="cs-CZ" altLang="cs-CZ" sz="2400" dirty="0" err="1"/>
              <a:t>voltametrii</a:t>
            </a:r>
            <a:r>
              <a:rPr lang="cs-CZ" altLang="cs-CZ" sz="2400" dirty="0"/>
              <a:t> se jako elektroda referenční obvykle používá </a:t>
            </a:r>
            <a:r>
              <a:rPr lang="cs-CZ" altLang="cs-CZ" sz="2400" b="1" dirty="0"/>
              <a:t>elektroda kalomelová</a:t>
            </a:r>
            <a:r>
              <a:rPr lang="cs-CZ" altLang="cs-CZ" sz="2400" dirty="0"/>
              <a:t>, propojená s měřeným roztokem nejčastěji můstkem z elektricky vodivého gelu.</a:t>
            </a:r>
          </a:p>
        </p:txBody>
      </p:sp>
    </p:spTree>
    <p:extLst>
      <p:ext uri="{BB962C8B-B14F-4D97-AF65-F5344CB8AC3E}">
        <p14:creationId xmlns:p14="http://schemas.microsoft.com/office/powerpoint/2010/main" val="2667091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00B9FA2-910F-484B-BCBE-6A1770EAE9F5}"/>
              </a:ext>
            </a:extLst>
          </p:cNvPr>
          <p:cNvSpPr>
            <a:spLocks noGrp="1" noChangeArrowheads="1"/>
          </p:cNvSpPr>
          <p:nvPr>
            <p:ph type="title"/>
          </p:nvPr>
        </p:nvSpPr>
        <p:spPr>
          <a:xfrm>
            <a:off x="635917" y="357352"/>
            <a:ext cx="7309903" cy="635548"/>
          </a:xfrm>
          <a:noFill/>
        </p:spPr>
        <p:txBody>
          <a:bodyPr/>
          <a:lstStyle/>
          <a:p>
            <a:pPr eaLnBrk="1" hangingPunct="1"/>
            <a:r>
              <a:rPr lang="cs-CZ" altLang="cs-CZ" sz="4000" dirty="0"/>
              <a:t>Pomocná laboratorní zařízení</a:t>
            </a:r>
          </a:p>
        </p:txBody>
      </p:sp>
      <p:sp>
        <p:nvSpPr>
          <p:cNvPr id="44035" name="Rectangle 3">
            <a:extLst>
              <a:ext uri="{FF2B5EF4-FFF2-40B4-BE49-F238E27FC236}">
                <a16:creationId xmlns:a16="http://schemas.microsoft.com/office/drawing/2014/main" id="{15C6795B-CE23-4296-9895-A3460BE039B7}"/>
              </a:ext>
            </a:extLst>
          </p:cNvPr>
          <p:cNvSpPr>
            <a:spLocks noGrp="1" noChangeArrowheads="1"/>
          </p:cNvSpPr>
          <p:nvPr>
            <p:ph type="body" idx="1"/>
          </p:nvPr>
        </p:nvSpPr>
        <p:spPr>
          <a:xfrm>
            <a:off x="662151" y="1600201"/>
            <a:ext cx="10037379" cy="4060825"/>
          </a:xfrm>
          <a:solidFill>
            <a:schemeClr val="bg1"/>
          </a:solidFill>
        </p:spPr>
        <p:txBody>
          <a:bodyPr/>
          <a:lstStyle/>
          <a:p>
            <a:pPr eaLnBrk="1" hangingPunct="1">
              <a:lnSpc>
                <a:spcPct val="100000"/>
              </a:lnSpc>
            </a:pPr>
            <a:r>
              <a:rPr lang="cs-CZ" altLang="cs-CZ" sz="2400" dirty="0"/>
              <a:t>V moderních laboratořích orientovaných na tzv. biomedicínský výzkum nebo i na analýzy vzorků pro lékařské diagnostické účely se setkáváme s mnoha pomocnými zařízeními, která sice neslouží k vlastnímu výzkumu či analýzám (měření), ale nelze se bez nich obejít. Tato pomocná zařízení někdy mají v souhrnu větší pořizovací cenu než přístroje sloužící k vlastnímu provádění experimentů, vždy však představují nezanedbatelnou nákladovou položku. Mnohá z nich jsou zmiňována spíše v rámci chemie. S jinými zařízeními či přístroji (např. váhami, teploměry) jsme se seznámili jinde. Stručně pojednáme o dalších zařízeních.</a:t>
            </a:r>
          </a:p>
        </p:txBody>
      </p:sp>
    </p:spTree>
    <p:extLst>
      <p:ext uri="{BB962C8B-B14F-4D97-AF65-F5344CB8AC3E}">
        <p14:creationId xmlns:p14="http://schemas.microsoft.com/office/powerpoint/2010/main" val="512852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B56AEAB3-0E27-4AA3-9AA5-3501E293A33B}"/>
              </a:ext>
            </a:extLst>
          </p:cNvPr>
          <p:cNvSpPr>
            <a:spLocks noGrp="1" noChangeArrowheads="1"/>
          </p:cNvSpPr>
          <p:nvPr>
            <p:ph type="title"/>
          </p:nvPr>
        </p:nvSpPr>
        <p:spPr>
          <a:xfrm>
            <a:off x="877614" y="337701"/>
            <a:ext cx="2853559" cy="777875"/>
          </a:xfrm>
          <a:noFill/>
        </p:spPr>
        <p:txBody>
          <a:bodyPr/>
          <a:lstStyle/>
          <a:p>
            <a:pPr eaLnBrk="1" hangingPunct="1"/>
            <a:r>
              <a:rPr lang="cs-CZ" altLang="cs-CZ" sz="4000" dirty="0"/>
              <a:t>Centrifugy</a:t>
            </a:r>
            <a:endParaRPr lang="en-GB" altLang="cs-CZ" sz="4000" dirty="0"/>
          </a:p>
        </p:txBody>
      </p:sp>
      <p:sp>
        <p:nvSpPr>
          <p:cNvPr id="46083" name="Rectangle 3">
            <a:extLst>
              <a:ext uri="{FF2B5EF4-FFF2-40B4-BE49-F238E27FC236}">
                <a16:creationId xmlns:a16="http://schemas.microsoft.com/office/drawing/2014/main" id="{79B17222-D790-4EFF-B26B-12E031EFFF1C}"/>
              </a:ext>
            </a:extLst>
          </p:cNvPr>
          <p:cNvSpPr>
            <a:spLocks noGrp="1" noChangeArrowheads="1"/>
          </p:cNvSpPr>
          <p:nvPr>
            <p:ph type="body" idx="1"/>
          </p:nvPr>
        </p:nvSpPr>
        <p:spPr>
          <a:xfrm>
            <a:off x="977462" y="1524000"/>
            <a:ext cx="10131972" cy="4857750"/>
          </a:xfrm>
          <a:solidFill>
            <a:schemeClr val="bg1"/>
          </a:solidFill>
        </p:spPr>
        <p:txBody>
          <a:bodyPr/>
          <a:lstStyle/>
          <a:p>
            <a:pPr eaLnBrk="1" hangingPunct="1">
              <a:lnSpc>
                <a:spcPct val="100000"/>
              </a:lnSpc>
            </a:pPr>
            <a:r>
              <a:rPr lang="cs-CZ" altLang="cs-CZ" sz="2400" dirty="0"/>
              <a:t>V laboratořích se setkáváme s centrifugami stolními i stacionárními, dosahujícími 10</a:t>
            </a:r>
            <a:r>
              <a:rPr lang="cs-CZ" altLang="cs-CZ" sz="2400" baseline="30000" dirty="0"/>
              <a:t>3</a:t>
            </a:r>
            <a:r>
              <a:rPr lang="cs-CZ" altLang="cs-CZ" sz="2400" dirty="0"/>
              <a:t> – 10</a:t>
            </a:r>
            <a:r>
              <a:rPr lang="cs-CZ" altLang="cs-CZ" sz="2400" baseline="30000" dirty="0"/>
              <a:t>5</a:t>
            </a:r>
            <a:r>
              <a:rPr lang="cs-CZ" altLang="cs-CZ" sz="2400" dirty="0"/>
              <a:t> </a:t>
            </a:r>
            <a:r>
              <a:rPr lang="cs-CZ" altLang="cs-CZ" sz="2400" dirty="0" err="1"/>
              <a:t>ot</a:t>
            </a:r>
            <a:r>
              <a:rPr lang="cs-CZ" altLang="cs-CZ" sz="2400" dirty="0"/>
              <a:t>/min. Nízkoobrátkové centrifugy, převážně ve stolním provedení, jsou používány pro urychlení </a:t>
            </a:r>
            <a:r>
              <a:rPr lang="cs-CZ" altLang="cs-CZ" sz="2400" b="1" dirty="0"/>
              <a:t>sedimentace</a:t>
            </a:r>
            <a:r>
              <a:rPr lang="cs-CZ" altLang="cs-CZ" sz="2400" dirty="0"/>
              <a:t> hrubých disperzí, včetně buněk. Buňky sedimentují ke dnu kyvet, poté může být vyměněn roztok, v němž se buňky nacházely. Následně mohou být buňky znovu </a:t>
            </a:r>
            <a:r>
              <a:rPr lang="cs-CZ" altLang="cs-CZ" sz="2400" dirty="0" err="1"/>
              <a:t>resuspendovány</a:t>
            </a:r>
            <a:r>
              <a:rPr lang="cs-CZ" altLang="cs-CZ" sz="2400" dirty="0"/>
              <a:t>, čímž dochází k jejich promývání. </a:t>
            </a:r>
          </a:p>
          <a:p>
            <a:pPr eaLnBrk="1" hangingPunct="1">
              <a:lnSpc>
                <a:spcPct val="100000"/>
              </a:lnSpc>
            </a:pPr>
            <a:r>
              <a:rPr lang="cs-CZ" altLang="cs-CZ" sz="2400" dirty="0"/>
              <a:t>Prostor rotoru centrifugy může být chlazen, aby nedocházelo k degradaci biologických materiálů.</a:t>
            </a:r>
          </a:p>
          <a:p>
            <a:pPr eaLnBrk="1" hangingPunct="1">
              <a:lnSpc>
                <a:spcPct val="100000"/>
              </a:lnSpc>
            </a:pPr>
            <a:r>
              <a:rPr lang="cs-CZ" altLang="cs-CZ" sz="2400" dirty="0"/>
              <a:t>Centrifuga pracuje na sedimentačním principu, kdy je odstředivého zrychlení používáno pro urychlené oddělování látek o nižší a vyšší hustotě.  </a:t>
            </a:r>
          </a:p>
          <a:p>
            <a:pPr eaLnBrk="1" hangingPunct="1">
              <a:lnSpc>
                <a:spcPct val="100000"/>
              </a:lnSpc>
            </a:pPr>
            <a:r>
              <a:rPr lang="cs-CZ" altLang="cs-CZ" sz="2400" dirty="0"/>
              <a:t>Příklad použití: analýza krevní plasmy nebo mozkomíšního moku. </a:t>
            </a:r>
          </a:p>
        </p:txBody>
      </p:sp>
    </p:spTree>
    <p:extLst>
      <p:ext uri="{BB962C8B-B14F-4D97-AF65-F5344CB8AC3E}">
        <p14:creationId xmlns:p14="http://schemas.microsoft.com/office/powerpoint/2010/main" val="2563070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151A2B1A-F560-4E22-98BB-635A571ADAF4}"/>
              </a:ext>
            </a:extLst>
          </p:cNvPr>
          <p:cNvSpPr>
            <a:spLocks noGrp="1" noChangeArrowheads="1"/>
          </p:cNvSpPr>
          <p:nvPr>
            <p:ph type="title"/>
          </p:nvPr>
        </p:nvSpPr>
        <p:spPr>
          <a:xfrm>
            <a:off x="867103" y="432293"/>
            <a:ext cx="3999186" cy="850900"/>
          </a:xfrm>
          <a:solidFill>
            <a:schemeClr val="bg1"/>
          </a:solidFill>
        </p:spPr>
        <p:txBody>
          <a:bodyPr/>
          <a:lstStyle/>
          <a:p>
            <a:pPr eaLnBrk="1" hangingPunct="1"/>
            <a:r>
              <a:rPr lang="cs-CZ" altLang="cs-CZ" sz="4000" dirty="0"/>
              <a:t>Ultracentrifugy</a:t>
            </a:r>
            <a:endParaRPr lang="en-GB" altLang="cs-CZ" sz="4000" dirty="0"/>
          </a:p>
        </p:txBody>
      </p:sp>
      <p:sp>
        <p:nvSpPr>
          <p:cNvPr id="48131" name="Rectangle 3">
            <a:extLst>
              <a:ext uri="{FF2B5EF4-FFF2-40B4-BE49-F238E27FC236}">
                <a16:creationId xmlns:a16="http://schemas.microsoft.com/office/drawing/2014/main" id="{D8ED0464-B1FA-41D1-A33F-90D24DA61E05}"/>
              </a:ext>
            </a:extLst>
          </p:cNvPr>
          <p:cNvSpPr>
            <a:spLocks noGrp="1" noChangeArrowheads="1"/>
          </p:cNvSpPr>
          <p:nvPr>
            <p:ph type="body" idx="1"/>
          </p:nvPr>
        </p:nvSpPr>
        <p:spPr>
          <a:solidFill>
            <a:schemeClr val="bg1"/>
          </a:solidFill>
        </p:spPr>
        <p:txBody>
          <a:bodyPr/>
          <a:lstStyle/>
          <a:p>
            <a:pPr eaLnBrk="1" hangingPunct="1">
              <a:lnSpc>
                <a:spcPct val="100000"/>
              </a:lnSpc>
            </a:pPr>
            <a:r>
              <a:rPr lang="cs-CZ" altLang="cs-CZ" dirty="0"/>
              <a:t>Vysokoobrátkové centrifugy (ultracentrifugy, dosahující několika set tisíc </a:t>
            </a:r>
            <a:r>
              <a:rPr lang="cs-CZ" altLang="cs-CZ" dirty="0" err="1"/>
              <a:t>ot</a:t>
            </a:r>
            <a:r>
              <a:rPr lang="cs-CZ" altLang="cs-CZ" dirty="0"/>
              <a:t>/min) slouží k dělení koloidních disperzí. Mohou být vybaveny optickým systémem pro pozorování pohybu jednotlivých frakcí makromolekul apod. </a:t>
            </a:r>
          </a:p>
          <a:p>
            <a:pPr eaLnBrk="1" hangingPunct="1">
              <a:lnSpc>
                <a:spcPct val="100000"/>
              </a:lnSpc>
            </a:pPr>
            <a:r>
              <a:rPr lang="cs-CZ" altLang="cs-CZ" dirty="0"/>
              <a:t>Pro správnou funkci každé centrifugy je nezbytné </a:t>
            </a:r>
            <a:r>
              <a:rPr lang="cs-CZ" altLang="cs-CZ" b="1" dirty="0"/>
              <a:t>dokonalé vyvážení</a:t>
            </a:r>
            <a:r>
              <a:rPr lang="cs-CZ" altLang="cs-CZ" dirty="0"/>
              <a:t> kyvet se vzorky. Nevyvážený rotor se jinak rozechvívá a může dojít i k jeho utržení a destrukci celého zařízení. Rotory ultracentrifug musí být vyrobeny z velmi odolných materiálů s ohledem na jejich velké namáhání odstředivou silou (např. z titanu).</a:t>
            </a:r>
          </a:p>
        </p:txBody>
      </p:sp>
    </p:spTree>
    <p:extLst>
      <p:ext uri="{BB962C8B-B14F-4D97-AF65-F5344CB8AC3E}">
        <p14:creationId xmlns:p14="http://schemas.microsoft.com/office/powerpoint/2010/main" val="227876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02B5474B-7EEF-4959-B435-3754B3426B9C}"/>
              </a:ext>
            </a:extLst>
          </p:cNvPr>
          <p:cNvSpPr>
            <a:spLocks noGrp="1" noChangeArrowheads="1"/>
          </p:cNvSpPr>
          <p:nvPr>
            <p:ph type="title"/>
          </p:nvPr>
        </p:nvSpPr>
        <p:spPr>
          <a:xfrm>
            <a:off x="637574" y="348212"/>
            <a:ext cx="4402137" cy="777875"/>
          </a:xfrm>
          <a:solidFill>
            <a:schemeClr val="bg1"/>
          </a:solidFill>
        </p:spPr>
        <p:txBody>
          <a:bodyPr/>
          <a:lstStyle/>
          <a:p>
            <a:pPr eaLnBrk="1" hangingPunct="1"/>
            <a:r>
              <a:rPr lang="cs-CZ" altLang="cs-CZ" sz="4000" dirty="0"/>
              <a:t>Centrifugy</a:t>
            </a:r>
          </a:p>
        </p:txBody>
      </p:sp>
      <p:pic>
        <p:nvPicPr>
          <p:cNvPr id="50179" name="Picture 5" descr="IEC Medispin Table Top Centrifuge for sale">
            <a:extLst>
              <a:ext uri="{FF2B5EF4-FFF2-40B4-BE49-F238E27FC236}">
                <a16:creationId xmlns:a16="http://schemas.microsoft.com/office/drawing/2014/main" id="{629F7859-3731-4948-AFB3-4724D1BCA2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03" y="1335598"/>
            <a:ext cx="2947001" cy="3927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Text Box 6">
            <a:extLst>
              <a:ext uri="{FF2B5EF4-FFF2-40B4-BE49-F238E27FC236}">
                <a16:creationId xmlns:a16="http://schemas.microsoft.com/office/drawing/2014/main" id="{2FCD2D42-1F87-4094-AA2B-29F1ABBBE4FB}"/>
              </a:ext>
            </a:extLst>
          </p:cNvPr>
          <p:cNvSpPr txBox="1">
            <a:spLocks noChangeArrowheads="1"/>
          </p:cNvSpPr>
          <p:nvPr/>
        </p:nvSpPr>
        <p:spPr bwMode="auto">
          <a:xfrm>
            <a:off x="1932481" y="5394710"/>
            <a:ext cx="3744913" cy="11906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Malá stolní centrifuga s otevřeným krytem prostoru rotoru</a:t>
            </a:r>
            <a:r>
              <a:rPr lang="en-GB" altLang="cs-CZ" sz="1800" dirty="0"/>
              <a:t>. </a:t>
            </a:r>
            <a:r>
              <a:rPr lang="cs-CZ" altLang="cs-CZ" sz="1800" dirty="0"/>
              <a:t>Lze vidět šest míst pro uložení kyvet (</a:t>
            </a:r>
            <a:r>
              <a:rPr lang="cs-CZ" altLang="cs-CZ" sz="1800" dirty="0" err="1"/>
              <a:t>centrifugačních</a:t>
            </a:r>
            <a:r>
              <a:rPr lang="cs-CZ" altLang="cs-CZ" sz="1800" dirty="0"/>
              <a:t> zkumavek)</a:t>
            </a:r>
            <a:r>
              <a:rPr lang="en-GB" altLang="cs-CZ" sz="1800" dirty="0"/>
              <a:t>.</a:t>
            </a:r>
          </a:p>
        </p:txBody>
      </p:sp>
      <p:pic>
        <p:nvPicPr>
          <p:cNvPr id="50181" name="Picture 8" descr="Beckman XL-90 Ultra Centrifuge">
            <a:extLst>
              <a:ext uri="{FF2B5EF4-FFF2-40B4-BE49-F238E27FC236}">
                <a16:creationId xmlns:a16="http://schemas.microsoft.com/office/drawing/2014/main" id="{63AF4726-8D58-4DC0-A0ED-EA140F139DF3}"/>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7684869" y="1389721"/>
            <a:ext cx="3319462" cy="3889375"/>
          </a:xfrm>
          <a:noFill/>
        </p:spPr>
      </p:pic>
      <p:sp>
        <p:nvSpPr>
          <p:cNvPr id="50182" name="Text Box 10">
            <a:extLst>
              <a:ext uri="{FF2B5EF4-FFF2-40B4-BE49-F238E27FC236}">
                <a16:creationId xmlns:a16="http://schemas.microsoft.com/office/drawing/2014/main" id="{A2A607FA-463D-40EA-8D79-881C16113488}"/>
              </a:ext>
            </a:extLst>
          </p:cNvPr>
          <p:cNvSpPr txBox="1">
            <a:spLocks noChangeArrowheads="1"/>
          </p:cNvSpPr>
          <p:nvPr/>
        </p:nvSpPr>
        <p:spPr bwMode="auto">
          <a:xfrm>
            <a:off x="7655090" y="5485033"/>
            <a:ext cx="3384550" cy="92333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1800" dirty="0"/>
              <a:t>Ultracentrifugy dosahují řádově </a:t>
            </a:r>
            <a:r>
              <a:rPr lang="en-GB" altLang="cs-CZ" sz="1800" dirty="0"/>
              <a:t>100</a:t>
            </a:r>
            <a:r>
              <a:rPr lang="cs-CZ" altLang="cs-CZ" sz="1800" dirty="0"/>
              <a:t> </a:t>
            </a:r>
            <a:r>
              <a:rPr lang="en-GB" altLang="cs-CZ" sz="1800" dirty="0"/>
              <a:t>000 </a:t>
            </a:r>
            <a:r>
              <a:rPr lang="cs-CZ" altLang="cs-CZ" sz="1800" dirty="0" err="1"/>
              <a:t>ot</a:t>
            </a:r>
            <a:r>
              <a:rPr lang="cs-CZ" altLang="cs-CZ" sz="1800" dirty="0"/>
              <a:t>/min a zrychlení       1 000 000 g</a:t>
            </a:r>
            <a:r>
              <a:rPr lang="en-GB" altLang="cs-CZ" sz="1800" dirty="0"/>
              <a:t>. </a:t>
            </a:r>
          </a:p>
        </p:txBody>
      </p:sp>
    </p:spTree>
    <p:extLst>
      <p:ext uri="{BB962C8B-B14F-4D97-AF65-F5344CB8AC3E}">
        <p14:creationId xmlns:p14="http://schemas.microsoft.com/office/powerpoint/2010/main" val="2995358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EAC7794D-F1A5-4095-8A80-62AC2A42D4E4}"/>
              </a:ext>
            </a:extLst>
          </p:cNvPr>
          <p:cNvSpPr>
            <a:spLocks noGrp="1" noChangeArrowheads="1"/>
          </p:cNvSpPr>
          <p:nvPr>
            <p:ph type="title"/>
          </p:nvPr>
        </p:nvSpPr>
        <p:spPr>
          <a:xfrm>
            <a:off x="688427" y="369232"/>
            <a:ext cx="6805448" cy="692313"/>
          </a:xfrm>
          <a:solidFill>
            <a:schemeClr val="bg1"/>
          </a:solidFill>
        </p:spPr>
        <p:txBody>
          <a:bodyPr/>
          <a:lstStyle/>
          <a:p>
            <a:pPr eaLnBrk="1" hangingPunct="1"/>
            <a:r>
              <a:rPr lang="cs-CZ" altLang="cs-CZ" sz="4000" dirty="0"/>
              <a:t>Centrifugy - sedimentace</a:t>
            </a:r>
          </a:p>
        </p:txBody>
      </p:sp>
      <p:sp>
        <p:nvSpPr>
          <p:cNvPr id="52227" name="Rectangle 3">
            <a:extLst>
              <a:ext uri="{FF2B5EF4-FFF2-40B4-BE49-F238E27FC236}">
                <a16:creationId xmlns:a16="http://schemas.microsoft.com/office/drawing/2014/main" id="{B76F7E9E-60ED-475F-B9D0-7F6E5243AF3A}"/>
              </a:ext>
            </a:extLst>
          </p:cNvPr>
          <p:cNvSpPr>
            <a:spLocks noGrp="1" noChangeArrowheads="1"/>
          </p:cNvSpPr>
          <p:nvPr>
            <p:ph type="body" idx="1"/>
          </p:nvPr>
        </p:nvSpPr>
        <p:spPr>
          <a:xfrm>
            <a:off x="1177159" y="1341438"/>
            <a:ext cx="9953296" cy="5256212"/>
          </a:xfrm>
          <a:solidFill>
            <a:schemeClr val="bg1"/>
          </a:solidFill>
        </p:spPr>
        <p:txBody>
          <a:bodyPr/>
          <a:lstStyle/>
          <a:p>
            <a:pPr eaLnBrk="1" hangingPunct="1">
              <a:lnSpc>
                <a:spcPct val="100000"/>
              </a:lnSpc>
              <a:buFontTx/>
              <a:buNone/>
              <a:defRPr/>
            </a:pPr>
            <a:r>
              <a:rPr lang="cs-CZ" altLang="cs-CZ" sz="2400" dirty="0"/>
              <a:t>Sedimentační rychlost závisí na rozdílu hustot částic a prostředí, na jejich velikosti a tvaru. Důležité jsou tři síly:</a:t>
            </a:r>
          </a:p>
          <a:p>
            <a:pPr marL="0" indent="0" eaLnBrk="1" hangingPunct="1">
              <a:lnSpc>
                <a:spcPct val="100000"/>
              </a:lnSpc>
              <a:buFontTx/>
              <a:buNone/>
              <a:defRPr/>
            </a:pPr>
            <a:r>
              <a:rPr lang="cs-CZ" altLang="cs-CZ" sz="2400" dirty="0"/>
              <a:t>1)</a:t>
            </a:r>
            <a:r>
              <a:rPr lang="cs-CZ" altLang="cs-CZ" sz="2400" dirty="0">
                <a:solidFill>
                  <a:srgbClr val="FFFFCC"/>
                </a:solidFill>
              </a:rPr>
              <a:t> </a:t>
            </a:r>
            <a:r>
              <a:rPr lang="cs-CZ" altLang="cs-CZ" sz="2400" b="1" dirty="0"/>
              <a:t>Vztlaková</a:t>
            </a:r>
            <a:r>
              <a:rPr lang="cs-CZ" altLang="cs-CZ" sz="2400" b="1" dirty="0">
                <a:solidFill>
                  <a:srgbClr val="FFFFCC"/>
                </a:solidFill>
              </a:rPr>
              <a:t> </a:t>
            </a:r>
            <a:r>
              <a:rPr lang="cs-CZ" altLang="cs-CZ" sz="2400" dirty="0"/>
              <a:t>dle Archimédova zákona:</a:t>
            </a:r>
          </a:p>
          <a:p>
            <a:pPr algn="ctr" eaLnBrk="1" hangingPunct="1">
              <a:lnSpc>
                <a:spcPct val="100000"/>
              </a:lnSpc>
              <a:buFontTx/>
              <a:buNone/>
              <a:defRPr/>
            </a:pPr>
            <a:r>
              <a:rPr lang="cs-CZ" altLang="cs-CZ" sz="2400" i="1" dirty="0"/>
              <a:t>F</a:t>
            </a:r>
            <a:r>
              <a:rPr lang="cs-CZ" altLang="cs-CZ" sz="2400" dirty="0"/>
              <a:t> = </a:t>
            </a:r>
            <a:r>
              <a:rPr lang="cs-CZ" altLang="cs-CZ" sz="2400" dirty="0" err="1">
                <a:latin typeface="Symbol" panose="05050102010706020507" pitchFamily="18" charset="2"/>
              </a:rPr>
              <a:t>r</a:t>
            </a:r>
            <a:r>
              <a:rPr lang="cs-CZ" altLang="cs-CZ" sz="2400" i="1" dirty="0" err="1"/>
              <a:t>Va</a:t>
            </a:r>
            <a:r>
              <a:rPr lang="cs-CZ" altLang="cs-CZ" sz="2400" dirty="0"/>
              <a:t> = </a:t>
            </a:r>
            <a:r>
              <a:rPr lang="cs-CZ" altLang="cs-CZ" sz="2400" dirty="0">
                <a:latin typeface="Symbol" panose="05050102010706020507" pitchFamily="18" charset="2"/>
              </a:rPr>
              <a:t>r</a:t>
            </a:r>
            <a:r>
              <a:rPr lang="cs-CZ" altLang="cs-CZ" sz="2400" i="1" dirty="0"/>
              <a:t>Vr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dirty="0">
                <a:latin typeface="Symbol" panose="05050102010706020507" pitchFamily="18" charset="2"/>
              </a:rPr>
              <a:t>r</a:t>
            </a:r>
            <a:r>
              <a:rPr lang="cs-CZ" altLang="cs-CZ" sz="2400" i="1" dirty="0"/>
              <a:t> </a:t>
            </a:r>
            <a:r>
              <a:rPr lang="cs-CZ" altLang="cs-CZ" sz="2400" dirty="0"/>
              <a:t>je hustota prostředí, </a:t>
            </a:r>
            <a:r>
              <a:rPr lang="cs-CZ" altLang="cs-CZ" sz="2400" i="1" dirty="0"/>
              <a:t>V </a:t>
            </a:r>
            <a:r>
              <a:rPr lang="cs-CZ" altLang="cs-CZ" sz="2400" dirty="0"/>
              <a:t>objem částice, </a:t>
            </a:r>
            <a:r>
              <a:rPr lang="cs-CZ" altLang="cs-CZ" sz="2400" i="1" dirty="0"/>
              <a:t>a </a:t>
            </a:r>
            <a:r>
              <a:rPr lang="cs-CZ" altLang="cs-CZ" sz="2400" dirty="0"/>
              <a:t>odstředivé zrychlení, </a:t>
            </a:r>
            <a:r>
              <a:rPr lang="cs-CZ" altLang="cs-CZ" sz="2400" i="1" dirty="0"/>
              <a:t>r </a:t>
            </a:r>
            <a:r>
              <a:rPr lang="cs-CZ" altLang="cs-CZ" sz="2400" dirty="0"/>
              <a:t>poloměr otáčení, </a:t>
            </a:r>
            <a:r>
              <a:rPr lang="cs-CZ" altLang="cs-CZ" sz="2400" dirty="0">
                <a:latin typeface="Symbol" panose="05050102010706020507" pitchFamily="18" charset="2"/>
              </a:rPr>
              <a:t>w</a:t>
            </a:r>
            <a:r>
              <a:rPr lang="cs-CZ" altLang="cs-CZ" sz="2400" i="1" dirty="0"/>
              <a:t> </a:t>
            </a:r>
            <a:r>
              <a:rPr lang="cs-CZ" altLang="cs-CZ" sz="2400" dirty="0"/>
              <a:t>úhlová rychlost.</a:t>
            </a:r>
          </a:p>
          <a:p>
            <a:pPr marL="0" indent="0" eaLnBrk="1" hangingPunct="1">
              <a:lnSpc>
                <a:spcPct val="100000"/>
              </a:lnSpc>
              <a:buFontTx/>
              <a:buNone/>
              <a:defRPr/>
            </a:pPr>
            <a:r>
              <a:rPr lang="cs-CZ" altLang="cs-CZ" sz="2400" dirty="0"/>
              <a:t>2)</a:t>
            </a:r>
            <a:r>
              <a:rPr lang="cs-CZ" altLang="cs-CZ" sz="2400" dirty="0">
                <a:solidFill>
                  <a:srgbClr val="FFFFCC"/>
                </a:solidFill>
              </a:rPr>
              <a:t> </a:t>
            </a:r>
            <a:r>
              <a:rPr lang="cs-CZ" altLang="cs-CZ" sz="2400" b="1" dirty="0"/>
              <a:t>Odstředivá:</a:t>
            </a:r>
          </a:p>
          <a:p>
            <a:pPr algn="ctr" eaLnBrk="1" hangingPunct="1">
              <a:lnSpc>
                <a:spcPct val="100000"/>
              </a:lnSpc>
              <a:buFontTx/>
              <a:buNone/>
              <a:defRPr/>
            </a:pPr>
            <a:r>
              <a:rPr lang="cs-CZ" altLang="cs-CZ" sz="2400" i="1" dirty="0"/>
              <a:t>F = mr</a:t>
            </a:r>
            <a:r>
              <a:rPr lang="cs-CZ" altLang="cs-CZ" sz="2400" dirty="0">
                <a:latin typeface="Symbol" panose="05050102010706020507" pitchFamily="18" charset="2"/>
              </a:rPr>
              <a:t>w</a:t>
            </a:r>
            <a:r>
              <a:rPr lang="cs-CZ" altLang="cs-CZ" sz="2400" baseline="30000" dirty="0"/>
              <a:t>2</a:t>
            </a:r>
          </a:p>
          <a:p>
            <a:pPr eaLnBrk="1" hangingPunct="1">
              <a:lnSpc>
                <a:spcPct val="100000"/>
              </a:lnSpc>
              <a:buFontTx/>
              <a:buNone/>
              <a:defRPr/>
            </a:pPr>
            <a:r>
              <a:rPr lang="cs-CZ" altLang="cs-CZ" sz="2400" dirty="0"/>
              <a:t>kde </a:t>
            </a:r>
            <a:r>
              <a:rPr lang="cs-CZ" altLang="cs-CZ" sz="2400" i="1" dirty="0"/>
              <a:t>m</a:t>
            </a:r>
            <a:r>
              <a:rPr lang="cs-CZ" altLang="cs-CZ" sz="2400" dirty="0"/>
              <a:t> je hmotnost částice.</a:t>
            </a:r>
          </a:p>
          <a:p>
            <a:pPr marL="0" indent="0" eaLnBrk="1" hangingPunct="1">
              <a:lnSpc>
                <a:spcPct val="100000"/>
              </a:lnSpc>
              <a:buFontTx/>
              <a:buNone/>
              <a:defRPr/>
            </a:pPr>
            <a:r>
              <a:rPr lang="cs-CZ" altLang="cs-CZ" sz="2400" dirty="0"/>
              <a:t>3)</a:t>
            </a:r>
            <a:r>
              <a:rPr lang="cs-CZ" altLang="cs-CZ" sz="2400" dirty="0">
                <a:solidFill>
                  <a:srgbClr val="FFFFCC"/>
                </a:solidFill>
              </a:rPr>
              <a:t> </a:t>
            </a:r>
            <a:r>
              <a:rPr lang="cs-CZ" altLang="cs-CZ" sz="2400" b="1" dirty="0"/>
              <a:t>Odporu proti pohybu</a:t>
            </a:r>
            <a:r>
              <a:rPr lang="cs-CZ" altLang="cs-CZ" sz="2400" dirty="0">
                <a:solidFill>
                  <a:srgbClr val="FF0066"/>
                </a:solidFill>
              </a:rPr>
              <a:t> </a:t>
            </a:r>
            <a:r>
              <a:rPr lang="cs-CZ" altLang="cs-CZ" sz="2400" dirty="0"/>
              <a:t>tělesa v kapalině (</a:t>
            </a:r>
            <a:r>
              <a:rPr lang="cs-CZ" altLang="cs-CZ" sz="2400" dirty="0" err="1"/>
              <a:t>Stokesův</a:t>
            </a:r>
            <a:r>
              <a:rPr lang="cs-CZ" altLang="cs-CZ" sz="2400" dirty="0"/>
              <a:t> vzorec)</a:t>
            </a:r>
            <a:endParaRPr lang="cs-CZ" altLang="cs-CZ" sz="2400" i="1" dirty="0"/>
          </a:p>
          <a:p>
            <a:pPr algn="ctr" eaLnBrk="1" hangingPunct="1">
              <a:lnSpc>
                <a:spcPct val="100000"/>
              </a:lnSpc>
              <a:buFontTx/>
              <a:buNone/>
              <a:defRPr/>
            </a:pPr>
            <a:r>
              <a:rPr lang="cs-CZ" altLang="cs-CZ" sz="2400" i="1" dirty="0"/>
              <a:t>F</a:t>
            </a:r>
            <a:r>
              <a:rPr lang="cs-CZ" altLang="cs-CZ" sz="2400" dirty="0"/>
              <a:t> = 6</a:t>
            </a:r>
            <a:r>
              <a:rPr lang="cs-CZ" altLang="cs-CZ" sz="2400" dirty="0">
                <a:latin typeface="Symbol" panose="05050102010706020507" pitchFamily="18" charset="2"/>
              </a:rPr>
              <a:t>p</a:t>
            </a:r>
            <a:r>
              <a:rPr lang="cs-CZ" altLang="cs-CZ" sz="2400" i="1" dirty="0"/>
              <a:t>r</a:t>
            </a:r>
            <a:r>
              <a:rPr lang="cs-CZ" altLang="cs-CZ" sz="2400" dirty="0">
                <a:latin typeface="Symbol" panose="05050102010706020507" pitchFamily="18" charset="2"/>
              </a:rPr>
              <a:t>h</a:t>
            </a:r>
            <a:r>
              <a:rPr lang="cs-CZ" altLang="cs-CZ" sz="2400" i="1" dirty="0"/>
              <a:t>v</a:t>
            </a:r>
          </a:p>
          <a:p>
            <a:pPr eaLnBrk="1" hangingPunct="1">
              <a:lnSpc>
                <a:spcPct val="100000"/>
              </a:lnSpc>
              <a:buFontTx/>
              <a:buNone/>
              <a:defRPr/>
            </a:pPr>
            <a:r>
              <a:rPr lang="cs-CZ" altLang="cs-CZ" sz="2400" i="1" dirty="0"/>
              <a:t>kde r </a:t>
            </a:r>
            <a:r>
              <a:rPr lang="cs-CZ" altLang="cs-CZ" sz="2400" dirty="0"/>
              <a:t>je poloměr částice, </a:t>
            </a:r>
            <a:r>
              <a:rPr lang="cs-CZ" altLang="cs-CZ" sz="2400" dirty="0">
                <a:latin typeface="Symbol" panose="05050102010706020507" pitchFamily="18" charset="2"/>
              </a:rPr>
              <a:t>h</a:t>
            </a:r>
            <a:r>
              <a:rPr lang="cs-CZ" altLang="cs-CZ" sz="2400" i="1" dirty="0"/>
              <a:t> </a:t>
            </a:r>
            <a:r>
              <a:rPr lang="cs-CZ" altLang="cs-CZ" sz="2400" dirty="0"/>
              <a:t>dynamická viskozita, </a:t>
            </a:r>
            <a:r>
              <a:rPr lang="cs-CZ" altLang="cs-CZ" sz="2400" i="1" dirty="0"/>
              <a:t>v </a:t>
            </a:r>
            <a:r>
              <a:rPr lang="cs-CZ" altLang="cs-CZ" sz="2400" dirty="0"/>
              <a:t>rychlost pohybu částice vůči kapalině.</a:t>
            </a:r>
            <a:r>
              <a:rPr lang="cs-CZ" altLang="cs-CZ" sz="2400" dirty="0">
                <a:solidFill>
                  <a:srgbClr val="FFFFCC"/>
                </a:solidFill>
              </a:rPr>
              <a:t>.</a:t>
            </a:r>
            <a:endParaRPr lang="cs-CZ" altLang="cs-CZ" sz="2400" dirty="0"/>
          </a:p>
          <a:p>
            <a:pPr eaLnBrk="1" hangingPunct="1">
              <a:buFontTx/>
              <a:buNone/>
              <a:defRPr/>
            </a:pPr>
            <a:endParaRPr lang="cs-CZ" altLang="cs-CZ" sz="2400" dirty="0"/>
          </a:p>
        </p:txBody>
      </p:sp>
    </p:spTree>
    <p:extLst>
      <p:ext uri="{BB962C8B-B14F-4D97-AF65-F5344CB8AC3E}">
        <p14:creationId xmlns:p14="http://schemas.microsoft.com/office/powerpoint/2010/main" val="1961618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274" name="Object 2">
            <a:extLst>
              <a:ext uri="{FF2B5EF4-FFF2-40B4-BE49-F238E27FC236}">
                <a16:creationId xmlns:a16="http://schemas.microsoft.com/office/drawing/2014/main" id="{4E45E5D7-EF32-4B55-995C-55BCD7F9ACC8}"/>
              </a:ext>
            </a:extLst>
          </p:cNvPr>
          <p:cNvGraphicFramePr>
            <a:graphicFrameLocks noGrp="1" noChangeAspect="1"/>
          </p:cNvGraphicFramePr>
          <p:nvPr>
            <p:ph sz="half" idx="1"/>
            <p:extLst>
              <p:ext uri="{D42A27DB-BD31-4B8C-83A1-F6EECF244321}">
                <p14:modId xmlns:p14="http://schemas.microsoft.com/office/powerpoint/2010/main" val="1535201536"/>
              </p:ext>
            </p:extLst>
          </p:nvPr>
        </p:nvGraphicFramePr>
        <p:xfrm>
          <a:off x="7399891" y="2654093"/>
          <a:ext cx="3271047" cy="834541"/>
        </p:xfrm>
        <a:graphic>
          <a:graphicData uri="http://schemas.openxmlformats.org/presentationml/2006/ole">
            <mc:AlternateContent xmlns:mc="http://schemas.openxmlformats.org/markup-compatibility/2006">
              <mc:Choice xmlns:v="urn:schemas-microsoft-com:vml" Requires="v">
                <p:oleObj name="Rastrový obrázek" r:id="rId3" imgW="2165400" imgH="552600" progId="Paint.Picture">
                  <p:embed/>
                </p:oleObj>
              </mc:Choice>
              <mc:Fallback>
                <p:oleObj name="Rastrový obrázek" r:id="rId3" imgW="2165400" imgH="552600" progId="Paint.Picture">
                  <p:embed/>
                  <p:pic>
                    <p:nvPicPr>
                      <p:cNvPr id="54274" name="Object 2">
                        <a:extLst>
                          <a:ext uri="{FF2B5EF4-FFF2-40B4-BE49-F238E27FC236}">
                            <a16:creationId xmlns:a16="http://schemas.microsoft.com/office/drawing/2014/main" id="{4E45E5D7-EF32-4B55-995C-55BCD7F9ACC8}"/>
                          </a:ext>
                        </a:extLst>
                      </p:cNvPr>
                      <p:cNvPicPr>
                        <a:picLocks noChangeAspect="1" noChangeArrowheads="1"/>
                      </p:cNvPicPr>
                      <p:nvPr/>
                    </p:nvPicPr>
                    <p:blipFill>
                      <a:blip r:embed="rId4"/>
                      <a:srcRect/>
                      <a:stretch>
                        <a:fillRect/>
                      </a:stretch>
                    </p:blipFill>
                    <p:spPr bwMode="auto">
                      <a:xfrm>
                        <a:off x="7399891" y="2654093"/>
                        <a:ext cx="3271047" cy="834541"/>
                      </a:xfrm>
                      <a:prstGeom prst="rect">
                        <a:avLst/>
                      </a:prstGeom>
                      <a:noFill/>
                      <a:ln>
                        <a:noFill/>
                      </a:ln>
                    </p:spPr>
                  </p:pic>
                </p:oleObj>
              </mc:Fallback>
            </mc:AlternateContent>
          </a:graphicData>
        </a:graphic>
      </p:graphicFrame>
      <p:sp>
        <p:nvSpPr>
          <p:cNvPr id="54275" name="Text Box 3">
            <a:extLst>
              <a:ext uri="{FF2B5EF4-FFF2-40B4-BE49-F238E27FC236}">
                <a16:creationId xmlns:a16="http://schemas.microsoft.com/office/drawing/2014/main" id="{C30BEFBD-0743-4562-B5C5-5984A4967D21}"/>
              </a:ext>
            </a:extLst>
          </p:cNvPr>
          <p:cNvSpPr txBox="1">
            <a:spLocks noChangeArrowheads="1"/>
          </p:cNvSpPr>
          <p:nvPr/>
        </p:nvSpPr>
        <p:spPr bwMode="auto">
          <a:xfrm>
            <a:off x="683171" y="1146176"/>
            <a:ext cx="10741573" cy="70802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Sedimentaci částic hodnotíme pomocí sedimentačního koeficientu</a:t>
            </a:r>
            <a:r>
              <a:rPr lang="en-US" altLang="cs-CZ" sz="2000" dirty="0"/>
              <a:t> </a:t>
            </a:r>
            <a:r>
              <a:rPr lang="en-US" altLang="cs-CZ" sz="2000" i="1" dirty="0"/>
              <a:t>s [s]</a:t>
            </a:r>
            <a:r>
              <a:rPr lang="cs-CZ" altLang="cs-CZ" sz="2000" i="1" dirty="0"/>
              <a:t> </a:t>
            </a:r>
            <a:r>
              <a:rPr lang="cs-CZ" altLang="cs-CZ" sz="2000" dirty="0"/>
              <a:t>(rychlost sedimentace při jednotkovém zrychlení)</a:t>
            </a:r>
            <a:r>
              <a:rPr lang="en-US" altLang="cs-CZ" sz="2000" dirty="0"/>
              <a:t>:</a:t>
            </a:r>
          </a:p>
        </p:txBody>
      </p:sp>
      <p:graphicFrame>
        <p:nvGraphicFramePr>
          <p:cNvPr id="54276" name="Object 4">
            <a:extLst>
              <a:ext uri="{FF2B5EF4-FFF2-40B4-BE49-F238E27FC236}">
                <a16:creationId xmlns:a16="http://schemas.microsoft.com/office/drawing/2014/main" id="{79B2FF96-ED0A-4BC3-8FA0-EC5EB94CE765}"/>
              </a:ext>
            </a:extLst>
          </p:cNvPr>
          <p:cNvGraphicFramePr>
            <a:graphicFrameLocks noGrp="1" noChangeAspect="1"/>
          </p:cNvGraphicFramePr>
          <p:nvPr>
            <p:ph sz="quarter" idx="3"/>
            <p:extLst>
              <p:ext uri="{D42A27DB-BD31-4B8C-83A1-F6EECF244321}">
                <p14:modId xmlns:p14="http://schemas.microsoft.com/office/powerpoint/2010/main" val="729940103"/>
              </p:ext>
            </p:extLst>
          </p:nvPr>
        </p:nvGraphicFramePr>
        <p:xfrm>
          <a:off x="1357751" y="2579523"/>
          <a:ext cx="1546225" cy="935038"/>
        </p:xfrm>
        <a:graphic>
          <a:graphicData uri="http://schemas.openxmlformats.org/presentationml/2006/ole">
            <mc:AlternateContent xmlns:mc="http://schemas.openxmlformats.org/markup-compatibility/2006">
              <mc:Choice xmlns:v="urn:schemas-microsoft-com:vml" Requires="v">
                <p:oleObj name="Rastrový obraz" r:id="rId5" imgW="1305107" imgH="790476" progId="Obraz programu Malování">
                  <p:embed/>
                </p:oleObj>
              </mc:Choice>
              <mc:Fallback>
                <p:oleObj name="Rastrový obraz" r:id="rId5" imgW="1305107" imgH="790476" progId="Obraz programu Malování">
                  <p:embed/>
                  <p:pic>
                    <p:nvPicPr>
                      <p:cNvPr id="54276" name="Object 4">
                        <a:extLst>
                          <a:ext uri="{FF2B5EF4-FFF2-40B4-BE49-F238E27FC236}">
                            <a16:creationId xmlns:a16="http://schemas.microsoft.com/office/drawing/2014/main" id="{79B2FF96-ED0A-4BC3-8FA0-EC5EB94CE76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7751" y="2579523"/>
                        <a:ext cx="1546225" cy="93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4277" name="Text Box 5">
            <a:extLst>
              <a:ext uri="{FF2B5EF4-FFF2-40B4-BE49-F238E27FC236}">
                <a16:creationId xmlns:a16="http://schemas.microsoft.com/office/drawing/2014/main" id="{D22E269B-7DC2-4A29-862E-32F0DECD6375}"/>
              </a:ext>
            </a:extLst>
          </p:cNvPr>
          <p:cNvSpPr txBox="1">
            <a:spLocks noChangeArrowheads="1"/>
          </p:cNvSpPr>
          <p:nvPr/>
        </p:nvSpPr>
        <p:spPr bwMode="auto">
          <a:xfrm>
            <a:off x="3501587" y="2882348"/>
            <a:ext cx="3624770"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i="1" dirty="0"/>
              <a:t>v = </a:t>
            </a:r>
            <a:r>
              <a:rPr lang="cs-CZ" altLang="cs-CZ" sz="2000" i="1" dirty="0" err="1"/>
              <a:t>dr</a:t>
            </a:r>
            <a:r>
              <a:rPr lang="cs-CZ" altLang="cs-CZ" sz="2000" i="1" dirty="0"/>
              <a:t>/</a:t>
            </a:r>
            <a:r>
              <a:rPr lang="cs-CZ" altLang="cs-CZ" sz="2000" i="1" dirty="0" err="1"/>
              <a:t>dt</a:t>
            </a:r>
            <a:r>
              <a:rPr lang="cs-CZ" altLang="cs-CZ" sz="2000" i="1" dirty="0"/>
              <a:t>. </a:t>
            </a:r>
            <a:r>
              <a:rPr lang="cs-CZ" altLang="cs-CZ" sz="2000" dirty="0"/>
              <a:t>Proto můžeme psát:</a:t>
            </a:r>
          </a:p>
        </p:txBody>
      </p:sp>
      <p:sp>
        <p:nvSpPr>
          <p:cNvPr id="54278" name="Rectangle 6">
            <a:extLst>
              <a:ext uri="{FF2B5EF4-FFF2-40B4-BE49-F238E27FC236}">
                <a16:creationId xmlns:a16="http://schemas.microsoft.com/office/drawing/2014/main" id="{32A41D23-D23E-472A-AFD4-342FEE72F7F0}"/>
              </a:ext>
            </a:extLst>
          </p:cNvPr>
          <p:cNvSpPr>
            <a:spLocks noChangeArrowheads="1"/>
          </p:cNvSpPr>
          <p:nvPr/>
        </p:nvSpPr>
        <p:spPr bwMode="auto">
          <a:xfrm>
            <a:off x="714704" y="231612"/>
            <a:ext cx="6683375"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sedimentace</a:t>
            </a:r>
            <a:endParaRPr lang="en-GB" altLang="cs-CZ" sz="4000" b="1" dirty="0">
              <a:solidFill>
                <a:schemeClr val="tx2"/>
              </a:solidFill>
            </a:endParaRPr>
          </a:p>
        </p:txBody>
      </p:sp>
      <p:sp>
        <p:nvSpPr>
          <p:cNvPr id="54279" name="Obdélník 1">
            <a:extLst>
              <a:ext uri="{FF2B5EF4-FFF2-40B4-BE49-F238E27FC236}">
                <a16:creationId xmlns:a16="http://schemas.microsoft.com/office/drawing/2014/main" id="{6AC1D63C-4D11-4E60-A28B-D5B80AE61ABE}"/>
              </a:ext>
            </a:extLst>
          </p:cNvPr>
          <p:cNvSpPr>
            <a:spLocks noChangeArrowheads="1"/>
          </p:cNvSpPr>
          <p:nvPr/>
        </p:nvSpPr>
        <p:spPr bwMode="auto">
          <a:xfrm>
            <a:off x="609600" y="4062413"/>
            <a:ext cx="11288109" cy="261610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2000" dirty="0"/>
              <a:t>Po separaci proměnných a integraci získáváme rovnici:</a:t>
            </a:r>
          </a:p>
          <a:p>
            <a:pPr algn="ctr" eaLnBrk="1" hangingPunct="1">
              <a:spcBef>
                <a:spcPct val="0"/>
              </a:spcBef>
              <a:buFontTx/>
              <a:buNone/>
            </a:pPr>
            <a:r>
              <a:rPr lang="cs-CZ" altLang="cs-CZ" sz="2400" b="1" dirty="0" err="1"/>
              <a:t>ln</a:t>
            </a:r>
            <a:r>
              <a:rPr lang="cs-CZ" altLang="cs-CZ" sz="2400" b="1" dirty="0"/>
              <a:t> </a:t>
            </a:r>
            <a:r>
              <a:rPr lang="cs-CZ" altLang="cs-CZ" sz="2400" b="1" i="1" dirty="0"/>
              <a:t>r</a:t>
            </a:r>
            <a:r>
              <a:rPr lang="cs-CZ" altLang="cs-CZ" sz="2400" b="1" dirty="0"/>
              <a:t> = </a:t>
            </a:r>
            <a:r>
              <a:rPr lang="cs-CZ" altLang="cs-CZ" sz="2400" b="1" i="1" dirty="0"/>
              <a:t>s</a:t>
            </a:r>
            <a:r>
              <a:rPr lang="cs-CZ" altLang="cs-CZ" sz="2400" b="1" i="1" dirty="0">
                <a:latin typeface="Calibri" panose="020F0502020204030204" pitchFamily="34" charset="0"/>
                <a:cs typeface="Calibri" panose="020F0502020204030204" pitchFamily="34" charset="0"/>
              </a:rPr>
              <a:t>·</a:t>
            </a:r>
            <a:r>
              <a:rPr lang="cs-CZ" altLang="cs-CZ" sz="2400" b="1" dirty="0">
                <a:latin typeface="Symbol" panose="05050102010706020507" pitchFamily="18" charset="2"/>
              </a:rPr>
              <a:t>w</a:t>
            </a:r>
            <a:r>
              <a:rPr lang="cs-CZ" altLang="cs-CZ" sz="2400" b="1" baseline="30000" dirty="0"/>
              <a:t>2</a:t>
            </a:r>
            <a:r>
              <a:rPr lang="cs-CZ" altLang="cs-CZ" sz="2400" b="1" dirty="0">
                <a:latin typeface="Calibri" panose="020F0502020204030204" pitchFamily="34" charset="0"/>
                <a:cs typeface="Calibri" panose="020F0502020204030204" pitchFamily="34" charset="0"/>
              </a:rPr>
              <a:t>·</a:t>
            </a:r>
            <a:r>
              <a:rPr lang="cs-CZ" altLang="cs-CZ" sz="2400" b="1" i="1" dirty="0"/>
              <a:t>t</a:t>
            </a:r>
            <a:r>
              <a:rPr lang="cs-CZ" altLang="cs-CZ" sz="2400" b="1" dirty="0"/>
              <a:t> + </a:t>
            </a:r>
            <a:r>
              <a:rPr lang="cs-CZ" altLang="cs-CZ" sz="2400" b="1" dirty="0" err="1"/>
              <a:t>konst</a:t>
            </a:r>
            <a:r>
              <a:rPr lang="cs-CZ" altLang="cs-CZ" sz="2400" b="1" dirty="0"/>
              <a:t>.</a:t>
            </a:r>
            <a:endParaRPr lang="cs-CZ" altLang="cs-CZ" sz="2400" b="1" i="1" dirty="0"/>
          </a:p>
          <a:p>
            <a:pPr eaLnBrk="1" hangingPunct="1">
              <a:spcBef>
                <a:spcPct val="0"/>
              </a:spcBef>
              <a:buFontTx/>
              <a:buNone/>
            </a:pPr>
            <a:r>
              <a:rPr lang="cs-CZ" altLang="cs-CZ" sz="2000" i="1" dirty="0"/>
              <a:t>s </a:t>
            </a:r>
            <a:r>
              <a:rPr lang="cs-CZ" altLang="cs-CZ" sz="2000" dirty="0"/>
              <a:t>je obsaženo ve směrnici závislosti logaritmu </a:t>
            </a:r>
            <a:r>
              <a:rPr lang="cs-CZ" altLang="cs-CZ" sz="2000" i="1" dirty="0"/>
              <a:t>r </a:t>
            </a:r>
            <a:r>
              <a:rPr lang="cs-CZ" altLang="cs-CZ" sz="2000" dirty="0"/>
              <a:t>na čase. Tento graf lze získat proměřováním polohy částice </a:t>
            </a:r>
            <a:r>
              <a:rPr lang="cs-CZ" altLang="cs-CZ" sz="2000" i="1" dirty="0"/>
              <a:t>r </a:t>
            </a:r>
            <a:r>
              <a:rPr lang="cs-CZ" altLang="cs-CZ" sz="2000" dirty="0"/>
              <a:t>během sedimentace. Sedimentační koeficient menších molekul bílkovin - 10</a:t>
            </a:r>
            <a:r>
              <a:rPr lang="cs-CZ" altLang="cs-CZ" sz="2000" baseline="30000" dirty="0"/>
              <a:t>-13</a:t>
            </a:r>
            <a:r>
              <a:rPr lang="cs-CZ" altLang="cs-CZ" sz="2000" dirty="0"/>
              <a:t> s. Jednotka:</a:t>
            </a:r>
          </a:p>
          <a:p>
            <a:pPr algn="ctr" eaLnBrk="1" hangingPunct="1">
              <a:spcBef>
                <a:spcPct val="0"/>
              </a:spcBef>
              <a:buFontTx/>
              <a:buNone/>
            </a:pPr>
            <a:r>
              <a:rPr lang="cs-CZ" altLang="cs-CZ" sz="2000" b="1" dirty="0" err="1"/>
              <a:t>svedberg</a:t>
            </a:r>
            <a:r>
              <a:rPr lang="cs-CZ" altLang="cs-CZ" sz="2000" b="1" dirty="0"/>
              <a:t> </a:t>
            </a:r>
            <a:r>
              <a:rPr lang="cs-CZ" altLang="cs-CZ" sz="2000" dirty="0"/>
              <a:t>S    ( = 1</a:t>
            </a:r>
            <a:r>
              <a:rPr lang="cs-CZ" altLang="cs-CZ" sz="2000" dirty="0">
                <a:latin typeface="Calibri" panose="020F0502020204030204" pitchFamily="34" charset="0"/>
                <a:cs typeface="Calibri" panose="020F0502020204030204" pitchFamily="34" charset="0"/>
              </a:rPr>
              <a:t>·</a:t>
            </a:r>
            <a:r>
              <a:rPr lang="cs-CZ" altLang="cs-CZ" sz="2000" dirty="0"/>
              <a:t>10</a:t>
            </a:r>
            <a:r>
              <a:rPr lang="cs-CZ" altLang="cs-CZ" sz="2000" baseline="30000" dirty="0"/>
              <a:t>-13</a:t>
            </a:r>
            <a:r>
              <a:rPr lang="cs-CZ" altLang="cs-CZ" sz="2000" dirty="0"/>
              <a:t> s). </a:t>
            </a:r>
          </a:p>
          <a:p>
            <a:pPr algn="ctr" eaLnBrk="1" hangingPunct="1">
              <a:spcBef>
                <a:spcPct val="0"/>
              </a:spcBef>
              <a:buFontTx/>
              <a:buNone/>
            </a:pPr>
            <a:endParaRPr lang="cs-CZ" altLang="cs-CZ" sz="2000" dirty="0"/>
          </a:p>
          <a:p>
            <a:pPr eaLnBrk="1" hangingPunct="1">
              <a:spcBef>
                <a:spcPct val="0"/>
              </a:spcBef>
              <a:buFontTx/>
              <a:buNone/>
            </a:pPr>
            <a:r>
              <a:rPr lang="cs-CZ" altLang="cs-CZ" sz="2000" dirty="0"/>
              <a:t>Zviditelnění sedimentujících látek: měřením absorpce UV záření nebo indexu lomu. </a:t>
            </a:r>
          </a:p>
        </p:txBody>
      </p:sp>
    </p:spTree>
    <p:extLst>
      <p:ext uri="{BB962C8B-B14F-4D97-AF65-F5344CB8AC3E}">
        <p14:creationId xmlns:p14="http://schemas.microsoft.com/office/powerpoint/2010/main" val="3727170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a:extLst>
              <a:ext uri="{FF2B5EF4-FFF2-40B4-BE49-F238E27FC236}">
                <a16:creationId xmlns:a16="http://schemas.microsoft.com/office/drawing/2014/main" id="{8E371CA2-669E-4E84-8D25-31E4DDE59003}"/>
              </a:ext>
            </a:extLst>
          </p:cNvPr>
          <p:cNvSpPr>
            <a:spLocks noGrp="1" noChangeArrowheads="1"/>
          </p:cNvSpPr>
          <p:nvPr>
            <p:ph type="body" idx="1"/>
          </p:nvPr>
        </p:nvSpPr>
        <p:spPr>
          <a:xfrm>
            <a:off x="977462" y="1196976"/>
            <a:ext cx="10047890" cy="5472113"/>
          </a:xfrm>
          <a:solidFill>
            <a:schemeClr val="bg1"/>
          </a:solidFill>
        </p:spPr>
        <p:txBody>
          <a:bodyPr/>
          <a:lstStyle/>
          <a:p>
            <a:pPr eaLnBrk="1" hangingPunct="1">
              <a:lnSpc>
                <a:spcPct val="100000"/>
              </a:lnSpc>
              <a:buFontTx/>
              <a:buNone/>
            </a:pPr>
            <a:r>
              <a:rPr lang="cs-CZ" altLang="cs-CZ" dirty="0"/>
              <a:t>K rozdělení </a:t>
            </a:r>
            <a:r>
              <a:rPr lang="cs-CZ" altLang="cs-CZ" dirty="0" err="1"/>
              <a:t>polydisperzního</a:t>
            </a:r>
            <a:r>
              <a:rPr lang="cs-CZ" altLang="cs-CZ" dirty="0"/>
              <a:t> koloidu dochází vlivem různě rychlého odstředivého pohybu jednotlivých složek (frakcí). Dvě možnosti:</a:t>
            </a:r>
          </a:p>
          <a:p>
            <a:pPr eaLnBrk="1" hangingPunct="1">
              <a:lnSpc>
                <a:spcPct val="100000"/>
              </a:lnSpc>
              <a:buFontTx/>
              <a:buNone/>
            </a:pPr>
            <a:endParaRPr lang="cs-CZ" altLang="cs-CZ" dirty="0"/>
          </a:p>
          <a:p>
            <a:pPr marL="457200" indent="-457200" eaLnBrk="1" hangingPunct="1">
              <a:lnSpc>
                <a:spcPct val="100000"/>
              </a:lnSpc>
              <a:buAutoNum type="arabicParenR"/>
            </a:pPr>
            <a:r>
              <a:rPr lang="cs-CZ" altLang="cs-CZ" dirty="0"/>
              <a:t>Analyzovaným koloidem se převrství čisté rozpouštědlo. Po určité době odstřeďování se zjišťuje poloha jednotlivých složek koloidu v rozpouštědle =</a:t>
            </a:r>
            <a:r>
              <a:rPr lang="cs-CZ" altLang="cs-CZ" dirty="0">
                <a:solidFill>
                  <a:srgbClr val="FFFFCC"/>
                </a:solidFill>
              </a:rPr>
              <a:t> </a:t>
            </a:r>
            <a:r>
              <a:rPr lang="cs-CZ" altLang="cs-CZ" b="1" dirty="0"/>
              <a:t>zónová sedimentace. </a:t>
            </a:r>
          </a:p>
          <a:p>
            <a:pPr marL="457200" indent="-457200" eaLnBrk="1" hangingPunct="1">
              <a:lnSpc>
                <a:spcPct val="100000"/>
              </a:lnSpc>
              <a:buAutoNum type="arabicParenR"/>
            </a:pPr>
            <a:r>
              <a:rPr lang="cs-CZ" altLang="cs-CZ" b="1" dirty="0"/>
              <a:t>Sedimentace v hustotním gradientu</a:t>
            </a:r>
            <a:r>
              <a:rPr lang="cs-CZ" altLang="cs-CZ" b="1" dirty="0">
                <a:solidFill>
                  <a:srgbClr val="FFFFCC"/>
                </a:solidFill>
              </a:rPr>
              <a:t> </a:t>
            </a:r>
            <a:r>
              <a:rPr lang="cs-CZ" altLang="cs-CZ" b="1" dirty="0"/>
              <a:t>- </a:t>
            </a:r>
            <a:r>
              <a:rPr lang="cs-CZ" altLang="cs-CZ" dirty="0"/>
              <a:t>v kyvetě se intenzívním odstřeďováním připraví hustotní gradient vhodné látky (např. </a:t>
            </a:r>
            <a:r>
              <a:rPr lang="cs-CZ" altLang="cs-CZ" dirty="0" err="1"/>
              <a:t>CsCl</a:t>
            </a:r>
            <a:r>
              <a:rPr lang="cs-CZ" altLang="cs-CZ" dirty="0"/>
              <a:t>). Pohyb sedimentující složky se zastaví tam, kde vztlaková síla bude stejná jako síla odstředivá. </a:t>
            </a:r>
          </a:p>
        </p:txBody>
      </p:sp>
      <p:sp>
        <p:nvSpPr>
          <p:cNvPr id="56323" name="Rectangle 4">
            <a:extLst>
              <a:ext uri="{FF2B5EF4-FFF2-40B4-BE49-F238E27FC236}">
                <a16:creationId xmlns:a16="http://schemas.microsoft.com/office/drawing/2014/main" id="{6D211920-1A7B-4436-99E9-656008F56D67}"/>
              </a:ext>
            </a:extLst>
          </p:cNvPr>
          <p:cNvSpPr>
            <a:spLocks noChangeArrowheads="1"/>
          </p:cNvSpPr>
          <p:nvPr/>
        </p:nvSpPr>
        <p:spPr bwMode="auto">
          <a:xfrm>
            <a:off x="546538" y="301845"/>
            <a:ext cx="9564413" cy="707886"/>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4000" b="1" dirty="0">
                <a:solidFill>
                  <a:schemeClr val="tx2"/>
                </a:solidFill>
              </a:rPr>
              <a:t>Centrifugy – sedimentační analýza</a:t>
            </a:r>
          </a:p>
        </p:txBody>
      </p:sp>
    </p:spTree>
    <p:extLst>
      <p:ext uri="{BB962C8B-B14F-4D97-AF65-F5344CB8AC3E}">
        <p14:creationId xmlns:p14="http://schemas.microsoft.com/office/powerpoint/2010/main" val="40553054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40B7C23-2536-4CBB-AF30-CE4BD16746E3}"/>
              </a:ext>
            </a:extLst>
          </p:cNvPr>
          <p:cNvSpPr>
            <a:spLocks noGrp="1" noChangeArrowheads="1"/>
          </p:cNvSpPr>
          <p:nvPr>
            <p:ph type="title"/>
          </p:nvPr>
        </p:nvSpPr>
        <p:spPr>
          <a:xfrm>
            <a:off x="616499" y="323412"/>
            <a:ext cx="3776825" cy="2409278"/>
          </a:xfrm>
          <a:solidFill>
            <a:schemeClr val="bg1"/>
          </a:solidFill>
        </p:spPr>
        <p:txBody>
          <a:bodyPr/>
          <a:lstStyle/>
          <a:p>
            <a:pPr eaLnBrk="1" hangingPunct="1">
              <a:lnSpc>
                <a:spcPct val="100000"/>
              </a:lnSpc>
            </a:pPr>
            <a:r>
              <a:rPr lang="cs-CZ" altLang="cs-CZ" sz="4000" dirty="0"/>
              <a:t>Analytická ultracentrifuga</a:t>
            </a:r>
            <a:br>
              <a:rPr lang="cs-CZ" altLang="cs-CZ" sz="4000" dirty="0">
                <a:solidFill>
                  <a:schemeClr val="tx1"/>
                </a:solidFill>
              </a:rPr>
            </a:br>
            <a:r>
              <a:rPr lang="cs-CZ" altLang="cs-CZ" sz="1600" b="0" dirty="0">
                <a:solidFill>
                  <a:schemeClr val="tx1"/>
                </a:solidFill>
              </a:rPr>
              <a:t>schéma podle: http://www.embl-heidelberg.de/ExternalInfo/geerlof/draft_frames/flowchart/Characterization/AUC/auc.html#Why </a:t>
            </a:r>
            <a:r>
              <a:rPr lang="cs-CZ" altLang="cs-CZ" sz="1600" b="0" dirty="0" err="1">
                <a:solidFill>
                  <a:schemeClr val="tx1"/>
                </a:solidFill>
              </a:rPr>
              <a:t>Analytical</a:t>
            </a:r>
            <a:r>
              <a:rPr lang="cs-CZ" altLang="cs-CZ" sz="1600" b="0" dirty="0">
                <a:solidFill>
                  <a:schemeClr val="tx1"/>
                </a:solidFill>
              </a:rPr>
              <a:t> </a:t>
            </a:r>
            <a:r>
              <a:rPr lang="cs-CZ" altLang="cs-CZ" sz="1600" b="0" dirty="0" err="1">
                <a:solidFill>
                  <a:schemeClr val="tx1"/>
                </a:solidFill>
              </a:rPr>
              <a:t>Ultracentrifugation</a:t>
            </a:r>
            <a:endParaRPr lang="en-GB" altLang="cs-CZ" sz="1600" b="0" dirty="0">
              <a:solidFill>
                <a:schemeClr val="tx1"/>
              </a:solidFill>
            </a:endParaRPr>
          </a:p>
        </p:txBody>
      </p:sp>
      <p:pic>
        <p:nvPicPr>
          <p:cNvPr id="58371" name="Picture 3" descr="beckman">
            <a:extLst>
              <a:ext uri="{FF2B5EF4-FFF2-40B4-BE49-F238E27FC236}">
                <a16:creationId xmlns:a16="http://schemas.microsoft.com/office/drawing/2014/main" id="{0D5D239B-2FDB-4150-82E4-07547D0078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247" y="3185182"/>
            <a:ext cx="3771988" cy="2942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7" descr="centrifuga">
            <a:extLst>
              <a:ext uri="{FF2B5EF4-FFF2-40B4-BE49-F238E27FC236}">
                <a16:creationId xmlns:a16="http://schemas.microsoft.com/office/drawing/2014/main" id="{CBFF3124-FB86-4F4D-82A4-23FD4E78BBFF}"/>
              </a:ext>
            </a:extLst>
          </p:cNvPr>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a:xfrm>
            <a:off x="5532054" y="0"/>
            <a:ext cx="5499100" cy="6669088"/>
          </a:xfrm>
          <a:noFill/>
        </p:spPr>
      </p:pic>
    </p:spTree>
    <p:extLst>
      <p:ext uri="{BB962C8B-B14F-4D97-AF65-F5344CB8AC3E}">
        <p14:creationId xmlns:p14="http://schemas.microsoft.com/office/powerpoint/2010/main" val="4281835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C3480B55-E85A-4996-B211-994CA24D1ECE}"/>
              </a:ext>
            </a:extLst>
          </p:cNvPr>
          <p:cNvSpPr>
            <a:spLocks noGrp="1" noChangeArrowheads="1"/>
          </p:cNvSpPr>
          <p:nvPr>
            <p:ph type="title"/>
          </p:nvPr>
        </p:nvSpPr>
        <p:spPr>
          <a:xfrm>
            <a:off x="609600" y="274638"/>
            <a:ext cx="5412828" cy="671293"/>
          </a:xfrm>
          <a:noFill/>
        </p:spPr>
        <p:txBody>
          <a:bodyPr/>
          <a:lstStyle/>
          <a:p>
            <a:pPr eaLnBrk="1" hangingPunct="1"/>
            <a:r>
              <a:rPr lang="cs-CZ" altLang="cs-CZ" sz="4000" b="1" dirty="0"/>
              <a:t>Třepačky a míchačky</a:t>
            </a:r>
          </a:p>
        </p:txBody>
      </p:sp>
      <p:sp>
        <p:nvSpPr>
          <p:cNvPr id="60419" name="Rectangle 3">
            <a:extLst>
              <a:ext uri="{FF2B5EF4-FFF2-40B4-BE49-F238E27FC236}">
                <a16:creationId xmlns:a16="http://schemas.microsoft.com/office/drawing/2014/main" id="{4BD21E0D-FAC0-4699-870D-A1BD5D146357}"/>
              </a:ext>
            </a:extLst>
          </p:cNvPr>
          <p:cNvSpPr>
            <a:spLocks noGrp="1" noChangeArrowheads="1"/>
          </p:cNvSpPr>
          <p:nvPr>
            <p:ph type="body" sz="half" idx="1"/>
          </p:nvPr>
        </p:nvSpPr>
        <p:spPr>
          <a:xfrm>
            <a:off x="704193" y="1300656"/>
            <a:ext cx="7183657" cy="4695825"/>
          </a:xfrm>
          <a:solidFill>
            <a:schemeClr val="bg1"/>
          </a:solidFill>
        </p:spPr>
        <p:txBody>
          <a:bodyPr/>
          <a:lstStyle/>
          <a:p>
            <a:pPr marL="3175" indent="11113">
              <a:lnSpc>
                <a:spcPct val="100000"/>
              </a:lnSpc>
            </a:pPr>
            <a:r>
              <a:rPr lang="cs-CZ" altLang="cs-CZ" sz="2000" dirty="0"/>
              <a:t>Jestliže je nutno urychlit průběh nějaké chemické reakce, rozpustit těžce rozpustnou látku, zabránit sedimentaci rostoucích buněk apod., využívají se mechanické </a:t>
            </a:r>
            <a:r>
              <a:rPr lang="cs-CZ" altLang="cs-CZ" sz="2000" b="1" dirty="0"/>
              <a:t>třepačky</a:t>
            </a:r>
            <a:r>
              <a:rPr lang="cs-CZ" altLang="cs-CZ" sz="2000" dirty="0"/>
              <a:t>. Jsou vybaveny držáky nebo plošinami s otvory, do kterých se umísťují baňky nebo zkumavky. Upevněné nádobky pak vykonávají kývavé nebo rotační pohyby. Některé třepačky jsou vybaveny kryty, pod nimiž je udržována konstantní teplota, případně atmosféra o požadovaném složení.</a:t>
            </a:r>
          </a:p>
          <a:p>
            <a:pPr marL="3175" indent="11113" eaLnBrk="1" hangingPunct="1">
              <a:lnSpc>
                <a:spcPct val="100000"/>
              </a:lnSpc>
              <a:buFontTx/>
              <a:buNone/>
            </a:pPr>
            <a:endParaRPr lang="cs-CZ" altLang="cs-CZ" sz="2000" dirty="0"/>
          </a:p>
          <a:p>
            <a:pPr marL="3175" indent="11113" eaLnBrk="1" hangingPunct="1">
              <a:lnSpc>
                <a:spcPct val="100000"/>
              </a:lnSpc>
              <a:buFontTx/>
              <a:buNone/>
            </a:pPr>
            <a:r>
              <a:rPr lang="cs-CZ" altLang="cs-CZ" sz="2000" dirty="0"/>
              <a:t>Mnohdy postačuje pro promíchávání reakční směsi jen </a:t>
            </a:r>
            <a:r>
              <a:rPr lang="cs-CZ" altLang="cs-CZ" sz="2000" b="1" dirty="0"/>
              <a:t>míchačka</a:t>
            </a:r>
            <a:r>
              <a:rPr lang="cs-CZ" altLang="cs-CZ" sz="2000" dirty="0"/>
              <a:t>. Velmi výhodné jsou magnetické míchačky kombinované s ohřívací ploténkou. Uvnitř ploténky se otáčí magnet nebo jiným způsobem vzniká vířivé magnetické pole, které pak otáčí železnou tyčinkou zatavenou do skla nebo plastu, která je vkládána do nádobky.</a:t>
            </a:r>
          </a:p>
        </p:txBody>
      </p:sp>
      <p:pic>
        <p:nvPicPr>
          <p:cNvPr id="60420" name="Picture 5" descr="obr">
            <a:extLst>
              <a:ext uri="{FF2B5EF4-FFF2-40B4-BE49-F238E27FC236}">
                <a16:creationId xmlns:a16="http://schemas.microsoft.com/office/drawing/2014/main" id="{60343014-07B2-46E3-A9B2-ABF94FF9603E}"/>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8282152" y="916208"/>
            <a:ext cx="2696123" cy="3039667"/>
          </a:xfrm>
          <a:noFill/>
        </p:spPr>
      </p:pic>
      <p:pic>
        <p:nvPicPr>
          <p:cNvPr id="60421" name="Picture 8" descr="Agimatic-ND | JP Selecta">
            <a:extLst>
              <a:ext uri="{FF2B5EF4-FFF2-40B4-BE49-F238E27FC236}">
                <a16:creationId xmlns:a16="http://schemas.microsoft.com/office/drawing/2014/main" id="{D2D236B3-CD9E-4D27-97D9-222B52D39D6D}"/>
              </a:ext>
            </a:extLst>
          </p:cNvPr>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8763768" y="4055133"/>
            <a:ext cx="2132013" cy="2708275"/>
          </a:xfrm>
          <a:noFill/>
        </p:spPr>
      </p:pic>
    </p:spTree>
    <p:extLst>
      <p:ext uri="{BB962C8B-B14F-4D97-AF65-F5344CB8AC3E}">
        <p14:creationId xmlns:p14="http://schemas.microsoft.com/office/powerpoint/2010/main" val="208065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D196A96-F75E-4FB0-AF8D-34C60F5F7D5F}"/>
              </a:ext>
            </a:extLst>
          </p:cNvPr>
          <p:cNvSpPr>
            <a:spLocks noGrp="1" noChangeArrowheads="1"/>
          </p:cNvSpPr>
          <p:nvPr>
            <p:ph type="title"/>
          </p:nvPr>
        </p:nvSpPr>
        <p:spPr>
          <a:xfrm>
            <a:off x="667407" y="348210"/>
            <a:ext cx="4682359" cy="850900"/>
          </a:xfrm>
          <a:noFill/>
        </p:spPr>
        <p:txBody>
          <a:bodyPr/>
          <a:lstStyle/>
          <a:p>
            <a:pPr eaLnBrk="1" hangingPunct="1"/>
            <a:r>
              <a:rPr lang="en-GB" altLang="cs-CZ" sz="4000" dirty="0"/>
              <a:t>Galvanic</a:t>
            </a:r>
            <a:r>
              <a:rPr lang="cs-CZ" altLang="cs-CZ" sz="4000" dirty="0" err="1"/>
              <a:t>ký</a:t>
            </a:r>
            <a:r>
              <a:rPr lang="cs-CZ" altLang="cs-CZ" sz="4000" dirty="0"/>
              <a:t> článek</a:t>
            </a:r>
            <a:r>
              <a:rPr lang="en-GB" altLang="cs-CZ" dirty="0"/>
              <a:t> </a:t>
            </a:r>
            <a:endParaRPr lang="cs-CZ" altLang="cs-CZ" dirty="0"/>
          </a:p>
        </p:txBody>
      </p:sp>
      <p:sp>
        <p:nvSpPr>
          <p:cNvPr id="7171" name="Rectangle 4">
            <a:extLst>
              <a:ext uri="{FF2B5EF4-FFF2-40B4-BE49-F238E27FC236}">
                <a16:creationId xmlns:a16="http://schemas.microsoft.com/office/drawing/2014/main" id="{1FEC6D99-C95C-4F55-942B-F5171170FC15}"/>
              </a:ext>
            </a:extLst>
          </p:cNvPr>
          <p:cNvSpPr>
            <a:spLocks noGrp="1" noChangeArrowheads="1"/>
          </p:cNvSpPr>
          <p:nvPr>
            <p:ph type="body" idx="1"/>
          </p:nvPr>
        </p:nvSpPr>
        <p:spPr>
          <a:xfrm>
            <a:off x="1008993" y="1371600"/>
            <a:ext cx="10352690" cy="5226050"/>
          </a:xfrm>
          <a:solidFill>
            <a:schemeClr val="bg1"/>
          </a:solidFill>
        </p:spPr>
        <p:txBody>
          <a:bodyPr/>
          <a:lstStyle/>
          <a:p>
            <a:pPr marL="0" indent="17463" eaLnBrk="1" hangingPunct="1">
              <a:lnSpc>
                <a:spcPct val="100000"/>
              </a:lnSpc>
              <a:buSzPct val="145000"/>
            </a:pPr>
            <a:r>
              <a:rPr lang="en-GB" altLang="cs-CZ" sz="1900" b="1" dirty="0"/>
              <a:t>Galvanic</a:t>
            </a:r>
            <a:r>
              <a:rPr lang="cs-CZ" altLang="cs-CZ" sz="1900" b="1" dirty="0" err="1"/>
              <a:t>ký</a:t>
            </a:r>
            <a:r>
              <a:rPr lang="en-GB" altLang="cs-CZ" sz="1900" b="1" dirty="0"/>
              <a:t> </a:t>
            </a:r>
            <a:r>
              <a:rPr lang="cs-CZ" altLang="cs-CZ" sz="1900" b="1" dirty="0"/>
              <a:t>článek</a:t>
            </a:r>
            <a:r>
              <a:rPr lang="en-GB" altLang="cs-CZ" sz="1900" dirty="0"/>
              <a:t> </a:t>
            </a:r>
            <a:r>
              <a:rPr lang="cs-CZ" altLang="cs-CZ" sz="1900" dirty="0"/>
              <a:t>přeměňuje chemickou energii na elektrickou</a:t>
            </a:r>
            <a:r>
              <a:rPr lang="en-GB" altLang="cs-CZ" sz="1900" dirty="0"/>
              <a:t>. </a:t>
            </a:r>
            <a:r>
              <a:rPr lang="cs-CZ" altLang="cs-CZ" sz="1900" dirty="0"/>
              <a:t>Je tvořen kovovými elektrodami ponořenými do elektrolytu s ionty téhož kovu</a:t>
            </a:r>
            <a:r>
              <a:rPr lang="en-GB" altLang="cs-CZ" sz="1900" dirty="0"/>
              <a:t>. </a:t>
            </a:r>
            <a:r>
              <a:rPr lang="cs-CZ" altLang="cs-CZ" sz="1900" dirty="0"/>
              <a:t>Elektrolyty jsou odděleny membránou umožňující průchod iontů, avšak bránící promíchání elektrolytů</a:t>
            </a:r>
            <a:r>
              <a:rPr lang="en-GB" altLang="cs-CZ" sz="1900" dirty="0"/>
              <a:t>. </a:t>
            </a:r>
            <a:endParaRPr lang="cs-CZ" altLang="cs-CZ" sz="1900" dirty="0"/>
          </a:p>
          <a:p>
            <a:pPr marL="0" indent="17463" eaLnBrk="1" hangingPunct="1">
              <a:lnSpc>
                <a:spcPct val="100000"/>
              </a:lnSpc>
              <a:buSzPct val="145000"/>
            </a:pPr>
            <a:r>
              <a:rPr lang="cs-CZ" altLang="cs-CZ" sz="1900" dirty="0"/>
              <a:t>Elektrony se uvolňují při reakci</a:t>
            </a:r>
            <a:r>
              <a:rPr lang="en-GB" altLang="cs-CZ" sz="1900" dirty="0"/>
              <a:t> </a:t>
            </a:r>
            <a:r>
              <a:rPr lang="en-GB" altLang="cs-CZ" sz="1900" b="1" dirty="0"/>
              <a:t>M</a:t>
            </a:r>
            <a:r>
              <a:rPr lang="en-GB" altLang="cs-CZ" sz="1900" b="1" baseline="-25000" dirty="0"/>
              <a:t>i</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i</a:t>
            </a:r>
            <a:r>
              <a:rPr lang="en-GB" altLang="cs-CZ" sz="1900" b="1" baseline="30000" dirty="0"/>
              <a:t>+</a:t>
            </a:r>
            <a:r>
              <a:rPr lang="en-GB" altLang="cs-CZ" sz="1900" b="1" dirty="0"/>
              <a:t> + e</a:t>
            </a:r>
            <a:r>
              <a:rPr lang="en-GB" altLang="cs-CZ" sz="1900" b="1" baseline="30000" dirty="0"/>
              <a:t>-</a:t>
            </a:r>
            <a:r>
              <a:rPr lang="en-GB" altLang="cs-CZ" sz="1900" dirty="0"/>
              <a:t> a</a:t>
            </a:r>
            <a:r>
              <a:rPr lang="cs-CZ" altLang="cs-CZ" sz="1900" dirty="0"/>
              <a:t> spotřebovávají při reakci</a:t>
            </a:r>
            <a:r>
              <a:rPr lang="en-GB" altLang="cs-CZ" sz="1900" dirty="0"/>
              <a:t> </a:t>
            </a:r>
            <a:r>
              <a:rPr lang="en-GB" altLang="cs-CZ" sz="1900" b="1" dirty="0" err="1"/>
              <a:t>M</a:t>
            </a:r>
            <a:r>
              <a:rPr lang="en-GB" altLang="cs-CZ" sz="1900" b="1" baseline="-25000" dirty="0" err="1"/>
              <a:t>j</a:t>
            </a:r>
            <a:r>
              <a:rPr lang="en-GB" altLang="cs-CZ" sz="1900" b="1" baseline="30000" dirty="0"/>
              <a:t>+</a:t>
            </a:r>
            <a:r>
              <a:rPr lang="en-GB" altLang="cs-CZ" sz="1900" b="1" dirty="0"/>
              <a:t> + e</a:t>
            </a:r>
            <a:r>
              <a:rPr lang="en-GB" altLang="cs-CZ" sz="1900" b="1" baseline="30000" dirty="0"/>
              <a:t>-</a:t>
            </a:r>
            <a:r>
              <a:rPr lang="en-GB" altLang="cs-CZ" sz="1900" b="1" dirty="0"/>
              <a:t> </a:t>
            </a:r>
            <a:r>
              <a:rPr lang="en-GB" altLang="cs-CZ" sz="1900" b="1" dirty="0">
                <a:latin typeface="Symbol" panose="05050102010706020507" pitchFamily="18" charset="2"/>
              </a:rPr>
              <a:t>®</a:t>
            </a:r>
            <a:r>
              <a:rPr lang="en-GB" altLang="cs-CZ" sz="1900" b="1" dirty="0"/>
              <a:t> M</a:t>
            </a:r>
            <a:r>
              <a:rPr lang="en-GB" altLang="cs-CZ" sz="1900" b="1" baseline="-25000" dirty="0"/>
              <a:t> o </a:t>
            </a:r>
            <a:r>
              <a:rPr lang="cs-CZ" altLang="cs-CZ" sz="1900" b="1" baseline="-25000" dirty="0"/>
              <a:t> </a:t>
            </a:r>
            <a:r>
              <a:rPr lang="cs-CZ" altLang="cs-CZ" sz="1900" dirty="0"/>
              <a:t>na druhé elektrodě</a:t>
            </a:r>
            <a:r>
              <a:rPr lang="en-GB" altLang="cs-CZ" sz="1900" dirty="0"/>
              <a:t>. </a:t>
            </a:r>
            <a:endParaRPr lang="cs-CZ" altLang="cs-CZ" sz="1900" dirty="0"/>
          </a:p>
          <a:p>
            <a:pPr marL="0" indent="17463" eaLnBrk="1" hangingPunct="1">
              <a:lnSpc>
                <a:spcPct val="100000"/>
              </a:lnSpc>
              <a:buSzPct val="145000"/>
            </a:pPr>
            <a:r>
              <a:rPr lang="cs-CZ" altLang="cs-CZ" sz="1900" b="1" dirty="0"/>
              <a:t>Spojíme-li elektrody</a:t>
            </a:r>
            <a:r>
              <a:rPr lang="cs-CZ" altLang="cs-CZ" sz="1900" dirty="0"/>
              <a:t> vodičem, elektrony se pohybují tam, kde je jich nedostatek</a:t>
            </a:r>
            <a:r>
              <a:rPr lang="en-GB" altLang="cs-CZ" sz="1900" dirty="0"/>
              <a:t>. </a:t>
            </a:r>
            <a:r>
              <a:rPr lang="cs-CZ" altLang="cs-CZ" sz="1900" dirty="0"/>
              <a:t>Proto se na jedné elektrodě uvolňuje více iontů a druhé elektrodě se některé ionty ukládají jako atomy kovu</a:t>
            </a:r>
            <a:r>
              <a:rPr lang="en-GB" altLang="cs-CZ" sz="1900" dirty="0"/>
              <a:t>. </a:t>
            </a:r>
          </a:p>
          <a:p>
            <a:pPr marL="0" indent="17463" eaLnBrk="1" hangingPunct="1">
              <a:lnSpc>
                <a:spcPct val="100000"/>
              </a:lnSpc>
              <a:buSzPct val="145000"/>
            </a:pPr>
            <a:r>
              <a:rPr lang="cs-CZ" altLang="cs-CZ" sz="1900" b="1" dirty="0"/>
              <a:t>Napětí článku</a:t>
            </a:r>
            <a:r>
              <a:rPr lang="en-GB" altLang="cs-CZ" sz="1900" dirty="0"/>
              <a:t>: </a:t>
            </a:r>
            <a:r>
              <a:rPr lang="cs-CZ" altLang="cs-CZ" sz="1900" dirty="0"/>
              <a:t>U rozpojeného galvanického článku nastává termodynamická rovnováha, kdy</a:t>
            </a:r>
            <a:r>
              <a:rPr lang="en-GB" altLang="cs-CZ" sz="1900" dirty="0"/>
              <a:t> </a:t>
            </a:r>
            <a:r>
              <a:rPr lang="cs-CZ" altLang="cs-CZ" sz="1900" dirty="0"/>
              <a:t>určité množství iontů přechází (rozpouští se</a:t>
            </a:r>
            <a:r>
              <a:rPr lang="en-GB" altLang="cs-CZ" sz="1900" dirty="0"/>
              <a:t>) </a:t>
            </a:r>
            <a:r>
              <a:rPr lang="cs-CZ" altLang="cs-CZ" sz="1900" dirty="0"/>
              <a:t>do roztoku</a:t>
            </a:r>
            <a:r>
              <a:rPr lang="en-GB" altLang="cs-CZ" sz="1900" dirty="0"/>
              <a:t>, a</a:t>
            </a:r>
            <a:r>
              <a:rPr lang="cs-CZ" altLang="cs-CZ" sz="1900" dirty="0"/>
              <a:t> volné elektrony zůstávají v kovu</a:t>
            </a:r>
            <a:r>
              <a:rPr lang="en-GB" altLang="cs-CZ" sz="1900" dirty="0"/>
              <a:t>. </a:t>
            </a:r>
            <a:r>
              <a:rPr lang="cs-CZ" altLang="cs-CZ" sz="1900" dirty="0"/>
              <a:t>Takto vzniká elektrické napětí, které elektrostaticky brání dalšímu přechodu iontů do elektrolytu</a:t>
            </a:r>
            <a:r>
              <a:rPr lang="en-GB" altLang="cs-CZ" sz="1900" dirty="0"/>
              <a:t>. </a:t>
            </a:r>
            <a:r>
              <a:rPr lang="cs-CZ" altLang="cs-CZ" sz="1900" dirty="0"/>
              <a:t>Toto napětí závisí na </a:t>
            </a:r>
            <a:r>
              <a:rPr lang="cs-CZ" altLang="cs-CZ" sz="1900" b="1" dirty="0"/>
              <a:t>schopnosti kovu uvolňovat ionty</a:t>
            </a:r>
            <a:r>
              <a:rPr lang="cs-CZ" altLang="cs-CZ" sz="1900" dirty="0">
                <a:solidFill>
                  <a:srgbClr val="FF0066"/>
                </a:solidFill>
              </a:rPr>
              <a:t> </a:t>
            </a:r>
            <a:r>
              <a:rPr lang="cs-CZ" altLang="cs-CZ" sz="1900" dirty="0"/>
              <a:t>do daného prostředí</a:t>
            </a:r>
            <a:r>
              <a:rPr lang="en-GB" altLang="cs-CZ" sz="1900" dirty="0"/>
              <a:t>. </a:t>
            </a:r>
            <a:endParaRPr lang="cs-CZ" altLang="cs-CZ" sz="1900" dirty="0"/>
          </a:p>
          <a:p>
            <a:pPr marL="0" indent="17463" eaLnBrk="1" hangingPunct="1">
              <a:lnSpc>
                <a:spcPct val="100000"/>
              </a:lnSpc>
              <a:buSzPct val="145000"/>
            </a:pPr>
            <a:r>
              <a:rPr lang="cs-CZ" altLang="cs-CZ" sz="1900" dirty="0"/>
              <a:t>Výsledné napětí je dáno</a:t>
            </a:r>
            <a:r>
              <a:rPr lang="en-GB" altLang="cs-CZ" sz="1900" dirty="0">
                <a:solidFill>
                  <a:srgbClr val="FF0066"/>
                </a:solidFill>
              </a:rPr>
              <a:t> </a:t>
            </a:r>
            <a:r>
              <a:rPr lang="cs-CZ" altLang="cs-CZ" sz="1900" b="1" dirty="0"/>
              <a:t>rozdílem potenciálů vzniklých na jednotlivých elektrodách</a:t>
            </a:r>
            <a:r>
              <a:rPr lang="en-GB" altLang="cs-CZ" sz="1900" dirty="0"/>
              <a:t>. </a:t>
            </a:r>
            <a:r>
              <a:rPr lang="cs-CZ" altLang="cs-CZ" sz="1900" dirty="0"/>
              <a:t>Jednotlivě nemohou být měřeny, protože k měření potřebujeme vždy nejméně dvě elektrody</a:t>
            </a:r>
            <a:r>
              <a:rPr lang="en-GB" altLang="cs-CZ" sz="1900" dirty="0"/>
              <a:t>. </a:t>
            </a:r>
            <a:endParaRPr lang="cs-CZ" altLang="cs-CZ" sz="1900" dirty="0"/>
          </a:p>
          <a:p>
            <a:pPr marL="0" indent="17463" eaLnBrk="1" hangingPunct="1">
              <a:lnSpc>
                <a:spcPct val="100000"/>
              </a:lnSpc>
              <a:buSzPct val="145000"/>
            </a:pPr>
            <a:endParaRPr lang="cs-CZ" altLang="cs-CZ" sz="1900" dirty="0"/>
          </a:p>
          <a:p>
            <a:pPr marL="0" indent="17463" eaLnBrk="1" hangingPunct="1">
              <a:lnSpc>
                <a:spcPct val="100000"/>
              </a:lnSpc>
              <a:buSzPct val="145000"/>
            </a:pPr>
            <a:r>
              <a:rPr lang="cs-CZ" altLang="cs-CZ" sz="1900" dirty="0"/>
              <a:t>Galvanický článek je základním principem potenciometrických přístrojů používaných pro zjištění iontového složení elektrolytů včetně tělesných tekutin</a:t>
            </a:r>
            <a:r>
              <a:rPr lang="en-GB" altLang="cs-CZ" sz="1900" dirty="0"/>
              <a:t>.</a:t>
            </a:r>
            <a:r>
              <a:rPr lang="en-GB" altLang="cs-CZ" sz="1800" dirty="0"/>
              <a:t> </a:t>
            </a:r>
          </a:p>
        </p:txBody>
      </p:sp>
    </p:spTree>
    <p:extLst>
      <p:ext uri="{BB962C8B-B14F-4D97-AF65-F5344CB8AC3E}">
        <p14:creationId xmlns:p14="http://schemas.microsoft.com/office/powerpoint/2010/main" val="35644013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622D65EA-F552-4A75-A565-B1FBC159287D}"/>
              </a:ext>
            </a:extLst>
          </p:cNvPr>
          <p:cNvSpPr>
            <a:spLocks noGrp="1" noChangeArrowheads="1"/>
          </p:cNvSpPr>
          <p:nvPr>
            <p:ph type="title"/>
          </p:nvPr>
        </p:nvSpPr>
        <p:spPr>
          <a:xfrm>
            <a:off x="930166" y="358722"/>
            <a:ext cx="8229600" cy="922337"/>
          </a:xfrm>
          <a:noFill/>
        </p:spPr>
        <p:txBody>
          <a:bodyPr/>
          <a:lstStyle/>
          <a:p>
            <a:pPr eaLnBrk="1" hangingPunct="1"/>
            <a:r>
              <a:rPr lang="cs-CZ" altLang="cs-CZ" sz="4000" b="1" dirty="0" err="1"/>
              <a:t>Homogenizéry</a:t>
            </a:r>
            <a:r>
              <a:rPr lang="cs-CZ" altLang="cs-CZ" sz="4000" b="1" dirty="0"/>
              <a:t> a dezintegrátory</a:t>
            </a:r>
            <a:endParaRPr lang="en-GB" altLang="cs-CZ" sz="4000" b="1" dirty="0"/>
          </a:p>
        </p:txBody>
      </p:sp>
      <p:sp>
        <p:nvSpPr>
          <p:cNvPr id="62467" name="Rectangle 3">
            <a:extLst>
              <a:ext uri="{FF2B5EF4-FFF2-40B4-BE49-F238E27FC236}">
                <a16:creationId xmlns:a16="http://schemas.microsoft.com/office/drawing/2014/main" id="{54F5AB9F-615C-449C-AD71-D43A8613440F}"/>
              </a:ext>
            </a:extLst>
          </p:cNvPr>
          <p:cNvSpPr>
            <a:spLocks noGrp="1" noChangeArrowheads="1"/>
          </p:cNvSpPr>
          <p:nvPr>
            <p:ph type="body" idx="1"/>
          </p:nvPr>
        </p:nvSpPr>
        <p:spPr>
          <a:xfrm>
            <a:off x="1156138" y="1268413"/>
            <a:ext cx="9816662" cy="5256212"/>
          </a:xfrm>
          <a:solidFill>
            <a:schemeClr val="bg1"/>
          </a:solidFill>
        </p:spPr>
        <p:txBody>
          <a:bodyPr/>
          <a:lstStyle/>
          <a:p>
            <a:pPr eaLnBrk="1" hangingPunct="1">
              <a:lnSpc>
                <a:spcPct val="100000"/>
              </a:lnSpc>
            </a:pPr>
            <a:r>
              <a:rPr lang="cs-CZ" altLang="cs-CZ" sz="2400" dirty="0"/>
              <a:t>Laboratorním analýzám biologických vzorků často předchází jejich homogenizace. K tomu slouží zejména </a:t>
            </a:r>
            <a:r>
              <a:rPr lang="cs-CZ" altLang="cs-CZ" sz="2400" dirty="0" err="1"/>
              <a:t>homogenizéry</a:t>
            </a:r>
            <a:r>
              <a:rPr lang="cs-CZ" altLang="cs-CZ" sz="2400" dirty="0"/>
              <a:t> a ultrazvukové dezintegrátory.</a:t>
            </a:r>
          </a:p>
          <a:p>
            <a:pPr eaLnBrk="1" hangingPunct="1">
              <a:lnSpc>
                <a:spcPct val="100000"/>
              </a:lnSpc>
            </a:pPr>
            <a:r>
              <a:rPr lang="cs-CZ" altLang="cs-CZ" sz="2400" b="1" dirty="0"/>
              <a:t>Rotační </a:t>
            </a:r>
            <a:r>
              <a:rPr lang="cs-CZ" altLang="cs-CZ" sz="2400" b="1" dirty="0" err="1"/>
              <a:t>homogenizér</a:t>
            </a:r>
            <a:r>
              <a:rPr lang="cs-CZ" altLang="cs-CZ" sz="2400" dirty="0"/>
              <a:t> je vyroben ze zabroušeného skla – skleněný váleček se prudce otáčí uvnitř zkumavky, jejíž průměr je o málo větší, než průměr válečku. Suspenze buněk nebo kousků tkáně je nucena tlakem pronikat do prostoru mezi otáčejícím se válečkem a stěnou zkumavky, přičemž dochází k drcení. </a:t>
            </a:r>
          </a:p>
          <a:p>
            <a:pPr eaLnBrk="1" hangingPunct="1">
              <a:lnSpc>
                <a:spcPct val="100000"/>
              </a:lnSpc>
            </a:pPr>
            <a:r>
              <a:rPr lang="cs-CZ" altLang="cs-CZ" sz="2400" dirty="0"/>
              <a:t>U modernějších </a:t>
            </a:r>
            <a:r>
              <a:rPr lang="cs-CZ" altLang="cs-CZ" sz="2400" dirty="0" err="1"/>
              <a:t>homogenizérů</a:t>
            </a:r>
            <a:r>
              <a:rPr lang="cs-CZ" altLang="cs-CZ" sz="2400" dirty="0"/>
              <a:t> je buněčná suspenze pod vysokým tlakem (až stovky </a:t>
            </a:r>
            <a:r>
              <a:rPr lang="cs-CZ" altLang="cs-CZ" sz="2400" dirty="0" err="1"/>
              <a:t>MPa</a:t>
            </a:r>
            <a:r>
              <a:rPr lang="cs-CZ" altLang="cs-CZ" sz="2400" dirty="0"/>
              <a:t>) protlačována tryskou, dosahuje rychlosti až kolem 500 m/s. Vlivem vnitřního tření a adiabatického stlačování se může značně zvýšit teplota suspenze, takže se tato zařízení neobejdou bez chlazení.</a:t>
            </a:r>
          </a:p>
        </p:txBody>
      </p:sp>
    </p:spTree>
    <p:extLst>
      <p:ext uri="{BB962C8B-B14F-4D97-AF65-F5344CB8AC3E}">
        <p14:creationId xmlns:p14="http://schemas.microsoft.com/office/powerpoint/2010/main" val="2950619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a:extLst>
              <a:ext uri="{FF2B5EF4-FFF2-40B4-BE49-F238E27FC236}">
                <a16:creationId xmlns:a16="http://schemas.microsoft.com/office/drawing/2014/main" id="{41741323-05A5-4C92-9369-96B4587FAE85}"/>
              </a:ext>
            </a:extLst>
          </p:cNvPr>
          <p:cNvSpPr>
            <a:spLocks noGrp="1" noChangeArrowheads="1"/>
          </p:cNvSpPr>
          <p:nvPr>
            <p:ph type="body" idx="1"/>
          </p:nvPr>
        </p:nvSpPr>
        <p:spPr>
          <a:xfrm>
            <a:off x="756745" y="1600201"/>
            <a:ext cx="6347318" cy="4276725"/>
          </a:xfrm>
          <a:solidFill>
            <a:schemeClr val="bg1"/>
          </a:solidFill>
        </p:spPr>
        <p:txBody>
          <a:bodyPr/>
          <a:lstStyle/>
          <a:p>
            <a:pPr marL="3175" indent="11113" eaLnBrk="1" hangingPunct="1">
              <a:lnSpc>
                <a:spcPct val="100000"/>
              </a:lnSpc>
            </a:pPr>
            <a:r>
              <a:rPr lang="cs-CZ" altLang="cs-CZ" sz="2000" b="1" dirty="0"/>
              <a:t>Ultrazvukový dezintegrátor</a:t>
            </a:r>
            <a:r>
              <a:rPr lang="cs-CZ" altLang="cs-CZ" sz="2000" dirty="0"/>
              <a:t> pracuje s nízkofrekvenčním ultrazvukem (řádově desítky kHz), který je buzen magnetostrikčním měničem – rozechvívá se jádro střídavě magnetizované cívky. K němu je připevněn titanový nástavec (roh), jehož konec se ponořuje do suspenze, která má být homogenizována. Ultrazvuk vyvolává silnou kavitaci, která destruuje  materiál v suspenzi. Ultrazvukové dezintegrátory jsou velmi účinné, avšak vzorky se rychle ohřívají, navíc vzniká určité množství volných radikálů. Citlivé biologické materiály mohou částečně degradovat, čehož si musí být uživatel vědom. Disperze molekul a jejich agregátů získaná pomocí dezintegrátoru se označuje někdy jako </a:t>
            </a:r>
            <a:r>
              <a:rPr lang="cs-CZ" altLang="cs-CZ" sz="2000" b="1" dirty="0" err="1"/>
              <a:t>sonikát</a:t>
            </a:r>
            <a:r>
              <a:rPr lang="cs-CZ" altLang="cs-CZ" sz="2000" b="1" dirty="0"/>
              <a:t>.</a:t>
            </a:r>
          </a:p>
          <a:p>
            <a:pPr marL="3175" indent="11113" eaLnBrk="1" hangingPunct="1">
              <a:lnSpc>
                <a:spcPct val="80000"/>
              </a:lnSpc>
              <a:buFontTx/>
              <a:buNone/>
            </a:pPr>
            <a:endParaRPr lang="en-GB" altLang="cs-CZ" sz="2200" b="1" dirty="0"/>
          </a:p>
        </p:txBody>
      </p:sp>
      <p:pic>
        <p:nvPicPr>
          <p:cNvPr id="64515" name="Picture 7" descr="Soniprep">
            <a:extLst>
              <a:ext uri="{FF2B5EF4-FFF2-40B4-BE49-F238E27FC236}">
                <a16:creationId xmlns:a16="http://schemas.microsoft.com/office/drawing/2014/main" id="{0AD46753-755F-4E33-B9A4-A57FAF4CC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9963" y="1989138"/>
            <a:ext cx="4169924" cy="41699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16" name="Rectangle 8">
            <a:extLst>
              <a:ext uri="{FF2B5EF4-FFF2-40B4-BE49-F238E27FC236}">
                <a16:creationId xmlns:a16="http://schemas.microsoft.com/office/drawing/2014/main" id="{4EB7B8B6-753D-40AF-8670-CD20B1229A5A}"/>
              </a:ext>
            </a:extLst>
          </p:cNvPr>
          <p:cNvSpPr>
            <a:spLocks noGrp="1" noChangeArrowheads="1"/>
          </p:cNvSpPr>
          <p:nvPr>
            <p:ph type="title"/>
          </p:nvPr>
        </p:nvSpPr>
        <p:spPr>
          <a:xfrm>
            <a:off x="578070" y="337700"/>
            <a:ext cx="8893175" cy="660783"/>
          </a:xfrm>
          <a:solidFill>
            <a:schemeClr val="bg1"/>
          </a:solidFill>
        </p:spPr>
        <p:txBody>
          <a:bodyPr/>
          <a:lstStyle/>
          <a:p>
            <a:pPr algn="l" eaLnBrk="1" hangingPunct="1"/>
            <a:r>
              <a:rPr lang="cs-CZ" altLang="cs-CZ" sz="4000" b="1" dirty="0" err="1"/>
              <a:t>Homogenizéry</a:t>
            </a:r>
            <a:r>
              <a:rPr lang="cs-CZ" altLang="cs-CZ" sz="4000" b="1" dirty="0"/>
              <a:t> a dezintegrátory</a:t>
            </a:r>
            <a:endParaRPr lang="en-GB" altLang="cs-CZ" sz="4000" b="1" dirty="0"/>
          </a:p>
        </p:txBody>
      </p:sp>
    </p:spTree>
    <p:extLst>
      <p:ext uri="{BB962C8B-B14F-4D97-AF65-F5344CB8AC3E}">
        <p14:creationId xmlns:p14="http://schemas.microsoft.com/office/powerpoint/2010/main" val="24219954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893BEB2-6F85-49C1-812B-E567CDE9A87C}"/>
              </a:ext>
            </a:extLst>
          </p:cNvPr>
          <p:cNvSpPr>
            <a:spLocks noGrp="1" noChangeArrowheads="1"/>
          </p:cNvSpPr>
          <p:nvPr>
            <p:ph type="title"/>
          </p:nvPr>
        </p:nvSpPr>
        <p:spPr>
          <a:xfrm>
            <a:off x="783020" y="358721"/>
            <a:ext cx="2601310" cy="777875"/>
          </a:xfrm>
          <a:noFill/>
        </p:spPr>
        <p:txBody>
          <a:bodyPr/>
          <a:lstStyle/>
          <a:p>
            <a:pPr eaLnBrk="1" hangingPunct="1"/>
            <a:r>
              <a:rPr lang="cs-CZ" altLang="cs-CZ" sz="4000" b="1" dirty="0"/>
              <a:t>Vývěvy</a:t>
            </a:r>
          </a:p>
        </p:txBody>
      </p:sp>
      <p:sp>
        <p:nvSpPr>
          <p:cNvPr id="66563" name="Rectangle 3">
            <a:extLst>
              <a:ext uri="{FF2B5EF4-FFF2-40B4-BE49-F238E27FC236}">
                <a16:creationId xmlns:a16="http://schemas.microsoft.com/office/drawing/2014/main" id="{8898ADC0-77FC-4BB2-B29D-76FCC4793356}"/>
              </a:ext>
            </a:extLst>
          </p:cNvPr>
          <p:cNvSpPr>
            <a:spLocks noGrp="1" noChangeArrowheads="1"/>
          </p:cNvSpPr>
          <p:nvPr>
            <p:ph type="body" idx="1"/>
          </p:nvPr>
        </p:nvSpPr>
        <p:spPr>
          <a:xfrm>
            <a:off x="798786" y="1185644"/>
            <a:ext cx="10415752" cy="5399087"/>
          </a:xfrm>
          <a:solidFill>
            <a:schemeClr val="bg1"/>
          </a:solidFill>
        </p:spPr>
        <p:txBody>
          <a:bodyPr/>
          <a:lstStyle/>
          <a:p>
            <a:pPr eaLnBrk="1" hangingPunct="1">
              <a:lnSpc>
                <a:spcPct val="100000"/>
              </a:lnSpc>
            </a:pPr>
            <a:r>
              <a:rPr lang="cs-CZ" altLang="cs-CZ" sz="2400" dirty="0"/>
              <a:t>Mnoho laboratoří se neobejde bez vývěvy – zařízení pro získávání vakua různě vysokého stupně. Některé přístroje mají výkonné vývěvy zabudované přímo v sobě (např. elektronové mikroskopy aj.), jindy nám stačí mírnější vakuum, např. pro odsávání tekutin z nádob, které nelze prostě obrátit a vylít.</a:t>
            </a:r>
          </a:p>
          <a:p>
            <a:pPr eaLnBrk="1" hangingPunct="1">
              <a:lnSpc>
                <a:spcPct val="100000"/>
              </a:lnSpc>
            </a:pPr>
            <a:r>
              <a:rPr lang="cs-CZ" altLang="cs-CZ" sz="2400" dirty="0"/>
              <a:t>Nejjednodušší vývěvou je </a:t>
            </a:r>
            <a:r>
              <a:rPr lang="cs-CZ" altLang="cs-CZ" sz="2400" b="1" dirty="0"/>
              <a:t>vývěva vodní</a:t>
            </a:r>
            <a:r>
              <a:rPr lang="cs-CZ" altLang="cs-CZ" sz="2400" dirty="0"/>
              <a:t>, která je založena na principu snížení hydrostatického tlaku v kapalině tryskající z kapiláry (viz </a:t>
            </a:r>
            <a:r>
              <a:rPr lang="cs-CZ" altLang="cs-CZ" sz="2400" dirty="0" err="1"/>
              <a:t>Bernoulliova</a:t>
            </a:r>
            <a:r>
              <a:rPr lang="cs-CZ" altLang="cs-CZ" sz="2400" dirty="0"/>
              <a:t> rovnice). Pomocí těchto vývěv lze snížit tlak vzduchu asi na 1% normální hodnoty, nevýhodou je značná spotřeba vody, s níž do odpadu odcházejí i odsávané tekutiny. Vyrábějí se však i vývěvy s uzavřeným vodním cyklem.</a:t>
            </a:r>
          </a:p>
          <a:p>
            <a:pPr eaLnBrk="1" hangingPunct="1">
              <a:lnSpc>
                <a:spcPct val="100000"/>
              </a:lnSpc>
            </a:pPr>
            <a:r>
              <a:rPr lang="cs-CZ" altLang="cs-CZ" sz="2400" dirty="0"/>
              <a:t>Dále se využívají </a:t>
            </a:r>
            <a:r>
              <a:rPr lang="cs-CZ" altLang="cs-CZ" sz="2400" b="1" dirty="0"/>
              <a:t>rotační olejové vývěvy</a:t>
            </a:r>
            <a:r>
              <a:rPr lang="cs-CZ" altLang="cs-CZ" sz="2400" dirty="0"/>
              <a:t>, kterými lze dosáhnout o několik řádů nižšího tlaku. K získávání vyššího vakua slouží tzv. </a:t>
            </a:r>
            <a:r>
              <a:rPr lang="cs-CZ" altLang="cs-CZ" sz="2400" b="1" dirty="0"/>
              <a:t>difuzní vývěvy</a:t>
            </a:r>
            <a:r>
              <a:rPr lang="cs-CZ" altLang="cs-CZ" sz="2400" dirty="0"/>
              <a:t>, které však pracují teprve po snížení tlaku v evakuovaném prostoru rotační vývěvou.</a:t>
            </a:r>
          </a:p>
        </p:txBody>
      </p:sp>
    </p:spTree>
    <p:extLst>
      <p:ext uri="{BB962C8B-B14F-4D97-AF65-F5344CB8AC3E}">
        <p14:creationId xmlns:p14="http://schemas.microsoft.com/office/powerpoint/2010/main" val="24610139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12">
            <a:extLst>
              <a:ext uri="{FF2B5EF4-FFF2-40B4-BE49-F238E27FC236}">
                <a16:creationId xmlns:a16="http://schemas.microsoft.com/office/drawing/2014/main" id="{A4EDDAB2-7BAE-41AD-8960-A420830A5A75}"/>
              </a:ext>
            </a:extLst>
          </p:cNvPr>
          <p:cNvSpPr>
            <a:spLocks noGrp="1" noChangeArrowheads="1"/>
          </p:cNvSpPr>
          <p:nvPr>
            <p:ph type="title"/>
          </p:nvPr>
        </p:nvSpPr>
        <p:spPr>
          <a:xfrm>
            <a:off x="846083" y="495356"/>
            <a:ext cx="2433145" cy="777875"/>
          </a:xfrm>
          <a:solidFill>
            <a:schemeClr val="bg1"/>
          </a:solidFill>
        </p:spPr>
        <p:txBody>
          <a:bodyPr/>
          <a:lstStyle/>
          <a:p>
            <a:pPr eaLnBrk="1" hangingPunct="1"/>
            <a:r>
              <a:rPr lang="cs-CZ" altLang="cs-CZ" sz="4000" b="1" dirty="0"/>
              <a:t>Vývěvy</a:t>
            </a:r>
            <a:endParaRPr lang="en-GB" altLang="cs-CZ" sz="4000" b="1" dirty="0"/>
          </a:p>
        </p:txBody>
      </p:sp>
      <p:pic>
        <p:nvPicPr>
          <p:cNvPr id="68611" name="Picture 7" descr="Vyveva">
            <a:extLst>
              <a:ext uri="{FF2B5EF4-FFF2-40B4-BE49-F238E27FC236}">
                <a16:creationId xmlns:a16="http://schemas.microsoft.com/office/drawing/2014/main" id="{2354E3FB-9981-4A53-A70C-926FA91007F8}"/>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1771596" y="2051872"/>
            <a:ext cx="965200" cy="2209800"/>
          </a:xfrm>
          <a:noFill/>
        </p:spPr>
      </p:pic>
      <p:pic>
        <p:nvPicPr>
          <p:cNvPr id="68612" name="Picture 5" descr="770-94.jpg (53908 bytes)">
            <a:extLst>
              <a:ext uri="{FF2B5EF4-FFF2-40B4-BE49-F238E27FC236}">
                <a16:creationId xmlns:a16="http://schemas.microsoft.com/office/drawing/2014/main" id="{B1B270A3-FC4E-4EC9-A01C-7E1E675442E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9884" y="1979505"/>
            <a:ext cx="2808288"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3" name="Picture 11" descr="image120">
            <a:extLst>
              <a:ext uri="{FF2B5EF4-FFF2-40B4-BE49-F238E27FC236}">
                <a16:creationId xmlns:a16="http://schemas.microsoft.com/office/drawing/2014/main" id="{555A7845-1015-43D7-B1FF-3D801FB5E0A0}"/>
              </a:ext>
            </a:extLst>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7136525" y="1435758"/>
            <a:ext cx="4100513" cy="3370263"/>
          </a:xfrm>
          <a:noFill/>
        </p:spPr>
      </p:pic>
      <p:sp>
        <p:nvSpPr>
          <p:cNvPr id="68614" name="Text Box 14">
            <a:extLst>
              <a:ext uri="{FF2B5EF4-FFF2-40B4-BE49-F238E27FC236}">
                <a16:creationId xmlns:a16="http://schemas.microsoft.com/office/drawing/2014/main" id="{5FAD83E4-2081-4583-B631-C444E5D4AEA5}"/>
              </a:ext>
            </a:extLst>
          </p:cNvPr>
          <p:cNvSpPr txBox="1">
            <a:spLocks noChangeArrowheads="1"/>
          </p:cNvSpPr>
          <p:nvPr/>
        </p:nvSpPr>
        <p:spPr bwMode="auto">
          <a:xfrm>
            <a:off x="1674866" y="5056243"/>
            <a:ext cx="3979699" cy="40011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Princip a provedení vodní vývěvy</a:t>
            </a:r>
            <a:endParaRPr lang="en-GB" altLang="cs-CZ" sz="2000" dirty="0"/>
          </a:p>
        </p:txBody>
      </p:sp>
      <p:sp>
        <p:nvSpPr>
          <p:cNvPr id="68615" name="Text Box 15">
            <a:extLst>
              <a:ext uri="{FF2B5EF4-FFF2-40B4-BE49-F238E27FC236}">
                <a16:creationId xmlns:a16="http://schemas.microsoft.com/office/drawing/2014/main" id="{233748F4-63A7-476E-B412-D67095628C75}"/>
              </a:ext>
            </a:extLst>
          </p:cNvPr>
          <p:cNvSpPr txBox="1">
            <a:spLocks noChangeArrowheads="1"/>
          </p:cNvSpPr>
          <p:nvPr/>
        </p:nvSpPr>
        <p:spPr bwMode="auto">
          <a:xfrm>
            <a:off x="7563508" y="5082410"/>
            <a:ext cx="2879725"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Olejová rotační vývěva</a:t>
            </a:r>
            <a:endParaRPr lang="en-GB" altLang="cs-CZ" sz="2000" dirty="0"/>
          </a:p>
        </p:txBody>
      </p:sp>
    </p:spTree>
    <p:extLst>
      <p:ext uri="{BB962C8B-B14F-4D97-AF65-F5344CB8AC3E}">
        <p14:creationId xmlns:p14="http://schemas.microsoft.com/office/powerpoint/2010/main" val="2688379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66BECB5-FA5B-4B14-8C72-3CA3B4D9DE54}"/>
              </a:ext>
            </a:extLst>
          </p:cNvPr>
          <p:cNvSpPr>
            <a:spLocks noGrp="1" noChangeArrowheads="1"/>
          </p:cNvSpPr>
          <p:nvPr>
            <p:ph type="title"/>
          </p:nvPr>
        </p:nvSpPr>
        <p:spPr>
          <a:xfrm>
            <a:off x="1014248" y="327191"/>
            <a:ext cx="4272455" cy="706437"/>
          </a:xfrm>
          <a:noFill/>
        </p:spPr>
        <p:txBody>
          <a:bodyPr/>
          <a:lstStyle/>
          <a:p>
            <a:pPr eaLnBrk="1" hangingPunct="1"/>
            <a:r>
              <a:rPr lang="cs-CZ" altLang="cs-CZ" sz="4000" b="1" dirty="0"/>
              <a:t>Myčky a čističky</a:t>
            </a:r>
          </a:p>
        </p:txBody>
      </p:sp>
      <p:sp>
        <p:nvSpPr>
          <p:cNvPr id="70659" name="Rectangle 3">
            <a:extLst>
              <a:ext uri="{FF2B5EF4-FFF2-40B4-BE49-F238E27FC236}">
                <a16:creationId xmlns:a16="http://schemas.microsoft.com/office/drawing/2014/main" id="{DD486D49-EB4B-405F-8180-F70022B8C80C}"/>
              </a:ext>
            </a:extLst>
          </p:cNvPr>
          <p:cNvSpPr>
            <a:spLocks noGrp="1" noChangeArrowheads="1"/>
          </p:cNvSpPr>
          <p:nvPr>
            <p:ph type="body" idx="1"/>
          </p:nvPr>
        </p:nvSpPr>
        <p:spPr>
          <a:xfrm>
            <a:off x="1030014" y="1341439"/>
            <a:ext cx="10089931" cy="5183187"/>
          </a:xfrm>
          <a:solidFill>
            <a:schemeClr val="bg1"/>
          </a:solidFill>
        </p:spPr>
        <p:txBody>
          <a:bodyPr/>
          <a:lstStyle/>
          <a:p>
            <a:pPr marL="0" indent="17463" eaLnBrk="1" hangingPunct="1">
              <a:lnSpc>
                <a:spcPct val="100000"/>
              </a:lnSpc>
              <a:buFontTx/>
              <a:buNone/>
            </a:pPr>
            <a:r>
              <a:rPr lang="cs-CZ" altLang="cs-CZ" sz="2200" dirty="0"/>
              <a:t>Pro mnohé účely, např. pro pěstování buněk, potřebujeme extrémně čisté laboratorní sklo. Jindy musíme odstranit lpící nečistoty ze špatně přístupných částí laboratorního skla apod.</a:t>
            </a:r>
          </a:p>
          <a:p>
            <a:pPr marL="0" indent="17463" eaLnBrk="1" hangingPunct="1">
              <a:lnSpc>
                <a:spcPct val="100000"/>
              </a:lnSpc>
              <a:buFontTx/>
              <a:buNone/>
            </a:pPr>
            <a:r>
              <a:rPr lang="cs-CZ" altLang="cs-CZ" sz="2200" dirty="0"/>
              <a:t>Pro umývání laboratorního skla se používají </a:t>
            </a:r>
            <a:r>
              <a:rPr lang="cs-CZ" altLang="cs-CZ" sz="2200" b="1" dirty="0"/>
              <a:t>automatické myčky</a:t>
            </a:r>
            <a:r>
              <a:rPr lang="cs-CZ" altLang="cs-CZ" sz="2200" dirty="0"/>
              <a:t>, jež jsou dokonalejšími verzemi domácích myček nádobí. Vnitřní prostor je uzpůsoben tvarům a velikostem laboratorního skla a pro konečný oplach je používána destilovaná či </a:t>
            </a:r>
            <a:r>
              <a:rPr lang="cs-CZ" altLang="cs-CZ" sz="2200" dirty="0" err="1"/>
              <a:t>deionizovaná</a:t>
            </a:r>
            <a:r>
              <a:rPr lang="cs-CZ" altLang="cs-CZ" sz="2200" dirty="0"/>
              <a:t> voda, jejíž výrobník musí být k myčce připojen. Používají se i poněkud odlišné a účinnější detergenty.</a:t>
            </a:r>
          </a:p>
          <a:p>
            <a:pPr marL="0" indent="17463" eaLnBrk="1" hangingPunct="1">
              <a:lnSpc>
                <a:spcPct val="100000"/>
              </a:lnSpc>
              <a:buFontTx/>
              <a:buNone/>
            </a:pPr>
            <a:r>
              <a:rPr lang="cs-CZ" altLang="cs-CZ" sz="2200" dirty="0"/>
              <a:t>Pro odstraňování hrubých nebo těžko odstranitelných (nerozpustných) nečistot se mohou s výhodou použít </a:t>
            </a:r>
            <a:r>
              <a:rPr lang="cs-CZ" altLang="cs-CZ" sz="2200" b="1" dirty="0"/>
              <a:t>ultrazvukové čističky</a:t>
            </a:r>
            <a:r>
              <a:rPr lang="cs-CZ" altLang="cs-CZ" sz="2200" dirty="0"/>
              <a:t> (lázně), s nimiž se můžeme setkat i při čištění zubního instrumentaria nebo u zlatníků a optiků. Do speciální mycí lázně je emitován nízkofrekvenční ultrazvuk o poměrně velkém výkonu, který pak za spoluúčasti kavitace rozrušuje nečistoty. Obdobné ultrazvukové lázně se využívají i v preparativní chemii pro urychlování chemických reakcí (</a:t>
            </a:r>
            <a:r>
              <a:rPr lang="cs-CZ" altLang="cs-CZ" sz="2200" dirty="0" err="1"/>
              <a:t>sonokatalýzu</a:t>
            </a:r>
            <a:r>
              <a:rPr lang="cs-CZ" altLang="cs-CZ" sz="2200" dirty="0"/>
              <a:t>).</a:t>
            </a:r>
          </a:p>
        </p:txBody>
      </p:sp>
    </p:spTree>
    <p:extLst>
      <p:ext uri="{BB962C8B-B14F-4D97-AF65-F5344CB8AC3E}">
        <p14:creationId xmlns:p14="http://schemas.microsoft.com/office/powerpoint/2010/main" val="4192362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
            <a:extLst>
              <a:ext uri="{FF2B5EF4-FFF2-40B4-BE49-F238E27FC236}">
                <a16:creationId xmlns:a16="http://schemas.microsoft.com/office/drawing/2014/main" id="{0375D881-FD62-487A-BD5C-E9569E9538A4}"/>
              </a:ext>
            </a:extLst>
          </p:cNvPr>
          <p:cNvSpPr>
            <a:spLocks noGrp="1" noChangeArrowheads="1"/>
          </p:cNvSpPr>
          <p:nvPr>
            <p:ph type="title"/>
          </p:nvPr>
        </p:nvSpPr>
        <p:spPr>
          <a:xfrm>
            <a:off x="909145" y="474335"/>
            <a:ext cx="4503683" cy="692313"/>
          </a:xfrm>
          <a:solidFill>
            <a:schemeClr val="bg1"/>
          </a:solidFill>
        </p:spPr>
        <p:txBody>
          <a:bodyPr/>
          <a:lstStyle/>
          <a:p>
            <a:pPr eaLnBrk="1" hangingPunct="1"/>
            <a:r>
              <a:rPr lang="cs-CZ" altLang="cs-CZ" sz="4000" b="1" dirty="0"/>
              <a:t>Myčky a čističky</a:t>
            </a:r>
            <a:endParaRPr lang="en-GB" altLang="cs-CZ" sz="4000" b="1" dirty="0"/>
          </a:p>
        </p:txBody>
      </p:sp>
      <p:pic>
        <p:nvPicPr>
          <p:cNvPr id="72707" name="Picture 5" descr="MIELE G 7736 CD">
            <a:extLst>
              <a:ext uri="{FF2B5EF4-FFF2-40B4-BE49-F238E27FC236}">
                <a16:creationId xmlns:a16="http://schemas.microsoft.com/office/drawing/2014/main" id="{BC67BB2B-D80C-4837-A776-70854A304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212" y="1781614"/>
            <a:ext cx="4103688" cy="335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9" descr="foto2_200">
            <a:extLst>
              <a:ext uri="{FF2B5EF4-FFF2-40B4-BE49-F238E27FC236}">
                <a16:creationId xmlns:a16="http://schemas.microsoft.com/office/drawing/2014/main" id="{18E3BA86-3FC3-4EFE-8F3E-5416C492BE69}"/>
              </a:ext>
            </a:extLst>
          </p:cNvPr>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6569842" y="1721254"/>
            <a:ext cx="4234792" cy="2933298"/>
          </a:xfrm>
          <a:noFill/>
        </p:spPr>
      </p:pic>
      <p:sp>
        <p:nvSpPr>
          <p:cNvPr id="72709" name="Text Box 12">
            <a:extLst>
              <a:ext uri="{FF2B5EF4-FFF2-40B4-BE49-F238E27FC236}">
                <a16:creationId xmlns:a16="http://schemas.microsoft.com/office/drawing/2014/main" id="{E38F27CE-1527-407C-8A68-431B14617B68}"/>
              </a:ext>
            </a:extLst>
          </p:cNvPr>
          <p:cNvSpPr txBox="1">
            <a:spLocks noChangeArrowheads="1"/>
          </p:cNvSpPr>
          <p:nvPr/>
        </p:nvSpPr>
        <p:spPr bwMode="auto">
          <a:xfrm>
            <a:off x="2232792" y="5432481"/>
            <a:ext cx="3313113" cy="3968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Automatická myčka</a:t>
            </a:r>
            <a:endParaRPr lang="en-GB" altLang="cs-CZ" sz="2000" dirty="0"/>
          </a:p>
        </p:txBody>
      </p:sp>
      <p:sp>
        <p:nvSpPr>
          <p:cNvPr id="72710" name="Text Box 13">
            <a:extLst>
              <a:ext uri="{FF2B5EF4-FFF2-40B4-BE49-F238E27FC236}">
                <a16:creationId xmlns:a16="http://schemas.microsoft.com/office/drawing/2014/main" id="{96ABB76B-BCB7-427C-BE4D-67E09C0BC1CA}"/>
              </a:ext>
            </a:extLst>
          </p:cNvPr>
          <p:cNvSpPr txBox="1">
            <a:spLocks noChangeArrowheads="1"/>
          </p:cNvSpPr>
          <p:nvPr/>
        </p:nvSpPr>
        <p:spPr bwMode="auto">
          <a:xfrm>
            <a:off x="6672263" y="4941889"/>
            <a:ext cx="4027268" cy="1006475"/>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cs-CZ" altLang="cs-CZ" sz="2000" dirty="0"/>
              <a:t>Ultrazvuková lázeň - pohled shora</a:t>
            </a:r>
            <a:r>
              <a:rPr lang="en-GB" altLang="cs-CZ" sz="2000" dirty="0"/>
              <a:t> (</a:t>
            </a:r>
            <a:r>
              <a:rPr lang="cs-CZ" altLang="cs-CZ" sz="2000" dirty="0"/>
              <a:t>okrouhlé destičky jsou zdroje ultrazvuku</a:t>
            </a:r>
            <a:r>
              <a:rPr lang="en-GB" altLang="cs-CZ" sz="2000" dirty="0"/>
              <a:t>)</a:t>
            </a:r>
          </a:p>
        </p:txBody>
      </p:sp>
    </p:spTree>
    <p:extLst>
      <p:ext uri="{BB962C8B-B14F-4D97-AF65-F5344CB8AC3E}">
        <p14:creationId xmlns:p14="http://schemas.microsoft.com/office/powerpoint/2010/main" val="11433073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F1BBD29F-83D8-44C1-8147-FA7A0A55654F}"/>
              </a:ext>
            </a:extLst>
          </p:cNvPr>
          <p:cNvSpPr>
            <a:spLocks noGrp="1" noChangeArrowheads="1"/>
          </p:cNvSpPr>
          <p:nvPr>
            <p:ph type="title"/>
          </p:nvPr>
        </p:nvSpPr>
        <p:spPr>
          <a:xfrm>
            <a:off x="714704" y="274638"/>
            <a:ext cx="5896304" cy="1143000"/>
          </a:xfrm>
          <a:noFill/>
        </p:spPr>
        <p:txBody>
          <a:bodyPr/>
          <a:lstStyle/>
          <a:p>
            <a:pPr eaLnBrk="1" hangingPunct="1"/>
            <a:r>
              <a:rPr lang="cs-CZ" altLang="cs-CZ" sz="4000" b="1" dirty="0"/>
              <a:t>Destilační přístroje a </a:t>
            </a:r>
            <a:r>
              <a:rPr lang="cs-CZ" altLang="cs-CZ" sz="4000" b="1" dirty="0" err="1"/>
              <a:t>deionizátory</a:t>
            </a:r>
            <a:endParaRPr lang="en-GB" altLang="cs-CZ" sz="4000" b="1" dirty="0"/>
          </a:p>
        </p:txBody>
      </p:sp>
      <p:sp>
        <p:nvSpPr>
          <p:cNvPr id="74755" name="Rectangle 3">
            <a:extLst>
              <a:ext uri="{FF2B5EF4-FFF2-40B4-BE49-F238E27FC236}">
                <a16:creationId xmlns:a16="http://schemas.microsoft.com/office/drawing/2014/main" id="{E7ED1A9E-CE87-4CA6-A020-283C6C9F66A5}"/>
              </a:ext>
            </a:extLst>
          </p:cNvPr>
          <p:cNvSpPr>
            <a:spLocks noGrp="1" noChangeArrowheads="1"/>
          </p:cNvSpPr>
          <p:nvPr>
            <p:ph type="body" sz="half" idx="1"/>
          </p:nvPr>
        </p:nvSpPr>
        <p:spPr>
          <a:xfrm>
            <a:off x="882869" y="2133601"/>
            <a:ext cx="10594427" cy="4391025"/>
          </a:xfrm>
          <a:solidFill>
            <a:schemeClr val="bg1"/>
          </a:solidFill>
        </p:spPr>
        <p:txBody>
          <a:bodyPr/>
          <a:lstStyle/>
          <a:p>
            <a:pPr eaLnBrk="1" hangingPunct="1">
              <a:lnSpc>
                <a:spcPct val="100000"/>
              </a:lnSpc>
            </a:pPr>
            <a:r>
              <a:rPr lang="cs-CZ" altLang="cs-CZ" sz="2000" dirty="0"/>
              <a:t>Pro přípravu roztoků, živných médií, oplach laboratorního skla, náplně termostatů a pro mnoho jiných účelů je v laboratořích nutno používat destilovanou nebo dokonce redestilovanou vodu. K její výrobě slouží destilační přístroje a </a:t>
            </a:r>
            <a:r>
              <a:rPr lang="cs-CZ" altLang="cs-CZ" sz="2000" dirty="0" err="1"/>
              <a:t>deionizátory</a:t>
            </a:r>
            <a:r>
              <a:rPr lang="cs-CZ" altLang="cs-CZ" sz="2000" dirty="0"/>
              <a:t>.</a:t>
            </a:r>
          </a:p>
          <a:p>
            <a:pPr eaLnBrk="1" hangingPunct="1">
              <a:lnSpc>
                <a:spcPct val="100000"/>
              </a:lnSpc>
            </a:pPr>
            <a:r>
              <a:rPr lang="cs-CZ" altLang="cs-CZ" sz="2000" dirty="0"/>
              <a:t>Klasický </a:t>
            </a:r>
            <a:r>
              <a:rPr lang="cs-CZ" altLang="cs-CZ" sz="2000" b="1" dirty="0"/>
              <a:t>destilační přístroj</a:t>
            </a:r>
            <a:r>
              <a:rPr lang="cs-CZ" altLang="cs-CZ" sz="2000" dirty="0"/>
              <a:t> je nádržka s doplňovanou vodovodní vodou, do níž je umístěna topná elektrická spirála o výkonu několika kW. Vodní pára je vedena do vodního chladiče, kde voda kondenzuje a odtéká do rezervoáru. Odtud může být odváděna do druhého destilačního cyklu zajišťovaného menší topnou spirálou. Produktem je pak dvakrát destilovaná (redestilovaná) voda. Destilovaná či redestilovaná voda ještě může být zbavena rozpuštěných plynů, například varem za sníženého tlaku.</a:t>
            </a:r>
          </a:p>
          <a:p>
            <a:pPr eaLnBrk="1" hangingPunct="1">
              <a:lnSpc>
                <a:spcPct val="100000"/>
              </a:lnSpc>
            </a:pPr>
            <a:r>
              <a:rPr lang="cs-CZ" altLang="cs-CZ" sz="2000" dirty="0"/>
              <a:t>Analogií destilačního přístroje je </a:t>
            </a:r>
            <a:r>
              <a:rPr lang="cs-CZ" altLang="cs-CZ" sz="2000" b="1" dirty="0" err="1"/>
              <a:t>deionizátor</a:t>
            </a:r>
            <a:r>
              <a:rPr lang="cs-CZ" altLang="cs-CZ" sz="2000" dirty="0"/>
              <a:t>, který zbavuje vodu iontových sloučenin, případně dalších nečistot, pomocí iontoměničů (viz chemie), které lze chemicky regenerovat pro opětovné použití. Kvalita </a:t>
            </a:r>
            <a:r>
              <a:rPr lang="cs-CZ" altLang="cs-CZ" sz="2000" dirty="0" err="1"/>
              <a:t>deionizované</a:t>
            </a:r>
            <a:r>
              <a:rPr lang="cs-CZ" altLang="cs-CZ" sz="2000" dirty="0"/>
              <a:t> vody je plně srovnatelná nebo dokonce vyšší než u běžné destilované vody. </a:t>
            </a:r>
          </a:p>
        </p:txBody>
      </p:sp>
      <p:pic>
        <p:nvPicPr>
          <p:cNvPr id="74756" name="Picture 4" descr="water distiller">
            <a:extLst>
              <a:ext uri="{FF2B5EF4-FFF2-40B4-BE49-F238E27FC236}">
                <a16:creationId xmlns:a16="http://schemas.microsoft.com/office/drawing/2014/main" id="{616B30E5-2488-4E36-AD3F-C8058A43A085}"/>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8040688" y="152401"/>
            <a:ext cx="2627312" cy="1933575"/>
          </a:xfrm>
          <a:noFill/>
        </p:spPr>
      </p:pic>
    </p:spTree>
    <p:extLst>
      <p:ext uri="{BB962C8B-B14F-4D97-AF65-F5344CB8AC3E}">
        <p14:creationId xmlns:p14="http://schemas.microsoft.com/office/powerpoint/2010/main" val="29940117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A14B4A83-FAE9-4F37-BF99-60C3F704F3B3}"/>
              </a:ext>
            </a:extLst>
          </p:cNvPr>
          <p:cNvSpPr>
            <a:spLocks noGrp="1" noChangeArrowheads="1"/>
          </p:cNvSpPr>
          <p:nvPr>
            <p:ph type="title"/>
          </p:nvPr>
        </p:nvSpPr>
        <p:spPr>
          <a:xfrm>
            <a:off x="635918" y="373158"/>
            <a:ext cx="6206317" cy="451576"/>
          </a:xfrm>
          <a:noFill/>
        </p:spPr>
        <p:txBody>
          <a:bodyPr/>
          <a:lstStyle/>
          <a:p>
            <a:pPr eaLnBrk="1" hangingPunct="1"/>
            <a:r>
              <a:rPr lang="cs-CZ" altLang="cs-CZ" sz="4000" b="1" dirty="0"/>
              <a:t>Sterilizátory a autoklávy</a:t>
            </a:r>
            <a:endParaRPr lang="en-GB" altLang="cs-CZ" sz="4000" b="1" dirty="0"/>
          </a:p>
        </p:txBody>
      </p:sp>
      <p:sp>
        <p:nvSpPr>
          <p:cNvPr id="76803" name="Rectangle 3">
            <a:extLst>
              <a:ext uri="{FF2B5EF4-FFF2-40B4-BE49-F238E27FC236}">
                <a16:creationId xmlns:a16="http://schemas.microsoft.com/office/drawing/2014/main" id="{74BD9402-8B1A-4C7C-8EDC-558D9AEA5970}"/>
              </a:ext>
            </a:extLst>
          </p:cNvPr>
          <p:cNvSpPr>
            <a:spLocks noGrp="1" noChangeArrowheads="1"/>
          </p:cNvSpPr>
          <p:nvPr>
            <p:ph type="body" idx="1"/>
          </p:nvPr>
        </p:nvSpPr>
        <p:spPr>
          <a:xfrm>
            <a:off x="882869" y="1600200"/>
            <a:ext cx="10079421" cy="4852988"/>
          </a:xfrm>
          <a:solidFill>
            <a:schemeClr val="bg1"/>
          </a:solidFill>
        </p:spPr>
        <p:txBody>
          <a:bodyPr/>
          <a:lstStyle/>
          <a:p>
            <a:pPr eaLnBrk="1" hangingPunct="1">
              <a:lnSpc>
                <a:spcPct val="100000"/>
              </a:lnSpc>
            </a:pPr>
            <a:r>
              <a:rPr lang="cs-CZ" altLang="cs-CZ" sz="2400" dirty="0"/>
              <a:t>Pro jednorázové použití se vyrábí mnoho sterilních pomůcek či přípravků pro jedno použití, ale ne vždy se takové nákupy vyplatí. Navíc potřebujeme sterilizovat i takové předměty či materiály, které nelze z podstaty věci předem nakupovat ve sterilním stavu. </a:t>
            </a:r>
          </a:p>
          <a:p>
            <a:pPr eaLnBrk="1" hangingPunct="1">
              <a:lnSpc>
                <a:spcPct val="100000"/>
              </a:lnSpc>
            </a:pPr>
            <a:r>
              <a:rPr lang="cs-CZ" altLang="cs-CZ" sz="2400" dirty="0"/>
              <a:t>Vedle aplikace ionizujícího záření nebo chemických postupů, můžeme pro sterilizaci využít především zvýšené teploty. Například hodinové působení vzduchu o teplotě kolem 200 </a:t>
            </a:r>
            <a:r>
              <a:rPr lang="cs-CZ" altLang="cs-CZ" sz="2400" dirty="0">
                <a:sym typeface="Symbol" panose="05050102010706020507" pitchFamily="18" charset="2"/>
              </a:rPr>
              <a:t></a:t>
            </a:r>
            <a:r>
              <a:rPr lang="cs-CZ" altLang="cs-CZ" sz="2400" dirty="0"/>
              <a:t>C již sterilizaci předmětů zaručuje. Tento princip se uplatňuje v elektrických horkovzdušných </a:t>
            </a:r>
            <a:r>
              <a:rPr lang="cs-CZ" altLang="cs-CZ" sz="2400" b="1" dirty="0"/>
              <a:t>sušárnách</a:t>
            </a:r>
            <a:r>
              <a:rPr lang="cs-CZ" altLang="cs-CZ" sz="2400" dirty="0"/>
              <a:t>. </a:t>
            </a:r>
          </a:p>
          <a:p>
            <a:pPr eaLnBrk="1" hangingPunct="1">
              <a:lnSpc>
                <a:spcPct val="100000"/>
              </a:lnSpc>
            </a:pPr>
            <a:r>
              <a:rPr lang="cs-CZ" altLang="cs-CZ" sz="2400" dirty="0"/>
              <a:t>Rychlejší sterilizace skla i některých roztoků lze dosáhnout v </a:t>
            </a:r>
            <a:r>
              <a:rPr lang="cs-CZ" altLang="cs-CZ" sz="2400" b="1" dirty="0"/>
              <a:t>autoklávech</a:t>
            </a:r>
            <a:r>
              <a:rPr lang="cs-CZ" altLang="cs-CZ" sz="2400" dirty="0"/>
              <a:t>, což jsou vysokotlaké nádoby (analogie Papinova hrnce), v nichž působí na vložené předměty přehřátá vodní pára o tlaku 1 – 2x převyšujícím tlak atmosférický a teplota nad 100 </a:t>
            </a:r>
            <a:r>
              <a:rPr lang="cs-CZ" altLang="cs-CZ" sz="2400" dirty="0">
                <a:sym typeface="Symbol" panose="05050102010706020507" pitchFamily="18" charset="2"/>
              </a:rPr>
              <a:t></a:t>
            </a:r>
            <a:r>
              <a:rPr lang="cs-CZ" altLang="cs-CZ" sz="2400" dirty="0"/>
              <a:t>C.</a:t>
            </a:r>
          </a:p>
        </p:txBody>
      </p:sp>
    </p:spTree>
    <p:extLst>
      <p:ext uri="{BB962C8B-B14F-4D97-AF65-F5344CB8AC3E}">
        <p14:creationId xmlns:p14="http://schemas.microsoft.com/office/powerpoint/2010/main" val="1339678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CC1BBC2D-4513-449C-A23F-C89080EBA799}"/>
              </a:ext>
            </a:extLst>
          </p:cNvPr>
          <p:cNvSpPr>
            <a:spLocks noGrp="1" noChangeArrowheads="1"/>
          </p:cNvSpPr>
          <p:nvPr>
            <p:ph type="title"/>
          </p:nvPr>
        </p:nvSpPr>
        <p:spPr>
          <a:xfrm>
            <a:off x="1093076" y="304800"/>
            <a:ext cx="3279227" cy="922338"/>
          </a:xfrm>
          <a:noFill/>
        </p:spPr>
        <p:txBody>
          <a:bodyPr/>
          <a:lstStyle/>
          <a:p>
            <a:pPr eaLnBrk="1" hangingPunct="1"/>
            <a:r>
              <a:rPr lang="cs-CZ" altLang="cs-CZ" b="1" dirty="0"/>
              <a:t>Termostaty</a:t>
            </a:r>
          </a:p>
        </p:txBody>
      </p:sp>
      <p:sp>
        <p:nvSpPr>
          <p:cNvPr id="78851" name="Rectangle 3">
            <a:extLst>
              <a:ext uri="{FF2B5EF4-FFF2-40B4-BE49-F238E27FC236}">
                <a16:creationId xmlns:a16="http://schemas.microsoft.com/office/drawing/2014/main" id="{90B8C0D0-819E-419B-A5E8-B44C863353E7}"/>
              </a:ext>
            </a:extLst>
          </p:cNvPr>
          <p:cNvSpPr>
            <a:spLocks noGrp="1" noChangeArrowheads="1"/>
          </p:cNvSpPr>
          <p:nvPr>
            <p:ph type="body" idx="1"/>
          </p:nvPr>
        </p:nvSpPr>
        <p:spPr>
          <a:xfrm>
            <a:off x="1187669" y="1484314"/>
            <a:ext cx="9942785" cy="4681537"/>
          </a:xfrm>
          <a:solidFill>
            <a:schemeClr val="bg1"/>
          </a:solidFill>
        </p:spPr>
        <p:txBody>
          <a:bodyPr/>
          <a:lstStyle/>
          <a:p>
            <a:pPr eaLnBrk="1" hangingPunct="1">
              <a:lnSpc>
                <a:spcPct val="100000"/>
              </a:lnSpc>
            </a:pPr>
            <a:r>
              <a:rPr lang="cs-CZ" altLang="cs-CZ" sz="1800" dirty="0"/>
              <a:t>Mnoho experimentů nebo laboratorních vyšetření musí probíhat za konstantní teploty. Jednodušší je udržovat konstantní teplotu vyšší než je teplota okolí, k čemuž stačí regulovaný ohřívač, při udržování nižší teploty potřebujeme i chladič.</a:t>
            </a:r>
          </a:p>
          <a:p>
            <a:pPr eaLnBrk="1" hangingPunct="1">
              <a:lnSpc>
                <a:spcPct val="100000"/>
              </a:lnSpc>
            </a:pPr>
            <a:r>
              <a:rPr lang="cs-CZ" altLang="cs-CZ" sz="1800" dirty="0"/>
              <a:t>Klasický </a:t>
            </a:r>
            <a:r>
              <a:rPr lang="cs-CZ" altLang="cs-CZ" sz="1800" b="1" dirty="0"/>
              <a:t>termostat</a:t>
            </a:r>
            <a:r>
              <a:rPr lang="cs-CZ" altLang="cs-CZ" sz="1800" dirty="0"/>
              <a:t> je čerpadlo, uvádějící do pohybu vodu nebo jinou tekutinu přes prostor s topnou spirálou. Teplotu sleduje teploměr, který po dosažení požadované teploty vypne topení. Dnes jsou využívána elektronická teplotní čidla na bázi termistoru, termočlánku apod.</a:t>
            </a:r>
          </a:p>
          <a:p>
            <a:pPr eaLnBrk="1" hangingPunct="1">
              <a:lnSpc>
                <a:spcPct val="100000"/>
              </a:lnSpc>
            </a:pPr>
            <a:r>
              <a:rPr lang="cs-CZ" altLang="cs-CZ" sz="1800" dirty="0"/>
              <a:t>Žádný termostat nedokáže teplotu stabilizovat absolutně, u běžných zařízení teplota cirkulující vody udržuje konstantní hodnotu v rozmezí několika desetin stupně. </a:t>
            </a:r>
          </a:p>
          <a:p>
            <a:pPr eaLnBrk="1" hangingPunct="1">
              <a:lnSpc>
                <a:spcPct val="100000"/>
              </a:lnSpc>
            </a:pPr>
            <a:r>
              <a:rPr lang="cs-CZ" altLang="cs-CZ" sz="1800" dirty="0"/>
              <a:t>Termostaty udržují konstantní teplotu i v kultivačních boxech, sušárnách apod. </a:t>
            </a:r>
            <a:r>
              <a:rPr lang="cs-CZ" altLang="cs-CZ" sz="1800" b="1" dirty="0"/>
              <a:t>Kultivační boxy</a:t>
            </a:r>
            <a:r>
              <a:rPr lang="cs-CZ" altLang="cs-CZ" sz="1800" dirty="0"/>
              <a:t> mohou být řešeny i tak, že v dvojitém plášti boxu se nachází </a:t>
            </a:r>
            <a:r>
              <a:rPr lang="cs-CZ" altLang="cs-CZ" sz="1800" dirty="0" err="1"/>
              <a:t>termostatovaná</a:t>
            </a:r>
            <a:r>
              <a:rPr lang="cs-CZ" altLang="cs-CZ" sz="1800" dirty="0"/>
              <a:t> voda, což má mj. výhodu vyšší tepelné kapacity a tím i stability nastavené teploty (krátkodobé otevření boxu teplotu významně neovlivní). Některé z kultivačních boxů (biologických termostatů) jsou vybaveny zařízením, které obohacuje vnitřní atmosféru o např. 5 % CO</a:t>
            </a:r>
            <a:r>
              <a:rPr lang="cs-CZ" altLang="cs-CZ" sz="1800" baseline="-25000" dirty="0"/>
              <a:t>2</a:t>
            </a:r>
            <a:r>
              <a:rPr lang="cs-CZ" altLang="cs-CZ" sz="1800" dirty="0"/>
              <a:t>, což je nutné pro pěstování některých buněčných kultur.</a:t>
            </a:r>
          </a:p>
          <a:p>
            <a:pPr eaLnBrk="1" hangingPunct="1">
              <a:lnSpc>
                <a:spcPct val="100000"/>
              </a:lnSpc>
            </a:pPr>
            <a:r>
              <a:rPr lang="cs-CZ" altLang="cs-CZ" sz="1800" dirty="0" err="1"/>
              <a:t>Termostatovány</a:t>
            </a:r>
            <a:r>
              <a:rPr lang="cs-CZ" altLang="cs-CZ" sz="1800" dirty="0"/>
              <a:t> mohou být i celé komory, v nichž mohou pracovat lidé.</a:t>
            </a:r>
          </a:p>
        </p:txBody>
      </p:sp>
    </p:spTree>
    <p:extLst>
      <p:ext uri="{BB962C8B-B14F-4D97-AF65-F5344CB8AC3E}">
        <p14:creationId xmlns:p14="http://schemas.microsoft.com/office/powerpoint/2010/main" val="14638555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4A54F009-1019-4D1D-A9DB-B37F7D2DCE54}"/>
              </a:ext>
            </a:extLst>
          </p:cNvPr>
          <p:cNvSpPr>
            <a:spLocks noGrp="1" noChangeArrowheads="1"/>
          </p:cNvSpPr>
          <p:nvPr>
            <p:ph type="title"/>
          </p:nvPr>
        </p:nvSpPr>
        <p:spPr>
          <a:xfrm>
            <a:off x="572855" y="520303"/>
            <a:ext cx="6458566" cy="451576"/>
          </a:xfrm>
          <a:noFill/>
        </p:spPr>
        <p:txBody>
          <a:bodyPr/>
          <a:lstStyle/>
          <a:p>
            <a:pPr eaLnBrk="1" hangingPunct="1"/>
            <a:r>
              <a:rPr lang="cs-CZ" altLang="cs-CZ" sz="4000" b="1" dirty="0"/>
              <a:t>Chladničky a mrazicí boxy</a:t>
            </a:r>
            <a:endParaRPr lang="en-GB" altLang="cs-CZ" sz="4000" b="1" dirty="0"/>
          </a:p>
        </p:txBody>
      </p:sp>
      <p:sp>
        <p:nvSpPr>
          <p:cNvPr id="80899" name="Rectangle 3">
            <a:extLst>
              <a:ext uri="{FF2B5EF4-FFF2-40B4-BE49-F238E27FC236}">
                <a16:creationId xmlns:a16="http://schemas.microsoft.com/office/drawing/2014/main" id="{24A4F219-BAED-4EBF-BC1A-047CA051534C}"/>
              </a:ext>
            </a:extLst>
          </p:cNvPr>
          <p:cNvSpPr>
            <a:spLocks noGrp="1" noChangeArrowheads="1"/>
          </p:cNvSpPr>
          <p:nvPr>
            <p:ph type="body" idx="1"/>
          </p:nvPr>
        </p:nvSpPr>
        <p:spPr>
          <a:xfrm>
            <a:off x="1166648" y="1600201"/>
            <a:ext cx="9375228" cy="3916363"/>
          </a:xfrm>
          <a:solidFill>
            <a:schemeClr val="bg1"/>
          </a:solidFill>
        </p:spPr>
        <p:txBody>
          <a:bodyPr/>
          <a:lstStyle/>
          <a:p>
            <a:pPr eaLnBrk="1" hangingPunct="1">
              <a:lnSpc>
                <a:spcPct val="100000"/>
              </a:lnSpc>
            </a:pPr>
            <a:r>
              <a:rPr lang="cs-CZ" altLang="cs-CZ" sz="2400" dirty="0"/>
              <a:t>Vedle zcela běžných chladniček a mrazicích boxů, v nichž teplota neklesá pod -20 </a:t>
            </a:r>
            <a:r>
              <a:rPr lang="cs-CZ" altLang="cs-CZ" sz="2400" dirty="0">
                <a:sym typeface="Symbol" panose="05050102010706020507" pitchFamily="18" charset="2"/>
              </a:rPr>
              <a:t></a:t>
            </a:r>
            <a:r>
              <a:rPr lang="cs-CZ" altLang="cs-CZ" sz="2400" dirty="0"/>
              <a:t>C, nacházíme v laboratořích i </a:t>
            </a:r>
            <a:r>
              <a:rPr lang="cs-CZ" altLang="cs-CZ" sz="2400" b="1" dirty="0" err="1"/>
              <a:t>hlubokomrazicí</a:t>
            </a:r>
            <a:r>
              <a:rPr lang="cs-CZ" altLang="cs-CZ" sz="2400" b="1" dirty="0"/>
              <a:t> boxy</a:t>
            </a:r>
            <a:r>
              <a:rPr lang="cs-CZ" altLang="cs-CZ" sz="2400" dirty="0"/>
              <a:t>, v nich panuje teplota -60 až -80 </a:t>
            </a:r>
            <a:r>
              <a:rPr lang="cs-CZ" altLang="cs-CZ" sz="2400" dirty="0">
                <a:sym typeface="Symbol" panose="05050102010706020507" pitchFamily="18" charset="2"/>
              </a:rPr>
              <a:t></a:t>
            </a:r>
            <a:r>
              <a:rPr lang="cs-CZ" altLang="cs-CZ" sz="2400" dirty="0"/>
              <a:t>C. Při této teplotě lze dlouhodobě uchovávat citlivé biologické materiály, včetně zmrazených buněk a kousků tkání. Před vložením do </a:t>
            </a:r>
            <a:r>
              <a:rPr lang="cs-CZ" altLang="cs-CZ" sz="2400" dirty="0" err="1"/>
              <a:t>hlubokomrazicího</a:t>
            </a:r>
            <a:r>
              <a:rPr lang="cs-CZ" altLang="cs-CZ" sz="2400" dirty="0"/>
              <a:t> boxu se tyto materiály rychle zmrazují pomocí kapalného dusíku. </a:t>
            </a:r>
          </a:p>
          <a:p>
            <a:pPr eaLnBrk="1" hangingPunct="1">
              <a:lnSpc>
                <a:spcPct val="100000"/>
              </a:lnSpc>
            </a:pPr>
            <a:r>
              <a:rPr lang="cs-CZ" altLang="cs-CZ" sz="2400" dirty="0"/>
              <a:t>S ohledem na vysokou cenu skladovaných materiálů jsou </a:t>
            </a:r>
            <a:r>
              <a:rPr lang="cs-CZ" altLang="cs-CZ" sz="2400" dirty="0" err="1"/>
              <a:t>hlubokomrazicí</a:t>
            </a:r>
            <a:r>
              <a:rPr lang="cs-CZ" altLang="cs-CZ" sz="2400" dirty="0"/>
              <a:t> boxy vybaveny alarmy, které se spouštějí, přesáhne-li vnitřní teplota určitou nastavenou mez, např. při výpadku proudu nebo jiné poruše.</a:t>
            </a:r>
          </a:p>
        </p:txBody>
      </p:sp>
    </p:spTree>
    <p:extLst>
      <p:ext uri="{BB962C8B-B14F-4D97-AF65-F5344CB8AC3E}">
        <p14:creationId xmlns:p14="http://schemas.microsoft.com/office/powerpoint/2010/main" val="1907816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a:extLst>
              <a:ext uri="{FF2B5EF4-FFF2-40B4-BE49-F238E27FC236}">
                <a16:creationId xmlns:a16="http://schemas.microsoft.com/office/drawing/2014/main" id="{5B6D3C9D-8906-46D5-AF68-5A6B01F26F56}"/>
              </a:ext>
            </a:extLst>
          </p:cNvPr>
          <p:cNvSpPr>
            <a:spLocks noGrp="1" noChangeArrowheads="1"/>
          </p:cNvSpPr>
          <p:nvPr>
            <p:ph type="title"/>
          </p:nvPr>
        </p:nvSpPr>
        <p:spPr>
          <a:xfrm>
            <a:off x="846312" y="2126974"/>
            <a:ext cx="3805201" cy="1143000"/>
          </a:xfrm>
          <a:solidFill>
            <a:schemeClr val="bg1"/>
          </a:solidFill>
        </p:spPr>
        <p:txBody>
          <a:bodyPr/>
          <a:lstStyle/>
          <a:p>
            <a:pPr eaLnBrk="1" hangingPunct="1">
              <a:lnSpc>
                <a:spcPct val="100000"/>
              </a:lnSpc>
            </a:pPr>
            <a:r>
              <a:rPr lang="cs-CZ" altLang="cs-CZ" sz="2000" dirty="0">
                <a:solidFill>
                  <a:schemeClr val="tx1"/>
                </a:solidFill>
              </a:rPr>
              <a:t>Vznik elektrického napětí </a:t>
            </a:r>
            <a:r>
              <a:rPr lang="cs-CZ" altLang="cs-CZ" sz="2000" i="1" dirty="0">
                <a:solidFill>
                  <a:schemeClr val="tx1"/>
                </a:solidFill>
              </a:rPr>
              <a:t>U</a:t>
            </a:r>
            <a:r>
              <a:rPr lang="cs-CZ" altLang="cs-CZ" sz="2000" dirty="0">
                <a:solidFill>
                  <a:schemeClr val="tx1"/>
                </a:solidFill>
              </a:rPr>
              <a:t> </a:t>
            </a:r>
            <a:r>
              <a:rPr lang="cs-CZ" altLang="cs-CZ" sz="2000" b="0" dirty="0">
                <a:solidFill>
                  <a:schemeClr val="tx1"/>
                </a:solidFill>
              </a:rPr>
              <a:t>v galvanickém článku (</a:t>
            </a:r>
            <a:r>
              <a:rPr lang="cs-CZ" altLang="cs-CZ" sz="2000" b="0" dirty="0" err="1">
                <a:solidFill>
                  <a:schemeClr val="tx1"/>
                </a:solidFill>
              </a:rPr>
              <a:t>Daniellově</a:t>
            </a:r>
            <a:r>
              <a:rPr lang="cs-CZ" altLang="cs-CZ" sz="2000" b="0" dirty="0">
                <a:solidFill>
                  <a:schemeClr val="tx1"/>
                </a:solidFill>
              </a:rPr>
              <a:t>)</a:t>
            </a:r>
            <a:r>
              <a:rPr lang="en-GB" altLang="cs-CZ" sz="2000" b="0" dirty="0">
                <a:solidFill>
                  <a:schemeClr val="tx1"/>
                </a:solidFill>
              </a:rPr>
              <a:t>. </a:t>
            </a:r>
            <a:r>
              <a:rPr lang="en-GB" altLang="cs-CZ" sz="2000" b="0" i="1" dirty="0">
                <a:solidFill>
                  <a:schemeClr val="tx1"/>
                </a:solidFill>
              </a:rPr>
              <a:t>R</a:t>
            </a:r>
            <a:r>
              <a:rPr lang="en-GB" altLang="cs-CZ" sz="2000" b="0" dirty="0">
                <a:solidFill>
                  <a:schemeClr val="tx1"/>
                </a:solidFill>
              </a:rPr>
              <a:t> – </a:t>
            </a:r>
            <a:r>
              <a:rPr lang="cs-CZ" altLang="cs-CZ" sz="2000" b="0" dirty="0">
                <a:solidFill>
                  <a:schemeClr val="tx1"/>
                </a:solidFill>
              </a:rPr>
              <a:t>pracovní odpor</a:t>
            </a:r>
            <a:r>
              <a:rPr lang="en-GB" altLang="cs-CZ" sz="2000" b="0" dirty="0">
                <a:solidFill>
                  <a:schemeClr val="tx1"/>
                </a:solidFill>
              </a:rPr>
              <a:t>,  </a:t>
            </a:r>
            <a:r>
              <a:rPr lang="en-GB" altLang="cs-CZ" sz="2000" b="0" dirty="0" err="1">
                <a:solidFill>
                  <a:schemeClr val="tx1"/>
                </a:solidFill>
              </a:rPr>
              <a:t>i</a:t>
            </a:r>
            <a:r>
              <a:rPr lang="en-GB" altLang="cs-CZ" sz="2000" b="0" dirty="0">
                <a:solidFill>
                  <a:schemeClr val="tx1"/>
                </a:solidFill>
              </a:rPr>
              <a:t> – </a:t>
            </a:r>
            <a:r>
              <a:rPr lang="cs-CZ" altLang="cs-CZ" sz="2000" b="0" dirty="0">
                <a:solidFill>
                  <a:schemeClr val="tx1"/>
                </a:solidFill>
              </a:rPr>
              <a:t>konvenční směr elektrického proudu</a:t>
            </a:r>
            <a:r>
              <a:rPr lang="en-GB" altLang="cs-CZ" sz="2000" b="0" dirty="0">
                <a:solidFill>
                  <a:schemeClr val="tx1"/>
                </a:solidFill>
              </a:rPr>
              <a:t>, e</a:t>
            </a:r>
            <a:r>
              <a:rPr lang="en-GB" altLang="cs-CZ" sz="2000" b="0" baseline="30000" dirty="0">
                <a:solidFill>
                  <a:schemeClr val="tx1"/>
                </a:solidFill>
              </a:rPr>
              <a:t>-</a:t>
            </a:r>
            <a:r>
              <a:rPr lang="en-GB" altLang="cs-CZ" sz="2000" b="0" dirty="0">
                <a:solidFill>
                  <a:schemeClr val="tx1"/>
                </a:solidFill>
              </a:rPr>
              <a:t> - </a:t>
            </a:r>
            <a:r>
              <a:rPr lang="cs-CZ" altLang="cs-CZ" sz="2000" b="0" dirty="0">
                <a:solidFill>
                  <a:schemeClr val="tx1"/>
                </a:solidFill>
              </a:rPr>
              <a:t>směr toku elektronů</a:t>
            </a:r>
            <a:r>
              <a:rPr lang="en-GB" altLang="cs-CZ" sz="2000" b="0" dirty="0">
                <a:solidFill>
                  <a:schemeClr val="tx1"/>
                </a:solidFill>
              </a:rPr>
              <a:t>. </a:t>
            </a:r>
            <a:br>
              <a:rPr lang="cs-CZ" altLang="cs-CZ" sz="2000" b="0" dirty="0">
                <a:solidFill>
                  <a:schemeClr val="tx1"/>
                </a:solidFill>
              </a:rPr>
            </a:br>
            <a:r>
              <a:rPr lang="cs-CZ" altLang="cs-CZ" sz="2000" dirty="0">
                <a:solidFill>
                  <a:schemeClr val="tx1"/>
                </a:solidFill>
              </a:rPr>
              <a:t>Dole</a:t>
            </a:r>
            <a:r>
              <a:rPr lang="en-GB" altLang="cs-CZ" sz="2000" dirty="0">
                <a:solidFill>
                  <a:schemeClr val="tx1"/>
                </a:solidFill>
              </a:rPr>
              <a:t>: </a:t>
            </a:r>
            <a:r>
              <a:rPr lang="cs-CZ" altLang="cs-CZ" sz="2000" b="0" dirty="0">
                <a:solidFill>
                  <a:schemeClr val="tx1"/>
                </a:solidFill>
              </a:rPr>
              <a:t>Průběh změn elektrického potenciálu</a:t>
            </a:r>
            <a:r>
              <a:rPr lang="en-GB" altLang="cs-CZ" sz="2000" b="0" dirty="0">
                <a:solidFill>
                  <a:schemeClr val="tx1"/>
                </a:solidFill>
              </a:rPr>
              <a:t> </a:t>
            </a:r>
            <a:r>
              <a:rPr lang="en-GB" altLang="cs-CZ" sz="2000" b="0" dirty="0">
                <a:solidFill>
                  <a:schemeClr val="tx1"/>
                </a:solidFill>
                <a:sym typeface="Symbol" panose="05050102010706020507" pitchFamily="18" charset="2"/>
              </a:rPr>
              <a:t></a:t>
            </a:r>
            <a:r>
              <a:rPr lang="en-GB" altLang="cs-CZ" sz="2000" b="0" dirty="0">
                <a:solidFill>
                  <a:schemeClr val="tx1"/>
                </a:solidFill>
              </a:rPr>
              <a:t> </a:t>
            </a:r>
            <a:r>
              <a:rPr lang="cs-CZ" altLang="cs-CZ" sz="2000" b="0" dirty="0">
                <a:solidFill>
                  <a:schemeClr val="tx1"/>
                </a:solidFill>
              </a:rPr>
              <a:t>v článku</a:t>
            </a:r>
            <a:r>
              <a:rPr lang="en-GB" altLang="cs-CZ" sz="2000" b="0" dirty="0">
                <a:solidFill>
                  <a:schemeClr val="tx1"/>
                </a:solidFill>
              </a:rPr>
              <a:t>. </a:t>
            </a:r>
          </a:p>
        </p:txBody>
      </p:sp>
      <p:pic>
        <p:nvPicPr>
          <p:cNvPr id="9219" name="Picture 4">
            <a:extLst>
              <a:ext uri="{FF2B5EF4-FFF2-40B4-BE49-F238E27FC236}">
                <a16:creationId xmlns:a16="http://schemas.microsoft.com/office/drawing/2014/main" id="{DFA7DD76-2B46-45B6-8246-33907601C1DE}"/>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959626" y="646043"/>
            <a:ext cx="6922077" cy="5691443"/>
          </a:xfrm>
          <a:noFill/>
        </p:spPr>
      </p:pic>
      <p:sp>
        <p:nvSpPr>
          <p:cNvPr id="9220" name="Rectangle 7">
            <a:extLst>
              <a:ext uri="{FF2B5EF4-FFF2-40B4-BE49-F238E27FC236}">
                <a16:creationId xmlns:a16="http://schemas.microsoft.com/office/drawing/2014/main" id="{CA63BCB6-EDE9-4A0A-9B1C-45DBB95641B1}"/>
              </a:ext>
            </a:extLst>
          </p:cNvPr>
          <p:cNvSpPr>
            <a:spLocks noChangeArrowheads="1"/>
          </p:cNvSpPr>
          <p:nvPr/>
        </p:nvSpPr>
        <p:spPr bwMode="auto">
          <a:xfrm>
            <a:off x="124754" y="260701"/>
            <a:ext cx="5008179" cy="850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cs-CZ" altLang="cs-CZ" sz="4000" b="1" dirty="0">
                <a:solidFill>
                  <a:schemeClr val="tx2"/>
                </a:solidFill>
              </a:rPr>
              <a:t>Galvanický článek</a:t>
            </a:r>
            <a:endParaRPr lang="cs-CZ" altLang="cs-CZ" sz="4400" b="1" dirty="0">
              <a:solidFill>
                <a:schemeClr val="tx2"/>
              </a:solidFill>
            </a:endParaRPr>
          </a:p>
        </p:txBody>
      </p:sp>
    </p:spTree>
    <p:extLst>
      <p:ext uri="{BB962C8B-B14F-4D97-AF65-F5344CB8AC3E}">
        <p14:creationId xmlns:p14="http://schemas.microsoft.com/office/powerpoint/2010/main" val="29112548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898C438D-56BF-4397-9248-7B0D88D78F14}"/>
              </a:ext>
            </a:extLst>
          </p:cNvPr>
          <p:cNvSpPr>
            <a:spLocks noGrp="1" noChangeArrowheads="1"/>
          </p:cNvSpPr>
          <p:nvPr>
            <p:ph type="title"/>
          </p:nvPr>
        </p:nvSpPr>
        <p:spPr>
          <a:xfrm>
            <a:off x="720000" y="446732"/>
            <a:ext cx="8550124" cy="451576"/>
          </a:xfrm>
          <a:noFill/>
        </p:spPr>
        <p:txBody>
          <a:bodyPr/>
          <a:lstStyle/>
          <a:p>
            <a:pPr eaLnBrk="1" hangingPunct="1"/>
            <a:r>
              <a:rPr lang="cs-CZ" altLang="cs-CZ" sz="4000" b="1" dirty="0"/>
              <a:t>Klimatizace a zvlhčovače vzduchu</a:t>
            </a:r>
          </a:p>
        </p:txBody>
      </p:sp>
      <p:sp>
        <p:nvSpPr>
          <p:cNvPr id="82947" name="Rectangle 3">
            <a:extLst>
              <a:ext uri="{FF2B5EF4-FFF2-40B4-BE49-F238E27FC236}">
                <a16:creationId xmlns:a16="http://schemas.microsoft.com/office/drawing/2014/main" id="{D6ACCEAD-AD4F-4033-95AE-25B3F59ABE6F}"/>
              </a:ext>
            </a:extLst>
          </p:cNvPr>
          <p:cNvSpPr>
            <a:spLocks noGrp="1" noChangeArrowheads="1"/>
          </p:cNvSpPr>
          <p:nvPr>
            <p:ph type="body" idx="1"/>
          </p:nvPr>
        </p:nvSpPr>
        <p:spPr>
          <a:xfrm>
            <a:off x="1008993" y="1600201"/>
            <a:ext cx="9858704" cy="4924425"/>
          </a:xfrm>
          <a:solidFill>
            <a:schemeClr val="bg1"/>
          </a:solidFill>
        </p:spPr>
        <p:txBody>
          <a:bodyPr/>
          <a:lstStyle/>
          <a:p>
            <a:pPr eaLnBrk="1" hangingPunct="1">
              <a:lnSpc>
                <a:spcPct val="100000"/>
              </a:lnSpc>
            </a:pPr>
            <a:r>
              <a:rPr lang="cs-CZ" altLang="cs-CZ" sz="2000" b="1" dirty="0"/>
              <a:t>Klimatizace</a:t>
            </a:r>
            <a:r>
              <a:rPr lang="cs-CZ" altLang="cs-CZ" sz="2000" dirty="0"/>
              <a:t> v laboratoři má dvojí význam. Na jedné straně zaručuje nutný komfort pracovníků, zejména v letním období, kdy je teplota laboratoře zvyšována nad únosnou míru nejen počasím, ale i odpadním teplem z přístrojů přítomných v laboratoři. Na druhé straně je takto zajišťována stálost laboratorních podmínek nutná při každém experimentu. </a:t>
            </a:r>
          </a:p>
          <a:p>
            <a:pPr eaLnBrk="1" hangingPunct="1">
              <a:lnSpc>
                <a:spcPct val="100000"/>
              </a:lnSpc>
            </a:pPr>
            <a:r>
              <a:rPr lang="cs-CZ" altLang="cs-CZ" sz="2000" dirty="0"/>
              <a:t>Zvláštní význam má klimatizace v místnostech, které nelze z hygienických či jiných důvodů větrat. Méně výhodná je </a:t>
            </a:r>
            <a:r>
              <a:rPr lang="cs-CZ" altLang="cs-CZ" sz="2000" b="1" dirty="0"/>
              <a:t>klimatizace centrální</a:t>
            </a:r>
            <a:r>
              <a:rPr lang="cs-CZ" altLang="cs-CZ" sz="2000" dirty="0"/>
              <a:t> (laboratoř může být snadno kontaminována zvenčí nebo naopak může kontaminovat okolí). Výhodnější je </a:t>
            </a:r>
            <a:r>
              <a:rPr lang="cs-CZ" altLang="cs-CZ" sz="2000" b="1" dirty="0"/>
              <a:t>klimatizace lokální</a:t>
            </a:r>
            <a:r>
              <a:rPr lang="cs-CZ" altLang="cs-CZ" sz="2000" dirty="0"/>
              <a:t>, kdy je zajištěno i filtrování cirkulujícího vzduchu. Klimatizace by měla regulovat nejen teplotu v místnosti, ale i relativní vlhkost vzduchu.</a:t>
            </a:r>
          </a:p>
          <a:p>
            <a:pPr eaLnBrk="1" hangingPunct="1">
              <a:lnSpc>
                <a:spcPct val="100000"/>
              </a:lnSpc>
            </a:pPr>
            <a:r>
              <a:rPr lang="cs-CZ" altLang="cs-CZ" sz="2000" dirty="0"/>
              <a:t>K regulaci vlhkosti slouží </a:t>
            </a:r>
            <a:r>
              <a:rPr lang="cs-CZ" altLang="cs-CZ" sz="2000" b="1" dirty="0"/>
              <a:t>zvlhčovače</a:t>
            </a:r>
            <a:r>
              <a:rPr lang="cs-CZ" altLang="cs-CZ" sz="2000" dirty="0"/>
              <a:t> (odpařovací, rozprašovací, ultrazvukové), které však vyžadují pravidelnou údržbu (čištění, dezinfekci), protože jinak se mohou stát zdroji poměrně nebezpečných infekcí. Podobné problémy mohou být i s centrální klimatizací (tzv. legionářská nemoc, smrtelná plicní infekce, z hotelové klimatizace).</a:t>
            </a:r>
          </a:p>
        </p:txBody>
      </p:sp>
    </p:spTree>
    <p:extLst>
      <p:ext uri="{BB962C8B-B14F-4D97-AF65-F5344CB8AC3E}">
        <p14:creationId xmlns:p14="http://schemas.microsoft.com/office/powerpoint/2010/main" val="1474789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68ECB4E3-00FF-4B0E-A478-8BB55B34FB1B}"/>
              </a:ext>
            </a:extLst>
          </p:cNvPr>
          <p:cNvSpPr>
            <a:spLocks noGrp="1" noChangeArrowheads="1"/>
          </p:cNvSpPr>
          <p:nvPr>
            <p:ph type="ctrTitle"/>
          </p:nvPr>
        </p:nvSpPr>
        <p:spPr>
          <a:xfrm>
            <a:off x="2557737" y="1288559"/>
            <a:ext cx="8135938" cy="4968875"/>
          </a:xfrm>
          <a:noFill/>
        </p:spPr>
        <p:txBody>
          <a:bodyPr/>
          <a:lstStyle/>
          <a:p>
            <a:pPr eaLnBrk="1" hangingPunct="1"/>
            <a:r>
              <a:rPr lang="en-GB" altLang="cs-CZ" sz="2800" dirty="0"/>
              <a:t>Autor: </a:t>
            </a:r>
            <a:br>
              <a:rPr lang="en-GB" altLang="cs-CZ" sz="2800" dirty="0"/>
            </a:br>
            <a:r>
              <a:rPr lang="en-GB" altLang="cs-CZ" sz="2800" b="1" dirty="0">
                <a:solidFill>
                  <a:schemeClr val="tx1"/>
                </a:solidFill>
              </a:rPr>
              <a:t>Vojtěch Mornstein</a:t>
            </a:r>
            <a:br>
              <a:rPr lang="en-GB" altLang="cs-CZ" sz="2800" dirty="0"/>
            </a:br>
            <a:br>
              <a:rPr lang="en-GB" altLang="cs-CZ" sz="2800" dirty="0"/>
            </a:br>
            <a:r>
              <a:rPr lang="cs-CZ" altLang="cs-CZ" sz="2800" dirty="0"/>
              <a:t>Obsahová spolupráce</a:t>
            </a:r>
            <a:r>
              <a:rPr lang="en-GB" altLang="cs-CZ" sz="2800" dirty="0"/>
              <a:t>: </a:t>
            </a:r>
            <a:br>
              <a:rPr lang="en-GB" altLang="cs-CZ" sz="2800" dirty="0"/>
            </a:br>
            <a:r>
              <a:rPr lang="en-GB" altLang="cs-CZ" sz="2800" dirty="0">
                <a:solidFill>
                  <a:schemeClr val="tx1"/>
                </a:solidFill>
              </a:rPr>
              <a:t>Carmel J. Caruana</a:t>
            </a:r>
            <a:br>
              <a:rPr lang="en-GB" altLang="cs-CZ" sz="2800" dirty="0"/>
            </a:br>
            <a:br>
              <a:rPr lang="en-GB" altLang="cs-CZ" sz="2800" dirty="0"/>
            </a:br>
            <a:r>
              <a:rPr lang="cs-CZ" altLang="cs-CZ" sz="2800" dirty="0"/>
              <a:t> </a:t>
            </a:r>
            <a:br>
              <a:rPr lang="en-GB" altLang="cs-CZ" sz="2800" dirty="0"/>
            </a:br>
            <a:br>
              <a:rPr lang="en-GB" altLang="cs-CZ" sz="2800" dirty="0"/>
            </a:br>
            <a:r>
              <a:rPr lang="cs-CZ" altLang="cs-CZ" sz="2800" dirty="0"/>
              <a:t>Poslední revize a ozvučení</a:t>
            </a:r>
            <a:r>
              <a:rPr lang="en-GB" altLang="cs-CZ" sz="2800" dirty="0"/>
              <a:t>: </a:t>
            </a:r>
            <a:r>
              <a:rPr lang="cs-CZ" altLang="cs-CZ" sz="2800" dirty="0"/>
              <a:t>září</a:t>
            </a:r>
            <a:r>
              <a:rPr lang="cs-CZ" altLang="cs-CZ" sz="2800" dirty="0">
                <a:solidFill>
                  <a:schemeClr val="tx1"/>
                </a:solidFill>
              </a:rPr>
              <a:t> </a:t>
            </a:r>
            <a:r>
              <a:rPr lang="en-GB" altLang="cs-CZ" sz="2800" dirty="0">
                <a:solidFill>
                  <a:schemeClr val="tx1"/>
                </a:solidFill>
              </a:rPr>
              <a:t>20</a:t>
            </a:r>
            <a:r>
              <a:rPr lang="cs-CZ" altLang="cs-CZ" sz="2800" dirty="0">
                <a:solidFill>
                  <a:schemeClr val="tx1"/>
                </a:solidFill>
              </a:rPr>
              <a:t>24</a:t>
            </a:r>
            <a:endParaRPr lang="en-GB" altLang="cs-CZ" sz="2800" dirty="0">
              <a:solidFill>
                <a:schemeClr val="tx1"/>
              </a:solidFill>
            </a:endParaRPr>
          </a:p>
        </p:txBody>
      </p:sp>
    </p:spTree>
    <p:extLst>
      <p:ext uri="{BB962C8B-B14F-4D97-AF65-F5344CB8AC3E}">
        <p14:creationId xmlns:p14="http://schemas.microsoft.com/office/powerpoint/2010/main" val="18939578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accel="50000" decel="50000" fill="hold" grpId="0" nodeType="afterEffect">
                                  <p:stCondLst>
                                    <p:cond delay="0"/>
                                  </p:stCondLst>
                                  <p:childTnLst>
                                    <p:animMotion origin="layout" path="M -0.00382 -0.39375 L -0.00382 -0.06042 " pathEditMode="relative" rAng="0" ptsTypes="AA">
                                      <p:cBhvr>
                                        <p:cTn id="6" dur="2000" fill="hold"/>
                                        <p:tgtEl>
                                          <p:spTgt spid="353282"/>
                                        </p:tgtEl>
                                        <p:attrNameLst>
                                          <p:attrName>ppt_x</p:attrName>
                                          <p:attrName>ppt_y</p:attrName>
                                        </p:attrNameLst>
                                      </p:cBhvr>
                                      <p:rCtr x="0" y="166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5A51170-7206-4AAF-9C13-00B9B8018705}"/>
              </a:ext>
            </a:extLst>
          </p:cNvPr>
          <p:cNvSpPr>
            <a:spLocks noGrp="1" noChangeArrowheads="1"/>
          </p:cNvSpPr>
          <p:nvPr>
            <p:ph type="title"/>
          </p:nvPr>
        </p:nvSpPr>
        <p:spPr>
          <a:xfrm>
            <a:off x="599090" y="274638"/>
            <a:ext cx="9816662" cy="1066800"/>
          </a:xfrm>
          <a:solidFill>
            <a:schemeClr val="bg1"/>
          </a:solidFill>
        </p:spPr>
        <p:txBody>
          <a:bodyPr/>
          <a:lstStyle/>
          <a:p>
            <a:pPr eaLnBrk="1" hangingPunct="1"/>
            <a:r>
              <a:rPr lang="cs-CZ" altLang="cs-CZ" sz="4000" dirty="0"/>
              <a:t>Napětí galvanického článku – </a:t>
            </a:r>
            <a:r>
              <a:rPr lang="cs-CZ" altLang="cs-CZ" sz="4000" dirty="0" err="1"/>
              <a:t>Nernstova</a:t>
            </a:r>
            <a:r>
              <a:rPr lang="cs-CZ" altLang="cs-CZ" sz="4000" dirty="0"/>
              <a:t> rovnice</a:t>
            </a:r>
            <a:endParaRPr lang="en-GB" altLang="cs-CZ" sz="4000" dirty="0"/>
          </a:p>
        </p:txBody>
      </p:sp>
      <p:sp>
        <p:nvSpPr>
          <p:cNvPr id="11267" name="Rectangle 5">
            <a:extLst>
              <a:ext uri="{FF2B5EF4-FFF2-40B4-BE49-F238E27FC236}">
                <a16:creationId xmlns:a16="http://schemas.microsoft.com/office/drawing/2014/main" id="{D310924C-AA02-4F43-B95E-554163B85548}"/>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8" name="Rectangle 10">
            <a:extLst>
              <a:ext uri="{FF2B5EF4-FFF2-40B4-BE49-F238E27FC236}">
                <a16:creationId xmlns:a16="http://schemas.microsoft.com/office/drawing/2014/main" id="{BCAE6EA3-0E27-469C-AC35-938004E414C2}"/>
              </a:ext>
            </a:extLst>
          </p:cNvPr>
          <p:cNvSpPr>
            <a:spLocks noChangeArrowheads="1"/>
          </p:cNvSpPr>
          <p:nvPr/>
        </p:nvSpPr>
        <p:spPr bwMode="auto">
          <a:xfrm>
            <a:off x="1524000" y="32131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1269" name="Rectangle 11">
            <a:extLst>
              <a:ext uri="{FF2B5EF4-FFF2-40B4-BE49-F238E27FC236}">
                <a16:creationId xmlns:a16="http://schemas.microsoft.com/office/drawing/2014/main" id="{7A6FCD71-6CD3-42FE-BDE9-2553A69C7F12}"/>
              </a:ext>
            </a:extLst>
          </p:cNvPr>
          <p:cNvSpPr>
            <a:spLocks noChangeArrowheads="1"/>
          </p:cNvSpPr>
          <p:nvPr/>
        </p:nvSpPr>
        <p:spPr bwMode="auto">
          <a:xfrm>
            <a:off x="1114097" y="1773239"/>
            <a:ext cx="9984827" cy="35274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eaLnBrk="1" hangingPunct="1">
              <a:buNone/>
              <a:defRPr/>
            </a:pPr>
            <a:r>
              <a:rPr lang="cs-CZ" altLang="cs-CZ" sz="2000" dirty="0"/>
              <a:t>B, D, E, F jsou jednotlivé složky reakční směsi a </a:t>
            </a:r>
            <a:r>
              <a:rPr lang="cs-CZ" altLang="cs-CZ" sz="2000" i="1" dirty="0"/>
              <a:t>b</a:t>
            </a:r>
            <a:r>
              <a:rPr lang="cs-CZ" altLang="cs-CZ" sz="2000" dirty="0"/>
              <a:t>, </a:t>
            </a:r>
            <a:r>
              <a:rPr lang="cs-CZ" altLang="cs-CZ" sz="2000" i="1" dirty="0"/>
              <a:t>d</a:t>
            </a:r>
            <a:r>
              <a:rPr lang="cs-CZ" altLang="cs-CZ" sz="2000" dirty="0"/>
              <a:t>, </a:t>
            </a:r>
            <a:r>
              <a:rPr lang="cs-CZ" altLang="cs-CZ" sz="2000" i="1" dirty="0"/>
              <a:t>e</a:t>
            </a:r>
            <a:r>
              <a:rPr lang="cs-CZ" altLang="cs-CZ" sz="2000" dirty="0"/>
              <a:t>, </a:t>
            </a:r>
            <a:r>
              <a:rPr lang="cs-CZ" altLang="cs-CZ" sz="2000" i="1" dirty="0"/>
              <a:t>f</a:t>
            </a:r>
            <a:r>
              <a:rPr lang="cs-CZ" altLang="cs-CZ" sz="2000" dirty="0"/>
              <a:t> jsou stechiometrické koeficienty reakce. První člen na pravé straně rovnice </a:t>
            </a:r>
            <a:r>
              <a:rPr lang="cs-CZ" altLang="cs-CZ" sz="2000" i="1" dirty="0"/>
              <a:t>U° </a:t>
            </a:r>
            <a:r>
              <a:rPr lang="cs-CZ" altLang="cs-CZ" sz="2000" dirty="0"/>
              <a:t>je </a:t>
            </a:r>
            <a:r>
              <a:rPr lang="cs-CZ" altLang="cs-CZ" sz="2000" b="1" dirty="0"/>
              <a:t>standardní elektromotorické napětí článku.</a:t>
            </a:r>
            <a:endParaRPr lang="cs-CZ" altLang="cs-CZ" sz="2000" dirty="0"/>
          </a:p>
          <a:p>
            <a:pPr eaLnBrk="1" hangingPunct="1">
              <a:lnSpc>
                <a:spcPct val="90000"/>
              </a:lnSpc>
              <a:defRPr/>
            </a:pPr>
            <a:endParaRPr lang="cs-CZ" altLang="cs-CZ" sz="2000" dirty="0"/>
          </a:p>
          <a:p>
            <a:pPr eaLnBrk="1" hangingPunct="1">
              <a:lnSpc>
                <a:spcPct val="90000"/>
              </a:lnSpc>
              <a:defRPr/>
            </a:pPr>
            <a:endParaRPr lang="en-US" altLang="cs-CZ" sz="2000" dirty="0"/>
          </a:p>
          <a:p>
            <a:pPr marL="0" indent="0" eaLnBrk="1" hangingPunct="1">
              <a:lnSpc>
                <a:spcPct val="90000"/>
              </a:lnSpc>
              <a:buFontTx/>
              <a:buNone/>
              <a:defRPr/>
            </a:pPr>
            <a:endParaRPr lang="en-US" altLang="cs-CZ" sz="2000" dirty="0"/>
          </a:p>
          <a:p>
            <a:pPr eaLnBrk="1" hangingPunct="1">
              <a:lnSpc>
                <a:spcPct val="90000"/>
              </a:lnSpc>
              <a:buFontTx/>
              <a:buNone/>
              <a:defRPr/>
            </a:pPr>
            <a:endParaRPr lang="en-US" altLang="cs-CZ" sz="2000" dirty="0"/>
          </a:p>
          <a:p>
            <a:pPr marL="0" indent="0" eaLnBrk="1" hangingPunct="1">
              <a:buNone/>
              <a:defRPr/>
            </a:pPr>
            <a:r>
              <a:rPr lang="cs-CZ" altLang="cs-CZ" sz="2000" dirty="0"/>
              <a:t>Jsou-li reagující látky ve standardním stavu (aktivita </a:t>
            </a:r>
            <a:r>
              <a:rPr lang="cs-CZ" altLang="cs-CZ" sz="2000" i="1" dirty="0"/>
              <a:t>a </a:t>
            </a:r>
            <a:r>
              <a:rPr lang="cs-CZ" altLang="cs-CZ" sz="2000" dirty="0"/>
              <a:t>= 1), pak </a:t>
            </a:r>
            <a:r>
              <a:rPr lang="cs-CZ" altLang="cs-CZ" sz="2000" i="1" dirty="0"/>
              <a:t>U = U°</a:t>
            </a:r>
            <a:r>
              <a:rPr lang="cs-CZ" altLang="cs-CZ" sz="2000" dirty="0"/>
              <a:t>. Výraz je označován jako </a:t>
            </a:r>
            <a:r>
              <a:rPr lang="cs-CZ" altLang="cs-CZ" sz="2000" b="1" dirty="0" err="1"/>
              <a:t>Nernstova</a:t>
            </a:r>
            <a:r>
              <a:rPr lang="cs-CZ" altLang="cs-CZ" sz="2000" b="1" dirty="0"/>
              <a:t> rovnice</a:t>
            </a:r>
            <a:r>
              <a:rPr lang="cs-CZ" altLang="cs-CZ" sz="2000" dirty="0"/>
              <a:t> a je obecným vyjádřením elektrického napětí vznikajícího v galvanickém článku.</a:t>
            </a:r>
          </a:p>
        </p:txBody>
      </p:sp>
      <p:pic>
        <p:nvPicPr>
          <p:cNvPr id="11270" name="Zástupný symbol pro obsah 2">
            <a:extLst>
              <a:ext uri="{FF2B5EF4-FFF2-40B4-BE49-F238E27FC236}">
                <a16:creationId xmlns:a16="http://schemas.microsoft.com/office/drawing/2014/main" id="{126C8A35-2188-461D-9CB3-73982AF2374A}"/>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076700" y="2781301"/>
            <a:ext cx="4038600" cy="1281113"/>
          </a:xfrm>
        </p:spPr>
      </p:pic>
    </p:spTree>
    <p:extLst>
      <p:ext uri="{BB962C8B-B14F-4D97-AF65-F5344CB8AC3E}">
        <p14:creationId xmlns:p14="http://schemas.microsoft.com/office/powerpoint/2010/main" val="3848572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8B652EC-5C0D-445C-9F56-41CBDA04D36D}"/>
              </a:ext>
            </a:extLst>
          </p:cNvPr>
          <p:cNvSpPr>
            <a:spLocks noGrp="1" noChangeArrowheads="1"/>
          </p:cNvSpPr>
          <p:nvPr>
            <p:ph type="title"/>
          </p:nvPr>
        </p:nvSpPr>
        <p:spPr>
          <a:xfrm>
            <a:off x="888124" y="505868"/>
            <a:ext cx="5207876" cy="681802"/>
          </a:xfrm>
          <a:solidFill>
            <a:schemeClr val="bg1"/>
          </a:solidFill>
        </p:spPr>
        <p:txBody>
          <a:bodyPr/>
          <a:lstStyle/>
          <a:p>
            <a:pPr eaLnBrk="1" hangingPunct="1"/>
            <a:r>
              <a:rPr lang="cs-CZ" altLang="cs-CZ" sz="4000" dirty="0"/>
              <a:t>Koncentrační článek</a:t>
            </a:r>
            <a:endParaRPr lang="en-GB" altLang="cs-CZ" sz="4000" dirty="0"/>
          </a:p>
        </p:txBody>
      </p:sp>
      <p:sp>
        <p:nvSpPr>
          <p:cNvPr id="13315" name="Rectangle 3">
            <a:extLst>
              <a:ext uri="{FF2B5EF4-FFF2-40B4-BE49-F238E27FC236}">
                <a16:creationId xmlns:a16="http://schemas.microsoft.com/office/drawing/2014/main" id="{15827C41-2AB4-469F-AB99-C4662659ABFB}"/>
              </a:ext>
            </a:extLst>
          </p:cNvPr>
          <p:cNvSpPr>
            <a:spLocks noGrp="1" noChangeArrowheads="1"/>
          </p:cNvSpPr>
          <p:nvPr>
            <p:ph type="body" idx="1"/>
          </p:nvPr>
        </p:nvSpPr>
        <p:spPr>
          <a:xfrm>
            <a:off x="1261241" y="1600201"/>
            <a:ext cx="9585435" cy="3052763"/>
          </a:xfrm>
          <a:solidFill>
            <a:schemeClr val="bg1"/>
          </a:solidFill>
        </p:spPr>
        <p:txBody>
          <a:bodyPr/>
          <a:lstStyle/>
          <a:p>
            <a:pPr eaLnBrk="1" hangingPunct="1">
              <a:lnSpc>
                <a:spcPct val="100000"/>
              </a:lnSpc>
            </a:pPr>
            <a:r>
              <a:rPr lang="cs-CZ" altLang="cs-CZ" sz="2400" b="1" dirty="0"/>
              <a:t>Koncentrační článek</a:t>
            </a:r>
            <a:r>
              <a:rPr lang="cs-CZ" altLang="cs-CZ" sz="2400" dirty="0"/>
              <a:t> je tvořen dvěma elektrodami z téhož kovu, ponořenými do roztoku příslušných iontů o různé aktivitě (koncentraci) </a:t>
            </a:r>
            <a:r>
              <a:rPr lang="cs-CZ" altLang="cs-CZ" sz="2400" i="1" dirty="0"/>
              <a:t>a</a:t>
            </a:r>
            <a:r>
              <a:rPr lang="cs-CZ" altLang="cs-CZ" sz="2400" baseline="-25000" dirty="0"/>
              <a:t>1</a:t>
            </a:r>
            <a:r>
              <a:rPr lang="cs-CZ" altLang="cs-CZ" sz="2400" dirty="0"/>
              <a:t> a </a:t>
            </a:r>
            <a:r>
              <a:rPr lang="cs-CZ" altLang="cs-CZ" sz="2400" i="1" dirty="0"/>
              <a:t>a</a:t>
            </a:r>
            <a:r>
              <a:rPr lang="cs-CZ" altLang="cs-CZ" sz="2400" baseline="-25000" dirty="0"/>
              <a:t>2</a:t>
            </a:r>
            <a:r>
              <a:rPr lang="cs-CZ" altLang="cs-CZ" sz="2400" dirty="0"/>
              <a:t> (</a:t>
            </a:r>
            <a:r>
              <a:rPr lang="cs-CZ" altLang="cs-CZ" sz="2400" i="1" dirty="0"/>
              <a:t>c</a:t>
            </a:r>
            <a:r>
              <a:rPr lang="cs-CZ" altLang="cs-CZ" sz="2400" baseline="-25000" dirty="0"/>
              <a:t>1</a:t>
            </a:r>
            <a:r>
              <a:rPr lang="cs-CZ" altLang="cs-CZ" sz="2400" dirty="0"/>
              <a:t> a </a:t>
            </a:r>
            <a:r>
              <a:rPr lang="cs-CZ" altLang="cs-CZ" sz="2400" i="1" dirty="0"/>
              <a:t>c</a:t>
            </a:r>
            <a:r>
              <a:rPr lang="cs-CZ" altLang="cs-CZ" sz="2400" baseline="-25000" dirty="0"/>
              <a:t>2</a:t>
            </a:r>
            <a:r>
              <a:rPr lang="cs-CZ" altLang="cs-CZ" sz="2400" dirty="0"/>
              <a:t>). S ohledem na předchozí rovnici i v tomto případě vychází nenulové napětí. Zmizí člen</a:t>
            </a:r>
            <a:r>
              <a:rPr lang="cs-CZ" altLang="cs-CZ" sz="2400" i="1" dirty="0"/>
              <a:t> U°</a:t>
            </a:r>
            <a:r>
              <a:rPr lang="cs-CZ" altLang="cs-CZ" sz="2400" dirty="0"/>
              <a:t> obsahující rovnovážnou konstantu (viz učebnice, standardní aktivity iontů a kovů se vykrátí) a zjednoduší se i druhý člen (vykrátí se aktivity kovů elektrod - jsou totožné). Vztah pak (pro </a:t>
            </a:r>
            <a:r>
              <a:rPr lang="cs-CZ" altLang="cs-CZ" sz="2400" i="1" dirty="0"/>
              <a:t>z</a:t>
            </a:r>
            <a:r>
              <a:rPr lang="cs-CZ" altLang="cs-CZ" sz="2400" dirty="0"/>
              <a:t> = 1) přechází do tvaru:</a:t>
            </a:r>
            <a:endParaRPr lang="en-GB" altLang="cs-CZ" sz="2400" dirty="0"/>
          </a:p>
        </p:txBody>
      </p:sp>
      <p:sp>
        <p:nvSpPr>
          <p:cNvPr id="13316" name="Rectangle 5">
            <a:extLst>
              <a:ext uri="{FF2B5EF4-FFF2-40B4-BE49-F238E27FC236}">
                <a16:creationId xmlns:a16="http://schemas.microsoft.com/office/drawing/2014/main" id="{9BE778A8-7F83-4941-9FF8-26D985391AEC}"/>
              </a:ext>
            </a:extLst>
          </p:cNvPr>
          <p:cNvSpPr>
            <a:spLocks noChangeArrowheads="1"/>
          </p:cNvSpPr>
          <p:nvPr/>
        </p:nvSpPr>
        <p:spPr bwMode="auto">
          <a:xfrm>
            <a:off x="152400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pic>
        <p:nvPicPr>
          <p:cNvPr id="13317" name="Obrázek 1">
            <a:extLst>
              <a:ext uri="{FF2B5EF4-FFF2-40B4-BE49-F238E27FC236}">
                <a16:creationId xmlns:a16="http://schemas.microsoft.com/office/drawing/2014/main" id="{B82EA3DF-1EB9-41C2-8428-8471F89E723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262438" y="4797426"/>
            <a:ext cx="334645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3323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75325B1-4C92-4FCF-8807-5F20FFD49FE6}"/>
              </a:ext>
            </a:extLst>
          </p:cNvPr>
          <p:cNvSpPr>
            <a:spLocks noGrp="1" noChangeArrowheads="1"/>
          </p:cNvSpPr>
          <p:nvPr>
            <p:ph type="title"/>
          </p:nvPr>
        </p:nvSpPr>
        <p:spPr>
          <a:xfrm>
            <a:off x="861848" y="274638"/>
            <a:ext cx="9577552" cy="850900"/>
          </a:xfrm>
          <a:solidFill>
            <a:schemeClr val="bg1"/>
          </a:solidFill>
        </p:spPr>
        <p:txBody>
          <a:bodyPr/>
          <a:lstStyle/>
          <a:p>
            <a:pPr eaLnBrk="1" hangingPunct="1"/>
            <a:r>
              <a:rPr lang="cs-CZ" altLang="cs-CZ" sz="4000" dirty="0"/>
              <a:t>Elektrochemické metody - elektrody</a:t>
            </a:r>
            <a:endParaRPr lang="en-GB" altLang="cs-CZ" sz="4000" dirty="0"/>
          </a:p>
        </p:txBody>
      </p:sp>
      <p:sp>
        <p:nvSpPr>
          <p:cNvPr id="15363" name="Rectangle 3">
            <a:extLst>
              <a:ext uri="{FF2B5EF4-FFF2-40B4-BE49-F238E27FC236}">
                <a16:creationId xmlns:a16="http://schemas.microsoft.com/office/drawing/2014/main" id="{1FC1624B-DA88-4DAE-B1AD-266D6F8E65A0}"/>
              </a:ext>
            </a:extLst>
          </p:cNvPr>
          <p:cNvSpPr>
            <a:spLocks noGrp="1" noChangeArrowheads="1"/>
          </p:cNvSpPr>
          <p:nvPr>
            <p:ph type="body" idx="1"/>
          </p:nvPr>
        </p:nvSpPr>
        <p:spPr>
          <a:xfrm>
            <a:off x="1061545" y="1557338"/>
            <a:ext cx="10258096" cy="5040312"/>
          </a:xfrm>
          <a:solidFill>
            <a:schemeClr val="bg1"/>
          </a:solidFill>
        </p:spPr>
        <p:txBody>
          <a:bodyPr/>
          <a:lstStyle/>
          <a:p>
            <a:pPr eaLnBrk="1" hangingPunct="1">
              <a:lnSpc>
                <a:spcPct val="100000"/>
              </a:lnSpc>
            </a:pPr>
            <a:r>
              <a:rPr lang="cs-CZ" altLang="cs-CZ" sz="2200" b="1" dirty="0"/>
              <a:t>Elektroda</a:t>
            </a:r>
            <a:r>
              <a:rPr lang="cs-CZ" altLang="cs-CZ" sz="2200" dirty="0"/>
              <a:t> je v elektrochemii vodič v kontaktu s elektrolytem. Správněji hovoříme o </a:t>
            </a:r>
            <a:r>
              <a:rPr lang="cs-CZ" altLang="cs-CZ" sz="2200" dirty="0" err="1"/>
              <a:t>poločlánku</a:t>
            </a:r>
            <a:r>
              <a:rPr lang="cs-CZ" altLang="cs-CZ" sz="2200" dirty="0"/>
              <a:t>, protože tvoří „polovinu“ některého galvanického (koncentračního, </a:t>
            </a:r>
            <a:r>
              <a:rPr lang="cs-CZ" altLang="cs-CZ" sz="2200" dirty="0" err="1"/>
              <a:t>oxidoredukčního</a:t>
            </a:r>
            <a:r>
              <a:rPr lang="cs-CZ" altLang="cs-CZ" sz="2200" dirty="0"/>
              <a:t>) článku. Na </a:t>
            </a:r>
            <a:r>
              <a:rPr lang="cs-CZ" altLang="cs-CZ" sz="2200" dirty="0" err="1"/>
              <a:t>poločláncích</a:t>
            </a:r>
            <a:r>
              <a:rPr lang="cs-CZ" altLang="cs-CZ" sz="2200" dirty="0"/>
              <a:t> dochází k ustavení rovnováhy, jejímž důsledkem je vznik elektrického napětí. </a:t>
            </a:r>
          </a:p>
          <a:p>
            <a:pPr eaLnBrk="1" hangingPunct="1">
              <a:lnSpc>
                <a:spcPct val="100000"/>
              </a:lnSpc>
            </a:pPr>
            <a:r>
              <a:rPr lang="cs-CZ" altLang="cs-CZ" sz="2200" dirty="0"/>
              <a:t>U </a:t>
            </a:r>
            <a:r>
              <a:rPr lang="cs-CZ" altLang="cs-CZ" sz="2200" b="1" dirty="0"/>
              <a:t>elektrod prvního druhu </a:t>
            </a:r>
            <a:r>
              <a:rPr lang="cs-CZ" altLang="cs-CZ" sz="2200" dirty="0"/>
              <a:t>probíhá výměna iontů a elektronů mezi elektrodou a roztokem. Elektrody mohou být kationtové (kovové, amalgamové, plynová vodíková elektroda), u kterých nastává rovnováha mezi neutrálními atomy a kationty. Existují i elektrody aniontové (např. chlórová), na kterých se ustavuje rovnováha mezi atomy a anionty. Typickou elektrodou prvního druhu je </a:t>
            </a:r>
            <a:r>
              <a:rPr lang="cs-CZ" altLang="cs-CZ" sz="2200" dirty="0" err="1"/>
              <a:t>Cu</a:t>
            </a:r>
            <a:r>
              <a:rPr lang="cs-CZ" altLang="cs-CZ" sz="2200" dirty="0"/>
              <a:t> elektroda ponořená do roztoku iontů Cu</a:t>
            </a:r>
            <a:r>
              <a:rPr lang="cs-CZ" altLang="cs-CZ" sz="2200" baseline="30000" dirty="0"/>
              <a:t>2+</a:t>
            </a:r>
            <a:r>
              <a:rPr lang="cs-CZ" altLang="cs-CZ" sz="2200" dirty="0"/>
              <a:t>.</a:t>
            </a:r>
            <a:endParaRPr lang="cs-CZ" altLang="cs-CZ" sz="2200" b="1" dirty="0"/>
          </a:p>
          <a:p>
            <a:pPr eaLnBrk="1" hangingPunct="1">
              <a:lnSpc>
                <a:spcPct val="100000"/>
              </a:lnSpc>
            </a:pPr>
            <a:r>
              <a:rPr lang="cs-CZ" altLang="cs-CZ" sz="2200" b="1" dirty="0"/>
              <a:t>Elektrody druhého druhu </a:t>
            </a:r>
            <a:r>
              <a:rPr lang="cs-CZ" altLang="cs-CZ" sz="2200" dirty="0"/>
              <a:t>mají tří části. Kov je pokryt vrstvou své málo rozpustné soli nebo hydroxidu a ponořen do roztoku elektrolytu, který má společný aniont se solí nebo hydroxidem. Příklad: elektroda kalomelová (</a:t>
            </a:r>
            <a:r>
              <a:rPr lang="cs-CZ" altLang="cs-CZ" sz="2200" dirty="0" err="1"/>
              <a:t>Hg</a:t>
            </a:r>
            <a:r>
              <a:rPr lang="cs-CZ" altLang="cs-CZ" sz="2200" dirty="0"/>
              <a:t>/Hg</a:t>
            </a:r>
            <a:r>
              <a:rPr lang="cs-CZ" altLang="cs-CZ" sz="2200" baseline="-25000" dirty="0"/>
              <a:t>2</a:t>
            </a:r>
            <a:r>
              <a:rPr lang="cs-CZ" altLang="cs-CZ" sz="2200" dirty="0"/>
              <a:t>Cl</a:t>
            </a:r>
            <a:r>
              <a:rPr lang="cs-CZ" altLang="cs-CZ" sz="2200" baseline="-25000" dirty="0"/>
              <a:t>2</a:t>
            </a:r>
            <a:r>
              <a:rPr lang="cs-CZ" altLang="cs-CZ" sz="2200" dirty="0"/>
              <a:t>) a </a:t>
            </a:r>
            <a:r>
              <a:rPr lang="cs-CZ" altLang="cs-CZ" sz="2200" dirty="0" err="1"/>
              <a:t>stříbrochloridová</a:t>
            </a:r>
            <a:r>
              <a:rPr lang="cs-CZ" altLang="cs-CZ" sz="2200" dirty="0"/>
              <a:t> (</a:t>
            </a:r>
            <a:r>
              <a:rPr lang="cs-CZ" altLang="cs-CZ" sz="2200" dirty="0" err="1"/>
              <a:t>argentchloridová</a:t>
            </a:r>
            <a:r>
              <a:rPr lang="cs-CZ" altLang="cs-CZ" sz="2200" dirty="0"/>
              <a:t>, </a:t>
            </a:r>
            <a:r>
              <a:rPr lang="cs-CZ" altLang="cs-CZ" sz="2200" dirty="0" err="1"/>
              <a:t>Ag</a:t>
            </a:r>
            <a:r>
              <a:rPr lang="cs-CZ" altLang="cs-CZ" sz="2200" dirty="0"/>
              <a:t>/</a:t>
            </a:r>
            <a:r>
              <a:rPr lang="cs-CZ" altLang="cs-CZ" sz="2200" dirty="0" err="1"/>
              <a:t>AgCl</a:t>
            </a:r>
            <a:r>
              <a:rPr lang="cs-CZ" altLang="cs-CZ" sz="2200" dirty="0"/>
              <a:t>).</a:t>
            </a:r>
          </a:p>
        </p:txBody>
      </p:sp>
    </p:spTree>
    <p:extLst>
      <p:ext uri="{BB962C8B-B14F-4D97-AF65-F5344CB8AC3E}">
        <p14:creationId xmlns:p14="http://schemas.microsoft.com/office/powerpoint/2010/main" val="1803773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6EFCD97-7A43-411E-BA41-048AE9FE283A}"/>
              </a:ext>
            </a:extLst>
          </p:cNvPr>
          <p:cNvSpPr>
            <a:spLocks noGrp="1" noChangeArrowheads="1"/>
          </p:cNvSpPr>
          <p:nvPr>
            <p:ph type="title"/>
          </p:nvPr>
        </p:nvSpPr>
        <p:spPr>
          <a:xfrm>
            <a:off x="867104" y="390253"/>
            <a:ext cx="2559269" cy="713333"/>
          </a:xfrm>
          <a:solidFill>
            <a:schemeClr val="bg1"/>
          </a:solidFill>
        </p:spPr>
        <p:txBody>
          <a:bodyPr/>
          <a:lstStyle/>
          <a:p>
            <a:pPr eaLnBrk="1" hangingPunct="1"/>
            <a:r>
              <a:rPr lang="cs-CZ" altLang="cs-CZ" sz="4000"/>
              <a:t>Elektrody</a:t>
            </a:r>
            <a:endParaRPr lang="en-GB" altLang="cs-CZ" sz="4000"/>
          </a:p>
        </p:txBody>
      </p:sp>
      <p:sp>
        <p:nvSpPr>
          <p:cNvPr id="17411" name="Rectangle 3">
            <a:extLst>
              <a:ext uri="{FF2B5EF4-FFF2-40B4-BE49-F238E27FC236}">
                <a16:creationId xmlns:a16="http://schemas.microsoft.com/office/drawing/2014/main" id="{330741FC-4D00-44B3-8177-FA4B87196F3B}"/>
              </a:ext>
            </a:extLst>
          </p:cNvPr>
          <p:cNvSpPr>
            <a:spLocks noGrp="1" noChangeArrowheads="1"/>
          </p:cNvSpPr>
          <p:nvPr>
            <p:ph type="body" idx="1"/>
          </p:nvPr>
        </p:nvSpPr>
        <p:spPr>
          <a:xfrm>
            <a:off x="914400" y="1371600"/>
            <a:ext cx="10310648" cy="4997450"/>
          </a:xfrm>
          <a:solidFill>
            <a:schemeClr val="bg1"/>
          </a:solidFill>
        </p:spPr>
        <p:txBody>
          <a:bodyPr/>
          <a:lstStyle/>
          <a:p>
            <a:pPr eaLnBrk="1" hangingPunct="1">
              <a:lnSpc>
                <a:spcPct val="100000"/>
              </a:lnSpc>
            </a:pPr>
            <a:r>
              <a:rPr lang="cs-CZ" altLang="cs-CZ" sz="2400" b="1" dirty="0" err="1"/>
              <a:t>Oxidoredukční</a:t>
            </a:r>
            <a:r>
              <a:rPr lang="cs-CZ" altLang="cs-CZ" sz="2400" b="1" dirty="0"/>
              <a:t> elektrody </a:t>
            </a:r>
            <a:r>
              <a:rPr lang="cs-CZ" altLang="cs-CZ" sz="2400" dirty="0"/>
              <a:t>jsou tvořeny vodičem z ušlechtilého kovu (zlata nebo platiny), ponořeným do roztoku obsahujícího redukovanou i oxidovanou formu téže látky.</a:t>
            </a:r>
            <a:endParaRPr lang="cs-CZ" altLang="cs-CZ" sz="2400" b="1" dirty="0"/>
          </a:p>
          <a:p>
            <a:pPr eaLnBrk="1" hangingPunct="1">
              <a:lnSpc>
                <a:spcPct val="100000"/>
              </a:lnSpc>
            </a:pPr>
            <a:r>
              <a:rPr lang="cs-CZ" altLang="cs-CZ" sz="2400" b="1" dirty="0"/>
              <a:t>Elektrody iontově selektivní </a:t>
            </a:r>
            <a:r>
              <a:rPr lang="cs-CZ" altLang="cs-CZ" sz="2400" dirty="0"/>
              <a:t>jsou tvořeny neporézními membránami, jejichž potenciál závisí na aktivitě určitých iontů přítomných v roztoku. Dělí se do několika skupin. Nejvýznamnější iontově selektivní elektrodou je </a:t>
            </a:r>
            <a:r>
              <a:rPr lang="cs-CZ" altLang="cs-CZ" sz="2400" b="1" dirty="0"/>
              <a:t>elektroda skleněná </a:t>
            </a:r>
            <a:r>
              <a:rPr lang="cs-CZ" altLang="cs-CZ" sz="2400" dirty="0"/>
              <a:t>pro měření pH, která je specifická pro ionty H</a:t>
            </a:r>
            <a:r>
              <a:rPr lang="cs-CZ" altLang="cs-CZ" sz="2400" baseline="-25000" dirty="0"/>
              <a:t>3</a:t>
            </a:r>
            <a:r>
              <a:rPr lang="cs-CZ" altLang="cs-CZ" sz="2400" dirty="0"/>
              <a:t>O</a:t>
            </a:r>
            <a:r>
              <a:rPr lang="cs-CZ" altLang="cs-CZ" sz="2400" baseline="30000" dirty="0"/>
              <a:t>+</a:t>
            </a:r>
            <a:r>
              <a:rPr lang="cs-CZ" altLang="cs-CZ" sz="2400" dirty="0"/>
              <a:t>.</a:t>
            </a:r>
            <a:endParaRPr lang="cs-CZ" altLang="cs-CZ" sz="2400" b="1" baseline="30000" dirty="0"/>
          </a:p>
          <a:p>
            <a:pPr eaLnBrk="1" hangingPunct="1">
              <a:lnSpc>
                <a:spcPct val="100000"/>
              </a:lnSpc>
            </a:pPr>
            <a:r>
              <a:rPr lang="cs-CZ" altLang="cs-CZ" sz="2400" b="1" dirty="0"/>
              <a:t>Enzymové elektrody</a:t>
            </a:r>
            <a:r>
              <a:rPr lang="cs-CZ" altLang="cs-CZ" sz="2400" dirty="0"/>
              <a:t> jsou zvláštním druhem iontově selektivních elektrod. V nich přítomné enzymy štěpí substrát, jehož koncentrace má být stanovena. Produkt enzymové reakce musí být </a:t>
            </a:r>
            <a:r>
              <a:rPr lang="cs-CZ" altLang="cs-CZ" sz="2400" dirty="0" err="1"/>
              <a:t>elektroaktivní</a:t>
            </a:r>
            <a:r>
              <a:rPr lang="cs-CZ" altLang="cs-CZ" sz="2400" dirty="0"/>
              <a:t>, tj. iontové povahy, a může být stanoven příslušnou iontově selektivní elektrodou. Enzymové a iontově selektivní elektrody jsou významné pro technologie </a:t>
            </a:r>
            <a:r>
              <a:rPr lang="cs-CZ" altLang="cs-CZ" sz="2400" b="1" dirty="0"/>
              <a:t>biosenzorů</a:t>
            </a:r>
            <a:r>
              <a:rPr lang="cs-CZ" altLang="cs-CZ" sz="2400" dirty="0"/>
              <a:t>.</a:t>
            </a:r>
          </a:p>
        </p:txBody>
      </p:sp>
    </p:spTree>
    <p:extLst>
      <p:ext uri="{BB962C8B-B14F-4D97-AF65-F5344CB8AC3E}">
        <p14:creationId xmlns:p14="http://schemas.microsoft.com/office/powerpoint/2010/main" val="4080321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D0B80F8F-3662-4605-AA3A-7FF96836F20A}"/>
              </a:ext>
            </a:extLst>
          </p:cNvPr>
          <p:cNvSpPr>
            <a:spLocks noGrp="1" noChangeArrowheads="1"/>
          </p:cNvSpPr>
          <p:nvPr>
            <p:ph type="title"/>
          </p:nvPr>
        </p:nvSpPr>
        <p:spPr>
          <a:xfrm>
            <a:off x="668558" y="418005"/>
            <a:ext cx="4681537" cy="706438"/>
          </a:xfrm>
          <a:solidFill>
            <a:schemeClr val="bg1"/>
          </a:solidFill>
        </p:spPr>
        <p:txBody>
          <a:bodyPr/>
          <a:lstStyle/>
          <a:p>
            <a:pPr eaLnBrk="1" hangingPunct="1"/>
            <a:r>
              <a:rPr lang="cs-CZ" altLang="cs-CZ" sz="4000" dirty="0"/>
              <a:t>Vodíková elektroda</a:t>
            </a:r>
            <a:endParaRPr lang="en-GB" altLang="cs-CZ" sz="4000" dirty="0"/>
          </a:p>
        </p:txBody>
      </p:sp>
      <p:sp>
        <p:nvSpPr>
          <p:cNvPr id="19459" name="Rectangle 3">
            <a:extLst>
              <a:ext uri="{FF2B5EF4-FFF2-40B4-BE49-F238E27FC236}">
                <a16:creationId xmlns:a16="http://schemas.microsoft.com/office/drawing/2014/main" id="{92D1E422-FC1A-476C-8052-322705B92BF7}"/>
              </a:ext>
            </a:extLst>
          </p:cNvPr>
          <p:cNvSpPr>
            <a:spLocks noGrp="1" noChangeArrowheads="1"/>
          </p:cNvSpPr>
          <p:nvPr>
            <p:ph type="body" sz="half" idx="1"/>
          </p:nvPr>
        </p:nvSpPr>
        <p:spPr>
          <a:xfrm>
            <a:off x="725214" y="3999242"/>
            <a:ext cx="10678509" cy="1944687"/>
          </a:xfrm>
          <a:solidFill>
            <a:schemeClr val="bg1"/>
          </a:solidFill>
        </p:spPr>
        <p:txBody>
          <a:bodyPr/>
          <a:lstStyle/>
          <a:p>
            <a:pPr eaLnBrk="1" hangingPunct="1">
              <a:lnSpc>
                <a:spcPct val="100000"/>
              </a:lnSpc>
              <a:buFontTx/>
              <a:buNone/>
            </a:pPr>
            <a:r>
              <a:rPr lang="cs-CZ" altLang="cs-CZ" sz="2000" b="1" dirty="0"/>
              <a:t>Vodíková elektroda</a:t>
            </a:r>
            <a:r>
              <a:rPr lang="cs-CZ" altLang="cs-CZ" sz="2000" dirty="0"/>
              <a:t> je v elektrochemii elektrodou srovnávací a její standardní potenciál je konvenčně roven nule. Potenciál jiné elektrody je pak napětí galvanického článku tvořeného touto elektrodou a standardní vodíkovou elektrodou. </a:t>
            </a:r>
          </a:p>
          <a:p>
            <a:pPr eaLnBrk="1" hangingPunct="1">
              <a:lnSpc>
                <a:spcPct val="100000"/>
              </a:lnSpc>
              <a:buFontTx/>
              <a:buNone/>
            </a:pPr>
            <a:r>
              <a:rPr lang="cs-CZ" altLang="cs-CZ" sz="2000" dirty="0"/>
              <a:t>Je to platinové elektroda pokrytá platinovou černí, ponořená do roztoku H</a:t>
            </a:r>
            <a:r>
              <a:rPr lang="cs-CZ" altLang="cs-CZ" sz="2000" baseline="30000" dirty="0"/>
              <a:t>+</a:t>
            </a:r>
            <a:r>
              <a:rPr lang="cs-CZ" altLang="cs-CZ" sz="2000" dirty="0"/>
              <a:t> iontů nasyceného plynným vodíkem (vodík probublává kolem elektrody a váže se na platinovou čerň). Potenciál vodíkové elektrody je funkcí aktivity (koncentrace) vodíkových iontů a při jejich jednotkové aktivitě je roven nule. Vodíková elektroda se k měření pH nevyužívá pro nepraktičnost. </a:t>
            </a:r>
            <a:endParaRPr lang="en-GB" altLang="cs-CZ" sz="2000" dirty="0"/>
          </a:p>
        </p:txBody>
      </p:sp>
      <p:sp>
        <p:nvSpPr>
          <p:cNvPr id="19460" name="Rectangle 5">
            <a:extLst>
              <a:ext uri="{FF2B5EF4-FFF2-40B4-BE49-F238E27FC236}">
                <a16:creationId xmlns:a16="http://schemas.microsoft.com/office/drawing/2014/main" id="{EB0C1CFF-7E61-4FD8-95BB-7ED4C7086354}"/>
              </a:ext>
            </a:extLst>
          </p:cNvPr>
          <p:cNvSpPr>
            <a:spLocks noChangeArrowheads="1"/>
          </p:cNvSpPr>
          <p:nvPr/>
        </p:nvSpPr>
        <p:spPr bwMode="auto">
          <a:xfrm>
            <a:off x="152400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1" name="Rectangle 6">
            <a:extLst>
              <a:ext uri="{FF2B5EF4-FFF2-40B4-BE49-F238E27FC236}">
                <a16:creationId xmlns:a16="http://schemas.microsoft.com/office/drawing/2014/main" id="{1D3E4DF3-20D7-4924-8EF0-FC96D9EFDFE9}"/>
              </a:ext>
            </a:extLst>
          </p:cNvPr>
          <p:cNvSpPr>
            <a:spLocks noChangeArrowheads="1"/>
          </p:cNvSpPr>
          <p:nvPr/>
        </p:nvSpPr>
        <p:spPr bwMode="auto">
          <a:xfrm>
            <a:off x="1566042" y="364429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endParaRPr lang="cs-CZ" altLang="cs-CZ" sz="2000">
              <a:solidFill>
                <a:srgbClr val="FFFFCC"/>
              </a:solidFill>
            </a:endParaRPr>
          </a:p>
        </p:txBody>
      </p:sp>
      <p:sp>
        <p:nvSpPr>
          <p:cNvPr id="19462" name="Text Box 8">
            <a:extLst>
              <a:ext uri="{FF2B5EF4-FFF2-40B4-BE49-F238E27FC236}">
                <a16:creationId xmlns:a16="http://schemas.microsoft.com/office/drawing/2014/main" id="{BD33E33C-4C23-443C-9828-BF38A80F83DB}"/>
              </a:ext>
            </a:extLst>
          </p:cNvPr>
          <p:cNvSpPr txBox="1">
            <a:spLocks noChangeArrowheads="1"/>
          </p:cNvSpPr>
          <p:nvPr/>
        </p:nvSpPr>
        <p:spPr bwMode="auto">
          <a:xfrm>
            <a:off x="2085044" y="2742159"/>
            <a:ext cx="3382962" cy="641350"/>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cs-CZ" altLang="cs-CZ" sz="1800" dirty="0"/>
              <a:t>kde</a:t>
            </a:r>
            <a:endParaRPr lang="en-GB" altLang="cs-CZ" sz="1800" dirty="0"/>
          </a:p>
          <a:p>
            <a:pPr eaLnBrk="1" hangingPunct="1">
              <a:spcBef>
                <a:spcPct val="0"/>
              </a:spcBef>
              <a:buFontTx/>
              <a:buNone/>
            </a:pPr>
            <a:r>
              <a:rPr lang="cs-CZ" altLang="cs-CZ" sz="1800" dirty="0"/>
              <a:t>                          </a:t>
            </a:r>
            <a:r>
              <a:rPr lang="en-GB" altLang="cs-CZ" sz="1800" dirty="0"/>
              <a:t>pH = -</a:t>
            </a:r>
            <a:r>
              <a:rPr lang="en-GB" altLang="cs-CZ" sz="1800" dirty="0" err="1"/>
              <a:t>log</a:t>
            </a:r>
            <a:r>
              <a:rPr lang="en-GB" altLang="cs-CZ" sz="1800" i="1" dirty="0" err="1"/>
              <a:t>a</a:t>
            </a:r>
            <a:r>
              <a:rPr lang="en-GB" altLang="cs-CZ" sz="1800" i="1" baseline="-25000" dirty="0" err="1"/>
              <a:t>H</a:t>
            </a:r>
            <a:r>
              <a:rPr lang="en-GB" altLang="cs-CZ" sz="1800" i="1" baseline="-25000" dirty="0"/>
              <a:t>+</a:t>
            </a:r>
          </a:p>
        </p:txBody>
      </p:sp>
      <p:pic>
        <p:nvPicPr>
          <p:cNvPr id="19463" name="Picture 10" descr="helectrode">
            <a:extLst>
              <a:ext uri="{FF2B5EF4-FFF2-40B4-BE49-F238E27FC236}">
                <a16:creationId xmlns:a16="http://schemas.microsoft.com/office/drawing/2014/main" id="{2DC62C81-32E8-496B-B2F1-A6E1D84A88F0}"/>
              </a:ext>
            </a:extLst>
          </p:cNvPr>
          <p:cNvPicPr>
            <a:picLocks noGrp="1" noChangeAspect="1" noChangeArrowheads="1"/>
          </p:cNvPicPr>
          <p:nvPr>
            <p:ph sz="half" idx="2"/>
          </p:nvPr>
        </p:nvPicPr>
        <p:blipFill>
          <a:blip r:embed="rId3">
            <a:grayscl/>
            <a:biLevel thresh="50000"/>
            <a:extLst>
              <a:ext uri="{28A0092B-C50C-407E-A947-70E740481C1C}">
                <a14:useLocalDpi xmlns:a14="http://schemas.microsoft.com/office/drawing/2010/main" val="0"/>
              </a:ext>
            </a:extLst>
          </a:blip>
          <a:srcRect/>
          <a:stretch>
            <a:fillRect/>
          </a:stretch>
        </p:blipFill>
        <p:spPr>
          <a:xfrm>
            <a:off x="7421509" y="220444"/>
            <a:ext cx="3419475" cy="2944812"/>
          </a:xfrm>
          <a:solidFill>
            <a:schemeClr val="bg1"/>
          </a:solidFill>
        </p:spPr>
      </p:pic>
      <p:sp>
        <p:nvSpPr>
          <p:cNvPr id="19464" name="Text Box 12">
            <a:extLst>
              <a:ext uri="{FF2B5EF4-FFF2-40B4-BE49-F238E27FC236}">
                <a16:creationId xmlns:a16="http://schemas.microsoft.com/office/drawing/2014/main" id="{CA131C88-EA8E-4670-8D04-C474F5DFE4C7}"/>
              </a:ext>
            </a:extLst>
          </p:cNvPr>
          <p:cNvSpPr txBox="1">
            <a:spLocks noChangeArrowheads="1"/>
          </p:cNvSpPr>
          <p:nvPr/>
        </p:nvSpPr>
        <p:spPr bwMode="auto">
          <a:xfrm>
            <a:off x="6919531" y="3417670"/>
            <a:ext cx="4824413" cy="274637"/>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pPr>
            <a:r>
              <a:rPr lang="cs-CZ" altLang="cs-CZ" sz="1200" dirty="0"/>
              <a:t>http://www.chemguide.co.uk/physical/redoxeqia/introduction.html</a:t>
            </a:r>
          </a:p>
        </p:txBody>
      </p:sp>
      <p:pic>
        <p:nvPicPr>
          <p:cNvPr id="19465" name="Obrázek 1">
            <a:extLst>
              <a:ext uri="{FF2B5EF4-FFF2-40B4-BE49-F238E27FC236}">
                <a16:creationId xmlns:a16="http://schemas.microsoft.com/office/drawing/2014/main" id="{5FB7EBF3-E936-4C9A-8D1D-346FFBC5768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76019" y="1817523"/>
            <a:ext cx="6913562"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ovéPole 11">
            <a:extLst>
              <a:ext uri="{FF2B5EF4-FFF2-40B4-BE49-F238E27FC236}">
                <a16:creationId xmlns:a16="http://schemas.microsoft.com/office/drawing/2014/main" id="{D7DDB4DD-D2A0-435F-9F20-D37B24A67102}"/>
              </a:ext>
            </a:extLst>
          </p:cNvPr>
          <p:cNvSpPr txBox="1"/>
          <p:nvPr/>
        </p:nvSpPr>
        <p:spPr>
          <a:xfrm>
            <a:off x="630621" y="1056685"/>
            <a:ext cx="6096000" cy="461665"/>
          </a:xfrm>
          <a:prstGeom prst="rect">
            <a:avLst/>
          </a:prstGeom>
          <a:noFill/>
        </p:spPr>
        <p:txBody>
          <a:bodyPr wrap="square">
            <a:spAutoFit/>
          </a:bodyPr>
          <a:lstStyle/>
          <a:p>
            <a:r>
              <a:rPr lang="cs-CZ" altLang="cs-CZ" sz="2400" dirty="0"/>
              <a:t>Můžeme napsat:</a:t>
            </a:r>
            <a:endParaRPr lang="en-GB" dirty="0"/>
          </a:p>
        </p:txBody>
      </p:sp>
    </p:spTree>
    <p:extLst>
      <p:ext uri="{BB962C8B-B14F-4D97-AF65-F5344CB8AC3E}">
        <p14:creationId xmlns:p14="http://schemas.microsoft.com/office/powerpoint/2010/main" val="201720496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187</TotalTime>
  <Words>4315</Words>
  <Application>Microsoft Office PowerPoint</Application>
  <PresentationFormat>Širokoúhlá obrazovka</PresentationFormat>
  <Paragraphs>240</Paragraphs>
  <Slides>41</Slides>
  <Notes>40</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2</vt:i4>
      </vt:variant>
      <vt:variant>
        <vt:lpstr>Nadpisy snímků</vt:lpstr>
      </vt:variant>
      <vt:variant>
        <vt:i4>41</vt:i4>
      </vt:variant>
    </vt:vector>
  </HeadingPairs>
  <TitlesOfParts>
    <vt:vector size="49" baseType="lpstr">
      <vt:lpstr>Arial</vt:lpstr>
      <vt:lpstr>Calibri</vt:lpstr>
      <vt:lpstr>Symbol</vt:lpstr>
      <vt:lpstr>Tahoma</vt:lpstr>
      <vt:lpstr>Wingdings</vt:lpstr>
      <vt:lpstr>Presentation_MU_EN</vt:lpstr>
      <vt:lpstr>Obrázek programu Paintbrush</vt:lpstr>
      <vt:lpstr>Rastrový obraz</vt:lpstr>
      <vt:lpstr>Přednášky z lékařské biofyziky</vt:lpstr>
      <vt:lpstr>Obsah přednášky</vt:lpstr>
      <vt:lpstr>Galvanický článek </vt:lpstr>
      <vt:lpstr>Vznik elektrického napětí U v galvanickém článku (Daniellově). R – pracovní odpor,  i – konvenční směr elektrického proudu, e- - směr toku elektronů.  Dole: Průběh změn elektrického potenciálu  v článku. </vt:lpstr>
      <vt:lpstr>Napětí galvanického článku – Nernstova rovnice</vt:lpstr>
      <vt:lpstr>Koncentrační článek</vt:lpstr>
      <vt:lpstr>Elektrochemické metody - elektrody</vt:lpstr>
      <vt:lpstr>Elektrody</vt:lpstr>
      <vt:lpstr>Vodíková elektroda</vt:lpstr>
      <vt:lpstr>Kalomelová elektroda</vt:lpstr>
      <vt:lpstr>Skleněná elektroda</vt:lpstr>
      <vt:lpstr>Přístroje pro potenciometrii</vt:lpstr>
      <vt:lpstr>Konduktometrie</vt:lpstr>
      <vt:lpstr>Konduktometrie</vt:lpstr>
      <vt:lpstr>Konduktometry</vt:lpstr>
      <vt:lpstr>Polarografie a voltametrie</vt:lpstr>
      <vt:lpstr>Polarografie</vt:lpstr>
      <vt:lpstr>Příklad polarogramu. U1, U2, U3  jsou tzv. půlvlnové potenciály různých kationtů přítomných v roztoku. DI je výška polarografické vlny udaná v miliampérech, úměrná koncentraci daného elektrolytu.</vt:lpstr>
      <vt:lpstr>Modifikace polarografie</vt:lpstr>
      <vt:lpstr>Voltametrie</vt:lpstr>
      <vt:lpstr>Pomocná laboratorní zařízení</vt:lpstr>
      <vt:lpstr>Centrifugy</vt:lpstr>
      <vt:lpstr>Ultracentrifugy</vt:lpstr>
      <vt:lpstr>Centrifugy</vt:lpstr>
      <vt:lpstr>Centrifugy - sedimentace</vt:lpstr>
      <vt:lpstr>Prezentace aplikace PowerPoint</vt:lpstr>
      <vt:lpstr>Prezentace aplikace PowerPoint</vt:lpstr>
      <vt:lpstr>Analytická ultracentrifuga schéma podle: http://www.embl-heidelberg.de/ExternalInfo/geerlof/draft_frames/flowchart/Characterization/AUC/auc.html#Why Analytical Ultracentrifugation</vt:lpstr>
      <vt:lpstr>Třepačky a míchačky</vt:lpstr>
      <vt:lpstr>Homogenizéry a dezintegrátory</vt:lpstr>
      <vt:lpstr>Homogenizéry a dezintegrátory</vt:lpstr>
      <vt:lpstr>Vývěvy</vt:lpstr>
      <vt:lpstr>Vývěvy</vt:lpstr>
      <vt:lpstr>Myčky a čističky</vt:lpstr>
      <vt:lpstr>Myčky a čističky</vt:lpstr>
      <vt:lpstr>Destilační přístroje a deionizátory</vt:lpstr>
      <vt:lpstr>Sterilizátory a autoklávy</vt:lpstr>
      <vt:lpstr>Termostaty</vt:lpstr>
      <vt:lpstr>Chladničky a mrazicí boxy</vt:lpstr>
      <vt:lpstr>Klimatizace a zvlhčovače vzduchu</vt:lpstr>
      <vt:lpstr>Autor:  Vojtěch Mornstein  Obsahová spolupráce:  Carmel J. Caruana     Poslední revize a ozvučení: září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Přednášky z lékařské biofyziky</dc:title>
  <dc:creator>Vojtěch Mornstein</dc:creator>
  <cp:lastModifiedBy>Vojtěch Mornstein</cp:lastModifiedBy>
  <cp:revision>13</cp:revision>
  <cp:lastPrinted>1601-01-01T00:00:00Z</cp:lastPrinted>
  <dcterms:created xsi:type="dcterms:W3CDTF">2021-05-23T12:56:54Z</dcterms:created>
  <dcterms:modified xsi:type="dcterms:W3CDTF">2024-09-13T14:02:59Z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