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media/image53.jpeg" ContentType="image/jpeg"/>
  <Override PartName="/ppt/media/image1.jpeg" ContentType="image/jpeg"/>
  <Override PartName="/ppt/media/image28.png" ContentType="image/png"/>
  <Override PartName="/ppt/media/image9.jpeg" ContentType="image/jpeg"/>
  <Override PartName="/ppt/media/image54.jpeg" ContentType="image/jpeg"/>
  <Override PartName="/ppt/media/image2.jpeg" ContentType="image/jpeg"/>
  <Override PartName="/ppt/media/image23.jpeg" ContentType="image/jpeg"/>
  <Override PartName="/ppt/media/image8.png" ContentType="image/png"/>
  <Override PartName="/ppt/media/image3.jpeg" ContentType="image/jpeg"/>
  <Override PartName="/ppt/media/image55.jpeg" ContentType="image/jpeg"/>
  <Override PartName="/ppt/media/image4.png" ContentType="image/png"/>
  <Override PartName="/ppt/media/image45.jpeg" ContentType="image/jpeg"/>
  <Override PartName="/ppt/media/image5.jpeg" ContentType="image/jpeg"/>
  <Override PartName="/ppt/media/image57.jpeg" ContentType="image/jpeg"/>
  <Override PartName="/ppt/media/image6.png" ContentType="image/png"/>
  <Override PartName="/ppt/media/image7.jpeg" ContentType="image/jpeg"/>
  <Override PartName="/ppt/media/image59.jpeg" ContentType="image/jpeg"/>
  <Override PartName="/ppt/media/image10.png" ContentType="image/png"/>
  <Override PartName="/ppt/media/image29.jpeg" ContentType="image/jpeg"/>
  <Override PartName="/ppt/media/image11.jpeg" ContentType="image/jpeg"/>
  <Override PartName="/ppt/media/image12.png" ContentType="image/png"/>
  <Override PartName="/ppt/media/image13.jpeg" ContentType="image/jpeg"/>
  <Override PartName="/ppt/media/image14.png" ContentType="image/png"/>
  <Override PartName="/ppt/media/image15.jpeg" ContentType="image/jpeg"/>
  <Override PartName="/ppt/media/image16.png" ContentType="image/png"/>
  <Override PartName="/ppt/media/image63.jpeg" ContentType="image/jpeg"/>
  <Override PartName="/ppt/media/image17.jpeg" ContentType="image/jpeg"/>
  <Override PartName="/ppt/media/image18.png" ContentType="image/png"/>
  <Override PartName="/ppt/media/image19.jpeg" ContentType="image/jpeg"/>
  <Override PartName="/ppt/media/image20.png" ContentType="image/png"/>
  <Override PartName="/ppt/media/image4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37.png" ContentType="image/png"/>
  <Override PartName="/ppt/media/image27.jpeg" ContentType="image/jpeg"/>
  <Override PartName="/ppt/media/image47.png" ContentType="image/png"/>
  <Override PartName="/ppt/media/image30.jpeg" ContentType="image/jpeg"/>
  <Override PartName="/ppt/media/image31.jpeg" ContentType="image/jpeg"/>
  <Override PartName="/ppt/media/image42.png" ContentType="image/png"/>
  <Override PartName="/ppt/media/image32.jpeg" ContentType="image/jpeg"/>
  <Override PartName="/ppt/media/image52.png" ContentType="image/png"/>
  <Override PartName="/ppt/media/image33.jpeg" ContentType="image/jpeg"/>
  <Override PartName="/ppt/media/image34.png" ContentType="image/png"/>
  <Override PartName="/ppt/media/image35.png" ContentType="image/png"/>
  <Override PartName="/ppt/media/image36.png" ContentType="image/png"/>
  <Override PartName="/ppt/media/image65.jpeg" ContentType="image/jpeg"/>
  <Override PartName="/ppt/media/image38.jpeg" ContentType="image/jpeg"/>
  <Override PartName="/ppt/media/image39.jpeg" ContentType="image/jpeg"/>
  <Override PartName="/ppt/media/image41.png" ContentType="image/png"/>
  <Override PartName="/ppt/media/image43.png" ContentType="image/png"/>
  <Override PartName="/ppt/media/image44.png" ContentType="image/png"/>
  <Override PartName="/ppt/media/image46.png" ContentType="image/png"/>
  <Override PartName="/ppt/media/image48.jpeg" ContentType="image/jpeg"/>
  <Override PartName="/ppt/media/image49.png" ContentType="image/png"/>
  <Override PartName="/ppt/media/image50.jpeg" ContentType="image/jpeg"/>
  <Override PartName="/ppt/media/image51.jpeg" ContentType="image/jpeg"/>
  <Override PartName="/ppt/media/image56.jpeg" ContentType="image/jpeg"/>
  <Override PartName="/ppt/media/image58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4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png" ContentType="image/pn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Klikněte pro přesun snímku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000" spc="-1" strike="noStrike">
                <a:latin typeface="Arial"/>
              </a:rPr>
              <a:t>Klikněte pro úpravu formátu komentářů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1400" spc="-1" strike="noStrike">
                <a:latin typeface="Times New Roman"/>
              </a:rPr>
              <a:t>&lt;záhlaví&gt;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5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7BE3A09-F4A2-4163-B5A9-E9EEADA3C5B2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8DAB1F2-AE2C-4527-9364-AEE870314339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4FEB33A-1426-498A-84C9-2F9A0E49B164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B0E2CC3-FF24-4E7A-A9B8-1E100A92575A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9E62DE0-8C4C-46DE-A415-6C76D479FB34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80C6E9A-92F5-4F8D-AA90-BD8692B57443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355FF9C-FEDF-4470-A63D-B4C7956A8C4A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D6A40C6-BEA0-44D5-87F7-0FFBCC764385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BC2CE9F-CF23-4FB0-9585-8AA8D45E955B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4CD8D1A-DFFF-4CB6-8C3D-5A892B85DDD4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CAE2BC7-B04B-413A-82E2-A3EFF64E829B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FE3D677-1D17-4E42-9859-3DB296E12644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FD08AF1-BAF6-4A77-9ED7-F768C93BB5CB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3653175-5076-4DD2-9CE1-EB62949493BD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3BACC5A-BD3E-4D2D-8344-2515A508D28B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6B45970-A0FD-41C5-8283-ED1F3E182A61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94172D3-2032-426E-A30A-B792817027D9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7B444EB-6B4E-413E-8917-D784FD2669AD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8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52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E95A234-68E2-4E25-8BFC-2240DF212B64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FAFDB33-1602-4671-BAA5-AE65FB69E182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110D4F8-D6ED-4CA7-80AF-EBE35871F342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31B3A6C-3CB9-4893-9F4F-67D308131965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2773DEC-FC9E-4F57-87DF-C7297A78F03C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DD239AD-5139-49D9-853F-CFB0D06EA5D3}" type="slidenum">
              <a:rPr b="0" lang="cs-CZ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B61972D-49B7-42D3-8D71-2B71D923E58D}" type="slidenum">
              <a:rPr b="0" lang="cs-CZ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89EC2D0-747E-47B6-908B-066A801FF5D9}" type="slidenum">
              <a:rPr b="0" lang="en-GB" sz="12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Bez názvu5 kopie"/>
          <p:cNvPicPr/>
          <p:nvPr/>
        </p:nvPicPr>
        <p:blipFill>
          <a:blip r:embed="rId3">
            <a:lum bright="-60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Klepnutím lze upravit styl předlohy nadpisů.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BB0FD057-5166-4666-915A-DB72E7AC5E9C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Klikněte pro úpravu formátu textu osnovy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Druhá úroveň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Třetí úroveň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Čtvrtá úroveň osnovy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Pátá úroveň osnovy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Šestá úroveň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Sedmá úroveň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 descr="Bez názvu5 kopie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Klepnutím lze upravit styl předlohy nadpisů.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4D7A373E-0ED6-487C-B600-224FEBD276D1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" descr="Bez názvu5 kopie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50920" y="274680"/>
            <a:ext cx="8713440" cy="1142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Klepnutím lze upravit styl předlohy nadpisů.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8F73AE36-9961-4A47-93D1-362FCBFE1AD8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7" descr="Bez názvu5 kopie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50920" y="274680"/>
            <a:ext cx="8713440" cy="1142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Klepnutím lze upravit styl předlohy nadpisů.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F212EC5A-D1B1-4B09-BE5C-A628AAC6B2A9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7" descr="Bez názvu5 kopie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Klepnutím lze upravit styl předlohy nadpisů.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8120" cy="21873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3DBDAF4A-67B2-44D3-81D9-A5DA2CC43DF0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7" descr="Bez názvu5 kopie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Klepnutím lze upravit styl předlohy nadpisů.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8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3938760"/>
            <a:ext cx="4038120" cy="21873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8120" cy="21873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21" name="PlaceHolder 8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B1951474-C46B-45D3-ACC6-AF441880BB79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7" descr="Bez názvu5 kopie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250920" y="274680"/>
            <a:ext cx="8713440" cy="1142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Klepnutím lze upravit styl předlohy nadpisů.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C03C14BB-97FA-4AE0-8651-50DC1BA814BD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7" descr="Bez názvu5 kopie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250920" y="274680"/>
            <a:ext cx="8713440" cy="1142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Klepnutím lze upravit styl předlohy nadpisů.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8120" cy="21873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07" name="PlaceHolder 6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9B73DFF0-3BFE-49E8-B596-AC53E37328B1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7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92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7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www.diabetesaustralia.com.au/conquest/0204-insulin-pump-therapy.htm" TargetMode="External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slideLayout" Target="../slideLayouts/slideLayout73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14.xml"/><Relationship Id="rId6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jpe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jpeg"/><Relationship Id="rId3" Type="http://schemas.openxmlformats.org/officeDocument/2006/relationships/image" Target="../media/image71.jpeg"/><Relationship Id="rId4" Type="http://schemas.openxmlformats.org/officeDocument/2006/relationships/slideLayout" Target="../slideLayouts/slideLayout92.xml"/><Relationship Id="rId5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0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49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slideLayout" Target="../slideLayouts/slideLayout71.xml"/><Relationship Id="rId9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68360" y="333360"/>
            <a:ext cx="835164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000000"/>
                </a:solidFill>
                <a:latin typeface="Arial"/>
              </a:rPr>
              <a:t>Přednášky z lékařské biofyziky</a:t>
            </a:r>
            <a:br/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Biofyzikální ústav Lékařské fakulty</a:t>
            </a:r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br/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Masaryk</a:t>
            </a: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ovy univerzity, </a:t>
            </a:r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Brno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352" name="Picture 8" descr=" "/>
          <p:cNvPicPr/>
          <p:nvPr/>
        </p:nvPicPr>
        <p:blipFill>
          <a:blip r:embed="rId1"/>
          <a:stretch/>
        </p:blipFill>
        <p:spPr>
          <a:xfrm>
            <a:off x="3851280" y="2924280"/>
            <a:ext cx="2255400" cy="2881080"/>
          </a:xfrm>
          <a:prstGeom prst="rect">
            <a:avLst/>
          </a:prstGeom>
          <a:ln>
            <a:noFill/>
          </a:ln>
        </p:spPr>
      </p:pic>
      <p:pic>
        <p:nvPicPr>
          <p:cNvPr id="353" name="Picture 9" descr="bl_8"/>
          <p:cNvPicPr/>
          <p:nvPr/>
        </p:nvPicPr>
        <p:blipFill>
          <a:blip r:embed="rId2"/>
          <a:stretch/>
        </p:blipFill>
        <p:spPr>
          <a:xfrm>
            <a:off x="5580000" y="2060640"/>
            <a:ext cx="2963520" cy="2023560"/>
          </a:xfrm>
          <a:prstGeom prst="rect">
            <a:avLst/>
          </a:prstGeom>
          <a:ln>
            <a:noFill/>
          </a:ln>
        </p:spPr>
      </p:pic>
      <p:pic>
        <p:nvPicPr>
          <p:cNvPr id="354" name="Picture 10" descr="FullVent-small"/>
          <p:cNvPicPr/>
          <p:nvPr/>
        </p:nvPicPr>
        <p:blipFill>
          <a:blip r:embed="rId3"/>
          <a:stretch/>
        </p:blipFill>
        <p:spPr>
          <a:xfrm>
            <a:off x="1116000" y="2060640"/>
            <a:ext cx="2466720" cy="3009600"/>
          </a:xfrm>
          <a:prstGeom prst="rect">
            <a:avLst/>
          </a:prstGeom>
          <a:ln>
            <a:noFill/>
          </a:ln>
        </p:spPr>
      </p:pic>
      <p:pic>
        <p:nvPicPr>
          <p:cNvPr id="355" name="Picture 7" descr="prothese_adjointe_verte_4"/>
          <p:cNvPicPr/>
          <p:nvPr/>
        </p:nvPicPr>
        <p:blipFill>
          <a:blip r:embed="rId4"/>
          <a:stretch/>
        </p:blipFill>
        <p:spPr>
          <a:xfrm>
            <a:off x="2627280" y="4292640"/>
            <a:ext cx="3168360" cy="218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153AEAB4-B3E8-4675-BFD3-6738D7243240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pic>
        <p:nvPicPr>
          <p:cNvPr id="411" name="Obrázek 6" descr=""/>
          <p:cNvPicPr/>
          <p:nvPr/>
        </p:nvPicPr>
        <p:blipFill>
          <a:blip r:embed="rId1"/>
          <a:srcRect l="12202" t="16388" r="13779" b="5581"/>
          <a:stretch/>
        </p:blipFill>
        <p:spPr>
          <a:xfrm>
            <a:off x="395640" y="838440"/>
            <a:ext cx="8015760" cy="4750560"/>
          </a:xfrm>
          <a:prstGeom prst="rect">
            <a:avLst/>
          </a:prstGeom>
          <a:ln>
            <a:noFill/>
          </a:ln>
        </p:spPr>
      </p:pic>
      <p:sp>
        <p:nvSpPr>
          <p:cNvPr id="412" name="CustomShape 2"/>
          <p:cNvSpPr/>
          <p:nvPr/>
        </p:nvSpPr>
        <p:spPr>
          <a:xfrm>
            <a:off x="1997280" y="5949360"/>
            <a:ext cx="3034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58 let s podporou dýchání…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250920" y="274680"/>
            <a:ext cx="87134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4" name="" descr=""/>
          <p:cNvPicPr/>
          <p:nvPr/>
        </p:nvPicPr>
        <p:blipFill>
          <a:blip r:embed="rId1"/>
          <a:stretch/>
        </p:blipFill>
        <p:spPr>
          <a:xfrm>
            <a:off x="2088000" y="695880"/>
            <a:ext cx="5600880" cy="549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1D8CD2E0-031F-4103-AA1C-C9897FDA457A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395280" y="260280"/>
            <a:ext cx="7633800" cy="1007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Mechanická ventilace plic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TextShape 3"/>
          <p:cNvSpPr txBox="1"/>
          <p:nvPr/>
        </p:nvSpPr>
        <p:spPr>
          <a:xfrm>
            <a:off x="4211640" y="1196640"/>
            <a:ext cx="4745520" cy="153432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Ventilace se provádí pomocí nasazené masky či jako na obrázku podle nastaveného tlakového nebo </a:t>
            </a:r>
            <a:r>
              <a:rPr b="0" lang="cs-CZ" sz="2400" spc="-1" strike="noStrike" u="sng">
                <a:solidFill>
                  <a:srgbClr val="000000"/>
                </a:solidFill>
                <a:uFillTx/>
                <a:latin typeface="Arial"/>
              </a:rPr>
              <a:t>objemového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limitu vzduchu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8" name="Picture 5" descr="fig10-1small"/>
          <p:cNvPicPr/>
          <p:nvPr/>
        </p:nvPicPr>
        <p:blipFill>
          <a:blip r:embed="rId1"/>
          <a:stretch/>
        </p:blipFill>
        <p:spPr>
          <a:xfrm>
            <a:off x="256680" y="1349280"/>
            <a:ext cx="3754080" cy="4895640"/>
          </a:xfrm>
          <a:prstGeom prst="rect">
            <a:avLst/>
          </a:prstGeom>
          <a:ln>
            <a:noFill/>
          </a:ln>
        </p:spPr>
      </p:pic>
      <p:pic>
        <p:nvPicPr>
          <p:cNvPr id="419" name="Picture 7" descr="FullVent-small"/>
          <p:cNvPicPr/>
          <p:nvPr/>
        </p:nvPicPr>
        <p:blipFill>
          <a:blip r:embed="rId2"/>
          <a:stretch/>
        </p:blipFill>
        <p:spPr>
          <a:xfrm>
            <a:off x="4211640" y="3213000"/>
            <a:ext cx="2466720" cy="3009600"/>
          </a:xfrm>
          <a:prstGeom prst="rect">
            <a:avLst/>
          </a:prstGeom>
          <a:ln>
            <a:noFill/>
          </a:ln>
        </p:spPr>
      </p:pic>
      <p:sp>
        <p:nvSpPr>
          <p:cNvPr id="420" name="CustomShape 4"/>
          <p:cNvSpPr/>
          <p:nvPr/>
        </p:nvSpPr>
        <p:spPr>
          <a:xfrm>
            <a:off x="4576680" y="6620040"/>
            <a:ext cx="4574880" cy="23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80000"/>
              </a:lnSpc>
              <a:spcBef>
                <a:spcPts val="241"/>
              </a:spcBef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http://www.mtsinai.org/pulmonary/books/physiology/chap10a.htm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421" name="CustomShape 5"/>
          <p:cNvSpPr/>
          <p:nvPr/>
        </p:nvSpPr>
        <p:spPr>
          <a:xfrm>
            <a:off x="6823800" y="2867760"/>
            <a:ext cx="2133360" cy="173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Trysková a oscilační ventilace s vibrujícím proudem vzduchu. Druhá je používána u dětí.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Zástupný obsah 5" descr=""/>
          <p:cNvPicPr/>
          <p:nvPr/>
        </p:nvPicPr>
        <p:blipFill>
          <a:blip r:embed="rId1">
            <a:alphaModFix amt="70000"/>
          </a:blip>
          <a:srcRect l="6170" t="10177" r="8854" b="5497"/>
          <a:stretch/>
        </p:blipFill>
        <p:spPr>
          <a:xfrm>
            <a:off x="275760" y="620640"/>
            <a:ext cx="6840360" cy="3816000"/>
          </a:xfrm>
          <a:prstGeom prst="rect">
            <a:avLst/>
          </a:prstGeom>
          <a:ln>
            <a:noFill/>
          </a:ln>
        </p:spPr>
      </p:pic>
      <p:sp>
        <p:nvSpPr>
          <p:cNvPr id="423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1478D88D-676C-49D1-A075-510239B6E7B3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pic>
        <p:nvPicPr>
          <p:cNvPr id="424" name="Obrázek 7" descr=""/>
          <p:cNvPicPr/>
          <p:nvPr/>
        </p:nvPicPr>
        <p:blipFill>
          <a:blip r:embed="rId2"/>
          <a:srcRect l="20079" t="14985" r="16928" b="16388"/>
          <a:stretch/>
        </p:blipFill>
        <p:spPr>
          <a:xfrm>
            <a:off x="3600000" y="2952000"/>
            <a:ext cx="5400360" cy="3307680"/>
          </a:xfrm>
          <a:prstGeom prst="rect">
            <a:avLst/>
          </a:prstGeom>
          <a:ln>
            <a:noFill/>
          </a:ln>
        </p:spPr>
      </p:pic>
      <p:sp>
        <p:nvSpPr>
          <p:cNvPr id="425" name="CustomShape 2"/>
          <p:cNvSpPr/>
          <p:nvPr/>
        </p:nvSpPr>
        <p:spPr>
          <a:xfrm>
            <a:off x="5253480" y="1700640"/>
            <a:ext cx="3590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Corovent CVUT prof Roubík at al.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9AC76C97-830F-4590-BD9F-FB3206BB73E7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27" name="TextShape 2"/>
          <p:cNvSpPr txBox="1"/>
          <p:nvPr/>
        </p:nvSpPr>
        <p:spPr>
          <a:xfrm>
            <a:off x="250920" y="274680"/>
            <a:ext cx="8713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Umělá ledvina - hemodialýza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8" name="Picture 7" descr="dialyser"/>
          <p:cNvPicPr/>
          <p:nvPr/>
        </p:nvPicPr>
        <p:blipFill>
          <a:blip r:embed="rId1"/>
          <a:stretch/>
        </p:blipFill>
        <p:spPr>
          <a:xfrm>
            <a:off x="5976000" y="1008000"/>
            <a:ext cx="2665080" cy="1860120"/>
          </a:xfrm>
          <a:prstGeom prst="rect">
            <a:avLst/>
          </a:prstGeom>
          <a:ln>
            <a:noFill/>
          </a:ln>
        </p:spPr>
      </p:pic>
      <p:sp>
        <p:nvSpPr>
          <p:cNvPr id="429" name="CustomShape 3"/>
          <p:cNvSpPr/>
          <p:nvPr/>
        </p:nvSpPr>
        <p:spPr>
          <a:xfrm>
            <a:off x="431640" y="1353960"/>
            <a:ext cx="2736360" cy="13100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Nadbytečný objem krve lze redukovat podtlakem na straně dialyzačního roztoku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430" name="CustomShape 4"/>
          <p:cNvSpPr/>
          <p:nvPr/>
        </p:nvSpPr>
        <p:spPr>
          <a:xfrm>
            <a:off x="1798560" y="6583320"/>
            <a:ext cx="734508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According</a:t>
            </a: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 to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www.renalpatients.co.uk/ haemodialysis.htm.</a:t>
            </a: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www.rheomed.de/Bilder/ produkte/dialyser.jpg</a:t>
            </a:r>
            <a:endParaRPr b="0" lang="cs-CZ" sz="1200" spc="-1" strike="noStrike">
              <a:latin typeface="Arial"/>
            </a:endParaRPr>
          </a:p>
        </p:txBody>
      </p:sp>
      <p:pic>
        <p:nvPicPr>
          <p:cNvPr id="431" name="" descr=""/>
          <p:cNvPicPr/>
          <p:nvPr/>
        </p:nvPicPr>
        <p:blipFill>
          <a:blip r:embed="rId2"/>
          <a:stretch/>
        </p:blipFill>
        <p:spPr>
          <a:xfrm>
            <a:off x="960480" y="3063960"/>
            <a:ext cx="6095520" cy="320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245324A2-A887-4EB9-B186-DBCF778A0166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33" name="TextShape 2"/>
          <p:cNvSpPr txBox="1"/>
          <p:nvPr/>
        </p:nvSpPr>
        <p:spPr>
          <a:xfrm>
            <a:off x="179280" y="260280"/>
            <a:ext cx="71766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Peritoneální dialýza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TextShape 3"/>
          <p:cNvSpPr txBox="1"/>
          <p:nvPr/>
        </p:nvSpPr>
        <p:spPr>
          <a:xfrm>
            <a:off x="2122560" y="6586560"/>
            <a:ext cx="7021080" cy="271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www.devicelink.com/ expo/awards02/98winQ.html.</a:t>
            </a: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www.healthyeatingliving.com/ Kidney_failure.htm.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5" name="Picture 5" descr="ww5rl64"/>
          <p:cNvPicPr/>
          <p:nvPr/>
        </p:nvPicPr>
        <p:blipFill>
          <a:blip r:embed="rId1"/>
          <a:stretch/>
        </p:blipFill>
        <p:spPr>
          <a:xfrm>
            <a:off x="250920" y="1341360"/>
            <a:ext cx="4752720" cy="3481200"/>
          </a:xfrm>
          <a:prstGeom prst="rect">
            <a:avLst/>
          </a:prstGeom>
          <a:ln>
            <a:noFill/>
          </a:ln>
        </p:spPr>
      </p:pic>
      <p:pic>
        <p:nvPicPr>
          <p:cNvPr id="436" name="Picture 7" descr="mde2_r"/>
          <p:cNvPicPr/>
          <p:nvPr/>
        </p:nvPicPr>
        <p:blipFill>
          <a:blip r:embed="rId2"/>
          <a:stretch/>
        </p:blipFill>
        <p:spPr>
          <a:xfrm>
            <a:off x="6804000" y="1341360"/>
            <a:ext cx="1767960" cy="3382560"/>
          </a:xfrm>
          <a:prstGeom prst="rect">
            <a:avLst/>
          </a:prstGeom>
          <a:ln>
            <a:noFill/>
          </a:ln>
        </p:spPr>
      </p:pic>
      <p:sp>
        <p:nvSpPr>
          <p:cNvPr id="437" name="CustomShape 4"/>
          <p:cNvSpPr/>
          <p:nvPr/>
        </p:nvSpPr>
        <p:spPr>
          <a:xfrm>
            <a:off x="250920" y="5013360"/>
            <a:ext cx="8675280" cy="13100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Peritoneální dialýzu si pacient může provádět i doma. Do peritonea má trvale zavedený katétr, kterým si napouští a následně vypouští dialyzační roztok. Proces může být automatizován a pacient jej může absolvovat i ve spánku.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ECD58775-9F3C-4CE3-A60B-B9E7A68B7654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39" name="TextShape 2"/>
          <p:cNvSpPr txBox="1"/>
          <p:nvPr/>
        </p:nvSpPr>
        <p:spPr>
          <a:xfrm>
            <a:off x="250920" y="287280"/>
            <a:ext cx="7065720" cy="720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</a:rPr>
              <a:t>Hemofiltra</a:t>
            </a: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ce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TextShape 3"/>
          <p:cNvSpPr txBox="1"/>
          <p:nvPr/>
        </p:nvSpPr>
        <p:spPr>
          <a:xfrm>
            <a:off x="4464000" y="6570720"/>
            <a:ext cx="4679640" cy="286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tabLst>
                <a:tab algn="l" pos="0"/>
              </a:tabLst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According to: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info-dialyse.de/.../ haemo_haemofiltration.php.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CustomShape 4"/>
          <p:cNvSpPr/>
          <p:nvPr/>
        </p:nvSpPr>
        <p:spPr>
          <a:xfrm>
            <a:off x="6767640" y="981000"/>
            <a:ext cx="2376000" cy="43588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Hemofiltrace je alternativou dialýzy. Velmi užitečná je při některých otravách. Hemofiltrát s toxickými látkami je nahrazován náhradním roztokem přidávaným do krve v potřebném množství.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442" name="Picture 10" descr="hemofiltrace"/>
          <p:cNvPicPr/>
          <p:nvPr/>
        </p:nvPicPr>
        <p:blipFill>
          <a:blip r:embed="rId1"/>
          <a:stretch/>
        </p:blipFill>
        <p:spPr>
          <a:xfrm>
            <a:off x="395280" y="981000"/>
            <a:ext cx="6265440" cy="5343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250920" y="274680"/>
            <a:ext cx="8713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Hemodialýza vs. hemofiltrace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Hemodialýzou se krev očišťuje mimo tělo nemocného. Nejdůležitějšími zařízeními jsou dialyzátor, dialyzační monitor a systém hadic. Krev poháněná pumpou přitéká hadicemi z nemocného do dialyzátoru, kde se očišťuje a odkud se jinými hadicemi vrací zpátky do krevního oběhu. Opačným směrem než krev protéká dialyzační roztok, který je po průchodu dialyzátorem odváděn do odpadu. Hemodialýza užívá k odstraňování látek především difuzi a jen v menší míře filtraci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Hemofiltrace. Do hemofiltru přitéká jen krev (nikoli dialyzační roztok). Přechod látek přes membránu se děje výhradně filtrací. Aby očišťování krve bylo dost účinné, i když chybí difuzní složka, musí být množství filtrované tekutiny dostatečně velké (asi 30 litrů při jedné proceduře). Objem odfiltrované tekutiny se nemocnému nahradí speciálním sterilním roztokem. K výměně velkého objemu tekutiny při hemofiltraci je třeba membrán o velké propustnosti, které potom odstraňují i látky o větší molekulové hmotnosti. Přesto je u hemofiltrace odstraňování nízkomolekulárních látek menší než při hemodialýze.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Hemodiafiltrace. Jde o určitou kombinaci hemodialýzy a hemofiltrace. K očišťování krve užívá difuzi, zajišťující účinné odstraňování nízkomolekulárních látek, a filtraci (jejíž objem se pohybuje mezi hemodialýzou a hemofiltrací), která odstraňuje i látky o větší molekule.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A986CCF0-C189-400D-8137-1E9CBFBCCD4D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1A822752-EF5B-41B0-AB27-A1710BF1732D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47" name="TextShape 2"/>
          <p:cNvSpPr txBox="1"/>
          <p:nvPr/>
        </p:nvSpPr>
        <p:spPr>
          <a:xfrm>
            <a:off x="468360" y="260280"/>
            <a:ext cx="7776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Umělý pankreas – inzulínová pumpa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TextShape 3"/>
          <p:cNvSpPr txBox="1"/>
          <p:nvPr/>
        </p:nvSpPr>
        <p:spPr>
          <a:xfrm>
            <a:off x="719280" y="6524640"/>
            <a:ext cx="8424360" cy="333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cs-CZ" sz="1200" spc="-1" strike="noStrike" u="sng">
                <a:solidFill>
                  <a:srgbClr val="009999"/>
                </a:solidFill>
                <a:uFillTx/>
                <a:latin typeface="Arial"/>
                <a:hlinkClick r:id="rId1"/>
              </a:rPr>
              <a:t>http://www.diabetesaustralia.com.au/conquest/0204-insulin-pump-therapy.htm</a:t>
            </a: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www.pnl.gov/ energyscience/06-01/ws.htm. 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9" name="Picture 5" descr="biomechanical pancreas"/>
          <p:cNvPicPr/>
          <p:nvPr/>
        </p:nvPicPr>
        <p:blipFill>
          <a:blip r:embed="rId2"/>
          <a:stretch/>
        </p:blipFill>
        <p:spPr>
          <a:xfrm>
            <a:off x="468360" y="1268280"/>
            <a:ext cx="3160440" cy="5040000"/>
          </a:xfrm>
          <a:prstGeom prst="rect">
            <a:avLst/>
          </a:prstGeom>
          <a:ln>
            <a:noFill/>
          </a:ln>
        </p:spPr>
      </p:pic>
      <p:sp>
        <p:nvSpPr>
          <p:cNvPr id="450" name="CustomShape 4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5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2" name="Picture 11" descr="insulin-pump"/>
          <p:cNvPicPr/>
          <p:nvPr/>
        </p:nvPicPr>
        <p:blipFill>
          <a:blip r:embed="rId3"/>
          <a:stretch/>
        </p:blipFill>
        <p:spPr>
          <a:xfrm>
            <a:off x="3851280" y="2133720"/>
            <a:ext cx="4825800" cy="334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83E30DC0-79BC-4E6C-92DF-8F17637E9B48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54" name="TextShape 2"/>
          <p:cNvSpPr txBox="1"/>
          <p:nvPr/>
        </p:nvSpPr>
        <p:spPr>
          <a:xfrm>
            <a:off x="250920" y="274680"/>
            <a:ext cx="3816000" cy="850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000000"/>
                </a:solidFill>
                <a:latin typeface="Arial"/>
              </a:rPr>
              <a:t>Sítnicový implantát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TextShape 3"/>
          <p:cNvSpPr txBox="1"/>
          <p:nvPr/>
        </p:nvSpPr>
        <p:spPr>
          <a:xfrm>
            <a:off x="5435640" y="6597720"/>
            <a:ext cx="3708000" cy="259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www.nmi.de/deutsch/ showprj.php3?id=3&amp;typ=1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6" name="Picture 5" descr="Retinal Implant"/>
          <p:cNvPicPr/>
          <p:nvPr/>
        </p:nvPicPr>
        <p:blipFill>
          <a:blip r:embed="rId1"/>
          <a:stretch/>
        </p:blipFill>
        <p:spPr>
          <a:xfrm>
            <a:off x="250920" y="1052640"/>
            <a:ext cx="5111280" cy="4150800"/>
          </a:xfrm>
          <a:prstGeom prst="rect">
            <a:avLst/>
          </a:prstGeom>
          <a:ln>
            <a:noFill/>
          </a:ln>
        </p:spPr>
      </p:pic>
      <p:pic>
        <p:nvPicPr>
          <p:cNvPr id="457" name="Picture 7" descr="46"/>
          <p:cNvPicPr/>
          <p:nvPr/>
        </p:nvPicPr>
        <p:blipFill>
          <a:blip r:embed="rId2"/>
          <a:stretch/>
        </p:blipFill>
        <p:spPr>
          <a:xfrm>
            <a:off x="5508720" y="1052640"/>
            <a:ext cx="3024000" cy="3024000"/>
          </a:xfrm>
          <a:prstGeom prst="rect">
            <a:avLst/>
          </a:prstGeom>
          <a:ln>
            <a:noFill/>
          </a:ln>
        </p:spPr>
      </p:pic>
      <p:sp>
        <p:nvSpPr>
          <p:cNvPr id="458" name="CustomShape 4"/>
          <p:cNvSpPr/>
          <p:nvPr/>
        </p:nvSpPr>
        <p:spPr>
          <a:xfrm>
            <a:off x="250920" y="5300640"/>
            <a:ext cx="8604000" cy="11836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049"/>
              </a:spcBef>
            </a:pPr>
            <a:r>
              <a:rPr b="0" i="1" lang="cs-CZ" sz="2100" spc="-1" strike="noStrike">
                <a:solidFill>
                  <a:srgbClr val="000000"/>
                </a:solidFill>
                <a:latin typeface="Arial"/>
              </a:rPr>
              <a:t>MPDA – micro-photo-diode-array</a:t>
            </a:r>
            <a:endParaRPr b="0" lang="cs-CZ" sz="2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49"/>
              </a:spcBef>
            </a:pPr>
            <a:r>
              <a:rPr b="0" lang="cs-CZ" sz="2100" spc="-1" strike="noStrike">
                <a:solidFill>
                  <a:srgbClr val="000000"/>
                </a:solidFill>
                <a:latin typeface="Arial"/>
              </a:rPr>
              <a:t>Toto zařízení a jeho analogie je klinicky testováno. Mělo by umožnit základní orientaci v prostoru</a:t>
            </a: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cs-CZ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1835280" y="5229360"/>
            <a:ext cx="5473440" cy="119808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Přístroje pro náhradu a podporu tělesných orgánů</a:t>
            </a:r>
            <a:endParaRPr b="0" lang="cs-CZ" sz="3200" spc="-1" strike="noStrike">
              <a:latin typeface="Arial"/>
            </a:endParaRPr>
          </a:p>
        </p:txBody>
      </p:sp>
      <p:grpSp>
        <p:nvGrpSpPr>
          <p:cNvPr id="357" name="Group 2"/>
          <p:cNvGrpSpPr/>
          <p:nvPr/>
        </p:nvGrpSpPr>
        <p:grpSpPr>
          <a:xfrm>
            <a:off x="1979640" y="1989000"/>
            <a:ext cx="5214600" cy="2881080"/>
            <a:chOff x="1979640" y="1989000"/>
            <a:chExt cx="5214600" cy="2881080"/>
          </a:xfrm>
        </p:grpSpPr>
        <p:pic>
          <p:nvPicPr>
            <p:cNvPr id="358" name="Picture 7" descr="Retinal Implant"/>
            <p:cNvPicPr/>
            <p:nvPr/>
          </p:nvPicPr>
          <p:blipFill>
            <a:blip r:embed="rId1"/>
            <a:stretch/>
          </p:blipFill>
          <p:spPr>
            <a:xfrm>
              <a:off x="3708360" y="1989000"/>
              <a:ext cx="1728360" cy="1404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9" name="Picture 8" descr=" "/>
            <p:cNvPicPr/>
            <p:nvPr/>
          </p:nvPicPr>
          <p:blipFill>
            <a:blip r:embed="rId2"/>
            <a:stretch/>
          </p:blipFill>
          <p:spPr>
            <a:xfrm>
              <a:off x="5219640" y="1989000"/>
              <a:ext cx="1974600" cy="2881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0" name="Picture 5" descr="heart0703"/>
            <p:cNvPicPr/>
            <p:nvPr/>
          </p:nvPicPr>
          <p:blipFill>
            <a:blip r:embed="rId3"/>
            <a:stretch/>
          </p:blipFill>
          <p:spPr>
            <a:xfrm>
              <a:off x="3780000" y="3360600"/>
              <a:ext cx="1512360" cy="1461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1" name="Picture 6" descr="biomechanical pancreas"/>
            <p:cNvPicPr/>
            <p:nvPr/>
          </p:nvPicPr>
          <p:blipFill>
            <a:blip r:embed="rId4"/>
            <a:stretch/>
          </p:blipFill>
          <p:spPr>
            <a:xfrm>
              <a:off x="1979640" y="1989000"/>
              <a:ext cx="1804680" cy="2879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2" name="CustomShape 3"/>
          <p:cNvSpPr/>
          <p:nvPr/>
        </p:nvSpPr>
        <p:spPr>
          <a:xfrm>
            <a:off x="539640" y="260280"/>
            <a:ext cx="813564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Arial"/>
              </a:rPr>
              <a:t>Přednášky z lékařské biofyziky</a:t>
            </a:r>
            <a:br/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Biofyzikální ústav Lékařské fakulty</a:t>
            </a:r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br/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Masaryk</a:t>
            </a: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ovy univerzity, </a:t>
            </a:r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Brno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6AA86869-47A1-413E-83B4-FE171AB1F595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60" name="TextShape 2"/>
          <p:cNvSpPr txBox="1"/>
          <p:nvPr/>
        </p:nvSpPr>
        <p:spPr>
          <a:xfrm>
            <a:off x="395280" y="260280"/>
            <a:ext cx="7633800" cy="921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Kochleární implantát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TextShape 3"/>
          <p:cNvSpPr txBox="1"/>
          <p:nvPr/>
        </p:nvSpPr>
        <p:spPr>
          <a:xfrm>
            <a:off x="457200" y="5229360"/>
            <a:ext cx="8435520" cy="1352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>
            <a:noAutofit/>
          </a:bodyPr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Elektronický kochleární implantát může částečně nahradit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Corti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ho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org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á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n, 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zvlášť u dětí, které mají neporušený sluchový nerv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. 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Jde o elektrodový systém implantovaný do hlemýždě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který může stimulovat nervová vlákna pomocí impulsů generovaných v tzv. řečovém procesoru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 Viz též přednášku o vyšetřování smyslů a korekci jejich vad.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2" name="Picture 4" descr="ear implant diagram"/>
          <p:cNvPicPr/>
          <p:nvPr/>
        </p:nvPicPr>
        <p:blipFill>
          <a:blip r:embed="rId1"/>
          <a:stretch/>
        </p:blipFill>
        <p:spPr>
          <a:xfrm>
            <a:off x="468360" y="1197000"/>
            <a:ext cx="5687640" cy="3822480"/>
          </a:xfrm>
          <a:prstGeom prst="rect">
            <a:avLst/>
          </a:prstGeom>
          <a:ln>
            <a:noFill/>
          </a:ln>
        </p:spPr>
      </p:pic>
      <p:sp>
        <p:nvSpPr>
          <p:cNvPr id="463" name="CustomShape 4"/>
          <p:cNvSpPr/>
          <p:nvPr/>
        </p:nvSpPr>
        <p:spPr>
          <a:xfrm>
            <a:off x="5256360" y="6581880"/>
            <a:ext cx="38872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http://www.accessexcellence.org/AB/BA/biochip3.html</a:t>
            </a:r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0921A3DC-0C51-4F18-A2ED-A1576E3768A4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65" name="TextShape 2"/>
          <p:cNvSpPr txBox="1"/>
          <p:nvPr/>
        </p:nvSpPr>
        <p:spPr>
          <a:xfrm>
            <a:off x="250920" y="274680"/>
            <a:ext cx="8713440" cy="705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Náhrada kyčelního kloubu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TextShape 3"/>
          <p:cNvSpPr txBox="1"/>
          <p:nvPr/>
        </p:nvSpPr>
        <p:spPr>
          <a:xfrm>
            <a:off x="3240000" y="6597720"/>
            <a:ext cx="5903640" cy="259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9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http://www.orthogastonia.com/patient_ed/html_pages/hip/hip_hemiarthrooplasty.html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7" name="Picture 5" descr=" "/>
          <p:cNvPicPr/>
          <p:nvPr/>
        </p:nvPicPr>
        <p:blipFill>
          <a:blip r:embed="rId1"/>
          <a:stretch/>
        </p:blipFill>
        <p:spPr>
          <a:xfrm>
            <a:off x="4859280" y="2492280"/>
            <a:ext cx="3809520" cy="3809520"/>
          </a:xfrm>
          <a:prstGeom prst="rect">
            <a:avLst/>
          </a:prstGeom>
          <a:ln>
            <a:noFill/>
          </a:ln>
        </p:spPr>
      </p:pic>
      <p:pic>
        <p:nvPicPr>
          <p:cNvPr id="468" name="Picture 7" descr=" "/>
          <p:cNvPicPr/>
          <p:nvPr/>
        </p:nvPicPr>
        <p:blipFill>
          <a:blip r:embed="rId2"/>
          <a:stretch/>
        </p:blipFill>
        <p:spPr>
          <a:xfrm>
            <a:off x="468360" y="2492280"/>
            <a:ext cx="3809520" cy="3809520"/>
          </a:xfrm>
          <a:prstGeom prst="rect">
            <a:avLst/>
          </a:prstGeom>
          <a:ln>
            <a:noFill/>
          </a:ln>
        </p:spPr>
      </p:pic>
      <p:sp>
        <p:nvSpPr>
          <p:cNvPr id="469" name="CustomShape 4"/>
          <p:cNvSpPr/>
          <p:nvPr/>
        </p:nvSpPr>
        <p:spPr>
          <a:xfrm>
            <a:off x="395280" y="1052640"/>
            <a:ext cx="8281800" cy="13100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Náhrady kyčelního nebo jiných kloubů se původně vyráběly z nerezové oceli, dnes se používají kombinace plastů a keramiky nebo titanu či jeho slitin. Titanový povrch je porézní, což umožňuje kosti vrůstat do povrchu implantátu – snižuje se tím potřeba kostního cementu.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753CCFBF-AA29-43B0-ADFA-7AA2470478BE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71" name="TextShape 2"/>
          <p:cNvSpPr txBox="1"/>
          <p:nvPr/>
        </p:nvSpPr>
        <p:spPr>
          <a:xfrm>
            <a:off x="324000" y="260280"/>
            <a:ext cx="813708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Umístění implantátu jamky kyčelního kloubu (acetabula)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TextShape 3"/>
          <p:cNvSpPr txBox="1"/>
          <p:nvPr/>
        </p:nvSpPr>
        <p:spPr>
          <a:xfrm>
            <a:off x="914400" y="6541920"/>
            <a:ext cx="8229240" cy="315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babbage.me.ic.ac.uk/ case/mim/projects/acrobot/.</a:t>
            </a: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http://www.nlm.nih.gov/medlineplus/ency/imagepages/9494.htm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CustomShape 4"/>
          <p:cNvSpPr/>
          <p:nvPr/>
        </p:nvSpPr>
        <p:spPr>
          <a:xfrm>
            <a:off x="324000" y="4918320"/>
            <a:ext cx="8206920" cy="1431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00"/>
              </a:spcBef>
            </a:pPr>
            <a:r>
              <a:rPr b="0" lang="cs-CZ" sz="2200" spc="-1" strike="noStrike">
                <a:solidFill>
                  <a:srgbClr val="000000"/>
                </a:solidFill>
                <a:latin typeface="Arial"/>
              </a:rPr>
              <a:t>Roboty v ortopedické chirurgii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</a:rPr>
              <a:t>. </a:t>
            </a:r>
            <a:r>
              <a:rPr b="0" lang="cs-CZ" sz="2200" spc="-1" strike="noStrike">
                <a:solidFill>
                  <a:srgbClr val="000000"/>
                </a:solidFill>
                <a:latin typeface="Arial"/>
              </a:rPr>
              <a:t>Některé části endoprotéz kloubů musí být umístěny (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</a:rPr>
              <a:t>orient</a:t>
            </a:r>
            <a:r>
              <a:rPr b="0" lang="cs-CZ" sz="2200" spc="-1" strike="noStrike">
                <a:solidFill>
                  <a:srgbClr val="000000"/>
                </a:solidFill>
                <a:latin typeface="Arial"/>
              </a:rPr>
              <a:t>ovány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</a:rPr>
              <a:t>) </a:t>
            </a:r>
            <a:r>
              <a:rPr b="0" lang="cs-CZ" sz="2200" spc="-1" strike="noStrike">
                <a:solidFill>
                  <a:srgbClr val="000000"/>
                </a:solidFill>
                <a:latin typeface="Arial"/>
              </a:rPr>
              <a:t>s velkou úhlovou přesností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cs-CZ" sz="2200" spc="-1" strike="noStrike">
                <a:solidFill>
                  <a:srgbClr val="000000"/>
                </a:solidFill>
                <a:latin typeface="Arial"/>
              </a:rPr>
              <a:t> Roboty v medicíně nelze chápat jako samostatně operující zařízení. Jde spíše o prodlouženou a zpevněnou ruku chirurga.</a:t>
            </a:r>
            <a:endParaRPr b="0" lang="cs-CZ" sz="2200" spc="-1" strike="noStrike">
              <a:latin typeface="Arial"/>
            </a:endParaRPr>
          </a:p>
        </p:txBody>
      </p:sp>
      <p:pic>
        <p:nvPicPr>
          <p:cNvPr id="474" name="Picture 9" descr="VÃ½sledek obrÃ¡zku pro knee surgery robot"/>
          <p:cNvPicPr/>
          <p:nvPr/>
        </p:nvPicPr>
        <p:blipFill>
          <a:blip r:embed="rId1"/>
          <a:stretch/>
        </p:blipFill>
        <p:spPr>
          <a:xfrm>
            <a:off x="755640" y="1883520"/>
            <a:ext cx="5009760" cy="285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1908000" y="274680"/>
            <a:ext cx="70560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Náhrada kolenního kloubu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6D037AF4-CF46-44FF-96C1-F6ED655C3BD4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pic>
        <p:nvPicPr>
          <p:cNvPr id="477" name="Picture 5" descr="Knee joint replacement prosthesis"/>
          <p:cNvPicPr/>
          <p:nvPr/>
        </p:nvPicPr>
        <p:blipFill>
          <a:blip r:embed="rId1"/>
          <a:stretch/>
        </p:blipFill>
        <p:spPr>
          <a:xfrm>
            <a:off x="1259640" y="2133000"/>
            <a:ext cx="4646160" cy="371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3D272B38-0102-4F6B-B6E8-A8E9BCBC7860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79" name="TextShape 2"/>
          <p:cNvSpPr txBox="1"/>
          <p:nvPr/>
        </p:nvSpPr>
        <p:spPr>
          <a:xfrm>
            <a:off x="250920" y="260280"/>
            <a:ext cx="3538080" cy="782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Kotník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TextShape 3"/>
          <p:cNvSpPr txBox="1"/>
          <p:nvPr/>
        </p:nvSpPr>
        <p:spPr>
          <a:xfrm>
            <a:off x="3132000" y="6524640"/>
            <a:ext cx="6011640" cy="333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http://www.orthogastonia.com/patient_ed/html_pages/ankle/ankle_arthroplasty.html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1" name="Picture 5" descr=" "/>
          <p:cNvPicPr/>
          <p:nvPr/>
        </p:nvPicPr>
        <p:blipFill>
          <a:blip r:embed="rId1"/>
          <a:stretch/>
        </p:blipFill>
        <p:spPr>
          <a:xfrm>
            <a:off x="2700360" y="1125360"/>
            <a:ext cx="4128840" cy="511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48B998E2-3CDB-4B64-9C76-574FE5D7A6BD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83" name="TextShape 2"/>
          <p:cNvSpPr txBox="1"/>
          <p:nvPr/>
        </p:nvSpPr>
        <p:spPr>
          <a:xfrm>
            <a:off x="250920" y="274680"/>
            <a:ext cx="8713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Náhrada ramenního a loketního kloubu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TextShape 3"/>
          <p:cNvSpPr txBox="1"/>
          <p:nvPr/>
        </p:nvSpPr>
        <p:spPr>
          <a:xfrm>
            <a:off x="5904000" y="6497640"/>
            <a:ext cx="3239640" cy="36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http://www.orthogastonia.com/patient-ed.html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5" name="Picture 5" descr=" "/>
          <p:cNvPicPr/>
          <p:nvPr/>
        </p:nvPicPr>
        <p:blipFill>
          <a:blip r:embed="rId1"/>
          <a:stretch/>
        </p:blipFill>
        <p:spPr>
          <a:xfrm>
            <a:off x="395280" y="1413000"/>
            <a:ext cx="3306240" cy="4824000"/>
          </a:xfrm>
          <a:prstGeom prst="rect">
            <a:avLst/>
          </a:prstGeom>
          <a:ln>
            <a:noFill/>
          </a:ln>
        </p:spPr>
      </p:pic>
      <p:pic>
        <p:nvPicPr>
          <p:cNvPr id="486" name="Picture 7" descr=" "/>
          <p:cNvPicPr/>
          <p:nvPr/>
        </p:nvPicPr>
        <p:blipFill>
          <a:blip r:embed="rId2"/>
          <a:stretch/>
        </p:blipFill>
        <p:spPr>
          <a:xfrm>
            <a:off x="4932360" y="1413000"/>
            <a:ext cx="3809520" cy="380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8186FB3E-14DD-49B0-BA0D-D7754B79CA4E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88" name="TextShape 2"/>
          <p:cNvSpPr txBox="1"/>
          <p:nvPr/>
        </p:nvSpPr>
        <p:spPr>
          <a:xfrm>
            <a:off x="250920" y="274680"/>
            <a:ext cx="8713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Karpometakarpální skloubení, klouby palce a prstů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TextShape 3"/>
          <p:cNvSpPr txBox="1"/>
          <p:nvPr/>
        </p:nvSpPr>
        <p:spPr>
          <a:xfrm>
            <a:off x="5219640" y="6524640"/>
            <a:ext cx="3924000" cy="333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http://www.orthogastonia.com/patient_ed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html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0" name="Picture 5" descr="hand_cmc_arthroplasty_intro01"/>
          <p:cNvPicPr/>
          <p:nvPr/>
        </p:nvPicPr>
        <p:blipFill>
          <a:blip r:embed="rId1"/>
          <a:stretch/>
        </p:blipFill>
        <p:spPr>
          <a:xfrm>
            <a:off x="324000" y="1484280"/>
            <a:ext cx="5365440" cy="4030200"/>
          </a:xfrm>
          <a:prstGeom prst="rect">
            <a:avLst/>
          </a:prstGeom>
          <a:ln>
            <a:noFill/>
          </a:ln>
        </p:spPr>
      </p:pic>
      <p:pic>
        <p:nvPicPr>
          <p:cNvPr id="491" name="Picture 7" descr=" "/>
          <p:cNvPicPr/>
          <p:nvPr/>
        </p:nvPicPr>
        <p:blipFill>
          <a:blip r:embed="rId2"/>
          <a:stretch/>
        </p:blipFill>
        <p:spPr>
          <a:xfrm>
            <a:off x="5653080" y="1484280"/>
            <a:ext cx="3155760" cy="4032000"/>
          </a:xfrm>
          <a:prstGeom prst="rect">
            <a:avLst/>
          </a:prstGeom>
          <a:ln>
            <a:noFill/>
          </a:ln>
        </p:spPr>
      </p:pic>
      <p:sp>
        <p:nvSpPr>
          <p:cNvPr id="492" name="CustomShape 4"/>
          <p:cNvSpPr/>
          <p:nvPr/>
        </p:nvSpPr>
        <p:spPr>
          <a:xfrm>
            <a:off x="324000" y="5659560"/>
            <a:ext cx="4249440" cy="395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cs-CZ" sz="2000" spc="-1" strike="noStrike">
                <a:solidFill>
                  <a:srgbClr val="000000"/>
                </a:solidFill>
                <a:latin typeface="Arial"/>
              </a:rPr>
              <a:t>CMC = karpometakarpální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BA4E21B0-971D-46BC-86D6-05CC0E20A48A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94" name="TextShape 2"/>
          <p:cNvSpPr txBox="1"/>
          <p:nvPr/>
        </p:nvSpPr>
        <p:spPr>
          <a:xfrm>
            <a:off x="5219640" y="274680"/>
            <a:ext cx="3744720" cy="921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Bioprotéza ruky – nastupující realita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TextShape 3"/>
          <p:cNvSpPr txBox="1"/>
          <p:nvPr/>
        </p:nvSpPr>
        <p:spPr>
          <a:xfrm>
            <a:off x="4932360" y="1557360"/>
            <a:ext cx="4032000" cy="43923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>
            <a:noAutofit/>
          </a:bodyPr>
          <a:p>
            <a:pPr marL="365040" indent="-3646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Elektroda na eferentním nervu;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65040" indent="-3646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Elektroda na aferentním nervu;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65040" indent="-3646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Implantovaná část pro snímání nervové aktivity a stimulaci nervů;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65040" indent="-3646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Eferentní telemetrické spojení;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65040" indent="-3646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Aferentní telemetrické spojení;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65040" indent="-3646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Bionická ruka;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65040" indent="-3646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čidla;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65040" indent="-3646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Dekódování pacientových úmyslů a řízení protézy;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65040" indent="-3646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Jednotka zprostředkující signály z čidel do mozku.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65040" indent="-36468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Podsystémy 8-9 budou mimo tělo, avšak snadno přenosné.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6" name="Picture 5" descr="schema"/>
          <p:cNvPicPr/>
          <p:nvPr/>
        </p:nvPicPr>
        <p:blipFill>
          <a:blip r:embed="rId1"/>
          <a:stretch/>
        </p:blipFill>
        <p:spPr>
          <a:xfrm>
            <a:off x="179280" y="63360"/>
            <a:ext cx="4625640" cy="3796920"/>
          </a:xfrm>
          <a:prstGeom prst="rect">
            <a:avLst/>
          </a:prstGeom>
          <a:ln>
            <a:noFill/>
          </a:ln>
        </p:spPr>
      </p:pic>
      <p:sp>
        <p:nvSpPr>
          <p:cNvPr id="497" name="CustomShape 4"/>
          <p:cNvSpPr/>
          <p:nvPr/>
        </p:nvSpPr>
        <p:spPr>
          <a:xfrm>
            <a:off x="4427640" y="6524640"/>
            <a:ext cx="4716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http://www-arts.sssup.it/research/projects/CyberHand/default.htm</a:t>
            </a:r>
            <a:endParaRPr b="0" lang="cs-CZ" sz="1200" spc="-1" strike="noStrike">
              <a:latin typeface="Arial"/>
            </a:endParaRPr>
          </a:p>
        </p:txBody>
      </p:sp>
      <p:pic>
        <p:nvPicPr>
          <p:cNvPr id="498" name="Picture 8" descr="VÃ½sledek obrÃ¡zku pro bionickÃ¡ ruka"/>
          <p:cNvPicPr/>
          <p:nvPr/>
        </p:nvPicPr>
        <p:blipFill>
          <a:blip r:embed="rId2"/>
          <a:stretch/>
        </p:blipFill>
        <p:spPr>
          <a:xfrm>
            <a:off x="250920" y="4381560"/>
            <a:ext cx="4032000" cy="238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5ABEEB2C-6055-4CAB-B94C-B1CD265A710B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500" name="TextShape 2"/>
          <p:cNvSpPr txBox="1"/>
          <p:nvPr/>
        </p:nvSpPr>
        <p:spPr>
          <a:xfrm>
            <a:off x="250920" y="274680"/>
            <a:ext cx="47383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Zubní náhrady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TextShape 3"/>
          <p:cNvSpPr txBox="1"/>
          <p:nvPr/>
        </p:nvSpPr>
        <p:spPr>
          <a:xfrm>
            <a:off x="3152880" y="5546880"/>
            <a:ext cx="3673080" cy="36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Snímatelná horní protéza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2" name="Picture 5" descr="prothese_adjointe_verte_4"/>
          <p:cNvPicPr/>
          <p:nvPr/>
        </p:nvPicPr>
        <p:blipFill>
          <a:blip r:embed="rId1"/>
          <a:stretch/>
        </p:blipFill>
        <p:spPr>
          <a:xfrm>
            <a:off x="3419640" y="3220920"/>
            <a:ext cx="3168360" cy="2185560"/>
          </a:xfrm>
          <a:prstGeom prst="rect">
            <a:avLst/>
          </a:prstGeom>
          <a:ln>
            <a:noFill/>
          </a:ln>
        </p:spPr>
      </p:pic>
      <p:pic>
        <p:nvPicPr>
          <p:cNvPr id="503" name="Picture 10" descr="removable_partial_denture"/>
          <p:cNvPicPr/>
          <p:nvPr/>
        </p:nvPicPr>
        <p:blipFill>
          <a:blip r:embed="rId2"/>
          <a:stretch/>
        </p:blipFill>
        <p:spPr>
          <a:xfrm>
            <a:off x="468360" y="1413000"/>
            <a:ext cx="1918800" cy="2761920"/>
          </a:xfrm>
          <a:prstGeom prst="rect">
            <a:avLst/>
          </a:prstGeom>
          <a:ln>
            <a:noFill/>
          </a:ln>
        </p:spPr>
      </p:pic>
      <p:sp>
        <p:nvSpPr>
          <p:cNvPr id="504" name="CustomShape 4"/>
          <p:cNvSpPr/>
          <p:nvPr/>
        </p:nvSpPr>
        <p:spPr>
          <a:xfrm>
            <a:off x="324000" y="4292640"/>
            <a:ext cx="2231640" cy="395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Částečné protézy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505" name="CustomShape 5"/>
          <p:cNvSpPr/>
          <p:nvPr/>
        </p:nvSpPr>
        <p:spPr>
          <a:xfrm>
            <a:off x="3851280" y="1341360"/>
            <a:ext cx="2076120" cy="827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Nesnímatelná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náhrada chrupu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506" name="Picture 1039" descr="multiple-posterior-graphic"/>
          <p:cNvPicPr/>
          <p:nvPr/>
        </p:nvPicPr>
        <p:blipFill>
          <a:blip r:embed="rId3"/>
          <a:stretch/>
        </p:blipFill>
        <p:spPr>
          <a:xfrm>
            <a:off x="6180120" y="577800"/>
            <a:ext cx="2285640" cy="196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B9B933F8-3762-4366-8519-8C8BD4FC7BC9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508" name="TextShape 2"/>
          <p:cNvSpPr txBox="1"/>
          <p:nvPr/>
        </p:nvSpPr>
        <p:spPr>
          <a:xfrm>
            <a:off x="250920" y="274680"/>
            <a:ext cx="8713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Penilní endoprotéza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9" name="Picture 5" descr="implant"/>
          <p:cNvPicPr/>
          <p:nvPr/>
        </p:nvPicPr>
        <p:blipFill>
          <a:blip r:embed="rId1"/>
          <a:stretch/>
        </p:blipFill>
        <p:spPr>
          <a:xfrm>
            <a:off x="1692360" y="1700280"/>
            <a:ext cx="5976720" cy="390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250920" y="274680"/>
            <a:ext cx="367308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Podpora a náhrada srdce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45372610-D0CA-4689-A2EA-44B967AE1F76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pic>
        <p:nvPicPr>
          <p:cNvPr id="365" name="Picture 2" descr="The artficial heart"/>
          <p:cNvPicPr/>
          <p:nvPr/>
        </p:nvPicPr>
        <p:blipFill>
          <a:blip r:embed="rId1"/>
          <a:stretch/>
        </p:blipFill>
        <p:spPr>
          <a:xfrm>
            <a:off x="611280" y="1700280"/>
            <a:ext cx="2381040" cy="2520720"/>
          </a:xfrm>
          <a:prstGeom prst="rect">
            <a:avLst/>
          </a:prstGeom>
          <a:ln>
            <a:noFill/>
          </a:ln>
        </p:spPr>
      </p:pic>
      <p:sp>
        <p:nvSpPr>
          <p:cNvPr id="366" name="CustomShape 3"/>
          <p:cNvSpPr/>
          <p:nvPr/>
        </p:nvSpPr>
        <p:spPr>
          <a:xfrm>
            <a:off x="250920" y="4437000"/>
            <a:ext cx="2808000" cy="212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Dvojice čerpadel s externím zdrojem energie.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V minulosti bylo vyvinuto mnoho jiných systémů a nelze vyloučit jejich paralelní využívání.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367" name="Picture 4" descr="Mr Halik sits in front of a graphic explaining how the two heart pumps keep him alive"/>
          <p:cNvPicPr/>
          <p:nvPr/>
        </p:nvPicPr>
        <p:blipFill>
          <a:blip r:embed="rId2"/>
          <a:stretch/>
        </p:blipFill>
        <p:spPr>
          <a:xfrm>
            <a:off x="4716360" y="332280"/>
            <a:ext cx="4211280" cy="3168360"/>
          </a:xfrm>
          <a:prstGeom prst="rect">
            <a:avLst/>
          </a:prstGeom>
          <a:ln>
            <a:noFill/>
          </a:ln>
        </p:spPr>
      </p:pic>
      <p:sp>
        <p:nvSpPr>
          <p:cNvPr id="368" name="CustomShape 4"/>
          <p:cNvSpPr/>
          <p:nvPr/>
        </p:nvSpPr>
        <p:spPr>
          <a:xfrm>
            <a:off x="4716360" y="3500280"/>
            <a:ext cx="4247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Muž, který přežil půl roku bez pulzu se dvěma rotačními čerpadly 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</a:rPr>
              <a:t>Heartmate 2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369" name="Picture 8" descr="https://38.media.tumblr.com/tumblr_lmtajvFQq81qf00w4.jpg"/>
          <p:cNvPicPr/>
          <p:nvPr/>
        </p:nvPicPr>
        <p:blipFill>
          <a:blip r:embed="rId3"/>
          <a:stretch/>
        </p:blipFill>
        <p:spPr>
          <a:xfrm>
            <a:off x="3833640" y="4292640"/>
            <a:ext cx="5068440" cy="2565000"/>
          </a:xfrm>
          <a:prstGeom prst="rect">
            <a:avLst/>
          </a:prstGeom>
          <a:ln>
            <a:noFill/>
          </a:ln>
        </p:spPr>
      </p:pic>
      <p:sp>
        <p:nvSpPr>
          <p:cNvPr id="370" name="CustomShape 5"/>
          <p:cNvSpPr/>
          <p:nvPr/>
        </p:nvSpPr>
        <p:spPr>
          <a:xfrm flipH="1" flipV="1">
            <a:off x="5578920" y="4004640"/>
            <a:ext cx="2015640" cy="194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3" descr="runaway cartoons, runaway cartoon, runaway picture, runaway pictures, runaway image, runaway images, runaway illustration, runaway illustrations"/>
          <p:cNvPicPr/>
          <p:nvPr/>
        </p:nvPicPr>
        <p:blipFill>
          <a:blip r:embed="rId1"/>
          <a:stretch/>
        </p:blipFill>
        <p:spPr>
          <a:xfrm>
            <a:off x="1692360" y="692280"/>
            <a:ext cx="5760720" cy="5459040"/>
          </a:xfrm>
          <a:prstGeom prst="rect">
            <a:avLst/>
          </a:prstGeom>
          <a:ln>
            <a:noFill/>
          </a:ln>
        </p:spPr>
      </p:pic>
      <p:sp>
        <p:nvSpPr>
          <p:cNvPr id="511" name="CustomShape 1"/>
          <p:cNvSpPr/>
          <p:nvPr/>
        </p:nvSpPr>
        <p:spPr>
          <a:xfrm>
            <a:off x="1597680" y="81000"/>
            <a:ext cx="4872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GB" sz="1800" spc="-1" strike="noStrike">
                <a:solidFill>
                  <a:srgbClr val="808080"/>
                </a:solidFill>
                <a:latin typeface="Comic Sans MS"/>
              </a:rPr>
              <a:t>Autor: </a:t>
            </a:r>
            <a:r>
              <a:rPr b="1" lang="en-GB" sz="1800" spc="-1" strike="noStrike">
                <a:solidFill>
                  <a:srgbClr val="808080"/>
                </a:solidFill>
                <a:latin typeface="Comic Sans MS"/>
              </a:rPr>
              <a:t>Vojtěch Mornstein</a:t>
            </a:r>
            <a:r>
              <a:rPr b="1" lang="cs-CZ" sz="1800" spc="-1" strike="noStrike">
                <a:solidFill>
                  <a:srgbClr val="808080"/>
                </a:solidFill>
                <a:latin typeface="Comic Sans MS"/>
              </a:rPr>
              <a:t>, Vladan Bernard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1979640" y="6165720"/>
            <a:ext cx="6984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cs-CZ" sz="1800" spc="-1" strike="noStrike">
                <a:solidFill>
                  <a:srgbClr val="ffffff"/>
                </a:solidFill>
                <a:latin typeface="Comic Sans MS"/>
              </a:rPr>
              <a:t>Obsahová spolupráce</a:t>
            </a:r>
            <a:r>
              <a:rPr b="0" lang="en-GB" sz="1800" spc="-1" strike="noStrike">
                <a:solidFill>
                  <a:srgbClr val="ffffff"/>
                </a:solidFill>
                <a:latin typeface="Comic Sans MS"/>
              </a:rPr>
              <a:t>: </a:t>
            </a:r>
            <a:r>
              <a:rPr b="1" lang="en-GB" sz="1800" spc="-1" strike="noStrike">
                <a:solidFill>
                  <a:srgbClr val="ffffff"/>
                </a:solidFill>
                <a:latin typeface="Comic Sans MS"/>
              </a:rPr>
              <a:t>Carmel J. Caruana</a:t>
            </a:r>
            <a:r>
              <a:rPr b="1" lang="cs-CZ" sz="1800" spc="-1" strike="noStrike">
                <a:solidFill>
                  <a:srgbClr val="ffffff"/>
                </a:solidFill>
                <a:latin typeface="Comic Sans MS"/>
              </a:rPr>
              <a:t>, Ivo Hrazdira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513" name="CustomShape 3"/>
          <p:cNvSpPr/>
          <p:nvPr/>
        </p:nvSpPr>
        <p:spPr>
          <a:xfrm rot="5400000">
            <a:off x="5737680" y="2049840"/>
            <a:ext cx="37717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cs-CZ" sz="1800" spc="-1" strike="noStrike">
                <a:solidFill>
                  <a:srgbClr val="ffffff"/>
                </a:solidFill>
                <a:latin typeface="Comic Sans MS"/>
              </a:rPr>
              <a:t>Grafika</a:t>
            </a:r>
            <a:r>
              <a:rPr b="0" lang="en-GB" sz="1800" spc="-1" strike="noStrike">
                <a:solidFill>
                  <a:srgbClr val="ffffff"/>
                </a:solidFill>
                <a:latin typeface="Comic Sans MS"/>
              </a:rPr>
              <a:t>: </a:t>
            </a:r>
            <a:br/>
            <a:r>
              <a:rPr b="1" lang="en-GB" sz="1800" spc="-1" strike="noStrike">
                <a:solidFill>
                  <a:srgbClr val="ffffff"/>
                </a:solidFill>
                <a:latin typeface="Comic Sans MS"/>
              </a:rPr>
              <a:t>Lucie Mornsteinová</a:t>
            </a:r>
            <a:br/>
            <a:endParaRPr b="0" lang="cs-CZ" sz="1800" spc="-1" strike="noStrike">
              <a:latin typeface="Arial"/>
            </a:endParaRPr>
          </a:p>
        </p:txBody>
      </p:sp>
      <p:sp>
        <p:nvSpPr>
          <p:cNvPr id="514" name="CustomShape 4"/>
          <p:cNvSpPr/>
          <p:nvPr/>
        </p:nvSpPr>
        <p:spPr>
          <a:xfrm rot="16200000">
            <a:off x="-769680" y="4415760"/>
            <a:ext cx="4444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cs-CZ" sz="1800" spc="-1" strike="noStrike">
                <a:solidFill>
                  <a:srgbClr val="ffffff"/>
                </a:solidFill>
                <a:latin typeface="Comic Sans MS"/>
              </a:rPr>
              <a:t>Poslední revize a ozvučení</a:t>
            </a:r>
            <a:r>
              <a:rPr b="0" lang="en-GB" sz="1800" spc="-1" strike="noStrike">
                <a:solidFill>
                  <a:srgbClr val="ffffff"/>
                </a:solidFill>
                <a:latin typeface="Comic Sans MS"/>
              </a:rPr>
              <a:t>: </a:t>
            </a:r>
            <a:r>
              <a:rPr b="0" lang="cs-CZ" sz="1800" spc="-1" strike="noStrike">
                <a:solidFill>
                  <a:srgbClr val="ffffff"/>
                </a:solidFill>
                <a:latin typeface="Comic Sans MS"/>
              </a:rPr>
              <a:t>březen 2020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0D7CD6E5-7644-492D-8469-5D6E4D5341C5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468360" y="1268280"/>
            <a:ext cx="8318160" cy="49683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V průběhu velkých chirurgických výkonů na srdci nebo plících je často nutné nahradit funkci těchto orgánů mimotělním zařízením. Plíce jsou nahrazeny </a:t>
            </a: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oxygenátorem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, který dodává tělu kyslík a odstraňuje z něj oxid uhličitý.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181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Dva druhy oxygenátorů: s přímým kontaktem bublin plynu s krví nebo založené na difuzi plynů přes membránu oddělující krev a plyny.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159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bublinových oxygenátorů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 bubliny kyslíku stoupají válcovou nádobou naplněnou krví. Krev přijímá kyslík a oxid uhličitý je odstraňován. Vznikající pěna se musí usadit, pak krev prochází filtrem a „</a:t>
            </a: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pastí na bubliny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“.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159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Membránové oxygenátory 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jsou vybaveny polopropustnými membránami. Problém: na membránách dochází k určité denaturaci krevních bílkovin a poškozují se krvinky, což omezuje jejich použití na několik hodin. Membrány jsou vrstvené nebo jsou z nich vyrobeny kapiláry. Tyto oxygenátory jsou dobrým přiblížením plic, avšak je nutno narušovat vrstvu krve u membrány turbulencemi.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324000" y="189000"/>
            <a:ext cx="8229240" cy="8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Mimotělní oběh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8DB8D283-FE18-4DE7-9E83-76B7373B4660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250920" y="274680"/>
            <a:ext cx="8713440" cy="921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Mimotělní oběh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6" name="Picture 12" descr="6"/>
          <p:cNvPicPr/>
          <p:nvPr/>
        </p:nvPicPr>
        <p:blipFill>
          <a:blip r:embed="rId1"/>
          <a:stretch/>
        </p:blipFill>
        <p:spPr>
          <a:xfrm>
            <a:off x="324000" y="1268280"/>
            <a:ext cx="6194160" cy="3973320"/>
          </a:xfrm>
          <a:prstGeom prst="rect">
            <a:avLst/>
          </a:prstGeom>
          <a:ln>
            <a:noFill/>
          </a:ln>
        </p:spPr>
      </p:pic>
      <p:sp>
        <p:nvSpPr>
          <p:cNvPr id="377" name="CustomShape 3"/>
          <p:cNvSpPr/>
          <p:nvPr/>
        </p:nvSpPr>
        <p:spPr>
          <a:xfrm>
            <a:off x="324000" y="5373720"/>
            <a:ext cx="8424360" cy="9673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0000"/>
              </a:lnSpc>
              <a:spcBef>
                <a:spcPts val="119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Součástí mimotělního oběhu je pumpa (peristaltická), oxygenátor a výměník tepla umožňující ohřívání nebo ochlazování krve a tím i těla pacienta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378" name="CustomShape 4"/>
          <p:cNvSpPr/>
          <p:nvPr/>
        </p:nvSpPr>
        <p:spPr>
          <a:xfrm>
            <a:off x="6732720" y="1052640"/>
            <a:ext cx="17269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Membránový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oxygenátor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379" name="Line 5"/>
          <p:cNvSpPr/>
          <p:nvPr/>
        </p:nvSpPr>
        <p:spPr>
          <a:xfrm flipH="1">
            <a:off x="6011640" y="1844640"/>
            <a:ext cx="1295280" cy="934920"/>
          </a:xfrm>
          <a:prstGeom prst="line">
            <a:avLst/>
          </a:prstGeom>
          <a:ln w="507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EF533FFB-5844-4C7E-9513-F6F10CC4D10B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250920" y="274680"/>
            <a:ext cx="8713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Mimotělní oběh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2" name="Picture 4" descr="benfig3"/>
          <p:cNvPicPr/>
          <p:nvPr/>
        </p:nvPicPr>
        <p:blipFill>
          <a:blip r:embed="rId1"/>
          <a:stretch/>
        </p:blipFill>
        <p:spPr>
          <a:xfrm>
            <a:off x="5580000" y="1628640"/>
            <a:ext cx="3220560" cy="4176360"/>
          </a:xfrm>
          <a:prstGeom prst="rect">
            <a:avLst/>
          </a:prstGeom>
          <a:ln>
            <a:noFill/>
          </a:ln>
        </p:spPr>
      </p:pic>
      <p:sp>
        <p:nvSpPr>
          <p:cNvPr id="383" name="CustomShape 3"/>
          <p:cNvSpPr/>
          <p:nvPr/>
        </p:nvSpPr>
        <p:spPr>
          <a:xfrm>
            <a:off x="468360" y="1628640"/>
            <a:ext cx="5040000" cy="29552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Bublinový oxygenátor s výměníkem tepla.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Problémem všech mimotělních oběhů je nutnost poněkud zvýšit objem cirkulující krve – lze to provést např. zředěním.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739FF00A-E37D-4939-97C6-F45A9F85AED4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539640" y="260280"/>
            <a:ext cx="3827160" cy="921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Kardiostimulátor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6" name="Picture 4" descr="rtg"/>
          <p:cNvPicPr/>
          <p:nvPr/>
        </p:nvPicPr>
        <p:blipFill>
          <a:blip r:embed="rId1"/>
          <a:stretch/>
        </p:blipFill>
        <p:spPr>
          <a:xfrm>
            <a:off x="684360" y="1125360"/>
            <a:ext cx="2881080" cy="2755440"/>
          </a:xfrm>
          <a:prstGeom prst="rect">
            <a:avLst/>
          </a:prstGeom>
          <a:ln>
            <a:noFill/>
          </a:ln>
        </p:spPr>
      </p:pic>
      <p:pic>
        <p:nvPicPr>
          <p:cNvPr id="387" name="Picture 6" descr="PROGR"/>
          <p:cNvPicPr/>
          <p:nvPr/>
        </p:nvPicPr>
        <p:blipFill>
          <a:blip r:embed="rId2"/>
          <a:stretch/>
        </p:blipFill>
        <p:spPr>
          <a:xfrm>
            <a:off x="4788000" y="404640"/>
            <a:ext cx="3673080" cy="2268000"/>
          </a:xfrm>
          <a:prstGeom prst="rect">
            <a:avLst/>
          </a:prstGeom>
          <a:ln>
            <a:noFill/>
          </a:ln>
        </p:spPr>
      </p:pic>
      <p:pic>
        <p:nvPicPr>
          <p:cNvPr id="388" name="Picture 8" descr="kardio"/>
          <p:cNvPicPr/>
          <p:nvPr/>
        </p:nvPicPr>
        <p:blipFill>
          <a:blip r:embed="rId3"/>
          <a:stretch/>
        </p:blipFill>
        <p:spPr>
          <a:xfrm>
            <a:off x="4859280" y="3573360"/>
            <a:ext cx="3528720" cy="2957040"/>
          </a:xfrm>
          <a:prstGeom prst="rect">
            <a:avLst/>
          </a:prstGeom>
          <a:ln>
            <a:noFill/>
          </a:ln>
        </p:spPr>
      </p:pic>
      <p:sp>
        <p:nvSpPr>
          <p:cNvPr id="389" name="CustomShape 3"/>
          <p:cNvSpPr/>
          <p:nvPr/>
        </p:nvSpPr>
        <p:spPr>
          <a:xfrm>
            <a:off x="4859280" y="2924280"/>
            <a:ext cx="360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Programovací zařízení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0" name="CustomShape 4"/>
          <p:cNvSpPr/>
          <p:nvPr/>
        </p:nvSpPr>
        <p:spPr>
          <a:xfrm>
            <a:off x="468360" y="4149720"/>
            <a:ext cx="4026960" cy="25592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Kardiostimulátory se používají u pacientů s vážnými arytmiemi či jinými onemocněními srdce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.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Toto aktivní implantovatelné zařízení se skládá z elektrod a z centrální jednotky poháněné bateriemi s dlouhou životností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.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Mimo tělo lze kardiostimulátor naprogramovat podle konkrétního stavu pacienta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E625F856-D679-4810-A066-C2D4450EB735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Defibrilátory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3" name="Picture 14" descr="preview?d=ci&amp;l=03070901f1"/>
          <p:cNvPicPr/>
          <p:nvPr/>
        </p:nvPicPr>
        <p:blipFill>
          <a:blip r:embed="rId1"/>
          <a:stretch/>
        </p:blipFill>
        <p:spPr>
          <a:xfrm>
            <a:off x="324000" y="4005360"/>
            <a:ext cx="3634920" cy="2374560"/>
          </a:xfrm>
          <a:prstGeom prst="rect">
            <a:avLst/>
          </a:prstGeom>
          <a:ln>
            <a:noFill/>
          </a:ln>
        </p:spPr>
      </p:pic>
      <p:sp>
        <p:nvSpPr>
          <p:cNvPr id="394" name="CustomShape 3"/>
          <p:cNvSpPr/>
          <p:nvPr/>
        </p:nvSpPr>
        <p:spPr>
          <a:xfrm>
            <a:off x="6227640" y="1557360"/>
            <a:ext cx="2447640" cy="2010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Defibrilátory se používají v naléhavých případech pro obnovu spontánní srdeční aktivity (v případě fibrilace - míhání komor).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5" name="TextShape 4"/>
          <p:cNvSpPr txBox="1"/>
          <p:nvPr/>
        </p:nvSpPr>
        <p:spPr>
          <a:xfrm>
            <a:off x="4428000" y="5950080"/>
            <a:ext cx="4536000" cy="71892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Implantabilní defibrilátor – kardioverter – sleduje srdeční akci a v případě problému vyšle defibrilační impulz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6" name="Picture 10" descr="Defibrilátor - Pacienti s defibrilátorem mohou na rentgenové vyšetření, ale nikoliv na megnetickou rezonanci."/>
          <p:cNvPicPr/>
          <p:nvPr/>
        </p:nvPicPr>
        <p:blipFill>
          <a:blip r:embed="rId2"/>
          <a:stretch/>
        </p:blipFill>
        <p:spPr>
          <a:xfrm>
            <a:off x="204840" y="-243000"/>
            <a:ext cx="9000" cy="9000"/>
          </a:xfrm>
          <a:prstGeom prst="rect">
            <a:avLst/>
          </a:prstGeom>
          <a:ln>
            <a:noFill/>
          </a:ln>
        </p:spPr>
      </p:pic>
      <p:pic>
        <p:nvPicPr>
          <p:cNvPr id="397" name="Picture 12" descr="Defibrilátor - Pacienti s defibrilátorem mohou na rentgenové vyšetření, ale nikoliv na megnetickou rezonanci."/>
          <p:cNvPicPr/>
          <p:nvPr/>
        </p:nvPicPr>
        <p:blipFill>
          <a:blip r:embed="rId3"/>
          <a:stretch/>
        </p:blipFill>
        <p:spPr>
          <a:xfrm>
            <a:off x="204840" y="-243000"/>
            <a:ext cx="9000" cy="9000"/>
          </a:xfrm>
          <a:prstGeom prst="rect">
            <a:avLst/>
          </a:prstGeom>
          <a:ln>
            <a:noFill/>
          </a:ln>
        </p:spPr>
      </p:pic>
      <p:pic>
        <p:nvPicPr>
          <p:cNvPr id="398" name="Picture 14" descr="Defibrilátor - Pacienti s defibrilátorem mohou na rentgenové vyšetření, ale nikoliv na megnetickou rezonanci."/>
          <p:cNvPicPr/>
          <p:nvPr/>
        </p:nvPicPr>
        <p:blipFill>
          <a:blip r:embed="rId4"/>
          <a:stretch/>
        </p:blipFill>
        <p:spPr>
          <a:xfrm>
            <a:off x="204840" y="-243000"/>
            <a:ext cx="9000" cy="9000"/>
          </a:xfrm>
          <a:prstGeom prst="rect">
            <a:avLst/>
          </a:prstGeom>
          <a:ln>
            <a:noFill/>
          </a:ln>
        </p:spPr>
      </p:pic>
      <p:pic>
        <p:nvPicPr>
          <p:cNvPr id="399" name="Picture 16" descr="Defibrilátor - Pacienti s defibrilátorem mohou na rentgenové vyšetření, ale nikoliv na megnetickou rezonanci."/>
          <p:cNvPicPr/>
          <p:nvPr/>
        </p:nvPicPr>
        <p:blipFill>
          <a:blip r:embed="rId5"/>
          <a:stretch/>
        </p:blipFill>
        <p:spPr>
          <a:xfrm>
            <a:off x="204840" y="-243000"/>
            <a:ext cx="9000" cy="9000"/>
          </a:xfrm>
          <a:prstGeom prst="rect">
            <a:avLst/>
          </a:prstGeom>
          <a:ln>
            <a:noFill/>
          </a:ln>
        </p:spPr>
      </p:pic>
      <p:pic>
        <p:nvPicPr>
          <p:cNvPr id="400" name="Picture 18" descr="Jan Bělohlávek se svým týmem implantoval 25. června v Pardubické krajské nemocnici kardioverter-defibrilátor se dvěma elektrodami (na snímku) pacientovi po infarktu."/>
          <p:cNvPicPr/>
          <p:nvPr/>
        </p:nvPicPr>
        <p:blipFill>
          <a:blip r:embed="rId6"/>
          <a:stretch/>
        </p:blipFill>
        <p:spPr>
          <a:xfrm>
            <a:off x="5003640" y="4005360"/>
            <a:ext cx="3024000" cy="2001600"/>
          </a:xfrm>
          <a:prstGeom prst="rect">
            <a:avLst/>
          </a:prstGeom>
          <a:ln>
            <a:noFill/>
          </a:ln>
        </p:spPr>
      </p:pic>
      <p:pic>
        <p:nvPicPr>
          <p:cNvPr id="401" name="Picture 18" descr="preview?d=ci&amp;l=03060900f2"/>
          <p:cNvPicPr/>
          <p:nvPr/>
        </p:nvPicPr>
        <p:blipFill>
          <a:blip r:embed="rId7"/>
          <a:stretch/>
        </p:blipFill>
        <p:spPr>
          <a:xfrm>
            <a:off x="250920" y="1413000"/>
            <a:ext cx="3034800" cy="1871280"/>
          </a:xfrm>
          <a:prstGeom prst="rect">
            <a:avLst/>
          </a:prstGeom>
          <a:ln>
            <a:noFill/>
          </a:ln>
        </p:spPr>
      </p:pic>
      <p:sp>
        <p:nvSpPr>
          <p:cNvPr id="402" name="CustomShape 5"/>
          <p:cNvSpPr/>
          <p:nvPr/>
        </p:nvSpPr>
        <p:spPr>
          <a:xfrm>
            <a:off x="4428000" y="572040"/>
            <a:ext cx="4326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Arial"/>
              </a:rPr>
              <a:t>automated external defibrillator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 (</a:t>
            </a:r>
            <a:r>
              <a:rPr b="1" lang="cs-CZ" sz="1800" spc="-1" strike="noStrike">
                <a:solidFill>
                  <a:srgbClr val="000000"/>
                </a:solidFill>
                <a:latin typeface="Arial"/>
              </a:rPr>
              <a:t>AED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7E7B2C13-46E6-4A1A-8BE1-4C9222015932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250920" y="274680"/>
            <a:ext cx="388908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„</a:t>
            </a: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Železné plíce“</a:t>
            </a:r>
            <a:br/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(historie)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TextShape 3"/>
          <p:cNvSpPr txBox="1"/>
          <p:nvPr/>
        </p:nvSpPr>
        <p:spPr>
          <a:xfrm>
            <a:off x="4237200" y="6541920"/>
            <a:ext cx="4906440" cy="315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www.blinn.edu/natscience/phillips/ironlung.html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7" name="Picture 7" descr="IronLung1"/>
          <p:cNvPicPr/>
          <p:nvPr/>
        </p:nvPicPr>
        <p:blipFill>
          <a:blip r:embed="rId1"/>
          <a:stretch/>
        </p:blipFill>
        <p:spPr>
          <a:xfrm>
            <a:off x="324000" y="2349360"/>
            <a:ext cx="5544720" cy="3727080"/>
          </a:xfrm>
          <a:prstGeom prst="rect">
            <a:avLst/>
          </a:prstGeom>
          <a:ln>
            <a:noFill/>
          </a:ln>
        </p:spPr>
      </p:pic>
      <p:pic>
        <p:nvPicPr>
          <p:cNvPr id="408" name="Picture 9" descr="bl_8"/>
          <p:cNvPicPr/>
          <p:nvPr/>
        </p:nvPicPr>
        <p:blipFill>
          <a:blip r:embed="rId2"/>
          <a:stretch/>
        </p:blipFill>
        <p:spPr>
          <a:xfrm>
            <a:off x="5867280" y="333360"/>
            <a:ext cx="2963520" cy="2023560"/>
          </a:xfrm>
          <a:prstGeom prst="rect">
            <a:avLst/>
          </a:prstGeom>
          <a:ln>
            <a:noFill/>
          </a:ln>
        </p:spPr>
      </p:pic>
      <p:sp>
        <p:nvSpPr>
          <p:cNvPr id="409" name="CustomShape 5"/>
          <p:cNvSpPr/>
          <p:nvPr/>
        </p:nvSpPr>
        <p:spPr>
          <a:xfrm>
            <a:off x="6300360" y="2709000"/>
            <a:ext cx="238608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Uvnitř hermeticky uzavřeného válce se nachází pacient, jehož hlava je ovšem mimo vlastní válec. Vlivem proměnlivého tlaku ve válci jsou navozovány změny objemu plic a dostatečný přísun kyslíku je takto zajištěn.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</TotalTime>
  <Application>LibreOffice/6.4.5.2$Windows_X86_64 LibreOffice_project/a726b36747cf2001e06b58ad5db1aa3a9a1872d6</Application>
  <Words>1394</Words>
  <Paragraphs>150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2004-12-08T13:41:39Z</dcterms:created>
  <dc:creator>doc. Mornstein</dc:creator>
  <dc:description/>
  <dc:language>cs-CZ</dc:language>
  <cp:lastModifiedBy/>
  <dcterms:modified xsi:type="dcterms:W3CDTF">2024-10-06T12:48:48Z</dcterms:modified>
  <cp:revision>87</cp:revision>
  <dc:subject/>
  <dc:title>Snímek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25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