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71EB522-5682-427B-9FE4-C2CE537A423D}">
          <p14:sldIdLst>
            <p14:sldId id="256"/>
            <p14:sldId id="257"/>
            <p14:sldId id="258"/>
            <p14:sldId id="259"/>
            <p14:sldId id="260"/>
            <p14:sldId id="26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81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15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81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35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10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1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58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5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6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80A8-4F5B-4C37-95CC-DB92946C18E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53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80A8-4F5B-4C37-95CC-DB92946C18E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478B-FBA2-47A8-811A-333E5FE0A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47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Kazuistika – komplikace implantace kardiostimulátoru</a:t>
            </a:r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Tomáš Jůza </a:t>
            </a:r>
          </a:p>
          <a:p>
            <a:r>
              <a:rPr lang="cs-CZ" dirty="0"/>
              <a:t>Klinika radiologie a nukleární medicíny FN Brno a LF MU</a:t>
            </a:r>
          </a:p>
          <a:p>
            <a:endParaRPr lang="cs-CZ" dirty="0"/>
          </a:p>
        </p:txBody>
      </p:sp>
      <p:pic>
        <p:nvPicPr>
          <p:cNvPr id="5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4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96" y="-80863"/>
            <a:ext cx="11163557" cy="6961449"/>
          </a:xfrm>
        </p:spPr>
      </p:pic>
      <p:pic>
        <p:nvPicPr>
          <p:cNvPr id="5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2793" y="222269"/>
            <a:ext cx="459779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Terapeuticky zavedeny 2 hrudní drény vpravo.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RTG snímek hrudníku v předozadní projekci</a:t>
            </a:r>
          </a:p>
          <a:p>
            <a:r>
              <a:rPr lang="cs-CZ" sz="2400" b="1" u="sng" dirty="0">
                <a:solidFill>
                  <a:schemeClr val="bg1"/>
                </a:solidFill>
              </a:rPr>
              <a:t>Nově 2 hrudní </a:t>
            </a:r>
            <a:r>
              <a:rPr lang="cs-CZ" sz="2400" b="1" u="sng" dirty="0" err="1">
                <a:solidFill>
                  <a:schemeClr val="bg1"/>
                </a:solidFill>
              </a:rPr>
              <a:t>dreny</a:t>
            </a:r>
            <a:r>
              <a:rPr lang="cs-CZ" sz="2400" b="1" u="sng" dirty="0">
                <a:solidFill>
                  <a:schemeClr val="bg1"/>
                </a:solidFill>
              </a:rPr>
              <a:t> vpravo</a:t>
            </a:r>
          </a:p>
          <a:p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Parciální regrese </a:t>
            </a:r>
            <a:r>
              <a:rPr lang="cs-CZ" sz="2400" dirty="0" err="1">
                <a:solidFill>
                  <a:schemeClr val="bg1"/>
                </a:solidFill>
              </a:rPr>
              <a:t>fluidothoraxu</a:t>
            </a:r>
            <a:r>
              <a:rPr lang="cs-CZ" sz="2400" dirty="0">
                <a:solidFill>
                  <a:schemeClr val="bg1"/>
                </a:solidFill>
              </a:rPr>
              <a:t> vpravo – zlepšení transparence </a:t>
            </a:r>
            <a:r>
              <a:rPr lang="cs-CZ" sz="2400" dirty="0" err="1">
                <a:solidFill>
                  <a:schemeClr val="bg1"/>
                </a:solidFill>
              </a:rPr>
              <a:t>hemithoraxu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Přetrvává </a:t>
            </a:r>
            <a:r>
              <a:rPr lang="cs-CZ" sz="2400" dirty="0" err="1">
                <a:solidFill>
                  <a:schemeClr val="bg1"/>
                </a:solidFill>
              </a:rPr>
              <a:t>pneumothorax</a:t>
            </a:r>
            <a:r>
              <a:rPr lang="cs-CZ" sz="2400" dirty="0">
                <a:solidFill>
                  <a:schemeClr val="bg1"/>
                </a:solidFill>
              </a:rPr>
              <a:t> vpravo – linie kolabované plíce  z většiny v sumaci s dorzálním průběhem 3. žebra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9C390F3-6603-48AF-92FB-214E627D573C}"/>
              </a:ext>
            </a:extLst>
          </p:cNvPr>
          <p:cNvCxnSpPr>
            <a:cxnSpLocks/>
          </p:cNvCxnSpPr>
          <p:nvPr/>
        </p:nvCxnSpPr>
        <p:spPr>
          <a:xfrm>
            <a:off x="4066391" y="2978683"/>
            <a:ext cx="1559858" cy="26905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F1D5E4D-EB9D-4E4C-9B6D-87B964F60E94}"/>
              </a:ext>
            </a:extLst>
          </p:cNvPr>
          <p:cNvCxnSpPr>
            <a:cxnSpLocks/>
          </p:cNvCxnSpPr>
          <p:nvPr/>
        </p:nvCxnSpPr>
        <p:spPr>
          <a:xfrm flipV="1">
            <a:off x="4066391" y="2560320"/>
            <a:ext cx="2732442" cy="2845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1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r="22190"/>
          <a:stretch/>
        </p:blipFill>
        <p:spPr>
          <a:xfrm>
            <a:off x="5128818" y="2554"/>
            <a:ext cx="6423846" cy="6878033"/>
          </a:xfrm>
        </p:spPr>
      </p:pic>
      <p:pic>
        <p:nvPicPr>
          <p:cNvPr id="5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2793" y="222269"/>
            <a:ext cx="45977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Kontrola za 2 dny po zavedení drénu a extrakci tenčího z nich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RTG snímek hrudníku v </a:t>
            </a:r>
            <a:r>
              <a:rPr lang="cs-CZ" sz="2400" dirty="0" err="1">
                <a:solidFill>
                  <a:schemeClr val="bg1"/>
                </a:solidFill>
              </a:rPr>
              <a:t>zadopřední</a:t>
            </a:r>
            <a:r>
              <a:rPr lang="cs-CZ" sz="2400" dirty="0">
                <a:solidFill>
                  <a:schemeClr val="bg1"/>
                </a:solidFill>
              </a:rPr>
              <a:t> projekci</a:t>
            </a:r>
          </a:p>
          <a:p>
            <a:r>
              <a:rPr lang="cs-CZ" sz="2400" dirty="0">
                <a:solidFill>
                  <a:schemeClr val="bg1"/>
                </a:solidFill>
              </a:rPr>
              <a:t>Hrudní </a:t>
            </a:r>
            <a:r>
              <a:rPr lang="cs-CZ" sz="2400" dirty="0" err="1">
                <a:solidFill>
                  <a:schemeClr val="bg1"/>
                </a:solidFill>
              </a:rPr>
              <a:t>dren</a:t>
            </a:r>
            <a:r>
              <a:rPr lang="cs-CZ" sz="2400" dirty="0">
                <a:solidFill>
                  <a:schemeClr val="bg1"/>
                </a:solidFill>
              </a:rPr>
              <a:t> vpravo bazálně </a:t>
            </a:r>
          </a:p>
          <a:p>
            <a:r>
              <a:rPr lang="cs-CZ" sz="2400" dirty="0">
                <a:solidFill>
                  <a:schemeClr val="bg1"/>
                </a:solidFill>
              </a:rPr>
              <a:t>Bez jednoznačných známek </a:t>
            </a:r>
            <a:r>
              <a:rPr lang="cs-CZ" sz="2400" dirty="0" err="1">
                <a:solidFill>
                  <a:schemeClr val="bg1"/>
                </a:solidFill>
              </a:rPr>
              <a:t>fluidothoraxu</a:t>
            </a:r>
            <a:r>
              <a:rPr lang="cs-CZ" sz="2400" dirty="0">
                <a:solidFill>
                  <a:schemeClr val="bg1"/>
                </a:solidFill>
              </a:rPr>
              <a:t>.</a:t>
            </a:r>
          </a:p>
          <a:p>
            <a:r>
              <a:rPr lang="cs-CZ" sz="2400" dirty="0">
                <a:solidFill>
                  <a:schemeClr val="bg1"/>
                </a:solidFill>
              </a:rPr>
              <a:t>Přetrvává </a:t>
            </a:r>
            <a:r>
              <a:rPr lang="cs-CZ" sz="2400" dirty="0" err="1">
                <a:solidFill>
                  <a:schemeClr val="bg1"/>
                </a:solidFill>
              </a:rPr>
              <a:t>pneumothorax</a:t>
            </a:r>
            <a:r>
              <a:rPr lang="cs-CZ" sz="2400" dirty="0">
                <a:solidFill>
                  <a:schemeClr val="bg1"/>
                </a:solidFill>
              </a:rPr>
              <a:t> vpravo apikálně, vzhledem k rozdílné poloze omezené srovnání, pravděpodobně parciální regrese</a:t>
            </a:r>
          </a:p>
        </p:txBody>
      </p:sp>
    </p:spTree>
    <p:extLst>
      <p:ext uri="{BB962C8B-B14F-4D97-AF65-F5344CB8AC3E}">
        <p14:creationId xmlns:p14="http://schemas.microsoft.com/office/powerpoint/2010/main" val="241042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r="20542"/>
          <a:stretch/>
        </p:blipFill>
        <p:spPr>
          <a:xfrm>
            <a:off x="5150968" y="22587"/>
            <a:ext cx="6590652" cy="6858000"/>
          </a:xfrm>
        </p:spPr>
      </p:pic>
      <p:pic>
        <p:nvPicPr>
          <p:cNvPr id="5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2793" y="222269"/>
            <a:ext cx="45977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Kontrola za 6 dny po zavedení </a:t>
            </a:r>
            <a:r>
              <a:rPr lang="cs-CZ" sz="3200" dirty="0" err="1">
                <a:solidFill>
                  <a:schemeClr val="bg1"/>
                </a:solidFill>
              </a:rPr>
              <a:t>drenu</a:t>
            </a:r>
            <a:r>
              <a:rPr lang="cs-CZ" sz="3200" dirty="0">
                <a:solidFill>
                  <a:schemeClr val="bg1"/>
                </a:solidFill>
              </a:rPr>
              <a:t> a extrakci </a:t>
            </a:r>
            <a:r>
              <a:rPr lang="cs-CZ" sz="3200" dirty="0" err="1">
                <a:solidFill>
                  <a:schemeClr val="bg1"/>
                </a:solidFill>
              </a:rPr>
              <a:t>drenu</a:t>
            </a:r>
            <a:endParaRPr lang="cs-CZ" sz="32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RTG snímek hrudníku v </a:t>
            </a:r>
            <a:r>
              <a:rPr lang="cs-CZ" sz="2400" dirty="0" err="1">
                <a:solidFill>
                  <a:schemeClr val="bg1"/>
                </a:solidFill>
              </a:rPr>
              <a:t>zadopřední</a:t>
            </a:r>
            <a:r>
              <a:rPr lang="cs-CZ" sz="2400" dirty="0">
                <a:solidFill>
                  <a:schemeClr val="bg1"/>
                </a:solidFill>
              </a:rPr>
              <a:t> projekci</a:t>
            </a:r>
          </a:p>
          <a:p>
            <a:r>
              <a:rPr lang="cs-CZ" sz="2400" dirty="0">
                <a:solidFill>
                  <a:schemeClr val="bg1"/>
                </a:solidFill>
              </a:rPr>
              <a:t>Hrudní </a:t>
            </a:r>
            <a:r>
              <a:rPr lang="cs-CZ" sz="2400" dirty="0" err="1">
                <a:solidFill>
                  <a:schemeClr val="bg1"/>
                </a:solidFill>
              </a:rPr>
              <a:t>dreny</a:t>
            </a:r>
            <a:r>
              <a:rPr lang="cs-CZ" sz="2400" dirty="0">
                <a:solidFill>
                  <a:schemeClr val="bg1"/>
                </a:solidFill>
              </a:rPr>
              <a:t> ex. </a:t>
            </a:r>
          </a:p>
          <a:p>
            <a:r>
              <a:rPr lang="cs-CZ" sz="2400" dirty="0">
                <a:solidFill>
                  <a:schemeClr val="bg1"/>
                </a:solidFill>
              </a:rPr>
              <a:t>Nevyloučím stopy </a:t>
            </a:r>
            <a:r>
              <a:rPr lang="cs-CZ" sz="2400" dirty="0" err="1">
                <a:solidFill>
                  <a:schemeClr val="bg1"/>
                </a:solidFill>
              </a:rPr>
              <a:t>fluidothoraxu</a:t>
            </a:r>
            <a:r>
              <a:rPr lang="cs-CZ" sz="2400" dirty="0">
                <a:solidFill>
                  <a:schemeClr val="bg1"/>
                </a:solidFill>
              </a:rPr>
              <a:t> v pravém </a:t>
            </a:r>
            <a:r>
              <a:rPr lang="cs-CZ" sz="2400" dirty="0" err="1">
                <a:solidFill>
                  <a:schemeClr val="bg1"/>
                </a:solidFill>
              </a:rPr>
              <a:t>kostofrenickém</a:t>
            </a:r>
            <a:r>
              <a:rPr lang="cs-CZ" sz="2400" dirty="0">
                <a:solidFill>
                  <a:schemeClr val="bg1"/>
                </a:solidFill>
              </a:rPr>
              <a:t> úhlu. Přetrvává přibližně stacionární </a:t>
            </a:r>
            <a:r>
              <a:rPr lang="cs-CZ" sz="2400" dirty="0" err="1">
                <a:solidFill>
                  <a:schemeClr val="bg1"/>
                </a:solidFill>
              </a:rPr>
              <a:t>pneumothorax</a:t>
            </a:r>
            <a:r>
              <a:rPr lang="cs-CZ" sz="2400" dirty="0">
                <a:solidFill>
                  <a:schemeClr val="bg1"/>
                </a:solidFill>
              </a:rPr>
              <a:t> vpravo apikálně, </a:t>
            </a:r>
          </a:p>
        </p:txBody>
      </p:sp>
    </p:spTree>
    <p:extLst>
      <p:ext uri="{BB962C8B-B14F-4D97-AF65-F5344CB8AC3E}">
        <p14:creationId xmlns:p14="http://schemas.microsoft.com/office/powerpoint/2010/main" val="127535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s odstupem 3 týdnů</a:t>
            </a:r>
          </a:p>
        </p:txBody>
      </p:sp>
      <p:pic>
        <p:nvPicPr>
          <p:cNvPr id="5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2793" y="222269"/>
            <a:ext cx="41322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Kontrola s odstupem </a:t>
            </a:r>
          </a:p>
          <a:p>
            <a:r>
              <a:rPr lang="cs-CZ" sz="3200" dirty="0">
                <a:solidFill>
                  <a:schemeClr val="bg1"/>
                </a:solidFill>
              </a:rPr>
              <a:t>3 týdnů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RTG snímek hrudníku v </a:t>
            </a:r>
            <a:r>
              <a:rPr lang="cs-CZ" sz="2400" dirty="0" err="1">
                <a:solidFill>
                  <a:schemeClr val="bg1"/>
                </a:solidFill>
              </a:rPr>
              <a:t>zadopřední</a:t>
            </a:r>
            <a:r>
              <a:rPr lang="cs-CZ" sz="2400" dirty="0">
                <a:solidFill>
                  <a:schemeClr val="bg1"/>
                </a:solidFill>
              </a:rPr>
              <a:t> projekci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Vpravo bez známek </a:t>
            </a:r>
            <a:r>
              <a:rPr lang="cs-CZ" sz="2400" dirty="0" err="1">
                <a:solidFill>
                  <a:schemeClr val="bg1"/>
                </a:solidFill>
              </a:rPr>
              <a:t>pneumothoraxu</a:t>
            </a:r>
            <a:r>
              <a:rPr lang="cs-CZ" sz="2400" dirty="0">
                <a:solidFill>
                  <a:schemeClr val="bg1"/>
                </a:solidFill>
              </a:rPr>
              <a:t> či </a:t>
            </a:r>
            <a:r>
              <a:rPr lang="cs-CZ" sz="2400" dirty="0" err="1">
                <a:solidFill>
                  <a:schemeClr val="bg1"/>
                </a:solidFill>
              </a:rPr>
              <a:t>fluidothoraxu</a:t>
            </a:r>
            <a:r>
              <a:rPr lang="cs-CZ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9" t="18519" r="25750"/>
          <a:stretch/>
        </p:blipFill>
        <p:spPr>
          <a:xfrm>
            <a:off x="4505090" y="0"/>
            <a:ext cx="5949550" cy="6807237"/>
          </a:xfrm>
        </p:spPr>
      </p:pic>
    </p:spTree>
    <p:extLst>
      <p:ext uri="{BB962C8B-B14F-4D97-AF65-F5344CB8AC3E}">
        <p14:creationId xmlns:p14="http://schemas.microsoft.com/office/powerpoint/2010/main" val="3098211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2416"/>
          </a:xfrm>
        </p:spPr>
        <p:txBody>
          <a:bodyPr>
            <a:normAutofit/>
          </a:bodyPr>
          <a:lstStyle/>
          <a:p>
            <a:r>
              <a:rPr lang="cs-CZ" dirty="0"/>
              <a:t>RTG snímek je metodou volby k vyloučení komplikací implantace kardiostimulátoru  - </a:t>
            </a:r>
            <a:r>
              <a:rPr lang="cs-CZ" dirty="0" err="1"/>
              <a:t>pneumothorax</a:t>
            </a:r>
            <a:r>
              <a:rPr lang="cs-CZ" dirty="0"/>
              <a:t>, </a:t>
            </a:r>
            <a:r>
              <a:rPr lang="cs-CZ" dirty="0" err="1"/>
              <a:t>fluidothorax</a:t>
            </a:r>
            <a:endParaRPr lang="cs-CZ" dirty="0"/>
          </a:p>
          <a:p>
            <a:r>
              <a:rPr lang="cs-CZ" dirty="0"/>
              <a:t>RTG s snímek v </a:t>
            </a:r>
            <a:r>
              <a:rPr lang="cs-CZ" dirty="0" err="1"/>
              <a:t>zadopřední</a:t>
            </a:r>
            <a:r>
              <a:rPr lang="cs-CZ" dirty="0"/>
              <a:t> a levé bočné projekci se navíc používá ke kontrole polohy stimulačních elektrod</a:t>
            </a:r>
          </a:p>
          <a:p>
            <a:r>
              <a:rPr lang="cs-CZ" dirty="0"/>
              <a:t>Na sumační RTG snímku nelze určit etiologii </a:t>
            </a:r>
            <a:r>
              <a:rPr lang="cs-CZ" dirty="0" err="1"/>
              <a:t>fluidothoraxu</a:t>
            </a:r>
            <a:r>
              <a:rPr lang="cs-CZ" dirty="0"/>
              <a:t> (zda se jedná o výpotek či krev…)</a:t>
            </a:r>
          </a:p>
          <a:p>
            <a:r>
              <a:rPr lang="cs-CZ" dirty="0"/>
              <a:t>CT je indikováno k upřesnění nálezu komplikací na RTG snímku, je schopné dle </a:t>
            </a:r>
            <a:r>
              <a:rPr lang="cs-CZ" dirty="0" err="1"/>
              <a:t>denzit</a:t>
            </a:r>
            <a:r>
              <a:rPr lang="cs-CZ" dirty="0"/>
              <a:t> určit zda se jedná o výpotek či </a:t>
            </a:r>
            <a:r>
              <a:rPr lang="cs-CZ" dirty="0" err="1"/>
              <a:t>hemothorax</a:t>
            </a:r>
            <a:r>
              <a:rPr lang="cs-CZ" dirty="0"/>
              <a:t>, lépe i prostorově určí polohu elektrod</a:t>
            </a:r>
          </a:p>
          <a:p>
            <a:r>
              <a:rPr lang="cs-CZ" dirty="0"/>
              <a:t>CT s </a:t>
            </a:r>
            <a:r>
              <a:rPr lang="cs-CZ" dirty="0" err="1"/>
              <a:t>i.v</a:t>
            </a:r>
            <a:r>
              <a:rPr lang="cs-CZ" dirty="0"/>
              <a:t>. podanou kontrastní látkou může odhalit aktivní krvácení z poraněné cévy</a:t>
            </a:r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0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Muž 26 let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</a:t>
            </a:r>
            <a:r>
              <a:rPr lang="cs-CZ" dirty="0" err="1"/>
              <a:t>arytmogenní</a:t>
            </a:r>
            <a:r>
              <a:rPr lang="cs-CZ" dirty="0"/>
              <a:t> dysplazií pravé komory</a:t>
            </a:r>
          </a:p>
          <a:p>
            <a:r>
              <a:rPr lang="cs-CZ" dirty="0"/>
              <a:t>Přichází k výměně ICD (</a:t>
            </a:r>
            <a:r>
              <a:rPr lang="cs-CZ" dirty="0" err="1"/>
              <a:t>implantabilní</a:t>
            </a:r>
            <a:r>
              <a:rPr lang="cs-CZ" dirty="0"/>
              <a:t> </a:t>
            </a:r>
            <a:r>
              <a:rPr lang="cs-CZ" dirty="0" err="1"/>
              <a:t>kardioverter</a:t>
            </a:r>
            <a:r>
              <a:rPr lang="cs-CZ" dirty="0"/>
              <a:t>-defibrilátor)</a:t>
            </a:r>
          </a:p>
          <a:p>
            <a:r>
              <a:rPr lang="cs-CZ" dirty="0"/>
              <a:t>Původně ICD zleva se zánětlivými komplikacemi</a:t>
            </a:r>
          </a:p>
          <a:p>
            <a:endParaRPr lang="cs-CZ" dirty="0"/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5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2" y="0"/>
            <a:ext cx="10997664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1005840" y="292608"/>
            <a:ext cx="21122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RTG snímek hrudníku v </a:t>
            </a:r>
            <a:r>
              <a:rPr lang="cs-CZ" sz="2400" dirty="0" err="1">
                <a:solidFill>
                  <a:schemeClr val="bg1"/>
                </a:solidFill>
              </a:rPr>
              <a:t>zadopřední</a:t>
            </a:r>
            <a:r>
              <a:rPr lang="cs-CZ" sz="2400" dirty="0">
                <a:solidFill>
                  <a:schemeClr val="bg1"/>
                </a:solidFill>
              </a:rPr>
              <a:t> projekci </a:t>
            </a:r>
            <a:r>
              <a:rPr lang="cs-CZ" sz="2400" b="1" u="sng" dirty="0">
                <a:solidFill>
                  <a:schemeClr val="bg1"/>
                </a:solidFill>
              </a:rPr>
              <a:t>před</a:t>
            </a:r>
            <a:r>
              <a:rPr lang="cs-CZ" sz="2400" dirty="0">
                <a:solidFill>
                  <a:schemeClr val="bg1"/>
                </a:solidFill>
              </a:rPr>
              <a:t> reimplantací ICD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Nyní ICD zleva s jednou elektrodou koncem do oblasti pravé komory</a:t>
            </a:r>
          </a:p>
          <a:p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8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Žádanka na kontrolní RTG po reimplantaci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Prosím o RTG hrudníku -  k vyloučení PNO*</a:t>
            </a:r>
            <a:br>
              <a:rPr lang="cs-CZ" dirty="0"/>
            </a:br>
            <a:r>
              <a:rPr lang="cs-CZ" dirty="0"/>
              <a:t>pac. dnes po reimplantaci ICD - komplikovaná punkce v.</a:t>
            </a:r>
            <a:br>
              <a:rPr lang="cs-CZ" dirty="0"/>
            </a:br>
            <a:r>
              <a:rPr lang="cs-CZ" dirty="0" err="1"/>
              <a:t>subclavia</a:t>
            </a:r>
            <a:r>
              <a:rPr lang="cs-CZ" dirty="0"/>
              <a:t> </a:t>
            </a:r>
            <a:r>
              <a:rPr lang="cs-CZ" dirty="0" err="1"/>
              <a:t>l.dx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Po výkonu pacient </a:t>
            </a:r>
            <a:r>
              <a:rPr lang="cs-CZ" dirty="0" err="1"/>
              <a:t>observován</a:t>
            </a:r>
            <a:r>
              <a:rPr lang="cs-CZ" dirty="0"/>
              <a:t> na JIP IKK - hypotenze, mírná</a:t>
            </a:r>
            <a:br>
              <a:rPr lang="cs-CZ" dirty="0"/>
            </a:br>
            <a:r>
              <a:rPr lang="cs-CZ" dirty="0"/>
              <a:t>dušnost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000" dirty="0"/>
              <a:t>* „PNO„ užívaná zkratka pro </a:t>
            </a:r>
            <a:r>
              <a:rPr lang="cs-CZ" sz="2000" dirty="0" err="1"/>
              <a:t>pneumothorax</a:t>
            </a:r>
            <a:endParaRPr lang="cs-CZ" sz="2000" dirty="0"/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3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1073384" cy="6905218"/>
          </a:xfrm>
        </p:spPr>
      </p:pic>
      <p:sp>
        <p:nvSpPr>
          <p:cNvPr id="7" name="TextovéPole 6"/>
          <p:cNvSpPr txBox="1"/>
          <p:nvPr/>
        </p:nvSpPr>
        <p:spPr>
          <a:xfrm>
            <a:off x="372793" y="222269"/>
            <a:ext cx="459779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RTG snímek hrudníku v předozadní projekci vleže </a:t>
            </a:r>
            <a:r>
              <a:rPr lang="cs-CZ" sz="2400" b="1" u="sng" dirty="0">
                <a:solidFill>
                  <a:schemeClr val="bg1"/>
                </a:solidFill>
              </a:rPr>
              <a:t>po</a:t>
            </a:r>
            <a:r>
              <a:rPr lang="cs-CZ" sz="2400" dirty="0">
                <a:solidFill>
                  <a:schemeClr val="bg1"/>
                </a:solidFill>
              </a:rPr>
              <a:t> reimplantací ICD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Nyní ICD zprava s jednou elektrodou koncem do oblasti pravé komory</a:t>
            </a:r>
          </a:p>
          <a:p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Známky </a:t>
            </a:r>
            <a:r>
              <a:rPr lang="cs-CZ" sz="2400" dirty="0" err="1">
                <a:solidFill>
                  <a:schemeClr val="bg1"/>
                </a:solidFill>
              </a:rPr>
              <a:t>fluidothoraxu</a:t>
            </a:r>
            <a:r>
              <a:rPr lang="cs-CZ" sz="2400" dirty="0">
                <a:solidFill>
                  <a:schemeClr val="bg1"/>
                </a:solidFill>
              </a:rPr>
              <a:t> vpravo – asymetrické homogenní závojovité snížení transparence </a:t>
            </a:r>
            <a:r>
              <a:rPr lang="cs-CZ" sz="2400" dirty="0" err="1">
                <a:solidFill>
                  <a:schemeClr val="bg1"/>
                </a:solidFill>
              </a:rPr>
              <a:t>hemithoraxu</a:t>
            </a:r>
            <a:r>
              <a:rPr lang="cs-CZ" sz="2400" dirty="0">
                <a:solidFill>
                  <a:schemeClr val="bg1"/>
                </a:solidFill>
              </a:rPr>
              <a:t> se </a:t>
            </a:r>
            <a:r>
              <a:rPr lang="cs-CZ" sz="2400" dirty="0" err="1">
                <a:solidFill>
                  <a:schemeClr val="bg1"/>
                </a:solidFill>
              </a:rPr>
              <a:t>zneostřenou</a:t>
            </a:r>
            <a:r>
              <a:rPr lang="cs-CZ" sz="2400" dirty="0">
                <a:solidFill>
                  <a:schemeClr val="bg1"/>
                </a:solidFill>
              </a:rPr>
              <a:t> konturou bránice </a:t>
            </a:r>
          </a:p>
          <a:p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Známky </a:t>
            </a:r>
            <a:r>
              <a:rPr lang="cs-CZ" sz="2400" dirty="0" err="1">
                <a:solidFill>
                  <a:schemeClr val="bg1"/>
                </a:solidFill>
              </a:rPr>
              <a:t>pneumothoraxu</a:t>
            </a:r>
            <a:r>
              <a:rPr lang="cs-CZ" sz="2400" dirty="0">
                <a:solidFill>
                  <a:schemeClr val="bg1"/>
                </a:solidFill>
              </a:rPr>
              <a:t> vpravo – linie kolabované plíce v horním plicním poli (viz šipky) od ní </a:t>
            </a:r>
            <a:r>
              <a:rPr lang="cs-CZ" sz="2400" dirty="0" err="1">
                <a:solidFill>
                  <a:schemeClr val="bg1"/>
                </a:solidFill>
              </a:rPr>
              <a:t>periferněji</a:t>
            </a:r>
            <a:r>
              <a:rPr lang="cs-CZ" sz="2400" dirty="0">
                <a:solidFill>
                  <a:schemeClr val="bg1"/>
                </a:solidFill>
              </a:rPr>
              <a:t> bez patné plicní kresby</a:t>
            </a:r>
          </a:p>
          <a:p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      (Stíny EKG elektrod z povrchu)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7601712" y="1572768"/>
            <a:ext cx="36000" cy="359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7985760" y="1473880"/>
            <a:ext cx="36000" cy="359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 flipV="1">
            <a:off x="7126224" y="1976673"/>
            <a:ext cx="36000" cy="359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71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34BBDA0-6AEC-4E4F-9386-639417FA6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19"/>
          <a:stretch/>
        </p:blipFill>
        <p:spPr>
          <a:xfrm>
            <a:off x="4970584" y="0"/>
            <a:ext cx="7221416" cy="6321367"/>
          </a:xfrm>
          <a:prstGeom prst="rect">
            <a:avLst/>
          </a:prstGeom>
        </p:spPr>
      </p:pic>
      <p:pic>
        <p:nvPicPr>
          <p:cNvPr id="13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2793" y="222269"/>
            <a:ext cx="459779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RTG snímek hrudníku v předozadní projekci vleže </a:t>
            </a:r>
            <a:r>
              <a:rPr lang="cs-CZ" sz="2400" b="1" u="sng" dirty="0">
                <a:solidFill>
                  <a:schemeClr val="bg1"/>
                </a:solidFill>
              </a:rPr>
              <a:t>po</a:t>
            </a:r>
            <a:r>
              <a:rPr lang="cs-CZ" sz="2400" dirty="0">
                <a:solidFill>
                  <a:schemeClr val="bg1"/>
                </a:solidFill>
              </a:rPr>
              <a:t> reimplantací ICD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Nyní ICD zprava s jednou elektrodou koncem do oblasti pravé komory</a:t>
            </a:r>
          </a:p>
          <a:p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Známky </a:t>
            </a:r>
            <a:r>
              <a:rPr lang="cs-CZ" sz="2400" dirty="0" err="1">
                <a:solidFill>
                  <a:schemeClr val="bg1"/>
                </a:solidFill>
              </a:rPr>
              <a:t>fluidothoraxu</a:t>
            </a:r>
            <a:r>
              <a:rPr lang="cs-CZ" sz="2400" dirty="0">
                <a:solidFill>
                  <a:schemeClr val="bg1"/>
                </a:solidFill>
              </a:rPr>
              <a:t> vpravo – asymetrické homogenní závojovité snížení transparence </a:t>
            </a:r>
            <a:r>
              <a:rPr lang="cs-CZ" sz="2400" dirty="0" err="1">
                <a:solidFill>
                  <a:schemeClr val="bg1"/>
                </a:solidFill>
              </a:rPr>
              <a:t>hemithoraxu</a:t>
            </a:r>
            <a:r>
              <a:rPr lang="cs-CZ" sz="2400" dirty="0">
                <a:solidFill>
                  <a:schemeClr val="bg1"/>
                </a:solidFill>
              </a:rPr>
              <a:t> se </a:t>
            </a:r>
            <a:r>
              <a:rPr lang="cs-CZ" sz="2400" dirty="0" err="1">
                <a:solidFill>
                  <a:schemeClr val="bg1"/>
                </a:solidFill>
              </a:rPr>
              <a:t>zneostřenou</a:t>
            </a:r>
            <a:r>
              <a:rPr lang="cs-CZ" sz="2400" dirty="0">
                <a:solidFill>
                  <a:schemeClr val="bg1"/>
                </a:solidFill>
              </a:rPr>
              <a:t> konturou bránice </a:t>
            </a:r>
          </a:p>
          <a:p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Známky </a:t>
            </a:r>
            <a:r>
              <a:rPr lang="cs-CZ" sz="2400" dirty="0" err="1">
                <a:solidFill>
                  <a:schemeClr val="bg1"/>
                </a:solidFill>
              </a:rPr>
              <a:t>pneumothoraxu</a:t>
            </a:r>
            <a:r>
              <a:rPr lang="cs-CZ" sz="2400" dirty="0">
                <a:solidFill>
                  <a:schemeClr val="bg1"/>
                </a:solidFill>
              </a:rPr>
              <a:t> vpravo – linie kolabované plíce v horním plicním poli (viz šipky) od ní </a:t>
            </a:r>
            <a:r>
              <a:rPr lang="cs-CZ" sz="2400" dirty="0" err="1">
                <a:solidFill>
                  <a:schemeClr val="bg1"/>
                </a:solidFill>
              </a:rPr>
              <a:t>periferněji</a:t>
            </a:r>
            <a:r>
              <a:rPr lang="cs-CZ" sz="2400" dirty="0">
                <a:solidFill>
                  <a:schemeClr val="bg1"/>
                </a:solidFill>
              </a:rPr>
              <a:t> bez patné plicní kresby</a:t>
            </a:r>
          </a:p>
          <a:p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      (Stíny EKG elektrod z povrchu)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7221418" y="2111861"/>
            <a:ext cx="36000" cy="359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8254701" y="1835281"/>
            <a:ext cx="36000" cy="359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 flipV="1">
            <a:off x="6663645" y="2471525"/>
            <a:ext cx="36000" cy="3596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8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nález komplikací indikována ještě ten den CT angiografie -&gt; text žádanky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Prosím o </a:t>
            </a:r>
            <a:r>
              <a:rPr lang="cs-CZ" dirty="0" err="1"/>
              <a:t>ct</a:t>
            </a:r>
            <a:r>
              <a:rPr lang="cs-CZ" dirty="0"/>
              <a:t> angiografii u pac. dnes provedena implantace</a:t>
            </a:r>
            <a:br>
              <a:rPr lang="cs-CZ" dirty="0"/>
            </a:br>
            <a:r>
              <a:rPr lang="cs-CZ" dirty="0"/>
              <a:t>ICD do levé podklíčkové krajiny, </a:t>
            </a:r>
            <a:r>
              <a:rPr lang="cs-CZ" dirty="0" err="1"/>
              <a:t>subpektorálně</a:t>
            </a:r>
            <a:r>
              <a:rPr lang="cs-CZ" dirty="0"/>
              <a:t>. Během</a:t>
            </a:r>
            <a:br>
              <a:rPr lang="cs-CZ" dirty="0"/>
            </a:br>
            <a:r>
              <a:rPr lang="cs-CZ" dirty="0"/>
              <a:t>výkonu komplikovaná punkce v. </a:t>
            </a:r>
            <a:r>
              <a:rPr lang="cs-CZ" dirty="0" err="1"/>
              <a:t>subclavia</a:t>
            </a:r>
            <a:r>
              <a:rPr lang="cs-CZ" dirty="0"/>
              <a:t> se zavedením </a:t>
            </a:r>
            <a:r>
              <a:rPr lang="cs-CZ" dirty="0" err="1"/>
              <a:t>sheatu</a:t>
            </a:r>
            <a:br>
              <a:rPr lang="cs-CZ" dirty="0"/>
            </a:br>
            <a:r>
              <a:rPr lang="cs-CZ" dirty="0"/>
              <a:t>do hrudníku mimo srdeční stín, poté již úspěšná punkce se</a:t>
            </a:r>
            <a:br>
              <a:rPr lang="cs-CZ" dirty="0"/>
            </a:br>
            <a:r>
              <a:rPr lang="cs-CZ" dirty="0"/>
              <a:t>zavedením elektrody do PK. Kontrolní RTG hrudníku s nálezem</a:t>
            </a:r>
            <a:br>
              <a:rPr lang="cs-CZ" dirty="0"/>
            </a:br>
            <a:r>
              <a:rPr lang="cs-CZ" dirty="0" err="1"/>
              <a:t>pneumothoraxu</a:t>
            </a:r>
            <a:r>
              <a:rPr lang="cs-CZ" dirty="0"/>
              <a:t> apikálně a </a:t>
            </a:r>
            <a:r>
              <a:rPr lang="cs-CZ" dirty="0" err="1"/>
              <a:t>fluidotohoraxu</a:t>
            </a:r>
            <a:r>
              <a:rPr lang="cs-CZ" dirty="0"/>
              <a:t> </a:t>
            </a:r>
            <a:r>
              <a:rPr lang="cs-CZ" dirty="0" err="1"/>
              <a:t>l.dx</a:t>
            </a:r>
            <a:r>
              <a:rPr lang="cs-CZ" dirty="0"/>
              <a:t>. (</a:t>
            </a:r>
            <a:r>
              <a:rPr lang="cs-CZ" dirty="0" err="1"/>
              <a:t>v.s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 err="1"/>
              <a:t>iatrogenní</a:t>
            </a:r>
            <a:r>
              <a:rPr lang="cs-CZ" dirty="0"/>
              <a:t> </a:t>
            </a:r>
            <a:r>
              <a:rPr lang="cs-CZ" dirty="0" err="1"/>
              <a:t>hemothorax</a:t>
            </a:r>
            <a:r>
              <a:rPr lang="cs-CZ" dirty="0"/>
              <a:t>), v kontrolním KO pokles </a:t>
            </a:r>
            <a:r>
              <a:rPr lang="cs-CZ" dirty="0" err="1"/>
              <a:t>Hbg</a:t>
            </a:r>
            <a:r>
              <a:rPr lang="cs-CZ" dirty="0"/>
              <a:t> celkově</a:t>
            </a:r>
            <a:br>
              <a:rPr lang="cs-CZ" dirty="0"/>
            </a:br>
            <a:r>
              <a:rPr lang="cs-CZ" dirty="0"/>
              <a:t>o 30g/l.</a:t>
            </a:r>
            <a:br>
              <a:rPr lang="cs-CZ" dirty="0"/>
            </a:br>
            <a:r>
              <a:rPr lang="cs-CZ" dirty="0"/>
              <a:t>Prosíme o detekci zdroje krvácení a o posouzení ev.</a:t>
            </a:r>
            <a:br>
              <a:rPr lang="cs-CZ" dirty="0"/>
            </a:br>
            <a:r>
              <a:rPr lang="cs-CZ" dirty="0"/>
              <a:t>možnosti intervenčního řešení.</a:t>
            </a:r>
          </a:p>
        </p:txBody>
      </p:sp>
      <p:pic>
        <p:nvPicPr>
          <p:cNvPr id="4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4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86" y="246888"/>
            <a:ext cx="10394955" cy="6482158"/>
          </a:xfrm>
        </p:spPr>
      </p:pic>
      <p:sp>
        <p:nvSpPr>
          <p:cNvPr id="5" name="TextovéPole 4"/>
          <p:cNvSpPr txBox="1"/>
          <p:nvPr/>
        </p:nvSpPr>
        <p:spPr>
          <a:xfrm>
            <a:off x="372793" y="222269"/>
            <a:ext cx="4597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CT hrudníku plicní okno</a:t>
            </a: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Vpravo ventrálně lem </a:t>
            </a:r>
            <a:r>
              <a:rPr lang="cs-CZ" sz="2400" dirty="0" err="1">
                <a:solidFill>
                  <a:schemeClr val="bg1"/>
                </a:solidFill>
              </a:rPr>
              <a:t>pneumothoraxu</a:t>
            </a:r>
            <a:r>
              <a:rPr lang="cs-CZ" sz="2400" dirty="0">
                <a:solidFill>
                  <a:schemeClr val="bg1"/>
                </a:solidFill>
              </a:rPr>
              <a:t>.</a:t>
            </a:r>
          </a:p>
          <a:p>
            <a:r>
              <a:rPr lang="cs-CZ" sz="2400" dirty="0">
                <a:solidFill>
                  <a:schemeClr val="bg1"/>
                </a:solidFill>
              </a:rPr>
              <a:t>Vpravo dorzálně lem tekutiny s hladinou </a:t>
            </a:r>
            <a:r>
              <a:rPr lang="cs-CZ" sz="2400" dirty="0" err="1">
                <a:solidFill>
                  <a:schemeClr val="bg1"/>
                </a:solidFill>
              </a:rPr>
              <a:t>denzit</a:t>
            </a:r>
            <a:r>
              <a:rPr lang="cs-CZ" sz="2400" dirty="0">
                <a:solidFill>
                  <a:schemeClr val="bg1"/>
                </a:solidFill>
              </a:rPr>
              <a:t> okolo 60HU – </a:t>
            </a:r>
            <a:r>
              <a:rPr lang="cs-CZ" sz="2400" dirty="0" err="1">
                <a:solidFill>
                  <a:schemeClr val="bg1"/>
                </a:solidFill>
              </a:rPr>
              <a:t>hemothorax</a:t>
            </a:r>
            <a:r>
              <a:rPr lang="cs-CZ" sz="24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9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4" t="24589" r="23053" b="-929"/>
          <a:stretch/>
        </p:blipFill>
        <p:spPr>
          <a:xfrm>
            <a:off x="3231373" y="1"/>
            <a:ext cx="8960627" cy="6944810"/>
          </a:xfrm>
        </p:spPr>
      </p:pic>
      <p:sp>
        <p:nvSpPr>
          <p:cNvPr id="5" name="TextovéPole 4"/>
          <p:cNvSpPr txBox="1"/>
          <p:nvPr/>
        </p:nvSpPr>
        <p:spPr>
          <a:xfrm>
            <a:off x="195614" y="222269"/>
            <a:ext cx="36703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CT hrudníku </a:t>
            </a:r>
            <a:r>
              <a:rPr lang="cs-CZ" sz="2400" dirty="0" err="1">
                <a:solidFill>
                  <a:schemeClr val="bg1"/>
                </a:solidFill>
              </a:rPr>
              <a:t>měkkotkáňové</a:t>
            </a:r>
            <a:r>
              <a:rPr lang="cs-CZ" sz="2400" dirty="0">
                <a:solidFill>
                  <a:schemeClr val="bg1"/>
                </a:solidFill>
              </a:rPr>
              <a:t> okno, žilní fáze </a:t>
            </a:r>
            <a:r>
              <a:rPr lang="cs-CZ" sz="2400" dirty="0" err="1">
                <a:solidFill>
                  <a:schemeClr val="bg1"/>
                </a:solidFill>
              </a:rPr>
              <a:t>postkontrastně</a:t>
            </a:r>
            <a:endParaRPr lang="cs-CZ" sz="2400" dirty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Není patný jednoznačný extravaskulární únik kontrastní látky a tím ani jednoznačné zvýšení </a:t>
            </a:r>
            <a:r>
              <a:rPr lang="cs-CZ" sz="2400" dirty="0" err="1">
                <a:solidFill>
                  <a:schemeClr val="bg1"/>
                </a:solidFill>
              </a:rPr>
              <a:t>denzit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hemothoraxu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241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2150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647</Words>
  <Application>Microsoft Office PowerPoint</Application>
  <PresentationFormat>Širokoúhlá obrazovka</PresentationFormat>
  <Paragraphs>62</Paragraphs>
  <Slides>14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Kazuistika – komplikace implantace kardiostimulátoru</vt:lpstr>
      <vt:lpstr>Muž 26 let </vt:lpstr>
      <vt:lpstr>Prezentace aplikace PowerPoint</vt:lpstr>
      <vt:lpstr>Žádanka na kontrolní RTG po reimplantaci</vt:lpstr>
      <vt:lpstr>Prezentace aplikace PowerPoint</vt:lpstr>
      <vt:lpstr>Prezentace aplikace PowerPoint</vt:lpstr>
      <vt:lpstr>Pro nález komplikací indikována ještě ten den CT angiografie -&gt; text žádanky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Kontrola s odstupem 3 týdnů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Kazuistika – komplikace implantace kardiostimulátoru</dc:title>
  <dc:creator>Jůza Tomáš</dc:creator>
  <cp:lastModifiedBy>Tomas Rohan</cp:lastModifiedBy>
  <cp:revision>14</cp:revision>
  <dcterms:created xsi:type="dcterms:W3CDTF">2020-05-18T10:54:13Z</dcterms:created>
  <dcterms:modified xsi:type="dcterms:W3CDTF">2020-05-19T04:54:35Z</dcterms:modified>
</cp:coreProperties>
</file>