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308" r:id="rId12"/>
    <p:sldId id="32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309" r:id="rId21"/>
    <p:sldId id="272" r:id="rId22"/>
    <p:sldId id="273" r:id="rId23"/>
    <p:sldId id="274" r:id="rId24"/>
    <p:sldId id="325" r:id="rId25"/>
    <p:sldId id="310" r:id="rId26"/>
    <p:sldId id="311" r:id="rId27"/>
    <p:sldId id="312" r:id="rId28"/>
    <p:sldId id="313" r:id="rId29"/>
    <p:sldId id="314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315" r:id="rId39"/>
    <p:sldId id="284" r:id="rId40"/>
    <p:sldId id="285" r:id="rId41"/>
    <p:sldId id="286" r:id="rId42"/>
    <p:sldId id="287" r:id="rId43"/>
    <p:sldId id="316" r:id="rId44"/>
    <p:sldId id="31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320" r:id="rId54"/>
    <p:sldId id="321" r:id="rId55"/>
    <p:sldId id="318" r:id="rId56"/>
    <p:sldId id="319" r:id="rId57"/>
    <p:sldId id="323" r:id="rId58"/>
    <p:sldId id="322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544FA-880C-2D97-4132-83B3EE488DFE}" v="1213" dt="2024-10-28T20:36:28.7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0820" y="751757"/>
            <a:ext cx="6330358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1140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0"/>
                </a:moveTo>
                <a:lnTo>
                  <a:pt x="11724639" y="0"/>
                </a:lnTo>
                <a:lnTo>
                  <a:pt x="11724639" y="6377938"/>
                </a:lnTo>
                <a:lnTo>
                  <a:pt x="0" y="637793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8158" y="360249"/>
            <a:ext cx="3615683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1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5406" y="1949907"/>
            <a:ext cx="10421187" cy="343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chmed.sk/ekg-elektrody-a-ekg-zvody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aliescasebook.com/tag/e-c-g-leads" TargetMode="External"/><Relationship Id="rId4" Type="http://schemas.openxmlformats.org/officeDocument/2006/relationships/hyperlink" Target="https://encrypted-tbn0.gstatic.com/images?q=tbn%3AANd9GcRZA7TefMVgq77_OcoTyANlY6vx6Fnz1QowFVeABEHmmLllU8ka&amp;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cvphysiology.com/Arrhythmias/A013a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physiologist.org/study-materials/the-ecg-leads-polarity-and-einthovens-triangle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nderingem.com/pondering-cardiology/hunting-culprit-properly-understanding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southsudanmedicaljournal.com/archive/may-2010/how-to-read-an-electrocardiogram-ecg.-part-one-basic-principles-of-the-ecg.-the-normal-ecg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texasheart.org/HIC/Anatomy/anatomy2.cf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bem.fi/book/15/15.htm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aliescasebook.com/tag/e-c-g-leads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fmed.uniba.sk/fileadmin/jlf/Pracoviska/ustav-patologickej-fyziologie/07Pregradualne_studium/01Vseobecne_lekarstvo/04Handouty_a_prednasky/01Handouty/01Elektrokardiografi1-jun10.pdf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active-biology.com/3619/heart-contractions-simplified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slidesharecdn.com/ecg1-150118014152-conversion-gate02/95/ecg-1-3-638.jpg?cb=1421566959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www.techmed.sk/kalibracia-ek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achranarivlockari.wz.cz/index.php?obsah=arytmie.php&amp;menu=okruhy" TargetMode="Externa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hyperlink" Target="http://www.stefajir.cz/?q=sinusova-bradykardie-ekg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efajir.cz/?q=sinusova-tachykardie-ekg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stefajir.cz/?q=ekg-z-praxe-36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med.sk/elektricka-os-srdca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nics101.com/multipole-moments-electric/the-electric-field-of-a-dipol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sudanmedicaljournal.com/archive/may-2010/how-to-read-an-electrocardiogram-ecg.-part-one-basic-principles-of-the-ecg.-the-normal-ecg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med.sk/urcenie-elektrickej-osi-srdca/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%3A%2F%2Fkardioblogie.blogspot.cz%2F2013%2F03%2Fzacatecnici-jak-urcit-elektrickou-osu.html&amp;h=ATNfSgD35rJMNXodT2-11QNvZcfEFDUPVWqYiBTOMRPayu9nWmTHSx7oIxzZN8SW-rUQXkweIk78TQiRy287Ane1Hsb3tumPidUY6KAcTTIREfntSFH2dME_MHE8tbGKeuqck3gFn6rEEw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kg.kvalitne.cz/tvorba.htm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skripta.eu/index.php/Popis_EKG" TargetMode="External"/><Relationship Id="rId4" Type="http://schemas.openxmlformats.org/officeDocument/2006/relationships/image" Target="../media/image5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skripta.eu/index.php/Popis_EK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skripta.eu/index.php/Popis_EKG" TargetMode="External"/><Relationship Id="rId4" Type="http://schemas.openxmlformats.org/officeDocument/2006/relationships/image" Target="../media/image5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skripta.eu/index.php/Popis_EKG" TargetMode="External"/><Relationship Id="rId4" Type="http://schemas.openxmlformats.org/officeDocument/2006/relationships/hyperlink" Target="http://ekg.kvalitne.cz/popis5.htm#&#218;se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physrev.physiology.org/content/85/4/1205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skripta.eu/index.php/Popis_EKG" TargetMode="External"/><Relationship Id="rId4" Type="http://schemas.openxmlformats.org/officeDocument/2006/relationships/image" Target="../media/image5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Popis_EKG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medictests.com/units/cardiology-and-ecg-quick-and-dirty-reference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%3A%2F%2Fresearch.vet.upenn.edu%2F&amp;h=ATNfSgD35rJMNXodT2-11QNvZcfEFDUPVWqYiBTOMRPayu9nWmTHSx7oIxzZN8SW-rUQXkweIk78TQiRy287Ane1Hsb3tumPidUY6KAcTTIREfntSFH2dME_MHE8tbGKeuqck3gFn6rEEw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men.com/news/sports/male-body-image-and-the-average-athlete.html" TargetMode="Externa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_wave" TargetMode="External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hyperlink" Target="https://lifeinthefastlane.com/ecg-library/basics/u-wave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ekg.kvalitne.cz/tvorba.htm" TargetMode="Externa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hyperlink" Target="http://www.sciencedirect.com/topics/page/Electrical_conduction_system_of_the_heart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ekg.kvalitne.cz/tvorba.htm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efajir.cz/?q=supraventrikularni-extrasystola-ekg" TargetMode="External"/><Relationship Id="rId4" Type="http://schemas.openxmlformats.org/officeDocument/2006/relationships/hyperlink" Target="http://ekg.kvalitne.cz/tvorba.htm#Komorov&#233;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colorado.org/4adc71/globalassets/departments/heart/heart-test-ekg.jpg" TargetMode="External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inthefastlane.com/ecg-library/paediatric-ecg-interpretation/" TargetMode="External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inthefastlane.com/wp-content/uploads/2012/01/Normal-paeds-ECG-2-year-old-boy.jpg" TargetMode="External"/><Relationship Id="rId2" Type="http://schemas.openxmlformats.org/officeDocument/2006/relationships/hyperlink" Target="http://adst.mp.pl/img/articles/kardiologia.mp.pl/ekg/podstawy/EKG07_02_6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med.sk/ekg-a-arytmologia-kniha/" TargetMode="External"/><Relationship Id="rId5" Type="http://schemas.openxmlformats.org/officeDocument/2006/relationships/hyperlink" Target="http://ekg.kvalitne.cz/" TargetMode="External"/><Relationship Id="rId4" Type="http://schemas.openxmlformats.org/officeDocument/2006/relationships/hyperlink" Target="https://www.jfmed.uniba.sk/fileadmin/jlf/Pracoviska/ustav-patologickej-fyziologie/07Pregradualne_studium/01Vseobecne_lekarstvo/04Handouty_a_prednasky/01Handouty/01Elektrokardiografi1-jun1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vphysiology.com/Arrhythmias/A016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c.academic.ru/dic.nsf/enc_medicine/6080/%D0%92%D0%B5%D0%BA%D1%82%D0%BE%D1%80%D0%BA%D0%B0%D1%80%D0%B4%D0%B8%D0%BE%D0%B3%D1%80%D0%B0%D1%84%D0%B8%D1%8F" TargetMode="External"/><Relationship Id="rId4" Type="http://schemas.openxmlformats.org/officeDocument/2006/relationships/hyperlink" Target="http://www.monte.amu.edu.pl/NURSE/nurse-ec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185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4000" b="1" i="1" spc="-45" dirty="0">
                <a:solidFill>
                  <a:srgbClr val="FF0000"/>
                </a:solidFill>
                <a:latin typeface="Corbel"/>
                <a:cs typeface="Corbel"/>
              </a:rPr>
              <a:t>EKG</a:t>
            </a:r>
            <a:r>
              <a:rPr sz="4000" b="1" i="1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4000" b="1" i="1" dirty="0">
                <a:solidFill>
                  <a:srgbClr val="FF0000"/>
                </a:solidFill>
                <a:latin typeface="Corbel"/>
                <a:cs typeface="Corbel"/>
              </a:rPr>
              <a:t>v</a:t>
            </a:r>
            <a:r>
              <a:rPr sz="4000" b="1" i="1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4000" b="1" i="1" spc="-5" dirty="0">
                <a:solidFill>
                  <a:srgbClr val="FF0000"/>
                </a:solidFill>
                <a:latin typeface="Corbel"/>
                <a:cs typeface="Corbel"/>
              </a:rPr>
              <a:t>praxi</a:t>
            </a:r>
            <a:endParaRPr sz="40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sz="7200" b="1" spc="-35" dirty="0">
                <a:solidFill>
                  <a:srgbClr val="FF0000"/>
                </a:solidFill>
                <a:latin typeface="Corbel"/>
                <a:cs typeface="Corbel"/>
              </a:rPr>
              <a:t>FYZIOLOGICKÉ</a:t>
            </a:r>
            <a:r>
              <a:rPr sz="7200" b="1" spc="-6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7200" b="1" spc="-125" dirty="0">
                <a:solidFill>
                  <a:srgbClr val="FF0000"/>
                </a:solidFill>
                <a:latin typeface="Corbel"/>
                <a:cs typeface="Corbel"/>
              </a:rPr>
              <a:t>EKG</a:t>
            </a:r>
            <a:endParaRPr sz="72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0161" y="4295805"/>
            <a:ext cx="6488316" cy="217482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lnSpc>
                <a:spcPts val="2855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7F7F7F"/>
                </a:solidFill>
                <a:latin typeface="Corbel"/>
                <a:cs typeface="Corbel"/>
              </a:rPr>
              <a:t>(Dominik</a:t>
            </a:r>
            <a:r>
              <a:rPr sz="2800" b="1" i="1" spc="-75" dirty="0">
                <a:solidFill>
                  <a:srgbClr val="7F7F7F"/>
                </a:solidFill>
                <a:latin typeface="Corbel"/>
                <a:cs typeface="Corbel"/>
              </a:rPr>
              <a:t> </a:t>
            </a:r>
            <a:r>
              <a:rPr sz="2800" b="1" i="1" spc="-5" dirty="0">
                <a:solidFill>
                  <a:srgbClr val="7F7F7F"/>
                </a:solidFill>
                <a:latin typeface="Corbel"/>
                <a:cs typeface="Corbel"/>
              </a:rPr>
              <a:t>Höpﬂer</a:t>
            </a:r>
            <a:endParaRPr sz="2800">
              <a:latin typeface="Corbel"/>
              <a:cs typeface="Corbel"/>
            </a:endParaRPr>
          </a:p>
          <a:p>
            <a:pPr marL="2540" algn="ctr">
              <a:lnSpc>
                <a:spcPts val="2350"/>
              </a:lnSpc>
            </a:pPr>
            <a:r>
              <a:rPr sz="2800" b="1" i="1" spc="-5" dirty="0">
                <a:solidFill>
                  <a:srgbClr val="7F7F7F"/>
                </a:solidFill>
                <a:latin typeface="Corbel"/>
                <a:cs typeface="Corbel"/>
              </a:rPr>
              <a:t>Jakub</a:t>
            </a:r>
            <a:r>
              <a:rPr sz="2800" b="1" i="1" spc="-45" dirty="0">
                <a:solidFill>
                  <a:srgbClr val="7F7F7F"/>
                </a:solidFill>
                <a:latin typeface="Corbel"/>
                <a:cs typeface="Corbel"/>
              </a:rPr>
              <a:t> </a:t>
            </a:r>
            <a:r>
              <a:rPr sz="2800" b="1" i="1" spc="-5" dirty="0">
                <a:solidFill>
                  <a:srgbClr val="7F7F7F"/>
                </a:solidFill>
                <a:latin typeface="Corbel"/>
                <a:cs typeface="Corbel"/>
              </a:rPr>
              <a:t>Libiak</a:t>
            </a:r>
            <a:endParaRPr sz="2800">
              <a:latin typeface="Corbel"/>
              <a:cs typeface="Corbel"/>
            </a:endParaRPr>
          </a:p>
          <a:p>
            <a:pPr marL="105410" marR="96520" indent="-3175" algn="ctr">
              <a:lnSpc>
                <a:spcPct val="70000"/>
              </a:lnSpc>
              <a:spcBef>
                <a:spcPts val="500"/>
              </a:spcBef>
            </a:pPr>
            <a:r>
              <a:rPr sz="2800" b="1" i="1" spc="-10" dirty="0">
                <a:solidFill>
                  <a:srgbClr val="7F7F7F"/>
                </a:solidFill>
                <a:latin typeface="Corbel"/>
                <a:cs typeface="Corbel"/>
              </a:rPr>
              <a:t>Samuel </a:t>
            </a:r>
            <a:r>
              <a:rPr sz="2800" b="1" i="1" spc="-20" err="1">
                <a:solidFill>
                  <a:srgbClr val="7F7F7F"/>
                </a:solidFill>
                <a:latin typeface="Corbel"/>
                <a:cs typeface="Corbel"/>
              </a:rPr>
              <a:t>Kecer</a:t>
            </a:r>
            <a:r>
              <a:rPr sz="2800" b="1" i="1" spc="-20" dirty="0">
                <a:solidFill>
                  <a:srgbClr val="7F7F7F"/>
                </a:solidFill>
                <a:latin typeface="Corbel"/>
                <a:cs typeface="Corbel"/>
              </a:rPr>
              <a:t> </a:t>
            </a:r>
            <a:r>
              <a:rPr sz="2800" b="1" i="1" spc="-15" dirty="0">
                <a:solidFill>
                  <a:srgbClr val="7F7F7F"/>
                </a:solidFill>
                <a:latin typeface="Corbel"/>
                <a:cs typeface="Corbel"/>
              </a:rPr>
              <a:t> </a:t>
            </a:r>
            <a:endParaRPr lang="cs-CZ" b="1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05410" marR="96520" indent="-3175" algn="ctr">
              <a:lnSpc>
                <a:spcPct val="70000"/>
              </a:lnSpc>
              <a:spcBef>
                <a:spcPts val="500"/>
              </a:spcBef>
            </a:pPr>
            <a:r>
              <a:rPr sz="2800" b="1" i="1" spc="-5" dirty="0">
                <a:solidFill>
                  <a:srgbClr val="7F7F7F"/>
                </a:solidFill>
                <a:latin typeface="Corbel"/>
                <a:cs typeface="Corbel"/>
              </a:rPr>
              <a:t>Michae</a:t>
            </a:r>
            <a:r>
              <a:rPr sz="2800" b="1" i="1" dirty="0">
                <a:solidFill>
                  <a:srgbClr val="7F7F7F"/>
                </a:solidFill>
                <a:latin typeface="Corbel"/>
                <a:cs typeface="Corbel"/>
              </a:rPr>
              <a:t>l</a:t>
            </a:r>
            <a:r>
              <a:rPr sz="2800" b="1" i="1" spc="-85" dirty="0">
                <a:solidFill>
                  <a:srgbClr val="7F7F7F"/>
                </a:solidFill>
                <a:latin typeface="Corbel"/>
                <a:cs typeface="Corbel"/>
              </a:rPr>
              <a:t> </a:t>
            </a:r>
            <a:r>
              <a:rPr sz="2800" b="1" i="1" spc="-5" dirty="0">
                <a:solidFill>
                  <a:srgbClr val="7F7F7F"/>
                </a:solidFill>
                <a:latin typeface="Corbel"/>
                <a:cs typeface="Corbel"/>
              </a:rPr>
              <a:t>Andrej</a:t>
            </a:r>
            <a:endParaRPr lang="cs-CZ" b="1" i="1">
              <a:solidFill>
                <a:srgbClr val="000000"/>
              </a:solidFill>
              <a:ea typeface="+mn-lt"/>
              <a:cs typeface="+mn-lt"/>
            </a:endParaRPr>
          </a:p>
          <a:p>
            <a:pPr marL="105410" marR="96520" indent="-3175" algn="ctr">
              <a:lnSpc>
                <a:spcPct val="70000"/>
              </a:lnSpc>
              <a:spcBef>
                <a:spcPts val="500"/>
              </a:spcBef>
            </a:pPr>
            <a:r>
              <a:rPr lang="cs-CZ" sz="2800" b="1" i="1" spc="-5" dirty="0">
                <a:solidFill>
                  <a:srgbClr val="7F7F7F"/>
                </a:solidFill>
                <a:ea typeface="+mn-lt"/>
                <a:cs typeface="+mn-lt"/>
              </a:rPr>
              <a:t>Kateřina Dostálová</a:t>
            </a:r>
            <a:endParaRPr lang="cs-CZ" b="1" i="1" dirty="0">
              <a:ea typeface="+mn-lt"/>
              <a:cs typeface="+mn-lt"/>
            </a:endParaRPr>
          </a:p>
          <a:p>
            <a:pPr marL="105410" marR="96520" indent="-3175" algn="ctr">
              <a:lnSpc>
                <a:spcPct val="70000"/>
              </a:lnSpc>
              <a:spcBef>
                <a:spcPts val="500"/>
              </a:spcBef>
            </a:pPr>
            <a:r>
              <a:rPr lang="en-US" sz="2800" b="1" i="1" spc="-5" dirty="0">
                <a:solidFill>
                  <a:srgbClr val="7F7F7F"/>
                </a:solidFill>
                <a:ea typeface="+mn-lt"/>
                <a:cs typeface="+mn-lt"/>
              </a:rPr>
              <a:t>Pavel </a:t>
            </a:r>
            <a:r>
              <a:rPr lang="en-US" sz="2800" b="1" i="1" spc="-5" err="1">
                <a:solidFill>
                  <a:srgbClr val="7F7F7F"/>
                </a:solidFill>
                <a:ea typeface="+mn-lt"/>
                <a:cs typeface="+mn-lt"/>
              </a:rPr>
              <a:t>Pískovský</a:t>
            </a:r>
            <a:r>
              <a:rPr sz="2800" b="1" i="1" spc="-5" dirty="0">
                <a:solidFill>
                  <a:srgbClr val="7F7F7F"/>
                </a:solidFill>
                <a:latin typeface="Corbel"/>
                <a:cs typeface="Corbel"/>
              </a:rPr>
              <a:t>)</a:t>
            </a:r>
            <a:endParaRPr sz="2800" dirty="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6220" y="173838"/>
            <a:ext cx="1998360" cy="19983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25757" cy="23769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273" y="319975"/>
            <a:ext cx="10520131" cy="60505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, hudební nástroj, kytara&#10;&#10;Popis se vygeneroval automaticky.">
            <a:extLst>
              <a:ext uri="{FF2B5EF4-FFF2-40B4-BE49-F238E27FC236}">
                <a16:creationId xmlns:a16="http://schemas.microsoft.com/office/drawing/2014/main" id="{0EBAEF60-E257-33A7-2C5E-E0046175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82" y="1238054"/>
            <a:ext cx="7861908" cy="4381891"/>
          </a:xfrm>
          <a:prstGeom prst="rect">
            <a:avLst/>
          </a:prstGeom>
        </p:spPr>
      </p:pic>
      <p:pic>
        <p:nvPicPr>
          <p:cNvPr id="3" name="Obrázek 2" descr="CP96 Positive and Negative Voltmeter Two-Way 50v Dc Voltmeter ±100v 750v  Dh96 Sq96 90 * 90 1Pcs(DC -5V to 5V)">
            <a:extLst>
              <a:ext uri="{FF2B5EF4-FFF2-40B4-BE49-F238E27FC236}">
                <a16:creationId xmlns:a16="http://schemas.microsoft.com/office/drawing/2014/main" id="{AFD635E1-4C40-D77D-E98A-1C6981C2B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934" y="2025181"/>
            <a:ext cx="2743199" cy="280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7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Písmo, rukopis, diagram, symbol&#10;&#10;Popis se vygeneroval automaticky.">
            <a:extLst>
              <a:ext uri="{FF2B5EF4-FFF2-40B4-BE49-F238E27FC236}">
                <a16:creationId xmlns:a16="http://schemas.microsoft.com/office/drawing/2014/main" id="{24A9318A-7533-CB67-3BB1-5402DBC1D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748" y="2892842"/>
            <a:ext cx="6818396" cy="377941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8A6C045-50F8-1D12-EEF3-3721264647EC}"/>
              </a:ext>
            </a:extLst>
          </p:cNvPr>
          <p:cNvSpPr txBox="1"/>
          <p:nvPr/>
        </p:nvSpPr>
        <p:spPr>
          <a:xfrm>
            <a:off x="1945105" y="411079"/>
            <a:ext cx="787065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1. Větší výchylky popisujeme velkými písmeny, malé výchylky můžeme označit malými písmeny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2. Je-li v komplexu jako první negativní kmit, popíšeme jej jako Q (q). V komplexu QRS je vždy jen jedno Q (q).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3. Pozitivní kmit je vždy popisován jako R (r)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4. Negativní kmit za pozitivním kmitem se označuje jako S (s)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5. Je-li přítomno více pozitivních kmitů (rozeklané QRS komplexy), pak první označíme jako R (r) a další jako R'(r'), R''(r'') atd. To samé platí pro negativní kmity následujícími za pozitivními kmity, to jest S (s), dále S' (s'), poté S''(s'') atd</a:t>
            </a:r>
            <a:endParaRPr lang="cs-CZ" dirty="0"/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F66F94-E191-93FF-289A-EA3D477EFBF5}"/>
              </a:ext>
            </a:extLst>
          </p:cNvPr>
          <p:cNvSpPr txBox="1"/>
          <p:nvPr/>
        </p:nvSpPr>
        <p:spPr>
          <a:xfrm>
            <a:off x="7239000" y="6206289"/>
            <a:ext cx="82316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+mn-lt"/>
                <a:cs typeface="+mn-lt"/>
              </a:rPr>
              <a:t>https://www.stefajir.cz/kmity-qrs-komplexu-ekg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5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5524" y="2901188"/>
            <a:ext cx="58451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5" dirty="0"/>
              <a:t>Elektroda</a:t>
            </a:r>
            <a:r>
              <a:rPr sz="6000" spc="-55" dirty="0"/>
              <a:t> </a:t>
            </a:r>
            <a:r>
              <a:rPr sz="6000" spc="-5" dirty="0"/>
              <a:t>vs.</a:t>
            </a:r>
            <a:r>
              <a:rPr sz="6000" spc="-45" dirty="0"/>
              <a:t> </a:t>
            </a:r>
            <a:r>
              <a:rPr sz="6000" spc="-5" dirty="0"/>
              <a:t>svod?</a:t>
            </a:r>
            <a:endParaRPr sz="6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8488" y="770489"/>
            <a:ext cx="2727028" cy="53170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6238" y="573780"/>
            <a:ext cx="583247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5" dirty="0"/>
              <a:t>Umístění</a:t>
            </a:r>
            <a:r>
              <a:rPr sz="4600" spc="-40" dirty="0"/>
              <a:t> </a:t>
            </a:r>
            <a:r>
              <a:rPr sz="4600" spc="-5" dirty="0"/>
              <a:t>elektrod</a:t>
            </a:r>
            <a:r>
              <a:rPr sz="4600" spc="-35" dirty="0"/>
              <a:t> </a:t>
            </a:r>
            <a:r>
              <a:rPr sz="4600" spc="-5" dirty="0"/>
              <a:t>na</a:t>
            </a:r>
            <a:r>
              <a:rPr sz="4600" spc="-35" dirty="0"/>
              <a:t> </a:t>
            </a:r>
            <a:r>
              <a:rPr sz="4600" spc="-5" dirty="0"/>
              <a:t>těle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545228" y="1802662"/>
            <a:ext cx="6604000" cy="456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90"/>
              </a:lnSpc>
              <a:spcBef>
                <a:spcPts val="100"/>
              </a:spcBef>
            </a:pPr>
            <a:r>
              <a:rPr sz="2800" spc="-20" dirty="0">
                <a:latin typeface="Corbel"/>
                <a:cs typeface="Corbel"/>
              </a:rPr>
              <a:t>KONČETINOVÉ</a:t>
            </a:r>
            <a:endParaRPr sz="2800">
              <a:latin typeface="Corbel"/>
              <a:cs typeface="Corbel"/>
            </a:endParaRPr>
          </a:p>
          <a:p>
            <a:pPr marL="424180" indent="-167005">
              <a:lnSpc>
                <a:spcPts val="3290"/>
              </a:lnSpc>
              <a:buClr>
                <a:srgbClr val="000000"/>
              </a:buClr>
              <a:buSzPct val="78571"/>
              <a:buChar char="•"/>
              <a:tabLst>
                <a:tab pos="424180" algn="l"/>
              </a:tabLst>
            </a:pPr>
            <a:r>
              <a:rPr sz="2800" spc="-5" dirty="0">
                <a:solidFill>
                  <a:srgbClr val="FF3300"/>
                </a:solidFill>
                <a:latin typeface="Corbel"/>
                <a:cs typeface="Corbel"/>
              </a:rPr>
              <a:t>pravá</a:t>
            </a:r>
            <a:r>
              <a:rPr sz="2800" spc="-45" dirty="0">
                <a:solidFill>
                  <a:srgbClr val="FF3300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Corbel"/>
                <a:cs typeface="Corbel"/>
              </a:rPr>
              <a:t>ruka</a:t>
            </a:r>
            <a:endParaRPr sz="2800">
              <a:latin typeface="Corbel"/>
              <a:cs typeface="Corbel"/>
            </a:endParaRPr>
          </a:p>
          <a:p>
            <a:pPr marL="424180" indent="-167005">
              <a:lnSpc>
                <a:spcPct val="100000"/>
              </a:lnSpc>
              <a:spcBef>
                <a:spcPts val="260"/>
              </a:spcBef>
              <a:buClr>
                <a:srgbClr val="000000"/>
              </a:buClr>
              <a:buSzPct val="78571"/>
              <a:buChar char="•"/>
              <a:tabLst>
                <a:tab pos="424180" algn="l"/>
              </a:tabLst>
            </a:pPr>
            <a:r>
              <a:rPr sz="2800" spc="-10" dirty="0">
                <a:solidFill>
                  <a:srgbClr val="FFFF00"/>
                </a:solidFill>
                <a:latin typeface="Corbel"/>
                <a:cs typeface="Corbel"/>
              </a:rPr>
              <a:t>levá</a:t>
            </a:r>
            <a:r>
              <a:rPr sz="2800" spc="-45" dirty="0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Corbel"/>
                <a:cs typeface="Corbel"/>
              </a:rPr>
              <a:t>ruka</a:t>
            </a:r>
            <a:endParaRPr sz="2800">
              <a:latin typeface="Corbel"/>
              <a:cs typeface="Corbel"/>
            </a:endParaRPr>
          </a:p>
          <a:p>
            <a:pPr marL="424180" indent="-167005">
              <a:lnSpc>
                <a:spcPct val="100000"/>
              </a:lnSpc>
              <a:spcBef>
                <a:spcPts val="265"/>
              </a:spcBef>
              <a:buClr>
                <a:srgbClr val="000000"/>
              </a:buClr>
              <a:buSzPct val="78571"/>
              <a:buChar char="•"/>
              <a:tabLst>
                <a:tab pos="424180" algn="l"/>
              </a:tabLst>
            </a:pPr>
            <a:r>
              <a:rPr sz="2800" spc="-10" dirty="0">
                <a:solidFill>
                  <a:srgbClr val="009900"/>
                </a:solidFill>
                <a:latin typeface="Corbel"/>
                <a:cs typeface="Corbel"/>
              </a:rPr>
              <a:t>levá</a:t>
            </a:r>
            <a:r>
              <a:rPr sz="2800" spc="-45" dirty="0">
                <a:solidFill>
                  <a:srgbClr val="009900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009900"/>
                </a:solidFill>
                <a:latin typeface="Corbel"/>
                <a:cs typeface="Corbel"/>
              </a:rPr>
              <a:t>noha</a:t>
            </a:r>
            <a:endParaRPr sz="2800">
              <a:latin typeface="Corbel"/>
              <a:cs typeface="Corbel"/>
            </a:endParaRPr>
          </a:p>
          <a:p>
            <a:pPr marL="424180" indent="-167005">
              <a:lnSpc>
                <a:spcPct val="100000"/>
              </a:lnSpc>
              <a:spcBef>
                <a:spcPts val="265"/>
              </a:spcBef>
              <a:buSzPct val="78571"/>
              <a:buChar char="•"/>
              <a:tabLst>
                <a:tab pos="424180" algn="l"/>
              </a:tabLst>
            </a:pPr>
            <a:r>
              <a:rPr sz="2800" spc="-5" dirty="0">
                <a:latin typeface="Corbel"/>
                <a:cs typeface="Corbel"/>
              </a:rPr>
              <a:t>pravá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noha</a:t>
            </a:r>
            <a:endParaRPr sz="2800">
              <a:latin typeface="Corbel"/>
              <a:cs typeface="Corbel"/>
            </a:endParaRPr>
          </a:p>
          <a:p>
            <a:pPr marL="12700">
              <a:lnSpc>
                <a:spcPts val="3290"/>
              </a:lnSpc>
              <a:spcBef>
                <a:spcPts val="1465"/>
              </a:spcBef>
            </a:pPr>
            <a:r>
              <a:rPr sz="2800" spc="-5" dirty="0">
                <a:latin typeface="Corbel"/>
                <a:cs typeface="Corbel"/>
              </a:rPr>
              <a:t>HRUDN</a:t>
            </a:r>
            <a:r>
              <a:rPr sz="2800" dirty="0">
                <a:latin typeface="Corbel"/>
                <a:cs typeface="Corbel"/>
              </a:rPr>
              <a:t>Í</a:t>
            </a:r>
            <a:r>
              <a:rPr sz="2800" spc="-19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V1</a:t>
            </a:r>
            <a:r>
              <a:rPr sz="2800" spc="-100" dirty="0">
                <a:latin typeface="Corbel"/>
                <a:cs typeface="Corbel"/>
              </a:rPr>
              <a:t>-</a:t>
            </a:r>
            <a:r>
              <a:rPr sz="2800" spc="-5" dirty="0">
                <a:latin typeface="Corbel"/>
                <a:cs typeface="Corbel"/>
              </a:rPr>
              <a:t>V6</a:t>
            </a:r>
            <a:endParaRPr sz="2800">
              <a:latin typeface="Corbel"/>
              <a:cs typeface="Corbel"/>
            </a:endParaRPr>
          </a:p>
          <a:p>
            <a:pPr marL="424180" marR="1808480" indent="-167005">
              <a:lnSpc>
                <a:spcPts val="3020"/>
              </a:lnSpc>
              <a:spcBef>
                <a:spcPts val="315"/>
              </a:spcBef>
              <a:buSzPct val="78571"/>
              <a:buChar char="•"/>
              <a:tabLst>
                <a:tab pos="424180" algn="l"/>
              </a:tabLst>
            </a:pPr>
            <a:r>
              <a:rPr sz="2800" dirty="0">
                <a:latin typeface="Corbel"/>
                <a:cs typeface="Corbel"/>
              </a:rPr>
              <a:t>4 </a:t>
            </a:r>
            <a:r>
              <a:rPr sz="2800" spc="-10" dirty="0">
                <a:latin typeface="Corbel"/>
                <a:cs typeface="Corbel"/>
              </a:rPr>
              <a:t>interkost. </a:t>
            </a:r>
            <a:r>
              <a:rPr sz="2800" spc="-5" dirty="0">
                <a:latin typeface="Corbel"/>
                <a:cs typeface="Corbel"/>
              </a:rPr>
              <a:t>dx. od sterna (V1) </a:t>
            </a:r>
            <a:r>
              <a:rPr sz="2800" dirty="0">
                <a:latin typeface="Corbel"/>
                <a:cs typeface="Corbel"/>
              </a:rPr>
              <a:t> 4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interkost.</a:t>
            </a:r>
            <a:r>
              <a:rPr sz="2800" spc="-2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sin.</a:t>
            </a:r>
            <a:r>
              <a:rPr sz="2800" spc="-2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od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sterna</a:t>
            </a:r>
            <a:r>
              <a:rPr sz="2800" spc="-2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(V2)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Corbel"/>
              <a:buChar char="•"/>
            </a:pPr>
            <a:endParaRPr sz="3150">
              <a:latin typeface="Corbel"/>
              <a:cs typeface="Corbel"/>
            </a:endParaRPr>
          </a:p>
          <a:p>
            <a:pPr marL="424180" indent="-167005">
              <a:lnSpc>
                <a:spcPct val="100000"/>
              </a:lnSpc>
              <a:spcBef>
                <a:spcPts val="5"/>
              </a:spcBef>
              <a:buSzPct val="78571"/>
              <a:buChar char="•"/>
              <a:tabLst>
                <a:tab pos="424180" algn="l"/>
              </a:tabLst>
            </a:pPr>
            <a:r>
              <a:rPr sz="2800" dirty="0">
                <a:latin typeface="Corbel"/>
                <a:cs typeface="Corbel"/>
              </a:rPr>
              <a:t>5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interkost.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ve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střední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axilární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čáře</a:t>
            </a:r>
            <a:r>
              <a:rPr sz="2800" spc="-20" dirty="0">
                <a:latin typeface="Corbel"/>
                <a:cs typeface="Corbel"/>
              </a:rPr>
              <a:t> (V4-V6)</a:t>
            </a:r>
            <a:endParaRPr sz="28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5364" y="2098492"/>
            <a:ext cx="3559828" cy="32050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404211" y="6394195"/>
            <a:ext cx="2439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u="sng" spc="-5" dirty="0">
                <a:solidFill>
                  <a:srgbClr val="A5A5A5"/>
                </a:solidFill>
                <a:uFill>
                  <a:solidFill>
                    <a:srgbClr val="A5A5A5"/>
                  </a:solidFill>
                </a:uFill>
                <a:latin typeface="Corbel"/>
                <a:cs typeface="Corbel"/>
                <a:hlinkClick r:id="rId4"/>
              </a:rPr>
              <a:t>https://www.techmed.sk/ekg-elektrody-a-ekg-zvody/</a:t>
            </a:r>
            <a:endParaRPr sz="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1762" y="455689"/>
            <a:ext cx="54844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Standardní</a:t>
            </a:r>
            <a:r>
              <a:rPr spc="-30" dirty="0"/>
              <a:t> </a:t>
            </a:r>
            <a:r>
              <a:rPr spc="-50" dirty="0"/>
              <a:t>EKG</a:t>
            </a:r>
            <a:r>
              <a:rPr spc="-30" dirty="0"/>
              <a:t> </a:t>
            </a:r>
            <a:r>
              <a:rPr spc="-5" dirty="0"/>
              <a:t>záznam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9944" y="1620424"/>
            <a:ext cx="5115717" cy="43032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1161" y="1328433"/>
            <a:ext cx="4577715" cy="188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559" indent="-404495">
              <a:lnSpc>
                <a:spcPts val="2835"/>
              </a:lnSpc>
              <a:spcBef>
                <a:spcPts val="100"/>
              </a:spcBef>
              <a:buSzPct val="95833"/>
              <a:buAutoNum type="arabicPlain" startAt="12"/>
              <a:tabLst>
                <a:tab pos="417195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svodové</a:t>
            </a: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EKG</a:t>
            </a:r>
            <a:endParaRPr sz="2400">
              <a:latin typeface="Corbel"/>
              <a:cs typeface="Corbel"/>
            </a:endParaRPr>
          </a:p>
          <a:p>
            <a:pPr marL="424180" lvl="1" indent="-169545">
              <a:lnSpc>
                <a:spcPts val="2835"/>
              </a:lnSpc>
              <a:buSzPct val="79166"/>
              <a:buChar char="•"/>
              <a:tabLst>
                <a:tab pos="424180" algn="l"/>
              </a:tabLst>
            </a:pPr>
            <a:r>
              <a:rPr sz="2400" dirty="0">
                <a:latin typeface="Corbel"/>
                <a:cs typeface="Corbel"/>
              </a:rPr>
              <a:t>3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bipolární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končetinové</a:t>
            </a:r>
            <a:r>
              <a:rPr sz="2400" spc="25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I,</a:t>
            </a:r>
            <a:r>
              <a:rPr sz="2400" b="1" spc="-15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II</a:t>
            </a:r>
            <a:r>
              <a:rPr sz="2400" b="1" spc="-1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a</a:t>
            </a:r>
            <a:r>
              <a:rPr sz="2400" b="1" spc="-1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III</a:t>
            </a:r>
            <a:endParaRPr sz="2400">
              <a:latin typeface="Corbel"/>
              <a:cs typeface="Corbel"/>
            </a:endParaRPr>
          </a:p>
          <a:p>
            <a:pPr marL="424180" lvl="1" indent="-169545">
              <a:lnSpc>
                <a:spcPts val="2735"/>
              </a:lnSpc>
              <a:spcBef>
                <a:spcPts val="310"/>
              </a:spcBef>
              <a:buSzPct val="79166"/>
              <a:buChar char="•"/>
              <a:tabLst>
                <a:tab pos="424180" algn="l"/>
              </a:tabLst>
            </a:pPr>
            <a:r>
              <a:rPr sz="2400" dirty="0">
                <a:latin typeface="Corbel"/>
                <a:cs typeface="Corbel"/>
              </a:rPr>
              <a:t>3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unipolární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zesílené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končetinové</a:t>
            </a:r>
            <a:endParaRPr sz="2400">
              <a:latin typeface="Corbel"/>
              <a:cs typeface="Corbel"/>
            </a:endParaRPr>
          </a:p>
          <a:p>
            <a:pPr marL="424180">
              <a:lnSpc>
                <a:spcPts val="2735"/>
              </a:lnSpc>
            </a:pPr>
            <a:r>
              <a:rPr sz="2400" b="1" spc="-5" dirty="0">
                <a:latin typeface="Corbel"/>
                <a:cs typeface="Corbel"/>
              </a:rPr>
              <a:t>aVL,</a:t>
            </a:r>
            <a:r>
              <a:rPr sz="2400" b="1" spc="-3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aVR,</a:t>
            </a:r>
            <a:r>
              <a:rPr sz="2400" b="1" spc="-3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aVF</a:t>
            </a:r>
            <a:endParaRPr sz="2400">
              <a:latin typeface="Corbel"/>
              <a:cs typeface="Corbel"/>
            </a:endParaRPr>
          </a:p>
          <a:p>
            <a:pPr marL="424180" lvl="1" indent="-169545">
              <a:lnSpc>
                <a:spcPct val="100000"/>
              </a:lnSpc>
              <a:spcBef>
                <a:spcPts val="315"/>
              </a:spcBef>
              <a:buSzPct val="79166"/>
              <a:buChar char="•"/>
              <a:tabLst>
                <a:tab pos="424180" algn="l"/>
              </a:tabLst>
            </a:pPr>
            <a:r>
              <a:rPr sz="2400" dirty="0">
                <a:latin typeface="Corbel"/>
                <a:cs typeface="Corbel"/>
              </a:rPr>
              <a:t>6</a:t>
            </a:r>
            <a:r>
              <a:rPr sz="2400" spc="-5" dirty="0">
                <a:latin typeface="Corbel"/>
                <a:cs typeface="Corbel"/>
              </a:rPr>
              <a:t> unipolárníc</a:t>
            </a:r>
            <a:r>
              <a:rPr sz="2400" dirty="0">
                <a:latin typeface="Corbel"/>
                <a:cs typeface="Corbel"/>
              </a:rPr>
              <a:t>h</a:t>
            </a:r>
            <a:r>
              <a:rPr sz="2400" spc="-5" dirty="0">
                <a:latin typeface="Corbel"/>
                <a:cs typeface="Corbel"/>
              </a:rPr>
              <a:t> hrudníc</a:t>
            </a:r>
            <a:r>
              <a:rPr sz="2400" dirty="0">
                <a:latin typeface="Corbel"/>
                <a:cs typeface="Corbel"/>
              </a:rPr>
              <a:t>h</a:t>
            </a:r>
            <a:r>
              <a:rPr sz="2400" spc="4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V</a:t>
            </a:r>
            <a:r>
              <a:rPr sz="2400" b="1" dirty="0">
                <a:latin typeface="Corbel"/>
                <a:cs typeface="Corbel"/>
              </a:rPr>
              <a:t>1</a:t>
            </a:r>
            <a:r>
              <a:rPr sz="2400" b="1" spc="-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–</a:t>
            </a:r>
            <a:r>
              <a:rPr sz="2400" b="1" spc="-165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V6</a:t>
            </a:r>
            <a:endParaRPr sz="24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651" y="3288324"/>
            <a:ext cx="4009980" cy="31890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91997" y="6147769"/>
            <a:ext cx="10460355" cy="435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3205">
              <a:lnSpc>
                <a:spcPct val="100000"/>
              </a:lnSpc>
              <a:spcBef>
                <a:spcPts val="100"/>
              </a:spcBef>
            </a:pPr>
            <a:r>
              <a:rPr sz="800" i="1" u="sng" spc="-5" dirty="0">
                <a:solidFill>
                  <a:srgbClr val="A5A5A5"/>
                </a:solidFill>
                <a:uFill>
                  <a:solidFill>
                    <a:srgbClr val="A5A5A5"/>
                  </a:solidFill>
                </a:uFill>
                <a:latin typeface="Corbel"/>
                <a:cs typeface="Corbel"/>
                <a:hlinkClick r:id="rId4"/>
              </a:rPr>
              <a:t>https://encrypted-tbn0.gstatic.com/images?q=tbn:ANd9GcRZA7TefMVgq77_OcoTyANlY6vx6Fnz1QowFVeABEHmmLllU8ka&amp;s</a:t>
            </a:r>
            <a:endParaRPr sz="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[online].</a:t>
            </a:r>
            <a:r>
              <a:rPr sz="800" i="1" spc="-20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A5A5A5"/>
                </a:solidFill>
                <a:latin typeface="Corbel"/>
                <a:cs typeface="Corbel"/>
              </a:rPr>
              <a:t>Copyright</a:t>
            </a:r>
            <a:r>
              <a:rPr sz="800" i="1" spc="1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A5A5A5"/>
                </a:solidFill>
                <a:latin typeface="Corbel"/>
                <a:cs typeface="Corbel"/>
              </a:rPr>
              <a:t>©</a:t>
            </a:r>
            <a:r>
              <a:rPr sz="800" i="1" spc="1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Natalies</a:t>
            </a:r>
            <a:r>
              <a:rPr sz="800" i="1" spc="-20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A5A5A5"/>
                </a:solidFill>
                <a:latin typeface="Corbel"/>
                <a:cs typeface="Corbel"/>
              </a:rPr>
              <a:t>Casebook</a:t>
            </a:r>
            <a:r>
              <a:rPr sz="800" i="1" spc="1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A5A5A5"/>
                </a:solidFill>
                <a:latin typeface="Corbel"/>
                <a:cs typeface="Corbel"/>
              </a:rPr>
              <a:t>2017</a:t>
            </a:r>
            <a:r>
              <a:rPr sz="800" i="1" spc="1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[cit.</a:t>
            </a:r>
            <a:r>
              <a:rPr sz="800" i="1" spc="1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A5A5A5"/>
                </a:solidFill>
                <a:latin typeface="Corbel"/>
                <a:cs typeface="Corbel"/>
              </a:rPr>
              <a:t>17.05.2017].</a:t>
            </a:r>
            <a:r>
              <a:rPr sz="800" i="1" spc="1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Dostupné</a:t>
            </a:r>
            <a:r>
              <a:rPr sz="800" i="1" spc="1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z:</a:t>
            </a:r>
            <a:r>
              <a:rPr sz="800" i="1" spc="20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A5A5A5"/>
                </a:solidFill>
                <a:uFill>
                  <a:solidFill>
                    <a:srgbClr val="A5A5A5"/>
                  </a:solidFill>
                </a:uFill>
                <a:latin typeface="Corbel"/>
                <a:cs typeface="Corbel"/>
                <a:hlinkClick r:id="rId5"/>
              </a:rPr>
              <a:t>http://www.nataliescasebook.com/tag/e-c-g-leads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3322" y="827559"/>
            <a:ext cx="67398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Standardní</a:t>
            </a:r>
            <a:r>
              <a:rPr spc="-25" dirty="0"/>
              <a:t> </a:t>
            </a:r>
            <a:r>
              <a:rPr spc="-10" dirty="0"/>
              <a:t>končetinové</a:t>
            </a:r>
            <a:r>
              <a:rPr spc="-25" dirty="0"/>
              <a:t> </a:t>
            </a:r>
            <a:r>
              <a:rPr spc="-5" dirty="0"/>
              <a:t>svody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7928" y="6395129"/>
            <a:ext cx="95777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6E6E6E"/>
                </a:solidFill>
                <a:latin typeface="Corbel"/>
                <a:cs typeface="Corbel"/>
              </a:rPr>
              <a:t>CV</a:t>
            </a:r>
            <a:r>
              <a:rPr sz="800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6E6E6E"/>
                </a:solidFill>
                <a:latin typeface="Corbel"/>
                <a:cs typeface="Corbel"/>
              </a:rPr>
              <a:t>Physiology</a:t>
            </a:r>
            <a:r>
              <a:rPr sz="800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dirty="0">
                <a:solidFill>
                  <a:srgbClr val="6E6E6E"/>
                </a:solidFill>
                <a:latin typeface="Corbel"/>
                <a:cs typeface="Corbel"/>
              </a:rPr>
              <a:t>|</a:t>
            </a:r>
            <a:r>
              <a:rPr sz="800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6E6E6E"/>
                </a:solidFill>
                <a:latin typeface="Corbel"/>
                <a:cs typeface="Corbel"/>
              </a:rPr>
              <a:t>Electrocardiogram Standard</a:t>
            </a:r>
            <a:r>
              <a:rPr sz="800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6E6E6E"/>
                </a:solidFill>
                <a:latin typeface="Corbel"/>
                <a:cs typeface="Corbel"/>
              </a:rPr>
              <a:t>Limb</a:t>
            </a:r>
            <a:r>
              <a:rPr sz="800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6E6E6E"/>
                </a:solidFill>
                <a:latin typeface="Corbel"/>
                <a:cs typeface="Corbel"/>
              </a:rPr>
              <a:t>Leads</a:t>
            </a:r>
            <a:r>
              <a:rPr sz="800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6E6E6E"/>
                </a:solidFill>
                <a:latin typeface="Corbel"/>
                <a:cs typeface="Corbel"/>
              </a:rPr>
              <a:t>(Bipolar).</a:t>
            </a:r>
            <a:r>
              <a:rPr sz="800" spc="3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CV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Physiology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|</a:t>
            </a:r>
            <a:r>
              <a:rPr sz="800" i="1" spc="-4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Welcome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to</a:t>
            </a:r>
            <a:r>
              <a:rPr sz="800" i="1" spc="-2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Cardiovascular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Physiology</a:t>
            </a:r>
            <a:r>
              <a:rPr sz="800" i="1" spc="-2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Concepts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spc="-10" dirty="0">
                <a:solidFill>
                  <a:srgbClr val="6E6E6E"/>
                </a:solidFill>
                <a:latin typeface="Corbel"/>
                <a:cs typeface="Corbel"/>
              </a:rPr>
              <a:t>[online].</a:t>
            </a:r>
            <a:r>
              <a:rPr sz="800" spc="-2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6E6E6E"/>
                </a:solidFill>
                <a:latin typeface="Corbel"/>
                <a:cs typeface="Corbel"/>
              </a:rPr>
              <a:t>Copyright</a:t>
            </a:r>
            <a:r>
              <a:rPr sz="800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6E6E6E"/>
                </a:solidFill>
                <a:latin typeface="Corbel"/>
                <a:cs typeface="Corbel"/>
              </a:rPr>
              <a:t>©1998</a:t>
            </a:r>
            <a:r>
              <a:rPr sz="800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spc="-10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800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spc="-10" dirty="0">
                <a:solidFill>
                  <a:srgbClr val="6E6E6E"/>
                </a:solidFill>
                <a:latin typeface="Corbel"/>
                <a:cs typeface="Corbel"/>
              </a:rPr>
              <a:t>17.05.2017].</a:t>
            </a:r>
            <a:r>
              <a:rPr sz="800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800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spc="2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u="sng" spc="-10" dirty="0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rbel"/>
                <a:cs typeface="Corbel"/>
                <a:hlinkClick r:id="rId2"/>
              </a:rPr>
              <a:t>http://cvphysiology.com/Arrhythmias/A013a</a:t>
            </a:r>
            <a:endParaRPr sz="8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2386" y="1896188"/>
            <a:ext cx="4556746" cy="42536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141" y="623011"/>
            <a:ext cx="53168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Einthovenův</a:t>
            </a:r>
            <a:r>
              <a:rPr spc="-90" dirty="0"/>
              <a:t> </a:t>
            </a:r>
            <a:r>
              <a:rPr spc="-5" dirty="0"/>
              <a:t>trojúhelník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5613" y="1380002"/>
            <a:ext cx="5996126" cy="50462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00872" y="6146398"/>
            <a:ext cx="3822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7645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The ECG Leads, </a:t>
            </a:r>
            <a:r>
              <a:rPr sz="800" i="1" spc="-10" dirty="0">
                <a:solidFill>
                  <a:srgbClr val="A5A5A5"/>
                </a:solidFill>
                <a:latin typeface="Corbel"/>
                <a:cs typeface="Corbel"/>
              </a:rPr>
              <a:t>Polarity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and </a:t>
            </a:r>
            <a:r>
              <a:rPr sz="800" i="1" spc="-10" dirty="0">
                <a:solidFill>
                  <a:srgbClr val="A5A5A5"/>
                </a:solidFill>
                <a:latin typeface="Corbel"/>
                <a:cs typeface="Corbel"/>
              </a:rPr>
              <a:t>Einthoven’s Triangle </a:t>
            </a:r>
            <a:r>
              <a:rPr sz="800" i="1" dirty="0">
                <a:solidFill>
                  <a:srgbClr val="A5A5A5"/>
                </a:solidFill>
                <a:latin typeface="Corbel"/>
                <a:cs typeface="Corbel"/>
              </a:rPr>
              <a:t>–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The </a:t>
            </a:r>
            <a:r>
              <a:rPr sz="800" i="1" spc="-10" dirty="0">
                <a:solidFill>
                  <a:srgbClr val="A5A5A5"/>
                </a:solidFill>
                <a:latin typeface="Corbel"/>
                <a:cs typeface="Corbel"/>
              </a:rPr>
              <a:t>Student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Physiologist. The </a:t>
            </a:r>
            <a:r>
              <a:rPr sz="800" i="1" spc="-10" dirty="0">
                <a:solidFill>
                  <a:srgbClr val="A5A5A5"/>
                </a:solidFill>
                <a:latin typeface="Corbel"/>
                <a:cs typeface="Corbel"/>
              </a:rPr>
              <a:t>Student </a:t>
            </a:r>
            <a:r>
              <a:rPr sz="800" i="1" spc="-150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Physiologis</a:t>
            </a:r>
            <a:r>
              <a:rPr sz="800" i="1" dirty="0">
                <a:solidFill>
                  <a:srgbClr val="A5A5A5"/>
                </a:solidFill>
                <a:latin typeface="Corbel"/>
                <a:cs typeface="Corbel"/>
              </a:rPr>
              <a:t>t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A5A5A5"/>
                </a:solidFill>
                <a:latin typeface="Corbel"/>
                <a:cs typeface="Corbel"/>
              </a:rPr>
              <a:t>–</a:t>
            </a:r>
            <a:r>
              <a:rPr sz="800" i="1" spc="-3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Onlin</a:t>
            </a:r>
            <a:r>
              <a:rPr sz="800" i="1" dirty="0">
                <a:solidFill>
                  <a:srgbClr val="A5A5A5"/>
                </a:solidFill>
                <a:latin typeface="Corbel"/>
                <a:cs typeface="Corbel"/>
              </a:rPr>
              <a:t>e</a:t>
            </a:r>
            <a:r>
              <a:rPr sz="800" i="1" spc="-3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spc="-15" dirty="0">
                <a:solidFill>
                  <a:srgbClr val="A5A5A5"/>
                </a:solidFill>
                <a:latin typeface="Corbel"/>
                <a:cs typeface="Corbel"/>
              </a:rPr>
              <a:t>C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ardiolog</a:t>
            </a:r>
            <a:r>
              <a:rPr sz="800" i="1" dirty="0">
                <a:solidFill>
                  <a:srgbClr val="A5A5A5"/>
                </a:solidFill>
                <a:latin typeface="Corbel"/>
                <a:cs typeface="Corbel"/>
              </a:rPr>
              <a:t>y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 Resourc</a:t>
            </a:r>
            <a:r>
              <a:rPr sz="800" i="1" dirty="0">
                <a:solidFill>
                  <a:srgbClr val="A5A5A5"/>
                </a:solidFill>
                <a:latin typeface="Corbel"/>
                <a:cs typeface="Corbel"/>
              </a:rPr>
              <a:t>e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 [online]</a:t>
            </a:r>
            <a:r>
              <a:rPr sz="800" i="1" dirty="0">
                <a:solidFill>
                  <a:srgbClr val="A5A5A5"/>
                </a:solidFill>
                <a:latin typeface="Corbel"/>
                <a:cs typeface="Corbel"/>
              </a:rPr>
              <a:t>.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 [cit</a:t>
            </a:r>
            <a:r>
              <a:rPr sz="800" i="1" dirty="0">
                <a:solidFill>
                  <a:srgbClr val="A5A5A5"/>
                </a:solidFill>
                <a:latin typeface="Corbel"/>
                <a:cs typeface="Corbel"/>
              </a:rPr>
              <a:t>.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spc="-20" dirty="0">
                <a:solidFill>
                  <a:srgbClr val="A5A5A5"/>
                </a:solidFill>
                <a:latin typeface="Corbel"/>
                <a:cs typeface="Corbel"/>
              </a:rPr>
              <a:t>1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7.05.</a:t>
            </a:r>
            <a:r>
              <a:rPr sz="800" i="1" spc="-15" dirty="0">
                <a:solidFill>
                  <a:srgbClr val="A5A5A5"/>
                </a:solidFill>
                <a:latin typeface="Corbel"/>
                <a:cs typeface="Corbel"/>
              </a:rPr>
              <a:t>2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0</a:t>
            </a:r>
            <a:r>
              <a:rPr sz="800" i="1" spc="-20" dirty="0">
                <a:solidFill>
                  <a:srgbClr val="A5A5A5"/>
                </a:solidFill>
                <a:latin typeface="Corbel"/>
                <a:cs typeface="Corbel"/>
              </a:rPr>
              <a:t>1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7]</a:t>
            </a:r>
            <a:r>
              <a:rPr sz="800" i="1" dirty="0">
                <a:solidFill>
                  <a:srgbClr val="A5A5A5"/>
                </a:solidFill>
                <a:latin typeface="Corbel"/>
                <a:cs typeface="Corbel"/>
              </a:rPr>
              <a:t>.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 Dostupné</a:t>
            </a:r>
            <a:endParaRPr sz="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z:</a:t>
            </a:r>
            <a:r>
              <a:rPr sz="800" i="1" spc="17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A5A5A5"/>
                </a:solidFill>
                <a:uFill>
                  <a:solidFill>
                    <a:srgbClr val="A5A5A5"/>
                  </a:solidFill>
                </a:uFill>
                <a:latin typeface="Corbel"/>
                <a:cs typeface="Corbel"/>
                <a:hlinkClick r:id="rId3"/>
              </a:rPr>
              <a:t>https://thephysiologist.org/study-materials/the-ecg-leads-polarity-and-einthovens-triangle/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667" y="529517"/>
            <a:ext cx="104717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-5" dirty="0">
                <a:latin typeface="Corbel"/>
                <a:cs typeface="Corbel"/>
              </a:rPr>
              <a:t>Zesílené</a:t>
            </a:r>
            <a:r>
              <a:rPr sz="4400" i="1" spc="-15" dirty="0">
                <a:latin typeface="Corbel"/>
                <a:cs typeface="Corbel"/>
              </a:rPr>
              <a:t> (augmentované,</a:t>
            </a:r>
            <a:r>
              <a:rPr sz="4400" i="1" spc="-190" dirty="0">
                <a:latin typeface="Corbel"/>
                <a:cs typeface="Corbel"/>
              </a:rPr>
              <a:t> </a:t>
            </a:r>
            <a:r>
              <a:rPr sz="4400" i="1" spc="-5" dirty="0">
                <a:latin typeface="Corbel"/>
                <a:cs typeface="Corbel"/>
              </a:rPr>
              <a:t>Goldmannovy)</a:t>
            </a:r>
            <a:r>
              <a:rPr sz="4400" i="1" spc="-15" dirty="0">
                <a:latin typeface="Corbel"/>
                <a:cs typeface="Corbel"/>
              </a:rPr>
              <a:t> </a:t>
            </a:r>
            <a:r>
              <a:rPr sz="4400" i="1" spc="-5" dirty="0">
                <a:latin typeface="Corbel"/>
                <a:cs typeface="Corbel"/>
              </a:rPr>
              <a:t>svody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0778" y="1467167"/>
            <a:ext cx="36106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orbel"/>
                <a:cs typeface="Corbel"/>
              </a:rPr>
              <a:t>střed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srdce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–</a:t>
            </a:r>
            <a:r>
              <a:rPr sz="2200" spc="-10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Wilsonova</a:t>
            </a:r>
            <a:r>
              <a:rPr sz="2200" b="1" spc="-3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svorka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1257" y="1941478"/>
            <a:ext cx="6137563" cy="429629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93313" y="6283597"/>
            <a:ext cx="87287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7130" marR="5080" indent="-2425065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Hunting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the</a:t>
            </a:r>
            <a:r>
              <a:rPr sz="800" i="1" spc="-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Culprit: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(Properly)</a:t>
            </a:r>
            <a:r>
              <a:rPr sz="800" i="1" spc="-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Understanding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ECG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Leads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-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Pondering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EM.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Pondering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EM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-</a:t>
            </a:r>
            <a:r>
              <a:rPr sz="800" i="1" spc="-8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Trying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to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make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sense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of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Emergency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Medicine.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A</a:t>
            </a:r>
            <a:r>
              <a:rPr sz="800" i="1" spc="-3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UK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trainee's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perspective.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[online].</a:t>
            </a:r>
            <a:r>
              <a:rPr sz="800" i="1" spc="-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Copyright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©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2017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17.05.2017].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rbel"/>
                <a:cs typeface="Corbel"/>
                <a:hlinkClick r:id="rId3"/>
              </a:rPr>
              <a:t>http://www.ponderingem.com/pondering-cardiology/hunting-culprit-properly-understanding/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8091" y="541139"/>
            <a:ext cx="84486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Hexiální</a:t>
            </a:r>
            <a:r>
              <a:rPr spc="-20" dirty="0"/>
              <a:t> </a:t>
            </a:r>
            <a:r>
              <a:rPr spc="-10" dirty="0"/>
              <a:t>referenční</a:t>
            </a:r>
            <a:r>
              <a:rPr spc="-25" dirty="0"/>
              <a:t> </a:t>
            </a:r>
            <a:r>
              <a:rPr spc="-5" dirty="0"/>
              <a:t>(</a:t>
            </a:r>
            <a:r>
              <a:rPr b="1" spc="-5" dirty="0">
                <a:latin typeface="Corbel"/>
                <a:cs typeface="Corbel"/>
              </a:rPr>
              <a:t>Cabrerův</a:t>
            </a:r>
            <a:r>
              <a:rPr spc="-5" dirty="0"/>
              <a:t>)</a:t>
            </a:r>
            <a:r>
              <a:rPr spc="-20" dirty="0"/>
              <a:t> </a:t>
            </a:r>
            <a:r>
              <a:rPr spc="-5" dirty="0"/>
              <a:t>systém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9527" y="6311607"/>
            <a:ext cx="7045325" cy="24511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201930" marR="5080" indent="-189865">
              <a:lnSpc>
                <a:spcPts val="770"/>
              </a:lnSpc>
              <a:spcBef>
                <a:spcPts val="284"/>
              </a:spcBef>
            </a:pP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How to read an Electrocardiogram (ECG).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Part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One: Basic principles of the ECG. The normal ECG.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Welcome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to South Sudan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Medical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Journal [online]. [cit.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3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2"/>
              </a:rPr>
              <a:t>http://www.southsudanmedicaljournal.com/archive/may-2010/how-to-read-an-electrocardiogram-ecg.-part-one-basic-principles-of-the-ecg.-the-normal-ecg.html</a:t>
            </a:r>
            <a:endParaRPr sz="8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0498" y="1325563"/>
            <a:ext cx="6544746" cy="4841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7166" y="552915"/>
            <a:ext cx="34969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Anatomie</a:t>
            </a:r>
            <a:r>
              <a:rPr spc="-90" dirty="0"/>
              <a:t> </a:t>
            </a:r>
            <a:r>
              <a:rPr spc="-5" dirty="0"/>
              <a:t>srdce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0047" y="6328602"/>
            <a:ext cx="8332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Anatomy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of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the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Heart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-</a:t>
            </a:r>
            <a:r>
              <a:rPr sz="800" i="1" spc="-8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Texas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Heart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Institute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Heart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Information</a:t>
            </a:r>
            <a:r>
              <a:rPr sz="800" i="1" spc="-2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Center.</a:t>
            </a:r>
            <a:r>
              <a:rPr sz="800" i="1" spc="-8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Texas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Heart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Institute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[online].</a:t>
            </a:r>
            <a:r>
              <a:rPr sz="800" i="1" spc="-2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Copyright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©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1998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17.05.2017].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spc="3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rbel"/>
                <a:cs typeface="Corbel"/>
                <a:hlinkClick r:id="rId2"/>
              </a:rPr>
              <a:t>http://www.texasheart.org/HIC/Anatomy/anatomy2.cfm</a:t>
            </a:r>
            <a:endParaRPr sz="8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0477" y="1366950"/>
            <a:ext cx="4396491" cy="49188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081AE-CA16-7A81-E52E-DC9C7EF5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undefined">
            <a:extLst>
              <a:ext uri="{FF2B5EF4-FFF2-40B4-BE49-F238E27FC236}">
                <a16:creationId xmlns:a16="http://schemas.microsoft.com/office/drawing/2014/main" id="{1D0FBB3B-2069-858F-60E5-3D5468690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155" y="516214"/>
            <a:ext cx="6910733" cy="518505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1E6203A-DC7D-0E38-2D6B-D2F9F8978E18}"/>
              </a:ext>
            </a:extLst>
          </p:cNvPr>
          <p:cNvSpPr txBox="1"/>
          <p:nvPr/>
        </p:nvSpPr>
        <p:spPr>
          <a:xfrm>
            <a:off x="1512956" y="6184347"/>
            <a:ext cx="111141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+mn-lt"/>
                <a:cs typeface="+mn-lt"/>
              </a:rPr>
              <a:t>https://en.wikipedia.org/wiki/Hexaxial_reference_system#/media/File:Hexaxial_reference_system.svg</a:t>
            </a: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080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3944" y="540968"/>
            <a:ext cx="8496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Hrudn</a:t>
            </a:r>
            <a:r>
              <a:rPr dirty="0"/>
              <a:t>í</a:t>
            </a:r>
            <a:r>
              <a:rPr spc="-5" dirty="0"/>
              <a:t> (pre</a:t>
            </a:r>
            <a:r>
              <a:rPr spc="-45" dirty="0"/>
              <a:t>k</a:t>
            </a:r>
            <a:r>
              <a:rPr spc="-5" dirty="0"/>
              <a:t>ordiální</a:t>
            </a:r>
            <a:r>
              <a:rPr dirty="0"/>
              <a:t>,</a:t>
            </a:r>
            <a:r>
              <a:rPr spc="-275" dirty="0"/>
              <a:t> </a:t>
            </a:r>
            <a:r>
              <a:rPr spc="-110" dirty="0"/>
              <a:t>W</a:t>
            </a:r>
            <a:r>
              <a:rPr spc="-5" dirty="0"/>
              <a:t>allerovy</a:t>
            </a:r>
            <a:r>
              <a:rPr dirty="0"/>
              <a:t>)</a:t>
            </a:r>
            <a:r>
              <a:rPr spc="-5" dirty="0"/>
              <a:t> svody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8961" y="6386005"/>
            <a:ext cx="49002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15.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12-Lead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ECG</a:t>
            </a:r>
            <a:r>
              <a:rPr sz="800" i="1" spc="-2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System.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Bioelectromagnetism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[online].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17.05.2017].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spc="4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rbel"/>
                <a:cs typeface="Corbel"/>
                <a:hlinkClick r:id="rId2"/>
              </a:rPr>
              <a:t>http://www.bem.ﬁ/book/15/15.htm</a:t>
            </a:r>
            <a:endParaRPr sz="8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7115" y="1488826"/>
            <a:ext cx="5011194" cy="47648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3944" y="661660"/>
            <a:ext cx="8496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Hrudn</a:t>
            </a:r>
            <a:r>
              <a:rPr dirty="0"/>
              <a:t>í</a:t>
            </a:r>
            <a:r>
              <a:rPr spc="-5" dirty="0"/>
              <a:t> (pre</a:t>
            </a:r>
            <a:r>
              <a:rPr spc="-45" dirty="0"/>
              <a:t>k</a:t>
            </a:r>
            <a:r>
              <a:rPr spc="-5" dirty="0"/>
              <a:t>ordiální</a:t>
            </a:r>
            <a:r>
              <a:rPr dirty="0"/>
              <a:t>,</a:t>
            </a:r>
            <a:r>
              <a:rPr spc="-275" dirty="0"/>
              <a:t> </a:t>
            </a:r>
            <a:r>
              <a:rPr spc="-110" dirty="0"/>
              <a:t>W</a:t>
            </a:r>
            <a:r>
              <a:rPr spc="-5" dirty="0"/>
              <a:t>allerovy</a:t>
            </a:r>
            <a:r>
              <a:rPr dirty="0"/>
              <a:t>)</a:t>
            </a:r>
            <a:r>
              <a:rPr spc="-5" dirty="0"/>
              <a:t> svody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9339" y="1664947"/>
            <a:ext cx="5878674" cy="46752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03255" y="6397685"/>
            <a:ext cx="50901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[online].</a:t>
            </a:r>
            <a:r>
              <a:rPr sz="800" i="1" spc="-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Copyright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©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Natalies</a:t>
            </a:r>
            <a:r>
              <a:rPr sz="800" i="1" spc="-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Casebook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2017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17.05.2017].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spc="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rbel"/>
                <a:cs typeface="Corbel"/>
                <a:hlinkClick r:id="rId3"/>
              </a:rPr>
              <a:t>http://www.nataliescasebook.com/tag/e-c-g-leads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1538" y="897331"/>
            <a:ext cx="54127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Pohled</a:t>
            </a:r>
            <a:r>
              <a:rPr spc="-30" dirty="0"/>
              <a:t> </a:t>
            </a:r>
            <a:r>
              <a:rPr spc="-5" dirty="0"/>
              <a:t>svodů</a:t>
            </a:r>
            <a:r>
              <a:rPr spc="-30" dirty="0"/>
              <a:t> </a:t>
            </a:r>
            <a:r>
              <a:rPr spc="-5" dirty="0"/>
              <a:t>na</a:t>
            </a:r>
            <a:r>
              <a:rPr spc="-35" dirty="0"/>
              <a:t> </a:t>
            </a:r>
            <a:r>
              <a:rPr spc="-5" dirty="0"/>
              <a:t>srdce...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24" y="2135053"/>
            <a:ext cx="4567266" cy="36422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53134" y="1803930"/>
            <a:ext cx="5015865" cy="323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2799080">
              <a:lnSpc>
                <a:spcPct val="134900"/>
              </a:lnSpc>
              <a:spcBef>
                <a:spcPts val="100"/>
              </a:spcBef>
            </a:pPr>
            <a:r>
              <a:rPr sz="2600" spc="-5" dirty="0">
                <a:latin typeface="Corbel"/>
                <a:cs typeface="Corbel"/>
              </a:rPr>
              <a:t>HRUDNÍ </a:t>
            </a:r>
            <a:r>
              <a:rPr sz="2600" dirty="0">
                <a:latin typeface="Corbel"/>
                <a:cs typeface="Corbel"/>
              </a:rPr>
              <a:t> </a:t>
            </a:r>
            <a:r>
              <a:rPr sz="2600" spc="-130" dirty="0">
                <a:latin typeface="Corbel"/>
                <a:cs typeface="Corbel"/>
              </a:rPr>
              <a:t>K</a:t>
            </a:r>
            <a:r>
              <a:rPr sz="2600" spc="-5" dirty="0">
                <a:latin typeface="Corbel"/>
                <a:cs typeface="Corbel"/>
              </a:rPr>
              <a:t>ONČETIN</a:t>
            </a:r>
            <a:r>
              <a:rPr sz="2600" spc="-25" dirty="0">
                <a:latin typeface="Corbel"/>
                <a:cs typeface="Corbel"/>
              </a:rPr>
              <a:t>O</a:t>
            </a:r>
            <a:r>
              <a:rPr sz="2600" spc="-5" dirty="0">
                <a:latin typeface="Corbel"/>
                <a:cs typeface="Corbel"/>
              </a:rPr>
              <a:t>VÉ</a:t>
            </a:r>
            <a:endParaRPr sz="26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600">
              <a:latin typeface="Corbel"/>
              <a:cs typeface="Corbel"/>
            </a:endParaRPr>
          </a:p>
          <a:p>
            <a:pPr marL="358775" indent="-346710">
              <a:lnSpc>
                <a:spcPct val="100000"/>
              </a:lnSpc>
              <a:spcBef>
                <a:spcPts val="2120"/>
              </a:spcBef>
              <a:buSzPct val="78846"/>
              <a:buFont typeface="Yu Gothic UI"/>
              <a:buChar char="❖"/>
              <a:tabLst>
                <a:tab pos="359410" algn="l"/>
              </a:tabLst>
            </a:pPr>
            <a:r>
              <a:rPr sz="2600" b="1" spc="-5" dirty="0">
                <a:latin typeface="Corbel"/>
                <a:cs typeface="Corbel"/>
              </a:rPr>
              <a:t>I,</a:t>
            </a:r>
            <a:r>
              <a:rPr sz="2600" b="1" spc="-20" dirty="0">
                <a:latin typeface="Corbel"/>
                <a:cs typeface="Corbel"/>
              </a:rPr>
              <a:t> </a:t>
            </a:r>
            <a:r>
              <a:rPr sz="2600" b="1" spc="-5" dirty="0">
                <a:latin typeface="Corbel"/>
                <a:cs typeface="Corbel"/>
              </a:rPr>
              <a:t>aVL</a:t>
            </a:r>
            <a:r>
              <a:rPr sz="2600" b="1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=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levý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laterální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povrch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srdce</a:t>
            </a:r>
            <a:endParaRPr sz="2600">
              <a:latin typeface="Corbel"/>
              <a:cs typeface="Corbel"/>
            </a:endParaRPr>
          </a:p>
          <a:p>
            <a:pPr marL="358775" indent="-346710">
              <a:lnSpc>
                <a:spcPct val="100000"/>
              </a:lnSpc>
              <a:spcBef>
                <a:spcPts val="1090"/>
              </a:spcBef>
              <a:buSzPct val="78846"/>
              <a:buFont typeface="Yu Gothic UI"/>
              <a:buChar char="❖"/>
              <a:tabLst>
                <a:tab pos="359410" algn="l"/>
              </a:tabLst>
            </a:pPr>
            <a:r>
              <a:rPr sz="2600" b="1" spc="-5" dirty="0">
                <a:latin typeface="Corbel"/>
                <a:cs typeface="Corbel"/>
              </a:rPr>
              <a:t>II,</a:t>
            </a:r>
            <a:r>
              <a:rPr sz="2600" b="1" spc="-20" dirty="0">
                <a:latin typeface="Corbel"/>
                <a:cs typeface="Corbel"/>
              </a:rPr>
              <a:t> </a:t>
            </a:r>
            <a:r>
              <a:rPr sz="2600" b="1" spc="-5" dirty="0">
                <a:latin typeface="Corbel"/>
                <a:cs typeface="Corbel"/>
              </a:rPr>
              <a:t>III,</a:t>
            </a:r>
            <a:r>
              <a:rPr sz="2600" b="1" spc="-15" dirty="0">
                <a:latin typeface="Corbel"/>
                <a:cs typeface="Corbel"/>
              </a:rPr>
              <a:t> </a:t>
            </a:r>
            <a:r>
              <a:rPr sz="2600" b="1" spc="-5" dirty="0">
                <a:latin typeface="Corbel"/>
                <a:cs typeface="Corbel"/>
              </a:rPr>
              <a:t>aVF</a:t>
            </a:r>
            <a:r>
              <a:rPr sz="2600" b="1" spc="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=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spodní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stěna</a:t>
            </a:r>
            <a:endParaRPr sz="2600">
              <a:latin typeface="Corbel"/>
              <a:cs typeface="Corbel"/>
            </a:endParaRPr>
          </a:p>
          <a:p>
            <a:pPr marL="358775" indent="-346710">
              <a:lnSpc>
                <a:spcPct val="100000"/>
              </a:lnSpc>
              <a:spcBef>
                <a:spcPts val="1085"/>
              </a:spcBef>
              <a:buSzPct val="78846"/>
              <a:buFont typeface="Yu Gothic UI"/>
              <a:buChar char="❖"/>
              <a:tabLst>
                <a:tab pos="359410" algn="l"/>
              </a:tabLst>
            </a:pPr>
            <a:r>
              <a:rPr sz="2600" b="1" spc="-5" dirty="0">
                <a:latin typeface="Corbel"/>
                <a:cs typeface="Corbel"/>
              </a:rPr>
              <a:t>aVR</a:t>
            </a:r>
            <a:r>
              <a:rPr sz="2600" b="1" spc="-3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=</a:t>
            </a:r>
            <a:r>
              <a:rPr sz="2600" spc="-25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pravá</a:t>
            </a:r>
            <a:r>
              <a:rPr sz="2600" spc="-25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síň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4548" y="5782179"/>
            <a:ext cx="5469890" cy="47688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0"/>
              </a:spcBef>
            </a:pP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Elektrokardiograﬁa: Základné mechanizmy porúch elektrickej funkcie srdca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a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ich manifestácia na Ekg krivke [online]. Ústav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patologickej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fyziológie</a:t>
            </a:r>
            <a:r>
              <a:rPr sz="800" i="1" spc="-4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JLF</a:t>
            </a:r>
            <a:r>
              <a:rPr sz="800" i="1" spc="-4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UK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v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Martine,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2009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[cit.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2017-04-22].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Dostupné z:</a:t>
            </a:r>
            <a:endParaRPr sz="800">
              <a:latin typeface="Corbel"/>
              <a:cs typeface="Corbel"/>
            </a:endParaRPr>
          </a:p>
          <a:p>
            <a:pPr marL="12700" marR="29209">
              <a:lnSpc>
                <a:spcPts val="860"/>
              </a:lnSpc>
              <a:spcBef>
                <a:spcPts val="10"/>
              </a:spcBef>
            </a:pPr>
            <a:r>
              <a:rPr sz="800" i="1" u="sng" spc="-5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3"/>
              </a:rPr>
              <a:t>https://www.jfmed.uniba.sk/ﬁleadmin/jlf/Pracoviska/ustav-patologickej-fyziologie/07Pregradualne_studium/01Vseobecne_lekarstvo/0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3"/>
              </a:rPr>
              <a:t>4Handouty_a_prednasky/01Handouty/01Elektrokardiograﬁ1-jun10.pdf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56461-CF83-7ADF-DF3A-96E84B3C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666B3E-FF09-F9CF-9C91-E5458E759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5695" y="6160960"/>
            <a:ext cx="10421187" cy="369332"/>
          </a:xfrm>
        </p:spPr>
        <p:txBody>
          <a:bodyPr wrap="square" lIns="0" tIns="0" rIns="0" bIns="0" anchor="t">
            <a:spAutoFit/>
          </a:bodyPr>
          <a:lstStyle/>
          <a:p>
            <a:r>
              <a:rPr lang="cs-CZ" dirty="0"/>
              <a:t>https://medictests.com/units/cardiology-and-ecg-quick-and-dirty-reference</a:t>
            </a:r>
          </a:p>
        </p:txBody>
      </p:sp>
      <p:pic>
        <p:nvPicPr>
          <p:cNvPr id="5" name="Obrázek 4" descr="AEMT ECG Quick Reference Guide">
            <a:extLst>
              <a:ext uri="{FF2B5EF4-FFF2-40B4-BE49-F238E27FC236}">
                <a16:creationId xmlns:a16="http://schemas.microsoft.com/office/drawing/2014/main" id="{035DE69A-2CAF-5FF7-FB8A-569AF7ED8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74" y="834410"/>
            <a:ext cx="5921542" cy="53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95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EA4DE-7343-B64A-04E8-5DB08B56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A1F8B3C-7A09-0589-DE3B-17954AA39F01}"/>
              </a:ext>
            </a:extLst>
          </p:cNvPr>
          <p:cNvSpPr txBox="1"/>
          <p:nvPr/>
        </p:nvSpPr>
        <p:spPr>
          <a:xfrm>
            <a:off x="2160609" y="2113619"/>
            <a:ext cx="766010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sz="2400" dirty="0">
              <a:latin typeface="Aptos"/>
            </a:endParaRPr>
          </a:p>
          <a:p>
            <a:r>
              <a:rPr lang="cs-CZ" sz="2400" b="1" dirty="0">
                <a:latin typeface="Aptos"/>
              </a:rPr>
              <a:t>1.Seřaďte oddíly převodního systému srdečního tak, jak postupuje ve zdravém srdci elektrický vzruch.</a:t>
            </a:r>
            <a:endParaRPr lang="cs-CZ" sz="2400" dirty="0">
              <a:latin typeface="Aptos"/>
            </a:endParaRPr>
          </a:p>
          <a:p>
            <a:endParaRPr lang="cs-CZ" sz="2400" dirty="0">
              <a:latin typeface="Aptos"/>
            </a:endParaRPr>
          </a:p>
          <a:p>
            <a:r>
              <a:rPr lang="cs-CZ" sz="2400" dirty="0">
                <a:latin typeface="Aptos"/>
              </a:rPr>
              <a:t>Atrioventrikulární uzel – Purkyňova vlákna – svazek </a:t>
            </a:r>
            <a:r>
              <a:rPr lang="cs-CZ" sz="2400" dirty="0" err="1">
                <a:latin typeface="Aptos"/>
              </a:rPr>
              <a:t>Wenckebachův</a:t>
            </a:r>
            <a:r>
              <a:rPr lang="cs-CZ" sz="2400" dirty="0">
                <a:latin typeface="Aptos"/>
              </a:rPr>
              <a:t>, </a:t>
            </a:r>
            <a:r>
              <a:rPr lang="cs-CZ" sz="2400" dirty="0" err="1">
                <a:latin typeface="Aptos"/>
              </a:rPr>
              <a:t>Thorelův</a:t>
            </a:r>
            <a:r>
              <a:rPr lang="cs-CZ" sz="2400" dirty="0">
                <a:latin typeface="Aptos"/>
              </a:rPr>
              <a:t>, </a:t>
            </a:r>
            <a:r>
              <a:rPr lang="cs-CZ" sz="2400" dirty="0" err="1">
                <a:latin typeface="Aptos"/>
              </a:rPr>
              <a:t>Jamesův</a:t>
            </a:r>
            <a:r>
              <a:rPr lang="cs-CZ" sz="2400" dirty="0">
                <a:latin typeface="Aptos"/>
              </a:rPr>
              <a:t> –</a:t>
            </a:r>
            <a:endParaRPr lang="cs-CZ"/>
          </a:p>
          <a:p>
            <a:r>
              <a:rPr lang="cs-CZ" sz="2400" err="1">
                <a:latin typeface="Aptos"/>
              </a:rPr>
              <a:t>Tawarova</a:t>
            </a:r>
            <a:r>
              <a:rPr lang="cs-CZ" sz="2400" dirty="0">
                <a:latin typeface="Aptos"/>
              </a:rPr>
              <a:t> raménka – </a:t>
            </a:r>
            <a:r>
              <a:rPr lang="cs-CZ" sz="2400" err="1">
                <a:latin typeface="Aptos"/>
              </a:rPr>
              <a:t>Hisův</a:t>
            </a:r>
            <a:r>
              <a:rPr lang="cs-CZ" sz="2400" dirty="0">
                <a:latin typeface="Aptos"/>
              </a:rPr>
              <a:t> svazek – Sinoatriální uzel</a:t>
            </a:r>
          </a:p>
          <a:p>
            <a:endParaRPr lang="cs-CZ" sz="2400" dirty="0">
              <a:latin typeface="Aptos"/>
              <a:cs typeface="Calibri"/>
            </a:endParaRPr>
          </a:p>
          <a:p>
            <a:endParaRPr lang="cs-CZ" sz="2400" dirty="0">
              <a:latin typeface="Aptos"/>
              <a:cs typeface="Calibri"/>
            </a:endParaRPr>
          </a:p>
          <a:p>
            <a:endParaRPr lang="cs-CZ" sz="2400" dirty="0">
              <a:latin typeface="Aptos"/>
              <a:cs typeface="Calibri"/>
            </a:endParaRPr>
          </a:p>
          <a:p>
            <a:pPr marL="457200" indent="-457200">
              <a:buAutoNum type="arabicPeriod"/>
            </a:pPr>
            <a:endParaRPr lang="cs-CZ" sz="2400" dirty="0">
              <a:latin typeface="Aptos"/>
              <a:cs typeface="Calibri"/>
            </a:endParaRPr>
          </a:p>
          <a:p>
            <a:endParaRPr lang="cs-CZ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654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EA4DE-7343-B64A-04E8-5DB08B56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A1F8B3C-7A09-0589-DE3B-17954AA39F01}"/>
              </a:ext>
            </a:extLst>
          </p:cNvPr>
          <p:cNvSpPr txBox="1"/>
          <p:nvPr/>
        </p:nvSpPr>
        <p:spPr>
          <a:xfrm>
            <a:off x="2261597" y="745691"/>
            <a:ext cx="7660105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sz="2400" dirty="0">
              <a:latin typeface="Aptos"/>
            </a:endParaRPr>
          </a:p>
          <a:p>
            <a:r>
              <a:rPr lang="cs-CZ" sz="2400" b="1" dirty="0">
                <a:latin typeface="Aptos"/>
              </a:rPr>
              <a:t>1.Seřaďte oddíly převodního systému srdečního tak, jak postupuje ve zdravém srdci elektrický vzruch.</a:t>
            </a:r>
            <a:endParaRPr lang="cs-CZ" sz="2400" dirty="0">
              <a:latin typeface="Aptos"/>
            </a:endParaRPr>
          </a:p>
          <a:p>
            <a:r>
              <a:rPr lang="cs-CZ" sz="2400" dirty="0">
                <a:latin typeface="Aptos"/>
              </a:rPr>
              <a:t>Atrioventrikulární uzel – Purkyňova vlákna – svazek </a:t>
            </a:r>
            <a:r>
              <a:rPr lang="cs-CZ" sz="2400" dirty="0" err="1">
                <a:latin typeface="Aptos"/>
              </a:rPr>
              <a:t>Wenckebachův</a:t>
            </a:r>
            <a:r>
              <a:rPr lang="cs-CZ" sz="2400" dirty="0">
                <a:latin typeface="Aptos"/>
              </a:rPr>
              <a:t>, </a:t>
            </a:r>
            <a:r>
              <a:rPr lang="cs-CZ" sz="2400" dirty="0" err="1">
                <a:latin typeface="Aptos"/>
              </a:rPr>
              <a:t>Thorelův</a:t>
            </a:r>
            <a:r>
              <a:rPr lang="cs-CZ" sz="2400" dirty="0">
                <a:latin typeface="Aptos"/>
              </a:rPr>
              <a:t>, </a:t>
            </a:r>
            <a:r>
              <a:rPr lang="cs-CZ" sz="2400" dirty="0" err="1">
                <a:latin typeface="Aptos"/>
              </a:rPr>
              <a:t>Jamesův</a:t>
            </a:r>
            <a:r>
              <a:rPr lang="cs-CZ" sz="2400" dirty="0">
                <a:latin typeface="Aptos"/>
              </a:rPr>
              <a:t> –</a:t>
            </a:r>
          </a:p>
          <a:p>
            <a:r>
              <a:rPr lang="cs-CZ" sz="2400" err="1">
                <a:latin typeface="Aptos"/>
              </a:rPr>
              <a:t>Tawarova</a:t>
            </a:r>
            <a:r>
              <a:rPr lang="cs-CZ" sz="2400" dirty="0">
                <a:latin typeface="Aptos"/>
              </a:rPr>
              <a:t> raménka – </a:t>
            </a:r>
            <a:r>
              <a:rPr lang="cs-CZ" sz="2400" err="1">
                <a:latin typeface="Aptos"/>
              </a:rPr>
              <a:t>Hisův</a:t>
            </a:r>
            <a:r>
              <a:rPr lang="cs-CZ" sz="2400" dirty="0">
                <a:latin typeface="Aptos"/>
              </a:rPr>
              <a:t> svazek – Sinoatriální uzel</a:t>
            </a:r>
          </a:p>
          <a:p>
            <a:endParaRPr lang="cs-CZ" sz="2400" dirty="0">
              <a:latin typeface="Aptos"/>
              <a:cs typeface="Calibri"/>
            </a:endParaRPr>
          </a:p>
          <a:p>
            <a:endParaRPr lang="cs-CZ" sz="2400" dirty="0">
              <a:latin typeface="Aptos"/>
              <a:cs typeface="Calibri"/>
            </a:endParaRPr>
          </a:p>
          <a:p>
            <a:endParaRPr lang="cs-CZ" sz="2400" dirty="0">
              <a:latin typeface="Aptos"/>
              <a:cs typeface="Calibri"/>
            </a:endParaRPr>
          </a:p>
          <a:p>
            <a:pPr marL="457200" indent="-457200">
              <a:buAutoNum type="arabicPeriod"/>
            </a:pPr>
            <a:r>
              <a:rPr lang="cs-CZ" sz="2400" dirty="0">
                <a:latin typeface="Aptos"/>
                <a:cs typeface="Calibri"/>
              </a:rPr>
              <a:t>SA uzel</a:t>
            </a:r>
          </a:p>
          <a:p>
            <a:pPr marL="457200" indent="-457200">
              <a:buAutoNum type="arabicPeriod"/>
            </a:pPr>
            <a:r>
              <a:rPr lang="cs-CZ" sz="2400" err="1">
                <a:latin typeface="Aptos"/>
                <a:cs typeface="Calibri"/>
              </a:rPr>
              <a:t>Wenckebach,Thorel,Jamesuv</a:t>
            </a:r>
            <a:r>
              <a:rPr lang="cs-CZ" sz="2400">
                <a:latin typeface="Aptos"/>
                <a:cs typeface="Calibri"/>
              </a:rPr>
              <a:t> svazek</a:t>
            </a:r>
            <a:endParaRPr lang="cs-CZ" sz="2400" dirty="0">
              <a:latin typeface="Aptos"/>
              <a:cs typeface="Calibri"/>
            </a:endParaRPr>
          </a:p>
          <a:p>
            <a:pPr marL="457200" indent="-457200">
              <a:buAutoNum type="arabicPeriod"/>
            </a:pPr>
            <a:r>
              <a:rPr lang="cs-CZ" sz="2400">
                <a:latin typeface="Aptos"/>
                <a:cs typeface="Calibri"/>
              </a:rPr>
              <a:t>AV uzel</a:t>
            </a:r>
            <a:endParaRPr lang="cs-CZ" sz="2400" dirty="0">
              <a:latin typeface="Aptos"/>
              <a:cs typeface="Calibri"/>
            </a:endParaRPr>
          </a:p>
          <a:p>
            <a:pPr marL="457200" indent="-457200">
              <a:buAutoNum type="arabicPeriod"/>
            </a:pPr>
            <a:r>
              <a:rPr lang="cs-CZ" sz="2400" err="1">
                <a:latin typeface="Aptos"/>
                <a:cs typeface="Calibri"/>
              </a:rPr>
              <a:t>Hisův</a:t>
            </a:r>
            <a:r>
              <a:rPr lang="cs-CZ" sz="2400">
                <a:latin typeface="Aptos"/>
                <a:cs typeface="Calibri"/>
              </a:rPr>
              <a:t> svazek</a:t>
            </a:r>
            <a:endParaRPr lang="cs-CZ" sz="2400" dirty="0">
              <a:latin typeface="Aptos"/>
              <a:cs typeface="Calibri"/>
            </a:endParaRPr>
          </a:p>
          <a:p>
            <a:pPr marL="457200" indent="-457200">
              <a:buAutoNum type="arabicPeriod"/>
            </a:pPr>
            <a:r>
              <a:rPr lang="cs-CZ" sz="2400" err="1">
                <a:latin typeface="Aptos"/>
                <a:cs typeface="Calibri"/>
              </a:rPr>
              <a:t>Tawarova</a:t>
            </a:r>
            <a:r>
              <a:rPr lang="cs-CZ" sz="2400" dirty="0">
                <a:latin typeface="Aptos"/>
                <a:cs typeface="Calibri"/>
              </a:rPr>
              <a:t> raménka</a:t>
            </a:r>
          </a:p>
          <a:p>
            <a:pPr marL="457200" indent="-457200">
              <a:buAutoNum type="arabicPeriod"/>
            </a:pPr>
            <a:r>
              <a:rPr lang="cs-CZ" sz="2400" dirty="0">
                <a:latin typeface="Aptos"/>
                <a:cs typeface="Calibri"/>
              </a:rPr>
              <a:t>Purkyňova vlákna</a:t>
            </a:r>
          </a:p>
          <a:p>
            <a:endParaRPr lang="cs-CZ" sz="2400" dirty="0">
              <a:cs typeface="Calibri"/>
            </a:endParaRPr>
          </a:p>
        </p:txBody>
      </p:sp>
      <p:pic>
        <p:nvPicPr>
          <p:cNvPr id="5" name="object 2" descr="Obsah obrázku kreslené&#10;&#10;Popis se vygeneroval automaticky.">
            <a:extLst>
              <a:ext uri="{FF2B5EF4-FFF2-40B4-BE49-F238E27FC236}">
                <a16:creationId xmlns:a16="http://schemas.microsoft.com/office/drawing/2014/main" id="{FAFBB58C-4B51-E30B-5980-C6F96C335B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3955" y="3428142"/>
            <a:ext cx="3120181" cy="28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75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AEB71-927B-956C-6277-CBA51B96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158" y="-698"/>
            <a:ext cx="3615683" cy="677108"/>
          </a:xfrm>
        </p:spPr>
        <p:txBody>
          <a:bodyPr wrap="square" lIns="0" tIns="0" rIns="0" bIns="0" anchor="t">
            <a:spAutoFit/>
          </a:bodyPr>
          <a:lstStyle/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E18388-3825-45AD-C84A-60C2AC18DF17}"/>
              </a:ext>
            </a:extLst>
          </p:cNvPr>
          <p:cNvSpPr txBox="1"/>
          <p:nvPr/>
        </p:nvSpPr>
        <p:spPr>
          <a:xfrm>
            <a:off x="1935078" y="751973"/>
            <a:ext cx="8973552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>
                <a:cs typeface="Calibri"/>
              </a:rPr>
              <a:t>2. </a:t>
            </a:r>
            <a:r>
              <a:rPr lang="cs-CZ" sz="2800" b="1" dirty="0">
                <a:cs typeface="Calibri"/>
              </a:rPr>
              <a:t>Která možnost představuje správně uspořádané části převodního systému od </a:t>
            </a:r>
            <a:r>
              <a:rPr lang="cs-CZ" sz="2800" b="1" u="sng" dirty="0">
                <a:cs typeface="Calibri"/>
              </a:rPr>
              <a:t>nejrychlejšího</a:t>
            </a:r>
            <a:r>
              <a:rPr lang="cs-CZ" sz="2800" b="1" dirty="0">
                <a:cs typeface="Calibri"/>
              </a:rPr>
              <a:t> přenosu po </a:t>
            </a:r>
            <a:r>
              <a:rPr lang="cs-CZ" sz="2800" b="1" u="sng" dirty="0">
                <a:cs typeface="Calibri"/>
              </a:rPr>
              <a:t>nejpomalejší</a:t>
            </a:r>
            <a:r>
              <a:rPr lang="cs-CZ" sz="2800" b="1" dirty="0">
                <a:cs typeface="Calibri"/>
              </a:rPr>
              <a:t>?</a:t>
            </a:r>
          </a:p>
          <a:p>
            <a:endParaRPr lang="cs-CZ" sz="2800" dirty="0">
              <a:cs typeface="Calibri"/>
            </a:endParaRPr>
          </a:p>
          <a:p>
            <a:r>
              <a:rPr lang="cs-CZ" sz="2800" dirty="0">
                <a:cs typeface="Calibri"/>
              </a:rPr>
              <a:t>A) </a:t>
            </a:r>
            <a:r>
              <a:rPr lang="cs-CZ" sz="2800" err="1">
                <a:cs typeface="Calibri"/>
              </a:rPr>
              <a:t>Tawarova</a:t>
            </a:r>
            <a:r>
              <a:rPr lang="cs-CZ" sz="2800" dirty="0">
                <a:cs typeface="Calibri"/>
              </a:rPr>
              <a:t> </a:t>
            </a:r>
            <a:r>
              <a:rPr lang="cs-CZ" sz="2800" err="1">
                <a:cs typeface="Calibri"/>
              </a:rPr>
              <a:t>raménka+</a:t>
            </a:r>
            <a:r>
              <a:rPr lang="cs-CZ" sz="2800" err="1">
                <a:ea typeface="+mn-lt"/>
                <a:cs typeface="+mn-lt"/>
              </a:rPr>
              <a:t>Hisův</a:t>
            </a:r>
            <a:r>
              <a:rPr lang="cs-CZ" sz="2800" dirty="0">
                <a:ea typeface="+mn-lt"/>
                <a:cs typeface="+mn-lt"/>
              </a:rPr>
              <a:t> svazek &gt; AV uzel &gt; Purkyňova vlákna &gt; Svazky pro atriální přenos</a:t>
            </a:r>
          </a:p>
          <a:p>
            <a:r>
              <a:rPr lang="cs-CZ" sz="2800" dirty="0">
                <a:ea typeface="+mn-lt"/>
                <a:cs typeface="+mn-lt"/>
              </a:rPr>
              <a:t>B) Purkyňova vlákna &gt; </a:t>
            </a:r>
            <a:r>
              <a:rPr lang="cs-CZ" sz="2800" err="1">
                <a:ea typeface="+mn-lt"/>
                <a:cs typeface="+mn-lt"/>
              </a:rPr>
              <a:t>Tawarova</a:t>
            </a:r>
            <a:r>
              <a:rPr lang="cs-CZ" sz="2800" dirty="0">
                <a:ea typeface="+mn-lt"/>
                <a:cs typeface="+mn-lt"/>
              </a:rPr>
              <a:t> </a:t>
            </a:r>
            <a:r>
              <a:rPr lang="cs-CZ" sz="2800" err="1">
                <a:ea typeface="+mn-lt"/>
                <a:cs typeface="+mn-lt"/>
              </a:rPr>
              <a:t>raménka+Hisův</a:t>
            </a:r>
            <a:r>
              <a:rPr lang="cs-CZ" sz="2800" dirty="0">
                <a:ea typeface="+mn-lt"/>
                <a:cs typeface="+mn-lt"/>
              </a:rPr>
              <a:t> svazek &gt; AV uzel &gt; Svazky pro atriální přenos</a:t>
            </a:r>
          </a:p>
          <a:p>
            <a:r>
              <a:rPr lang="cs-CZ" sz="2800" dirty="0">
                <a:ea typeface="+mn-lt"/>
                <a:cs typeface="+mn-lt"/>
              </a:rPr>
              <a:t>C) Purkyňova vlákna &gt; Svazky pro atriální přenos &gt; </a:t>
            </a:r>
            <a:r>
              <a:rPr lang="cs-CZ" sz="2800" err="1">
                <a:ea typeface="+mn-lt"/>
                <a:cs typeface="+mn-lt"/>
              </a:rPr>
              <a:t>Tawarova</a:t>
            </a:r>
            <a:r>
              <a:rPr lang="cs-CZ" sz="2800" dirty="0">
                <a:ea typeface="+mn-lt"/>
                <a:cs typeface="+mn-lt"/>
              </a:rPr>
              <a:t> </a:t>
            </a:r>
            <a:r>
              <a:rPr lang="cs-CZ" sz="2800" err="1">
                <a:ea typeface="+mn-lt"/>
                <a:cs typeface="+mn-lt"/>
              </a:rPr>
              <a:t>raménka+Hisův</a:t>
            </a:r>
            <a:r>
              <a:rPr lang="cs-CZ" sz="2800" dirty="0">
                <a:ea typeface="+mn-lt"/>
                <a:cs typeface="+mn-lt"/>
              </a:rPr>
              <a:t> svazek &gt; AV uzel</a:t>
            </a:r>
          </a:p>
          <a:p>
            <a:r>
              <a:rPr lang="cs-CZ" sz="2800" dirty="0">
                <a:ea typeface="+mn-lt"/>
                <a:cs typeface="+mn-lt"/>
              </a:rPr>
              <a:t>D) Purkyňova vlákna &gt; </a:t>
            </a:r>
            <a:r>
              <a:rPr lang="cs-CZ" sz="2800" err="1">
                <a:ea typeface="+mn-lt"/>
                <a:cs typeface="+mn-lt"/>
              </a:rPr>
              <a:t>Tawarova</a:t>
            </a:r>
            <a:r>
              <a:rPr lang="cs-CZ" sz="2800" dirty="0">
                <a:ea typeface="+mn-lt"/>
                <a:cs typeface="+mn-lt"/>
              </a:rPr>
              <a:t> </a:t>
            </a:r>
            <a:r>
              <a:rPr lang="cs-CZ" sz="2800" err="1">
                <a:ea typeface="+mn-lt"/>
                <a:cs typeface="+mn-lt"/>
              </a:rPr>
              <a:t>raménka+Hisův</a:t>
            </a:r>
            <a:r>
              <a:rPr lang="cs-CZ" sz="2800" dirty="0">
                <a:ea typeface="+mn-lt"/>
                <a:cs typeface="+mn-lt"/>
              </a:rPr>
              <a:t> svazek &gt; Svazky pro atriální přenos &gt; AV uzel</a:t>
            </a:r>
          </a:p>
          <a:p>
            <a:endParaRPr lang="cs-CZ" sz="2800" dirty="0">
              <a:ea typeface="+mn-lt"/>
              <a:cs typeface="+mn-lt"/>
            </a:endParaRPr>
          </a:p>
          <a:p>
            <a:endParaRPr lang="cs-CZ" sz="2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550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0D09A-CF11-05A5-EA2E-7C479C44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BDA389-9C12-7376-DAD7-E6D5F8B5E879}"/>
              </a:ext>
            </a:extLst>
          </p:cNvPr>
          <p:cNvSpPr txBox="1"/>
          <p:nvPr/>
        </p:nvSpPr>
        <p:spPr>
          <a:xfrm>
            <a:off x="1173078" y="1854868"/>
            <a:ext cx="1017671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200" b="1" dirty="0">
                <a:ea typeface="+mn-lt"/>
                <a:cs typeface="+mn-lt"/>
              </a:rPr>
              <a:t>3. Nakreslete </a:t>
            </a:r>
            <a:r>
              <a:rPr lang="cs-CZ" sz="3200" b="1" err="1">
                <a:ea typeface="+mn-lt"/>
                <a:cs typeface="+mn-lt"/>
              </a:rPr>
              <a:t>Einthovenův</a:t>
            </a:r>
            <a:r>
              <a:rPr lang="cs-CZ" sz="3200" b="1" dirty="0">
                <a:ea typeface="+mn-lt"/>
                <a:cs typeface="+mn-lt"/>
              </a:rPr>
              <a:t> </a:t>
            </a:r>
            <a:r>
              <a:rPr lang="cs-CZ" sz="3200" b="1" err="1">
                <a:ea typeface="+mn-lt"/>
                <a:cs typeface="+mn-lt"/>
              </a:rPr>
              <a:t>trojuhelník</a:t>
            </a:r>
            <a:r>
              <a:rPr lang="cs-CZ" sz="3200" b="1" dirty="0">
                <a:ea typeface="+mn-lt"/>
                <a:cs typeface="+mn-lt"/>
              </a:rPr>
              <a:t> se všemi 6 frontálními </a:t>
            </a:r>
            <a:r>
              <a:rPr lang="cs-CZ" sz="3200" b="1" err="1">
                <a:ea typeface="+mn-lt"/>
                <a:cs typeface="+mn-lt"/>
              </a:rPr>
              <a:t>svodmi</a:t>
            </a:r>
            <a:r>
              <a:rPr lang="cs-CZ" sz="3200" b="1" dirty="0">
                <a:ea typeface="+mn-lt"/>
                <a:cs typeface="+mn-lt"/>
              </a:rPr>
              <a:t>, označte - a + terminál každého svodu a </a:t>
            </a:r>
            <a:r>
              <a:rPr lang="cs-CZ" sz="3200" b="1" err="1">
                <a:ea typeface="+mn-lt"/>
                <a:cs typeface="+mn-lt"/>
              </a:rPr>
              <a:t>ůhel</a:t>
            </a:r>
            <a:r>
              <a:rPr lang="cs-CZ" sz="3200" b="1" dirty="0">
                <a:ea typeface="+mn-lt"/>
                <a:cs typeface="+mn-lt"/>
              </a:rPr>
              <a:t>, který svírá. </a:t>
            </a:r>
            <a:endParaRPr lang="cs-CZ" sz="32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051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64619-FE8D-9F70-C8B5-2514BDEB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Obsah obrázku text, diagram, řada/pruh, kruh&#10;&#10;Popis se vygeneroval automaticky.">
            <a:extLst>
              <a:ext uri="{FF2B5EF4-FFF2-40B4-BE49-F238E27FC236}">
                <a16:creationId xmlns:a16="http://schemas.microsoft.com/office/drawing/2014/main" id="{389E44D7-3420-4808-8F30-B43CF0E85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995" y="358942"/>
            <a:ext cx="5899484" cy="58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3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244" y="1462984"/>
            <a:ext cx="5416207" cy="47655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29907" y="586435"/>
            <a:ext cx="4986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Převodní</a:t>
            </a:r>
            <a:r>
              <a:rPr spc="-50" dirty="0"/>
              <a:t> </a:t>
            </a:r>
            <a:r>
              <a:rPr spc="-5" dirty="0"/>
              <a:t>systém</a:t>
            </a:r>
            <a:r>
              <a:rPr spc="-45" dirty="0"/>
              <a:t> </a:t>
            </a:r>
            <a:r>
              <a:rPr spc="-5" dirty="0"/>
              <a:t>srdce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36944" y="2027282"/>
            <a:ext cx="4365625" cy="3227935"/>
          </a:xfrm>
          <a:prstGeom prst="rect">
            <a:avLst/>
          </a:prstGeom>
        </p:spPr>
        <p:txBody>
          <a:bodyPr vert="horz" wrap="square" lIns="0" tIns="12509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200" b="1" spc="5" dirty="0">
                <a:latin typeface="Corbel"/>
                <a:cs typeface="Corbel"/>
              </a:rPr>
              <a:t>SA</a:t>
            </a:r>
            <a:r>
              <a:rPr sz="2200" b="1" spc="-30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uzel</a:t>
            </a:r>
            <a:endParaRPr sz="2200">
              <a:latin typeface="Corbel"/>
              <a:cs typeface="Corbel"/>
            </a:endParaRPr>
          </a:p>
          <a:p>
            <a:pPr marL="12700" marR="5080">
              <a:lnSpc>
                <a:spcPts val="2130"/>
              </a:lnSpc>
              <a:spcBef>
                <a:spcPts val="1390"/>
              </a:spcBef>
            </a:pPr>
            <a:r>
              <a:rPr sz="2200" b="1" dirty="0">
                <a:latin typeface="Corbel"/>
                <a:cs typeface="Corbel"/>
              </a:rPr>
              <a:t>svalovina síní </a:t>
            </a:r>
            <a:r>
              <a:rPr sz="2200" b="1" spc="10" dirty="0">
                <a:latin typeface="Corbel"/>
                <a:cs typeface="Corbel"/>
              </a:rPr>
              <a:t>+ </a:t>
            </a:r>
            <a:r>
              <a:rPr sz="2200" b="1" dirty="0">
                <a:latin typeface="Corbel"/>
                <a:cs typeface="Corbel"/>
              </a:rPr>
              <a:t>Internodálne trakty </a:t>
            </a:r>
            <a:r>
              <a:rPr sz="2200" b="1" spc="5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(</a:t>
            </a:r>
            <a:r>
              <a:rPr sz="2200" b="1" spc="-70" dirty="0">
                <a:latin typeface="Corbel"/>
                <a:cs typeface="Corbel"/>
              </a:rPr>
              <a:t>W</a:t>
            </a:r>
            <a:r>
              <a:rPr sz="2200" b="1" dirty="0">
                <a:latin typeface="Corbel"/>
                <a:cs typeface="Corbel"/>
              </a:rPr>
              <a:t>enc</a:t>
            </a:r>
            <a:r>
              <a:rPr sz="2200" b="1" spc="-40" dirty="0">
                <a:latin typeface="Corbel"/>
                <a:cs typeface="Corbel"/>
              </a:rPr>
              <a:t>k</a:t>
            </a:r>
            <a:r>
              <a:rPr sz="2200" b="1" spc="5" dirty="0">
                <a:latin typeface="Corbel"/>
                <a:cs typeface="Corbel"/>
              </a:rPr>
              <a:t>ebach,</a:t>
            </a:r>
            <a:r>
              <a:rPr sz="2200" b="1" spc="-150" dirty="0">
                <a:latin typeface="Corbel"/>
                <a:cs typeface="Corbel"/>
              </a:rPr>
              <a:t> </a:t>
            </a:r>
            <a:r>
              <a:rPr sz="2200" b="1" dirty="0" err="1">
                <a:latin typeface="Corbel"/>
                <a:cs typeface="Corbel"/>
              </a:rPr>
              <a:t>Thorel</a:t>
            </a:r>
            <a:r>
              <a:rPr sz="2200" b="1" spc="5" dirty="0">
                <a:latin typeface="Corbel"/>
                <a:cs typeface="Corbel"/>
              </a:rPr>
              <a:t>,</a:t>
            </a:r>
            <a:r>
              <a:rPr sz="2200" b="1" spc="-40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James</a:t>
            </a:r>
            <a:r>
              <a:rPr sz="2200" dirty="0">
                <a:latin typeface="Corbel"/>
                <a:cs typeface="Corbel"/>
              </a:rPr>
              <a:t>)</a:t>
            </a:r>
            <a:r>
              <a:rPr sz="2200" spc="5" dirty="0">
                <a:latin typeface="Corbel"/>
                <a:cs typeface="Corbel"/>
              </a:rPr>
              <a:t>: </a:t>
            </a:r>
            <a:r>
              <a:rPr sz="2200" dirty="0">
                <a:latin typeface="Corbel"/>
                <a:cs typeface="Corbel"/>
              </a:rPr>
              <a:t>0,</a:t>
            </a:r>
            <a:r>
              <a:rPr sz="2200" spc="5" dirty="0">
                <a:latin typeface="Corbel"/>
                <a:cs typeface="Corbel"/>
              </a:rPr>
              <a:t>5</a:t>
            </a:r>
            <a:r>
              <a:rPr sz="2200" dirty="0">
                <a:latin typeface="Corbel"/>
                <a:cs typeface="Corbel"/>
              </a:rPr>
              <a:t> </a:t>
            </a:r>
            <a:r>
              <a:rPr sz="2200" spc="5" dirty="0">
                <a:latin typeface="Corbel"/>
                <a:cs typeface="Corbel"/>
              </a:rPr>
              <a:t>m/s</a:t>
            </a:r>
            <a:endParaRPr sz="2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200" b="1" spc="-50" dirty="0">
                <a:latin typeface="Corbel"/>
                <a:cs typeface="Corbel"/>
              </a:rPr>
              <a:t>AV</a:t>
            </a:r>
            <a:r>
              <a:rPr sz="2200" b="1" spc="-5" dirty="0">
                <a:latin typeface="Corbel"/>
                <a:cs typeface="Corbel"/>
              </a:rPr>
              <a:t> </a:t>
            </a:r>
            <a:r>
              <a:rPr sz="2200" b="1" spc="5" dirty="0">
                <a:latin typeface="Corbel"/>
                <a:cs typeface="Corbel"/>
              </a:rPr>
              <a:t>uzel</a:t>
            </a:r>
            <a:r>
              <a:rPr sz="2200" spc="5" dirty="0">
                <a:latin typeface="Corbel"/>
                <a:cs typeface="Corbel"/>
              </a:rPr>
              <a:t>:</a:t>
            </a:r>
            <a:r>
              <a:rPr sz="2200" spc="-5" dirty="0">
                <a:latin typeface="Corbel"/>
                <a:cs typeface="Corbel"/>
              </a:rPr>
              <a:t> </a:t>
            </a:r>
            <a:r>
              <a:rPr sz="2200" spc="5" dirty="0">
                <a:latin typeface="Corbel"/>
                <a:cs typeface="Corbel"/>
              </a:rPr>
              <a:t>0,05</a:t>
            </a:r>
            <a:r>
              <a:rPr sz="2200" spc="-5" dirty="0">
                <a:latin typeface="Corbel"/>
                <a:cs typeface="Corbel"/>
              </a:rPr>
              <a:t> </a:t>
            </a:r>
            <a:r>
              <a:rPr sz="2200" spc="5" dirty="0">
                <a:latin typeface="Corbel"/>
                <a:cs typeface="Corbel"/>
              </a:rPr>
              <a:t>m/s</a:t>
            </a:r>
            <a:r>
              <a:rPr sz="2200" spc="15" dirty="0">
                <a:latin typeface="Corbel"/>
                <a:cs typeface="Corbel"/>
              </a:rPr>
              <a:t> </a:t>
            </a:r>
            <a:r>
              <a:rPr sz="1650" i="1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orbel"/>
                <a:cs typeface="Corbel"/>
              </a:rPr>
              <a:t>(NODÁLNÍ</a:t>
            </a:r>
            <a:r>
              <a:rPr sz="1650" i="1" u="heavy" spc="-60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orbel"/>
                <a:cs typeface="Corbel"/>
              </a:rPr>
              <a:t> </a:t>
            </a:r>
            <a:r>
              <a:rPr sz="1650" i="1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orbel"/>
                <a:cs typeface="Corbel"/>
              </a:rPr>
              <a:t>ZDRŽENÍ)</a:t>
            </a:r>
            <a:endParaRPr sz="1650">
              <a:latin typeface="Corbel"/>
              <a:cs typeface="Corbel"/>
            </a:endParaRPr>
          </a:p>
          <a:p>
            <a:pPr marL="12700" marR="716915">
              <a:lnSpc>
                <a:spcPts val="3529"/>
              </a:lnSpc>
              <a:spcBef>
                <a:spcPts val="105"/>
              </a:spcBef>
            </a:pPr>
            <a:r>
              <a:rPr sz="2200" b="1" dirty="0">
                <a:latin typeface="Corbel"/>
                <a:cs typeface="Corbel"/>
              </a:rPr>
              <a:t>Hiss</a:t>
            </a:r>
            <a:r>
              <a:rPr sz="2200" b="1" spc="5" dirty="0">
                <a:latin typeface="Corbel"/>
                <a:cs typeface="Corbel"/>
              </a:rPr>
              <a:t>,</a:t>
            </a:r>
            <a:r>
              <a:rPr sz="2200" b="1" dirty="0">
                <a:latin typeface="Corbel"/>
                <a:cs typeface="Corbel"/>
              </a:rPr>
              <a:t> lev</a:t>
            </a:r>
            <a:r>
              <a:rPr sz="2200" b="1" spc="10" dirty="0">
                <a:latin typeface="Corbel"/>
                <a:cs typeface="Corbel"/>
              </a:rPr>
              <a:t>ý</a:t>
            </a:r>
            <a:r>
              <a:rPr sz="2200" b="1" dirty="0">
                <a:latin typeface="Corbel"/>
                <a:cs typeface="Corbel"/>
              </a:rPr>
              <a:t> </a:t>
            </a:r>
            <a:r>
              <a:rPr sz="2200" b="1" spc="10" dirty="0">
                <a:latin typeface="Corbel"/>
                <a:cs typeface="Corbel"/>
              </a:rPr>
              <a:t>a</a:t>
            </a:r>
            <a:r>
              <a:rPr sz="2200" b="1" dirty="0">
                <a:latin typeface="Corbel"/>
                <a:cs typeface="Corbel"/>
              </a:rPr>
              <a:t> prav</a:t>
            </a:r>
            <a:r>
              <a:rPr sz="2200" b="1" spc="10" dirty="0">
                <a:latin typeface="Corbel"/>
                <a:cs typeface="Corbel"/>
              </a:rPr>
              <a:t>ý</a:t>
            </a:r>
            <a:r>
              <a:rPr sz="2200" b="1" spc="-155" dirty="0">
                <a:latin typeface="Corbel"/>
                <a:cs typeface="Corbel"/>
              </a:rPr>
              <a:t> T</a:t>
            </a:r>
            <a:r>
              <a:rPr sz="2200" b="1" spc="5" dirty="0">
                <a:latin typeface="Corbel"/>
                <a:cs typeface="Corbel"/>
              </a:rPr>
              <a:t>awa</a:t>
            </a:r>
            <a:r>
              <a:rPr sz="2200" b="1" spc="30" dirty="0">
                <a:latin typeface="Corbel"/>
                <a:cs typeface="Corbel"/>
              </a:rPr>
              <a:t>r</a:t>
            </a:r>
            <a:r>
              <a:rPr sz="2200" spc="5" dirty="0">
                <a:latin typeface="Corbel"/>
                <a:cs typeface="Corbel"/>
              </a:rPr>
              <a:t>:</a:t>
            </a:r>
            <a:r>
              <a:rPr sz="2200" dirty="0">
                <a:latin typeface="Corbel"/>
                <a:cs typeface="Corbel"/>
              </a:rPr>
              <a:t> </a:t>
            </a:r>
            <a:r>
              <a:rPr sz="2200" spc="10" dirty="0">
                <a:latin typeface="Corbel"/>
                <a:cs typeface="Corbel"/>
              </a:rPr>
              <a:t>2</a:t>
            </a:r>
            <a:r>
              <a:rPr sz="2200" dirty="0">
                <a:latin typeface="Corbel"/>
                <a:cs typeface="Corbel"/>
              </a:rPr>
              <a:t> m/s  </a:t>
            </a:r>
            <a:r>
              <a:rPr sz="2200" b="1" spc="5" dirty="0">
                <a:latin typeface="Corbel"/>
                <a:cs typeface="Corbel"/>
              </a:rPr>
              <a:t>Purkyňova vlákna</a:t>
            </a:r>
            <a:r>
              <a:rPr sz="2200" spc="5" dirty="0">
                <a:latin typeface="Corbel"/>
                <a:cs typeface="Corbel"/>
              </a:rPr>
              <a:t>: </a:t>
            </a:r>
            <a:r>
              <a:rPr sz="2200" spc="10" dirty="0">
                <a:latin typeface="Corbel"/>
                <a:cs typeface="Corbel"/>
              </a:rPr>
              <a:t>4 </a:t>
            </a:r>
            <a:r>
              <a:rPr sz="2200" spc="5" dirty="0">
                <a:latin typeface="Corbel"/>
                <a:cs typeface="Corbel"/>
              </a:rPr>
              <a:t>m/s </a:t>
            </a:r>
            <a:r>
              <a:rPr sz="2200" spc="1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svalovina</a:t>
            </a:r>
            <a:r>
              <a:rPr sz="2200" spc="-5" dirty="0">
                <a:latin typeface="Corbel"/>
                <a:cs typeface="Corbel"/>
              </a:rPr>
              <a:t> komor:</a:t>
            </a:r>
            <a:r>
              <a:rPr sz="2200" dirty="0">
                <a:latin typeface="Corbel"/>
                <a:cs typeface="Corbel"/>
              </a:rPr>
              <a:t> </a:t>
            </a:r>
            <a:r>
              <a:rPr sz="2200" spc="5" dirty="0">
                <a:latin typeface="Corbel"/>
                <a:cs typeface="Corbel"/>
              </a:rPr>
              <a:t>0,5</a:t>
            </a:r>
            <a:r>
              <a:rPr sz="2200" spc="-5" dirty="0">
                <a:latin typeface="Corbel"/>
                <a:cs typeface="Corbel"/>
              </a:rPr>
              <a:t> </a:t>
            </a:r>
            <a:r>
              <a:rPr sz="2200" spc="5" dirty="0">
                <a:latin typeface="Corbel"/>
                <a:cs typeface="Corbel"/>
              </a:rPr>
              <a:t>m/s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2767" y="6365188"/>
            <a:ext cx="97739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Heart</a:t>
            </a:r>
            <a:r>
              <a:rPr sz="800" i="1" spc="-2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Contractions</a:t>
            </a:r>
            <a:r>
              <a:rPr sz="800" i="1" spc="-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Simpliﬁed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-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Interactive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Biology,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with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Leslie</a:t>
            </a:r>
            <a:r>
              <a:rPr sz="800" i="1" spc="-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Samuel.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Interactive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Biology,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with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Leslie</a:t>
            </a:r>
            <a:r>
              <a:rPr sz="800" i="1" spc="-2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Samuel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|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Making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Biology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Fun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7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3"/>
              </a:rPr>
              <a:t>http://www.interactive-biology.com/3619/heart-contractions-simpliﬁed/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9655" y="2901188"/>
            <a:ext cx="55816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Jak</a:t>
            </a:r>
            <a:r>
              <a:rPr sz="6000" spc="-55" dirty="0"/>
              <a:t> </a:t>
            </a:r>
            <a:r>
              <a:rPr sz="6000" spc="-10" dirty="0"/>
              <a:t>hodnotit</a:t>
            </a:r>
            <a:r>
              <a:rPr sz="6000" spc="-50" dirty="0"/>
              <a:t> EKG?</a:t>
            </a:r>
            <a:endParaRPr sz="6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6135" y="802191"/>
            <a:ext cx="9709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Před</a:t>
            </a:r>
            <a:r>
              <a:rPr spc="-25" dirty="0"/>
              <a:t> </a:t>
            </a:r>
            <a:r>
              <a:rPr spc="-5" dirty="0"/>
              <a:t>samotným</a:t>
            </a:r>
            <a:r>
              <a:rPr spc="-25" dirty="0"/>
              <a:t> </a:t>
            </a:r>
            <a:r>
              <a:rPr spc="-5" dirty="0"/>
              <a:t>hodnocením</a:t>
            </a:r>
            <a:r>
              <a:rPr spc="-25" dirty="0"/>
              <a:t> </a:t>
            </a:r>
            <a:r>
              <a:rPr spc="-10" dirty="0"/>
              <a:t>zkontrolujeme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4465" y="2898193"/>
            <a:ext cx="5391150" cy="157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 indent="-167005">
              <a:lnSpc>
                <a:spcPct val="100000"/>
              </a:lnSpc>
              <a:spcBef>
                <a:spcPts val="100"/>
              </a:spcBef>
              <a:buSzPct val="78571"/>
              <a:buChar char="•"/>
              <a:tabLst>
                <a:tab pos="179705" algn="l"/>
              </a:tabLst>
            </a:pPr>
            <a:r>
              <a:rPr sz="2800" spc="-30" dirty="0">
                <a:latin typeface="Corbel"/>
                <a:cs typeface="Corbel"/>
              </a:rPr>
              <a:t>Posun</a:t>
            </a:r>
            <a:r>
              <a:rPr sz="2800" spc="-2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papíru</a:t>
            </a:r>
            <a:r>
              <a:rPr sz="2800" spc="-2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(standardně</a:t>
            </a:r>
            <a:r>
              <a:rPr sz="2800" spc="55" dirty="0">
                <a:latin typeface="Corbel"/>
                <a:cs typeface="Corbel"/>
              </a:rPr>
              <a:t> </a:t>
            </a:r>
            <a:r>
              <a:rPr sz="2800" b="1" spc="-45" dirty="0">
                <a:latin typeface="Corbel"/>
                <a:cs typeface="Corbel"/>
              </a:rPr>
              <a:t>25</a:t>
            </a:r>
            <a:r>
              <a:rPr sz="2800" b="1" spc="-25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mm/s</a:t>
            </a:r>
            <a:r>
              <a:rPr sz="2800" spc="-5" dirty="0">
                <a:latin typeface="Corbel"/>
                <a:cs typeface="Corbel"/>
              </a:rPr>
              <a:t>)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Corbel"/>
              <a:buChar char="•"/>
            </a:pPr>
            <a:endParaRPr sz="2800">
              <a:latin typeface="Corbel"/>
              <a:cs typeface="Corbel"/>
            </a:endParaRPr>
          </a:p>
          <a:p>
            <a:pPr marL="179070" indent="-167005">
              <a:lnSpc>
                <a:spcPct val="100000"/>
              </a:lnSpc>
              <a:spcBef>
                <a:spcPts val="2070"/>
              </a:spcBef>
              <a:buSzPct val="78571"/>
              <a:buChar char="•"/>
              <a:tabLst>
                <a:tab pos="179705" algn="l"/>
              </a:tabLst>
            </a:pPr>
            <a:r>
              <a:rPr sz="2800" spc="-5" dirty="0">
                <a:latin typeface="Corbel"/>
                <a:cs typeface="Corbel"/>
              </a:rPr>
              <a:t>Cejch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(standardně</a:t>
            </a:r>
            <a:r>
              <a:rPr sz="2800" spc="40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10</a:t>
            </a:r>
            <a:r>
              <a:rPr sz="2800" b="1" spc="-15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mm</a:t>
            </a:r>
            <a:r>
              <a:rPr sz="2800" b="1" spc="-15" dirty="0">
                <a:latin typeface="Corbel"/>
                <a:cs typeface="Corbel"/>
              </a:rPr>
              <a:t> </a:t>
            </a:r>
            <a:r>
              <a:rPr sz="2800" b="1" dirty="0">
                <a:latin typeface="Corbel"/>
                <a:cs typeface="Corbel"/>
              </a:rPr>
              <a:t>=</a:t>
            </a:r>
            <a:r>
              <a:rPr sz="2800" b="1" spc="-15" dirty="0">
                <a:latin typeface="Corbel"/>
                <a:cs typeface="Corbel"/>
              </a:rPr>
              <a:t> </a:t>
            </a:r>
            <a:r>
              <a:rPr sz="2800" b="1" dirty="0">
                <a:latin typeface="Corbel"/>
                <a:cs typeface="Corbel"/>
              </a:rPr>
              <a:t>1</a:t>
            </a:r>
            <a:r>
              <a:rPr sz="2800" b="1" spc="-15" dirty="0">
                <a:latin typeface="Corbel"/>
                <a:cs typeface="Corbel"/>
              </a:rPr>
              <a:t> </a:t>
            </a:r>
            <a:r>
              <a:rPr sz="2800" b="1" dirty="0">
                <a:latin typeface="Corbel"/>
                <a:cs typeface="Corbel"/>
              </a:rPr>
              <a:t>mV</a:t>
            </a:r>
            <a:r>
              <a:rPr sz="2800" dirty="0">
                <a:latin typeface="Corbel"/>
                <a:cs typeface="Corbel"/>
              </a:rPr>
              <a:t>)</a:t>
            </a:r>
            <a:endParaRPr sz="28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3394" y="1916059"/>
            <a:ext cx="3800404" cy="39824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19734" y="5917152"/>
            <a:ext cx="45637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spc="-10" dirty="0">
                <a:solidFill>
                  <a:srgbClr val="A5A5A5"/>
                </a:solidFill>
                <a:uFill>
                  <a:solidFill>
                    <a:srgbClr val="A5A5A5"/>
                  </a:solidFill>
                </a:uFill>
                <a:latin typeface="Corbel"/>
                <a:cs typeface="Corbel"/>
                <a:hlinkClick r:id="rId3"/>
              </a:rPr>
              <a:t>https://image.slidesharecdn.com/ecg1-150118014152-conversion-gate02/95/ecg-1-3-638.jpg?cb=1421566959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9650" y="6114554"/>
            <a:ext cx="2520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A5A5A5"/>
                </a:solidFill>
                <a:latin typeface="Corbel"/>
                <a:cs typeface="Corbel"/>
              </a:rPr>
              <a:t>Dostupné</a:t>
            </a:r>
            <a:r>
              <a:rPr sz="900" spc="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900" spc="-5" dirty="0">
                <a:solidFill>
                  <a:srgbClr val="A5A5A5"/>
                </a:solidFill>
                <a:latin typeface="Corbel"/>
                <a:cs typeface="Corbel"/>
              </a:rPr>
              <a:t>z:</a:t>
            </a:r>
            <a:r>
              <a:rPr sz="900" spc="30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900" spc="-10" dirty="0">
                <a:solidFill>
                  <a:srgbClr val="A5A5A5"/>
                </a:solidFill>
                <a:latin typeface="Corbel"/>
                <a:cs typeface="Corbel"/>
                <a:hlinkClick r:id="rId2"/>
              </a:rPr>
              <a:t>https://www.techmed.sk/kalibracia-ek</a:t>
            </a:r>
            <a:r>
              <a:rPr sz="900" spc="-10" dirty="0">
                <a:solidFill>
                  <a:srgbClr val="A5A5A5"/>
                </a:solidFill>
                <a:latin typeface="Corbel"/>
                <a:cs typeface="Corbel"/>
              </a:rPr>
              <a:t>g/</a:t>
            </a:r>
            <a:endParaRPr sz="90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30" y="96270"/>
            <a:ext cx="11830429" cy="6095832"/>
            <a:chOff x="-3830" y="96270"/>
            <a:chExt cx="11830429" cy="6095832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4175" y="96270"/>
              <a:ext cx="5554100" cy="29122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830" y="3097792"/>
              <a:ext cx="6094734" cy="30943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8625" y="3008500"/>
              <a:ext cx="5657974" cy="3096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2859" y="562757"/>
            <a:ext cx="3203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0" dirty="0">
                <a:latin typeface="Corbel"/>
                <a:cs typeface="Corbel"/>
              </a:rPr>
              <a:t>EKG</a:t>
            </a:r>
            <a:r>
              <a:rPr b="1" spc="-85" dirty="0">
                <a:latin typeface="Corbel"/>
                <a:cs typeface="Corbel"/>
              </a:rPr>
              <a:t> </a:t>
            </a:r>
            <a:r>
              <a:rPr b="1" spc="-5" dirty="0">
                <a:latin typeface="Corbel"/>
                <a:cs typeface="Corbel"/>
              </a:rPr>
              <a:t>desatero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5309" y="2446134"/>
            <a:ext cx="1967865" cy="1965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33822" y="1218483"/>
            <a:ext cx="2980055" cy="4872488"/>
          </a:xfrm>
          <a:prstGeom prst="rect">
            <a:avLst/>
          </a:prstGeom>
        </p:spPr>
        <p:txBody>
          <a:bodyPr vert="horz" wrap="square" lIns="0" tIns="156845" rIns="0" bIns="0" rtlCol="0" anchor="t">
            <a:spAutoFit/>
          </a:bodyPr>
          <a:lstStyle/>
          <a:p>
            <a:pPr marL="1133475" indent="-170815">
              <a:lnSpc>
                <a:spcPct val="100000"/>
              </a:lnSpc>
              <a:spcBef>
                <a:spcPts val="1235"/>
              </a:spcBef>
              <a:buSzPct val="79545"/>
              <a:buChar char="•"/>
              <a:tabLst>
                <a:tab pos="1134110" algn="l"/>
              </a:tabLst>
            </a:pPr>
            <a:r>
              <a:rPr sz="2200" b="1" spc="-5" dirty="0">
                <a:solidFill>
                  <a:srgbClr val="FF0000"/>
                </a:solidFill>
                <a:latin typeface="Corbel"/>
                <a:cs typeface="Corbel"/>
              </a:rPr>
              <a:t>Rytmus</a:t>
            </a:r>
            <a:endParaRPr lang="cs-CZ" sz="2200" b="1">
              <a:solidFill>
                <a:srgbClr val="FF0000"/>
              </a:solidFill>
              <a:latin typeface="Corbel"/>
              <a:cs typeface="Corbel"/>
            </a:endParaRPr>
          </a:p>
          <a:p>
            <a:pPr marL="1291590" lvl="1" indent="-170815">
              <a:lnSpc>
                <a:spcPct val="100000"/>
              </a:lnSpc>
              <a:spcBef>
                <a:spcPts val="1135"/>
              </a:spcBef>
              <a:buSzPct val="79545"/>
              <a:buChar char="•"/>
              <a:tabLst>
                <a:tab pos="1292225" algn="l"/>
              </a:tabLst>
            </a:pPr>
            <a:r>
              <a:rPr sz="2200" b="1" spc="-15" dirty="0">
                <a:solidFill>
                  <a:srgbClr val="FF0000"/>
                </a:solidFill>
                <a:latin typeface="Corbel"/>
                <a:cs typeface="Corbel"/>
              </a:rPr>
              <a:t>Akce</a:t>
            </a:r>
            <a:endParaRPr sz="2200" b="1">
              <a:solidFill>
                <a:srgbClr val="FF0000"/>
              </a:solidFill>
              <a:latin typeface="Corbel"/>
              <a:cs typeface="Corbel"/>
            </a:endParaRPr>
          </a:p>
          <a:p>
            <a:pPr marL="982980" indent="-170815">
              <a:lnSpc>
                <a:spcPct val="100000"/>
              </a:lnSpc>
              <a:spcBef>
                <a:spcPts val="1135"/>
              </a:spcBef>
              <a:buSzPct val="79545"/>
              <a:buChar char="•"/>
              <a:tabLst>
                <a:tab pos="983615" algn="l"/>
              </a:tabLst>
            </a:pPr>
            <a:r>
              <a:rPr sz="2200" b="1" spc="-5" dirty="0">
                <a:solidFill>
                  <a:srgbClr val="FF0000"/>
                </a:solidFill>
                <a:latin typeface="Corbel"/>
                <a:cs typeface="Corbel"/>
              </a:rPr>
              <a:t>Frekvence</a:t>
            </a:r>
            <a:endParaRPr sz="2200" b="1">
              <a:solidFill>
                <a:srgbClr val="FF0000"/>
              </a:solidFill>
              <a:latin typeface="Corbel"/>
              <a:cs typeface="Corbel"/>
            </a:endParaRPr>
          </a:p>
          <a:p>
            <a:pPr marL="334010" indent="-170815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334645" algn="l"/>
              </a:tabLst>
            </a:pPr>
            <a:r>
              <a:rPr sz="2200" b="1" spc="-5" err="1">
                <a:solidFill>
                  <a:srgbClr val="FF0000"/>
                </a:solidFill>
                <a:latin typeface="Corbel"/>
                <a:cs typeface="Corbel"/>
              </a:rPr>
              <a:t>Elektrická</a:t>
            </a:r>
            <a:r>
              <a:rPr sz="2200" b="1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b="1" spc="-5" err="1">
                <a:solidFill>
                  <a:srgbClr val="FF0000"/>
                </a:solidFill>
                <a:latin typeface="Corbel"/>
                <a:cs typeface="Corbel"/>
              </a:rPr>
              <a:t>osa</a:t>
            </a:r>
            <a:r>
              <a:rPr sz="2200" b="1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b="1" spc="-5" err="1">
                <a:solidFill>
                  <a:srgbClr val="FF0000"/>
                </a:solidFill>
                <a:latin typeface="Corbel"/>
                <a:cs typeface="Corbel"/>
              </a:rPr>
              <a:t>srdeční</a:t>
            </a:r>
            <a:endParaRPr sz="2200" b="1" err="1">
              <a:solidFill>
                <a:srgbClr val="FF0000"/>
              </a:solidFill>
              <a:latin typeface="Corbel"/>
              <a:cs typeface="Corbel"/>
            </a:endParaRPr>
          </a:p>
          <a:p>
            <a:pPr marL="182245" indent="-170180">
              <a:lnSpc>
                <a:spcPts val="2620"/>
              </a:lnSpc>
              <a:spcBef>
                <a:spcPts val="1135"/>
              </a:spcBef>
              <a:buSzPct val="79545"/>
              <a:buChar char="•"/>
              <a:tabLst>
                <a:tab pos="182880" algn="l"/>
              </a:tabLst>
            </a:pPr>
            <a:r>
              <a:rPr sz="2200" spc="-5" dirty="0">
                <a:latin typeface="Corbel"/>
                <a:cs typeface="Corbel"/>
              </a:rPr>
              <a:t>Analýza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jednotlivých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vln</a:t>
            </a:r>
            <a:endParaRPr sz="2200">
              <a:latin typeface="Corbel"/>
              <a:cs typeface="Corbel"/>
            </a:endParaRPr>
          </a:p>
          <a:p>
            <a:pPr marL="1155700">
              <a:lnSpc>
                <a:spcPts val="2380"/>
              </a:lnSpc>
            </a:pPr>
            <a:r>
              <a:rPr sz="1600" b="1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600" b="1" spc="-34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Vln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P</a:t>
            </a:r>
          </a:p>
          <a:p>
            <a:pPr marL="821055" lvl="1" indent="-203835">
              <a:lnSpc>
                <a:spcPct val="100000"/>
              </a:lnSpc>
              <a:spcBef>
                <a:spcPts val="360"/>
              </a:spcBef>
              <a:buSzPct val="80000"/>
              <a:buFont typeface="Courier New"/>
              <a:buChar char="o"/>
              <a:tabLst>
                <a:tab pos="821690" algn="l"/>
              </a:tabLst>
            </a:pP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Interval</a:t>
            </a:r>
            <a:r>
              <a:rPr sz="2000" b="1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PQ </a:t>
            </a:r>
            <a:r>
              <a:rPr sz="2000" b="1" spc="-10" dirty="0">
                <a:solidFill>
                  <a:srgbClr val="FF0000"/>
                </a:solidFill>
                <a:latin typeface="Corbel"/>
                <a:cs typeface="Corbel"/>
              </a:rPr>
              <a:t>(PR)</a:t>
            </a:r>
            <a:endParaRPr sz="2000" b="1" dirty="0">
              <a:solidFill>
                <a:srgbClr val="FF0000"/>
              </a:solidFill>
              <a:latin typeface="Corbel"/>
              <a:cs typeface="Corbel"/>
            </a:endParaRPr>
          </a:p>
          <a:p>
            <a:pPr marL="940435" lvl="2" indent="-203835">
              <a:lnSpc>
                <a:spcPct val="100000"/>
              </a:lnSpc>
              <a:spcBef>
                <a:spcPts val="360"/>
              </a:spcBef>
              <a:buSzPct val="80000"/>
              <a:buFont typeface="Courier New"/>
              <a:buChar char="o"/>
              <a:tabLst>
                <a:tab pos="941069" algn="l"/>
              </a:tabLst>
            </a:pP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QRS</a:t>
            </a:r>
            <a:r>
              <a:rPr sz="2000" b="1" spc="-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rbel"/>
                <a:cs typeface="Corbel"/>
              </a:rPr>
              <a:t>komplex</a:t>
            </a:r>
            <a:endParaRPr sz="2000" b="1" dirty="0">
              <a:solidFill>
                <a:srgbClr val="FF0000"/>
              </a:solidFill>
              <a:latin typeface="Corbel"/>
              <a:cs typeface="Corbel"/>
            </a:endParaRPr>
          </a:p>
          <a:p>
            <a:pPr marL="934085" lvl="2" indent="-203835">
              <a:lnSpc>
                <a:spcPct val="100000"/>
              </a:lnSpc>
              <a:spcBef>
                <a:spcPts val="360"/>
              </a:spcBef>
              <a:buSzPct val="80000"/>
              <a:buFont typeface="Courier New"/>
              <a:buChar char="o"/>
              <a:tabLst>
                <a:tab pos="935355" algn="l"/>
              </a:tabLst>
            </a:pP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ST</a:t>
            </a:r>
            <a:r>
              <a:rPr sz="2000" b="1" spc="-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denivelace</a:t>
            </a:r>
            <a:endParaRPr sz="2000" b="1" dirty="0">
              <a:solidFill>
                <a:srgbClr val="FF0000"/>
              </a:solidFill>
              <a:latin typeface="Corbel"/>
              <a:cs typeface="Corbel"/>
            </a:endParaRPr>
          </a:p>
          <a:p>
            <a:pPr marL="1166495">
              <a:lnSpc>
                <a:spcPct val="100000"/>
              </a:lnSpc>
              <a:spcBef>
                <a:spcPts val="360"/>
              </a:spcBef>
            </a:pPr>
            <a:r>
              <a:rPr sz="1600" b="1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600" b="1" spc="-34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Vln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2000" b="1" spc="-1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T</a:t>
            </a:r>
          </a:p>
          <a:p>
            <a:pPr marL="905510">
              <a:spcBef>
                <a:spcPts val="360"/>
              </a:spcBef>
            </a:pPr>
            <a:r>
              <a:rPr sz="1600" b="1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600" b="1" spc="-34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Interva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l</a:t>
            </a:r>
            <a:r>
              <a:rPr sz="2000" b="1" spc="-8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lang="cs-CZ" sz="2000" b="1" spc="-5" dirty="0">
                <a:solidFill>
                  <a:srgbClr val="FF0000"/>
                </a:solidFill>
                <a:latin typeface="Corbel"/>
                <a:cs typeface="Corbel"/>
              </a:rPr>
              <a:t>QT</a:t>
            </a:r>
            <a:endParaRPr lang="cs-CZ" sz="2000" b="1" dirty="0">
              <a:solidFill>
                <a:srgbClr val="FF0000"/>
              </a:solidFill>
              <a:latin typeface="Corbel"/>
              <a:cs typeface="Corbel"/>
            </a:endParaRPr>
          </a:p>
          <a:p>
            <a:pPr marL="905510">
              <a:lnSpc>
                <a:spcPct val="100000"/>
              </a:lnSpc>
              <a:spcBef>
                <a:spcPts val="360"/>
              </a:spcBef>
            </a:pPr>
            <a:r>
              <a:rPr lang="cs-CZ" sz="2000" spc="-5" dirty="0">
                <a:latin typeface="Corbel"/>
                <a:cs typeface="Corbel"/>
              </a:rPr>
              <a:t>(+Zóna </a:t>
            </a:r>
            <a:r>
              <a:rPr lang="cs-CZ" sz="2000" spc="-5" dirty="0" err="1">
                <a:latin typeface="Corbel"/>
                <a:cs typeface="Corbel"/>
              </a:rPr>
              <a:t>prechodu</a:t>
            </a:r>
            <a:r>
              <a:rPr lang="cs-CZ" sz="2000" spc="-5" dirty="0">
                <a:latin typeface="Corbel"/>
                <a:cs typeface="Corbel"/>
              </a:rPr>
              <a:t>)</a:t>
            </a:r>
            <a:endParaRPr lang="cs-CZ" sz="2000">
              <a:solidFill>
                <a:srgbClr val="FF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271145" algn="ctr">
              <a:lnSpc>
                <a:spcPct val="100000"/>
              </a:lnSpc>
              <a:spcBef>
                <a:spcPts val="1275"/>
              </a:spcBef>
            </a:pPr>
            <a:r>
              <a:rPr spc="-5" dirty="0"/>
              <a:t>Rytmus</a:t>
            </a:r>
          </a:p>
          <a:p>
            <a:pPr marL="269240" algn="ctr">
              <a:lnSpc>
                <a:spcPct val="100000"/>
              </a:lnSpc>
              <a:spcBef>
                <a:spcPts val="745"/>
              </a:spcBef>
            </a:pPr>
            <a:r>
              <a:rPr sz="2800" i="0" spc="-5" dirty="0">
                <a:solidFill>
                  <a:srgbClr val="0070C0"/>
                </a:solidFill>
                <a:latin typeface="Corbel"/>
                <a:cs typeface="Corbel"/>
              </a:rPr>
              <a:t>Fyziologicky:</a:t>
            </a:r>
            <a:r>
              <a:rPr sz="2800" i="0" spc="-50" dirty="0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sz="2800" b="1" i="0" spc="-5" dirty="0">
                <a:solidFill>
                  <a:srgbClr val="0070C0"/>
                </a:solidFill>
                <a:latin typeface="Corbel"/>
                <a:cs typeface="Corbel"/>
              </a:rPr>
              <a:t>sinusový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6376" y="1873624"/>
            <a:ext cx="10813415" cy="2980690"/>
            <a:chOff x="676376" y="1873624"/>
            <a:chExt cx="10813415" cy="29806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376" y="1994407"/>
              <a:ext cx="10813412" cy="28595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1003" y="1892674"/>
              <a:ext cx="162560" cy="227329"/>
            </a:xfrm>
            <a:custGeom>
              <a:avLst/>
              <a:gdLst/>
              <a:ahLst/>
              <a:cxnLst/>
              <a:rect l="l" t="t" r="r" b="b"/>
              <a:pathLst>
                <a:path w="162560" h="227330">
                  <a:moveTo>
                    <a:pt x="0" y="0"/>
                  </a:moveTo>
                  <a:lnTo>
                    <a:pt x="162444" y="227150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3210" y="2064168"/>
              <a:ext cx="189864" cy="2153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683" y="2930506"/>
              <a:ext cx="352152" cy="38067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55506" y="4907895"/>
            <a:ext cx="41783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rbel"/>
                <a:cs typeface="Corbel"/>
              </a:rPr>
              <a:t>Jiný:</a:t>
            </a:r>
            <a:endParaRPr sz="2400">
              <a:latin typeface="Corbel"/>
              <a:cs typeface="Corbel"/>
            </a:endParaRPr>
          </a:p>
          <a:p>
            <a:pPr marL="469900">
              <a:lnSpc>
                <a:spcPct val="100000"/>
              </a:lnSpc>
            </a:pPr>
            <a:r>
              <a:rPr sz="2400" b="1" spc="-15" dirty="0">
                <a:latin typeface="Corbel"/>
                <a:cs typeface="Corbel"/>
              </a:rPr>
              <a:t>Junkční</a:t>
            </a:r>
            <a:r>
              <a:rPr sz="2400" b="1" spc="-3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(40-60/min)</a:t>
            </a:r>
            <a:endParaRPr sz="2400">
              <a:latin typeface="Corbel"/>
              <a:cs typeface="Corbel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latin typeface="Corbel"/>
                <a:cs typeface="Corbel"/>
              </a:rPr>
              <a:t>Idioventrikulární</a:t>
            </a:r>
            <a:r>
              <a:rPr sz="2400" b="1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(30-40/min)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69932" y="5131822"/>
            <a:ext cx="2926080" cy="954405"/>
          </a:xfrm>
          <a:prstGeom prst="rect">
            <a:avLst/>
          </a:prstGeom>
          <a:solidFill>
            <a:srgbClr val="00B0F0"/>
          </a:solidFill>
          <a:ln w="9524">
            <a:solidFill>
              <a:srgbClr val="0070C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85"/>
              </a:spcBef>
            </a:pPr>
            <a:r>
              <a:rPr sz="2800" spc="-25" dirty="0">
                <a:latin typeface="Corbel"/>
                <a:cs typeface="Corbel"/>
              </a:rPr>
              <a:t>Poznáme</a:t>
            </a:r>
            <a:r>
              <a:rPr sz="2800" spc="-3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podle:</a:t>
            </a:r>
            <a:endParaRPr sz="2800">
              <a:latin typeface="Corbel"/>
              <a:cs typeface="Corbel"/>
            </a:endParaRPr>
          </a:p>
          <a:p>
            <a:pPr marL="113664">
              <a:lnSpc>
                <a:spcPct val="100000"/>
              </a:lnSpc>
            </a:pPr>
            <a:r>
              <a:rPr sz="2800" b="1" spc="-5" dirty="0">
                <a:latin typeface="Corbel"/>
                <a:cs typeface="Corbel"/>
              </a:rPr>
              <a:t>Vlna</a:t>
            </a:r>
            <a:r>
              <a:rPr sz="2800" b="1" spc="-30" dirty="0">
                <a:latin typeface="Corbel"/>
                <a:cs typeface="Corbel"/>
              </a:rPr>
              <a:t> </a:t>
            </a:r>
            <a:r>
              <a:rPr sz="2800" b="1" dirty="0">
                <a:latin typeface="Corbel"/>
                <a:cs typeface="Corbel"/>
              </a:rPr>
              <a:t>P</a:t>
            </a:r>
            <a:r>
              <a:rPr sz="2800" b="1" spc="-25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PŘED</a:t>
            </a:r>
            <a:r>
              <a:rPr sz="2800" b="1" spc="-130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QRS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1387" y="6385134"/>
            <a:ext cx="5911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818183"/>
                </a:solidFill>
                <a:latin typeface="Corbel"/>
                <a:cs typeface="Corbel"/>
              </a:rPr>
              <a:t>Záchranáři</a:t>
            </a:r>
            <a:r>
              <a:rPr sz="800" spc="-4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818183"/>
                </a:solidFill>
                <a:latin typeface="Corbel"/>
                <a:cs typeface="Corbel"/>
              </a:rPr>
              <a:t>Vločkaři</a:t>
            </a:r>
            <a:r>
              <a:rPr sz="800" spc="3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spc="-10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spc="3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spc="-10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spc="3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spc="3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spc="3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spc="7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5"/>
              </a:rPr>
              <a:t>http://www.zachranarivlockari.wz.cz/index.php?obsah=arytmie.php&amp;menu=okruhy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pc="-15" dirty="0"/>
              <a:t>Akce</a:t>
            </a:r>
          </a:p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2800" i="0" spc="-5" dirty="0">
                <a:solidFill>
                  <a:srgbClr val="0070C0"/>
                </a:solidFill>
                <a:latin typeface="Corbel"/>
                <a:cs typeface="Corbel"/>
              </a:rPr>
              <a:t>Fyziologicky</a:t>
            </a:r>
            <a:r>
              <a:rPr sz="2800" i="0" spc="-50" dirty="0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sz="2800" b="1" i="0" spc="-5" dirty="0">
                <a:solidFill>
                  <a:srgbClr val="0070C0"/>
                </a:solidFill>
                <a:latin typeface="Corbel"/>
                <a:cs typeface="Corbel"/>
              </a:rPr>
              <a:t>pravidelná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66676" y="1650301"/>
            <a:ext cx="8658860" cy="4338320"/>
            <a:chOff x="1766676" y="1650301"/>
            <a:chExt cx="8658860" cy="4338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6676" y="1650301"/>
              <a:ext cx="8658644" cy="4337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1004" y="3103745"/>
              <a:ext cx="395193" cy="1229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1531" y="3103745"/>
              <a:ext cx="409261" cy="1229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8914" y="3103745"/>
              <a:ext cx="367057" cy="12297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192086" y="5857391"/>
            <a:ext cx="5559425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orbel"/>
                <a:cs typeface="Corbel"/>
              </a:rPr>
              <a:t>Jiná:</a:t>
            </a:r>
            <a:r>
              <a:rPr sz="2800" spc="-30" dirty="0">
                <a:latin typeface="Corbel"/>
                <a:cs typeface="Corbel"/>
              </a:rPr>
              <a:t> </a:t>
            </a:r>
            <a:r>
              <a:rPr sz="2800" b="1" spc="-5" dirty="0">
                <a:latin typeface="Corbel"/>
                <a:cs typeface="Corbel"/>
              </a:rPr>
              <a:t>nepravidelná</a:t>
            </a:r>
            <a:endParaRPr sz="2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Soubor:E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k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g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normal.jp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g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–</a:t>
            </a:r>
            <a:r>
              <a:rPr sz="800" i="1" spc="-5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WikiSkript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a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.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[online]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.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[cit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.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20" dirty="0">
                <a:solidFill>
                  <a:srgbClr val="818183"/>
                </a:solidFill>
                <a:latin typeface="Corbel"/>
                <a:cs typeface="Corbel"/>
              </a:rPr>
              <a:t>1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7.05.</a:t>
            </a:r>
            <a:r>
              <a:rPr sz="800" i="1" spc="-15" dirty="0">
                <a:solidFill>
                  <a:srgbClr val="818183"/>
                </a:solidFill>
                <a:latin typeface="Corbel"/>
                <a:cs typeface="Corbel"/>
              </a:rPr>
              <a:t>2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0</a:t>
            </a:r>
            <a:r>
              <a:rPr sz="800" i="1" spc="-20" dirty="0">
                <a:solidFill>
                  <a:srgbClr val="818183"/>
                </a:solidFill>
                <a:latin typeface="Corbel"/>
                <a:cs typeface="Corbel"/>
              </a:rPr>
              <a:t>1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7]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.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Dostupn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é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z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: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5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</a:rPr>
              <a:t>http://ww</a:t>
            </a:r>
            <a:r>
              <a:rPr sz="800" i="1" u="sng" spc="-25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</a:rPr>
              <a:t>w</a:t>
            </a:r>
            <a:r>
              <a:rPr sz="800" i="1" u="sng" spc="-4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</a:rPr>
              <a:t>.</a:t>
            </a:r>
            <a:r>
              <a:rPr sz="800" i="1" u="sng" spc="-5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</a:rPr>
              <a:t>wikiskript</a:t>
            </a:r>
            <a:r>
              <a:rPr sz="800" i="1" u="sng" spc="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</a:rPr>
              <a:t>a</a:t>
            </a:r>
            <a:r>
              <a:rPr sz="800" i="1" u="sng" spc="-5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</a:rPr>
              <a:t>.eu/index.php/Soubor:E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</a:rPr>
              <a:t>k</a:t>
            </a:r>
            <a:r>
              <a:rPr sz="800" i="1" u="sng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</a:rPr>
              <a:t>g_normal.jpg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5884" y="559003"/>
            <a:ext cx="22701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Frekvence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5985" y="1221218"/>
            <a:ext cx="3543300" cy="188595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800" spc="-5" dirty="0">
                <a:solidFill>
                  <a:srgbClr val="0070C0"/>
                </a:solidFill>
                <a:latin typeface="Corbel"/>
                <a:cs typeface="Corbel"/>
              </a:rPr>
              <a:t>Fyziologicky</a:t>
            </a:r>
            <a:r>
              <a:rPr sz="2800" spc="-55" dirty="0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0070C0"/>
                </a:solidFill>
                <a:latin typeface="Corbel"/>
                <a:cs typeface="Corbel"/>
              </a:rPr>
              <a:t>60–90/min</a:t>
            </a:r>
            <a:endParaRPr sz="2800">
              <a:latin typeface="Corbel"/>
              <a:cs typeface="Corbel"/>
            </a:endParaRPr>
          </a:p>
          <a:p>
            <a:pPr marL="12700">
              <a:lnSpc>
                <a:spcPts val="2835"/>
              </a:lnSpc>
              <a:spcBef>
                <a:spcPts val="1115"/>
              </a:spcBef>
            </a:pPr>
            <a:r>
              <a:rPr sz="2400" spc="-5" dirty="0">
                <a:latin typeface="Corbel"/>
                <a:cs typeface="Corbel"/>
              </a:rPr>
              <a:t>Jiná:</a:t>
            </a:r>
            <a:endParaRPr sz="2400">
              <a:latin typeface="Corbel"/>
              <a:cs typeface="Corbel"/>
            </a:endParaRPr>
          </a:p>
          <a:p>
            <a:pPr marL="469900">
              <a:lnSpc>
                <a:spcPts val="2835"/>
              </a:lnSpc>
            </a:pPr>
            <a:r>
              <a:rPr sz="2400" b="1" spc="-25" dirty="0">
                <a:latin typeface="Corbel"/>
                <a:cs typeface="Corbel"/>
              </a:rPr>
              <a:t>Tachykardie</a:t>
            </a:r>
            <a:r>
              <a:rPr sz="2400" b="1" spc="-5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&gt;90/min</a:t>
            </a:r>
            <a:endParaRPr sz="2400">
              <a:latin typeface="Corbel"/>
              <a:cs typeface="Corbel"/>
            </a:endParaRPr>
          </a:p>
          <a:p>
            <a:pPr marL="469900">
              <a:lnSpc>
                <a:spcPct val="100000"/>
              </a:lnSpc>
              <a:spcBef>
                <a:spcPts val="315"/>
              </a:spcBef>
            </a:pPr>
            <a:r>
              <a:rPr sz="2400" b="1" spc="-5" dirty="0">
                <a:latin typeface="Corbel"/>
                <a:cs typeface="Corbel"/>
              </a:rPr>
              <a:t>Bradykardie</a:t>
            </a:r>
            <a:r>
              <a:rPr sz="2400" b="1" spc="-1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&lt;60/min</a:t>
            </a:r>
            <a:endParaRPr sz="24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6434" y="1342886"/>
            <a:ext cx="5964700" cy="230918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50051" y="3085569"/>
            <a:ext cx="6391910" cy="3100705"/>
            <a:chOff x="750051" y="3085569"/>
            <a:chExt cx="6391910" cy="31007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051" y="3778254"/>
              <a:ext cx="6391412" cy="24074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5727" y="3085569"/>
              <a:ext cx="0" cy="558165"/>
            </a:xfrm>
            <a:custGeom>
              <a:avLst/>
              <a:gdLst/>
              <a:ahLst/>
              <a:cxnLst/>
              <a:rect l="l" t="t" r="r" b="b"/>
              <a:pathLst>
                <a:path h="558164">
                  <a:moveTo>
                    <a:pt x="0" y="0"/>
                  </a:moveTo>
                  <a:lnTo>
                    <a:pt x="0" y="55769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4737" y="3633744"/>
              <a:ext cx="81980" cy="1055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446264" y="3953582"/>
            <a:ext cx="3923029" cy="1847214"/>
          </a:xfrm>
          <a:prstGeom prst="rect">
            <a:avLst/>
          </a:prstGeom>
          <a:solidFill>
            <a:srgbClr val="00B0F0"/>
          </a:solidFill>
          <a:ln w="9524">
            <a:solidFill>
              <a:srgbClr val="0070C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04"/>
              </a:spcBef>
            </a:pPr>
            <a:r>
              <a:rPr sz="2400" i="1" spc="-5" dirty="0">
                <a:latin typeface="Corbel"/>
                <a:cs typeface="Corbel"/>
              </a:rPr>
              <a:t>Jak</a:t>
            </a:r>
            <a:r>
              <a:rPr sz="2400" i="1" spc="-45" dirty="0">
                <a:latin typeface="Corbel"/>
                <a:cs typeface="Corbel"/>
              </a:rPr>
              <a:t> </a:t>
            </a:r>
            <a:r>
              <a:rPr sz="2400" i="1" spc="-5" dirty="0">
                <a:latin typeface="Corbel"/>
                <a:cs typeface="Corbel"/>
              </a:rPr>
              <a:t>zjistíme?</a:t>
            </a:r>
            <a:endParaRPr sz="2400">
              <a:latin typeface="Corbel"/>
              <a:cs typeface="Corbel"/>
            </a:endParaRPr>
          </a:p>
          <a:p>
            <a:pPr marL="371475" indent="-240665">
              <a:lnSpc>
                <a:spcPct val="100000"/>
              </a:lnSpc>
              <a:buFont typeface="Arial"/>
              <a:buChar char="•"/>
              <a:tabLst>
                <a:tab pos="370840" algn="l"/>
                <a:tab pos="371475" algn="l"/>
              </a:tabLst>
            </a:pPr>
            <a:r>
              <a:rPr sz="2400" b="1" spc="-10" dirty="0">
                <a:latin typeface="Corbel"/>
                <a:cs typeface="Corbel"/>
              </a:rPr>
              <a:t>300/velké</a:t>
            </a:r>
            <a:r>
              <a:rPr sz="2400" b="1" spc="-25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čtverečky</a:t>
            </a:r>
            <a:r>
              <a:rPr sz="2400" b="1" spc="-2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v</a:t>
            </a:r>
            <a:r>
              <a:rPr sz="2400" b="1" spc="-25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1RR</a:t>
            </a:r>
            <a:endParaRPr sz="2400">
              <a:latin typeface="Corbel"/>
              <a:cs typeface="Corbel"/>
            </a:endParaRPr>
          </a:p>
          <a:p>
            <a:pPr marL="371475" indent="-252095">
              <a:lnSpc>
                <a:spcPct val="100000"/>
              </a:lnSpc>
              <a:spcBef>
                <a:spcPts val="1460"/>
              </a:spcBef>
              <a:buFont typeface="Arial MT"/>
              <a:buChar char="•"/>
              <a:tabLst>
                <a:tab pos="370840" algn="l"/>
                <a:tab pos="371475" algn="l"/>
              </a:tabLst>
            </a:pPr>
            <a:r>
              <a:rPr sz="1800" spc="-35" dirty="0">
                <a:latin typeface="Corbel"/>
                <a:cs typeface="Corbel"/>
              </a:rPr>
              <a:t>EKG </a:t>
            </a:r>
            <a:r>
              <a:rPr sz="1800" spc="-10" dirty="0">
                <a:latin typeface="Corbel"/>
                <a:cs typeface="Corbel"/>
              </a:rPr>
              <a:t>pravítko</a:t>
            </a:r>
            <a:endParaRPr sz="1800">
              <a:latin typeface="Corbel"/>
              <a:cs typeface="Corbel"/>
            </a:endParaRPr>
          </a:p>
          <a:p>
            <a:pPr marL="371475" indent="-25209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370840" algn="l"/>
                <a:tab pos="371475" algn="l"/>
              </a:tabLst>
            </a:pPr>
            <a:r>
              <a:rPr sz="1800" spc="-5" dirty="0">
                <a:latin typeface="Corbel"/>
                <a:cs typeface="Corbel"/>
              </a:rPr>
              <a:t>přistroj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42815" y="2473609"/>
            <a:ext cx="878205" cy="82550"/>
            <a:chOff x="4242815" y="2473609"/>
            <a:chExt cx="878205" cy="82550"/>
          </a:xfrm>
        </p:grpSpPr>
        <p:sp>
          <p:nvSpPr>
            <p:cNvPr id="11" name="object 11"/>
            <p:cNvSpPr/>
            <p:nvPr/>
          </p:nvSpPr>
          <p:spPr>
            <a:xfrm>
              <a:off x="4242815" y="2514599"/>
              <a:ext cx="782320" cy="0"/>
            </a:xfrm>
            <a:custGeom>
              <a:avLst/>
              <a:gdLst/>
              <a:ahLst/>
              <a:cxnLst/>
              <a:rect l="l" t="t" r="r" b="b"/>
              <a:pathLst>
                <a:path w="782320">
                  <a:moveTo>
                    <a:pt x="0" y="0"/>
                  </a:moveTo>
                  <a:lnTo>
                    <a:pt x="781811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5102" y="2473609"/>
              <a:ext cx="105500" cy="8198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11225" y="6333236"/>
            <a:ext cx="94367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Sinusová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tachykardie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-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EKG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|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Medicína,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nemoci,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studium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na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1.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LF</a:t>
            </a:r>
            <a:r>
              <a:rPr sz="800" i="1" spc="-3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UK.</a:t>
            </a:r>
            <a:r>
              <a:rPr sz="800" i="1" spc="-3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Uvod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|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Medicína,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nemoci,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studium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na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1.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LF</a:t>
            </a:r>
            <a:r>
              <a:rPr sz="800" i="1" spc="-3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UK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-3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Copyright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©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2011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MUDr.</a:t>
            </a:r>
            <a:r>
              <a:rPr sz="800" i="1" spc="-3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Jiř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4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6"/>
              </a:rPr>
              <a:t>http://www.stefajir.cz/?q=sinusova-tachykardie-ekg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Sinusová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bradykardie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-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EKG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| Medicína,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nemoci,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studium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na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1.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LF</a:t>
            </a:r>
            <a:r>
              <a:rPr sz="800" i="1" spc="-3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UK.</a:t>
            </a:r>
            <a:r>
              <a:rPr sz="800" i="1" spc="-3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Uvod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| Medicína,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nemoci,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studium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na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1.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LF</a:t>
            </a:r>
            <a:r>
              <a:rPr sz="800" i="1" spc="-3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UK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-2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Copyright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©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2011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MUDr.</a:t>
            </a:r>
            <a:r>
              <a:rPr sz="800" i="1" spc="-3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Jiř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4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7"/>
              </a:rPr>
              <a:t>http://www.stefajir.cz/?q=sinusova-bradykardie-ekg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8873" y="330949"/>
            <a:ext cx="2344420" cy="101536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67945" rIns="0" bIns="0" rtlCol="0">
            <a:spAutoFit/>
          </a:bodyPr>
          <a:lstStyle/>
          <a:p>
            <a:pPr marL="260350" marR="255904" indent="346075">
              <a:lnSpc>
                <a:spcPts val="3460"/>
              </a:lnSpc>
              <a:spcBef>
                <a:spcPts val="535"/>
              </a:spcBef>
            </a:pPr>
            <a:r>
              <a:rPr sz="3200" i="0" spc="-5" dirty="0">
                <a:latin typeface="Corbel"/>
                <a:cs typeface="Corbel"/>
              </a:rPr>
              <a:t>Jaká je </a:t>
            </a:r>
            <a:r>
              <a:rPr sz="3200" i="0" dirty="0">
                <a:latin typeface="Corbel"/>
                <a:cs typeface="Corbel"/>
              </a:rPr>
              <a:t> </a:t>
            </a:r>
            <a:r>
              <a:rPr sz="3200" i="0" spc="-5" dirty="0">
                <a:latin typeface="Corbel"/>
                <a:cs typeface="Corbel"/>
              </a:rPr>
              <a:t>frekvence?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9942" y="6407858"/>
            <a:ext cx="84867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EKG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z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praxe 36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|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Medicína,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nemoci, studium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na 1.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LF</a:t>
            </a:r>
            <a:r>
              <a:rPr sz="800" i="1" spc="-4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UK.</a:t>
            </a:r>
            <a:r>
              <a:rPr sz="800" i="1" spc="-4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Uvod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|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Medicína,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nemoci, studium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na 1.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LF</a:t>
            </a:r>
            <a:r>
              <a:rPr sz="800" i="1" spc="-4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UK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-3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Copyright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©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2011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MUDr.</a:t>
            </a:r>
            <a:r>
              <a:rPr sz="800" i="1" spc="-4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Jiř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 z:</a:t>
            </a:r>
            <a:r>
              <a:rPr sz="800" i="1" spc="2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5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2"/>
              </a:rPr>
              <a:t>http://www.stefajir.cz/?q=ekg-z-praxe-36</a:t>
            </a:r>
            <a:endParaRPr sz="800">
              <a:latin typeface="Corbel"/>
              <a:cs typeface="Corbel"/>
            </a:endParaRPr>
          </a:p>
        </p:txBody>
      </p:sp>
      <p:pic>
        <p:nvPicPr>
          <p:cNvPr id="5" name="Obrázek 4" descr="Obsah obrázku text, řada/pruh, rukopis, Vykreslený graf&#10;&#10;Popis se vygeneroval automaticky.">
            <a:extLst>
              <a:ext uri="{FF2B5EF4-FFF2-40B4-BE49-F238E27FC236}">
                <a16:creationId xmlns:a16="http://schemas.microsoft.com/office/drawing/2014/main" id="{FF493ACB-6306-4063-14E5-24AB6E90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3" y="1559343"/>
            <a:ext cx="8982075" cy="30575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C0CD6-D2E8-6768-826C-E415743B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61ACDF-24E4-EEFF-91C1-1689430F8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5775" y="4235907"/>
            <a:ext cx="10421187" cy="369332"/>
          </a:xfrm>
        </p:spPr>
        <p:txBody>
          <a:bodyPr wrap="square" lIns="0" tIns="0" rIns="0" bIns="0" anchor="t">
            <a:spAutoFit/>
          </a:bodyPr>
          <a:lstStyle/>
          <a:p>
            <a:r>
              <a:rPr lang="cs-CZ" dirty="0"/>
              <a:t>300/4= </a:t>
            </a:r>
            <a:r>
              <a:rPr lang="cs-CZ" b="1" dirty="0"/>
              <a:t>75 /min</a:t>
            </a:r>
          </a:p>
        </p:txBody>
      </p:sp>
      <p:pic>
        <p:nvPicPr>
          <p:cNvPr id="5" name="Obrázek 4" descr="Obsah obrázku text, řada/pruh, rukopis, Vykreslený graf&#10;&#10;Popis se vygeneroval automaticky.">
            <a:extLst>
              <a:ext uri="{FF2B5EF4-FFF2-40B4-BE49-F238E27FC236}">
                <a16:creationId xmlns:a16="http://schemas.microsoft.com/office/drawing/2014/main" id="{E70EEEA4-322C-87F5-8F2D-1532223C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3" y="777290"/>
            <a:ext cx="8982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319" y="576608"/>
            <a:ext cx="4789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Elektrická</a:t>
            </a:r>
            <a:r>
              <a:rPr spc="-45" dirty="0"/>
              <a:t> </a:t>
            </a:r>
            <a:r>
              <a:rPr spc="-5" dirty="0"/>
              <a:t>osa</a:t>
            </a:r>
            <a:r>
              <a:rPr spc="-40" dirty="0"/>
              <a:t> </a:t>
            </a:r>
            <a:r>
              <a:rPr spc="-5" dirty="0"/>
              <a:t>srdeční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2977" y="1809819"/>
            <a:ext cx="3675379" cy="893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600"/>
              </a:lnSpc>
              <a:spcBef>
                <a:spcPts val="100"/>
              </a:spcBef>
            </a:pPr>
            <a:r>
              <a:rPr sz="2400" dirty="0">
                <a:latin typeface="Corbel"/>
                <a:cs typeface="Corbel"/>
              </a:rPr>
              <a:t>=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hlavní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směr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aktivace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komor </a:t>
            </a:r>
            <a:r>
              <a:rPr sz="2400" spc="-465" dirty="0"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orbel"/>
                <a:cs typeface="Corbel"/>
              </a:rPr>
              <a:t>Fyziologicky:</a:t>
            </a:r>
            <a:r>
              <a:rPr sz="2400" spc="5" dirty="0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orbel"/>
                <a:cs typeface="Corbel"/>
              </a:rPr>
              <a:t>-30°</a:t>
            </a:r>
            <a:r>
              <a:rPr sz="2400" b="1" spc="-15" dirty="0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orbel"/>
                <a:cs typeface="Corbel"/>
              </a:rPr>
              <a:t>až</a:t>
            </a:r>
            <a:r>
              <a:rPr sz="2400" b="1" spc="-20" dirty="0">
                <a:solidFill>
                  <a:srgbClr val="0070C0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orbel"/>
                <a:cs typeface="Corbel"/>
              </a:rPr>
              <a:t>+110°</a:t>
            </a:r>
            <a:endParaRPr sz="24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4676" y="1591056"/>
            <a:ext cx="5069123" cy="44735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3145" y="3706946"/>
            <a:ext cx="464502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rbel"/>
                <a:cs typeface="Corbel"/>
              </a:rPr>
              <a:t>O</a:t>
            </a:r>
            <a:r>
              <a:rPr sz="2000" i="1" spc="-25" dirty="0">
                <a:latin typeface="Corbel"/>
                <a:cs typeface="Corbel"/>
              </a:rPr>
              <a:t> </a:t>
            </a:r>
            <a:r>
              <a:rPr sz="2000" i="1" spc="-5" dirty="0">
                <a:latin typeface="Corbel"/>
                <a:cs typeface="Corbel"/>
              </a:rPr>
              <a:t>čem</a:t>
            </a:r>
            <a:r>
              <a:rPr sz="2000" i="1" spc="-25" dirty="0">
                <a:latin typeface="Corbel"/>
                <a:cs typeface="Corbel"/>
              </a:rPr>
              <a:t> </a:t>
            </a:r>
            <a:r>
              <a:rPr sz="2000" i="1" spc="-5" dirty="0">
                <a:latin typeface="Corbel"/>
                <a:cs typeface="Corbel"/>
              </a:rPr>
              <a:t>nás</a:t>
            </a:r>
            <a:r>
              <a:rPr sz="2000" i="1" spc="-25" dirty="0">
                <a:latin typeface="Corbel"/>
                <a:cs typeface="Corbel"/>
              </a:rPr>
              <a:t> </a:t>
            </a:r>
            <a:r>
              <a:rPr sz="2000" i="1" spc="-5" dirty="0">
                <a:latin typeface="Corbel"/>
                <a:cs typeface="Corbel"/>
              </a:rPr>
              <a:t>informuje?</a:t>
            </a:r>
            <a:endParaRPr sz="2000">
              <a:latin typeface="Corbel"/>
              <a:cs typeface="Corbel"/>
            </a:endParaRPr>
          </a:p>
          <a:p>
            <a:pPr marL="812800" marR="94615" indent="-304800">
              <a:lnSpc>
                <a:spcPct val="100000"/>
              </a:lnSpc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Corbel"/>
                <a:cs typeface="Corbel"/>
              </a:rPr>
              <a:t>změna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masy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myokardu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(hypertroﬁe </a:t>
            </a:r>
            <a:r>
              <a:rPr sz="2000" spc="-385" dirty="0">
                <a:latin typeface="Corbel"/>
                <a:cs typeface="Corbel"/>
              </a:rPr>
              <a:t> </a:t>
            </a:r>
            <a:r>
              <a:rPr sz="2000" spc="-15" dirty="0">
                <a:latin typeface="Corbel"/>
                <a:cs typeface="Corbel"/>
              </a:rPr>
              <a:t>komor)</a:t>
            </a:r>
            <a:endParaRPr sz="2000">
              <a:latin typeface="Corbel"/>
              <a:cs typeface="Corbel"/>
            </a:endParaRPr>
          </a:p>
          <a:p>
            <a:pPr marL="812800" marR="5080" indent="-304800">
              <a:lnSpc>
                <a:spcPct val="100000"/>
              </a:lnSpc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Corbel"/>
                <a:cs typeface="Corbel"/>
              </a:rPr>
              <a:t>změn</a:t>
            </a:r>
            <a:r>
              <a:rPr sz="2000" dirty="0">
                <a:latin typeface="Corbel"/>
                <a:cs typeface="Corbel"/>
              </a:rPr>
              <a:t>a</a:t>
            </a:r>
            <a:r>
              <a:rPr sz="2000" spc="-5" dirty="0">
                <a:latin typeface="Corbel"/>
                <a:cs typeface="Corbel"/>
              </a:rPr>
              <a:t> šířen</a:t>
            </a:r>
            <a:r>
              <a:rPr sz="2000" dirty="0">
                <a:latin typeface="Corbel"/>
                <a:cs typeface="Corbel"/>
              </a:rPr>
              <a:t>í</a:t>
            </a:r>
            <a:r>
              <a:rPr sz="2000" spc="-5" dirty="0">
                <a:latin typeface="Corbel"/>
                <a:cs typeface="Corbel"/>
              </a:rPr>
              <a:t> vzruch</a:t>
            </a:r>
            <a:r>
              <a:rPr sz="2000" dirty="0">
                <a:latin typeface="Corbel"/>
                <a:cs typeface="Corbel"/>
              </a:rPr>
              <a:t>u</a:t>
            </a:r>
            <a:r>
              <a:rPr sz="2000" spc="-5" dirty="0">
                <a:latin typeface="Corbel"/>
                <a:cs typeface="Corbel"/>
              </a:rPr>
              <a:t> (blo</a:t>
            </a:r>
            <a:r>
              <a:rPr sz="2000" dirty="0">
                <a:latin typeface="Corbel"/>
                <a:cs typeface="Corbel"/>
              </a:rPr>
              <a:t>k</a:t>
            </a:r>
            <a:r>
              <a:rPr sz="2000" spc="-140" dirty="0">
                <a:latin typeface="Corbel"/>
                <a:cs typeface="Corbel"/>
              </a:rPr>
              <a:t> </a:t>
            </a:r>
            <a:r>
              <a:rPr sz="2000" spc="-150" dirty="0">
                <a:latin typeface="Corbel"/>
                <a:cs typeface="Corbel"/>
              </a:rPr>
              <a:t>T</a:t>
            </a:r>
            <a:r>
              <a:rPr sz="2000" spc="-5" dirty="0">
                <a:latin typeface="Corbel"/>
                <a:cs typeface="Corbel"/>
              </a:rPr>
              <a:t>awarova  raménka)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28895" y="6376680"/>
            <a:ext cx="1847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3"/>
              </a:rPr>
              <a:t>https://www.techmed.sk/elektricka-os-srdca/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1121" y="603117"/>
            <a:ext cx="1301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Dipól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1474989"/>
            <a:ext cx="4876799" cy="45900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80441" y="6370532"/>
            <a:ext cx="72307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The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Dipole.</a:t>
            </a:r>
            <a:r>
              <a:rPr sz="800" i="1" spc="24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Photonics101: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worksheets,</a:t>
            </a:r>
            <a:r>
              <a:rPr sz="800" i="1" spc="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research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and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tools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[online].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17.05.2017].</a:t>
            </a:r>
            <a:r>
              <a:rPr sz="800" i="1" spc="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spc="3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rbel"/>
                <a:cs typeface="Corbel"/>
                <a:hlinkClick r:id="rId3"/>
              </a:rPr>
              <a:t>http://photonics101.com/multipole-moments-electric/the-electric-ﬁeld-of-a-dipole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1696" y="2123950"/>
            <a:ext cx="4986865" cy="36890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4657" y="897331"/>
            <a:ext cx="52076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Pravidla</a:t>
            </a:r>
            <a:r>
              <a:rPr spc="-35" dirty="0"/>
              <a:t> </a:t>
            </a:r>
            <a:r>
              <a:rPr spc="-5" dirty="0"/>
              <a:t>pro</a:t>
            </a:r>
            <a:r>
              <a:rPr spc="-35" dirty="0"/>
              <a:t> </a:t>
            </a:r>
            <a:r>
              <a:rPr spc="-5" dirty="0"/>
              <a:t>určení</a:t>
            </a:r>
            <a:r>
              <a:rPr spc="-30" dirty="0"/>
              <a:t> </a:t>
            </a:r>
            <a:r>
              <a:rPr spc="-5" dirty="0"/>
              <a:t>osy: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4758" y="2107897"/>
            <a:ext cx="5203190" cy="27984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9375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Pracujeme se svodmi </a:t>
            </a:r>
            <a:r>
              <a:rPr sz="2400" b="1" spc="-5" dirty="0">
                <a:latin typeface="Corbel"/>
                <a:cs typeface="Corbel"/>
              </a:rPr>
              <a:t>ve frontální rovině </a:t>
            </a:r>
            <a:r>
              <a:rPr sz="2400" b="1" spc="-48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(I,</a:t>
            </a:r>
            <a:r>
              <a:rPr sz="2400" b="1" spc="-1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II, III,</a:t>
            </a:r>
            <a:r>
              <a:rPr sz="2400" b="1" spc="-1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aVR, aVL, aVF)</a:t>
            </a:r>
            <a:endParaRPr sz="2400">
              <a:latin typeface="Corbel"/>
              <a:cs typeface="Corbel"/>
            </a:endParaRPr>
          </a:p>
          <a:p>
            <a:pPr marL="536575" indent="-509905">
              <a:lnSpc>
                <a:spcPts val="2835"/>
              </a:lnSpc>
              <a:spcBef>
                <a:spcPts val="1075"/>
              </a:spcBef>
              <a:buSzPct val="79166"/>
              <a:buAutoNum type="arabicPeriod"/>
              <a:tabLst>
                <a:tab pos="536575" algn="l"/>
                <a:tab pos="537210" algn="l"/>
              </a:tabLst>
            </a:pPr>
            <a:r>
              <a:rPr sz="2400" spc="-5" dirty="0">
                <a:latin typeface="Corbel"/>
                <a:cs typeface="Corbel"/>
              </a:rPr>
              <a:t>Najdeme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izoelektrický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svod</a:t>
            </a:r>
            <a:endParaRPr sz="2400">
              <a:latin typeface="Corbel"/>
              <a:cs typeface="Corbel"/>
            </a:endParaRPr>
          </a:p>
          <a:p>
            <a:pPr marL="2093595" marR="273685" indent="-464820">
              <a:lnSpc>
                <a:spcPts val="2590"/>
              </a:lnSpc>
              <a:spcBef>
                <a:spcPts val="285"/>
              </a:spcBef>
              <a:tabLst>
                <a:tab pos="2093595" algn="l"/>
              </a:tabLst>
            </a:pPr>
            <a:r>
              <a:rPr sz="1900" spc="20" dirty="0">
                <a:latin typeface="Yu Gothic UI"/>
                <a:cs typeface="Yu Gothic UI"/>
              </a:rPr>
              <a:t>→	</a:t>
            </a:r>
            <a:r>
              <a:rPr sz="2400" spc="-5" dirty="0">
                <a:latin typeface="Corbel"/>
                <a:cs typeface="Corbel"/>
              </a:rPr>
              <a:t>elektrická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osa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je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na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něj </a:t>
            </a:r>
            <a:r>
              <a:rPr sz="2400" spc="-465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kolmá</a:t>
            </a:r>
            <a:endParaRPr sz="2400">
              <a:latin typeface="Corbel"/>
              <a:cs typeface="Corbel"/>
            </a:endParaRPr>
          </a:p>
          <a:p>
            <a:pPr marL="593725" marR="440055" indent="-581660">
              <a:lnSpc>
                <a:spcPts val="2590"/>
              </a:lnSpc>
              <a:spcBef>
                <a:spcPts val="1805"/>
              </a:spcBef>
              <a:buSzPct val="79166"/>
              <a:buAutoNum type="arabicPeriod" startAt="2"/>
              <a:tabLst>
                <a:tab pos="593725" algn="l"/>
                <a:tab pos="594360" algn="l"/>
              </a:tabLst>
            </a:pPr>
            <a:r>
              <a:rPr sz="2400" spc="-5" dirty="0">
                <a:latin typeface="Corbel"/>
                <a:cs typeface="Corbel"/>
              </a:rPr>
              <a:t>Najdeme svod </a:t>
            </a:r>
            <a:r>
              <a:rPr sz="2400" dirty="0">
                <a:latin typeface="Corbel"/>
                <a:cs typeface="Corbel"/>
              </a:rPr>
              <a:t>s </a:t>
            </a:r>
            <a:r>
              <a:rPr sz="2400" spc="-5" dirty="0">
                <a:latin typeface="Corbel"/>
                <a:cs typeface="Corbel"/>
              </a:rPr>
              <a:t>největší pozitivní </a:t>
            </a:r>
            <a:r>
              <a:rPr sz="2400" spc="-47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výchylkou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6093" y="6269736"/>
            <a:ext cx="70485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 marR="5080" indent="-379095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How to read an Electrocardiogram (ECG). </a:t>
            </a:r>
            <a:r>
              <a:rPr sz="800" i="1" spc="-10" dirty="0">
                <a:solidFill>
                  <a:srgbClr val="A5A5A5"/>
                </a:solidFill>
                <a:latin typeface="Corbel"/>
                <a:cs typeface="Corbel"/>
              </a:rPr>
              <a:t>Part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One: Basic principles of the ECG. The normal ECG. </a:t>
            </a:r>
            <a:r>
              <a:rPr sz="800" i="1" spc="-10" dirty="0">
                <a:solidFill>
                  <a:srgbClr val="A5A5A5"/>
                </a:solidFill>
                <a:latin typeface="Corbel"/>
                <a:cs typeface="Corbel"/>
              </a:rPr>
              <a:t>Welcome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to South Sudan </a:t>
            </a:r>
            <a:r>
              <a:rPr sz="800" i="1" dirty="0">
                <a:solidFill>
                  <a:srgbClr val="A5A5A5"/>
                </a:solidFill>
                <a:latin typeface="Corbel"/>
                <a:cs typeface="Corbel"/>
              </a:rPr>
              <a:t>Medical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Journal [online]. [cit. </a:t>
            </a:r>
            <a:r>
              <a:rPr sz="800" i="1" spc="-10" dirty="0">
                <a:solidFill>
                  <a:srgbClr val="A5A5A5"/>
                </a:solidFill>
                <a:latin typeface="Corbel"/>
                <a:cs typeface="Corbel"/>
              </a:rPr>
              <a:t>17.05.2017].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Dostupné </a:t>
            </a:r>
            <a:r>
              <a:rPr sz="800" i="1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A5A5A5"/>
                </a:solidFill>
                <a:latin typeface="Corbel"/>
                <a:cs typeface="Corbel"/>
              </a:rPr>
              <a:t>z:</a:t>
            </a:r>
            <a:r>
              <a:rPr sz="800" i="1" spc="105" dirty="0">
                <a:solidFill>
                  <a:srgbClr val="A5A5A5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A5A5A5"/>
                </a:solidFill>
                <a:uFill>
                  <a:solidFill>
                    <a:srgbClr val="A5A5A5"/>
                  </a:solidFill>
                </a:uFill>
                <a:latin typeface="Corbel"/>
                <a:cs typeface="Corbel"/>
                <a:hlinkClick r:id="rId3"/>
              </a:rPr>
              <a:t>http://www.southsudanmedicaljournal.com/archive/may-2010/how-to-read-an-electrocardiogram-ecg.-part-one-basic-principles-of-the-ecg.-the-normal-ecg.html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519" y="568141"/>
            <a:ext cx="4789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Elektrická</a:t>
            </a:r>
            <a:r>
              <a:rPr spc="-45" dirty="0"/>
              <a:t> </a:t>
            </a:r>
            <a:r>
              <a:rPr spc="-5" dirty="0"/>
              <a:t>osa</a:t>
            </a:r>
            <a:r>
              <a:rPr spc="-40" dirty="0"/>
              <a:t> </a:t>
            </a:r>
            <a:r>
              <a:rPr spc="-5" dirty="0"/>
              <a:t>srdeční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4533" y="1341307"/>
            <a:ext cx="8682932" cy="50019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24133" y="6394291"/>
            <a:ext cx="2301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3"/>
              </a:rPr>
              <a:t>https://www.techmed.sk/urcenie-elektrickej-osi-srdca/</a:t>
            </a:r>
            <a:endParaRPr sz="800">
              <a:latin typeface="Corbel"/>
              <a:cs typeface="Corbe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3ED9576-6964-360A-B368-242CDDDA0691}"/>
              </a:ext>
            </a:extLst>
          </p:cNvPr>
          <p:cNvSpPr txBox="1"/>
          <p:nvPr/>
        </p:nvSpPr>
        <p:spPr>
          <a:xfrm>
            <a:off x="8522368" y="5364079"/>
            <a:ext cx="31181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Corbel"/>
              </a:rPr>
              <a:t>Fyziologicky</a:t>
            </a:r>
            <a:r>
              <a:rPr lang="en-US" sz="2400" dirty="0">
                <a:solidFill>
                  <a:srgbClr val="0070C0"/>
                </a:solidFill>
                <a:latin typeface="Corbel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Corbel"/>
              </a:rPr>
              <a:t>-30° </a:t>
            </a:r>
            <a:r>
              <a:rPr lang="en-US" sz="2400" b="1" dirty="0" err="1">
                <a:solidFill>
                  <a:srgbClr val="0070C0"/>
                </a:solidFill>
                <a:latin typeface="Corbel"/>
              </a:rPr>
              <a:t>až</a:t>
            </a:r>
            <a:r>
              <a:rPr lang="en-US" sz="2400" b="1" dirty="0">
                <a:solidFill>
                  <a:srgbClr val="0070C0"/>
                </a:solidFill>
                <a:latin typeface="Corbel"/>
              </a:rPr>
              <a:t> +110°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08359" y="749384"/>
            <a:ext cx="5910580" cy="4624070"/>
            <a:chOff x="6167438" y="2143043"/>
            <a:chExt cx="5910580" cy="46240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1" y="2147805"/>
              <a:ext cx="5900927" cy="46140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67438" y="2143043"/>
              <a:ext cx="5910580" cy="4624070"/>
            </a:xfrm>
            <a:custGeom>
              <a:avLst/>
              <a:gdLst/>
              <a:ahLst/>
              <a:cxnLst/>
              <a:rect l="l" t="t" r="r" b="b"/>
              <a:pathLst>
                <a:path w="5910580" h="4624070">
                  <a:moveTo>
                    <a:pt x="0" y="0"/>
                  </a:moveTo>
                  <a:lnTo>
                    <a:pt x="5910452" y="0"/>
                  </a:lnTo>
                  <a:lnTo>
                    <a:pt x="5910452" y="4623594"/>
                  </a:lnTo>
                  <a:lnTo>
                    <a:pt x="0" y="462359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8201" y="6266235"/>
            <a:ext cx="37287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Kardioblog: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(ZAČÁTEČNÍCI)</a:t>
            </a:r>
            <a:r>
              <a:rPr sz="800" i="1" spc="-3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Jak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určit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elektrickou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osu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srdce?.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Kardioblog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3"/>
              </a:rPr>
              <a:t>http://kardioblogie.blogspot.cz/2013/03/zacatecnici-jak-urcit-elektrickou-osu.htm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  <a:hlinkClick r:id="rId3"/>
              </a:rPr>
              <a:t>l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3CA4F07-6979-A269-4A0A-BDDEAF68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48" y="360249"/>
            <a:ext cx="7626208" cy="276999"/>
          </a:xfrm>
        </p:spPr>
        <p:txBody>
          <a:bodyPr wrap="square" lIns="0" tIns="0" rIns="0" bIns="0" anchor="t">
            <a:spAutoFit/>
          </a:bodyPr>
          <a:lstStyle/>
          <a:p>
            <a:r>
              <a:rPr lang="cs-CZ" sz="1800" b="1" i="0" dirty="0">
                <a:latin typeface="Aptos"/>
              </a:rPr>
              <a:t>5.  Přibližně určete elektrickou osu srdeční z následujících záznam</a:t>
            </a:r>
            <a:r>
              <a:rPr lang="cs-CZ" sz="1800" i="0" dirty="0"/>
              <a:t>ů</a:t>
            </a:r>
            <a:r>
              <a:rPr lang="cs-CZ" sz="1800" b="1" i="0" dirty="0">
                <a:latin typeface="Aptos"/>
              </a:rPr>
              <a:t>.</a:t>
            </a:r>
            <a:endParaRPr lang="cs-CZ" sz="18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60A32C1-8228-FFA9-5469-052411F9ED2A}"/>
              </a:ext>
            </a:extLst>
          </p:cNvPr>
          <p:cNvSpPr txBox="1"/>
          <p:nvPr/>
        </p:nvSpPr>
        <p:spPr>
          <a:xfrm>
            <a:off x="3449052" y="5554579"/>
            <a:ext cx="95851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>
                <a:latin typeface="Calibri"/>
                <a:cs typeface="Calibri"/>
              </a:rPr>
              <a:t>A) 110        B) -10      C) 70       D) 30</a:t>
            </a:r>
            <a:endParaRPr lang="cs-CZ" sz="2400"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E3319-FC73-6BFD-4115-B6D147BF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7E460C-219A-675B-8CC8-A7CC36916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3854" y="5038012"/>
            <a:ext cx="10421187" cy="307777"/>
          </a:xfrm>
        </p:spPr>
        <p:txBody>
          <a:bodyPr wrap="square" lIns="0" tIns="0" rIns="0" bIns="0" anchor="t">
            <a:spAutoFit/>
          </a:bodyPr>
          <a:lstStyle/>
          <a:p>
            <a:r>
              <a:rPr lang="fr-FR" sz="2000" dirty="0">
                <a:latin typeface="Aptos"/>
              </a:rPr>
              <a:t>A) 70       B)  150    C)    -30       D)      0     </a:t>
            </a:r>
            <a:endParaRPr lang="cs-CZ" sz="2000"/>
          </a:p>
        </p:txBody>
      </p:sp>
      <p:pic>
        <p:nvPicPr>
          <p:cNvPr id="4" name="Obrázek 3" descr="Obsah obrázku řada/pruh, rukopis, text&#10;&#10;Popis se vygeneroval automaticky.">
            <a:extLst>
              <a:ext uri="{FF2B5EF4-FFF2-40B4-BE49-F238E27FC236}">
                <a16:creationId xmlns:a16="http://schemas.microsoft.com/office/drawing/2014/main" id="{F9AE83F9-BF87-F6C9-5C9C-C0492795A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776" y="441659"/>
            <a:ext cx="5905500" cy="42100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1B5D989-30C6-C845-9934-BE1B6181BD27}"/>
              </a:ext>
            </a:extLst>
          </p:cNvPr>
          <p:cNvSpPr txBox="1"/>
          <p:nvPr/>
        </p:nvSpPr>
        <p:spPr>
          <a:xfrm>
            <a:off x="531395" y="6065921"/>
            <a:ext cx="9103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+mn-lt"/>
                <a:cs typeface="+mn-lt"/>
              </a:rPr>
              <a:t>https://litfl.com/ecg-axis-interpretation/</a:t>
            </a: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157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DB5DC-A72F-992C-B7AC-8A873D1E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4B9A07-587D-219E-A177-DC34811F2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, rukopis, řada/pruh, Vykreslený graf&#10;&#10;Popis se vygeneroval automaticky.">
            <a:extLst>
              <a:ext uri="{FF2B5EF4-FFF2-40B4-BE49-F238E27FC236}">
                <a16:creationId xmlns:a16="http://schemas.microsoft.com/office/drawing/2014/main" id="{C5B52904-4896-F8BA-95ED-FE9ED893F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775" y="617863"/>
            <a:ext cx="6309796" cy="37861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6802FF5-67ED-8657-3AD5-5A0C79B91A22}"/>
              </a:ext>
            </a:extLst>
          </p:cNvPr>
          <p:cNvSpPr txBox="1"/>
          <p:nvPr/>
        </p:nvSpPr>
        <p:spPr>
          <a:xfrm>
            <a:off x="3119876" y="4411579"/>
            <a:ext cx="942473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>
                <a:latin typeface="Aptos"/>
              </a:rPr>
              <a:t>A) 90        B) -80         C) -30        D)   60</a:t>
            </a:r>
            <a:endParaRPr lang="cs-CZ" sz="2400" dirty="0">
              <a:cs typeface="Calibri"/>
            </a:endParaRPr>
          </a:p>
          <a:p>
            <a:pPr algn="l"/>
            <a:endParaRPr lang="cs-CZ" sz="2400" dirty="0"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9194A8A-C68B-1BAB-83C2-151A66D74033}"/>
              </a:ext>
            </a:extLst>
          </p:cNvPr>
          <p:cNvSpPr txBox="1"/>
          <p:nvPr/>
        </p:nvSpPr>
        <p:spPr>
          <a:xfrm>
            <a:off x="862263" y="5905500"/>
            <a:ext cx="104774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>
                <a:ea typeface="+mn-lt"/>
                <a:cs typeface="+mn-lt"/>
              </a:rPr>
              <a:t>https://www.healio.com/cardiology/learn-the-heart/ecg-review/ecg-topic-reviews-and-criteria/left-axis-deviation-example</a:t>
            </a: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2235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8561" y="945188"/>
            <a:ext cx="33718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-5" dirty="0">
                <a:latin typeface="Corbel"/>
                <a:cs typeface="Corbel"/>
              </a:rPr>
              <a:t>Zóna</a:t>
            </a:r>
            <a:r>
              <a:rPr sz="4400" i="1" spc="-90" dirty="0">
                <a:latin typeface="Corbel"/>
                <a:cs typeface="Corbel"/>
              </a:rPr>
              <a:t> </a:t>
            </a:r>
            <a:r>
              <a:rPr sz="4400" i="1" spc="-5" dirty="0">
                <a:latin typeface="Corbel"/>
                <a:cs typeface="Corbel"/>
              </a:rPr>
              <a:t>přechodu</a:t>
            </a:r>
            <a:endParaRPr sz="44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7372" y="2530413"/>
            <a:ext cx="7497252" cy="31937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04603" y="6400510"/>
            <a:ext cx="28282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online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  <a:hlinkClick r:id="rId3"/>
              </a:rPr>
              <a:t>http://ekg.kvalitne.cz/tvorba.htm</a:t>
            </a:r>
            <a:endParaRPr sz="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5885" y="2081956"/>
            <a:ext cx="2136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B0F0"/>
                </a:solidFill>
                <a:latin typeface="Corbel"/>
                <a:cs typeface="Corbel"/>
              </a:rPr>
              <a:t>Normálně</a:t>
            </a:r>
            <a:r>
              <a:rPr sz="2400" spc="-55" dirty="0">
                <a:solidFill>
                  <a:srgbClr val="00B0F0"/>
                </a:solidFill>
                <a:latin typeface="Corbel"/>
                <a:cs typeface="Corbel"/>
              </a:rPr>
              <a:t> </a:t>
            </a:r>
            <a:r>
              <a:rPr sz="2400" b="1" spc="-25" dirty="0">
                <a:solidFill>
                  <a:srgbClr val="00B0F0"/>
                </a:solidFill>
                <a:latin typeface="Corbel"/>
                <a:cs typeface="Corbel"/>
              </a:rPr>
              <a:t>V3-V4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3563" y="492000"/>
            <a:ext cx="1480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Vlna</a:t>
            </a:r>
            <a:r>
              <a:rPr spc="-90" dirty="0"/>
              <a:t> </a:t>
            </a:r>
            <a:r>
              <a:rPr dirty="0"/>
              <a:t>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5381" y="2054258"/>
            <a:ext cx="4765675" cy="3111500"/>
            <a:chOff x="705381" y="2054258"/>
            <a:chExt cx="4765675" cy="3111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381" y="2054258"/>
              <a:ext cx="4765361" cy="31111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27351" y="2221202"/>
              <a:ext cx="502920" cy="2799715"/>
            </a:xfrm>
            <a:custGeom>
              <a:avLst/>
              <a:gdLst/>
              <a:ahLst/>
              <a:cxnLst/>
              <a:rect l="l" t="t" r="r" b="b"/>
              <a:pathLst>
                <a:path w="502919" h="2799715">
                  <a:moveTo>
                    <a:pt x="0" y="0"/>
                  </a:moveTo>
                  <a:lnTo>
                    <a:pt x="502580" y="0"/>
                  </a:lnTo>
                  <a:lnTo>
                    <a:pt x="502580" y="2799509"/>
                  </a:lnTo>
                  <a:lnTo>
                    <a:pt x="0" y="279950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56807" y="5235254"/>
            <a:ext cx="2186305" cy="164465"/>
            <a:chOff x="956807" y="5235254"/>
            <a:chExt cx="2186305" cy="164465"/>
          </a:xfrm>
        </p:grpSpPr>
        <p:sp>
          <p:nvSpPr>
            <p:cNvPr id="7" name="object 7"/>
            <p:cNvSpPr/>
            <p:nvPr/>
          </p:nvSpPr>
          <p:spPr>
            <a:xfrm>
              <a:off x="956807" y="5317234"/>
              <a:ext cx="1994535" cy="0"/>
            </a:xfrm>
            <a:custGeom>
              <a:avLst/>
              <a:gdLst/>
              <a:ahLst/>
              <a:cxnLst/>
              <a:rect l="l" t="t" r="r" b="b"/>
              <a:pathLst>
                <a:path w="1994535">
                  <a:moveTo>
                    <a:pt x="0" y="0"/>
                  </a:moveTo>
                  <a:lnTo>
                    <a:pt x="1994094" y="0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1851" y="5235254"/>
              <a:ext cx="211001" cy="16396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261949" y="5445651"/>
            <a:ext cx="1583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rbel"/>
                <a:cs typeface="Corbel"/>
              </a:rPr>
              <a:t>ne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déle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než </a:t>
            </a:r>
            <a:r>
              <a:rPr sz="1800" b="1" spc="-5" dirty="0">
                <a:latin typeface="Corbel"/>
                <a:cs typeface="Corbel"/>
              </a:rPr>
              <a:t>0,1</a:t>
            </a:r>
            <a:r>
              <a:rPr sz="1800" b="1" spc="-2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80049" y="1388964"/>
            <a:ext cx="5205095" cy="2592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B0F0"/>
                </a:solidFill>
                <a:latin typeface="Corbel"/>
                <a:cs typeface="Corbel"/>
              </a:rPr>
              <a:t>Depolarizace</a:t>
            </a:r>
            <a:r>
              <a:rPr sz="2800" spc="10" dirty="0">
                <a:solidFill>
                  <a:srgbClr val="00B0F0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00B0F0"/>
                </a:solidFill>
                <a:latin typeface="Corbel"/>
                <a:cs typeface="Corbel"/>
              </a:rPr>
              <a:t>síní</a:t>
            </a:r>
            <a:endParaRPr sz="2800">
              <a:latin typeface="Corbel"/>
              <a:cs typeface="Corbel"/>
            </a:endParaRPr>
          </a:p>
          <a:p>
            <a:pPr marL="12700">
              <a:lnSpc>
                <a:spcPts val="2765"/>
              </a:lnSpc>
              <a:spcBef>
                <a:spcPts val="2310"/>
              </a:spcBef>
            </a:pPr>
            <a:r>
              <a:rPr sz="2400" dirty="0">
                <a:latin typeface="Corbel"/>
                <a:cs typeface="Corbel"/>
              </a:rPr>
              <a:t>P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chybí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u</a:t>
            </a:r>
            <a:endParaRPr sz="2400">
              <a:latin typeface="Corbel"/>
              <a:cs typeface="Corbel"/>
            </a:endParaRPr>
          </a:p>
          <a:p>
            <a:pPr marL="927100" marR="5080">
              <a:lnSpc>
                <a:spcPts val="2160"/>
              </a:lnSpc>
              <a:spcBef>
                <a:spcPts val="155"/>
              </a:spcBef>
            </a:pPr>
            <a:r>
              <a:rPr sz="2000" spc="-5" dirty="0">
                <a:latin typeface="Corbel"/>
                <a:cs typeface="Corbel"/>
              </a:rPr>
              <a:t>ﬁbrilace </a:t>
            </a:r>
            <a:r>
              <a:rPr sz="2000" dirty="0">
                <a:latin typeface="Corbel"/>
                <a:cs typeface="Corbel"/>
              </a:rPr>
              <a:t>a </a:t>
            </a:r>
            <a:r>
              <a:rPr sz="2000" spc="-5" dirty="0">
                <a:latin typeface="Corbel"/>
                <a:cs typeface="Corbel"/>
              </a:rPr>
              <a:t>ﬂutteru síní </a:t>
            </a:r>
            <a:r>
              <a:rPr sz="2000" dirty="0">
                <a:latin typeface="Corbel"/>
                <a:cs typeface="Corbel"/>
              </a:rPr>
              <a:t>a </a:t>
            </a:r>
            <a:r>
              <a:rPr sz="2000" spc="-30" dirty="0">
                <a:latin typeface="Corbel"/>
                <a:cs typeface="Corbel"/>
              </a:rPr>
              <a:t>komor, </a:t>
            </a:r>
            <a:r>
              <a:rPr sz="2000" spc="-5" dirty="0">
                <a:latin typeface="Corbel"/>
                <a:cs typeface="Corbel"/>
              </a:rPr>
              <a:t>SA bloku, </a:t>
            </a:r>
            <a:r>
              <a:rPr sz="2000" spc="-39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junkčního </a:t>
            </a:r>
            <a:r>
              <a:rPr sz="2000" spc="-5" dirty="0">
                <a:latin typeface="Corbel"/>
                <a:cs typeface="Corbel"/>
              </a:rPr>
              <a:t>rytmu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500">
              <a:latin typeface="Corbel"/>
              <a:cs typeface="Corbel"/>
            </a:endParaRPr>
          </a:p>
          <a:p>
            <a:pPr marL="12700">
              <a:lnSpc>
                <a:spcPts val="2735"/>
              </a:lnSpc>
            </a:pPr>
            <a:r>
              <a:rPr sz="2400" b="1" dirty="0">
                <a:latin typeface="Corbel"/>
                <a:cs typeface="Corbel"/>
              </a:rPr>
              <a:t>P</a:t>
            </a:r>
            <a:r>
              <a:rPr sz="2400" b="1" spc="-2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mitrale</a:t>
            </a:r>
            <a:r>
              <a:rPr sz="2400" b="1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–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hypertroﬁe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levé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síně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ts val="2735"/>
              </a:lnSpc>
            </a:pPr>
            <a:r>
              <a:rPr sz="2400" b="1" dirty="0">
                <a:latin typeface="Corbel"/>
                <a:cs typeface="Corbel"/>
              </a:rPr>
              <a:t>P</a:t>
            </a:r>
            <a:r>
              <a:rPr sz="2400" b="1" spc="-2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pulmonale</a:t>
            </a:r>
            <a:r>
              <a:rPr sz="2400" b="1" spc="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–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hypertroﬁe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pravé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síně</a:t>
            </a:r>
            <a:endParaRPr sz="2400">
              <a:latin typeface="Corbel"/>
              <a:cs typeface="Corbe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0796" y="4191949"/>
            <a:ext cx="2575224" cy="227835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5771" y="6444224"/>
            <a:ext cx="45396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Popis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EKG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–</a:t>
            </a:r>
            <a:r>
              <a:rPr sz="800" i="1" spc="-4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WikiSkripta.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5"/>
              </a:rPr>
              <a:t>http://www.wikiskripta.eu/index.php/Popis_EKG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9003" y="547115"/>
            <a:ext cx="36404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Interval</a:t>
            </a:r>
            <a:r>
              <a:rPr spc="-55" dirty="0"/>
              <a:t> </a:t>
            </a:r>
            <a:r>
              <a:rPr spc="-5" dirty="0"/>
              <a:t>PQ</a:t>
            </a:r>
            <a:r>
              <a:rPr spc="-45" dirty="0"/>
              <a:t> </a:t>
            </a:r>
            <a:r>
              <a:rPr spc="-5" dirty="0"/>
              <a:t>(PR)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7209" y="1659534"/>
            <a:ext cx="5219700" cy="388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B0F0"/>
                </a:solidFill>
                <a:latin typeface="Corbel"/>
                <a:cs typeface="Corbel"/>
              </a:rPr>
              <a:t>Převod</a:t>
            </a:r>
            <a:r>
              <a:rPr sz="2800" spc="-20" dirty="0">
                <a:solidFill>
                  <a:srgbClr val="00B0F0"/>
                </a:solidFill>
                <a:latin typeface="Corbel"/>
                <a:cs typeface="Corbel"/>
              </a:rPr>
              <a:t> </a:t>
            </a:r>
            <a:r>
              <a:rPr sz="2800" b="1" spc="-75" dirty="0">
                <a:solidFill>
                  <a:srgbClr val="00B0F0"/>
                </a:solidFill>
                <a:latin typeface="Corbel"/>
                <a:cs typeface="Corbel"/>
              </a:rPr>
              <a:t>AV</a:t>
            </a:r>
            <a:r>
              <a:rPr sz="2800" b="1" spc="-30" dirty="0">
                <a:solidFill>
                  <a:srgbClr val="00B0F0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00B0F0"/>
                </a:solidFill>
                <a:latin typeface="Corbel"/>
                <a:cs typeface="Corbel"/>
              </a:rPr>
              <a:t>uzlem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1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orbel"/>
                <a:cs typeface="Corbel"/>
              </a:rPr>
              <a:t>Fyziologicky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izoelektrický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400">
              <a:latin typeface="Corbel"/>
              <a:cs typeface="Corbel"/>
            </a:endParaRPr>
          </a:p>
          <a:p>
            <a:pPr marL="241300" indent="-169545">
              <a:lnSpc>
                <a:spcPts val="2865"/>
              </a:lnSpc>
              <a:spcBef>
                <a:spcPts val="1955"/>
              </a:spcBef>
              <a:buSzPct val="79166"/>
              <a:buChar char="•"/>
              <a:tabLst>
                <a:tab pos="241300" algn="l"/>
              </a:tabLst>
            </a:pPr>
            <a:r>
              <a:rPr sz="2400" spc="-5" dirty="0">
                <a:latin typeface="Corbel"/>
                <a:cs typeface="Corbel"/>
              </a:rPr>
              <a:t>prodloužení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PQ</a:t>
            </a:r>
            <a:endParaRPr sz="2400">
              <a:latin typeface="Corbel"/>
              <a:cs typeface="Corbel"/>
            </a:endParaRPr>
          </a:p>
          <a:p>
            <a:pPr marL="469900" marR="5080" lvl="1" indent="-171450">
              <a:lnSpc>
                <a:spcPts val="2160"/>
              </a:lnSpc>
              <a:spcBef>
                <a:spcPts val="254"/>
              </a:spcBef>
              <a:buSzPct val="80000"/>
              <a:buChar char="•"/>
              <a:tabLst>
                <a:tab pos="469900" algn="l"/>
              </a:tabLst>
            </a:pPr>
            <a:r>
              <a:rPr sz="2000" b="1" spc="-55" dirty="0">
                <a:latin typeface="Corbel"/>
                <a:cs typeface="Corbel"/>
              </a:rPr>
              <a:t>AV </a:t>
            </a:r>
            <a:r>
              <a:rPr sz="2000" b="1" spc="-5" dirty="0">
                <a:latin typeface="Corbel"/>
                <a:cs typeface="Corbel"/>
              </a:rPr>
              <a:t>bloky</a:t>
            </a:r>
            <a:r>
              <a:rPr sz="2000" spc="-5" dirty="0">
                <a:latin typeface="Corbel"/>
                <a:cs typeface="Corbel"/>
              </a:rPr>
              <a:t>, vagotonie, digitalis, </a:t>
            </a:r>
            <a:r>
              <a:rPr sz="2000" spc="-10" dirty="0">
                <a:latin typeface="Corbel"/>
                <a:cs typeface="Corbel"/>
              </a:rPr>
              <a:t>betablokátory, </a:t>
            </a:r>
            <a:r>
              <a:rPr sz="2000" spc="-39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myokarditida</a:t>
            </a:r>
            <a:endParaRPr sz="2000">
              <a:latin typeface="Corbel"/>
              <a:cs typeface="Corbel"/>
            </a:endParaRPr>
          </a:p>
          <a:p>
            <a:pPr marL="241300" indent="-169545">
              <a:lnSpc>
                <a:spcPts val="2865"/>
              </a:lnSpc>
              <a:spcBef>
                <a:spcPts val="1475"/>
              </a:spcBef>
              <a:buSzPct val="79166"/>
              <a:buChar char="•"/>
              <a:tabLst>
                <a:tab pos="241300" algn="l"/>
              </a:tabLst>
            </a:pPr>
            <a:r>
              <a:rPr sz="2400" spc="-5" dirty="0">
                <a:latin typeface="Corbel"/>
                <a:cs typeface="Corbel"/>
              </a:rPr>
              <a:t>zkrácení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PQ</a:t>
            </a:r>
            <a:endParaRPr sz="2400">
              <a:latin typeface="Corbel"/>
              <a:cs typeface="Corbel"/>
            </a:endParaRPr>
          </a:p>
          <a:p>
            <a:pPr marL="469900" indent="-171450">
              <a:lnSpc>
                <a:spcPts val="2385"/>
              </a:lnSpc>
              <a:buSzPct val="80000"/>
              <a:buChar char="•"/>
              <a:tabLst>
                <a:tab pos="469900" algn="l"/>
              </a:tabLst>
            </a:pPr>
            <a:r>
              <a:rPr sz="2000" spc="-5" dirty="0">
                <a:latin typeface="Corbel"/>
                <a:cs typeface="Corbel"/>
              </a:rPr>
              <a:t>preexitace,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tachykardie</a:t>
            </a:r>
            <a:endParaRPr sz="20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3855" y="5295148"/>
            <a:ext cx="2186305" cy="164465"/>
            <a:chOff x="1133855" y="5295148"/>
            <a:chExt cx="2186305" cy="164465"/>
          </a:xfrm>
        </p:grpSpPr>
        <p:sp>
          <p:nvSpPr>
            <p:cNvPr id="5" name="object 5"/>
            <p:cNvSpPr/>
            <p:nvPr/>
          </p:nvSpPr>
          <p:spPr>
            <a:xfrm>
              <a:off x="1133855" y="5377129"/>
              <a:ext cx="1994535" cy="0"/>
            </a:xfrm>
            <a:custGeom>
              <a:avLst/>
              <a:gdLst/>
              <a:ahLst/>
              <a:cxnLst/>
              <a:rect l="l" t="t" r="r" b="b"/>
              <a:pathLst>
                <a:path w="1994535">
                  <a:moveTo>
                    <a:pt x="0" y="0"/>
                  </a:moveTo>
                  <a:lnTo>
                    <a:pt x="1994095" y="0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01" y="5295148"/>
              <a:ext cx="211001" cy="16396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99573" y="5457761"/>
            <a:ext cx="1002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0,12–0,2</a:t>
            </a:r>
            <a:r>
              <a:rPr sz="1800" b="1" spc="-7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s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5381" y="2054258"/>
            <a:ext cx="4765675" cy="3111500"/>
            <a:chOff x="705381" y="2054258"/>
            <a:chExt cx="4765675" cy="31115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381" y="2054258"/>
              <a:ext cx="4765361" cy="31111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28318" y="2172214"/>
              <a:ext cx="832485" cy="2897505"/>
            </a:xfrm>
            <a:custGeom>
              <a:avLst/>
              <a:gdLst/>
              <a:ahLst/>
              <a:cxnLst/>
              <a:rect l="l" t="t" r="r" b="b"/>
              <a:pathLst>
                <a:path w="832485" h="2897504">
                  <a:moveTo>
                    <a:pt x="0" y="0"/>
                  </a:moveTo>
                  <a:lnTo>
                    <a:pt x="832001" y="0"/>
                  </a:lnTo>
                  <a:lnTo>
                    <a:pt x="832001" y="2897485"/>
                  </a:lnTo>
                  <a:lnTo>
                    <a:pt x="0" y="2897485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5771" y="6444224"/>
            <a:ext cx="45396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Popis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EKG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–</a:t>
            </a:r>
            <a:r>
              <a:rPr sz="800" i="1" spc="-4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WikiSkripta.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4"/>
              </a:rPr>
              <a:t>http://www.wikiskripta.eu/index.php/Popis_EKG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8304" y="513519"/>
            <a:ext cx="30359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QRS</a:t>
            </a:r>
            <a:r>
              <a:rPr spc="-65" dirty="0"/>
              <a:t> </a:t>
            </a:r>
            <a:r>
              <a:rPr spc="-15" dirty="0"/>
              <a:t>komplex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57055" y="5616645"/>
            <a:ext cx="2186305" cy="164465"/>
            <a:chOff x="1857055" y="5616645"/>
            <a:chExt cx="2186305" cy="164465"/>
          </a:xfrm>
        </p:grpSpPr>
        <p:sp>
          <p:nvSpPr>
            <p:cNvPr id="4" name="object 4"/>
            <p:cNvSpPr/>
            <p:nvPr/>
          </p:nvSpPr>
          <p:spPr>
            <a:xfrm>
              <a:off x="1857055" y="5698626"/>
              <a:ext cx="1994535" cy="0"/>
            </a:xfrm>
            <a:custGeom>
              <a:avLst/>
              <a:gdLst/>
              <a:ahLst/>
              <a:cxnLst/>
              <a:rect l="l" t="t" r="r" b="b"/>
              <a:pathLst>
                <a:path w="1994535">
                  <a:moveTo>
                    <a:pt x="0" y="0"/>
                  </a:moveTo>
                  <a:lnTo>
                    <a:pt x="1994094" y="0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2100" y="5616645"/>
              <a:ext cx="211001" cy="16396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492871" y="5790145"/>
            <a:ext cx="754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&lt;</a:t>
            </a:r>
            <a:r>
              <a:rPr sz="1800" b="1" spc="-50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0,12</a:t>
            </a:r>
            <a:r>
              <a:rPr sz="1800" b="1" spc="-4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4547" y="1418671"/>
            <a:ext cx="30105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B0F0"/>
                </a:solidFill>
                <a:latin typeface="Corbel"/>
                <a:cs typeface="Corbel"/>
              </a:rPr>
              <a:t>Depolarizáce</a:t>
            </a:r>
            <a:r>
              <a:rPr sz="2800" spc="-30" dirty="0">
                <a:solidFill>
                  <a:srgbClr val="00B0F0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00B0F0"/>
                </a:solidFill>
                <a:latin typeface="Corbel"/>
                <a:cs typeface="Corbel"/>
              </a:rPr>
              <a:t>komor</a:t>
            </a:r>
            <a:endParaRPr sz="2800">
              <a:latin typeface="Corbel"/>
              <a:cs typeface="Corbe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1755" y="3310999"/>
            <a:ext cx="3817808" cy="302449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05381" y="1790206"/>
            <a:ext cx="4765675" cy="3646804"/>
            <a:chOff x="705381" y="1790206"/>
            <a:chExt cx="4765675" cy="3646804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381" y="2054257"/>
              <a:ext cx="4765361" cy="3111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51175" y="1804493"/>
              <a:ext cx="594360" cy="3618229"/>
            </a:xfrm>
            <a:custGeom>
              <a:avLst/>
              <a:gdLst/>
              <a:ahLst/>
              <a:cxnLst/>
              <a:rect l="l" t="t" r="r" b="b"/>
              <a:pathLst>
                <a:path w="594360" h="3618229">
                  <a:moveTo>
                    <a:pt x="0" y="0"/>
                  </a:moveTo>
                  <a:lnTo>
                    <a:pt x="594359" y="0"/>
                  </a:lnTo>
                  <a:lnTo>
                    <a:pt x="594359" y="3617898"/>
                  </a:lnTo>
                  <a:lnTo>
                    <a:pt x="0" y="3617898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77531" y="5698626"/>
            <a:ext cx="2032000" cy="768985"/>
          </a:xfrm>
          <a:prstGeom prst="rect">
            <a:avLst/>
          </a:prstGeom>
          <a:solidFill>
            <a:srgbClr val="D6E7F0"/>
          </a:solidFill>
          <a:ln w="9524">
            <a:solidFill>
              <a:srgbClr val="88B8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ts val="2235"/>
              </a:lnSpc>
            </a:pPr>
            <a:r>
              <a:rPr sz="2000" dirty="0">
                <a:latin typeface="Corbel"/>
                <a:cs typeface="Corbel"/>
              </a:rPr>
              <a:t>&gt;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5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mm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~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Q,</a:t>
            </a:r>
            <a:r>
              <a:rPr sz="2000" b="1" spc="-2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R,</a:t>
            </a:r>
            <a:r>
              <a:rPr sz="2000" b="1" spc="-6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S</a:t>
            </a:r>
            <a:endParaRPr sz="2000">
              <a:latin typeface="Corbel"/>
              <a:cs typeface="Corbel"/>
            </a:endParaRPr>
          </a:p>
          <a:p>
            <a:pPr marL="85725">
              <a:lnSpc>
                <a:spcPct val="100000"/>
              </a:lnSpc>
              <a:spcBef>
                <a:spcPts val="920"/>
              </a:spcBef>
            </a:pPr>
            <a:r>
              <a:rPr sz="2000" dirty="0">
                <a:latin typeface="Corbel"/>
                <a:cs typeface="Corbel"/>
              </a:rPr>
              <a:t>&lt;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5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mm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~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b="1" spc="20" dirty="0">
                <a:latin typeface="Corbel"/>
                <a:cs typeface="Corbel"/>
              </a:rPr>
              <a:t>q,</a:t>
            </a:r>
            <a:r>
              <a:rPr sz="2000" b="1" spc="-15" dirty="0">
                <a:latin typeface="Corbel"/>
                <a:cs typeface="Corbel"/>
              </a:rPr>
              <a:t> </a:t>
            </a:r>
            <a:r>
              <a:rPr sz="2000" b="1" spc="-50" dirty="0">
                <a:latin typeface="Corbel"/>
                <a:cs typeface="Corbel"/>
              </a:rPr>
              <a:t>r,</a:t>
            </a:r>
            <a:r>
              <a:rPr sz="2000" b="1" spc="-20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0301" y="2054257"/>
            <a:ext cx="4563745" cy="1108075"/>
          </a:xfrm>
          <a:prstGeom prst="rect">
            <a:avLst/>
          </a:prstGeom>
          <a:solidFill>
            <a:srgbClr val="D6E7F0"/>
          </a:solidFill>
          <a:ln w="9524">
            <a:solidFill>
              <a:srgbClr val="88B8D4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85090" marR="1860550">
              <a:lnSpc>
                <a:spcPct val="100000"/>
              </a:lnSpc>
              <a:spcBef>
                <a:spcPts val="210"/>
              </a:spcBef>
            </a:pPr>
            <a:r>
              <a:rPr sz="2200" i="1" spc="-5" dirty="0">
                <a:latin typeface="Corbel"/>
                <a:cs typeface="Corbel"/>
              </a:rPr>
              <a:t>Kmi</a:t>
            </a:r>
            <a:r>
              <a:rPr sz="2200" i="1" dirty="0">
                <a:latin typeface="Corbel"/>
                <a:cs typeface="Corbel"/>
              </a:rPr>
              <a:t>t</a:t>
            </a:r>
            <a:r>
              <a:rPr sz="2200" i="1" spc="-95" dirty="0">
                <a:latin typeface="Corbel"/>
                <a:cs typeface="Corbel"/>
              </a:rPr>
              <a:t> </a:t>
            </a:r>
            <a:r>
              <a:rPr sz="2200" i="1" dirty="0">
                <a:latin typeface="Corbel"/>
                <a:cs typeface="Corbel"/>
              </a:rPr>
              <a:t>Q</a:t>
            </a:r>
            <a:r>
              <a:rPr sz="2200" i="1" spc="-5" dirty="0">
                <a:latin typeface="Corbel"/>
                <a:cs typeface="Corbel"/>
              </a:rPr>
              <a:t> </a:t>
            </a:r>
            <a:r>
              <a:rPr sz="2200" i="1" dirty="0">
                <a:latin typeface="Corbel"/>
                <a:cs typeface="Corbel"/>
              </a:rPr>
              <a:t>=</a:t>
            </a:r>
            <a:r>
              <a:rPr sz="2200" i="1" spc="-5" dirty="0">
                <a:latin typeface="Corbel"/>
                <a:cs typeface="Corbel"/>
              </a:rPr>
              <a:t> prv</a:t>
            </a:r>
            <a:r>
              <a:rPr sz="2200" i="1" dirty="0">
                <a:latin typeface="Corbel"/>
                <a:cs typeface="Corbel"/>
              </a:rPr>
              <a:t>ý</a:t>
            </a:r>
            <a:r>
              <a:rPr sz="2200" i="1" spc="-5" dirty="0">
                <a:latin typeface="Corbel"/>
                <a:cs typeface="Corbel"/>
              </a:rPr>
              <a:t> negativní  Kmit</a:t>
            </a:r>
            <a:r>
              <a:rPr sz="2200" i="1" spc="-20" dirty="0">
                <a:latin typeface="Corbel"/>
                <a:cs typeface="Corbel"/>
              </a:rPr>
              <a:t> </a:t>
            </a:r>
            <a:r>
              <a:rPr sz="2200" i="1" dirty="0">
                <a:latin typeface="Corbel"/>
                <a:cs typeface="Corbel"/>
              </a:rPr>
              <a:t>R</a:t>
            </a:r>
            <a:r>
              <a:rPr sz="2200" i="1" spc="-20" dirty="0">
                <a:latin typeface="Corbel"/>
                <a:cs typeface="Corbel"/>
              </a:rPr>
              <a:t> </a:t>
            </a:r>
            <a:r>
              <a:rPr sz="2200" i="1" dirty="0">
                <a:latin typeface="Corbel"/>
                <a:cs typeface="Corbel"/>
              </a:rPr>
              <a:t>=</a:t>
            </a:r>
            <a:r>
              <a:rPr sz="2200" i="1" spc="-20" dirty="0">
                <a:latin typeface="Corbel"/>
                <a:cs typeface="Corbel"/>
              </a:rPr>
              <a:t> </a:t>
            </a:r>
            <a:r>
              <a:rPr sz="2200" i="1" spc="-5" dirty="0">
                <a:latin typeface="Corbel"/>
                <a:cs typeface="Corbel"/>
              </a:rPr>
              <a:t>prvý</a:t>
            </a:r>
            <a:r>
              <a:rPr sz="2200" i="1" spc="-20" dirty="0">
                <a:latin typeface="Corbel"/>
                <a:cs typeface="Corbel"/>
              </a:rPr>
              <a:t> </a:t>
            </a:r>
            <a:r>
              <a:rPr sz="2200" i="1" spc="-5" dirty="0">
                <a:latin typeface="Corbel"/>
                <a:cs typeface="Corbel"/>
              </a:rPr>
              <a:t>pozitivní</a:t>
            </a:r>
            <a:endParaRPr sz="2200">
              <a:latin typeface="Corbel"/>
              <a:cs typeface="Corbel"/>
            </a:endParaRPr>
          </a:p>
          <a:p>
            <a:pPr marL="85090">
              <a:lnSpc>
                <a:spcPct val="100000"/>
              </a:lnSpc>
            </a:pPr>
            <a:r>
              <a:rPr sz="2200" i="1" spc="-5" dirty="0">
                <a:latin typeface="Corbel"/>
                <a:cs typeface="Corbel"/>
              </a:rPr>
              <a:t>Kmit</a:t>
            </a:r>
            <a:r>
              <a:rPr sz="2200" i="1" spc="-100" dirty="0">
                <a:latin typeface="Corbel"/>
                <a:cs typeface="Corbel"/>
              </a:rPr>
              <a:t> </a:t>
            </a:r>
            <a:r>
              <a:rPr sz="2200" i="1" dirty="0">
                <a:latin typeface="Corbel"/>
                <a:cs typeface="Corbel"/>
              </a:rPr>
              <a:t>S</a:t>
            </a:r>
            <a:r>
              <a:rPr sz="2200" i="1" spc="-15" dirty="0">
                <a:latin typeface="Corbel"/>
                <a:cs typeface="Corbel"/>
              </a:rPr>
              <a:t> </a:t>
            </a:r>
            <a:r>
              <a:rPr sz="2200" i="1" dirty="0">
                <a:latin typeface="Corbel"/>
                <a:cs typeface="Corbel"/>
              </a:rPr>
              <a:t>=</a:t>
            </a:r>
            <a:r>
              <a:rPr sz="2200" i="1" spc="-15" dirty="0">
                <a:latin typeface="Corbel"/>
                <a:cs typeface="Corbel"/>
              </a:rPr>
              <a:t> </a:t>
            </a:r>
            <a:r>
              <a:rPr sz="2200" i="1" spc="-5" dirty="0">
                <a:latin typeface="Corbel"/>
                <a:cs typeface="Corbel"/>
              </a:rPr>
              <a:t>negativní</a:t>
            </a:r>
            <a:r>
              <a:rPr sz="2200" i="1" spc="-20" dirty="0">
                <a:latin typeface="Corbel"/>
                <a:cs typeface="Corbel"/>
              </a:rPr>
              <a:t> </a:t>
            </a:r>
            <a:r>
              <a:rPr sz="2200" i="1" spc="-5" dirty="0">
                <a:latin typeface="Corbel"/>
                <a:cs typeface="Corbel"/>
              </a:rPr>
              <a:t>kmit</a:t>
            </a:r>
            <a:r>
              <a:rPr sz="2200" i="1" spc="-15" dirty="0">
                <a:latin typeface="Corbel"/>
                <a:cs typeface="Corbel"/>
              </a:rPr>
              <a:t> </a:t>
            </a:r>
            <a:r>
              <a:rPr sz="2200" i="1" spc="-5" dirty="0">
                <a:latin typeface="Corbel"/>
                <a:cs typeface="Corbel"/>
              </a:rPr>
              <a:t>po</a:t>
            </a:r>
            <a:r>
              <a:rPr sz="2200" i="1" spc="-15" dirty="0">
                <a:latin typeface="Corbel"/>
                <a:cs typeface="Corbel"/>
              </a:rPr>
              <a:t> </a:t>
            </a:r>
            <a:r>
              <a:rPr sz="2200" i="1" spc="-5" dirty="0">
                <a:latin typeface="Corbel"/>
                <a:cs typeface="Corbel"/>
              </a:rPr>
              <a:t>pozitivním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771" y="6444224"/>
            <a:ext cx="45396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Popis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EKG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–</a:t>
            </a:r>
            <a:r>
              <a:rPr sz="800" i="1" spc="-4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WikiSkripta.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5"/>
              </a:rPr>
              <a:t>http://www.wikiskripta.eu/index.php/Popis_EKG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2611" y="4048206"/>
            <a:ext cx="1842840" cy="1786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62343" y="1289023"/>
            <a:ext cx="5681980" cy="3370795"/>
          </a:xfrm>
          <a:prstGeom prst="rect">
            <a:avLst/>
          </a:prstGeom>
        </p:spPr>
        <p:txBody>
          <a:bodyPr vert="horz" wrap="square" lIns="0" tIns="13779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600" spc="-5" dirty="0">
                <a:latin typeface="Corbel"/>
                <a:cs typeface="Corbel"/>
              </a:rPr>
              <a:t>Fyziologicky</a:t>
            </a:r>
            <a:r>
              <a:rPr sz="2600" spc="-25" dirty="0">
                <a:latin typeface="Corbel"/>
                <a:cs typeface="Corbel"/>
              </a:rPr>
              <a:t> </a:t>
            </a:r>
            <a:r>
              <a:rPr sz="2600" b="1" spc="-5" dirty="0">
                <a:latin typeface="Corbel"/>
                <a:cs typeface="Corbel"/>
              </a:rPr>
              <a:t>izoelektrický</a:t>
            </a:r>
            <a:endParaRPr sz="2600">
              <a:latin typeface="Corbel"/>
              <a:cs typeface="Corbel"/>
            </a:endParaRPr>
          </a:p>
          <a:p>
            <a:pPr marL="35560" algn="ctr">
              <a:lnSpc>
                <a:spcPct val="100000"/>
              </a:lnSpc>
              <a:spcBef>
                <a:spcPts val="1060"/>
              </a:spcBef>
            </a:pPr>
            <a:r>
              <a:rPr sz="2800" b="1" spc="-10" dirty="0">
                <a:solidFill>
                  <a:srgbClr val="00B0F0"/>
                </a:solidFill>
                <a:latin typeface="Corbel"/>
                <a:cs typeface="Corbel"/>
              </a:rPr>
              <a:t>Repolarizace</a:t>
            </a:r>
            <a:r>
              <a:rPr sz="2800" b="1" spc="-30" dirty="0">
                <a:solidFill>
                  <a:srgbClr val="00B0F0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00B0F0"/>
                </a:solidFill>
                <a:latin typeface="Corbel"/>
                <a:cs typeface="Corbel"/>
              </a:rPr>
              <a:t>komor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Corbel"/>
              <a:cs typeface="Corbel"/>
            </a:endParaRPr>
          </a:p>
          <a:p>
            <a:pPr marL="12700">
              <a:lnSpc>
                <a:spcPts val="2610"/>
              </a:lnSpc>
            </a:pPr>
            <a:r>
              <a:rPr sz="2200" dirty="0">
                <a:latin typeface="Corbel"/>
                <a:cs typeface="Corbel"/>
              </a:rPr>
              <a:t>V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hrudních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svodech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může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směrovat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mírně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vzhůru</a:t>
            </a:r>
            <a:endParaRPr sz="2200">
              <a:latin typeface="Corbel"/>
              <a:cs typeface="Corbel"/>
            </a:endParaRPr>
          </a:p>
          <a:p>
            <a:pPr marL="632460">
              <a:lnSpc>
                <a:spcPts val="2610"/>
              </a:lnSpc>
              <a:tabLst>
                <a:tab pos="1086485" algn="l"/>
              </a:tabLst>
            </a:pPr>
            <a:r>
              <a:rPr sz="1750" spc="10" dirty="0">
                <a:latin typeface="Yu Gothic UI"/>
                <a:cs typeface="Yu Gothic UI"/>
              </a:rPr>
              <a:t>→	</a:t>
            </a:r>
            <a:r>
              <a:rPr sz="2200" spc="-5" dirty="0">
                <a:latin typeface="Corbel"/>
                <a:cs typeface="Corbel"/>
              </a:rPr>
              <a:t>tolerance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elevace </a:t>
            </a:r>
            <a:r>
              <a:rPr sz="2200" b="1" dirty="0">
                <a:latin typeface="Corbel"/>
                <a:cs typeface="Corbel"/>
              </a:rPr>
              <a:t>≤</a:t>
            </a:r>
            <a:r>
              <a:rPr sz="2200" b="1" spc="-20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2</a:t>
            </a:r>
            <a:r>
              <a:rPr sz="2200" b="1" spc="-25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mm</a:t>
            </a:r>
            <a:endParaRPr sz="2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400" b="1" spc="-15" dirty="0">
                <a:latin typeface="Corbel"/>
                <a:cs typeface="Corbel"/>
              </a:rPr>
              <a:t>Junkční</a:t>
            </a:r>
            <a:r>
              <a:rPr sz="2400" b="1" spc="-3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bod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(J)</a:t>
            </a:r>
          </a:p>
          <a:p>
            <a:pPr marL="12700">
              <a:spcBef>
                <a:spcPts val="1510"/>
              </a:spcBef>
            </a:pPr>
            <a:r>
              <a:rPr lang="cs-CZ" sz="2400" spc="-5" dirty="0">
                <a:latin typeface="Corbel"/>
                <a:cs typeface="Corbel"/>
              </a:rPr>
              <a:t>80-120 </a:t>
            </a:r>
            <a:r>
              <a:rPr lang="cs-CZ" sz="2400" spc="-5" dirty="0" err="1">
                <a:latin typeface="Corbel"/>
                <a:cs typeface="Corbel"/>
              </a:rPr>
              <a:t>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55888" y="5988052"/>
            <a:ext cx="4525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orbel"/>
                <a:cs typeface="Corbel"/>
              </a:rPr>
              <a:t>Změny</a:t>
            </a:r>
            <a:r>
              <a:rPr sz="2400" spc="-8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rbel"/>
                <a:cs typeface="Corbel"/>
              </a:rPr>
              <a:t>ST</a:t>
            </a:r>
            <a:r>
              <a:rPr sz="24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rbel"/>
                <a:cs typeface="Corbel"/>
              </a:rPr>
              <a:t>úseku</a:t>
            </a:r>
            <a:r>
              <a:rPr sz="240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rbel"/>
                <a:cs typeface="Corbel"/>
              </a:rPr>
              <a:t>jsou</a:t>
            </a:r>
            <a:r>
              <a:rPr sz="24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rbel"/>
                <a:cs typeface="Corbel"/>
              </a:rPr>
              <a:t>nespeciﬁcké!!!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95600" y="524670"/>
            <a:ext cx="17976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Úse</a:t>
            </a:r>
            <a:r>
              <a:rPr dirty="0"/>
              <a:t>k</a:t>
            </a:r>
            <a:r>
              <a:rPr spc="-180" dirty="0"/>
              <a:t> </a:t>
            </a:r>
            <a:r>
              <a:rPr spc="-5" dirty="0"/>
              <a:t>ST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05381" y="2039971"/>
            <a:ext cx="4765675" cy="3638550"/>
            <a:chOff x="705381" y="2039971"/>
            <a:chExt cx="4765675" cy="36385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381" y="2054257"/>
              <a:ext cx="4765361" cy="31111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28030" y="2054258"/>
              <a:ext cx="603250" cy="3609975"/>
            </a:xfrm>
            <a:custGeom>
              <a:avLst/>
              <a:gdLst/>
              <a:ahLst/>
              <a:cxnLst/>
              <a:rect l="l" t="t" r="r" b="b"/>
              <a:pathLst>
                <a:path w="603250" h="3609975">
                  <a:moveTo>
                    <a:pt x="0" y="0"/>
                  </a:moveTo>
                  <a:lnTo>
                    <a:pt x="602721" y="0"/>
                  </a:lnTo>
                  <a:lnTo>
                    <a:pt x="602721" y="3609755"/>
                  </a:lnTo>
                  <a:lnTo>
                    <a:pt x="0" y="3609755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5771" y="6289143"/>
            <a:ext cx="4539615" cy="3028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229"/>
              </a:spcBef>
            </a:pP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2017-04-22].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online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  <a:hlinkClick r:id="rId4"/>
              </a:rPr>
              <a:t>http://ekg.kvalitne.cz/popis5.htm#Úsek</a:t>
            </a:r>
            <a:r>
              <a:rPr sz="800" i="1" spc="-30" dirty="0">
                <a:solidFill>
                  <a:srgbClr val="6E6E6E"/>
                </a:solidFill>
                <a:latin typeface="Corbel"/>
                <a:cs typeface="Corbel"/>
                <a:hlinkClick r:id="rId4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ST</a:t>
            </a:r>
            <a:endParaRPr sz="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Popis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EKG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–</a:t>
            </a:r>
            <a:r>
              <a:rPr sz="800" i="1" spc="-4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WikiSkripta.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5"/>
              </a:rPr>
              <a:t>http://www.wikiskripta.eu/index.php/Popis_EKG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5070" y="6424472"/>
            <a:ext cx="8060690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ARTICLES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|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Physiological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Reviews.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10" dirty="0">
                <a:solidFill>
                  <a:srgbClr val="6E6E6E"/>
                </a:solidFill>
                <a:latin typeface="Corbel"/>
                <a:cs typeface="Corbel"/>
              </a:rPr>
              <a:t>Home</a:t>
            </a:r>
            <a:r>
              <a:rPr sz="750" i="1" spc="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|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Physiological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Reviews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dirty="0">
                <a:solidFill>
                  <a:srgbClr val="6E6E6E"/>
                </a:solidFill>
                <a:latin typeface="Corbel"/>
                <a:cs typeface="Corbel"/>
              </a:rPr>
              <a:t>[online].</a:t>
            </a:r>
            <a:r>
              <a:rPr sz="750" i="1" spc="-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Copyright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20" dirty="0">
                <a:solidFill>
                  <a:srgbClr val="6E6E6E"/>
                </a:solidFill>
                <a:latin typeface="Corbel"/>
                <a:cs typeface="Corbel"/>
              </a:rPr>
              <a:t>©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dirty="0">
                <a:solidFill>
                  <a:srgbClr val="6E6E6E"/>
                </a:solidFill>
                <a:latin typeface="Corbel"/>
                <a:cs typeface="Corbel"/>
              </a:rPr>
              <a:t>2017</a:t>
            </a:r>
            <a:r>
              <a:rPr sz="750" i="1" spc="-7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The</a:t>
            </a:r>
            <a:r>
              <a:rPr sz="750" i="1" spc="-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American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Physiological</a:t>
            </a:r>
            <a:r>
              <a:rPr sz="750" i="1" spc="-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Society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dirty="0">
                <a:solidFill>
                  <a:srgbClr val="6E6E6E"/>
                </a:solidFill>
                <a:latin typeface="Corbel"/>
                <a:cs typeface="Corbel"/>
              </a:rPr>
              <a:t>17.05.2017].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75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spc="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750" i="1" spc="6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750" i="1" u="sng" dirty="0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rbel"/>
                <a:cs typeface="Corbel"/>
                <a:hlinkClick r:id="rId2"/>
              </a:rPr>
              <a:t>http://physrev.physiology.org/content/85/4/1205</a:t>
            </a:r>
            <a:endParaRPr sz="75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1505" y="629068"/>
            <a:ext cx="95827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Projevy</a:t>
            </a:r>
            <a:r>
              <a:rPr spc="-20" dirty="0"/>
              <a:t> </a:t>
            </a:r>
            <a:r>
              <a:rPr spc="-10" dirty="0"/>
              <a:t>depolarizace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10" dirty="0"/>
              <a:t>repolarizace</a:t>
            </a:r>
            <a:r>
              <a:rPr spc="-20" dirty="0"/>
              <a:t> </a:t>
            </a:r>
            <a:r>
              <a:rPr spc="-5" dirty="0"/>
              <a:t>na</a:t>
            </a:r>
            <a:r>
              <a:rPr spc="-25" dirty="0"/>
              <a:t> </a:t>
            </a:r>
            <a:r>
              <a:rPr spc="-50" dirty="0"/>
              <a:t>EKG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1840" y="1825625"/>
            <a:ext cx="5428319" cy="425547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4705" y="447526"/>
            <a:ext cx="1391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Vln</a:t>
            </a:r>
            <a:r>
              <a:rPr dirty="0"/>
              <a:t>a</a:t>
            </a:r>
            <a:r>
              <a:rPr spc="-475" dirty="0"/>
              <a:t> 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83553" y="1298473"/>
            <a:ext cx="3887470" cy="174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9475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00B0F0"/>
                </a:solidFill>
                <a:latin typeface="Corbel"/>
                <a:cs typeface="Corbel"/>
              </a:rPr>
              <a:t>Repolarizace</a:t>
            </a:r>
            <a:r>
              <a:rPr sz="2800" b="1" spc="-55" dirty="0">
                <a:solidFill>
                  <a:srgbClr val="00B0F0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00B0F0"/>
                </a:solidFill>
                <a:latin typeface="Corbel"/>
                <a:cs typeface="Corbel"/>
              </a:rPr>
              <a:t>komor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orbel"/>
                <a:cs typeface="Corbel"/>
              </a:rPr>
              <a:t>Můž</a:t>
            </a:r>
            <a:r>
              <a:rPr sz="2200" dirty="0">
                <a:latin typeface="Corbel"/>
                <a:cs typeface="Corbel"/>
              </a:rPr>
              <a:t>e</a:t>
            </a:r>
            <a:r>
              <a:rPr sz="2200" spc="-5" dirty="0">
                <a:latin typeface="Corbel"/>
                <a:cs typeface="Corbel"/>
              </a:rPr>
              <a:t> bý</a:t>
            </a:r>
            <a:r>
              <a:rPr sz="2200" dirty="0">
                <a:latin typeface="Corbel"/>
                <a:cs typeface="Corbel"/>
              </a:rPr>
              <a:t>t</a:t>
            </a:r>
            <a:r>
              <a:rPr sz="2200" spc="-5" dirty="0">
                <a:latin typeface="Corbel"/>
                <a:cs typeface="Corbel"/>
              </a:rPr>
              <a:t> negativn</a:t>
            </a:r>
            <a:r>
              <a:rPr sz="2200" dirty="0">
                <a:latin typeface="Corbel"/>
                <a:cs typeface="Corbel"/>
              </a:rPr>
              <a:t>í</a:t>
            </a:r>
            <a:r>
              <a:rPr sz="2200" spc="-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v</a:t>
            </a:r>
            <a:r>
              <a:rPr sz="2200" spc="30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III</a:t>
            </a:r>
            <a:r>
              <a:rPr sz="2200" b="1" dirty="0">
                <a:latin typeface="Corbel"/>
                <a:cs typeface="Corbel"/>
              </a:rPr>
              <a:t>,</a:t>
            </a:r>
            <a:r>
              <a:rPr sz="2200" b="1" spc="-155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V1</a:t>
            </a:r>
            <a:endParaRPr sz="2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200" spc="-5" dirty="0">
                <a:latin typeface="Corbel"/>
                <a:cs typeface="Corbel"/>
              </a:rPr>
              <a:t>Vždy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negativní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v</a:t>
            </a:r>
            <a:r>
              <a:rPr sz="2200" spc="5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aVR</a:t>
            </a:r>
            <a:endParaRPr sz="22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26777" y="5330966"/>
            <a:ext cx="2186305" cy="164465"/>
            <a:chOff x="3226777" y="5330966"/>
            <a:chExt cx="2186305" cy="164465"/>
          </a:xfrm>
        </p:grpSpPr>
        <p:sp>
          <p:nvSpPr>
            <p:cNvPr id="5" name="object 5"/>
            <p:cNvSpPr/>
            <p:nvPr/>
          </p:nvSpPr>
          <p:spPr>
            <a:xfrm>
              <a:off x="3226777" y="5412947"/>
              <a:ext cx="1994535" cy="0"/>
            </a:xfrm>
            <a:custGeom>
              <a:avLst/>
              <a:gdLst/>
              <a:ahLst/>
              <a:cxnLst/>
              <a:rect l="l" t="t" r="r" b="b"/>
              <a:pathLst>
                <a:path w="1994535">
                  <a:moveTo>
                    <a:pt x="0" y="0"/>
                  </a:moveTo>
                  <a:lnTo>
                    <a:pt x="1994094" y="0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1822" y="5330966"/>
              <a:ext cx="211001" cy="16396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70711" y="5469827"/>
            <a:ext cx="4737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0,2</a:t>
            </a:r>
            <a:r>
              <a:rPr sz="1800" b="1" spc="-80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s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5381" y="2054258"/>
            <a:ext cx="4765675" cy="3147695"/>
            <a:chOff x="705381" y="2054258"/>
            <a:chExt cx="4765675" cy="31476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381" y="2054258"/>
              <a:ext cx="4765361" cy="31111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82096" y="2136291"/>
              <a:ext cx="1064260" cy="3051810"/>
            </a:xfrm>
            <a:custGeom>
              <a:avLst/>
              <a:gdLst/>
              <a:ahLst/>
              <a:cxnLst/>
              <a:rect l="l" t="t" r="r" b="b"/>
              <a:pathLst>
                <a:path w="1064260" h="3051810">
                  <a:moveTo>
                    <a:pt x="0" y="0"/>
                  </a:moveTo>
                  <a:lnTo>
                    <a:pt x="1064220" y="0"/>
                  </a:lnTo>
                  <a:lnTo>
                    <a:pt x="1064220" y="3051365"/>
                  </a:lnTo>
                  <a:lnTo>
                    <a:pt x="0" y="3051365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5686" y="3357023"/>
            <a:ext cx="5110622" cy="30710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5771" y="6444224"/>
            <a:ext cx="45396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Popis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EKG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–</a:t>
            </a:r>
            <a:r>
              <a:rPr sz="800" i="1" spc="-4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WikiSkripta.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5"/>
              </a:rPr>
              <a:t>http://www.wikiskripta.eu/index.php/Popis_EKG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2252" y="993025"/>
            <a:ext cx="36817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Úse</a:t>
            </a:r>
            <a:r>
              <a:rPr dirty="0"/>
              <a:t>k</a:t>
            </a:r>
            <a:r>
              <a:rPr spc="-180" dirty="0"/>
              <a:t> </a:t>
            </a:r>
            <a:r>
              <a:rPr spc="-10" dirty="0"/>
              <a:t>S</a:t>
            </a:r>
            <a:r>
              <a:rPr dirty="0"/>
              <a:t>T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spc="-5" dirty="0"/>
              <a:t>vln</a:t>
            </a:r>
            <a:r>
              <a:rPr dirty="0"/>
              <a:t>a</a:t>
            </a:r>
            <a:r>
              <a:rPr spc="-475" dirty="0"/>
              <a:t> 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454" y="2155950"/>
            <a:ext cx="6696075" cy="227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330200">
              <a:lnSpc>
                <a:spcPct val="100000"/>
              </a:lnSpc>
              <a:spcBef>
                <a:spcPts val="100"/>
              </a:spcBef>
              <a:buSzPct val="79545"/>
              <a:buChar char="•"/>
              <a:tabLst>
                <a:tab pos="342265" algn="l"/>
                <a:tab pos="342900" algn="l"/>
              </a:tabLst>
            </a:pPr>
            <a:r>
              <a:rPr sz="2200" b="1" spc="-5" dirty="0">
                <a:latin typeface="Corbel"/>
                <a:cs typeface="Corbel"/>
              </a:rPr>
              <a:t>nejvariabilnější</a:t>
            </a:r>
            <a:r>
              <a:rPr sz="2200" b="1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části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křivky</a:t>
            </a:r>
            <a:endParaRPr sz="22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orbel"/>
              <a:cs typeface="Corbel"/>
            </a:endParaRPr>
          </a:p>
          <a:p>
            <a:pPr marL="342265" indent="-330200">
              <a:lnSpc>
                <a:spcPct val="100000"/>
              </a:lnSpc>
              <a:spcBef>
                <a:spcPts val="5"/>
              </a:spcBef>
              <a:buSzPct val="79545"/>
              <a:buChar char="•"/>
              <a:tabLst>
                <a:tab pos="342265" algn="l"/>
                <a:tab pos="342900" algn="l"/>
              </a:tabLst>
            </a:pPr>
            <a:r>
              <a:rPr sz="2200" spc="-5" dirty="0">
                <a:latin typeface="Corbel"/>
                <a:cs typeface="Corbel"/>
              </a:rPr>
              <a:t>změny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jsou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b="1" spc="-10" dirty="0">
                <a:latin typeface="Corbel"/>
                <a:cs typeface="Corbel"/>
              </a:rPr>
              <a:t>nespeciﬁcké</a:t>
            </a:r>
            <a:endParaRPr sz="22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Corbel"/>
              <a:buChar char="•"/>
            </a:pPr>
            <a:endParaRPr sz="2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orbel"/>
              <a:buChar char="•"/>
            </a:pPr>
            <a:endParaRPr sz="1800">
              <a:latin typeface="Corbel"/>
              <a:cs typeface="Corbel"/>
            </a:endParaRPr>
          </a:p>
          <a:p>
            <a:pPr marL="342265" indent="-330200">
              <a:lnSpc>
                <a:spcPct val="100000"/>
              </a:lnSpc>
              <a:buSzPct val="79545"/>
              <a:buChar char="•"/>
              <a:tabLst>
                <a:tab pos="342265" algn="l"/>
                <a:tab pos="342900" algn="l"/>
              </a:tabLst>
            </a:pPr>
            <a:r>
              <a:rPr sz="2200" spc="-5" dirty="0">
                <a:latin typeface="Corbel"/>
                <a:cs typeface="Corbel"/>
              </a:rPr>
              <a:t>nutná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korelace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</a:t>
            </a:r>
            <a:r>
              <a:rPr sz="2200" spc="-5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anamnézou</a:t>
            </a:r>
            <a:r>
              <a:rPr sz="2200" b="1" spc="-1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fyzikálním</a:t>
            </a:r>
            <a:r>
              <a:rPr sz="2200" b="1" spc="-15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vyšetřením!</a:t>
            </a:r>
            <a:endParaRPr sz="2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8995" y="551430"/>
            <a:ext cx="2517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Interva</a:t>
            </a:r>
            <a:r>
              <a:rPr dirty="0"/>
              <a:t>l</a:t>
            </a:r>
            <a:r>
              <a:rPr spc="-190" dirty="0"/>
              <a:t> </a:t>
            </a:r>
            <a:r>
              <a:rPr spc="-5" dirty="0"/>
              <a:t>QT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190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Zahrnuje</a:t>
            </a:r>
            <a:r>
              <a:rPr spc="-20" dirty="0"/>
              <a:t> </a:t>
            </a:r>
            <a:r>
              <a:rPr spc="-10" dirty="0"/>
              <a:t>elektrické</a:t>
            </a:r>
            <a:r>
              <a:rPr spc="-15" dirty="0"/>
              <a:t> </a:t>
            </a:r>
            <a:r>
              <a:rPr spc="-5" dirty="0"/>
              <a:t>procesy</a:t>
            </a:r>
            <a:r>
              <a:rPr spc="-15" dirty="0"/>
              <a:t> </a:t>
            </a:r>
            <a:r>
              <a:rPr dirty="0"/>
              <a:t>v</a:t>
            </a:r>
            <a:r>
              <a:rPr spc="-15" dirty="0"/>
              <a:t> komorách</a:t>
            </a:r>
          </a:p>
          <a:p>
            <a:pPr marL="5406390">
              <a:lnSpc>
                <a:spcPct val="100000"/>
              </a:lnSpc>
              <a:spcBef>
                <a:spcPts val="25"/>
              </a:spcBef>
            </a:pPr>
            <a:endParaRPr sz="3250"/>
          </a:p>
          <a:p>
            <a:pPr marL="5419090" marR="531495">
              <a:lnSpc>
                <a:spcPct val="138600"/>
              </a:lnSpc>
            </a:pPr>
            <a:r>
              <a:rPr spc="-5" dirty="0"/>
              <a:t>Užívá se </a:t>
            </a:r>
            <a:r>
              <a:rPr spc="-55" dirty="0"/>
              <a:t>QTc </a:t>
            </a:r>
            <a:r>
              <a:rPr spc="-20" dirty="0"/>
              <a:t>(korekce </a:t>
            </a:r>
            <a:r>
              <a:rPr spc="-5" dirty="0"/>
              <a:t>na </a:t>
            </a:r>
            <a:r>
              <a:rPr b="1" spc="-5" dirty="0">
                <a:latin typeface="Corbel"/>
                <a:cs typeface="Corbel"/>
              </a:rPr>
              <a:t>frekvenci</a:t>
            </a:r>
            <a:r>
              <a:rPr spc="-5" dirty="0"/>
              <a:t>) </a:t>
            </a:r>
            <a:r>
              <a:rPr spc="-470" dirty="0"/>
              <a:t> </a:t>
            </a:r>
            <a:r>
              <a:rPr b="1" spc="-55" dirty="0">
                <a:latin typeface="Corbel"/>
                <a:cs typeface="Corbel"/>
              </a:rPr>
              <a:t>QTc</a:t>
            </a:r>
            <a:r>
              <a:rPr b="1" spc="-10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=</a:t>
            </a:r>
            <a:r>
              <a:rPr b="1" spc="-5" dirty="0">
                <a:latin typeface="Corbel"/>
                <a:cs typeface="Corbel"/>
              </a:rPr>
              <a:t> 0,34–0,42</a:t>
            </a:r>
          </a:p>
          <a:p>
            <a:pPr marL="5406390">
              <a:lnSpc>
                <a:spcPct val="100000"/>
              </a:lnSpc>
            </a:pPr>
            <a:endParaRPr b="1" spc="-5" dirty="0">
              <a:latin typeface="Corbel"/>
              <a:cs typeface="Corbel"/>
            </a:endParaRPr>
          </a:p>
          <a:p>
            <a:pPr marL="5406390">
              <a:lnSpc>
                <a:spcPct val="100000"/>
              </a:lnSpc>
              <a:spcBef>
                <a:spcPts val="35"/>
              </a:spcBef>
            </a:pPr>
            <a:endParaRPr sz="1750">
              <a:latin typeface="Corbel"/>
              <a:cs typeface="Corbel"/>
            </a:endParaRPr>
          </a:p>
          <a:p>
            <a:pPr marL="5419090">
              <a:lnSpc>
                <a:spcPct val="100000"/>
              </a:lnSpc>
            </a:pPr>
            <a:r>
              <a:rPr b="1" dirty="0">
                <a:latin typeface="Corbel"/>
                <a:cs typeface="Corbel"/>
              </a:rPr>
              <a:t>~</a:t>
            </a:r>
            <a:r>
              <a:rPr b="1" spc="-5" dirty="0">
                <a:latin typeface="Corbel"/>
                <a:cs typeface="Corbel"/>
              </a:rPr>
              <a:t> pohlav</a:t>
            </a:r>
            <a:r>
              <a:rPr b="1" dirty="0">
                <a:latin typeface="Corbel"/>
                <a:cs typeface="Corbel"/>
              </a:rPr>
              <a:t>í</a:t>
            </a:r>
            <a:r>
              <a:rPr b="1" spc="25" dirty="0">
                <a:latin typeface="Corbel"/>
                <a:cs typeface="Corbel"/>
              </a:rPr>
              <a:t> </a:t>
            </a:r>
            <a:r>
              <a:rPr dirty="0"/>
              <a:t>(</a:t>
            </a:r>
            <a:r>
              <a:rPr spc="-1200" dirty="0">
                <a:latin typeface="Arial MT"/>
                <a:cs typeface="Arial MT"/>
              </a:rPr>
              <a:t>↑</a:t>
            </a:r>
            <a:r>
              <a:rPr spc="-190" dirty="0">
                <a:latin typeface="Arial MT"/>
                <a:cs typeface="Arial MT"/>
              </a:rPr>
              <a:t> </a:t>
            </a:r>
            <a:r>
              <a:rPr spc="-5" dirty="0"/>
              <a:t>ženy)</a:t>
            </a:r>
          </a:p>
          <a:p>
            <a:pPr marL="5419090">
              <a:lnSpc>
                <a:spcPct val="100000"/>
              </a:lnSpc>
              <a:spcBef>
                <a:spcPts val="1115"/>
              </a:spcBef>
            </a:pPr>
            <a:r>
              <a:rPr b="1" dirty="0">
                <a:latin typeface="Corbel"/>
                <a:cs typeface="Corbel"/>
              </a:rPr>
              <a:t>~</a:t>
            </a:r>
            <a:r>
              <a:rPr b="1" spc="-35" dirty="0">
                <a:latin typeface="Corbel"/>
                <a:cs typeface="Corbel"/>
              </a:rPr>
              <a:t> </a:t>
            </a:r>
            <a:r>
              <a:rPr b="1" spc="-5" dirty="0">
                <a:latin typeface="Corbel"/>
                <a:cs typeface="Corbel"/>
              </a:rPr>
              <a:t>věk</a:t>
            </a:r>
            <a:r>
              <a:rPr b="1" spc="-25" dirty="0">
                <a:latin typeface="Corbel"/>
                <a:cs typeface="Corbel"/>
              </a:rPr>
              <a:t> </a:t>
            </a:r>
            <a:r>
              <a:rPr spc="-400" dirty="0"/>
              <a:t>(</a:t>
            </a:r>
            <a:r>
              <a:rPr spc="-400" dirty="0">
                <a:latin typeface="Arial MT"/>
                <a:cs typeface="Arial MT"/>
              </a:rPr>
              <a:t>↑</a:t>
            </a:r>
            <a:r>
              <a:rPr spc="-400" dirty="0"/>
              <a:t>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5381" y="1951672"/>
            <a:ext cx="4765675" cy="3338829"/>
            <a:chOff x="705381" y="1951672"/>
            <a:chExt cx="4765675" cy="33388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381" y="2054258"/>
              <a:ext cx="4765361" cy="31111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88805" y="1965960"/>
              <a:ext cx="2212340" cy="3310254"/>
            </a:xfrm>
            <a:custGeom>
              <a:avLst/>
              <a:gdLst/>
              <a:ahLst/>
              <a:cxnLst/>
              <a:rect l="l" t="t" r="r" b="b"/>
              <a:pathLst>
                <a:path w="2212340" h="3310254">
                  <a:moveTo>
                    <a:pt x="0" y="0"/>
                  </a:moveTo>
                  <a:lnTo>
                    <a:pt x="2211793" y="0"/>
                  </a:lnTo>
                  <a:lnTo>
                    <a:pt x="2211793" y="3309994"/>
                  </a:lnTo>
                  <a:lnTo>
                    <a:pt x="0" y="3309994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5771" y="6444224"/>
            <a:ext cx="45396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Popis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EKG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–</a:t>
            </a:r>
            <a:r>
              <a:rPr sz="800" i="1" spc="-4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WikiSkripta.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3"/>
              </a:rPr>
              <a:t>http://www.wikiskripta.eu/index.php/Popis_EKG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3F096-4A12-24EF-C609-D80D706D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7D01EB-9177-7942-4C1A-7CD382F53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6143" y="3263354"/>
            <a:ext cx="10421187" cy="861774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cs-CZ" sz="2800" b="1" dirty="0">
                <a:latin typeface="Times New Roman"/>
                <a:cs typeface="Times New Roman"/>
              </a:rPr>
              <a:t>6. </a:t>
            </a:r>
            <a:r>
              <a:rPr lang="cs-CZ" sz="2800" b="1" dirty="0" err="1">
                <a:latin typeface="Times New Roman"/>
                <a:cs typeface="Times New Roman"/>
              </a:rPr>
              <a:t>Napíšte</a:t>
            </a:r>
            <a:r>
              <a:rPr lang="cs-CZ" sz="2800" b="1" dirty="0">
                <a:latin typeface="Times New Roman"/>
                <a:cs typeface="Times New Roman"/>
              </a:rPr>
              <a:t>, co všechno určujeme  v rámci EKG </a:t>
            </a:r>
            <a:r>
              <a:rPr lang="cs-CZ" sz="2800" b="1" dirty="0" err="1">
                <a:latin typeface="Times New Roman"/>
                <a:cs typeface="Times New Roman"/>
              </a:rPr>
              <a:t>desatora</a:t>
            </a:r>
            <a:r>
              <a:rPr lang="cs-CZ" sz="2800" b="1" dirty="0">
                <a:latin typeface="Times New Roman"/>
                <a:cs typeface="Times New Roman"/>
              </a:rPr>
              <a:t>.</a:t>
            </a:r>
            <a:endParaRPr lang="cs-CZ" sz="2800" dirty="0">
              <a:latin typeface="Times New Roman"/>
              <a:cs typeface="Times New Roman"/>
            </a:endParaRP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65015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2859" y="562757"/>
            <a:ext cx="3203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0" dirty="0">
                <a:latin typeface="Corbel"/>
                <a:cs typeface="Corbel"/>
              </a:rPr>
              <a:t>EKG</a:t>
            </a:r>
            <a:r>
              <a:rPr b="1" spc="-85" dirty="0">
                <a:latin typeface="Corbel"/>
                <a:cs typeface="Corbel"/>
              </a:rPr>
              <a:t> </a:t>
            </a:r>
            <a:r>
              <a:rPr b="1" spc="-5" dirty="0">
                <a:latin typeface="Corbel"/>
                <a:cs typeface="Corbel"/>
              </a:rPr>
              <a:t>desatero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5309" y="2446134"/>
            <a:ext cx="1967865" cy="1965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33822" y="1218483"/>
            <a:ext cx="2980055" cy="4872488"/>
          </a:xfrm>
          <a:prstGeom prst="rect">
            <a:avLst/>
          </a:prstGeom>
        </p:spPr>
        <p:txBody>
          <a:bodyPr vert="horz" wrap="square" lIns="0" tIns="156845" rIns="0" bIns="0" rtlCol="0" anchor="t">
            <a:spAutoFit/>
          </a:bodyPr>
          <a:lstStyle/>
          <a:p>
            <a:pPr marL="1133475" indent="-170815">
              <a:lnSpc>
                <a:spcPct val="100000"/>
              </a:lnSpc>
              <a:spcBef>
                <a:spcPts val="1235"/>
              </a:spcBef>
              <a:buSzPct val="79545"/>
              <a:buChar char="•"/>
              <a:tabLst>
                <a:tab pos="1134110" algn="l"/>
              </a:tabLst>
            </a:pPr>
            <a:r>
              <a:rPr sz="2200" b="1" spc="-5" dirty="0">
                <a:solidFill>
                  <a:srgbClr val="FF0000"/>
                </a:solidFill>
                <a:latin typeface="Corbel"/>
                <a:cs typeface="Corbel"/>
              </a:rPr>
              <a:t>Rytmus</a:t>
            </a:r>
            <a:endParaRPr lang="cs-CZ" sz="2200" b="1">
              <a:solidFill>
                <a:srgbClr val="FF0000"/>
              </a:solidFill>
              <a:latin typeface="Corbel"/>
              <a:cs typeface="Corbel"/>
            </a:endParaRPr>
          </a:p>
          <a:p>
            <a:pPr marL="1291590" lvl="1" indent="-170815">
              <a:lnSpc>
                <a:spcPct val="100000"/>
              </a:lnSpc>
              <a:spcBef>
                <a:spcPts val="1135"/>
              </a:spcBef>
              <a:buSzPct val="79545"/>
              <a:buChar char="•"/>
              <a:tabLst>
                <a:tab pos="1292225" algn="l"/>
              </a:tabLst>
            </a:pPr>
            <a:r>
              <a:rPr sz="2200" b="1" spc="-15" dirty="0">
                <a:solidFill>
                  <a:srgbClr val="FF0000"/>
                </a:solidFill>
                <a:latin typeface="Corbel"/>
                <a:cs typeface="Corbel"/>
              </a:rPr>
              <a:t>Akce</a:t>
            </a:r>
            <a:endParaRPr sz="2200" b="1">
              <a:solidFill>
                <a:srgbClr val="FF0000"/>
              </a:solidFill>
              <a:latin typeface="Corbel"/>
              <a:cs typeface="Corbel"/>
            </a:endParaRPr>
          </a:p>
          <a:p>
            <a:pPr marL="982980" indent="-170815">
              <a:lnSpc>
                <a:spcPct val="100000"/>
              </a:lnSpc>
              <a:spcBef>
                <a:spcPts val="1135"/>
              </a:spcBef>
              <a:buSzPct val="79545"/>
              <a:buChar char="•"/>
              <a:tabLst>
                <a:tab pos="983615" algn="l"/>
              </a:tabLst>
            </a:pPr>
            <a:r>
              <a:rPr sz="2200" b="1" spc="-5" dirty="0">
                <a:solidFill>
                  <a:srgbClr val="FF0000"/>
                </a:solidFill>
                <a:latin typeface="Corbel"/>
                <a:cs typeface="Corbel"/>
              </a:rPr>
              <a:t>Frekvence</a:t>
            </a:r>
            <a:endParaRPr sz="2200" b="1">
              <a:solidFill>
                <a:srgbClr val="FF0000"/>
              </a:solidFill>
              <a:latin typeface="Corbel"/>
              <a:cs typeface="Corbel"/>
            </a:endParaRPr>
          </a:p>
          <a:p>
            <a:pPr marL="334010" indent="-170815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334645" algn="l"/>
              </a:tabLst>
            </a:pPr>
            <a:r>
              <a:rPr sz="2200" b="1" spc="-5" err="1">
                <a:solidFill>
                  <a:srgbClr val="FF0000"/>
                </a:solidFill>
                <a:latin typeface="Corbel"/>
                <a:cs typeface="Corbel"/>
              </a:rPr>
              <a:t>Elektrická</a:t>
            </a:r>
            <a:r>
              <a:rPr sz="2200" b="1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b="1" spc="-5" err="1">
                <a:solidFill>
                  <a:srgbClr val="FF0000"/>
                </a:solidFill>
                <a:latin typeface="Corbel"/>
                <a:cs typeface="Corbel"/>
              </a:rPr>
              <a:t>osa</a:t>
            </a:r>
            <a:r>
              <a:rPr sz="2200" b="1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b="1" spc="-5" err="1">
                <a:solidFill>
                  <a:srgbClr val="FF0000"/>
                </a:solidFill>
                <a:latin typeface="Corbel"/>
                <a:cs typeface="Corbel"/>
              </a:rPr>
              <a:t>srdeční</a:t>
            </a:r>
            <a:endParaRPr sz="2200" b="1" err="1">
              <a:solidFill>
                <a:srgbClr val="FF0000"/>
              </a:solidFill>
              <a:latin typeface="Corbel"/>
              <a:cs typeface="Corbel"/>
            </a:endParaRPr>
          </a:p>
          <a:p>
            <a:pPr marL="182245" indent="-170180">
              <a:lnSpc>
                <a:spcPts val="2620"/>
              </a:lnSpc>
              <a:spcBef>
                <a:spcPts val="1135"/>
              </a:spcBef>
              <a:buSzPct val="79545"/>
              <a:buChar char="•"/>
              <a:tabLst>
                <a:tab pos="182880" algn="l"/>
              </a:tabLst>
            </a:pPr>
            <a:r>
              <a:rPr sz="2200" spc="-5" dirty="0">
                <a:latin typeface="Corbel"/>
                <a:cs typeface="Corbel"/>
              </a:rPr>
              <a:t>Analýza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jednotlivých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vln</a:t>
            </a:r>
            <a:endParaRPr sz="2200">
              <a:latin typeface="Corbel"/>
              <a:cs typeface="Corbel"/>
            </a:endParaRPr>
          </a:p>
          <a:p>
            <a:pPr marL="1155700">
              <a:lnSpc>
                <a:spcPts val="2380"/>
              </a:lnSpc>
            </a:pPr>
            <a:r>
              <a:rPr sz="1600" b="1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600" b="1" spc="-34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Vln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P</a:t>
            </a:r>
          </a:p>
          <a:p>
            <a:pPr marL="821055" lvl="1" indent="-203835">
              <a:lnSpc>
                <a:spcPct val="100000"/>
              </a:lnSpc>
              <a:spcBef>
                <a:spcPts val="360"/>
              </a:spcBef>
              <a:buSzPct val="80000"/>
              <a:buFont typeface="Courier New"/>
              <a:buChar char="o"/>
              <a:tabLst>
                <a:tab pos="821690" algn="l"/>
              </a:tabLst>
            </a:pP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Interval</a:t>
            </a:r>
            <a:r>
              <a:rPr sz="2000" b="1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PQ </a:t>
            </a:r>
            <a:r>
              <a:rPr sz="2000" b="1" spc="-10" dirty="0">
                <a:solidFill>
                  <a:srgbClr val="FF0000"/>
                </a:solidFill>
                <a:latin typeface="Corbel"/>
                <a:cs typeface="Corbel"/>
              </a:rPr>
              <a:t>(PR)</a:t>
            </a:r>
            <a:endParaRPr sz="2000" b="1" dirty="0">
              <a:solidFill>
                <a:srgbClr val="FF0000"/>
              </a:solidFill>
              <a:latin typeface="Corbel"/>
              <a:cs typeface="Corbel"/>
            </a:endParaRPr>
          </a:p>
          <a:p>
            <a:pPr marL="940435" lvl="2" indent="-203835">
              <a:lnSpc>
                <a:spcPct val="100000"/>
              </a:lnSpc>
              <a:spcBef>
                <a:spcPts val="360"/>
              </a:spcBef>
              <a:buSzPct val="80000"/>
              <a:buFont typeface="Courier New"/>
              <a:buChar char="o"/>
              <a:tabLst>
                <a:tab pos="941069" algn="l"/>
              </a:tabLst>
            </a:pP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QRS</a:t>
            </a:r>
            <a:r>
              <a:rPr sz="2000" b="1" spc="-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rbel"/>
                <a:cs typeface="Corbel"/>
              </a:rPr>
              <a:t>komplex</a:t>
            </a:r>
            <a:endParaRPr sz="2000" b="1" dirty="0">
              <a:solidFill>
                <a:srgbClr val="FF0000"/>
              </a:solidFill>
              <a:latin typeface="Corbel"/>
              <a:cs typeface="Corbel"/>
            </a:endParaRPr>
          </a:p>
          <a:p>
            <a:pPr marL="934085" lvl="2" indent="-203835">
              <a:lnSpc>
                <a:spcPct val="100000"/>
              </a:lnSpc>
              <a:spcBef>
                <a:spcPts val="360"/>
              </a:spcBef>
              <a:buSzPct val="80000"/>
              <a:buFont typeface="Courier New"/>
              <a:buChar char="o"/>
              <a:tabLst>
                <a:tab pos="935355" algn="l"/>
              </a:tabLst>
            </a:pP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ST</a:t>
            </a:r>
            <a:r>
              <a:rPr sz="2000" b="1" spc="-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denivelace</a:t>
            </a:r>
            <a:endParaRPr sz="2000" b="1" dirty="0">
              <a:solidFill>
                <a:srgbClr val="FF0000"/>
              </a:solidFill>
              <a:latin typeface="Corbel"/>
              <a:cs typeface="Corbel"/>
            </a:endParaRPr>
          </a:p>
          <a:p>
            <a:pPr marL="1166495">
              <a:lnSpc>
                <a:spcPct val="100000"/>
              </a:lnSpc>
              <a:spcBef>
                <a:spcPts val="360"/>
              </a:spcBef>
            </a:pPr>
            <a:r>
              <a:rPr sz="1600" b="1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600" b="1" spc="-34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Vln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a</a:t>
            </a:r>
            <a:r>
              <a:rPr sz="2000" b="1" spc="-1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T</a:t>
            </a:r>
          </a:p>
          <a:p>
            <a:pPr marL="905510">
              <a:spcBef>
                <a:spcPts val="360"/>
              </a:spcBef>
            </a:pPr>
            <a:r>
              <a:rPr sz="1600" b="1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600" b="1" spc="-34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rbel"/>
                <a:cs typeface="Corbel"/>
              </a:rPr>
              <a:t>Interva</a:t>
            </a:r>
            <a:r>
              <a:rPr sz="2000" b="1" dirty="0">
                <a:solidFill>
                  <a:srgbClr val="FF0000"/>
                </a:solidFill>
                <a:latin typeface="Corbel"/>
                <a:cs typeface="Corbel"/>
              </a:rPr>
              <a:t>l</a:t>
            </a:r>
            <a:r>
              <a:rPr sz="2000" b="1" spc="-8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lang="cs-CZ" sz="2000" b="1" spc="-5" dirty="0">
                <a:solidFill>
                  <a:srgbClr val="FF0000"/>
                </a:solidFill>
                <a:latin typeface="Corbel"/>
                <a:cs typeface="Corbel"/>
              </a:rPr>
              <a:t>QT</a:t>
            </a:r>
            <a:endParaRPr lang="cs-CZ" sz="2000" b="1" dirty="0">
              <a:solidFill>
                <a:srgbClr val="FF0000"/>
              </a:solidFill>
              <a:latin typeface="Corbel"/>
              <a:cs typeface="Corbel"/>
            </a:endParaRPr>
          </a:p>
          <a:p>
            <a:pPr marL="905510">
              <a:lnSpc>
                <a:spcPct val="100000"/>
              </a:lnSpc>
              <a:spcBef>
                <a:spcPts val="360"/>
              </a:spcBef>
            </a:pPr>
            <a:r>
              <a:rPr lang="cs-CZ" sz="2000" spc="-5" dirty="0">
                <a:latin typeface="Corbel"/>
                <a:cs typeface="Corbel"/>
              </a:rPr>
              <a:t>(+Zóna </a:t>
            </a:r>
            <a:r>
              <a:rPr lang="cs-CZ" sz="2000" spc="-5" dirty="0" err="1">
                <a:latin typeface="Corbel"/>
                <a:cs typeface="Corbel"/>
              </a:rPr>
              <a:t>prechodu</a:t>
            </a:r>
            <a:r>
              <a:rPr lang="cs-CZ" sz="2000" spc="-5" dirty="0">
                <a:latin typeface="Corbel"/>
                <a:cs typeface="Corbel"/>
              </a:rPr>
              <a:t>)</a:t>
            </a:r>
            <a:endParaRPr lang="cs-CZ" sz="2000">
              <a:solidFill>
                <a:srgbClr val="FF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337555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DEFDC-6B4A-9361-04E2-9D846227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B34284-4E7C-7341-4451-E790176FB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406" y="3062827"/>
            <a:ext cx="10421187" cy="738664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cs-CZ" b="1" dirty="0">
                <a:latin typeface="Times New Roman"/>
              </a:rPr>
              <a:t>7. Zaznamenejte fyziologické délky trvání P vlny, PR intervalu, QRS komplexu a QT intervalu</a:t>
            </a:r>
          </a:p>
        </p:txBody>
      </p:sp>
    </p:spTree>
    <p:extLst>
      <p:ext uri="{BB962C8B-B14F-4D97-AF65-F5344CB8AC3E}">
        <p14:creationId xmlns:p14="http://schemas.microsoft.com/office/powerpoint/2010/main" val="36206280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F2B7F-772A-606C-F7BC-E60F09F2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03D9B6-8ACE-950F-F9C5-A357CBC38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E0555747-7527-5C3C-31C8-4C483A41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481" y="1193383"/>
            <a:ext cx="3604460" cy="44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909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19B41-C007-0675-CDDE-78F3C078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DC5606-EDF4-84D8-C621-B4CF293FD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406" y="1949907"/>
            <a:ext cx="10421187" cy="2831544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cs-CZ" sz="3200" b="1" dirty="0">
                <a:latin typeface="Times New Roman"/>
                <a:cs typeface="Times New Roman"/>
              </a:rPr>
              <a:t>8.Svody snímající </a:t>
            </a:r>
            <a:endParaRPr lang="cs-CZ" sz="3200" dirty="0">
              <a:latin typeface="Times New Roman"/>
              <a:cs typeface="Times New Roman"/>
            </a:endParaRPr>
          </a:p>
          <a:p>
            <a:pPr algn="l"/>
            <a:endParaRPr lang="cs-CZ" sz="3200" dirty="0">
              <a:latin typeface="Times New Roman"/>
              <a:cs typeface="Times New Roman"/>
            </a:endParaRPr>
          </a:p>
          <a:p>
            <a:pPr algn="l"/>
            <a:r>
              <a:rPr lang="cs-CZ" sz="3200" b="1" dirty="0">
                <a:latin typeface="Times New Roman"/>
                <a:cs typeface="Times New Roman"/>
              </a:rPr>
              <a:t>-levý laterální povrch srdce (2) =</a:t>
            </a:r>
            <a:endParaRPr lang="cs-CZ" sz="3200" dirty="0">
              <a:latin typeface="Times New Roman"/>
              <a:cs typeface="Times New Roman"/>
            </a:endParaRPr>
          </a:p>
          <a:p>
            <a:pPr algn="l"/>
            <a:r>
              <a:rPr lang="cs-CZ" sz="3200" b="1" dirty="0">
                <a:latin typeface="Times New Roman"/>
                <a:cs typeface="Times New Roman"/>
              </a:rPr>
              <a:t>-spodní stěna (3) = </a:t>
            </a:r>
            <a:endParaRPr lang="cs-CZ" sz="3200" dirty="0">
              <a:latin typeface="Times New Roman"/>
              <a:cs typeface="Times New Roman"/>
            </a:endParaRPr>
          </a:p>
          <a:p>
            <a:pPr algn="l"/>
            <a:r>
              <a:rPr lang="cs-CZ" sz="3200" b="1" dirty="0">
                <a:latin typeface="Times New Roman"/>
                <a:cs typeface="Times New Roman"/>
              </a:rPr>
              <a:t>-pravá síň (1) =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8369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5310E-43F3-1546-1A86-37422E66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A9B281-8240-D140-517C-12F23A7D9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6011" y="6181012"/>
            <a:ext cx="10421187" cy="738664"/>
          </a:xfrm>
        </p:spPr>
        <p:txBody>
          <a:bodyPr wrap="square" lIns="0" tIns="0" rIns="0" bIns="0" anchor="t">
            <a:spAutoFit/>
          </a:bodyPr>
          <a:lstStyle/>
          <a:p>
            <a:r>
              <a:rPr lang="cs-CZ" dirty="0">
                <a:hlinkClick r:id="rId2"/>
              </a:rPr>
              <a:t>https://medictests.com/units/cardiology-and-ecg-quick-and-dirty-reference</a:t>
            </a:r>
            <a:endParaRPr lang="en-US"/>
          </a:p>
          <a:p>
            <a:endParaRPr lang="cs-CZ" dirty="0"/>
          </a:p>
        </p:txBody>
      </p:sp>
      <p:pic>
        <p:nvPicPr>
          <p:cNvPr id="4" name="Obrázek 3" descr="AEMT ECG Quick Reference Guide">
            <a:extLst>
              <a:ext uri="{FF2B5EF4-FFF2-40B4-BE49-F238E27FC236}">
                <a16:creationId xmlns:a16="http://schemas.microsoft.com/office/drawing/2014/main" id="{3349348A-CDBA-8B94-3452-5E88C7EA2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42" y="854463"/>
            <a:ext cx="5921542" cy="53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063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3469" y="2889962"/>
            <a:ext cx="4614545" cy="1919605"/>
          </a:xfrm>
          <a:prstGeom prst="rect">
            <a:avLst/>
          </a:prstGeom>
        </p:spPr>
        <p:txBody>
          <a:bodyPr vert="horz" wrap="square" lIns="0" tIns="450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0"/>
              </a:spcBef>
            </a:pPr>
            <a:r>
              <a:rPr sz="6000" i="1" spc="-20" dirty="0">
                <a:latin typeface="Corbel"/>
                <a:cs typeface="Corbel"/>
              </a:rPr>
              <a:t>Variabilita</a:t>
            </a:r>
            <a:r>
              <a:rPr sz="6000" i="1" spc="-70" dirty="0">
                <a:latin typeface="Corbel"/>
                <a:cs typeface="Corbel"/>
              </a:rPr>
              <a:t> </a:t>
            </a:r>
            <a:r>
              <a:rPr sz="6000" i="1" spc="-65" dirty="0">
                <a:latin typeface="Corbel"/>
                <a:cs typeface="Corbel"/>
              </a:rPr>
              <a:t>EKG</a:t>
            </a:r>
            <a:endParaRPr sz="6000">
              <a:latin typeface="Corbel"/>
              <a:cs typeface="Corbel"/>
            </a:endParaRPr>
          </a:p>
          <a:p>
            <a:pPr marR="17780" algn="ctr">
              <a:lnSpc>
                <a:spcPct val="100000"/>
              </a:lnSpc>
              <a:spcBef>
                <a:spcPts val="1380"/>
              </a:spcBef>
            </a:pPr>
            <a:r>
              <a:rPr sz="2400" i="1" spc="-5" dirty="0">
                <a:solidFill>
                  <a:srgbClr val="6E6E6E"/>
                </a:solidFill>
                <a:latin typeface="Corbel"/>
                <a:cs typeface="Corbel"/>
              </a:rPr>
              <a:t>Aneb</a:t>
            </a:r>
            <a:r>
              <a:rPr sz="2400" i="1" spc="-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2400" i="1" spc="-5" dirty="0">
                <a:solidFill>
                  <a:srgbClr val="6E6E6E"/>
                </a:solidFill>
                <a:latin typeface="Corbel"/>
                <a:cs typeface="Corbel"/>
              </a:rPr>
              <a:t>co</a:t>
            </a:r>
            <a:r>
              <a:rPr sz="2400" i="1" spc="-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2400" i="1" spc="-5" dirty="0">
                <a:solidFill>
                  <a:srgbClr val="6E6E6E"/>
                </a:solidFill>
                <a:latin typeface="Corbel"/>
                <a:cs typeface="Corbel"/>
              </a:rPr>
              <a:t>je</a:t>
            </a:r>
            <a:r>
              <a:rPr sz="2400" i="1" spc="-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2400" i="1" spc="-5" dirty="0">
                <a:solidFill>
                  <a:srgbClr val="6E6E6E"/>
                </a:solidFill>
                <a:latin typeface="Corbel"/>
                <a:cs typeface="Corbel"/>
              </a:rPr>
              <a:t>ještě</a:t>
            </a:r>
            <a:r>
              <a:rPr sz="2400" i="1" spc="-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2400" i="1" spc="-5" dirty="0">
                <a:solidFill>
                  <a:srgbClr val="6E6E6E"/>
                </a:solidFill>
                <a:latin typeface="Corbel"/>
                <a:cs typeface="Corbel"/>
              </a:rPr>
              <a:t>fyziologické?</a:t>
            </a:r>
            <a:endParaRPr sz="24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2293" y="1115363"/>
            <a:ext cx="3807413" cy="2427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4215" y="670308"/>
            <a:ext cx="7462234" cy="33077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7237" y="3767158"/>
            <a:ext cx="10786745" cy="272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rbel"/>
                <a:cs typeface="Corbel"/>
              </a:rPr>
              <a:t>Důležité:</a:t>
            </a:r>
            <a:endParaRPr sz="2400">
              <a:latin typeface="Corbel"/>
              <a:cs typeface="Corbel"/>
            </a:endParaRPr>
          </a:p>
          <a:p>
            <a:pPr marL="298450" indent="-240665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orbel"/>
                <a:cs typeface="Corbel"/>
              </a:rPr>
              <a:t>zvody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45" dirty="0">
                <a:latin typeface="Corbel"/>
                <a:cs typeface="Corbel"/>
              </a:rPr>
              <a:t>EKG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sú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jako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„kamery“</a:t>
            </a:r>
            <a:endParaRPr sz="2400">
              <a:latin typeface="Corbel"/>
              <a:cs typeface="Corbel"/>
            </a:endParaRPr>
          </a:p>
          <a:p>
            <a:pPr marL="298450" indent="-240665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orbel"/>
                <a:cs typeface="Corbel"/>
              </a:rPr>
              <a:t>blíží-li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se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vzruch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k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elektrodě,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výchylka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se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zvyšuje</a:t>
            </a:r>
            <a:endParaRPr sz="2400">
              <a:latin typeface="Corbel"/>
              <a:cs typeface="Corbel"/>
            </a:endParaRPr>
          </a:p>
          <a:p>
            <a:pPr marL="298450" marR="1793875" indent="-240665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orbel"/>
                <a:cs typeface="Corbel"/>
              </a:rPr>
              <a:t>směruje-li </a:t>
            </a:r>
            <a:r>
              <a:rPr sz="2400" dirty="0">
                <a:latin typeface="Corbel"/>
                <a:cs typeface="Corbel"/>
              </a:rPr>
              <a:t>k </a:t>
            </a:r>
            <a:r>
              <a:rPr sz="2400" spc="-5" dirty="0">
                <a:latin typeface="Corbel"/>
                <a:cs typeface="Corbel"/>
              </a:rPr>
              <a:t>pozitivní elektrodě, výchylka je pozitivní, </a:t>
            </a:r>
            <a:r>
              <a:rPr sz="2400" spc="-15" dirty="0">
                <a:latin typeface="Corbel"/>
                <a:cs typeface="Corbel"/>
              </a:rPr>
              <a:t>když </a:t>
            </a:r>
            <a:r>
              <a:rPr sz="2400" dirty="0">
                <a:latin typeface="Corbel"/>
                <a:cs typeface="Corbel"/>
              </a:rPr>
              <a:t>k </a:t>
            </a:r>
            <a:r>
              <a:rPr sz="2400" spc="-5" dirty="0">
                <a:latin typeface="Corbel"/>
                <a:cs typeface="Corbel"/>
              </a:rPr>
              <a:t>negativní </a:t>
            </a:r>
            <a:r>
              <a:rPr sz="2400" spc="-47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elektrodě,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pak je negativní</a:t>
            </a:r>
            <a:endParaRPr sz="2400">
              <a:latin typeface="Corbel"/>
              <a:cs typeface="Corbel"/>
            </a:endParaRPr>
          </a:p>
          <a:p>
            <a:pPr marL="298450" marR="773430" indent="-240665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Corbel"/>
                <a:cs typeface="Corbel"/>
              </a:rPr>
              <a:t>šíří-li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se vzruch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kolmo</a:t>
            </a:r>
            <a:r>
              <a:rPr sz="2400" spc="-5" dirty="0">
                <a:latin typeface="Corbel"/>
                <a:cs typeface="Corbel"/>
              </a:rPr>
              <a:t> na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svod, výchylka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je stejně pozitivní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aj negativní</a:t>
            </a:r>
            <a:r>
              <a:rPr sz="2400" spc="150" dirty="0">
                <a:latin typeface="Corbel"/>
                <a:cs typeface="Corbel"/>
              </a:rPr>
              <a:t> </a:t>
            </a:r>
            <a:r>
              <a:rPr sz="2400" i="1" spc="-5" dirty="0">
                <a:latin typeface="Corbel"/>
                <a:cs typeface="Corbel"/>
              </a:rPr>
              <a:t>(svod je </a:t>
            </a:r>
            <a:r>
              <a:rPr sz="2400" i="1" spc="-465" dirty="0">
                <a:latin typeface="Corbel"/>
                <a:cs typeface="Corbel"/>
              </a:rPr>
              <a:t> </a:t>
            </a:r>
            <a:r>
              <a:rPr sz="2400" i="1" spc="-5" dirty="0">
                <a:latin typeface="Corbel"/>
                <a:cs typeface="Corbel"/>
              </a:rPr>
              <a:t>izoelektrický)</a:t>
            </a:r>
            <a:endParaRPr sz="2400">
              <a:latin typeface="Corbel"/>
              <a:cs typeface="Corbel"/>
            </a:endParaRPr>
          </a:p>
          <a:p>
            <a:pPr marR="5080" algn="r">
              <a:lnSpc>
                <a:spcPct val="100000"/>
              </a:lnSpc>
              <a:spcBef>
                <a:spcPts val="140"/>
              </a:spcBef>
            </a:pP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Home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3"/>
              </a:rPr>
              <a:t>http://research.vet.upenn.edu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5893" y="637457"/>
            <a:ext cx="43992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Změny</a:t>
            </a:r>
            <a:r>
              <a:rPr spc="-50" dirty="0"/>
              <a:t> </a:t>
            </a:r>
            <a:r>
              <a:rPr dirty="0"/>
              <a:t>u</a:t>
            </a:r>
            <a:r>
              <a:rPr spc="-35" dirty="0"/>
              <a:t> </a:t>
            </a:r>
            <a:r>
              <a:rPr b="1" spc="-5" dirty="0">
                <a:solidFill>
                  <a:srgbClr val="92D050"/>
                </a:solidFill>
                <a:latin typeface="Corbel"/>
                <a:cs typeface="Corbel"/>
              </a:rPr>
              <a:t>sportovců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0693" y="1710757"/>
            <a:ext cx="4009390" cy="3382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1035">
              <a:lnSpc>
                <a:spcPct val="143000"/>
              </a:lnSpc>
              <a:spcBef>
                <a:spcPts val="100"/>
              </a:spcBef>
            </a:pPr>
            <a:r>
              <a:rPr sz="2200" b="1" spc="-5" dirty="0">
                <a:latin typeface="Corbel"/>
                <a:cs typeface="Corbel"/>
              </a:rPr>
              <a:t>Sinusová bradykardie </a:t>
            </a:r>
            <a:r>
              <a:rPr sz="2200" b="1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Významná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sinusová</a:t>
            </a:r>
            <a:r>
              <a:rPr sz="2200" b="1" spc="-45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arytmie </a:t>
            </a:r>
            <a:r>
              <a:rPr sz="2200" b="1" spc="-440" dirty="0">
                <a:latin typeface="Corbel"/>
                <a:cs typeface="Corbel"/>
              </a:rPr>
              <a:t> </a:t>
            </a:r>
            <a:r>
              <a:rPr sz="2200" b="1" spc="-15" dirty="0">
                <a:latin typeface="Corbel"/>
                <a:cs typeface="Corbel"/>
              </a:rPr>
              <a:t>Vysoké </a:t>
            </a:r>
            <a:r>
              <a:rPr sz="2200" spc="-5" dirty="0">
                <a:latin typeface="Corbel"/>
                <a:cs typeface="Corbel"/>
              </a:rPr>
              <a:t>vlny</a:t>
            </a:r>
            <a:r>
              <a:rPr sz="2200" spc="10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P</a:t>
            </a:r>
            <a:endParaRPr sz="2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200" b="1" spc="-15" dirty="0">
                <a:latin typeface="Corbel"/>
                <a:cs typeface="Corbel"/>
              </a:rPr>
              <a:t>Vysoké</a:t>
            </a:r>
            <a:r>
              <a:rPr sz="2200" b="1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kmity</a:t>
            </a:r>
            <a:r>
              <a:rPr sz="2200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R</a:t>
            </a:r>
            <a:r>
              <a:rPr sz="2200" b="1" spc="-2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</a:t>
            </a:r>
            <a:r>
              <a:rPr sz="2200" spc="-10" dirty="0">
                <a:latin typeface="Corbel"/>
                <a:cs typeface="Corbel"/>
              </a:rPr>
              <a:t> </a:t>
            </a:r>
            <a:r>
              <a:rPr sz="2200" b="1" spc="-10" dirty="0">
                <a:latin typeface="Corbel"/>
                <a:cs typeface="Corbel"/>
              </a:rPr>
              <a:t>hluboké</a:t>
            </a:r>
            <a:r>
              <a:rPr sz="2200" b="1" spc="-2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kmity</a:t>
            </a:r>
            <a:r>
              <a:rPr sz="2200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S</a:t>
            </a:r>
            <a:endParaRPr sz="2200">
              <a:latin typeface="Corbel"/>
              <a:cs typeface="Corbel"/>
            </a:endParaRPr>
          </a:p>
          <a:p>
            <a:pPr marL="12700" marR="1029969">
              <a:lnSpc>
                <a:spcPct val="143000"/>
              </a:lnSpc>
            </a:pPr>
            <a:r>
              <a:rPr sz="2200" spc="-5" dirty="0">
                <a:latin typeface="Corbel"/>
                <a:cs typeface="Corbel"/>
              </a:rPr>
              <a:t>Mírná </a:t>
            </a:r>
            <a:r>
              <a:rPr sz="2200" b="1" spc="-10" dirty="0">
                <a:latin typeface="Corbel"/>
                <a:cs typeface="Corbel"/>
              </a:rPr>
              <a:t>elevace </a:t>
            </a:r>
            <a:r>
              <a:rPr sz="2200" b="1" spc="-5" dirty="0">
                <a:latin typeface="Corbel"/>
                <a:cs typeface="Corbel"/>
              </a:rPr>
              <a:t>ST </a:t>
            </a:r>
            <a:r>
              <a:rPr sz="2200" spc="-5" dirty="0">
                <a:latin typeface="Corbel"/>
                <a:cs typeface="Corbel"/>
              </a:rPr>
              <a:t>úseků </a:t>
            </a:r>
            <a:r>
              <a:rPr sz="2200" dirty="0">
                <a:latin typeface="Corbel"/>
                <a:cs typeface="Corbel"/>
              </a:rPr>
              <a:t> </a:t>
            </a:r>
            <a:r>
              <a:rPr sz="2200" spc="-15" dirty="0">
                <a:latin typeface="Corbel"/>
                <a:cs typeface="Corbel"/>
              </a:rPr>
              <a:t>Vysoké </a:t>
            </a:r>
            <a:r>
              <a:rPr sz="2200" b="1" spc="-10" dirty="0">
                <a:latin typeface="Corbel"/>
                <a:cs typeface="Corbel"/>
              </a:rPr>
              <a:t>symetrické </a:t>
            </a:r>
            <a:r>
              <a:rPr sz="2200" spc="-5" dirty="0">
                <a:latin typeface="Corbel"/>
                <a:cs typeface="Corbel"/>
              </a:rPr>
              <a:t>vlny </a:t>
            </a:r>
            <a:r>
              <a:rPr sz="2200" b="1" dirty="0">
                <a:latin typeface="Corbel"/>
                <a:cs typeface="Corbel"/>
              </a:rPr>
              <a:t>T </a:t>
            </a:r>
            <a:r>
              <a:rPr sz="2200" b="1" spc="-440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Vlny</a:t>
            </a:r>
            <a:r>
              <a:rPr sz="2200" b="1" spc="-75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U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8635" y="2070359"/>
            <a:ext cx="5295696" cy="29760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25210" y="6406489"/>
            <a:ext cx="83388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Male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Body</a:t>
            </a:r>
            <a:r>
              <a:rPr sz="800" i="1" spc="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Image And</a:t>
            </a:r>
            <a:r>
              <a:rPr sz="800" i="1" spc="-8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The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Average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Athlete</a:t>
            </a:r>
            <a:r>
              <a:rPr sz="800" i="1" spc="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-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 AskMen.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[online].</a:t>
            </a:r>
            <a:r>
              <a:rPr sz="800" i="1" spc="-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Copyright</a:t>
            </a:r>
            <a:r>
              <a:rPr sz="800" i="1" spc="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©</a:t>
            </a:r>
            <a:r>
              <a:rPr sz="800" i="1" spc="-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Getty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Images</a:t>
            </a:r>
            <a:r>
              <a:rPr sz="800" i="1" spc="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800" i="1" spc="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18.05.2017].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800" i="1" spc="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spc="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  <a:hlinkClick r:id="rId3"/>
              </a:rPr>
              <a:t>http://www.askmen.com/news/sports/male-body-image-and-the-average-athlete.html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1493" y="897331"/>
            <a:ext cx="1498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Vln</a:t>
            </a:r>
            <a:r>
              <a:rPr dirty="0"/>
              <a:t>a</a:t>
            </a:r>
            <a:r>
              <a:rPr spc="-195" dirty="0"/>
              <a:t> </a:t>
            </a:r>
            <a:r>
              <a:rPr dirty="0"/>
              <a:t>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0830" y="1880976"/>
            <a:ext cx="3740367" cy="244674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6002" y="6269736"/>
            <a:ext cx="79578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U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wave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-</a:t>
            </a:r>
            <a:r>
              <a:rPr sz="800" i="1" spc="-4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Wikipedia.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[online].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18.05.2017].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spc="2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rbel"/>
                <a:cs typeface="Corbel"/>
                <a:hlinkClick r:id="rId3"/>
              </a:rPr>
              <a:t>https://en.wikipedia.org/wiki/U_wave</a:t>
            </a:r>
            <a:endParaRPr sz="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U</a:t>
            </a:r>
            <a:r>
              <a:rPr sz="800" i="1" spc="-5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Wave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basic patterns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-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LITFL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ECG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Library.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LITFL: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Life in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the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Fast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 Lane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Medical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Blog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[online].</a:t>
            </a:r>
            <a:r>
              <a:rPr sz="800" i="1" spc="-3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Copyright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©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2007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 [cit.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18.05.2017].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 z:</a:t>
            </a:r>
            <a:r>
              <a:rPr sz="800" i="1" spc="3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u="sng" spc="-5" dirty="0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rbel"/>
                <a:cs typeface="Corbel"/>
                <a:hlinkClick r:id="rId4"/>
              </a:rPr>
              <a:t>https://lifeinthefastlane.com/ecg-library/basics/u-wave/</a:t>
            </a:r>
            <a:endParaRPr sz="8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02571" y="4018596"/>
            <a:ext cx="4674576" cy="19885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6815" y="4570915"/>
            <a:ext cx="20485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rbel"/>
                <a:cs typeface="Corbel"/>
              </a:rPr>
              <a:t>Svod</a:t>
            </a:r>
            <a:r>
              <a:rPr sz="2000" dirty="0">
                <a:latin typeface="Corbel"/>
                <a:cs typeface="Corbel"/>
              </a:rPr>
              <a:t>y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II</a:t>
            </a:r>
            <a:r>
              <a:rPr sz="2000" b="1" dirty="0">
                <a:latin typeface="Corbel"/>
                <a:cs typeface="Corbel"/>
              </a:rPr>
              <a:t>,</a:t>
            </a:r>
            <a:r>
              <a:rPr sz="2000" b="1" spc="-5" dirty="0">
                <a:latin typeface="Corbel"/>
                <a:cs typeface="Corbel"/>
              </a:rPr>
              <a:t> aVL</a:t>
            </a:r>
            <a:r>
              <a:rPr sz="2000" b="1" dirty="0">
                <a:latin typeface="Corbel"/>
                <a:cs typeface="Corbel"/>
              </a:rPr>
              <a:t>,</a:t>
            </a:r>
            <a:r>
              <a:rPr sz="2000" b="1" spc="-14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V2-4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orbel"/>
                <a:cs typeface="Corbel"/>
              </a:rPr>
              <a:t>&lt;</a:t>
            </a:r>
            <a:r>
              <a:rPr sz="2000" b="1" spc="-35" dirty="0">
                <a:latin typeface="Corbel"/>
                <a:cs typeface="Corbel"/>
              </a:rPr>
              <a:t> </a:t>
            </a:r>
            <a:r>
              <a:rPr sz="2000" b="1" dirty="0">
                <a:latin typeface="Corbel"/>
                <a:cs typeface="Corbel"/>
              </a:rPr>
              <a:t>1</a:t>
            </a:r>
            <a:r>
              <a:rPr sz="2000" b="1" spc="-3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mm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orbel"/>
                <a:cs typeface="Corbel"/>
              </a:rPr>
              <a:t>Ploše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pozitivní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5596" y="1838979"/>
            <a:ext cx="420179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rbel"/>
                <a:cs typeface="Corbel"/>
              </a:rPr>
              <a:t>Nejasná</a:t>
            </a:r>
            <a:r>
              <a:rPr sz="2000" b="1" spc="-5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příčina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i="1" spc="-5" dirty="0">
                <a:latin typeface="Corbel"/>
                <a:cs typeface="Corbel"/>
              </a:rPr>
              <a:t>Opožděná</a:t>
            </a:r>
            <a:r>
              <a:rPr sz="1600" i="1" spc="-10" dirty="0">
                <a:latin typeface="Corbel"/>
                <a:cs typeface="Corbel"/>
              </a:rPr>
              <a:t> </a:t>
            </a:r>
            <a:r>
              <a:rPr sz="1600" i="1" spc="-5" dirty="0">
                <a:latin typeface="Corbel"/>
                <a:cs typeface="Corbel"/>
              </a:rPr>
              <a:t>repolarizace</a:t>
            </a:r>
            <a:r>
              <a:rPr sz="1600" i="1" spc="-10" dirty="0">
                <a:latin typeface="Corbel"/>
                <a:cs typeface="Corbel"/>
              </a:rPr>
              <a:t> </a:t>
            </a:r>
            <a:r>
              <a:rPr sz="1600" i="1" spc="-5" dirty="0">
                <a:latin typeface="Corbel"/>
                <a:cs typeface="Corbel"/>
              </a:rPr>
              <a:t>septa?</a:t>
            </a:r>
            <a:r>
              <a:rPr sz="1600" i="1" spc="-10" dirty="0">
                <a:latin typeface="Corbel"/>
                <a:cs typeface="Corbel"/>
              </a:rPr>
              <a:t> Purkyňových vláken?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orbel"/>
                <a:cs typeface="Corbel"/>
              </a:rPr>
              <a:t>fyziologická</a:t>
            </a:r>
            <a:r>
              <a:rPr sz="1800" b="1" spc="-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–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mladí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lidé,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sportovci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orbel"/>
                <a:cs typeface="Corbel"/>
              </a:rPr>
              <a:t>patologická</a:t>
            </a:r>
            <a:r>
              <a:rPr sz="1800" b="1" spc="-2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–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hypokalémie,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digitális,</a:t>
            </a:r>
            <a:endParaRPr sz="1800">
              <a:latin typeface="Corbel"/>
              <a:cs typeface="Corbel"/>
            </a:endParaRPr>
          </a:p>
          <a:p>
            <a:pPr marL="1109980">
              <a:lnSpc>
                <a:spcPct val="100000"/>
              </a:lnSpc>
            </a:pPr>
            <a:r>
              <a:rPr sz="1800" spc="-5" dirty="0">
                <a:latin typeface="Corbel"/>
                <a:cs typeface="Corbel"/>
              </a:rPr>
              <a:t>chinidin,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sympatikomimetika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820" y="751757"/>
            <a:ext cx="6220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-5" dirty="0">
                <a:solidFill>
                  <a:srgbClr val="0C0C0C"/>
                </a:solidFill>
                <a:latin typeface="Corbel"/>
                <a:cs typeface="Corbel"/>
              </a:rPr>
              <a:t>Respirační</a:t>
            </a:r>
            <a:r>
              <a:rPr sz="4400" i="1" spc="-50" dirty="0">
                <a:solidFill>
                  <a:srgbClr val="0C0C0C"/>
                </a:solidFill>
                <a:latin typeface="Corbel"/>
                <a:cs typeface="Corbel"/>
              </a:rPr>
              <a:t> </a:t>
            </a:r>
            <a:r>
              <a:rPr sz="4400" i="1" spc="-5" dirty="0">
                <a:solidFill>
                  <a:srgbClr val="0C0C0C"/>
                </a:solidFill>
                <a:latin typeface="Corbel"/>
                <a:cs typeface="Corbel"/>
              </a:rPr>
              <a:t>sinusová</a:t>
            </a:r>
            <a:r>
              <a:rPr sz="4400" i="1" spc="-45" dirty="0">
                <a:solidFill>
                  <a:srgbClr val="0C0C0C"/>
                </a:solidFill>
                <a:latin typeface="Corbel"/>
                <a:cs typeface="Corbel"/>
              </a:rPr>
              <a:t> </a:t>
            </a:r>
            <a:r>
              <a:rPr sz="4400" i="1" spc="-5" dirty="0">
                <a:solidFill>
                  <a:srgbClr val="0C0C0C"/>
                </a:solidFill>
                <a:latin typeface="Corbel"/>
                <a:cs typeface="Corbel"/>
              </a:rPr>
              <a:t>arytmie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0112" y="1986360"/>
            <a:ext cx="34347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Corbel"/>
                <a:cs typeface="Corbel"/>
              </a:rPr>
              <a:t>Variabilita </a:t>
            </a:r>
            <a:r>
              <a:rPr sz="2200" spc="-5" dirty="0">
                <a:latin typeface="Corbel"/>
                <a:cs typeface="Corbel"/>
              </a:rPr>
              <a:t>délky</a:t>
            </a:r>
            <a:r>
              <a:rPr sz="2200" spc="-10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RR</a:t>
            </a:r>
            <a:r>
              <a:rPr sz="2200" b="1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intervalu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719" y="3108446"/>
            <a:ext cx="9870562" cy="22021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31933" y="6372648"/>
            <a:ext cx="28003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2017-04-22].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oline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  <a:hlinkClick r:id="rId3"/>
              </a:rPr>
              <a:t>http://ekg.kvalitne.cz/tvorba.htm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8334" y="897331"/>
            <a:ext cx="6220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C0C0C"/>
                </a:solidFill>
              </a:rPr>
              <a:t>Respirační</a:t>
            </a:r>
            <a:r>
              <a:rPr spc="-50" dirty="0">
                <a:solidFill>
                  <a:srgbClr val="0C0C0C"/>
                </a:solidFill>
              </a:rPr>
              <a:t> </a:t>
            </a:r>
            <a:r>
              <a:rPr spc="-5" dirty="0">
                <a:solidFill>
                  <a:srgbClr val="0C0C0C"/>
                </a:solidFill>
              </a:rPr>
              <a:t>sinusová</a:t>
            </a:r>
            <a:r>
              <a:rPr spc="-45" dirty="0">
                <a:solidFill>
                  <a:srgbClr val="0C0C0C"/>
                </a:solidFill>
              </a:rPr>
              <a:t> </a:t>
            </a:r>
            <a:r>
              <a:rPr spc="-5" dirty="0">
                <a:solidFill>
                  <a:srgbClr val="0C0C0C"/>
                </a:solidFill>
              </a:rPr>
              <a:t>arytmie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46845" y="2074790"/>
            <a:ext cx="4521200" cy="966469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400" b="1" spc="-5" dirty="0">
                <a:latin typeface="Corbel"/>
                <a:cs typeface="Corbel"/>
              </a:rPr>
              <a:t>Baroreﬂex</a:t>
            </a:r>
            <a:r>
              <a:rPr sz="2400" b="1" spc="-5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(vagus)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spc="-5" dirty="0">
                <a:latin typeface="Corbel"/>
                <a:cs typeface="Corbel"/>
              </a:rPr>
              <a:t>Mladí,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vegetativně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labilní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(neurotici)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938" y="6157483"/>
            <a:ext cx="9007475" cy="245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65"/>
              </a:lnSpc>
              <a:spcBef>
                <a:spcPts val="100"/>
              </a:spcBef>
            </a:pP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Electrical conduction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system of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the heart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-</a:t>
            </a:r>
            <a:r>
              <a:rPr sz="800" i="1" spc="-3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ScienceDirect</a:t>
            </a:r>
            <a:r>
              <a:rPr sz="800" i="1" spc="-8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Topics.</a:t>
            </a:r>
            <a:r>
              <a:rPr sz="800" i="1" spc="-3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ScienceDirect.com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|</a:t>
            </a:r>
            <a:r>
              <a:rPr sz="800" i="1" spc="-3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Science,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health and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medical journals,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full text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articles and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books.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[online].</a:t>
            </a:r>
            <a:r>
              <a:rPr sz="800" i="1" spc="-3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Copyright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©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2016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Elsevier </a:t>
            </a:r>
            <a:r>
              <a:rPr sz="800" i="1" spc="-25" dirty="0">
                <a:solidFill>
                  <a:srgbClr val="6E6E6E"/>
                </a:solidFill>
                <a:latin typeface="Corbel"/>
                <a:cs typeface="Corbel"/>
              </a:rPr>
              <a:t>B.V.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or its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licensors or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contributors.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endParaRPr sz="800">
              <a:latin typeface="Corbel"/>
              <a:cs typeface="Corbel"/>
            </a:endParaRPr>
          </a:p>
          <a:p>
            <a:pPr marL="10795" algn="ctr">
              <a:lnSpc>
                <a:spcPts val="865"/>
              </a:lnSpc>
            </a:pP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18.05.2017].</a:t>
            </a:r>
            <a:r>
              <a:rPr sz="800" i="1" spc="6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800" i="1" spc="6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spc="8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rbel"/>
                <a:cs typeface="Corbel"/>
                <a:hlinkClick r:id="rId2"/>
              </a:rPr>
              <a:t>http://www.sciencedirect.com/topics/page/Electrical_conduction_system_of_the_heart</a:t>
            </a:r>
            <a:endParaRPr sz="8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331" y="3217653"/>
            <a:ext cx="10441580" cy="2499857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4336" y="956502"/>
            <a:ext cx="7593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Sinusová</a:t>
            </a:r>
            <a:r>
              <a:rPr spc="-55" dirty="0"/>
              <a:t> </a:t>
            </a:r>
            <a:r>
              <a:rPr spc="-10" dirty="0"/>
              <a:t>tachykardie/bradykardie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3317" y="2216242"/>
            <a:ext cx="9085364" cy="35652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972779" y="6422886"/>
            <a:ext cx="28530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2017-04-22].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online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  <a:hlinkClick r:id="rId3"/>
              </a:rPr>
              <a:t>http://ekg.kvalitne.cz/tvorba.htm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7327" y="730289"/>
            <a:ext cx="7000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Supraventrikulární</a:t>
            </a:r>
            <a:r>
              <a:rPr spc="-85" dirty="0"/>
              <a:t> </a:t>
            </a:r>
            <a:r>
              <a:rPr spc="-5" dirty="0"/>
              <a:t>extrasystoly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0357" y="4011323"/>
            <a:ext cx="6973442" cy="18031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2095679"/>
            <a:ext cx="6134495" cy="124863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323" y="6311425"/>
            <a:ext cx="102520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2017-04-22].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 online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  <a:hlinkClick r:id="rId4"/>
              </a:rPr>
              <a:t>http://ekg.kvalitne.cz/tvorba.htm#Komorové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extrasystoly</a:t>
            </a:r>
            <a:endParaRPr sz="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Supraventrikulární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extrasystola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-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EKG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|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Medicína,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nemoci,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studium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na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1.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LF</a:t>
            </a:r>
            <a:r>
              <a:rPr sz="800" i="1" spc="-3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UK.</a:t>
            </a:r>
            <a:r>
              <a:rPr sz="800" i="1" spc="-3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Uvod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|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Medicína,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nemoci,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studium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na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1.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LF</a:t>
            </a:r>
            <a:r>
              <a:rPr sz="800" i="1" spc="-3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UK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[online].</a:t>
            </a:r>
            <a:r>
              <a:rPr sz="800" i="1" spc="-2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Copyright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©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2011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MUDr.</a:t>
            </a:r>
            <a:r>
              <a:rPr sz="800" i="1" spc="-3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Jiř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18.05.2017].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800" i="1" spc="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spc="5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rbel"/>
                <a:cs typeface="Corbel"/>
                <a:hlinkClick r:id="rId5"/>
              </a:rPr>
              <a:t>http://www.stefajir.cz/?q=supraventrikularni-extrasystola-ekg</a:t>
            </a:r>
            <a:endParaRPr sz="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6264" y="4278596"/>
            <a:ext cx="15170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rbel"/>
                <a:cs typeface="Corbel"/>
              </a:rPr>
              <a:t>Káva,</a:t>
            </a:r>
            <a:r>
              <a:rPr sz="2000" spc="-9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kouření, </a:t>
            </a:r>
            <a:r>
              <a:rPr sz="2000" spc="-38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rozčilení…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7501" y="2512522"/>
            <a:ext cx="24187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rbel"/>
                <a:cs typeface="Corbel"/>
              </a:rPr>
              <a:t>Neúplná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b="1" spc="-10" dirty="0">
                <a:latin typeface="Corbel"/>
                <a:cs typeface="Corbel"/>
              </a:rPr>
              <a:t>kompenzační </a:t>
            </a:r>
            <a:r>
              <a:rPr sz="2000" b="1" spc="-395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pauza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6329" y="897331"/>
            <a:ext cx="2346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EKG </a:t>
            </a:r>
            <a:r>
              <a:rPr dirty="0"/>
              <a:t>u</a:t>
            </a:r>
            <a:r>
              <a:rPr spc="-45" dirty="0"/>
              <a:t> </a:t>
            </a:r>
            <a:r>
              <a:rPr spc="-5" dirty="0"/>
              <a:t>dětí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4638" y="2572289"/>
            <a:ext cx="5180641" cy="29141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8617" y="1812606"/>
            <a:ext cx="9862185" cy="416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76140">
              <a:lnSpc>
                <a:spcPct val="143000"/>
              </a:lnSpc>
              <a:spcBef>
                <a:spcPts val="100"/>
              </a:spcBef>
            </a:pPr>
            <a:r>
              <a:rPr sz="2200" spc="-5" dirty="0">
                <a:latin typeface="Corbel"/>
                <a:cs typeface="Corbel"/>
              </a:rPr>
              <a:t>Vyšší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frekvence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spc="-20" dirty="0">
                <a:latin typeface="Corbel"/>
                <a:cs typeface="Corbel"/>
              </a:rPr>
              <a:t>(v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prvním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roce</a:t>
            </a:r>
            <a:r>
              <a:rPr sz="2200" spc="75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140–160/min</a:t>
            </a:r>
            <a:r>
              <a:rPr sz="2200" spc="-5" dirty="0">
                <a:latin typeface="Corbel"/>
                <a:cs typeface="Corbel"/>
              </a:rPr>
              <a:t>) </a:t>
            </a:r>
            <a:r>
              <a:rPr sz="2200" spc="-4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Výrazná</a:t>
            </a:r>
            <a:r>
              <a:rPr sz="2200" spc="15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sinusová arytmie</a:t>
            </a:r>
            <a:endParaRPr sz="2200">
              <a:latin typeface="Corbel"/>
              <a:cs typeface="Corbel"/>
            </a:endParaRPr>
          </a:p>
          <a:p>
            <a:pPr marL="12700" marR="5515610">
              <a:lnSpc>
                <a:spcPts val="2380"/>
              </a:lnSpc>
              <a:spcBef>
                <a:spcPts val="1430"/>
              </a:spcBef>
            </a:pPr>
            <a:r>
              <a:rPr sz="2200" spc="-5" dirty="0">
                <a:latin typeface="Corbel"/>
                <a:cs typeface="Corbel"/>
              </a:rPr>
              <a:t>Znaky </a:t>
            </a:r>
            <a:r>
              <a:rPr sz="2200" b="1" spc="-5" dirty="0">
                <a:latin typeface="Corbel"/>
                <a:cs typeface="Corbel"/>
              </a:rPr>
              <a:t>hypertroﬁe</a:t>
            </a:r>
            <a:r>
              <a:rPr sz="2200" b="1" spc="-15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P</a:t>
            </a:r>
            <a:r>
              <a:rPr sz="2200" b="1" spc="-15" dirty="0">
                <a:latin typeface="Corbel"/>
                <a:cs typeface="Corbel"/>
              </a:rPr>
              <a:t> komory</a:t>
            </a:r>
            <a:r>
              <a:rPr sz="2200" b="1" spc="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(ta</a:t>
            </a:r>
            <a:r>
              <a:rPr sz="2200" spc="-1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je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po </a:t>
            </a:r>
            <a:r>
              <a:rPr sz="2200" spc="-4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narození</a:t>
            </a:r>
            <a:r>
              <a:rPr sz="2200" spc="-1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stejně</a:t>
            </a:r>
            <a:r>
              <a:rPr sz="2200" spc="-1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silná </a:t>
            </a:r>
            <a:r>
              <a:rPr sz="2200" spc="-15" dirty="0">
                <a:latin typeface="Corbel"/>
                <a:cs typeface="Corbel"/>
              </a:rPr>
              <a:t>jako</a:t>
            </a:r>
            <a:r>
              <a:rPr sz="2200" spc="15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L</a:t>
            </a:r>
            <a:r>
              <a:rPr sz="2200" spc="-5" dirty="0">
                <a:latin typeface="Corbel"/>
                <a:cs typeface="Corbel"/>
              </a:rPr>
              <a:t>)</a:t>
            </a:r>
            <a:endParaRPr sz="2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200" b="1" spc="-5" dirty="0">
                <a:latin typeface="Corbel"/>
                <a:cs typeface="Corbel"/>
              </a:rPr>
              <a:t>V1</a:t>
            </a:r>
            <a:r>
              <a:rPr sz="2200" b="1" spc="-80" dirty="0">
                <a:latin typeface="Corbel"/>
                <a:cs typeface="Corbel"/>
              </a:rPr>
              <a:t>-</a:t>
            </a:r>
            <a:r>
              <a:rPr sz="2200" b="1" spc="-5" dirty="0">
                <a:latin typeface="Corbel"/>
                <a:cs typeface="Corbel"/>
              </a:rPr>
              <a:t>V</a:t>
            </a:r>
            <a:r>
              <a:rPr sz="2200" b="1" dirty="0">
                <a:latin typeface="Corbel"/>
                <a:cs typeface="Corbel"/>
              </a:rPr>
              <a:t>3</a:t>
            </a:r>
            <a:r>
              <a:rPr sz="2200" dirty="0">
                <a:latin typeface="Corbel"/>
                <a:cs typeface="Corbel"/>
              </a:rPr>
              <a:t>:</a:t>
            </a:r>
            <a:r>
              <a:rPr sz="2200" spc="-5" dirty="0">
                <a:latin typeface="Corbel"/>
                <a:cs typeface="Corbel"/>
              </a:rPr>
              <a:t> negativn</a:t>
            </a:r>
            <a:r>
              <a:rPr sz="2200" dirty="0">
                <a:latin typeface="Corbel"/>
                <a:cs typeface="Corbel"/>
              </a:rPr>
              <a:t>í</a:t>
            </a:r>
            <a:r>
              <a:rPr sz="2200" spc="10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„juvenilní</a:t>
            </a:r>
            <a:r>
              <a:rPr sz="2200" b="1" dirty="0">
                <a:latin typeface="Corbel"/>
                <a:cs typeface="Corbel"/>
              </a:rPr>
              <a:t>“ </a:t>
            </a:r>
            <a:r>
              <a:rPr sz="2200" spc="-5" dirty="0">
                <a:latin typeface="Corbel"/>
                <a:cs typeface="Corbel"/>
              </a:rPr>
              <a:t>vln</a:t>
            </a:r>
            <a:r>
              <a:rPr sz="2200" dirty="0">
                <a:latin typeface="Corbel"/>
                <a:cs typeface="Corbel"/>
              </a:rPr>
              <a:t>y</a:t>
            </a:r>
            <a:r>
              <a:rPr sz="2200" spc="-1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</a:t>
            </a:r>
            <a:endParaRPr sz="2200">
              <a:latin typeface="Corbel"/>
              <a:cs typeface="Corbel"/>
            </a:endParaRPr>
          </a:p>
          <a:p>
            <a:pPr marL="1968500">
              <a:lnSpc>
                <a:spcPct val="100000"/>
              </a:lnSpc>
              <a:spcBef>
                <a:spcPts val="1140"/>
              </a:spcBef>
            </a:pPr>
            <a:r>
              <a:rPr sz="2200" dirty="0">
                <a:latin typeface="Corbel"/>
                <a:cs typeface="Corbel"/>
              </a:rPr>
              <a:t>–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spc="-15" dirty="0">
                <a:latin typeface="Corbel"/>
                <a:cs typeface="Corbel"/>
              </a:rPr>
              <a:t>také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u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těhotných</a:t>
            </a:r>
            <a:endParaRPr sz="2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200" b="1" spc="-5" dirty="0">
                <a:latin typeface="Corbel"/>
                <a:cs typeface="Corbel"/>
              </a:rPr>
              <a:t>V1</a:t>
            </a:r>
            <a:r>
              <a:rPr sz="2200" spc="-5" dirty="0">
                <a:latin typeface="Corbel"/>
                <a:cs typeface="Corbel"/>
              </a:rPr>
              <a:t>: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dominantní </a:t>
            </a:r>
            <a:r>
              <a:rPr sz="2200" b="1" dirty="0">
                <a:latin typeface="Corbel"/>
                <a:cs typeface="Corbel"/>
              </a:rPr>
              <a:t>R</a:t>
            </a:r>
            <a:endParaRPr sz="2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200" spc="-5" dirty="0">
                <a:latin typeface="Corbel"/>
                <a:cs typeface="Corbel"/>
              </a:rPr>
              <a:t>Sklon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srdeční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osy</a:t>
            </a:r>
            <a:r>
              <a:rPr sz="2200" spc="10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doprava</a:t>
            </a:r>
            <a:endParaRPr sz="2200">
              <a:latin typeface="Corbel"/>
              <a:cs typeface="Corbel"/>
            </a:endParaRPr>
          </a:p>
          <a:p>
            <a:pPr marL="6042660">
              <a:lnSpc>
                <a:spcPts val="900"/>
              </a:lnSpc>
              <a:spcBef>
                <a:spcPts val="295"/>
              </a:spcBef>
            </a:pP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  <a:hlinkClick r:id="rId3"/>
              </a:rPr>
              <a:t>https://www.childrenscolorado.org/4adc71/globalassets/departments/heart/heart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-test-ek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  <a:hlinkClick r:id="rId3"/>
              </a:rPr>
              <a:t>g.jpg</a:t>
            </a:r>
            <a:endParaRPr sz="800">
              <a:latin typeface="Corbel"/>
              <a:cs typeface="Corbel"/>
            </a:endParaRPr>
          </a:p>
          <a:p>
            <a:pPr marL="12700">
              <a:lnSpc>
                <a:spcPts val="2580"/>
              </a:lnSpc>
            </a:pPr>
            <a:r>
              <a:rPr sz="2200" b="1" spc="-5" dirty="0">
                <a:latin typeface="Corbel"/>
                <a:cs typeface="Corbel"/>
              </a:rPr>
              <a:t>V1:</a:t>
            </a:r>
            <a:r>
              <a:rPr sz="2200" b="1" spc="-20" dirty="0">
                <a:latin typeface="Corbel"/>
                <a:cs typeface="Corbel"/>
              </a:rPr>
              <a:t> </a:t>
            </a:r>
            <a:r>
              <a:rPr sz="2200" b="1" spc="-5" dirty="0">
                <a:latin typeface="Corbel"/>
                <a:cs typeface="Corbel"/>
              </a:rPr>
              <a:t>RSR´</a:t>
            </a:r>
            <a:r>
              <a:rPr sz="2200" b="1" spc="-20" dirty="0">
                <a:latin typeface="Corbel"/>
                <a:cs typeface="Corbel"/>
              </a:rPr>
              <a:t> </a:t>
            </a:r>
            <a:r>
              <a:rPr sz="2200" b="1" spc="-10" dirty="0">
                <a:latin typeface="Corbel"/>
                <a:cs typeface="Corbel"/>
              </a:rPr>
              <a:t>komplex</a:t>
            </a:r>
            <a:r>
              <a:rPr sz="2200" b="1" spc="1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(parciální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RBBB)</a:t>
            </a:r>
            <a:endParaRPr sz="2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8059" y="460958"/>
            <a:ext cx="58604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/>
              <a:t>EKG</a:t>
            </a:r>
            <a:r>
              <a:rPr sz="3200" spc="-25" dirty="0"/>
              <a:t> </a:t>
            </a:r>
            <a:r>
              <a:rPr sz="3200" spc="-10" dirty="0"/>
              <a:t>2-ročního</a:t>
            </a:r>
            <a:r>
              <a:rPr sz="3200" spc="-30" dirty="0"/>
              <a:t> </a:t>
            </a:r>
            <a:r>
              <a:rPr sz="3200" spc="-5" dirty="0"/>
              <a:t>chlapce</a:t>
            </a:r>
            <a:r>
              <a:rPr sz="3200" spc="-25" dirty="0"/>
              <a:t> </a:t>
            </a:r>
            <a:r>
              <a:rPr sz="3200" dirty="0"/>
              <a:t>-</a:t>
            </a:r>
            <a:r>
              <a:rPr sz="3200" spc="-30" dirty="0"/>
              <a:t> </a:t>
            </a:r>
            <a:r>
              <a:rPr sz="3200" spc="-5" dirty="0"/>
              <a:t>fyziologické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055" y="1127736"/>
            <a:ext cx="9849889" cy="50937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44079" y="6402580"/>
            <a:ext cx="9476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Paediatric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ECG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Interpretation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-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Life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in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the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Fast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Lane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Medical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Blog.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LITFL: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Life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in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the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Fast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Lane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Medical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Blog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[online].</a:t>
            </a:r>
            <a:r>
              <a:rPr sz="800" i="1" spc="-2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Copyright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6E6E6E"/>
                </a:solidFill>
                <a:latin typeface="Corbel"/>
                <a:cs typeface="Corbel"/>
              </a:rPr>
              <a:t>©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2007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[cit.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6E6E6E"/>
                </a:solidFill>
                <a:latin typeface="Corbel"/>
                <a:cs typeface="Corbel"/>
              </a:rPr>
              <a:t>18.05.2017].</a:t>
            </a:r>
            <a:r>
              <a:rPr sz="800" i="1" spc="1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Dostupné</a:t>
            </a:r>
            <a:r>
              <a:rPr sz="800" i="1" spc="10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6E6E6E"/>
                </a:solidFill>
                <a:latin typeface="Corbel"/>
                <a:cs typeface="Corbel"/>
              </a:rPr>
              <a:t>z:</a:t>
            </a:r>
            <a:r>
              <a:rPr sz="800" i="1" spc="55" dirty="0">
                <a:solidFill>
                  <a:srgbClr val="6E6E6E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rbel"/>
                <a:cs typeface="Corbel"/>
                <a:hlinkClick r:id="rId3"/>
              </a:rPr>
              <a:t>https://lifeinthefastlane.com/ecg-library/paediatric-ecg-interpretation/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042" y="897331"/>
            <a:ext cx="14605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Zdroje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9850" y="2058619"/>
            <a:ext cx="9618980" cy="3596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indent="-175260">
              <a:lnSpc>
                <a:spcPct val="100000"/>
              </a:lnSpc>
              <a:spcBef>
                <a:spcPts val="100"/>
              </a:spcBef>
              <a:buSzPct val="78571"/>
              <a:buChar char="•"/>
              <a:tabLst>
                <a:tab pos="187960" algn="l"/>
              </a:tabLst>
            </a:pPr>
            <a:r>
              <a:rPr sz="1400" spc="-10" dirty="0">
                <a:latin typeface="Corbel"/>
                <a:cs typeface="Corbel"/>
              </a:rPr>
              <a:t>[online].</a:t>
            </a:r>
            <a:r>
              <a:rPr sz="1400" spc="2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[cit.</a:t>
            </a:r>
            <a:r>
              <a:rPr sz="1400" spc="25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2017-04-22].</a:t>
            </a:r>
            <a:r>
              <a:rPr sz="1400" spc="25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Dostupné</a:t>
            </a:r>
            <a:r>
              <a:rPr sz="1400" spc="25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z:</a:t>
            </a:r>
            <a:r>
              <a:rPr sz="1400" spc="60" dirty="0">
                <a:solidFill>
                  <a:srgbClr val="F49E00"/>
                </a:solidFill>
                <a:latin typeface="Corbel"/>
                <a:cs typeface="Corbel"/>
              </a:rPr>
              <a:t> </a:t>
            </a:r>
            <a:r>
              <a:rPr sz="1400" u="heavy" spc="-10" dirty="0">
                <a:solidFill>
                  <a:srgbClr val="F49E00"/>
                </a:solidFill>
                <a:uFill>
                  <a:solidFill>
                    <a:srgbClr val="F49E00"/>
                  </a:solidFill>
                </a:uFill>
                <a:latin typeface="Corbel"/>
                <a:cs typeface="Corbel"/>
                <a:hlinkClick r:id="rId2"/>
              </a:rPr>
              <a:t>http://adst.mp.pl/img/articles/kardiologia.mp.pl/ekg/podstawy/EKG07_02_640.jpg</a:t>
            </a:r>
            <a:endParaRPr sz="1400">
              <a:latin typeface="Corbel"/>
              <a:cs typeface="Corbel"/>
            </a:endParaRPr>
          </a:p>
          <a:p>
            <a:pPr marL="187325" indent="-175260">
              <a:lnSpc>
                <a:spcPts val="1595"/>
              </a:lnSpc>
              <a:spcBef>
                <a:spcPts val="1230"/>
              </a:spcBef>
              <a:buSzPct val="78571"/>
              <a:buChar char="•"/>
              <a:tabLst>
                <a:tab pos="187960" algn="l"/>
              </a:tabLst>
            </a:pPr>
            <a:r>
              <a:rPr sz="1400" spc="-10" dirty="0">
                <a:latin typeface="Corbel"/>
                <a:cs typeface="Corbel"/>
              </a:rPr>
              <a:t>[online].</a:t>
            </a:r>
            <a:r>
              <a:rPr sz="1400" spc="-2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[cit.</a:t>
            </a:r>
            <a:r>
              <a:rPr sz="1400" spc="-20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2017-04-22]. </a:t>
            </a:r>
            <a:r>
              <a:rPr sz="1400" spc="-5" dirty="0">
                <a:latin typeface="Corbel"/>
                <a:cs typeface="Corbel"/>
              </a:rPr>
              <a:t>Dostupné</a:t>
            </a:r>
            <a:r>
              <a:rPr sz="1400" spc="-2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z:</a:t>
            </a:r>
            <a:endParaRPr sz="1400">
              <a:latin typeface="Corbel"/>
              <a:cs typeface="Corbel"/>
            </a:endParaRPr>
          </a:p>
          <a:p>
            <a:pPr marL="187325">
              <a:lnSpc>
                <a:spcPts val="1595"/>
              </a:lnSpc>
            </a:pPr>
            <a:r>
              <a:rPr sz="1400" u="heavy" spc="-10" dirty="0">
                <a:solidFill>
                  <a:srgbClr val="F49E00"/>
                </a:solidFill>
                <a:uFill>
                  <a:solidFill>
                    <a:srgbClr val="F49E00"/>
                  </a:solidFill>
                </a:uFill>
                <a:latin typeface="Corbel"/>
                <a:cs typeface="Corbel"/>
                <a:hlinkClick r:id="rId3"/>
              </a:rPr>
              <a:t>https://lifeinthefastlane.com/wp-content/uploads/2012/01/Normal-paeds-ECG-2-year-old-boy.jpg</a:t>
            </a:r>
            <a:endParaRPr sz="1400">
              <a:latin typeface="Corbel"/>
              <a:cs typeface="Corbel"/>
            </a:endParaRPr>
          </a:p>
          <a:p>
            <a:pPr marL="187325" indent="-175260">
              <a:lnSpc>
                <a:spcPct val="100000"/>
              </a:lnSpc>
              <a:spcBef>
                <a:spcPts val="1230"/>
              </a:spcBef>
              <a:buSzPct val="78571"/>
              <a:buChar char="•"/>
              <a:tabLst>
                <a:tab pos="187960" algn="l"/>
              </a:tabLst>
            </a:pPr>
            <a:r>
              <a:rPr sz="1400" spc="-10" dirty="0">
                <a:latin typeface="Corbel"/>
                <a:cs typeface="Corbel"/>
              </a:rPr>
              <a:t>HAMPTON,</a:t>
            </a:r>
            <a:r>
              <a:rPr sz="1400" spc="-35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John R.</a:t>
            </a:r>
            <a:r>
              <a:rPr sz="1400" spc="5" dirty="0">
                <a:latin typeface="Corbel"/>
                <a:cs typeface="Corbel"/>
              </a:rPr>
              <a:t> </a:t>
            </a:r>
            <a:r>
              <a:rPr sz="1400" i="1" spc="-20" dirty="0">
                <a:latin typeface="Corbel"/>
                <a:cs typeface="Corbel"/>
              </a:rPr>
              <a:t>EKG</a:t>
            </a:r>
            <a:r>
              <a:rPr sz="1400" i="1" spc="-10" dirty="0">
                <a:latin typeface="Corbel"/>
                <a:cs typeface="Corbel"/>
              </a:rPr>
              <a:t> </a:t>
            </a:r>
            <a:r>
              <a:rPr sz="1400" i="1" spc="-5" dirty="0">
                <a:latin typeface="Corbel"/>
                <a:cs typeface="Corbel"/>
              </a:rPr>
              <a:t>stručně, jasně, přehledně</a:t>
            </a:r>
            <a:r>
              <a:rPr sz="1400" spc="-5" dirty="0">
                <a:latin typeface="Corbel"/>
                <a:cs typeface="Corbel"/>
              </a:rPr>
              <a:t>.</a:t>
            </a:r>
            <a:r>
              <a:rPr sz="1400" spc="-1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Praha:</a:t>
            </a:r>
            <a:r>
              <a:rPr sz="1400" spc="-6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Grada, </a:t>
            </a:r>
            <a:r>
              <a:rPr sz="1400" spc="-15" dirty="0">
                <a:latin typeface="Corbel"/>
                <a:cs typeface="Corbel"/>
              </a:rPr>
              <a:t>2013.</a:t>
            </a:r>
            <a:r>
              <a:rPr sz="1400" spc="-1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ISBN 978-80-247-4246-5.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Corbel"/>
              <a:cs typeface="Corbel"/>
            </a:endParaRPr>
          </a:p>
          <a:p>
            <a:pPr marL="187325" marR="5080" indent="-175260">
              <a:lnSpc>
                <a:spcPts val="1510"/>
              </a:lnSpc>
              <a:spcBef>
                <a:spcPts val="5"/>
              </a:spcBef>
              <a:buSzPct val="78571"/>
              <a:buChar char="•"/>
              <a:tabLst>
                <a:tab pos="187960" algn="l"/>
              </a:tabLst>
            </a:pPr>
            <a:r>
              <a:rPr sz="1400" i="1" spc="-5" dirty="0">
                <a:latin typeface="Corbel"/>
                <a:cs typeface="Corbel"/>
              </a:rPr>
              <a:t>Elektrokardiograﬁa:</a:t>
            </a:r>
            <a:r>
              <a:rPr sz="1400" i="1" spc="-50" dirty="0">
                <a:latin typeface="Corbel"/>
                <a:cs typeface="Corbel"/>
              </a:rPr>
              <a:t> </a:t>
            </a:r>
            <a:r>
              <a:rPr sz="1400" i="1" spc="-5" dirty="0">
                <a:latin typeface="Corbel"/>
                <a:cs typeface="Corbel"/>
              </a:rPr>
              <a:t>Základné mechanizmy</a:t>
            </a:r>
            <a:r>
              <a:rPr sz="1400" i="1" dirty="0">
                <a:latin typeface="Corbel"/>
                <a:cs typeface="Corbel"/>
              </a:rPr>
              <a:t> </a:t>
            </a:r>
            <a:r>
              <a:rPr sz="1400" i="1" spc="-5" dirty="0">
                <a:latin typeface="Corbel"/>
                <a:cs typeface="Corbel"/>
              </a:rPr>
              <a:t>porúch </a:t>
            </a:r>
            <a:r>
              <a:rPr sz="1400" i="1" spc="-10" dirty="0">
                <a:latin typeface="Corbel"/>
                <a:cs typeface="Corbel"/>
              </a:rPr>
              <a:t>elektrickej</a:t>
            </a:r>
            <a:r>
              <a:rPr sz="1400" i="1" spc="-5" dirty="0">
                <a:latin typeface="Corbel"/>
                <a:cs typeface="Corbel"/>
              </a:rPr>
              <a:t> </a:t>
            </a:r>
            <a:r>
              <a:rPr sz="1400" i="1" spc="-10" dirty="0">
                <a:latin typeface="Corbel"/>
                <a:cs typeface="Corbel"/>
              </a:rPr>
              <a:t>funkcie</a:t>
            </a:r>
            <a:r>
              <a:rPr sz="1400" i="1" dirty="0">
                <a:latin typeface="Corbel"/>
                <a:cs typeface="Corbel"/>
              </a:rPr>
              <a:t> </a:t>
            </a:r>
            <a:r>
              <a:rPr sz="1400" i="1" spc="-5" dirty="0">
                <a:latin typeface="Corbel"/>
                <a:cs typeface="Corbel"/>
              </a:rPr>
              <a:t>srdca </a:t>
            </a:r>
            <a:r>
              <a:rPr sz="1400" i="1" dirty="0">
                <a:latin typeface="Corbel"/>
                <a:cs typeface="Corbel"/>
              </a:rPr>
              <a:t>a</a:t>
            </a:r>
            <a:r>
              <a:rPr sz="1400" i="1" spc="-5" dirty="0">
                <a:latin typeface="Corbel"/>
                <a:cs typeface="Corbel"/>
              </a:rPr>
              <a:t> ich</a:t>
            </a:r>
            <a:r>
              <a:rPr sz="1400" i="1" dirty="0">
                <a:latin typeface="Corbel"/>
                <a:cs typeface="Corbel"/>
              </a:rPr>
              <a:t> </a:t>
            </a:r>
            <a:r>
              <a:rPr sz="1400" i="1" spc="-5" dirty="0">
                <a:latin typeface="Corbel"/>
                <a:cs typeface="Corbel"/>
              </a:rPr>
              <a:t>manifestácia na </a:t>
            </a:r>
            <a:r>
              <a:rPr sz="1400" i="1" spc="-10" dirty="0">
                <a:latin typeface="Corbel"/>
                <a:cs typeface="Corbel"/>
              </a:rPr>
              <a:t>Ekg</a:t>
            </a:r>
            <a:r>
              <a:rPr sz="1400" i="1" dirty="0">
                <a:latin typeface="Corbel"/>
                <a:cs typeface="Corbel"/>
              </a:rPr>
              <a:t> </a:t>
            </a:r>
            <a:r>
              <a:rPr sz="1400" i="1" spc="-10" dirty="0">
                <a:latin typeface="Corbel"/>
                <a:cs typeface="Corbel"/>
              </a:rPr>
              <a:t>krivke</a:t>
            </a:r>
            <a:r>
              <a:rPr sz="1400" i="1" spc="4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[online].</a:t>
            </a:r>
            <a:r>
              <a:rPr sz="1400" spc="-45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Ústav </a:t>
            </a:r>
            <a:r>
              <a:rPr sz="140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patologickej </a:t>
            </a:r>
            <a:r>
              <a:rPr sz="1400" spc="-5" dirty="0">
                <a:latin typeface="Corbel"/>
                <a:cs typeface="Corbel"/>
              </a:rPr>
              <a:t>fyziológie JLF UK </a:t>
            </a:r>
            <a:r>
              <a:rPr sz="1400" dirty="0">
                <a:latin typeface="Corbel"/>
                <a:cs typeface="Corbel"/>
              </a:rPr>
              <a:t>v </a:t>
            </a:r>
            <a:r>
              <a:rPr sz="1400" spc="-5" dirty="0">
                <a:latin typeface="Corbel"/>
                <a:cs typeface="Corbel"/>
              </a:rPr>
              <a:t>Martine, </a:t>
            </a:r>
            <a:r>
              <a:rPr sz="1400" spc="-10" dirty="0">
                <a:latin typeface="Corbel"/>
                <a:cs typeface="Corbel"/>
              </a:rPr>
              <a:t>2009 [cit. </a:t>
            </a:r>
            <a:r>
              <a:rPr sz="1400" spc="-15" dirty="0">
                <a:latin typeface="Corbel"/>
                <a:cs typeface="Corbel"/>
              </a:rPr>
              <a:t>2017-04-22]. </a:t>
            </a:r>
            <a:r>
              <a:rPr sz="1400" spc="-5" dirty="0">
                <a:latin typeface="Corbel"/>
                <a:cs typeface="Corbel"/>
              </a:rPr>
              <a:t>Dostupné z: </a:t>
            </a:r>
            <a:r>
              <a:rPr sz="1400" dirty="0">
                <a:solidFill>
                  <a:srgbClr val="F49E00"/>
                </a:solidFill>
                <a:latin typeface="Corbel"/>
                <a:cs typeface="Corbel"/>
              </a:rPr>
              <a:t> </a:t>
            </a:r>
            <a:r>
              <a:rPr sz="1400" u="heavy" spc="-10" dirty="0">
                <a:solidFill>
                  <a:srgbClr val="F49E00"/>
                </a:solidFill>
                <a:uFill>
                  <a:solidFill>
                    <a:srgbClr val="F49E00"/>
                  </a:solidFill>
                </a:uFill>
                <a:latin typeface="Corbel"/>
                <a:cs typeface="Corbel"/>
                <a:hlinkClick r:id="rId4"/>
              </a:rPr>
              <a:t>https://www.jfmed.uniba.sk/ﬁleadmin/jlf/Pracoviska/ustav-patologickej-fyziologie/07Pregradualne_studium/01Vseobecne_lekars </a:t>
            </a:r>
            <a:r>
              <a:rPr sz="1400" spc="-5" dirty="0">
                <a:solidFill>
                  <a:srgbClr val="F49E00"/>
                </a:solidFill>
                <a:latin typeface="Corbel"/>
                <a:cs typeface="Corbel"/>
              </a:rPr>
              <a:t> </a:t>
            </a:r>
            <a:r>
              <a:rPr sz="1400" u="heavy" spc="-5" dirty="0">
                <a:solidFill>
                  <a:srgbClr val="F49E00"/>
                </a:solidFill>
                <a:uFill>
                  <a:solidFill>
                    <a:srgbClr val="F49E00"/>
                  </a:solidFill>
                </a:uFill>
                <a:latin typeface="Corbel"/>
                <a:cs typeface="Corbel"/>
                <a:hlinkClick r:id="rId4"/>
              </a:rPr>
              <a:t>tvo/04Handouty_a_prednasky/01Handouty/01Elektrokardiograﬁ1-jun10.pdf</a:t>
            </a:r>
            <a:endParaRPr sz="1400">
              <a:latin typeface="Corbel"/>
              <a:cs typeface="Corbel"/>
            </a:endParaRPr>
          </a:p>
          <a:p>
            <a:pPr marL="187325" indent="-175260">
              <a:lnSpc>
                <a:spcPct val="100000"/>
              </a:lnSpc>
              <a:spcBef>
                <a:spcPts val="1215"/>
              </a:spcBef>
              <a:buSzPct val="78571"/>
              <a:buChar char="•"/>
              <a:tabLst>
                <a:tab pos="187960" algn="l"/>
              </a:tabLst>
            </a:pPr>
            <a:r>
              <a:rPr sz="1400" spc="-10" dirty="0">
                <a:latin typeface="Corbel"/>
                <a:cs typeface="Corbel"/>
              </a:rPr>
              <a:t>[online].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[cit.</a:t>
            </a:r>
            <a:r>
              <a:rPr sz="1400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2017-04-22].</a:t>
            </a:r>
            <a:r>
              <a:rPr sz="1400" spc="2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Dostupné z:</a:t>
            </a:r>
            <a:r>
              <a:rPr sz="1400" spc="35" dirty="0">
                <a:solidFill>
                  <a:srgbClr val="F49E00"/>
                </a:solidFill>
                <a:latin typeface="Corbel"/>
                <a:cs typeface="Corbel"/>
              </a:rPr>
              <a:t> </a:t>
            </a:r>
            <a:r>
              <a:rPr sz="1400" u="heavy" spc="-10" dirty="0">
                <a:solidFill>
                  <a:srgbClr val="F49E00"/>
                </a:solidFill>
                <a:uFill>
                  <a:solidFill>
                    <a:srgbClr val="F49E00"/>
                  </a:solidFill>
                </a:uFill>
                <a:latin typeface="Corbel"/>
                <a:cs typeface="Corbel"/>
                <a:hlinkClick r:id="rId5"/>
              </a:rPr>
              <a:t>http://ekg.kvalitne.cz/</a:t>
            </a:r>
            <a:endParaRPr sz="1400">
              <a:latin typeface="Corbel"/>
              <a:cs typeface="Corbel"/>
            </a:endParaRPr>
          </a:p>
          <a:p>
            <a:pPr marL="187325" indent="-175260">
              <a:lnSpc>
                <a:spcPct val="100000"/>
              </a:lnSpc>
              <a:spcBef>
                <a:spcPts val="1230"/>
              </a:spcBef>
              <a:buSzPct val="78571"/>
              <a:buChar char="•"/>
              <a:tabLst>
                <a:tab pos="187960" algn="l"/>
              </a:tabLst>
            </a:pPr>
            <a:r>
              <a:rPr sz="1400" spc="-10" dirty="0">
                <a:latin typeface="Corbel"/>
                <a:cs typeface="Corbel"/>
              </a:rPr>
              <a:t>[online].</a:t>
            </a:r>
            <a:r>
              <a:rPr sz="1400" spc="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[cit.</a:t>
            </a:r>
            <a:r>
              <a:rPr sz="1400" spc="5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2017-04-25].</a:t>
            </a:r>
            <a:r>
              <a:rPr sz="1400" spc="1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Dostupné</a:t>
            </a:r>
            <a:r>
              <a:rPr sz="1400" spc="5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z:</a:t>
            </a:r>
            <a:r>
              <a:rPr sz="1400" spc="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https://kchemekg.ﬁles.wordpress.com/2011/01/ekg_31.jpg</a:t>
            </a:r>
            <a:endParaRPr sz="1400">
              <a:latin typeface="Corbel"/>
              <a:cs typeface="Corbel"/>
            </a:endParaRPr>
          </a:p>
          <a:p>
            <a:pPr marL="187325" indent="-175260">
              <a:lnSpc>
                <a:spcPct val="100000"/>
              </a:lnSpc>
              <a:spcBef>
                <a:spcPts val="1235"/>
              </a:spcBef>
              <a:buSzPct val="78571"/>
              <a:buChar char="•"/>
              <a:tabLst>
                <a:tab pos="187960" algn="l"/>
              </a:tabLst>
            </a:pPr>
            <a:r>
              <a:rPr sz="1400" spc="-10" dirty="0">
                <a:latin typeface="Corbel"/>
                <a:cs typeface="Corbel"/>
              </a:rPr>
              <a:t>HAMPTON,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John R.</a:t>
            </a:r>
            <a:r>
              <a:rPr sz="1400" spc="5" dirty="0">
                <a:latin typeface="Corbel"/>
                <a:cs typeface="Corbel"/>
              </a:rPr>
              <a:t> </a:t>
            </a:r>
            <a:r>
              <a:rPr sz="1400" i="1" spc="-20" dirty="0">
                <a:latin typeface="Corbel"/>
                <a:cs typeface="Corbel"/>
              </a:rPr>
              <a:t>EKG</a:t>
            </a:r>
            <a:r>
              <a:rPr sz="1400" i="1" spc="-5" dirty="0">
                <a:latin typeface="Corbel"/>
                <a:cs typeface="Corbel"/>
              </a:rPr>
              <a:t> </a:t>
            </a:r>
            <a:r>
              <a:rPr sz="1400" i="1" dirty="0">
                <a:latin typeface="Corbel"/>
                <a:cs typeface="Corbel"/>
              </a:rPr>
              <a:t>v</a:t>
            </a:r>
            <a:r>
              <a:rPr sz="1400" i="1" spc="-5" dirty="0">
                <a:latin typeface="Corbel"/>
                <a:cs typeface="Corbel"/>
              </a:rPr>
              <a:t> praxi: Překlad</a:t>
            </a:r>
            <a:r>
              <a:rPr sz="1400" i="1" dirty="0">
                <a:latin typeface="Corbel"/>
                <a:cs typeface="Corbel"/>
              </a:rPr>
              <a:t> </a:t>
            </a:r>
            <a:r>
              <a:rPr sz="1400" i="1" spc="-5" dirty="0">
                <a:latin typeface="Corbel"/>
                <a:cs typeface="Corbel"/>
              </a:rPr>
              <a:t>4. vydání. 2. české </a:t>
            </a:r>
            <a:r>
              <a:rPr sz="1400" i="1" dirty="0">
                <a:latin typeface="Corbel"/>
                <a:cs typeface="Corbel"/>
              </a:rPr>
              <a:t>vyd.</a:t>
            </a:r>
            <a:r>
              <a:rPr sz="1400" i="1" spc="-5" dirty="0">
                <a:latin typeface="Corbel"/>
                <a:cs typeface="Corbel"/>
              </a:rPr>
              <a:t> Praha:</a:t>
            </a:r>
            <a:r>
              <a:rPr sz="1400" i="1" spc="-60" dirty="0">
                <a:latin typeface="Corbel"/>
                <a:cs typeface="Corbel"/>
              </a:rPr>
              <a:t> </a:t>
            </a:r>
            <a:r>
              <a:rPr sz="1400" i="1" spc="-5" dirty="0">
                <a:latin typeface="Corbel"/>
                <a:cs typeface="Corbel"/>
              </a:rPr>
              <a:t>Grada,</a:t>
            </a:r>
            <a:r>
              <a:rPr sz="1400" i="1" dirty="0">
                <a:latin typeface="Corbel"/>
                <a:cs typeface="Corbel"/>
              </a:rPr>
              <a:t> </a:t>
            </a:r>
            <a:r>
              <a:rPr sz="1400" i="1" spc="-10" dirty="0">
                <a:latin typeface="Corbel"/>
                <a:cs typeface="Corbel"/>
              </a:rPr>
              <a:t>2007.</a:t>
            </a:r>
            <a:r>
              <a:rPr sz="1400" i="1" spc="-5" dirty="0">
                <a:latin typeface="Corbel"/>
                <a:cs typeface="Corbel"/>
              </a:rPr>
              <a:t> </a:t>
            </a:r>
            <a:r>
              <a:rPr sz="1400" i="1" spc="-10" dirty="0">
                <a:latin typeface="Corbel"/>
                <a:cs typeface="Corbel"/>
              </a:rPr>
              <a:t>362</a:t>
            </a:r>
            <a:r>
              <a:rPr sz="1400" i="1" spc="-5" dirty="0">
                <a:latin typeface="Corbel"/>
                <a:cs typeface="Corbel"/>
              </a:rPr>
              <a:t> </a:t>
            </a:r>
            <a:r>
              <a:rPr sz="1400" i="1" spc="25" dirty="0">
                <a:latin typeface="Corbel"/>
                <a:cs typeface="Corbel"/>
              </a:rPr>
              <a:t>s</a:t>
            </a:r>
            <a:r>
              <a:rPr sz="1400" spc="25" dirty="0">
                <a:latin typeface="Corbel"/>
                <a:cs typeface="Corbel"/>
              </a:rPr>
              <a:t>.</a:t>
            </a:r>
            <a:r>
              <a:rPr sz="1400" spc="-5" dirty="0">
                <a:latin typeface="Corbel"/>
                <a:cs typeface="Corbel"/>
              </a:rPr>
              <a:t> ISBN 978-80-247-1448-6.</a:t>
            </a:r>
            <a:endParaRPr sz="1400">
              <a:latin typeface="Corbel"/>
              <a:cs typeface="Corbel"/>
            </a:endParaRPr>
          </a:p>
          <a:p>
            <a:pPr marL="187325" indent="-175260">
              <a:lnSpc>
                <a:spcPct val="100000"/>
              </a:lnSpc>
              <a:spcBef>
                <a:spcPts val="1230"/>
              </a:spcBef>
              <a:buSzPct val="78571"/>
              <a:buChar char="•"/>
              <a:tabLst>
                <a:tab pos="187960" algn="l"/>
              </a:tabLst>
            </a:pPr>
            <a:r>
              <a:rPr sz="1400" spc="-10" dirty="0">
                <a:latin typeface="Corbel"/>
                <a:cs typeface="Corbel"/>
              </a:rPr>
              <a:t>[online].</a:t>
            </a:r>
            <a:r>
              <a:rPr sz="1400" spc="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[cit.</a:t>
            </a:r>
            <a:r>
              <a:rPr sz="1400" spc="5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2020-08-23].</a:t>
            </a:r>
            <a:r>
              <a:rPr sz="1400" spc="4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Dostupné</a:t>
            </a:r>
            <a:r>
              <a:rPr sz="1400" spc="1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z:</a:t>
            </a:r>
            <a:r>
              <a:rPr sz="1400" spc="35" dirty="0">
                <a:solidFill>
                  <a:srgbClr val="F49E00"/>
                </a:solidFill>
                <a:latin typeface="Corbel"/>
                <a:cs typeface="Corbel"/>
              </a:rPr>
              <a:t> </a:t>
            </a:r>
            <a:r>
              <a:rPr sz="1400" u="heavy" spc="-10" dirty="0">
                <a:solidFill>
                  <a:srgbClr val="F49E00"/>
                </a:solidFill>
                <a:uFill>
                  <a:solidFill>
                    <a:srgbClr val="F49E00"/>
                  </a:solidFill>
                </a:uFill>
                <a:latin typeface="Corbel"/>
                <a:cs typeface="Corbel"/>
                <a:hlinkClick r:id="rId6"/>
              </a:rPr>
              <a:t>https://www.techmed.sk/ekg-a-arytmologia-kniha/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4541" y="637457"/>
            <a:ext cx="95827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Projevy</a:t>
            </a:r>
            <a:r>
              <a:rPr spc="-20" dirty="0"/>
              <a:t> </a:t>
            </a:r>
            <a:r>
              <a:rPr spc="-10" dirty="0"/>
              <a:t>depolarizace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10" dirty="0"/>
              <a:t>repolarizace</a:t>
            </a:r>
            <a:r>
              <a:rPr spc="-20" dirty="0"/>
              <a:t> </a:t>
            </a:r>
            <a:r>
              <a:rPr spc="-5" dirty="0"/>
              <a:t>na</a:t>
            </a:r>
            <a:r>
              <a:rPr spc="-25" dirty="0"/>
              <a:t> </a:t>
            </a:r>
            <a:r>
              <a:rPr spc="-50" dirty="0"/>
              <a:t>EKG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5761" y="6393933"/>
            <a:ext cx="97802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CV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Physiology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|</a:t>
            </a:r>
            <a:r>
              <a:rPr sz="800" i="1" spc="-4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Ventricular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Depolarization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and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the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Mean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Electrical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Axis.</a:t>
            </a:r>
            <a:r>
              <a:rPr sz="800" i="1" spc="-2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CV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Physiology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|</a:t>
            </a:r>
            <a:r>
              <a:rPr sz="800" i="1" spc="-4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Welcome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to</a:t>
            </a:r>
            <a:r>
              <a:rPr sz="800" i="1" spc="-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Cardiovascular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Physiology</a:t>
            </a:r>
            <a:r>
              <a:rPr sz="800" i="1" spc="-2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Concepts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-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Copyright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©1998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3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2"/>
              </a:rPr>
              <a:t>http://www.cvphysiology.com/Arrhythmias/A016</a:t>
            </a:r>
            <a:endParaRPr sz="800">
              <a:latin typeface="Corbel"/>
              <a:cs typeface="Corbel"/>
            </a:endParaRPr>
          </a:p>
        </p:txBody>
      </p:sp>
      <p:pic>
        <p:nvPicPr>
          <p:cNvPr id="7" name="Obrázek 6" descr="Obsah obrázku kresba, diagram, skica, Dětské kresby&#10;&#10;Popis se vygeneroval automaticky.">
            <a:extLst>
              <a:ext uri="{FF2B5EF4-FFF2-40B4-BE49-F238E27FC236}">
                <a16:creationId xmlns:a16="http://schemas.microsoft.com/office/drawing/2014/main" id="{1EF41361-E928-EA83-DDC1-50B00102E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541" y="1335066"/>
            <a:ext cx="5959932" cy="4772416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597" y="2809611"/>
            <a:ext cx="6565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C00000"/>
                </a:solidFill>
              </a:rPr>
              <a:t>Děkujeme</a:t>
            </a:r>
            <a:r>
              <a:rPr sz="5400" spc="-55" dirty="0">
                <a:solidFill>
                  <a:srgbClr val="C00000"/>
                </a:solidFill>
              </a:rPr>
              <a:t> </a:t>
            </a:r>
            <a:r>
              <a:rPr sz="5400" spc="-5" dirty="0">
                <a:solidFill>
                  <a:srgbClr val="C00000"/>
                </a:solidFill>
              </a:rPr>
              <a:t>za</a:t>
            </a:r>
            <a:r>
              <a:rPr sz="5400" spc="-55" dirty="0">
                <a:solidFill>
                  <a:srgbClr val="C00000"/>
                </a:solidFill>
              </a:rPr>
              <a:t> </a:t>
            </a:r>
            <a:r>
              <a:rPr sz="5400" spc="-5" dirty="0">
                <a:solidFill>
                  <a:srgbClr val="C00000"/>
                </a:solidFill>
              </a:rPr>
              <a:t>pozornost!</a:t>
            </a:r>
            <a:endParaRPr sz="5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6774" y="662552"/>
            <a:ext cx="6430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Z</a:t>
            </a:r>
            <a:r>
              <a:rPr spc="-20" dirty="0"/>
              <a:t> </a:t>
            </a:r>
            <a:r>
              <a:rPr spc="-5" dirty="0"/>
              <a:t>čeho</a:t>
            </a:r>
            <a:r>
              <a:rPr spc="-20" dirty="0"/>
              <a:t> </a:t>
            </a:r>
            <a:r>
              <a:rPr spc="-5" dirty="0"/>
              <a:t>se</a:t>
            </a:r>
            <a:r>
              <a:rPr spc="-15" dirty="0"/>
              <a:t> </a:t>
            </a:r>
            <a:r>
              <a:rPr spc="-50" dirty="0"/>
              <a:t>EKG</a:t>
            </a:r>
            <a:r>
              <a:rPr spc="-15" dirty="0"/>
              <a:t> křivka </a:t>
            </a:r>
            <a:r>
              <a:rPr spc="-5" dirty="0"/>
              <a:t>skládá?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4935" y="1053001"/>
            <a:ext cx="7702128" cy="53106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59464" y="6385013"/>
            <a:ext cx="6299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Soubor:ECG-PQRST+popis.svg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–</a:t>
            </a:r>
            <a:r>
              <a:rPr sz="800" i="1" spc="-3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WikiSkripta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7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</a:rPr>
              <a:t>http://www.wikiskripta.eu/index.php/Soubor:ECG-PQRST%2Bpopis.svg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7636" y="556488"/>
            <a:ext cx="41560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Vektorkardiograﬁe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912" y="1785581"/>
            <a:ext cx="4419006" cy="390803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912434" y="1680729"/>
            <a:ext cx="4042410" cy="4280535"/>
            <a:chOff x="6912434" y="1680729"/>
            <a:chExt cx="4042410" cy="42805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1959" y="1690255"/>
              <a:ext cx="4023128" cy="42611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17197" y="1685492"/>
              <a:ext cx="4032885" cy="4271010"/>
            </a:xfrm>
            <a:custGeom>
              <a:avLst/>
              <a:gdLst/>
              <a:ahLst/>
              <a:cxnLst/>
              <a:rect l="l" t="t" r="r" b="b"/>
              <a:pathLst>
                <a:path w="4032884" h="4271010">
                  <a:moveTo>
                    <a:pt x="0" y="0"/>
                  </a:moveTo>
                  <a:lnTo>
                    <a:pt x="4032653" y="0"/>
                  </a:lnTo>
                  <a:lnTo>
                    <a:pt x="4032653" y="4270664"/>
                  </a:lnTo>
                  <a:lnTo>
                    <a:pt x="0" y="42706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10605" y="6179500"/>
            <a:ext cx="651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6830" algn="r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Telemedycyna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-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Monitoring</a:t>
            </a:r>
            <a:r>
              <a:rPr sz="800" i="1" spc="-8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Telemedyczny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-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MONTE</a:t>
            </a:r>
            <a:r>
              <a:rPr sz="800" i="1" spc="1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4"/>
              </a:rPr>
              <a:t>http://www.monte.amu.edu.pl/NURSE/nurse-ecg.htm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  <a:hlinkClick r:id="rId4"/>
              </a:rPr>
              <a:t>l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Векторкардиография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-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это...</a:t>
            </a:r>
            <a:r>
              <a:rPr sz="800" i="1" spc="-8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Что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такое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Векторкардиография?.</a:t>
            </a:r>
            <a:r>
              <a:rPr sz="800" i="1" spc="-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Словари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и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энциклопедии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на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Академике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[online].</a:t>
            </a:r>
            <a:r>
              <a:rPr sz="800" i="1" spc="-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Copyright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©</a:t>
            </a:r>
            <a:r>
              <a:rPr sz="800" i="1" spc="15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[cit.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10" dirty="0">
                <a:solidFill>
                  <a:srgbClr val="818183"/>
                </a:solidFill>
                <a:latin typeface="Corbel"/>
                <a:cs typeface="Corbel"/>
              </a:rPr>
              <a:t>17.05.2017].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Dostupné </a:t>
            </a:r>
            <a:r>
              <a:rPr sz="800" i="1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spc="-5" dirty="0">
                <a:solidFill>
                  <a:srgbClr val="818183"/>
                </a:solidFill>
                <a:latin typeface="Corbel"/>
                <a:cs typeface="Corbel"/>
              </a:rPr>
              <a:t>z:</a:t>
            </a:r>
            <a:r>
              <a:rPr sz="800" i="1" spc="20" dirty="0">
                <a:solidFill>
                  <a:srgbClr val="818183"/>
                </a:solidFill>
                <a:latin typeface="Corbel"/>
                <a:cs typeface="Corbel"/>
              </a:rPr>
              <a:t> </a:t>
            </a:r>
            <a:r>
              <a:rPr sz="800" i="1" u="sng" spc="-10" dirty="0">
                <a:solidFill>
                  <a:srgbClr val="818183"/>
                </a:solidFill>
                <a:uFill>
                  <a:solidFill>
                    <a:srgbClr val="818183"/>
                  </a:solidFill>
                </a:uFill>
                <a:latin typeface="Corbel"/>
                <a:cs typeface="Corbel"/>
                <a:hlinkClick r:id="rId5"/>
              </a:rPr>
              <a:t>http://dic.academic.ru/dic.nsf/enc_medicine/6080/%D0%92%D0%B5%D0%BA%D1%82%D0%BE%D1%80%D0%BA%D0%B0%D1%80%D0%B4%D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Širokoúhlá obrazovka</PresentationFormat>
  <Slides>70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1" baseType="lpstr">
      <vt:lpstr>Office Theme</vt:lpstr>
      <vt:lpstr>Prezentace aplikace PowerPoint</vt:lpstr>
      <vt:lpstr>Anatomie srdce</vt:lpstr>
      <vt:lpstr>Převodní systém srdce</vt:lpstr>
      <vt:lpstr>Dipól</vt:lpstr>
      <vt:lpstr>Projevy depolarizace a repolarizace na EKG</vt:lpstr>
      <vt:lpstr>Prezentace aplikace PowerPoint</vt:lpstr>
      <vt:lpstr>Projevy depolarizace a repolarizace na EKG</vt:lpstr>
      <vt:lpstr>Z čeho se EKG křivka skládá?</vt:lpstr>
      <vt:lpstr>Vektorkardiograﬁe</vt:lpstr>
      <vt:lpstr>Prezentace aplikace PowerPoint</vt:lpstr>
      <vt:lpstr>Prezentace aplikace PowerPoint</vt:lpstr>
      <vt:lpstr>Prezentace aplikace PowerPoint</vt:lpstr>
      <vt:lpstr>Elektroda vs. svod?</vt:lpstr>
      <vt:lpstr>Umístění elektrod na těle</vt:lpstr>
      <vt:lpstr>Standardní EKG záznam</vt:lpstr>
      <vt:lpstr>Standardní končetinové svody</vt:lpstr>
      <vt:lpstr>Einthovenův trojúhelník</vt:lpstr>
      <vt:lpstr>Prezentace aplikace PowerPoint</vt:lpstr>
      <vt:lpstr>Hexiální referenční (Cabrerův) systém</vt:lpstr>
      <vt:lpstr>Prezentace aplikace PowerPoint</vt:lpstr>
      <vt:lpstr>Hrudní (prekordiální, Wallerovy) svody</vt:lpstr>
      <vt:lpstr>Hrudní (prekordiální, Wallerovy) svody</vt:lpstr>
      <vt:lpstr>Pohled svodů na srdce...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hodnotit EKG?</vt:lpstr>
      <vt:lpstr>Před samotným hodnocením zkontrolujeme</vt:lpstr>
      <vt:lpstr>Prezentace aplikace PowerPoint</vt:lpstr>
      <vt:lpstr>EKG desatero</vt:lpstr>
      <vt:lpstr>Rytmus Fyziologicky: sinusový</vt:lpstr>
      <vt:lpstr>Akce Fyziologicky pravidelná</vt:lpstr>
      <vt:lpstr>Frekvence</vt:lpstr>
      <vt:lpstr>Jaká je  frekvence?</vt:lpstr>
      <vt:lpstr>Prezentace aplikace PowerPoint</vt:lpstr>
      <vt:lpstr>Elektrická osa srdeční</vt:lpstr>
      <vt:lpstr>Pravidla pro určení osy:</vt:lpstr>
      <vt:lpstr>Elektrická osa srdeční</vt:lpstr>
      <vt:lpstr>5.  Přibližně určete elektrickou osu srdeční z následujících záznamů.</vt:lpstr>
      <vt:lpstr>Prezentace aplikace PowerPoint</vt:lpstr>
      <vt:lpstr>Prezentace aplikace PowerPoint</vt:lpstr>
      <vt:lpstr>Prezentace aplikace PowerPoint</vt:lpstr>
      <vt:lpstr>Vlna P</vt:lpstr>
      <vt:lpstr>Interval PQ (PR)</vt:lpstr>
      <vt:lpstr>QRS komplex</vt:lpstr>
      <vt:lpstr>Úsek ST</vt:lpstr>
      <vt:lpstr>Vlna T</vt:lpstr>
      <vt:lpstr>Úsek ST &amp; vlna T</vt:lpstr>
      <vt:lpstr>Interval QT</vt:lpstr>
      <vt:lpstr>Prezentace aplikace PowerPoint</vt:lpstr>
      <vt:lpstr>EKG desatero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Změny u sportovců</vt:lpstr>
      <vt:lpstr>Prezentace aplikace PowerPoint</vt:lpstr>
      <vt:lpstr>Vlna U</vt:lpstr>
      <vt:lpstr>Prezentace aplikace PowerPoint</vt:lpstr>
      <vt:lpstr>Respirační sinusová arytmie</vt:lpstr>
      <vt:lpstr>Sinusová tachykardie/bradykardie</vt:lpstr>
      <vt:lpstr>Supraventrikulární extrasystoly</vt:lpstr>
      <vt:lpstr>EKG u dětí</vt:lpstr>
      <vt:lpstr>EKG 2-ročního chlapce - fyziologické</vt:lpstr>
      <vt:lpstr>Zdroje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1._Fyziologické_EKG_PREZENTACE.pptx</dc:title>
  <cp:revision>270</cp:revision>
  <dcterms:created xsi:type="dcterms:W3CDTF">2024-10-28T16:32:44Z</dcterms:created>
  <dcterms:modified xsi:type="dcterms:W3CDTF">2024-10-28T20:37:19Z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