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70"/>
  </p:notesMasterIdLst>
  <p:sldIdLst>
    <p:sldId id="257" r:id="rId2"/>
    <p:sldId id="261" r:id="rId3"/>
    <p:sldId id="496" r:id="rId4"/>
    <p:sldId id="315" r:id="rId5"/>
    <p:sldId id="483" r:id="rId6"/>
    <p:sldId id="497" r:id="rId7"/>
    <p:sldId id="318" r:id="rId8"/>
    <p:sldId id="319" r:id="rId9"/>
    <p:sldId id="320" r:id="rId10"/>
    <p:sldId id="321" r:id="rId11"/>
    <p:sldId id="322" r:id="rId12"/>
    <p:sldId id="323" r:id="rId13"/>
    <p:sldId id="396" r:id="rId14"/>
    <p:sldId id="264" r:id="rId15"/>
    <p:sldId id="268" r:id="rId16"/>
    <p:sldId id="343" r:id="rId17"/>
    <p:sldId id="491" r:id="rId18"/>
    <p:sldId id="495" r:id="rId19"/>
    <p:sldId id="493" r:id="rId20"/>
    <p:sldId id="494" r:id="rId21"/>
    <p:sldId id="344" r:id="rId22"/>
    <p:sldId id="345" r:id="rId23"/>
    <p:sldId id="499" r:id="rId24"/>
    <p:sldId id="277" r:id="rId25"/>
    <p:sldId id="347" r:id="rId26"/>
    <p:sldId id="500" r:id="rId27"/>
    <p:sldId id="498" r:id="rId28"/>
    <p:sldId id="480" r:id="rId29"/>
    <p:sldId id="503" r:id="rId30"/>
    <p:sldId id="505" r:id="rId31"/>
    <p:sldId id="504" r:id="rId32"/>
    <p:sldId id="506" r:id="rId33"/>
    <p:sldId id="358" r:id="rId34"/>
    <p:sldId id="362" r:id="rId35"/>
    <p:sldId id="359" r:id="rId36"/>
    <p:sldId id="363" r:id="rId37"/>
    <p:sldId id="360" r:id="rId38"/>
    <p:sldId id="484" r:id="rId39"/>
    <p:sldId id="385" r:id="rId40"/>
    <p:sldId id="365" r:id="rId41"/>
    <p:sldId id="482" r:id="rId42"/>
    <p:sldId id="489" r:id="rId43"/>
    <p:sldId id="366" r:id="rId44"/>
    <p:sldId id="374" r:id="rId45"/>
    <p:sldId id="394" r:id="rId46"/>
    <p:sldId id="472" r:id="rId47"/>
    <p:sldId id="501" r:id="rId48"/>
    <p:sldId id="473" r:id="rId49"/>
    <p:sldId id="468" r:id="rId50"/>
    <p:sldId id="502" r:id="rId51"/>
    <p:sldId id="469" r:id="rId52"/>
    <p:sldId id="486" r:id="rId53"/>
    <p:sldId id="375" r:id="rId54"/>
    <p:sldId id="376" r:id="rId55"/>
    <p:sldId id="308" r:id="rId56"/>
    <p:sldId id="470" r:id="rId57"/>
    <p:sldId id="471" r:id="rId58"/>
    <p:sldId id="467" r:id="rId59"/>
    <p:sldId id="487" r:id="rId60"/>
    <p:sldId id="474" r:id="rId61"/>
    <p:sldId id="475" r:id="rId62"/>
    <p:sldId id="488" r:id="rId63"/>
    <p:sldId id="476" r:id="rId64"/>
    <p:sldId id="477" r:id="rId65"/>
    <p:sldId id="485" r:id="rId66"/>
    <p:sldId id="466" r:id="rId67"/>
    <p:sldId id="492" r:id="rId68"/>
    <p:sldId id="490" r:id="rId69"/>
  </p:sldIdLst>
  <p:sldSz cx="12192000" cy="6858000"/>
  <p:notesSz cx="6858000" cy="9144000"/>
  <p:defaultText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047"/>
    <p:restoredTop sz="94626"/>
  </p:normalViewPr>
  <p:slideViewPr>
    <p:cSldViewPr snapToGrid="0">
      <p:cViewPr varScale="1">
        <p:scale>
          <a:sx n="79" d="100"/>
          <a:sy n="79" d="100"/>
        </p:scale>
        <p:origin x="224" y="1096"/>
      </p:cViewPr>
      <p:guideLst/>
    </p:cSldViewPr>
  </p:slideViewPr>
  <p:notesTextViewPr>
    <p:cViewPr>
      <p:scale>
        <a:sx n="1" d="1"/>
        <a:sy n="1" d="1"/>
      </p:scale>
      <p:origin x="0" y="0"/>
    </p:cViewPr>
  </p:notesTextViewPr>
  <p:sorterViewPr>
    <p:cViewPr>
      <p:scale>
        <a:sx n="100" d="100"/>
        <a:sy n="100" d="100"/>
      </p:scale>
      <p:origin x="0" y="-16184"/>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objekt pre hlavičk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cs-CZ"/>
          </a:p>
        </p:txBody>
      </p:sp>
      <p:sp>
        <p:nvSpPr>
          <p:cNvPr id="3" name="Zástupný objekt pre dá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BC6867D-FF48-4A4F-873F-CE3A2D60CD2A}" type="datetimeFigureOut">
              <a:rPr lang="cs-CZ" smtClean="0"/>
              <a:t>11.04.2024</a:t>
            </a:fld>
            <a:endParaRPr lang="cs-CZ"/>
          </a:p>
        </p:txBody>
      </p:sp>
      <p:sp>
        <p:nvSpPr>
          <p:cNvPr id="4" name="Zástupný objekt pre obrázok snímky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objekt pre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endParaRPr lang="cs-CZ"/>
          </a:p>
        </p:txBody>
      </p:sp>
      <p:sp>
        <p:nvSpPr>
          <p:cNvPr id="6" name="Zástupný objekt pre pät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cs-CZ"/>
          </a:p>
        </p:txBody>
      </p:sp>
      <p:sp>
        <p:nvSpPr>
          <p:cNvPr id="7" name="Zástupný objekt pre číslo snímky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AF0911-2911-46C8-B9F2-990B850CE420}" type="slidenum">
              <a:rPr lang="cs-CZ" smtClean="0"/>
              <a:t>‹#›</a:t>
            </a:fld>
            <a:endParaRPr lang="cs-CZ"/>
          </a:p>
        </p:txBody>
      </p:sp>
    </p:spTree>
    <p:extLst>
      <p:ext uri="{BB962C8B-B14F-4D97-AF65-F5344CB8AC3E}">
        <p14:creationId xmlns:p14="http://schemas.microsoft.com/office/powerpoint/2010/main" val="11958250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GB" dirty="0"/>
          </a:p>
        </p:txBody>
      </p:sp>
      <p:sp>
        <p:nvSpPr>
          <p:cNvPr id="4" name="Zástupný symbol pro číslo snímku 3"/>
          <p:cNvSpPr>
            <a:spLocks noGrp="1"/>
          </p:cNvSpPr>
          <p:nvPr>
            <p:ph type="sldNum" sz="quarter" idx="10"/>
          </p:nvPr>
        </p:nvSpPr>
        <p:spPr/>
        <p:txBody>
          <a:bodyPr/>
          <a:lstStyle/>
          <a:p>
            <a:fld id="{96819F18-A2AB-4BBB-9784-46A4E99819CA}" type="slidenum">
              <a:rPr lang="en-GB" smtClean="0"/>
              <a:t>2</a:t>
            </a:fld>
            <a:endParaRPr lang="en-GB"/>
          </a:p>
        </p:txBody>
      </p:sp>
    </p:spTree>
    <p:extLst>
      <p:ext uri="{BB962C8B-B14F-4D97-AF65-F5344CB8AC3E}">
        <p14:creationId xmlns:p14="http://schemas.microsoft.com/office/powerpoint/2010/main" val="20286541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GB" dirty="0"/>
          </a:p>
        </p:txBody>
      </p:sp>
      <p:sp>
        <p:nvSpPr>
          <p:cNvPr id="4" name="Zástupný symbol pro číslo snímku 3"/>
          <p:cNvSpPr>
            <a:spLocks noGrp="1"/>
          </p:cNvSpPr>
          <p:nvPr>
            <p:ph type="sldNum" sz="quarter" idx="10"/>
          </p:nvPr>
        </p:nvSpPr>
        <p:spPr/>
        <p:txBody>
          <a:bodyPr/>
          <a:lstStyle/>
          <a:p>
            <a:fld id="{96819F18-A2AB-4BBB-9784-46A4E99819CA}" type="slidenum">
              <a:rPr lang="en-GB" smtClean="0"/>
              <a:t>14</a:t>
            </a:fld>
            <a:endParaRPr lang="en-GB"/>
          </a:p>
        </p:txBody>
      </p:sp>
    </p:spTree>
    <p:extLst>
      <p:ext uri="{BB962C8B-B14F-4D97-AF65-F5344CB8AC3E}">
        <p14:creationId xmlns:p14="http://schemas.microsoft.com/office/powerpoint/2010/main" val="32709770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GB" dirty="0"/>
          </a:p>
        </p:txBody>
      </p:sp>
      <p:sp>
        <p:nvSpPr>
          <p:cNvPr id="4" name="Zástupný symbol pro číslo snímku 3"/>
          <p:cNvSpPr>
            <a:spLocks noGrp="1"/>
          </p:cNvSpPr>
          <p:nvPr>
            <p:ph type="sldNum" sz="quarter" idx="10"/>
          </p:nvPr>
        </p:nvSpPr>
        <p:spPr/>
        <p:txBody>
          <a:bodyPr/>
          <a:lstStyle/>
          <a:p>
            <a:fld id="{96819F18-A2AB-4BBB-9784-46A4E99819CA}" type="slidenum">
              <a:rPr lang="en-GB" smtClean="0"/>
              <a:t>15</a:t>
            </a:fld>
            <a:endParaRPr lang="en-GB"/>
          </a:p>
        </p:txBody>
      </p:sp>
    </p:spTree>
    <p:extLst>
      <p:ext uri="{BB962C8B-B14F-4D97-AF65-F5344CB8AC3E}">
        <p14:creationId xmlns:p14="http://schemas.microsoft.com/office/powerpoint/2010/main" val="32709770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sk-SK" b="0" i="0" u="none" strike="noStrike" dirty="0">
                <a:solidFill>
                  <a:srgbClr val="000000"/>
                </a:solidFill>
                <a:effectLst/>
                <a:highlight>
                  <a:srgbClr val="FFF8CB"/>
                </a:highlight>
                <a:latin typeface="Helvetica" pitchFamily="2" charset="0"/>
              </a:rPr>
              <a:t>Výsledky zo stránky:</a:t>
            </a:r>
          </a:p>
          <a:p>
            <a:r>
              <a:rPr lang="sk-SK" b="0" i="0" u="none" strike="noStrike" dirty="0" err="1">
                <a:solidFill>
                  <a:srgbClr val="000000"/>
                </a:solidFill>
                <a:effectLst/>
                <a:highlight>
                  <a:srgbClr val="FFF8CB"/>
                </a:highlight>
                <a:latin typeface="Helvetica" pitchFamily="2" charset="0"/>
              </a:rPr>
              <a:t>Sinus</a:t>
            </a:r>
            <a:r>
              <a:rPr lang="sk-SK" b="0" i="0" u="none" strike="noStrike" dirty="0">
                <a:solidFill>
                  <a:srgbClr val="000000"/>
                </a:solidFill>
                <a:effectLst/>
                <a:highlight>
                  <a:srgbClr val="FFF8CB"/>
                </a:highlight>
                <a:latin typeface="Helvetica" pitchFamily="2" charset="0"/>
              </a:rPr>
              <a:t> </a:t>
            </a:r>
            <a:r>
              <a:rPr lang="sk-SK" b="0" i="0" u="none" strike="noStrike" dirty="0" err="1">
                <a:solidFill>
                  <a:srgbClr val="000000"/>
                </a:solidFill>
                <a:effectLst/>
                <a:highlight>
                  <a:srgbClr val="FFF8CB"/>
                </a:highlight>
                <a:latin typeface="Helvetica" pitchFamily="2" charset="0"/>
              </a:rPr>
              <a:t>rhythm</a:t>
            </a:r>
            <a:r>
              <a:rPr lang="sk-SK" b="0" i="0" u="none" strike="noStrike" dirty="0">
                <a:solidFill>
                  <a:srgbClr val="000000"/>
                </a:solidFill>
                <a:effectLst/>
                <a:highlight>
                  <a:srgbClr val="FFF8CB"/>
                </a:highlight>
                <a:latin typeface="Helvetica" pitchFamily="2" charset="0"/>
              </a:rPr>
              <a:t> </a:t>
            </a:r>
            <a:r>
              <a:rPr lang="sk-SK" b="0" i="0" u="none" strike="noStrike" dirty="0" err="1">
                <a:solidFill>
                  <a:srgbClr val="000000"/>
                </a:solidFill>
                <a:effectLst/>
                <a:highlight>
                  <a:srgbClr val="FFF8CB"/>
                </a:highlight>
                <a:latin typeface="Helvetica" pitchFamily="2" charset="0"/>
              </a:rPr>
              <a:t>is</a:t>
            </a:r>
            <a:r>
              <a:rPr lang="sk-SK" b="0" i="0" u="none" strike="noStrike" dirty="0">
                <a:solidFill>
                  <a:srgbClr val="000000"/>
                </a:solidFill>
                <a:effectLst/>
                <a:highlight>
                  <a:srgbClr val="FFF8CB"/>
                </a:highlight>
                <a:latin typeface="Helvetica" pitchFamily="2" charset="0"/>
              </a:rPr>
              <a:t> </a:t>
            </a:r>
            <a:r>
              <a:rPr lang="sk-SK" b="0" i="0" u="none" strike="noStrike" dirty="0" err="1">
                <a:solidFill>
                  <a:srgbClr val="000000"/>
                </a:solidFill>
                <a:effectLst/>
                <a:highlight>
                  <a:srgbClr val="FFF8CB"/>
                </a:highlight>
                <a:latin typeface="Helvetica" pitchFamily="2" charset="0"/>
              </a:rPr>
              <a:t>present</a:t>
            </a:r>
            <a:r>
              <a:rPr lang="sk-SK" b="0" i="0" u="none" strike="noStrike" dirty="0">
                <a:solidFill>
                  <a:srgbClr val="000000"/>
                </a:solidFill>
                <a:effectLst/>
                <a:highlight>
                  <a:srgbClr val="FFF8CB"/>
                </a:highlight>
                <a:latin typeface="Helvetica" pitchFamily="2" charset="0"/>
              </a:rPr>
              <a:t> (P </a:t>
            </a:r>
            <a:r>
              <a:rPr lang="sk-SK" b="0" i="0" u="none" strike="noStrike" dirty="0" err="1">
                <a:solidFill>
                  <a:srgbClr val="000000"/>
                </a:solidFill>
                <a:effectLst/>
                <a:highlight>
                  <a:srgbClr val="FFF8CB"/>
                </a:highlight>
                <a:latin typeface="Helvetica" pitchFamily="2" charset="0"/>
              </a:rPr>
              <a:t>wave</a:t>
            </a:r>
            <a:r>
              <a:rPr lang="sk-SK" b="0" i="0" u="none" strike="noStrike" dirty="0">
                <a:solidFill>
                  <a:srgbClr val="000000"/>
                </a:solidFill>
                <a:effectLst/>
                <a:highlight>
                  <a:srgbClr val="FFF8CB"/>
                </a:highlight>
                <a:latin typeface="Helvetica" pitchFamily="2" charset="0"/>
              </a:rPr>
              <a:t> rate 94/min) </a:t>
            </a:r>
            <a:r>
              <a:rPr lang="sk-SK" b="0" i="0" u="none" strike="noStrike" dirty="0" err="1">
                <a:solidFill>
                  <a:srgbClr val="000000"/>
                </a:solidFill>
                <a:effectLst/>
                <a:highlight>
                  <a:srgbClr val="FFF8CB"/>
                </a:highlight>
                <a:latin typeface="Helvetica" pitchFamily="2" charset="0"/>
              </a:rPr>
              <a:t>with</a:t>
            </a:r>
            <a:r>
              <a:rPr lang="sk-SK" b="0" i="0" u="none" strike="noStrike" dirty="0">
                <a:solidFill>
                  <a:srgbClr val="000000"/>
                </a:solidFill>
                <a:effectLst/>
                <a:highlight>
                  <a:srgbClr val="FFF8CB"/>
                </a:highlight>
                <a:latin typeface="Helvetica" pitchFamily="2" charset="0"/>
              </a:rPr>
              <a:t> AV </a:t>
            </a:r>
            <a:r>
              <a:rPr lang="sk-SK" b="0" i="0" u="none" strike="noStrike" dirty="0" err="1">
                <a:solidFill>
                  <a:srgbClr val="000000"/>
                </a:solidFill>
                <a:effectLst/>
                <a:highlight>
                  <a:srgbClr val="FFF8CB"/>
                </a:highlight>
                <a:latin typeface="Helvetica" pitchFamily="2" charset="0"/>
              </a:rPr>
              <a:t>Wenckebach</a:t>
            </a:r>
            <a:r>
              <a:rPr lang="sk-SK" b="0" i="0" u="none" strike="noStrike" dirty="0">
                <a:solidFill>
                  <a:srgbClr val="000000"/>
                </a:solidFill>
                <a:effectLst/>
                <a:highlight>
                  <a:srgbClr val="FFF8CB"/>
                </a:highlight>
                <a:latin typeface="Helvetica" pitchFamily="2" charset="0"/>
              </a:rPr>
              <a:t> (3:2 and 4:3 AV ) </a:t>
            </a:r>
            <a:r>
              <a:rPr lang="sk-SK" b="0" i="0" u="none" strike="noStrike" dirty="0" err="1">
                <a:solidFill>
                  <a:srgbClr val="000000"/>
                </a:solidFill>
                <a:effectLst/>
                <a:highlight>
                  <a:srgbClr val="FFF8CB"/>
                </a:highlight>
                <a:latin typeface="Helvetica" pitchFamily="2" charset="0"/>
              </a:rPr>
              <a:t>conduction</a:t>
            </a:r>
            <a:endParaRPr lang="sk-SK" b="0" i="0" u="none" strike="noStrike" dirty="0">
              <a:solidFill>
                <a:srgbClr val="000000"/>
              </a:solidFill>
              <a:effectLst/>
              <a:highlight>
                <a:srgbClr val="FFF8CB"/>
              </a:highlight>
              <a:latin typeface="Helvetica" pitchFamily="2" charset="0"/>
            </a:endParaRPr>
          </a:p>
          <a:p>
            <a:endParaRPr lang="sk-SK" b="0" i="0" u="none" strike="noStrike" dirty="0">
              <a:solidFill>
                <a:srgbClr val="000000"/>
              </a:solidFill>
              <a:effectLst/>
              <a:highlight>
                <a:srgbClr val="FFF8CB"/>
              </a:highlight>
              <a:latin typeface="Helvetica" pitchFamily="2" charset="0"/>
            </a:endParaRPr>
          </a:p>
          <a:p>
            <a:r>
              <a:rPr lang="sk-SK" b="0" i="0" u="none" strike="noStrike" dirty="0" err="1">
                <a:solidFill>
                  <a:srgbClr val="000000"/>
                </a:solidFill>
                <a:effectLst/>
                <a:highlight>
                  <a:srgbClr val="FFF8CB"/>
                </a:highlight>
                <a:latin typeface="Helvetica" pitchFamily="2" charset="0"/>
              </a:rPr>
              <a:t>Sinus</a:t>
            </a:r>
            <a:r>
              <a:rPr lang="sk-SK" b="0" i="0" u="none" strike="noStrike" dirty="0">
                <a:solidFill>
                  <a:srgbClr val="000000"/>
                </a:solidFill>
                <a:effectLst/>
                <a:highlight>
                  <a:srgbClr val="FFF8CB"/>
                </a:highlight>
                <a:latin typeface="Helvetica" pitchFamily="2" charset="0"/>
              </a:rPr>
              <a:t> </a:t>
            </a:r>
            <a:r>
              <a:rPr lang="sk-SK" b="0" i="0" u="none" strike="noStrike" dirty="0" err="1">
                <a:solidFill>
                  <a:srgbClr val="000000"/>
                </a:solidFill>
                <a:effectLst/>
                <a:highlight>
                  <a:srgbClr val="FFF8CB"/>
                </a:highlight>
                <a:latin typeface="Helvetica" pitchFamily="2" charset="0"/>
              </a:rPr>
              <a:t>rhythm</a:t>
            </a:r>
            <a:r>
              <a:rPr lang="sk-SK" b="0" i="0" u="none" strike="noStrike" dirty="0">
                <a:solidFill>
                  <a:srgbClr val="000000"/>
                </a:solidFill>
                <a:effectLst/>
                <a:highlight>
                  <a:srgbClr val="FFF8CB"/>
                </a:highlight>
                <a:latin typeface="Helvetica" pitchFamily="2" charset="0"/>
              </a:rPr>
              <a:t> </a:t>
            </a:r>
            <a:r>
              <a:rPr lang="sk-SK" b="0" i="0" u="none" strike="noStrike" dirty="0" err="1">
                <a:solidFill>
                  <a:srgbClr val="000000"/>
                </a:solidFill>
                <a:effectLst/>
                <a:highlight>
                  <a:srgbClr val="FFF8CB"/>
                </a:highlight>
                <a:latin typeface="Helvetica" pitchFamily="2" charset="0"/>
              </a:rPr>
              <a:t>is</a:t>
            </a:r>
            <a:r>
              <a:rPr lang="sk-SK" b="0" i="0" u="none" strike="noStrike" dirty="0">
                <a:solidFill>
                  <a:srgbClr val="000000"/>
                </a:solidFill>
                <a:effectLst/>
                <a:highlight>
                  <a:srgbClr val="FFF8CB"/>
                </a:highlight>
                <a:latin typeface="Helvetica" pitchFamily="2" charset="0"/>
              </a:rPr>
              <a:t> </a:t>
            </a:r>
            <a:r>
              <a:rPr lang="sk-SK" b="0" i="0" u="none" strike="noStrike" dirty="0" err="1">
                <a:solidFill>
                  <a:srgbClr val="000000"/>
                </a:solidFill>
                <a:effectLst/>
                <a:highlight>
                  <a:srgbClr val="FFF8CB"/>
                </a:highlight>
                <a:latin typeface="Helvetica" pitchFamily="2" charset="0"/>
              </a:rPr>
              <a:t>present</a:t>
            </a:r>
            <a:r>
              <a:rPr lang="sk-SK" b="0" i="0" u="none" strike="noStrike" dirty="0">
                <a:solidFill>
                  <a:srgbClr val="000000"/>
                </a:solidFill>
                <a:effectLst/>
                <a:highlight>
                  <a:srgbClr val="FFF8CB"/>
                </a:highlight>
                <a:latin typeface="Helvetica" pitchFamily="2" charset="0"/>
              </a:rPr>
              <a:t> (P </a:t>
            </a:r>
            <a:r>
              <a:rPr lang="sk-SK" b="0" i="0" u="none" strike="noStrike" dirty="0" err="1">
                <a:solidFill>
                  <a:srgbClr val="000000"/>
                </a:solidFill>
                <a:effectLst/>
                <a:highlight>
                  <a:srgbClr val="FFF8CB"/>
                </a:highlight>
                <a:latin typeface="Helvetica" pitchFamily="2" charset="0"/>
              </a:rPr>
              <a:t>wave</a:t>
            </a:r>
            <a:r>
              <a:rPr lang="sk-SK" b="0" i="0" u="none" strike="noStrike" dirty="0">
                <a:solidFill>
                  <a:srgbClr val="000000"/>
                </a:solidFill>
                <a:effectLst/>
                <a:highlight>
                  <a:srgbClr val="FFF8CB"/>
                </a:highlight>
                <a:latin typeface="Helvetica" pitchFamily="2" charset="0"/>
              </a:rPr>
              <a:t> rate 94/min) </a:t>
            </a:r>
            <a:r>
              <a:rPr lang="sk-SK" b="0" i="0" u="none" strike="noStrike" dirty="0" err="1">
                <a:solidFill>
                  <a:srgbClr val="000000"/>
                </a:solidFill>
                <a:effectLst/>
                <a:highlight>
                  <a:srgbClr val="FFF8CB"/>
                </a:highlight>
                <a:latin typeface="Helvetica" pitchFamily="2" charset="0"/>
              </a:rPr>
              <a:t>with</a:t>
            </a:r>
            <a:r>
              <a:rPr lang="sk-SK" b="0" i="0" u="none" strike="noStrike" dirty="0">
                <a:solidFill>
                  <a:srgbClr val="000000"/>
                </a:solidFill>
                <a:effectLst/>
                <a:highlight>
                  <a:srgbClr val="FFF8CB"/>
                </a:highlight>
                <a:latin typeface="Helvetica" pitchFamily="2" charset="0"/>
              </a:rPr>
              <a:t> AV </a:t>
            </a:r>
            <a:r>
              <a:rPr lang="sk-SK" b="0" i="0" u="none" strike="noStrike" dirty="0" err="1">
                <a:solidFill>
                  <a:srgbClr val="000000"/>
                </a:solidFill>
                <a:effectLst/>
                <a:highlight>
                  <a:srgbClr val="FFF8CB"/>
                </a:highlight>
                <a:latin typeface="Helvetica" pitchFamily="2" charset="0"/>
              </a:rPr>
              <a:t>Wenckebach</a:t>
            </a:r>
            <a:r>
              <a:rPr lang="sk-SK" b="0" i="0" u="none" strike="noStrike" dirty="0">
                <a:solidFill>
                  <a:srgbClr val="000000"/>
                </a:solidFill>
                <a:effectLst/>
                <a:highlight>
                  <a:srgbClr val="FFF8CB"/>
                </a:highlight>
                <a:latin typeface="Helvetica" pitchFamily="2" charset="0"/>
              </a:rPr>
              <a:t> (3:2 and 4:3 AV ) </a:t>
            </a:r>
            <a:r>
              <a:rPr lang="sk-SK" b="0" i="0" u="none" strike="noStrike" dirty="0" err="1">
                <a:solidFill>
                  <a:srgbClr val="000000"/>
                </a:solidFill>
                <a:effectLst/>
                <a:highlight>
                  <a:srgbClr val="FFF8CB"/>
                </a:highlight>
                <a:latin typeface="Helvetica" pitchFamily="2" charset="0"/>
              </a:rPr>
              <a:t>conduction</a:t>
            </a:r>
            <a:r>
              <a:rPr lang="sk-SK" b="0" i="0" u="none" strike="noStrike" dirty="0">
                <a:solidFill>
                  <a:srgbClr val="000000"/>
                </a:solidFill>
                <a:effectLst/>
                <a:highlight>
                  <a:srgbClr val="FFF8CB"/>
                </a:highlight>
                <a:latin typeface="Helvetica" pitchFamily="2" charset="0"/>
              </a:rPr>
              <a:t>. </a:t>
            </a:r>
            <a:r>
              <a:rPr lang="sk-SK" b="0" i="0" u="none" strike="noStrike" dirty="0" err="1">
                <a:solidFill>
                  <a:srgbClr val="000000"/>
                </a:solidFill>
                <a:effectLst/>
                <a:highlight>
                  <a:srgbClr val="FFF8CB"/>
                </a:highlight>
                <a:latin typeface="Helvetica" pitchFamily="2" charset="0"/>
              </a:rPr>
              <a:t>This</a:t>
            </a:r>
            <a:r>
              <a:rPr lang="sk-SK" b="0" i="0" u="none" strike="noStrike" dirty="0">
                <a:solidFill>
                  <a:srgbClr val="000000"/>
                </a:solidFill>
                <a:effectLst/>
                <a:highlight>
                  <a:srgbClr val="FFF8CB"/>
                </a:highlight>
                <a:latin typeface="Helvetica" pitchFamily="2" charset="0"/>
              </a:rPr>
              <a:t> </a:t>
            </a:r>
            <a:r>
              <a:rPr lang="sk-SK" b="0" i="0" u="none" strike="noStrike" dirty="0" err="1">
                <a:solidFill>
                  <a:srgbClr val="000000"/>
                </a:solidFill>
                <a:effectLst/>
                <a:highlight>
                  <a:srgbClr val="FFF8CB"/>
                </a:highlight>
                <a:latin typeface="Helvetica" pitchFamily="2" charset="0"/>
              </a:rPr>
              <a:t>conduction</a:t>
            </a:r>
            <a:r>
              <a:rPr lang="sk-SK" b="0" i="0" u="none" strike="noStrike" dirty="0">
                <a:solidFill>
                  <a:srgbClr val="000000"/>
                </a:solidFill>
                <a:effectLst/>
                <a:highlight>
                  <a:srgbClr val="FFF8CB"/>
                </a:highlight>
                <a:latin typeface="Helvetica" pitchFamily="2" charset="0"/>
              </a:rPr>
              <a:t> </a:t>
            </a:r>
            <a:r>
              <a:rPr lang="sk-SK" b="0" i="0" u="none" strike="noStrike" dirty="0" err="1">
                <a:solidFill>
                  <a:srgbClr val="000000"/>
                </a:solidFill>
                <a:effectLst/>
                <a:highlight>
                  <a:srgbClr val="FFF8CB"/>
                </a:highlight>
                <a:latin typeface="Helvetica" pitchFamily="2" charset="0"/>
              </a:rPr>
              <a:t>problem</a:t>
            </a:r>
            <a:r>
              <a:rPr lang="sk-SK" b="0" i="0" u="none" strike="noStrike" dirty="0">
                <a:solidFill>
                  <a:srgbClr val="000000"/>
                </a:solidFill>
                <a:effectLst/>
                <a:highlight>
                  <a:srgbClr val="FFF8CB"/>
                </a:highlight>
                <a:latin typeface="Helvetica" pitchFamily="2" charset="0"/>
              </a:rPr>
              <a:t> </a:t>
            </a:r>
            <a:r>
              <a:rPr lang="sk-SK" b="0" i="0" u="none" strike="noStrike" dirty="0" err="1">
                <a:solidFill>
                  <a:srgbClr val="000000"/>
                </a:solidFill>
                <a:effectLst/>
                <a:highlight>
                  <a:srgbClr val="FFF8CB"/>
                </a:highlight>
                <a:latin typeface="Helvetica" pitchFamily="2" charset="0"/>
              </a:rPr>
              <a:t>is</a:t>
            </a:r>
            <a:r>
              <a:rPr lang="sk-SK" b="0" i="0" u="none" strike="noStrike" dirty="0">
                <a:solidFill>
                  <a:srgbClr val="000000"/>
                </a:solidFill>
                <a:effectLst/>
                <a:highlight>
                  <a:srgbClr val="FFF8CB"/>
                </a:highlight>
                <a:latin typeface="Helvetica" pitchFamily="2" charset="0"/>
              </a:rPr>
              <a:t> </a:t>
            </a:r>
            <a:r>
              <a:rPr lang="sk-SK" b="0" i="0" u="none" strike="noStrike" dirty="0" err="1">
                <a:solidFill>
                  <a:srgbClr val="000000"/>
                </a:solidFill>
                <a:effectLst/>
                <a:highlight>
                  <a:srgbClr val="FFF8CB"/>
                </a:highlight>
                <a:latin typeface="Helvetica" pitchFamily="2" charset="0"/>
              </a:rPr>
              <a:t>present</a:t>
            </a:r>
            <a:r>
              <a:rPr lang="sk-SK" b="0" i="0" u="none" strike="noStrike" dirty="0">
                <a:solidFill>
                  <a:srgbClr val="000000"/>
                </a:solidFill>
                <a:effectLst/>
                <a:highlight>
                  <a:srgbClr val="FFF8CB"/>
                </a:highlight>
                <a:latin typeface="Helvetica" pitchFamily="2" charset="0"/>
              </a:rPr>
              <a:t> in </a:t>
            </a:r>
            <a:r>
              <a:rPr lang="sk-SK" b="0" i="0" u="none" strike="noStrike" dirty="0" err="1">
                <a:solidFill>
                  <a:srgbClr val="000000"/>
                </a:solidFill>
                <a:effectLst/>
                <a:highlight>
                  <a:srgbClr val="FFF8CB"/>
                </a:highlight>
                <a:latin typeface="Helvetica" pitchFamily="2" charset="0"/>
              </a:rPr>
              <a:t>the</a:t>
            </a:r>
            <a:r>
              <a:rPr lang="sk-SK" b="0" i="0" u="none" strike="noStrike" dirty="0">
                <a:solidFill>
                  <a:srgbClr val="000000"/>
                </a:solidFill>
                <a:effectLst/>
                <a:highlight>
                  <a:srgbClr val="FFF8CB"/>
                </a:highlight>
                <a:latin typeface="Helvetica" pitchFamily="2" charset="0"/>
              </a:rPr>
              <a:t> </a:t>
            </a:r>
            <a:r>
              <a:rPr lang="sk-SK" b="0" i="0" u="none" strike="noStrike" dirty="0" err="1">
                <a:solidFill>
                  <a:srgbClr val="000000"/>
                </a:solidFill>
                <a:effectLst/>
                <a:highlight>
                  <a:srgbClr val="FFF8CB"/>
                </a:highlight>
                <a:latin typeface="Helvetica" pitchFamily="2" charset="0"/>
              </a:rPr>
              <a:t>context</a:t>
            </a:r>
            <a:r>
              <a:rPr lang="sk-SK" b="0" i="0" u="none" strike="noStrike" dirty="0">
                <a:solidFill>
                  <a:srgbClr val="000000"/>
                </a:solidFill>
                <a:effectLst/>
                <a:highlight>
                  <a:srgbClr val="FFF8CB"/>
                </a:highlight>
                <a:latin typeface="Helvetica" pitchFamily="2" charset="0"/>
              </a:rPr>
              <a:t> of </a:t>
            </a:r>
            <a:r>
              <a:rPr lang="sk-SK" b="0" i="0" u="none" strike="noStrike" dirty="0" err="1">
                <a:solidFill>
                  <a:srgbClr val="000000"/>
                </a:solidFill>
                <a:effectLst/>
                <a:highlight>
                  <a:srgbClr val="FFF8CB"/>
                </a:highlight>
                <a:latin typeface="Helvetica" pitchFamily="2" charset="0"/>
              </a:rPr>
              <a:t>an</a:t>
            </a:r>
            <a:r>
              <a:rPr lang="sk-SK" b="0" i="0" u="none" strike="noStrike" dirty="0">
                <a:solidFill>
                  <a:srgbClr val="000000"/>
                </a:solidFill>
                <a:effectLst/>
                <a:highlight>
                  <a:srgbClr val="FFF8CB"/>
                </a:highlight>
                <a:latin typeface="Helvetica" pitchFamily="2" charset="0"/>
              </a:rPr>
              <a:t> </a:t>
            </a:r>
            <a:r>
              <a:rPr lang="sk-SK" b="0" i="0" u="none" strike="noStrike" dirty="0" err="1">
                <a:solidFill>
                  <a:srgbClr val="000000"/>
                </a:solidFill>
                <a:effectLst/>
                <a:highlight>
                  <a:srgbClr val="FFF8CB"/>
                </a:highlight>
                <a:latin typeface="Helvetica" pitchFamily="2" charset="0"/>
              </a:rPr>
              <a:t>acute</a:t>
            </a:r>
            <a:r>
              <a:rPr lang="sk-SK" b="0" i="0" u="none" strike="noStrike" dirty="0">
                <a:solidFill>
                  <a:srgbClr val="000000"/>
                </a:solidFill>
                <a:effectLst/>
                <a:highlight>
                  <a:srgbClr val="FFF8CB"/>
                </a:highlight>
                <a:latin typeface="Helvetica" pitchFamily="2" charset="0"/>
              </a:rPr>
              <a:t>/</a:t>
            </a:r>
            <a:r>
              <a:rPr lang="sk-SK" b="0" i="0" u="none" strike="noStrike" dirty="0" err="1">
                <a:solidFill>
                  <a:srgbClr val="000000"/>
                </a:solidFill>
                <a:effectLst/>
                <a:highlight>
                  <a:srgbClr val="FFF8CB"/>
                </a:highlight>
                <a:latin typeface="Helvetica" pitchFamily="2" charset="0"/>
              </a:rPr>
              <a:t>evolving</a:t>
            </a:r>
            <a:r>
              <a:rPr lang="sk-SK" b="0" i="0" u="none" strike="noStrike" dirty="0">
                <a:solidFill>
                  <a:srgbClr val="000000"/>
                </a:solidFill>
                <a:effectLst/>
                <a:highlight>
                  <a:srgbClr val="FFF8CB"/>
                </a:highlight>
                <a:latin typeface="Helvetica" pitchFamily="2" charset="0"/>
              </a:rPr>
              <a:t> </a:t>
            </a:r>
            <a:r>
              <a:rPr lang="sk-SK" b="0" i="0" u="none" strike="noStrike" dirty="0" err="1">
                <a:solidFill>
                  <a:srgbClr val="000000"/>
                </a:solidFill>
                <a:effectLst/>
                <a:highlight>
                  <a:srgbClr val="FFF8CB"/>
                </a:highlight>
                <a:latin typeface="Helvetica" pitchFamily="2" charset="0"/>
              </a:rPr>
              <a:t>postero-lateral</a:t>
            </a:r>
            <a:r>
              <a:rPr lang="sk-SK" b="0" i="0" u="none" strike="noStrike" dirty="0">
                <a:solidFill>
                  <a:srgbClr val="000000"/>
                </a:solidFill>
                <a:effectLst/>
                <a:highlight>
                  <a:srgbClr val="FFF8CB"/>
                </a:highlight>
                <a:latin typeface="Helvetica" pitchFamily="2" charset="0"/>
              </a:rPr>
              <a:t> </a:t>
            </a:r>
            <a:r>
              <a:rPr lang="sk-SK" b="0" i="0" u="none" strike="noStrike" dirty="0" err="1">
                <a:solidFill>
                  <a:srgbClr val="000000"/>
                </a:solidFill>
                <a:effectLst/>
                <a:highlight>
                  <a:srgbClr val="FFF8CB"/>
                </a:highlight>
                <a:latin typeface="Helvetica" pitchFamily="2" charset="0"/>
              </a:rPr>
              <a:t>myocardial</a:t>
            </a:r>
            <a:r>
              <a:rPr lang="sk-SK" b="0" i="0" u="none" strike="noStrike" dirty="0">
                <a:solidFill>
                  <a:srgbClr val="000000"/>
                </a:solidFill>
                <a:effectLst/>
                <a:highlight>
                  <a:srgbClr val="FFF8CB"/>
                </a:highlight>
                <a:latin typeface="Helvetica" pitchFamily="2" charset="0"/>
              </a:rPr>
              <a:t> </a:t>
            </a:r>
            <a:r>
              <a:rPr lang="sk-SK" b="0" i="0" u="none" strike="noStrike" dirty="0" err="1">
                <a:solidFill>
                  <a:srgbClr val="000000"/>
                </a:solidFill>
                <a:effectLst/>
                <a:highlight>
                  <a:srgbClr val="FFF8CB"/>
                </a:highlight>
                <a:latin typeface="Helvetica" pitchFamily="2" charset="0"/>
              </a:rPr>
              <a:t>infarction</a:t>
            </a:r>
            <a:r>
              <a:rPr lang="sk-SK" b="0" i="0" u="none" strike="noStrike" dirty="0">
                <a:solidFill>
                  <a:srgbClr val="000000"/>
                </a:solidFill>
                <a:effectLst/>
                <a:highlight>
                  <a:srgbClr val="FFF8CB"/>
                </a:highlight>
                <a:latin typeface="Helvetica" pitchFamily="2" charset="0"/>
              </a:rPr>
              <a:t> (MI). Note </a:t>
            </a:r>
            <a:r>
              <a:rPr lang="sk-SK" b="0" i="0" u="none" strike="noStrike" dirty="0" err="1">
                <a:solidFill>
                  <a:srgbClr val="000000"/>
                </a:solidFill>
                <a:effectLst/>
                <a:highlight>
                  <a:srgbClr val="FFF8CB"/>
                </a:highlight>
                <a:latin typeface="Helvetica" pitchFamily="2" charset="0"/>
              </a:rPr>
              <a:t>very</a:t>
            </a:r>
            <a:r>
              <a:rPr lang="sk-SK" b="0" i="0" u="none" strike="noStrike" dirty="0">
                <a:solidFill>
                  <a:srgbClr val="000000"/>
                </a:solidFill>
                <a:effectLst/>
                <a:highlight>
                  <a:srgbClr val="FFF8CB"/>
                </a:highlight>
                <a:latin typeface="Helvetica" pitchFamily="2" charset="0"/>
              </a:rPr>
              <a:t> </a:t>
            </a:r>
            <a:r>
              <a:rPr lang="sk-SK" b="0" i="0" u="none" strike="noStrike" dirty="0" err="1">
                <a:solidFill>
                  <a:srgbClr val="000000"/>
                </a:solidFill>
                <a:effectLst/>
                <a:highlight>
                  <a:srgbClr val="FFF8CB"/>
                </a:highlight>
                <a:latin typeface="Helvetica" pitchFamily="2" charset="0"/>
              </a:rPr>
              <a:t>subtle</a:t>
            </a:r>
            <a:r>
              <a:rPr lang="sk-SK" b="0" i="0" u="none" strike="noStrike" dirty="0">
                <a:solidFill>
                  <a:srgbClr val="000000"/>
                </a:solidFill>
                <a:effectLst/>
                <a:highlight>
                  <a:srgbClr val="FFF8CB"/>
                </a:highlight>
                <a:latin typeface="Helvetica" pitchFamily="2" charset="0"/>
              </a:rPr>
              <a:t> ST </a:t>
            </a:r>
            <a:r>
              <a:rPr lang="sk-SK" b="0" i="0" u="none" strike="noStrike" dirty="0" err="1">
                <a:solidFill>
                  <a:srgbClr val="000000"/>
                </a:solidFill>
                <a:effectLst/>
                <a:highlight>
                  <a:srgbClr val="FFF8CB"/>
                </a:highlight>
                <a:latin typeface="Helvetica" pitchFamily="2" charset="0"/>
              </a:rPr>
              <a:t>elevations</a:t>
            </a:r>
            <a:r>
              <a:rPr lang="sk-SK" b="0" i="0" u="none" strike="noStrike" dirty="0">
                <a:solidFill>
                  <a:srgbClr val="000000"/>
                </a:solidFill>
                <a:effectLst/>
                <a:highlight>
                  <a:srgbClr val="FFF8CB"/>
                </a:highlight>
                <a:latin typeface="Helvetica" pitchFamily="2" charset="0"/>
              </a:rPr>
              <a:t> in I, </a:t>
            </a:r>
            <a:r>
              <a:rPr lang="sk-SK" b="0" i="0" u="none" strike="noStrike" dirty="0" err="1">
                <a:solidFill>
                  <a:srgbClr val="000000"/>
                </a:solidFill>
                <a:effectLst/>
                <a:highlight>
                  <a:srgbClr val="FFF8CB"/>
                </a:highlight>
                <a:latin typeface="Helvetica" pitchFamily="2" charset="0"/>
              </a:rPr>
              <a:t>relative</a:t>
            </a:r>
            <a:r>
              <a:rPr lang="sk-SK" b="0" i="0" u="none" strike="noStrike" dirty="0">
                <a:solidFill>
                  <a:srgbClr val="000000"/>
                </a:solidFill>
                <a:effectLst/>
                <a:highlight>
                  <a:srgbClr val="FFF8CB"/>
                </a:highlight>
                <a:latin typeface="Helvetica" pitchFamily="2" charset="0"/>
              </a:rPr>
              <a:t> to </a:t>
            </a:r>
            <a:r>
              <a:rPr lang="sk-SK" b="0" i="0" u="none" strike="noStrike" dirty="0" err="1">
                <a:solidFill>
                  <a:srgbClr val="000000"/>
                </a:solidFill>
                <a:effectLst/>
                <a:highlight>
                  <a:srgbClr val="FFF8CB"/>
                </a:highlight>
                <a:latin typeface="Helvetica" pitchFamily="2" charset="0"/>
              </a:rPr>
              <a:t>the</a:t>
            </a:r>
            <a:r>
              <a:rPr lang="sk-SK" b="0" i="0" u="none" strike="noStrike" dirty="0">
                <a:solidFill>
                  <a:srgbClr val="000000"/>
                </a:solidFill>
                <a:effectLst/>
                <a:highlight>
                  <a:srgbClr val="FFF8CB"/>
                </a:highlight>
                <a:latin typeface="Helvetica" pitchFamily="2" charset="0"/>
              </a:rPr>
              <a:t> TP </a:t>
            </a:r>
            <a:r>
              <a:rPr lang="sk-SK" b="0" i="0" u="none" strike="noStrike" dirty="0" err="1">
                <a:solidFill>
                  <a:srgbClr val="000000"/>
                </a:solidFill>
                <a:effectLst/>
                <a:highlight>
                  <a:srgbClr val="FFF8CB"/>
                </a:highlight>
                <a:latin typeface="Helvetica" pitchFamily="2" charset="0"/>
              </a:rPr>
              <a:t>baseline</a:t>
            </a:r>
            <a:r>
              <a:rPr lang="sk-SK" b="0" i="0" u="none" strike="noStrike" dirty="0">
                <a:solidFill>
                  <a:srgbClr val="000000"/>
                </a:solidFill>
                <a:effectLst/>
                <a:highlight>
                  <a:srgbClr val="FFF8CB"/>
                </a:highlight>
                <a:latin typeface="Helvetica" pitchFamily="2" charset="0"/>
              </a:rPr>
              <a:t>, in </a:t>
            </a:r>
            <a:r>
              <a:rPr lang="sk-SK" b="0" i="0" u="none" strike="noStrike" dirty="0" err="1">
                <a:solidFill>
                  <a:srgbClr val="000000"/>
                </a:solidFill>
                <a:effectLst/>
                <a:highlight>
                  <a:srgbClr val="FFF8CB"/>
                </a:highlight>
                <a:latin typeface="Helvetica" pitchFamily="2" charset="0"/>
              </a:rPr>
              <a:t>concert</a:t>
            </a:r>
            <a:r>
              <a:rPr lang="sk-SK" b="0" i="0" u="none" strike="noStrike" dirty="0">
                <a:solidFill>
                  <a:srgbClr val="000000"/>
                </a:solidFill>
                <a:effectLst/>
                <a:highlight>
                  <a:srgbClr val="FFF8CB"/>
                </a:highlight>
                <a:latin typeface="Helvetica" pitchFamily="2" charset="0"/>
              </a:rPr>
              <a:t> </a:t>
            </a:r>
            <a:r>
              <a:rPr lang="sk-SK" b="0" i="0" u="none" strike="noStrike" dirty="0" err="1">
                <a:solidFill>
                  <a:srgbClr val="000000"/>
                </a:solidFill>
                <a:effectLst/>
                <a:highlight>
                  <a:srgbClr val="FFF8CB"/>
                </a:highlight>
                <a:latin typeface="Helvetica" pitchFamily="2" charset="0"/>
              </a:rPr>
              <a:t>with</a:t>
            </a:r>
            <a:r>
              <a:rPr lang="sk-SK" b="0" i="0" u="none" strike="noStrike" dirty="0">
                <a:solidFill>
                  <a:srgbClr val="000000"/>
                </a:solidFill>
                <a:effectLst/>
                <a:highlight>
                  <a:srgbClr val="FFF8CB"/>
                </a:highlight>
                <a:latin typeface="Helvetica" pitchFamily="2" charset="0"/>
              </a:rPr>
              <a:t> "</a:t>
            </a:r>
            <a:r>
              <a:rPr lang="sk-SK" b="0" i="0" u="none" strike="noStrike" dirty="0" err="1">
                <a:solidFill>
                  <a:srgbClr val="000000"/>
                </a:solidFill>
                <a:effectLst/>
                <a:highlight>
                  <a:srgbClr val="FFF8CB"/>
                </a:highlight>
                <a:latin typeface="Helvetica" pitchFamily="2" charset="0"/>
              </a:rPr>
              <a:t>coved</a:t>
            </a:r>
            <a:r>
              <a:rPr lang="sk-SK" b="0" i="0" u="none" strike="noStrike" dirty="0">
                <a:solidFill>
                  <a:srgbClr val="000000"/>
                </a:solidFill>
                <a:effectLst/>
                <a:highlight>
                  <a:srgbClr val="FFF8CB"/>
                </a:highlight>
                <a:latin typeface="Helvetica" pitchFamily="2" charset="0"/>
              </a:rPr>
              <a:t>" T </a:t>
            </a:r>
            <a:r>
              <a:rPr lang="sk-SK" b="0" i="0" u="none" strike="noStrike" dirty="0" err="1">
                <a:solidFill>
                  <a:srgbClr val="000000"/>
                </a:solidFill>
                <a:effectLst/>
                <a:highlight>
                  <a:srgbClr val="FFF8CB"/>
                </a:highlight>
                <a:latin typeface="Helvetica" pitchFamily="2" charset="0"/>
              </a:rPr>
              <a:t>waves</a:t>
            </a:r>
            <a:r>
              <a:rPr lang="sk-SK" b="0" i="0" u="none" strike="noStrike" dirty="0">
                <a:solidFill>
                  <a:srgbClr val="000000"/>
                </a:solidFill>
                <a:effectLst/>
                <a:highlight>
                  <a:srgbClr val="FFF8CB"/>
                </a:highlight>
                <a:latin typeface="Helvetica" pitchFamily="2" charset="0"/>
              </a:rPr>
              <a:t> in I and </a:t>
            </a:r>
            <a:r>
              <a:rPr lang="sk-SK" b="0" i="0" u="none" strike="noStrike" dirty="0" err="1">
                <a:solidFill>
                  <a:srgbClr val="000000"/>
                </a:solidFill>
                <a:effectLst/>
                <a:highlight>
                  <a:srgbClr val="FFF8CB"/>
                </a:highlight>
                <a:latin typeface="Helvetica" pitchFamily="2" charset="0"/>
              </a:rPr>
              <a:t>aVL</a:t>
            </a:r>
            <a:r>
              <a:rPr lang="sk-SK" b="0" i="0" u="none" strike="noStrike" dirty="0">
                <a:solidFill>
                  <a:srgbClr val="000000"/>
                </a:solidFill>
                <a:effectLst/>
                <a:highlight>
                  <a:srgbClr val="FFF8CB"/>
                </a:highlight>
                <a:latin typeface="Helvetica" pitchFamily="2" charset="0"/>
              </a:rPr>
              <a:t> and V5, V6. ST </a:t>
            </a:r>
            <a:r>
              <a:rPr lang="sk-SK" b="0" i="0" u="none" strike="noStrike" dirty="0" err="1">
                <a:solidFill>
                  <a:srgbClr val="000000"/>
                </a:solidFill>
                <a:effectLst/>
                <a:highlight>
                  <a:srgbClr val="FFF8CB"/>
                </a:highlight>
                <a:latin typeface="Helvetica" pitchFamily="2" charset="0"/>
              </a:rPr>
              <a:t>depressions</a:t>
            </a:r>
            <a:r>
              <a:rPr lang="sk-SK" b="0" i="0" u="none" strike="noStrike" dirty="0">
                <a:solidFill>
                  <a:srgbClr val="000000"/>
                </a:solidFill>
                <a:effectLst/>
                <a:highlight>
                  <a:srgbClr val="FFF8CB"/>
                </a:highlight>
                <a:latin typeface="Helvetica" pitchFamily="2" charset="0"/>
              </a:rPr>
              <a:t> in V1-V2 are </a:t>
            </a:r>
            <a:r>
              <a:rPr lang="sk-SK" b="0" i="0" u="none" strike="noStrike" dirty="0" err="1">
                <a:solidFill>
                  <a:srgbClr val="000000"/>
                </a:solidFill>
                <a:effectLst/>
                <a:highlight>
                  <a:srgbClr val="FFF8CB"/>
                </a:highlight>
                <a:latin typeface="Helvetica" pitchFamily="2" charset="0"/>
              </a:rPr>
              <a:t>consistent</a:t>
            </a:r>
            <a:r>
              <a:rPr lang="sk-SK" b="0" i="0" u="none" strike="noStrike" dirty="0">
                <a:solidFill>
                  <a:srgbClr val="000000"/>
                </a:solidFill>
                <a:effectLst/>
                <a:highlight>
                  <a:srgbClr val="FFF8CB"/>
                </a:highlight>
                <a:latin typeface="Helvetica" pitchFamily="2" charset="0"/>
              </a:rPr>
              <a:t> </a:t>
            </a:r>
            <a:r>
              <a:rPr lang="sk-SK" b="0" i="0" u="none" strike="noStrike" dirty="0" err="1">
                <a:solidFill>
                  <a:srgbClr val="000000"/>
                </a:solidFill>
                <a:effectLst/>
                <a:highlight>
                  <a:srgbClr val="FFF8CB"/>
                </a:highlight>
                <a:latin typeface="Helvetica" pitchFamily="2" charset="0"/>
              </a:rPr>
              <a:t>with</a:t>
            </a:r>
            <a:r>
              <a:rPr lang="sk-SK" b="0" i="0" u="none" strike="noStrike" dirty="0">
                <a:solidFill>
                  <a:srgbClr val="000000"/>
                </a:solidFill>
                <a:effectLst/>
                <a:highlight>
                  <a:srgbClr val="FFF8CB"/>
                </a:highlight>
                <a:latin typeface="Helvetica" pitchFamily="2" charset="0"/>
              </a:rPr>
              <a:t> </a:t>
            </a:r>
            <a:r>
              <a:rPr lang="sk-SK" b="0" i="0" u="none" strike="noStrike" dirty="0" err="1">
                <a:solidFill>
                  <a:srgbClr val="000000"/>
                </a:solidFill>
                <a:effectLst/>
                <a:highlight>
                  <a:srgbClr val="FFF8CB"/>
                </a:highlight>
                <a:latin typeface="Helvetica" pitchFamily="2" charset="0"/>
              </a:rPr>
              <a:t>reciprocal</a:t>
            </a:r>
            <a:r>
              <a:rPr lang="sk-SK" b="0" i="0" u="none" strike="noStrike" dirty="0">
                <a:solidFill>
                  <a:srgbClr val="000000"/>
                </a:solidFill>
                <a:effectLst/>
                <a:highlight>
                  <a:srgbClr val="FFF8CB"/>
                </a:highlight>
                <a:latin typeface="Helvetica" pitchFamily="2" charset="0"/>
              </a:rPr>
              <a:t> </a:t>
            </a:r>
            <a:r>
              <a:rPr lang="sk-SK" b="0" i="0" u="none" strike="noStrike" dirty="0" err="1">
                <a:solidFill>
                  <a:srgbClr val="000000"/>
                </a:solidFill>
                <a:effectLst/>
                <a:highlight>
                  <a:srgbClr val="FFF8CB"/>
                </a:highlight>
                <a:latin typeface="Helvetica" pitchFamily="2" charset="0"/>
              </a:rPr>
              <a:t>changes</a:t>
            </a:r>
            <a:r>
              <a:rPr lang="sk-SK" b="0" i="0" u="none" strike="noStrike" dirty="0">
                <a:solidFill>
                  <a:srgbClr val="000000"/>
                </a:solidFill>
                <a:effectLst/>
                <a:highlight>
                  <a:srgbClr val="FFF8CB"/>
                </a:highlight>
                <a:latin typeface="Helvetica" pitchFamily="2" charset="0"/>
              </a:rPr>
              <a:t> (to </a:t>
            </a:r>
            <a:r>
              <a:rPr lang="sk-SK" b="0" i="0" u="none" strike="noStrike" dirty="0" err="1">
                <a:solidFill>
                  <a:srgbClr val="000000"/>
                </a:solidFill>
                <a:effectLst/>
                <a:highlight>
                  <a:srgbClr val="FFF8CB"/>
                </a:highlight>
                <a:latin typeface="Helvetica" pitchFamily="2" charset="0"/>
              </a:rPr>
              <a:t>the</a:t>
            </a:r>
            <a:r>
              <a:rPr lang="sk-SK" b="0" i="0" u="none" strike="noStrike" dirty="0">
                <a:solidFill>
                  <a:srgbClr val="000000"/>
                </a:solidFill>
                <a:effectLst/>
                <a:highlight>
                  <a:srgbClr val="FFF8CB"/>
                </a:highlight>
                <a:latin typeface="Helvetica" pitchFamily="2" charset="0"/>
              </a:rPr>
              <a:t> </a:t>
            </a:r>
            <a:r>
              <a:rPr lang="sk-SK" b="0" i="0" u="none" strike="noStrike" dirty="0" err="1">
                <a:solidFill>
                  <a:srgbClr val="000000"/>
                </a:solidFill>
                <a:effectLst/>
                <a:highlight>
                  <a:srgbClr val="FFF8CB"/>
                </a:highlight>
                <a:latin typeface="Helvetica" pitchFamily="2" charset="0"/>
              </a:rPr>
              <a:t>postero-lateral</a:t>
            </a:r>
            <a:r>
              <a:rPr lang="sk-SK" b="0" i="0" u="none" strike="noStrike" dirty="0">
                <a:solidFill>
                  <a:srgbClr val="000000"/>
                </a:solidFill>
                <a:effectLst/>
                <a:highlight>
                  <a:srgbClr val="FFF8CB"/>
                </a:highlight>
                <a:latin typeface="Helvetica" pitchFamily="2" charset="0"/>
              </a:rPr>
              <a:t> ST </a:t>
            </a:r>
            <a:r>
              <a:rPr lang="sk-SK" b="0" i="0" u="none" strike="noStrike" dirty="0" err="1">
                <a:solidFill>
                  <a:srgbClr val="000000"/>
                </a:solidFill>
                <a:effectLst/>
                <a:highlight>
                  <a:srgbClr val="FFF8CB"/>
                </a:highlight>
                <a:latin typeface="Helvetica" pitchFamily="2" charset="0"/>
              </a:rPr>
              <a:t>elevations</a:t>
            </a:r>
            <a:r>
              <a:rPr lang="sk-SK" b="0" i="0" u="none" strike="noStrike" dirty="0">
                <a:solidFill>
                  <a:srgbClr val="000000"/>
                </a:solidFill>
                <a:effectLst/>
                <a:highlight>
                  <a:srgbClr val="FFF8CB"/>
                </a:highlight>
                <a:latin typeface="Helvetica" pitchFamily="2" charset="0"/>
              </a:rPr>
              <a:t>). </a:t>
            </a:r>
            <a:r>
              <a:rPr lang="sk-SK" b="0" i="0" u="none" strike="noStrike" dirty="0" err="1">
                <a:solidFill>
                  <a:srgbClr val="000000"/>
                </a:solidFill>
                <a:effectLst/>
                <a:highlight>
                  <a:srgbClr val="FFF8CB"/>
                </a:highlight>
                <a:latin typeface="Helvetica" pitchFamily="2" charset="0"/>
              </a:rPr>
              <a:t>The</a:t>
            </a:r>
            <a:r>
              <a:rPr lang="sk-SK" b="0" i="0" u="none" strike="noStrike" dirty="0">
                <a:solidFill>
                  <a:srgbClr val="000000"/>
                </a:solidFill>
                <a:effectLst/>
                <a:highlight>
                  <a:srgbClr val="FFF8CB"/>
                </a:highlight>
                <a:latin typeface="Helvetica" pitchFamily="2" charset="0"/>
              </a:rPr>
              <a:t> </a:t>
            </a:r>
            <a:r>
              <a:rPr lang="sk-SK" b="0" i="0" u="none" strike="noStrike" dirty="0" err="1">
                <a:solidFill>
                  <a:srgbClr val="000000"/>
                </a:solidFill>
                <a:effectLst/>
                <a:highlight>
                  <a:srgbClr val="FFF8CB"/>
                </a:highlight>
                <a:latin typeface="Helvetica" pitchFamily="2" charset="0"/>
              </a:rPr>
              <a:t>somewhat</a:t>
            </a:r>
            <a:r>
              <a:rPr lang="sk-SK" b="0" i="0" u="none" strike="noStrike" dirty="0">
                <a:solidFill>
                  <a:srgbClr val="000000"/>
                </a:solidFill>
                <a:effectLst/>
                <a:highlight>
                  <a:srgbClr val="FFF8CB"/>
                </a:highlight>
                <a:latin typeface="Helvetica" pitchFamily="2" charset="0"/>
              </a:rPr>
              <a:t> prominent </a:t>
            </a:r>
            <a:r>
              <a:rPr lang="sk-SK" b="0" i="0" u="none" strike="noStrike" dirty="0" err="1">
                <a:solidFill>
                  <a:srgbClr val="000000"/>
                </a:solidFill>
                <a:effectLst/>
                <a:highlight>
                  <a:srgbClr val="FFF8CB"/>
                </a:highlight>
                <a:latin typeface="Helvetica" pitchFamily="2" charset="0"/>
              </a:rPr>
              <a:t>right</a:t>
            </a:r>
            <a:r>
              <a:rPr lang="sk-SK" b="0" i="0" u="none" strike="noStrike" dirty="0">
                <a:solidFill>
                  <a:srgbClr val="000000"/>
                </a:solidFill>
                <a:effectLst/>
                <a:highlight>
                  <a:srgbClr val="FFF8CB"/>
                </a:highlight>
                <a:latin typeface="Helvetica" pitchFamily="2" charset="0"/>
              </a:rPr>
              <a:t> </a:t>
            </a:r>
            <a:r>
              <a:rPr lang="sk-SK" b="0" i="0" u="none" strike="noStrike" dirty="0" err="1">
                <a:solidFill>
                  <a:srgbClr val="000000"/>
                </a:solidFill>
                <a:effectLst/>
                <a:highlight>
                  <a:srgbClr val="FFF8CB"/>
                </a:highlight>
                <a:latin typeface="Helvetica" pitchFamily="2" charset="0"/>
              </a:rPr>
              <a:t>precordial</a:t>
            </a:r>
            <a:r>
              <a:rPr lang="sk-SK" b="0" i="0" u="none" strike="noStrike" dirty="0">
                <a:solidFill>
                  <a:srgbClr val="000000"/>
                </a:solidFill>
                <a:effectLst/>
                <a:highlight>
                  <a:srgbClr val="FFF8CB"/>
                </a:highlight>
                <a:latin typeface="Helvetica" pitchFamily="2" charset="0"/>
              </a:rPr>
              <a:t> R </a:t>
            </a:r>
            <a:r>
              <a:rPr lang="sk-SK" b="0" i="0" u="none" strike="noStrike" dirty="0" err="1">
                <a:solidFill>
                  <a:srgbClr val="000000"/>
                </a:solidFill>
                <a:effectLst/>
                <a:highlight>
                  <a:srgbClr val="FFF8CB"/>
                </a:highlight>
                <a:latin typeface="Helvetica" pitchFamily="2" charset="0"/>
              </a:rPr>
              <a:t>waves</a:t>
            </a:r>
            <a:r>
              <a:rPr lang="sk-SK" b="0" i="0" u="none" strike="noStrike" dirty="0">
                <a:solidFill>
                  <a:srgbClr val="000000"/>
                </a:solidFill>
                <a:effectLst/>
                <a:highlight>
                  <a:srgbClr val="FFF8CB"/>
                </a:highlight>
                <a:latin typeface="Helvetica" pitchFamily="2" charset="0"/>
              </a:rPr>
              <a:t> are </a:t>
            </a:r>
            <a:r>
              <a:rPr lang="sk-SK" b="0" i="0" u="none" strike="noStrike" dirty="0" err="1">
                <a:solidFill>
                  <a:srgbClr val="000000"/>
                </a:solidFill>
                <a:effectLst/>
                <a:highlight>
                  <a:srgbClr val="FFF8CB"/>
                </a:highlight>
                <a:latin typeface="Helvetica" pitchFamily="2" charset="0"/>
              </a:rPr>
              <a:t>likely</a:t>
            </a:r>
            <a:r>
              <a:rPr lang="sk-SK" b="0" i="0" u="none" strike="noStrike" dirty="0">
                <a:solidFill>
                  <a:srgbClr val="000000"/>
                </a:solidFill>
                <a:effectLst/>
                <a:highlight>
                  <a:srgbClr val="FFF8CB"/>
                </a:highlight>
                <a:latin typeface="Helvetica" pitchFamily="2" charset="0"/>
              </a:rPr>
              <a:t> </a:t>
            </a:r>
            <a:r>
              <a:rPr lang="sk-SK" b="0" i="0" u="none" strike="noStrike" dirty="0" err="1">
                <a:solidFill>
                  <a:srgbClr val="000000"/>
                </a:solidFill>
                <a:effectLst/>
                <a:highlight>
                  <a:srgbClr val="FFF8CB"/>
                </a:highlight>
                <a:latin typeface="Helvetica" pitchFamily="2" charset="0"/>
              </a:rPr>
              <a:t>related</a:t>
            </a:r>
            <a:r>
              <a:rPr lang="sk-SK" b="0" i="0" u="none" strike="noStrike" dirty="0">
                <a:solidFill>
                  <a:srgbClr val="000000"/>
                </a:solidFill>
                <a:effectLst/>
                <a:highlight>
                  <a:srgbClr val="FFF8CB"/>
                </a:highlight>
                <a:latin typeface="Helvetica" pitchFamily="2" charset="0"/>
              </a:rPr>
              <a:t> to </a:t>
            </a:r>
            <a:r>
              <a:rPr lang="sk-SK" b="0" i="0" u="none" strike="noStrike" dirty="0" err="1">
                <a:solidFill>
                  <a:srgbClr val="000000"/>
                </a:solidFill>
                <a:effectLst/>
                <a:highlight>
                  <a:srgbClr val="FFF8CB"/>
                </a:highlight>
                <a:latin typeface="Helvetica" pitchFamily="2" charset="0"/>
              </a:rPr>
              <a:t>loss</a:t>
            </a:r>
            <a:r>
              <a:rPr lang="sk-SK" b="0" i="0" u="none" strike="noStrike" dirty="0">
                <a:solidFill>
                  <a:srgbClr val="000000"/>
                </a:solidFill>
                <a:effectLst/>
                <a:highlight>
                  <a:srgbClr val="FFF8CB"/>
                </a:highlight>
                <a:latin typeface="Helvetica" pitchFamily="2" charset="0"/>
              </a:rPr>
              <a:t> of QRS </a:t>
            </a:r>
            <a:r>
              <a:rPr lang="sk-SK" b="0" i="0" u="none" strike="noStrike" dirty="0" err="1">
                <a:solidFill>
                  <a:srgbClr val="000000"/>
                </a:solidFill>
                <a:effectLst/>
                <a:highlight>
                  <a:srgbClr val="FFF8CB"/>
                </a:highlight>
                <a:latin typeface="Helvetica" pitchFamily="2" charset="0"/>
              </a:rPr>
              <a:t>forces</a:t>
            </a:r>
            <a:r>
              <a:rPr lang="sk-SK" b="0" i="0" u="none" strike="noStrike" dirty="0">
                <a:solidFill>
                  <a:srgbClr val="000000"/>
                </a:solidFill>
                <a:effectLst/>
                <a:highlight>
                  <a:srgbClr val="FFF8CB"/>
                </a:highlight>
                <a:latin typeface="Helvetica" pitchFamily="2" charset="0"/>
              </a:rPr>
              <a:t> in </a:t>
            </a:r>
            <a:r>
              <a:rPr lang="sk-SK" b="0" i="0" u="none" strike="noStrike" dirty="0" err="1">
                <a:solidFill>
                  <a:srgbClr val="000000"/>
                </a:solidFill>
                <a:effectLst/>
                <a:highlight>
                  <a:srgbClr val="FFF8CB"/>
                </a:highlight>
                <a:latin typeface="Helvetica" pitchFamily="2" charset="0"/>
              </a:rPr>
              <a:t>the</a:t>
            </a:r>
            <a:r>
              <a:rPr lang="sk-SK" b="0" i="0" u="none" strike="noStrike" dirty="0">
                <a:solidFill>
                  <a:srgbClr val="000000"/>
                </a:solidFill>
                <a:effectLst/>
                <a:highlight>
                  <a:srgbClr val="FFF8CB"/>
                </a:highlight>
                <a:latin typeface="Helvetica" pitchFamily="2" charset="0"/>
              </a:rPr>
              <a:t> </a:t>
            </a:r>
            <a:r>
              <a:rPr lang="sk-SK" b="0" i="0" u="none" strike="noStrike" dirty="0" err="1">
                <a:solidFill>
                  <a:srgbClr val="000000"/>
                </a:solidFill>
                <a:effectLst/>
                <a:highlight>
                  <a:srgbClr val="FFF8CB"/>
                </a:highlight>
                <a:latin typeface="Helvetica" pitchFamily="2" charset="0"/>
              </a:rPr>
              <a:t>postero-lateral</a:t>
            </a:r>
            <a:r>
              <a:rPr lang="sk-SK" b="0" i="0" u="none" strike="noStrike" dirty="0">
                <a:solidFill>
                  <a:srgbClr val="000000"/>
                </a:solidFill>
                <a:effectLst/>
                <a:highlight>
                  <a:srgbClr val="FFF8CB"/>
                </a:highlight>
                <a:latin typeface="Helvetica" pitchFamily="2" charset="0"/>
              </a:rPr>
              <a:t> part of </a:t>
            </a:r>
            <a:r>
              <a:rPr lang="sk-SK" b="0" i="0" u="none" strike="noStrike" dirty="0" err="1">
                <a:solidFill>
                  <a:srgbClr val="000000"/>
                </a:solidFill>
                <a:effectLst/>
                <a:highlight>
                  <a:srgbClr val="FFF8CB"/>
                </a:highlight>
                <a:latin typeface="Helvetica" pitchFamily="2" charset="0"/>
              </a:rPr>
              <a:t>the</a:t>
            </a:r>
            <a:r>
              <a:rPr lang="sk-SK" b="0" i="0" u="none" strike="noStrike" dirty="0">
                <a:solidFill>
                  <a:srgbClr val="000000"/>
                </a:solidFill>
                <a:effectLst/>
                <a:highlight>
                  <a:srgbClr val="FFF8CB"/>
                </a:highlight>
                <a:latin typeface="Helvetica" pitchFamily="2" charset="0"/>
              </a:rPr>
              <a:t> </a:t>
            </a:r>
            <a:r>
              <a:rPr lang="sk-SK" b="0" i="0" u="none" strike="noStrike" dirty="0" err="1">
                <a:solidFill>
                  <a:srgbClr val="000000"/>
                </a:solidFill>
                <a:effectLst/>
                <a:highlight>
                  <a:srgbClr val="FFF8CB"/>
                </a:highlight>
                <a:latin typeface="Helvetica" pitchFamily="2" charset="0"/>
              </a:rPr>
              <a:t>heart</a:t>
            </a:r>
            <a:r>
              <a:rPr lang="sk-SK" b="0" i="0" u="none" strike="noStrike" dirty="0">
                <a:solidFill>
                  <a:srgbClr val="000000"/>
                </a:solidFill>
                <a:effectLst/>
                <a:highlight>
                  <a:srgbClr val="FFF8CB"/>
                </a:highlight>
                <a:latin typeface="Helvetica" pitchFamily="2" charset="0"/>
              </a:rPr>
              <a:t>. </a:t>
            </a:r>
            <a:r>
              <a:rPr lang="sk-SK" b="0" i="0" u="none" strike="noStrike" dirty="0" err="1">
                <a:solidFill>
                  <a:srgbClr val="000000"/>
                </a:solidFill>
                <a:effectLst/>
                <a:highlight>
                  <a:srgbClr val="FFF8CB"/>
                </a:highlight>
                <a:latin typeface="Helvetica" pitchFamily="2" charset="0"/>
              </a:rPr>
              <a:t>Low</a:t>
            </a:r>
            <a:r>
              <a:rPr lang="sk-SK" b="0" i="0" u="none" strike="noStrike" dirty="0">
                <a:solidFill>
                  <a:srgbClr val="000000"/>
                </a:solidFill>
                <a:effectLst/>
                <a:highlight>
                  <a:srgbClr val="FFF8CB"/>
                </a:highlight>
                <a:latin typeface="Helvetica" pitchFamily="2" charset="0"/>
              </a:rPr>
              <a:t> </a:t>
            </a:r>
            <a:r>
              <a:rPr lang="sk-SK" b="0" i="0" u="none" strike="noStrike" dirty="0" err="1">
                <a:solidFill>
                  <a:srgbClr val="000000"/>
                </a:solidFill>
                <a:effectLst/>
                <a:highlight>
                  <a:srgbClr val="FFF8CB"/>
                </a:highlight>
                <a:latin typeface="Helvetica" pitchFamily="2" charset="0"/>
              </a:rPr>
              <a:t>limb</a:t>
            </a:r>
            <a:r>
              <a:rPr lang="sk-SK" b="0" i="0" u="none" strike="noStrike" dirty="0">
                <a:solidFill>
                  <a:srgbClr val="000000"/>
                </a:solidFill>
                <a:effectLst/>
                <a:highlight>
                  <a:srgbClr val="FFF8CB"/>
                </a:highlight>
                <a:latin typeface="Helvetica" pitchFamily="2" charset="0"/>
              </a:rPr>
              <a:t> </a:t>
            </a:r>
            <a:r>
              <a:rPr lang="sk-SK" b="0" i="0" u="none" strike="noStrike" dirty="0" err="1">
                <a:solidFill>
                  <a:srgbClr val="000000"/>
                </a:solidFill>
                <a:effectLst/>
                <a:highlight>
                  <a:srgbClr val="FFF8CB"/>
                </a:highlight>
                <a:latin typeface="Helvetica" pitchFamily="2" charset="0"/>
              </a:rPr>
              <a:t>lead</a:t>
            </a:r>
            <a:r>
              <a:rPr lang="sk-SK" b="0" i="0" u="none" strike="noStrike" dirty="0">
                <a:solidFill>
                  <a:srgbClr val="000000"/>
                </a:solidFill>
                <a:effectLst/>
                <a:highlight>
                  <a:srgbClr val="FFF8CB"/>
                </a:highlight>
                <a:latin typeface="Helvetica" pitchFamily="2" charset="0"/>
              </a:rPr>
              <a:t> QRS </a:t>
            </a:r>
            <a:r>
              <a:rPr lang="sk-SK" b="0" i="0" u="none" strike="noStrike" dirty="0" err="1">
                <a:solidFill>
                  <a:srgbClr val="000000"/>
                </a:solidFill>
                <a:effectLst/>
                <a:highlight>
                  <a:srgbClr val="FFF8CB"/>
                </a:highlight>
                <a:latin typeface="Helvetica" pitchFamily="2" charset="0"/>
              </a:rPr>
              <a:t>voltage</a:t>
            </a:r>
            <a:r>
              <a:rPr lang="sk-SK" b="0" i="0" u="none" strike="noStrike" dirty="0">
                <a:solidFill>
                  <a:srgbClr val="000000"/>
                </a:solidFill>
                <a:effectLst/>
                <a:highlight>
                  <a:srgbClr val="FFF8CB"/>
                </a:highlight>
                <a:latin typeface="Helvetica" pitchFamily="2" charset="0"/>
              </a:rPr>
              <a:t> </a:t>
            </a:r>
            <a:r>
              <a:rPr lang="sk-SK" b="0" i="0" u="none" strike="noStrike" dirty="0" err="1">
                <a:solidFill>
                  <a:srgbClr val="000000"/>
                </a:solidFill>
                <a:effectLst/>
                <a:highlight>
                  <a:srgbClr val="FFF8CB"/>
                </a:highlight>
                <a:latin typeface="Helvetica" pitchFamily="2" charset="0"/>
              </a:rPr>
              <a:t>makes</a:t>
            </a:r>
            <a:r>
              <a:rPr lang="sk-SK" b="0" i="0" u="none" strike="noStrike" dirty="0">
                <a:solidFill>
                  <a:srgbClr val="000000"/>
                </a:solidFill>
                <a:effectLst/>
                <a:highlight>
                  <a:srgbClr val="FFF8CB"/>
                </a:highlight>
                <a:latin typeface="Helvetica" pitchFamily="2" charset="0"/>
              </a:rPr>
              <a:t> </a:t>
            </a:r>
            <a:r>
              <a:rPr lang="sk-SK" b="0" i="0" u="none" strike="noStrike" dirty="0" err="1">
                <a:solidFill>
                  <a:srgbClr val="000000"/>
                </a:solidFill>
                <a:effectLst/>
                <a:highlight>
                  <a:srgbClr val="FFF8CB"/>
                </a:highlight>
                <a:latin typeface="Helvetica" pitchFamily="2" charset="0"/>
              </a:rPr>
              <a:t>these</a:t>
            </a:r>
            <a:r>
              <a:rPr lang="sk-SK" b="0" i="0" u="none" strike="noStrike" dirty="0">
                <a:solidFill>
                  <a:srgbClr val="000000"/>
                </a:solidFill>
                <a:effectLst/>
                <a:highlight>
                  <a:srgbClr val="FFF8CB"/>
                </a:highlight>
                <a:latin typeface="Helvetica" pitchFamily="2" charset="0"/>
              </a:rPr>
              <a:t> </a:t>
            </a:r>
            <a:r>
              <a:rPr lang="sk-SK" b="0" i="0" u="none" strike="noStrike" dirty="0" err="1">
                <a:solidFill>
                  <a:srgbClr val="000000"/>
                </a:solidFill>
                <a:effectLst/>
                <a:highlight>
                  <a:srgbClr val="FFF8CB"/>
                </a:highlight>
                <a:latin typeface="Helvetica" pitchFamily="2" charset="0"/>
              </a:rPr>
              <a:t>diagnoses</a:t>
            </a:r>
            <a:r>
              <a:rPr lang="sk-SK" b="0" i="0" u="none" strike="noStrike" dirty="0">
                <a:solidFill>
                  <a:srgbClr val="000000"/>
                </a:solidFill>
                <a:effectLst/>
                <a:highlight>
                  <a:srgbClr val="FFF8CB"/>
                </a:highlight>
                <a:latin typeface="Helvetica" pitchFamily="2" charset="0"/>
              </a:rPr>
              <a:t> more </a:t>
            </a:r>
            <a:r>
              <a:rPr lang="sk-SK" b="0" i="0" u="none" strike="noStrike" dirty="0" err="1">
                <a:solidFill>
                  <a:srgbClr val="000000"/>
                </a:solidFill>
                <a:effectLst/>
                <a:highlight>
                  <a:srgbClr val="FFF8CB"/>
                </a:highlight>
                <a:latin typeface="Helvetica" pitchFamily="2" charset="0"/>
              </a:rPr>
              <a:t>difficult</a:t>
            </a:r>
            <a:r>
              <a:rPr lang="sk-SK" b="0" i="0" u="none" strike="noStrike" dirty="0">
                <a:solidFill>
                  <a:srgbClr val="000000"/>
                </a:solidFill>
                <a:effectLst/>
                <a:highlight>
                  <a:srgbClr val="FFF8CB"/>
                </a:highlight>
                <a:latin typeface="Helvetica" pitchFamily="2" charset="0"/>
              </a:rPr>
              <a:t>. </a:t>
            </a:r>
            <a:r>
              <a:rPr lang="sk-SK" b="0" i="0" u="none" strike="noStrike" dirty="0" err="1">
                <a:solidFill>
                  <a:srgbClr val="000000"/>
                </a:solidFill>
                <a:effectLst/>
                <a:highlight>
                  <a:srgbClr val="FFF8CB"/>
                </a:highlight>
                <a:latin typeface="Helvetica" pitchFamily="2" charset="0"/>
              </a:rPr>
              <a:t>The</a:t>
            </a:r>
            <a:r>
              <a:rPr lang="sk-SK" b="0" i="0" u="none" strike="noStrike" dirty="0">
                <a:solidFill>
                  <a:srgbClr val="000000"/>
                </a:solidFill>
                <a:effectLst/>
                <a:highlight>
                  <a:srgbClr val="FFF8CB"/>
                </a:highlight>
                <a:latin typeface="Helvetica" pitchFamily="2" charset="0"/>
              </a:rPr>
              <a:t> </a:t>
            </a:r>
            <a:r>
              <a:rPr lang="sk-SK" b="0" i="0" u="none" strike="noStrike" dirty="0" err="1">
                <a:solidFill>
                  <a:srgbClr val="000000"/>
                </a:solidFill>
                <a:effectLst/>
                <a:highlight>
                  <a:srgbClr val="FFF8CB"/>
                </a:highlight>
                <a:latin typeface="Helvetica" pitchFamily="2" charset="0"/>
              </a:rPr>
              <a:t>patient</a:t>
            </a:r>
            <a:r>
              <a:rPr lang="sk-SK" b="0" i="0" u="none" strike="noStrike" dirty="0">
                <a:solidFill>
                  <a:srgbClr val="000000"/>
                </a:solidFill>
                <a:effectLst/>
                <a:highlight>
                  <a:srgbClr val="FFF8CB"/>
                </a:highlight>
                <a:latin typeface="Helvetica" pitchFamily="2" charset="0"/>
              </a:rPr>
              <a:t> had </a:t>
            </a:r>
            <a:r>
              <a:rPr lang="sk-SK" b="0" i="0" u="none" strike="noStrike" dirty="0" err="1">
                <a:solidFill>
                  <a:srgbClr val="000000"/>
                </a:solidFill>
                <a:effectLst/>
                <a:highlight>
                  <a:srgbClr val="FFF8CB"/>
                </a:highlight>
                <a:latin typeface="Helvetica" pitchFamily="2" charset="0"/>
              </a:rPr>
              <a:t>coronary</a:t>
            </a:r>
            <a:r>
              <a:rPr lang="sk-SK" b="0" i="0" u="none" strike="noStrike" dirty="0">
                <a:solidFill>
                  <a:srgbClr val="000000"/>
                </a:solidFill>
                <a:effectLst/>
                <a:highlight>
                  <a:srgbClr val="FFF8CB"/>
                </a:highlight>
                <a:latin typeface="Helvetica" pitchFamily="2" charset="0"/>
              </a:rPr>
              <a:t> </a:t>
            </a:r>
            <a:r>
              <a:rPr lang="sk-SK" b="0" i="0" u="none" strike="noStrike" dirty="0" err="1">
                <a:solidFill>
                  <a:srgbClr val="000000"/>
                </a:solidFill>
                <a:effectLst/>
                <a:highlight>
                  <a:srgbClr val="FFF8CB"/>
                </a:highlight>
                <a:latin typeface="Helvetica" pitchFamily="2" charset="0"/>
              </a:rPr>
              <a:t>disease</a:t>
            </a:r>
            <a:r>
              <a:rPr lang="sk-SK" b="0" i="0" u="none" strike="noStrike" dirty="0">
                <a:solidFill>
                  <a:srgbClr val="000000"/>
                </a:solidFill>
                <a:effectLst/>
                <a:highlight>
                  <a:srgbClr val="FFF8CB"/>
                </a:highlight>
                <a:latin typeface="Helvetica" pitchFamily="2" charset="0"/>
              </a:rPr>
              <a:t>, as </a:t>
            </a:r>
            <a:r>
              <a:rPr lang="sk-SK" b="0" i="0" u="none" strike="noStrike" dirty="0" err="1">
                <a:solidFill>
                  <a:srgbClr val="000000"/>
                </a:solidFill>
                <a:effectLst/>
                <a:highlight>
                  <a:srgbClr val="FFF8CB"/>
                </a:highlight>
                <a:latin typeface="Helvetica" pitchFamily="2" charset="0"/>
              </a:rPr>
              <a:t>well</a:t>
            </a:r>
            <a:r>
              <a:rPr lang="sk-SK" b="0" i="0" u="none" strike="noStrike" dirty="0">
                <a:solidFill>
                  <a:srgbClr val="000000"/>
                </a:solidFill>
                <a:effectLst/>
                <a:highlight>
                  <a:srgbClr val="FFF8CB"/>
                </a:highlight>
                <a:latin typeface="Helvetica" pitchFamily="2" charset="0"/>
              </a:rPr>
              <a:t> as a </a:t>
            </a:r>
            <a:r>
              <a:rPr lang="sk-SK" b="0" i="0" u="none" strike="noStrike" dirty="0" err="1">
                <a:solidFill>
                  <a:srgbClr val="000000"/>
                </a:solidFill>
                <a:effectLst/>
                <a:highlight>
                  <a:srgbClr val="FFF8CB"/>
                </a:highlight>
                <a:latin typeface="Helvetica" pitchFamily="2" charset="0"/>
              </a:rPr>
              <a:t>metastatic</a:t>
            </a:r>
            <a:r>
              <a:rPr lang="sk-SK" b="0" i="0" u="none" strike="noStrike" dirty="0">
                <a:solidFill>
                  <a:srgbClr val="000000"/>
                </a:solidFill>
                <a:effectLst/>
                <a:highlight>
                  <a:srgbClr val="FFF8CB"/>
                </a:highlight>
                <a:latin typeface="Helvetica" pitchFamily="2" charset="0"/>
              </a:rPr>
              <a:t> </a:t>
            </a:r>
            <a:r>
              <a:rPr lang="sk-SK" b="0" i="0" u="none" strike="noStrike" dirty="0" err="1">
                <a:solidFill>
                  <a:srgbClr val="000000"/>
                </a:solidFill>
                <a:effectLst/>
                <a:highlight>
                  <a:srgbClr val="FFF8CB"/>
                </a:highlight>
                <a:latin typeface="Helvetica" pitchFamily="2" charset="0"/>
              </a:rPr>
              <a:t>lung</a:t>
            </a:r>
            <a:r>
              <a:rPr lang="sk-SK" b="0" i="0" u="none" strike="noStrike" dirty="0">
                <a:solidFill>
                  <a:srgbClr val="000000"/>
                </a:solidFill>
                <a:effectLst/>
                <a:highlight>
                  <a:srgbClr val="FFF8CB"/>
                </a:highlight>
                <a:latin typeface="Helvetica" pitchFamily="2" charset="0"/>
              </a:rPr>
              <a:t> tumor </a:t>
            </a:r>
            <a:r>
              <a:rPr lang="sk-SK" b="0" i="0" u="none" strike="noStrike" dirty="0" err="1">
                <a:solidFill>
                  <a:srgbClr val="000000"/>
                </a:solidFill>
                <a:effectLst/>
                <a:highlight>
                  <a:srgbClr val="FFF8CB"/>
                </a:highlight>
                <a:latin typeface="Helvetica" pitchFamily="2" charset="0"/>
              </a:rPr>
              <a:t>mass</a:t>
            </a:r>
            <a:r>
              <a:rPr lang="sk-SK" b="0" i="0" u="none" strike="noStrike" dirty="0">
                <a:solidFill>
                  <a:srgbClr val="000000"/>
                </a:solidFill>
                <a:effectLst/>
                <a:highlight>
                  <a:srgbClr val="FFF8CB"/>
                </a:highlight>
                <a:latin typeface="Helvetica" pitchFamily="2" charset="0"/>
              </a:rPr>
              <a:t>, </a:t>
            </a:r>
            <a:r>
              <a:rPr lang="sk-SK" b="0" i="0" u="none" strike="noStrike" dirty="0" err="1">
                <a:solidFill>
                  <a:srgbClr val="000000"/>
                </a:solidFill>
                <a:effectLst/>
                <a:highlight>
                  <a:srgbClr val="FFF8CB"/>
                </a:highlight>
                <a:latin typeface="Helvetica" pitchFamily="2" charset="0"/>
              </a:rPr>
              <a:t>compressing</a:t>
            </a:r>
            <a:r>
              <a:rPr lang="sk-SK" b="0" i="0" u="none" strike="noStrike" dirty="0">
                <a:solidFill>
                  <a:srgbClr val="000000"/>
                </a:solidFill>
                <a:effectLst/>
                <a:highlight>
                  <a:srgbClr val="FFF8CB"/>
                </a:highlight>
                <a:latin typeface="Helvetica" pitchFamily="2" charset="0"/>
              </a:rPr>
              <a:t> </a:t>
            </a:r>
            <a:r>
              <a:rPr lang="sk-SK" b="0" i="0" u="none" strike="noStrike" dirty="0" err="1">
                <a:solidFill>
                  <a:srgbClr val="000000"/>
                </a:solidFill>
                <a:effectLst/>
                <a:highlight>
                  <a:srgbClr val="FFF8CB"/>
                </a:highlight>
                <a:latin typeface="Helvetica" pitchFamily="2" charset="0"/>
              </a:rPr>
              <a:t>his</a:t>
            </a:r>
            <a:r>
              <a:rPr lang="sk-SK" b="0" i="0" u="none" strike="noStrike" dirty="0">
                <a:solidFill>
                  <a:srgbClr val="000000"/>
                </a:solidFill>
                <a:effectLst/>
                <a:highlight>
                  <a:srgbClr val="FFF8CB"/>
                </a:highlight>
                <a:latin typeface="Helvetica" pitchFamily="2" charset="0"/>
              </a:rPr>
              <a:t> </a:t>
            </a:r>
            <a:r>
              <a:rPr lang="sk-SK" b="0" i="0" u="none" strike="noStrike" dirty="0" err="1">
                <a:solidFill>
                  <a:srgbClr val="000000"/>
                </a:solidFill>
                <a:effectLst/>
                <a:highlight>
                  <a:srgbClr val="FFF8CB"/>
                </a:highlight>
                <a:latin typeface="Helvetica" pitchFamily="2" charset="0"/>
              </a:rPr>
              <a:t>obtuse</a:t>
            </a:r>
            <a:r>
              <a:rPr lang="sk-SK" b="0" i="0" u="none" strike="noStrike" dirty="0">
                <a:solidFill>
                  <a:srgbClr val="000000"/>
                </a:solidFill>
                <a:effectLst/>
                <a:highlight>
                  <a:srgbClr val="FFF8CB"/>
                </a:highlight>
                <a:latin typeface="Helvetica" pitchFamily="2" charset="0"/>
              </a:rPr>
              <a:t> </a:t>
            </a:r>
            <a:r>
              <a:rPr lang="sk-SK" b="0" i="0" u="none" strike="noStrike" dirty="0" err="1">
                <a:solidFill>
                  <a:srgbClr val="000000"/>
                </a:solidFill>
                <a:effectLst/>
                <a:highlight>
                  <a:srgbClr val="FFF8CB"/>
                </a:highlight>
                <a:latin typeface="Helvetica" pitchFamily="2" charset="0"/>
              </a:rPr>
              <a:t>marginal</a:t>
            </a:r>
            <a:r>
              <a:rPr lang="sk-SK" b="0" i="0" u="none" strike="noStrike" dirty="0">
                <a:solidFill>
                  <a:srgbClr val="000000"/>
                </a:solidFill>
                <a:effectLst/>
                <a:highlight>
                  <a:srgbClr val="FFF8CB"/>
                </a:highlight>
                <a:latin typeface="Helvetica" pitchFamily="2" charset="0"/>
              </a:rPr>
              <a:t> </a:t>
            </a:r>
            <a:r>
              <a:rPr lang="sk-SK" b="0" i="0" u="none" strike="noStrike" dirty="0" err="1">
                <a:solidFill>
                  <a:srgbClr val="000000"/>
                </a:solidFill>
                <a:effectLst/>
                <a:highlight>
                  <a:srgbClr val="FFF8CB"/>
                </a:highlight>
                <a:latin typeface="Helvetica" pitchFamily="2" charset="0"/>
              </a:rPr>
              <a:t>coronary</a:t>
            </a:r>
            <a:r>
              <a:rPr lang="sk-SK" b="0" i="0" u="none" strike="noStrike" dirty="0">
                <a:solidFill>
                  <a:srgbClr val="000000"/>
                </a:solidFill>
                <a:effectLst/>
                <a:highlight>
                  <a:srgbClr val="FFF8CB"/>
                </a:highlight>
                <a:latin typeface="Helvetica" pitchFamily="2" charset="0"/>
              </a:rPr>
              <a:t> </a:t>
            </a:r>
            <a:r>
              <a:rPr lang="sk-SK" b="0" i="0" u="none" strike="noStrike" dirty="0" err="1">
                <a:solidFill>
                  <a:srgbClr val="000000"/>
                </a:solidFill>
                <a:effectLst/>
                <a:highlight>
                  <a:srgbClr val="FFF8CB"/>
                </a:highlight>
                <a:latin typeface="Helvetica" pitchFamily="2" charset="0"/>
              </a:rPr>
              <a:t>arteries</a:t>
            </a:r>
            <a:r>
              <a:rPr lang="sk-SK" b="0" i="0" u="none" strike="noStrike" dirty="0">
                <a:solidFill>
                  <a:srgbClr val="000000"/>
                </a:solidFill>
                <a:effectLst/>
                <a:highlight>
                  <a:srgbClr val="FFF8CB"/>
                </a:highlight>
                <a:latin typeface="Helvetica" pitchFamily="2" charset="0"/>
              </a:rPr>
              <a:t> to </a:t>
            </a:r>
            <a:r>
              <a:rPr lang="sk-SK" b="0" i="0" u="none" strike="noStrike" dirty="0" err="1">
                <a:solidFill>
                  <a:srgbClr val="000000"/>
                </a:solidFill>
                <a:effectLst/>
                <a:highlight>
                  <a:srgbClr val="FFF8CB"/>
                </a:highlight>
                <a:latin typeface="Helvetica" pitchFamily="2" charset="0"/>
              </a:rPr>
              <a:t>account</a:t>
            </a:r>
            <a:r>
              <a:rPr lang="sk-SK" b="0" i="0" u="none" strike="noStrike" dirty="0">
                <a:solidFill>
                  <a:srgbClr val="000000"/>
                </a:solidFill>
                <a:effectLst/>
                <a:highlight>
                  <a:srgbClr val="FFF8CB"/>
                </a:highlight>
                <a:latin typeface="Helvetica" pitchFamily="2" charset="0"/>
              </a:rPr>
              <a:t> </a:t>
            </a:r>
            <a:r>
              <a:rPr lang="sk-SK" b="0" i="0" u="none" strike="noStrike" dirty="0" err="1">
                <a:solidFill>
                  <a:srgbClr val="000000"/>
                </a:solidFill>
                <a:effectLst/>
                <a:highlight>
                  <a:srgbClr val="FFF8CB"/>
                </a:highlight>
                <a:latin typeface="Helvetica" pitchFamily="2" charset="0"/>
              </a:rPr>
              <a:t>for</a:t>
            </a:r>
            <a:r>
              <a:rPr lang="sk-SK" b="0" i="0" u="none" strike="noStrike" dirty="0">
                <a:solidFill>
                  <a:srgbClr val="000000"/>
                </a:solidFill>
                <a:effectLst/>
                <a:highlight>
                  <a:srgbClr val="FFF8CB"/>
                </a:highlight>
                <a:latin typeface="Helvetica" pitchFamily="2" charset="0"/>
              </a:rPr>
              <a:t> </a:t>
            </a:r>
            <a:r>
              <a:rPr lang="sk-SK" b="0" i="0" u="none" strike="noStrike" dirty="0" err="1">
                <a:solidFill>
                  <a:srgbClr val="000000"/>
                </a:solidFill>
                <a:effectLst/>
                <a:highlight>
                  <a:srgbClr val="FFF8CB"/>
                </a:highlight>
                <a:latin typeface="Helvetica" pitchFamily="2" charset="0"/>
              </a:rPr>
              <a:t>the</a:t>
            </a:r>
            <a:r>
              <a:rPr lang="sk-SK" b="0" i="0" u="none" strike="noStrike" dirty="0">
                <a:solidFill>
                  <a:srgbClr val="000000"/>
                </a:solidFill>
                <a:effectLst/>
                <a:highlight>
                  <a:srgbClr val="FFF8CB"/>
                </a:highlight>
                <a:latin typeface="Helvetica" pitchFamily="2" charset="0"/>
              </a:rPr>
              <a:t> </a:t>
            </a:r>
            <a:r>
              <a:rPr lang="sk-SK" b="0" i="0" u="none" strike="noStrike" dirty="0" err="1">
                <a:solidFill>
                  <a:srgbClr val="000000"/>
                </a:solidFill>
                <a:effectLst/>
                <a:highlight>
                  <a:srgbClr val="FFF8CB"/>
                </a:highlight>
                <a:latin typeface="Helvetica" pitchFamily="2" charset="0"/>
              </a:rPr>
              <a:t>acute</a:t>
            </a:r>
            <a:r>
              <a:rPr lang="sk-SK" b="0" i="0" u="none" strike="noStrike" dirty="0">
                <a:solidFill>
                  <a:srgbClr val="000000"/>
                </a:solidFill>
                <a:effectLst/>
                <a:highlight>
                  <a:srgbClr val="FFF8CB"/>
                </a:highlight>
                <a:latin typeface="Helvetica" pitchFamily="2" charset="0"/>
              </a:rPr>
              <a:t> </a:t>
            </a:r>
            <a:r>
              <a:rPr lang="sk-SK" b="0" i="0" u="none" strike="noStrike" dirty="0" err="1">
                <a:solidFill>
                  <a:srgbClr val="000000"/>
                </a:solidFill>
                <a:effectLst/>
                <a:highlight>
                  <a:srgbClr val="FFF8CB"/>
                </a:highlight>
                <a:latin typeface="Helvetica" pitchFamily="2" charset="0"/>
              </a:rPr>
              <a:t>postero-lateral</a:t>
            </a:r>
            <a:r>
              <a:rPr lang="sk-SK" b="0" i="0" u="none" strike="noStrike" dirty="0">
                <a:solidFill>
                  <a:srgbClr val="000000"/>
                </a:solidFill>
                <a:effectLst/>
                <a:highlight>
                  <a:srgbClr val="FFF8CB"/>
                </a:highlight>
                <a:latin typeface="Helvetica" pitchFamily="2" charset="0"/>
              </a:rPr>
              <a:t> MI. Note </a:t>
            </a:r>
            <a:r>
              <a:rPr lang="sk-SK" b="0" i="0" u="none" strike="noStrike" dirty="0" err="1">
                <a:solidFill>
                  <a:srgbClr val="000000"/>
                </a:solidFill>
                <a:effectLst/>
                <a:highlight>
                  <a:srgbClr val="FFF8CB"/>
                </a:highlight>
                <a:latin typeface="Helvetica" pitchFamily="2" charset="0"/>
              </a:rPr>
              <a:t>that</a:t>
            </a:r>
            <a:r>
              <a:rPr lang="sk-SK" b="0" i="0" u="none" strike="noStrike" dirty="0">
                <a:solidFill>
                  <a:srgbClr val="000000"/>
                </a:solidFill>
                <a:effectLst/>
                <a:highlight>
                  <a:srgbClr val="FFF8CB"/>
                </a:highlight>
                <a:latin typeface="Helvetica" pitchFamily="2" charset="0"/>
              </a:rPr>
              <a:t> </a:t>
            </a:r>
            <a:r>
              <a:rPr lang="sk-SK" b="0" i="0" u="none" strike="noStrike" dirty="0" err="1">
                <a:solidFill>
                  <a:srgbClr val="000000"/>
                </a:solidFill>
                <a:effectLst/>
                <a:highlight>
                  <a:srgbClr val="FFF8CB"/>
                </a:highlight>
                <a:latin typeface="Helvetica" pitchFamily="2" charset="0"/>
              </a:rPr>
              <a:t>sometimes</a:t>
            </a:r>
            <a:r>
              <a:rPr lang="sk-SK" b="0" i="0" u="none" strike="noStrike" dirty="0">
                <a:solidFill>
                  <a:srgbClr val="000000"/>
                </a:solidFill>
                <a:effectLst/>
                <a:highlight>
                  <a:srgbClr val="FFF8CB"/>
                </a:highlight>
                <a:latin typeface="Helvetica" pitchFamily="2" charset="0"/>
              </a:rPr>
              <a:t> </a:t>
            </a:r>
            <a:r>
              <a:rPr lang="sk-SK" b="0" i="0" u="none" strike="noStrike" dirty="0" err="1">
                <a:solidFill>
                  <a:srgbClr val="000000"/>
                </a:solidFill>
                <a:effectLst/>
                <a:highlight>
                  <a:srgbClr val="FFF8CB"/>
                </a:highlight>
                <a:latin typeface="Helvetica" pitchFamily="2" charset="0"/>
              </a:rPr>
              <a:t>reciprocal</a:t>
            </a:r>
            <a:r>
              <a:rPr lang="sk-SK" b="0" i="0" u="none" strike="noStrike" dirty="0">
                <a:solidFill>
                  <a:srgbClr val="000000"/>
                </a:solidFill>
                <a:effectLst/>
                <a:highlight>
                  <a:srgbClr val="FFF8CB"/>
                </a:highlight>
                <a:latin typeface="Helvetica" pitchFamily="2" charset="0"/>
              </a:rPr>
              <a:t> ST </a:t>
            </a:r>
            <a:r>
              <a:rPr lang="sk-SK" b="0" i="0" u="none" strike="noStrike" dirty="0" err="1">
                <a:solidFill>
                  <a:srgbClr val="000000"/>
                </a:solidFill>
                <a:effectLst/>
                <a:highlight>
                  <a:srgbClr val="FFF8CB"/>
                </a:highlight>
                <a:latin typeface="Helvetica" pitchFamily="2" charset="0"/>
              </a:rPr>
              <a:t>depressions</a:t>
            </a:r>
            <a:r>
              <a:rPr lang="sk-SK" b="0" i="0" u="none" strike="noStrike" dirty="0">
                <a:solidFill>
                  <a:srgbClr val="000000"/>
                </a:solidFill>
                <a:effectLst/>
                <a:highlight>
                  <a:srgbClr val="FFF8CB"/>
                </a:highlight>
                <a:latin typeface="Helvetica" pitchFamily="2" charset="0"/>
              </a:rPr>
              <a:t> are more prominent </a:t>
            </a:r>
            <a:r>
              <a:rPr lang="sk-SK" b="0" i="0" u="none" strike="noStrike" dirty="0" err="1">
                <a:solidFill>
                  <a:srgbClr val="000000"/>
                </a:solidFill>
                <a:effectLst/>
                <a:highlight>
                  <a:srgbClr val="FFF8CB"/>
                </a:highlight>
                <a:latin typeface="Helvetica" pitchFamily="2" charset="0"/>
              </a:rPr>
              <a:t>that</a:t>
            </a:r>
            <a:r>
              <a:rPr lang="sk-SK" b="0" i="0" u="none" strike="noStrike" dirty="0">
                <a:solidFill>
                  <a:srgbClr val="000000"/>
                </a:solidFill>
                <a:effectLst/>
                <a:highlight>
                  <a:srgbClr val="FFF8CB"/>
                </a:highlight>
                <a:latin typeface="Helvetica" pitchFamily="2" charset="0"/>
              </a:rPr>
              <a:t> </a:t>
            </a:r>
            <a:r>
              <a:rPr lang="sk-SK" b="0" i="0" u="none" strike="noStrike" dirty="0" err="1">
                <a:solidFill>
                  <a:srgbClr val="000000"/>
                </a:solidFill>
                <a:effectLst/>
                <a:highlight>
                  <a:srgbClr val="FFF8CB"/>
                </a:highlight>
                <a:latin typeface="Helvetica" pitchFamily="2" charset="0"/>
              </a:rPr>
              <a:t>primary</a:t>
            </a:r>
            <a:r>
              <a:rPr lang="sk-SK" b="0" i="0" u="none" strike="noStrike" dirty="0">
                <a:solidFill>
                  <a:srgbClr val="000000"/>
                </a:solidFill>
                <a:effectLst/>
                <a:highlight>
                  <a:srgbClr val="FFF8CB"/>
                </a:highlight>
                <a:latin typeface="Helvetica" pitchFamily="2" charset="0"/>
              </a:rPr>
              <a:t> ST </a:t>
            </a:r>
            <a:r>
              <a:rPr lang="sk-SK" b="0" i="0" u="none" strike="noStrike" dirty="0" err="1">
                <a:solidFill>
                  <a:srgbClr val="000000"/>
                </a:solidFill>
                <a:effectLst/>
                <a:highlight>
                  <a:srgbClr val="FFF8CB"/>
                </a:highlight>
                <a:latin typeface="Helvetica" pitchFamily="2" charset="0"/>
              </a:rPr>
              <a:t>elevations</a:t>
            </a:r>
            <a:r>
              <a:rPr lang="sk-SK" b="0" i="0" u="none" strike="noStrike" dirty="0">
                <a:solidFill>
                  <a:srgbClr val="000000"/>
                </a:solidFill>
                <a:effectLst/>
                <a:highlight>
                  <a:srgbClr val="FFF8CB"/>
                </a:highlight>
                <a:latin typeface="Helvetica" pitchFamily="2" charset="0"/>
              </a:rPr>
              <a:t> (Goldberger AL, </a:t>
            </a:r>
            <a:r>
              <a:rPr lang="sk-SK" b="0" i="0" u="none" strike="noStrike" dirty="0" err="1">
                <a:solidFill>
                  <a:srgbClr val="000000"/>
                </a:solidFill>
                <a:effectLst/>
                <a:highlight>
                  <a:srgbClr val="FFF8CB"/>
                </a:highlight>
                <a:latin typeface="Helvetica" pitchFamily="2" charset="0"/>
              </a:rPr>
              <a:t>Erickson</a:t>
            </a:r>
            <a:r>
              <a:rPr lang="sk-SK" b="0" i="0" u="none" strike="noStrike" dirty="0">
                <a:solidFill>
                  <a:srgbClr val="000000"/>
                </a:solidFill>
                <a:effectLst/>
                <a:highlight>
                  <a:srgbClr val="FFF8CB"/>
                </a:highlight>
                <a:latin typeface="Helvetica" pitchFamily="2" charset="0"/>
              </a:rPr>
              <a:t> R. </a:t>
            </a:r>
            <a:r>
              <a:rPr lang="sk-SK" b="0" i="0" u="none" strike="noStrike" dirty="0" err="1">
                <a:solidFill>
                  <a:srgbClr val="000000"/>
                </a:solidFill>
                <a:effectLst/>
                <a:highlight>
                  <a:srgbClr val="FFF8CB"/>
                </a:highlight>
                <a:latin typeface="Helvetica" pitchFamily="2" charset="0"/>
              </a:rPr>
              <a:t>Pacing</a:t>
            </a:r>
            <a:r>
              <a:rPr lang="sk-SK" b="0" i="0" u="none" strike="noStrike" dirty="0">
                <a:solidFill>
                  <a:srgbClr val="000000"/>
                </a:solidFill>
                <a:effectLst/>
                <a:highlight>
                  <a:srgbClr val="FFF8CB"/>
                </a:highlight>
                <a:latin typeface="Helvetica" pitchFamily="2" charset="0"/>
              </a:rPr>
              <a:t> </a:t>
            </a:r>
            <a:r>
              <a:rPr lang="sk-SK" b="0" i="0" u="none" strike="noStrike" dirty="0" err="1">
                <a:solidFill>
                  <a:srgbClr val="000000"/>
                </a:solidFill>
                <a:effectLst/>
                <a:highlight>
                  <a:srgbClr val="FFF8CB"/>
                </a:highlight>
                <a:latin typeface="Helvetica" pitchFamily="2" charset="0"/>
              </a:rPr>
              <a:t>Clin</a:t>
            </a:r>
            <a:r>
              <a:rPr lang="sk-SK" b="0" i="0" u="none" strike="noStrike" dirty="0">
                <a:solidFill>
                  <a:srgbClr val="000000"/>
                </a:solidFill>
                <a:effectLst/>
                <a:highlight>
                  <a:srgbClr val="FFF8CB"/>
                </a:highlight>
                <a:latin typeface="Helvetica" pitchFamily="2" charset="0"/>
              </a:rPr>
              <a:t>. </a:t>
            </a:r>
            <a:r>
              <a:rPr lang="sk-SK" b="0" i="0" u="none" strike="noStrike" dirty="0" err="1">
                <a:solidFill>
                  <a:srgbClr val="000000"/>
                </a:solidFill>
                <a:effectLst/>
                <a:highlight>
                  <a:srgbClr val="FFF8CB"/>
                </a:highlight>
                <a:latin typeface="Helvetica" pitchFamily="2" charset="0"/>
              </a:rPr>
              <a:t>Subtle</a:t>
            </a:r>
            <a:r>
              <a:rPr lang="sk-SK" b="0" i="0" u="none" strike="noStrike" dirty="0">
                <a:solidFill>
                  <a:srgbClr val="000000"/>
                </a:solidFill>
                <a:effectLst/>
                <a:highlight>
                  <a:srgbClr val="FFF8CB"/>
                </a:highlight>
                <a:latin typeface="Helvetica" pitchFamily="2" charset="0"/>
              </a:rPr>
              <a:t> ECG </a:t>
            </a:r>
            <a:r>
              <a:rPr lang="sk-SK" b="0" i="0" u="none" strike="noStrike" dirty="0" err="1">
                <a:solidFill>
                  <a:srgbClr val="000000"/>
                </a:solidFill>
                <a:effectLst/>
                <a:highlight>
                  <a:srgbClr val="FFF8CB"/>
                </a:highlight>
                <a:latin typeface="Helvetica" pitchFamily="2" charset="0"/>
              </a:rPr>
              <a:t>sign</a:t>
            </a:r>
            <a:r>
              <a:rPr lang="sk-SK" b="0" i="0" u="none" strike="noStrike" dirty="0">
                <a:solidFill>
                  <a:srgbClr val="000000"/>
                </a:solidFill>
                <a:effectLst/>
                <a:highlight>
                  <a:srgbClr val="FFF8CB"/>
                </a:highlight>
                <a:latin typeface="Helvetica" pitchFamily="2" charset="0"/>
              </a:rPr>
              <a:t> of </a:t>
            </a:r>
            <a:r>
              <a:rPr lang="sk-SK" b="0" i="0" u="none" strike="noStrike" dirty="0" err="1">
                <a:solidFill>
                  <a:srgbClr val="000000"/>
                </a:solidFill>
                <a:effectLst/>
                <a:highlight>
                  <a:srgbClr val="FFF8CB"/>
                </a:highlight>
                <a:latin typeface="Helvetica" pitchFamily="2" charset="0"/>
              </a:rPr>
              <a:t>acute</a:t>
            </a:r>
            <a:r>
              <a:rPr lang="sk-SK" b="0" i="0" u="none" strike="noStrike" dirty="0">
                <a:solidFill>
                  <a:srgbClr val="000000"/>
                </a:solidFill>
                <a:effectLst/>
                <a:highlight>
                  <a:srgbClr val="FFF8CB"/>
                </a:highlight>
                <a:latin typeface="Helvetica" pitchFamily="2" charset="0"/>
              </a:rPr>
              <a:t> </a:t>
            </a:r>
            <a:r>
              <a:rPr lang="sk-SK" b="0" i="0" u="none" strike="noStrike" dirty="0" err="1">
                <a:solidFill>
                  <a:srgbClr val="000000"/>
                </a:solidFill>
                <a:effectLst/>
                <a:highlight>
                  <a:srgbClr val="FFF8CB"/>
                </a:highlight>
                <a:latin typeface="Helvetica" pitchFamily="2" charset="0"/>
              </a:rPr>
              <a:t>infarction</a:t>
            </a:r>
            <a:r>
              <a:rPr lang="sk-SK" b="0" i="0" u="none" strike="noStrike" dirty="0">
                <a:solidFill>
                  <a:srgbClr val="000000"/>
                </a:solidFill>
                <a:effectLst/>
                <a:highlight>
                  <a:srgbClr val="FFF8CB"/>
                </a:highlight>
                <a:latin typeface="Helvetica" pitchFamily="2" charset="0"/>
              </a:rPr>
              <a:t>: prominent </a:t>
            </a:r>
            <a:r>
              <a:rPr lang="sk-SK" b="0" i="0" u="none" strike="noStrike" dirty="0" err="1">
                <a:solidFill>
                  <a:srgbClr val="000000"/>
                </a:solidFill>
                <a:effectLst/>
                <a:highlight>
                  <a:srgbClr val="FFF8CB"/>
                </a:highlight>
                <a:latin typeface="Helvetica" pitchFamily="2" charset="0"/>
              </a:rPr>
              <a:t>reciprocal</a:t>
            </a:r>
            <a:r>
              <a:rPr lang="sk-SK" b="0" i="0" u="none" strike="noStrike" dirty="0">
                <a:solidFill>
                  <a:srgbClr val="000000"/>
                </a:solidFill>
                <a:effectLst/>
                <a:highlight>
                  <a:srgbClr val="FFF8CB"/>
                </a:highlight>
                <a:latin typeface="Helvetica" pitchFamily="2" charset="0"/>
              </a:rPr>
              <a:t> ST </a:t>
            </a:r>
            <a:r>
              <a:rPr lang="sk-SK" b="0" i="0" u="none" strike="noStrike" dirty="0" err="1">
                <a:solidFill>
                  <a:srgbClr val="000000"/>
                </a:solidFill>
                <a:effectLst/>
                <a:highlight>
                  <a:srgbClr val="FFF8CB"/>
                </a:highlight>
                <a:latin typeface="Helvetica" pitchFamily="2" charset="0"/>
              </a:rPr>
              <a:t>depression</a:t>
            </a:r>
            <a:r>
              <a:rPr lang="sk-SK" b="0" i="0" u="none" strike="noStrike" dirty="0">
                <a:solidFill>
                  <a:srgbClr val="000000"/>
                </a:solidFill>
                <a:effectLst/>
                <a:highlight>
                  <a:srgbClr val="FFF8CB"/>
                </a:highlight>
                <a:latin typeface="Helvetica" pitchFamily="2" charset="0"/>
              </a:rPr>
              <a:t> </a:t>
            </a:r>
            <a:r>
              <a:rPr lang="sk-SK" b="0" i="0" u="none" strike="noStrike" dirty="0" err="1">
                <a:solidFill>
                  <a:srgbClr val="000000"/>
                </a:solidFill>
                <a:effectLst/>
                <a:highlight>
                  <a:srgbClr val="FFF8CB"/>
                </a:highlight>
                <a:latin typeface="Helvetica" pitchFamily="2" charset="0"/>
              </a:rPr>
              <a:t>with</a:t>
            </a:r>
            <a:r>
              <a:rPr lang="sk-SK" b="0" i="0" u="none" strike="noStrike" dirty="0">
                <a:solidFill>
                  <a:srgbClr val="000000"/>
                </a:solidFill>
                <a:effectLst/>
                <a:highlight>
                  <a:srgbClr val="FFF8CB"/>
                </a:highlight>
                <a:latin typeface="Helvetica" pitchFamily="2" charset="0"/>
              </a:rPr>
              <a:t> </a:t>
            </a:r>
            <a:r>
              <a:rPr lang="sk-SK" b="0" i="0" u="none" strike="noStrike" dirty="0" err="1">
                <a:solidFill>
                  <a:srgbClr val="000000"/>
                </a:solidFill>
                <a:effectLst/>
                <a:highlight>
                  <a:srgbClr val="FFF8CB"/>
                </a:highlight>
                <a:latin typeface="Helvetica" pitchFamily="2" charset="0"/>
              </a:rPr>
              <a:t>minimal</a:t>
            </a:r>
            <a:r>
              <a:rPr lang="sk-SK" b="0" i="0" u="none" strike="noStrike" dirty="0">
                <a:solidFill>
                  <a:srgbClr val="000000"/>
                </a:solidFill>
                <a:effectLst/>
                <a:highlight>
                  <a:srgbClr val="FFF8CB"/>
                </a:highlight>
                <a:latin typeface="Helvetica" pitchFamily="2" charset="0"/>
              </a:rPr>
              <a:t> </a:t>
            </a:r>
            <a:r>
              <a:rPr lang="sk-SK" b="0" i="0" u="none" strike="noStrike" dirty="0" err="1">
                <a:solidFill>
                  <a:srgbClr val="000000"/>
                </a:solidFill>
                <a:effectLst/>
                <a:highlight>
                  <a:srgbClr val="FFF8CB"/>
                </a:highlight>
                <a:latin typeface="Helvetica" pitchFamily="2" charset="0"/>
              </a:rPr>
              <a:t>primary</a:t>
            </a:r>
            <a:r>
              <a:rPr lang="sk-SK" b="0" i="0" u="none" strike="noStrike" dirty="0">
                <a:solidFill>
                  <a:srgbClr val="000000"/>
                </a:solidFill>
                <a:effectLst/>
                <a:highlight>
                  <a:srgbClr val="FFF8CB"/>
                </a:highlight>
                <a:latin typeface="Helvetica" pitchFamily="2" charset="0"/>
              </a:rPr>
              <a:t> ST </a:t>
            </a:r>
            <a:r>
              <a:rPr lang="sk-SK" b="0" i="0" u="none" strike="noStrike" dirty="0" err="1">
                <a:solidFill>
                  <a:srgbClr val="000000"/>
                </a:solidFill>
                <a:effectLst/>
                <a:highlight>
                  <a:srgbClr val="FFF8CB"/>
                </a:highlight>
                <a:latin typeface="Helvetica" pitchFamily="2" charset="0"/>
              </a:rPr>
              <a:t>elevation</a:t>
            </a:r>
            <a:r>
              <a:rPr lang="sk-SK" b="0" i="0" u="none" strike="noStrike" dirty="0">
                <a:solidFill>
                  <a:srgbClr val="000000"/>
                </a:solidFill>
                <a:effectLst/>
                <a:highlight>
                  <a:srgbClr val="FFF8CB"/>
                </a:highlight>
                <a:latin typeface="Helvetica" pitchFamily="2" charset="0"/>
              </a:rPr>
              <a:t>. </a:t>
            </a:r>
            <a:r>
              <a:rPr lang="sk-SK" b="0" i="0" u="none" strike="noStrike" dirty="0" err="1">
                <a:solidFill>
                  <a:srgbClr val="000000"/>
                </a:solidFill>
                <a:effectLst/>
                <a:highlight>
                  <a:srgbClr val="FFF8CB"/>
                </a:highlight>
                <a:latin typeface="Helvetica" pitchFamily="2" charset="0"/>
              </a:rPr>
              <a:t>Pacing</a:t>
            </a:r>
            <a:r>
              <a:rPr lang="sk-SK" b="0" i="0" u="none" strike="noStrike" dirty="0">
                <a:solidFill>
                  <a:srgbClr val="000000"/>
                </a:solidFill>
                <a:effectLst/>
                <a:highlight>
                  <a:srgbClr val="FFF8CB"/>
                </a:highlight>
                <a:latin typeface="Helvetica" pitchFamily="2" charset="0"/>
              </a:rPr>
              <a:t> </a:t>
            </a:r>
            <a:r>
              <a:rPr lang="sk-SK" b="0" i="0" u="none" strike="noStrike" dirty="0" err="1">
                <a:solidFill>
                  <a:srgbClr val="000000"/>
                </a:solidFill>
                <a:effectLst/>
                <a:highlight>
                  <a:srgbClr val="FFF8CB"/>
                </a:highlight>
                <a:latin typeface="Helvetica" pitchFamily="2" charset="0"/>
              </a:rPr>
              <a:t>Clin</a:t>
            </a:r>
            <a:r>
              <a:rPr lang="sk-SK" b="0" i="0" u="none" strike="noStrike" dirty="0">
                <a:solidFill>
                  <a:srgbClr val="000000"/>
                </a:solidFill>
                <a:effectLst/>
                <a:highlight>
                  <a:srgbClr val="FFF8CB"/>
                </a:highlight>
                <a:latin typeface="Helvetica" pitchFamily="2" charset="0"/>
              </a:rPr>
              <a:t> </a:t>
            </a:r>
            <a:r>
              <a:rPr lang="sk-SK" b="0" i="0" u="none" strike="noStrike" dirty="0" err="1">
                <a:solidFill>
                  <a:srgbClr val="000000"/>
                </a:solidFill>
                <a:effectLst/>
                <a:highlight>
                  <a:srgbClr val="FFF8CB"/>
                </a:highlight>
                <a:latin typeface="Helvetica" pitchFamily="2" charset="0"/>
              </a:rPr>
              <a:t>Electrophysiol</a:t>
            </a:r>
            <a:r>
              <a:rPr lang="sk-SK" b="0" i="0" u="none" strike="noStrike" dirty="0">
                <a:solidFill>
                  <a:srgbClr val="000000"/>
                </a:solidFill>
                <a:effectLst/>
                <a:highlight>
                  <a:srgbClr val="FFF8CB"/>
                </a:highlight>
                <a:latin typeface="Helvetica" pitchFamily="2" charset="0"/>
              </a:rPr>
              <a:t> 1981; 4: 709-12.)</a:t>
            </a:r>
            <a:endParaRPr lang="en-GB" dirty="0"/>
          </a:p>
        </p:txBody>
      </p:sp>
      <p:sp>
        <p:nvSpPr>
          <p:cNvPr id="4" name="Zástupný symbol pro číslo snímku 3"/>
          <p:cNvSpPr>
            <a:spLocks noGrp="1"/>
          </p:cNvSpPr>
          <p:nvPr>
            <p:ph type="sldNum" sz="quarter" idx="10"/>
          </p:nvPr>
        </p:nvSpPr>
        <p:spPr/>
        <p:txBody>
          <a:bodyPr/>
          <a:lstStyle/>
          <a:p>
            <a:fld id="{761BE1E8-AA28-4ACD-ADE0-D36F3D86E68B}" type="slidenum">
              <a:rPr lang="en-GB" smtClean="0"/>
              <a:t>16</a:t>
            </a:fld>
            <a:endParaRPr lang="en-GB"/>
          </a:p>
        </p:txBody>
      </p:sp>
    </p:spTree>
    <p:extLst>
      <p:ext uri="{BB962C8B-B14F-4D97-AF65-F5344CB8AC3E}">
        <p14:creationId xmlns:p14="http://schemas.microsoft.com/office/powerpoint/2010/main" val="12112774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sk-SK" b="0" i="0" u="none" strike="noStrike" dirty="0">
                <a:solidFill>
                  <a:srgbClr val="000000"/>
                </a:solidFill>
                <a:effectLst/>
                <a:highlight>
                  <a:srgbClr val="FFF8CB"/>
                </a:highlight>
                <a:latin typeface="Helvetica" pitchFamily="2" charset="0"/>
              </a:rPr>
              <a:t>Výsledky zo stránky:</a:t>
            </a:r>
          </a:p>
          <a:p>
            <a:r>
              <a:rPr lang="sk-SK" b="0" i="0" u="none" strike="noStrike" dirty="0" err="1">
                <a:solidFill>
                  <a:srgbClr val="000000"/>
                </a:solidFill>
                <a:effectLst/>
                <a:highlight>
                  <a:srgbClr val="FFF8CB"/>
                </a:highlight>
                <a:latin typeface="Helvetica" pitchFamily="2" charset="0"/>
              </a:rPr>
              <a:t>Sinus</a:t>
            </a:r>
            <a:r>
              <a:rPr lang="sk-SK" b="0" i="0" u="none" strike="noStrike" dirty="0">
                <a:solidFill>
                  <a:srgbClr val="000000"/>
                </a:solidFill>
                <a:effectLst/>
                <a:highlight>
                  <a:srgbClr val="FFF8CB"/>
                </a:highlight>
                <a:latin typeface="Helvetica" pitchFamily="2" charset="0"/>
              </a:rPr>
              <a:t> </a:t>
            </a:r>
            <a:r>
              <a:rPr lang="sk-SK" b="0" i="0" u="none" strike="noStrike" dirty="0" err="1">
                <a:solidFill>
                  <a:srgbClr val="000000"/>
                </a:solidFill>
                <a:effectLst/>
                <a:highlight>
                  <a:srgbClr val="FFF8CB"/>
                </a:highlight>
                <a:latin typeface="Helvetica" pitchFamily="2" charset="0"/>
              </a:rPr>
              <a:t>rhythm</a:t>
            </a:r>
            <a:r>
              <a:rPr lang="sk-SK" b="0" i="0" u="none" strike="noStrike" dirty="0">
                <a:solidFill>
                  <a:srgbClr val="000000"/>
                </a:solidFill>
                <a:effectLst/>
                <a:highlight>
                  <a:srgbClr val="FFF8CB"/>
                </a:highlight>
                <a:latin typeface="Helvetica" pitchFamily="2" charset="0"/>
              </a:rPr>
              <a:t> </a:t>
            </a:r>
            <a:r>
              <a:rPr lang="sk-SK" b="0" i="0" u="none" strike="noStrike" dirty="0" err="1">
                <a:solidFill>
                  <a:srgbClr val="000000"/>
                </a:solidFill>
                <a:effectLst/>
                <a:highlight>
                  <a:srgbClr val="FFF8CB"/>
                </a:highlight>
                <a:latin typeface="Helvetica" pitchFamily="2" charset="0"/>
              </a:rPr>
              <a:t>is</a:t>
            </a:r>
            <a:r>
              <a:rPr lang="sk-SK" b="0" i="0" u="none" strike="noStrike" dirty="0">
                <a:solidFill>
                  <a:srgbClr val="000000"/>
                </a:solidFill>
                <a:effectLst/>
                <a:highlight>
                  <a:srgbClr val="FFF8CB"/>
                </a:highlight>
                <a:latin typeface="Helvetica" pitchFamily="2" charset="0"/>
              </a:rPr>
              <a:t> </a:t>
            </a:r>
            <a:r>
              <a:rPr lang="sk-SK" b="0" i="0" u="none" strike="noStrike" dirty="0" err="1">
                <a:solidFill>
                  <a:srgbClr val="000000"/>
                </a:solidFill>
                <a:effectLst/>
                <a:highlight>
                  <a:srgbClr val="FFF8CB"/>
                </a:highlight>
                <a:latin typeface="Helvetica" pitchFamily="2" charset="0"/>
              </a:rPr>
              <a:t>present</a:t>
            </a:r>
            <a:r>
              <a:rPr lang="sk-SK" b="0" i="0" u="none" strike="noStrike" dirty="0">
                <a:solidFill>
                  <a:srgbClr val="000000"/>
                </a:solidFill>
                <a:effectLst/>
                <a:highlight>
                  <a:srgbClr val="FFF8CB"/>
                </a:highlight>
                <a:latin typeface="Helvetica" pitchFamily="2" charset="0"/>
              </a:rPr>
              <a:t> (P </a:t>
            </a:r>
            <a:r>
              <a:rPr lang="sk-SK" b="0" i="0" u="none" strike="noStrike" dirty="0" err="1">
                <a:solidFill>
                  <a:srgbClr val="000000"/>
                </a:solidFill>
                <a:effectLst/>
                <a:highlight>
                  <a:srgbClr val="FFF8CB"/>
                </a:highlight>
                <a:latin typeface="Helvetica" pitchFamily="2" charset="0"/>
              </a:rPr>
              <a:t>wave</a:t>
            </a:r>
            <a:r>
              <a:rPr lang="sk-SK" b="0" i="0" u="none" strike="noStrike" dirty="0">
                <a:solidFill>
                  <a:srgbClr val="000000"/>
                </a:solidFill>
                <a:effectLst/>
                <a:highlight>
                  <a:srgbClr val="FFF8CB"/>
                </a:highlight>
                <a:latin typeface="Helvetica" pitchFamily="2" charset="0"/>
              </a:rPr>
              <a:t> rate 94/min) </a:t>
            </a:r>
            <a:r>
              <a:rPr lang="sk-SK" b="0" i="0" u="none" strike="noStrike" dirty="0" err="1">
                <a:solidFill>
                  <a:srgbClr val="000000"/>
                </a:solidFill>
                <a:effectLst/>
                <a:highlight>
                  <a:srgbClr val="FFF8CB"/>
                </a:highlight>
                <a:latin typeface="Helvetica" pitchFamily="2" charset="0"/>
              </a:rPr>
              <a:t>with</a:t>
            </a:r>
            <a:r>
              <a:rPr lang="sk-SK" b="0" i="0" u="none" strike="noStrike" dirty="0">
                <a:solidFill>
                  <a:srgbClr val="000000"/>
                </a:solidFill>
                <a:effectLst/>
                <a:highlight>
                  <a:srgbClr val="FFF8CB"/>
                </a:highlight>
                <a:latin typeface="Helvetica" pitchFamily="2" charset="0"/>
              </a:rPr>
              <a:t> AV </a:t>
            </a:r>
            <a:r>
              <a:rPr lang="sk-SK" b="0" i="0" u="none" strike="noStrike" dirty="0" err="1">
                <a:solidFill>
                  <a:srgbClr val="000000"/>
                </a:solidFill>
                <a:effectLst/>
                <a:highlight>
                  <a:srgbClr val="FFF8CB"/>
                </a:highlight>
                <a:latin typeface="Helvetica" pitchFamily="2" charset="0"/>
              </a:rPr>
              <a:t>Wenckebach</a:t>
            </a:r>
            <a:r>
              <a:rPr lang="sk-SK" b="0" i="0" u="none" strike="noStrike" dirty="0">
                <a:solidFill>
                  <a:srgbClr val="000000"/>
                </a:solidFill>
                <a:effectLst/>
                <a:highlight>
                  <a:srgbClr val="FFF8CB"/>
                </a:highlight>
                <a:latin typeface="Helvetica" pitchFamily="2" charset="0"/>
              </a:rPr>
              <a:t> (3:2 and 4:3 AV ) </a:t>
            </a:r>
            <a:r>
              <a:rPr lang="sk-SK" b="0" i="0" u="none" strike="noStrike" dirty="0" err="1">
                <a:solidFill>
                  <a:srgbClr val="000000"/>
                </a:solidFill>
                <a:effectLst/>
                <a:highlight>
                  <a:srgbClr val="FFF8CB"/>
                </a:highlight>
                <a:latin typeface="Helvetica" pitchFamily="2" charset="0"/>
              </a:rPr>
              <a:t>conduction</a:t>
            </a:r>
            <a:endParaRPr lang="sk-SK" b="0" i="0" u="none" strike="noStrike" dirty="0">
              <a:solidFill>
                <a:srgbClr val="000000"/>
              </a:solidFill>
              <a:effectLst/>
              <a:highlight>
                <a:srgbClr val="FFF8CB"/>
              </a:highlight>
              <a:latin typeface="Helvetica" pitchFamily="2" charset="0"/>
            </a:endParaRPr>
          </a:p>
          <a:p>
            <a:endParaRPr lang="sk-SK" b="0" i="0" u="none" strike="noStrike" dirty="0">
              <a:solidFill>
                <a:srgbClr val="000000"/>
              </a:solidFill>
              <a:effectLst/>
              <a:highlight>
                <a:srgbClr val="FFF8CB"/>
              </a:highlight>
              <a:latin typeface="Helvetica" pitchFamily="2" charset="0"/>
            </a:endParaRPr>
          </a:p>
          <a:p>
            <a:r>
              <a:rPr lang="sk-SK" b="0" i="0" u="none" strike="noStrike" dirty="0" err="1">
                <a:solidFill>
                  <a:srgbClr val="000000"/>
                </a:solidFill>
                <a:effectLst/>
                <a:highlight>
                  <a:srgbClr val="FFF8CB"/>
                </a:highlight>
                <a:latin typeface="Helvetica" pitchFamily="2" charset="0"/>
              </a:rPr>
              <a:t>Sinus</a:t>
            </a:r>
            <a:r>
              <a:rPr lang="sk-SK" b="0" i="0" u="none" strike="noStrike" dirty="0">
                <a:solidFill>
                  <a:srgbClr val="000000"/>
                </a:solidFill>
                <a:effectLst/>
                <a:highlight>
                  <a:srgbClr val="FFF8CB"/>
                </a:highlight>
                <a:latin typeface="Helvetica" pitchFamily="2" charset="0"/>
              </a:rPr>
              <a:t> </a:t>
            </a:r>
            <a:r>
              <a:rPr lang="sk-SK" b="0" i="0" u="none" strike="noStrike" dirty="0" err="1">
                <a:solidFill>
                  <a:srgbClr val="000000"/>
                </a:solidFill>
                <a:effectLst/>
                <a:highlight>
                  <a:srgbClr val="FFF8CB"/>
                </a:highlight>
                <a:latin typeface="Helvetica" pitchFamily="2" charset="0"/>
              </a:rPr>
              <a:t>rhythm</a:t>
            </a:r>
            <a:r>
              <a:rPr lang="sk-SK" b="0" i="0" u="none" strike="noStrike" dirty="0">
                <a:solidFill>
                  <a:srgbClr val="000000"/>
                </a:solidFill>
                <a:effectLst/>
                <a:highlight>
                  <a:srgbClr val="FFF8CB"/>
                </a:highlight>
                <a:latin typeface="Helvetica" pitchFamily="2" charset="0"/>
              </a:rPr>
              <a:t> </a:t>
            </a:r>
            <a:r>
              <a:rPr lang="sk-SK" b="0" i="0" u="none" strike="noStrike" dirty="0" err="1">
                <a:solidFill>
                  <a:srgbClr val="000000"/>
                </a:solidFill>
                <a:effectLst/>
                <a:highlight>
                  <a:srgbClr val="FFF8CB"/>
                </a:highlight>
                <a:latin typeface="Helvetica" pitchFamily="2" charset="0"/>
              </a:rPr>
              <a:t>is</a:t>
            </a:r>
            <a:r>
              <a:rPr lang="sk-SK" b="0" i="0" u="none" strike="noStrike" dirty="0">
                <a:solidFill>
                  <a:srgbClr val="000000"/>
                </a:solidFill>
                <a:effectLst/>
                <a:highlight>
                  <a:srgbClr val="FFF8CB"/>
                </a:highlight>
                <a:latin typeface="Helvetica" pitchFamily="2" charset="0"/>
              </a:rPr>
              <a:t> </a:t>
            </a:r>
            <a:r>
              <a:rPr lang="sk-SK" b="0" i="0" u="none" strike="noStrike" dirty="0" err="1">
                <a:solidFill>
                  <a:srgbClr val="000000"/>
                </a:solidFill>
                <a:effectLst/>
                <a:highlight>
                  <a:srgbClr val="FFF8CB"/>
                </a:highlight>
                <a:latin typeface="Helvetica" pitchFamily="2" charset="0"/>
              </a:rPr>
              <a:t>present</a:t>
            </a:r>
            <a:r>
              <a:rPr lang="sk-SK" b="0" i="0" u="none" strike="noStrike" dirty="0">
                <a:solidFill>
                  <a:srgbClr val="000000"/>
                </a:solidFill>
                <a:effectLst/>
                <a:highlight>
                  <a:srgbClr val="FFF8CB"/>
                </a:highlight>
                <a:latin typeface="Helvetica" pitchFamily="2" charset="0"/>
              </a:rPr>
              <a:t> (P </a:t>
            </a:r>
            <a:r>
              <a:rPr lang="sk-SK" b="0" i="0" u="none" strike="noStrike" dirty="0" err="1">
                <a:solidFill>
                  <a:srgbClr val="000000"/>
                </a:solidFill>
                <a:effectLst/>
                <a:highlight>
                  <a:srgbClr val="FFF8CB"/>
                </a:highlight>
                <a:latin typeface="Helvetica" pitchFamily="2" charset="0"/>
              </a:rPr>
              <a:t>wave</a:t>
            </a:r>
            <a:r>
              <a:rPr lang="sk-SK" b="0" i="0" u="none" strike="noStrike" dirty="0">
                <a:solidFill>
                  <a:srgbClr val="000000"/>
                </a:solidFill>
                <a:effectLst/>
                <a:highlight>
                  <a:srgbClr val="FFF8CB"/>
                </a:highlight>
                <a:latin typeface="Helvetica" pitchFamily="2" charset="0"/>
              </a:rPr>
              <a:t> rate 94/min) </a:t>
            </a:r>
            <a:r>
              <a:rPr lang="sk-SK" b="0" i="0" u="none" strike="noStrike" dirty="0" err="1">
                <a:solidFill>
                  <a:srgbClr val="000000"/>
                </a:solidFill>
                <a:effectLst/>
                <a:highlight>
                  <a:srgbClr val="FFF8CB"/>
                </a:highlight>
                <a:latin typeface="Helvetica" pitchFamily="2" charset="0"/>
              </a:rPr>
              <a:t>with</a:t>
            </a:r>
            <a:r>
              <a:rPr lang="sk-SK" b="0" i="0" u="none" strike="noStrike" dirty="0">
                <a:solidFill>
                  <a:srgbClr val="000000"/>
                </a:solidFill>
                <a:effectLst/>
                <a:highlight>
                  <a:srgbClr val="FFF8CB"/>
                </a:highlight>
                <a:latin typeface="Helvetica" pitchFamily="2" charset="0"/>
              </a:rPr>
              <a:t> AV </a:t>
            </a:r>
            <a:r>
              <a:rPr lang="sk-SK" b="0" i="0" u="none" strike="noStrike" dirty="0" err="1">
                <a:solidFill>
                  <a:srgbClr val="000000"/>
                </a:solidFill>
                <a:effectLst/>
                <a:highlight>
                  <a:srgbClr val="FFF8CB"/>
                </a:highlight>
                <a:latin typeface="Helvetica" pitchFamily="2" charset="0"/>
              </a:rPr>
              <a:t>Wenckebach</a:t>
            </a:r>
            <a:r>
              <a:rPr lang="sk-SK" b="0" i="0" u="none" strike="noStrike" dirty="0">
                <a:solidFill>
                  <a:srgbClr val="000000"/>
                </a:solidFill>
                <a:effectLst/>
                <a:highlight>
                  <a:srgbClr val="FFF8CB"/>
                </a:highlight>
                <a:latin typeface="Helvetica" pitchFamily="2" charset="0"/>
              </a:rPr>
              <a:t> (3:2 and 4:3 AV ) </a:t>
            </a:r>
            <a:r>
              <a:rPr lang="sk-SK" b="0" i="0" u="none" strike="noStrike" dirty="0" err="1">
                <a:solidFill>
                  <a:srgbClr val="000000"/>
                </a:solidFill>
                <a:effectLst/>
                <a:highlight>
                  <a:srgbClr val="FFF8CB"/>
                </a:highlight>
                <a:latin typeface="Helvetica" pitchFamily="2" charset="0"/>
              </a:rPr>
              <a:t>conduction</a:t>
            </a:r>
            <a:r>
              <a:rPr lang="sk-SK" b="0" i="0" u="none" strike="noStrike" dirty="0">
                <a:solidFill>
                  <a:srgbClr val="000000"/>
                </a:solidFill>
                <a:effectLst/>
                <a:highlight>
                  <a:srgbClr val="FFF8CB"/>
                </a:highlight>
                <a:latin typeface="Helvetica" pitchFamily="2" charset="0"/>
              </a:rPr>
              <a:t>. </a:t>
            </a:r>
            <a:r>
              <a:rPr lang="sk-SK" b="0" i="0" u="none" strike="noStrike" dirty="0" err="1">
                <a:solidFill>
                  <a:srgbClr val="000000"/>
                </a:solidFill>
                <a:effectLst/>
                <a:highlight>
                  <a:srgbClr val="FFF8CB"/>
                </a:highlight>
                <a:latin typeface="Helvetica" pitchFamily="2" charset="0"/>
              </a:rPr>
              <a:t>This</a:t>
            </a:r>
            <a:r>
              <a:rPr lang="sk-SK" b="0" i="0" u="none" strike="noStrike" dirty="0">
                <a:solidFill>
                  <a:srgbClr val="000000"/>
                </a:solidFill>
                <a:effectLst/>
                <a:highlight>
                  <a:srgbClr val="FFF8CB"/>
                </a:highlight>
                <a:latin typeface="Helvetica" pitchFamily="2" charset="0"/>
              </a:rPr>
              <a:t> </a:t>
            </a:r>
            <a:r>
              <a:rPr lang="sk-SK" b="0" i="0" u="none" strike="noStrike" dirty="0" err="1">
                <a:solidFill>
                  <a:srgbClr val="000000"/>
                </a:solidFill>
                <a:effectLst/>
                <a:highlight>
                  <a:srgbClr val="FFF8CB"/>
                </a:highlight>
                <a:latin typeface="Helvetica" pitchFamily="2" charset="0"/>
              </a:rPr>
              <a:t>conduction</a:t>
            </a:r>
            <a:r>
              <a:rPr lang="sk-SK" b="0" i="0" u="none" strike="noStrike" dirty="0">
                <a:solidFill>
                  <a:srgbClr val="000000"/>
                </a:solidFill>
                <a:effectLst/>
                <a:highlight>
                  <a:srgbClr val="FFF8CB"/>
                </a:highlight>
                <a:latin typeface="Helvetica" pitchFamily="2" charset="0"/>
              </a:rPr>
              <a:t> </a:t>
            </a:r>
            <a:r>
              <a:rPr lang="sk-SK" b="0" i="0" u="none" strike="noStrike" dirty="0" err="1">
                <a:solidFill>
                  <a:srgbClr val="000000"/>
                </a:solidFill>
                <a:effectLst/>
                <a:highlight>
                  <a:srgbClr val="FFF8CB"/>
                </a:highlight>
                <a:latin typeface="Helvetica" pitchFamily="2" charset="0"/>
              </a:rPr>
              <a:t>problem</a:t>
            </a:r>
            <a:r>
              <a:rPr lang="sk-SK" b="0" i="0" u="none" strike="noStrike" dirty="0">
                <a:solidFill>
                  <a:srgbClr val="000000"/>
                </a:solidFill>
                <a:effectLst/>
                <a:highlight>
                  <a:srgbClr val="FFF8CB"/>
                </a:highlight>
                <a:latin typeface="Helvetica" pitchFamily="2" charset="0"/>
              </a:rPr>
              <a:t> </a:t>
            </a:r>
            <a:r>
              <a:rPr lang="sk-SK" b="0" i="0" u="none" strike="noStrike" dirty="0" err="1">
                <a:solidFill>
                  <a:srgbClr val="000000"/>
                </a:solidFill>
                <a:effectLst/>
                <a:highlight>
                  <a:srgbClr val="FFF8CB"/>
                </a:highlight>
                <a:latin typeface="Helvetica" pitchFamily="2" charset="0"/>
              </a:rPr>
              <a:t>is</a:t>
            </a:r>
            <a:r>
              <a:rPr lang="sk-SK" b="0" i="0" u="none" strike="noStrike" dirty="0">
                <a:solidFill>
                  <a:srgbClr val="000000"/>
                </a:solidFill>
                <a:effectLst/>
                <a:highlight>
                  <a:srgbClr val="FFF8CB"/>
                </a:highlight>
                <a:latin typeface="Helvetica" pitchFamily="2" charset="0"/>
              </a:rPr>
              <a:t> </a:t>
            </a:r>
            <a:r>
              <a:rPr lang="sk-SK" b="0" i="0" u="none" strike="noStrike" dirty="0" err="1">
                <a:solidFill>
                  <a:srgbClr val="000000"/>
                </a:solidFill>
                <a:effectLst/>
                <a:highlight>
                  <a:srgbClr val="FFF8CB"/>
                </a:highlight>
                <a:latin typeface="Helvetica" pitchFamily="2" charset="0"/>
              </a:rPr>
              <a:t>present</a:t>
            </a:r>
            <a:r>
              <a:rPr lang="sk-SK" b="0" i="0" u="none" strike="noStrike" dirty="0">
                <a:solidFill>
                  <a:srgbClr val="000000"/>
                </a:solidFill>
                <a:effectLst/>
                <a:highlight>
                  <a:srgbClr val="FFF8CB"/>
                </a:highlight>
                <a:latin typeface="Helvetica" pitchFamily="2" charset="0"/>
              </a:rPr>
              <a:t> in </a:t>
            </a:r>
            <a:r>
              <a:rPr lang="sk-SK" b="0" i="0" u="none" strike="noStrike" dirty="0" err="1">
                <a:solidFill>
                  <a:srgbClr val="000000"/>
                </a:solidFill>
                <a:effectLst/>
                <a:highlight>
                  <a:srgbClr val="FFF8CB"/>
                </a:highlight>
                <a:latin typeface="Helvetica" pitchFamily="2" charset="0"/>
              </a:rPr>
              <a:t>the</a:t>
            </a:r>
            <a:r>
              <a:rPr lang="sk-SK" b="0" i="0" u="none" strike="noStrike" dirty="0">
                <a:solidFill>
                  <a:srgbClr val="000000"/>
                </a:solidFill>
                <a:effectLst/>
                <a:highlight>
                  <a:srgbClr val="FFF8CB"/>
                </a:highlight>
                <a:latin typeface="Helvetica" pitchFamily="2" charset="0"/>
              </a:rPr>
              <a:t> </a:t>
            </a:r>
            <a:r>
              <a:rPr lang="sk-SK" b="0" i="0" u="none" strike="noStrike" dirty="0" err="1">
                <a:solidFill>
                  <a:srgbClr val="000000"/>
                </a:solidFill>
                <a:effectLst/>
                <a:highlight>
                  <a:srgbClr val="FFF8CB"/>
                </a:highlight>
                <a:latin typeface="Helvetica" pitchFamily="2" charset="0"/>
              </a:rPr>
              <a:t>context</a:t>
            </a:r>
            <a:r>
              <a:rPr lang="sk-SK" b="0" i="0" u="none" strike="noStrike" dirty="0">
                <a:solidFill>
                  <a:srgbClr val="000000"/>
                </a:solidFill>
                <a:effectLst/>
                <a:highlight>
                  <a:srgbClr val="FFF8CB"/>
                </a:highlight>
                <a:latin typeface="Helvetica" pitchFamily="2" charset="0"/>
              </a:rPr>
              <a:t> of </a:t>
            </a:r>
            <a:r>
              <a:rPr lang="sk-SK" b="0" i="0" u="none" strike="noStrike" dirty="0" err="1">
                <a:solidFill>
                  <a:srgbClr val="000000"/>
                </a:solidFill>
                <a:effectLst/>
                <a:highlight>
                  <a:srgbClr val="FFF8CB"/>
                </a:highlight>
                <a:latin typeface="Helvetica" pitchFamily="2" charset="0"/>
              </a:rPr>
              <a:t>an</a:t>
            </a:r>
            <a:r>
              <a:rPr lang="sk-SK" b="0" i="0" u="none" strike="noStrike" dirty="0">
                <a:solidFill>
                  <a:srgbClr val="000000"/>
                </a:solidFill>
                <a:effectLst/>
                <a:highlight>
                  <a:srgbClr val="FFF8CB"/>
                </a:highlight>
                <a:latin typeface="Helvetica" pitchFamily="2" charset="0"/>
              </a:rPr>
              <a:t> </a:t>
            </a:r>
            <a:r>
              <a:rPr lang="sk-SK" b="0" i="0" u="none" strike="noStrike" dirty="0" err="1">
                <a:solidFill>
                  <a:srgbClr val="000000"/>
                </a:solidFill>
                <a:effectLst/>
                <a:highlight>
                  <a:srgbClr val="FFF8CB"/>
                </a:highlight>
                <a:latin typeface="Helvetica" pitchFamily="2" charset="0"/>
              </a:rPr>
              <a:t>acute</a:t>
            </a:r>
            <a:r>
              <a:rPr lang="sk-SK" b="0" i="0" u="none" strike="noStrike" dirty="0">
                <a:solidFill>
                  <a:srgbClr val="000000"/>
                </a:solidFill>
                <a:effectLst/>
                <a:highlight>
                  <a:srgbClr val="FFF8CB"/>
                </a:highlight>
                <a:latin typeface="Helvetica" pitchFamily="2" charset="0"/>
              </a:rPr>
              <a:t>/</a:t>
            </a:r>
            <a:r>
              <a:rPr lang="sk-SK" b="0" i="0" u="none" strike="noStrike" dirty="0" err="1">
                <a:solidFill>
                  <a:srgbClr val="000000"/>
                </a:solidFill>
                <a:effectLst/>
                <a:highlight>
                  <a:srgbClr val="FFF8CB"/>
                </a:highlight>
                <a:latin typeface="Helvetica" pitchFamily="2" charset="0"/>
              </a:rPr>
              <a:t>evolving</a:t>
            </a:r>
            <a:r>
              <a:rPr lang="sk-SK" b="0" i="0" u="none" strike="noStrike" dirty="0">
                <a:solidFill>
                  <a:srgbClr val="000000"/>
                </a:solidFill>
                <a:effectLst/>
                <a:highlight>
                  <a:srgbClr val="FFF8CB"/>
                </a:highlight>
                <a:latin typeface="Helvetica" pitchFamily="2" charset="0"/>
              </a:rPr>
              <a:t> </a:t>
            </a:r>
            <a:r>
              <a:rPr lang="sk-SK" b="0" i="0" u="none" strike="noStrike" dirty="0" err="1">
                <a:solidFill>
                  <a:srgbClr val="000000"/>
                </a:solidFill>
                <a:effectLst/>
                <a:highlight>
                  <a:srgbClr val="FFF8CB"/>
                </a:highlight>
                <a:latin typeface="Helvetica" pitchFamily="2" charset="0"/>
              </a:rPr>
              <a:t>postero-lateral</a:t>
            </a:r>
            <a:r>
              <a:rPr lang="sk-SK" b="0" i="0" u="none" strike="noStrike" dirty="0">
                <a:solidFill>
                  <a:srgbClr val="000000"/>
                </a:solidFill>
                <a:effectLst/>
                <a:highlight>
                  <a:srgbClr val="FFF8CB"/>
                </a:highlight>
                <a:latin typeface="Helvetica" pitchFamily="2" charset="0"/>
              </a:rPr>
              <a:t> </a:t>
            </a:r>
            <a:r>
              <a:rPr lang="sk-SK" b="0" i="0" u="none" strike="noStrike" dirty="0" err="1">
                <a:solidFill>
                  <a:srgbClr val="000000"/>
                </a:solidFill>
                <a:effectLst/>
                <a:highlight>
                  <a:srgbClr val="FFF8CB"/>
                </a:highlight>
                <a:latin typeface="Helvetica" pitchFamily="2" charset="0"/>
              </a:rPr>
              <a:t>myocardial</a:t>
            </a:r>
            <a:r>
              <a:rPr lang="sk-SK" b="0" i="0" u="none" strike="noStrike" dirty="0">
                <a:solidFill>
                  <a:srgbClr val="000000"/>
                </a:solidFill>
                <a:effectLst/>
                <a:highlight>
                  <a:srgbClr val="FFF8CB"/>
                </a:highlight>
                <a:latin typeface="Helvetica" pitchFamily="2" charset="0"/>
              </a:rPr>
              <a:t> </a:t>
            </a:r>
            <a:r>
              <a:rPr lang="sk-SK" b="0" i="0" u="none" strike="noStrike" dirty="0" err="1">
                <a:solidFill>
                  <a:srgbClr val="000000"/>
                </a:solidFill>
                <a:effectLst/>
                <a:highlight>
                  <a:srgbClr val="FFF8CB"/>
                </a:highlight>
                <a:latin typeface="Helvetica" pitchFamily="2" charset="0"/>
              </a:rPr>
              <a:t>infarction</a:t>
            </a:r>
            <a:r>
              <a:rPr lang="sk-SK" b="0" i="0" u="none" strike="noStrike" dirty="0">
                <a:solidFill>
                  <a:srgbClr val="000000"/>
                </a:solidFill>
                <a:effectLst/>
                <a:highlight>
                  <a:srgbClr val="FFF8CB"/>
                </a:highlight>
                <a:latin typeface="Helvetica" pitchFamily="2" charset="0"/>
              </a:rPr>
              <a:t> (MI). Note </a:t>
            </a:r>
            <a:r>
              <a:rPr lang="sk-SK" b="0" i="0" u="none" strike="noStrike" dirty="0" err="1">
                <a:solidFill>
                  <a:srgbClr val="000000"/>
                </a:solidFill>
                <a:effectLst/>
                <a:highlight>
                  <a:srgbClr val="FFF8CB"/>
                </a:highlight>
                <a:latin typeface="Helvetica" pitchFamily="2" charset="0"/>
              </a:rPr>
              <a:t>very</a:t>
            </a:r>
            <a:r>
              <a:rPr lang="sk-SK" b="0" i="0" u="none" strike="noStrike" dirty="0">
                <a:solidFill>
                  <a:srgbClr val="000000"/>
                </a:solidFill>
                <a:effectLst/>
                <a:highlight>
                  <a:srgbClr val="FFF8CB"/>
                </a:highlight>
                <a:latin typeface="Helvetica" pitchFamily="2" charset="0"/>
              </a:rPr>
              <a:t> </a:t>
            </a:r>
            <a:r>
              <a:rPr lang="sk-SK" b="0" i="0" u="none" strike="noStrike" dirty="0" err="1">
                <a:solidFill>
                  <a:srgbClr val="000000"/>
                </a:solidFill>
                <a:effectLst/>
                <a:highlight>
                  <a:srgbClr val="FFF8CB"/>
                </a:highlight>
                <a:latin typeface="Helvetica" pitchFamily="2" charset="0"/>
              </a:rPr>
              <a:t>subtle</a:t>
            </a:r>
            <a:r>
              <a:rPr lang="sk-SK" b="0" i="0" u="none" strike="noStrike" dirty="0">
                <a:solidFill>
                  <a:srgbClr val="000000"/>
                </a:solidFill>
                <a:effectLst/>
                <a:highlight>
                  <a:srgbClr val="FFF8CB"/>
                </a:highlight>
                <a:latin typeface="Helvetica" pitchFamily="2" charset="0"/>
              </a:rPr>
              <a:t> ST </a:t>
            </a:r>
            <a:r>
              <a:rPr lang="sk-SK" b="0" i="0" u="none" strike="noStrike" dirty="0" err="1">
                <a:solidFill>
                  <a:srgbClr val="000000"/>
                </a:solidFill>
                <a:effectLst/>
                <a:highlight>
                  <a:srgbClr val="FFF8CB"/>
                </a:highlight>
                <a:latin typeface="Helvetica" pitchFamily="2" charset="0"/>
              </a:rPr>
              <a:t>elevations</a:t>
            </a:r>
            <a:r>
              <a:rPr lang="sk-SK" b="0" i="0" u="none" strike="noStrike" dirty="0">
                <a:solidFill>
                  <a:srgbClr val="000000"/>
                </a:solidFill>
                <a:effectLst/>
                <a:highlight>
                  <a:srgbClr val="FFF8CB"/>
                </a:highlight>
                <a:latin typeface="Helvetica" pitchFamily="2" charset="0"/>
              </a:rPr>
              <a:t> in I, </a:t>
            </a:r>
            <a:r>
              <a:rPr lang="sk-SK" b="0" i="0" u="none" strike="noStrike" dirty="0" err="1">
                <a:solidFill>
                  <a:srgbClr val="000000"/>
                </a:solidFill>
                <a:effectLst/>
                <a:highlight>
                  <a:srgbClr val="FFF8CB"/>
                </a:highlight>
                <a:latin typeface="Helvetica" pitchFamily="2" charset="0"/>
              </a:rPr>
              <a:t>relative</a:t>
            </a:r>
            <a:r>
              <a:rPr lang="sk-SK" b="0" i="0" u="none" strike="noStrike" dirty="0">
                <a:solidFill>
                  <a:srgbClr val="000000"/>
                </a:solidFill>
                <a:effectLst/>
                <a:highlight>
                  <a:srgbClr val="FFF8CB"/>
                </a:highlight>
                <a:latin typeface="Helvetica" pitchFamily="2" charset="0"/>
              </a:rPr>
              <a:t> to </a:t>
            </a:r>
            <a:r>
              <a:rPr lang="sk-SK" b="0" i="0" u="none" strike="noStrike" dirty="0" err="1">
                <a:solidFill>
                  <a:srgbClr val="000000"/>
                </a:solidFill>
                <a:effectLst/>
                <a:highlight>
                  <a:srgbClr val="FFF8CB"/>
                </a:highlight>
                <a:latin typeface="Helvetica" pitchFamily="2" charset="0"/>
              </a:rPr>
              <a:t>the</a:t>
            </a:r>
            <a:r>
              <a:rPr lang="sk-SK" b="0" i="0" u="none" strike="noStrike" dirty="0">
                <a:solidFill>
                  <a:srgbClr val="000000"/>
                </a:solidFill>
                <a:effectLst/>
                <a:highlight>
                  <a:srgbClr val="FFF8CB"/>
                </a:highlight>
                <a:latin typeface="Helvetica" pitchFamily="2" charset="0"/>
              </a:rPr>
              <a:t> TP </a:t>
            </a:r>
            <a:r>
              <a:rPr lang="sk-SK" b="0" i="0" u="none" strike="noStrike" dirty="0" err="1">
                <a:solidFill>
                  <a:srgbClr val="000000"/>
                </a:solidFill>
                <a:effectLst/>
                <a:highlight>
                  <a:srgbClr val="FFF8CB"/>
                </a:highlight>
                <a:latin typeface="Helvetica" pitchFamily="2" charset="0"/>
              </a:rPr>
              <a:t>baseline</a:t>
            </a:r>
            <a:r>
              <a:rPr lang="sk-SK" b="0" i="0" u="none" strike="noStrike" dirty="0">
                <a:solidFill>
                  <a:srgbClr val="000000"/>
                </a:solidFill>
                <a:effectLst/>
                <a:highlight>
                  <a:srgbClr val="FFF8CB"/>
                </a:highlight>
                <a:latin typeface="Helvetica" pitchFamily="2" charset="0"/>
              </a:rPr>
              <a:t>, in </a:t>
            </a:r>
            <a:r>
              <a:rPr lang="sk-SK" b="0" i="0" u="none" strike="noStrike" dirty="0" err="1">
                <a:solidFill>
                  <a:srgbClr val="000000"/>
                </a:solidFill>
                <a:effectLst/>
                <a:highlight>
                  <a:srgbClr val="FFF8CB"/>
                </a:highlight>
                <a:latin typeface="Helvetica" pitchFamily="2" charset="0"/>
              </a:rPr>
              <a:t>concert</a:t>
            </a:r>
            <a:r>
              <a:rPr lang="sk-SK" b="0" i="0" u="none" strike="noStrike" dirty="0">
                <a:solidFill>
                  <a:srgbClr val="000000"/>
                </a:solidFill>
                <a:effectLst/>
                <a:highlight>
                  <a:srgbClr val="FFF8CB"/>
                </a:highlight>
                <a:latin typeface="Helvetica" pitchFamily="2" charset="0"/>
              </a:rPr>
              <a:t> </a:t>
            </a:r>
            <a:r>
              <a:rPr lang="sk-SK" b="0" i="0" u="none" strike="noStrike" dirty="0" err="1">
                <a:solidFill>
                  <a:srgbClr val="000000"/>
                </a:solidFill>
                <a:effectLst/>
                <a:highlight>
                  <a:srgbClr val="FFF8CB"/>
                </a:highlight>
                <a:latin typeface="Helvetica" pitchFamily="2" charset="0"/>
              </a:rPr>
              <a:t>with</a:t>
            </a:r>
            <a:r>
              <a:rPr lang="sk-SK" b="0" i="0" u="none" strike="noStrike" dirty="0">
                <a:solidFill>
                  <a:srgbClr val="000000"/>
                </a:solidFill>
                <a:effectLst/>
                <a:highlight>
                  <a:srgbClr val="FFF8CB"/>
                </a:highlight>
                <a:latin typeface="Helvetica" pitchFamily="2" charset="0"/>
              </a:rPr>
              <a:t> "</a:t>
            </a:r>
            <a:r>
              <a:rPr lang="sk-SK" b="0" i="0" u="none" strike="noStrike" dirty="0" err="1">
                <a:solidFill>
                  <a:srgbClr val="000000"/>
                </a:solidFill>
                <a:effectLst/>
                <a:highlight>
                  <a:srgbClr val="FFF8CB"/>
                </a:highlight>
                <a:latin typeface="Helvetica" pitchFamily="2" charset="0"/>
              </a:rPr>
              <a:t>coved</a:t>
            </a:r>
            <a:r>
              <a:rPr lang="sk-SK" b="0" i="0" u="none" strike="noStrike" dirty="0">
                <a:solidFill>
                  <a:srgbClr val="000000"/>
                </a:solidFill>
                <a:effectLst/>
                <a:highlight>
                  <a:srgbClr val="FFF8CB"/>
                </a:highlight>
                <a:latin typeface="Helvetica" pitchFamily="2" charset="0"/>
              </a:rPr>
              <a:t>" T </a:t>
            </a:r>
            <a:r>
              <a:rPr lang="sk-SK" b="0" i="0" u="none" strike="noStrike" dirty="0" err="1">
                <a:solidFill>
                  <a:srgbClr val="000000"/>
                </a:solidFill>
                <a:effectLst/>
                <a:highlight>
                  <a:srgbClr val="FFF8CB"/>
                </a:highlight>
                <a:latin typeface="Helvetica" pitchFamily="2" charset="0"/>
              </a:rPr>
              <a:t>waves</a:t>
            </a:r>
            <a:r>
              <a:rPr lang="sk-SK" b="0" i="0" u="none" strike="noStrike" dirty="0">
                <a:solidFill>
                  <a:srgbClr val="000000"/>
                </a:solidFill>
                <a:effectLst/>
                <a:highlight>
                  <a:srgbClr val="FFF8CB"/>
                </a:highlight>
                <a:latin typeface="Helvetica" pitchFamily="2" charset="0"/>
              </a:rPr>
              <a:t> in I and </a:t>
            </a:r>
            <a:r>
              <a:rPr lang="sk-SK" b="0" i="0" u="none" strike="noStrike" dirty="0" err="1">
                <a:solidFill>
                  <a:srgbClr val="000000"/>
                </a:solidFill>
                <a:effectLst/>
                <a:highlight>
                  <a:srgbClr val="FFF8CB"/>
                </a:highlight>
                <a:latin typeface="Helvetica" pitchFamily="2" charset="0"/>
              </a:rPr>
              <a:t>aVL</a:t>
            </a:r>
            <a:r>
              <a:rPr lang="sk-SK" b="0" i="0" u="none" strike="noStrike" dirty="0">
                <a:solidFill>
                  <a:srgbClr val="000000"/>
                </a:solidFill>
                <a:effectLst/>
                <a:highlight>
                  <a:srgbClr val="FFF8CB"/>
                </a:highlight>
                <a:latin typeface="Helvetica" pitchFamily="2" charset="0"/>
              </a:rPr>
              <a:t> and V5, V6. ST </a:t>
            </a:r>
            <a:r>
              <a:rPr lang="sk-SK" b="0" i="0" u="none" strike="noStrike" dirty="0" err="1">
                <a:solidFill>
                  <a:srgbClr val="000000"/>
                </a:solidFill>
                <a:effectLst/>
                <a:highlight>
                  <a:srgbClr val="FFF8CB"/>
                </a:highlight>
                <a:latin typeface="Helvetica" pitchFamily="2" charset="0"/>
              </a:rPr>
              <a:t>depressions</a:t>
            </a:r>
            <a:r>
              <a:rPr lang="sk-SK" b="0" i="0" u="none" strike="noStrike" dirty="0">
                <a:solidFill>
                  <a:srgbClr val="000000"/>
                </a:solidFill>
                <a:effectLst/>
                <a:highlight>
                  <a:srgbClr val="FFF8CB"/>
                </a:highlight>
                <a:latin typeface="Helvetica" pitchFamily="2" charset="0"/>
              </a:rPr>
              <a:t> in V1-V2 are </a:t>
            </a:r>
            <a:r>
              <a:rPr lang="sk-SK" b="0" i="0" u="none" strike="noStrike" dirty="0" err="1">
                <a:solidFill>
                  <a:srgbClr val="000000"/>
                </a:solidFill>
                <a:effectLst/>
                <a:highlight>
                  <a:srgbClr val="FFF8CB"/>
                </a:highlight>
                <a:latin typeface="Helvetica" pitchFamily="2" charset="0"/>
              </a:rPr>
              <a:t>consistent</a:t>
            </a:r>
            <a:r>
              <a:rPr lang="sk-SK" b="0" i="0" u="none" strike="noStrike" dirty="0">
                <a:solidFill>
                  <a:srgbClr val="000000"/>
                </a:solidFill>
                <a:effectLst/>
                <a:highlight>
                  <a:srgbClr val="FFF8CB"/>
                </a:highlight>
                <a:latin typeface="Helvetica" pitchFamily="2" charset="0"/>
              </a:rPr>
              <a:t> </a:t>
            </a:r>
            <a:r>
              <a:rPr lang="sk-SK" b="0" i="0" u="none" strike="noStrike" dirty="0" err="1">
                <a:solidFill>
                  <a:srgbClr val="000000"/>
                </a:solidFill>
                <a:effectLst/>
                <a:highlight>
                  <a:srgbClr val="FFF8CB"/>
                </a:highlight>
                <a:latin typeface="Helvetica" pitchFamily="2" charset="0"/>
              </a:rPr>
              <a:t>with</a:t>
            </a:r>
            <a:r>
              <a:rPr lang="sk-SK" b="0" i="0" u="none" strike="noStrike" dirty="0">
                <a:solidFill>
                  <a:srgbClr val="000000"/>
                </a:solidFill>
                <a:effectLst/>
                <a:highlight>
                  <a:srgbClr val="FFF8CB"/>
                </a:highlight>
                <a:latin typeface="Helvetica" pitchFamily="2" charset="0"/>
              </a:rPr>
              <a:t> </a:t>
            </a:r>
            <a:r>
              <a:rPr lang="sk-SK" b="0" i="0" u="none" strike="noStrike" dirty="0" err="1">
                <a:solidFill>
                  <a:srgbClr val="000000"/>
                </a:solidFill>
                <a:effectLst/>
                <a:highlight>
                  <a:srgbClr val="FFF8CB"/>
                </a:highlight>
                <a:latin typeface="Helvetica" pitchFamily="2" charset="0"/>
              </a:rPr>
              <a:t>reciprocal</a:t>
            </a:r>
            <a:r>
              <a:rPr lang="sk-SK" b="0" i="0" u="none" strike="noStrike" dirty="0">
                <a:solidFill>
                  <a:srgbClr val="000000"/>
                </a:solidFill>
                <a:effectLst/>
                <a:highlight>
                  <a:srgbClr val="FFF8CB"/>
                </a:highlight>
                <a:latin typeface="Helvetica" pitchFamily="2" charset="0"/>
              </a:rPr>
              <a:t> </a:t>
            </a:r>
            <a:r>
              <a:rPr lang="sk-SK" b="0" i="0" u="none" strike="noStrike" dirty="0" err="1">
                <a:solidFill>
                  <a:srgbClr val="000000"/>
                </a:solidFill>
                <a:effectLst/>
                <a:highlight>
                  <a:srgbClr val="FFF8CB"/>
                </a:highlight>
                <a:latin typeface="Helvetica" pitchFamily="2" charset="0"/>
              </a:rPr>
              <a:t>changes</a:t>
            </a:r>
            <a:r>
              <a:rPr lang="sk-SK" b="0" i="0" u="none" strike="noStrike" dirty="0">
                <a:solidFill>
                  <a:srgbClr val="000000"/>
                </a:solidFill>
                <a:effectLst/>
                <a:highlight>
                  <a:srgbClr val="FFF8CB"/>
                </a:highlight>
                <a:latin typeface="Helvetica" pitchFamily="2" charset="0"/>
              </a:rPr>
              <a:t> (to </a:t>
            </a:r>
            <a:r>
              <a:rPr lang="sk-SK" b="0" i="0" u="none" strike="noStrike" dirty="0" err="1">
                <a:solidFill>
                  <a:srgbClr val="000000"/>
                </a:solidFill>
                <a:effectLst/>
                <a:highlight>
                  <a:srgbClr val="FFF8CB"/>
                </a:highlight>
                <a:latin typeface="Helvetica" pitchFamily="2" charset="0"/>
              </a:rPr>
              <a:t>the</a:t>
            </a:r>
            <a:r>
              <a:rPr lang="sk-SK" b="0" i="0" u="none" strike="noStrike" dirty="0">
                <a:solidFill>
                  <a:srgbClr val="000000"/>
                </a:solidFill>
                <a:effectLst/>
                <a:highlight>
                  <a:srgbClr val="FFF8CB"/>
                </a:highlight>
                <a:latin typeface="Helvetica" pitchFamily="2" charset="0"/>
              </a:rPr>
              <a:t> </a:t>
            </a:r>
            <a:r>
              <a:rPr lang="sk-SK" b="0" i="0" u="none" strike="noStrike" dirty="0" err="1">
                <a:solidFill>
                  <a:srgbClr val="000000"/>
                </a:solidFill>
                <a:effectLst/>
                <a:highlight>
                  <a:srgbClr val="FFF8CB"/>
                </a:highlight>
                <a:latin typeface="Helvetica" pitchFamily="2" charset="0"/>
              </a:rPr>
              <a:t>postero-lateral</a:t>
            </a:r>
            <a:r>
              <a:rPr lang="sk-SK" b="0" i="0" u="none" strike="noStrike" dirty="0">
                <a:solidFill>
                  <a:srgbClr val="000000"/>
                </a:solidFill>
                <a:effectLst/>
                <a:highlight>
                  <a:srgbClr val="FFF8CB"/>
                </a:highlight>
                <a:latin typeface="Helvetica" pitchFamily="2" charset="0"/>
              </a:rPr>
              <a:t> ST </a:t>
            </a:r>
            <a:r>
              <a:rPr lang="sk-SK" b="0" i="0" u="none" strike="noStrike" dirty="0" err="1">
                <a:solidFill>
                  <a:srgbClr val="000000"/>
                </a:solidFill>
                <a:effectLst/>
                <a:highlight>
                  <a:srgbClr val="FFF8CB"/>
                </a:highlight>
                <a:latin typeface="Helvetica" pitchFamily="2" charset="0"/>
              </a:rPr>
              <a:t>elevations</a:t>
            </a:r>
            <a:r>
              <a:rPr lang="sk-SK" b="0" i="0" u="none" strike="noStrike" dirty="0">
                <a:solidFill>
                  <a:srgbClr val="000000"/>
                </a:solidFill>
                <a:effectLst/>
                <a:highlight>
                  <a:srgbClr val="FFF8CB"/>
                </a:highlight>
                <a:latin typeface="Helvetica" pitchFamily="2" charset="0"/>
              </a:rPr>
              <a:t>). </a:t>
            </a:r>
            <a:r>
              <a:rPr lang="sk-SK" b="0" i="0" u="none" strike="noStrike" dirty="0" err="1">
                <a:solidFill>
                  <a:srgbClr val="000000"/>
                </a:solidFill>
                <a:effectLst/>
                <a:highlight>
                  <a:srgbClr val="FFF8CB"/>
                </a:highlight>
                <a:latin typeface="Helvetica" pitchFamily="2" charset="0"/>
              </a:rPr>
              <a:t>The</a:t>
            </a:r>
            <a:r>
              <a:rPr lang="sk-SK" b="0" i="0" u="none" strike="noStrike" dirty="0">
                <a:solidFill>
                  <a:srgbClr val="000000"/>
                </a:solidFill>
                <a:effectLst/>
                <a:highlight>
                  <a:srgbClr val="FFF8CB"/>
                </a:highlight>
                <a:latin typeface="Helvetica" pitchFamily="2" charset="0"/>
              </a:rPr>
              <a:t> </a:t>
            </a:r>
            <a:r>
              <a:rPr lang="sk-SK" b="0" i="0" u="none" strike="noStrike" dirty="0" err="1">
                <a:solidFill>
                  <a:srgbClr val="000000"/>
                </a:solidFill>
                <a:effectLst/>
                <a:highlight>
                  <a:srgbClr val="FFF8CB"/>
                </a:highlight>
                <a:latin typeface="Helvetica" pitchFamily="2" charset="0"/>
              </a:rPr>
              <a:t>somewhat</a:t>
            </a:r>
            <a:r>
              <a:rPr lang="sk-SK" b="0" i="0" u="none" strike="noStrike" dirty="0">
                <a:solidFill>
                  <a:srgbClr val="000000"/>
                </a:solidFill>
                <a:effectLst/>
                <a:highlight>
                  <a:srgbClr val="FFF8CB"/>
                </a:highlight>
                <a:latin typeface="Helvetica" pitchFamily="2" charset="0"/>
              </a:rPr>
              <a:t> prominent </a:t>
            </a:r>
            <a:r>
              <a:rPr lang="sk-SK" b="0" i="0" u="none" strike="noStrike" dirty="0" err="1">
                <a:solidFill>
                  <a:srgbClr val="000000"/>
                </a:solidFill>
                <a:effectLst/>
                <a:highlight>
                  <a:srgbClr val="FFF8CB"/>
                </a:highlight>
                <a:latin typeface="Helvetica" pitchFamily="2" charset="0"/>
              </a:rPr>
              <a:t>right</a:t>
            </a:r>
            <a:r>
              <a:rPr lang="sk-SK" b="0" i="0" u="none" strike="noStrike" dirty="0">
                <a:solidFill>
                  <a:srgbClr val="000000"/>
                </a:solidFill>
                <a:effectLst/>
                <a:highlight>
                  <a:srgbClr val="FFF8CB"/>
                </a:highlight>
                <a:latin typeface="Helvetica" pitchFamily="2" charset="0"/>
              </a:rPr>
              <a:t> </a:t>
            </a:r>
            <a:r>
              <a:rPr lang="sk-SK" b="0" i="0" u="none" strike="noStrike" dirty="0" err="1">
                <a:solidFill>
                  <a:srgbClr val="000000"/>
                </a:solidFill>
                <a:effectLst/>
                <a:highlight>
                  <a:srgbClr val="FFF8CB"/>
                </a:highlight>
                <a:latin typeface="Helvetica" pitchFamily="2" charset="0"/>
              </a:rPr>
              <a:t>precordial</a:t>
            </a:r>
            <a:r>
              <a:rPr lang="sk-SK" b="0" i="0" u="none" strike="noStrike" dirty="0">
                <a:solidFill>
                  <a:srgbClr val="000000"/>
                </a:solidFill>
                <a:effectLst/>
                <a:highlight>
                  <a:srgbClr val="FFF8CB"/>
                </a:highlight>
                <a:latin typeface="Helvetica" pitchFamily="2" charset="0"/>
              </a:rPr>
              <a:t> R </a:t>
            </a:r>
            <a:r>
              <a:rPr lang="sk-SK" b="0" i="0" u="none" strike="noStrike" dirty="0" err="1">
                <a:solidFill>
                  <a:srgbClr val="000000"/>
                </a:solidFill>
                <a:effectLst/>
                <a:highlight>
                  <a:srgbClr val="FFF8CB"/>
                </a:highlight>
                <a:latin typeface="Helvetica" pitchFamily="2" charset="0"/>
              </a:rPr>
              <a:t>waves</a:t>
            </a:r>
            <a:r>
              <a:rPr lang="sk-SK" b="0" i="0" u="none" strike="noStrike" dirty="0">
                <a:solidFill>
                  <a:srgbClr val="000000"/>
                </a:solidFill>
                <a:effectLst/>
                <a:highlight>
                  <a:srgbClr val="FFF8CB"/>
                </a:highlight>
                <a:latin typeface="Helvetica" pitchFamily="2" charset="0"/>
              </a:rPr>
              <a:t> are </a:t>
            </a:r>
            <a:r>
              <a:rPr lang="sk-SK" b="0" i="0" u="none" strike="noStrike" dirty="0" err="1">
                <a:solidFill>
                  <a:srgbClr val="000000"/>
                </a:solidFill>
                <a:effectLst/>
                <a:highlight>
                  <a:srgbClr val="FFF8CB"/>
                </a:highlight>
                <a:latin typeface="Helvetica" pitchFamily="2" charset="0"/>
              </a:rPr>
              <a:t>likely</a:t>
            </a:r>
            <a:r>
              <a:rPr lang="sk-SK" b="0" i="0" u="none" strike="noStrike" dirty="0">
                <a:solidFill>
                  <a:srgbClr val="000000"/>
                </a:solidFill>
                <a:effectLst/>
                <a:highlight>
                  <a:srgbClr val="FFF8CB"/>
                </a:highlight>
                <a:latin typeface="Helvetica" pitchFamily="2" charset="0"/>
              </a:rPr>
              <a:t> </a:t>
            </a:r>
            <a:r>
              <a:rPr lang="sk-SK" b="0" i="0" u="none" strike="noStrike" dirty="0" err="1">
                <a:solidFill>
                  <a:srgbClr val="000000"/>
                </a:solidFill>
                <a:effectLst/>
                <a:highlight>
                  <a:srgbClr val="FFF8CB"/>
                </a:highlight>
                <a:latin typeface="Helvetica" pitchFamily="2" charset="0"/>
              </a:rPr>
              <a:t>related</a:t>
            </a:r>
            <a:r>
              <a:rPr lang="sk-SK" b="0" i="0" u="none" strike="noStrike" dirty="0">
                <a:solidFill>
                  <a:srgbClr val="000000"/>
                </a:solidFill>
                <a:effectLst/>
                <a:highlight>
                  <a:srgbClr val="FFF8CB"/>
                </a:highlight>
                <a:latin typeface="Helvetica" pitchFamily="2" charset="0"/>
              </a:rPr>
              <a:t> to </a:t>
            </a:r>
            <a:r>
              <a:rPr lang="sk-SK" b="0" i="0" u="none" strike="noStrike" dirty="0" err="1">
                <a:solidFill>
                  <a:srgbClr val="000000"/>
                </a:solidFill>
                <a:effectLst/>
                <a:highlight>
                  <a:srgbClr val="FFF8CB"/>
                </a:highlight>
                <a:latin typeface="Helvetica" pitchFamily="2" charset="0"/>
              </a:rPr>
              <a:t>loss</a:t>
            </a:r>
            <a:r>
              <a:rPr lang="sk-SK" b="0" i="0" u="none" strike="noStrike" dirty="0">
                <a:solidFill>
                  <a:srgbClr val="000000"/>
                </a:solidFill>
                <a:effectLst/>
                <a:highlight>
                  <a:srgbClr val="FFF8CB"/>
                </a:highlight>
                <a:latin typeface="Helvetica" pitchFamily="2" charset="0"/>
              </a:rPr>
              <a:t> of QRS </a:t>
            </a:r>
            <a:r>
              <a:rPr lang="sk-SK" b="0" i="0" u="none" strike="noStrike" dirty="0" err="1">
                <a:solidFill>
                  <a:srgbClr val="000000"/>
                </a:solidFill>
                <a:effectLst/>
                <a:highlight>
                  <a:srgbClr val="FFF8CB"/>
                </a:highlight>
                <a:latin typeface="Helvetica" pitchFamily="2" charset="0"/>
              </a:rPr>
              <a:t>forces</a:t>
            </a:r>
            <a:r>
              <a:rPr lang="sk-SK" b="0" i="0" u="none" strike="noStrike" dirty="0">
                <a:solidFill>
                  <a:srgbClr val="000000"/>
                </a:solidFill>
                <a:effectLst/>
                <a:highlight>
                  <a:srgbClr val="FFF8CB"/>
                </a:highlight>
                <a:latin typeface="Helvetica" pitchFamily="2" charset="0"/>
              </a:rPr>
              <a:t> in </a:t>
            </a:r>
            <a:r>
              <a:rPr lang="sk-SK" b="0" i="0" u="none" strike="noStrike" dirty="0" err="1">
                <a:solidFill>
                  <a:srgbClr val="000000"/>
                </a:solidFill>
                <a:effectLst/>
                <a:highlight>
                  <a:srgbClr val="FFF8CB"/>
                </a:highlight>
                <a:latin typeface="Helvetica" pitchFamily="2" charset="0"/>
              </a:rPr>
              <a:t>the</a:t>
            </a:r>
            <a:r>
              <a:rPr lang="sk-SK" b="0" i="0" u="none" strike="noStrike" dirty="0">
                <a:solidFill>
                  <a:srgbClr val="000000"/>
                </a:solidFill>
                <a:effectLst/>
                <a:highlight>
                  <a:srgbClr val="FFF8CB"/>
                </a:highlight>
                <a:latin typeface="Helvetica" pitchFamily="2" charset="0"/>
              </a:rPr>
              <a:t> </a:t>
            </a:r>
            <a:r>
              <a:rPr lang="sk-SK" b="0" i="0" u="none" strike="noStrike" dirty="0" err="1">
                <a:solidFill>
                  <a:srgbClr val="000000"/>
                </a:solidFill>
                <a:effectLst/>
                <a:highlight>
                  <a:srgbClr val="FFF8CB"/>
                </a:highlight>
                <a:latin typeface="Helvetica" pitchFamily="2" charset="0"/>
              </a:rPr>
              <a:t>postero-lateral</a:t>
            </a:r>
            <a:r>
              <a:rPr lang="sk-SK" b="0" i="0" u="none" strike="noStrike" dirty="0">
                <a:solidFill>
                  <a:srgbClr val="000000"/>
                </a:solidFill>
                <a:effectLst/>
                <a:highlight>
                  <a:srgbClr val="FFF8CB"/>
                </a:highlight>
                <a:latin typeface="Helvetica" pitchFamily="2" charset="0"/>
              </a:rPr>
              <a:t> part of </a:t>
            </a:r>
            <a:r>
              <a:rPr lang="sk-SK" b="0" i="0" u="none" strike="noStrike" dirty="0" err="1">
                <a:solidFill>
                  <a:srgbClr val="000000"/>
                </a:solidFill>
                <a:effectLst/>
                <a:highlight>
                  <a:srgbClr val="FFF8CB"/>
                </a:highlight>
                <a:latin typeface="Helvetica" pitchFamily="2" charset="0"/>
              </a:rPr>
              <a:t>the</a:t>
            </a:r>
            <a:r>
              <a:rPr lang="sk-SK" b="0" i="0" u="none" strike="noStrike" dirty="0">
                <a:solidFill>
                  <a:srgbClr val="000000"/>
                </a:solidFill>
                <a:effectLst/>
                <a:highlight>
                  <a:srgbClr val="FFF8CB"/>
                </a:highlight>
                <a:latin typeface="Helvetica" pitchFamily="2" charset="0"/>
              </a:rPr>
              <a:t> </a:t>
            </a:r>
            <a:r>
              <a:rPr lang="sk-SK" b="0" i="0" u="none" strike="noStrike" dirty="0" err="1">
                <a:solidFill>
                  <a:srgbClr val="000000"/>
                </a:solidFill>
                <a:effectLst/>
                <a:highlight>
                  <a:srgbClr val="FFF8CB"/>
                </a:highlight>
                <a:latin typeface="Helvetica" pitchFamily="2" charset="0"/>
              </a:rPr>
              <a:t>heart</a:t>
            </a:r>
            <a:r>
              <a:rPr lang="sk-SK" b="0" i="0" u="none" strike="noStrike" dirty="0">
                <a:solidFill>
                  <a:srgbClr val="000000"/>
                </a:solidFill>
                <a:effectLst/>
                <a:highlight>
                  <a:srgbClr val="FFF8CB"/>
                </a:highlight>
                <a:latin typeface="Helvetica" pitchFamily="2" charset="0"/>
              </a:rPr>
              <a:t>. </a:t>
            </a:r>
            <a:r>
              <a:rPr lang="sk-SK" b="0" i="0" u="none" strike="noStrike" dirty="0" err="1">
                <a:solidFill>
                  <a:srgbClr val="000000"/>
                </a:solidFill>
                <a:effectLst/>
                <a:highlight>
                  <a:srgbClr val="FFF8CB"/>
                </a:highlight>
                <a:latin typeface="Helvetica" pitchFamily="2" charset="0"/>
              </a:rPr>
              <a:t>Low</a:t>
            </a:r>
            <a:r>
              <a:rPr lang="sk-SK" b="0" i="0" u="none" strike="noStrike" dirty="0">
                <a:solidFill>
                  <a:srgbClr val="000000"/>
                </a:solidFill>
                <a:effectLst/>
                <a:highlight>
                  <a:srgbClr val="FFF8CB"/>
                </a:highlight>
                <a:latin typeface="Helvetica" pitchFamily="2" charset="0"/>
              </a:rPr>
              <a:t> </a:t>
            </a:r>
            <a:r>
              <a:rPr lang="sk-SK" b="0" i="0" u="none" strike="noStrike" dirty="0" err="1">
                <a:solidFill>
                  <a:srgbClr val="000000"/>
                </a:solidFill>
                <a:effectLst/>
                <a:highlight>
                  <a:srgbClr val="FFF8CB"/>
                </a:highlight>
                <a:latin typeface="Helvetica" pitchFamily="2" charset="0"/>
              </a:rPr>
              <a:t>limb</a:t>
            </a:r>
            <a:r>
              <a:rPr lang="sk-SK" b="0" i="0" u="none" strike="noStrike" dirty="0">
                <a:solidFill>
                  <a:srgbClr val="000000"/>
                </a:solidFill>
                <a:effectLst/>
                <a:highlight>
                  <a:srgbClr val="FFF8CB"/>
                </a:highlight>
                <a:latin typeface="Helvetica" pitchFamily="2" charset="0"/>
              </a:rPr>
              <a:t> </a:t>
            </a:r>
            <a:r>
              <a:rPr lang="sk-SK" b="0" i="0" u="none" strike="noStrike" dirty="0" err="1">
                <a:solidFill>
                  <a:srgbClr val="000000"/>
                </a:solidFill>
                <a:effectLst/>
                <a:highlight>
                  <a:srgbClr val="FFF8CB"/>
                </a:highlight>
                <a:latin typeface="Helvetica" pitchFamily="2" charset="0"/>
              </a:rPr>
              <a:t>lead</a:t>
            </a:r>
            <a:r>
              <a:rPr lang="sk-SK" b="0" i="0" u="none" strike="noStrike" dirty="0">
                <a:solidFill>
                  <a:srgbClr val="000000"/>
                </a:solidFill>
                <a:effectLst/>
                <a:highlight>
                  <a:srgbClr val="FFF8CB"/>
                </a:highlight>
                <a:latin typeface="Helvetica" pitchFamily="2" charset="0"/>
              </a:rPr>
              <a:t> QRS </a:t>
            </a:r>
            <a:r>
              <a:rPr lang="sk-SK" b="0" i="0" u="none" strike="noStrike" dirty="0" err="1">
                <a:solidFill>
                  <a:srgbClr val="000000"/>
                </a:solidFill>
                <a:effectLst/>
                <a:highlight>
                  <a:srgbClr val="FFF8CB"/>
                </a:highlight>
                <a:latin typeface="Helvetica" pitchFamily="2" charset="0"/>
              </a:rPr>
              <a:t>voltage</a:t>
            </a:r>
            <a:r>
              <a:rPr lang="sk-SK" b="0" i="0" u="none" strike="noStrike" dirty="0">
                <a:solidFill>
                  <a:srgbClr val="000000"/>
                </a:solidFill>
                <a:effectLst/>
                <a:highlight>
                  <a:srgbClr val="FFF8CB"/>
                </a:highlight>
                <a:latin typeface="Helvetica" pitchFamily="2" charset="0"/>
              </a:rPr>
              <a:t> </a:t>
            </a:r>
            <a:r>
              <a:rPr lang="sk-SK" b="0" i="0" u="none" strike="noStrike" dirty="0" err="1">
                <a:solidFill>
                  <a:srgbClr val="000000"/>
                </a:solidFill>
                <a:effectLst/>
                <a:highlight>
                  <a:srgbClr val="FFF8CB"/>
                </a:highlight>
                <a:latin typeface="Helvetica" pitchFamily="2" charset="0"/>
              </a:rPr>
              <a:t>makes</a:t>
            </a:r>
            <a:r>
              <a:rPr lang="sk-SK" b="0" i="0" u="none" strike="noStrike" dirty="0">
                <a:solidFill>
                  <a:srgbClr val="000000"/>
                </a:solidFill>
                <a:effectLst/>
                <a:highlight>
                  <a:srgbClr val="FFF8CB"/>
                </a:highlight>
                <a:latin typeface="Helvetica" pitchFamily="2" charset="0"/>
              </a:rPr>
              <a:t> </a:t>
            </a:r>
            <a:r>
              <a:rPr lang="sk-SK" b="0" i="0" u="none" strike="noStrike" dirty="0" err="1">
                <a:solidFill>
                  <a:srgbClr val="000000"/>
                </a:solidFill>
                <a:effectLst/>
                <a:highlight>
                  <a:srgbClr val="FFF8CB"/>
                </a:highlight>
                <a:latin typeface="Helvetica" pitchFamily="2" charset="0"/>
              </a:rPr>
              <a:t>these</a:t>
            </a:r>
            <a:r>
              <a:rPr lang="sk-SK" b="0" i="0" u="none" strike="noStrike" dirty="0">
                <a:solidFill>
                  <a:srgbClr val="000000"/>
                </a:solidFill>
                <a:effectLst/>
                <a:highlight>
                  <a:srgbClr val="FFF8CB"/>
                </a:highlight>
                <a:latin typeface="Helvetica" pitchFamily="2" charset="0"/>
              </a:rPr>
              <a:t> </a:t>
            </a:r>
            <a:r>
              <a:rPr lang="sk-SK" b="0" i="0" u="none" strike="noStrike" dirty="0" err="1">
                <a:solidFill>
                  <a:srgbClr val="000000"/>
                </a:solidFill>
                <a:effectLst/>
                <a:highlight>
                  <a:srgbClr val="FFF8CB"/>
                </a:highlight>
                <a:latin typeface="Helvetica" pitchFamily="2" charset="0"/>
              </a:rPr>
              <a:t>diagnoses</a:t>
            </a:r>
            <a:r>
              <a:rPr lang="sk-SK" b="0" i="0" u="none" strike="noStrike" dirty="0">
                <a:solidFill>
                  <a:srgbClr val="000000"/>
                </a:solidFill>
                <a:effectLst/>
                <a:highlight>
                  <a:srgbClr val="FFF8CB"/>
                </a:highlight>
                <a:latin typeface="Helvetica" pitchFamily="2" charset="0"/>
              </a:rPr>
              <a:t> more </a:t>
            </a:r>
            <a:r>
              <a:rPr lang="sk-SK" b="0" i="0" u="none" strike="noStrike" dirty="0" err="1">
                <a:solidFill>
                  <a:srgbClr val="000000"/>
                </a:solidFill>
                <a:effectLst/>
                <a:highlight>
                  <a:srgbClr val="FFF8CB"/>
                </a:highlight>
                <a:latin typeface="Helvetica" pitchFamily="2" charset="0"/>
              </a:rPr>
              <a:t>difficult</a:t>
            </a:r>
            <a:r>
              <a:rPr lang="sk-SK" b="0" i="0" u="none" strike="noStrike" dirty="0">
                <a:solidFill>
                  <a:srgbClr val="000000"/>
                </a:solidFill>
                <a:effectLst/>
                <a:highlight>
                  <a:srgbClr val="FFF8CB"/>
                </a:highlight>
                <a:latin typeface="Helvetica" pitchFamily="2" charset="0"/>
              </a:rPr>
              <a:t>. </a:t>
            </a:r>
            <a:r>
              <a:rPr lang="sk-SK" b="0" i="0" u="none" strike="noStrike" dirty="0" err="1">
                <a:solidFill>
                  <a:srgbClr val="000000"/>
                </a:solidFill>
                <a:effectLst/>
                <a:highlight>
                  <a:srgbClr val="FFF8CB"/>
                </a:highlight>
                <a:latin typeface="Helvetica" pitchFamily="2" charset="0"/>
              </a:rPr>
              <a:t>The</a:t>
            </a:r>
            <a:r>
              <a:rPr lang="sk-SK" b="0" i="0" u="none" strike="noStrike" dirty="0">
                <a:solidFill>
                  <a:srgbClr val="000000"/>
                </a:solidFill>
                <a:effectLst/>
                <a:highlight>
                  <a:srgbClr val="FFF8CB"/>
                </a:highlight>
                <a:latin typeface="Helvetica" pitchFamily="2" charset="0"/>
              </a:rPr>
              <a:t> </a:t>
            </a:r>
            <a:r>
              <a:rPr lang="sk-SK" b="0" i="0" u="none" strike="noStrike" dirty="0" err="1">
                <a:solidFill>
                  <a:srgbClr val="000000"/>
                </a:solidFill>
                <a:effectLst/>
                <a:highlight>
                  <a:srgbClr val="FFF8CB"/>
                </a:highlight>
                <a:latin typeface="Helvetica" pitchFamily="2" charset="0"/>
              </a:rPr>
              <a:t>patient</a:t>
            </a:r>
            <a:r>
              <a:rPr lang="sk-SK" b="0" i="0" u="none" strike="noStrike" dirty="0">
                <a:solidFill>
                  <a:srgbClr val="000000"/>
                </a:solidFill>
                <a:effectLst/>
                <a:highlight>
                  <a:srgbClr val="FFF8CB"/>
                </a:highlight>
                <a:latin typeface="Helvetica" pitchFamily="2" charset="0"/>
              </a:rPr>
              <a:t> had </a:t>
            </a:r>
            <a:r>
              <a:rPr lang="sk-SK" b="0" i="0" u="none" strike="noStrike" dirty="0" err="1">
                <a:solidFill>
                  <a:srgbClr val="000000"/>
                </a:solidFill>
                <a:effectLst/>
                <a:highlight>
                  <a:srgbClr val="FFF8CB"/>
                </a:highlight>
                <a:latin typeface="Helvetica" pitchFamily="2" charset="0"/>
              </a:rPr>
              <a:t>coronary</a:t>
            </a:r>
            <a:r>
              <a:rPr lang="sk-SK" b="0" i="0" u="none" strike="noStrike" dirty="0">
                <a:solidFill>
                  <a:srgbClr val="000000"/>
                </a:solidFill>
                <a:effectLst/>
                <a:highlight>
                  <a:srgbClr val="FFF8CB"/>
                </a:highlight>
                <a:latin typeface="Helvetica" pitchFamily="2" charset="0"/>
              </a:rPr>
              <a:t> </a:t>
            </a:r>
            <a:r>
              <a:rPr lang="sk-SK" b="0" i="0" u="none" strike="noStrike" dirty="0" err="1">
                <a:solidFill>
                  <a:srgbClr val="000000"/>
                </a:solidFill>
                <a:effectLst/>
                <a:highlight>
                  <a:srgbClr val="FFF8CB"/>
                </a:highlight>
                <a:latin typeface="Helvetica" pitchFamily="2" charset="0"/>
              </a:rPr>
              <a:t>disease</a:t>
            </a:r>
            <a:r>
              <a:rPr lang="sk-SK" b="0" i="0" u="none" strike="noStrike" dirty="0">
                <a:solidFill>
                  <a:srgbClr val="000000"/>
                </a:solidFill>
                <a:effectLst/>
                <a:highlight>
                  <a:srgbClr val="FFF8CB"/>
                </a:highlight>
                <a:latin typeface="Helvetica" pitchFamily="2" charset="0"/>
              </a:rPr>
              <a:t>, as </a:t>
            </a:r>
            <a:r>
              <a:rPr lang="sk-SK" b="0" i="0" u="none" strike="noStrike" dirty="0" err="1">
                <a:solidFill>
                  <a:srgbClr val="000000"/>
                </a:solidFill>
                <a:effectLst/>
                <a:highlight>
                  <a:srgbClr val="FFF8CB"/>
                </a:highlight>
                <a:latin typeface="Helvetica" pitchFamily="2" charset="0"/>
              </a:rPr>
              <a:t>well</a:t>
            </a:r>
            <a:r>
              <a:rPr lang="sk-SK" b="0" i="0" u="none" strike="noStrike" dirty="0">
                <a:solidFill>
                  <a:srgbClr val="000000"/>
                </a:solidFill>
                <a:effectLst/>
                <a:highlight>
                  <a:srgbClr val="FFF8CB"/>
                </a:highlight>
                <a:latin typeface="Helvetica" pitchFamily="2" charset="0"/>
              </a:rPr>
              <a:t> as a </a:t>
            </a:r>
            <a:r>
              <a:rPr lang="sk-SK" b="0" i="0" u="none" strike="noStrike" dirty="0" err="1">
                <a:solidFill>
                  <a:srgbClr val="000000"/>
                </a:solidFill>
                <a:effectLst/>
                <a:highlight>
                  <a:srgbClr val="FFF8CB"/>
                </a:highlight>
                <a:latin typeface="Helvetica" pitchFamily="2" charset="0"/>
              </a:rPr>
              <a:t>metastatic</a:t>
            </a:r>
            <a:r>
              <a:rPr lang="sk-SK" b="0" i="0" u="none" strike="noStrike" dirty="0">
                <a:solidFill>
                  <a:srgbClr val="000000"/>
                </a:solidFill>
                <a:effectLst/>
                <a:highlight>
                  <a:srgbClr val="FFF8CB"/>
                </a:highlight>
                <a:latin typeface="Helvetica" pitchFamily="2" charset="0"/>
              </a:rPr>
              <a:t> </a:t>
            </a:r>
            <a:r>
              <a:rPr lang="sk-SK" b="0" i="0" u="none" strike="noStrike" dirty="0" err="1">
                <a:solidFill>
                  <a:srgbClr val="000000"/>
                </a:solidFill>
                <a:effectLst/>
                <a:highlight>
                  <a:srgbClr val="FFF8CB"/>
                </a:highlight>
                <a:latin typeface="Helvetica" pitchFamily="2" charset="0"/>
              </a:rPr>
              <a:t>lung</a:t>
            </a:r>
            <a:r>
              <a:rPr lang="sk-SK" b="0" i="0" u="none" strike="noStrike" dirty="0">
                <a:solidFill>
                  <a:srgbClr val="000000"/>
                </a:solidFill>
                <a:effectLst/>
                <a:highlight>
                  <a:srgbClr val="FFF8CB"/>
                </a:highlight>
                <a:latin typeface="Helvetica" pitchFamily="2" charset="0"/>
              </a:rPr>
              <a:t> tumor </a:t>
            </a:r>
            <a:r>
              <a:rPr lang="sk-SK" b="0" i="0" u="none" strike="noStrike" dirty="0" err="1">
                <a:solidFill>
                  <a:srgbClr val="000000"/>
                </a:solidFill>
                <a:effectLst/>
                <a:highlight>
                  <a:srgbClr val="FFF8CB"/>
                </a:highlight>
                <a:latin typeface="Helvetica" pitchFamily="2" charset="0"/>
              </a:rPr>
              <a:t>mass</a:t>
            </a:r>
            <a:r>
              <a:rPr lang="sk-SK" b="0" i="0" u="none" strike="noStrike" dirty="0">
                <a:solidFill>
                  <a:srgbClr val="000000"/>
                </a:solidFill>
                <a:effectLst/>
                <a:highlight>
                  <a:srgbClr val="FFF8CB"/>
                </a:highlight>
                <a:latin typeface="Helvetica" pitchFamily="2" charset="0"/>
              </a:rPr>
              <a:t>, </a:t>
            </a:r>
            <a:r>
              <a:rPr lang="sk-SK" b="0" i="0" u="none" strike="noStrike" dirty="0" err="1">
                <a:solidFill>
                  <a:srgbClr val="000000"/>
                </a:solidFill>
                <a:effectLst/>
                <a:highlight>
                  <a:srgbClr val="FFF8CB"/>
                </a:highlight>
                <a:latin typeface="Helvetica" pitchFamily="2" charset="0"/>
              </a:rPr>
              <a:t>compressing</a:t>
            </a:r>
            <a:r>
              <a:rPr lang="sk-SK" b="0" i="0" u="none" strike="noStrike" dirty="0">
                <a:solidFill>
                  <a:srgbClr val="000000"/>
                </a:solidFill>
                <a:effectLst/>
                <a:highlight>
                  <a:srgbClr val="FFF8CB"/>
                </a:highlight>
                <a:latin typeface="Helvetica" pitchFamily="2" charset="0"/>
              </a:rPr>
              <a:t> </a:t>
            </a:r>
            <a:r>
              <a:rPr lang="sk-SK" b="0" i="0" u="none" strike="noStrike" dirty="0" err="1">
                <a:solidFill>
                  <a:srgbClr val="000000"/>
                </a:solidFill>
                <a:effectLst/>
                <a:highlight>
                  <a:srgbClr val="FFF8CB"/>
                </a:highlight>
                <a:latin typeface="Helvetica" pitchFamily="2" charset="0"/>
              </a:rPr>
              <a:t>his</a:t>
            </a:r>
            <a:r>
              <a:rPr lang="sk-SK" b="0" i="0" u="none" strike="noStrike" dirty="0">
                <a:solidFill>
                  <a:srgbClr val="000000"/>
                </a:solidFill>
                <a:effectLst/>
                <a:highlight>
                  <a:srgbClr val="FFF8CB"/>
                </a:highlight>
                <a:latin typeface="Helvetica" pitchFamily="2" charset="0"/>
              </a:rPr>
              <a:t> </a:t>
            </a:r>
            <a:r>
              <a:rPr lang="sk-SK" b="0" i="0" u="none" strike="noStrike" dirty="0" err="1">
                <a:solidFill>
                  <a:srgbClr val="000000"/>
                </a:solidFill>
                <a:effectLst/>
                <a:highlight>
                  <a:srgbClr val="FFF8CB"/>
                </a:highlight>
                <a:latin typeface="Helvetica" pitchFamily="2" charset="0"/>
              </a:rPr>
              <a:t>obtuse</a:t>
            </a:r>
            <a:r>
              <a:rPr lang="sk-SK" b="0" i="0" u="none" strike="noStrike" dirty="0">
                <a:solidFill>
                  <a:srgbClr val="000000"/>
                </a:solidFill>
                <a:effectLst/>
                <a:highlight>
                  <a:srgbClr val="FFF8CB"/>
                </a:highlight>
                <a:latin typeface="Helvetica" pitchFamily="2" charset="0"/>
              </a:rPr>
              <a:t> </a:t>
            </a:r>
            <a:r>
              <a:rPr lang="sk-SK" b="0" i="0" u="none" strike="noStrike" dirty="0" err="1">
                <a:solidFill>
                  <a:srgbClr val="000000"/>
                </a:solidFill>
                <a:effectLst/>
                <a:highlight>
                  <a:srgbClr val="FFF8CB"/>
                </a:highlight>
                <a:latin typeface="Helvetica" pitchFamily="2" charset="0"/>
              </a:rPr>
              <a:t>marginal</a:t>
            </a:r>
            <a:r>
              <a:rPr lang="sk-SK" b="0" i="0" u="none" strike="noStrike" dirty="0">
                <a:solidFill>
                  <a:srgbClr val="000000"/>
                </a:solidFill>
                <a:effectLst/>
                <a:highlight>
                  <a:srgbClr val="FFF8CB"/>
                </a:highlight>
                <a:latin typeface="Helvetica" pitchFamily="2" charset="0"/>
              </a:rPr>
              <a:t> </a:t>
            </a:r>
            <a:r>
              <a:rPr lang="sk-SK" b="0" i="0" u="none" strike="noStrike" dirty="0" err="1">
                <a:solidFill>
                  <a:srgbClr val="000000"/>
                </a:solidFill>
                <a:effectLst/>
                <a:highlight>
                  <a:srgbClr val="FFF8CB"/>
                </a:highlight>
                <a:latin typeface="Helvetica" pitchFamily="2" charset="0"/>
              </a:rPr>
              <a:t>coronary</a:t>
            </a:r>
            <a:r>
              <a:rPr lang="sk-SK" b="0" i="0" u="none" strike="noStrike" dirty="0">
                <a:solidFill>
                  <a:srgbClr val="000000"/>
                </a:solidFill>
                <a:effectLst/>
                <a:highlight>
                  <a:srgbClr val="FFF8CB"/>
                </a:highlight>
                <a:latin typeface="Helvetica" pitchFamily="2" charset="0"/>
              </a:rPr>
              <a:t> </a:t>
            </a:r>
            <a:r>
              <a:rPr lang="sk-SK" b="0" i="0" u="none" strike="noStrike" dirty="0" err="1">
                <a:solidFill>
                  <a:srgbClr val="000000"/>
                </a:solidFill>
                <a:effectLst/>
                <a:highlight>
                  <a:srgbClr val="FFF8CB"/>
                </a:highlight>
                <a:latin typeface="Helvetica" pitchFamily="2" charset="0"/>
              </a:rPr>
              <a:t>arteries</a:t>
            </a:r>
            <a:r>
              <a:rPr lang="sk-SK" b="0" i="0" u="none" strike="noStrike" dirty="0">
                <a:solidFill>
                  <a:srgbClr val="000000"/>
                </a:solidFill>
                <a:effectLst/>
                <a:highlight>
                  <a:srgbClr val="FFF8CB"/>
                </a:highlight>
                <a:latin typeface="Helvetica" pitchFamily="2" charset="0"/>
              </a:rPr>
              <a:t> to </a:t>
            </a:r>
            <a:r>
              <a:rPr lang="sk-SK" b="0" i="0" u="none" strike="noStrike" dirty="0" err="1">
                <a:solidFill>
                  <a:srgbClr val="000000"/>
                </a:solidFill>
                <a:effectLst/>
                <a:highlight>
                  <a:srgbClr val="FFF8CB"/>
                </a:highlight>
                <a:latin typeface="Helvetica" pitchFamily="2" charset="0"/>
              </a:rPr>
              <a:t>account</a:t>
            </a:r>
            <a:r>
              <a:rPr lang="sk-SK" b="0" i="0" u="none" strike="noStrike" dirty="0">
                <a:solidFill>
                  <a:srgbClr val="000000"/>
                </a:solidFill>
                <a:effectLst/>
                <a:highlight>
                  <a:srgbClr val="FFF8CB"/>
                </a:highlight>
                <a:latin typeface="Helvetica" pitchFamily="2" charset="0"/>
              </a:rPr>
              <a:t> </a:t>
            </a:r>
            <a:r>
              <a:rPr lang="sk-SK" b="0" i="0" u="none" strike="noStrike" dirty="0" err="1">
                <a:solidFill>
                  <a:srgbClr val="000000"/>
                </a:solidFill>
                <a:effectLst/>
                <a:highlight>
                  <a:srgbClr val="FFF8CB"/>
                </a:highlight>
                <a:latin typeface="Helvetica" pitchFamily="2" charset="0"/>
              </a:rPr>
              <a:t>for</a:t>
            </a:r>
            <a:r>
              <a:rPr lang="sk-SK" b="0" i="0" u="none" strike="noStrike" dirty="0">
                <a:solidFill>
                  <a:srgbClr val="000000"/>
                </a:solidFill>
                <a:effectLst/>
                <a:highlight>
                  <a:srgbClr val="FFF8CB"/>
                </a:highlight>
                <a:latin typeface="Helvetica" pitchFamily="2" charset="0"/>
              </a:rPr>
              <a:t> </a:t>
            </a:r>
            <a:r>
              <a:rPr lang="sk-SK" b="0" i="0" u="none" strike="noStrike" dirty="0" err="1">
                <a:solidFill>
                  <a:srgbClr val="000000"/>
                </a:solidFill>
                <a:effectLst/>
                <a:highlight>
                  <a:srgbClr val="FFF8CB"/>
                </a:highlight>
                <a:latin typeface="Helvetica" pitchFamily="2" charset="0"/>
              </a:rPr>
              <a:t>the</a:t>
            </a:r>
            <a:r>
              <a:rPr lang="sk-SK" b="0" i="0" u="none" strike="noStrike" dirty="0">
                <a:solidFill>
                  <a:srgbClr val="000000"/>
                </a:solidFill>
                <a:effectLst/>
                <a:highlight>
                  <a:srgbClr val="FFF8CB"/>
                </a:highlight>
                <a:latin typeface="Helvetica" pitchFamily="2" charset="0"/>
              </a:rPr>
              <a:t> </a:t>
            </a:r>
            <a:r>
              <a:rPr lang="sk-SK" b="0" i="0" u="none" strike="noStrike" dirty="0" err="1">
                <a:solidFill>
                  <a:srgbClr val="000000"/>
                </a:solidFill>
                <a:effectLst/>
                <a:highlight>
                  <a:srgbClr val="FFF8CB"/>
                </a:highlight>
                <a:latin typeface="Helvetica" pitchFamily="2" charset="0"/>
              </a:rPr>
              <a:t>acute</a:t>
            </a:r>
            <a:r>
              <a:rPr lang="sk-SK" b="0" i="0" u="none" strike="noStrike" dirty="0">
                <a:solidFill>
                  <a:srgbClr val="000000"/>
                </a:solidFill>
                <a:effectLst/>
                <a:highlight>
                  <a:srgbClr val="FFF8CB"/>
                </a:highlight>
                <a:latin typeface="Helvetica" pitchFamily="2" charset="0"/>
              </a:rPr>
              <a:t> </a:t>
            </a:r>
            <a:r>
              <a:rPr lang="sk-SK" b="0" i="0" u="none" strike="noStrike" dirty="0" err="1">
                <a:solidFill>
                  <a:srgbClr val="000000"/>
                </a:solidFill>
                <a:effectLst/>
                <a:highlight>
                  <a:srgbClr val="FFF8CB"/>
                </a:highlight>
                <a:latin typeface="Helvetica" pitchFamily="2" charset="0"/>
              </a:rPr>
              <a:t>postero-lateral</a:t>
            </a:r>
            <a:r>
              <a:rPr lang="sk-SK" b="0" i="0" u="none" strike="noStrike" dirty="0">
                <a:solidFill>
                  <a:srgbClr val="000000"/>
                </a:solidFill>
                <a:effectLst/>
                <a:highlight>
                  <a:srgbClr val="FFF8CB"/>
                </a:highlight>
                <a:latin typeface="Helvetica" pitchFamily="2" charset="0"/>
              </a:rPr>
              <a:t> MI. Note </a:t>
            </a:r>
            <a:r>
              <a:rPr lang="sk-SK" b="0" i="0" u="none" strike="noStrike" dirty="0" err="1">
                <a:solidFill>
                  <a:srgbClr val="000000"/>
                </a:solidFill>
                <a:effectLst/>
                <a:highlight>
                  <a:srgbClr val="FFF8CB"/>
                </a:highlight>
                <a:latin typeface="Helvetica" pitchFamily="2" charset="0"/>
              </a:rPr>
              <a:t>that</a:t>
            </a:r>
            <a:r>
              <a:rPr lang="sk-SK" b="0" i="0" u="none" strike="noStrike" dirty="0">
                <a:solidFill>
                  <a:srgbClr val="000000"/>
                </a:solidFill>
                <a:effectLst/>
                <a:highlight>
                  <a:srgbClr val="FFF8CB"/>
                </a:highlight>
                <a:latin typeface="Helvetica" pitchFamily="2" charset="0"/>
              </a:rPr>
              <a:t> </a:t>
            </a:r>
            <a:r>
              <a:rPr lang="sk-SK" b="0" i="0" u="none" strike="noStrike" dirty="0" err="1">
                <a:solidFill>
                  <a:srgbClr val="000000"/>
                </a:solidFill>
                <a:effectLst/>
                <a:highlight>
                  <a:srgbClr val="FFF8CB"/>
                </a:highlight>
                <a:latin typeface="Helvetica" pitchFamily="2" charset="0"/>
              </a:rPr>
              <a:t>sometimes</a:t>
            </a:r>
            <a:r>
              <a:rPr lang="sk-SK" b="0" i="0" u="none" strike="noStrike" dirty="0">
                <a:solidFill>
                  <a:srgbClr val="000000"/>
                </a:solidFill>
                <a:effectLst/>
                <a:highlight>
                  <a:srgbClr val="FFF8CB"/>
                </a:highlight>
                <a:latin typeface="Helvetica" pitchFamily="2" charset="0"/>
              </a:rPr>
              <a:t> </a:t>
            </a:r>
            <a:r>
              <a:rPr lang="sk-SK" b="0" i="0" u="none" strike="noStrike" dirty="0" err="1">
                <a:solidFill>
                  <a:srgbClr val="000000"/>
                </a:solidFill>
                <a:effectLst/>
                <a:highlight>
                  <a:srgbClr val="FFF8CB"/>
                </a:highlight>
                <a:latin typeface="Helvetica" pitchFamily="2" charset="0"/>
              </a:rPr>
              <a:t>reciprocal</a:t>
            </a:r>
            <a:r>
              <a:rPr lang="sk-SK" b="0" i="0" u="none" strike="noStrike" dirty="0">
                <a:solidFill>
                  <a:srgbClr val="000000"/>
                </a:solidFill>
                <a:effectLst/>
                <a:highlight>
                  <a:srgbClr val="FFF8CB"/>
                </a:highlight>
                <a:latin typeface="Helvetica" pitchFamily="2" charset="0"/>
              </a:rPr>
              <a:t> ST </a:t>
            </a:r>
            <a:r>
              <a:rPr lang="sk-SK" b="0" i="0" u="none" strike="noStrike" dirty="0" err="1">
                <a:solidFill>
                  <a:srgbClr val="000000"/>
                </a:solidFill>
                <a:effectLst/>
                <a:highlight>
                  <a:srgbClr val="FFF8CB"/>
                </a:highlight>
                <a:latin typeface="Helvetica" pitchFamily="2" charset="0"/>
              </a:rPr>
              <a:t>depressions</a:t>
            </a:r>
            <a:r>
              <a:rPr lang="sk-SK" b="0" i="0" u="none" strike="noStrike" dirty="0">
                <a:solidFill>
                  <a:srgbClr val="000000"/>
                </a:solidFill>
                <a:effectLst/>
                <a:highlight>
                  <a:srgbClr val="FFF8CB"/>
                </a:highlight>
                <a:latin typeface="Helvetica" pitchFamily="2" charset="0"/>
              </a:rPr>
              <a:t> are more prominent </a:t>
            </a:r>
            <a:r>
              <a:rPr lang="sk-SK" b="0" i="0" u="none" strike="noStrike" dirty="0" err="1">
                <a:solidFill>
                  <a:srgbClr val="000000"/>
                </a:solidFill>
                <a:effectLst/>
                <a:highlight>
                  <a:srgbClr val="FFF8CB"/>
                </a:highlight>
                <a:latin typeface="Helvetica" pitchFamily="2" charset="0"/>
              </a:rPr>
              <a:t>that</a:t>
            </a:r>
            <a:r>
              <a:rPr lang="sk-SK" b="0" i="0" u="none" strike="noStrike" dirty="0">
                <a:solidFill>
                  <a:srgbClr val="000000"/>
                </a:solidFill>
                <a:effectLst/>
                <a:highlight>
                  <a:srgbClr val="FFF8CB"/>
                </a:highlight>
                <a:latin typeface="Helvetica" pitchFamily="2" charset="0"/>
              </a:rPr>
              <a:t> </a:t>
            </a:r>
            <a:r>
              <a:rPr lang="sk-SK" b="0" i="0" u="none" strike="noStrike" dirty="0" err="1">
                <a:solidFill>
                  <a:srgbClr val="000000"/>
                </a:solidFill>
                <a:effectLst/>
                <a:highlight>
                  <a:srgbClr val="FFF8CB"/>
                </a:highlight>
                <a:latin typeface="Helvetica" pitchFamily="2" charset="0"/>
              </a:rPr>
              <a:t>primary</a:t>
            </a:r>
            <a:r>
              <a:rPr lang="sk-SK" b="0" i="0" u="none" strike="noStrike" dirty="0">
                <a:solidFill>
                  <a:srgbClr val="000000"/>
                </a:solidFill>
                <a:effectLst/>
                <a:highlight>
                  <a:srgbClr val="FFF8CB"/>
                </a:highlight>
                <a:latin typeface="Helvetica" pitchFamily="2" charset="0"/>
              </a:rPr>
              <a:t> ST </a:t>
            </a:r>
            <a:r>
              <a:rPr lang="sk-SK" b="0" i="0" u="none" strike="noStrike" dirty="0" err="1">
                <a:solidFill>
                  <a:srgbClr val="000000"/>
                </a:solidFill>
                <a:effectLst/>
                <a:highlight>
                  <a:srgbClr val="FFF8CB"/>
                </a:highlight>
                <a:latin typeface="Helvetica" pitchFamily="2" charset="0"/>
              </a:rPr>
              <a:t>elevations</a:t>
            </a:r>
            <a:r>
              <a:rPr lang="sk-SK" b="0" i="0" u="none" strike="noStrike" dirty="0">
                <a:solidFill>
                  <a:srgbClr val="000000"/>
                </a:solidFill>
                <a:effectLst/>
                <a:highlight>
                  <a:srgbClr val="FFF8CB"/>
                </a:highlight>
                <a:latin typeface="Helvetica" pitchFamily="2" charset="0"/>
              </a:rPr>
              <a:t> (Goldberger AL, </a:t>
            </a:r>
            <a:r>
              <a:rPr lang="sk-SK" b="0" i="0" u="none" strike="noStrike" dirty="0" err="1">
                <a:solidFill>
                  <a:srgbClr val="000000"/>
                </a:solidFill>
                <a:effectLst/>
                <a:highlight>
                  <a:srgbClr val="FFF8CB"/>
                </a:highlight>
                <a:latin typeface="Helvetica" pitchFamily="2" charset="0"/>
              </a:rPr>
              <a:t>Erickson</a:t>
            </a:r>
            <a:r>
              <a:rPr lang="sk-SK" b="0" i="0" u="none" strike="noStrike" dirty="0">
                <a:solidFill>
                  <a:srgbClr val="000000"/>
                </a:solidFill>
                <a:effectLst/>
                <a:highlight>
                  <a:srgbClr val="FFF8CB"/>
                </a:highlight>
                <a:latin typeface="Helvetica" pitchFamily="2" charset="0"/>
              </a:rPr>
              <a:t> R. </a:t>
            </a:r>
            <a:r>
              <a:rPr lang="sk-SK" b="0" i="0" u="none" strike="noStrike" dirty="0" err="1">
                <a:solidFill>
                  <a:srgbClr val="000000"/>
                </a:solidFill>
                <a:effectLst/>
                <a:highlight>
                  <a:srgbClr val="FFF8CB"/>
                </a:highlight>
                <a:latin typeface="Helvetica" pitchFamily="2" charset="0"/>
              </a:rPr>
              <a:t>Pacing</a:t>
            </a:r>
            <a:r>
              <a:rPr lang="sk-SK" b="0" i="0" u="none" strike="noStrike" dirty="0">
                <a:solidFill>
                  <a:srgbClr val="000000"/>
                </a:solidFill>
                <a:effectLst/>
                <a:highlight>
                  <a:srgbClr val="FFF8CB"/>
                </a:highlight>
                <a:latin typeface="Helvetica" pitchFamily="2" charset="0"/>
              </a:rPr>
              <a:t> </a:t>
            </a:r>
            <a:r>
              <a:rPr lang="sk-SK" b="0" i="0" u="none" strike="noStrike" dirty="0" err="1">
                <a:solidFill>
                  <a:srgbClr val="000000"/>
                </a:solidFill>
                <a:effectLst/>
                <a:highlight>
                  <a:srgbClr val="FFF8CB"/>
                </a:highlight>
                <a:latin typeface="Helvetica" pitchFamily="2" charset="0"/>
              </a:rPr>
              <a:t>Clin</a:t>
            </a:r>
            <a:r>
              <a:rPr lang="sk-SK" b="0" i="0" u="none" strike="noStrike" dirty="0">
                <a:solidFill>
                  <a:srgbClr val="000000"/>
                </a:solidFill>
                <a:effectLst/>
                <a:highlight>
                  <a:srgbClr val="FFF8CB"/>
                </a:highlight>
                <a:latin typeface="Helvetica" pitchFamily="2" charset="0"/>
              </a:rPr>
              <a:t>. </a:t>
            </a:r>
            <a:r>
              <a:rPr lang="sk-SK" b="0" i="0" u="none" strike="noStrike" dirty="0" err="1">
                <a:solidFill>
                  <a:srgbClr val="000000"/>
                </a:solidFill>
                <a:effectLst/>
                <a:highlight>
                  <a:srgbClr val="FFF8CB"/>
                </a:highlight>
                <a:latin typeface="Helvetica" pitchFamily="2" charset="0"/>
              </a:rPr>
              <a:t>Subtle</a:t>
            </a:r>
            <a:r>
              <a:rPr lang="sk-SK" b="0" i="0" u="none" strike="noStrike" dirty="0">
                <a:solidFill>
                  <a:srgbClr val="000000"/>
                </a:solidFill>
                <a:effectLst/>
                <a:highlight>
                  <a:srgbClr val="FFF8CB"/>
                </a:highlight>
                <a:latin typeface="Helvetica" pitchFamily="2" charset="0"/>
              </a:rPr>
              <a:t> ECG </a:t>
            </a:r>
            <a:r>
              <a:rPr lang="sk-SK" b="0" i="0" u="none" strike="noStrike" dirty="0" err="1">
                <a:solidFill>
                  <a:srgbClr val="000000"/>
                </a:solidFill>
                <a:effectLst/>
                <a:highlight>
                  <a:srgbClr val="FFF8CB"/>
                </a:highlight>
                <a:latin typeface="Helvetica" pitchFamily="2" charset="0"/>
              </a:rPr>
              <a:t>sign</a:t>
            </a:r>
            <a:r>
              <a:rPr lang="sk-SK" b="0" i="0" u="none" strike="noStrike" dirty="0">
                <a:solidFill>
                  <a:srgbClr val="000000"/>
                </a:solidFill>
                <a:effectLst/>
                <a:highlight>
                  <a:srgbClr val="FFF8CB"/>
                </a:highlight>
                <a:latin typeface="Helvetica" pitchFamily="2" charset="0"/>
              </a:rPr>
              <a:t> of </a:t>
            </a:r>
            <a:r>
              <a:rPr lang="sk-SK" b="0" i="0" u="none" strike="noStrike" dirty="0" err="1">
                <a:solidFill>
                  <a:srgbClr val="000000"/>
                </a:solidFill>
                <a:effectLst/>
                <a:highlight>
                  <a:srgbClr val="FFF8CB"/>
                </a:highlight>
                <a:latin typeface="Helvetica" pitchFamily="2" charset="0"/>
              </a:rPr>
              <a:t>acute</a:t>
            </a:r>
            <a:r>
              <a:rPr lang="sk-SK" b="0" i="0" u="none" strike="noStrike" dirty="0">
                <a:solidFill>
                  <a:srgbClr val="000000"/>
                </a:solidFill>
                <a:effectLst/>
                <a:highlight>
                  <a:srgbClr val="FFF8CB"/>
                </a:highlight>
                <a:latin typeface="Helvetica" pitchFamily="2" charset="0"/>
              </a:rPr>
              <a:t> </a:t>
            </a:r>
            <a:r>
              <a:rPr lang="sk-SK" b="0" i="0" u="none" strike="noStrike" dirty="0" err="1">
                <a:solidFill>
                  <a:srgbClr val="000000"/>
                </a:solidFill>
                <a:effectLst/>
                <a:highlight>
                  <a:srgbClr val="FFF8CB"/>
                </a:highlight>
                <a:latin typeface="Helvetica" pitchFamily="2" charset="0"/>
              </a:rPr>
              <a:t>infarction</a:t>
            </a:r>
            <a:r>
              <a:rPr lang="sk-SK" b="0" i="0" u="none" strike="noStrike" dirty="0">
                <a:solidFill>
                  <a:srgbClr val="000000"/>
                </a:solidFill>
                <a:effectLst/>
                <a:highlight>
                  <a:srgbClr val="FFF8CB"/>
                </a:highlight>
                <a:latin typeface="Helvetica" pitchFamily="2" charset="0"/>
              </a:rPr>
              <a:t>: prominent </a:t>
            </a:r>
            <a:r>
              <a:rPr lang="sk-SK" b="0" i="0" u="none" strike="noStrike" dirty="0" err="1">
                <a:solidFill>
                  <a:srgbClr val="000000"/>
                </a:solidFill>
                <a:effectLst/>
                <a:highlight>
                  <a:srgbClr val="FFF8CB"/>
                </a:highlight>
                <a:latin typeface="Helvetica" pitchFamily="2" charset="0"/>
              </a:rPr>
              <a:t>reciprocal</a:t>
            </a:r>
            <a:r>
              <a:rPr lang="sk-SK" b="0" i="0" u="none" strike="noStrike" dirty="0">
                <a:solidFill>
                  <a:srgbClr val="000000"/>
                </a:solidFill>
                <a:effectLst/>
                <a:highlight>
                  <a:srgbClr val="FFF8CB"/>
                </a:highlight>
                <a:latin typeface="Helvetica" pitchFamily="2" charset="0"/>
              </a:rPr>
              <a:t> ST </a:t>
            </a:r>
            <a:r>
              <a:rPr lang="sk-SK" b="0" i="0" u="none" strike="noStrike" dirty="0" err="1">
                <a:solidFill>
                  <a:srgbClr val="000000"/>
                </a:solidFill>
                <a:effectLst/>
                <a:highlight>
                  <a:srgbClr val="FFF8CB"/>
                </a:highlight>
                <a:latin typeface="Helvetica" pitchFamily="2" charset="0"/>
              </a:rPr>
              <a:t>depression</a:t>
            </a:r>
            <a:r>
              <a:rPr lang="sk-SK" b="0" i="0" u="none" strike="noStrike" dirty="0">
                <a:solidFill>
                  <a:srgbClr val="000000"/>
                </a:solidFill>
                <a:effectLst/>
                <a:highlight>
                  <a:srgbClr val="FFF8CB"/>
                </a:highlight>
                <a:latin typeface="Helvetica" pitchFamily="2" charset="0"/>
              </a:rPr>
              <a:t> </a:t>
            </a:r>
            <a:r>
              <a:rPr lang="sk-SK" b="0" i="0" u="none" strike="noStrike" dirty="0" err="1">
                <a:solidFill>
                  <a:srgbClr val="000000"/>
                </a:solidFill>
                <a:effectLst/>
                <a:highlight>
                  <a:srgbClr val="FFF8CB"/>
                </a:highlight>
                <a:latin typeface="Helvetica" pitchFamily="2" charset="0"/>
              </a:rPr>
              <a:t>with</a:t>
            </a:r>
            <a:r>
              <a:rPr lang="sk-SK" b="0" i="0" u="none" strike="noStrike" dirty="0">
                <a:solidFill>
                  <a:srgbClr val="000000"/>
                </a:solidFill>
                <a:effectLst/>
                <a:highlight>
                  <a:srgbClr val="FFF8CB"/>
                </a:highlight>
                <a:latin typeface="Helvetica" pitchFamily="2" charset="0"/>
              </a:rPr>
              <a:t> </a:t>
            </a:r>
            <a:r>
              <a:rPr lang="sk-SK" b="0" i="0" u="none" strike="noStrike" dirty="0" err="1">
                <a:solidFill>
                  <a:srgbClr val="000000"/>
                </a:solidFill>
                <a:effectLst/>
                <a:highlight>
                  <a:srgbClr val="FFF8CB"/>
                </a:highlight>
                <a:latin typeface="Helvetica" pitchFamily="2" charset="0"/>
              </a:rPr>
              <a:t>minimal</a:t>
            </a:r>
            <a:r>
              <a:rPr lang="sk-SK" b="0" i="0" u="none" strike="noStrike" dirty="0">
                <a:solidFill>
                  <a:srgbClr val="000000"/>
                </a:solidFill>
                <a:effectLst/>
                <a:highlight>
                  <a:srgbClr val="FFF8CB"/>
                </a:highlight>
                <a:latin typeface="Helvetica" pitchFamily="2" charset="0"/>
              </a:rPr>
              <a:t> </a:t>
            </a:r>
            <a:r>
              <a:rPr lang="sk-SK" b="0" i="0" u="none" strike="noStrike" dirty="0" err="1">
                <a:solidFill>
                  <a:srgbClr val="000000"/>
                </a:solidFill>
                <a:effectLst/>
                <a:highlight>
                  <a:srgbClr val="FFF8CB"/>
                </a:highlight>
                <a:latin typeface="Helvetica" pitchFamily="2" charset="0"/>
              </a:rPr>
              <a:t>primary</a:t>
            </a:r>
            <a:r>
              <a:rPr lang="sk-SK" b="0" i="0" u="none" strike="noStrike" dirty="0">
                <a:solidFill>
                  <a:srgbClr val="000000"/>
                </a:solidFill>
                <a:effectLst/>
                <a:highlight>
                  <a:srgbClr val="FFF8CB"/>
                </a:highlight>
                <a:latin typeface="Helvetica" pitchFamily="2" charset="0"/>
              </a:rPr>
              <a:t> ST </a:t>
            </a:r>
            <a:r>
              <a:rPr lang="sk-SK" b="0" i="0" u="none" strike="noStrike" dirty="0" err="1">
                <a:solidFill>
                  <a:srgbClr val="000000"/>
                </a:solidFill>
                <a:effectLst/>
                <a:highlight>
                  <a:srgbClr val="FFF8CB"/>
                </a:highlight>
                <a:latin typeface="Helvetica" pitchFamily="2" charset="0"/>
              </a:rPr>
              <a:t>elevation</a:t>
            </a:r>
            <a:r>
              <a:rPr lang="sk-SK" b="0" i="0" u="none" strike="noStrike" dirty="0">
                <a:solidFill>
                  <a:srgbClr val="000000"/>
                </a:solidFill>
                <a:effectLst/>
                <a:highlight>
                  <a:srgbClr val="FFF8CB"/>
                </a:highlight>
                <a:latin typeface="Helvetica" pitchFamily="2" charset="0"/>
              </a:rPr>
              <a:t>. </a:t>
            </a:r>
            <a:r>
              <a:rPr lang="sk-SK" b="0" i="0" u="none" strike="noStrike" dirty="0" err="1">
                <a:solidFill>
                  <a:srgbClr val="000000"/>
                </a:solidFill>
                <a:effectLst/>
                <a:highlight>
                  <a:srgbClr val="FFF8CB"/>
                </a:highlight>
                <a:latin typeface="Helvetica" pitchFamily="2" charset="0"/>
              </a:rPr>
              <a:t>Pacing</a:t>
            </a:r>
            <a:r>
              <a:rPr lang="sk-SK" b="0" i="0" u="none" strike="noStrike" dirty="0">
                <a:solidFill>
                  <a:srgbClr val="000000"/>
                </a:solidFill>
                <a:effectLst/>
                <a:highlight>
                  <a:srgbClr val="FFF8CB"/>
                </a:highlight>
                <a:latin typeface="Helvetica" pitchFamily="2" charset="0"/>
              </a:rPr>
              <a:t> </a:t>
            </a:r>
            <a:r>
              <a:rPr lang="sk-SK" b="0" i="0" u="none" strike="noStrike" dirty="0" err="1">
                <a:solidFill>
                  <a:srgbClr val="000000"/>
                </a:solidFill>
                <a:effectLst/>
                <a:highlight>
                  <a:srgbClr val="FFF8CB"/>
                </a:highlight>
                <a:latin typeface="Helvetica" pitchFamily="2" charset="0"/>
              </a:rPr>
              <a:t>Clin</a:t>
            </a:r>
            <a:r>
              <a:rPr lang="sk-SK" b="0" i="0" u="none" strike="noStrike" dirty="0">
                <a:solidFill>
                  <a:srgbClr val="000000"/>
                </a:solidFill>
                <a:effectLst/>
                <a:highlight>
                  <a:srgbClr val="FFF8CB"/>
                </a:highlight>
                <a:latin typeface="Helvetica" pitchFamily="2" charset="0"/>
              </a:rPr>
              <a:t> </a:t>
            </a:r>
            <a:r>
              <a:rPr lang="sk-SK" b="0" i="0" u="none" strike="noStrike" dirty="0" err="1">
                <a:solidFill>
                  <a:srgbClr val="000000"/>
                </a:solidFill>
                <a:effectLst/>
                <a:highlight>
                  <a:srgbClr val="FFF8CB"/>
                </a:highlight>
                <a:latin typeface="Helvetica" pitchFamily="2" charset="0"/>
              </a:rPr>
              <a:t>Electrophysiol</a:t>
            </a:r>
            <a:r>
              <a:rPr lang="sk-SK" b="0" i="0" u="none" strike="noStrike" dirty="0">
                <a:solidFill>
                  <a:srgbClr val="000000"/>
                </a:solidFill>
                <a:effectLst/>
                <a:highlight>
                  <a:srgbClr val="FFF8CB"/>
                </a:highlight>
                <a:latin typeface="Helvetica" pitchFamily="2" charset="0"/>
              </a:rPr>
              <a:t> 1981; 4: 709-12.)</a:t>
            </a:r>
            <a:endParaRPr lang="en-GB" dirty="0"/>
          </a:p>
        </p:txBody>
      </p:sp>
      <p:sp>
        <p:nvSpPr>
          <p:cNvPr id="4" name="Zástupný symbol pro číslo snímku 3"/>
          <p:cNvSpPr>
            <a:spLocks noGrp="1"/>
          </p:cNvSpPr>
          <p:nvPr>
            <p:ph type="sldNum" sz="quarter" idx="10"/>
          </p:nvPr>
        </p:nvSpPr>
        <p:spPr/>
        <p:txBody>
          <a:bodyPr/>
          <a:lstStyle/>
          <a:p>
            <a:fld id="{761BE1E8-AA28-4ACD-ADE0-D36F3D86E68B}" type="slidenum">
              <a:rPr lang="en-GB" smtClean="0"/>
              <a:t>17</a:t>
            </a:fld>
            <a:endParaRPr lang="en-GB"/>
          </a:p>
        </p:txBody>
      </p:sp>
    </p:spTree>
    <p:extLst>
      <p:ext uri="{BB962C8B-B14F-4D97-AF65-F5344CB8AC3E}">
        <p14:creationId xmlns:p14="http://schemas.microsoft.com/office/powerpoint/2010/main" val="17334272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err="1"/>
              <a:t>Rozdelenie</a:t>
            </a:r>
            <a:r>
              <a:rPr lang="cs-CZ" dirty="0"/>
              <a:t> problematiky.</a:t>
            </a:r>
          </a:p>
          <a:p>
            <a:r>
              <a:rPr lang="cs-CZ" dirty="0"/>
              <a:t>Podklady</a:t>
            </a:r>
          </a:p>
          <a:p>
            <a:r>
              <a:rPr lang="cs-CZ" dirty="0"/>
              <a:t>BLRT + BPRT</a:t>
            </a:r>
          </a:p>
          <a:p>
            <a:r>
              <a:rPr lang="cs-CZ" dirty="0"/>
              <a:t>https://lifeinthefastlane.com/ecg-library/basics/right-bundle-branch-block/</a:t>
            </a:r>
          </a:p>
          <a:p>
            <a:r>
              <a:rPr lang="cs-CZ" dirty="0"/>
              <a:t>https://lifeinthefastlane.com/ecg-library/basics/left-bundle-branch-block/</a:t>
            </a:r>
          </a:p>
          <a:p>
            <a:r>
              <a:rPr lang="cs-CZ" dirty="0"/>
              <a:t>LAH+LPH</a:t>
            </a:r>
          </a:p>
          <a:p>
            <a:r>
              <a:rPr lang="cs-CZ" dirty="0"/>
              <a:t>https://lifeinthefastlane.com/ecg-library/basics/left-anterior-fascicular-block/</a:t>
            </a:r>
          </a:p>
          <a:p>
            <a:r>
              <a:rPr lang="cs-CZ" dirty="0"/>
              <a:t>https://lifeinthefastlane.com/ecg-library/basics/left-posterior-fascicular-block/</a:t>
            </a:r>
          </a:p>
          <a:p>
            <a:r>
              <a:rPr lang="cs-CZ" dirty="0" err="1"/>
              <a:t>Bifascikulárne</a:t>
            </a:r>
            <a:r>
              <a:rPr lang="cs-CZ" dirty="0"/>
              <a:t> blokády</a:t>
            </a:r>
          </a:p>
          <a:p>
            <a:r>
              <a:rPr lang="cs-CZ" dirty="0"/>
              <a:t>https://lifeinthefastlane.com/ecg-library/basics/bifascicular-block/</a:t>
            </a:r>
          </a:p>
          <a:p>
            <a:r>
              <a:rPr lang="cs-CZ" dirty="0" err="1"/>
              <a:t>Trifascikulárna</a:t>
            </a:r>
            <a:r>
              <a:rPr lang="cs-CZ" dirty="0"/>
              <a:t> blokáda</a:t>
            </a:r>
          </a:p>
          <a:p>
            <a:r>
              <a:rPr lang="cs-CZ" dirty="0"/>
              <a:t>https://lifeinthefastlane.com/ecg-library/trifascicular-block/</a:t>
            </a:r>
          </a:p>
          <a:p>
            <a:endParaRPr lang="cs-CZ" dirty="0"/>
          </a:p>
        </p:txBody>
      </p:sp>
      <p:sp>
        <p:nvSpPr>
          <p:cNvPr id="4" name="Zástupný symbol pro číslo snímku 3"/>
          <p:cNvSpPr>
            <a:spLocks noGrp="1"/>
          </p:cNvSpPr>
          <p:nvPr>
            <p:ph type="sldNum" sz="quarter" idx="10"/>
          </p:nvPr>
        </p:nvSpPr>
        <p:spPr/>
        <p:txBody>
          <a:bodyPr/>
          <a:lstStyle/>
          <a:p>
            <a:fld id="{2BD3544D-F99C-488A-ACF4-35CEB0D5BC0F}" type="slidenum">
              <a:rPr lang="cs-CZ" smtClean="0"/>
              <a:t>21</a:t>
            </a:fld>
            <a:endParaRPr lang="cs-CZ"/>
          </a:p>
        </p:txBody>
      </p:sp>
    </p:spTree>
    <p:extLst>
      <p:ext uri="{BB962C8B-B14F-4D97-AF65-F5344CB8AC3E}">
        <p14:creationId xmlns:p14="http://schemas.microsoft.com/office/powerpoint/2010/main" val="27880372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err="1"/>
              <a:t>Cvičenie</a:t>
            </a:r>
            <a:r>
              <a:rPr lang="cs-CZ" dirty="0"/>
              <a:t>, </a:t>
            </a:r>
            <a:r>
              <a:rPr lang="cs-CZ" dirty="0" err="1"/>
              <a:t>kreslenie</a:t>
            </a:r>
            <a:r>
              <a:rPr lang="cs-CZ" dirty="0"/>
              <a:t> QRS komplexu </a:t>
            </a:r>
            <a:r>
              <a:rPr lang="cs-CZ" dirty="0" err="1"/>
              <a:t>vo</a:t>
            </a:r>
            <a:r>
              <a:rPr lang="cs-CZ" dirty="0"/>
              <a:t> V1 a V6 </a:t>
            </a:r>
            <a:r>
              <a:rPr lang="cs-CZ" dirty="0" err="1"/>
              <a:t>svodoch</a:t>
            </a:r>
            <a:r>
              <a:rPr lang="cs-CZ" dirty="0"/>
              <a:t>.</a:t>
            </a:r>
          </a:p>
          <a:p>
            <a:r>
              <a:rPr lang="cs-CZ" dirty="0"/>
              <a:t>https://</a:t>
            </a:r>
            <a:r>
              <a:rPr lang="cs-CZ" dirty="0" err="1"/>
              <a:t>www.jfmed.uniba.sk</a:t>
            </a:r>
            <a:r>
              <a:rPr lang="cs-CZ" dirty="0"/>
              <a:t>/</a:t>
            </a:r>
            <a:r>
              <a:rPr lang="cs-CZ" dirty="0" err="1"/>
              <a:t>fileadmin</a:t>
            </a:r>
            <a:r>
              <a:rPr lang="cs-CZ" dirty="0"/>
              <a:t>/</a:t>
            </a:r>
            <a:r>
              <a:rPr lang="cs-CZ" dirty="0" err="1"/>
              <a:t>jlf</a:t>
            </a:r>
            <a:r>
              <a:rPr lang="cs-CZ" dirty="0"/>
              <a:t>/</a:t>
            </a:r>
            <a:r>
              <a:rPr lang="cs-CZ" dirty="0" err="1"/>
              <a:t>Pracoviska</a:t>
            </a:r>
            <a:r>
              <a:rPr lang="cs-CZ" dirty="0"/>
              <a:t>/ustav-</a:t>
            </a:r>
            <a:r>
              <a:rPr lang="cs-CZ" dirty="0" err="1"/>
              <a:t>patologickej</a:t>
            </a:r>
            <a:r>
              <a:rPr lang="cs-CZ" dirty="0"/>
              <a:t>-fyziologie/07Pregradualne_studium/01Vseobecne_lekarstvo/04Handouty_a_prednasky/</a:t>
            </a:r>
            <a:r>
              <a:rPr lang="cs-CZ" dirty="0" err="1"/>
              <a:t>Elektronicka_ucebnica_PF</a:t>
            </a:r>
            <a:r>
              <a:rPr lang="cs-CZ" dirty="0"/>
              <a:t>/</a:t>
            </a:r>
            <a:r>
              <a:rPr lang="cs-CZ" dirty="0" err="1"/>
              <a:t>Elektrokardiografia_FINAL.pdf</a:t>
            </a:r>
            <a:endParaRPr lang="cs-CZ" dirty="0"/>
          </a:p>
          <a:p>
            <a:r>
              <a:rPr lang="cs-CZ" dirty="0"/>
              <a:t>Na </a:t>
            </a:r>
            <a:r>
              <a:rPr lang="cs-CZ" dirty="0" err="1"/>
              <a:t>strane</a:t>
            </a:r>
            <a:r>
              <a:rPr lang="cs-CZ" dirty="0"/>
              <a:t> 76.</a:t>
            </a:r>
          </a:p>
        </p:txBody>
      </p:sp>
      <p:sp>
        <p:nvSpPr>
          <p:cNvPr id="4" name="Zástupný symbol pro číslo snímku 3"/>
          <p:cNvSpPr>
            <a:spLocks noGrp="1"/>
          </p:cNvSpPr>
          <p:nvPr>
            <p:ph type="sldNum" sz="quarter" idx="10"/>
          </p:nvPr>
        </p:nvSpPr>
        <p:spPr/>
        <p:txBody>
          <a:bodyPr/>
          <a:lstStyle/>
          <a:p>
            <a:fld id="{2BD3544D-F99C-488A-ACF4-35CEB0D5BC0F}" type="slidenum">
              <a:rPr lang="cs-CZ" smtClean="0"/>
              <a:t>22</a:t>
            </a:fld>
            <a:endParaRPr lang="cs-CZ"/>
          </a:p>
        </p:txBody>
      </p:sp>
    </p:spTree>
    <p:extLst>
      <p:ext uri="{BB962C8B-B14F-4D97-AF65-F5344CB8AC3E}">
        <p14:creationId xmlns:p14="http://schemas.microsoft.com/office/powerpoint/2010/main" val="409916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s-CZ" sz="1200" dirty="0" err="1"/>
              <a:t>Opäť</a:t>
            </a:r>
            <a:r>
              <a:rPr lang="cs-CZ" sz="1200" dirty="0"/>
              <a:t> </a:t>
            </a:r>
            <a:r>
              <a:rPr lang="cs-CZ" sz="1200" dirty="0" err="1"/>
              <a:t>cvičenie</a:t>
            </a:r>
            <a:r>
              <a:rPr lang="cs-CZ" sz="1200" dirty="0"/>
              <a:t> s kreslením QRS </a:t>
            </a:r>
            <a:r>
              <a:rPr lang="cs-CZ" sz="1200" dirty="0" err="1"/>
              <a:t>komplexov</a:t>
            </a:r>
            <a:r>
              <a:rPr lang="cs-CZ" sz="120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cs-CZ" sz="1200" dirty="0"/>
              <a:t>https://www.jfmed.uniba.sk/fileadmin/jlf/Pracoviska/ustav-patologickej-fyziologie/07Pregradualne_studium/01Vseobecne_lekarstvo/04Handouty_a_prednasky/Elektronicka_ucebnica_PF/Elektrokardiografia_FINAL.pdf</a:t>
            </a:r>
          </a:p>
          <a:p>
            <a:pPr marL="0" marR="0" lvl="0" indent="0" algn="l" defTabSz="914400" rtl="0" eaLnBrk="1" fontAlgn="auto" latinLnBrk="0" hangingPunct="1">
              <a:lnSpc>
                <a:spcPct val="100000"/>
              </a:lnSpc>
              <a:spcBef>
                <a:spcPts val="0"/>
              </a:spcBef>
              <a:spcAft>
                <a:spcPts val="0"/>
              </a:spcAft>
              <a:buClrTx/>
              <a:buSzTx/>
              <a:buFontTx/>
              <a:buNone/>
              <a:tabLst/>
              <a:defRPr/>
            </a:pPr>
            <a:r>
              <a:rPr lang="cs-CZ" sz="1200" dirty="0"/>
              <a:t>Popis, strana 75.</a:t>
            </a:r>
          </a:p>
          <a:p>
            <a:endParaRPr lang="cs-CZ" dirty="0"/>
          </a:p>
        </p:txBody>
      </p:sp>
      <p:sp>
        <p:nvSpPr>
          <p:cNvPr id="4" name="Zástupný symbol pro číslo snímku 3"/>
          <p:cNvSpPr>
            <a:spLocks noGrp="1"/>
          </p:cNvSpPr>
          <p:nvPr>
            <p:ph type="sldNum" sz="quarter" idx="10"/>
          </p:nvPr>
        </p:nvSpPr>
        <p:spPr/>
        <p:txBody>
          <a:bodyPr/>
          <a:lstStyle/>
          <a:p>
            <a:fld id="{2BD3544D-F99C-488A-ACF4-35CEB0D5BC0F}" type="slidenum">
              <a:rPr lang="cs-CZ" smtClean="0"/>
              <a:t>25</a:t>
            </a:fld>
            <a:endParaRPr lang="cs-CZ"/>
          </a:p>
        </p:txBody>
      </p:sp>
    </p:spTree>
    <p:extLst>
      <p:ext uri="{BB962C8B-B14F-4D97-AF65-F5344CB8AC3E}">
        <p14:creationId xmlns:p14="http://schemas.microsoft.com/office/powerpoint/2010/main" val="35164483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endParaRPr lang="sk-SK" dirty="0"/>
          </a:p>
        </p:txBody>
      </p:sp>
      <p:sp>
        <p:nvSpPr>
          <p:cNvPr id="4" name="Zástupný objekt pre číslo snímky 3"/>
          <p:cNvSpPr>
            <a:spLocks noGrp="1"/>
          </p:cNvSpPr>
          <p:nvPr>
            <p:ph type="sldNum" sz="quarter" idx="5"/>
          </p:nvPr>
        </p:nvSpPr>
        <p:spPr/>
        <p:txBody>
          <a:bodyPr/>
          <a:lstStyle/>
          <a:p>
            <a:fld id="{4BAF0911-2911-46C8-B9F2-990B850CE420}" type="slidenum">
              <a:rPr lang="cs-CZ" smtClean="0"/>
              <a:t>28</a:t>
            </a:fld>
            <a:endParaRPr lang="cs-CZ"/>
          </a:p>
        </p:txBody>
      </p:sp>
    </p:spTree>
    <p:extLst>
      <p:ext uri="{BB962C8B-B14F-4D97-AF65-F5344CB8AC3E}">
        <p14:creationId xmlns:p14="http://schemas.microsoft.com/office/powerpoint/2010/main" val="26788763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r>
              <a:rPr lang="sk-SK" dirty="0" err="1"/>
              <a:t>https</a:t>
            </a:r>
            <a:r>
              <a:rPr lang="sk-SK" dirty="0"/>
              <a:t>://</a:t>
            </a:r>
            <a:r>
              <a:rPr lang="sk-SK" dirty="0" err="1"/>
              <a:t>www.wikiskripta.eu</a:t>
            </a:r>
            <a:r>
              <a:rPr lang="sk-SK" dirty="0"/>
              <a:t>/</a:t>
            </a:r>
            <a:r>
              <a:rPr lang="sk-SK" dirty="0" err="1"/>
              <a:t>w</a:t>
            </a:r>
            <a:r>
              <a:rPr lang="sk-SK" dirty="0"/>
              <a:t>/</a:t>
            </a:r>
            <a:r>
              <a:rPr lang="sk-SK" dirty="0" err="1"/>
              <a:t>Blokáda_pravého_Tawarova_raménka</a:t>
            </a:r>
            <a:r>
              <a:rPr lang="sk-SK" dirty="0"/>
              <a:t>#/</a:t>
            </a:r>
            <a:r>
              <a:rPr lang="sk-SK" dirty="0" err="1"/>
              <a:t>media</a:t>
            </a:r>
            <a:r>
              <a:rPr lang="sk-SK" dirty="0"/>
              <a:t>/</a:t>
            </a:r>
            <a:r>
              <a:rPr lang="sk-SK" dirty="0" err="1"/>
              <a:t>Soubor:RBBB_with_first_degree_AV_block.jpg</a:t>
            </a:r>
            <a:endParaRPr lang="sk-SK" dirty="0"/>
          </a:p>
        </p:txBody>
      </p:sp>
      <p:sp>
        <p:nvSpPr>
          <p:cNvPr id="4" name="Zástupný objekt pre číslo snímky 3"/>
          <p:cNvSpPr>
            <a:spLocks noGrp="1"/>
          </p:cNvSpPr>
          <p:nvPr>
            <p:ph type="sldNum" sz="quarter" idx="5"/>
          </p:nvPr>
        </p:nvSpPr>
        <p:spPr/>
        <p:txBody>
          <a:bodyPr/>
          <a:lstStyle/>
          <a:p>
            <a:fld id="{4BAF0911-2911-46C8-B9F2-990B850CE420}" type="slidenum">
              <a:rPr lang="cs-CZ" smtClean="0"/>
              <a:t>29</a:t>
            </a:fld>
            <a:endParaRPr lang="cs-CZ"/>
          </a:p>
        </p:txBody>
      </p:sp>
    </p:spTree>
    <p:extLst>
      <p:ext uri="{BB962C8B-B14F-4D97-AF65-F5344CB8AC3E}">
        <p14:creationId xmlns:p14="http://schemas.microsoft.com/office/powerpoint/2010/main" val="17737013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r>
              <a:rPr lang="sk-SK" dirty="0" err="1"/>
              <a:t>https</a:t>
            </a:r>
            <a:r>
              <a:rPr lang="sk-SK" dirty="0"/>
              <a:t>://</a:t>
            </a:r>
            <a:r>
              <a:rPr lang="sk-SK" dirty="0" err="1"/>
              <a:t>www.wikiskripta.eu</a:t>
            </a:r>
            <a:r>
              <a:rPr lang="sk-SK" dirty="0"/>
              <a:t>/</a:t>
            </a:r>
            <a:r>
              <a:rPr lang="sk-SK" dirty="0" err="1"/>
              <a:t>w</a:t>
            </a:r>
            <a:r>
              <a:rPr lang="sk-SK" dirty="0"/>
              <a:t>/</a:t>
            </a:r>
            <a:r>
              <a:rPr lang="sk-SK" dirty="0" err="1"/>
              <a:t>Blokáda_pravého_Tawarova_raménka</a:t>
            </a:r>
            <a:r>
              <a:rPr lang="sk-SK" dirty="0"/>
              <a:t>#/</a:t>
            </a:r>
            <a:r>
              <a:rPr lang="sk-SK" dirty="0" err="1"/>
              <a:t>media</a:t>
            </a:r>
            <a:r>
              <a:rPr lang="sk-SK" dirty="0"/>
              <a:t>/</a:t>
            </a:r>
            <a:r>
              <a:rPr lang="sk-SK" dirty="0" err="1"/>
              <a:t>Soubor:RBBB_with_first_degree_AV_block.jpg</a:t>
            </a:r>
            <a:endParaRPr lang="sk-SK" dirty="0"/>
          </a:p>
        </p:txBody>
      </p:sp>
      <p:sp>
        <p:nvSpPr>
          <p:cNvPr id="4" name="Zástupný objekt pre číslo snímky 3"/>
          <p:cNvSpPr>
            <a:spLocks noGrp="1"/>
          </p:cNvSpPr>
          <p:nvPr>
            <p:ph type="sldNum" sz="quarter" idx="5"/>
          </p:nvPr>
        </p:nvSpPr>
        <p:spPr/>
        <p:txBody>
          <a:bodyPr/>
          <a:lstStyle/>
          <a:p>
            <a:fld id="{4BAF0911-2911-46C8-B9F2-990B850CE420}" type="slidenum">
              <a:rPr lang="cs-CZ" smtClean="0"/>
              <a:t>30</a:t>
            </a:fld>
            <a:endParaRPr lang="cs-CZ"/>
          </a:p>
        </p:txBody>
      </p:sp>
    </p:spTree>
    <p:extLst>
      <p:ext uri="{BB962C8B-B14F-4D97-AF65-F5344CB8AC3E}">
        <p14:creationId xmlns:p14="http://schemas.microsoft.com/office/powerpoint/2010/main" val="23843937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r>
              <a:rPr lang="sk-SK" dirty="0"/>
              <a:t>Na obrázku je frekvencia 130</a:t>
            </a:r>
          </a:p>
        </p:txBody>
      </p:sp>
      <p:sp>
        <p:nvSpPr>
          <p:cNvPr id="4" name="Zástupný objekt pre číslo snímky 3"/>
          <p:cNvSpPr>
            <a:spLocks noGrp="1"/>
          </p:cNvSpPr>
          <p:nvPr>
            <p:ph type="sldNum" sz="quarter" idx="5"/>
          </p:nvPr>
        </p:nvSpPr>
        <p:spPr/>
        <p:txBody>
          <a:bodyPr/>
          <a:lstStyle/>
          <a:p>
            <a:fld id="{4BAF0911-2911-46C8-B9F2-990B850CE420}" type="slidenum">
              <a:rPr lang="cs-CZ" smtClean="0"/>
              <a:t>3</a:t>
            </a:fld>
            <a:endParaRPr lang="cs-CZ"/>
          </a:p>
        </p:txBody>
      </p:sp>
    </p:spTree>
    <p:extLst>
      <p:ext uri="{BB962C8B-B14F-4D97-AF65-F5344CB8AC3E}">
        <p14:creationId xmlns:p14="http://schemas.microsoft.com/office/powerpoint/2010/main" val="24604239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r>
              <a:rPr lang="sk-SK" dirty="0" err="1"/>
              <a:t>https</a:t>
            </a:r>
            <a:r>
              <a:rPr lang="sk-SK" dirty="0"/>
              <a:t>://</a:t>
            </a:r>
            <a:r>
              <a:rPr lang="sk-SK" dirty="0" err="1"/>
              <a:t>www.healio.com</a:t>
            </a:r>
            <a:r>
              <a:rPr lang="sk-SK" dirty="0"/>
              <a:t>/</a:t>
            </a:r>
            <a:r>
              <a:rPr lang="sk-SK" dirty="0" err="1"/>
              <a:t>cardiology</a:t>
            </a:r>
            <a:r>
              <a:rPr lang="sk-SK" dirty="0"/>
              <a:t>/</a:t>
            </a:r>
            <a:r>
              <a:rPr lang="sk-SK" dirty="0" err="1"/>
              <a:t>learn-the-heart</a:t>
            </a:r>
            <a:r>
              <a:rPr lang="sk-SK" dirty="0"/>
              <a:t>/</a:t>
            </a:r>
            <a:r>
              <a:rPr lang="sk-SK" dirty="0" err="1"/>
              <a:t>ecg-review</a:t>
            </a:r>
            <a:r>
              <a:rPr lang="sk-SK" dirty="0"/>
              <a:t>/</a:t>
            </a:r>
            <a:r>
              <a:rPr lang="sk-SK" dirty="0" err="1"/>
              <a:t>ecg-archive</a:t>
            </a:r>
            <a:r>
              <a:rPr lang="sk-SK" dirty="0"/>
              <a:t>/left-bundle-branch-block-ecg-1#Lb47d0b52e319b4c54935d1d7d14f3f584</a:t>
            </a:r>
          </a:p>
          <a:p>
            <a:endParaRPr lang="sk-SK" dirty="0"/>
          </a:p>
        </p:txBody>
      </p:sp>
      <p:sp>
        <p:nvSpPr>
          <p:cNvPr id="4" name="Zástupný objekt pre číslo snímky 3"/>
          <p:cNvSpPr>
            <a:spLocks noGrp="1"/>
          </p:cNvSpPr>
          <p:nvPr>
            <p:ph type="sldNum" sz="quarter" idx="5"/>
          </p:nvPr>
        </p:nvSpPr>
        <p:spPr/>
        <p:txBody>
          <a:bodyPr/>
          <a:lstStyle/>
          <a:p>
            <a:fld id="{4BAF0911-2911-46C8-B9F2-990B850CE420}" type="slidenum">
              <a:rPr lang="cs-CZ" smtClean="0"/>
              <a:t>31</a:t>
            </a:fld>
            <a:endParaRPr lang="cs-CZ"/>
          </a:p>
        </p:txBody>
      </p:sp>
    </p:spTree>
    <p:extLst>
      <p:ext uri="{BB962C8B-B14F-4D97-AF65-F5344CB8AC3E}">
        <p14:creationId xmlns:p14="http://schemas.microsoft.com/office/powerpoint/2010/main" val="8299095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r>
              <a:rPr lang="sk-SK" dirty="0" err="1"/>
              <a:t>https</a:t>
            </a:r>
            <a:r>
              <a:rPr lang="sk-SK" dirty="0"/>
              <a:t>://</a:t>
            </a:r>
            <a:r>
              <a:rPr lang="sk-SK" dirty="0" err="1"/>
              <a:t>www.healio.com</a:t>
            </a:r>
            <a:r>
              <a:rPr lang="sk-SK" dirty="0"/>
              <a:t>/</a:t>
            </a:r>
            <a:r>
              <a:rPr lang="sk-SK" dirty="0" err="1"/>
              <a:t>cardiology</a:t>
            </a:r>
            <a:r>
              <a:rPr lang="sk-SK" dirty="0"/>
              <a:t>/</a:t>
            </a:r>
            <a:r>
              <a:rPr lang="sk-SK" dirty="0" err="1"/>
              <a:t>learn-the-heart</a:t>
            </a:r>
            <a:r>
              <a:rPr lang="sk-SK" dirty="0"/>
              <a:t>/</a:t>
            </a:r>
            <a:r>
              <a:rPr lang="sk-SK" dirty="0" err="1"/>
              <a:t>ecg-review</a:t>
            </a:r>
            <a:r>
              <a:rPr lang="sk-SK" dirty="0"/>
              <a:t>/</a:t>
            </a:r>
            <a:r>
              <a:rPr lang="sk-SK" dirty="0" err="1"/>
              <a:t>ecg-archive</a:t>
            </a:r>
            <a:r>
              <a:rPr lang="sk-SK" dirty="0"/>
              <a:t>/left-bundle-branch-block-ecg-1#Lb47d0b52e319b4c54935d1d7d14f3f584</a:t>
            </a:r>
          </a:p>
          <a:p>
            <a:endParaRPr lang="sk-SK" dirty="0"/>
          </a:p>
        </p:txBody>
      </p:sp>
      <p:sp>
        <p:nvSpPr>
          <p:cNvPr id="4" name="Zástupný objekt pre číslo snímky 3"/>
          <p:cNvSpPr>
            <a:spLocks noGrp="1"/>
          </p:cNvSpPr>
          <p:nvPr>
            <p:ph type="sldNum" sz="quarter" idx="5"/>
          </p:nvPr>
        </p:nvSpPr>
        <p:spPr/>
        <p:txBody>
          <a:bodyPr/>
          <a:lstStyle/>
          <a:p>
            <a:fld id="{4BAF0911-2911-46C8-B9F2-990B850CE420}" type="slidenum">
              <a:rPr lang="cs-CZ" smtClean="0"/>
              <a:t>32</a:t>
            </a:fld>
            <a:endParaRPr lang="cs-CZ"/>
          </a:p>
        </p:txBody>
      </p:sp>
    </p:spTree>
    <p:extLst>
      <p:ext uri="{BB962C8B-B14F-4D97-AF65-F5344CB8AC3E}">
        <p14:creationId xmlns:p14="http://schemas.microsoft.com/office/powerpoint/2010/main" val="15103607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GB" dirty="0"/>
          </a:p>
        </p:txBody>
      </p:sp>
      <p:sp>
        <p:nvSpPr>
          <p:cNvPr id="4" name="Zástupný symbol pro číslo snímku 3"/>
          <p:cNvSpPr>
            <a:spLocks noGrp="1"/>
          </p:cNvSpPr>
          <p:nvPr>
            <p:ph type="sldNum" sz="quarter" idx="10"/>
          </p:nvPr>
        </p:nvSpPr>
        <p:spPr/>
        <p:txBody>
          <a:bodyPr/>
          <a:lstStyle/>
          <a:p>
            <a:fld id="{761BE1E8-AA28-4ACD-ADE0-D36F3D86E68B}" type="slidenum">
              <a:rPr lang="en-GB" smtClean="0"/>
              <a:t>35</a:t>
            </a:fld>
            <a:endParaRPr lang="en-GB"/>
          </a:p>
        </p:txBody>
      </p:sp>
    </p:spTree>
    <p:extLst>
      <p:ext uri="{BB962C8B-B14F-4D97-AF65-F5344CB8AC3E}">
        <p14:creationId xmlns:p14="http://schemas.microsoft.com/office/powerpoint/2010/main" val="9060546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GB" dirty="0"/>
          </a:p>
        </p:txBody>
      </p:sp>
      <p:sp>
        <p:nvSpPr>
          <p:cNvPr id="4" name="Zástupný symbol pro číslo snímku 3"/>
          <p:cNvSpPr>
            <a:spLocks noGrp="1"/>
          </p:cNvSpPr>
          <p:nvPr>
            <p:ph type="sldNum" sz="quarter" idx="10"/>
          </p:nvPr>
        </p:nvSpPr>
        <p:spPr/>
        <p:txBody>
          <a:bodyPr/>
          <a:lstStyle/>
          <a:p>
            <a:fld id="{761BE1E8-AA28-4ACD-ADE0-D36F3D86E68B}" type="slidenum">
              <a:rPr lang="en-GB" smtClean="0"/>
              <a:t>37</a:t>
            </a:fld>
            <a:endParaRPr lang="en-GB"/>
          </a:p>
        </p:txBody>
      </p:sp>
    </p:spTree>
    <p:extLst>
      <p:ext uri="{BB962C8B-B14F-4D97-AF65-F5344CB8AC3E}">
        <p14:creationId xmlns:p14="http://schemas.microsoft.com/office/powerpoint/2010/main" val="361444858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azu snímky 1"/>
          <p:cNvSpPr>
            <a:spLocks noGrp="1" noRot="1" noChangeAspect="1"/>
          </p:cNvSpPr>
          <p:nvPr>
            <p:ph type="sldImg"/>
          </p:nvPr>
        </p:nvSpPr>
        <p:spPr/>
      </p:sp>
      <p:sp>
        <p:nvSpPr>
          <p:cNvPr id="3" name="Zástupný symbol poznámok 2"/>
          <p:cNvSpPr>
            <a:spLocks noGrp="1"/>
          </p:cNvSpPr>
          <p:nvPr>
            <p:ph type="body" idx="1"/>
          </p:nvPr>
        </p:nvSpPr>
        <p:spPr/>
        <p:txBody>
          <a:bodyPr>
            <a:normAutofit/>
          </a:bodyPr>
          <a:lstStyle/>
          <a:p>
            <a:r>
              <a:rPr lang="sk-SK" sz="1200" b="0" i="0" kern="1200" dirty="0">
                <a:solidFill>
                  <a:schemeClr val="tx1"/>
                </a:solidFill>
                <a:latin typeface="+mn-lt"/>
                <a:ea typeface="+mn-ea"/>
                <a:cs typeface="+mn-cs"/>
              </a:rPr>
              <a:t>HABERL, </a:t>
            </a:r>
            <a:r>
              <a:rPr lang="sk-SK" sz="1200" b="0" i="0" kern="1200" dirty="0" err="1">
                <a:solidFill>
                  <a:schemeClr val="tx1"/>
                </a:solidFill>
                <a:latin typeface="+mn-lt"/>
                <a:ea typeface="+mn-ea"/>
                <a:cs typeface="+mn-cs"/>
              </a:rPr>
              <a:t>Ralph</a:t>
            </a:r>
            <a:r>
              <a:rPr lang="sk-SK" sz="1200" b="0" i="0" kern="1200" dirty="0">
                <a:solidFill>
                  <a:schemeClr val="tx1"/>
                </a:solidFill>
                <a:latin typeface="+mn-lt"/>
                <a:ea typeface="+mn-ea"/>
                <a:cs typeface="+mn-cs"/>
              </a:rPr>
              <a:t>. </a:t>
            </a:r>
            <a:r>
              <a:rPr lang="sk-SK" sz="1200" b="0" i="1" kern="1200" dirty="0">
                <a:solidFill>
                  <a:schemeClr val="tx1"/>
                </a:solidFill>
                <a:latin typeface="+mn-lt"/>
                <a:ea typeface="+mn-ea"/>
                <a:cs typeface="+mn-cs"/>
              </a:rPr>
              <a:t>EKG do kapsy</a:t>
            </a:r>
            <a:r>
              <a:rPr lang="sk-SK" sz="1200" b="0" i="0" kern="1200" dirty="0">
                <a:solidFill>
                  <a:schemeClr val="tx1"/>
                </a:solidFill>
                <a:latin typeface="+mn-lt"/>
                <a:ea typeface="+mn-ea"/>
                <a:cs typeface="+mn-cs"/>
              </a:rPr>
              <a:t>. Praha: </a:t>
            </a:r>
            <a:r>
              <a:rPr lang="sk-SK" sz="1200" b="0" i="0" kern="1200" dirty="0" err="1">
                <a:solidFill>
                  <a:schemeClr val="tx1"/>
                </a:solidFill>
                <a:latin typeface="+mn-lt"/>
                <a:ea typeface="+mn-ea"/>
                <a:cs typeface="+mn-cs"/>
              </a:rPr>
              <a:t>Grada</a:t>
            </a:r>
            <a:r>
              <a:rPr lang="sk-SK" sz="1200" b="0" i="0" kern="1200" dirty="0">
                <a:solidFill>
                  <a:schemeClr val="tx1"/>
                </a:solidFill>
                <a:latin typeface="+mn-lt"/>
                <a:ea typeface="+mn-ea"/>
                <a:cs typeface="+mn-cs"/>
              </a:rPr>
              <a:t>, 2012. ISBN 978-80-247-4192-5.</a:t>
            </a:r>
            <a:endParaRPr lang="sk-SK" dirty="0"/>
          </a:p>
        </p:txBody>
      </p:sp>
      <p:sp>
        <p:nvSpPr>
          <p:cNvPr id="4" name="Zástupný symbol čísla snímky 3"/>
          <p:cNvSpPr>
            <a:spLocks noGrp="1"/>
          </p:cNvSpPr>
          <p:nvPr>
            <p:ph type="sldNum" sz="quarter" idx="10"/>
          </p:nvPr>
        </p:nvSpPr>
        <p:spPr/>
        <p:txBody>
          <a:bodyPr/>
          <a:lstStyle/>
          <a:p>
            <a:fld id="{3C58D310-ADDD-460D-BD60-2107AD2D37D2}" type="slidenum">
              <a:rPr lang="sk-SK" smtClean="0"/>
              <a:pPr/>
              <a:t>39</a:t>
            </a:fld>
            <a:endParaRPr lang="sk-SK"/>
          </a:p>
        </p:txBody>
      </p:sp>
    </p:spTree>
    <p:extLst>
      <p:ext uri="{BB962C8B-B14F-4D97-AF65-F5344CB8AC3E}">
        <p14:creationId xmlns:p14="http://schemas.microsoft.com/office/powerpoint/2010/main" val="152979215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US" sz="1200" b="1" i="0" kern="1200" dirty="0">
                <a:solidFill>
                  <a:schemeClr val="tx1"/>
                </a:solidFill>
                <a:effectLst/>
                <a:latin typeface="+mn-lt"/>
                <a:ea typeface="+mn-ea"/>
                <a:cs typeface="+mn-cs"/>
              </a:rPr>
              <a:t>Atrial flutter </a:t>
            </a:r>
            <a:r>
              <a:rPr lang="en-US" sz="1200" b="0" i="0" kern="1200" dirty="0">
                <a:solidFill>
                  <a:schemeClr val="tx1"/>
                </a:solidFill>
                <a:effectLst/>
                <a:latin typeface="+mn-lt"/>
                <a:ea typeface="+mn-ea"/>
                <a:cs typeface="+mn-cs"/>
              </a:rPr>
              <a:t>with 2:1 conduction. Don't overlook subtle "extra" atrial wave (it's NOT a true P wave, but a flutter wave) in the early ST segment. Atrial flutter with 2:1 conduction (block) is often mistaken for sinus tachycardia or paroxysmal supraventricular tachycardia (PSVT), as discussed elsewhere in this problem set.</a:t>
            </a:r>
            <a:endParaRPr lang="en-GB" dirty="0"/>
          </a:p>
        </p:txBody>
      </p:sp>
      <p:sp>
        <p:nvSpPr>
          <p:cNvPr id="4" name="Zástupný symbol pro číslo snímku 3"/>
          <p:cNvSpPr>
            <a:spLocks noGrp="1"/>
          </p:cNvSpPr>
          <p:nvPr>
            <p:ph type="sldNum" sz="quarter" idx="10"/>
          </p:nvPr>
        </p:nvSpPr>
        <p:spPr/>
        <p:txBody>
          <a:bodyPr/>
          <a:lstStyle/>
          <a:p>
            <a:fld id="{3602FFE6-07F3-47C2-8BFD-9B525FFBE462}" type="slidenum">
              <a:rPr lang="en-GB" smtClean="0"/>
              <a:t>46</a:t>
            </a:fld>
            <a:endParaRPr lang="en-GB"/>
          </a:p>
        </p:txBody>
      </p:sp>
    </p:spTree>
    <p:extLst>
      <p:ext uri="{BB962C8B-B14F-4D97-AF65-F5344CB8AC3E}">
        <p14:creationId xmlns:p14="http://schemas.microsoft.com/office/powerpoint/2010/main" val="37216728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US" sz="1200" b="1" i="0" kern="1200" dirty="0">
                <a:solidFill>
                  <a:schemeClr val="tx1"/>
                </a:solidFill>
                <a:effectLst/>
                <a:latin typeface="+mn-lt"/>
                <a:ea typeface="+mn-ea"/>
                <a:cs typeface="+mn-cs"/>
              </a:rPr>
              <a:t>Atrial flutter </a:t>
            </a:r>
            <a:r>
              <a:rPr lang="en-US" sz="1200" b="0" i="0" kern="1200" dirty="0">
                <a:solidFill>
                  <a:schemeClr val="tx1"/>
                </a:solidFill>
                <a:effectLst/>
                <a:latin typeface="+mn-lt"/>
                <a:ea typeface="+mn-ea"/>
                <a:cs typeface="+mn-cs"/>
              </a:rPr>
              <a:t>with 2:1 conduction. Don't overlook subtle "extra" atrial wave (it's NOT a true P wave, but a flutter wave) in the early ST segment. Atrial flutter with 2:1 conduction (block) is often mistaken for sinus tachycardia or paroxysmal supraventricular tachycardia (PSVT), as discussed elsewhere in this problem set.</a:t>
            </a:r>
            <a:endParaRPr lang="en-GB" dirty="0"/>
          </a:p>
        </p:txBody>
      </p:sp>
      <p:sp>
        <p:nvSpPr>
          <p:cNvPr id="4" name="Zástupný symbol pro číslo snímku 3"/>
          <p:cNvSpPr>
            <a:spLocks noGrp="1"/>
          </p:cNvSpPr>
          <p:nvPr>
            <p:ph type="sldNum" sz="quarter" idx="10"/>
          </p:nvPr>
        </p:nvSpPr>
        <p:spPr/>
        <p:txBody>
          <a:bodyPr/>
          <a:lstStyle/>
          <a:p>
            <a:fld id="{3602FFE6-07F3-47C2-8BFD-9B525FFBE462}" type="slidenum">
              <a:rPr lang="en-GB" smtClean="0"/>
              <a:t>47</a:t>
            </a:fld>
            <a:endParaRPr lang="en-GB"/>
          </a:p>
        </p:txBody>
      </p:sp>
    </p:spTree>
    <p:extLst>
      <p:ext uri="{BB962C8B-B14F-4D97-AF65-F5344CB8AC3E}">
        <p14:creationId xmlns:p14="http://schemas.microsoft.com/office/powerpoint/2010/main" val="210860563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US" sz="1200" b="1" i="0" kern="1200" dirty="0">
                <a:solidFill>
                  <a:schemeClr val="tx1"/>
                </a:solidFill>
                <a:effectLst/>
                <a:latin typeface="+mn-lt"/>
                <a:ea typeface="+mn-ea"/>
                <a:cs typeface="+mn-cs"/>
              </a:rPr>
              <a:t>Atrial fibrillation </a:t>
            </a:r>
            <a:r>
              <a:rPr lang="en-US" sz="1200" b="0" i="0" kern="1200" dirty="0">
                <a:solidFill>
                  <a:schemeClr val="tx1"/>
                </a:solidFill>
                <a:effectLst/>
                <a:latin typeface="+mn-lt"/>
                <a:ea typeface="+mn-ea"/>
                <a:cs typeface="+mn-cs"/>
              </a:rPr>
              <a:t>with a rapid ventricular response (about 150/min). Non-specific ST-T changes are also noted</a:t>
            </a:r>
            <a:endParaRPr lang="en-GB" dirty="0"/>
          </a:p>
        </p:txBody>
      </p:sp>
      <p:sp>
        <p:nvSpPr>
          <p:cNvPr id="4" name="Zástupný symbol pro číslo snímku 3"/>
          <p:cNvSpPr>
            <a:spLocks noGrp="1"/>
          </p:cNvSpPr>
          <p:nvPr>
            <p:ph type="sldNum" sz="quarter" idx="10"/>
          </p:nvPr>
        </p:nvSpPr>
        <p:spPr/>
        <p:txBody>
          <a:bodyPr/>
          <a:lstStyle/>
          <a:p>
            <a:fld id="{3602FFE6-07F3-47C2-8BFD-9B525FFBE462}" type="slidenum">
              <a:rPr lang="en-GB" smtClean="0"/>
              <a:t>49</a:t>
            </a:fld>
            <a:endParaRPr lang="en-GB"/>
          </a:p>
        </p:txBody>
      </p:sp>
    </p:spTree>
    <p:extLst>
      <p:ext uri="{BB962C8B-B14F-4D97-AF65-F5344CB8AC3E}">
        <p14:creationId xmlns:p14="http://schemas.microsoft.com/office/powerpoint/2010/main" val="385478325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US" sz="1200" b="1" i="0" kern="1200" dirty="0">
                <a:solidFill>
                  <a:schemeClr val="tx1"/>
                </a:solidFill>
                <a:effectLst/>
                <a:latin typeface="+mn-lt"/>
                <a:ea typeface="+mn-ea"/>
                <a:cs typeface="+mn-cs"/>
              </a:rPr>
              <a:t>Atrial fibrillation </a:t>
            </a:r>
            <a:r>
              <a:rPr lang="en-US" sz="1200" b="0" i="0" kern="1200" dirty="0">
                <a:solidFill>
                  <a:schemeClr val="tx1"/>
                </a:solidFill>
                <a:effectLst/>
                <a:latin typeface="+mn-lt"/>
                <a:ea typeface="+mn-ea"/>
                <a:cs typeface="+mn-cs"/>
              </a:rPr>
              <a:t>with a rapid ventricular response (about 150/min). Non-specific ST-T changes are also noted</a:t>
            </a:r>
            <a:endParaRPr lang="en-GB" dirty="0"/>
          </a:p>
        </p:txBody>
      </p:sp>
      <p:sp>
        <p:nvSpPr>
          <p:cNvPr id="4" name="Zástupný symbol pro číslo snímku 3"/>
          <p:cNvSpPr>
            <a:spLocks noGrp="1"/>
          </p:cNvSpPr>
          <p:nvPr>
            <p:ph type="sldNum" sz="quarter" idx="10"/>
          </p:nvPr>
        </p:nvSpPr>
        <p:spPr/>
        <p:txBody>
          <a:bodyPr/>
          <a:lstStyle/>
          <a:p>
            <a:fld id="{3602FFE6-07F3-47C2-8BFD-9B525FFBE462}" type="slidenum">
              <a:rPr lang="en-GB" smtClean="0"/>
              <a:t>50</a:t>
            </a:fld>
            <a:endParaRPr lang="en-GB"/>
          </a:p>
        </p:txBody>
      </p:sp>
    </p:spTree>
    <p:extLst>
      <p:ext uri="{BB962C8B-B14F-4D97-AF65-F5344CB8AC3E}">
        <p14:creationId xmlns:p14="http://schemas.microsoft.com/office/powerpoint/2010/main" val="174376551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a:t>Vrozená přídatná dráha (</a:t>
            </a:r>
            <a:r>
              <a:rPr lang="cs-CZ" dirty="0" err="1"/>
              <a:t>Kentův</a:t>
            </a:r>
            <a:r>
              <a:rPr lang="cs-CZ" dirty="0"/>
              <a:t> svazek) – </a:t>
            </a:r>
            <a:r>
              <a:rPr lang="cs-CZ" dirty="0" err="1"/>
              <a:t>vzruh</a:t>
            </a:r>
            <a:r>
              <a:rPr lang="cs-CZ" dirty="0"/>
              <a:t> se touto cestou </a:t>
            </a:r>
            <a:r>
              <a:rPr lang="cs-CZ" dirty="0" err="1"/>
              <a:t>cestou</a:t>
            </a:r>
            <a:r>
              <a:rPr lang="cs-CZ" dirty="0"/>
              <a:t> pohybuje pomalu avšak bez</a:t>
            </a:r>
            <a:r>
              <a:rPr lang="cs-CZ" baseline="0" dirty="0"/>
              <a:t> zpomalení v AV uzlu (jako vzruch šířící se fyziologickou cestou) =&gt; vznik delta vlny na začátku QRS</a:t>
            </a:r>
          </a:p>
          <a:p>
            <a:pPr marL="0" marR="0" indent="0" algn="l" defTabSz="914400" rtl="0" eaLnBrk="1" fontAlgn="auto" latinLnBrk="0" hangingPunct="1">
              <a:lnSpc>
                <a:spcPct val="100000"/>
              </a:lnSpc>
              <a:spcBef>
                <a:spcPts val="0"/>
              </a:spcBef>
              <a:spcAft>
                <a:spcPts val="0"/>
              </a:spcAft>
              <a:buClrTx/>
              <a:buSzTx/>
              <a:buFontTx/>
              <a:buNone/>
              <a:tabLst/>
              <a:defRPr/>
            </a:pPr>
            <a:r>
              <a:rPr lang="cs-CZ" sz="1200" i="1" kern="1200" dirty="0">
                <a:solidFill>
                  <a:schemeClr val="tx1"/>
                </a:solidFill>
                <a:effectLst/>
                <a:latin typeface="+mn-lt"/>
                <a:ea typeface="+mn-ea"/>
                <a:cs typeface="+mn-cs"/>
              </a:rPr>
              <a:t>Znaky na EKG:  Krátký PR interval, </a:t>
            </a:r>
            <a:r>
              <a:rPr lang="cs-CZ" sz="1200" b="1" i="1" kern="1200" dirty="0">
                <a:solidFill>
                  <a:schemeClr val="tx1"/>
                </a:solidFill>
                <a:effectLst/>
                <a:latin typeface="+mn-lt"/>
                <a:ea typeface="+mn-ea"/>
                <a:cs typeface="+mn-cs"/>
              </a:rPr>
              <a:t>delta vlna</a:t>
            </a:r>
            <a:r>
              <a:rPr lang="cs-CZ" sz="1200" i="1" kern="1200" dirty="0">
                <a:solidFill>
                  <a:schemeClr val="tx1"/>
                </a:solidFill>
                <a:effectLst/>
                <a:latin typeface="+mn-lt"/>
                <a:ea typeface="+mn-ea"/>
                <a:cs typeface="+mn-cs"/>
              </a:rPr>
              <a:t>, prodloužení QRS </a:t>
            </a:r>
            <a:endParaRPr lang="cs-CZ" sz="1200" kern="1200" dirty="0">
              <a:solidFill>
                <a:schemeClr val="tx1"/>
              </a:solidFill>
              <a:effectLst/>
              <a:latin typeface="+mn-lt"/>
              <a:ea typeface="+mn-ea"/>
              <a:cs typeface="+mn-cs"/>
            </a:endParaRPr>
          </a:p>
          <a:p>
            <a:endParaRPr lang="cs-CZ" dirty="0"/>
          </a:p>
        </p:txBody>
      </p:sp>
      <p:sp>
        <p:nvSpPr>
          <p:cNvPr id="4" name="Zástupný symbol pro číslo snímku 3"/>
          <p:cNvSpPr>
            <a:spLocks noGrp="1"/>
          </p:cNvSpPr>
          <p:nvPr>
            <p:ph type="sldNum" sz="quarter" idx="10"/>
          </p:nvPr>
        </p:nvSpPr>
        <p:spPr/>
        <p:txBody>
          <a:bodyPr/>
          <a:lstStyle/>
          <a:p>
            <a:fld id="{30C0F2D6-0099-4DF9-8714-CC1292BF7D9A}" type="slidenum">
              <a:rPr lang="cs-CZ" smtClean="0"/>
              <a:pPr/>
              <a:t>55</a:t>
            </a:fld>
            <a:endParaRPr lang="cs-CZ"/>
          </a:p>
        </p:txBody>
      </p:sp>
    </p:spTree>
    <p:extLst>
      <p:ext uri="{BB962C8B-B14F-4D97-AF65-F5344CB8AC3E}">
        <p14:creationId xmlns:p14="http://schemas.microsoft.com/office/powerpoint/2010/main" val="6494324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Funkční</a:t>
            </a:r>
            <a:r>
              <a:rPr lang="cs-CZ" baseline="0" dirty="0"/>
              <a:t> - dlouhého QT intervalu, morfologické – </a:t>
            </a:r>
            <a:r>
              <a:rPr lang="cs-CZ" baseline="0" dirty="0" err="1"/>
              <a:t>reentry</a:t>
            </a:r>
            <a:r>
              <a:rPr lang="cs-CZ" baseline="0" dirty="0"/>
              <a:t> tachykardie. </a:t>
            </a:r>
            <a:endParaRPr lang="en-GB" dirty="0"/>
          </a:p>
        </p:txBody>
      </p:sp>
      <p:sp>
        <p:nvSpPr>
          <p:cNvPr id="4" name="Zástupný symbol pro číslo snímku 3"/>
          <p:cNvSpPr>
            <a:spLocks noGrp="1"/>
          </p:cNvSpPr>
          <p:nvPr>
            <p:ph type="sldNum" sz="quarter" idx="10"/>
          </p:nvPr>
        </p:nvSpPr>
        <p:spPr/>
        <p:txBody>
          <a:bodyPr/>
          <a:lstStyle/>
          <a:p>
            <a:fld id="{761BE1E8-AA28-4ACD-ADE0-D36F3D86E68B}" type="slidenum">
              <a:rPr lang="en-GB" smtClean="0"/>
              <a:t>4</a:t>
            </a:fld>
            <a:endParaRPr lang="en-GB"/>
          </a:p>
        </p:txBody>
      </p:sp>
    </p:spTree>
    <p:extLst>
      <p:ext uri="{BB962C8B-B14F-4D97-AF65-F5344CB8AC3E}">
        <p14:creationId xmlns:p14="http://schemas.microsoft.com/office/powerpoint/2010/main" val="237032634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KOMOROVÁ</a:t>
            </a:r>
            <a:r>
              <a:rPr lang="cs-CZ" baseline="0" dirty="0"/>
              <a:t> TACHYKARDIE </a:t>
            </a:r>
          </a:p>
          <a:p>
            <a:r>
              <a:rPr lang="en-US" sz="1200" b="0" i="0" kern="1200" dirty="0">
                <a:solidFill>
                  <a:schemeClr val="tx1"/>
                </a:solidFill>
                <a:effectLst/>
                <a:latin typeface="+mn-lt"/>
                <a:ea typeface="+mn-ea"/>
                <a:cs typeface="+mn-cs"/>
              </a:rPr>
              <a:t>This ECG shows a very wide-complex (between 180-200 </a:t>
            </a:r>
            <a:r>
              <a:rPr lang="en-US" sz="1200" b="0" i="0" kern="1200" dirty="0" err="1">
                <a:solidFill>
                  <a:schemeClr val="tx1"/>
                </a:solidFill>
                <a:effectLst/>
                <a:latin typeface="+mn-lt"/>
                <a:ea typeface="+mn-ea"/>
                <a:cs typeface="+mn-cs"/>
              </a:rPr>
              <a:t>msec</a:t>
            </a:r>
            <a:r>
              <a:rPr lang="en-US" sz="1200" b="0" i="0" kern="1200" dirty="0">
                <a:solidFill>
                  <a:schemeClr val="tx1"/>
                </a:solidFill>
                <a:effectLst/>
                <a:latin typeface="+mn-lt"/>
                <a:ea typeface="+mn-ea"/>
                <a:cs typeface="+mn-cs"/>
              </a:rPr>
              <a:t>) tachycardia at a rate about 180 bpm with a right bundle branch (RBBB) morphology. The diagnosis of monomorphic ventricular tachycardia with a RBBB morphology is strongly supported by the following criteria: 1) Wide QRS (greater than 140 </a:t>
            </a:r>
            <a:r>
              <a:rPr lang="en-US" sz="1200" b="0" i="0" kern="1200" dirty="0" err="1">
                <a:solidFill>
                  <a:schemeClr val="tx1"/>
                </a:solidFill>
                <a:effectLst/>
                <a:latin typeface="+mn-lt"/>
                <a:ea typeface="+mn-ea"/>
                <a:cs typeface="+mn-cs"/>
              </a:rPr>
              <a:t>ms</a:t>
            </a:r>
            <a:r>
              <a:rPr lang="en-US" sz="1200" b="0" i="0" kern="1200" dirty="0">
                <a:solidFill>
                  <a:schemeClr val="tx1"/>
                </a:solidFill>
                <a:effectLst/>
                <a:latin typeface="+mn-lt"/>
                <a:ea typeface="+mn-ea"/>
                <a:cs typeface="+mn-cs"/>
              </a:rPr>
              <a:t>) in the absence of drugs or hyperkalemia (the QRS here is extremely wide); 2) wide monophasic R wave in lead V1 (or RS or QR complex in that lead); 3) QR complexes in the inferior leads with extreme axis deviation; 4) </a:t>
            </a:r>
            <a:r>
              <a:rPr lang="en-US" sz="1200" b="0" i="0" kern="1200" dirty="0" err="1">
                <a:solidFill>
                  <a:schemeClr val="tx1"/>
                </a:solidFill>
                <a:effectLst/>
                <a:latin typeface="+mn-lt"/>
                <a:ea typeface="+mn-ea"/>
                <a:cs typeface="+mn-cs"/>
              </a:rPr>
              <a:t>rS</a:t>
            </a:r>
            <a:r>
              <a:rPr lang="en-US" sz="1200" b="0" i="0" kern="1200" dirty="0">
                <a:solidFill>
                  <a:schemeClr val="tx1"/>
                </a:solidFill>
                <a:effectLst/>
                <a:latin typeface="+mn-lt"/>
                <a:ea typeface="+mn-ea"/>
                <a:cs typeface="+mn-cs"/>
              </a:rPr>
              <a:t> or QS waves in V6.A resting rate of 180 bpm excludes sinus tachycardia, especially in this age group. There is no evidence of atrial flutter or atrial tachycardia, and, as described, the QRS morphology here is strongly against aberrant supraventricular conduction.</a:t>
            </a:r>
          </a:p>
          <a:p>
            <a:r>
              <a:rPr lang="en-US" sz="1200" b="0" i="0" kern="1200" dirty="0">
                <a:solidFill>
                  <a:schemeClr val="tx1"/>
                </a:solidFill>
                <a:effectLst/>
                <a:latin typeface="+mn-lt"/>
                <a:ea typeface="+mn-ea"/>
                <a:cs typeface="+mn-cs"/>
              </a:rPr>
              <a:t>This patient had a complicated cardiac history of coronary artery disease, status post bypass graft surgery and prior inferior infarction. He had recurrent ventricular tachycardia, likely originating the area of the prior inferior infarct. An echocardiogram revealed showed a dilated left atrium and left ventricle, extensive thinning with an </a:t>
            </a:r>
            <a:r>
              <a:rPr lang="en-US" sz="1200" b="0" i="0" kern="1200" dirty="0" err="1">
                <a:solidFill>
                  <a:schemeClr val="tx1"/>
                </a:solidFill>
                <a:effectLst/>
                <a:latin typeface="+mn-lt"/>
                <a:ea typeface="+mn-ea"/>
                <a:cs typeface="+mn-cs"/>
              </a:rPr>
              <a:t>akinetic</a:t>
            </a:r>
            <a:r>
              <a:rPr lang="en-US" sz="1200" b="0" i="0" kern="1200" dirty="0">
                <a:solidFill>
                  <a:schemeClr val="tx1"/>
                </a:solidFill>
                <a:effectLst/>
                <a:latin typeface="+mn-lt"/>
                <a:ea typeface="+mn-ea"/>
                <a:cs typeface="+mn-cs"/>
              </a:rPr>
              <a:t> scar of the inferior base and moderately severe mitral regurgitation. Estimated left ventricular ejection fraction was 35%. Under conscious sedation the patient was converted to sinus rhythm with a 300-joule shock An automatic implantable cardioverter-defibrillator (ICD) was placed the following day.</a:t>
            </a:r>
          </a:p>
          <a:p>
            <a:r>
              <a:rPr lang="en-US" sz="1200" b="0" i="0" kern="1200" dirty="0">
                <a:solidFill>
                  <a:schemeClr val="tx1"/>
                </a:solidFill>
                <a:effectLst/>
                <a:latin typeface="+mn-lt"/>
                <a:ea typeface="+mn-ea"/>
                <a:cs typeface="+mn-cs"/>
              </a:rPr>
              <a:t>Compare this ECG with Case #270 showing monomorphic ventricular tachycardia with a left bundle branch block morphology and underlying myocardial infarction. Also, note that the QRS duration in lead II may appear to be normal, with the false appearance of a P wave at the end. However, if you draw lines down from the onset and end of the QRS in simultaneously acquired lead I, you will see that the QRS in lead II is actually close to 200 </a:t>
            </a:r>
            <a:r>
              <a:rPr lang="en-US" sz="1200" b="0" i="0" kern="1200" dirty="0" err="1">
                <a:solidFill>
                  <a:schemeClr val="tx1"/>
                </a:solidFill>
                <a:effectLst/>
                <a:latin typeface="+mn-lt"/>
                <a:ea typeface="+mn-ea"/>
                <a:cs typeface="+mn-cs"/>
              </a:rPr>
              <a:t>msec</a:t>
            </a:r>
            <a:r>
              <a:rPr lang="en-US" sz="1200" b="0" i="0" kern="1200" dirty="0">
                <a:solidFill>
                  <a:schemeClr val="tx1"/>
                </a:solidFill>
                <a:effectLst/>
                <a:latin typeface="+mn-lt"/>
                <a:ea typeface="+mn-ea"/>
                <a:cs typeface="+mn-cs"/>
              </a:rPr>
              <a:t> wide and that the terminal deflection is not a P wave, but part of the QRS.</a:t>
            </a:r>
          </a:p>
          <a:p>
            <a:endParaRPr lang="en-GB" dirty="0"/>
          </a:p>
        </p:txBody>
      </p:sp>
      <p:sp>
        <p:nvSpPr>
          <p:cNvPr id="4" name="Zástupný symbol pro číslo snímku 3"/>
          <p:cNvSpPr>
            <a:spLocks noGrp="1"/>
          </p:cNvSpPr>
          <p:nvPr>
            <p:ph type="sldNum" sz="quarter" idx="10"/>
          </p:nvPr>
        </p:nvSpPr>
        <p:spPr/>
        <p:txBody>
          <a:bodyPr/>
          <a:lstStyle/>
          <a:p>
            <a:fld id="{3602FFE6-07F3-47C2-8BFD-9B525FFBE462}" type="slidenum">
              <a:rPr lang="en-GB" smtClean="0"/>
              <a:t>56</a:t>
            </a:fld>
            <a:endParaRPr lang="en-GB"/>
          </a:p>
        </p:txBody>
      </p:sp>
    </p:spTree>
    <p:extLst>
      <p:ext uri="{BB962C8B-B14F-4D97-AF65-F5344CB8AC3E}">
        <p14:creationId xmlns:p14="http://schemas.microsoft.com/office/powerpoint/2010/main" val="91097790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Na konci kazuistiky je odkaz,</a:t>
            </a:r>
            <a:r>
              <a:rPr lang="cs-CZ" baseline="0" dirty="0"/>
              <a:t> z kterého </a:t>
            </a:r>
            <a:r>
              <a:rPr lang="cs-CZ" baseline="0" dirty="0" err="1"/>
              <a:t>sa</a:t>
            </a:r>
            <a:r>
              <a:rPr lang="cs-CZ" baseline="0" dirty="0"/>
              <a:t> možno </a:t>
            </a:r>
            <a:r>
              <a:rPr lang="cs-CZ" baseline="0" dirty="0" err="1"/>
              <a:t>ju</a:t>
            </a:r>
            <a:r>
              <a:rPr lang="cs-CZ" baseline="0" dirty="0"/>
              <a:t> </a:t>
            </a:r>
            <a:r>
              <a:rPr lang="cs-CZ" baseline="0" dirty="0" err="1"/>
              <a:t>naučiť</a:t>
            </a:r>
            <a:endParaRPr lang="cs-CZ" dirty="0"/>
          </a:p>
        </p:txBody>
      </p:sp>
      <p:sp>
        <p:nvSpPr>
          <p:cNvPr id="4" name="Zástupný symbol pro číslo snímku 3"/>
          <p:cNvSpPr>
            <a:spLocks noGrp="1"/>
          </p:cNvSpPr>
          <p:nvPr>
            <p:ph type="sldNum" sz="quarter" idx="10"/>
          </p:nvPr>
        </p:nvSpPr>
        <p:spPr/>
        <p:txBody>
          <a:bodyPr/>
          <a:lstStyle/>
          <a:p>
            <a:fld id="{2BD3544D-F99C-488A-ACF4-35CEB0D5BC0F}" type="slidenum">
              <a:rPr lang="cs-CZ" smtClean="0"/>
              <a:t>59</a:t>
            </a:fld>
            <a:endParaRPr lang="cs-CZ"/>
          </a:p>
        </p:txBody>
      </p:sp>
    </p:spTree>
    <p:extLst>
      <p:ext uri="{BB962C8B-B14F-4D97-AF65-F5344CB8AC3E}">
        <p14:creationId xmlns:p14="http://schemas.microsoft.com/office/powerpoint/2010/main" val="275230741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Tady bych</a:t>
            </a:r>
            <a:r>
              <a:rPr lang="cs-CZ" baseline="0" dirty="0"/>
              <a:t> šla krok po kroku společně se studenty </a:t>
            </a:r>
          </a:p>
          <a:p>
            <a:pPr marL="0" marR="0" indent="0" algn="l" defTabSz="914400" rtl="0" eaLnBrk="1" fontAlgn="auto" latinLnBrk="0" hangingPunct="1">
              <a:lnSpc>
                <a:spcPct val="100000"/>
              </a:lnSpc>
              <a:spcBef>
                <a:spcPts val="0"/>
              </a:spcBef>
              <a:spcAft>
                <a:spcPts val="0"/>
              </a:spcAft>
              <a:buClrTx/>
              <a:buSzTx/>
              <a:buFontTx/>
              <a:buNone/>
              <a:tabLst/>
              <a:defRPr/>
            </a:pPr>
            <a:r>
              <a:rPr lang="cs-CZ" baseline="0" dirty="0"/>
              <a:t>Rytmus: </a:t>
            </a:r>
            <a:r>
              <a:rPr lang="cs-CZ" baseline="0" dirty="0">
                <a:solidFill>
                  <a:srgbClr val="FF0000"/>
                </a:solidFill>
              </a:rPr>
              <a:t>sinus</a:t>
            </a:r>
          </a:p>
          <a:p>
            <a:r>
              <a:rPr lang="cs-CZ" baseline="0" dirty="0"/>
              <a:t>Akce srdeční: nepravidelná</a:t>
            </a:r>
          </a:p>
          <a:p>
            <a:r>
              <a:rPr lang="cs-CZ" baseline="0" dirty="0"/>
              <a:t>Frekvence: 50-60/min</a:t>
            </a:r>
          </a:p>
          <a:p>
            <a:r>
              <a:rPr lang="cs-CZ" baseline="0" dirty="0"/>
              <a:t>Osa: v normě </a:t>
            </a:r>
          </a:p>
          <a:p>
            <a:r>
              <a:rPr lang="cs-CZ" baseline="0" dirty="0"/>
              <a:t>P vlny a PR interval: P vlny přítomny, PR interval variabilní</a:t>
            </a:r>
          </a:p>
          <a:p>
            <a:r>
              <a:rPr lang="cs-CZ" baseline="0" dirty="0"/>
              <a:t>QRS komplex: úzký, bez patologií</a:t>
            </a:r>
          </a:p>
          <a:p>
            <a:r>
              <a:rPr lang="cs-CZ" baseline="0" dirty="0"/>
              <a:t>ST: bez elevací </a:t>
            </a:r>
          </a:p>
          <a:p>
            <a:r>
              <a:rPr lang="cs-CZ" baseline="0" dirty="0"/>
              <a:t>Vlna T: bez patologii </a:t>
            </a:r>
          </a:p>
          <a:p>
            <a:r>
              <a:rPr lang="cs-CZ" baseline="0" dirty="0"/>
              <a:t>QT interval: v normě</a:t>
            </a:r>
          </a:p>
          <a:p>
            <a:endParaRPr lang="cs-CZ" baseline="0" dirty="0"/>
          </a:p>
          <a:p>
            <a:endParaRPr lang="cs-CZ" baseline="0" dirty="0"/>
          </a:p>
          <a:p>
            <a:endParaRPr lang="en-GB" dirty="0"/>
          </a:p>
        </p:txBody>
      </p:sp>
      <p:sp>
        <p:nvSpPr>
          <p:cNvPr id="4" name="Zástupný symbol pro číslo snímku 3"/>
          <p:cNvSpPr>
            <a:spLocks noGrp="1"/>
          </p:cNvSpPr>
          <p:nvPr>
            <p:ph type="sldNum" sz="quarter" idx="10"/>
          </p:nvPr>
        </p:nvSpPr>
        <p:spPr/>
        <p:txBody>
          <a:bodyPr/>
          <a:lstStyle/>
          <a:p>
            <a:fld id="{96819F18-A2AB-4BBB-9784-46A4E99819CA}" type="slidenum">
              <a:rPr lang="en-GB" smtClean="0"/>
              <a:t>60</a:t>
            </a:fld>
            <a:endParaRPr lang="en-GB"/>
          </a:p>
        </p:txBody>
      </p:sp>
    </p:spTree>
    <p:extLst>
      <p:ext uri="{BB962C8B-B14F-4D97-AF65-F5344CB8AC3E}">
        <p14:creationId xmlns:p14="http://schemas.microsoft.com/office/powerpoint/2010/main" val="404907721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Opět</a:t>
            </a:r>
            <a:r>
              <a:rPr lang="cs-CZ" baseline="0" dirty="0"/>
              <a:t> zdůraznit popis podle desatera </a:t>
            </a:r>
            <a:endParaRPr lang="en-GB" dirty="0"/>
          </a:p>
        </p:txBody>
      </p:sp>
      <p:sp>
        <p:nvSpPr>
          <p:cNvPr id="4" name="Zástupný symbol pro číslo snímku 3"/>
          <p:cNvSpPr>
            <a:spLocks noGrp="1"/>
          </p:cNvSpPr>
          <p:nvPr>
            <p:ph type="sldNum" sz="quarter" idx="10"/>
          </p:nvPr>
        </p:nvSpPr>
        <p:spPr/>
        <p:txBody>
          <a:bodyPr/>
          <a:lstStyle/>
          <a:p>
            <a:fld id="{761BE1E8-AA28-4ACD-ADE0-D36F3D86E68B}" type="slidenum">
              <a:rPr lang="en-GB" smtClean="0"/>
              <a:t>61</a:t>
            </a:fld>
            <a:endParaRPr lang="en-GB"/>
          </a:p>
        </p:txBody>
      </p:sp>
    </p:spTree>
    <p:extLst>
      <p:ext uri="{BB962C8B-B14F-4D97-AF65-F5344CB8AC3E}">
        <p14:creationId xmlns:p14="http://schemas.microsoft.com/office/powerpoint/2010/main" val="199500939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GB" dirty="0"/>
          </a:p>
        </p:txBody>
      </p:sp>
      <p:sp>
        <p:nvSpPr>
          <p:cNvPr id="4" name="Zástupný symbol pro číslo snímku 3"/>
          <p:cNvSpPr>
            <a:spLocks noGrp="1"/>
          </p:cNvSpPr>
          <p:nvPr>
            <p:ph type="sldNum" sz="quarter" idx="10"/>
          </p:nvPr>
        </p:nvSpPr>
        <p:spPr/>
        <p:txBody>
          <a:bodyPr/>
          <a:lstStyle/>
          <a:p>
            <a:fld id="{96819F18-A2AB-4BBB-9784-46A4E99819CA}" type="slidenum">
              <a:rPr lang="en-GB" smtClean="0"/>
              <a:t>62</a:t>
            </a:fld>
            <a:endParaRPr lang="en-GB"/>
          </a:p>
        </p:txBody>
      </p:sp>
    </p:spTree>
    <p:extLst>
      <p:ext uri="{BB962C8B-B14F-4D97-AF65-F5344CB8AC3E}">
        <p14:creationId xmlns:p14="http://schemas.microsoft.com/office/powerpoint/2010/main" val="314182087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GB" dirty="0"/>
          </a:p>
        </p:txBody>
      </p:sp>
      <p:sp>
        <p:nvSpPr>
          <p:cNvPr id="4" name="Zástupný symbol pro číslo snímku 3"/>
          <p:cNvSpPr>
            <a:spLocks noGrp="1"/>
          </p:cNvSpPr>
          <p:nvPr>
            <p:ph type="sldNum" sz="quarter" idx="10"/>
          </p:nvPr>
        </p:nvSpPr>
        <p:spPr/>
        <p:txBody>
          <a:bodyPr/>
          <a:lstStyle/>
          <a:p>
            <a:fld id="{96819F18-A2AB-4BBB-9784-46A4E99819CA}" type="slidenum">
              <a:rPr lang="en-GB" smtClean="0"/>
              <a:t>63</a:t>
            </a:fld>
            <a:endParaRPr lang="en-GB"/>
          </a:p>
        </p:txBody>
      </p:sp>
    </p:spTree>
    <p:extLst>
      <p:ext uri="{BB962C8B-B14F-4D97-AF65-F5344CB8AC3E}">
        <p14:creationId xmlns:p14="http://schemas.microsoft.com/office/powerpoint/2010/main" val="272405162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ZKONTROLOVAT</a:t>
            </a:r>
            <a:r>
              <a:rPr lang="cs-CZ" baseline="0" dirty="0"/>
              <a:t> PROSÍM!</a:t>
            </a:r>
            <a:endParaRPr lang="en-GB" dirty="0"/>
          </a:p>
        </p:txBody>
      </p:sp>
      <p:sp>
        <p:nvSpPr>
          <p:cNvPr id="4" name="Zástupný symbol pro číslo snímku 3"/>
          <p:cNvSpPr>
            <a:spLocks noGrp="1"/>
          </p:cNvSpPr>
          <p:nvPr>
            <p:ph type="sldNum" sz="quarter" idx="10"/>
          </p:nvPr>
        </p:nvSpPr>
        <p:spPr/>
        <p:txBody>
          <a:bodyPr/>
          <a:lstStyle/>
          <a:p>
            <a:fld id="{96819F18-A2AB-4BBB-9784-46A4E99819CA}" type="slidenum">
              <a:rPr lang="en-GB" smtClean="0"/>
              <a:t>64</a:t>
            </a:fld>
            <a:endParaRPr lang="en-GB"/>
          </a:p>
        </p:txBody>
      </p:sp>
    </p:spTree>
    <p:extLst>
      <p:ext uri="{BB962C8B-B14F-4D97-AF65-F5344CB8AC3E}">
        <p14:creationId xmlns:p14="http://schemas.microsoft.com/office/powerpoint/2010/main" val="399343214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endParaRPr lang="sk-SK" dirty="0"/>
          </a:p>
          <a:p>
            <a:r>
              <a:rPr lang="sk-SK" b="0" i="0" u="none" strike="noStrike" dirty="0" err="1">
                <a:solidFill>
                  <a:srgbClr val="000000"/>
                </a:solidFill>
                <a:effectLst/>
                <a:highlight>
                  <a:srgbClr val="FFF8CB"/>
                </a:highlight>
                <a:latin typeface="Helvetica" pitchFamily="2" charset="0"/>
              </a:rPr>
              <a:t>Electrophysiology</a:t>
            </a:r>
            <a:r>
              <a:rPr lang="sk-SK" b="0" i="0" u="none" strike="noStrike" dirty="0">
                <a:solidFill>
                  <a:srgbClr val="000000"/>
                </a:solidFill>
                <a:effectLst/>
                <a:highlight>
                  <a:srgbClr val="FFF8CB"/>
                </a:highlight>
                <a:latin typeface="Helvetica" pitchFamily="2" charset="0"/>
              </a:rPr>
              <a:t> study </a:t>
            </a:r>
            <a:r>
              <a:rPr lang="sk-SK" b="0" i="0" u="none" strike="noStrike" dirty="0" err="1">
                <a:solidFill>
                  <a:srgbClr val="000000"/>
                </a:solidFill>
                <a:effectLst/>
                <a:highlight>
                  <a:srgbClr val="FFF8CB"/>
                </a:highlight>
                <a:latin typeface="Helvetica" pitchFamily="2" charset="0"/>
              </a:rPr>
              <a:t>revealed</a:t>
            </a:r>
            <a:r>
              <a:rPr lang="sk-SK" b="0" i="0" u="none" strike="noStrike" dirty="0">
                <a:solidFill>
                  <a:srgbClr val="000000"/>
                </a:solidFill>
                <a:effectLst/>
                <a:highlight>
                  <a:srgbClr val="FFF8CB"/>
                </a:highlight>
                <a:latin typeface="Helvetica" pitchFamily="2" charset="0"/>
              </a:rPr>
              <a:t> </a:t>
            </a:r>
            <a:r>
              <a:rPr lang="sk-SK" b="0" i="0" u="none" strike="noStrike" dirty="0" err="1">
                <a:solidFill>
                  <a:srgbClr val="000000"/>
                </a:solidFill>
                <a:effectLst/>
                <a:highlight>
                  <a:srgbClr val="FFF8CB"/>
                </a:highlight>
                <a:latin typeface="Helvetica" pitchFamily="2" charset="0"/>
              </a:rPr>
              <a:t>both</a:t>
            </a:r>
            <a:r>
              <a:rPr lang="sk-SK" b="0" i="0" u="none" strike="noStrike" dirty="0">
                <a:solidFill>
                  <a:srgbClr val="000000"/>
                </a:solidFill>
                <a:effectLst/>
                <a:highlight>
                  <a:srgbClr val="FFF8CB"/>
                </a:highlight>
                <a:latin typeface="Helvetica" pitchFamily="2" charset="0"/>
              </a:rPr>
              <a:t> </a:t>
            </a:r>
            <a:r>
              <a:rPr lang="sk-SK" b="0" i="0" u="none" strike="noStrike" dirty="0" err="1">
                <a:solidFill>
                  <a:srgbClr val="000000"/>
                </a:solidFill>
                <a:effectLst/>
                <a:highlight>
                  <a:srgbClr val="FFF8CB"/>
                </a:highlight>
                <a:latin typeface="Helvetica" pitchFamily="2" charset="0"/>
              </a:rPr>
              <a:t>slow</a:t>
            </a:r>
            <a:r>
              <a:rPr lang="sk-SK" b="0" i="0" u="none" strike="noStrike" dirty="0">
                <a:solidFill>
                  <a:srgbClr val="000000"/>
                </a:solidFill>
                <a:effectLst/>
                <a:highlight>
                  <a:srgbClr val="FFF8CB"/>
                </a:highlight>
                <a:latin typeface="Helvetica" pitchFamily="2" charset="0"/>
              </a:rPr>
              <a:t> AV </a:t>
            </a:r>
            <a:r>
              <a:rPr lang="sk-SK" b="0" i="0" u="none" strike="noStrike" dirty="0" err="1">
                <a:solidFill>
                  <a:srgbClr val="000000"/>
                </a:solidFill>
                <a:effectLst/>
                <a:highlight>
                  <a:srgbClr val="FFF8CB"/>
                </a:highlight>
                <a:latin typeface="Helvetica" pitchFamily="2" charset="0"/>
              </a:rPr>
              <a:t>nodal</a:t>
            </a:r>
            <a:r>
              <a:rPr lang="sk-SK" b="0" i="0" u="none" strike="noStrike" dirty="0">
                <a:solidFill>
                  <a:srgbClr val="000000"/>
                </a:solidFill>
                <a:effectLst/>
                <a:highlight>
                  <a:srgbClr val="FFF8CB"/>
                </a:highlight>
                <a:latin typeface="Helvetica" pitchFamily="2" charset="0"/>
              </a:rPr>
              <a:t> </a:t>
            </a:r>
            <a:r>
              <a:rPr lang="sk-SK" b="0" i="0" u="none" strike="noStrike" dirty="0" err="1">
                <a:solidFill>
                  <a:srgbClr val="000000"/>
                </a:solidFill>
                <a:effectLst/>
                <a:highlight>
                  <a:srgbClr val="FFF8CB"/>
                </a:highlight>
                <a:latin typeface="Helvetica" pitchFamily="2" charset="0"/>
              </a:rPr>
              <a:t>conduction</a:t>
            </a:r>
            <a:r>
              <a:rPr lang="sk-SK" b="0" i="0" u="none" strike="noStrike" dirty="0">
                <a:solidFill>
                  <a:srgbClr val="000000"/>
                </a:solidFill>
                <a:effectLst/>
                <a:highlight>
                  <a:srgbClr val="FFF8CB"/>
                </a:highlight>
                <a:latin typeface="Helvetica" pitchFamily="2" charset="0"/>
              </a:rPr>
              <a:t> (note </a:t>
            </a:r>
            <a:r>
              <a:rPr lang="sk-SK" b="0" i="0" u="none" strike="noStrike" dirty="0" err="1">
                <a:solidFill>
                  <a:srgbClr val="000000"/>
                </a:solidFill>
                <a:effectLst/>
                <a:highlight>
                  <a:srgbClr val="FFF8CB"/>
                </a:highlight>
                <a:latin typeface="Helvetica" pitchFamily="2" charset="0"/>
              </a:rPr>
              <a:t>long</a:t>
            </a:r>
            <a:r>
              <a:rPr lang="sk-SK" b="0" i="0" u="none" strike="noStrike" dirty="0">
                <a:solidFill>
                  <a:srgbClr val="000000"/>
                </a:solidFill>
                <a:effectLst/>
                <a:highlight>
                  <a:srgbClr val="FFF8CB"/>
                </a:highlight>
                <a:latin typeface="Helvetica" pitchFamily="2" charset="0"/>
              </a:rPr>
              <a:t> PR of </a:t>
            </a:r>
            <a:r>
              <a:rPr lang="sk-SK" b="0" i="0" u="none" strike="noStrike" dirty="0" err="1">
                <a:solidFill>
                  <a:srgbClr val="000000"/>
                </a:solidFill>
                <a:effectLst/>
                <a:highlight>
                  <a:srgbClr val="FFF8CB"/>
                </a:highlight>
                <a:latin typeface="Helvetica" pitchFamily="2" charset="0"/>
              </a:rPr>
              <a:t>conducted</a:t>
            </a:r>
            <a:r>
              <a:rPr lang="sk-SK" b="0" i="0" u="none" strike="noStrike" dirty="0">
                <a:solidFill>
                  <a:srgbClr val="000000"/>
                </a:solidFill>
                <a:effectLst/>
                <a:highlight>
                  <a:srgbClr val="FFF8CB"/>
                </a:highlight>
                <a:latin typeface="Helvetica" pitchFamily="2" charset="0"/>
              </a:rPr>
              <a:t> </a:t>
            </a:r>
            <a:r>
              <a:rPr lang="sk-SK" b="0" i="0" u="none" strike="noStrike" dirty="0" err="1">
                <a:solidFill>
                  <a:srgbClr val="000000"/>
                </a:solidFill>
                <a:effectLst/>
                <a:highlight>
                  <a:srgbClr val="FFF8CB"/>
                </a:highlight>
                <a:latin typeface="Helvetica" pitchFamily="2" charset="0"/>
              </a:rPr>
              <a:t>beats</a:t>
            </a:r>
            <a:r>
              <a:rPr lang="sk-SK" b="0" i="0" u="none" strike="noStrike" dirty="0">
                <a:solidFill>
                  <a:srgbClr val="000000"/>
                </a:solidFill>
                <a:effectLst/>
                <a:highlight>
                  <a:srgbClr val="FFF8CB"/>
                </a:highlight>
                <a:latin typeface="Helvetica" pitchFamily="2" charset="0"/>
              </a:rPr>
              <a:t>) and </a:t>
            </a:r>
            <a:r>
              <a:rPr lang="sk-SK" b="0" i="0" u="none" strike="noStrike" dirty="0" err="1">
                <a:solidFill>
                  <a:srgbClr val="000000"/>
                </a:solidFill>
                <a:effectLst/>
                <a:highlight>
                  <a:srgbClr val="FFF8CB"/>
                </a:highlight>
                <a:latin typeface="Helvetica" pitchFamily="2" charset="0"/>
              </a:rPr>
              <a:t>infra-nodal</a:t>
            </a:r>
            <a:r>
              <a:rPr lang="sk-SK" b="0" i="0" u="none" strike="noStrike" dirty="0">
                <a:solidFill>
                  <a:srgbClr val="000000"/>
                </a:solidFill>
                <a:effectLst/>
                <a:highlight>
                  <a:srgbClr val="FFF8CB"/>
                </a:highlight>
                <a:latin typeface="Helvetica" pitchFamily="2" charset="0"/>
              </a:rPr>
              <a:t> </a:t>
            </a:r>
            <a:r>
              <a:rPr lang="sk-SK" b="0" i="0" u="none" strike="noStrike" dirty="0" err="1">
                <a:solidFill>
                  <a:srgbClr val="000000"/>
                </a:solidFill>
                <a:effectLst/>
                <a:highlight>
                  <a:srgbClr val="FFF8CB"/>
                </a:highlight>
                <a:latin typeface="Helvetica" pitchFamily="2" charset="0"/>
              </a:rPr>
              <a:t>block</a:t>
            </a:r>
            <a:r>
              <a:rPr lang="sk-SK" b="0" i="0" u="none" strike="noStrike" dirty="0">
                <a:solidFill>
                  <a:srgbClr val="000000"/>
                </a:solidFill>
                <a:effectLst/>
                <a:highlight>
                  <a:srgbClr val="FFF8CB"/>
                </a:highlight>
                <a:latin typeface="Helvetica" pitchFamily="2" charset="0"/>
              </a:rPr>
              <a:t> </a:t>
            </a:r>
            <a:r>
              <a:rPr lang="sk-SK" b="0" i="0" u="none" strike="noStrike" dirty="0" err="1">
                <a:solidFill>
                  <a:srgbClr val="000000"/>
                </a:solidFill>
                <a:effectLst/>
                <a:highlight>
                  <a:srgbClr val="FFF8CB"/>
                </a:highlight>
                <a:latin typeface="Helvetica" pitchFamily="2" charset="0"/>
              </a:rPr>
              <a:t>with</a:t>
            </a:r>
            <a:r>
              <a:rPr lang="sk-SK" b="0" i="0" u="none" strike="noStrike" dirty="0">
                <a:solidFill>
                  <a:srgbClr val="000000"/>
                </a:solidFill>
                <a:effectLst/>
                <a:highlight>
                  <a:srgbClr val="FFF8CB"/>
                </a:highlight>
                <a:latin typeface="Helvetica" pitchFamily="2" charset="0"/>
              </a:rPr>
              <a:t> </a:t>
            </a:r>
            <a:r>
              <a:rPr lang="sk-SK" b="0" i="0" u="none" strike="noStrike" dirty="0" err="1">
                <a:solidFill>
                  <a:srgbClr val="000000"/>
                </a:solidFill>
                <a:effectLst/>
                <a:highlight>
                  <a:srgbClr val="FFF8CB"/>
                </a:highlight>
                <a:latin typeface="Helvetica" pitchFamily="2" charset="0"/>
              </a:rPr>
              <a:t>His-Purkinje</a:t>
            </a:r>
            <a:r>
              <a:rPr lang="sk-SK" b="0" i="0" u="none" strike="noStrike" dirty="0">
                <a:solidFill>
                  <a:srgbClr val="000000"/>
                </a:solidFill>
                <a:effectLst/>
                <a:highlight>
                  <a:srgbClr val="FFF8CB"/>
                </a:highlight>
                <a:latin typeface="Helvetica" pitchFamily="2" charset="0"/>
              </a:rPr>
              <a:t> </a:t>
            </a:r>
            <a:r>
              <a:rPr lang="sk-SK" b="0" i="0" u="none" strike="noStrike" dirty="0" err="1">
                <a:solidFill>
                  <a:srgbClr val="000000"/>
                </a:solidFill>
                <a:effectLst/>
                <a:highlight>
                  <a:srgbClr val="FFF8CB"/>
                </a:highlight>
                <a:latin typeface="Helvetica" pitchFamily="2" charset="0"/>
              </a:rPr>
              <a:t>disease</a:t>
            </a:r>
            <a:r>
              <a:rPr lang="sk-SK" b="0" i="0" u="none" strike="noStrike" dirty="0">
                <a:solidFill>
                  <a:srgbClr val="000000"/>
                </a:solidFill>
                <a:effectLst/>
                <a:highlight>
                  <a:srgbClr val="FFF8CB"/>
                </a:highlight>
                <a:latin typeface="Helvetica" pitchFamily="2" charset="0"/>
              </a:rPr>
              <a:t> (note </a:t>
            </a:r>
            <a:r>
              <a:rPr lang="sk-SK" b="0" i="0" u="none" strike="noStrike" dirty="0" err="1">
                <a:solidFill>
                  <a:srgbClr val="000000"/>
                </a:solidFill>
                <a:effectLst/>
                <a:highlight>
                  <a:srgbClr val="FFF8CB"/>
                </a:highlight>
                <a:latin typeface="Helvetica" pitchFamily="2" charset="0"/>
              </a:rPr>
              <a:t>right</a:t>
            </a:r>
            <a:r>
              <a:rPr lang="sk-SK" b="0" i="0" u="none" strike="noStrike" dirty="0">
                <a:solidFill>
                  <a:srgbClr val="000000"/>
                </a:solidFill>
                <a:effectLst/>
                <a:highlight>
                  <a:srgbClr val="FFF8CB"/>
                </a:highlight>
                <a:latin typeface="Helvetica" pitchFamily="2" charset="0"/>
              </a:rPr>
              <a:t> </a:t>
            </a:r>
            <a:r>
              <a:rPr lang="sk-SK" b="0" i="0" u="none" strike="noStrike" dirty="0" err="1">
                <a:solidFill>
                  <a:srgbClr val="000000"/>
                </a:solidFill>
                <a:effectLst/>
                <a:highlight>
                  <a:srgbClr val="FFF8CB"/>
                </a:highlight>
                <a:latin typeface="Helvetica" pitchFamily="2" charset="0"/>
              </a:rPr>
              <a:t>bundle</a:t>
            </a:r>
            <a:r>
              <a:rPr lang="sk-SK" b="0" i="0" u="none" strike="noStrike" dirty="0">
                <a:solidFill>
                  <a:srgbClr val="000000"/>
                </a:solidFill>
                <a:effectLst/>
                <a:highlight>
                  <a:srgbClr val="FFF8CB"/>
                </a:highlight>
                <a:latin typeface="Helvetica" pitchFamily="2" charset="0"/>
              </a:rPr>
              <a:t> </a:t>
            </a:r>
            <a:r>
              <a:rPr lang="sk-SK" b="0" i="0" u="none" strike="noStrike" dirty="0" err="1">
                <a:solidFill>
                  <a:srgbClr val="000000"/>
                </a:solidFill>
                <a:effectLst/>
                <a:highlight>
                  <a:srgbClr val="FFF8CB"/>
                </a:highlight>
                <a:latin typeface="Helvetica" pitchFamily="2" charset="0"/>
              </a:rPr>
              <a:t>branch</a:t>
            </a:r>
            <a:r>
              <a:rPr lang="sk-SK" b="0" i="0" u="none" strike="noStrike" dirty="0">
                <a:solidFill>
                  <a:srgbClr val="000000"/>
                </a:solidFill>
                <a:effectLst/>
                <a:highlight>
                  <a:srgbClr val="FFF8CB"/>
                </a:highlight>
                <a:latin typeface="Helvetica" pitchFamily="2" charset="0"/>
              </a:rPr>
              <a:t> </a:t>
            </a:r>
            <a:r>
              <a:rPr lang="sk-SK" b="0" i="0" u="none" strike="noStrike" dirty="0" err="1">
                <a:solidFill>
                  <a:srgbClr val="000000"/>
                </a:solidFill>
                <a:effectLst/>
                <a:highlight>
                  <a:srgbClr val="FFF8CB"/>
                </a:highlight>
                <a:latin typeface="Helvetica" pitchFamily="2" charset="0"/>
              </a:rPr>
              <a:t>block</a:t>
            </a:r>
            <a:r>
              <a:rPr lang="sk-SK" b="0" i="0" u="none" strike="noStrike" dirty="0">
                <a:solidFill>
                  <a:srgbClr val="000000"/>
                </a:solidFill>
                <a:effectLst/>
                <a:highlight>
                  <a:srgbClr val="FFF8CB"/>
                </a:highlight>
                <a:latin typeface="Helvetica" pitchFamily="2" charset="0"/>
              </a:rPr>
              <a:t> (RBBB). A </a:t>
            </a:r>
            <a:r>
              <a:rPr lang="sk-SK" b="0" i="0" u="none" strike="noStrike" dirty="0" err="1">
                <a:solidFill>
                  <a:srgbClr val="000000"/>
                </a:solidFill>
                <a:effectLst/>
                <a:highlight>
                  <a:srgbClr val="FFF8CB"/>
                </a:highlight>
                <a:latin typeface="Helvetica" pitchFamily="2" charset="0"/>
              </a:rPr>
              <a:t>dual-chamber</a:t>
            </a:r>
            <a:r>
              <a:rPr lang="sk-SK" b="0" i="0" u="none" strike="noStrike" dirty="0">
                <a:solidFill>
                  <a:srgbClr val="000000"/>
                </a:solidFill>
                <a:effectLst/>
                <a:highlight>
                  <a:srgbClr val="FFF8CB"/>
                </a:highlight>
                <a:latin typeface="Helvetica" pitchFamily="2" charset="0"/>
              </a:rPr>
              <a:t> </a:t>
            </a:r>
            <a:r>
              <a:rPr lang="sk-SK" b="0" i="0" u="none" strike="noStrike" dirty="0" err="1">
                <a:solidFill>
                  <a:srgbClr val="000000"/>
                </a:solidFill>
                <a:effectLst/>
                <a:highlight>
                  <a:srgbClr val="FFF8CB"/>
                </a:highlight>
                <a:latin typeface="Helvetica" pitchFamily="2" charset="0"/>
              </a:rPr>
              <a:t>pacemaker</a:t>
            </a:r>
            <a:r>
              <a:rPr lang="sk-SK" b="0" i="0" u="none" strike="noStrike" dirty="0">
                <a:solidFill>
                  <a:srgbClr val="000000"/>
                </a:solidFill>
                <a:effectLst/>
                <a:highlight>
                  <a:srgbClr val="FFF8CB"/>
                </a:highlight>
                <a:latin typeface="Helvetica" pitchFamily="2" charset="0"/>
              </a:rPr>
              <a:t> </a:t>
            </a:r>
            <a:r>
              <a:rPr lang="sk-SK" b="0" i="0" u="none" strike="noStrike" dirty="0" err="1">
                <a:solidFill>
                  <a:srgbClr val="000000"/>
                </a:solidFill>
                <a:effectLst/>
                <a:highlight>
                  <a:srgbClr val="FFF8CB"/>
                </a:highlight>
                <a:latin typeface="Helvetica" pitchFamily="2" charset="0"/>
              </a:rPr>
              <a:t>was</a:t>
            </a:r>
            <a:r>
              <a:rPr lang="sk-SK" b="0" i="0" u="none" strike="noStrike" dirty="0">
                <a:solidFill>
                  <a:srgbClr val="000000"/>
                </a:solidFill>
                <a:effectLst/>
                <a:highlight>
                  <a:srgbClr val="FFF8CB"/>
                </a:highlight>
                <a:latin typeface="Helvetica" pitchFamily="2" charset="0"/>
              </a:rPr>
              <a:t> </a:t>
            </a:r>
            <a:r>
              <a:rPr lang="sk-SK" b="0" i="0" u="none" strike="noStrike" dirty="0" err="1">
                <a:solidFill>
                  <a:srgbClr val="000000"/>
                </a:solidFill>
                <a:effectLst/>
                <a:highlight>
                  <a:srgbClr val="FFF8CB"/>
                </a:highlight>
                <a:latin typeface="Helvetica" pitchFamily="2" charset="0"/>
              </a:rPr>
              <a:t>implanted</a:t>
            </a:r>
            <a:r>
              <a:rPr lang="sk-SK" b="0" i="0" u="none" strike="noStrike" dirty="0">
                <a:solidFill>
                  <a:srgbClr val="000000"/>
                </a:solidFill>
                <a:effectLst/>
                <a:highlight>
                  <a:srgbClr val="FFF8CB"/>
                </a:highlight>
                <a:latin typeface="Helvetica" pitchFamily="2" charset="0"/>
              </a:rPr>
              <a:t>. </a:t>
            </a:r>
            <a:r>
              <a:rPr lang="sk-SK" b="0" i="0" u="none" strike="noStrike" dirty="0" err="1">
                <a:solidFill>
                  <a:srgbClr val="000000"/>
                </a:solidFill>
                <a:effectLst/>
                <a:highlight>
                  <a:srgbClr val="FFF8CB"/>
                </a:highlight>
                <a:latin typeface="Helvetica" pitchFamily="2" charset="0"/>
              </a:rPr>
              <a:t>Bacterial</a:t>
            </a:r>
            <a:r>
              <a:rPr lang="sk-SK" b="0" i="0" u="none" strike="noStrike" dirty="0">
                <a:solidFill>
                  <a:srgbClr val="000000"/>
                </a:solidFill>
                <a:effectLst/>
                <a:highlight>
                  <a:srgbClr val="FFF8CB"/>
                </a:highlight>
                <a:latin typeface="Helvetica" pitchFamily="2" charset="0"/>
              </a:rPr>
              <a:t> </a:t>
            </a:r>
            <a:r>
              <a:rPr lang="sk-SK" b="0" i="0" u="none" strike="noStrike" dirty="0" err="1">
                <a:solidFill>
                  <a:srgbClr val="000000"/>
                </a:solidFill>
                <a:effectLst/>
                <a:highlight>
                  <a:srgbClr val="FFF8CB"/>
                </a:highlight>
                <a:latin typeface="Helvetica" pitchFamily="2" charset="0"/>
              </a:rPr>
              <a:t>endocarditis</a:t>
            </a:r>
            <a:r>
              <a:rPr lang="sk-SK" b="0" i="0" u="none" strike="noStrike" dirty="0">
                <a:solidFill>
                  <a:srgbClr val="000000"/>
                </a:solidFill>
                <a:effectLst/>
                <a:highlight>
                  <a:srgbClr val="FFF8CB"/>
                </a:highlight>
                <a:latin typeface="Helvetica" pitchFamily="2" charset="0"/>
              </a:rPr>
              <a:t> </a:t>
            </a:r>
            <a:r>
              <a:rPr lang="sk-SK" b="0" i="0" u="none" strike="noStrike" dirty="0" err="1">
                <a:solidFill>
                  <a:srgbClr val="000000"/>
                </a:solidFill>
                <a:effectLst/>
                <a:highlight>
                  <a:srgbClr val="FFF8CB"/>
                </a:highlight>
                <a:latin typeface="Helvetica" pitchFamily="2" charset="0"/>
              </a:rPr>
              <a:t>was</a:t>
            </a:r>
            <a:r>
              <a:rPr lang="sk-SK" b="0" i="0" u="none" strike="noStrike" dirty="0">
                <a:solidFill>
                  <a:srgbClr val="000000"/>
                </a:solidFill>
                <a:effectLst/>
                <a:highlight>
                  <a:srgbClr val="FFF8CB"/>
                </a:highlight>
                <a:latin typeface="Helvetica" pitchFamily="2" charset="0"/>
              </a:rPr>
              <a:t> </a:t>
            </a:r>
            <a:r>
              <a:rPr lang="sk-SK" b="0" i="0" u="none" strike="noStrike" dirty="0" err="1">
                <a:solidFill>
                  <a:srgbClr val="000000"/>
                </a:solidFill>
                <a:effectLst/>
                <a:highlight>
                  <a:srgbClr val="FFF8CB"/>
                </a:highlight>
                <a:latin typeface="Helvetica" pitchFamily="2" charset="0"/>
              </a:rPr>
              <a:t>ruled</a:t>
            </a:r>
            <a:r>
              <a:rPr lang="sk-SK" b="0" i="0" u="none" strike="noStrike" dirty="0">
                <a:solidFill>
                  <a:srgbClr val="000000"/>
                </a:solidFill>
                <a:effectLst/>
                <a:highlight>
                  <a:srgbClr val="FFF8CB"/>
                </a:highlight>
                <a:latin typeface="Helvetica" pitchFamily="2" charset="0"/>
              </a:rPr>
              <a:t> </a:t>
            </a:r>
            <a:r>
              <a:rPr lang="sk-SK" b="0" i="0" u="none" strike="noStrike" dirty="0" err="1">
                <a:solidFill>
                  <a:srgbClr val="000000"/>
                </a:solidFill>
                <a:effectLst/>
                <a:highlight>
                  <a:srgbClr val="FFF8CB"/>
                </a:highlight>
                <a:latin typeface="Helvetica" pitchFamily="2" charset="0"/>
              </a:rPr>
              <a:t>out</a:t>
            </a:r>
            <a:r>
              <a:rPr lang="sk-SK" b="0" i="0" u="none" strike="noStrike" dirty="0">
                <a:solidFill>
                  <a:srgbClr val="000000"/>
                </a:solidFill>
                <a:effectLst/>
                <a:highlight>
                  <a:srgbClr val="FFF8CB"/>
                </a:highlight>
                <a:latin typeface="Helvetica" pitchFamily="2" charset="0"/>
              </a:rPr>
              <a:t>.</a:t>
            </a:r>
            <a:endParaRPr lang="sk-SK" dirty="0"/>
          </a:p>
          <a:p>
            <a:endParaRPr lang="sk-SK" dirty="0"/>
          </a:p>
          <a:p>
            <a:r>
              <a:rPr lang="sk-SK" b="0" i="0" u="none" strike="noStrike" dirty="0">
                <a:solidFill>
                  <a:srgbClr val="000000"/>
                </a:solidFill>
                <a:effectLst/>
                <a:highlight>
                  <a:srgbClr val="FFF8CB"/>
                </a:highlight>
                <a:latin typeface="Helvetica" pitchFamily="2" charset="0"/>
              </a:rPr>
              <a:t>In </a:t>
            </a:r>
            <a:r>
              <a:rPr lang="sk-SK" b="0" i="0" u="none" strike="noStrike" dirty="0" err="1">
                <a:solidFill>
                  <a:srgbClr val="000000"/>
                </a:solidFill>
                <a:effectLst/>
                <a:highlight>
                  <a:srgbClr val="FFF8CB"/>
                </a:highlight>
                <a:latin typeface="Helvetica" pitchFamily="2" charset="0"/>
              </a:rPr>
              <a:t>addition</a:t>
            </a:r>
            <a:r>
              <a:rPr lang="sk-SK" b="0" i="0" u="none" strike="noStrike" dirty="0">
                <a:solidFill>
                  <a:srgbClr val="000000"/>
                </a:solidFill>
                <a:effectLst/>
                <a:highlight>
                  <a:srgbClr val="FFF8CB"/>
                </a:highlight>
                <a:latin typeface="Helvetica" pitchFamily="2" charset="0"/>
              </a:rPr>
              <a:t> to </a:t>
            </a:r>
            <a:r>
              <a:rPr lang="sk-SK" b="0" i="0" u="none" strike="noStrike" dirty="0" err="1">
                <a:solidFill>
                  <a:srgbClr val="000000"/>
                </a:solidFill>
                <a:effectLst/>
                <a:highlight>
                  <a:srgbClr val="FFF8CB"/>
                </a:highlight>
                <a:latin typeface="Helvetica" pitchFamily="2" charset="0"/>
              </a:rPr>
              <a:t>the</a:t>
            </a:r>
            <a:r>
              <a:rPr lang="sk-SK" b="0" i="0" u="none" strike="noStrike" dirty="0">
                <a:solidFill>
                  <a:srgbClr val="000000"/>
                </a:solidFill>
                <a:effectLst/>
                <a:highlight>
                  <a:srgbClr val="FFF8CB"/>
                </a:highlight>
                <a:latin typeface="Helvetica" pitchFamily="2" charset="0"/>
              </a:rPr>
              <a:t> </a:t>
            </a:r>
            <a:r>
              <a:rPr lang="sk-SK" b="0" i="0" u="none" strike="noStrike" dirty="0" err="1">
                <a:solidFill>
                  <a:srgbClr val="000000"/>
                </a:solidFill>
                <a:effectLst/>
                <a:highlight>
                  <a:srgbClr val="FFF8CB"/>
                </a:highlight>
                <a:latin typeface="Helvetica" pitchFamily="2" charset="0"/>
              </a:rPr>
              <a:t>sinus</a:t>
            </a:r>
            <a:r>
              <a:rPr lang="sk-SK" b="0" i="0" u="none" strike="noStrike" dirty="0">
                <a:solidFill>
                  <a:srgbClr val="000000"/>
                </a:solidFill>
                <a:effectLst/>
                <a:highlight>
                  <a:srgbClr val="FFF8CB"/>
                </a:highlight>
                <a:latin typeface="Helvetica" pitchFamily="2" charset="0"/>
              </a:rPr>
              <a:t> </a:t>
            </a:r>
            <a:r>
              <a:rPr lang="sk-SK" b="0" i="0" u="none" strike="noStrike" dirty="0" err="1">
                <a:solidFill>
                  <a:srgbClr val="000000"/>
                </a:solidFill>
                <a:effectLst/>
                <a:highlight>
                  <a:srgbClr val="FFF8CB"/>
                </a:highlight>
                <a:latin typeface="Helvetica" pitchFamily="2" charset="0"/>
              </a:rPr>
              <a:t>rhythm</a:t>
            </a:r>
            <a:r>
              <a:rPr lang="sk-SK" b="0" i="0" u="none" strike="noStrike" dirty="0">
                <a:solidFill>
                  <a:srgbClr val="000000"/>
                </a:solidFill>
                <a:effectLst/>
                <a:highlight>
                  <a:srgbClr val="FFF8CB"/>
                </a:highlight>
                <a:latin typeface="Helvetica" pitchFamily="2" charset="0"/>
              </a:rPr>
              <a:t> </a:t>
            </a:r>
            <a:r>
              <a:rPr lang="sk-SK" b="0" i="0" u="none" strike="noStrike" dirty="0" err="1">
                <a:solidFill>
                  <a:srgbClr val="000000"/>
                </a:solidFill>
                <a:effectLst/>
                <a:highlight>
                  <a:srgbClr val="FFF8CB"/>
                </a:highlight>
                <a:latin typeface="Helvetica" pitchFamily="2" charset="0"/>
              </a:rPr>
              <a:t>with</a:t>
            </a:r>
            <a:r>
              <a:rPr lang="sk-SK" b="0" i="0" u="none" strike="noStrike" dirty="0">
                <a:solidFill>
                  <a:srgbClr val="000000"/>
                </a:solidFill>
                <a:effectLst/>
                <a:highlight>
                  <a:srgbClr val="FFF8CB"/>
                </a:highlight>
                <a:latin typeface="Helvetica" pitchFamily="2" charset="0"/>
              </a:rPr>
              <a:t> 2:1 AV </a:t>
            </a:r>
            <a:r>
              <a:rPr lang="sk-SK" b="0" i="0" u="none" strike="noStrike" dirty="0" err="1">
                <a:solidFill>
                  <a:srgbClr val="000000"/>
                </a:solidFill>
                <a:effectLst/>
                <a:highlight>
                  <a:srgbClr val="FFF8CB"/>
                </a:highlight>
                <a:latin typeface="Helvetica" pitchFamily="2" charset="0"/>
              </a:rPr>
              <a:t>block</a:t>
            </a:r>
            <a:r>
              <a:rPr lang="sk-SK" b="0" i="0" u="none" strike="noStrike" dirty="0">
                <a:solidFill>
                  <a:srgbClr val="000000"/>
                </a:solidFill>
                <a:effectLst/>
                <a:highlight>
                  <a:srgbClr val="FFF8CB"/>
                </a:highlight>
                <a:latin typeface="Helvetica" pitchFamily="2" charset="0"/>
              </a:rPr>
              <a:t> and RBBB, </a:t>
            </a:r>
            <a:r>
              <a:rPr lang="sk-SK" b="0" i="0" u="none" strike="noStrike" dirty="0" err="1">
                <a:solidFill>
                  <a:srgbClr val="000000"/>
                </a:solidFill>
                <a:effectLst/>
                <a:highlight>
                  <a:srgbClr val="FFF8CB"/>
                </a:highlight>
                <a:latin typeface="Helvetica" pitchFamily="2" charset="0"/>
              </a:rPr>
              <a:t>this</a:t>
            </a:r>
            <a:r>
              <a:rPr lang="sk-SK" b="0" i="0" u="none" strike="noStrike" dirty="0">
                <a:solidFill>
                  <a:srgbClr val="000000"/>
                </a:solidFill>
                <a:effectLst/>
                <a:highlight>
                  <a:srgbClr val="FFF8CB"/>
                </a:highlight>
                <a:latin typeface="Helvetica" pitchFamily="2" charset="0"/>
              </a:rPr>
              <a:t> ECG </a:t>
            </a:r>
            <a:r>
              <a:rPr lang="sk-SK" b="0" i="0" u="none" strike="noStrike" dirty="0" err="1">
                <a:solidFill>
                  <a:srgbClr val="000000"/>
                </a:solidFill>
                <a:effectLst/>
                <a:highlight>
                  <a:srgbClr val="FFF8CB"/>
                </a:highlight>
                <a:latin typeface="Helvetica" pitchFamily="2" charset="0"/>
              </a:rPr>
              <a:t>is</a:t>
            </a:r>
            <a:r>
              <a:rPr lang="sk-SK" b="0" i="0" u="none" strike="noStrike" dirty="0">
                <a:solidFill>
                  <a:srgbClr val="000000"/>
                </a:solidFill>
                <a:effectLst/>
                <a:highlight>
                  <a:srgbClr val="FFF8CB"/>
                </a:highlight>
                <a:latin typeface="Helvetica" pitchFamily="2" charset="0"/>
              </a:rPr>
              <a:t> </a:t>
            </a:r>
            <a:r>
              <a:rPr lang="sk-SK" b="0" i="0" u="none" strike="noStrike" dirty="0" err="1">
                <a:solidFill>
                  <a:srgbClr val="000000"/>
                </a:solidFill>
                <a:effectLst/>
                <a:highlight>
                  <a:srgbClr val="FFF8CB"/>
                </a:highlight>
                <a:latin typeface="Helvetica" pitchFamily="2" charset="0"/>
              </a:rPr>
              <a:t>notable</a:t>
            </a:r>
            <a:r>
              <a:rPr lang="sk-SK" b="0" i="0" u="none" strike="noStrike" dirty="0">
                <a:solidFill>
                  <a:srgbClr val="000000"/>
                </a:solidFill>
                <a:effectLst/>
                <a:highlight>
                  <a:srgbClr val="FFF8CB"/>
                </a:highlight>
                <a:latin typeface="Helvetica" pitchFamily="2" charset="0"/>
              </a:rPr>
              <a:t> </a:t>
            </a:r>
            <a:r>
              <a:rPr lang="sk-SK" b="0" i="0" u="none" strike="noStrike" dirty="0" err="1">
                <a:solidFill>
                  <a:srgbClr val="000000"/>
                </a:solidFill>
                <a:effectLst/>
                <a:highlight>
                  <a:srgbClr val="FFF8CB"/>
                </a:highlight>
                <a:latin typeface="Helvetica" pitchFamily="2" charset="0"/>
              </a:rPr>
              <a:t>for</a:t>
            </a:r>
            <a:r>
              <a:rPr lang="sk-SK" b="0" i="0" u="none" strike="noStrike" dirty="0">
                <a:solidFill>
                  <a:srgbClr val="000000"/>
                </a:solidFill>
                <a:effectLst/>
                <a:highlight>
                  <a:srgbClr val="FFF8CB"/>
                </a:highlight>
                <a:latin typeface="Helvetica" pitchFamily="2" charset="0"/>
              </a:rPr>
              <a:t> </a:t>
            </a:r>
            <a:r>
              <a:rPr lang="sk-SK" b="0" i="0" u="none" strike="noStrike" dirty="0" err="1">
                <a:solidFill>
                  <a:srgbClr val="000000"/>
                </a:solidFill>
                <a:effectLst/>
                <a:highlight>
                  <a:srgbClr val="FFF8CB"/>
                </a:highlight>
                <a:latin typeface="Helvetica" pitchFamily="2" charset="0"/>
              </a:rPr>
              <a:t>left</a:t>
            </a:r>
            <a:r>
              <a:rPr lang="sk-SK" b="0" i="0" u="none" strike="noStrike" dirty="0">
                <a:solidFill>
                  <a:srgbClr val="000000"/>
                </a:solidFill>
                <a:effectLst/>
                <a:highlight>
                  <a:srgbClr val="FFF8CB"/>
                </a:highlight>
                <a:latin typeface="Helvetica" pitchFamily="2" charset="0"/>
              </a:rPr>
              <a:t> </a:t>
            </a:r>
            <a:r>
              <a:rPr lang="sk-SK" b="0" i="0" u="none" strike="noStrike" dirty="0" err="1">
                <a:solidFill>
                  <a:srgbClr val="000000"/>
                </a:solidFill>
                <a:effectLst/>
                <a:highlight>
                  <a:srgbClr val="FFF8CB"/>
                </a:highlight>
                <a:latin typeface="Helvetica" pitchFamily="2" charset="0"/>
              </a:rPr>
              <a:t>ventricular</a:t>
            </a:r>
            <a:r>
              <a:rPr lang="sk-SK" b="0" i="0" u="none" strike="noStrike" dirty="0">
                <a:solidFill>
                  <a:srgbClr val="000000"/>
                </a:solidFill>
                <a:effectLst/>
                <a:highlight>
                  <a:srgbClr val="FFF8CB"/>
                </a:highlight>
                <a:latin typeface="Helvetica" pitchFamily="2" charset="0"/>
              </a:rPr>
              <a:t> </a:t>
            </a:r>
            <a:r>
              <a:rPr lang="sk-SK" b="0" i="0" u="none" strike="noStrike" dirty="0" err="1">
                <a:solidFill>
                  <a:srgbClr val="000000"/>
                </a:solidFill>
                <a:effectLst/>
                <a:highlight>
                  <a:srgbClr val="FFF8CB"/>
                </a:highlight>
                <a:latin typeface="Helvetica" pitchFamily="2" charset="0"/>
              </a:rPr>
              <a:t>hypertrophy</a:t>
            </a:r>
            <a:r>
              <a:rPr lang="sk-SK" b="0" i="0" u="none" strike="noStrike" dirty="0">
                <a:solidFill>
                  <a:srgbClr val="000000"/>
                </a:solidFill>
                <a:effectLst/>
                <a:highlight>
                  <a:srgbClr val="FFF8CB"/>
                </a:highlight>
                <a:latin typeface="Helvetica" pitchFamily="2" charset="0"/>
              </a:rPr>
              <a:t> (LVH) (</a:t>
            </a:r>
            <a:r>
              <a:rPr lang="sk-SK" b="0" i="0" u="none" strike="noStrike" dirty="0" err="1">
                <a:solidFill>
                  <a:srgbClr val="000000"/>
                </a:solidFill>
                <a:effectLst/>
                <a:highlight>
                  <a:srgbClr val="FFF8CB"/>
                </a:highlight>
                <a:latin typeface="Helvetica" pitchFamily="2" charset="0"/>
              </a:rPr>
              <a:t>lead</a:t>
            </a:r>
            <a:r>
              <a:rPr lang="sk-SK" b="0" i="0" u="none" strike="noStrike" dirty="0">
                <a:solidFill>
                  <a:srgbClr val="000000"/>
                </a:solidFill>
                <a:effectLst/>
                <a:highlight>
                  <a:srgbClr val="FFF8CB"/>
                </a:highlight>
                <a:latin typeface="Helvetica" pitchFamily="2" charset="0"/>
              </a:rPr>
              <a:t> </a:t>
            </a:r>
            <a:r>
              <a:rPr lang="sk-SK" b="0" i="0" u="none" strike="noStrike" dirty="0" err="1">
                <a:solidFill>
                  <a:srgbClr val="000000"/>
                </a:solidFill>
                <a:effectLst/>
                <a:highlight>
                  <a:srgbClr val="FFF8CB"/>
                </a:highlight>
                <a:latin typeface="Helvetica" pitchFamily="2" charset="0"/>
              </a:rPr>
              <a:t>aVL</a:t>
            </a:r>
            <a:r>
              <a:rPr lang="sk-SK" b="0" i="0" u="none" strike="noStrike" dirty="0">
                <a:solidFill>
                  <a:srgbClr val="000000"/>
                </a:solidFill>
                <a:effectLst/>
                <a:highlight>
                  <a:srgbClr val="FFF8CB"/>
                </a:highlight>
                <a:latin typeface="Helvetica" pitchFamily="2" charset="0"/>
              </a:rPr>
              <a:t>), </a:t>
            </a:r>
            <a:r>
              <a:rPr lang="sk-SK" b="0" i="0" u="none" strike="noStrike" dirty="0" err="1">
                <a:solidFill>
                  <a:srgbClr val="000000"/>
                </a:solidFill>
                <a:effectLst/>
                <a:highlight>
                  <a:srgbClr val="FFF8CB"/>
                </a:highlight>
                <a:latin typeface="Helvetica" pitchFamily="2" charset="0"/>
              </a:rPr>
              <a:t>left</a:t>
            </a:r>
            <a:r>
              <a:rPr lang="sk-SK" b="0" i="0" u="none" strike="noStrike" dirty="0">
                <a:solidFill>
                  <a:srgbClr val="000000"/>
                </a:solidFill>
                <a:effectLst/>
                <a:highlight>
                  <a:srgbClr val="FFF8CB"/>
                </a:highlight>
                <a:latin typeface="Helvetica" pitchFamily="2" charset="0"/>
              </a:rPr>
              <a:t> </a:t>
            </a:r>
            <a:r>
              <a:rPr lang="sk-SK" b="0" i="0" u="none" strike="noStrike" dirty="0" err="1">
                <a:solidFill>
                  <a:srgbClr val="000000"/>
                </a:solidFill>
                <a:effectLst/>
                <a:highlight>
                  <a:srgbClr val="FFF8CB"/>
                </a:highlight>
                <a:latin typeface="Helvetica" pitchFamily="2" charset="0"/>
              </a:rPr>
              <a:t>atrial</a:t>
            </a:r>
            <a:r>
              <a:rPr lang="sk-SK" b="0" i="0" u="none" strike="noStrike" dirty="0">
                <a:solidFill>
                  <a:srgbClr val="000000"/>
                </a:solidFill>
                <a:effectLst/>
                <a:highlight>
                  <a:srgbClr val="FFF8CB"/>
                </a:highlight>
                <a:latin typeface="Helvetica" pitchFamily="2" charset="0"/>
              </a:rPr>
              <a:t> abnormality (LAA), and </a:t>
            </a:r>
            <a:r>
              <a:rPr lang="sk-SK" b="0" i="0" u="none" strike="noStrike" dirty="0" err="1">
                <a:solidFill>
                  <a:srgbClr val="000000"/>
                </a:solidFill>
                <a:effectLst/>
                <a:highlight>
                  <a:srgbClr val="FFF8CB"/>
                </a:highlight>
                <a:latin typeface="Helvetica" pitchFamily="2" charset="0"/>
              </a:rPr>
              <a:t>borderline</a:t>
            </a:r>
            <a:r>
              <a:rPr lang="sk-SK" b="0" i="0" u="none" strike="noStrike" dirty="0">
                <a:solidFill>
                  <a:srgbClr val="000000"/>
                </a:solidFill>
                <a:effectLst/>
                <a:highlight>
                  <a:srgbClr val="FFF8CB"/>
                </a:highlight>
                <a:latin typeface="Helvetica" pitchFamily="2" charset="0"/>
              </a:rPr>
              <a:t> </a:t>
            </a:r>
            <a:r>
              <a:rPr lang="sk-SK" b="0" i="0" u="none" strike="noStrike" dirty="0" err="1">
                <a:solidFill>
                  <a:srgbClr val="000000"/>
                </a:solidFill>
                <a:effectLst/>
                <a:highlight>
                  <a:srgbClr val="FFF8CB"/>
                </a:highlight>
                <a:latin typeface="Helvetica" pitchFamily="2" charset="0"/>
              </a:rPr>
              <a:t>left</a:t>
            </a:r>
            <a:r>
              <a:rPr lang="sk-SK" b="0" i="0" u="none" strike="noStrike" dirty="0">
                <a:solidFill>
                  <a:srgbClr val="000000"/>
                </a:solidFill>
                <a:effectLst/>
                <a:highlight>
                  <a:srgbClr val="FFF8CB"/>
                </a:highlight>
                <a:latin typeface="Helvetica" pitchFamily="2" charset="0"/>
              </a:rPr>
              <a:t> </a:t>
            </a:r>
            <a:r>
              <a:rPr lang="sk-SK" b="0" i="0" u="none" strike="noStrike" dirty="0" err="1">
                <a:solidFill>
                  <a:srgbClr val="000000"/>
                </a:solidFill>
                <a:effectLst/>
                <a:highlight>
                  <a:srgbClr val="FFF8CB"/>
                </a:highlight>
                <a:latin typeface="Helvetica" pitchFamily="2" charset="0"/>
              </a:rPr>
              <a:t>axis</a:t>
            </a:r>
            <a:r>
              <a:rPr lang="sk-SK" b="0" i="0" u="none" strike="noStrike" dirty="0">
                <a:solidFill>
                  <a:srgbClr val="000000"/>
                </a:solidFill>
                <a:effectLst/>
                <a:highlight>
                  <a:srgbClr val="FFF8CB"/>
                </a:highlight>
                <a:latin typeface="Helvetica" pitchFamily="2" charset="0"/>
              </a:rPr>
              <a:t> </a:t>
            </a:r>
            <a:r>
              <a:rPr lang="sk-SK" b="0" i="0" u="none" strike="noStrike" dirty="0" err="1">
                <a:solidFill>
                  <a:srgbClr val="000000"/>
                </a:solidFill>
                <a:effectLst/>
                <a:highlight>
                  <a:srgbClr val="FFF8CB"/>
                </a:highlight>
                <a:latin typeface="Helvetica" pitchFamily="2" charset="0"/>
              </a:rPr>
              <a:t>deviation</a:t>
            </a:r>
            <a:r>
              <a:rPr lang="sk-SK" b="0" i="0" u="none" strike="noStrike" dirty="0">
                <a:solidFill>
                  <a:srgbClr val="000000"/>
                </a:solidFill>
                <a:effectLst/>
                <a:highlight>
                  <a:srgbClr val="FFF8CB"/>
                </a:highlight>
                <a:latin typeface="Helvetica" pitchFamily="2" charset="0"/>
              </a:rPr>
              <a:t>. </a:t>
            </a:r>
            <a:r>
              <a:rPr lang="sk-SK" b="0" i="0" u="none" strike="noStrike" dirty="0" err="1">
                <a:solidFill>
                  <a:srgbClr val="000000"/>
                </a:solidFill>
                <a:effectLst/>
                <a:highlight>
                  <a:srgbClr val="FFF8CB"/>
                </a:highlight>
                <a:latin typeface="Helvetica" pitchFamily="2" charset="0"/>
              </a:rPr>
              <a:t>There</a:t>
            </a:r>
            <a:r>
              <a:rPr lang="sk-SK" b="0" i="0" u="none" strike="noStrike" dirty="0">
                <a:solidFill>
                  <a:srgbClr val="000000"/>
                </a:solidFill>
                <a:effectLst/>
                <a:highlight>
                  <a:srgbClr val="FFF8CB"/>
                </a:highlight>
                <a:latin typeface="Helvetica" pitchFamily="2" charset="0"/>
              </a:rPr>
              <a:t> are </a:t>
            </a:r>
            <a:r>
              <a:rPr lang="sk-SK" b="0" i="0" u="none" strike="noStrike" dirty="0" err="1">
                <a:solidFill>
                  <a:srgbClr val="000000"/>
                </a:solidFill>
                <a:effectLst/>
                <a:highlight>
                  <a:srgbClr val="FFF8CB"/>
                </a:highlight>
                <a:latin typeface="Helvetica" pitchFamily="2" charset="0"/>
              </a:rPr>
              <a:t>also</a:t>
            </a:r>
            <a:r>
              <a:rPr lang="sk-SK" b="0" i="0" u="none" strike="noStrike" dirty="0">
                <a:solidFill>
                  <a:srgbClr val="000000"/>
                </a:solidFill>
                <a:effectLst/>
                <a:highlight>
                  <a:srgbClr val="FFF8CB"/>
                </a:highlight>
                <a:latin typeface="Helvetica" pitchFamily="2" charset="0"/>
              </a:rPr>
              <a:t> </a:t>
            </a:r>
            <a:r>
              <a:rPr lang="sk-SK" b="0" i="0" u="none" strike="noStrike" dirty="0" err="1">
                <a:solidFill>
                  <a:srgbClr val="000000"/>
                </a:solidFill>
                <a:effectLst/>
                <a:highlight>
                  <a:srgbClr val="FFF8CB"/>
                </a:highlight>
                <a:latin typeface="Helvetica" pitchFamily="2" charset="0"/>
              </a:rPr>
              <a:t>marked</a:t>
            </a:r>
            <a:r>
              <a:rPr lang="sk-SK" b="0" i="0" u="none" strike="noStrike" dirty="0">
                <a:solidFill>
                  <a:srgbClr val="000000"/>
                </a:solidFill>
                <a:effectLst/>
                <a:highlight>
                  <a:srgbClr val="FFF8CB"/>
                </a:highlight>
                <a:latin typeface="Helvetica" pitchFamily="2" charset="0"/>
              </a:rPr>
              <a:t> T-</a:t>
            </a:r>
            <a:r>
              <a:rPr lang="sk-SK" b="0" i="0" u="none" strike="noStrike" dirty="0" err="1">
                <a:solidFill>
                  <a:srgbClr val="000000"/>
                </a:solidFill>
                <a:effectLst/>
                <a:highlight>
                  <a:srgbClr val="FFF8CB"/>
                </a:highlight>
                <a:latin typeface="Helvetica" pitchFamily="2" charset="0"/>
              </a:rPr>
              <a:t>wave</a:t>
            </a:r>
            <a:r>
              <a:rPr lang="sk-SK" b="0" i="0" u="none" strike="noStrike" dirty="0">
                <a:solidFill>
                  <a:srgbClr val="000000"/>
                </a:solidFill>
                <a:effectLst/>
                <a:highlight>
                  <a:srgbClr val="FFF8CB"/>
                </a:highlight>
                <a:latin typeface="Helvetica" pitchFamily="2" charset="0"/>
              </a:rPr>
              <a:t> </a:t>
            </a:r>
            <a:r>
              <a:rPr lang="sk-SK" b="0" i="0" u="none" strike="noStrike" dirty="0" err="1">
                <a:solidFill>
                  <a:srgbClr val="000000"/>
                </a:solidFill>
                <a:effectLst/>
                <a:highlight>
                  <a:srgbClr val="FFF8CB"/>
                </a:highlight>
                <a:latin typeface="Helvetica" pitchFamily="2" charset="0"/>
              </a:rPr>
              <a:t>inversions</a:t>
            </a:r>
            <a:r>
              <a:rPr lang="sk-SK" b="0" i="0" u="none" strike="noStrike" dirty="0">
                <a:solidFill>
                  <a:srgbClr val="000000"/>
                </a:solidFill>
                <a:effectLst/>
                <a:highlight>
                  <a:srgbClr val="FFF8CB"/>
                </a:highlight>
                <a:latin typeface="Helvetica" pitchFamily="2" charset="0"/>
              </a:rPr>
              <a:t> in </a:t>
            </a:r>
            <a:r>
              <a:rPr lang="sk-SK" b="0" i="0" u="none" strike="noStrike" dirty="0" err="1">
                <a:solidFill>
                  <a:srgbClr val="000000"/>
                </a:solidFill>
                <a:effectLst/>
                <a:highlight>
                  <a:srgbClr val="FFF8CB"/>
                </a:highlight>
                <a:latin typeface="Helvetica" pitchFamily="2" charset="0"/>
              </a:rPr>
              <a:t>the</a:t>
            </a:r>
            <a:r>
              <a:rPr lang="sk-SK" b="0" i="0" u="none" strike="noStrike" dirty="0">
                <a:solidFill>
                  <a:srgbClr val="000000"/>
                </a:solidFill>
                <a:effectLst/>
                <a:highlight>
                  <a:srgbClr val="FFF8CB"/>
                </a:highlight>
                <a:latin typeface="Helvetica" pitchFamily="2" charset="0"/>
              </a:rPr>
              <a:t> </a:t>
            </a:r>
            <a:r>
              <a:rPr lang="sk-SK" b="0" i="0" u="none" strike="noStrike" dirty="0" err="1">
                <a:solidFill>
                  <a:srgbClr val="000000"/>
                </a:solidFill>
                <a:effectLst/>
                <a:highlight>
                  <a:srgbClr val="FFF8CB"/>
                </a:highlight>
                <a:latin typeface="Helvetica" pitchFamily="2" charset="0"/>
              </a:rPr>
              <a:t>anterolateral</a:t>
            </a:r>
            <a:r>
              <a:rPr lang="sk-SK" b="0" i="0" u="none" strike="noStrike" dirty="0">
                <a:solidFill>
                  <a:srgbClr val="000000"/>
                </a:solidFill>
                <a:effectLst/>
                <a:highlight>
                  <a:srgbClr val="FFF8CB"/>
                </a:highlight>
                <a:latin typeface="Helvetica" pitchFamily="2" charset="0"/>
              </a:rPr>
              <a:t> </a:t>
            </a:r>
            <a:r>
              <a:rPr lang="sk-SK" b="0" i="0" u="none" strike="noStrike" dirty="0" err="1">
                <a:solidFill>
                  <a:srgbClr val="000000"/>
                </a:solidFill>
                <a:effectLst/>
                <a:highlight>
                  <a:srgbClr val="FFF8CB"/>
                </a:highlight>
                <a:latin typeface="Helvetica" pitchFamily="2" charset="0"/>
              </a:rPr>
              <a:t>leads</a:t>
            </a:r>
            <a:r>
              <a:rPr lang="sk-SK" b="0" i="0" u="none" strike="noStrike" dirty="0">
                <a:solidFill>
                  <a:srgbClr val="000000"/>
                </a:solidFill>
                <a:effectLst/>
                <a:highlight>
                  <a:srgbClr val="FFF8CB"/>
                </a:highlight>
                <a:latin typeface="Helvetica" pitchFamily="2" charset="0"/>
              </a:rPr>
              <a:t> </a:t>
            </a:r>
            <a:r>
              <a:rPr lang="sk-SK" b="0" i="0" u="none" strike="noStrike" dirty="0" err="1">
                <a:solidFill>
                  <a:srgbClr val="000000"/>
                </a:solidFill>
                <a:effectLst/>
                <a:highlight>
                  <a:srgbClr val="FFF8CB"/>
                </a:highlight>
                <a:latin typeface="Helvetica" pitchFamily="2" charset="0"/>
              </a:rPr>
              <a:t>with</a:t>
            </a:r>
            <a:r>
              <a:rPr lang="sk-SK" b="0" i="0" u="none" strike="noStrike" dirty="0">
                <a:solidFill>
                  <a:srgbClr val="000000"/>
                </a:solidFill>
                <a:effectLst/>
                <a:highlight>
                  <a:srgbClr val="FFF8CB"/>
                </a:highlight>
                <a:latin typeface="Helvetica" pitchFamily="2" charset="0"/>
              </a:rPr>
              <a:t> QT </a:t>
            </a:r>
            <a:r>
              <a:rPr lang="sk-SK" b="0" i="0" u="none" strike="noStrike" dirty="0" err="1">
                <a:solidFill>
                  <a:srgbClr val="000000"/>
                </a:solidFill>
                <a:effectLst/>
                <a:highlight>
                  <a:srgbClr val="FFF8CB"/>
                </a:highlight>
                <a:latin typeface="Helvetica" pitchFamily="2" charset="0"/>
              </a:rPr>
              <a:t>prolongation</a:t>
            </a:r>
            <a:r>
              <a:rPr lang="sk-SK" b="0" i="0" u="none" strike="noStrike" dirty="0">
                <a:solidFill>
                  <a:srgbClr val="000000"/>
                </a:solidFill>
                <a:effectLst/>
                <a:highlight>
                  <a:srgbClr val="FFF8CB"/>
                </a:highlight>
                <a:latin typeface="Helvetica" pitchFamily="2" charset="0"/>
              </a:rPr>
              <a:t>, </a:t>
            </a:r>
            <a:r>
              <a:rPr lang="sk-SK" b="0" i="0" u="none" strike="noStrike" dirty="0" err="1">
                <a:solidFill>
                  <a:srgbClr val="000000"/>
                </a:solidFill>
                <a:effectLst/>
                <a:highlight>
                  <a:srgbClr val="FFF8CB"/>
                </a:highlight>
                <a:latin typeface="Helvetica" pitchFamily="2" charset="0"/>
              </a:rPr>
              <a:t>which</a:t>
            </a:r>
            <a:r>
              <a:rPr lang="sk-SK" b="0" i="0" u="none" strike="noStrike" dirty="0">
                <a:solidFill>
                  <a:srgbClr val="000000"/>
                </a:solidFill>
                <a:effectLst/>
                <a:highlight>
                  <a:srgbClr val="FFF8CB"/>
                </a:highlight>
                <a:latin typeface="Helvetica" pitchFamily="2" charset="0"/>
              </a:rPr>
              <a:t> </a:t>
            </a:r>
            <a:r>
              <a:rPr lang="sk-SK" b="0" i="0" u="none" strike="noStrike" dirty="0" err="1">
                <a:solidFill>
                  <a:srgbClr val="000000"/>
                </a:solidFill>
                <a:effectLst/>
                <a:highlight>
                  <a:srgbClr val="FFF8CB"/>
                </a:highlight>
                <a:latin typeface="Helvetica" pitchFamily="2" charset="0"/>
              </a:rPr>
              <a:t>was</a:t>
            </a:r>
            <a:r>
              <a:rPr lang="sk-SK" b="0" i="0" u="none" strike="noStrike" dirty="0">
                <a:solidFill>
                  <a:srgbClr val="000000"/>
                </a:solidFill>
                <a:effectLst/>
                <a:highlight>
                  <a:srgbClr val="FFF8CB"/>
                </a:highlight>
                <a:latin typeface="Helvetica" pitchFamily="2" charset="0"/>
              </a:rPr>
              <a:t> </a:t>
            </a:r>
            <a:r>
              <a:rPr lang="sk-SK" b="0" i="0" u="none" strike="noStrike" dirty="0" err="1">
                <a:solidFill>
                  <a:srgbClr val="000000"/>
                </a:solidFill>
                <a:effectLst/>
                <a:highlight>
                  <a:srgbClr val="FFF8CB"/>
                </a:highlight>
                <a:latin typeface="Helvetica" pitchFamily="2" charset="0"/>
              </a:rPr>
              <a:t>not</a:t>
            </a:r>
            <a:r>
              <a:rPr lang="sk-SK" b="0" i="0" u="none" strike="noStrike" dirty="0">
                <a:solidFill>
                  <a:srgbClr val="000000"/>
                </a:solidFill>
                <a:effectLst/>
                <a:highlight>
                  <a:srgbClr val="FFF8CB"/>
                </a:highlight>
                <a:latin typeface="Helvetica" pitchFamily="2" charset="0"/>
              </a:rPr>
              <a:t> </a:t>
            </a:r>
            <a:r>
              <a:rPr lang="sk-SK" b="0" i="0" u="none" strike="noStrike" dirty="0" err="1">
                <a:solidFill>
                  <a:srgbClr val="000000"/>
                </a:solidFill>
                <a:effectLst/>
                <a:highlight>
                  <a:srgbClr val="FFF8CB"/>
                </a:highlight>
                <a:latin typeface="Helvetica" pitchFamily="2" charset="0"/>
              </a:rPr>
              <a:t>due</a:t>
            </a:r>
            <a:r>
              <a:rPr lang="sk-SK" b="0" i="0" u="none" strike="noStrike" dirty="0">
                <a:solidFill>
                  <a:srgbClr val="000000"/>
                </a:solidFill>
                <a:effectLst/>
                <a:highlight>
                  <a:srgbClr val="FFF8CB"/>
                </a:highlight>
                <a:latin typeface="Helvetica" pitchFamily="2" charset="0"/>
              </a:rPr>
              <a:t> to </a:t>
            </a:r>
            <a:r>
              <a:rPr lang="sk-SK" b="0" i="0" u="none" strike="noStrike" dirty="0" err="1">
                <a:solidFill>
                  <a:srgbClr val="000000"/>
                </a:solidFill>
                <a:effectLst/>
                <a:highlight>
                  <a:srgbClr val="FFF8CB"/>
                </a:highlight>
                <a:latin typeface="Helvetica" pitchFamily="2" charset="0"/>
              </a:rPr>
              <a:t>myocardial</a:t>
            </a:r>
            <a:r>
              <a:rPr lang="sk-SK" b="0" i="0" u="none" strike="noStrike" dirty="0">
                <a:solidFill>
                  <a:srgbClr val="000000"/>
                </a:solidFill>
                <a:effectLst/>
                <a:highlight>
                  <a:srgbClr val="FFF8CB"/>
                </a:highlight>
                <a:latin typeface="Helvetica" pitchFamily="2" charset="0"/>
              </a:rPr>
              <a:t> </a:t>
            </a:r>
            <a:r>
              <a:rPr lang="sk-SK" b="0" i="0" u="none" strike="noStrike" dirty="0" err="1">
                <a:solidFill>
                  <a:srgbClr val="000000"/>
                </a:solidFill>
                <a:effectLst/>
                <a:highlight>
                  <a:srgbClr val="FFF8CB"/>
                </a:highlight>
                <a:latin typeface="Helvetica" pitchFamily="2" charset="0"/>
              </a:rPr>
              <a:t>infarction</a:t>
            </a:r>
            <a:r>
              <a:rPr lang="sk-SK" b="0" i="0" u="none" strike="noStrike" dirty="0">
                <a:solidFill>
                  <a:srgbClr val="000000"/>
                </a:solidFill>
                <a:effectLst/>
                <a:highlight>
                  <a:srgbClr val="FFF8CB"/>
                </a:highlight>
                <a:latin typeface="Helvetica" pitchFamily="2" charset="0"/>
              </a:rPr>
              <a:t> (MI)/</a:t>
            </a:r>
            <a:r>
              <a:rPr lang="sk-SK" b="0" i="0" u="none" strike="noStrike" dirty="0" err="1">
                <a:solidFill>
                  <a:srgbClr val="000000"/>
                </a:solidFill>
                <a:effectLst/>
                <a:highlight>
                  <a:srgbClr val="FFF8CB"/>
                </a:highlight>
                <a:latin typeface="Helvetica" pitchFamily="2" charset="0"/>
              </a:rPr>
              <a:t>coronary</a:t>
            </a:r>
            <a:r>
              <a:rPr lang="sk-SK" b="0" i="0" u="none" strike="noStrike" dirty="0">
                <a:solidFill>
                  <a:srgbClr val="000000"/>
                </a:solidFill>
                <a:effectLst/>
                <a:highlight>
                  <a:srgbClr val="FFF8CB"/>
                </a:highlight>
                <a:latin typeface="Helvetica" pitchFamily="2" charset="0"/>
              </a:rPr>
              <a:t> </a:t>
            </a:r>
            <a:r>
              <a:rPr lang="sk-SK" b="0" i="0" u="none" strike="noStrike" dirty="0" err="1">
                <a:solidFill>
                  <a:srgbClr val="000000"/>
                </a:solidFill>
                <a:effectLst/>
                <a:highlight>
                  <a:srgbClr val="FFF8CB"/>
                </a:highlight>
                <a:latin typeface="Helvetica" pitchFamily="2" charset="0"/>
              </a:rPr>
              <a:t>disease</a:t>
            </a:r>
            <a:r>
              <a:rPr lang="sk-SK" b="0" i="0" u="none" strike="noStrike" dirty="0">
                <a:solidFill>
                  <a:srgbClr val="000000"/>
                </a:solidFill>
                <a:effectLst/>
                <a:highlight>
                  <a:srgbClr val="FFF8CB"/>
                </a:highlight>
                <a:latin typeface="Helvetica" pitchFamily="2" charset="0"/>
              </a:rPr>
              <a:t> </a:t>
            </a:r>
            <a:r>
              <a:rPr lang="sk-SK" b="0" i="0" u="none" strike="noStrike" dirty="0" err="1">
                <a:solidFill>
                  <a:srgbClr val="000000"/>
                </a:solidFill>
                <a:effectLst/>
                <a:highlight>
                  <a:srgbClr val="FFF8CB"/>
                </a:highlight>
                <a:latin typeface="Helvetica" pitchFamily="2" charset="0"/>
              </a:rPr>
              <a:t>here</a:t>
            </a:r>
            <a:r>
              <a:rPr lang="sk-SK" b="0" i="0" u="none" strike="noStrike" dirty="0">
                <a:solidFill>
                  <a:srgbClr val="000000"/>
                </a:solidFill>
                <a:effectLst/>
                <a:highlight>
                  <a:srgbClr val="FFF8CB"/>
                </a:highlight>
                <a:latin typeface="Helvetica" pitchFamily="2" charset="0"/>
              </a:rPr>
              <a:t>. Prominent T-</a:t>
            </a:r>
            <a:r>
              <a:rPr lang="sk-SK" b="0" i="0" u="none" strike="noStrike" dirty="0" err="1">
                <a:solidFill>
                  <a:srgbClr val="000000"/>
                </a:solidFill>
                <a:effectLst/>
                <a:highlight>
                  <a:srgbClr val="FFF8CB"/>
                </a:highlight>
                <a:latin typeface="Helvetica" pitchFamily="2" charset="0"/>
              </a:rPr>
              <a:t>wave</a:t>
            </a:r>
            <a:r>
              <a:rPr lang="sk-SK" b="0" i="0" u="none" strike="noStrike" dirty="0">
                <a:solidFill>
                  <a:srgbClr val="000000"/>
                </a:solidFill>
                <a:effectLst/>
                <a:highlight>
                  <a:srgbClr val="FFF8CB"/>
                </a:highlight>
                <a:latin typeface="Helvetica" pitchFamily="2" charset="0"/>
              </a:rPr>
              <a:t> </a:t>
            </a:r>
            <a:r>
              <a:rPr lang="sk-SK" b="0" i="0" u="none" strike="noStrike" dirty="0" err="1">
                <a:solidFill>
                  <a:srgbClr val="000000"/>
                </a:solidFill>
                <a:effectLst/>
                <a:highlight>
                  <a:srgbClr val="FFF8CB"/>
                </a:highlight>
                <a:latin typeface="Helvetica" pitchFamily="2" charset="0"/>
              </a:rPr>
              <a:t>inversions</a:t>
            </a:r>
            <a:r>
              <a:rPr lang="sk-SK" b="0" i="0" u="none" strike="noStrike" dirty="0">
                <a:solidFill>
                  <a:srgbClr val="000000"/>
                </a:solidFill>
                <a:effectLst/>
                <a:highlight>
                  <a:srgbClr val="FFF8CB"/>
                </a:highlight>
                <a:latin typeface="Helvetica" pitchFamily="2" charset="0"/>
              </a:rPr>
              <a:t> </a:t>
            </a:r>
            <a:r>
              <a:rPr lang="sk-SK" b="0" i="0" u="none" strike="noStrike" dirty="0" err="1">
                <a:solidFill>
                  <a:srgbClr val="000000"/>
                </a:solidFill>
                <a:effectLst/>
                <a:highlight>
                  <a:srgbClr val="FFF8CB"/>
                </a:highlight>
                <a:latin typeface="Helvetica" pitchFamily="2" charset="0"/>
              </a:rPr>
              <a:t>like</a:t>
            </a:r>
            <a:r>
              <a:rPr lang="sk-SK" b="0" i="0" u="none" strike="noStrike" dirty="0">
                <a:solidFill>
                  <a:srgbClr val="000000"/>
                </a:solidFill>
                <a:effectLst/>
                <a:highlight>
                  <a:srgbClr val="FFF8CB"/>
                </a:highlight>
                <a:latin typeface="Helvetica" pitchFamily="2" charset="0"/>
              </a:rPr>
              <a:t> </a:t>
            </a:r>
            <a:r>
              <a:rPr lang="sk-SK" b="0" i="0" u="none" strike="noStrike" dirty="0" err="1">
                <a:solidFill>
                  <a:srgbClr val="000000"/>
                </a:solidFill>
                <a:effectLst/>
                <a:highlight>
                  <a:srgbClr val="FFF8CB"/>
                </a:highlight>
                <a:latin typeface="Helvetica" pitchFamily="2" charset="0"/>
              </a:rPr>
              <a:t>these</a:t>
            </a:r>
            <a:r>
              <a:rPr lang="sk-SK" b="0" i="0" u="none" strike="noStrike" dirty="0">
                <a:solidFill>
                  <a:srgbClr val="000000"/>
                </a:solidFill>
                <a:effectLst/>
                <a:highlight>
                  <a:srgbClr val="FFF8CB"/>
                </a:highlight>
                <a:latin typeface="Helvetica" pitchFamily="2" charset="0"/>
              </a:rPr>
              <a:t> </a:t>
            </a:r>
            <a:r>
              <a:rPr lang="sk-SK" b="0" i="0" u="none" strike="noStrike" dirty="0" err="1">
                <a:solidFill>
                  <a:srgbClr val="000000"/>
                </a:solidFill>
                <a:effectLst/>
                <a:highlight>
                  <a:srgbClr val="FFF8CB"/>
                </a:highlight>
                <a:latin typeface="Helvetica" pitchFamily="2" charset="0"/>
              </a:rPr>
              <a:t>have</a:t>
            </a:r>
            <a:r>
              <a:rPr lang="sk-SK" b="0" i="0" u="none" strike="noStrike" dirty="0">
                <a:solidFill>
                  <a:srgbClr val="000000"/>
                </a:solidFill>
                <a:effectLst/>
                <a:highlight>
                  <a:srgbClr val="FFF8CB"/>
                </a:highlight>
                <a:latin typeface="Helvetica" pitchFamily="2" charset="0"/>
              </a:rPr>
              <a:t> </a:t>
            </a:r>
            <a:r>
              <a:rPr lang="sk-SK" b="0" i="0" u="none" strike="noStrike" dirty="0" err="1">
                <a:solidFill>
                  <a:srgbClr val="000000"/>
                </a:solidFill>
                <a:effectLst/>
                <a:highlight>
                  <a:srgbClr val="FFF8CB"/>
                </a:highlight>
                <a:latin typeface="Helvetica" pitchFamily="2" charset="0"/>
              </a:rPr>
              <a:t>been</a:t>
            </a:r>
            <a:r>
              <a:rPr lang="sk-SK" b="0" i="0" u="none" strike="noStrike" dirty="0">
                <a:solidFill>
                  <a:srgbClr val="000000"/>
                </a:solidFill>
                <a:effectLst/>
                <a:highlight>
                  <a:srgbClr val="FFF8CB"/>
                </a:highlight>
                <a:latin typeface="Helvetica" pitchFamily="2" charset="0"/>
              </a:rPr>
              <a:t> </a:t>
            </a:r>
            <a:r>
              <a:rPr lang="sk-SK" b="0" i="0" u="none" strike="noStrike" dirty="0" err="1">
                <a:solidFill>
                  <a:srgbClr val="000000"/>
                </a:solidFill>
                <a:effectLst/>
                <a:highlight>
                  <a:srgbClr val="FFF8CB"/>
                </a:highlight>
                <a:latin typeface="Helvetica" pitchFamily="2" charset="0"/>
              </a:rPr>
              <a:t>reported</a:t>
            </a:r>
            <a:r>
              <a:rPr lang="sk-SK" b="0" i="0" u="none" strike="noStrike" dirty="0">
                <a:solidFill>
                  <a:srgbClr val="000000"/>
                </a:solidFill>
                <a:effectLst/>
                <a:highlight>
                  <a:srgbClr val="FFF8CB"/>
                </a:highlight>
                <a:latin typeface="Helvetica" pitchFamily="2" charset="0"/>
              </a:rPr>
              <a:t> </a:t>
            </a:r>
            <a:r>
              <a:rPr lang="sk-SK" b="0" i="0" u="none" strike="noStrike" dirty="0" err="1">
                <a:solidFill>
                  <a:srgbClr val="000000"/>
                </a:solidFill>
                <a:effectLst/>
                <a:highlight>
                  <a:srgbClr val="FFF8CB"/>
                </a:highlight>
                <a:latin typeface="Helvetica" pitchFamily="2" charset="0"/>
              </a:rPr>
              <a:t>after</a:t>
            </a:r>
            <a:r>
              <a:rPr lang="sk-SK" b="0" i="0" u="none" strike="noStrike" dirty="0">
                <a:solidFill>
                  <a:srgbClr val="000000"/>
                </a:solidFill>
                <a:effectLst/>
                <a:highlight>
                  <a:srgbClr val="FFF8CB"/>
                </a:highlight>
                <a:latin typeface="Helvetica" pitchFamily="2" charset="0"/>
              </a:rPr>
              <a:t> </a:t>
            </a:r>
            <a:r>
              <a:rPr lang="sk-SK" b="0" i="0" u="none" strike="noStrike" dirty="0" err="1">
                <a:solidFill>
                  <a:srgbClr val="000000"/>
                </a:solidFill>
                <a:effectLst/>
                <a:highlight>
                  <a:srgbClr val="FFF8CB"/>
                </a:highlight>
                <a:latin typeface="Helvetica" pitchFamily="2" charset="0"/>
              </a:rPr>
              <a:t>episodes</a:t>
            </a:r>
            <a:r>
              <a:rPr lang="sk-SK" b="0" i="0" u="none" strike="noStrike" dirty="0">
                <a:solidFill>
                  <a:srgbClr val="000000"/>
                </a:solidFill>
                <a:effectLst/>
                <a:highlight>
                  <a:srgbClr val="FFF8CB"/>
                </a:highlight>
                <a:latin typeface="Helvetica" pitchFamily="2" charset="0"/>
              </a:rPr>
              <a:t> of </a:t>
            </a:r>
            <a:r>
              <a:rPr lang="sk-SK" b="0" i="0" u="none" strike="noStrike" dirty="0" err="1">
                <a:solidFill>
                  <a:srgbClr val="000000"/>
                </a:solidFill>
                <a:effectLst/>
                <a:highlight>
                  <a:srgbClr val="FFF8CB"/>
                </a:highlight>
                <a:latin typeface="Helvetica" pitchFamily="2" charset="0"/>
              </a:rPr>
              <a:t>profound</a:t>
            </a:r>
            <a:r>
              <a:rPr lang="sk-SK" b="0" i="0" u="none" strike="noStrike" dirty="0">
                <a:solidFill>
                  <a:srgbClr val="000000"/>
                </a:solidFill>
                <a:effectLst/>
                <a:highlight>
                  <a:srgbClr val="FFF8CB"/>
                </a:highlight>
                <a:latin typeface="Helvetica" pitchFamily="2" charset="0"/>
              </a:rPr>
              <a:t> </a:t>
            </a:r>
            <a:r>
              <a:rPr lang="sk-SK" b="0" i="0" u="none" strike="noStrike" dirty="0" err="1">
                <a:solidFill>
                  <a:srgbClr val="000000"/>
                </a:solidFill>
                <a:effectLst/>
                <a:highlight>
                  <a:srgbClr val="FFF8CB"/>
                </a:highlight>
                <a:latin typeface="Helvetica" pitchFamily="2" charset="0"/>
              </a:rPr>
              <a:t>bradycardia</a:t>
            </a:r>
            <a:r>
              <a:rPr lang="sk-SK" b="0" i="0" u="none" strike="noStrike" dirty="0">
                <a:solidFill>
                  <a:srgbClr val="000000"/>
                </a:solidFill>
                <a:effectLst/>
                <a:highlight>
                  <a:srgbClr val="FFF8CB"/>
                </a:highlight>
                <a:latin typeface="Helvetica" pitchFamily="2" charset="0"/>
              </a:rPr>
              <a:t> and </a:t>
            </a:r>
            <a:r>
              <a:rPr lang="sk-SK" b="0" i="0" u="none" strike="noStrike" dirty="0" err="1">
                <a:solidFill>
                  <a:srgbClr val="000000"/>
                </a:solidFill>
                <a:effectLst/>
                <a:highlight>
                  <a:srgbClr val="FFF8CB"/>
                </a:highlight>
                <a:latin typeface="Helvetica" pitchFamily="2" charset="0"/>
              </a:rPr>
              <a:t>syncope</a:t>
            </a:r>
            <a:r>
              <a:rPr lang="sk-SK" b="0" i="0" u="none" strike="noStrike" dirty="0">
                <a:solidFill>
                  <a:srgbClr val="000000"/>
                </a:solidFill>
                <a:effectLst/>
                <a:highlight>
                  <a:srgbClr val="FFF8CB"/>
                </a:highlight>
                <a:latin typeface="Helvetica" pitchFamily="2" charset="0"/>
              </a:rPr>
              <a:t>, and </a:t>
            </a:r>
            <a:r>
              <a:rPr lang="sk-SK" b="0" i="0" u="none" strike="noStrike" dirty="0" err="1">
                <a:solidFill>
                  <a:srgbClr val="000000"/>
                </a:solidFill>
                <a:effectLst/>
                <a:highlight>
                  <a:srgbClr val="FFF8CB"/>
                </a:highlight>
                <a:latin typeface="Helvetica" pitchFamily="2" charset="0"/>
              </a:rPr>
              <a:t>may</a:t>
            </a:r>
            <a:r>
              <a:rPr lang="sk-SK" b="0" i="0" u="none" strike="noStrike" dirty="0">
                <a:solidFill>
                  <a:srgbClr val="000000"/>
                </a:solidFill>
                <a:effectLst/>
                <a:highlight>
                  <a:srgbClr val="FFF8CB"/>
                </a:highlight>
                <a:latin typeface="Helvetica" pitchFamily="2" charset="0"/>
              </a:rPr>
              <a:t> </a:t>
            </a:r>
            <a:r>
              <a:rPr lang="sk-SK" b="0" i="0" u="none" strike="noStrike" dirty="0" err="1">
                <a:solidFill>
                  <a:srgbClr val="000000"/>
                </a:solidFill>
                <a:effectLst/>
                <a:highlight>
                  <a:srgbClr val="FFF8CB"/>
                </a:highlight>
                <a:latin typeface="Helvetica" pitchFamily="2" charset="0"/>
              </a:rPr>
              <a:t>have</a:t>
            </a:r>
            <a:r>
              <a:rPr lang="sk-SK" b="0" i="0" u="none" strike="noStrike" dirty="0">
                <a:solidFill>
                  <a:srgbClr val="000000"/>
                </a:solidFill>
                <a:effectLst/>
                <a:highlight>
                  <a:srgbClr val="FFF8CB"/>
                </a:highlight>
                <a:latin typeface="Helvetica" pitchFamily="2" charset="0"/>
              </a:rPr>
              <a:t> a </a:t>
            </a:r>
            <a:r>
              <a:rPr lang="sk-SK" b="0" i="0" u="none" strike="noStrike" dirty="0" err="1">
                <a:solidFill>
                  <a:srgbClr val="000000"/>
                </a:solidFill>
                <a:effectLst/>
                <a:highlight>
                  <a:srgbClr val="FFF8CB"/>
                </a:highlight>
                <a:latin typeface="Helvetica" pitchFamily="2" charset="0"/>
              </a:rPr>
              <a:t>neural</a:t>
            </a:r>
            <a:r>
              <a:rPr lang="sk-SK" b="0" i="0" u="none" strike="noStrike" dirty="0">
                <a:solidFill>
                  <a:srgbClr val="000000"/>
                </a:solidFill>
                <a:effectLst/>
                <a:highlight>
                  <a:srgbClr val="FFF8CB"/>
                </a:highlight>
                <a:latin typeface="Helvetica" pitchFamily="2" charset="0"/>
              </a:rPr>
              <a:t> </a:t>
            </a:r>
            <a:r>
              <a:rPr lang="sk-SK" b="0" i="0" u="none" strike="noStrike" dirty="0" err="1">
                <a:solidFill>
                  <a:srgbClr val="000000"/>
                </a:solidFill>
                <a:effectLst/>
                <a:highlight>
                  <a:srgbClr val="FFF8CB"/>
                </a:highlight>
                <a:latin typeface="Helvetica" pitchFamily="2" charset="0"/>
              </a:rPr>
              <a:t>basis</a:t>
            </a:r>
            <a:r>
              <a:rPr lang="sk-SK" b="0" i="0" u="none" strike="noStrike" dirty="0">
                <a:solidFill>
                  <a:srgbClr val="000000"/>
                </a:solidFill>
                <a:effectLst/>
                <a:highlight>
                  <a:srgbClr val="FFF8CB"/>
                </a:highlight>
                <a:latin typeface="Helvetica" pitchFamily="2" charset="0"/>
              </a:rPr>
              <a:t>, in part.</a:t>
            </a:r>
            <a:endParaRPr lang="sk-SK" dirty="0"/>
          </a:p>
        </p:txBody>
      </p:sp>
      <p:sp>
        <p:nvSpPr>
          <p:cNvPr id="4" name="Zástupný objekt pre číslo snímky 3"/>
          <p:cNvSpPr>
            <a:spLocks noGrp="1"/>
          </p:cNvSpPr>
          <p:nvPr>
            <p:ph type="sldNum" sz="quarter" idx="5"/>
          </p:nvPr>
        </p:nvSpPr>
        <p:spPr/>
        <p:txBody>
          <a:bodyPr/>
          <a:lstStyle/>
          <a:p>
            <a:fld id="{4BAF0911-2911-46C8-B9F2-990B850CE420}" type="slidenum">
              <a:rPr lang="cs-CZ" smtClean="0"/>
              <a:t>67</a:t>
            </a:fld>
            <a:endParaRPr lang="cs-CZ"/>
          </a:p>
        </p:txBody>
      </p:sp>
    </p:spTree>
    <p:extLst>
      <p:ext uri="{BB962C8B-B14F-4D97-AF65-F5344CB8AC3E}">
        <p14:creationId xmlns:p14="http://schemas.microsoft.com/office/powerpoint/2010/main" val="270747699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endParaRPr lang="sk-SK" dirty="0"/>
          </a:p>
          <a:p>
            <a:r>
              <a:rPr lang="sk-SK" b="0" i="0" u="none" strike="noStrike" dirty="0" err="1">
                <a:solidFill>
                  <a:srgbClr val="000000"/>
                </a:solidFill>
                <a:effectLst/>
                <a:highlight>
                  <a:srgbClr val="FFF8CB"/>
                </a:highlight>
                <a:latin typeface="Helvetica" pitchFamily="2" charset="0"/>
              </a:rPr>
              <a:t>Electrophysiology</a:t>
            </a:r>
            <a:r>
              <a:rPr lang="sk-SK" b="0" i="0" u="none" strike="noStrike" dirty="0">
                <a:solidFill>
                  <a:srgbClr val="000000"/>
                </a:solidFill>
                <a:effectLst/>
                <a:highlight>
                  <a:srgbClr val="FFF8CB"/>
                </a:highlight>
                <a:latin typeface="Helvetica" pitchFamily="2" charset="0"/>
              </a:rPr>
              <a:t> study </a:t>
            </a:r>
            <a:r>
              <a:rPr lang="sk-SK" b="0" i="0" u="none" strike="noStrike" dirty="0" err="1">
                <a:solidFill>
                  <a:srgbClr val="000000"/>
                </a:solidFill>
                <a:effectLst/>
                <a:highlight>
                  <a:srgbClr val="FFF8CB"/>
                </a:highlight>
                <a:latin typeface="Helvetica" pitchFamily="2" charset="0"/>
              </a:rPr>
              <a:t>revealed</a:t>
            </a:r>
            <a:r>
              <a:rPr lang="sk-SK" b="0" i="0" u="none" strike="noStrike" dirty="0">
                <a:solidFill>
                  <a:srgbClr val="000000"/>
                </a:solidFill>
                <a:effectLst/>
                <a:highlight>
                  <a:srgbClr val="FFF8CB"/>
                </a:highlight>
                <a:latin typeface="Helvetica" pitchFamily="2" charset="0"/>
              </a:rPr>
              <a:t> </a:t>
            </a:r>
            <a:r>
              <a:rPr lang="sk-SK" b="0" i="0" u="none" strike="noStrike" dirty="0" err="1">
                <a:solidFill>
                  <a:srgbClr val="000000"/>
                </a:solidFill>
                <a:effectLst/>
                <a:highlight>
                  <a:srgbClr val="FFF8CB"/>
                </a:highlight>
                <a:latin typeface="Helvetica" pitchFamily="2" charset="0"/>
              </a:rPr>
              <a:t>both</a:t>
            </a:r>
            <a:r>
              <a:rPr lang="sk-SK" b="0" i="0" u="none" strike="noStrike" dirty="0">
                <a:solidFill>
                  <a:srgbClr val="000000"/>
                </a:solidFill>
                <a:effectLst/>
                <a:highlight>
                  <a:srgbClr val="FFF8CB"/>
                </a:highlight>
                <a:latin typeface="Helvetica" pitchFamily="2" charset="0"/>
              </a:rPr>
              <a:t> </a:t>
            </a:r>
            <a:r>
              <a:rPr lang="sk-SK" b="0" i="0" u="none" strike="noStrike" dirty="0" err="1">
                <a:solidFill>
                  <a:srgbClr val="000000"/>
                </a:solidFill>
                <a:effectLst/>
                <a:highlight>
                  <a:srgbClr val="FFF8CB"/>
                </a:highlight>
                <a:latin typeface="Helvetica" pitchFamily="2" charset="0"/>
              </a:rPr>
              <a:t>slow</a:t>
            </a:r>
            <a:r>
              <a:rPr lang="sk-SK" b="0" i="0" u="none" strike="noStrike" dirty="0">
                <a:solidFill>
                  <a:srgbClr val="000000"/>
                </a:solidFill>
                <a:effectLst/>
                <a:highlight>
                  <a:srgbClr val="FFF8CB"/>
                </a:highlight>
                <a:latin typeface="Helvetica" pitchFamily="2" charset="0"/>
              </a:rPr>
              <a:t> AV </a:t>
            </a:r>
            <a:r>
              <a:rPr lang="sk-SK" b="0" i="0" u="none" strike="noStrike" dirty="0" err="1">
                <a:solidFill>
                  <a:srgbClr val="000000"/>
                </a:solidFill>
                <a:effectLst/>
                <a:highlight>
                  <a:srgbClr val="FFF8CB"/>
                </a:highlight>
                <a:latin typeface="Helvetica" pitchFamily="2" charset="0"/>
              </a:rPr>
              <a:t>nodal</a:t>
            </a:r>
            <a:r>
              <a:rPr lang="sk-SK" b="0" i="0" u="none" strike="noStrike" dirty="0">
                <a:solidFill>
                  <a:srgbClr val="000000"/>
                </a:solidFill>
                <a:effectLst/>
                <a:highlight>
                  <a:srgbClr val="FFF8CB"/>
                </a:highlight>
                <a:latin typeface="Helvetica" pitchFamily="2" charset="0"/>
              </a:rPr>
              <a:t> </a:t>
            </a:r>
            <a:r>
              <a:rPr lang="sk-SK" b="0" i="0" u="none" strike="noStrike" dirty="0" err="1">
                <a:solidFill>
                  <a:srgbClr val="000000"/>
                </a:solidFill>
                <a:effectLst/>
                <a:highlight>
                  <a:srgbClr val="FFF8CB"/>
                </a:highlight>
                <a:latin typeface="Helvetica" pitchFamily="2" charset="0"/>
              </a:rPr>
              <a:t>conduction</a:t>
            </a:r>
            <a:r>
              <a:rPr lang="sk-SK" b="0" i="0" u="none" strike="noStrike" dirty="0">
                <a:solidFill>
                  <a:srgbClr val="000000"/>
                </a:solidFill>
                <a:effectLst/>
                <a:highlight>
                  <a:srgbClr val="FFF8CB"/>
                </a:highlight>
                <a:latin typeface="Helvetica" pitchFamily="2" charset="0"/>
              </a:rPr>
              <a:t> (note </a:t>
            </a:r>
            <a:r>
              <a:rPr lang="sk-SK" b="0" i="0" u="none" strike="noStrike" dirty="0" err="1">
                <a:solidFill>
                  <a:srgbClr val="000000"/>
                </a:solidFill>
                <a:effectLst/>
                <a:highlight>
                  <a:srgbClr val="FFF8CB"/>
                </a:highlight>
                <a:latin typeface="Helvetica" pitchFamily="2" charset="0"/>
              </a:rPr>
              <a:t>long</a:t>
            </a:r>
            <a:r>
              <a:rPr lang="sk-SK" b="0" i="0" u="none" strike="noStrike" dirty="0">
                <a:solidFill>
                  <a:srgbClr val="000000"/>
                </a:solidFill>
                <a:effectLst/>
                <a:highlight>
                  <a:srgbClr val="FFF8CB"/>
                </a:highlight>
                <a:latin typeface="Helvetica" pitchFamily="2" charset="0"/>
              </a:rPr>
              <a:t> PR of </a:t>
            </a:r>
            <a:r>
              <a:rPr lang="sk-SK" b="0" i="0" u="none" strike="noStrike" dirty="0" err="1">
                <a:solidFill>
                  <a:srgbClr val="000000"/>
                </a:solidFill>
                <a:effectLst/>
                <a:highlight>
                  <a:srgbClr val="FFF8CB"/>
                </a:highlight>
                <a:latin typeface="Helvetica" pitchFamily="2" charset="0"/>
              </a:rPr>
              <a:t>conducted</a:t>
            </a:r>
            <a:r>
              <a:rPr lang="sk-SK" b="0" i="0" u="none" strike="noStrike" dirty="0">
                <a:solidFill>
                  <a:srgbClr val="000000"/>
                </a:solidFill>
                <a:effectLst/>
                <a:highlight>
                  <a:srgbClr val="FFF8CB"/>
                </a:highlight>
                <a:latin typeface="Helvetica" pitchFamily="2" charset="0"/>
              </a:rPr>
              <a:t> </a:t>
            </a:r>
            <a:r>
              <a:rPr lang="sk-SK" b="0" i="0" u="none" strike="noStrike" dirty="0" err="1">
                <a:solidFill>
                  <a:srgbClr val="000000"/>
                </a:solidFill>
                <a:effectLst/>
                <a:highlight>
                  <a:srgbClr val="FFF8CB"/>
                </a:highlight>
                <a:latin typeface="Helvetica" pitchFamily="2" charset="0"/>
              </a:rPr>
              <a:t>beats</a:t>
            </a:r>
            <a:r>
              <a:rPr lang="sk-SK" b="0" i="0" u="none" strike="noStrike" dirty="0">
                <a:solidFill>
                  <a:srgbClr val="000000"/>
                </a:solidFill>
                <a:effectLst/>
                <a:highlight>
                  <a:srgbClr val="FFF8CB"/>
                </a:highlight>
                <a:latin typeface="Helvetica" pitchFamily="2" charset="0"/>
              </a:rPr>
              <a:t>) and </a:t>
            </a:r>
            <a:r>
              <a:rPr lang="sk-SK" b="0" i="0" u="none" strike="noStrike" dirty="0" err="1">
                <a:solidFill>
                  <a:srgbClr val="000000"/>
                </a:solidFill>
                <a:effectLst/>
                <a:highlight>
                  <a:srgbClr val="FFF8CB"/>
                </a:highlight>
                <a:latin typeface="Helvetica" pitchFamily="2" charset="0"/>
              </a:rPr>
              <a:t>infra-nodal</a:t>
            </a:r>
            <a:r>
              <a:rPr lang="sk-SK" b="0" i="0" u="none" strike="noStrike" dirty="0">
                <a:solidFill>
                  <a:srgbClr val="000000"/>
                </a:solidFill>
                <a:effectLst/>
                <a:highlight>
                  <a:srgbClr val="FFF8CB"/>
                </a:highlight>
                <a:latin typeface="Helvetica" pitchFamily="2" charset="0"/>
              </a:rPr>
              <a:t> </a:t>
            </a:r>
            <a:r>
              <a:rPr lang="sk-SK" b="0" i="0" u="none" strike="noStrike" dirty="0" err="1">
                <a:solidFill>
                  <a:srgbClr val="000000"/>
                </a:solidFill>
                <a:effectLst/>
                <a:highlight>
                  <a:srgbClr val="FFF8CB"/>
                </a:highlight>
                <a:latin typeface="Helvetica" pitchFamily="2" charset="0"/>
              </a:rPr>
              <a:t>block</a:t>
            </a:r>
            <a:r>
              <a:rPr lang="sk-SK" b="0" i="0" u="none" strike="noStrike" dirty="0">
                <a:solidFill>
                  <a:srgbClr val="000000"/>
                </a:solidFill>
                <a:effectLst/>
                <a:highlight>
                  <a:srgbClr val="FFF8CB"/>
                </a:highlight>
                <a:latin typeface="Helvetica" pitchFamily="2" charset="0"/>
              </a:rPr>
              <a:t> </a:t>
            </a:r>
            <a:r>
              <a:rPr lang="sk-SK" b="0" i="0" u="none" strike="noStrike" dirty="0" err="1">
                <a:solidFill>
                  <a:srgbClr val="000000"/>
                </a:solidFill>
                <a:effectLst/>
                <a:highlight>
                  <a:srgbClr val="FFF8CB"/>
                </a:highlight>
                <a:latin typeface="Helvetica" pitchFamily="2" charset="0"/>
              </a:rPr>
              <a:t>with</a:t>
            </a:r>
            <a:r>
              <a:rPr lang="sk-SK" b="0" i="0" u="none" strike="noStrike" dirty="0">
                <a:solidFill>
                  <a:srgbClr val="000000"/>
                </a:solidFill>
                <a:effectLst/>
                <a:highlight>
                  <a:srgbClr val="FFF8CB"/>
                </a:highlight>
                <a:latin typeface="Helvetica" pitchFamily="2" charset="0"/>
              </a:rPr>
              <a:t> </a:t>
            </a:r>
            <a:r>
              <a:rPr lang="sk-SK" b="0" i="0" u="none" strike="noStrike" dirty="0" err="1">
                <a:solidFill>
                  <a:srgbClr val="000000"/>
                </a:solidFill>
                <a:effectLst/>
                <a:highlight>
                  <a:srgbClr val="FFF8CB"/>
                </a:highlight>
                <a:latin typeface="Helvetica" pitchFamily="2" charset="0"/>
              </a:rPr>
              <a:t>His-Purkinje</a:t>
            </a:r>
            <a:r>
              <a:rPr lang="sk-SK" b="0" i="0" u="none" strike="noStrike" dirty="0">
                <a:solidFill>
                  <a:srgbClr val="000000"/>
                </a:solidFill>
                <a:effectLst/>
                <a:highlight>
                  <a:srgbClr val="FFF8CB"/>
                </a:highlight>
                <a:latin typeface="Helvetica" pitchFamily="2" charset="0"/>
              </a:rPr>
              <a:t> </a:t>
            </a:r>
            <a:r>
              <a:rPr lang="sk-SK" b="0" i="0" u="none" strike="noStrike" dirty="0" err="1">
                <a:solidFill>
                  <a:srgbClr val="000000"/>
                </a:solidFill>
                <a:effectLst/>
                <a:highlight>
                  <a:srgbClr val="FFF8CB"/>
                </a:highlight>
                <a:latin typeface="Helvetica" pitchFamily="2" charset="0"/>
              </a:rPr>
              <a:t>disease</a:t>
            </a:r>
            <a:r>
              <a:rPr lang="sk-SK" b="0" i="0" u="none" strike="noStrike" dirty="0">
                <a:solidFill>
                  <a:srgbClr val="000000"/>
                </a:solidFill>
                <a:effectLst/>
                <a:highlight>
                  <a:srgbClr val="FFF8CB"/>
                </a:highlight>
                <a:latin typeface="Helvetica" pitchFamily="2" charset="0"/>
              </a:rPr>
              <a:t> (note </a:t>
            </a:r>
            <a:r>
              <a:rPr lang="sk-SK" b="0" i="0" u="none" strike="noStrike" dirty="0" err="1">
                <a:solidFill>
                  <a:srgbClr val="000000"/>
                </a:solidFill>
                <a:effectLst/>
                <a:highlight>
                  <a:srgbClr val="FFF8CB"/>
                </a:highlight>
                <a:latin typeface="Helvetica" pitchFamily="2" charset="0"/>
              </a:rPr>
              <a:t>right</a:t>
            </a:r>
            <a:r>
              <a:rPr lang="sk-SK" b="0" i="0" u="none" strike="noStrike" dirty="0">
                <a:solidFill>
                  <a:srgbClr val="000000"/>
                </a:solidFill>
                <a:effectLst/>
                <a:highlight>
                  <a:srgbClr val="FFF8CB"/>
                </a:highlight>
                <a:latin typeface="Helvetica" pitchFamily="2" charset="0"/>
              </a:rPr>
              <a:t> </a:t>
            </a:r>
            <a:r>
              <a:rPr lang="sk-SK" b="0" i="0" u="none" strike="noStrike" dirty="0" err="1">
                <a:solidFill>
                  <a:srgbClr val="000000"/>
                </a:solidFill>
                <a:effectLst/>
                <a:highlight>
                  <a:srgbClr val="FFF8CB"/>
                </a:highlight>
                <a:latin typeface="Helvetica" pitchFamily="2" charset="0"/>
              </a:rPr>
              <a:t>bundle</a:t>
            </a:r>
            <a:r>
              <a:rPr lang="sk-SK" b="0" i="0" u="none" strike="noStrike" dirty="0">
                <a:solidFill>
                  <a:srgbClr val="000000"/>
                </a:solidFill>
                <a:effectLst/>
                <a:highlight>
                  <a:srgbClr val="FFF8CB"/>
                </a:highlight>
                <a:latin typeface="Helvetica" pitchFamily="2" charset="0"/>
              </a:rPr>
              <a:t> </a:t>
            </a:r>
            <a:r>
              <a:rPr lang="sk-SK" b="0" i="0" u="none" strike="noStrike" dirty="0" err="1">
                <a:solidFill>
                  <a:srgbClr val="000000"/>
                </a:solidFill>
                <a:effectLst/>
                <a:highlight>
                  <a:srgbClr val="FFF8CB"/>
                </a:highlight>
                <a:latin typeface="Helvetica" pitchFamily="2" charset="0"/>
              </a:rPr>
              <a:t>branch</a:t>
            </a:r>
            <a:r>
              <a:rPr lang="sk-SK" b="0" i="0" u="none" strike="noStrike" dirty="0">
                <a:solidFill>
                  <a:srgbClr val="000000"/>
                </a:solidFill>
                <a:effectLst/>
                <a:highlight>
                  <a:srgbClr val="FFF8CB"/>
                </a:highlight>
                <a:latin typeface="Helvetica" pitchFamily="2" charset="0"/>
              </a:rPr>
              <a:t> </a:t>
            </a:r>
            <a:r>
              <a:rPr lang="sk-SK" b="0" i="0" u="none" strike="noStrike" dirty="0" err="1">
                <a:solidFill>
                  <a:srgbClr val="000000"/>
                </a:solidFill>
                <a:effectLst/>
                <a:highlight>
                  <a:srgbClr val="FFF8CB"/>
                </a:highlight>
                <a:latin typeface="Helvetica" pitchFamily="2" charset="0"/>
              </a:rPr>
              <a:t>block</a:t>
            </a:r>
            <a:r>
              <a:rPr lang="sk-SK" b="0" i="0" u="none" strike="noStrike" dirty="0">
                <a:solidFill>
                  <a:srgbClr val="000000"/>
                </a:solidFill>
                <a:effectLst/>
                <a:highlight>
                  <a:srgbClr val="FFF8CB"/>
                </a:highlight>
                <a:latin typeface="Helvetica" pitchFamily="2" charset="0"/>
              </a:rPr>
              <a:t> (RBBB). A </a:t>
            </a:r>
            <a:r>
              <a:rPr lang="sk-SK" b="0" i="0" u="none" strike="noStrike" dirty="0" err="1">
                <a:solidFill>
                  <a:srgbClr val="000000"/>
                </a:solidFill>
                <a:effectLst/>
                <a:highlight>
                  <a:srgbClr val="FFF8CB"/>
                </a:highlight>
                <a:latin typeface="Helvetica" pitchFamily="2" charset="0"/>
              </a:rPr>
              <a:t>dual-chamber</a:t>
            </a:r>
            <a:r>
              <a:rPr lang="sk-SK" b="0" i="0" u="none" strike="noStrike" dirty="0">
                <a:solidFill>
                  <a:srgbClr val="000000"/>
                </a:solidFill>
                <a:effectLst/>
                <a:highlight>
                  <a:srgbClr val="FFF8CB"/>
                </a:highlight>
                <a:latin typeface="Helvetica" pitchFamily="2" charset="0"/>
              </a:rPr>
              <a:t> </a:t>
            </a:r>
            <a:r>
              <a:rPr lang="sk-SK" b="0" i="0" u="none" strike="noStrike" dirty="0" err="1">
                <a:solidFill>
                  <a:srgbClr val="000000"/>
                </a:solidFill>
                <a:effectLst/>
                <a:highlight>
                  <a:srgbClr val="FFF8CB"/>
                </a:highlight>
                <a:latin typeface="Helvetica" pitchFamily="2" charset="0"/>
              </a:rPr>
              <a:t>pacemaker</a:t>
            </a:r>
            <a:r>
              <a:rPr lang="sk-SK" b="0" i="0" u="none" strike="noStrike" dirty="0">
                <a:solidFill>
                  <a:srgbClr val="000000"/>
                </a:solidFill>
                <a:effectLst/>
                <a:highlight>
                  <a:srgbClr val="FFF8CB"/>
                </a:highlight>
                <a:latin typeface="Helvetica" pitchFamily="2" charset="0"/>
              </a:rPr>
              <a:t> </a:t>
            </a:r>
            <a:r>
              <a:rPr lang="sk-SK" b="0" i="0" u="none" strike="noStrike" dirty="0" err="1">
                <a:solidFill>
                  <a:srgbClr val="000000"/>
                </a:solidFill>
                <a:effectLst/>
                <a:highlight>
                  <a:srgbClr val="FFF8CB"/>
                </a:highlight>
                <a:latin typeface="Helvetica" pitchFamily="2" charset="0"/>
              </a:rPr>
              <a:t>was</a:t>
            </a:r>
            <a:r>
              <a:rPr lang="sk-SK" b="0" i="0" u="none" strike="noStrike" dirty="0">
                <a:solidFill>
                  <a:srgbClr val="000000"/>
                </a:solidFill>
                <a:effectLst/>
                <a:highlight>
                  <a:srgbClr val="FFF8CB"/>
                </a:highlight>
                <a:latin typeface="Helvetica" pitchFamily="2" charset="0"/>
              </a:rPr>
              <a:t> </a:t>
            </a:r>
            <a:r>
              <a:rPr lang="sk-SK" b="0" i="0" u="none" strike="noStrike" dirty="0" err="1">
                <a:solidFill>
                  <a:srgbClr val="000000"/>
                </a:solidFill>
                <a:effectLst/>
                <a:highlight>
                  <a:srgbClr val="FFF8CB"/>
                </a:highlight>
                <a:latin typeface="Helvetica" pitchFamily="2" charset="0"/>
              </a:rPr>
              <a:t>implanted</a:t>
            </a:r>
            <a:r>
              <a:rPr lang="sk-SK" b="0" i="0" u="none" strike="noStrike" dirty="0">
                <a:solidFill>
                  <a:srgbClr val="000000"/>
                </a:solidFill>
                <a:effectLst/>
                <a:highlight>
                  <a:srgbClr val="FFF8CB"/>
                </a:highlight>
                <a:latin typeface="Helvetica" pitchFamily="2" charset="0"/>
              </a:rPr>
              <a:t>. </a:t>
            </a:r>
            <a:r>
              <a:rPr lang="sk-SK" b="0" i="0" u="none" strike="noStrike" dirty="0" err="1">
                <a:solidFill>
                  <a:srgbClr val="000000"/>
                </a:solidFill>
                <a:effectLst/>
                <a:highlight>
                  <a:srgbClr val="FFF8CB"/>
                </a:highlight>
                <a:latin typeface="Helvetica" pitchFamily="2" charset="0"/>
              </a:rPr>
              <a:t>Bacterial</a:t>
            </a:r>
            <a:r>
              <a:rPr lang="sk-SK" b="0" i="0" u="none" strike="noStrike" dirty="0">
                <a:solidFill>
                  <a:srgbClr val="000000"/>
                </a:solidFill>
                <a:effectLst/>
                <a:highlight>
                  <a:srgbClr val="FFF8CB"/>
                </a:highlight>
                <a:latin typeface="Helvetica" pitchFamily="2" charset="0"/>
              </a:rPr>
              <a:t> </a:t>
            </a:r>
            <a:r>
              <a:rPr lang="sk-SK" b="0" i="0" u="none" strike="noStrike" dirty="0" err="1">
                <a:solidFill>
                  <a:srgbClr val="000000"/>
                </a:solidFill>
                <a:effectLst/>
                <a:highlight>
                  <a:srgbClr val="FFF8CB"/>
                </a:highlight>
                <a:latin typeface="Helvetica" pitchFamily="2" charset="0"/>
              </a:rPr>
              <a:t>endocarditis</a:t>
            </a:r>
            <a:r>
              <a:rPr lang="sk-SK" b="0" i="0" u="none" strike="noStrike" dirty="0">
                <a:solidFill>
                  <a:srgbClr val="000000"/>
                </a:solidFill>
                <a:effectLst/>
                <a:highlight>
                  <a:srgbClr val="FFF8CB"/>
                </a:highlight>
                <a:latin typeface="Helvetica" pitchFamily="2" charset="0"/>
              </a:rPr>
              <a:t> </a:t>
            </a:r>
            <a:r>
              <a:rPr lang="sk-SK" b="0" i="0" u="none" strike="noStrike" dirty="0" err="1">
                <a:solidFill>
                  <a:srgbClr val="000000"/>
                </a:solidFill>
                <a:effectLst/>
                <a:highlight>
                  <a:srgbClr val="FFF8CB"/>
                </a:highlight>
                <a:latin typeface="Helvetica" pitchFamily="2" charset="0"/>
              </a:rPr>
              <a:t>was</a:t>
            </a:r>
            <a:r>
              <a:rPr lang="sk-SK" b="0" i="0" u="none" strike="noStrike" dirty="0">
                <a:solidFill>
                  <a:srgbClr val="000000"/>
                </a:solidFill>
                <a:effectLst/>
                <a:highlight>
                  <a:srgbClr val="FFF8CB"/>
                </a:highlight>
                <a:latin typeface="Helvetica" pitchFamily="2" charset="0"/>
              </a:rPr>
              <a:t> </a:t>
            </a:r>
            <a:r>
              <a:rPr lang="sk-SK" b="0" i="0" u="none" strike="noStrike" dirty="0" err="1">
                <a:solidFill>
                  <a:srgbClr val="000000"/>
                </a:solidFill>
                <a:effectLst/>
                <a:highlight>
                  <a:srgbClr val="FFF8CB"/>
                </a:highlight>
                <a:latin typeface="Helvetica" pitchFamily="2" charset="0"/>
              </a:rPr>
              <a:t>ruled</a:t>
            </a:r>
            <a:r>
              <a:rPr lang="sk-SK" b="0" i="0" u="none" strike="noStrike" dirty="0">
                <a:solidFill>
                  <a:srgbClr val="000000"/>
                </a:solidFill>
                <a:effectLst/>
                <a:highlight>
                  <a:srgbClr val="FFF8CB"/>
                </a:highlight>
                <a:latin typeface="Helvetica" pitchFamily="2" charset="0"/>
              </a:rPr>
              <a:t> </a:t>
            </a:r>
            <a:r>
              <a:rPr lang="sk-SK" b="0" i="0" u="none" strike="noStrike" dirty="0" err="1">
                <a:solidFill>
                  <a:srgbClr val="000000"/>
                </a:solidFill>
                <a:effectLst/>
                <a:highlight>
                  <a:srgbClr val="FFF8CB"/>
                </a:highlight>
                <a:latin typeface="Helvetica" pitchFamily="2" charset="0"/>
              </a:rPr>
              <a:t>out</a:t>
            </a:r>
            <a:r>
              <a:rPr lang="sk-SK" b="0" i="0" u="none" strike="noStrike" dirty="0">
                <a:solidFill>
                  <a:srgbClr val="000000"/>
                </a:solidFill>
                <a:effectLst/>
                <a:highlight>
                  <a:srgbClr val="FFF8CB"/>
                </a:highlight>
                <a:latin typeface="Helvetica" pitchFamily="2" charset="0"/>
              </a:rPr>
              <a:t>.</a:t>
            </a:r>
            <a:endParaRPr lang="sk-SK" dirty="0"/>
          </a:p>
          <a:p>
            <a:endParaRPr lang="sk-SK" dirty="0"/>
          </a:p>
          <a:p>
            <a:r>
              <a:rPr lang="sk-SK" b="0" i="0" u="none" strike="noStrike" dirty="0">
                <a:solidFill>
                  <a:srgbClr val="000000"/>
                </a:solidFill>
                <a:effectLst/>
                <a:highlight>
                  <a:srgbClr val="FFF8CB"/>
                </a:highlight>
                <a:latin typeface="Helvetica" pitchFamily="2" charset="0"/>
              </a:rPr>
              <a:t>In </a:t>
            </a:r>
            <a:r>
              <a:rPr lang="sk-SK" b="0" i="0" u="none" strike="noStrike" dirty="0" err="1">
                <a:solidFill>
                  <a:srgbClr val="000000"/>
                </a:solidFill>
                <a:effectLst/>
                <a:highlight>
                  <a:srgbClr val="FFF8CB"/>
                </a:highlight>
                <a:latin typeface="Helvetica" pitchFamily="2" charset="0"/>
              </a:rPr>
              <a:t>addition</a:t>
            </a:r>
            <a:r>
              <a:rPr lang="sk-SK" b="0" i="0" u="none" strike="noStrike" dirty="0">
                <a:solidFill>
                  <a:srgbClr val="000000"/>
                </a:solidFill>
                <a:effectLst/>
                <a:highlight>
                  <a:srgbClr val="FFF8CB"/>
                </a:highlight>
                <a:latin typeface="Helvetica" pitchFamily="2" charset="0"/>
              </a:rPr>
              <a:t> to </a:t>
            </a:r>
            <a:r>
              <a:rPr lang="sk-SK" b="0" i="0" u="none" strike="noStrike" dirty="0" err="1">
                <a:solidFill>
                  <a:srgbClr val="000000"/>
                </a:solidFill>
                <a:effectLst/>
                <a:highlight>
                  <a:srgbClr val="FFF8CB"/>
                </a:highlight>
                <a:latin typeface="Helvetica" pitchFamily="2" charset="0"/>
              </a:rPr>
              <a:t>the</a:t>
            </a:r>
            <a:r>
              <a:rPr lang="sk-SK" b="0" i="0" u="none" strike="noStrike" dirty="0">
                <a:solidFill>
                  <a:srgbClr val="000000"/>
                </a:solidFill>
                <a:effectLst/>
                <a:highlight>
                  <a:srgbClr val="FFF8CB"/>
                </a:highlight>
                <a:latin typeface="Helvetica" pitchFamily="2" charset="0"/>
              </a:rPr>
              <a:t> </a:t>
            </a:r>
            <a:r>
              <a:rPr lang="sk-SK" b="0" i="0" u="none" strike="noStrike" dirty="0" err="1">
                <a:solidFill>
                  <a:srgbClr val="000000"/>
                </a:solidFill>
                <a:effectLst/>
                <a:highlight>
                  <a:srgbClr val="FFF8CB"/>
                </a:highlight>
                <a:latin typeface="Helvetica" pitchFamily="2" charset="0"/>
              </a:rPr>
              <a:t>sinus</a:t>
            </a:r>
            <a:r>
              <a:rPr lang="sk-SK" b="0" i="0" u="none" strike="noStrike" dirty="0">
                <a:solidFill>
                  <a:srgbClr val="000000"/>
                </a:solidFill>
                <a:effectLst/>
                <a:highlight>
                  <a:srgbClr val="FFF8CB"/>
                </a:highlight>
                <a:latin typeface="Helvetica" pitchFamily="2" charset="0"/>
              </a:rPr>
              <a:t> </a:t>
            </a:r>
            <a:r>
              <a:rPr lang="sk-SK" b="0" i="0" u="none" strike="noStrike" dirty="0" err="1">
                <a:solidFill>
                  <a:srgbClr val="000000"/>
                </a:solidFill>
                <a:effectLst/>
                <a:highlight>
                  <a:srgbClr val="FFF8CB"/>
                </a:highlight>
                <a:latin typeface="Helvetica" pitchFamily="2" charset="0"/>
              </a:rPr>
              <a:t>rhythm</a:t>
            </a:r>
            <a:r>
              <a:rPr lang="sk-SK" b="0" i="0" u="none" strike="noStrike" dirty="0">
                <a:solidFill>
                  <a:srgbClr val="000000"/>
                </a:solidFill>
                <a:effectLst/>
                <a:highlight>
                  <a:srgbClr val="FFF8CB"/>
                </a:highlight>
                <a:latin typeface="Helvetica" pitchFamily="2" charset="0"/>
              </a:rPr>
              <a:t> </a:t>
            </a:r>
            <a:r>
              <a:rPr lang="sk-SK" b="0" i="0" u="none" strike="noStrike" dirty="0" err="1">
                <a:solidFill>
                  <a:srgbClr val="000000"/>
                </a:solidFill>
                <a:effectLst/>
                <a:highlight>
                  <a:srgbClr val="FFF8CB"/>
                </a:highlight>
                <a:latin typeface="Helvetica" pitchFamily="2" charset="0"/>
              </a:rPr>
              <a:t>with</a:t>
            </a:r>
            <a:r>
              <a:rPr lang="sk-SK" b="0" i="0" u="none" strike="noStrike" dirty="0">
                <a:solidFill>
                  <a:srgbClr val="000000"/>
                </a:solidFill>
                <a:effectLst/>
                <a:highlight>
                  <a:srgbClr val="FFF8CB"/>
                </a:highlight>
                <a:latin typeface="Helvetica" pitchFamily="2" charset="0"/>
              </a:rPr>
              <a:t> 2:1 AV </a:t>
            </a:r>
            <a:r>
              <a:rPr lang="sk-SK" b="0" i="0" u="none" strike="noStrike" dirty="0" err="1">
                <a:solidFill>
                  <a:srgbClr val="000000"/>
                </a:solidFill>
                <a:effectLst/>
                <a:highlight>
                  <a:srgbClr val="FFF8CB"/>
                </a:highlight>
                <a:latin typeface="Helvetica" pitchFamily="2" charset="0"/>
              </a:rPr>
              <a:t>block</a:t>
            </a:r>
            <a:r>
              <a:rPr lang="sk-SK" b="0" i="0" u="none" strike="noStrike" dirty="0">
                <a:solidFill>
                  <a:srgbClr val="000000"/>
                </a:solidFill>
                <a:effectLst/>
                <a:highlight>
                  <a:srgbClr val="FFF8CB"/>
                </a:highlight>
                <a:latin typeface="Helvetica" pitchFamily="2" charset="0"/>
              </a:rPr>
              <a:t> and RBBB, </a:t>
            </a:r>
            <a:r>
              <a:rPr lang="sk-SK" b="0" i="0" u="none" strike="noStrike" dirty="0" err="1">
                <a:solidFill>
                  <a:srgbClr val="000000"/>
                </a:solidFill>
                <a:effectLst/>
                <a:highlight>
                  <a:srgbClr val="FFF8CB"/>
                </a:highlight>
                <a:latin typeface="Helvetica" pitchFamily="2" charset="0"/>
              </a:rPr>
              <a:t>this</a:t>
            </a:r>
            <a:r>
              <a:rPr lang="sk-SK" b="0" i="0" u="none" strike="noStrike" dirty="0">
                <a:solidFill>
                  <a:srgbClr val="000000"/>
                </a:solidFill>
                <a:effectLst/>
                <a:highlight>
                  <a:srgbClr val="FFF8CB"/>
                </a:highlight>
                <a:latin typeface="Helvetica" pitchFamily="2" charset="0"/>
              </a:rPr>
              <a:t> ECG </a:t>
            </a:r>
            <a:r>
              <a:rPr lang="sk-SK" b="0" i="0" u="none" strike="noStrike" dirty="0" err="1">
                <a:solidFill>
                  <a:srgbClr val="000000"/>
                </a:solidFill>
                <a:effectLst/>
                <a:highlight>
                  <a:srgbClr val="FFF8CB"/>
                </a:highlight>
                <a:latin typeface="Helvetica" pitchFamily="2" charset="0"/>
              </a:rPr>
              <a:t>is</a:t>
            </a:r>
            <a:r>
              <a:rPr lang="sk-SK" b="0" i="0" u="none" strike="noStrike" dirty="0">
                <a:solidFill>
                  <a:srgbClr val="000000"/>
                </a:solidFill>
                <a:effectLst/>
                <a:highlight>
                  <a:srgbClr val="FFF8CB"/>
                </a:highlight>
                <a:latin typeface="Helvetica" pitchFamily="2" charset="0"/>
              </a:rPr>
              <a:t> </a:t>
            </a:r>
            <a:r>
              <a:rPr lang="sk-SK" b="0" i="0" u="none" strike="noStrike" dirty="0" err="1">
                <a:solidFill>
                  <a:srgbClr val="000000"/>
                </a:solidFill>
                <a:effectLst/>
                <a:highlight>
                  <a:srgbClr val="FFF8CB"/>
                </a:highlight>
                <a:latin typeface="Helvetica" pitchFamily="2" charset="0"/>
              </a:rPr>
              <a:t>notable</a:t>
            </a:r>
            <a:r>
              <a:rPr lang="sk-SK" b="0" i="0" u="none" strike="noStrike" dirty="0">
                <a:solidFill>
                  <a:srgbClr val="000000"/>
                </a:solidFill>
                <a:effectLst/>
                <a:highlight>
                  <a:srgbClr val="FFF8CB"/>
                </a:highlight>
                <a:latin typeface="Helvetica" pitchFamily="2" charset="0"/>
              </a:rPr>
              <a:t> </a:t>
            </a:r>
            <a:r>
              <a:rPr lang="sk-SK" b="0" i="0" u="none" strike="noStrike" dirty="0" err="1">
                <a:solidFill>
                  <a:srgbClr val="000000"/>
                </a:solidFill>
                <a:effectLst/>
                <a:highlight>
                  <a:srgbClr val="FFF8CB"/>
                </a:highlight>
                <a:latin typeface="Helvetica" pitchFamily="2" charset="0"/>
              </a:rPr>
              <a:t>for</a:t>
            </a:r>
            <a:r>
              <a:rPr lang="sk-SK" b="0" i="0" u="none" strike="noStrike" dirty="0">
                <a:solidFill>
                  <a:srgbClr val="000000"/>
                </a:solidFill>
                <a:effectLst/>
                <a:highlight>
                  <a:srgbClr val="FFF8CB"/>
                </a:highlight>
                <a:latin typeface="Helvetica" pitchFamily="2" charset="0"/>
              </a:rPr>
              <a:t> </a:t>
            </a:r>
            <a:r>
              <a:rPr lang="sk-SK" b="0" i="0" u="none" strike="noStrike" dirty="0" err="1">
                <a:solidFill>
                  <a:srgbClr val="000000"/>
                </a:solidFill>
                <a:effectLst/>
                <a:highlight>
                  <a:srgbClr val="FFF8CB"/>
                </a:highlight>
                <a:latin typeface="Helvetica" pitchFamily="2" charset="0"/>
              </a:rPr>
              <a:t>left</a:t>
            </a:r>
            <a:r>
              <a:rPr lang="sk-SK" b="0" i="0" u="none" strike="noStrike" dirty="0">
                <a:solidFill>
                  <a:srgbClr val="000000"/>
                </a:solidFill>
                <a:effectLst/>
                <a:highlight>
                  <a:srgbClr val="FFF8CB"/>
                </a:highlight>
                <a:latin typeface="Helvetica" pitchFamily="2" charset="0"/>
              </a:rPr>
              <a:t> </a:t>
            </a:r>
            <a:r>
              <a:rPr lang="sk-SK" b="0" i="0" u="none" strike="noStrike" dirty="0" err="1">
                <a:solidFill>
                  <a:srgbClr val="000000"/>
                </a:solidFill>
                <a:effectLst/>
                <a:highlight>
                  <a:srgbClr val="FFF8CB"/>
                </a:highlight>
                <a:latin typeface="Helvetica" pitchFamily="2" charset="0"/>
              </a:rPr>
              <a:t>ventricular</a:t>
            </a:r>
            <a:r>
              <a:rPr lang="sk-SK" b="0" i="0" u="none" strike="noStrike" dirty="0">
                <a:solidFill>
                  <a:srgbClr val="000000"/>
                </a:solidFill>
                <a:effectLst/>
                <a:highlight>
                  <a:srgbClr val="FFF8CB"/>
                </a:highlight>
                <a:latin typeface="Helvetica" pitchFamily="2" charset="0"/>
              </a:rPr>
              <a:t> </a:t>
            </a:r>
            <a:r>
              <a:rPr lang="sk-SK" b="0" i="0" u="none" strike="noStrike" dirty="0" err="1">
                <a:solidFill>
                  <a:srgbClr val="000000"/>
                </a:solidFill>
                <a:effectLst/>
                <a:highlight>
                  <a:srgbClr val="FFF8CB"/>
                </a:highlight>
                <a:latin typeface="Helvetica" pitchFamily="2" charset="0"/>
              </a:rPr>
              <a:t>hypertrophy</a:t>
            </a:r>
            <a:r>
              <a:rPr lang="sk-SK" b="0" i="0" u="none" strike="noStrike" dirty="0">
                <a:solidFill>
                  <a:srgbClr val="000000"/>
                </a:solidFill>
                <a:effectLst/>
                <a:highlight>
                  <a:srgbClr val="FFF8CB"/>
                </a:highlight>
                <a:latin typeface="Helvetica" pitchFamily="2" charset="0"/>
              </a:rPr>
              <a:t> (LVH) (</a:t>
            </a:r>
            <a:r>
              <a:rPr lang="sk-SK" b="0" i="0" u="none" strike="noStrike" dirty="0" err="1">
                <a:solidFill>
                  <a:srgbClr val="000000"/>
                </a:solidFill>
                <a:effectLst/>
                <a:highlight>
                  <a:srgbClr val="FFF8CB"/>
                </a:highlight>
                <a:latin typeface="Helvetica" pitchFamily="2" charset="0"/>
              </a:rPr>
              <a:t>lead</a:t>
            </a:r>
            <a:r>
              <a:rPr lang="sk-SK" b="0" i="0" u="none" strike="noStrike" dirty="0">
                <a:solidFill>
                  <a:srgbClr val="000000"/>
                </a:solidFill>
                <a:effectLst/>
                <a:highlight>
                  <a:srgbClr val="FFF8CB"/>
                </a:highlight>
                <a:latin typeface="Helvetica" pitchFamily="2" charset="0"/>
              </a:rPr>
              <a:t> </a:t>
            </a:r>
            <a:r>
              <a:rPr lang="sk-SK" b="0" i="0" u="none" strike="noStrike" dirty="0" err="1">
                <a:solidFill>
                  <a:srgbClr val="000000"/>
                </a:solidFill>
                <a:effectLst/>
                <a:highlight>
                  <a:srgbClr val="FFF8CB"/>
                </a:highlight>
                <a:latin typeface="Helvetica" pitchFamily="2" charset="0"/>
              </a:rPr>
              <a:t>aVL</a:t>
            </a:r>
            <a:r>
              <a:rPr lang="sk-SK" b="0" i="0" u="none" strike="noStrike" dirty="0">
                <a:solidFill>
                  <a:srgbClr val="000000"/>
                </a:solidFill>
                <a:effectLst/>
                <a:highlight>
                  <a:srgbClr val="FFF8CB"/>
                </a:highlight>
                <a:latin typeface="Helvetica" pitchFamily="2" charset="0"/>
              </a:rPr>
              <a:t>), </a:t>
            </a:r>
            <a:r>
              <a:rPr lang="sk-SK" b="0" i="0" u="none" strike="noStrike" dirty="0" err="1">
                <a:solidFill>
                  <a:srgbClr val="000000"/>
                </a:solidFill>
                <a:effectLst/>
                <a:highlight>
                  <a:srgbClr val="FFF8CB"/>
                </a:highlight>
                <a:latin typeface="Helvetica" pitchFamily="2" charset="0"/>
              </a:rPr>
              <a:t>left</a:t>
            </a:r>
            <a:r>
              <a:rPr lang="sk-SK" b="0" i="0" u="none" strike="noStrike" dirty="0">
                <a:solidFill>
                  <a:srgbClr val="000000"/>
                </a:solidFill>
                <a:effectLst/>
                <a:highlight>
                  <a:srgbClr val="FFF8CB"/>
                </a:highlight>
                <a:latin typeface="Helvetica" pitchFamily="2" charset="0"/>
              </a:rPr>
              <a:t> </a:t>
            </a:r>
            <a:r>
              <a:rPr lang="sk-SK" b="0" i="0" u="none" strike="noStrike" dirty="0" err="1">
                <a:solidFill>
                  <a:srgbClr val="000000"/>
                </a:solidFill>
                <a:effectLst/>
                <a:highlight>
                  <a:srgbClr val="FFF8CB"/>
                </a:highlight>
                <a:latin typeface="Helvetica" pitchFamily="2" charset="0"/>
              </a:rPr>
              <a:t>atrial</a:t>
            </a:r>
            <a:r>
              <a:rPr lang="sk-SK" b="0" i="0" u="none" strike="noStrike" dirty="0">
                <a:solidFill>
                  <a:srgbClr val="000000"/>
                </a:solidFill>
                <a:effectLst/>
                <a:highlight>
                  <a:srgbClr val="FFF8CB"/>
                </a:highlight>
                <a:latin typeface="Helvetica" pitchFamily="2" charset="0"/>
              </a:rPr>
              <a:t> abnormality (LAA), and </a:t>
            </a:r>
            <a:r>
              <a:rPr lang="sk-SK" b="0" i="0" u="none" strike="noStrike" dirty="0" err="1">
                <a:solidFill>
                  <a:srgbClr val="000000"/>
                </a:solidFill>
                <a:effectLst/>
                <a:highlight>
                  <a:srgbClr val="FFF8CB"/>
                </a:highlight>
                <a:latin typeface="Helvetica" pitchFamily="2" charset="0"/>
              </a:rPr>
              <a:t>borderline</a:t>
            </a:r>
            <a:r>
              <a:rPr lang="sk-SK" b="0" i="0" u="none" strike="noStrike" dirty="0">
                <a:solidFill>
                  <a:srgbClr val="000000"/>
                </a:solidFill>
                <a:effectLst/>
                <a:highlight>
                  <a:srgbClr val="FFF8CB"/>
                </a:highlight>
                <a:latin typeface="Helvetica" pitchFamily="2" charset="0"/>
              </a:rPr>
              <a:t> </a:t>
            </a:r>
            <a:r>
              <a:rPr lang="sk-SK" b="0" i="0" u="none" strike="noStrike" dirty="0" err="1">
                <a:solidFill>
                  <a:srgbClr val="000000"/>
                </a:solidFill>
                <a:effectLst/>
                <a:highlight>
                  <a:srgbClr val="FFF8CB"/>
                </a:highlight>
                <a:latin typeface="Helvetica" pitchFamily="2" charset="0"/>
              </a:rPr>
              <a:t>left</a:t>
            </a:r>
            <a:r>
              <a:rPr lang="sk-SK" b="0" i="0" u="none" strike="noStrike" dirty="0">
                <a:solidFill>
                  <a:srgbClr val="000000"/>
                </a:solidFill>
                <a:effectLst/>
                <a:highlight>
                  <a:srgbClr val="FFF8CB"/>
                </a:highlight>
                <a:latin typeface="Helvetica" pitchFamily="2" charset="0"/>
              </a:rPr>
              <a:t> </a:t>
            </a:r>
            <a:r>
              <a:rPr lang="sk-SK" b="0" i="0" u="none" strike="noStrike" dirty="0" err="1">
                <a:solidFill>
                  <a:srgbClr val="000000"/>
                </a:solidFill>
                <a:effectLst/>
                <a:highlight>
                  <a:srgbClr val="FFF8CB"/>
                </a:highlight>
                <a:latin typeface="Helvetica" pitchFamily="2" charset="0"/>
              </a:rPr>
              <a:t>axis</a:t>
            </a:r>
            <a:r>
              <a:rPr lang="sk-SK" b="0" i="0" u="none" strike="noStrike" dirty="0">
                <a:solidFill>
                  <a:srgbClr val="000000"/>
                </a:solidFill>
                <a:effectLst/>
                <a:highlight>
                  <a:srgbClr val="FFF8CB"/>
                </a:highlight>
                <a:latin typeface="Helvetica" pitchFamily="2" charset="0"/>
              </a:rPr>
              <a:t> </a:t>
            </a:r>
            <a:r>
              <a:rPr lang="sk-SK" b="0" i="0" u="none" strike="noStrike" dirty="0" err="1">
                <a:solidFill>
                  <a:srgbClr val="000000"/>
                </a:solidFill>
                <a:effectLst/>
                <a:highlight>
                  <a:srgbClr val="FFF8CB"/>
                </a:highlight>
                <a:latin typeface="Helvetica" pitchFamily="2" charset="0"/>
              </a:rPr>
              <a:t>deviation</a:t>
            </a:r>
            <a:r>
              <a:rPr lang="sk-SK" b="0" i="0" u="none" strike="noStrike" dirty="0">
                <a:solidFill>
                  <a:srgbClr val="000000"/>
                </a:solidFill>
                <a:effectLst/>
                <a:highlight>
                  <a:srgbClr val="FFF8CB"/>
                </a:highlight>
                <a:latin typeface="Helvetica" pitchFamily="2" charset="0"/>
              </a:rPr>
              <a:t>. </a:t>
            </a:r>
            <a:r>
              <a:rPr lang="sk-SK" b="0" i="0" u="none" strike="noStrike" dirty="0" err="1">
                <a:solidFill>
                  <a:srgbClr val="000000"/>
                </a:solidFill>
                <a:effectLst/>
                <a:highlight>
                  <a:srgbClr val="FFF8CB"/>
                </a:highlight>
                <a:latin typeface="Helvetica" pitchFamily="2" charset="0"/>
              </a:rPr>
              <a:t>There</a:t>
            </a:r>
            <a:r>
              <a:rPr lang="sk-SK" b="0" i="0" u="none" strike="noStrike" dirty="0">
                <a:solidFill>
                  <a:srgbClr val="000000"/>
                </a:solidFill>
                <a:effectLst/>
                <a:highlight>
                  <a:srgbClr val="FFF8CB"/>
                </a:highlight>
                <a:latin typeface="Helvetica" pitchFamily="2" charset="0"/>
              </a:rPr>
              <a:t> are </a:t>
            </a:r>
            <a:r>
              <a:rPr lang="sk-SK" b="0" i="0" u="none" strike="noStrike" dirty="0" err="1">
                <a:solidFill>
                  <a:srgbClr val="000000"/>
                </a:solidFill>
                <a:effectLst/>
                <a:highlight>
                  <a:srgbClr val="FFF8CB"/>
                </a:highlight>
                <a:latin typeface="Helvetica" pitchFamily="2" charset="0"/>
              </a:rPr>
              <a:t>also</a:t>
            </a:r>
            <a:r>
              <a:rPr lang="sk-SK" b="0" i="0" u="none" strike="noStrike" dirty="0">
                <a:solidFill>
                  <a:srgbClr val="000000"/>
                </a:solidFill>
                <a:effectLst/>
                <a:highlight>
                  <a:srgbClr val="FFF8CB"/>
                </a:highlight>
                <a:latin typeface="Helvetica" pitchFamily="2" charset="0"/>
              </a:rPr>
              <a:t> </a:t>
            </a:r>
            <a:r>
              <a:rPr lang="sk-SK" b="0" i="0" u="none" strike="noStrike" dirty="0" err="1">
                <a:solidFill>
                  <a:srgbClr val="000000"/>
                </a:solidFill>
                <a:effectLst/>
                <a:highlight>
                  <a:srgbClr val="FFF8CB"/>
                </a:highlight>
                <a:latin typeface="Helvetica" pitchFamily="2" charset="0"/>
              </a:rPr>
              <a:t>marked</a:t>
            </a:r>
            <a:r>
              <a:rPr lang="sk-SK" b="0" i="0" u="none" strike="noStrike" dirty="0">
                <a:solidFill>
                  <a:srgbClr val="000000"/>
                </a:solidFill>
                <a:effectLst/>
                <a:highlight>
                  <a:srgbClr val="FFF8CB"/>
                </a:highlight>
                <a:latin typeface="Helvetica" pitchFamily="2" charset="0"/>
              </a:rPr>
              <a:t> T-</a:t>
            </a:r>
            <a:r>
              <a:rPr lang="sk-SK" b="0" i="0" u="none" strike="noStrike" dirty="0" err="1">
                <a:solidFill>
                  <a:srgbClr val="000000"/>
                </a:solidFill>
                <a:effectLst/>
                <a:highlight>
                  <a:srgbClr val="FFF8CB"/>
                </a:highlight>
                <a:latin typeface="Helvetica" pitchFamily="2" charset="0"/>
              </a:rPr>
              <a:t>wave</a:t>
            </a:r>
            <a:r>
              <a:rPr lang="sk-SK" b="0" i="0" u="none" strike="noStrike" dirty="0">
                <a:solidFill>
                  <a:srgbClr val="000000"/>
                </a:solidFill>
                <a:effectLst/>
                <a:highlight>
                  <a:srgbClr val="FFF8CB"/>
                </a:highlight>
                <a:latin typeface="Helvetica" pitchFamily="2" charset="0"/>
              </a:rPr>
              <a:t> </a:t>
            </a:r>
            <a:r>
              <a:rPr lang="sk-SK" b="0" i="0" u="none" strike="noStrike" dirty="0" err="1">
                <a:solidFill>
                  <a:srgbClr val="000000"/>
                </a:solidFill>
                <a:effectLst/>
                <a:highlight>
                  <a:srgbClr val="FFF8CB"/>
                </a:highlight>
                <a:latin typeface="Helvetica" pitchFamily="2" charset="0"/>
              </a:rPr>
              <a:t>inversions</a:t>
            </a:r>
            <a:r>
              <a:rPr lang="sk-SK" b="0" i="0" u="none" strike="noStrike" dirty="0">
                <a:solidFill>
                  <a:srgbClr val="000000"/>
                </a:solidFill>
                <a:effectLst/>
                <a:highlight>
                  <a:srgbClr val="FFF8CB"/>
                </a:highlight>
                <a:latin typeface="Helvetica" pitchFamily="2" charset="0"/>
              </a:rPr>
              <a:t> in </a:t>
            </a:r>
            <a:r>
              <a:rPr lang="sk-SK" b="0" i="0" u="none" strike="noStrike" dirty="0" err="1">
                <a:solidFill>
                  <a:srgbClr val="000000"/>
                </a:solidFill>
                <a:effectLst/>
                <a:highlight>
                  <a:srgbClr val="FFF8CB"/>
                </a:highlight>
                <a:latin typeface="Helvetica" pitchFamily="2" charset="0"/>
              </a:rPr>
              <a:t>the</a:t>
            </a:r>
            <a:r>
              <a:rPr lang="sk-SK" b="0" i="0" u="none" strike="noStrike" dirty="0">
                <a:solidFill>
                  <a:srgbClr val="000000"/>
                </a:solidFill>
                <a:effectLst/>
                <a:highlight>
                  <a:srgbClr val="FFF8CB"/>
                </a:highlight>
                <a:latin typeface="Helvetica" pitchFamily="2" charset="0"/>
              </a:rPr>
              <a:t> </a:t>
            </a:r>
            <a:r>
              <a:rPr lang="sk-SK" b="0" i="0" u="none" strike="noStrike" dirty="0" err="1">
                <a:solidFill>
                  <a:srgbClr val="000000"/>
                </a:solidFill>
                <a:effectLst/>
                <a:highlight>
                  <a:srgbClr val="FFF8CB"/>
                </a:highlight>
                <a:latin typeface="Helvetica" pitchFamily="2" charset="0"/>
              </a:rPr>
              <a:t>anterolateral</a:t>
            </a:r>
            <a:r>
              <a:rPr lang="sk-SK" b="0" i="0" u="none" strike="noStrike" dirty="0">
                <a:solidFill>
                  <a:srgbClr val="000000"/>
                </a:solidFill>
                <a:effectLst/>
                <a:highlight>
                  <a:srgbClr val="FFF8CB"/>
                </a:highlight>
                <a:latin typeface="Helvetica" pitchFamily="2" charset="0"/>
              </a:rPr>
              <a:t> </a:t>
            </a:r>
            <a:r>
              <a:rPr lang="sk-SK" b="0" i="0" u="none" strike="noStrike" dirty="0" err="1">
                <a:solidFill>
                  <a:srgbClr val="000000"/>
                </a:solidFill>
                <a:effectLst/>
                <a:highlight>
                  <a:srgbClr val="FFF8CB"/>
                </a:highlight>
                <a:latin typeface="Helvetica" pitchFamily="2" charset="0"/>
              </a:rPr>
              <a:t>leads</a:t>
            </a:r>
            <a:r>
              <a:rPr lang="sk-SK" b="0" i="0" u="none" strike="noStrike" dirty="0">
                <a:solidFill>
                  <a:srgbClr val="000000"/>
                </a:solidFill>
                <a:effectLst/>
                <a:highlight>
                  <a:srgbClr val="FFF8CB"/>
                </a:highlight>
                <a:latin typeface="Helvetica" pitchFamily="2" charset="0"/>
              </a:rPr>
              <a:t> </a:t>
            </a:r>
            <a:r>
              <a:rPr lang="sk-SK" b="0" i="0" u="none" strike="noStrike" dirty="0" err="1">
                <a:solidFill>
                  <a:srgbClr val="000000"/>
                </a:solidFill>
                <a:effectLst/>
                <a:highlight>
                  <a:srgbClr val="FFF8CB"/>
                </a:highlight>
                <a:latin typeface="Helvetica" pitchFamily="2" charset="0"/>
              </a:rPr>
              <a:t>with</a:t>
            </a:r>
            <a:r>
              <a:rPr lang="sk-SK" b="0" i="0" u="none" strike="noStrike" dirty="0">
                <a:solidFill>
                  <a:srgbClr val="000000"/>
                </a:solidFill>
                <a:effectLst/>
                <a:highlight>
                  <a:srgbClr val="FFF8CB"/>
                </a:highlight>
                <a:latin typeface="Helvetica" pitchFamily="2" charset="0"/>
              </a:rPr>
              <a:t> QT </a:t>
            </a:r>
            <a:r>
              <a:rPr lang="sk-SK" b="0" i="0" u="none" strike="noStrike" dirty="0" err="1">
                <a:solidFill>
                  <a:srgbClr val="000000"/>
                </a:solidFill>
                <a:effectLst/>
                <a:highlight>
                  <a:srgbClr val="FFF8CB"/>
                </a:highlight>
                <a:latin typeface="Helvetica" pitchFamily="2" charset="0"/>
              </a:rPr>
              <a:t>prolongation</a:t>
            </a:r>
            <a:r>
              <a:rPr lang="sk-SK" b="0" i="0" u="none" strike="noStrike" dirty="0">
                <a:solidFill>
                  <a:srgbClr val="000000"/>
                </a:solidFill>
                <a:effectLst/>
                <a:highlight>
                  <a:srgbClr val="FFF8CB"/>
                </a:highlight>
                <a:latin typeface="Helvetica" pitchFamily="2" charset="0"/>
              </a:rPr>
              <a:t>, </a:t>
            </a:r>
            <a:r>
              <a:rPr lang="sk-SK" b="0" i="0" u="none" strike="noStrike" dirty="0" err="1">
                <a:solidFill>
                  <a:srgbClr val="000000"/>
                </a:solidFill>
                <a:effectLst/>
                <a:highlight>
                  <a:srgbClr val="FFF8CB"/>
                </a:highlight>
                <a:latin typeface="Helvetica" pitchFamily="2" charset="0"/>
              </a:rPr>
              <a:t>which</a:t>
            </a:r>
            <a:r>
              <a:rPr lang="sk-SK" b="0" i="0" u="none" strike="noStrike" dirty="0">
                <a:solidFill>
                  <a:srgbClr val="000000"/>
                </a:solidFill>
                <a:effectLst/>
                <a:highlight>
                  <a:srgbClr val="FFF8CB"/>
                </a:highlight>
                <a:latin typeface="Helvetica" pitchFamily="2" charset="0"/>
              </a:rPr>
              <a:t> </a:t>
            </a:r>
            <a:r>
              <a:rPr lang="sk-SK" b="0" i="0" u="none" strike="noStrike" dirty="0" err="1">
                <a:solidFill>
                  <a:srgbClr val="000000"/>
                </a:solidFill>
                <a:effectLst/>
                <a:highlight>
                  <a:srgbClr val="FFF8CB"/>
                </a:highlight>
                <a:latin typeface="Helvetica" pitchFamily="2" charset="0"/>
              </a:rPr>
              <a:t>was</a:t>
            </a:r>
            <a:r>
              <a:rPr lang="sk-SK" b="0" i="0" u="none" strike="noStrike" dirty="0">
                <a:solidFill>
                  <a:srgbClr val="000000"/>
                </a:solidFill>
                <a:effectLst/>
                <a:highlight>
                  <a:srgbClr val="FFF8CB"/>
                </a:highlight>
                <a:latin typeface="Helvetica" pitchFamily="2" charset="0"/>
              </a:rPr>
              <a:t> </a:t>
            </a:r>
            <a:r>
              <a:rPr lang="sk-SK" b="0" i="0" u="none" strike="noStrike" dirty="0" err="1">
                <a:solidFill>
                  <a:srgbClr val="000000"/>
                </a:solidFill>
                <a:effectLst/>
                <a:highlight>
                  <a:srgbClr val="FFF8CB"/>
                </a:highlight>
                <a:latin typeface="Helvetica" pitchFamily="2" charset="0"/>
              </a:rPr>
              <a:t>not</a:t>
            </a:r>
            <a:r>
              <a:rPr lang="sk-SK" b="0" i="0" u="none" strike="noStrike" dirty="0">
                <a:solidFill>
                  <a:srgbClr val="000000"/>
                </a:solidFill>
                <a:effectLst/>
                <a:highlight>
                  <a:srgbClr val="FFF8CB"/>
                </a:highlight>
                <a:latin typeface="Helvetica" pitchFamily="2" charset="0"/>
              </a:rPr>
              <a:t> </a:t>
            </a:r>
            <a:r>
              <a:rPr lang="sk-SK" b="0" i="0" u="none" strike="noStrike" dirty="0" err="1">
                <a:solidFill>
                  <a:srgbClr val="000000"/>
                </a:solidFill>
                <a:effectLst/>
                <a:highlight>
                  <a:srgbClr val="FFF8CB"/>
                </a:highlight>
                <a:latin typeface="Helvetica" pitchFamily="2" charset="0"/>
              </a:rPr>
              <a:t>due</a:t>
            </a:r>
            <a:r>
              <a:rPr lang="sk-SK" b="0" i="0" u="none" strike="noStrike" dirty="0">
                <a:solidFill>
                  <a:srgbClr val="000000"/>
                </a:solidFill>
                <a:effectLst/>
                <a:highlight>
                  <a:srgbClr val="FFF8CB"/>
                </a:highlight>
                <a:latin typeface="Helvetica" pitchFamily="2" charset="0"/>
              </a:rPr>
              <a:t> to </a:t>
            </a:r>
            <a:r>
              <a:rPr lang="sk-SK" b="0" i="0" u="none" strike="noStrike" dirty="0" err="1">
                <a:solidFill>
                  <a:srgbClr val="000000"/>
                </a:solidFill>
                <a:effectLst/>
                <a:highlight>
                  <a:srgbClr val="FFF8CB"/>
                </a:highlight>
                <a:latin typeface="Helvetica" pitchFamily="2" charset="0"/>
              </a:rPr>
              <a:t>myocardial</a:t>
            </a:r>
            <a:r>
              <a:rPr lang="sk-SK" b="0" i="0" u="none" strike="noStrike" dirty="0">
                <a:solidFill>
                  <a:srgbClr val="000000"/>
                </a:solidFill>
                <a:effectLst/>
                <a:highlight>
                  <a:srgbClr val="FFF8CB"/>
                </a:highlight>
                <a:latin typeface="Helvetica" pitchFamily="2" charset="0"/>
              </a:rPr>
              <a:t> </a:t>
            </a:r>
            <a:r>
              <a:rPr lang="sk-SK" b="0" i="0" u="none" strike="noStrike" dirty="0" err="1">
                <a:solidFill>
                  <a:srgbClr val="000000"/>
                </a:solidFill>
                <a:effectLst/>
                <a:highlight>
                  <a:srgbClr val="FFF8CB"/>
                </a:highlight>
                <a:latin typeface="Helvetica" pitchFamily="2" charset="0"/>
              </a:rPr>
              <a:t>infarction</a:t>
            </a:r>
            <a:r>
              <a:rPr lang="sk-SK" b="0" i="0" u="none" strike="noStrike" dirty="0">
                <a:solidFill>
                  <a:srgbClr val="000000"/>
                </a:solidFill>
                <a:effectLst/>
                <a:highlight>
                  <a:srgbClr val="FFF8CB"/>
                </a:highlight>
                <a:latin typeface="Helvetica" pitchFamily="2" charset="0"/>
              </a:rPr>
              <a:t> (MI)/</a:t>
            </a:r>
            <a:r>
              <a:rPr lang="sk-SK" b="0" i="0" u="none" strike="noStrike" dirty="0" err="1">
                <a:solidFill>
                  <a:srgbClr val="000000"/>
                </a:solidFill>
                <a:effectLst/>
                <a:highlight>
                  <a:srgbClr val="FFF8CB"/>
                </a:highlight>
                <a:latin typeface="Helvetica" pitchFamily="2" charset="0"/>
              </a:rPr>
              <a:t>coronary</a:t>
            </a:r>
            <a:r>
              <a:rPr lang="sk-SK" b="0" i="0" u="none" strike="noStrike" dirty="0">
                <a:solidFill>
                  <a:srgbClr val="000000"/>
                </a:solidFill>
                <a:effectLst/>
                <a:highlight>
                  <a:srgbClr val="FFF8CB"/>
                </a:highlight>
                <a:latin typeface="Helvetica" pitchFamily="2" charset="0"/>
              </a:rPr>
              <a:t> </a:t>
            </a:r>
            <a:r>
              <a:rPr lang="sk-SK" b="0" i="0" u="none" strike="noStrike" dirty="0" err="1">
                <a:solidFill>
                  <a:srgbClr val="000000"/>
                </a:solidFill>
                <a:effectLst/>
                <a:highlight>
                  <a:srgbClr val="FFF8CB"/>
                </a:highlight>
                <a:latin typeface="Helvetica" pitchFamily="2" charset="0"/>
              </a:rPr>
              <a:t>disease</a:t>
            </a:r>
            <a:r>
              <a:rPr lang="sk-SK" b="0" i="0" u="none" strike="noStrike" dirty="0">
                <a:solidFill>
                  <a:srgbClr val="000000"/>
                </a:solidFill>
                <a:effectLst/>
                <a:highlight>
                  <a:srgbClr val="FFF8CB"/>
                </a:highlight>
                <a:latin typeface="Helvetica" pitchFamily="2" charset="0"/>
              </a:rPr>
              <a:t> </a:t>
            </a:r>
            <a:r>
              <a:rPr lang="sk-SK" b="0" i="0" u="none" strike="noStrike" dirty="0" err="1">
                <a:solidFill>
                  <a:srgbClr val="000000"/>
                </a:solidFill>
                <a:effectLst/>
                <a:highlight>
                  <a:srgbClr val="FFF8CB"/>
                </a:highlight>
                <a:latin typeface="Helvetica" pitchFamily="2" charset="0"/>
              </a:rPr>
              <a:t>here</a:t>
            </a:r>
            <a:r>
              <a:rPr lang="sk-SK" b="0" i="0" u="none" strike="noStrike" dirty="0">
                <a:solidFill>
                  <a:srgbClr val="000000"/>
                </a:solidFill>
                <a:effectLst/>
                <a:highlight>
                  <a:srgbClr val="FFF8CB"/>
                </a:highlight>
                <a:latin typeface="Helvetica" pitchFamily="2" charset="0"/>
              </a:rPr>
              <a:t>. Prominent T-</a:t>
            </a:r>
            <a:r>
              <a:rPr lang="sk-SK" b="0" i="0" u="none" strike="noStrike" dirty="0" err="1">
                <a:solidFill>
                  <a:srgbClr val="000000"/>
                </a:solidFill>
                <a:effectLst/>
                <a:highlight>
                  <a:srgbClr val="FFF8CB"/>
                </a:highlight>
                <a:latin typeface="Helvetica" pitchFamily="2" charset="0"/>
              </a:rPr>
              <a:t>wave</a:t>
            </a:r>
            <a:r>
              <a:rPr lang="sk-SK" b="0" i="0" u="none" strike="noStrike" dirty="0">
                <a:solidFill>
                  <a:srgbClr val="000000"/>
                </a:solidFill>
                <a:effectLst/>
                <a:highlight>
                  <a:srgbClr val="FFF8CB"/>
                </a:highlight>
                <a:latin typeface="Helvetica" pitchFamily="2" charset="0"/>
              </a:rPr>
              <a:t> </a:t>
            </a:r>
            <a:r>
              <a:rPr lang="sk-SK" b="0" i="0" u="none" strike="noStrike" dirty="0" err="1">
                <a:solidFill>
                  <a:srgbClr val="000000"/>
                </a:solidFill>
                <a:effectLst/>
                <a:highlight>
                  <a:srgbClr val="FFF8CB"/>
                </a:highlight>
                <a:latin typeface="Helvetica" pitchFamily="2" charset="0"/>
              </a:rPr>
              <a:t>inversions</a:t>
            </a:r>
            <a:r>
              <a:rPr lang="sk-SK" b="0" i="0" u="none" strike="noStrike" dirty="0">
                <a:solidFill>
                  <a:srgbClr val="000000"/>
                </a:solidFill>
                <a:effectLst/>
                <a:highlight>
                  <a:srgbClr val="FFF8CB"/>
                </a:highlight>
                <a:latin typeface="Helvetica" pitchFamily="2" charset="0"/>
              </a:rPr>
              <a:t> </a:t>
            </a:r>
            <a:r>
              <a:rPr lang="sk-SK" b="0" i="0" u="none" strike="noStrike" dirty="0" err="1">
                <a:solidFill>
                  <a:srgbClr val="000000"/>
                </a:solidFill>
                <a:effectLst/>
                <a:highlight>
                  <a:srgbClr val="FFF8CB"/>
                </a:highlight>
                <a:latin typeface="Helvetica" pitchFamily="2" charset="0"/>
              </a:rPr>
              <a:t>like</a:t>
            </a:r>
            <a:r>
              <a:rPr lang="sk-SK" b="0" i="0" u="none" strike="noStrike" dirty="0">
                <a:solidFill>
                  <a:srgbClr val="000000"/>
                </a:solidFill>
                <a:effectLst/>
                <a:highlight>
                  <a:srgbClr val="FFF8CB"/>
                </a:highlight>
                <a:latin typeface="Helvetica" pitchFamily="2" charset="0"/>
              </a:rPr>
              <a:t> </a:t>
            </a:r>
            <a:r>
              <a:rPr lang="sk-SK" b="0" i="0" u="none" strike="noStrike" dirty="0" err="1">
                <a:solidFill>
                  <a:srgbClr val="000000"/>
                </a:solidFill>
                <a:effectLst/>
                <a:highlight>
                  <a:srgbClr val="FFF8CB"/>
                </a:highlight>
                <a:latin typeface="Helvetica" pitchFamily="2" charset="0"/>
              </a:rPr>
              <a:t>these</a:t>
            </a:r>
            <a:r>
              <a:rPr lang="sk-SK" b="0" i="0" u="none" strike="noStrike" dirty="0">
                <a:solidFill>
                  <a:srgbClr val="000000"/>
                </a:solidFill>
                <a:effectLst/>
                <a:highlight>
                  <a:srgbClr val="FFF8CB"/>
                </a:highlight>
                <a:latin typeface="Helvetica" pitchFamily="2" charset="0"/>
              </a:rPr>
              <a:t> </a:t>
            </a:r>
            <a:r>
              <a:rPr lang="sk-SK" b="0" i="0" u="none" strike="noStrike" dirty="0" err="1">
                <a:solidFill>
                  <a:srgbClr val="000000"/>
                </a:solidFill>
                <a:effectLst/>
                <a:highlight>
                  <a:srgbClr val="FFF8CB"/>
                </a:highlight>
                <a:latin typeface="Helvetica" pitchFamily="2" charset="0"/>
              </a:rPr>
              <a:t>have</a:t>
            </a:r>
            <a:r>
              <a:rPr lang="sk-SK" b="0" i="0" u="none" strike="noStrike" dirty="0">
                <a:solidFill>
                  <a:srgbClr val="000000"/>
                </a:solidFill>
                <a:effectLst/>
                <a:highlight>
                  <a:srgbClr val="FFF8CB"/>
                </a:highlight>
                <a:latin typeface="Helvetica" pitchFamily="2" charset="0"/>
              </a:rPr>
              <a:t> </a:t>
            </a:r>
            <a:r>
              <a:rPr lang="sk-SK" b="0" i="0" u="none" strike="noStrike" dirty="0" err="1">
                <a:solidFill>
                  <a:srgbClr val="000000"/>
                </a:solidFill>
                <a:effectLst/>
                <a:highlight>
                  <a:srgbClr val="FFF8CB"/>
                </a:highlight>
                <a:latin typeface="Helvetica" pitchFamily="2" charset="0"/>
              </a:rPr>
              <a:t>been</a:t>
            </a:r>
            <a:r>
              <a:rPr lang="sk-SK" b="0" i="0" u="none" strike="noStrike" dirty="0">
                <a:solidFill>
                  <a:srgbClr val="000000"/>
                </a:solidFill>
                <a:effectLst/>
                <a:highlight>
                  <a:srgbClr val="FFF8CB"/>
                </a:highlight>
                <a:latin typeface="Helvetica" pitchFamily="2" charset="0"/>
              </a:rPr>
              <a:t> </a:t>
            </a:r>
            <a:r>
              <a:rPr lang="sk-SK" b="0" i="0" u="none" strike="noStrike" dirty="0" err="1">
                <a:solidFill>
                  <a:srgbClr val="000000"/>
                </a:solidFill>
                <a:effectLst/>
                <a:highlight>
                  <a:srgbClr val="FFF8CB"/>
                </a:highlight>
                <a:latin typeface="Helvetica" pitchFamily="2" charset="0"/>
              </a:rPr>
              <a:t>reported</a:t>
            </a:r>
            <a:r>
              <a:rPr lang="sk-SK" b="0" i="0" u="none" strike="noStrike" dirty="0">
                <a:solidFill>
                  <a:srgbClr val="000000"/>
                </a:solidFill>
                <a:effectLst/>
                <a:highlight>
                  <a:srgbClr val="FFF8CB"/>
                </a:highlight>
                <a:latin typeface="Helvetica" pitchFamily="2" charset="0"/>
              </a:rPr>
              <a:t> </a:t>
            </a:r>
            <a:r>
              <a:rPr lang="sk-SK" b="0" i="0" u="none" strike="noStrike" dirty="0" err="1">
                <a:solidFill>
                  <a:srgbClr val="000000"/>
                </a:solidFill>
                <a:effectLst/>
                <a:highlight>
                  <a:srgbClr val="FFF8CB"/>
                </a:highlight>
                <a:latin typeface="Helvetica" pitchFamily="2" charset="0"/>
              </a:rPr>
              <a:t>after</a:t>
            </a:r>
            <a:r>
              <a:rPr lang="sk-SK" b="0" i="0" u="none" strike="noStrike" dirty="0">
                <a:solidFill>
                  <a:srgbClr val="000000"/>
                </a:solidFill>
                <a:effectLst/>
                <a:highlight>
                  <a:srgbClr val="FFF8CB"/>
                </a:highlight>
                <a:latin typeface="Helvetica" pitchFamily="2" charset="0"/>
              </a:rPr>
              <a:t> </a:t>
            </a:r>
            <a:r>
              <a:rPr lang="sk-SK" b="0" i="0" u="none" strike="noStrike" dirty="0" err="1">
                <a:solidFill>
                  <a:srgbClr val="000000"/>
                </a:solidFill>
                <a:effectLst/>
                <a:highlight>
                  <a:srgbClr val="FFF8CB"/>
                </a:highlight>
                <a:latin typeface="Helvetica" pitchFamily="2" charset="0"/>
              </a:rPr>
              <a:t>episodes</a:t>
            </a:r>
            <a:r>
              <a:rPr lang="sk-SK" b="0" i="0" u="none" strike="noStrike" dirty="0">
                <a:solidFill>
                  <a:srgbClr val="000000"/>
                </a:solidFill>
                <a:effectLst/>
                <a:highlight>
                  <a:srgbClr val="FFF8CB"/>
                </a:highlight>
                <a:latin typeface="Helvetica" pitchFamily="2" charset="0"/>
              </a:rPr>
              <a:t> of </a:t>
            </a:r>
            <a:r>
              <a:rPr lang="sk-SK" b="0" i="0" u="none" strike="noStrike" dirty="0" err="1">
                <a:solidFill>
                  <a:srgbClr val="000000"/>
                </a:solidFill>
                <a:effectLst/>
                <a:highlight>
                  <a:srgbClr val="FFF8CB"/>
                </a:highlight>
                <a:latin typeface="Helvetica" pitchFamily="2" charset="0"/>
              </a:rPr>
              <a:t>profound</a:t>
            </a:r>
            <a:r>
              <a:rPr lang="sk-SK" b="0" i="0" u="none" strike="noStrike" dirty="0">
                <a:solidFill>
                  <a:srgbClr val="000000"/>
                </a:solidFill>
                <a:effectLst/>
                <a:highlight>
                  <a:srgbClr val="FFF8CB"/>
                </a:highlight>
                <a:latin typeface="Helvetica" pitchFamily="2" charset="0"/>
              </a:rPr>
              <a:t> </a:t>
            </a:r>
            <a:r>
              <a:rPr lang="sk-SK" b="0" i="0" u="none" strike="noStrike" dirty="0" err="1">
                <a:solidFill>
                  <a:srgbClr val="000000"/>
                </a:solidFill>
                <a:effectLst/>
                <a:highlight>
                  <a:srgbClr val="FFF8CB"/>
                </a:highlight>
                <a:latin typeface="Helvetica" pitchFamily="2" charset="0"/>
              </a:rPr>
              <a:t>bradycardia</a:t>
            </a:r>
            <a:r>
              <a:rPr lang="sk-SK" b="0" i="0" u="none" strike="noStrike" dirty="0">
                <a:solidFill>
                  <a:srgbClr val="000000"/>
                </a:solidFill>
                <a:effectLst/>
                <a:highlight>
                  <a:srgbClr val="FFF8CB"/>
                </a:highlight>
                <a:latin typeface="Helvetica" pitchFamily="2" charset="0"/>
              </a:rPr>
              <a:t> and </a:t>
            </a:r>
            <a:r>
              <a:rPr lang="sk-SK" b="0" i="0" u="none" strike="noStrike" dirty="0" err="1">
                <a:solidFill>
                  <a:srgbClr val="000000"/>
                </a:solidFill>
                <a:effectLst/>
                <a:highlight>
                  <a:srgbClr val="FFF8CB"/>
                </a:highlight>
                <a:latin typeface="Helvetica" pitchFamily="2" charset="0"/>
              </a:rPr>
              <a:t>syncope</a:t>
            </a:r>
            <a:r>
              <a:rPr lang="sk-SK" b="0" i="0" u="none" strike="noStrike" dirty="0">
                <a:solidFill>
                  <a:srgbClr val="000000"/>
                </a:solidFill>
                <a:effectLst/>
                <a:highlight>
                  <a:srgbClr val="FFF8CB"/>
                </a:highlight>
                <a:latin typeface="Helvetica" pitchFamily="2" charset="0"/>
              </a:rPr>
              <a:t>, and </a:t>
            </a:r>
            <a:r>
              <a:rPr lang="sk-SK" b="0" i="0" u="none" strike="noStrike" dirty="0" err="1">
                <a:solidFill>
                  <a:srgbClr val="000000"/>
                </a:solidFill>
                <a:effectLst/>
                <a:highlight>
                  <a:srgbClr val="FFF8CB"/>
                </a:highlight>
                <a:latin typeface="Helvetica" pitchFamily="2" charset="0"/>
              </a:rPr>
              <a:t>may</a:t>
            </a:r>
            <a:r>
              <a:rPr lang="sk-SK" b="0" i="0" u="none" strike="noStrike" dirty="0">
                <a:solidFill>
                  <a:srgbClr val="000000"/>
                </a:solidFill>
                <a:effectLst/>
                <a:highlight>
                  <a:srgbClr val="FFF8CB"/>
                </a:highlight>
                <a:latin typeface="Helvetica" pitchFamily="2" charset="0"/>
              </a:rPr>
              <a:t> </a:t>
            </a:r>
            <a:r>
              <a:rPr lang="sk-SK" b="0" i="0" u="none" strike="noStrike" dirty="0" err="1">
                <a:solidFill>
                  <a:srgbClr val="000000"/>
                </a:solidFill>
                <a:effectLst/>
                <a:highlight>
                  <a:srgbClr val="FFF8CB"/>
                </a:highlight>
                <a:latin typeface="Helvetica" pitchFamily="2" charset="0"/>
              </a:rPr>
              <a:t>have</a:t>
            </a:r>
            <a:r>
              <a:rPr lang="sk-SK" b="0" i="0" u="none" strike="noStrike" dirty="0">
                <a:solidFill>
                  <a:srgbClr val="000000"/>
                </a:solidFill>
                <a:effectLst/>
                <a:highlight>
                  <a:srgbClr val="FFF8CB"/>
                </a:highlight>
                <a:latin typeface="Helvetica" pitchFamily="2" charset="0"/>
              </a:rPr>
              <a:t> a </a:t>
            </a:r>
            <a:r>
              <a:rPr lang="sk-SK" b="0" i="0" u="none" strike="noStrike" dirty="0" err="1">
                <a:solidFill>
                  <a:srgbClr val="000000"/>
                </a:solidFill>
                <a:effectLst/>
                <a:highlight>
                  <a:srgbClr val="FFF8CB"/>
                </a:highlight>
                <a:latin typeface="Helvetica" pitchFamily="2" charset="0"/>
              </a:rPr>
              <a:t>neural</a:t>
            </a:r>
            <a:r>
              <a:rPr lang="sk-SK" b="0" i="0" u="none" strike="noStrike" dirty="0">
                <a:solidFill>
                  <a:srgbClr val="000000"/>
                </a:solidFill>
                <a:effectLst/>
                <a:highlight>
                  <a:srgbClr val="FFF8CB"/>
                </a:highlight>
                <a:latin typeface="Helvetica" pitchFamily="2" charset="0"/>
              </a:rPr>
              <a:t> </a:t>
            </a:r>
            <a:r>
              <a:rPr lang="sk-SK" b="0" i="0" u="none" strike="noStrike" dirty="0" err="1">
                <a:solidFill>
                  <a:srgbClr val="000000"/>
                </a:solidFill>
                <a:effectLst/>
                <a:highlight>
                  <a:srgbClr val="FFF8CB"/>
                </a:highlight>
                <a:latin typeface="Helvetica" pitchFamily="2" charset="0"/>
              </a:rPr>
              <a:t>basis</a:t>
            </a:r>
            <a:r>
              <a:rPr lang="sk-SK" b="0" i="0" u="none" strike="noStrike" dirty="0">
                <a:solidFill>
                  <a:srgbClr val="000000"/>
                </a:solidFill>
                <a:effectLst/>
                <a:highlight>
                  <a:srgbClr val="FFF8CB"/>
                </a:highlight>
                <a:latin typeface="Helvetica" pitchFamily="2" charset="0"/>
              </a:rPr>
              <a:t>, in part.</a:t>
            </a:r>
            <a:endParaRPr lang="sk-SK" dirty="0"/>
          </a:p>
        </p:txBody>
      </p:sp>
      <p:sp>
        <p:nvSpPr>
          <p:cNvPr id="4" name="Zástupný objekt pre číslo snímky 3"/>
          <p:cNvSpPr>
            <a:spLocks noGrp="1"/>
          </p:cNvSpPr>
          <p:nvPr>
            <p:ph type="sldNum" sz="quarter" idx="5"/>
          </p:nvPr>
        </p:nvSpPr>
        <p:spPr/>
        <p:txBody>
          <a:bodyPr/>
          <a:lstStyle/>
          <a:p>
            <a:fld id="{4BAF0911-2911-46C8-B9F2-990B850CE420}" type="slidenum">
              <a:rPr lang="cs-CZ" smtClean="0"/>
              <a:t>68</a:t>
            </a:fld>
            <a:endParaRPr lang="cs-CZ"/>
          </a:p>
        </p:txBody>
      </p:sp>
    </p:spTree>
    <p:extLst>
      <p:ext uri="{BB962C8B-B14F-4D97-AF65-F5344CB8AC3E}">
        <p14:creationId xmlns:p14="http://schemas.microsoft.com/office/powerpoint/2010/main" val="18116704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r>
              <a:rPr lang="sk-SK" dirty="0" err="1"/>
              <a:t>https</a:t>
            </a:r>
            <a:r>
              <a:rPr lang="sk-SK" dirty="0"/>
              <a:t>://</a:t>
            </a:r>
            <a:r>
              <a:rPr lang="sk-SK" dirty="0" err="1"/>
              <a:t>www.wikiskripta.eu</a:t>
            </a:r>
            <a:r>
              <a:rPr lang="sk-SK" dirty="0"/>
              <a:t>/</a:t>
            </a:r>
            <a:r>
              <a:rPr lang="sk-SK" dirty="0" err="1"/>
              <a:t>w</a:t>
            </a:r>
            <a:r>
              <a:rPr lang="sk-SK" dirty="0"/>
              <a:t>/</a:t>
            </a:r>
            <a:r>
              <a:rPr lang="sk-SK" dirty="0" err="1"/>
              <a:t>Poruchy_srdečního_rytmu#Idioventrikulární_rytmus</a:t>
            </a:r>
            <a:endParaRPr lang="sk-SK"/>
          </a:p>
          <a:p>
            <a:endParaRPr lang="sk-SK"/>
          </a:p>
        </p:txBody>
      </p:sp>
      <p:sp>
        <p:nvSpPr>
          <p:cNvPr id="4" name="Zástupný objekt pre číslo snímky 3"/>
          <p:cNvSpPr>
            <a:spLocks noGrp="1"/>
          </p:cNvSpPr>
          <p:nvPr>
            <p:ph type="sldNum" sz="quarter" idx="5"/>
          </p:nvPr>
        </p:nvSpPr>
        <p:spPr/>
        <p:txBody>
          <a:bodyPr/>
          <a:lstStyle/>
          <a:p>
            <a:fld id="{4BAF0911-2911-46C8-B9F2-990B850CE420}" type="slidenum">
              <a:rPr lang="cs-CZ" smtClean="0"/>
              <a:t>6</a:t>
            </a:fld>
            <a:endParaRPr lang="cs-CZ"/>
          </a:p>
        </p:txBody>
      </p:sp>
    </p:spTree>
    <p:extLst>
      <p:ext uri="{BB962C8B-B14F-4D97-AF65-F5344CB8AC3E}">
        <p14:creationId xmlns:p14="http://schemas.microsoft.com/office/powerpoint/2010/main" val="31445395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err="1"/>
              <a:t>Úvodna</a:t>
            </a:r>
            <a:r>
              <a:rPr lang="cs-CZ" dirty="0"/>
              <a:t> charakteristika AV blokád jako celku a </a:t>
            </a:r>
            <a:r>
              <a:rPr lang="cs-CZ" dirty="0" err="1"/>
              <a:t>rozdelenie</a:t>
            </a:r>
            <a:r>
              <a:rPr lang="cs-CZ" dirty="0"/>
              <a:t>.</a:t>
            </a:r>
          </a:p>
          <a:p>
            <a:r>
              <a:rPr lang="cs-CZ" dirty="0"/>
              <a:t>Nakreslit</a:t>
            </a:r>
            <a:r>
              <a:rPr lang="cs-CZ" baseline="0" dirty="0"/>
              <a:t> rozdíly mezi blokádami na tabuli </a:t>
            </a:r>
            <a:endParaRPr lang="cs-CZ" dirty="0"/>
          </a:p>
        </p:txBody>
      </p:sp>
      <p:sp>
        <p:nvSpPr>
          <p:cNvPr id="4" name="Zástupný symbol pro číslo snímku 3"/>
          <p:cNvSpPr>
            <a:spLocks noGrp="1"/>
          </p:cNvSpPr>
          <p:nvPr>
            <p:ph type="sldNum" sz="quarter" idx="10"/>
          </p:nvPr>
        </p:nvSpPr>
        <p:spPr/>
        <p:txBody>
          <a:bodyPr/>
          <a:lstStyle/>
          <a:p>
            <a:fld id="{2BD3544D-F99C-488A-ACF4-35CEB0D5BC0F}" type="slidenum">
              <a:rPr lang="cs-CZ" smtClean="0"/>
              <a:t>8</a:t>
            </a:fld>
            <a:endParaRPr lang="cs-CZ"/>
          </a:p>
        </p:txBody>
      </p:sp>
    </p:spTree>
    <p:extLst>
      <p:ext uri="{BB962C8B-B14F-4D97-AF65-F5344CB8AC3E}">
        <p14:creationId xmlns:p14="http://schemas.microsoft.com/office/powerpoint/2010/main" val="24188855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Jednoduchý popis problematiky.</a:t>
            </a:r>
          </a:p>
        </p:txBody>
      </p:sp>
      <p:sp>
        <p:nvSpPr>
          <p:cNvPr id="4" name="Zástupný symbol pro číslo snímku 3"/>
          <p:cNvSpPr>
            <a:spLocks noGrp="1"/>
          </p:cNvSpPr>
          <p:nvPr>
            <p:ph type="sldNum" sz="quarter" idx="10"/>
          </p:nvPr>
        </p:nvSpPr>
        <p:spPr/>
        <p:txBody>
          <a:bodyPr/>
          <a:lstStyle/>
          <a:p>
            <a:fld id="{2BD3544D-F99C-488A-ACF4-35CEB0D5BC0F}" type="slidenum">
              <a:rPr lang="cs-CZ" smtClean="0"/>
              <a:t>9</a:t>
            </a:fld>
            <a:endParaRPr lang="cs-CZ"/>
          </a:p>
        </p:txBody>
      </p:sp>
    </p:spTree>
    <p:extLst>
      <p:ext uri="{BB962C8B-B14F-4D97-AF65-F5344CB8AC3E}">
        <p14:creationId xmlns:p14="http://schemas.microsoft.com/office/powerpoint/2010/main" val="33831315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err="1"/>
              <a:t>Rozdelenie</a:t>
            </a:r>
            <a:r>
              <a:rPr lang="cs-CZ" dirty="0"/>
              <a:t> AV blokády 2. </a:t>
            </a:r>
            <a:r>
              <a:rPr lang="cs-CZ" dirty="0" err="1"/>
              <a:t>stupňa</a:t>
            </a:r>
            <a:r>
              <a:rPr lang="cs-CZ" dirty="0"/>
              <a:t> na podskupiny. </a:t>
            </a:r>
            <a:r>
              <a:rPr lang="cs-CZ" dirty="0" err="1"/>
              <a:t>Rozdiely</a:t>
            </a:r>
            <a:r>
              <a:rPr lang="cs-CZ" dirty="0"/>
              <a:t>. </a:t>
            </a:r>
            <a:r>
              <a:rPr lang="cs-CZ" dirty="0" err="1"/>
              <a:t>Zdôraznenie</a:t>
            </a:r>
            <a:r>
              <a:rPr lang="cs-CZ" dirty="0"/>
              <a:t> </a:t>
            </a:r>
            <a:r>
              <a:rPr lang="cs-CZ" dirty="0" err="1"/>
              <a:t>vyššej</a:t>
            </a:r>
            <a:r>
              <a:rPr lang="cs-CZ" dirty="0"/>
              <a:t> závažnosti </a:t>
            </a:r>
            <a:r>
              <a:rPr lang="cs-CZ" dirty="0" err="1"/>
              <a:t>Mobitz</a:t>
            </a:r>
            <a:r>
              <a:rPr lang="cs-CZ" dirty="0"/>
              <a:t> II.</a:t>
            </a:r>
          </a:p>
          <a:p>
            <a:r>
              <a:rPr lang="cs-CZ" dirty="0"/>
              <a:t>Podklady</a:t>
            </a:r>
          </a:p>
          <a:p>
            <a:r>
              <a:rPr lang="cs-CZ" dirty="0"/>
              <a:t>http://www.healio.com/cardiology/learn-the-heart/ecg-review/ecg-topic-reviews-and-criteria/second-degree-av-block-type-i-wenkebach-review</a:t>
            </a:r>
          </a:p>
          <a:p>
            <a:r>
              <a:rPr lang="cs-CZ" dirty="0"/>
              <a:t>http://www.healio.com/cardiology/learn-the-heart/ecg-review/ecg-topic-reviews-and-criteria/second-degree-av-block-type-ii-review</a:t>
            </a:r>
          </a:p>
          <a:p>
            <a:r>
              <a:rPr lang="cs-CZ" dirty="0"/>
              <a:t>https://en.wikipedia.org/wiki/Atrioventricular_block</a:t>
            </a:r>
          </a:p>
        </p:txBody>
      </p:sp>
      <p:sp>
        <p:nvSpPr>
          <p:cNvPr id="4" name="Zástupný symbol pro číslo snímku 3"/>
          <p:cNvSpPr>
            <a:spLocks noGrp="1"/>
          </p:cNvSpPr>
          <p:nvPr>
            <p:ph type="sldNum" sz="quarter" idx="10"/>
          </p:nvPr>
        </p:nvSpPr>
        <p:spPr/>
        <p:txBody>
          <a:bodyPr/>
          <a:lstStyle/>
          <a:p>
            <a:fld id="{2BD3544D-F99C-488A-ACF4-35CEB0D5BC0F}" type="slidenum">
              <a:rPr lang="cs-CZ" smtClean="0"/>
              <a:t>10</a:t>
            </a:fld>
            <a:endParaRPr lang="cs-CZ"/>
          </a:p>
        </p:txBody>
      </p:sp>
    </p:spTree>
    <p:extLst>
      <p:ext uri="{BB962C8B-B14F-4D97-AF65-F5344CB8AC3E}">
        <p14:creationId xmlns:p14="http://schemas.microsoft.com/office/powerpoint/2010/main" val="31664558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a:p>
            <a:r>
              <a:rPr lang="sk-SK" dirty="0"/>
              <a:t>Najvyšší stupeň blokády, kedy ešte môžeme hovoriť o </a:t>
            </a:r>
            <a:r>
              <a:rPr lang="sk-SK" dirty="0" err="1"/>
              <a:t>Wenckebachových</a:t>
            </a:r>
            <a:r>
              <a:rPr lang="sk-SK" dirty="0"/>
              <a:t> periódach je 3:2, pretože pri nižšom pomere nemôžeme vidieť postupné predlžovanie PQ (intervalu sú len dva). Ak je počet po sebe nasledujúcich PQ intervalov 3 a viac, tu už je možné vidieť postupné predlžovanie PQ intervalu oproti východiskovej hodnote PQ na začiatku cyklu</a:t>
            </a:r>
            <a:endParaRPr lang="cs-CZ" dirty="0"/>
          </a:p>
          <a:p>
            <a:endParaRPr lang="cs-CZ" dirty="0"/>
          </a:p>
          <a:p>
            <a:endParaRPr lang="cs-CZ" dirty="0"/>
          </a:p>
        </p:txBody>
      </p:sp>
      <p:sp>
        <p:nvSpPr>
          <p:cNvPr id="4" name="Zástupný symbol pro číslo snímku 3"/>
          <p:cNvSpPr>
            <a:spLocks noGrp="1"/>
          </p:cNvSpPr>
          <p:nvPr>
            <p:ph type="sldNum" sz="quarter" idx="10"/>
          </p:nvPr>
        </p:nvSpPr>
        <p:spPr/>
        <p:txBody>
          <a:bodyPr/>
          <a:lstStyle/>
          <a:p>
            <a:fld id="{2BD3544D-F99C-488A-ACF4-35CEB0D5BC0F}" type="slidenum">
              <a:rPr lang="cs-CZ" smtClean="0"/>
              <a:t>11</a:t>
            </a:fld>
            <a:endParaRPr lang="cs-CZ"/>
          </a:p>
        </p:txBody>
      </p:sp>
    </p:spTree>
    <p:extLst>
      <p:ext uri="{BB962C8B-B14F-4D97-AF65-F5344CB8AC3E}">
        <p14:creationId xmlns:p14="http://schemas.microsoft.com/office/powerpoint/2010/main" val="19678224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Klasika, popis problematiky, </a:t>
            </a:r>
            <a:r>
              <a:rPr lang="cs-CZ" dirty="0" err="1"/>
              <a:t>obrazok</a:t>
            </a:r>
            <a:r>
              <a:rPr lang="cs-CZ" dirty="0"/>
              <a:t> na </a:t>
            </a:r>
            <a:r>
              <a:rPr lang="cs-CZ" dirty="0" err="1"/>
              <a:t>ďalšom</a:t>
            </a:r>
            <a:r>
              <a:rPr lang="cs-CZ" dirty="0"/>
              <a:t> slide</a:t>
            </a:r>
          </a:p>
        </p:txBody>
      </p:sp>
      <p:sp>
        <p:nvSpPr>
          <p:cNvPr id="4" name="Zástupný symbol pro číslo snímku 3"/>
          <p:cNvSpPr>
            <a:spLocks noGrp="1"/>
          </p:cNvSpPr>
          <p:nvPr>
            <p:ph type="sldNum" sz="quarter" idx="10"/>
          </p:nvPr>
        </p:nvSpPr>
        <p:spPr/>
        <p:txBody>
          <a:bodyPr/>
          <a:lstStyle/>
          <a:p>
            <a:fld id="{2BD3544D-F99C-488A-ACF4-35CEB0D5BC0F}" type="slidenum">
              <a:rPr lang="cs-CZ" smtClean="0"/>
              <a:t>12</a:t>
            </a:fld>
            <a:endParaRPr lang="cs-CZ"/>
          </a:p>
        </p:txBody>
      </p:sp>
    </p:spTree>
    <p:extLst>
      <p:ext uri="{BB962C8B-B14F-4D97-AF65-F5344CB8AC3E}">
        <p14:creationId xmlns:p14="http://schemas.microsoft.com/office/powerpoint/2010/main" val="5839323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á snímka">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109980" y="882376"/>
            <a:ext cx="9966960" cy="2926080"/>
          </a:xfrm>
        </p:spPr>
        <p:txBody>
          <a:bodyPr anchor="b">
            <a:normAutofit/>
          </a:bodyPr>
          <a:lstStyle>
            <a:lvl1pPr algn="ctr">
              <a:lnSpc>
                <a:spcPct val="85000"/>
              </a:lnSpc>
              <a:defRPr sz="7200" b="1" cap="all" baseline="0">
                <a:solidFill>
                  <a:schemeClr val="tx1"/>
                </a:solidFill>
              </a:defRPr>
            </a:lvl1pPr>
          </a:lstStyle>
          <a:p>
            <a:r>
              <a:rPr lang="sk-SK"/>
              <a:t>Kliknutím upravte štýl predlohy nadpisu</a:t>
            </a:r>
            <a:endParaRPr lang="en-US" dirty="0"/>
          </a:p>
        </p:txBody>
      </p:sp>
      <p:sp>
        <p:nvSpPr>
          <p:cNvPr id="3" name="Subtitle 2"/>
          <p:cNvSpPr>
            <a:spLocks noGrp="1"/>
          </p:cNvSpPr>
          <p:nvPr>
            <p:ph type="subTitle" idx="1"/>
          </p:nvPr>
        </p:nvSpPr>
        <p:spPr>
          <a:xfrm>
            <a:off x="1709530" y="3869634"/>
            <a:ext cx="8767860" cy="1388165"/>
          </a:xfrm>
        </p:spPr>
        <p:txBody>
          <a:bodyPr>
            <a:normAutofit/>
          </a:bodyPr>
          <a:lstStyle>
            <a:lvl1pPr marL="0" indent="0" algn="ctr">
              <a:buNone/>
              <a:defRPr sz="2200">
                <a:solidFill>
                  <a:schemeClr val="tx1"/>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sk-SK"/>
              <a:t>Kliknutím upravte štýl predlohy podnadpisu</a:t>
            </a:r>
            <a:endParaRPr lang="en-US" dirty="0"/>
          </a:p>
        </p:txBody>
      </p:sp>
      <p:sp>
        <p:nvSpPr>
          <p:cNvPr id="4" name="Date Placeholder 3"/>
          <p:cNvSpPr>
            <a:spLocks noGrp="1"/>
          </p:cNvSpPr>
          <p:nvPr>
            <p:ph type="dt" sz="half" idx="10"/>
          </p:nvPr>
        </p:nvSpPr>
        <p:spPr/>
        <p:txBody>
          <a:bodyPr/>
          <a:lstStyle>
            <a:lvl1pPr>
              <a:defRPr>
                <a:solidFill>
                  <a:schemeClr val="tx1"/>
                </a:solidFill>
              </a:defRPr>
            </a:lvl1pPr>
          </a:lstStyle>
          <a:p>
            <a:fld id="{12C5DD0D-8C4B-48D9-AA2F-F1F67A654503}" type="datetimeFigureOut">
              <a:rPr lang="cs-CZ" smtClean="0"/>
              <a:t>11.04.2024</a:t>
            </a:fld>
            <a:endParaRPr lang="cs-CZ"/>
          </a:p>
        </p:txBody>
      </p:sp>
      <p:sp>
        <p:nvSpPr>
          <p:cNvPr id="5" name="Footer Placeholder 4"/>
          <p:cNvSpPr>
            <a:spLocks noGrp="1"/>
          </p:cNvSpPr>
          <p:nvPr>
            <p:ph type="ftr" sz="quarter" idx="11"/>
          </p:nvPr>
        </p:nvSpPr>
        <p:spPr/>
        <p:txBody>
          <a:bodyPr/>
          <a:lstStyle>
            <a:lvl1pPr>
              <a:defRPr>
                <a:solidFill>
                  <a:schemeClr val="tx1"/>
                </a:solidFill>
              </a:defRPr>
            </a:lvl1pPr>
          </a:lstStyle>
          <a:p>
            <a:endParaRPr lang="cs-CZ"/>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3E5CAB10-3E34-4724-BA8D-AE69DB0A83B3}" type="slidenum">
              <a:rPr lang="cs-CZ" smtClean="0"/>
              <a:t>‹#›</a:t>
            </a:fld>
            <a:endParaRPr lang="cs-CZ"/>
          </a:p>
        </p:txBody>
      </p:sp>
      <p:cxnSp>
        <p:nvCxnSpPr>
          <p:cNvPr id="8" name="Straight Connector 7"/>
          <p:cNvCxnSpPr/>
          <p:nvPr/>
        </p:nvCxnSpPr>
        <p:spPr>
          <a:xfrm>
            <a:off x="1978660" y="3733800"/>
            <a:ext cx="822960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883613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zvislý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k-SK"/>
              <a:t>Kliknutím upravte štýl predlohy nadpisu</a:t>
            </a:r>
            <a:endParaRPr lang="en-US" dirty="0"/>
          </a:p>
        </p:txBody>
      </p:sp>
      <p:sp>
        <p:nvSpPr>
          <p:cNvPr id="3" name="Vertical Text Placeholder 2"/>
          <p:cNvSpPr>
            <a:spLocks noGrp="1"/>
          </p:cNvSpPr>
          <p:nvPr>
            <p:ph type="body" orient="vert" idx="1"/>
          </p:nvPr>
        </p:nvSpPr>
        <p:spPr/>
        <p:txBody>
          <a:bodyPr vert="eaVert"/>
          <a:lstStyle/>
          <a:p>
            <a:pPr lvl="0"/>
            <a:r>
              <a:rPr lang="sk-SK"/>
              <a:t>Upraviť štýly predlohy textu</a:t>
            </a:r>
          </a:p>
          <a:p>
            <a:pPr lvl="1"/>
            <a:r>
              <a:rPr lang="sk-SK"/>
              <a:t>Druhá úroveň</a:t>
            </a:r>
          </a:p>
          <a:p>
            <a:pPr lvl="2"/>
            <a:r>
              <a:rPr lang="sk-SK"/>
              <a:t>Tretia úroveň</a:t>
            </a:r>
          </a:p>
          <a:p>
            <a:pPr lvl="3"/>
            <a:r>
              <a:rPr lang="sk-SK"/>
              <a:t>Štvrtá úroveň</a:t>
            </a:r>
          </a:p>
          <a:p>
            <a:pPr lvl="4"/>
            <a:r>
              <a:rPr lang="sk-SK"/>
              <a:t>Piata úroveň</a:t>
            </a:r>
            <a:endParaRPr lang="en-US" dirty="0"/>
          </a:p>
        </p:txBody>
      </p:sp>
      <p:sp>
        <p:nvSpPr>
          <p:cNvPr id="4" name="Date Placeholder 3"/>
          <p:cNvSpPr>
            <a:spLocks noGrp="1"/>
          </p:cNvSpPr>
          <p:nvPr>
            <p:ph type="dt" sz="half" idx="10"/>
          </p:nvPr>
        </p:nvSpPr>
        <p:spPr/>
        <p:txBody>
          <a:bodyPr/>
          <a:lstStyle/>
          <a:p>
            <a:fld id="{12C5DD0D-8C4B-48D9-AA2F-F1F67A654503}" type="datetimeFigureOut">
              <a:rPr lang="cs-CZ" smtClean="0"/>
              <a:t>11.04.2024</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3E5CAB10-3E34-4724-BA8D-AE69DB0A83B3}" type="slidenum">
              <a:rPr lang="cs-CZ" smtClean="0"/>
              <a:t>‹#›</a:t>
            </a:fld>
            <a:endParaRPr lang="cs-CZ"/>
          </a:p>
        </p:txBody>
      </p:sp>
    </p:spTree>
    <p:extLst>
      <p:ext uri="{BB962C8B-B14F-4D97-AF65-F5344CB8AC3E}">
        <p14:creationId xmlns:p14="http://schemas.microsoft.com/office/powerpoint/2010/main" val="29692947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Zvislý nadpis a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762000"/>
            <a:ext cx="2324100" cy="5410200"/>
          </a:xfrm>
        </p:spPr>
        <p:txBody>
          <a:bodyPr vert="eaVert"/>
          <a:lstStyle/>
          <a:p>
            <a:r>
              <a:rPr lang="sk-SK"/>
              <a:t>Kliknutím upravte štýl predlohy nadpisu</a:t>
            </a:r>
            <a:endParaRPr lang="en-US" dirty="0"/>
          </a:p>
        </p:txBody>
      </p:sp>
      <p:sp>
        <p:nvSpPr>
          <p:cNvPr id="3" name="Vertical Text Placeholder 2"/>
          <p:cNvSpPr>
            <a:spLocks noGrp="1"/>
          </p:cNvSpPr>
          <p:nvPr>
            <p:ph type="body" orient="vert" idx="1"/>
          </p:nvPr>
        </p:nvSpPr>
        <p:spPr>
          <a:xfrm>
            <a:off x="1143000" y="762000"/>
            <a:ext cx="7429500" cy="5410200"/>
          </a:xfrm>
        </p:spPr>
        <p:txBody>
          <a:bodyPr vert="eaVert"/>
          <a:lstStyle/>
          <a:p>
            <a:pPr lvl="0"/>
            <a:r>
              <a:rPr lang="sk-SK"/>
              <a:t>Upraviť štýly predlohy textu</a:t>
            </a:r>
          </a:p>
          <a:p>
            <a:pPr lvl="1"/>
            <a:r>
              <a:rPr lang="sk-SK"/>
              <a:t>Druhá úroveň</a:t>
            </a:r>
          </a:p>
          <a:p>
            <a:pPr lvl="2"/>
            <a:r>
              <a:rPr lang="sk-SK"/>
              <a:t>Tretia úroveň</a:t>
            </a:r>
          </a:p>
          <a:p>
            <a:pPr lvl="3"/>
            <a:r>
              <a:rPr lang="sk-SK"/>
              <a:t>Štvrtá úroveň</a:t>
            </a:r>
          </a:p>
          <a:p>
            <a:pPr lvl="4"/>
            <a:r>
              <a:rPr lang="sk-SK"/>
              <a:t>Piata úroveň</a:t>
            </a:r>
            <a:endParaRPr lang="en-US" dirty="0"/>
          </a:p>
        </p:txBody>
      </p:sp>
      <p:sp>
        <p:nvSpPr>
          <p:cNvPr id="4" name="Date Placeholder 3"/>
          <p:cNvSpPr>
            <a:spLocks noGrp="1"/>
          </p:cNvSpPr>
          <p:nvPr>
            <p:ph type="dt" sz="half" idx="10"/>
          </p:nvPr>
        </p:nvSpPr>
        <p:spPr/>
        <p:txBody>
          <a:bodyPr/>
          <a:lstStyle/>
          <a:p>
            <a:fld id="{12C5DD0D-8C4B-48D9-AA2F-F1F67A654503}" type="datetimeFigureOut">
              <a:rPr lang="cs-CZ" smtClean="0"/>
              <a:t>11.04.2024</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3E5CAB10-3E34-4724-BA8D-AE69DB0A83B3}" type="slidenum">
              <a:rPr lang="cs-CZ" smtClean="0"/>
              <a:t>‹#›</a:t>
            </a:fld>
            <a:endParaRPr lang="cs-CZ"/>
          </a:p>
        </p:txBody>
      </p:sp>
    </p:spTree>
    <p:extLst>
      <p:ext uri="{BB962C8B-B14F-4D97-AF65-F5344CB8AC3E}">
        <p14:creationId xmlns:p14="http://schemas.microsoft.com/office/powerpoint/2010/main" val="24072409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OverTx">
  <p:cSld name="Nadpis a 2 obsahy nad textem">
    <p:spTree>
      <p:nvGrpSpPr>
        <p:cNvPr id="1" name=""/>
        <p:cNvGrpSpPr/>
        <p:nvPr/>
      </p:nvGrpSpPr>
      <p:grpSpPr>
        <a:xfrm>
          <a:off x="0" y="0"/>
          <a:ext cx="0" cy="0"/>
          <a:chOff x="0" y="0"/>
          <a:chExt cx="0" cy="0"/>
        </a:xfrm>
      </p:grpSpPr>
      <p:sp>
        <p:nvSpPr>
          <p:cNvPr id="2" name="Nadpis 1"/>
          <p:cNvSpPr>
            <a:spLocks noGrp="1"/>
          </p:cNvSpPr>
          <p:nvPr>
            <p:ph type="title"/>
          </p:nvPr>
        </p:nvSpPr>
        <p:spPr>
          <a:xfrm>
            <a:off x="609600" y="274638"/>
            <a:ext cx="10972800" cy="1143000"/>
          </a:xfrm>
        </p:spPr>
        <p:txBody>
          <a:bodyPr/>
          <a:lstStyle/>
          <a:p>
            <a:r>
              <a:rPr lang="cs-CZ"/>
              <a:t>Kliknutím lze upravit styl.</a:t>
            </a:r>
          </a:p>
        </p:txBody>
      </p:sp>
      <p:sp>
        <p:nvSpPr>
          <p:cNvPr id="3" name="Zástupný symbol pro obsah 2"/>
          <p:cNvSpPr>
            <a:spLocks noGrp="1"/>
          </p:cNvSpPr>
          <p:nvPr>
            <p:ph sz="quarter" idx="1"/>
          </p:nvPr>
        </p:nvSpPr>
        <p:spPr>
          <a:xfrm>
            <a:off x="609600" y="1600200"/>
            <a:ext cx="5384800" cy="2185988"/>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quarter" idx="2"/>
          </p:nvPr>
        </p:nvSpPr>
        <p:spPr>
          <a:xfrm>
            <a:off x="6197600" y="1600200"/>
            <a:ext cx="5384800" cy="2185988"/>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half" idx="3"/>
          </p:nvPr>
        </p:nvSpPr>
        <p:spPr>
          <a:xfrm>
            <a:off x="609600" y="3938589"/>
            <a:ext cx="10972800" cy="2187575"/>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Rectangle 4">
            <a:extLst>
              <a:ext uri="{FF2B5EF4-FFF2-40B4-BE49-F238E27FC236}">
                <a16:creationId xmlns:a16="http://schemas.microsoft.com/office/drawing/2014/main" id="{DB6BCF0A-9482-45E8-AA11-152A6083B0C6}"/>
              </a:ext>
            </a:extLst>
          </p:cNvPr>
          <p:cNvSpPr>
            <a:spLocks noGrp="1" noChangeArrowheads="1"/>
          </p:cNvSpPr>
          <p:nvPr>
            <p:ph type="dt" sz="half" idx="10"/>
          </p:nvPr>
        </p:nvSpPr>
        <p:spPr>
          <a:ln/>
        </p:spPr>
        <p:txBody>
          <a:bodyPr/>
          <a:lstStyle>
            <a:lvl1pPr>
              <a:defRPr/>
            </a:lvl1pPr>
          </a:lstStyle>
          <a:p>
            <a:pPr>
              <a:defRPr/>
            </a:pPr>
            <a:endParaRPr lang="en-GB"/>
          </a:p>
        </p:txBody>
      </p:sp>
      <p:sp>
        <p:nvSpPr>
          <p:cNvPr id="7" name="Rectangle 5">
            <a:extLst>
              <a:ext uri="{FF2B5EF4-FFF2-40B4-BE49-F238E27FC236}">
                <a16:creationId xmlns:a16="http://schemas.microsoft.com/office/drawing/2014/main" id="{36960444-6037-458B-B566-3F0667EC57C8}"/>
              </a:ext>
            </a:extLst>
          </p:cNvPr>
          <p:cNvSpPr>
            <a:spLocks noGrp="1" noChangeArrowheads="1"/>
          </p:cNvSpPr>
          <p:nvPr>
            <p:ph type="ftr" sz="quarter" idx="11"/>
          </p:nvPr>
        </p:nvSpPr>
        <p:spPr>
          <a:ln/>
        </p:spPr>
        <p:txBody>
          <a:bodyPr/>
          <a:lstStyle>
            <a:lvl1pPr>
              <a:defRPr/>
            </a:lvl1pPr>
          </a:lstStyle>
          <a:p>
            <a:pPr>
              <a:defRPr/>
            </a:pPr>
            <a:endParaRPr lang="en-GB"/>
          </a:p>
        </p:txBody>
      </p:sp>
      <p:sp>
        <p:nvSpPr>
          <p:cNvPr id="8" name="Rectangle 6">
            <a:extLst>
              <a:ext uri="{FF2B5EF4-FFF2-40B4-BE49-F238E27FC236}">
                <a16:creationId xmlns:a16="http://schemas.microsoft.com/office/drawing/2014/main" id="{66817FB8-0C58-47E6-9165-2BD91F456B46}"/>
              </a:ext>
            </a:extLst>
          </p:cNvPr>
          <p:cNvSpPr>
            <a:spLocks noGrp="1" noChangeArrowheads="1"/>
          </p:cNvSpPr>
          <p:nvPr>
            <p:ph type="sldNum" sz="quarter" idx="12"/>
          </p:nvPr>
        </p:nvSpPr>
        <p:spPr>
          <a:ln/>
        </p:spPr>
        <p:txBody>
          <a:bodyPr/>
          <a:lstStyle>
            <a:lvl1pPr>
              <a:defRPr/>
            </a:lvl1pPr>
          </a:lstStyle>
          <a:p>
            <a:pPr>
              <a:defRPr/>
            </a:pPr>
            <a:fld id="{91805D6C-F9C1-4257-8680-1C4D8C977239}" type="slidenum">
              <a:rPr lang="en-GB"/>
              <a:pPr>
                <a:defRPr/>
              </a:pPr>
              <a:t>‹#›</a:t>
            </a:fld>
            <a:endParaRPr lang="en-GB"/>
          </a:p>
        </p:txBody>
      </p:sp>
    </p:spTree>
    <p:extLst>
      <p:ext uri="{BB962C8B-B14F-4D97-AF65-F5344CB8AC3E}">
        <p14:creationId xmlns:p14="http://schemas.microsoft.com/office/powerpoint/2010/main" val="1579229201"/>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k-SK"/>
              <a:t>Kliknutím upravte štýl predlohy nadpisu</a:t>
            </a:r>
            <a:endParaRPr lang="en-US" dirty="0"/>
          </a:p>
        </p:txBody>
      </p:sp>
      <p:sp>
        <p:nvSpPr>
          <p:cNvPr id="3" name="Content Placeholder 2"/>
          <p:cNvSpPr>
            <a:spLocks noGrp="1"/>
          </p:cNvSpPr>
          <p:nvPr>
            <p:ph idx="1"/>
          </p:nvPr>
        </p:nvSpPr>
        <p:spPr/>
        <p:txBody>
          <a:bodyPr/>
          <a:lstStyle/>
          <a:p>
            <a:pPr lvl="0"/>
            <a:r>
              <a:rPr lang="sk-SK"/>
              <a:t>Upraviť štýly predlohy textu</a:t>
            </a:r>
          </a:p>
          <a:p>
            <a:pPr lvl="1"/>
            <a:r>
              <a:rPr lang="sk-SK"/>
              <a:t>Druhá úroveň</a:t>
            </a:r>
          </a:p>
          <a:p>
            <a:pPr lvl="2"/>
            <a:r>
              <a:rPr lang="sk-SK"/>
              <a:t>Tretia úroveň</a:t>
            </a:r>
          </a:p>
          <a:p>
            <a:pPr lvl="3"/>
            <a:r>
              <a:rPr lang="sk-SK"/>
              <a:t>Štvrtá úroveň</a:t>
            </a:r>
          </a:p>
          <a:p>
            <a:pPr lvl="4"/>
            <a:r>
              <a:rPr lang="sk-SK"/>
              <a:t>Piata úroveň</a:t>
            </a:r>
            <a:endParaRPr lang="en-US" dirty="0"/>
          </a:p>
        </p:txBody>
      </p:sp>
      <p:sp>
        <p:nvSpPr>
          <p:cNvPr id="4" name="Date Placeholder 3"/>
          <p:cNvSpPr>
            <a:spLocks noGrp="1"/>
          </p:cNvSpPr>
          <p:nvPr>
            <p:ph type="dt" sz="half" idx="10"/>
          </p:nvPr>
        </p:nvSpPr>
        <p:spPr/>
        <p:txBody>
          <a:bodyPr/>
          <a:lstStyle/>
          <a:p>
            <a:fld id="{12C5DD0D-8C4B-48D9-AA2F-F1F67A654503}" type="datetimeFigureOut">
              <a:rPr lang="cs-CZ" smtClean="0"/>
              <a:t>11.04.2024</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3E5CAB10-3E34-4724-BA8D-AE69DB0A83B3}" type="slidenum">
              <a:rPr lang="cs-CZ" smtClean="0"/>
              <a:t>‹#›</a:t>
            </a:fld>
            <a:endParaRPr lang="cs-CZ"/>
          </a:p>
        </p:txBody>
      </p:sp>
    </p:spTree>
    <p:extLst>
      <p:ext uri="{BB962C8B-B14F-4D97-AF65-F5344CB8AC3E}">
        <p14:creationId xmlns:p14="http://schemas.microsoft.com/office/powerpoint/2010/main" val="17980358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Hlavička sekcie">
    <p:spTree>
      <p:nvGrpSpPr>
        <p:cNvPr id="1" name=""/>
        <p:cNvGrpSpPr/>
        <p:nvPr/>
      </p:nvGrpSpPr>
      <p:grpSpPr>
        <a:xfrm>
          <a:off x="0" y="0"/>
          <a:ext cx="0" cy="0"/>
          <a:chOff x="0" y="0"/>
          <a:chExt cx="0" cy="0"/>
        </a:xfrm>
      </p:grpSpPr>
      <p:sp>
        <p:nvSpPr>
          <p:cNvPr id="2" name="Title 1"/>
          <p:cNvSpPr>
            <a:spLocks noGrp="1"/>
          </p:cNvSpPr>
          <p:nvPr>
            <p:ph type="title"/>
          </p:nvPr>
        </p:nvSpPr>
        <p:spPr>
          <a:xfrm>
            <a:off x="1106424" y="1173575"/>
            <a:ext cx="9966960" cy="2926080"/>
          </a:xfrm>
        </p:spPr>
        <p:txBody>
          <a:bodyPr anchor="b">
            <a:noAutofit/>
          </a:bodyPr>
          <a:lstStyle>
            <a:lvl1pPr algn="ctr">
              <a:lnSpc>
                <a:spcPct val="85000"/>
              </a:lnSpc>
              <a:defRPr sz="7200" b="0" cap="all" baseline="0"/>
            </a:lvl1pPr>
          </a:lstStyle>
          <a:p>
            <a:r>
              <a:rPr lang="sk-SK"/>
              <a:t>Kliknutím upravte štýl predlohy nadpisu</a:t>
            </a:r>
            <a:endParaRPr lang="en-US" dirty="0"/>
          </a:p>
        </p:txBody>
      </p:sp>
      <p:sp>
        <p:nvSpPr>
          <p:cNvPr id="3" name="Text Placeholder 2"/>
          <p:cNvSpPr>
            <a:spLocks noGrp="1"/>
          </p:cNvSpPr>
          <p:nvPr>
            <p:ph type="body" idx="1"/>
          </p:nvPr>
        </p:nvSpPr>
        <p:spPr>
          <a:xfrm>
            <a:off x="1709928" y="4154520"/>
            <a:ext cx="8769096" cy="1363806"/>
          </a:xfrm>
        </p:spPr>
        <p:txBody>
          <a:bodyPr anchor="t">
            <a:normAutofit/>
          </a:bodyPr>
          <a:lstStyle>
            <a:lvl1pPr marL="0" indent="0" algn="ctr">
              <a:buNone/>
              <a:defRPr sz="22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k-SK"/>
              <a:t>Upraviť štýly predlohy textu</a:t>
            </a:r>
          </a:p>
        </p:txBody>
      </p:sp>
      <p:sp>
        <p:nvSpPr>
          <p:cNvPr id="4" name="Date Placeholder 3"/>
          <p:cNvSpPr>
            <a:spLocks noGrp="1"/>
          </p:cNvSpPr>
          <p:nvPr>
            <p:ph type="dt" sz="half" idx="10"/>
          </p:nvPr>
        </p:nvSpPr>
        <p:spPr/>
        <p:txBody>
          <a:bodyPr/>
          <a:lstStyle/>
          <a:p>
            <a:fld id="{12C5DD0D-8C4B-48D9-AA2F-F1F67A654503}" type="datetimeFigureOut">
              <a:rPr lang="cs-CZ" smtClean="0"/>
              <a:t>11.04.2024</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3E5CAB10-3E34-4724-BA8D-AE69DB0A83B3}" type="slidenum">
              <a:rPr lang="cs-CZ" smtClean="0"/>
              <a:t>‹#›</a:t>
            </a:fld>
            <a:endParaRPr lang="cs-CZ"/>
          </a:p>
        </p:txBody>
      </p:sp>
      <p:cxnSp>
        <p:nvCxnSpPr>
          <p:cNvPr id="7" name="Straight Connector 6"/>
          <p:cNvCxnSpPr/>
          <p:nvPr/>
        </p:nvCxnSpPr>
        <p:spPr>
          <a:xfrm>
            <a:off x="1981200" y="4020408"/>
            <a:ext cx="822960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668902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sk-SK"/>
              <a:t>Kliknutím upravte štýl predlohy nadpisu</a:t>
            </a:r>
            <a:endParaRPr lang="en-US" dirty="0"/>
          </a:p>
        </p:txBody>
      </p:sp>
      <p:sp>
        <p:nvSpPr>
          <p:cNvPr id="3" name="Content Placeholder 2"/>
          <p:cNvSpPr>
            <a:spLocks noGrp="1"/>
          </p:cNvSpPr>
          <p:nvPr>
            <p:ph sz="half" idx="1"/>
          </p:nvPr>
        </p:nvSpPr>
        <p:spPr>
          <a:xfrm>
            <a:off x="1143000" y="2057399"/>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k-SK"/>
              <a:t>Upraviť štýly predlohy textu</a:t>
            </a:r>
          </a:p>
          <a:p>
            <a:pPr lvl="1"/>
            <a:r>
              <a:rPr lang="sk-SK"/>
              <a:t>Druhá úroveň</a:t>
            </a:r>
          </a:p>
          <a:p>
            <a:pPr lvl="2"/>
            <a:r>
              <a:rPr lang="sk-SK"/>
              <a:t>Tretia úroveň</a:t>
            </a:r>
          </a:p>
          <a:p>
            <a:pPr lvl="3"/>
            <a:r>
              <a:rPr lang="sk-SK"/>
              <a:t>Štvrtá úroveň</a:t>
            </a:r>
          </a:p>
          <a:p>
            <a:pPr lvl="4"/>
            <a:r>
              <a:rPr lang="sk-SK"/>
              <a:t>Piata úroveň</a:t>
            </a:r>
            <a:endParaRPr lang="en-US" dirty="0"/>
          </a:p>
        </p:txBody>
      </p:sp>
      <p:sp>
        <p:nvSpPr>
          <p:cNvPr id="4" name="Content Placeholder 3"/>
          <p:cNvSpPr>
            <a:spLocks noGrp="1"/>
          </p:cNvSpPr>
          <p:nvPr>
            <p:ph sz="half" idx="2"/>
          </p:nvPr>
        </p:nvSpPr>
        <p:spPr>
          <a:xfrm>
            <a:off x="6267612" y="2057400"/>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k-SK"/>
              <a:t>Upraviť štýly predlohy textu</a:t>
            </a:r>
          </a:p>
          <a:p>
            <a:pPr lvl="1"/>
            <a:r>
              <a:rPr lang="sk-SK"/>
              <a:t>Druhá úroveň</a:t>
            </a:r>
          </a:p>
          <a:p>
            <a:pPr lvl="2"/>
            <a:r>
              <a:rPr lang="sk-SK"/>
              <a:t>Tretia úroveň</a:t>
            </a:r>
          </a:p>
          <a:p>
            <a:pPr lvl="3"/>
            <a:r>
              <a:rPr lang="sk-SK"/>
              <a:t>Štvrtá úroveň</a:t>
            </a:r>
          </a:p>
          <a:p>
            <a:pPr lvl="4"/>
            <a:r>
              <a:rPr lang="sk-SK"/>
              <a:t>Piata úroveň</a:t>
            </a:r>
            <a:endParaRPr lang="en-US" dirty="0"/>
          </a:p>
        </p:txBody>
      </p:sp>
      <p:sp>
        <p:nvSpPr>
          <p:cNvPr id="5" name="Date Placeholder 4"/>
          <p:cNvSpPr>
            <a:spLocks noGrp="1"/>
          </p:cNvSpPr>
          <p:nvPr>
            <p:ph type="dt" sz="half" idx="10"/>
          </p:nvPr>
        </p:nvSpPr>
        <p:spPr/>
        <p:txBody>
          <a:bodyPr/>
          <a:lstStyle/>
          <a:p>
            <a:fld id="{12C5DD0D-8C4B-48D9-AA2F-F1F67A654503}" type="datetimeFigureOut">
              <a:rPr lang="cs-CZ" smtClean="0"/>
              <a:t>11.04.2024</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3E5CAB10-3E34-4724-BA8D-AE69DB0A83B3}" type="slidenum">
              <a:rPr lang="cs-CZ" smtClean="0"/>
              <a:t>‹#›</a:t>
            </a:fld>
            <a:endParaRPr lang="cs-CZ"/>
          </a:p>
        </p:txBody>
      </p:sp>
    </p:spTree>
    <p:extLst>
      <p:ext uri="{BB962C8B-B14F-4D97-AF65-F5344CB8AC3E}">
        <p14:creationId xmlns:p14="http://schemas.microsoft.com/office/powerpoint/2010/main" val="15110621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anie">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sk-SK"/>
              <a:t>Kliknutím upravte štýl predlohy nadpisu</a:t>
            </a:r>
            <a:endParaRPr lang="en-US" dirty="0"/>
          </a:p>
        </p:txBody>
      </p:sp>
      <p:sp>
        <p:nvSpPr>
          <p:cNvPr id="3" name="Text Placeholder 2"/>
          <p:cNvSpPr>
            <a:spLocks noGrp="1"/>
          </p:cNvSpPr>
          <p:nvPr>
            <p:ph type="body" idx="1"/>
          </p:nvPr>
        </p:nvSpPr>
        <p:spPr>
          <a:xfrm>
            <a:off x="1143000" y="2001511"/>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k-SK"/>
              <a:t>Upraviť štýly predlohy textu</a:t>
            </a:r>
          </a:p>
        </p:txBody>
      </p:sp>
      <p:sp>
        <p:nvSpPr>
          <p:cNvPr id="4" name="Content Placeholder 3"/>
          <p:cNvSpPr>
            <a:spLocks noGrp="1"/>
          </p:cNvSpPr>
          <p:nvPr>
            <p:ph sz="half" idx="2"/>
          </p:nvPr>
        </p:nvSpPr>
        <p:spPr>
          <a:xfrm>
            <a:off x="1143000" y="2721483"/>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k-SK"/>
              <a:t>Upraviť štýly predlohy textu</a:t>
            </a:r>
          </a:p>
          <a:p>
            <a:pPr lvl="1"/>
            <a:r>
              <a:rPr lang="sk-SK"/>
              <a:t>Druhá úroveň</a:t>
            </a:r>
          </a:p>
          <a:p>
            <a:pPr lvl="2"/>
            <a:r>
              <a:rPr lang="sk-SK"/>
              <a:t>Tretia úroveň</a:t>
            </a:r>
          </a:p>
          <a:p>
            <a:pPr lvl="3"/>
            <a:r>
              <a:rPr lang="sk-SK"/>
              <a:t>Štvrtá úroveň</a:t>
            </a:r>
          </a:p>
          <a:p>
            <a:pPr lvl="4"/>
            <a:r>
              <a:rPr lang="sk-SK"/>
              <a:t>Piata úroveň</a:t>
            </a:r>
            <a:endParaRPr lang="en-US" dirty="0"/>
          </a:p>
        </p:txBody>
      </p:sp>
      <p:sp>
        <p:nvSpPr>
          <p:cNvPr id="5" name="Text Placeholder 4"/>
          <p:cNvSpPr>
            <a:spLocks noGrp="1"/>
          </p:cNvSpPr>
          <p:nvPr>
            <p:ph type="body" sz="quarter" idx="3"/>
          </p:nvPr>
        </p:nvSpPr>
        <p:spPr>
          <a:xfrm>
            <a:off x="6269173" y="1999032"/>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k-SK"/>
              <a:t>Upraviť štýly predlohy textu</a:t>
            </a:r>
          </a:p>
        </p:txBody>
      </p:sp>
      <p:sp>
        <p:nvSpPr>
          <p:cNvPr id="6" name="Content Placeholder 5"/>
          <p:cNvSpPr>
            <a:spLocks noGrp="1"/>
          </p:cNvSpPr>
          <p:nvPr>
            <p:ph sz="quarter" idx="4"/>
          </p:nvPr>
        </p:nvSpPr>
        <p:spPr>
          <a:xfrm>
            <a:off x="6269173" y="2719322"/>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k-SK"/>
              <a:t>Upraviť štýly predlohy textu</a:t>
            </a:r>
          </a:p>
          <a:p>
            <a:pPr lvl="1"/>
            <a:r>
              <a:rPr lang="sk-SK"/>
              <a:t>Druhá úroveň</a:t>
            </a:r>
          </a:p>
          <a:p>
            <a:pPr lvl="2"/>
            <a:r>
              <a:rPr lang="sk-SK"/>
              <a:t>Tretia úroveň</a:t>
            </a:r>
          </a:p>
          <a:p>
            <a:pPr lvl="3"/>
            <a:r>
              <a:rPr lang="sk-SK"/>
              <a:t>Štvrtá úroveň</a:t>
            </a:r>
          </a:p>
          <a:p>
            <a:pPr lvl="4"/>
            <a:r>
              <a:rPr lang="sk-SK"/>
              <a:t>Piata úroveň</a:t>
            </a:r>
            <a:endParaRPr lang="en-US" dirty="0"/>
          </a:p>
        </p:txBody>
      </p:sp>
      <p:sp>
        <p:nvSpPr>
          <p:cNvPr id="7" name="Date Placeholder 6"/>
          <p:cNvSpPr>
            <a:spLocks noGrp="1"/>
          </p:cNvSpPr>
          <p:nvPr>
            <p:ph type="dt" sz="half" idx="10"/>
          </p:nvPr>
        </p:nvSpPr>
        <p:spPr/>
        <p:txBody>
          <a:bodyPr/>
          <a:lstStyle/>
          <a:p>
            <a:fld id="{12C5DD0D-8C4B-48D9-AA2F-F1F67A654503}" type="datetimeFigureOut">
              <a:rPr lang="cs-CZ" smtClean="0"/>
              <a:t>11.04.2024</a:t>
            </a:fld>
            <a:endParaRPr lang="cs-CZ"/>
          </a:p>
        </p:txBody>
      </p:sp>
      <p:sp>
        <p:nvSpPr>
          <p:cNvPr id="8" name="Footer Placeholder 7"/>
          <p:cNvSpPr>
            <a:spLocks noGrp="1"/>
          </p:cNvSpPr>
          <p:nvPr>
            <p:ph type="ftr" sz="quarter" idx="11"/>
          </p:nvPr>
        </p:nvSpPr>
        <p:spPr/>
        <p:txBody>
          <a:bodyPr/>
          <a:lstStyle/>
          <a:p>
            <a:endParaRPr lang="cs-CZ"/>
          </a:p>
        </p:txBody>
      </p:sp>
      <p:sp>
        <p:nvSpPr>
          <p:cNvPr id="9" name="Slide Number Placeholder 8"/>
          <p:cNvSpPr>
            <a:spLocks noGrp="1"/>
          </p:cNvSpPr>
          <p:nvPr>
            <p:ph type="sldNum" sz="quarter" idx="12"/>
          </p:nvPr>
        </p:nvSpPr>
        <p:spPr/>
        <p:txBody>
          <a:bodyPr/>
          <a:lstStyle/>
          <a:p>
            <a:fld id="{3E5CAB10-3E34-4724-BA8D-AE69DB0A83B3}" type="slidenum">
              <a:rPr lang="cs-CZ" smtClean="0"/>
              <a:t>‹#›</a:t>
            </a:fld>
            <a:endParaRPr lang="cs-CZ"/>
          </a:p>
        </p:txBody>
      </p:sp>
    </p:spTree>
    <p:extLst>
      <p:ext uri="{BB962C8B-B14F-4D97-AF65-F5344CB8AC3E}">
        <p14:creationId xmlns:p14="http://schemas.microsoft.com/office/powerpoint/2010/main" val="8063667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Len nadpi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k-SK"/>
              <a:t>Kliknutím upravte štýl predlohy nadpisu</a:t>
            </a:r>
            <a:endParaRPr lang="en-US" dirty="0"/>
          </a:p>
        </p:txBody>
      </p:sp>
      <p:sp>
        <p:nvSpPr>
          <p:cNvPr id="3" name="Date Placeholder 2"/>
          <p:cNvSpPr>
            <a:spLocks noGrp="1"/>
          </p:cNvSpPr>
          <p:nvPr>
            <p:ph type="dt" sz="half" idx="10"/>
          </p:nvPr>
        </p:nvSpPr>
        <p:spPr/>
        <p:txBody>
          <a:bodyPr/>
          <a:lstStyle/>
          <a:p>
            <a:fld id="{12C5DD0D-8C4B-48D9-AA2F-F1F67A654503}" type="datetimeFigureOut">
              <a:rPr lang="cs-CZ" smtClean="0"/>
              <a:t>11.04.2024</a:t>
            </a:fld>
            <a:endParaRPr lang="cs-CZ"/>
          </a:p>
        </p:txBody>
      </p:sp>
      <p:sp>
        <p:nvSpPr>
          <p:cNvPr id="4" name="Footer Placeholder 3"/>
          <p:cNvSpPr>
            <a:spLocks noGrp="1"/>
          </p:cNvSpPr>
          <p:nvPr>
            <p:ph type="ftr" sz="quarter" idx="11"/>
          </p:nvPr>
        </p:nvSpPr>
        <p:spPr/>
        <p:txBody>
          <a:bodyPr/>
          <a:lstStyle/>
          <a:p>
            <a:endParaRPr lang="cs-CZ"/>
          </a:p>
        </p:txBody>
      </p:sp>
      <p:sp>
        <p:nvSpPr>
          <p:cNvPr id="5" name="Slide Number Placeholder 4"/>
          <p:cNvSpPr>
            <a:spLocks noGrp="1"/>
          </p:cNvSpPr>
          <p:nvPr>
            <p:ph type="sldNum" sz="quarter" idx="12"/>
          </p:nvPr>
        </p:nvSpPr>
        <p:spPr/>
        <p:txBody>
          <a:bodyPr/>
          <a:lstStyle/>
          <a:p>
            <a:fld id="{3E5CAB10-3E34-4724-BA8D-AE69DB0A83B3}" type="slidenum">
              <a:rPr lang="cs-CZ" smtClean="0"/>
              <a:t>‹#›</a:t>
            </a:fld>
            <a:endParaRPr lang="cs-CZ"/>
          </a:p>
        </p:txBody>
      </p:sp>
    </p:spTree>
    <p:extLst>
      <p:ext uri="{BB962C8B-B14F-4D97-AF65-F5344CB8AC3E}">
        <p14:creationId xmlns:p14="http://schemas.microsoft.com/office/powerpoint/2010/main" val="16878380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2C5DD0D-8C4B-48D9-AA2F-F1F67A654503}" type="datetimeFigureOut">
              <a:rPr lang="cs-CZ" smtClean="0"/>
              <a:t>11.04.2024</a:t>
            </a:fld>
            <a:endParaRPr lang="cs-CZ"/>
          </a:p>
        </p:txBody>
      </p:sp>
      <p:sp>
        <p:nvSpPr>
          <p:cNvPr id="3" name="Footer Placeholder 2"/>
          <p:cNvSpPr>
            <a:spLocks noGrp="1"/>
          </p:cNvSpPr>
          <p:nvPr>
            <p:ph type="ftr" sz="quarter" idx="11"/>
          </p:nvPr>
        </p:nvSpPr>
        <p:spPr/>
        <p:txBody>
          <a:bodyPr/>
          <a:lstStyle/>
          <a:p>
            <a:endParaRPr lang="cs-CZ"/>
          </a:p>
        </p:txBody>
      </p:sp>
      <p:sp>
        <p:nvSpPr>
          <p:cNvPr id="4" name="Slide Number Placeholder 3"/>
          <p:cNvSpPr>
            <a:spLocks noGrp="1"/>
          </p:cNvSpPr>
          <p:nvPr>
            <p:ph type="sldNum" sz="quarter" idx="12"/>
          </p:nvPr>
        </p:nvSpPr>
        <p:spPr/>
        <p:txBody>
          <a:bodyPr/>
          <a:lstStyle/>
          <a:p>
            <a:fld id="{3E5CAB10-3E34-4724-BA8D-AE69DB0A83B3}" type="slidenum">
              <a:rPr lang="cs-CZ" smtClean="0"/>
              <a:t>‹#›</a:t>
            </a:fld>
            <a:endParaRPr lang="cs-CZ"/>
          </a:p>
        </p:txBody>
      </p:sp>
    </p:spTree>
    <p:extLst>
      <p:ext uri="{BB962C8B-B14F-4D97-AF65-F5344CB8AC3E}">
        <p14:creationId xmlns:p14="http://schemas.microsoft.com/office/powerpoint/2010/main" val="21812261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popisom">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sk-SK"/>
              <a:t>Kliknutím upravte štýl predlohy nadpisu</a:t>
            </a:r>
            <a:endParaRPr lang="en-US" dirty="0"/>
          </a:p>
        </p:txBody>
      </p:sp>
      <p:sp>
        <p:nvSpPr>
          <p:cNvPr id="3" name="Content Placeholder 2"/>
          <p:cNvSpPr>
            <a:spLocks noGrp="1"/>
          </p:cNvSpPr>
          <p:nvPr>
            <p:ph idx="1"/>
          </p:nvPr>
        </p:nvSpPr>
        <p:spPr>
          <a:xfrm>
            <a:off x="5852159" y="1097280"/>
            <a:ext cx="5212080" cy="46634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k-SK"/>
              <a:t>Upraviť štýly predlohy textu</a:t>
            </a:r>
          </a:p>
          <a:p>
            <a:pPr lvl="1"/>
            <a:r>
              <a:rPr lang="sk-SK"/>
              <a:t>Druhá úroveň</a:t>
            </a:r>
          </a:p>
          <a:p>
            <a:pPr lvl="2"/>
            <a:r>
              <a:rPr lang="sk-SK"/>
              <a:t>Tretia úroveň</a:t>
            </a:r>
          </a:p>
          <a:p>
            <a:pPr lvl="3"/>
            <a:r>
              <a:rPr lang="sk-SK"/>
              <a:t>Štvrtá úroveň</a:t>
            </a:r>
          </a:p>
          <a:p>
            <a:pPr lvl="4"/>
            <a:r>
              <a:rPr lang="sk-SK"/>
              <a:t>Piata úroveň</a:t>
            </a:r>
            <a:endParaRPr lang="en-US" dirty="0"/>
          </a:p>
        </p:txBody>
      </p:sp>
      <p:sp>
        <p:nvSpPr>
          <p:cNvPr id="4" name="Text Placeholder 3"/>
          <p:cNvSpPr>
            <a:spLocks noGrp="1"/>
          </p:cNvSpPr>
          <p:nvPr>
            <p:ph type="body" sz="half" idx="2"/>
          </p:nvPr>
        </p:nvSpPr>
        <p:spPr>
          <a:xfrm>
            <a:off x="1143000" y="2834640"/>
            <a:ext cx="3931920" cy="301752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k-SK"/>
              <a:t>Upraviť štýly predlohy textu</a:t>
            </a:r>
          </a:p>
        </p:txBody>
      </p:sp>
      <p:sp>
        <p:nvSpPr>
          <p:cNvPr id="5" name="Date Placeholder 4"/>
          <p:cNvSpPr>
            <a:spLocks noGrp="1"/>
          </p:cNvSpPr>
          <p:nvPr>
            <p:ph type="dt" sz="half" idx="10"/>
          </p:nvPr>
        </p:nvSpPr>
        <p:spPr/>
        <p:txBody>
          <a:bodyPr/>
          <a:lstStyle/>
          <a:p>
            <a:fld id="{12C5DD0D-8C4B-48D9-AA2F-F1F67A654503}" type="datetimeFigureOut">
              <a:rPr lang="cs-CZ" smtClean="0"/>
              <a:t>11.04.2024</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3E5CAB10-3E34-4724-BA8D-AE69DB0A83B3}" type="slidenum">
              <a:rPr lang="cs-CZ" smtClean="0"/>
              <a:t>‹#›</a:t>
            </a:fld>
            <a:endParaRPr lang="cs-CZ"/>
          </a:p>
        </p:txBody>
      </p:sp>
    </p:spTree>
    <p:extLst>
      <p:ext uri="{BB962C8B-B14F-4D97-AF65-F5344CB8AC3E}">
        <p14:creationId xmlns:p14="http://schemas.microsoft.com/office/powerpoint/2010/main" val="29089234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ok s popisom">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sk-SK"/>
              <a:t>Kliknutím upravte štýl predlohy nadpisu</a:t>
            </a:r>
            <a:endParaRPr lang="en-US" dirty="0"/>
          </a:p>
        </p:txBody>
      </p:sp>
      <p:sp>
        <p:nvSpPr>
          <p:cNvPr id="3" name="Picture Placeholder 2"/>
          <p:cNvSpPr>
            <a:spLocks noGrp="1" noChangeAspect="1"/>
          </p:cNvSpPr>
          <p:nvPr>
            <p:ph type="pic" idx="1"/>
          </p:nvPr>
        </p:nvSpPr>
        <p:spPr>
          <a:xfrm>
            <a:off x="5413248" y="1069847"/>
            <a:ext cx="6099048" cy="4800600"/>
          </a:xfrm>
        </p:spPr>
        <p:txBody>
          <a:bodyPr lIns="274320" tIns="182880" anchor="t">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k-SK"/>
              <a:t>Kliknutím na ikonu pridáte obrázok</a:t>
            </a:r>
            <a:endParaRPr lang="en-US" dirty="0"/>
          </a:p>
        </p:txBody>
      </p:sp>
      <p:sp>
        <p:nvSpPr>
          <p:cNvPr id="4" name="Text Placeholder 3"/>
          <p:cNvSpPr>
            <a:spLocks noGrp="1"/>
          </p:cNvSpPr>
          <p:nvPr>
            <p:ph type="body" sz="half" idx="2"/>
          </p:nvPr>
        </p:nvSpPr>
        <p:spPr>
          <a:xfrm>
            <a:off x="1143000" y="2834640"/>
            <a:ext cx="3931920" cy="288036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k-SK"/>
              <a:t>Upraviť štýly predlohy textu</a:t>
            </a:r>
          </a:p>
        </p:txBody>
      </p:sp>
      <p:sp>
        <p:nvSpPr>
          <p:cNvPr id="5" name="Date Placeholder 4"/>
          <p:cNvSpPr>
            <a:spLocks noGrp="1"/>
          </p:cNvSpPr>
          <p:nvPr>
            <p:ph type="dt" sz="half" idx="10"/>
          </p:nvPr>
        </p:nvSpPr>
        <p:spPr/>
        <p:txBody>
          <a:bodyPr/>
          <a:lstStyle/>
          <a:p>
            <a:fld id="{12C5DD0D-8C4B-48D9-AA2F-F1F67A654503}" type="datetimeFigureOut">
              <a:rPr lang="cs-CZ" smtClean="0"/>
              <a:t>11.04.2024</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3E5CAB10-3E34-4724-BA8D-AE69DB0A83B3}" type="slidenum">
              <a:rPr lang="cs-CZ" smtClean="0"/>
              <a:t>‹#›</a:t>
            </a:fld>
            <a:endParaRPr lang="cs-CZ"/>
          </a:p>
        </p:txBody>
      </p:sp>
    </p:spTree>
    <p:extLst>
      <p:ext uri="{BB962C8B-B14F-4D97-AF65-F5344CB8AC3E}">
        <p14:creationId xmlns:p14="http://schemas.microsoft.com/office/powerpoint/2010/main" val="6710932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143000" y="609600"/>
            <a:ext cx="9875520" cy="1356360"/>
          </a:xfrm>
          <a:prstGeom prst="rect">
            <a:avLst/>
          </a:prstGeom>
        </p:spPr>
        <p:txBody>
          <a:bodyPr vert="horz" lIns="91440" tIns="45720" rIns="91440" bIns="45720" rtlCol="0" anchor="ctr">
            <a:normAutofit/>
          </a:bodyPr>
          <a:lstStyle/>
          <a:p>
            <a:r>
              <a:rPr lang="sk-SK"/>
              <a:t>Kliknutím upravte štýl predlohy nadpisu</a:t>
            </a:r>
            <a:endParaRPr lang="en-US" dirty="0"/>
          </a:p>
        </p:txBody>
      </p:sp>
      <p:sp>
        <p:nvSpPr>
          <p:cNvPr id="3" name="Text Placeholder 2"/>
          <p:cNvSpPr>
            <a:spLocks noGrp="1"/>
          </p:cNvSpPr>
          <p:nvPr>
            <p:ph type="body" idx="1"/>
          </p:nvPr>
        </p:nvSpPr>
        <p:spPr>
          <a:xfrm>
            <a:off x="1143000" y="2057400"/>
            <a:ext cx="9872871" cy="4038600"/>
          </a:xfrm>
          <a:prstGeom prst="rect">
            <a:avLst/>
          </a:prstGeom>
        </p:spPr>
        <p:txBody>
          <a:bodyPr vert="horz" lIns="91440" tIns="45720" rIns="91440" bIns="45720" rtlCol="0">
            <a:normAutofit/>
          </a:bodyPr>
          <a:lstStyle/>
          <a:p>
            <a:pPr lvl="0"/>
            <a:r>
              <a:rPr lang="sk-SK"/>
              <a:t>Upraviť štýly predlohy textu</a:t>
            </a:r>
          </a:p>
          <a:p>
            <a:pPr lvl="1"/>
            <a:r>
              <a:rPr lang="sk-SK"/>
              <a:t>Druhá úroveň</a:t>
            </a:r>
          </a:p>
          <a:p>
            <a:pPr lvl="2"/>
            <a:r>
              <a:rPr lang="sk-SK"/>
              <a:t>Tretia úroveň</a:t>
            </a:r>
          </a:p>
          <a:p>
            <a:pPr lvl="3"/>
            <a:r>
              <a:rPr lang="sk-SK"/>
              <a:t>Štvrtá úroveň</a:t>
            </a:r>
          </a:p>
          <a:p>
            <a:pPr lvl="4"/>
            <a:r>
              <a:rPr lang="sk-SK"/>
              <a:t>Piata úroveň</a:t>
            </a:r>
            <a:endParaRPr lang="en-US" dirty="0"/>
          </a:p>
        </p:txBody>
      </p:sp>
      <p:sp>
        <p:nvSpPr>
          <p:cNvPr id="4" name="Date Placeholder 3"/>
          <p:cNvSpPr>
            <a:spLocks noGrp="1"/>
          </p:cNvSpPr>
          <p:nvPr>
            <p:ph type="dt" sz="half" idx="2"/>
          </p:nvPr>
        </p:nvSpPr>
        <p:spPr>
          <a:xfrm>
            <a:off x="1142996" y="6223828"/>
            <a:ext cx="2329074" cy="365125"/>
          </a:xfrm>
          <a:prstGeom prst="rect">
            <a:avLst/>
          </a:prstGeom>
        </p:spPr>
        <p:txBody>
          <a:bodyPr vert="horz" lIns="91440" tIns="45720" rIns="91440" bIns="45720" rtlCol="0" anchor="ctr"/>
          <a:lstStyle>
            <a:lvl1pPr algn="l">
              <a:defRPr sz="1200">
                <a:solidFill>
                  <a:schemeClr val="tx1"/>
                </a:solidFill>
              </a:defRPr>
            </a:lvl1pPr>
          </a:lstStyle>
          <a:p>
            <a:fld id="{12C5DD0D-8C4B-48D9-AA2F-F1F67A654503}" type="datetimeFigureOut">
              <a:rPr lang="cs-CZ" smtClean="0"/>
              <a:t>11.04.2024</a:t>
            </a:fld>
            <a:endParaRPr lang="cs-CZ"/>
          </a:p>
        </p:txBody>
      </p:sp>
      <p:sp>
        <p:nvSpPr>
          <p:cNvPr id="5" name="Footer Placeholder 4"/>
          <p:cNvSpPr>
            <a:spLocks noGrp="1"/>
          </p:cNvSpPr>
          <p:nvPr>
            <p:ph type="ftr" sz="quarter" idx="3"/>
          </p:nvPr>
        </p:nvSpPr>
        <p:spPr>
          <a:xfrm>
            <a:off x="3949148" y="6223828"/>
            <a:ext cx="4717774" cy="365125"/>
          </a:xfrm>
          <a:prstGeom prst="rect">
            <a:avLst/>
          </a:prstGeom>
        </p:spPr>
        <p:txBody>
          <a:bodyPr vert="horz" lIns="91440" tIns="45720" rIns="91440" bIns="45720" rtlCol="0" anchor="ctr"/>
          <a:lstStyle>
            <a:lvl1pPr algn="ctr">
              <a:defRPr sz="1200">
                <a:solidFill>
                  <a:schemeClr val="tx1"/>
                </a:solidFill>
              </a:defRPr>
            </a:lvl1pPr>
          </a:lstStyle>
          <a:p>
            <a:endParaRPr lang="cs-CZ"/>
          </a:p>
        </p:txBody>
      </p:sp>
      <p:sp>
        <p:nvSpPr>
          <p:cNvPr id="6" name="Slide Number Placeholder 5"/>
          <p:cNvSpPr>
            <a:spLocks noGrp="1"/>
          </p:cNvSpPr>
          <p:nvPr>
            <p:ph type="sldNum" sz="quarter" idx="4"/>
          </p:nvPr>
        </p:nvSpPr>
        <p:spPr>
          <a:xfrm>
            <a:off x="9329530" y="6223828"/>
            <a:ext cx="1706217" cy="365125"/>
          </a:xfrm>
          <a:prstGeom prst="rect">
            <a:avLst/>
          </a:prstGeom>
        </p:spPr>
        <p:txBody>
          <a:bodyPr vert="horz" lIns="91440" tIns="45720" rIns="91440" bIns="45720" rtlCol="0" anchor="ctr"/>
          <a:lstStyle>
            <a:lvl1pPr algn="r">
              <a:defRPr sz="1200">
                <a:solidFill>
                  <a:schemeClr val="tx1"/>
                </a:solidFill>
              </a:defRPr>
            </a:lvl1pPr>
          </a:lstStyle>
          <a:p>
            <a:fld id="{3E5CAB10-3E34-4724-BA8D-AE69DB0A83B3}" type="slidenum">
              <a:rPr lang="cs-CZ" smtClean="0"/>
              <a:t>‹#›</a:t>
            </a:fld>
            <a:endParaRPr lang="cs-CZ"/>
          </a:p>
        </p:txBody>
      </p:sp>
    </p:spTree>
    <p:extLst>
      <p:ext uri="{BB962C8B-B14F-4D97-AF65-F5344CB8AC3E}">
        <p14:creationId xmlns:p14="http://schemas.microsoft.com/office/powerpoint/2010/main" val="237088609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182880" algn="l" defTabSz="914400" rtl="0" eaLnBrk="1" latinLnBrk="0" hangingPunct="1">
        <a:lnSpc>
          <a:spcPct val="90000"/>
        </a:lnSpc>
        <a:spcBef>
          <a:spcPts val="1400"/>
        </a:spcBef>
        <a:buClr>
          <a:schemeClr val="tx1"/>
        </a:buClr>
        <a:buSzPct val="80000"/>
        <a:buFont typeface="Corbel" pitchFamily="34" charset="0"/>
        <a:buChar char="•"/>
        <a:defRPr sz="2200" kern="1200">
          <a:solidFill>
            <a:schemeClr val="tx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2000" kern="1200">
          <a:solidFill>
            <a:schemeClr val="tx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1800" kern="1200">
          <a:solidFill>
            <a:schemeClr val="tx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hyperlink" Target="https://en.wikipedia.org/w/index.php?title=Second-degree_atrioventricular_block&amp;oldid=909273898"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hyperlink" Target="https://en.wikipedia.org/w/index.php?title=Second-degree_atrioventricular_block&amp;oldid=909273898" TargetMode="Externa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s://ecg.bidmc.harvard.edu/maven/dispcase.asp?ans=1&amp;rownum=20&amp;caseid=21&amp;prev=&amp;userans=&amp;buttonshow=Show+Answer"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3" Type="http://schemas.openxmlformats.org/officeDocument/2006/relationships/hyperlink" Target="https://ecg.bidmc.harvard.edu/maven/dispcase.asp?ans=1&amp;rownum=20&amp;caseid=21&amp;prev=&amp;userans=&amp;buttonshow=Show+Answer"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hyperlink" Target="http://www.wikiskripta.eu/index.php/Soubor:Left_bundle_branch_block_ECG_characteristics.png"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hyperlink" Target="http://www.wikiskripta.eu/index.php/Soubor:Right_bundle_branch_block_ECG_characteristics.png"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hyperlink" Target="https://www.techmed.sk/lava-zadna-fascikularna-hemiblokada/" TargetMode="External"/><Relationship Id="rId5" Type="http://schemas.openxmlformats.org/officeDocument/2006/relationships/image" Target="../media/image25.png"/><Relationship Id="rId4" Type="http://schemas.openxmlformats.org/officeDocument/2006/relationships/hyperlink" Target="https://www.techmed.sk/lava-predna-fascikularna-hemiblokada/"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28.gif"/><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5.xml"/><Relationship Id="rId4" Type="http://schemas.openxmlformats.org/officeDocument/2006/relationships/hyperlink" Target="http://www.stefajir.cz/?q=supraventrikularni-extrasystola-ekg"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31.gif"/><Relationship Id="rId2" Type="http://schemas.openxmlformats.org/officeDocument/2006/relationships/notesSlide" Target="../notesSlides/notesSlide23.xml"/><Relationship Id="rId1" Type="http://schemas.openxmlformats.org/officeDocument/2006/relationships/slideLayout" Target="../slideLayouts/slideLayout5.xml"/><Relationship Id="rId5" Type="http://schemas.openxmlformats.org/officeDocument/2006/relationships/image" Target="../media/image33.gif"/><Relationship Id="rId4" Type="http://schemas.openxmlformats.org/officeDocument/2006/relationships/image" Target="../media/image32.gif"/></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4.xml"/><Relationship Id="rId1" Type="http://schemas.openxmlformats.org/officeDocument/2006/relationships/slideLayout" Target="../slideLayouts/slideLayout5.xml"/><Relationship Id="rId4" Type="http://schemas.openxmlformats.org/officeDocument/2006/relationships/image" Target="../media/image35.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4.xml"/><Relationship Id="rId5" Type="http://schemas.openxmlformats.org/officeDocument/2006/relationships/image" Target="../media/image42.png"/><Relationship Id="rId4" Type="http://schemas.openxmlformats.org/officeDocument/2006/relationships/image" Target="../media/image41.png"/></Relationships>
</file>

<file path=ppt/slides/_rels/slide4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hyperlink" Target="https://www.techmed.sk/atrio-ventrikularna-reentry-tachykardia-avrt/" TargetMode="External"/><Relationship Id="rId2" Type="http://schemas.openxmlformats.org/officeDocument/2006/relationships/image" Target="../media/image45.png"/><Relationship Id="rId1" Type="http://schemas.openxmlformats.org/officeDocument/2006/relationships/slideLayout" Target="../slideLayouts/slideLayout5.xml"/><Relationship Id="rId6" Type="http://schemas.openxmlformats.org/officeDocument/2006/relationships/image" Target="../media/image48.png"/><Relationship Id="rId5" Type="http://schemas.openxmlformats.org/officeDocument/2006/relationships/hyperlink" Target="https://www.techmed.sk/av-nodalna-reentry-tachykardia-avnrt/" TargetMode="External"/><Relationship Id="rId4" Type="http://schemas.openxmlformats.org/officeDocument/2006/relationships/image" Target="../media/image47.png"/></Relationships>
</file>

<file path=ppt/slides/_rels/slide46.xml.rels><?xml version="1.0" encoding="UTF-8" standalone="yes"?>
<Relationships xmlns="http://schemas.openxmlformats.org/package/2006/relationships"><Relationship Id="rId3" Type="http://schemas.openxmlformats.org/officeDocument/2006/relationships/image" Target="../media/image49.gif"/><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hyperlink" Target="https://ecg.bidmc.harvard.edu/" TargetMode="External"/></Relationships>
</file>

<file path=ppt/slides/_rels/slide47.xml.rels><?xml version="1.0" encoding="UTF-8" standalone="yes"?>
<Relationships xmlns="http://schemas.openxmlformats.org/package/2006/relationships"><Relationship Id="rId3" Type="http://schemas.openxmlformats.org/officeDocument/2006/relationships/image" Target="../media/image49.gif"/><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hyperlink" Target="https://ecg.bidmc.harvard.edu/" TargetMode="Externa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0.gif"/><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hyperlink" Target="https://ecg.bidmc.harvard.edu/"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0.gif"/><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hyperlink" Target="https://ecg.bidmc.harvard.edu/" TargetMode="Externa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hyperlink" Target="https://www.techmed.sk/komorova-tachykardia/" TargetMode="External"/><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3.gif"/><Relationship Id="rId2" Type="http://schemas.openxmlformats.org/officeDocument/2006/relationships/image" Target="../media/image52.png"/><Relationship Id="rId1" Type="http://schemas.openxmlformats.org/officeDocument/2006/relationships/slideLayout" Target="../slideLayouts/slideLayout2.xml"/><Relationship Id="rId5" Type="http://schemas.openxmlformats.org/officeDocument/2006/relationships/hyperlink" Target="https://ekg.academy/arrhythmia/Ventricular%20Tachycardia%20Torsade%20de%20Pointes" TargetMode="External"/><Relationship Id="rId4" Type="http://schemas.openxmlformats.org/officeDocument/2006/relationships/image" Target="../media/image54.png"/></Relationships>
</file>

<file path=ppt/slides/_rels/slide5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9.xml"/><Relationship Id="rId1" Type="http://schemas.openxmlformats.org/officeDocument/2006/relationships/slideLayout" Target="../slideLayouts/slideLayout4.xml"/><Relationship Id="rId6" Type="http://schemas.openxmlformats.org/officeDocument/2006/relationships/hyperlink" Target="http://kardioblogie.blogspot.cz/2015/08/ekg-kazuistika-palpitace-u-mlade.html" TargetMode="External"/><Relationship Id="rId5" Type="http://schemas.openxmlformats.org/officeDocument/2006/relationships/hyperlink" Target="https://www.techmed.sk/wolff-parkinson-white-wpw-syndrom/" TargetMode="External"/><Relationship Id="rId4" Type="http://schemas.openxmlformats.org/officeDocument/2006/relationships/image" Target="../media/image57.png"/></Relationships>
</file>

<file path=ppt/slides/_rels/slide56.xml.rels><?xml version="1.0" encoding="UTF-8" standalone="yes"?>
<Relationships xmlns="http://schemas.openxmlformats.org/package/2006/relationships"><Relationship Id="rId3" Type="http://schemas.openxmlformats.org/officeDocument/2006/relationships/image" Target="../media/image58.gif"/><Relationship Id="rId2" Type="http://schemas.openxmlformats.org/officeDocument/2006/relationships/notesSlide" Target="../notesSlides/notesSlide30.xml"/><Relationship Id="rId1" Type="http://schemas.openxmlformats.org/officeDocument/2006/relationships/slideLayout" Target="../slideLayouts/slideLayout6.xml"/><Relationship Id="rId4" Type="http://schemas.openxmlformats.org/officeDocument/2006/relationships/hyperlink" Target="https://ecg.bidmc.harvard.edu/" TargetMode="Externa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hyperlink" Target="https://kardioblog.cz/pokrocili-av-blok-3-stupne-2/" TargetMode="Externa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hyperlink" Target="https://www.techmed.sk/ekg-a-arytmologia-kniha/" TargetMode="External"/><Relationship Id="rId2" Type="http://schemas.openxmlformats.org/officeDocument/2006/relationships/hyperlink" Target="http://ekg.kvalitne.cz/" TargetMode="External"/><Relationship Id="rId1" Type="http://schemas.openxmlformats.org/officeDocument/2006/relationships/slideLayout" Target="../slideLayouts/slideLayout2.xml"/><Relationship Id="rId4" Type="http://schemas.openxmlformats.org/officeDocument/2006/relationships/hyperlink" Target="https://ecg.bidmc.harvard.edu/" TargetMode="Externa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hyperlink" Target="https://lifeinthefastlane.com/ecg-library/basics/first-degree-heart-block/" TargetMode="Externa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FE935F8-32B0-4594-839C-682FB5522BCF}"/>
              </a:ext>
            </a:extLst>
          </p:cNvPr>
          <p:cNvSpPr>
            <a:spLocks noGrp="1"/>
          </p:cNvSpPr>
          <p:nvPr>
            <p:ph type="ctrTitle"/>
          </p:nvPr>
        </p:nvSpPr>
        <p:spPr>
          <a:xfrm>
            <a:off x="1124796" y="1487338"/>
            <a:ext cx="9942407" cy="3455597"/>
          </a:xfrm>
        </p:spPr>
        <p:txBody>
          <a:bodyPr>
            <a:normAutofit/>
          </a:bodyPr>
          <a:lstStyle/>
          <a:p>
            <a:r>
              <a:rPr lang="cs-CZ" sz="4000" i="1" dirty="0">
                <a:solidFill>
                  <a:srgbClr val="FF0000"/>
                </a:solidFill>
                <a:effectLst>
                  <a:outerShdw blurRad="38100" dist="38100" dir="2700000" algn="tl">
                    <a:srgbClr val="000000">
                      <a:alpha val="43137"/>
                    </a:srgbClr>
                  </a:outerShdw>
                </a:effectLst>
                <a:latin typeface="Corbel" panose="020B0503020204020204" pitchFamily="34" charset="0"/>
              </a:rPr>
              <a:t>EKG </a:t>
            </a:r>
            <a:r>
              <a:rPr lang="cs-CZ" sz="4000" i="1" cap="none" dirty="0">
                <a:solidFill>
                  <a:srgbClr val="FF0000"/>
                </a:solidFill>
                <a:effectLst>
                  <a:outerShdw blurRad="38100" dist="38100" dir="2700000" algn="tl">
                    <a:srgbClr val="000000">
                      <a:alpha val="43137"/>
                    </a:srgbClr>
                  </a:outerShdw>
                </a:effectLst>
                <a:latin typeface="Corbel" panose="020B0503020204020204" pitchFamily="34" charset="0"/>
              </a:rPr>
              <a:t>v praxi</a:t>
            </a:r>
            <a:br>
              <a:rPr lang="cs-CZ" sz="4000" i="1" cap="none" dirty="0">
                <a:solidFill>
                  <a:srgbClr val="FF0000"/>
                </a:solidFill>
                <a:effectLst>
                  <a:outerShdw blurRad="38100" dist="38100" dir="2700000" algn="tl">
                    <a:srgbClr val="000000">
                      <a:alpha val="43137"/>
                    </a:srgbClr>
                  </a:outerShdw>
                </a:effectLst>
                <a:latin typeface="Corbel" panose="020B0503020204020204" pitchFamily="34" charset="0"/>
              </a:rPr>
            </a:br>
            <a:r>
              <a:rPr lang="cs-CZ" sz="2000" i="1" cap="none" dirty="0">
                <a:solidFill>
                  <a:srgbClr val="FF0000"/>
                </a:solidFill>
                <a:effectLst>
                  <a:outerShdw blurRad="38100" dist="38100" dir="2700000" algn="tl">
                    <a:srgbClr val="000000">
                      <a:alpha val="43137"/>
                    </a:srgbClr>
                  </a:outerShdw>
                </a:effectLst>
                <a:latin typeface="Corbel" panose="020B0503020204020204" pitchFamily="34" charset="0"/>
              </a:rPr>
              <a:t> </a:t>
            </a:r>
            <a:br>
              <a:rPr lang="cs-CZ" sz="8000" b="1" i="1" dirty="0">
                <a:solidFill>
                  <a:srgbClr val="FF0000"/>
                </a:solidFill>
                <a:effectLst>
                  <a:outerShdw blurRad="38100" dist="38100" dir="2700000" algn="tl">
                    <a:srgbClr val="000000">
                      <a:alpha val="43137"/>
                    </a:srgbClr>
                  </a:outerShdw>
                </a:effectLst>
                <a:latin typeface="Corbel" panose="020B0503020204020204" pitchFamily="34" charset="0"/>
              </a:rPr>
            </a:br>
            <a:r>
              <a:rPr lang="cs-CZ" b="1" dirty="0">
                <a:solidFill>
                  <a:srgbClr val="FF0000"/>
                </a:solidFill>
                <a:effectLst>
                  <a:outerShdw blurRad="38100" dist="38100" dir="2700000" algn="tl">
                    <a:srgbClr val="000000">
                      <a:alpha val="43137"/>
                    </a:srgbClr>
                  </a:outerShdw>
                </a:effectLst>
                <a:latin typeface="Corbel" panose="020B0503020204020204" pitchFamily="34" charset="0"/>
              </a:rPr>
              <a:t>PORUCHY SRDĚČNÍHO RYTMU</a:t>
            </a:r>
            <a:endParaRPr lang="cs-CZ" sz="8000" dirty="0">
              <a:solidFill>
                <a:srgbClr val="FF0000"/>
              </a:solidFill>
              <a:effectLst>
                <a:outerShdw blurRad="38100" dist="38100" dir="2700000" algn="tl">
                  <a:srgbClr val="000000">
                    <a:alpha val="43137"/>
                  </a:srgbClr>
                </a:outerShdw>
              </a:effectLst>
              <a:latin typeface="Corbel" panose="020B0503020204020204" pitchFamily="34" charset="0"/>
            </a:endParaRPr>
          </a:p>
        </p:txBody>
      </p:sp>
      <p:sp>
        <p:nvSpPr>
          <p:cNvPr id="3" name="Podnadpis 2">
            <a:extLst>
              <a:ext uri="{FF2B5EF4-FFF2-40B4-BE49-F238E27FC236}">
                <a16:creationId xmlns:a16="http://schemas.microsoft.com/office/drawing/2014/main" id="{10399E3E-B5E1-481E-BDA2-CC432E9CF017}"/>
              </a:ext>
            </a:extLst>
          </p:cNvPr>
          <p:cNvSpPr>
            <a:spLocks noGrp="1"/>
          </p:cNvSpPr>
          <p:nvPr>
            <p:ph type="subTitle" idx="1"/>
          </p:nvPr>
        </p:nvSpPr>
        <p:spPr>
          <a:xfrm>
            <a:off x="1712069" y="4967032"/>
            <a:ext cx="8767860" cy="807259"/>
          </a:xfrm>
        </p:spPr>
        <p:txBody>
          <a:bodyPr>
            <a:noAutofit/>
          </a:bodyPr>
          <a:lstStyle/>
          <a:p>
            <a:r>
              <a:rPr lang="cs-CZ" sz="2000" b="1" i="1" dirty="0">
                <a:solidFill>
                  <a:schemeClr val="tx1">
                    <a:lumMod val="50000"/>
                    <a:lumOff val="50000"/>
                  </a:schemeClr>
                </a:solidFill>
                <a:effectLst>
                  <a:outerShdw blurRad="38100" dist="38100" dir="2700000" algn="tl">
                    <a:srgbClr val="000000">
                      <a:alpha val="43137"/>
                    </a:srgbClr>
                  </a:outerShdw>
                </a:effectLst>
                <a:latin typeface="Corbel" panose="020B0503020204020204" pitchFamily="34" charset="0"/>
              </a:rPr>
              <a:t> Dominik </a:t>
            </a:r>
            <a:r>
              <a:rPr lang="cs-CZ" sz="2000" b="1" i="1" dirty="0" err="1">
                <a:solidFill>
                  <a:schemeClr val="tx1">
                    <a:lumMod val="50000"/>
                    <a:lumOff val="50000"/>
                  </a:schemeClr>
                </a:solidFill>
                <a:effectLst>
                  <a:outerShdw blurRad="38100" dist="38100" dir="2700000" algn="tl">
                    <a:srgbClr val="000000">
                      <a:alpha val="43137"/>
                    </a:srgbClr>
                  </a:outerShdw>
                </a:effectLst>
                <a:latin typeface="Corbel" panose="020B0503020204020204" pitchFamily="34" charset="0"/>
              </a:rPr>
              <a:t>Höpfler</a:t>
            </a:r>
            <a:endParaRPr lang="cs-CZ" sz="2000" b="1" i="1" dirty="0">
              <a:solidFill>
                <a:schemeClr val="tx1">
                  <a:lumMod val="50000"/>
                  <a:lumOff val="50000"/>
                </a:schemeClr>
              </a:solidFill>
              <a:effectLst>
                <a:outerShdw blurRad="38100" dist="38100" dir="2700000" algn="tl">
                  <a:srgbClr val="000000">
                    <a:alpha val="43137"/>
                  </a:srgbClr>
                </a:outerShdw>
              </a:effectLst>
              <a:latin typeface="Corbel" panose="020B0503020204020204" pitchFamily="34" charset="0"/>
            </a:endParaRPr>
          </a:p>
          <a:p>
            <a:r>
              <a:rPr lang="cs-CZ" sz="2000" b="1" i="1" dirty="0">
                <a:solidFill>
                  <a:schemeClr val="tx1">
                    <a:lumMod val="50000"/>
                    <a:lumOff val="50000"/>
                  </a:schemeClr>
                </a:solidFill>
                <a:effectLst>
                  <a:outerShdw blurRad="38100" dist="38100" dir="2700000" algn="tl">
                    <a:srgbClr val="000000">
                      <a:alpha val="43137"/>
                    </a:srgbClr>
                  </a:outerShdw>
                </a:effectLst>
                <a:latin typeface="Corbel" panose="020B0503020204020204" pitchFamily="34" charset="0"/>
              </a:rPr>
              <a:t>Jakub </a:t>
            </a:r>
            <a:r>
              <a:rPr lang="cs-CZ" sz="2000" b="1" i="1" dirty="0" err="1">
                <a:solidFill>
                  <a:schemeClr val="tx1">
                    <a:lumMod val="50000"/>
                    <a:lumOff val="50000"/>
                  </a:schemeClr>
                </a:solidFill>
                <a:effectLst>
                  <a:outerShdw blurRad="38100" dist="38100" dir="2700000" algn="tl">
                    <a:srgbClr val="000000">
                      <a:alpha val="43137"/>
                    </a:srgbClr>
                  </a:outerShdw>
                </a:effectLst>
                <a:latin typeface="Corbel" panose="020B0503020204020204" pitchFamily="34" charset="0"/>
              </a:rPr>
              <a:t>Libiak</a:t>
            </a:r>
            <a:endParaRPr lang="cs-CZ" sz="2000" b="1" i="1" dirty="0">
              <a:solidFill>
                <a:schemeClr val="tx1">
                  <a:lumMod val="50000"/>
                  <a:lumOff val="50000"/>
                </a:schemeClr>
              </a:solidFill>
              <a:effectLst>
                <a:outerShdw blurRad="38100" dist="38100" dir="2700000" algn="tl">
                  <a:srgbClr val="000000">
                    <a:alpha val="43137"/>
                  </a:srgbClr>
                </a:outerShdw>
              </a:effectLst>
              <a:latin typeface="Corbel" panose="020B0503020204020204" pitchFamily="34" charset="0"/>
            </a:endParaRPr>
          </a:p>
          <a:p>
            <a:r>
              <a:rPr lang="cs-CZ" sz="2000" b="1" i="1" dirty="0">
                <a:solidFill>
                  <a:schemeClr val="tx1">
                    <a:lumMod val="50000"/>
                    <a:lumOff val="50000"/>
                  </a:schemeClr>
                </a:solidFill>
                <a:effectLst>
                  <a:outerShdw blurRad="38100" dist="38100" dir="2700000" algn="tl">
                    <a:srgbClr val="000000">
                      <a:alpha val="43137"/>
                    </a:srgbClr>
                  </a:outerShdw>
                </a:effectLst>
                <a:latin typeface="Corbel" panose="020B0503020204020204" pitchFamily="34" charset="0"/>
              </a:rPr>
              <a:t>Michael Andrej</a:t>
            </a:r>
          </a:p>
          <a:p>
            <a:r>
              <a:rPr lang="cs-CZ" sz="2000" b="1" i="1" dirty="0">
                <a:solidFill>
                  <a:schemeClr val="tx1">
                    <a:lumMod val="50000"/>
                    <a:lumOff val="50000"/>
                  </a:schemeClr>
                </a:solidFill>
                <a:effectLst>
                  <a:outerShdw blurRad="38100" dist="38100" dir="2700000" algn="tl">
                    <a:srgbClr val="000000">
                      <a:alpha val="43137"/>
                    </a:srgbClr>
                  </a:outerShdw>
                </a:effectLst>
                <a:latin typeface="Corbel" panose="020B0503020204020204" pitchFamily="34" charset="0"/>
              </a:rPr>
              <a:t>Samuel Kecer</a:t>
            </a:r>
          </a:p>
        </p:txBody>
      </p:sp>
      <p:pic>
        <p:nvPicPr>
          <p:cNvPr id="5" name="Obrázok 4">
            <a:extLst>
              <a:ext uri="{FF2B5EF4-FFF2-40B4-BE49-F238E27FC236}">
                <a16:creationId xmlns:a16="http://schemas.microsoft.com/office/drawing/2014/main" id="{43EA3AA1-970F-44FA-A867-2CE4931A661A}"/>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2456" b="93311" l="3810" r="94073">
                        <a14:foregroundMark x1="12616" y1="52921" x2="86198" y2="28027"/>
                        <a14:foregroundMark x1="86198" y1="28027" x2="91109" y2="28027"/>
                        <a14:foregroundMark x1="12616" y1="31160" x2="12616" y2="31160"/>
                        <a14:foregroundMark x1="12616" y1="31160" x2="40898" y2="6435"/>
                        <a14:foregroundMark x1="40898" y1="6435" x2="74936" y2="11177"/>
                        <a14:foregroundMark x1="74936" y1="11177" x2="94157" y2="39204"/>
                        <a14:foregroundMark x1="94157" y1="39204" x2="87384" y2="71211"/>
                        <a14:foregroundMark x1="87384" y1="71211" x2="82981" y2="74682"/>
                        <a14:foregroundMark x1="5843" y1="51058" x2="27350" y2="81202"/>
                        <a14:foregroundMark x1="27350" y1="81202" x2="57494" y2="93395"/>
                        <a14:foregroundMark x1="57494" y1="93395" x2="60542" y2="93395"/>
                        <a14:foregroundMark x1="43776" y1="7451" x2="57494" y2="7451"/>
                        <a14:foregroundMark x1="53768" y1="6266" x2="53768" y2="6266"/>
                        <a14:foregroundMark x1="3895" y1="50381" x2="3895" y2="50381"/>
                        <a14:foregroundMark x1="45301" y1="82811" x2="66554" y2="74682"/>
                        <a14:foregroundMark x1="66554" y1="74682" x2="42845" y2="74767"/>
                        <a14:foregroundMark x1="42845" y1="74767" x2="65114" y2="84928"/>
                        <a14:foregroundMark x1="65114" y1="84928" x2="58340" y2="71465"/>
                        <a14:foregroundMark x1="44877" y1="2456" x2="44877" y2="2456"/>
                        <a14:foregroundMark x1="44877" y1="2456" x2="55292" y2="4234"/>
                        <a14:foregroundMark x1="40051" y1="70618" x2="61473" y2="54530"/>
                        <a14:foregroundMark x1="61473" y1="54530" x2="67909" y2="52837"/>
                        <a14:foregroundMark x1="37511" y1="22862" x2="51397" y2="20660"/>
                        <a14:foregroundMark x1="71804" y1="79763" x2="48518" y2="62151"/>
                        <a14:foregroundMark x1="48518" y1="62151" x2="69602" y2="72904"/>
                        <a14:foregroundMark x1="69602" y1="72904" x2="71380" y2="77138"/>
                        <a14:foregroundMark x1="61812" y1="67146" x2="61389" y2="66723"/>
                        <a14:foregroundMark x1="42252" y1="76715" x2="43522" y2="84081"/>
                        <a14:foregroundMark x1="60965" y1="64945" x2="61389" y2="69348"/>
                        <a14:foregroundMark x1="61812" y1="63675" x2="63506" y2="67570"/>
                        <a14:foregroundMark x1="88315" y1="74513" x2="77815" y2="52498"/>
                        <a14:foregroundMark x1="77815" y1="52498" x2="54191" y2="52837"/>
                        <a14:foregroundMark x1="54191" y1="52837" x2="43099" y2="29043"/>
                        <a14:foregroundMark x1="43099" y1="29043" x2="43522" y2="5165"/>
                        <a14:foregroundMark x1="43522" y1="5165" x2="42676" y2="45470"/>
                        <a14:foregroundMark x1="13633" y1="74090" x2="40982" y2="34124"/>
                        <a14:foregroundMark x1="40982" y1="34124" x2="40982" y2="34124"/>
                        <a14:foregroundMark x1="20576" y1="64945" x2="39204" y2="61473"/>
                      </a14:backgroundRemoval>
                    </a14:imgEffect>
                  </a14:imgLayer>
                </a14:imgProps>
              </a:ext>
              <a:ext uri="{28A0092B-C50C-407E-A947-70E740481C1C}">
                <a14:useLocalDpi xmlns:a14="http://schemas.microsoft.com/office/drawing/2010/main" val="0"/>
              </a:ext>
            </a:extLst>
          </a:blip>
          <a:stretch>
            <a:fillRect/>
          </a:stretch>
        </p:blipFill>
        <p:spPr>
          <a:xfrm>
            <a:off x="9886220" y="173838"/>
            <a:ext cx="1998361" cy="1998361"/>
          </a:xfrm>
          <a:prstGeom prst="rect">
            <a:avLst/>
          </a:prstGeom>
        </p:spPr>
      </p:pic>
      <p:pic>
        <p:nvPicPr>
          <p:cNvPr id="1028" name="Picture 4">
            <a:extLst>
              <a:ext uri="{FF2B5EF4-FFF2-40B4-BE49-F238E27FC236}">
                <a16:creationId xmlns:a16="http://schemas.microsoft.com/office/drawing/2014/main" id="{3A6A0DF1-4A14-4D56-941B-D3DD2F06708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0910"/>
            <a:ext cx="3125758" cy="24078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28494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158240" y="326136"/>
            <a:ext cx="9875520" cy="697992"/>
          </a:xfrm>
        </p:spPr>
        <p:txBody>
          <a:bodyPr/>
          <a:lstStyle/>
          <a:p>
            <a:pPr algn="ctr"/>
            <a:r>
              <a:rPr lang="cs-CZ" i="1" dirty="0"/>
              <a:t>AV blokáda II. stupně</a:t>
            </a:r>
          </a:p>
        </p:txBody>
      </p:sp>
      <p:sp>
        <p:nvSpPr>
          <p:cNvPr id="4" name="Zástupný symbol pro obsah 3"/>
          <p:cNvSpPr>
            <a:spLocks noGrp="1"/>
          </p:cNvSpPr>
          <p:nvPr>
            <p:ph sz="half" idx="1"/>
          </p:nvPr>
        </p:nvSpPr>
        <p:spPr>
          <a:xfrm>
            <a:off x="731519" y="1069848"/>
            <a:ext cx="5166360" cy="3867912"/>
          </a:xfrm>
        </p:spPr>
        <p:style>
          <a:lnRef idx="2">
            <a:schemeClr val="accent2"/>
          </a:lnRef>
          <a:fillRef idx="1">
            <a:schemeClr val="lt1"/>
          </a:fillRef>
          <a:effectRef idx="0">
            <a:schemeClr val="accent2"/>
          </a:effectRef>
          <a:fontRef idx="minor">
            <a:schemeClr val="dk1"/>
          </a:fontRef>
        </p:style>
        <p:txBody>
          <a:bodyPr>
            <a:noAutofit/>
          </a:bodyPr>
          <a:lstStyle/>
          <a:p>
            <a:pPr marL="0" indent="0" algn="ctr">
              <a:buNone/>
            </a:pPr>
            <a:r>
              <a:rPr lang="cs-CZ" sz="3000" b="1" u="sng" dirty="0"/>
              <a:t>Typ I - </a:t>
            </a:r>
            <a:r>
              <a:rPr lang="cs-CZ" sz="3000" b="1" u="sng" dirty="0" err="1"/>
              <a:t>Mobitz</a:t>
            </a:r>
            <a:r>
              <a:rPr lang="cs-CZ" sz="3000" b="1" u="sng" dirty="0"/>
              <a:t> I (</a:t>
            </a:r>
            <a:r>
              <a:rPr lang="cs-CZ" sz="3000" b="1" u="sng" dirty="0" err="1"/>
              <a:t>Wenckebach</a:t>
            </a:r>
            <a:r>
              <a:rPr lang="cs-CZ" sz="3000" b="1" u="sng" dirty="0"/>
              <a:t>)</a:t>
            </a:r>
          </a:p>
          <a:p>
            <a:pPr marL="342900" indent="-342900">
              <a:lnSpc>
                <a:spcPct val="110000"/>
              </a:lnSpc>
            </a:pPr>
            <a:r>
              <a:rPr lang="cs-CZ" dirty="0"/>
              <a:t>v srdci: postupně pomalejší AV vedení až jeden převod vypadne</a:t>
            </a:r>
            <a:endParaRPr lang="cs-CZ" sz="2200" dirty="0"/>
          </a:p>
          <a:p>
            <a:pPr marL="342900" indent="-342900">
              <a:lnSpc>
                <a:spcPct val="110000"/>
              </a:lnSpc>
            </a:pPr>
            <a:r>
              <a:rPr lang="cs-CZ" sz="2200" dirty="0"/>
              <a:t>na EKG: </a:t>
            </a:r>
          </a:p>
          <a:p>
            <a:pPr marL="1120140" lvl="3" indent="-342900">
              <a:lnSpc>
                <a:spcPct val="110000"/>
              </a:lnSpc>
            </a:pPr>
            <a:r>
              <a:rPr lang="cs-CZ" sz="2200" b="1" dirty="0"/>
              <a:t>nepravidelný RR </a:t>
            </a:r>
            <a:r>
              <a:rPr lang="cs-CZ" sz="2200" dirty="0"/>
              <a:t>interval</a:t>
            </a:r>
          </a:p>
          <a:p>
            <a:pPr marL="1120140" lvl="3" indent="-342900">
              <a:lnSpc>
                <a:spcPct val="110000"/>
              </a:lnSpc>
            </a:pPr>
            <a:r>
              <a:rPr lang="cs-CZ" sz="2200" b="1" dirty="0"/>
              <a:t>PQ</a:t>
            </a:r>
            <a:r>
              <a:rPr lang="cs-CZ" sz="2200" dirty="0"/>
              <a:t> se postupně </a:t>
            </a:r>
            <a:r>
              <a:rPr lang="cs-CZ" sz="2200" b="1" dirty="0"/>
              <a:t>prodlužuje až do výpadku</a:t>
            </a:r>
          </a:p>
          <a:p>
            <a:pPr marL="342900" indent="-342900">
              <a:lnSpc>
                <a:spcPct val="110000"/>
              </a:lnSpc>
            </a:pPr>
            <a:r>
              <a:rPr lang="cs-CZ" sz="2200" dirty="0"/>
              <a:t>nejčastěji P/QRS - </a:t>
            </a:r>
            <a:r>
              <a:rPr lang="sk-SK" sz="2200" b="1" dirty="0"/>
              <a:t>3:2, 4:3, 5:4</a:t>
            </a:r>
          </a:p>
        </p:txBody>
      </p:sp>
      <p:sp>
        <p:nvSpPr>
          <p:cNvPr id="5" name="Zástupný symbol pro obsah 4"/>
          <p:cNvSpPr>
            <a:spLocks noGrp="1"/>
          </p:cNvSpPr>
          <p:nvPr>
            <p:ph sz="half" idx="2"/>
          </p:nvPr>
        </p:nvSpPr>
        <p:spPr>
          <a:xfrm>
            <a:off x="6294123" y="1069848"/>
            <a:ext cx="5166358" cy="3867912"/>
          </a:xfrm>
        </p:spPr>
        <p:style>
          <a:lnRef idx="2">
            <a:schemeClr val="accent2"/>
          </a:lnRef>
          <a:fillRef idx="1">
            <a:schemeClr val="lt1"/>
          </a:fillRef>
          <a:effectRef idx="0">
            <a:schemeClr val="accent2"/>
          </a:effectRef>
          <a:fontRef idx="minor">
            <a:schemeClr val="dk1"/>
          </a:fontRef>
        </p:style>
        <p:txBody>
          <a:bodyPr>
            <a:normAutofit/>
          </a:bodyPr>
          <a:lstStyle/>
          <a:p>
            <a:pPr marL="0" indent="0" algn="ctr">
              <a:buNone/>
            </a:pPr>
            <a:r>
              <a:rPr lang="cs-CZ" sz="3000" b="1" u="sng" dirty="0"/>
              <a:t>Typ II -  </a:t>
            </a:r>
            <a:r>
              <a:rPr lang="cs-CZ" sz="3000" b="1" u="sng" dirty="0" err="1"/>
              <a:t>Mobitz</a:t>
            </a:r>
            <a:r>
              <a:rPr lang="cs-CZ" sz="3000" b="1" u="sng" dirty="0"/>
              <a:t> II</a:t>
            </a:r>
          </a:p>
          <a:p>
            <a:pPr marL="342900" indent="-342900"/>
            <a:r>
              <a:rPr lang="cs-CZ" sz="2200" dirty="0"/>
              <a:t>v srdci: nepravidelný výpadek převodu</a:t>
            </a:r>
          </a:p>
          <a:p>
            <a:pPr marL="342900" indent="-342900"/>
            <a:r>
              <a:rPr lang="cs-CZ" dirty="0"/>
              <a:t>na EKG: </a:t>
            </a:r>
            <a:endParaRPr lang="cs-CZ" sz="2200" dirty="0"/>
          </a:p>
          <a:p>
            <a:pPr marL="845820" lvl="2" indent="-342900"/>
            <a:r>
              <a:rPr lang="cs-CZ" sz="2200" b="1" dirty="0"/>
              <a:t>nepřevedení P</a:t>
            </a:r>
            <a:r>
              <a:rPr lang="cs-CZ" sz="2200" dirty="0"/>
              <a:t> vlny </a:t>
            </a:r>
            <a:r>
              <a:rPr lang="cs-CZ" sz="2200" b="1" dirty="0"/>
              <a:t>bez postupného prodlužování PQ </a:t>
            </a:r>
            <a:r>
              <a:rPr lang="cs-CZ" sz="2200" dirty="0"/>
              <a:t>intervalu</a:t>
            </a:r>
          </a:p>
          <a:p>
            <a:pPr marL="342900" indent="-342900"/>
            <a:r>
              <a:rPr lang="cs-CZ" sz="2200" b="1" dirty="0"/>
              <a:t>závažnější</a:t>
            </a:r>
            <a:r>
              <a:rPr lang="cs-CZ" sz="2200" dirty="0"/>
              <a:t> než </a:t>
            </a:r>
            <a:r>
              <a:rPr lang="cs-CZ" sz="2200" dirty="0" err="1"/>
              <a:t>Mobitz</a:t>
            </a:r>
            <a:r>
              <a:rPr lang="cs-CZ" sz="2200" dirty="0"/>
              <a:t> I – zaveden </a:t>
            </a:r>
            <a:r>
              <a:rPr lang="cs-CZ" sz="2200" dirty="0">
                <a:solidFill>
                  <a:srgbClr val="FF0000"/>
                </a:solidFill>
              </a:rPr>
              <a:t>pacemaker!</a:t>
            </a:r>
          </a:p>
        </p:txBody>
      </p:sp>
      <p:pic>
        <p:nvPicPr>
          <p:cNvPr id="6" name="Picture 2" descr="https://upload.wikimedia.org/wikipedia/commons/8/88/Second_degree_heart_block.png">
            <a:extLst>
              <a:ext uri="{FF2B5EF4-FFF2-40B4-BE49-F238E27FC236}">
                <a16:creationId xmlns:a16="http://schemas.microsoft.com/office/drawing/2014/main" id="{9D683006-627E-4949-9192-C31079D25E4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894" t="6989" r="2142" b="69358"/>
          <a:stretch/>
        </p:blipFill>
        <p:spPr bwMode="auto">
          <a:xfrm>
            <a:off x="731517" y="4983480"/>
            <a:ext cx="5166361" cy="123974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https://upload.wikimedia.org/wikipedia/commons/8/88/Second_degree_heart_block.png">
            <a:extLst>
              <a:ext uri="{FF2B5EF4-FFF2-40B4-BE49-F238E27FC236}">
                <a16:creationId xmlns:a16="http://schemas.microsoft.com/office/drawing/2014/main" id="{2C2F6C09-8C83-44C1-860D-6914B714119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328" t="40301" r="2356" b="34860"/>
          <a:stretch/>
        </p:blipFill>
        <p:spPr bwMode="auto">
          <a:xfrm>
            <a:off x="6294121" y="4983480"/>
            <a:ext cx="5166359" cy="1238482"/>
          </a:xfrm>
          <a:prstGeom prst="rect">
            <a:avLst/>
          </a:prstGeom>
          <a:noFill/>
          <a:extLst>
            <a:ext uri="{909E8E84-426E-40DD-AFC4-6F175D3DCCD1}">
              <a14:hiddenFill xmlns:a14="http://schemas.microsoft.com/office/drawing/2010/main">
                <a:solidFill>
                  <a:srgbClr val="FFFFFF"/>
                </a:solidFill>
              </a14:hiddenFill>
            </a:ext>
          </a:extLst>
        </p:spPr>
      </p:pic>
      <p:sp>
        <p:nvSpPr>
          <p:cNvPr id="8" name="Obdĺžnik 7">
            <a:extLst>
              <a:ext uri="{FF2B5EF4-FFF2-40B4-BE49-F238E27FC236}">
                <a16:creationId xmlns:a16="http://schemas.microsoft.com/office/drawing/2014/main" id="{12D1106A-9E6F-484F-B291-5C9CAE224F3D}"/>
              </a:ext>
            </a:extLst>
          </p:cNvPr>
          <p:cNvSpPr/>
          <p:nvPr/>
        </p:nvSpPr>
        <p:spPr>
          <a:xfrm>
            <a:off x="490727" y="6389075"/>
            <a:ext cx="11210544" cy="215444"/>
          </a:xfrm>
          <a:prstGeom prst="rect">
            <a:avLst/>
          </a:prstGeom>
        </p:spPr>
        <p:txBody>
          <a:bodyPr wrap="square">
            <a:spAutoFit/>
          </a:bodyPr>
          <a:lstStyle/>
          <a:p>
            <a:pPr algn="ctr"/>
            <a:r>
              <a:rPr lang="en-US" sz="800" i="1" dirty="0">
                <a:solidFill>
                  <a:schemeClr val="bg2">
                    <a:lumMod val="75000"/>
                  </a:schemeClr>
                </a:solidFill>
              </a:rPr>
              <a:t>Wikipedia contributors. (2019, August 4). Second-degree atrioventricular block. In Wikipedia, The Free Encyclopedia. Retrieved 13:32, January 11, 2020, from </a:t>
            </a:r>
            <a:r>
              <a:rPr lang="en-US" sz="800" i="1" dirty="0">
                <a:solidFill>
                  <a:schemeClr val="bg2">
                    <a:lumMod val="75000"/>
                  </a:schemeClr>
                </a:solidFill>
                <a:hlinkClick r:id="rId4">
                  <a:extLst>
                    <a:ext uri="{A12FA001-AC4F-418D-AE19-62706E023703}">
                      <ahyp:hlinkClr xmlns:ahyp="http://schemas.microsoft.com/office/drawing/2018/hyperlinkcolor" val="tx"/>
                    </a:ext>
                  </a:extLst>
                </a:hlinkClick>
              </a:rPr>
              <a:t>https://en.wikipedia.org/w/index.php?title=Second-degree_atrioventricular_block&amp;oldid=909273898</a:t>
            </a:r>
            <a:endParaRPr lang="cs-CZ" sz="800" i="1" dirty="0">
              <a:solidFill>
                <a:schemeClr val="bg2">
                  <a:lumMod val="75000"/>
                </a:schemeClr>
              </a:solidFill>
            </a:endParaRPr>
          </a:p>
        </p:txBody>
      </p:sp>
    </p:spTree>
    <p:extLst>
      <p:ext uri="{BB962C8B-B14F-4D97-AF65-F5344CB8AC3E}">
        <p14:creationId xmlns:p14="http://schemas.microsoft.com/office/powerpoint/2010/main" val="19310972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p:cNvSpPr>
            <a:spLocks noGrp="1"/>
          </p:cNvSpPr>
          <p:nvPr>
            <p:ph type="title"/>
          </p:nvPr>
        </p:nvSpPr>
        <p:spPr>
          <a:xfrm>
            <a:off x="1408176" y="256501"/>
            <a:ext cx="9875520" cy="1356360"/>
          </a:xfrm>
        </p:spPr>
        <p:txBody>
          <a:bodyPr>
            <a:normAutofit/>
          </a:bodyPr>
          <a:lstStyle/>
          <a:p>
            <a:pPr algn="ctr"/>
            <a:r>
              <a:rPr lang="cs-CZ" sz="4000" i="1" dirty="0" err="1"/>
              <a:t>Mobitz</a:t>
            </a:r>
            <a:r>
              <a:rPr lang="cs-CZ" sz="4000" i="1" dirty="0"/>
              <a:t> I vs. </a:t>
            </a:r>
            <a:r>
              <a:rPr lang="cs-CZ" sz="4000" i="1" dirty="0" err="1"/>
              <a:t>Mobitz</a:t>
            </a:r>
            <a:r>
              <a:rPr lang="cs-CZ" sz="4000" i="1" dirty="0"/>
              <a:t> II</a:t>
            </a:r>
          </a:p>
        </p:txBody>
      </p:sp>
      <p:pic>
        <p:nvPicPr>
          <p:cNvPr id="4098" name="Picture 2" descr="https://upload.wikimedia.org/wikipedia/commons/8/88/Second_degree_heart_block.png">
            <a:extLst>
              <a:ext uri="{FF2B5EF4-FFF2-40B4-BE49-F238E27FC236}">
                <a16:creationId xmlns:a16="http://schemas.microsoft.com/office/drawing/2014/main" id="{46345C96-F121-4C3C-88B7-4721ABE08C7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32614"/>
          <a:stretch/>
        </p:blipFill>
        <p:spPr bwMode="auto">
          <a:xfrm>
            <a:off x="1812904" y="1413320"/>
            <a:ext cx="8566191" cy="4975755"/>
          </a:xfrm>
          <a:prstGeom prst="rect">
            <a:avLst/>
          </a:prstGeom>
          <a:noFill/>
          <a:extLst>
            <a:ext uri="{909E8E84-426E-40DD-AFC4-6F175D3DCCD1}">
              <a14:hiddenFill xmlns:a14="http://schemas.microsoft.com/office/drawing/2010/main">
                <a:solidFill>
                  <a:srgbClr val="FFFFFF"/>
                </a:solidFill>
              </a14:hiddenFill>
            </a:ext>
          </a:extLst>
        </p:spPr>
      </p:pic>
      <p:sp>
        <p:nvSpPr>
          <p:cNvPr id="2" name="Obdĺžnik 1">
            <a:extLst>
              <a:ext uri="{FF2B5EF4-FFF2-40B4-BE49-F238E27FC236}">
                <a16:creationId xmlns:a16="http://schemas.microsoft.com/office/drawing/2014/main" id="{C28D2244-72FD-44EB-9569-3C23655F79FB}"/>
              </a:ext>
            </a:extLst>
          </p:cNvPr>
          <p:cNvSpPr/>
          <p:nvPr/>
        </p:nvSpPr>
        <p:spPr>
          <a:xfrm>
            <a:off x="490727" y="6389075"/>
            <a:ext cx="11210544" cy="215444"/>
          </a:xfrm>
          <a:prstGeom prst="rect">
            <a:avLst/>
          </a:prstGeom>
        </p:spPr>
        <p:txBody>
          <a:bodyPr wrap="square">
            <a:spAutoFit/>
          </a:bodyPr>
          <a:lstStyle/>
          <a:p>
            <a:pPr algn="ctr"/>
            <a:r>
              <a:rPr lang="en-US" sz="800" i="1" dirty="0">
                <a:solidFill>
                  <a:schemeClr val="bg2">
                    <a:lumMod val="75000"/>
                  </a:schemeClr>
                </a:solidFill>
              </a:rPr>
              <a:t>Wikipedia contributors. (2019, August 4). Second-degree atrioventricular block. In Wikipedia, The Free Encyclopedia. Retrieved 13:32, January 11, 2020, from </a:t>
            </a:r>
            <a:r>
              <a:rPr lang="en-US" sz="800" i="1" dirty="0">
                <a:solidFill>
                  <a:schemeClr val="bg2">
                    <a:lumMod val="75000"/>
                  </a:schemeClr>
                </a:solidFill>
                <a:hlinkClick r:id="rId4">
                  <a:extLst>
                    <a:ext uri="{A12FA001-AC4F-418D-AE19-62706E023703}">
                      <ahyp:hlinkClr xmlns:ahyp="http://schemas.microsoft.com/office/drawing/2018/hyperlinkcolor" val="tx"/>
                    </a:ext>
                  </a:extLst>
                </a:hlinkClick>
              </a:rPr>
              <a:t>https://en.wikipedia.org/w/index.php?title=Second-degree_atrioventricular_block&amp;oldid=909273898</a:t>
            </a:r>
            <a:endParaRPr lang="cs-CZ" sz="800" i="1" dirty="0">
              <a:solidFill>
                <a:schemeClr val="bg2">
                  <a:lumMod val="75000"/>
                </a:schemeClr>
              </a:solidFill>
            </a:endParaRPr>
          </a:p>
        </p:txBody>
      </p:sp>
    </p:spTree>
    <p:extLst>
      <p:ext uri="{BB962C8B-B14F-4D97-AF65-F5344CB8AC3E}">
        <p14:creationId xmlns:p14="http://schemas.microsoft.com/office/powerpoint/2010/main" val="3621680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lgn="ctr"/>
            <a:r>
              <a:rPr lang="sk-SK" i="1" dirty="0"/>
              <a:t>AV blokáda III. </a:t>
            </a:r>
            <a:r>
              <a:rPr lang="sk-SK" i="1" dirty="0" err="1"/>
              <a:t>stupně</a:t>
            </a:r>
            <a:endParaRPr lang="sk-SK" i="1" dirty="0"/>
          </a:p>
        </p:txBody>
      </p:sp>
      <p:sp>
        <p:nvSpPr>
          <p:cNvPr id="3" name="Zástupný symbol pro obsah 2"/>
          <p:cNvSpPr>
            <a:spLocks noGrp="1"/>
          </p:cNvSpPr>
          <p:nvPr>
            <p:ph idx="1"/>
          </p:nvPr>
        </p:nvSpPr>
        <p:spPr>
          <a:xfrm>
            <a:off x="1556004" y="1762149"/>
            <a:ext cx="9079992" cy="4713601"/>
          </a:xfrm>
        </p:spPr>
        <p:txBody>
          <a:bodyPr>
            <a:normAutofit/>
          </a:bodyPr>
          <a:lstStyle/>
          <a:p>
            <a:pPr marL="342900" indent="-342900">
              <a:lnSpc>
                <a:spcPct val="150000"/>
              </a:lnSpc>
            </a:pPr>
            <a:r>
              <a:rPr lang="cs-CZ" sz="2400" dirty="0"/>
              <a:t>AV uzel je úplně zablokovaný, </a:t>
            </a:r>
            <a:r>
              <a:rPr lang="cs-CZ" sz="2400" dirty="0" err="1"/>
              <a:t>najčastajšie</a:t>
            </a:r>
            <a:r>
              <a:rPr lang="cs-CZ" sz="2400" dirty="0"/>
              <a:t> po infarkte </a:t>
            </a:r>
            <a:r>
              <a:rPr lang="cs-CZ" sz="2400" dirty="0" err="1"/>
              <a:t>spodnej</a:t>
            </a:r>
            <a:r>
              <a:rPr lang="cs-CZ" sz="2400" dirty="0"/>
              <a:t> steny</a:t>
            </a:r>
          </a:p>
          <a:p>
            <a:pPr marL="342900" indent="-342900">
              <a:lnSpc>
                <a:spcPct val="150000"/>
              </a:lnSpc>
            </a:pPr>
            <a:r>
              <a:rPr lang="cs-CZ" sz="2400" dirty="0"/>
              <a:t>v srdci: síně a komory mají vlastní rytmus, jsou navzájem nezávislé</a:t>
            </a:r>
          </a:p>
          <a:p>
            <a:pPr marL="342900" indent="-342900">
              <a:lnSpc>
                <a:spcPct val="150000"/>
              </a:lnSpc>
            </a:pPr>
            <a:r>
              <a:rPr lang="cs-CZ" sz="2400" dirty="0"/>
              <a:t>na EKG:</a:t>
            </a:r>
          </a:p>
          <a:p>
            <a:pPr marL="845820" lvl="2" indent="-342900">
              <a:lnSpc>
                <a:spcPct val="150000"/>
              </a:lnSpc>
            </a:pPr>
            <a:r>
              <a:rPr lang="cs-CZ" sz="2400" b="1" dirty="0"/>
              <a:t>P vlny a QRS komplex bez návaznosti </a:t>
            </a:r>
            <a:r>
              <a:rPr lang="cs-CZ" sz="2400" dirty="0"/>
              <a:t>– </a:t>
            </a:r>
            <a:r>
              <a:rPr lang="cs-CZ" sz="2400" b="1" dirty="0"/>
              <a:t>disociace</a:t>
            </a:r>
          </a:p>
          <a:p>
            <a:pPr marL="845820" lvl="2" indent="-342900">
              <a:lnSpc>
                <a:spcPct val="150000"/>
              </a:lnSpc>
            </a:pPr>
            <a:r>
              <a:rPr lang="cs-CZ" sz="2400" b="1" dirty="0" err="1"/>
              <a:t>junkční</a:t>
            </a:r>
            <a:r>
              <a:rPr lang="cs-CZ" sz="2400" dirty="0"/>
              <a:t> </a:t>
            </a:r>
            <a:r>
              <a:rPr lang="cs-CZ" sz="2400" dirty="0" err="1"/>
              <a:t>alebo</a:t>
            </a:r>
            <a:r>
              <a:rPr lang="cs-CZ" sz="2400" dirty="0"/>
              <a:t> </a:t>
            </a:r>
            <a:r>
              <a:rPr lang="cs-CZ" sz="2400" b="1" dirty="0"/>
              <a:t>komorový </a:t>
            </a:r>
            <a:r>
              <a:rPr lang="cs-CZ" sz="2400" dirty="0"/>
              <a:t>rytmus (</a:t>
            </a:r>
            <a:r>
              <a:rPr lang="cs-CZ" sz="2400" dirty="0" err="1"/>
              <a:t>suprahisálný</a:t>
            </a:r>
            <a:r>
              <a:rPr lang="cs-CZ" sz="2400" dirty="0"/>
              <a:t> vs </a:t>
            </a:r>
            <a:r>
              <a:rPr lang="cs-CZ" sz="2400" dirty="0" err="1"/>
              <a:t>infrahisálný</a:t>
            </a:r>
            <a:r>
              <a:rPr lang="cs-CZ" sz="2400" dirty="0"/>
              <a:t>)</a:t>
            </a:r>
          </a:p>
          <a:p>
            <a:pPr marL="845820" lvl="2" indent="-342900">
              <a:lnSpc>
                <a:spcPct val="150000"/>
              </a:lnSpc>
            </a:pPr>
            <a:r>
              <a:rPr lang="cs-CZ" sz="2400" dirty="0"/>
              <a:t>PP interval je konstantnější než RR interval </a:t>
            </a:r>
          </a:p>
          <a:p>
            <a:pPr marL="845820" lvl="2" indent="-342900">
              <a:lnSpc>
                <a:spcPct val="150000"/>
              </a:lnSpc>
            </a:pPr>
            <a:r>
              <a:rPr lang="sk-SK" sz="2400" b="1" dirty="0"/>
              <a:t>PQ </a:t>
            </a:r>
            <a:r>
              <a:rPr lang="sk-SK" sz="2400" dirty="0"/>
              <a:t>s </a:t>
            </a:r>
            <a:r>
              <a:rPr lang="sk-SK" sz="2400" b="1" dirty="0" err="1"/>
              <a:t>proměnlivou</a:t>
            </a:r>
            <a:r>
              <a:rPr lang="sk-SK" sz="2400" dirty="0"/>
              <a:t> </a:t>
            </a:r>
            <a:r>
              <a:rPr lang="sk-SK" sz="2400" dirty="0" err="1"/>
              <a:t>délkou</a:t>
            </a:r>
            <a:endParaRPr lang="cs-CZ" sz="2400" dirty="0"/>
          </a:p>
          <a:p>
            <a:pPr marL="0" indent="0">
              <a:lnSpc>
                <a:spcPct val="150000"/>
              </a:lnSpc>
              <a:buNone/>
            </a:pPr>
            <a:endParaRPr lang="cs-CZ" sz="2400" dirty="0"/>
          </a:p>
        </p:txBody>
      </p:sp>
    </p:spTree>
    <p:extLst>
      <p:ext uri="{BB962C8B-B14F-4D97-AF65-F5344CB8AC3E}">
        <p14:creationId xmlns:p14="http://schemas.microsoft.com/office/powerpoint/2010/main" val="14782600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ECG, Laddergram, 3rd degree complete av block, junctional escape rhythm, narrow qrs complexes">
            <a:extLst>
              <a:ext uri="{FF2B5EF4-FFF2-40B4-BE49-F238E27FC236}">
                <a16:creationId xmlns:a16="http://schemas.microsoft.com/office/drawing/2014/main" id="{50619599-25FF-47D9-9DF6-8C60B63372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2156" y="498517"/>
            <a:ext cx="8520416" cy="2730406"/>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Laddergram, ECG, 3rd degree complete av block, ventricular escape rhythm, broad qrs complexes">
            <a:extLst>
              <a:ext uri="{FF2B5EF4-FFF2-40B4-BE49-F238E27FC236}">
                <a16:creationId xmlns:a16="http://schemas.microsoft.com/office/drawing/2014/main" id="{FE49618B-9041-484F-B758-09BC966A0E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22156" y="3488605"/>
            <a:ext cx="8520416" cy="2853122"/>
          </a:xfrm>
          <a:prstGeom prst="rect">
            <a:avLst/>
          </a:prstGeom>
          <a:noFill/>
          <a:extLst>
            <a:ext uri="{909E8E84-426E-40DD-AFC4-6F175D3DCCD1}">
              <a14:hiddenFill xmlns:a14="http://schemas.microsoft.com/office/drawing/2010/main">
                <a:solidFill>
                  <a:srgbClr val="FFFFFF"/>
                </a:solidFill>
              </a14:hiddenFill>
            </a:ext>
          </a:extLst>
        </p:spPr>
      </p:pic>
      <p:sp>
        <p:nvSpPr>
          <p:cNvPr id="2" name="Obdĺžnik 1">
            <a:extLst>
              <a:ext uri="{FF2B5EF4-FFF2-40B4-BE49-F238E27FC236}">
                <a16:creationId xmlns:a16="http://schemas.microsoft.com/office/drawing/2014/main" id="{00EDA800-E79A-43AE-8276-9EEA75F9B15E}"/>
              </a:ext>
            </a:extLst>
          </p:cNvPr>
          <p:cNvSpPr/>
          <p:nvPr/>
        </p:nvSpPr>
        <p:spPr>
          <a:xfrm>
            <a:off x="824484" y="6385965"/>
            <a:ext cx="10543032" cy="215444"/>
          </a:xfrm>
          <a:prstGeom prst="rect">
            <a:avLst/>
          </a:prstGeom>
        </p:spPr>
        <p:txBody>
          <a:bodyPr wrap="square">
            <a:spAutoFit/>
          </a:bodyPr>
          <a:lstStyle/>
          <a:p>
            <a:pPr algn="ctr"/>
            <a:r>
              <a:rPr lang="sk-SK" sz="800" i="1" dirty="0">
                <a:solidFill>
                  <a:schemeClr val="bg2">
                    <a:lumMod val="75000"/>
                  </a:schemeClr>
                </a:solidFill>
                <a:latin typeface="+mj-lt"/>
              </a:rPr>
              <a:t>BLAHÚT, Peter. AV blokáda III. stupňa. </a:t>
            </a:r>
            <a:r>
              <a:rPr lang="sk-SK" sz="800" i="1" dirty="0" err="1">
                <a:solidFill>
                  <a:schemeClr val="bg2">
                    <a:lumMod val="75000"/>
                  </a:schemeClr>
                </a:solidFill>
                <a:latin typeface="+mj-lt"/>
              </a:rPr>
              <a:t>TECHmED</a:t>
            </a:r>
            <a:r>
              <a:rPr lang="sk-SK" sz="800" i="1" dirty="0">
                <a:solidFill>
                  <a:schemeClr val="bg2">
                    <a:lumMod val="75000"/>
                  </a:schemeClr>
                </a:solidFill>
                <a:latin typeface="+mj-lt"/>
              </a:rPr>
              <a:t> [online]. 2017 [cit. 2020-01-11]. Dostupné z: https://www.techmed.sk/ekg-a-arytmologia-kniha/</a:t>
            </a:r>
            <a:endParaRPr lang="cs-CZ" sz="800" i="1" dirty="0">
              <a:solidFill>
                <a:schemeClr val="bg2">
                  <a:lumMod val="75000"/>
                </a:schemeClr>
              </a:solidFill>
              <a:latin typeface="+mj-lt"/>
            </a:endParaRPr>
          </a:p>
        </p:txBody>
      </p:sp>
    </p:spTree>
    <p:extLst>
      <p:ext uri="{BB962C8B-B14F-4D97-AF65-F5344CB8AC3E}">
        <p14:creationId xmlns:p14="http://schemas.microsoft.com/office/powerpoint/2010/main" val="23814343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1981200" y="4374360"/>
            <a:ext cx="8229600" cy="1542084"/>
          </a:xfrm>
        </p:spPr>
        <p:txBody>
          <a:bodyPr numCol="2">
            <a:normAutofit/>
          </a:bodyPr>
          <a:lstStyle/>
          <a:p>
            <a:r>
              <a:rPr lang="cs-CZ" dirty="0"/>
              <a:t>P vlny? </a:t>
            </a:r>
          </a:p>
          <a:p>
            <a:r>
              <a:rPr lang="cs-CZ" dirty="0"/>
              <a:t>Akce srdeční?</a:t>
            </a:r>
          </a:p>
          <a:p>
            <a:r>
              <a:rPr lang="cs-CZ" dirty="0"/>
              <a:t>Rytmus? </a:t>
            </a:r>
          </a:p>
          <a:p>
            <a:r>
              <a:rPr lang="cs-CZ" dirty="0"/>
              <a:t>Frekvence? </a:t>
            </a:r>
          </a:p>
          <a:p>
            <a:r>
              <a:rPr lang="cs-CZ" dirty="0"/>
              <a:t>PR interval?</a:t>
            </a:r>
          </a:p>
          <a:p>
            <a:r>
              <a:rPr lang="cs-CZ" dirty="0"/>
              <a:t>RR interval?</a:t>
            </a:r>
          </a:p>
        </p:txBody>
      </p:sp>
      <p:pic>
        <p:nvPicPr>
          <p:cNvPr id="4" name="Picture 2" descr="third degree heart block"/>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1956900" y="485296"/>
            <a:ext cx="8278200" cy="3689887"/>
          </a:xfrm>
          <a:prstGeom prst="rect">
            <a:avLst/>
          </a:prstGeom>
          <a:noFill/>
          <a:ln>
            <a:solidFill>
              <a:srgbClr val="C0000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28176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descr="third degree heart block">
            <a:extLst>
              <a:ext uri="{FF2B5EF4-FFF2-40B4-BE49-F238E27FC236}">
                <a16:creationId xmlns:a16="http://schemas.microsoft.com/office/drawing/2014/main" id="{6FBA38A8-4309-4E7B-B78F-A5C5B1E5159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1956900" y="485296"/>
            <a:ext cx="8278200" cy="3689887"/>
          </a:xfrm>
          <a:prstGeom prst="rect">
            <a:avLst/>
          </a:prstGeom>
          <a:noFill/>
          <a:ln>
            <a:solidFill>
              <a:srgbClr val="C00000"/>
            </a:solidFill>
          </a:ln>
          <a:extLst>
            <a:ext uri="{909E8E84-426E-40DD-AFC4-6F175D3DCCD1}">
              <a14:hiddenFill xmlns:a14="http://schemas.microsoft.com/office/drawing/2010/main">
                <a:solidFill>
                  <a:srgbClr val="FFFFFF"/>
                </a:solidFill>
              </a14:hiddenFill>
            </a:ext>
          </a:extLst>
        </p:spPr>
      </p:pic>
      <p:sp>
        <p:nvSpPr>
          <p:cNvPr id="3" name="Zástupný symbol pro obsah 2"/>
          <p:cNvSpPr>
            <a:spLocks noGrp="1"/>
          </p:cNvSpPr>
          <p:nvPr>
            <p:ph idx="1"/>
          </p:nvPr>
        </p:nvSpPr>
        <p:spPr>
          <a:xfrm>
            <a:off x="2002348" y="4380001"/>
            <a:ext cx="8229600" cy="2251496"/>
          </a:xfrm>
        </p:spPr>
        <p:txBody>
          <a:bodyPr numCol="2">
            <a:normAutofit lnSpcReduction="10000"/>
          </a:bodyPr>
          <a:lstStyle/>
          <a:p>
            <a:r>
              <a:rPr lang="cs-CZ" b="1" dirty="0"/>
              <a:t>P vlny? </a:t>
            </a:r>
          </a:p>
          <a:p>
            <a:r>
              <a:rPr lang="cs-CZ" b="1" dirty="0"/>
              <a:t>Akce srdeční?  </a:t>
            </a:r>
          </a:p>
          <a:p>
            <a:pPr lvl="2"/>
            <a:r>
              <a:rPr lang="cs-CZ">
                <a:solidFill>
                  <a:srgbClr val="C00000"/>
                </a:solidFill>
              </a:rPr>
              <a:t>Pravidelná?</a:t>
            </a:r>
            <a:endParaRPr lang="cs-CZ" dirty="0">
              <a:solidFill>
                <a:srgbClr val="C00000"/>
              </a:solidFill>
            </a:endParaRPr>
          </a:p>
          <a:p>
            <a:r>
              <a:rPr lang="cs-CZ" b="1" dirty="0"/>
              <a:t>Rytmus?</a:t>
            </a:r>
            <a:r>
              <a:rPr lang="cs-CZ" dirty="0"/>
              <a:t> </a:t>
            </a:r>
          </a:p>
          <a:p>
            <a:pPr lvl="2"/>
            <a:r>
              <a:rPr lang="cs-CZ" dirty="0" err="1">
                <a:solidFill>
                  <a:srgbClr val="C00000"/>
                </a:solidFill>
              </a:rPr>
              <a:t>Junkční</a:t>
            </a:r>
            <a:r>
              <a:rPr lang="cs-CZ" dirty="0">
                <a:solidFill>
                  <a:srgbClr val="C00000"/>
                </a:solidFill>
              </a:rPr>
              <a:t> </a:t>
            </a:r>
          </a:p>
          <a:p>
            <a:r>
              <a:rPr lang="cs-CZ" b="1" dirty="0"/>
              <a:t>Frekvence?</a:t>
            </a:r>
            <a:r>
              <a:rPr lang="cs-CZ" dirty="0"/>
              <a:t> </a:t>
            </a:r>
          </a:p>
          <a:p>
            <a:pPr lvl="2"/>
            <a:r>
              <a:rPr lang="cs-CZ" dirty="0">
                <a:solidFill>
                  <a:srgbClr val="C00000"/>
                </a:solidFill>
              </a:rPr>
              <a:t>42/min</a:t>
            </a:r>
          </a:p>
          <a:p>
            <a:r>
              <a:rPr lang="cs-CZ" b="1" dirty="0"/>
              <a:t>PR interval?</a:t>
            </a:r>
          </a:p>
          <a:p>
            <a:pPr lvl="2"/>
            <a:r>
              <a:rPr lang="cs-CZ" dirty="0">
                <a:solidFill>
                  <a:srgbClr val="C00000"/>
                </a:solidFill>
              </a:rPr>
              <a:t>Nepravidelný </a:t>
            </a:r>
          </a:p>
          <a:p>
            <a:r>
              <a:rPr lang="cs-CZ" b="1" dirty="0"/>
              <a:t>RR interval?</a:t>
            </a:r>
          </a:p>
          <a:p>
            <a:pPr lvl="2"/>
            <a:r>
              <a:rPr lang="cs-CZ" dirty="0">
                <a:solidFill>
                  <a:srgbClr val="C00000"/>
                </a:solidFill>
              </a:rPr>
              <a:t>1,4 s </a:t>
            </a:r>
          </a:p>
        </p:txBody>
      </p:sp>
      <p:sp>
        <p:nvSpPr>
          <p:cNvPr id="7" name="Šipka doprava 6"/>
          <p:cNvSpPr/>
          <p:nvPr/>
        </p:nvSpPr>
        <p:spPr>
          <a:xfrm rot="16200000">
            <a:off x="3602379" y="3091838"/>
            <a:ext cx="1079451" cy="25202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Šipka doprava 7"/>
          <p:cNvSpPr/>
          <p:nvPr/>
        </p:nvSpPr>
        <p:spPr>
          <a:xfrm rot="16200000">
            <a:off x="1585263" y="3072127"/>
            <a:ext cx="1079451" cy="25202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Šipka doprava 9"/>
          <p:cNvSpPr/>
          <p:nvPr/>
        </p:nvSpPr>
        <p:spPr>
          <a:xfrm rot="16200000">
            <a:off x="5568022" y="3091838"/>
            <a:ext cx="1079451" cy="25202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Šipka doprava 10"/>
          <p:cNvSpPr/>
          <p:nvPr/>
        </p:nvSpPr>
        <p:spPr>
          <a:xfrm rot="16200000">
            <a:off x="2581023" y="3072127"/>
            <a:ext cx="1079451" cy="25202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Šipka doprava 11"/>
          <p:cNvSpPr/>
          <p:nvPr/>
        </p:nvSpPr>
        <p:spPr>
          <a:xfrm rot="16200000">
            <a:off x="4593978" y="3072126"/>
            <a:ext cx="1079451" cy="25202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Šipka doprava 12"/>
          <p:cNvSpPr/>
          <p:nvPr/>
        </p:nvSpPr>
        <p:spPr>
          <a:xfrm rot="16200000">
            <a:off x="6629236" y="3091838"/>
            <a:ext cx="1079451" cy="25202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Šipka doprava 13"/>
          <p:cNvSpPr/>
          <p:nvPr/>
        </p:nvSpPr>
        <p:spPr>
          <a:xfrm rot="16200000">
            <a:off x="7644768" y="3072125"/>
            <a:ext cx="1079451" cy="25202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Šipka doprava 14"/>
          <p:cNvSpPr/>
          <p:nvPr/>
        </p:nvSpPr>
        <p:spPr>
          <a:xfrm rot="16200000">
            <a:off x="8630093" y="3072124"/>
            <a:ext cx="1079451" cy="25202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2660897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ĺžnik 3">
            <a:extLst>
              <a:ext uri="{FF2B5EF4-FFF2-40B4-BE49-F238E27FC236}">
                <a16:creationId xmlns:a16="http://schemas.microsoft.com/office/drawing/2014/main" id="{2E6A6B04-D531-4722-8EA0-223BE82082C9}"/>
              </a:ext>
            </a:extLst>
          </p:cNvPr>
          <p:cNvSpPr/>
          <p:nvPr/>
        </p:nvSpPr>
        <p:spPr>
          <a:xfrm>
            <a:off x="3349752" y="6642556"/>
            <a:ext cx="6096000" cy="215444"/>
          </a:xfrm>
          <a:prstGeom prst="rect">
            <a:avLst/>
          </a:prstGeom>
        </p:spPr>
        <p:txBody>
          <a:bodyPr>
            <a:spAutoFit/>
          </a:bodyPr>
          <a:lstStyle/>
          <a:p>
            <a:pPr algn="ctr"/>
            <a:r>
              <a:rPr lang="sk-SK" sz="800" i="1" dirty="0">
                <a:solidFill>
                  <a:schemeClr val="bg2">
                    <a:lumMod val="75000"/>
                  </a:schemeClr>
                </a:solidFill>
                <a:hlinkClick r:id="rId3">
                  <a:extLst>
                    <a:ext uri="{A12FA001-AC4F-418D-AE19-62706E023703}">
                      <ahyp:hlinkClr xmlns:ahyp="http://schemas.microsoft.com/office/drawing/2018/hyperlinkcolor" val="tx"/>
                    </a:ext>
                  </a:extLst>
                </a:hlinkClick>
              </a:rPr>
              <a:t>https://ecg.bidmc.harvard.edu/maven/dispcase.asp?ans=1&amp;rownum=20&amp;caseid=21&amp;prev=&amp;userans=&amp;buttonshow=Show+Answer</a:t>
            </a:r>
            <a:endParaRPr lang="cs-CZ" sz="800" i="1" dirty="0">
              <a:solidFill>
                <a:schemeClr val="bg2">
                  <a:lumMod val="75000"/>
                </a:schemeClr>
              </a:solidFill>
            </a:endParaRPr>
          </a:p>
        </p:txBody>
      </p:sp>
      <p:pic>
        <p:nvPicPr>
          <p:cNvPr id="5" name="Obrázok 4" descr="Obrázok, na ktorom je text, rad, diagram, vývoj&#10;&#10;Automaticky generovaný popis">
            <a:extLst>
              <a:ext uri="{FF2B5EF4-FFF2-40B4-BE49-F238E27FC236}">
                <a16:creationId xmlns:a16="http://schemas.microsoft.com/office/drawing/2014/main" id="{A539A21C-91A3-10EC-D7AA-FD81C2E161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1064" y="217117"/>
            <a:ext cx="11680388" cy="5595853"/>
          </a:xfrm>
          <a:prstGeom prst="rect">
            <a:avLst/>
          </a:prstGeom>
        </p:spPr>
      </p:pic>
      <p:sp>
        <p:nvSpPr>
          <p:cNvPr id="6" name="BlokTextu 5">
            <a:extLst>
              <a:ext uri="{FF2B5EF4-FFF2-40B4-BE49-F238E27FC236}">
                <a16:creationId xmlns:a16="http://schemas.microsoft.com/office/drawing/2014/main" id="{A594D0C1-ADEB-F468-E663-608A8BF0E730}"/>
              </a:ext>
            </a:extLst>
          </p:cNvPr>
          <p:cNvSpPr txBox="1"/>
          <p:nvPr/>
        </p:nvSpPr>
        <p:spPr>
          <a:xfrm>
            <a:off x="898071" y="6028294"/>
            <a:ext cx="2111412" cy="369332"/>
          </a:xfrm>
          <a:prstGeom prst="rect">
            <a:avLst/>
          </a:prstGeom>
          <a:noFill/>
        </p:spPr>
        <p:txBody>
          <a:bodyPr wrap="none" rtlCol="0">
            <a:spAutoFit/>
          </a:bodyPr>
          <a:lstStyle/>
          <a:p>
            <a:r>
              <a:rPr lang="sk-SK" dirty="0"/>
              <a:t>A = AV blok 1 stupňa</a:t>
            </a:r>
          </a:p>
        </p:txBody>
      </p:sp>
      <p:sp>
        <p:nvSpPr>
          <p:cNvPr id="7" name="BlokTextu 6">
            <a:extLst>
              <a:ext uri="{FF2B5EF4-FFF2-40B4-BE49-F238E27FC236}">
                <a16:creationId xmlns:a16="http://schemas.microsoft.com/office/drawing/2014/main" id="{F6DF3A97-9B28-D5B7-CE2C-7B2261D0F8C2}"/>
              </a:ext>
            </a:extLst>
          </p:cNvPr>
          <p:cNvSpPr txBox="1"/>
          <p:nvPr/>
        </p:nvSpPr>
        <p:spPr>
          <a:xfrm>
            <a:off x="3689173" y="6026768"/>
            <a:ext cx="1306768" cy="369332"/>
          </a:xfrm>
          <a:prstGeom prst="rect">
            <a:avLst/>
          </a:prstGeom>
          <a:noFill/>
        </p:spPr>
        <p:txBody>
          <a:bodyPr wrap="none" rtlCol="0">
            <a:spAutoFit/>
          </a:bodyPr>
          <a:lstStyle/>
          <a:p>
            <a:r>
              <a:rPr lang="sk-SK" dirty="0"/>
              <a:t>B = </a:t>
            </a:r>
            <a:r>
              <a:rPr lang="sk-SK" dirty="0" err="1"/>
              <a:t>Mobitz</a:t>
            </a:r>
            <a:r>
              <a:rPr lang="sk-SK" dirty="0"/>
              <a:t> I</a:t>
            </a:r>
          </a:p>
        </p:txBody>
      </p:sp>
      <p:sp>
        <p:nvSpPr>
          <p:cNvPr id="8" name="BlokTextu 7">
            <a:extLst>
              <a:ext uri="{FF2B5EF4-FFF2-40B4-BE49-F238E27FC236}">
                <a16:creationId xmlns:a16="http://schemas.microsoft.com/office/drawing/2014/main" id="{C24E9FB4-EBB0-A867-AD60-D3216A7B5C07}"/>
              </a:ext>
            </a:extLst>
          </p:cNvPr>
          <p:cNvSpPr txBox="1"/>
          <p:nvPr/>
        </p:nvSpPr>
        <p:spPr>
          <a:xfrm>
            <a:off x="6286290" y="6059425"/>
            <a:ext cx="1362874" cy="369332"/>
          </a:xfrm>
          <a:prstGeom prst="rect">
            <a:avLst/>
          </a:prstGeom>
          <a:noFill/>
        </p:spPr>
        <p:txBody>
          <a:bodyPr wrap="none" rtlCol="0">
            <a:spAutoFit/>
          </a:bodyPr>
          <a:lstStyle/>
          <a:p>
            <a:r>
              <a:rPr lang="sk-SK" dirty="0"/>
              <a:t>C = </a:t>
            </a:r>
            <a:r>
              <a:rPr lang="sk-SK" dirty="0" err="1"/>
              <a:t>Mobitz</a:t>
            </a:r>
            <a:r>
              <a:rPr lang="sk-SK" dirty="0"/>
              <a:t> II</a:t>
            </a:r>
          </a:p>
        </p:txBody>
      </p:sp>
      <p:sp>
        <p:nvSpPr>
          <p:cNvPr id="9" name="BlokTextu 8">
            <a:extLst>
              <a:ext uri="{FF2B5EF4-FFF2-40B4-BE49-F238E27FC236}">
                <a16:creationId xmlns:a16="http://schemas.microsoft.com/office/drawing/2014/main" id="{A6240AE6-A724-33A1-D7A4-78C1E7F84274}"/>
              </a:ext>
            </a:extLst>
          </p:cNvPr>
          <p:cNvSpPr txBox="1"/>
          <p:nvPr/>
        </p:nvSpPr>
        <p:spPr>
          <a:xfrm>
            <a:off x="8891423" y="6026768"/>
            <a:ext cx="2121030" cy="369332"/>
          </a:xfrm>
          <a:prstGeom prst="rect">
            <a:avLst/>
          </a:prstGeom>
          <a:noFill/>
        </p:spPr>
        <p:txBody>
          <a:bodyPr wrap="none" rtlCol="0">
            <a:spAutoFit/>
          </a:bodyPr>
          <a:lstStyle/>
          <a:p>
            <a:r>
              <a:rPr lang="sk-SK" dirty="0"/>
              <a:t>D = AV blok 3 stupňa</a:t>
            </a:r>
          </a:p>
        </p:txBody>
      </p:sp>
    </p:spTree>
    <p:extLst>
      <p:ext uri="{BB962C8B-B14F-4D97-AF65-F5344CB8AC3E}">
        <p14:creationId xmlns:p14="http://schemas.microsoft.com/office/powerpoint/2010/main" val="24407001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ĺžnik 3">
            <a:extLst>
              <a:ext uri="{FF2B5EF4-FFF2-40B4-BE49-F238E27FC236}">
                <a16:creationId xmlns:a16="http://schemas.microsoft.com/office/drawing/2014/main" id="{2E6A6B04-D531-4722-8EA0-223BE82082C9}"/>
              </a:ext>
            </a:extLst>
          </p:cNvPr>
          <p:cNvSpPr/>
          <p:nvPr/>
        </p:nvSpPr>
        <p:spPr>
          <a:xfrm>
            <a:off x="3349752" y="6642556"/>
            <a:ext cx="6096000" cy="215444"/>
          </a:xfrm>
          <a:prstGeom prst="rect">
            <a:avLst/>
          </a:prstGeom>
        </p:spPr>
        <p:txBody>
          <a:bodyPr>
            <a:spAutoFit/>
          </a:bodyPr>
          <a:lstStyle/>
          <a:p>
            <a:pPr algn="ctr"/>
            <a:r>
              <a:rPr lang="sk-SK" sz="800" i="1" dirty="0">
                <a:solidFill>
                  <a:schemeClr val="bg2">
                    <a:lumMod val="75000"/>
                  </a:schemeClr>
                </a:solidFill>
                <a:hlinkClick r:id="rId3">
                  <a:extLst>
                    <a:ext uri="{A12FA001-AC4F-418D-AE19-62706E023703}">
                      <ahyp:hlinkClr xmlns:ahyp="http://schemas.microsoft.com/office/drawing/2018/hyperlinkcolor" val="tx"/>
                    </a:ext>
                  </a:extLst>
                </a:hlinkClick>
              </a:rPr>
              <a:t>https://ecg.bidmc.harvard.edu/maven/dispcase.asp?ans=1&amp;rownum=20&amp;caseid=21&amp;prev=&amp;userans=&amp;buttonshow=Show+Answer</a:t>
            </a:r>
            <a:endParaRPr lang="cs-CZ" sz="800" i="1" dirty="0">
              <a:solidFill>
                <a:schemeClr val="bg2">
                  <a:lumMod val="75000"/>
                </a:schemeClr>
              </a:solidFill>
            </a:endParaRPr>
          </a:p>
        </p:txBody>
      </p:sp>
      <p:pic>
        <p:nvPicPr>
          <p:cNvPr id="5" name="Obrázok 4" descr="Obrázok, na ktorom je text, rad, diagram, vývoj&#10;&#10;Automaticky generovaný popis">
            <a:extLst>
              <a:ext uri="{FF2B5EF4-FFF2-40B4-BE49-F238E27FC236}">
                <a16:creationId xmlns:a16="http://schemas.microsoft.com/office/drawing/2014/main" id="{A539A21C-91A3-10EC-D7AA-FD81C2E161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1064" y="217117"/>
            <a:ext cx="11680388" cy="5595853"/>
          </a:xfrm>
          <a:prstGeom prst="rect">
            <a:avLst/>
          </a:prstGeom>
        </p:spPr>
      </p:pic>
      <p:sp>
        <p:nvSpPr>
          <p:cNvPr id="6" name="BlokTextu 5">
            <a:extLst>
              <a:ext uri="{FF2B5EF4-FFF2-40B4-BE49-F238E27FC236}">
                <a16:creationId xmlns:a16="http://schemas.microsoft.com/office/drawing/2014/main" id="{A594D0C1-ADEB-F468-E663-608A8BF0E730}"/>
              </a:ext>
            </a:extLst>
          </p:cNvPr>
          <p:cNvSpPr txBox="1"/>
          <p:nvPr/>
        </p:nvSpPr>
        <p:spPr>
          <a:xfrm>
            <a:off x="898071" y="6028294"/>
            <a:ext cx="2111412" cy="369332"/>
          </a:xfrm>
          <a:prstGeom prst="rect">
            <a:avLst/>
          </a:prstGeom>
          <a:noFill/>
        </p:spPr>
        <p:txBody>
          <a:bodyPr wrap="none" rtlCol="0">
            <a:spAutoFit/>
          </a:bodyPr>
          <a:lstStyle/>
          <a:p>
            <a:r>
              <a:rPr lang="sk-SK" dirty="0"/>
              <a:t>A = AV blok 1 stupňa</a:t>
            </a:r>
          </a:p>
        </p:txBody>
      </p:sp>
      <p:sp>
        <p:nvSpPr>
          <p:cNvPr id="7" name="BlokTextu 6">
            <a:extLst>
              <a:ext uri="{FF2B5EF4-FFF2-40B4-BE49-F238E27FC236}">
                <a16:creationId xmlns:a16="http://schemas.microsoft.com/office/drawing/2014/main" id="{F6DF3A97-9B28-D5B7-CE2C-7B2261D0F8C2}"/>
              </a:ext>
            </a:extLst>
          </p:cNvPr>
          <p:cNvSpPr txBox="1"/>
          <p:nvPr/>
        </p:nvSpPr>
        <p:spPr>
          <a:xfrm>
            <a:off x="3689173" y="6026768"/>
            <a:ext cx="1359668" cy="369332"/>
          </a:xfrm>
          <a:prstGeom prst="rect">
            <a:avLst/>
          </a:prstGeom>
          <a:noFill/>
        </p:spPr>
        <p:txBody>
          <a:bodyPr wrap="none" rtlCol="0">
            <a:spAutoFit/>
          </a:bodyPr>
          <a:lstStyle/>
          <a:p>
            <a:r>
              <a:rPr lang="sk-SK" b="1" dirty="0"/>
              <a:t>B = </a:t>
            </a:r>
            <a:r>
              <a:rPr lang="sk-SK" b="1" dirty="0" err="1"/>
              <a:t>Mobitz</a:t>
            </a:r>
            <a:r>
              <a:rPr lang="sk-SK" b="1" dirty="0"/>
              <a:t> I</a:t>
            </a:r>
          </a:p>
        </p:txBody>
      </p:sp>
      <p:sp>
        <p:nvSpPr>
          <p:cNvPr id="8" name="BlokTextu 7">
            <a:extLst>
              <a:ext uri="{FF2B5EF4-FFF2-40B4-BE49-F238E27FC236}">
                <a16:creationId xmlns:a16="http://schemas.microsoft.com/office/drawing/2014/main" id="{C24E9FB4-EBB0-A867-AD60-D3216A7B5C07}"/>
              </a:ext>
            </a:extLst>
          </p:cNvPr>
          <p:cNvSpPr txBox="1"/>
          <p:nvPr/>
        </p:nvSpPr>
        <p:spPr>
          <a:xfrm>
            <a:off x="6286290" y="6059425"/>
            <a:ext cx="1362874" cy="369332"/>
          </a:xfrm>
          <a:prstGeom prst="rect">
            <a:avLst/>
          </a:prstGeom>
          <a:noFill/>
        </p:spPr>
        <p:txBody>
          <a:bodyPr wrap="none" rtlCol="0">
            <a:spAutoFit/>
          </a:bodyPr>
          <a:lstStyle/>
          <a:p>
            <a:r>
              <a:rPr lang="sk-SK" dirty="0"/>
              <a:t>C = </a:t>
            </a:r>
            <a:r>
              <a:rPr lang="sk-SK" dirty="0" err="1"/>
              <a:t>Mobitz</a:t>
            </a:r>
            <a:r>
              <a:rPr lang="sk-SK" dirty="0"/>
              <a:t> II</a:t>
            </a:r>
          </a:p>
        </p:txBody>
      </p:sp>
      <p:sp>
        <p:nvSpPr>
          <p:cNvPr id="9" name="BlokTextu 8">
            <a:extLst>
              <a:ext uri="{FF2B5EF4-FFF2-40B4-BE49-F238E27FC236}">
                <a16:creationId xmlns:a16="http://schemas.microsoft.com/office/drawing/2014/main" id="{A6240AE6-A724-33A1-D7A4-78C1E7F84274}"/>
              </a:ext>
            </a:extLst>
          </p:cNvPr>
          <p:cNvSpPr txBox="1"/>
          <p:nvPr/>
        </p:nvSpPr>
        <p:spPr>
          <a:xfrm>
            <a:off x="8891423" y="6026768"/>
            <a:ext cx="2121030" cy="369332"/>
          </a:xfrm>
          <a:prstGeom prst="rect">
            <a:avLst/>
          </a:prstGeom>
          <a:noFill/>
        </p:spPr>
        <p:txBody>
          <a:bodyPr wrap="none" rtlCol="0">
            <a:spAutoFit/>
          </a:bodyPr>
          <a:lstStyle/>
          <a:p>
            <a:r>
              <a:rPr lang="sk-SK" dirty="0"/>
              <a:t>D = AV blok 3 stupňa</a:t>
            </a:r>
          </a:p>
        </p:txBody>
      </p:sp>
    </p:spTree>
    <p:extLst>
      <p:ext uri="{BB962C8B-B14F-4D97-AF65-F5344CB8AC3E}">
        <p14:creationId xmlns:p14="http://schemas.microsoft.com/office/powerpoint/2010/main" val="28844353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49A10F3-26F0-4CA7-AA61-DF9604050EA6}"/>
              </a:ext>
            </a:extLst>
          </p:cNvPr>
          <p:cNvSpPr>
            <a:spLocks noGrp="1"/>
          </p:cNvSpPr>
          <p:nvPr>
            <p:ph type="title"/>
          </p:nvPr>
        </p:nvSpPr>
        <p:spPr>
          <a:xfrm>
            <a:off x="3569677" y="2625969"/>
            <a:ext cx="9875520" cy="1356360"/>
          </a:xfrm>
        </p:spPr>
        <p:txBody>
          <a:bodyPr/>
          <a:lstStyle/>
          <a:p>
            <a:r>
              <a:rPr lang="sk-SK" b="1" dirty="0"/>
              <a:t>Dodatok k P vlne</a:t>
            </a:r>
          </a:p>
        </p:txBody>
      </p:sp>
    </p:spTree>
    <p:extLst>
      <p:ext uri="{BB962C8B-B14F-4D97-AF65-F5344CB8AC3E}">
        <p14:creationId xmlns:p14="http://schemas.microsoft.com/office/powerpoint/2010/main" val="14339161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BE9087B-4772-4A3C-8543-BF1B0095FFF4}"/>
              </a:ext>
            </a:extLst>
          </p:cNvPr>
          <p:cNvSpPr>
            <a:spLocks noGrp="1"/>
          </p:cNvSpPr>
          <p:nvPr>
            <p:ph type="title"/>
          </p:nvPr>
        </p:nvSpPr>
        <p:spPr/>
        <p:txBody>
          <a:bodyPr/>
          <a:lstStyle/>
          <a:p>
            <a:r>
              <a:rPr lang="sk-SK" dirty="0"/>
              <a:t>P </a:t>
            </a:r>
            <a:r>
              <a:rPr lang="sk-SK" dirty="0" err="1"/>
              <a:t>mitrale</a:t>
            </a:r>
            <a:endParaRPr lang="sk-SK" dirty="0"/>
          </a:p>
        </p:txBody>
      </p:sp>
      <p:pic>
        <p:nvPicPr>
          <p:cNvPr id="1026" name="Picture 2" descr="P mitrale - Hypertrofia ľavej predsiene (EKG kniha) | TECHmED">
            <a:extLst>
              <a:ext uri="{FF2B5EF4-FFF2-40B4-BE49-F238E27FC236}">
                <a16:creationId xmlns:a16="http://schemas.microsoft.com/office/drawing/2014/main" id="{7E2AF8F8-8467-04E6-00A1-7D9BCB2A8C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38330" y="1965960"/>
            <a:ext cx="7493000" cy="2501900"/>
          </a:xfrm>
          <a:prstGeom prst="rect">
            <a:avLst/>
          </a:prstGeom>
          <a:noFill/>
          <a:extLst>
            <a:ext uri="{909E8E84-426E-40DD-AFC4-6F175D3DCCD1}">
              <a14:hiddenFill xmlns:a14="http://schemas.microsoft.com/office/drawing/2010/main">
                <a:solidFill>
                  <a:srgbClr val="FFFFFF"/>
                </a:solidFill>
              </a14:hiddenFill>
            </a:ext>
          </a:extLst>
        </p:spPr>
      </p:pic>
      <p:sp>
        <p:nvSpPr>
          <p:cNvPr id="7" name="Zástupný objekt pre obsah 6">
            <a:extLst>
              <a:ext uri="{FF2B5EF4-FFF2-40B4-BE49-F238E27FC236}">
                <a16:creationId xmlns:a16="http://schemas.microsoft.com/office/drawing/2014/main" id="{77DAC3D4-4C82-9C0A-30A5-E0410F0987FD}"/>
              </a:ext>
            </a:extLst>
          </p:cNvPr>
          <p:cNvSpPr>
            <a:spLocks noGrp="1"/>
          </p:cNvSpPr>
          <p:nvPr>
            <p:ph idx="1"/>
          </p:nvPr>
        </p:nvSpPr>
        <p:spPr>
          <a:xfrm>
            <a:off x="422030" y="1965960"/>
            <a:ext cx="3329354" cy="4038600"/>
          </a:xfrm>
        </p:spPr>
        <p:txBody>
          <a:bodyPr/>
          <a:lstStyle/>
          <a:p>
            <a:r>
              <a:rPr lang="sk-SK" b="1" dirty="0"/>
              <a:t>P</a:t>
            </a:r>
            <a:r>
              <a:rPr lang="sk-SK" dirty="0"/>
              <a:t> </a:t>
            </a:r>
            <a:r>
              <a:rPr lang="cs-CZ" b="1" dirty="0"/>
              <a:t>Šírka &gt; 2,5 mm</a:t>
            </a:r>
          </a:p>
          <a:p>
            <a:r>
              <a:rPr lang="cs-CZ" b="1" dirty="0" err="1"/>
              <a:t>Roštiepená</a:t>
            </a:r>
            <a:endParaRPr lang="cs-CZ" b="1" dirty="0"/>
          </a:p>
          <a:p>
            <a:r>
              <a:rPr lang="cs-CZ" dirty="0" err="1"/>
              <a:t>Hypertrofia</a:t>
            </a:r>
            <a:r>
              <a:rPr lang="cs-CZ" dirty="0"/>
              <a:t>/ </a:t>
            </a:r>
            <a:r>
              <a:rPr lang="cs-CZ" dirty="0" err="1"/>
              <a:t>dilatácia</a:t>
            </a:r>
            <a:r>
              <a:rPr lang="cs-CZ" dirty="0"/>
              <a:t> LS (poruchy </a:t>
            </a:r>
            <a:r>
              <a:rPr lang="cs-CZ" dirty="0" err="1"/>
              <a:t>mit</a:t>
            </a:r>
            <a:r>
              <a:rPr lang="cs-CZ" dirty="0"/>
              <a:t>. </a:t>
            </a:r>
            <a:r>
              <a:rPr lang="cs-CZ" dirty="0" err="1"/>
              <a:t>chlopne</a:t>
            </a:r>
            <a:r>
              <a:rPr lang="cs-CZ" dirty="0"/>
              <a:t>)</a:t>
            </a:r>
          </a:p>
          <a:p>
            <a:r>
              <a:rPr lang="cs-CZ" b="1" dirty="0"/>
              <a:t>Aj </a:t>
            </a:r>
            <a:r>
              <a:rPr lang="cs-CZ" b="1" dirty="0" err="1"/>
              <a:t>prejav</a:t>
            </a:r>
            <a:r>
              <a:rPr lang="cs-CZ" b="1" dirty="0"/>
              <a:t> oběhového </a:t>
            </a:r>
            <a:r>
              <a:rPr lang="cs-CZ" b="1" dirty="0" err="1"/>
              <a:t>preťaženia</a:t>
            </a:r>
            <a:r>
              <a:rPr lang="cs-CZ" b="1" dirty="0"/>
              <a:t> </a:t>
            </a:r>
            <a:r>
              <a:rPr lang="cs-CZ" dirty="0"/>
              <a:t>(Zmizne po </a:t>
            </a:r>
            <a:r>
              <a:rPr lang="cs-CZ" dirty="0" err="1"/>
              <a:t>furosemide</a:t>
            </a:r>
            <a:r>
              <a:rPr lang="cs-CZ" dirty="0"/>
              <a:t>)</a:t>
            </a:r>
            <a:endParaRPr lang="sk-SK" dirty="0"/>
          </a:p>
        </p:txBody>
      </p:sp>
    </p:spTree>
    <p:extLst>
      <p:ext uri="{BB962C8B-B14F-4D97-AF65-F5344CB8AC3E}">
        <p14:creationId xmlns:p14="http://schemas.microsoft.com/office/powerpoint/2010/main" val="23320178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lgn="ctr"/>
            <a:r>
              <a:rPr lang="cs-CZ" i="1" dirty="0">
                <a:solidFill>
                  <a:srgbClr val="C00000"/>
                </a:solidFill>
              </a:rPr>
              <a:t>….důležité z minulého workshopu</a:t>
            </a:r>
            <a:endParaRPr lang="en-GB" i="1" dirty="0">
              <a:solidFill>
                <a:srgbClr val="C00000"/>
              </a:solidFill>
            </a:endParaRPr>
          </a:p>
        </p:txBody>
      </p:sp>
      <p:sp>
        <p:nvSpPr>
          <p:cNvPr id="3" name="Zástupný symbol pro obsah 2"/>
          <p:cNvSpPr>
            <a:spLocks noGrp="1"/>
          </p:cNvSpPr>
          <p:nvPr>
            <p:ph idx="1"/>
          </p:nvPr>
        </p:nvSpPr>
        <p:spPr/>
        <p:txBody>
          <a:bodyPr>
            <a:normAutofit/>
          </a:bodyPr>
          <a:lstStyle/>
          <a:p>
            <a:pPr marL="342900" indent="-342900" algn="ctr">
              <a:lnSpc>
                <a:spcPct val="150000"/>
              </a:lnSpc>
            </a:pPr>
            <a:r>
              <a:rPr lang="cs-CZ" sz="2800" dirty="0"/>
              <a:t>šíření vzruchu v srdci</a:t>
            </a:r>
          </a:p>
          <a:p>
            <a:pPr marL="342900" indent="-342900" algn="ctr">
              <a:lnSpc>
                <a:spcPct val="150000"/>
              </a:lnSpc>
            </a:pPr>
            <a:r>
              <a:rPr lang="cs-CZ" sz="2800" dirty="0"/>
              <a:t>desatero při popisu EKG</a:t>
            </a:r>
          </a:p>
          <a:p>
            <a:pPr marL="342900" indent="-342900" algn="ctr">
              <a:lnSpc>
                <a:spcPct val="150000"/>
              </a:lnSpc>
            </a:pPr>
            <a:r>
              <a:rPr lang="cs-CZ" sz="2800" dirty="0"/>
              <a:t>určování frekvence</a:t>
            </a:r>
          </a:p>
          <a:p>
            <a:pPr marL="342900" indent="-342900" algn="ctr">
              <a:lnSpc>
                <a:spcPct val="150000"/>
              </a:lnSpc>
            </a:pPr>
            <a:r>
              <a:rPr lang="cs-CZ" sz="2800" dirty="0"/>
              <a:t>určování el. osy srdeční </a:t>
            </a:r>
          </a:p>
          <a:p>
            <a:pPr marL="342900" indent="-342900" algn="ctr">
              <a:lnSpc>
                <a:spcPct val="150000"/>
              </a:lnSpc>
            </a:pPr>
            <a:r>
              <a:rPr lang="cs-CZ" sz="2800" dirty="0"/>
              <a:t>svody na EKG</a:t>
            </a:r>
          </a:p>
          <a:p>
            <a:pPr marL="0" indent="0">
              <a:lnSpc>
                <a:spcPct val="150000"/>
              </a:lnSpc>
              <a:buNone/>
            </a:pPr>
            <a:endParaRPr lang="en-GB" sz="2800" dirty="0"/>
          </a:p>
        </p:txBody>
      </p:sp>
    </p:spTree>
    <p:extLst>
      <p:ext uri="{BB962C8B-B14F-4D97-AF65-F5344CB8AC3E}">
        <p14:creationId xmlns:p14="http://schemas.microsoft.com/office/powerpoint/2010/main" val="8885376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6AE402D-0989-7D0A-AD24-5773A7BE7AFE}"/>
              </a:ext>
            </a:extLst>
          </p:cNvPr>
          <p:cNvSpPr>
            <a:spLocks noGrp="1"/>
          </p:cNvSpPr>
          <p:nvPr>
            <p:ph type="title"/>
          </p:nvPr>
        </p:nvSpPr>
        <p:spPr/>
        <p:txBody>
          <a:bodyPr/>
          <a:lstStyle/>
          <a:p>
            <a:r>
              <a:rPr lang="sk-SK" dirty="0"/>
              <a:t>P </a:t>
            </a:r>
            <a:r>
              <a:rPr lang="sk-SK" dirty="0" err="1"/>
              <a:t>pulmonale</a:t>
            </a:r>
            <a:endParaRPr lang="sk-SK" dirty="0"/>
          </a:p>
        </p:txBody>
      </p:sp>
      <p:sp>
        <p:nvSpPr>
          <p:cNvPr id="3" name="Zástupný objekt pre obsah 2">
            <a:extLst>
              <a:ext uri="{FF2B5EF4-FFF2-40B4-BE49-F238E27FC236}">
                <a16:creationId xmlns:a16="http://schemas.microsoft.com/office/drawing/2014/main" id="{7E547800-B153-A08F-D15C-938F26F45D29}"/>
              </a:ext>
            </a:extLst>
          </p:cNvPr>
          <p:cNvSpPr>
            <a:spLocks noGrp="1"/>
          </p:cNvSpPr>
          <p:nvPr>
            <p:ph idx="1"/>
          </p:nvPr>
        </p:nvSpPr>
        <p:spPr>
          <a:xfrm>
            <a:off x="685801" y="1940169"/>
            <a:ext cx="3156714" cy="4038600"/>
          </a:xfrm>
        </p:spPr>
        <p:txBody>
          <a:bodyPr/>
          <a:lstStyle/>
          <a:p>
            <a:r>
              <a:rPr lang="sk-SK" dirty="0"/>
              <a:t>Výška </a:t>
            </a:r>
            <a:r>
              <a:rPr lang="cs-CZ" b="1" dirty="0">
                <a:solidFill>
                  <a:srgbClr val="FF0000"/>
                </a:solidFill>
              </a:rPr>
              <a:t> </a:t>
            </a:r>
            <a:r>
              <a:rPr lang="cs-CZ" b="1" dirty="0"/>
              <a:t>&gt; 2,5 mm</a:t>
            </a:r>
          </a:p>
          <a:p>
            <a:endParaRPr lang="cs-CZ" b="1" dirty="0"/>
          </a:p>
          <a:p>
            <a:r>
              <a:rPr lang="cs-CZ" dirty="0" err="1"/>
              <a:t>Hypertrofia</a:t>
            </a:r>
            <a:r>
              <a:rPr lang="cs-CZ" dirty="0"/>
              <a:t>/</a:t>
            </a:r>
            <a:r>
              <a:rPr lang="cs-CZ" dirty="0" err="1"/>
              <a:t>dilatácia</a:t>
            </a:r>
            <a:r>
              <a:rPr lang="cs-CZ" dirty="0"/>
              <a:t> PS</a:t>
            </a:r>
          </a:p>
          <a:p>
            <a:endParaRPr lang="cs-CZ" b="1" dirty="0"/>
          </a:p>
          <a:p>
            <a:r>
              <a:rPr lang="cs-CZ" b="1" dirty="0" err="1"/>
              <a:t>Cor</a:t>
            </a:r>
            <a:r>
              <a:rPr lang="cs-CZ" b="1" dirty="0"/>
              <a:t> </a:t>
            </a:r>
            <a:r>
              <a:rPr lang="cs-CZ" b="1" dirty="0" err="1"/>
              <a:t>pulmonale</a:t>
            </a:r>
            <a:r>
              <a:rPr lang="cs-CZ" b="1" dirty="0"/>
              <a:t> (</a:t>
            </a:r>
            <a:r>
              <a:rPr lang="cs-CZ" b="1" dirty="0" err="1"/>
              <a:t>plúcna</a:t>
            </a:r>
            <a:r>
              <a:rPr lang="cs-CZ" b="1" dirty="0"/>
              <a:t> </a:t>
            </a:r>
            <a:r>
              <a:rPr lang="cs-CZ" b="1" dirty="0" err="1"/>
              <a:t>hypertenzia</a:t>
            </a:r>
            <a:r>
              <a:rPr lang="cs-CZ" b="1" dirty="0"/>
              <a:t>, stenóza </a:t>
            </a:r>
            <a:r>
              <a:rPr lang="cs-CZ" b="1" dirty="0" err="1"/>
              <a:t>mitrálky</a:t>
            </a:r>
            <a:r>
              <a:rPr lang="cs-CZ" b="1" dirty="0"/>
              <a:t>, </a:t>
            </a:r>
            <a:r>
              <a:rPr lang="cs-CZ" b="1" dirty="0" err="1"/>
              <a:t>insuficiencia</a:t>
            </a:r>
            <a:r>
              <a:rPr lang="cs-CZ" b="1" dirty="0"/>
              <a:t> </a:t>
            </a:r>
            <a:r>
              <a:rPr lang="cs-CZ" b="1" dirty="0" err="1"/>
              <a:t>mitrálky</a:t>
            </a:r>
            <a:r>
              <a:rPr lang="cs-CZ" b="1" dirty="0"/>
              <a:t>..</a:t>
            </a:r>
            <a:r>
              <a:rPr lang="sk-SK" dirty="0"/>
              <a:t> </a:t>
            </a:r>
          </a:p>
        </p:txBody>
      </p:sp>
      <p:pic>
        <p:nvPicPr>
          <p:cNvPr id="4" name="Zástupný objekt pre obsah 4" descr="Obrázok, na ktorom je rukopis, text, písmo, rad&#10;&#10;Automaticky generovaný popis">
            <a:extLst>
              <a:ext uri="{FF2B5EF4-FFF2-40B4-BE49-F238E27FC236}">
                <a16:creationId xmlns:a16="http://schemas.microsoft.com/office/drawing/2014/main" id="{71EF616E-5174-EF83-1AC8-C2480CA0F3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99715" y="1389184"/>
            <a:ext cx="7672203" cy="5140570"/>
          </a:xfrm>
          <a:prstGeom prst="rect">
            <a:avLst/>
          </a:prstGeom>
        </p:spPr>
      </p:pic>
    </p:spTree>
    <p:extLst>
      <p:ext uri="{BB962C8B-B14F-4D97-AF65-F5344CB8AC3E}">
        <p14:creationId xmlns:p14="http://schemas.microsoft.com/office/powerpoint/2010/main" val="39040019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275373" y="384376"/>
            <a:ext cx="7886700" cy="1325563"/>
          </a:xfrm>
        </p:spPr>
        <p:txBody>
          <a:bodyPr/>
          <a:lstStyle/>
          <a:p>
            <a:pPr algn="ctr"/>
            <a:r>
              <a:rPr lang="sk-SK" i="1" dirty="0" err="1">
                <a:solidFill>
                  <a:srgbClr val="C00000"/>
                </a:solidFill>
              </a:rPr>
              <a:t>Raménkové</a:t>
            </a:r>
            <a:r>
              <a:rPr lang="sk-SK" i="1" dirty="0">
                <a:solidFill>
                  <a:srgbClr val="C00000"/>
                </a:solidFill>
              </a:rPr>
              <a:t> blokády</a:t>
            </a:r>
          </a:p>
        </p:txBody>
      </p:sp>
      <p:sp>
        <p:nvSpPr>
          <p:cNvPr id="3" name="Zástupný symbol pro obsah 2"/>
          <p:cNvSpPr>
            <a:spLocks noGrp="1"/>
          </p:cNvSpPr>
          <p:nvPr>
            <p:ph idx="1"/>
          </p:nvPr>
        </p:nvSpPr>
        <p:spPr>
          <a:xfrm>
            <a:off x="4209328" y="2157983"/>
            <a:ext cx="7733417" cy="3903293"/>
          </a:xfrm>
        </p:spPr>
        <p:txBody>
          <a:bodyPr>
            <a:normAutofit/>
          </a:bodyPr>
          <a:lstStyle/>
          <a:p>
            <a:pPr marL="0" indent="0" algn="ctr">
              <a:lnSpc>
                <a:spcPct val="150000"/>
              </a:lnSpc>
              <a:buNone/>
            </a:pPr>
            <a:r>
              <a:rPr lang="cs-CZ" sz="2800" b="1" dirty="0"/>
              <a:t>blok levého raménka </a:t>
            </a:r>
            <a:r>
              <a:rPr lang="cs-CZ" sz="2800" b="1" dirty="0" err="1"/>
              <a:t>Tawarova</a:t>
            </a:r>
            <a:r>
              <a:rPr lang="cs-CZ" sz="2800" b="1" dirty="0"/>
              <a:t> </a:t>
            </a:r>
            <a:r>
              <a:rPr lang="cs-CZ" sz="2800" dirty="0"/>
              <a:t>(BLRT/LBBB)</a:t>
            </a:r>
          </a:p>
          <a:p>
            <a:pPr marL="0" indent="0" algn="ctr">
              <a:lnSpc>
                <a:spcPct val="150000"/>
              </a:lnSpc>
              <a:buNone/>
            </a:pPr>
            <a:r>
              <a:rPr lang="cs-CZ" sz="2800" b="1" dirty="0"/>
              <a:t>blok pravého raménka </a:t>
            </a:r>
            <a:r>
              <a:rPr lang="cs-CZ" sz="2800" b="1" dirty="0" err="1"/>
              <a:t>Tawarova</a:t>
            </a:r>
            <a:r>
              <a:rPr lang="cs-CZ" sz="2800" b="1" dirty="0"/>
              <a:t> </a:t>
            </a:r>
            <a:r>
              <a:rPr lang="cs-CZ" sz="2800" dirty="0"/>
              <a:t>(BPRT/RBBB)</a:t>
            </a:r>
          </a:p>
          <a:p>
            <a:pPr marL="0" indent="0" algn="ctr">
              <a:lnSpc>
                <a:spcPct val="150000"/>
              </a:lnSpc>
              <a:buNone/>
            </a:pPr>
            <a:r>
              <a:rPr lang="cs-CZ" sz="2800" b="1" dirty="0"/>
              <a:t>levý přední </a:t>
            </a:r>
            <a:r>
              <a:rPr lang="cs-CZ" sz="2800" b="1" dirty="0" err="1"/>
              <a:t>hemiblok</a:t>
            </a:r>
            <a:r>
              <a:rPr lang="cs-CZ" sz="2800" b="1" dirty="0"/>
              <a:t> </a:t>
            </a:r>
            <a:r>
              <a:rPr lang="cs-CZ" sz="2800" dirty="0"/>
              <a:t>(LAH)</a:t>
            </a:r>
          </a:p>
          <a:p>
            <a:pPr marL="0" indent="0" algn="ctr">
              <a:lnSpc>
                <a:spcPct val="150000"/>
              </a:lnSpc>
              <a:buNone/>
            </a:pPr>
            <a:r>
              <a:rPr lang="cs-CZ" sz="2800" b="1" dirty="0"/>
              <a:t>levý zadní </a:t>
            </a:r>
            <a:r>
              <a:rPr lang="cs-CZ" sz="2800" b="1" dirty="0" err="1"/>
              <a:t>hemiblok</a:t>
            </a:r>
            <a:r>
              <a:rPr lang="cs-CZ" sz="2800" b="1" dirty="0"/>
              <a:t> </a:t>
            </a:r>
            <a:r>
              <a:rPr lang="cs-CZ" sz="2800" dirty="0"/>
              <a:t>(LPH)</a:t>
            </a:r>
          </a:p>
        </p:txBody>
      </p:sp>
      <p:pic>
        <p:nvPicPr>
          <p:cNvPr id="5124" name="Picture 4" descr="Heart myocardium and electrical conduction system - anatomy and physiology">
            <a:extLst>
              <a:ext uri="{FF2B5EF4-FFF2-40B4-BE49-F238E27FC236}">
                <a16:creationId xmlns:a16="http://schemas.microsoft.com/office/drawing/2014/main" id="{C97D2E1E-27C6-448A-AEF8-AF0C7EA992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4464" y="1047157"/>
            <a:ext cx="3684864" cy="5097395"/>
          </a:xfrm>
          <a:prstGeom prst="rect">
            <a:avLst/>
          </a:prstGeom>
          <a:noFill/>
          <a:extLst>
            <a:ext uri="{909E8E84-426E-40DD-AFC4-6F175D3DCCD1}">
              <a14:hiddenFill xmlns:a14="http://schemas.microsoft.com/office/drawing/2010/main">
                <a:solidFill>
                  <a:srgbClr val="FFFFFF"/>
                </a:solidFill>
              </a14:hiddenFill>
            </a:ext>
          </a:extLst>
        </p:spPr>
      </p:pic>
      <p:sp>
        <p:nvSpPr>
          <p:cNvPr id="4" name="Obdĺžnik 3">
            <a:extLst>
              <a:ext uri="{FF2B5EF4-FFF2-40B4-BE49-F238E27FC236}">
                <a16:creationId xmlns:a16="http://schemas.microsoft.com/office/drawing/2014/main" id="{D86645F9-2BA0-4B9A-B067-EB437DB55381}"/>
              </a:ext>
            </a:extLst>
          </p:cNvPr>
          <p:cNvSpPr/>
          <p:nvPr/>
        </p:nvSpPr>
        <p:spPr>
          <a:xfrm>
            <a:off x="213360" y="6399529"/>
            <a:ext cx="6507480" cy="219582"/>
          </a:xfrm>
          <a:prstGeom prst="rect">
            <a:avLst/>
          </a:prstGeom>
        </p:spPr>
        <p:txBody>
          <a:bodyPr wrap="square">
            <a:spAutoFit/>
          </a:bodyPr>
          <a:lstStyle/>
          <a:p>
            <a:r>
              <a:rPr lang="sk-SK" sz="800" dirty="0">
                <a:solidFill>
                  <a:schemeClr val="bg2">
                    <a:lumMod val="75000"/>
                  </a:schemeClr>
                </a:solidFill>
              </a:rPr>
              <a:t>BLAHÚT, Peter. Prevodový systém srdca. </a:t>
            </a:r>
            <a:r>
              <a:rPr lang="sk-SK" sz="800" i="1" dirty="0" err="1">
                <a:solidFill>
                  <a:schemeClr val="bg2">
                    <a:lumMod val="75000"/>
                  </a:schemeClr>
                </a:solidFill>
              </a:rPr>
              <a:t>TECHmED</a:t>
            </a:r>
            <a:r>
              <a:rPr lang="sk-SK" sz="800" dirty="0">
                <a:solidFill>
                  <a:schemeClr val="bg2">
                    <a:lumMod val="75000"/>
                  </a:schemeClr>
                </a:solidFill>
              </a:rPr>
              <a:t> [online]. 2017 [cit. 2020-01-11]. Dostupné z: https://www.techmed.sk/ekg-a-arytmologia-kniha/</a:t>
            </a:r>
            <a:endParaRPr lang="cs-CZ" sz="800" dirty="0">
              <a:solidFill>
                <a:schemeClr val="bg2">
                  <a:lumMod val="75000"/>
                </a:schemeClr>
              </a:solidFill>
            </a:endParaRPr>
          </a:p>
        </p:txBody>
      </p:sp>
    </p:spTree>
    <p:extLst>
      <p:ext uri="{BB962C8B-B14F-4D97-AF65-F5344CB8AC3E}">
        <p14:creationId xmlns:p14="http://schemas.microsoft.com/office/powerpoint/2010/main" val="7467727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27482" y="382143"/>
            <a:ext cx="7886700" cy="1325563"/>
          </a:xfrm>
        </p:spPr>
        <p:txBody>
          <a:bodyPr>
            <a:normAutofit/>
          </a:bodyPr>
          <a:lstStyle/>
          <a:p>
            <a:r>
              <a:rPr lang="sk-SK" sz="4000" i="1" dirty="0">
                <a:solidFill>
                  <a:schemeClr val="bg2">
                    <a:lumMod val="25000"/>
                  </a:schemeClr>
                </a:solidFill>
              </a:rPr>
              <a:t>Blokáda </a:t>
            </a:r>
            <a:r>
              <a:rPr lang="sk-SK" sz="4000" i="1" dirty="0" err="1">
                <a:solidFill>
                  <a:schemeClr val="bg2">
                    <a:lumMod val="25000"/>
                  </a:schemeClr>
                </a:solidFill>
              </a:rPr>
              <a:t>levého</a:t>
            </a:r>
            <a:r>
              <a:rPr lang="sk-SK" sz="4000" i="1" dirty="0">
                <a:solidFill>
                  <a:schemeClr val="bg2">
                    <a:lumMod val="25000"/>
                  </a:schemeClr>
                </a:solidFill>
              </a:rPr>
              <a:t> </a:t>
            </a:r>
            <a:r>
              <a:rPr lang="sk-SK" sz="4000" i="1" dirty="0" err="1">
                <a:solidFill>
                  <a:schemeClr val="bg2">
                    <a:lumMod val="25000"/>
                  </a:schemeClr>
                </a:solidFill>
              </a:rPr>
              <a:t>raménka</a:t>
            </a:r>
            <a:r>
              <a:rPr lang="sk-SK" sz="4000" i="1" dirty="0">
                <a:solidFill>
                  <a:schemeClr val="bg2">
                    <a:lumMod val="25000"/>
                  </a:schemeClr>
                </a:solidFill>
              </a:rPr>
              <a:t> (BLRT)</a:t>
            </a:r>
            <a:endParaRPr lang="cs-CZ" sz="5400" i="1" dirty="0">
              <a:solidFill>
                <a:schemeClr val="bg2">
                  <a:lumMod val="25000"/>
                </a:schemeClr>
              </a:solidFill>
            </a:endParaRPr>
          </a:p>
        </p:txBody>
      </p:sp>
      <p:sp>
        <p:nvSpPr>
          <p:cNvPr id="6" name="Zástupný symbol pro obsah 5"/>
          <p:cNvSpPr>
            <a:spLocks noGrp="1"/>
          </p:cNvSpPr>
          <p:nvPr>
            <p:ph sz="half" idx="1"/>
          </p:nvPr>
        </p:nvSpPr>
        <p:spPr>
          <a:xfrm>
            <a:off x="1123987" y="1707706"/>
            <a:ext cx="5176229" cy="4526991"/>
          </a:xfrm>
        </p:spPr>
        <p:txBody>
          <a:bodyPr>
            <a:normAutofit fontScale="25000" lnSpcReduction="20000"/>
          </a:bodyPr>
          <a:lstStyle/>
          <a:p>
            <a:pPr marL="0" indent="0">
              <a:lnSpc>
                <a:spcPct val="120000"/>
              </a:lnSpc>
              <a:buNone/>
            </a:pPr>
            <a:r>
              <a:rPr lang="cs-CZ" sz="9600" u="sng" dirty="0"/>
              <a:t>Depolarizace:</a:t>
            </a:r>
            <a:endParaRPr lang="cs-CZ" sz="9600" dirty="0"/>
          </a:p>
          <a:p>
            <a:pPr marL="228600" lvl="1" indent="0">
              <a:lnSpc>
                <a:spcPct val="120000"/>
              </a:lnSpc>
              <a:buNone/>
            </a:pPr>
            <a:r>
              <a:rPr lang="cs-CZ" sz="9400" dirty="0"/>
              <a:t>1. septum </a:t>
            </a:r>
            <a:r>
              <a:rPr lang="cs-CZ" sz="9400" b="1" dirty="0"/>
              <a:t>zprava doleva</a:t>
            </a:r>
          </a:p>
          <a:p>
            <a:pPr marL="228600" lvl="1" indent="0">
              <a:lnSpc>
                <a:spcPct val="120000"/>
              </a:lnSpc>
              <a:buNone/>
            </a:pPr>
            <a:r>
              <a:rPr lang="cs-CZ" sz="9400" dirty="0"/>
              <a:t>2. prvně </a:t>
            </a:r>
            <a:r>
              <a:rPr lang="cs-CZ" sz="9400" b="1" dirty="0"/>
              <a:t>pravá komora </a:t>
            </a:r>
            <a:r>
              <a:rPr lang="cs-CZ" sz="9400" dirty="0"/>
              <a:t>s hrotem</a:t>
            </a:r>
          </a:p>
          <a:p>
            <a:pPr marL="228600" lvl="1" indent="0">
              <a:lnSpc>
                <a:spcPct val="120000"/>
              </a:lnSpc>
              <a:buNone/>
            </a:pPr>
            <a:r>
              <a:rPr lang="cs-CZ" sz="9400" dirty="0"/>
              <a:t>3. </a:t>
            </a:r>
            <a:r>
              <a:rPr lang="cs-CZ" sz="9400" b="1" dirty="0"/>
              <a:t>levá komora </a:t>
            </a:r>
            <a:r>
              <a:rPr lang="cs-CZ" sz="9400" dirty="0"/>
              <a:t>jako poslední</a:t>
            </a:r>
          </a:p>
          <a:p>
            <a:pPr marL="0" indent="0">
              <a:lnSpc>
                <a:spcPct val="120000"/>
              </a:lnSpc>
              <a:buNone/>
            </a:pPr>
            <a:r>
              <a:rPr lang="cs-CZ" sz="9600" u="sng" dirty="0"/>
              <a:t>Na EKG:</a:t>
            </a:r>
          </a:p>
          <a:p>
            <a:pPr marL="228600" lvl="1" indent="0">
              <a:lnSpc>
                <a:spcPct val="120000"/>
              </a:lnSpc>
              <a:buNone/>
            </a:pPr>
            <a:r>
              <a:rPr lang="cs-CZ" sz="11200" b="1" dirty="0">
                <a:solidFill>
                  <a:srgbClr val="FF0000"/>
                </a:solidFill>
              </a:rPr>
              <a:t>rozšířený QRS </a:t>
            </a:r>
            <a:r>
              <a:rPr lang="cs-CZ" sz="8000" b="1" dirty="0">
                <a:solidFill>
                  <a:srgbClr val="FF0000"/>
                </a:solidFill>
              </a:rPr>
              <a:t>(&gt; 110 </a:t>
            </a:r>
            <a:r>
              <a:rPr lang="cs-CZ" sz="8000" b="1" dirty="0" err="1">
                <a:solidFill>
                  <a:srgbClr val="FF0000"/>
                </a:solidFill>
              </a:rPr>
              <a:t>ms</a:t>
            </a:r>
            <a:r>
              <a:rPr lang="cs-CZ" sz="8000" b="1" dirty="0">
                <a:solidFill>
                  <a:srgbClr val="FF0000"/>
                </a:solidFill>
              </a:rPr>
              <a:t>)</a:t>
            </a:r>
          </a:p>
          <a:p>
            <a:pPr marL="228600" lvl="1" indent="0">
              <a:lnSpc>
                <a:spcPct val="120000"/>
              </a:lnSpc>
              <a:buNone/>
            </a:pPr>
            <a:r>
              <a:rPr lang="cs-CZ" sz="11200" dirty="0"/>
              <a:t>dominantní S kmit v </a:t>
            </a:r>
            <a:r>
              <a:rPr lang="cs-CZ" sz="11200" b="1" dirty="0">
                <a:solidFill>
                  <a:srgbClr val="FF0000"/>
                </a:solidFill>
              </a:rPr>
              <a:t>V1 = </a:t>
            </a:r>
            <a:r>
              <a:rPr lang="cs-CZ" sz="11200" b="1" dirty="0" err="1">
                <a:solidFill>
                  <a:srgbClr val="FF0000"/>
                </a:solidFill>
              </a:rPr>
              <a:t>rS</a:t>
            </a:r>
            <a:endParaRPr lang="cs-CZ" sz="11200" b="1" dirty="0">
              <a:solidFill>
                <a:srgbClr val="FF0000"/>
              </a:solidFill>
            </a:endParaRPr>
          </a:p>
          <a:p>
            <a:pPr marL="228600" lvl="1" indent="0">
              <a:lnSpc>
                <a:spcPct val="120000"/>
              </a:lnSpc>
              <a:buNone/>
            </a:pPr>
            <a:r>
              <a:rPr lang="cs-CZ" sz="11200" b="1" dirty="0">
                <a:solidFill>
                  <a:srgbClr val="FF0000"/>
                </a:solidFill>
              </a:rPr>
              <a:t>RR´</a:t>
            </a:r>
            <a:r>
              <a:rPr lang="cs-CZ" sz="11200" b="1" dirty="0"/>
              <a:t> </a:t>
            </a:r>
            <a:r>
              <a:rPr lang="cs-CZ" sz="11200" dirty="0"/>
              <a:t>kmit </a:t>
            </a:r>
            <a:r>
              <a:rPr lang="cs-CZ" sz="11200" dirty="0" err="1"/>
              <a:t>vo</a:t>
            </a:r>
            <a:r>
              <a:rPr lang="cs-CZ" sz="11200" dirty="0"/>
              <a:t> </a:t>
            </a:r>
            <a:r>
              <a:rPr lang="cs-CZ" sz="11200" b="1" dirty="0">
                <a:solidFill>
                  <a:srgbClr val="FF0000"/>
                </a:solidFill>
              </a:rPr>
              <a:t>V6 </a:t>
            </a:r>
            <a:r>
              <a:rPr lang="cs-CZ" sz="11200" dirty="0"/>
              <a:t>(„obraz M“)</a:t>
            </a:r>
          </a:p>
          <a:p>
            <a:pPr marL="228600" lvl="1" indent="0">
              <a:lnSpc>
                <a:spcPct val="120000"/>
              </a:lnSpc>
              <a:buNone/>
            </a:pPr>
            <a:r>
              <a:rPr lang="cs-CZ" sz="11200" dirty="0" err="1"/>
              <a:t>diskonkordantní</a:t>
            </a:r>
            <a:r>
              <a:rPr lang="cs-CZ" sz="11200" dirty="0"/>
              <a:t> vlny T</a:t>
            </a:r>
          </a:p>
          <a:p>
            <a:pPr marL="228600" lvl="1" indent="0">
              <a:lnSpc>
                <a:spcPct val="120000"/>
              </a:lnSpc>
              <a:buNone/>
            </a:pPr>
            <a:endParaRPr lang="cs-CZ" sz="11200" b="1" dirty="0"/>
          </a:p>
        </p:txBody>
      </p:sp>
      <p:pic>
        <p:nvPicPr>
          <p:cNvPr id="1028" name="Picture 4" descr="Soubor:Left bundle branch block ECG characteristics.png"/>
          <p:cNvPicPr>
            <a:picLocks noChangeAspect="1" noChangeArrowheads="1"/>
          </p:cNvPicPr>
          <p:nvPr/>
        </p:nvPicPr>
        <p:blipFill rotWithShape="1">
          <a:blip r:embed="rId3">
            <a:extLst>
              <a:ext uri="{28A0092B-C50C-407E-A947-70E740481C1C}">
                <a14:useLocalDpi xmlns:a14="http://schemas.microsoft.com/office/drawing/2010/main" val="0"/>
              </a:ext>
            </a:extLst>
          </a:blip>
          <a:srcRect t="14933"/>
          <a:stretch/>
        </p:blipFill>
        <p:spPr bwMode="auto">
          <a:xfrm>
            <a:off x="7514832" y="678020"/>
            <a:ext cx="4116336" cy="4442319"/>
          </a:xfrm>
          <a:prstGeom prst="rect">
            <a:avLst/>
          </a:prstGeom>
          <a:noFill/>
          <a:extLst>
            <a:ext uri="{909E8E84-426E-40DD-AFC4-6F175D3DCCD1}">
              <a14:hiddenFill xmlns:a14="http://schemas.microsoft.com/office/drawing/2010/main">
                <a:solidFill>
                  <a:srgbClr val="FFFFFF"/>
                </a:solidFill>
              </a14:hiddenFill>
            </a:ext>
          </a:extLst>
        </p:spPr>
      </p:pic>
      <p:sp>
        <p:nvSpPr>
          <p:cNvPr id="5" name="Zástupný symbol pro obsah 7">
            <a:extLst>
              <a:ext uri="{FF2B5EF4-FFF2-40B4-BE49-F238E27FC236}">
                <a16:creationId xmlns:a16="http://schemas.microsoft.com/office/drawing/2014/main" id="{7FB8318A-FCB8-4936-A3D0-3942827DE828}"/>
              </a:ext>
            </a:extLst>
          </p:cNvPr>
          <p:cNvSpPr txBox="1">
            <a:spLocks/>
          </p:cNvSpPr>
          <p:nvPr/>
        </p:nvSpPr>
        <p:spPr>
          <a:xfrm>
            <a:off x="6488515" y="5458968"/>
            <a:ext cx="4840901" cy="775729"/>
          </a:xfrm>
          <a:prstGeom prst="rect">
            <a:avLst/>
          </a:prstGeom>
          <a:ln>
            <a:solidFill>
              <a:srgbClr val="FF00FF"/>
            </a:solidFill>
          </a:ln>
        </p:spPr>
        <p:txBody>
          <a:bodyPr vert="horz" lIns="91440" tIns="45720" rIns="91440" bIns="45720" rtlCol="0">
            <a:noAutofit/>
          </a:bodyPr>
          <a:lstStyle>
            <a:lvl1pPr marL="228600" indent="-182880" algn="l" defTabSz="914400" rtl="0" eaLnBrk="1" latinLnBrk="0" hangingPunct="1">
              <a:lnSpc>
                <a:spcPct val="90000"/>
              </a:lnSpc>
              <a:spcBef>
                <a:spcPts val="1400"/>
              </a:spcBef>
              <a:buClr>
                <a:schemeClr val="tx1"/>
              </a:buClr>
              <a:buSzPct val="80000"/>
              <a:buFont typeface="Corbel" pitchFamily="34" charset="0"/>
              <a:buChar char="•"/>
              <a:defRPr sz="2200" kern="1200">
                <a:solidFill>
                  <a:schemeClr val="tx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2000" kern="1200">
                <a:solidFill>
                  <a:schemeClr val="tx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1800" kern="1200">
                <a:solidFill>
                  <a:schemeClr val="tx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9pPr>
          </a:lstStyle>
          <a:p>
            <a:pPr marL="0" indent="0" algn="ctr">
              <a:buFont typeface="Corbel" pitchFamily="34" charset="0"/>
              <a:buNone/>
            </a:pPr>
            <a:r>
              <a:rPr lang="cs-CZ" sz="1800" i="1" dirty="0"/>
              <a:t>POZOR!: kompletní BLRT brání diagnostice </a:t>
            </a:r>
            <a:r>
              <a:rPr lang="cs-CZ" sz="1800" b="1" i="1" dirty="0"/>
              <a:t>AIM</a:t>
            </a:r>
            <a:r>
              <a:rPr lang="cs-CZ" sz="1800" i="1" dirty="0"/>
              <a:t>, proto je vždy nutné na to myslet </a:t>
            </a:r>
            <a:r>
              <a:rPr lang="cs-CZ" sz="1800" i="1" u="sng" dirty="0">
                <a:solidFill>
                  <a:srgbClr val="FF00FF"/>
                </a:solidFill>
              </a:rPr>
              <a:t>při obraze </a:t>
            </a:r>
            <a:r>
              <a:rPr lang="cs-CZ" sz="1800" b="1" i="1" u="sng" dirty="0">
                <a:solidFill>
                  <a:srgbClr val="FF00FF"/>
                </a:solidFill>
              </a:rPr>
              <a:t>BLRT neznámého stáří </a:t>
            </a:r>
            <a:r>
              <a:rPr lang="cs-CZ" sz="1800" i="1" u="sng" dirty="0">
                <a:solidFill>
                  <a:srgbClr val="FF00FF"/>
                </a:solidFill>
              </a:rPr>
              <a:t>s </a:t>
            </a:r>
            <a:r>
              <a:rPr lang="cs-CZ" sz="1800" b="1" i="1" u="sng" dirty="0">
                <a:solidFill>
                  <a:srgbClr val="FF00FF"/>
                </a:solidFill>
              </a:rPr>
              <a:t>bolestí na hrudi</a:t>
            </a:r>
            <a:r>
              <a:rPr lang="cs-CZ" sz="1800" b="1" i="1" dirty="0">
                <a:solidFill>
                  <a:srgbClr val="FF00FF"/>
                </a:solidFill>
              </a:rPr>
              <a:t>!</a:t>
            </a:r>
          </a:p>
        </p:txBody>
      </p:sp>
      <p:sp>
        <p:nvSpPr>
          <p:cNvPr id="7" name="Zástupný symbol pro obsah 6">
            <a:extLst>
              <a:ext uri="{FF2B5EF4-FFF2-40B4-BE49-F238E27FC236}">
                <a16:creationId xmlns:a16="http://schemas.microsoft.com/office/drawing/2014/main" id="{458C6BC3-B84D-473D-9026-7ECEAA3D1A4E}"/>
              </a:ext>
            </a:extLst>
          </p:cNvPr>
          <p:cNvSpPr>
            <a:spLocks noGrp="1"/>
          </p:cNvSpPr>
          <p:nvPr>
            <p:ph sz="half" idx="2"/>
          </p:nvPr>
        </p:nvSpPr>
        <p:spPr>
          <a:xfrm>
            <a:off x="2258793" y="6406975"/>
            <a:ext cx="8082846" cy="148444"/>
          </a:xfrm>
        </p:spPr>
        <p:txBody>
          <a:bodyPr>
            <a:normAutofit fontScale="25000" lnSpcReduction="20000"/>
          </a:bodyPr>
          <a:lstStyle/>
          <a:p>
            <a:pPr marL="0" indent="0">
              <a:buNone/>
            </a:pPr>
            <a:r>
              <a:rPr lang="cs-CZ" sz="3200" i="1" dirty="0" err="1">
                <a:solidFill>
                  <a:schemeClr val="bg2">
                    <a:lumMod val="75000"/>
                  </a:schemeClr>
                </a:solidFill>
              </a:rPr>
              <a:t>Soubor:Left</a:t>
            </a:r>
            <a:r>
              <a:rPr lang="cs-CZ" sz="3200" i="1" dirty="0">
                <a:solidFill>
                  <a:schemeClr val="bg2">
                    <a:lumMod val="75000"/>
                  </a:schemeClr>
                </a:solidFill>
              </a:rPr>
              <a:t> </a:t>
            </a:r>
            <a:r>
              <a:rPr lang="cs-CZ" sz="3200" i="1" dirty="0" err="1">
                <a:solidFill>
                  <a:schemeClr val="bg2">
                    <a:lumMod val="75000"/>
                  </a:schemeClr>
                </a:solidFill>
              </a:rPr>
              <a:t>bundle</a:t>
            </a:r>
            <a:r>
              <a:rPr lang="cs-CZ" sz="3200" i="1" dirty="0">
                <a:solidFill>
                  <a:schemeClr val="bg2">
                    <a:lumMod val="75000"/>
                  </a:schemeClr>
                </a:solidFill>
              </a:rPr>
              <a:t> </a:t>
            </a:r>
            <a:r>
              <a:rPr lang="cs-CZ" sz="3200" i="1" dirty="0" err="1">
                <a:solidFill>
                  <a:schemeClr val="bg2">
                    <a:lumMod val="75000"/>
                  </a:schemeClr>
                </a:solidFill>
              </a:rPr>
              <a:t>branch</a:t>
            </a:r>
            <a:r>
              <a:rPr lang="cs-CZ" sz="3200" i="1" dirty="0">
                <a:solidFill>
                  <a:schemeClr val="bg2">
                    <a:lumMod val="75000"/>
                  </a:schemeClr>
                </a:solidFill>
              </a:rPr>
              <a:t> </a:t>
            </a:r>
            <a:r>
              <a:rPr lang="cs-CZ" sz="3200" i="1" dirty="0" err="1">
                <a:solidFill>
                  <a:schemeClr val="bg2">
                    <a:lumMod val="75000"/>
                  </a:schemeClr>
                </a:solidFill>
              </a:rPr>
              <a:t>block</a:t>
            </a:r>
            <a:r>
              <a:rPr lang="cs-CZ" sz="3200" i="1" dirty="0">
                <a:solidFill>
                  <a:schemeClr val="bg2">
                    <a:lumMod val="75000"/>
                  </a:schemeClr>
                </a:solidFill>
              </a:rPr>
              <a:t> ECG characteristics.png – </a:t>
            </a:r>
            <a:r>
              <a:rPr lang="cs-CZ" sz="3200" i="1" dirty="0" err="1">
                <a:solidFill>
                  <a:schemeClr val="bg2">
                    <a:lumMod val="75000"/>
                  </a:schemeClr>
                </a:solidFill>
              </a:rPr>
              <a:t>WikiSkripta</a:t>
            </a:r>
            <a:r>
              <a:rPr lang="cs-CZ" sz="3200" i="1" dirty="0">
                <a:solidFill>
                  <a:schemeClr val="bg2">
                    <a:lumMod val="75000"/>
                  </a:schemeClr>
                </a:solidFill>
              </a:rPr>
              <a:t>. [online]. Dostupné z: </a:t>
            </a:r>
            <a:r>
              <a:rPr lang="cs-CZ" sz="3200" i="1" dirty="0">
                <a:solidFill>
                  <a:schemeClr val="bg2">
                    <a:lumMod val="75000"/>
                  </a:schemeClr>
                </a:solidFill>
                <a:hlinkClick r:id="rId4">
                  <a:extLst>
                    <a:ext uri="{A12FA001-AC4F-418D-AE19-62706E023703}">
                      <ahyp:hlinkClr xmlns:ahyp="http://schemas.microsoft.com/office/drawing/2018/hyperlinkcolor" val="tx"/>
                    </a:ext>
                  </a:extLst>
                </a:hlinkClick>
              </a:rPr>
              <a:t>http://www.wikiskripta.eu/index.php/Soubor:Left_bundle_branch_block_ECG_characteristics.png</a:t>
            </a:r>
            <a:endParaRPr lang="cs-CZ" sz="3200" i="1" dirty="0">
              <a:solidFill>
                <a:schemeClr val="bg2">
                  <a:lumMod val="75000"/>
                </a:schemeClr>
              </a:solidFill>
            </a:endParaRPr>
          </a:p>
        </p:txBody>
      </p:sp>
    </p:spTree>
    <p:extLst>
      <p:ext uri="{BB962C8B-B14F-4D97-AF65-F5344CB8AC3E}">
        <p14:creationId xmlns:p14="http://schemas.microsoft.com/office/powerpoint/2010/main" val="112430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5"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fade">
                                      <p:cBhvr>
                                        <p:cTn id="11" dur="2000"/>
                                        <p:tgtEl>
                                          <p:spTgt spid="5">
                                            <p:txEl>
                                              <p:pRg st="0" end="0"/>
                                            </p:txEl>
                                          </p:spTgt>
                                        </p:tgtEl>
                                      </p:cBhvr>
                                    </p:animEffect>
                                    <p:anim calcmode="lin" valueType="num">
                                      <p:cBhvr>
                                        <p:cTn id="12" dur="2000" fill="hold"/>
                                        <p:tgtEl>
                                          <p:spTgt spid="5">
                                            <p:txEl>
                                              <p:pRg st="0" end="0"/>
                                            </p:txEl>
                                          </p:spTgt>
                                        </p:tgtEl>
                                        <p:attrNameLst>
                                          <p:attrName>style.rotation</p:attrName>
                                        </p:attrNameLst>
                                      </p:cBhvr>
                                      <p:tavLst>
                                        <p:tav tm="0">
                                          <p:val>
                                            <p:fltVal val="720"/>
                                          </p:val>
                                        </p:tav>
                                        <p:tav tm="100000">
                                          <p:val>
                                            <p:fltVal val="0"/>
                                          </p:val>
                                        </p:tav>
                                      </p:tavLst>
                                    </p:anim>
                                    <p:anim calcmode="lin" valueType="num">
                                      <p:cBhvr>
                                        <p:cTn id="13" dur="2000" fill="hold"/>
                                        <p:tgtEl>
                                          <p:spTgt spid="5">
                                            <p:txEl>
                                              <p:pRg st="0" end="0"/>
                                            </p:txEl>
                                          </p:spTgt>
                                        </p:tgtEl>
                                        <p:attrNameLst>
                                          <p:attrName>ppt_h</p:attrName>
                                        </p:attrNameLst>
                                      </p:cBhvr>
                                      <p:tavLst>
                                        <p:tav tm="0">
                                          <p:val>
                                            <p:fltVal val="0"/>
                                          </p:val>
                                        </p:tav>
                                        <p:tav tm="100000">
                                          <p:val>
                                            <p:strVal val="#ppt_h"/>
                                          </p:val>
                                        </p:tav>
                                      </p:tavLst>
                                    </p:anim>
                                    <p:anim calcmode="lin" valueType="num">
                                      <p:cBhvr>
                                        <p:cTn id="14" dur="2000" fill="hold"/>
                                        <p:tgtEl>
                                          <p:spTgt spid="5">
                                            <p:txEl>
                                              <p:pRg st="0" end="0"/>
                                            </p:txEl>
                                          </p:spTgt>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Zástupný objekt pre obsah 5" descr="Obrázok, na ktorom je náčrt, kresba, kreslený obrázok, diagram&#10;&#10;Automaticky generovaný popis">
            <a:extLst>
              <a:ext uri="{FF2B5EF4-FFF2-40B4-BE49-F238E27FC236}">
                <a16:creationId xmlns:a16="http://schemas.microsoft.com/office/drawing/2014/main" id="{9A6AE298-5EE9-CE51-305E-E7207A2E35A1}"/>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2754709" y="3429000"/>
            <a:ext cx="6682582" cy="3240361"/>
          </a:xfrm>
        </p:spPr>
      </p:pic>
      <p:pic>
        <p:nvPicPr>
          <p:cNvPr id="8" name="Zástupný objekt pre obsah 7" descr="Obrázok, na ktorom je kreslený obrázok, animák, diagram, ilustrácia&#10;&#10;Automaticky generovaný popis">
            <a:extLst>
              <a:ext uri="{FF2B5EF4-FFF2-40B4-BE49-F238E27FC236}">
                <a16:creationId xmlns:a16="http://schemas.microsoft.com/office/drawing/2014/main" id="{6665614B-4DD2-1141-A89B-1224941CC23F}"/>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1387072" y="22194"/>
            <a:ext cx="9661928" cy="3406806"/>
          </a:xfrm>
        </p:spPr>
      </p:pic>
    </p:spTree>
    <p:extLst>
      <p:ext uri="{BB962C8B-B14F-4D97-AF65-F5344CB8AC3E}">
        <p14:creationId xmlns:p14="http://schemas.microsoft.com/office/powerpoint/2010/main" val="19722912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2152650" y="1394618"/>
            <a:ext cx="7886700" cy="1325563"/>
          </a:xfrm>
        </p:spPr>
        <p:txBody>
          <a:bodyPr/>
          <a:lstStyle/>
          <a:p>
            <a:pPr algn="ctr"/>
            <a:r>
              <a:rPr lang="cs-CZ" i="1" dirty="0">
                <a:solidFill>
                  <a:srgbClr val="FF0000"/>
                </a:solidFill>
              </a:rPr>
              <a:t>CAVE!</a:t>
            </a:r>
          </a:p>
        </p:txBody>
      </p:sp>
      <p:sp>
        <p:nvSpPr>
          <p:cNvPr id="8" name="Zástupný symbol pro obsah 7"/>
          <p:cNvSpPr>
            <a:spLocks noGrp="1"/>
          </p:cNvSpPr>
          <p:nvPr>
            <p:ph idx="1"/>
          </p:nvPr>
        </p:nvSpPr>
        <p:spPr/>
        <p:txBody>
          <a:bodyPr/>
          <a:lstStyle/>
          <a:p>
            <a:pPr marL="0" indent="0">
              <a:buNone/>
            </a:pPr>
            <a:endParaRPr lang="cs-CZ" dirty="0"/>
          </a:p>
          <a:p>
            <a:pPr marL="0" indent="0">
              <a:buNone/>
            </a:pPr>
            <a:endParaRPr lang="cs-CZ" dirty="0"/>
          </a:p>
          <a:p>
            <a:pPr marL="0" indent="0" algn="ctr">
              <a:buNone/>
            </a:pPr>
            <a:r>
              <a:rPr lang="cs-CZ" sz="3200" dirty="0"/>
              <a:t>Kompletní BLRT brání diagnostice </a:t>
            </a:r>
            <a:r>
              <a:rPr lang="cs-CZ" sz="3200" b="1" dirty="0"/>
              <a:t>NSTEMI a AP</a:t>
            </a:r>
            <a:br>
              <a:rPr lang="cs-CZ" sz="3200" b="1" dirty="0"/>
            </a:br>
            <a:endParaRPr lang="cs-CZ" sz="3200" dirty="0"/>
          </a:p>
          <a:p>
            <a:pPr marL="0" indent="0" algn="ctr">
              <a:buNone/>
            </a:pPr>
            <a:r>
              <a:rPr lang="cs-CZ" sz="3200" u="sng" dirty="0">
                <a:solidFill>
                  <a:srgbClr val="FF0000"/>
                </a:solidFill>
              </a:rPr>
              <a:t>Při obraze </a:t>
            </a:r>
            <a:r>
              <a:rPr lang="cs-CZ" sz="3200" b="1" u="sng" dirty="0">
                <a:solidFill>
                  <a:srgbClr val="FF0000"/>
                </a:solidFill>
              </a:rPr>
              <a:t>BLRT neznámého stáří </a:t>
            </a:r>
            <a:r>
              <a:rPr lang="cs-CZ" sz="3200" u="sng" dirty="0">
                <a:solidFill>
                  <a:srgbClr val="FF0000"/>
                </a:solidFill>
              </a:rPr>
              <a:t>s </a:t>
            </a:r>
            <a:r>
              <a:rPr lang="cs-CZ" sz="3200" b="1" u="sng" dirty="0">
                <a:solidFill>
                  <a:srgbClr val="FF0000"/>
                </a:solidFill>
              </a:rPr>
              <a:t>bolestí na hrudi pátrat po STEMI!</a:t>
            </a:r>
            <a:br>
              <a:rPr lang="cs-CZ" sz="3200" b="1" u="sng" dirty="0">
                <a:solidFill>
                  <a:srgbClr val="FF0000"/>
                </a:solidFill>
              </a:rPr>
            </a:br>
            <a:br>
              <a:rPr lang="cs-CZ" sz="3200" b="1" u="sng" dirty="0">
                <a:solidFill>
                  <a:srgbClr val="FF0000"/>
                </a:solidFill>
              </a:rPr>
            </a:br>
            <a:r>
              <a:rPr lang="cs-CZ" sz="3200" dirty="0"/>
              <a:t>(</a:t>
            </a:r>
            <a:r>
              <a:rPr lang="cs-CZ" sz="3200" dirty="0" err="1"/>
              <a:t>Sgarbossa</a:t>
            </a:r>
            <a:r>
              <a:rPr lang="cs-CZ" sz="3200" dirty="0"/>
              <a:t> </a:t>
            </a:r>
            <a:r>
              <a:rPr lang="cs-CZ" sz="3200" dirty="0" err="1"/>
              <a:t>kritériá</a:t>
            </a:r>
            <a:r>
              <a:rPr lang="cs-CZ" sz="3200" dirty="0"/>
              <a:t>)</a:t>
            </a:r>
          </a:p>
        </p:txBody>
      </p:sp>
    </p:spTree>
    <p:extLst>
      <p:ext uri="{BB962C8B-B14F-4D97-AF65-F5344CB8AC3E}">
        <p14:creationId xmlns:p14="http://schemas.microsoft.com/office/powerpoint/2010/main" val="31515171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sz="half" idx="1"/>
          </p:nvPr>
        </p:nvSpPr>
        <p:spPr>
          <a:xfrm>
            <a:off x="831226" y="1817158"/>
            <a:ext cx="6272307" cy="4351338"/>
          </a:xfrm>
        </p:spPr>
        <p:txBody>
          <a:bodyPr>
            <a:normAutofit/>
          </a:bodyPr>
          <a:lstStyle/>
          <a:p>
            <a:pPr marL="0" indent="0">
              <a:lnSpc>
                <a:spcPct val="100000"/>
              </a:lnSpc>
              <a:buNone/>
            </a:pPr>
            <a:r>
              <a:rPr lang="cs-CZ" sz="2400" u="sng" dirty="0"/>
              <a:t>Depolarizace:</a:t>
            </a:r>
          </a:p>
          <a:p>
            <a:pPr marL="228600" lvl="1" indent="0">
              <a:lnSpc>
                <a:spcPct val="100000"/>
              </a:lnSpc>
              <a:buNone/>
            </a:pPr>
            <a:r>
              <a:rPr lang="cs-CZ" sz="2400" dirty="0"/>
              <a:t>1. septum </a:t>
            </a:r>
            <a:r>
              <a:rPr lang="cs-CZ" sz="2400" b="1" dirty="0"/>
              <a:t>zleva doprava</a:t>
            </a:r>
          </a:p>
          <a:p>
            <a:pPr marL="228600" lvl="1" indent="0">
              <a:lnSpc>
                <a:spcPct val="100000"/>
              </a:lnSpc>
              <a:buNone/>
            </a:pPr>
            <a:r>
              <a:rPr lang="cs-CZ" sz="2400" dirty="0"/>
              <a:t>2. </a:t>
            </a:r>
            <a:r>
              <a:rPr lang="cs-CZ" sz="2400" b="1" dirty="0"/>
              <a:t>levá komora</a:t>
            </a:r>
          </a:p>
          <a:p>
            <a:pPr marL="228600" lvl="1" indent="0">
              <a:lnSpc>
                <a:spcPct val="100000"/>
              </a:lnSpc>
              <a:buNone/>
            </a:pPr>
            <a:r>
              <a:rPr lang="cs-CZ" sz="2400" dirty="0"/>
              <a:t>3. </a:t>
            </a:r>
            <a:r>
              <a:rPr lang="cs-CZ" sz="2400" b="1" dirty="0"/>
              <a:t>pravá komora</a:t>
            </a:r>
          </a:p>
          <a:p>
            <a:pPr marL="0" indent="0">
              <a:lnSpc>
                <a:spcPct val="100000"/>
              </a:lnSpc>
              <a:buNone/>
            </a:pPr>
            <a:r>
              <a:rPr lang="cs-CZ" sz="2400" u="sng" dirty="0"/>
              <a:t>Na EKG:</a:t>
            </a:r>
          </a:p>
          <a:p>
            <a:pPr marL="228600" lvl="1" indent="0">
              <a:lnSpc>
                <a:spcPct val="100000"/>
              </a:lnSpc>
              <a:buNone/>
            </a:pPr>
            <a:r>
              <a:rPr lang="cs-CZ" sz="2800" b="1" dirty="0">
                <a:solidFill>
                  <a:srgbClr val="FF0000"/>
                </a:solidFill>
              </a:rPr>
              <a:t>rozšířený QRS </a:t>
            </a:r>
            <a:r>
              <a:rPr lang="cs-CZ" b="1" dirty="0">
                <a:solidFill>
                  <a:srgbClr val="FF0000"/>
                </a:solidFill>
              </a:rPr>
              <a:t>(&gt; 110 </a:t>
            </a:r>
            <a:r>
              <a:rPr lang="cs-CZ" b="1" dirty="0" err="1">
                <a:solidFill>
                  <a:srgbClr val="FF0000"/>
                </a:solidFill>
              </a:rPr>
              <a:t>ms</a:t>
            </a:r>
            <a:r>
              <a:rPr lang="cs-CZ" b="1" dirty="0">
                <a:solidFill>
                  <a:srgbClr val="FF0000"/>
                </a:solidFill>
              </a:rPr>
              <a:t>)</a:t>
            </a:r>
          </a:p>
          <a:p>
            <a:pPr marL="228600" lvl="1" indent="0">
              <a:lnSpc>
                <a:spcPct val="100000"/>
              </a:lnSpc>
              <a:buNone/>
            </a:pPr>
            <a:r>
              <a:rPr lang="cs-CZ" sz="2800" b="1" dirty="0" err="1">
                <a:solidFill>
                  <a:srgbClr val="FF0000"/>
                </a:solidFill>
              </a:rPr>
              <a:t>rSR</a:t>
            </a:r>
            <a:r>
              <a:rPr lang="cs-CZ" sz="2800" b="1" dirty="0">
                <a:solidFill>
                  <a:srgbClr val="FF0000"/>
                </a:solidFill>
              </a:rPr>
              <a:t>´ </a:t>
            </a:r>
            <a:r>
              <a:rPr lang="cs-CZ" sz="2800" dirty="0">
                <a:solidFill>
                  <a:srgbClr val="FF0000"/>
                </a:solidFill>
              </a:rPr>
              <a:t>ve </a:t>
            </a:r>
            <a:r>
              <a:rPr lang="cs-CZ" sz="2800" b="1" dirty="0">
                <a:solidFill>
                  <a:srgbClr val="FF0000"/>
                </a:solidFill>
              </a:rPr>
              <a:t>V1</a:t>
            </a:r>
            <a:r>
              <a:rPr lang="cs-CZ" sz="2800" dirty="0"/>
              <a:t>, T negativní</a:t>
            </a:r>
            <a:endParaRPr lang="cs-CZ" sz="2800" dirty="0">
              <a:solidFill>
                <a:srgbClr val="FF0000"/>
              </a:solidFill>
            </a:endParaRPr>
          </a:p>
          <a:p>
            <a:pPr marL="228600" lvl="1" indent="0">
              <a:lnSpc>
                <a:spcPct val="100000"/>
              </a:lnSpc>
              <a:buNone/>
            </a:pPr>
            <a:r>
              <a:rPr lang="cs-CZ" sz="2800" b="1" dirty="0"/>
              <a:t>hluboký</a:t>
            </a:r>
            <a:r>
              <a:rPr lang="cs-CZ" sz="2800" dirty="0"/>
              <a:t> a </a:t>
            </a:r>
            <a:r>
              <a:rPr lang="cs-CZ" sz="2800" b="1" dirty="0"/>
              <a:t>široký</a:t>
            </a:r>
            <a:r>
              <a:rPr lang="cs-CZ" sz="2800" dirty="0"/>
              <a:t> </a:t>
            </a:r>
            <a:r>
              <a:rPr lang="cs-CZ" sz="2800" b="1" dirty="0"/>
              <a:t>kmit</a:t>
            </a:r>
            <a:r>
              <a:rPr lang="cs-CZ" sz="2800" dirty="0"/>
              <a:t> </a:t>
            </a:r>
            <a:r>
              <a:rPr lang="cs-CZ" sz="2800" b="1" dirty="0"/>
              <a:t>S</a:t>
            </a:r>
            <a:r>
              <a:rPr lang="cs-CZ" sz="2800" dirty="0"/>
              <a:t> ve </a:t>
            </a:r>
            <a:r>
              <a:rPr lang="cs-CZ" sz="2800" b="1" dirty="0">
                <a:solidFill>
                  <a:srgbClr val="FF0000"/>
                </a:solidFill>
              </a:rPr>
              <a:t>V6 (</a:t>
            </a:r>
            <a:r>
              <a:rPr lang="cs-CZ" sz="2800" b="1" dirty="0" err="1">
                <a:solidFill>
                  <a:srgbClr val="FF0000"/>
                </a:solidFill>
              </a:rPr>
              <a:t>qRS</a:t>
            </a:r>
            <a:r>
              <a:rPr lang="cs-CZ" sz="2800" b="1" dirty="0">
                <a:solidFill>
                  <a:srgbClr val="FF0000"/>
                </a:solidFill>
              </a:rPr>
              <a:t>)</a:t>
            </a:r>
            <a:r>
              <a:rPr lang="cs-CZ" sz="2800" dirty="0"/>
              <a:t>, T pozitivní</a:t>
            </a:r>
          </a:p>
        </p:txBody>
      </p:sp>
      <p:pic>
        <p:nvPicPr>
          <p:cNvPr id="7" name="Zástupný symbol pro obsah 6"/>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t="16458"/>
          <a:stretch/>
        </p:blipFill>
        <p:spPr>
          <a:xfrm>
            <a:off x="7391758" y="1298448"/>
            <a:ext cx="4205882" cy="4614016"/>
          </a:xfrm>
        </p:spPr>
      </p:pic>
      <p:sp>
        <p:nvSpPr>
          <p:cNvPr id="10" name="Nadpis 1">
            <a:extLst>
              <a:ext uri="{FF2B5EF4-FFF2-40B4-BE49-F238E27FC236}">
                <a16:creationId xmlns:a16="http://schemas.microsoft.com/office/drawing/2014/main" id="{1A0D830B-5E22-42D1-B2DE-0CC5D7A5A840}"/>
              </a:ext>
            </a:extLst>
          </p:cNvPr>
          <p:cNvSpPr>
            <a:spLocks noGrp="1"/>
          </p:cNvSpPr>
          <p:nvPr>
            <p:ph type="title"/>
          </p:nvPr>
        </p:nvSpPr>
        <p:spPr>
          <a:xfrm>
            <a:off x="418246" y="382143"/>
            <a:ext cx="7886700" cy="1325563"/>
          </a:xfrm>
        </p:spPr>
        <p:txBody>
          <a:bodyPr>
            <a:normAutofit/>
          </a:bodyPr>
          <a:lstStyle/>
          <a:p>
            <a:r>
              <a:rPr lang="cs-CZ" sz="4000" i="1" dirty="0">
                <a:solidFill>
                  <a:schemeClr val="bg2">
                    <a:lumMod val="25000"/>
                  </a:schemeClr>
                </a:solidFill>
              </a:rPr>
              <a:t>Blokáda pravého raménka (BPRT)</a:t>
            </a:r>
            <a:endParaRPr lang="cs-CZ" sz="5400" i="1" dirty="0">
              <a:solidFill>
                <a:schemeClr val="bg2">
                  <a:lumMod val="25000"/>
                </a:schemeClr>
              </a:solidFill>
            </a:endParaRPr>
          </a:p>
        </p:txBody>
      </p:sp>
      <p:sp>
        <p:nvSpPr>
          <p:cNvPr id="5" name="Obdélník 3">
            <a:extLst>
              <a:ext uri="{FF2B5EF4-FFF2-40B4-BE49-F238E27FC236}">
                <a16:creationId xmlns:a16="http://schemas.microsoft.com/office/drawing/2014/main" id="{2CB8A4F9-39BA-4330-A8F6-9B5E9ADF63F4}"/>
              </a:ext>
            </a:extLst>
          </p:cNvPr>
          <p:cNvSpPr/>
          <p:nvPr/>
        </p:nvSpPr>
        <p:spPr>
          <a:xfrm>
            <a:off x="2063784" y="6368135"/>
            <a:ext cx="8064432" cy="215444"/>
          </a:xfrm>
          <a:prstGeom prst="rect">
            <a:avLst/>
          </a:prstGeom>
        </p:spPr>
        <p:txBody>
          <a:bodyPr wrap="square">
            <a:spAutoFit/>
          </a:bodyPr>
          <a:lstStyle/>
          <a:p>
            <a:pPr lvl="0">
              <a:defRPr/>
            </a:pPr>
            <a:r>
              <a:rPr lang="cs-CZ" sz="800" i="1" dirty="0" err="1">
                <a:solidFill>
                  <a:schemeClr val="bg2">
                    <a:lumMod val="75000"/>
                  </a:schemeClr>
                </a:solidFill>
              </a:rPr>
              <a:t>Soubor:Right</a:t>
            </a:r>
            <a:r>
              <a:rPr lang="cs-CZ" sz="800" i="1" dirty="0">
                <a:solidFill>
                  <a:schemeClr val="bg2">
                    <a:lumMod val="75000"/>
                  </a:schemeClr>
                </a:solidFill>
              </a:rPr>
              <a:t> </a:t>
            </a:r>
            <a:r>
              <a:rPr lang="cs-CZ" sz="800" i="1" dirty="0" err="1">
                <a:solidFill>
                  <a:schemeClr val="bg2">
                    <a:lumMod val="75000"/>
                  </a:schemeClr>
                </a:solidFill>
              </a:rPr>
              <a:t>bundle</a:t>
            </a:r>
            <a:r>
              <a:rPr lang="cs-CZ" sz="800" i="1" dirty="0">
                <a:solidFill>
                  <a:schemeClr val="bg2">
                    <a:lumMod val="75000"/>
                  </a:schemeClr>
                </a:solidFill>
              </a:rPr>
              <a:t> </a:t>
            </a:r>
            <a:r>
              <a:rPr lang="cs-CZ" sz="800" i="1" dirty="0" err="1">
                <a:solidFill>
                  <a:schemeClr val="bg2">
                    <a:lumMod val="75000"/>
                  </a:schemeClr>
                </a:solidFill>
              </a:rPr>
              <a:t>branch</a:t>
            </a:r>
            <a:r>
              <a:rPr lang="cs-CZ" sz="800" i="1" dirty="0">
                <a:solidFill>
                  <a:schemeClr val="bg2">
                    <a:lumMod val="75000"/>
                  </a:schemeClr>
                </a:solidFill>
              </a:rPr>
              <a:t> </a:t>
            </a:r>
            <a:r>
              <a:rPr lang="cs-CZ" sz="800" i="1" dirty="0" err="1">
                <a:solidFill>
                  <a:schemeClr val="bg2">
                    <a:lumMod val="75000"/>
                  </a:schemeClr>
                </a:solidFill>
              </a:rPr>
              <a:t>block</a:t>
            </a:r>
            <a:r>
              <a:rPr lang="cs-CZ" sz="800" i="1" dirty="0">
                <a:solidFill>
                  <a:schemeClr val="bg2">
                    <a:lumMod val="75000"/>
                  </a:schemeClr>
                </a:solidFill>
              </a:rPr>
              <a:t> ECG characteristics.png – </a:t>
            </a:r>
            <a:r>
              <a:rPr lang="cs-CZ" sz="800" i="1" dirty="0" err="1">
                <a:solidFill>
                  <a:schemeClr val="bg2">
                    <a:lumMod val="75000"/>
                  </a:schemeClr>
                </a:solidFill>
              </a:rPr>
              <a:t>WikiSkripta</a:t>
            </a:r>
            <a:r>
              <a:rPr lang="cs-CZ" sz="800" i="1" dirty="0">
                <a:solidFill>
                  <a:schemeClr val="bg2">
                    <a:lumMod val="75000"/>
                  </a:schemeClr>
                </a:solidFill>
              </a:rPr>
              <a:t>. [online]. Dostupné z: </a:t>
            </a:r>
            <a:r>
              <a:rPr lang="cs-CZ" sz="800" i="1" dirty="0">
                <a:solidFill>
                  <a:schemeClr val="bg2">
                    <a:lumMod val="75000"/>
                  </a:schemeClr>
                </a:solidFill>
                <a:hlinkClick r:id="rId4">
                  <a:extLst>
                    <a:ext uri="{A12FA001-AC4F-418D-AE19-62706E023703}">
                      <ahyp:hlinkClr xmlns:ahyp="http://schemas.microsoft.com/office/drawing/2018/hyperlinkcolor" val="tx"/>
                    </a:ext>
                  </a:extLst>
                </a:hlinkClick>
              </a:rPr>
              <a:t>http://www.wikiskripta.eu/index.php/Soubor:Right_bundle_branch_block_ECG_characteristics.png</a:t>
            </a:r>
            <a:endParaRPr lang="cs-CZ" sz="800" i="1" dirty="0">
              <a:solidFill>
                <a:schemeClr val="bg2">
                  <a:lumMod val="75000"/>
                </a:schemeClr>
              </a:solidFill>
            </a:endParaRPr>
          </a:p>
        </p:txBody>
      </p:sp>
    </p:spTree>
    <p:extLst>
      <p:ext uri="{BB962C8B-B14F-4D97-AF65-F5344CB8AC3E}">
        <p14:creationId xmlns:p14="http://schemas.microsoft.com/office/powerpoint/2010/main" val="19863111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Zástupný objekt pre obsah 7" descr="Obrázok, na ktorom je text, diagram, rad, písmo&#10;&#10;Automaticky generovaný popis">
            <a:extLst>
              <a:ext uri="{FF2B5EF4-FFF2-40B4-BE49-F238E27FC236}">
                <a16:creationId xmlns:a16="http://schemas.microsoft.com/office/drawing/2014/main" id="{A5CEFF43-5CCE-55C8-673E-A3DE78BED1E0}"/>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2174519" y="3263749"/>
            <a:ext cx="8074381" cy="3263749"/>
          </a:xfrm>
        </p:spPr>
      </p:pic>
      <p:pic>
        <p:nvPicPr>
          <p:cNvPr id="12" name="Obrázok 11" descr="Obrázok, na ktorom je kreslený obrázok, animák, ilustrácia&#10;&#10;Automaticky generovaný popis">
            <a:extLst>
              <a:ext uri="{FF2B5EF4-FFF2-40B4-BE49-F238E27FC236}">
                <a16:creationId xmlns:a16="http://schemas.microsoft.com/office/drawing/2014/main" id="{3AF89BC8-4689-75F2-9095-F64D665BD8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40406" y="0"/>
            <a:ext cx="8208494" cy="3110482"/>
          </a:xfrm>
          <a:prstGeom prst="rect">
            <a:avLst/>
          </a:prstGeom>
        </p:spPr>
      </p:pic>
    </p:spTree>
    <p:extLst>
      <p:ext uri="{BB962C8B-B14F-4D97-AF65-F5344CB8AC3E}">
        <p14:creationId xmlns:p14="http://schemas.microsoft.com/office/powerpoint/2010/main" val="267979277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695311B-0AD5-493D-5A1A-0D874541D611}"/>
              </a:ext>
            </a:extLst>
          </p:cNvPr>
          <p:cNvSpPr>
            <a:spLocks noGrp="1"/>
          </p:cNvSpPr>
          <p:nvPr>
            <p:ph type="title"/>
          </p:nvPr>
        </p:nvSpPr>
        <p:spPr/>
        <p:txBody>
          <a:bodyPr/>
          <a:lstStyle/>
          <a:p>
            <a:r>
              <a:rPr lang="sk-SK" dirty="0"/>
              <a:t>Závisí na polohe srdca k </a:t>
            </a:r>
            <a:r>
              <a:rPr lang="sk-SK" dirty="0" err="1"/>
              <a:t>svodu</a:t>
            </a:r>
            <a:r>
              <a:rPr lang="sk-SK" dirty="0"/>
              <a:t>, pozri aj V2</a:t>
            </a:r>
          </a:p>
        </p:txBody>
      </p:sp>
      <p:pic>
        <p:nvPicPr>
          <p:cNvPr id="6" name="Obrázok 5" descr="Obrázok, na ktorom je text, diagram, rad, vývoj&#10;&#10;Automaticky generovaný popis">
            <a:extLst>
              <a:ext uri="{FF2B5EF4-FFF2-40B4-BE49-F238E27FC236}">
                <a16:creationId xmlns:a16="http://schemas.microsoft.com/office/drawing/2014/main" id="{664DE166-459E-73B3-BA10-E5CF8137443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55754" y="2075793"/>
            <a:ext cx="6337269" cy="4172607"/>
          </a:xfrm>
          <a:prstGeom prst="rect">
            <a:avLst/>
          </a:prstGeom>
        </p:spPr>
      </p:pic>
    </p:spTree>
    <p:extLst>
      <p:ext uri="{BB962C8B-B14F-4D97-AF65-F5344CB8AC3E}">
        <p14:creationId xmlns:p14="http://schemas.microsoft.com/office/powerpoint/2010/main" val="4274681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1" presetClass="entr" presetSubtype="1"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heel(1)">
                                      <p:cBhvr>
                                        <p:cTn id="11"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AE37E60-28FD-4EEF-85EE-7A0BF2B740D9}"/>
              </a:ext>
            </a:extLst>
          </p:cNvPr>
          <p:cNvSpPr>
            <a:spLocks noGrp="1"/>
          </p:cNvSpPr>
          <p:nvPr>
            <p:ph type="title"/>
          </p:nvPr>
        </p:nvSpPr>
        <p:spPr>
          <a:xfrm>
            <a:off x="1143000" y="258580"/>
            <a:ext cx="9875520" cy="1356360"/>
          </a:xfrm>
        </p:spPr>
        <p:txBody>
          <a:bodyPr/>
          <a:lstStyle/>
          <a:p>
            <a:pPr algn="ctr"/>
            <a:r>
              <a:rPr lang="cs-CZ" i="1" dirty="0" err="1"/>
              <a:t>Hemibloky</a:t>
            </a:r>
            <a:endParaRPr lang="cs-CZ" i="1" dirty="0"/>
          </a:p>
        </p:txBody>
      </p:sp>
      <p:sp>
        <p:nvSpPr>
          <p:cNvPr id="3" name="Zástupný objekt pre text 2">
            <a:extLst>
              <a:ext uri="{FF2B5EF4-FFF2-40B4-BE49-F238E27FC236}">
                <a16:creationId xmlns:a16="http://schemas.microsoft.com/office/drawing/2014/main" id="{81E51780-7492-411F-B7CA-2E23F1E42689}"/>
              </a:ext>
            </a:extLst>
          </p:cNvPr>
          <p:cNvSpPr>
            <a:spLocks noGrp="1"/>
          </p:cNvSpPr>
          <p:nvPr>
            <p:ph type="body" idx="1"/>
          </p:nvPr>
        </p:nvSpPr>
        <p:spPr>
          <a:xfrm>
            <a:off x="1142998" y="1436101"/>
            <a:ext cx="4754880" cy="777240"/>
          </a:xfrm>
        </p:spPr>
        <p:style>
          <a:lnRef idx="2">
            <a:schemeClr val="accent3"/>
          </a:lnRef>
          <a:fillRef idx="1">
            <a:schemeClr val="lt1"/>
          </a:fillRef>
          <a:effectRef idx="0">
            <a:schemeClr val="accent3"/>
          </a:effectRef>
          <a:fontRef idx="minor">
            <a:schemeClr val="dk1"/>
          </a:fontRef>
        </p:style>
        <p:txBody>
          <a:bodyPr/>
          <a:lstStyle/>
          <a:p>
            <a:pPr algn="ctr"/>
            <a:r>
              <a:rPr lang="sk-SK" i="1" dirty="0" err="1"/>
              <a:t>Levý</a:t>
            </a:r>
            <a:r>
              <a:rPr lang="sk-SK" i="1" dirty="0"/>
              <a:t> </a:t>
            </a:r>
            <a:r>
              <a:rPr lang="sk-SK" i="1" dirty="0" err="1"/>
              <a:t>přední</a:t>
            </a:r>
            <a:r>
              <a:rPr lang="sk-SK" i="1" dirty="0"/>
              <a:t> </a:t>
            </a:r>
            <a:r>
              <a:rPr lang="sk-SK" i="1" dirty="0" err="1"/>
              <a:t>hemiblok</a:t>
            </a:r>
            <a:r>
              <a:rPr lang="sk-SK" i="1" dirty="0"/>
              <a:t> (LAH)</a:t>
            </a:r>
          </a:p>
        </p:txBody>
      </p:sp>
      <p:sp>
        <p:nvSpPr>
          <p:cNvPr id="4" name="Zástupný objekt pre obsah 3">
            <a:extLst>
              <a:ext uri="{FF2B5EF4-FFF2-40B4-BE49-F238E27FC236}">
                <a16:creationId xmlns:a16="http://schemas.microsoft.com/office/drawing/2014/main" id="{02335F98-6D63-4FA1-8317-7A1087642CFC}"/>
              </a:ext>
            </a:extLst>
          </p:cNvPr>
          <p:cNvSpPr>
            <a:spLocks noGrp="1"/>
          </p:cNvSpPr>
          <p:nvPr>
            <p:ph sz="half" idx="2"/>
          </p:nvPr>
        </p:nvSpPr>
        <p:spPr>
          <a:xfrm>
            <a:off x="1137879" y="2328925"/>
            <a:ext cx="4754880" cy="3383280"/>
          </a:xfrm>
        </p:spPr>
        <p:txBody>
          <a:bodyPr/>
          <a:lstStyle/>
          <a:p>
            <a:r>
              <a:rPr lang="cs-CZ" dirty="0"/>
              <a:t>projevuje se </a:t>
            </a:r>
            <a:r>
              <a:rPr lang="cs-CZ" b="1" dirty="0"/>
              <a:t>horizontálním</a:t>
            </a:r>
            <a:r>
              <a:rPr lang="cs-CZ" dirty="0"/>
              <a:t> sklonem srdeční osy </a:t>
            </a:r>
            <a:r>
              <a:rPr lang="cs-CZ" b="1" dirty="0"/>
              <a:t>doleva</a:t>
            </a:r>
          </a:p>
        </p:txBody>
      </p:sp>
      <p:sp>
        <p:nvSpPr>
          <p:cNvPr id="5" name="Zástupný objekt pre text 4">
            <a:extLst>
              <a:ext uri="{FF2B5EF4-FFF2-40B4-BE49-F238E27FC236}">
                <a16:creationId xmlns:a16="http://schemas.microsoft.com/office/drawing/2014/main" id="{B7E4A2B3-D403-4F1E-9D53-2DEEADB97AC8}"/>
              </a:ext>
            </a:extLst>
          </p:cNvPr>
          <p:cNvSpPr>
            <a:spLocks noGrp="1"/>
          </p:cNvSpPr>
          <p:nvPr>
            <p:ph type="body" sz="quarter" idx="3"/>
          </p:nvPr>
        </p:nvSpPr>
        <p:spPr>
          <a:xfrm>
            <a:off x="6289111" y="1436101"/>
            <a:ext cx="4754880" cy="777240"/>
          </a:xfrm>
        </p:spPr>
        <p:style>
          <a:lnRef idx="2">
            <a:schemeClr val="accent3"/>
          </a:lnRef>
          <a:fillRef idx="1">
            <a:schemeClr val="lt1"/>
          </a:fillRef>
          <a:effectRef idx="0">
            <a:schemeClr val="accent3"/>
          </a:effectRef>
          <a:fontRef idx="minor">
            <a:schemeClr val="dk1"/>
          </a:fontRef>
        </p:style>
        <p:txBody>
          <a:bodyPr/>
          <a:lstStyle/>
          <a:p>
            <a:pPr algn="ctr"/>
            <a:r>
              <a:rPr lang="sk-SK" i="1" dirty="0" err="1"/>
              <a:t>Levý</a:t>
            </a:r>
            <a:r>
              <a:rPr lang="sk-SK" i="1" dirty="0"/>
              <a:t> zadní </a:t>
            </a:r>
            <a:r>
              <a:rPr lang="sk-SK" i="1" dirty="0" err="1"/>
              <a:t>hemiblok</a:t>
            </a:r>
            <a:r>
              <a:rPr lang="sk-SK" i="1" dirty="0"/>
              <a:t> (LPH)</a:t>
            </a:r>
          </a:p>
        </p:txBody>
      </p:sp>
      <p:sp>
        <p:nvSpPr>
          <p:cNvPr id="6" name="Zástupný objekt pre obsah 5">
            <a:extLst>
              <a:ext uri="{FF2B5EF4-FFF2-40B4-BE49-F238E27FC236}">
                <a16:creationId xmlns:a16="http://schemas.microsoft.com/office/drawing/2014/main" id="{6D447A6C-8C78-4D45-A0D5-B05EB62AE771}"/>
              </a:ext>
            </a:extLst>
          </p:cNvPr>
          <p:cNvSpPr>
            <a:spLocks noGrp="1"/>
          </p:cNvSpPr>
          <p:nvPr>
            <p:ph sz="quarter" idx="4"/>
          </p:nvPr>
        </p:nvSpPr>
        <p:spPr>
          <a:xfrm>
            <a:off x="6289111" y="2328925"/>
            <a:ext cx="4754880" cy="3383280"/>
          </a:xfrm>
        </p:spPr>
        <p:txBody>
          <a:bodyPr/>
          <a:lstStyle/>
          <a:p>
            <a:r>
              <a:rPr lang="cs-CZ" b="1" dirty="0"/>
              <a:t>vertikální</a:t>
            </a:r>
            <a:r>
              <a:rPr lang="cs-CZ" dirty="0"/>
              <a:t> sklon srdeční osy </a:t>
            </a:r>
            <a:r>
              <a:rPr lang="cs-CZ" b="1" dirty="0"/>
              <a:t>doprava</a:t>
            </a:r>
          </a:p>
        </p:txBody>
      </p:sp>
      <p:pic>
        <p:nvPicPr>
          <p:cNvPr id="1026" name="Picture 2" descr="ECG quick diagnosis of left anterior hemiblock (LAH), Positive I lead, Negative II III leads, narrow QRS complex">
            <a:extLst>
              <a:ext uri="{FF2B5EF4-FFF2-40B4-BE49-F238E27FC236}">
                <a16:creationId xmlns:a16="http://schemas.microsoft.com/office/drawing/2014/main" id="{A65CBC35-F6A8-4408-9536-F8E7A19BFA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0901" y="3136825"/>
            <a:ext cx="4648836" cy="3173016"/>
          </a:xfrm>
          <a:prstGeom prst="rect">
            <a:avLst/>
          </a:prstGeom>
          <a:noFill/>
          <a:extLst>
            <a:ext uri="{909E8E84-426E-40DD-AFC4-6F175D3DCCD1}">
              <a14:hiddenFill xmlns:a14="http://schemas.microsoft.com/office/drawing/2010/main">
                <a:solidFill>
                  <a:srgbClr val="FFFFFF"/>
                </a:solidFill>
              </a14:hiddenFill>
            </a:ext>
          </a:extLst>
        </p:spPr>
      </p:pic>
      <p:sp>
        <p:nvSpPr>
          <p:cNvPr id="7" name="Obdĺžnik 6">
            <a:extLst>
              <a:ext uri="{FF2B5EF4-FFF2-40B4-BE49-F238E27FC236}">
                <a16:creationId xmlns:a16="http://schemas.microsoft.com/office/drawing/2014/main" id="{9C769268-3C54-4939-8AD5-4106DBE2E31D}"/>
              </a:ext>
            </a:extLst>
          </p:cNvPr>
          <p:cNvSpPr/>
          <p:nvPr/>
        </p:nvSpPr>
        <p:spPr>
          <a:xfrm>
            <a:off x="2095499" y="6309841"/>
            <a:ext cx="2849880" cy="215444"/>
          </a:xfrm>
          <a:prstGeom prst="rect">
            <a:avLst/>
          </a:prstGeom>
        </p:spPr>
        <p:txBody>
          <a:bodyPr wrap="square">
            <a:spAutoFit/>
          </a:bodyPr>
          <a:lstStyle/>
          <a:p>
            <a:r>
              <a:rPr lang="sk-SK" sz="800" i="1" dirty="0">
                <a:solidFill>
                  <a:schemeClr val="bg2">
                    <a:lumMod val="75000"/>
                  </a:schemeClr>
                </a:solidFill>
                <a:hlinkClick r:id="rId4">
                  <a:extLst>
                    <a:ext uri="{A12FA001-AC4F-418D-AE19-62706E023703}">
                      <ahyp:hlinkClr xmlns:ahyp="http://schemas.microsoft.com/office/drawing/2018/hyperlinkcolor" val="tx"/>
                    </a:ext>
                  </a:extLst>
                </a:hlinkClick>
              </a:rPr>
              <a:t>https://www.techmed.sk/lava-predna-fascikularna-hemiblokada/</a:t>
            </a:r>
            <a:endParaRPr lang="cs-CZ" sz="800" i="1" dirty="0">
              <a:solidFill>
                <a:schemeClr val="bg2">
                  <a:lumMod val="75000"/>
                </a:schemeClr>
              </a:solidFill>
            </a:endParaRPr>
          </a:p>
        </p:txBody>
      </p:sp>
      <p:pic>
        <p:nvPicPr>
          <p:cNvPr id="1028" name="Picture 4" descr="Left posterior hemiblock, frontal leads, projections of the main vector">
            <a:extLst>
              <a:ext uri="{FF2B5EF4-FFF2-40B4-BE49-F238E27FC236}">
                <a16:creationId xmlns:a16="http://schemas.microsoft.com/office/drawing/2014/main" id="{D2C3262C-2CAF-452C-BA78-D3AFFDF391A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89111" y="3136825"/>
            <a:ext cx="5059672" cy="3173015"/>
          </a:xfrm>
          <a:prstGeom prst="rect">
            <a:avLst/>
          </a:prstGeom>
          <a:noFill/>
          <a:extLst>
            <a:ext uri="{909E8E84-426E-40DD-AFC4-6F175D3DCCD1}">
              <a14:hiddenFill xmlns:a14="http://schemas.microsoft.com/office/drawing/2010/main">
                <a:solidFill>
                  <a:srgbClr val="FFFFFF"/>
                </a:solidFill>
              </a14:hiddenFill>
            </a:ext>
          </a:extLst>
        </p:spPr>
      </p:pic>
      <p:sp>
        <p:nvSpPr>
          <p:cNvPr id="8" name="Obdĺžnik 7">
            <a:extLst>
              <a:ext uri="{FF2B5EF4-FFF2-40B4-BE49-F238E27FC236}">
                <a16:creationId xmlns:a16="http://schemas.microsoft.com/office/drawing/2014/main" id="{C0EF0C01-8897-4483-9600-3E4BFF46F338}"/>
              </a:ext>
            </a:extLst>
          </p:cNvPr>
          <p:cNvSpPr/>
          <p:nvPr/>
        </p:nvSpPr>
        <p:spPr>
          <a:xfrm>
            <a:off x="7146083" y="6309841"/>
            <a:ext cx="2849880" cy="215444"/>
          </a:xfrm>
          <a:prstGeom prst="rect">
            <a:avLst/>
          </a:prstGeom>
        </p:spPr>
        <p:txBody>
          <a:bodyPr wrap="square">
            <a:spAutoFit/>
          </a:bodyPr>
          <a:lstStyle/>
          <a:p>
            <a:r>
              <a:rPr lang="sk-SK" sz="800" i="1" dirty="0">
                <a:solidFill>
                  <a:schemeClr val="bg2">
                    <a:lumMod val="75000"/>
                  </a:schemeClr>
                </a:solidFill>
                <a:hlinkClick r:id="rId6">
                  <a:extLst>
                    <a:ext uri="{A12FA001-AC4F-418D-AE19-62706E023703}">
                      <ahyp:hlinkClr xmlns:ahyp="http://schemas.microsoft.com/office/drawing/2018/hyperlinkcolor" val="tx"/>
                    </a:ext>
                  </a:extLst>
                </a:hlinkClick>
              </a:rPr>
              <a:t>https://www.techmed.sk/lava-zadna-fascikularna-hemiblokada/</a:t>
            </a:r>
            <a:endParaRPr lang="cs-CZ" sz="800" i="1" dirty="0">
              <a:solidFill>
                <a:schemeClr val="bg2">
                  <a:lumMod val="75000"/>
                </a:schemeClr>
              </a:solidFill>
            </a:endParaRPr>
          </a:p>
        </p:txBody>
      </p:sp>
    </p:spTree>
    <p:extLst>
      <p:ext uri="{BB962C8B-B14F-4D97-AF65-F5344CB8AC3E}">
        <p14:creationId xmlns:p14="http://schemas.microsoft.com/office/powerpoint/2010/main" val="33544256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Obrázok 7" descr="Obrázok, na ktorom je text, rukopis, písaný rukou&#10;&#10;Automaticky generovaný popis">
            <a:extLst>
              <a:ext uri="{FF2B5EF4-FFF2-40B4-BE49-F238E27FC236}">
                <a16:creationId xmlns:a16="http://schemas.microsoft.com/office/drawing/2014/main" id="{5B79CB8A-BF2A-8948-1DC4-D92F138FD5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61020"/>
          </a:xfrm>
          <a:prstGeom prst="rect">
            <a:avLst/>
          </a:prstGeom>
        </p:spPr>
      </p:pic>
      <p:sp>
        <p:nvSpPr>
          <p:cNvPr id="9" name="BlokTextu 8">
            <a:extLst>
              <a:ext uri="{FF2B5EF4-FFF2-40B4-BE49-F238E27FC236}">
                <a16:creationId xmlns:a16="http://schemas.microsoft.com/office/drawing/2014/main" id="{BBEA925F-0F32-82C9-0CEA-70146610D7AE}"/>
              </a:ext>
            </a:extLst>
          </p:cNvPr>
          <p:cNvSpPr txBox="1"/>
          <p:nvPr/>
        </p:nvSpPr>
        <p:spPr>
          <a:xfrm>
            <a:off x="934146" y="6217269"/>
            <a:ext cx="2632387" cy="369332"/>
          </a:xfrm>
          <a:prstGeom prst="rect">
            <a:avLst/>
          </a:prstGeom>
          <a:noFill/>
        </p:spPr>
        <p:txBody>
          <a:bodyPr wrap="none" rtlCol="0">
            <a:spAutoFit/>
          </a:bodyPr>
          <a:lstStyle/>
          <a:p>
            <a:r>
              <a:rPr lang="sk-SK" dirty="0">
                <a:solidFill>
                  <a:schemeClr val="tx1">
                    <a:lumMod val="95000"/>
                    <a:lumOff val="5000"/>
                  </a:schemeClr>
                </a:solidFill>
              </a:rPr>
              <a:t>A = AV </a:t>
            </a:r>
            <a:r>
              <a:rPr lang="sk-SK" dirty="0" err="1">
                <a:solidFill>
                  <a:schemeClr val="tx1">
                    <a:lumMod val="95000"/>
                    <a:lumOff val="5000"/>
                  </a:schemeClr>
                </a:solidFill>
              </a:rPr>
              <a:t>block</a:t>
            </a:r>
            <a:r>
              <a:rPr lang="sk-SK" dirty="0">
                <a:solidFill>
                  <a:schemeClr val="tx1">
                    <a:lumMod val="95000"/>
                    <a:lumOff val="5000"/>
                  </a:schemeClr>
                </a:solidFill>
              </a:rPr>
              <a:t> II 2:1 + </a:t>
            </a:r>
            <a:r>
              <a:rPr lang="cs-CZ" sz="1800" dirty="0">
                <a:solidFill>
                  <a:schemeClr val="tx1">
                    <a:lumMod val="95000"/>
                    <a:lumOff val="5000"/>
                  </a:schemeClr>
                </a:solidFill>
              </a:rPr>
              <a:t>BLRT</a:t>
            </a:r>
            <a:r>
              <a:rPr lang="sk-SK" dirty="0">
                <a:solidFill>
                  <a:schemeClr val="tx1">
                    <a:lumMod val="95000"/>
                    <a:lumOff val="5000"/>
                  </a:schemeClr>
                </a:solidFill>
              </a:rPr>
              <a:t> </a:t>
            </a:r>
          </a:p>
        </p:txBody>
      </p:sp>
      <p:sp>
        <p:nvSpPr>
          <p:cNvPr id="10" name="BlokTextu 9">
            <a:extLst>
              <a:ext uri="{FF2B5EF4-FFF2-40B4-BE49-F238E27FC236}">
                <a16:creationId xmlns:a16="http://schemas.microsoft.com/office/drawing/2014/main" id="{F5F83EE2-D141-8CE1-80C0-3CD33A5D3378}"/>
              </a:ext>
            </a:extLst>
          </p:cNvPr>
          <p:cNvSpPr txBox="1"/>
          <p:nvPr/>
        </p:nvSpPr>
        <p:spPr>
          <a:xfrm>
            <a:off x="3725248" y="6215743"/>
            <a:ext cx="2633991" cy="369332"/>
          </a:xfrm>
          <a:prstGeom prst="rect">
            <a:avLst/>
          </a:prstGeom>
          <a:noFill/>
        </p:spPr>
        <p:txBody>
          <a:bodyPr wrap="none" rtlCol="0">
            <a:spAutoFit/>
          </a:bodyPr>
          <a:lstStyle/>
          <a:p>
            <a:r>
              <a:rPr lang="sk-SK" dirty="0">
                <a:solidFill>
                  <a:schemeClr val="tx1">
                    <a:lumMod val="95000"/>
                    <a:lumOff val="5000"/>
                  </a:schemeClr>
                </a:solidFill>
              </a:rPr>
              <a:t>B = AV </a:t>
            </a:r>
            <a:r>
              <a:rPr lang="sk-SK" dirty="0" err="1">
                <a:solidFill>
                  <a:schemeClr val="tx1">
                    <a:lumMod val="95000"/>
                    <a:lumOff val="5000"/>
                  </a:schemeClr>
                </a:solidFill>
              </a:rPr>
              <a:t>block</a:t>
            </a:r>
            <a:r>
              <a:rPr lang="sk-SK" dirty="0">
                <a:solidFill>
                  <a:schemeClr val="tx1">
                    <a:lumMod val="95000"/>
                    <a:lumOff val="5000"/>
                  </a:schemeClr>
                </a:solidFill>
              </a:rPr>
              <a:t> II 2:1 + </a:t>
            </a:r>
            <a:r>
              <a:rPr lang="cs-CZ" sz="1800" dirty="0">
                <a:solidFill>
                  <a:schemeClr val="tx1">
                    <a:lumMod val="95000"/>
                    <a:lumOff val="5000"/>
                  </a:schemeClr>
                </a:solidFill>
              </a:rPr>
              <a:t>BPRT</a:t>
            </a:r>
            <a:r>
              <a:rPr lang="sk-SK" dirty="0">
                <a:solidFill>
                  <a:schemeClr val="tx1">
                    <a:lumMod val="95000"/>
                    <a:lumOff val="5000"/>
                  </a:schemeClr>
                </a:solidFill>
              </a:rPr>
              <a:t> </a:t>
            </a:r>
          </a:p>
        </p:txBody>
      </p:sp>
      <p:sp>
        <p:nvSpPr>
          <p:cNvPr id="11" name="BlokTextu 10">
            <a:extLst>
              <a:ext uri="{FF2B5EF4-FFF2-40B4-BE49-F238E27FC236}">
                <a16:creationId xmlns:a16="http://schemas.microsoft.com/office/drawing/2014/main" id="{B379E94B-4F66-7672-9BFE-AC30AC668EEC}"/>
              </a:ext>
            </a:extLst>
          </p:cNvPr>
          <p:cNvSpPr txBox="1"/>
          <p:nvPr/>
        </p:nvSpPr>
        <p:spPr>
          <a:xfrm>
            <a:off x="6322365" y="6248400"/>
            <a:ext cx="2416046" cy="369332"/>
          </a:xfrm>
          <a:prstGeom prst="rect">
            <a:avLst/>
          </a:prstGeom>
          <a:noFill/>
        </p:spPr>
        <p:txBody>
          <a:bodyPr wrap="none" rtlCol="0">
            <a:spAutoFit/>
          </a:bodyPr>
          <a:lstStyle/>
          <a:p>
            <a:r>
              <a:rPr lang="sk-SK" dirty="0">
                <a:solidFill>
                  <a:schemeClr val="tx1">
                    <a:lumMod val="95000"/>
                    <a:lumOff val="5000"/>
                  </a:schemeClr>
                </a:solidFill>
              </a:rPr>
              <a:t>C = </a:t>
            </a:r>
            <a:r>
              <a:rPr lang="sk-SK" dirty="0" err="1">
                <a:solidFill>
                  <a:schemeClr val="tx1">
                    <a:lumMod val="95000"/>
                    <a:lumOff val="5000"/>
                  </a:schemeClr>
                </a:solidFill>
              </a:rPr>
              <a:t>Mobits</a:t>
            </a:r>
            <a:r>
              <a:rPr lang="sk-SK" dirty="0">
                <a:solidFill>
                  <a:schemeClr val="tx1">
                    <a:lumMod val="95000"/>
                    <a:lumOff val="5000"/>
                  </a:schemeClr>
                </a:solidFill>
              </a:rPr>
              <a:t> II 2:1 + </a:t>
            </a:r>
            <a:r>
              <a:rPr lang="cs-CZ" sz="1800" dirty="0">
                <a:solidFill>
                  <a:schemeClr val="tx1">
                    <a:lumMod val="95000"/>
                    <a:lumOff val="5000"/>
                  </a:schemeClr>
                </a:solidFill>
              </a:rPr>
              <a:t>BLRT</a:t>
            </a:r>
            <a:endParaRPr lang="sk-SK" dirty="0">
              <a:solidFill>
                <a:schemeClr val="tx1">
                  <a:lumMod val="95000"/>
                  <a:lumOff val="5000"/>
                </a:schemeClr>
              </a:solidFill>
            </a:endParaRPr>
          </a:p>
        </p:txBody>
      </p:sp>
      <p:sp>
        <p:nvSpPr>
          <p:cNvPr id="12" name="BlokTextu 11">
            <a:extLst>
              <a:ext uri="{FF2B5EF4-FFF2-40B4-BE49-F238E27FC236}">
                <a16:creationId xmlns:a16="http://schemas.microsoft.com/office/drawing/2014/main" id="{92741368-298B-BE1D-0D1E-081707FF6BE5}"/>
              </a:ext>
            </a:extLst>
          </p:cNvPr>
          <p:cNvSpPr txBox="1"/>
          <p:nvPr/>
        </p:nvSpPr>
        <p:spPr>
          <a:xfrm>
            <a:off x="8927498" y="6215743"/>
            <a:ext cx="2180340" cy="369332"/>
          </a:xfrm>
          <a:prstGeom prst="rect">
            <a:avLst/>
          </a:prstGeom>
          <a:noFill/>
        </p:spPr>
        <p:txBody>
          <a:bodyPr wrap="none" rtlCol="0">
            <a:spAutoFit/>
          </a:bodyPr>
          <a:lstStyle/>
          <a:p>
            <a:r>
              <a:rPr lang="sk-SK" dirty="0">
                <a:solidFill>
                  <a:schemeClr val="tx1">
                    <a:lumMod val="95000"/>
                    <a:lumOff val="5000"/>
                  </a:schemeClr>
                </a:solidFill>
              </a:rPr>
              <a:t>D = AV blok 1 + </a:t>
            </a:r>
            <a:r>
              <a:rPr lang="cs-CZ" sz="1800" dirty="0">
                <a:solidFill>
                  <a:schemeClr val="tx1">
                    <a:lumMod val="95000"/>
                    <a:lumOff val="5000"/>
                  </a:schemeClr>
                </a:solidFill>
              </a:rPr>
              <a:t>BPRT</a:t>
            </a:r>
            <a:endParaRPr lang="sk-SK" dirty="0">
              <a:solidFill>
                <a:schemeClr val="tx1">
                  <a:lumMod val="95000"/>
                  <a:lumOff val="5000"/>
                </a:schemeClr>
              </a:solidFill>
            </a:endParaRPr>
          </a:p>
        </p:txBody>
      </p:sp>
    </p:spTree>
    <p:extLst>
      <p:ext uri="{BB962C8B-B14F-4D97-AF65-F5344CB8AC3E}">
        <p14:creationId xmlns:p14="http://schemas.microsoft.com/office/powerpoint/2010/main" val="18056891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9A1A421-80CB-8BAF-075A-D8830A898607}"/>
              </a:ext>
            </a:extLst>
          </p:cNvPr>
          <p:cNvSpPr>
            <a:spLocks noGrp="1"/>
          </p:cNvSpPr>
          <p:nvPr>
            <p:ph type="title"/>
          </p:nvPr>
        </p:nvSpPr>
        <p:spPr/>
        <p:txBody>
          <a:bodyPr/>
          <a:lstStyle/>
          <a:p>
            <a:r>
              <a:rPr lang="sk-SK" dirty="0" err="1"/>
              <a:t>Opáčko</a:t>
            </a:r>
            <a:endParaRPr lang="sk-SK" dirty="0"/>
          </a:p>
        </p:txBody>
      </p:sp>
      <p:pic>
        <p:nvPicPr>
          <p:cNvPr id="5" name="Zástupný objekt pre obsah 4" descr="Obrázok, na ktorom je text, snímka obrazovky, písmo, potvrdenie&#10;&#10;Automaticky generovaný popis">
            <a:extLst>
              <a:ext uri="{FF2B5EF4-FFF2-40B4-BE49-F238E27FC236}">
                <a16:creationId xmlns:a16="http://schemas.microsoft.com/office/drawing/2014/main" id="{2C8FAF6E-20F0-5300-F52C-C82C99282452}"/>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81602" y="1728786"/>
            <a:ext cx="4961911" cy="4911279"/>
          </a:xfrm>
        </p:spPr>
      </p:pic>
      <p:pic>
        <p:nvPicPr>
          <p:cNvPr id="1026" name="Picture 2" descr="Neštandardné EKG zvody (EKG kniha) | TECHmED">
            <a:extLst>
              <a:ext uri="{FF2B5EF4-FFF2-40B4-BE49-F238E27FC236}">
                <a16:creationId xmlns:a16="http://schemas.microsoft.com/office/drawing/2014/main" id="{DC934E49-1FAA-016C-B72E-33B26C117E8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98529" y="383541"/>
            <a:ext cx="5054600" cy="4508500"/>
          </a:xfrm>
          <a:prstGeom prst="rect">
            <a:avLst/>
          </a:prstGeom>
          <a:noFill/>
          <a:extLst>
            <a:ext uri="{909E8E84-426E-40DD-AFC4-6F175D3DCCD1}">
              <a14:hiddenFill xmlns:a14="http://schemas.microsoft.com/office/drawing/2010/main">
                <a:solidFill>
                  <a:srgbClr val="FFFFFF"/>
                </a:solidFill>
              </a14:hiddenFill>
            </a:ext>
          </a:extLst>
        </p:spPr>
      </p:pic>
      <p:sp>
        <p:nvSpPr>
          <p:cNvPr id="6" name="BlokTextu 5">
            <a:extLst>
              <a:ext uri="{FF2B5EF4-FFF2-40B4-BE49-F238E27FC236}">
                <a16:creationId xmlns:a16="http://schemas.microsoft.com/office/drawing/2014/main" id="{B7DA6E56-C1E6-AA9E-7D95-230BF4F7C336}"/>
              </a:ext>
            </a:extLst>
          </p:cNvPr>
          <p:cNvSpPr txBox="1"/>
          <p:nvPr/>
        </p:nvSpPr>
        <p:spPr>
          <a:xfrm>
            <a:off x="5022177" y="4707375"/>
            <a:ext cx="3552704" cy="369332"/>
          </a:xfrm>
          <a:prstGeom prst="rect">
            <a:avLst/>
          </a:prstGeom>
          <a:noFill/>
        </p:spPr>
        <p:txBody>
          <a:bodyPr wrap="none" rtlCol="0">
            <a:spAutoFit/>
          </a:bodyPr>
          <a:lstStyle/>
          <a:p>
            <a:r>
              <a:rPr lang="sk-SK" dirty="0"/>
              <a:t>Frekvencia = 6s (30 štvorčekov) x 10</a:t>
            </a:r>
          </a:p>
        </p:txBody>
      </p:sp>
      <p:pic>
        <p:nvPicPr>
          <p:cNvPr id="8" name="Obrázok 7" descr="Obrázok, na ktorom je rad&#10;&#10;Automaticky generovaný popis">
            <a:extLst>
              <a:ext uri="{FF2B5EF4-FFF2-40B4-BE49-F238E27FC236}">
                <a16:creationId xmlns:a16="http://schemas.microsoft.com/office/drawing/2014/main" id="{B1BF9BD9-BE79-F3DE-52CB-30005E57361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19600" y="5189308"/>
            <a:ext cx="7772400" cy="1643837"/>
          </a:xfrm>
          <a:prstGeom prst="rect">
            <a:avLst/>
          </a:prstGeom>
        </p:spPr>
      </p:pic>
      <p:sp>
        <p:nvSpPr>
          <p:cNvPr id="10" name="BlokTextu 9">
            <a:extLst>
              <a:ext uri="{FF2B5EF4-FFF2-40B4-BE49-F238E27FC236}">
                <a16:creationId xmlns:a16="http://schemas.microsoft.com/office/drawing/2014/main" id="{F191670F-6DD8-EDAA-6CDD-AB28EFC6F899}"/>
              </a:ext>
            </a:extLst>
          </p:cNvPr>
          <p:cNvSpPr txBox="1"/>
          <p:nvPr/>
        </p:nvSpPr>
        <p:spPr>
          <a:xfrm>
            <a:off x="5022177" y="3429000"/>
            <a:ext cx="2641759" cy="646331"/>
          </a:xfrm>
          <a:prstGeom prst="rect">
            <a:avLst/>
          </a:prstGeom>
          <a:noFill/>
        </p:spPr>
        <p:txBody>
          <a:bodyPr wrap="square">
            <a:spAutoFit/>
          </a:bodyPr>
          <a:lstStyle/>
          <a:p>
            <a:r>
              <a:rPr lang="sk-SK" dirty="0"/>
              <a:t>Elektrická osa – pravá láska zbližuje</a:t>
            </a:r>
          </a:p>
        </p:txBody>
      </p:sp>
    </p:spTree>
    <p:extLst>
      <p:ext uri="{BB962C8B-B14F-4D97-AF65-F5344CB8AC3E}">
        <p14:creationId xmlns:p14="http://schemas.microsoft.com/office/powerpoint/2010/main" val="249663288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Obrázok 7" descr="Obrázok, na ktorom je text, rukopis, písaný rukou&#10;&#10;Automaticky generovaný popis">
            <a:extLst>
              <a:ext uri="{FF2B5EF4-FFF2-40B4-BE49-F238E27FC236}">
                <a16:creationId xmlns:a16="http://schemas.microsoft.com/office/drawing/2014/main" id="{5B79CB8A-BF2A-8948-1DC4-D92F138FD5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61020"/>
          </a:xfrm>
          <a:prstGeom prst="rect">
            <a:avLst/>
          </a:prstGeom>
        </p:spPr>
      </p:pic>
      <p:sp>
        <p:nvSpPr>
          <p:cNvPr id="9" name="BlokTextu 8">
            <a:extLst>
              <a:ext uri="{FF2B5EF4-FFF2-40B4-BE49-F238E27FC236}">
                <a16:creationId xmlns:a16="http://schemas.microsoft.com/office/drawing/2014/main" id="{BBEA925F-0F32-82C9-0CEA-70146610D7AE}"/>
              </a:ext>
            </a:extLst>
          </p:cNvPr>
          <p:cNvSpPr txBox="1"/>
          <p:nvPr/>
        </p:nvSpPr>
        <p:spPr>
          <a:xfrm>
            <a:off x="934146" y="6217269"/>
            <a:ext cx="2632387" cy="369332"/>
          </a:xfrm>
          <a:prstGeom prst="rect">
            <a:avLst/>
          </a:prstGeom>
          <a:noFill/>
        </p:spPr>
        <p:txBody>
          <a:bodyPr wrap="none" rtlCol="0">
            <a:spAutoFit/>
          </a:bodyPr>
          <a:lstStyle/>
          <a:p>
            <a:r>
              <a:rPr lang="sk-SK" dirty="0">
                <a:solidFill>
                  <a:schemeClr val="tx1">
                    <a:lumMod val="95000"/>
                    <a:lumOff val="5000"/>
                  </a:schemeClr>
                </a:solidFill>
              </a:rPr>
              <a:t>A = AV </a:t>
            </a:r>
            <a:r>
              <a:rPr lang="sk-SK" dirty="0" err="1">
                <a:solidFill>
                  <a:schemeClr val="tx1">
                    <a:lumMod val="95000"/>
                    <a:lumOff val="5000"/>
                  </a:schemeClr>
                </a:solidFill>
              </a:rPr>
              <a:t>block</a:t>
            </a:r>
            <a:r>
              <a:rPr lang="sk-SK" dirty="0">
                <a:solidFill>
                  <a:schemeClr val="tx1">
                    <a:lumMod val="95000"/>
                    <a:lumOff val="5000"/>
                  </a:schemeClr>
                </a:solidFill>
              </a:rPr>
              <a:t> II 2:1 + </a:t>
            </a:r>
            <a:r>
              <a:rPr lang="cs-CZ" sz="1800" dirty="0">
                <a:solidFill>
                  <a:schemeClr val="tx1">
                    <a:lumMod val="95000"/>
                    <a:lumOff val="5000"/>
                  </a:schemeClr>
                </a:solidFill>
              </a:rPr>
              <a:t>BLRT</a:t>
            </a:r>
            <a:r>
              <a:rPr lang="sk-SK" dirty="0">
                <a:solidFill>
                  <a:schemeClr val="tx1">
                    <a:lumMod val="95000"/>
                    <a:lumOff val="5000"/>
                  </a:schemeClr>
                </a:solidFill>
              </a:rPr>
              <a:t> </a:t>
            </a:r>
          </a:p>
        </p:txBody>
      </p:sp>
      <p:sp>
        <p:nvSpPr>
          <p:cNvPr id="10" name="BlokTextu 9">
            <a:extLst>
              <a:ext uri="{FF2B5EF4-FFF2-40B4-BE49-F238E27FC236}">
                <a16:creationId xmlns:a16="http://schemas.microsoft.com/office/drawing/2014/main" id="{F5F83EE2-D141-8CE1-80C0-3CD33A5D3378}"/>
              </a:ext>
            </a:extLst>
          </p:cNvPr>
          <p:cNvSpPr txBox="1"/>
          <p:nvPr/>
        </p:nvSpPr>
        <p:spPr>
          <a:xfrm>
            <a:off x="3725248" y="6215743"/>
            <a:ext cx="2633991" cy="369332"/>
          </a:xfrm>
          <a:prstGeom prst="rect">
            <a:avLst/>
          </a:prstGeom>
          <a:noFill/>
        </p:spPr>
        <p:txBody>
          <a:bodyPr wrap="none" rtlCol="0">
            <a:spAutoFit/>
          </a:bodyPr>
          <a:lstStyle/>
          <a:p>
            <a:r>
              <a:rPr lang="sk-SK" dirty="0">
                <a:solidFill>
                  <a:schemeClr val="tx1">
                    <a:lumMod val="95000"/>
                    <a:lumOff val="5000"/>
                  </a:schemeClr>
                </a:solidFill>
              </a:rPr>
              <a:t>B = AV </a:t>
            </a:r>
            <a:r>
              <a:rPr lang="sk-SK" dirty="0" err="1">
                <a:solidFill>
                  <a:schemeClr val="tx1">
                    <a:lumMod val="95000"/>
                    <a:lumOff val="5000"/>
                  </a:schemeClr>
                </a:solidFill>
              </a:rPr>
              <a:t>block</a:t>
            </a:r>
            <a:r>
              <a:rPr lang="sk-SK" dirty="0">
                <a:solidFill>
                  <a:schemeClr val="tx1">
                    <a:lumMod val="95000"/>
                    <a:lumOff val="5000"/>
                  </a:schemeClr>
                </a:solidFill>
              </a:rPr>
              <a:t> II 2:1 + </a:t>
            </a:r>
            <a:r>
              <a:rPr lang="cs-CZ" sz="1800" dirty="0">
                <a:solidFill>
                  <a:schemeClr val="tx1">
                    <a:lumMod val="95000"/>
                    <a:lumOff val="5000"/>
                  </a:schemeClr>
                </a:solidFill>
              </a:rPr>
              <a:t>BPRT</a:t>
            </a:r>
            <a:r>
              <a:rPr lang="sk-SK" dirty="0">
                <a:solidFill>
                  <a:schemeClr val="tx1">
                    <a:lumMod val="95000"/>
                    <a:lumOff val="5000"/>
                  </a:schemeClr>
                </a:solidFill>
              </a:rPr>
              <a:t> </a:t>
            </a:r>
          </a:p>
        </p:txBody>
      </p:sp>
      <p:sp>
        <p:nvSpPr>
          <p:cNvPr id="11" name="BlokTextu 10">
            <a:extLst>
              <a:ext uri="{FF2B5EF4-FFF2-40B4-BE49-F238E27FC236}">
                <a16:creationId xmlns:a16="http://schemas.microsoft.com/office/drawing/2014/main" id="{B379E94B-4F66-7672-9BFE-AC30AC668EEC}"/>
              </a:ext>
            </a:extLst>
          </p:cNvPr>
          <p:cNvSpPr txBox="1"/>
          <p:nvPr/>
        </p:nvSpPr>
        <p:spPr>
          <a:xfrm>
            <a:off x="6322365" y="6248400"/>
            <a:ext cx="2416046" cy="369332"/>
          </a:xfrm>
          <a:prstGeom prst="rect">
            <a:avLst/>
          </a:prstGeom>
          <a:noFill/>
        </p:spPr>
        <p:txBody>
          <a:bodyPr wrap="none" rtlCol="0">
            <a:spAutoFit/>
          </a:bodyPr>
          <a:lstStyle/>
          <a:p>
            <a:r>
              <a:rPr lang="sk-SK" dirty="0">
                <a:solidFill>
                  <a:schemeClr val="tx1">
                    <a:lumMod val="95000"/>
                    <a:lumOff val="5000"/>
                  </a:schemeClr>
                </a:solidFill>
              </a:rPr>
              <a:t>C = </a:t>
            </a:r>
            <a:r>
              <a:rPr lang="sk-SK" dirty="0" err="1">
                <a:solidFill>
                  <a:schemeClr val="tx1">
                    <a:lumMod val="95000"/>
                    <a:lumOff val="5000"/>
                  </a:schemeClr>
                </a:solidFill>
              </a:rPr>
              <a:t>Mobits</a:t>
            </a:r>
            <a:r>
              <a:rPr lang="sk-SK" dirty="0">
                <a:solidFill>
                  <a:schemeClr val="tx1">
                    <a:lumMod val="95000"/>
                    <a:lumOff val="5000"/>
                  </a:schemeClr>
                </a:solidFill>
              </a:rPr>
              <a:t> II 2:1 + </a:t>
            </a:r>
            <a:r>
              <a:rPr lang="cs-CZ" sz="1800" dirty="0">
                <a:solidFill>
                  <a:schemeClr val="tx1">
                    <a:lumMod val="95000"/>
                    <a:lumOff val="5000"/>
                  </a:schemeClr>
                </a:solidFill>
              </a:rPr>
              <a:t>BLRT</a:t>
            </a:r>
            <a:endParaRPr lang="sk-SK" dirty="0">
              <a:solidFill>
                <a:schemeClr val="tx1">
                  <a:lumMod val="95000"/>
                  <a:lumOff val="5000"/>
                </a:schemeClr>
              </a:solidFill>
            </a:endParaRPr>
          </a:p>
        </p:txBody>
      </p:sp>
      <p:sp>
        <p:nvSpPr>
          <p:cNvPr id="12" name="BlokTextu 11">
            <a:extLst>
              <a:ext uri="{FF2B5EF4-FFF2-40B4-BE49-F238E27FC236}">
                <a16:creationId xmlns:a16="http://schemas.microsoft.com/office/drawing/2014/main" id="{92741368-298B-BE1D-0D1E-081707FF6BE5}"/>
              </a:ext>
            </a:extLst>
          </p:cNvPr>
          <p:cNvSpPr txBox="1"/>
          <p:nvPr/>
        </p:nvSpPr>
        <p:spPr>
          <a:xfrm>
            <a:off x="8927498" y="6215743"/>
            <a:ext cx="2257285" cy="369332"/>
          </a:xfrm>
          <a:prstGeom prst="rect">
            <a:avLst/>
          </a:prstGeom>
          <a:noFill/>
        </p:spPr>
        <p:txBody>
          <a:bodyPr wrap="none" rtlCol="0">
            <a:spAutoFit/>
          </a:bodyPr>
          <a:lstStyle/>
          <a:p>
            <a:r>
              <a:rPr lang="sk-SK" b="1" dirty="0">
                <a:solidFill>
                  <a:schemeClr val="tx1">
                    <a:lumMod val="95000"/>
                    <a:lumOff val="5000"/>
                  </a:schemeClr>
                </a:solidFill>
              </a:rPr>
              <a:t>D = AV blok 1 + </a:t>
            </a:r>
            <a:r>
              <a:rPr lang="cs-CZ" sz="1800" b="1" dirty="0">
                <a:solidFill>
                  <a:schemeClr val="tx1">
                    <a:lumMod val="95000"/>
                    <a:lumOff val="5000"/>
                  </a:schemeClr>
                </a:solidFill>
              </a:rPr>
              <a:t>BPRT</a:t>
            </a:r>
            <a:endParaRPr lang="sk-SK" b="1" dirty="0">
              <a:solidFill>
                <a:schemeClr val="tx1">
                  <a:lumMod val="95000"/>
                  <a:lumOff val="5000"/>
                </a:schemeClr>
              </a:solidFill>
            </a:endParaRPr>
          </a:p>
        </p:txBody>
      </p:sp>
    </p:spTree>
    <p:extLst>
      <p:ext uri="{BB962C8B-B14F-4D97-AF65-F5344CB8AC3E}">
        <p14:creationId xmlns:p14="http://schemas.microsoft.com/office/powerpoint/2010/main" val="43499683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Zástupný objekt pre obsah 7" descr="Obrázok, na ktorom je text, rukopis, rad, písaný rukou&#10;&#10;Automaticky generovaný popis">
            <a:extLst>
              <a:ext uri="{FF2B5EF4-FFF2-40B4-BE49-F238E27FC236}">
                <a16:creationId xmlns:a16="http://schemas.microsoft.com/office/drawing/2014/main" id="{BBFCE1CD-00FF-EEE1-0E02-E47A08F52AA1}"/>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0" y="0"/>
            <a:ext cx="12192000" cy="6795035"/>
          </a:xfrm>
        </p:spPr>
      </p:pic>
      <p:sp>
        <p:nvSpPr>
          <p:cNvPr id="12" name="BlokTextu 11">
            <a:extLst>
              <a:ext uri="{FF2B5EF4-FFF2-40B4-BE49-F238E27FC236}">
                <a16:creationId xmlns:a16="http://schemas.microsoft.com/office/drawing/2014/main" id="{ED028E7B-00AA-8783-FD9E-1AB46CB699B0}"/>
              </a:ext>
            </a:extLst>
          </p:cNvPr>
          <p:cNvSpPr txBox="1"/>
          <p:nvPr/>
        </p:nvSpPr>
        <p:spPr>
          <a:xfrm>
            <a:off x="1146418" y="5629440"/>
            <a:ext cx="2632387" cy="369332"/>
          </a:xfrm>
          <a:prstGeom prst="rect">
            <a:avLst/>
          </a:prstGeom>
          <a:noFill/>
        </p:spPr>
        <p:txBody>
          <a:bodyPr wrap="none" rtlCol="0">
            <a:spAutoFit/>
          </a:bodyPr>
          <a:lstStyle/>
          <a:p>
            <a:r>
              <a:rPr lang="sk-SK" dirty="0"/>
              <a:t>A = AV </a:t>
            </a:r>
            <a:r>
              <a:rPr lang="sk-SK" dirty="0" err="1"/>
              <a:t>block</a:t>
            </a:r>
            <a:r>
              <a:rPr lang="sk-SK" dirty="0"/>
              <a:t> II 2:1 + </a:t>
            </a:r>
            <a:r>
              <a:rPr lang="cs-CZ" sz="1800" dirty="0"/>
              <a:t>BLRT</a:t>
            </a:r>
            <a:r>
              <a:rPr lang="sk-SK" dirty="0"/>
              <a:t> </a:t>
            </a:r>
          </a:p>
        </p:txBody>
      </p:sp>
      <p:sp>
        <p:nvSpPr>
          <p:cNvPr id="13" name="BlokTextu 12">
            <a:extLst>
              <a:ext uri="{FF2B5EF4-FFF2-40B4-BE49-F238E27FC236}">
                <a16:creationId xmlns:a16="http://schemas.microsoft.com/office/drawing/2014/main" id="{92B9AA89-C666-D472-493B-D81DB7FB8E8B}"/>
              </a:ext>
            </a:extLst>
          </p:cNvPr>
          <p:cNvSpPr txBox="1"/>
          <p:nvPr/>
        </p:nvSpPr>
        <p:spPr>
          <a:xfrm>
            <a:off x="3937520" y="5627914"/>
            <a:ext cx="2236446" cy="369332"/>
          </a:xfrm>
          <a:prstGeom prst="rect">
            <a:avLst/>
          </a:prstGeom>
          <a:noFill/>
        </p:spPr>
        <p:txBody>
          <a:bodyPr wrap="none" rtlCol="0">
            <a:spAutoFit/>
          </a:bodyPr>
          <a:lstStyle/>
          <a:p>
            <a:r>
              <a:rPr lang="sk-SK" dirty="0"/>
              <a:t>B = AV </a:t>
            </a:r>
            <a:r>
              <a:rPr lang="sk-SK" dirty="0" err="1"/>
              <a:t>block</a:t>
            </a:r>
            <a:r>
              <a:rPr lang="sk-SK" dirty="0"/>
              <a:t> I + </a:t>
            </a:r>
            <a:r>
              <a:rPr lang="cs-CZ" dirty="0"/>
              <a:t>BL</a:t>
            </a:r>
            <a:r>
              <a:rPr lang="cs-CZ" sz="1800" dirty="0"/>
              <a:t>RT</a:t>
            </a:r>
            <a:r>
              <a:rPr lang="sk-SK" dirty="0"/>
              <a:t> </a:t>
            </a:r>
          </a:p>
        </p:txBody>
      </p:sp>
      <p:sp>
        <p:nvSpPr>
          <p:cNvPr id="14" name="BlokTextu 13">
            <a:extLst>
              <a:ext uri="{FF2B5EF4-FFF2-40B4-BE49-F238E27FC236}">
                <a16:creationId xmlns:a16="http://schemas.microsoft.com/office/drawing/2014/main" id="{49C11DA7-5C88-A3FF-A481-F57C62C72AE2}"/>
              </a:ext>
            </a:extLst>
          </p:cNvPr>
          <p:cNvSpPr txBox="1"/>
          <p:nvPr/>
        </p:nvSpPr>
        <p:spPr>
          <a:xfrm>
            <a:off x="6534637" y="5660571"/>
            <a:ext cx="2416046" cy="369332"/>
          </a:xfrm>
          <a:prstGeom prst="rect">
            <a:avLst/>
          </a:prstGeom>
          <a:noFill/>
        </p:spPr>
        <p:txBody>
          <a:bodyPr wrap="none" rtlCol="0">
            <a:spAutoFit/>
          </a:bodyPr>
          <a:lstStyle/>
          <a:p>
            <a:r>
              <a:rPr lang="sk-SK" dirty="0"/>
              <a:t>C = </a:t>
            </a:r>
            <a:r>
              <a:rPr lang="sk-SK" dirty="0" err="1"/>
              <a:t>Mobits</a:t>
            </a:r>
            <a:r>
              <a:rPr lang="sk-SK" dirty="0"/>
              <a:t> II 2:1 + </a:t>
            </a:r>
            <a:r>
              <a:rPr lang="cs-CZ" sz="1800" dirty="0"/>
              <a:t>BLRT</a:t>
            </a:r>
            <a:endParaRPr lang="sk-SK" dirty="0"/>
          </a:p>
        </p:txBody>
      </p:sp>
      <p:sp>
        <p:nvSpPr>
          <p:cNvPr id="15" name="BlokTextu 14">
            <a:extLst>
              <a:ext uri="{FF2B5EF4-FFF2-40B4-BE49-F238E27FC236}">
                <a16:creationId xmlns:a16="http://schemas.microsoft.com/office/drawing/2014/main" id="{37D1FDB4-0A48-5264-48B9-0548C27751B9}"/>
              </a:ext>
            </a:extLst>
          </p:cNvPr>
          <p:cNvSpPr txBox="1"/>
          <p:nvPr/>
        </p:nvSpPr>
        <p:spPr>
          <a:xfrm>
            <a:off x="9139770" y="5627914"/>
            <a:ext cx="2180340" cy="369332"/>
          </a:xfrm>
          <a:prstGeom prst="rect">
            <a:avLst/>
          </a:prstGeom>
          <a:noFill/>
        </p:spPr>
        <p:txBody>
          <a:bodyPr wrap="none" rtlCol="0">
            <a:spAutoFit/>
          </a:bodyPr>
          <a:lstStyle/>
          <a:p>
            <a:r>
              <a:rPr lang="sk-SK" dirty="0"/>
              <a:t>D = AV blok 1 + </a:t>
            </a:r>
            <a:r>
              <a:rPr lang="cs-CZ" sz="1800" dirty="0"/>
              <a:t>BPRT</a:t>
            </a:r>
            <a:endParaRPr lang="sk-SK" dirty="0"/>
          </a:p>
        </p:txBody>
      </p:sp>
    </p:spTree>
    <p:extLst>
      <p:ext uri="{BB962C8B-B14F-4D97-AF65-F5344CB8AC3E}">
        <p14:creationId xmlns:p14="http://schemas.microsoft.com/office/powerpoint/2010/main" val="201858241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Zástupný objekt pre obsah 7" descr="Obrázok, na ktorom je text, rukopis, rad, písaný rukou&#10;&#10;Automaticky generovaný popis">
            <a:extLst>
              <a:ext uri="{FF2B5EF4-FFF2-40B4-BE49-F238E27FC236}">
                <a16:creationId xmlns:a16="http://schemas.microsoft.com/office/drawing/2014/main" id="{BBFCE1CD-00FF-EEE1-0E02-E47A08F52AA1}"/>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0" y="0"/>
            <a:ext cx="12192000" cy="6795035"/>
          </a:xfrm>
        </p:spPr>
      </p:pic>
      <p:sp>
        <p:nvSpPr>
          <p:cNvPr id="12" name="BlokTextu 11">
            <a:extLst>
              <a:ext uri="{FF2B5EF4-FFF2-40B4-BE49-F238E27FC236}">
                <a16:creationId xmlns:a16="http://schemas.microsoft.com/office/drawing/2014/main" id="{ED028E7B-00AA-8783-FD9E-1AB46CB699B0}"/>
              </a:ext>
            </a:extLst>
          </p:cNvPr>
          <p:cNvSpPr txBox="1"/>
          <p:nvPr/>
        </p:nvSpPr>
        <p:spPr>
          <a:xfrm>
            <a:off x="1146418" y="5629440"/>
            <a:ext cx="2632387" cy="369332"/>
          </a:xfrm>
          <a:prstGeom prst="rect">
            <a:avLst/>
          </a:prstGeom>
          <a:noFill/>
        </p:spPr>
        <p:txBody>
          <a:bodyPr wrap="none" rtlCol="0">
            <a:spAutoFit/>
          </a:bodyPr>
          <a:lstStyle/>
          <a:p>
            <a:r>
              <a:rPr lang="sk-SK" dirty="0"/>
              <a:t>A = AV </a:t>
            </a:r>
            <a:r>
              <a:rPr lang="sk-SK" dirty="0" err="1"/>
              <a:t>block</a:t>
            </a:r>
            <a:r>
              <a:rPr lang="sk-SK" dirty="0"/>
              <a:t> II 2:1 + </a:t>
            </a:r>
            <a:r>
              <a:rPr lang="cs-CZ" sz="1800" dirty="0"/>
              <a:t>BLRT</a:t>
            </a:r>
            <a:r>
              <a:rPr lang="sk-SK" dirty="0"/>
              <a:t> </a:t>
            </a:r>
          </a:p>
        </p:txBody>
      </p:sp>
      <p:sp>
        <p:nvSpPr>
          <p:cNvPr id="13" name="BlokTextu 12">
            <a:extLst>
              <a:ext uri="{FF2B5EF4-FFF2-40B4-BE49-F238E27FC236}">
                <a16:creationId xmlns:a16="http://schemas.microsoft.com/office/drawing/2014/main" id="{92B9AA89-C666-D472-493B-D81DB7FB8E8B}"/>
              </a:ext>
            </a:extLst>
          </p:cNvPr>
          <p:cNvSpPr txBox="1"/>
          <p:nvPr/>
        </p:nvSpPr>
        <p:spPr>
          <a:xfrm>
            <a:off x="3937520" y="5627914"/>
            <a:ext cx="2327817" cy="369332"/>
          </a:xfrm>
          <a:prstGeom prst="rect">
            <a:avLst/>
          </a:prstGeom>
          <a:noFill/>
        </p:spPr>
        <p:txBody>
          <a:bodyPr wrap="none" rtlCol="0">
            <a:spAutoFit/>
          </a:bodyPr>
          <a:lstStyle/>
          <a:p>
            <a:r>
              <a:rPr lang="sk-SK" b="1" dirty="0"/>
              <a:t>B = AV </a:t>
            </a:r>
            <a:r>
              <a:rPr lang="sk-SK" b="1" dirty="0" err="1"/>
              <a:t>block</a:t>
            </a:r>
            <a:r>
              <a:rPr lang="sk-SK" b="1" dirty="0"/>
              <a:t> I + </a:t>
            </a:r>
            <a:r>
              <a:rPr lang="cs-CZ" b="1" dirty="0"/>
              <a:t>BL</a:t>
            </a:r>
            <a:r>
              <a:rPr lang="cs-CZ" sz="1800" b="1" dirty="0"/>
              <a:t>RT</a:t>
            </a:r>
            <a:r>
              <a:rPr lang="sk-SK" b="1" dirty="0"/>
              <a:t> </a:t>
            </a:r>
          </a:p>
        </p:txBody>
      </p:sp>
      <p:sp>
        <p:nvSpPr>
          <p:cNvPr id="14" name="BlokTextu 13">
            <a:extLst>
              <a:ext uri="{FF2B5EF4-FFF2-40B4-BE49-F238E27FC236}">
                <a16:creationId xmlns:a16="http://schemas.microsoft.com/office/drawing/2014/main" id="{49C11DA7-5C88-A3FF-A481-F57C62C72AE2}"/>
              </a:ext>
            </a:extLst>
          </p:cNvPr>
          <p:cNvSpPr txBox="1"/>
          <p:nvPr/>
        </p:nvSpPr>
        <p:spPr>
          <a:xfrm>
            <a:off x="6534637" y="5660571"/>
            <a:ext cx="2416046" cy="369332"/>
          </a:xfrm>
          <a:prstGeom prst="rect">
            <a:avLst/>
          </a:prstGeom>
          <a:noFill/>
        </p:spPr>
        <p:txBody>
          <a:bodyPr wrap="none" rtlCol="0">
            <a:spAutoFit/>
          </a:bodyPr>
          <a:lstStyle/>
          <a:p>
            <a:r>
              <a:rPr lang="sk-SK" dirty="0"/>
              <a:t>C = </a:t>
            </a:r>
            <a:r>
              <a:rPr lang="sk-SK" dirty="0" err="1"/>
              <a:t>Mobits</a:t>
            </a:r>
            <a:r>
              <a:rPr lang="sk-SK" dirty="0"/>
              <a:t> II 2:1 + </a:t>
            </a:r>
            <a:r>
              <a:rPr lang="cs-CZ" sz="1800" dirty="0"/>
              <a:t>BLRT</a:t>
            </a:r>
            <a:endParaRPr lang="sk-SK" dirty="0"/>
          </a:p>
        </p:txBody>
      </p:sp>
      <p:sp>
        <p:nvSpPr>
          <p:cNvPr id="15" name="BlokTextu 14">
            <a:extLst>
              <a:ext uri="{FF2B5EF4-FFF2-40B4-BE49-F238E27FC236}">
                <a16:creationId xmlns:a16="http://schemas.microsoft.com/office/drawing/2014/main" id="{37D1FDB4-0A48-5264-48B9-0548C27751B9}"/>
              </a:ext>
            </a:extLst>
          </p:cNvPr>
          <p:cNvSpPr txBox="1"/>
          <p:nvPr/>
        </p:nvSpPr>
        <p:spPr>
          <a:xfrm>
            <a:off x="9139770" y="5627914"/>
            <a:ext cx="2180340" cy="369332"/>
          </a:xfrm>
          <a:prstGeom prst="rect">
            <a:avLst/>
          </a:prstGeom>
          <a:noFill/>
        </p:spPr>
        <p:txBody>
          <a:bodyPr wrap="none" rtlCol="0">
            <a:spAutoFit/>
          </a:bodyPr>
          <a:lstStyle/>
          <a:p>
            <a:r>
              <a:rPr lang="sk-SK" dirty="0"/>
              <a:t>D = AV blok 1 + </a:t>
            </a:r>
            <a:r>
              <a:rPr lang="cs-CZ" sz="1800" dirty="0"/>
              <a:t>BPRT</a:t>
            </a:r>
            <a:endParaRPr lang="sk-SK" dirty="0"/>
          </a:p>
        </p:txBody>
      </p:sp>
    </p:spTree>
    <p:extLst>
      <p:ext uri="{BB962C8B-B14F-4D97-AF65-F5344CB8AC3E}">
        <p14:creationId xmlns:p14="http://schemas.microsoft.com/office/powerpoint/2010/main" val="287197212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069848" y="2667000"/>
            <a:ext cx="9875520" cy="1356360"/>
          </a:xfrm>
        </p:spPr>
        <p:txBody>
          <a:bodyPr>
            <a:normAutofit/>
          </a:bodyPr>
          <a:lstStyle/>
          <a:p>
            <a:pPr algn="ctr"/>
            <a:r>
              <a:rPr lang="cs-CZ" sz="4400" b="1" dirty="0"/>
              <a:t>2. Poruchy vzniku srdečního rytmu</a:t>
            </a:r>
          </a:p>
        </p:txBody>
      </p:sp>
    </p:spTree>
    <p:extLst>
      <p:ext uri="{BB962C8B-B14F-4D97-AF65-F5344CB8AC3E}">
        <p14:creationId xmlns:p14="http://schemas.microsoft.com/office/powerpoint/2010/main" val="379183510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descr="http://ekg.kvalitne.cz/images/O462.gif">
            <a:extLst>
              <a:ext uri="{FF2B5EF4-FFF2-40B4-BE49-F238E27FC236}">
                <a16:creationId xmlns:a16="http://schemas.microsoft.com/office/drawing/2014/main" id="{AA64C640-071C-4456-A8C0-D4F4CFF517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60928" y="1499708"/>
            <a:ext cx="7791008" cy="2056391"/>
          </a:xfrm>
          <a:prstGeom prst="rect">
            <a:avLst/>
          </a:prstGeom>
          <a:noFill/>
          <a:extLst>
            <a:ext uri="{909E8E84-426E-40DD-AFC4-6F175D3DCCD1}">
              <a14:hiddenFill xmlns:a14="http://schemas.microsoft.com/office/drawing/2010/main">
                <a:solidFill>
                  <a:srgbClr val="FFFFFF"/>
                </a:solidFill>
              </a14:hiddenFill>
            </a:ext>
          </a:extLst>
        </p:spPr>
      </p:pic>
      <p:sp>
        <p:nvSpPr>
          <p:cNvPr id="2" name="Nadpis 1"/>
          <p:cNvSpPr>
            <a:spLocks noGrp="1"/>
          </p:cNvSpPr>
          <p:nvPr>
            <p:ph type="title"/>
          </p:nvPr>
        </p:nvSpPr>
        <p:spPr>
          <a:xfrm>
            <a:off x="2153841" y="365127"/>
            <a:ext cx="7886700" cy="1189355"/>
          </a:xfrm>
        </p:spPr>
        <p:txBody>
          <a:bodyPr/>
          <a:lstStyle/>
          <a:p>
            <a:pPr algn="ctr"/>
            <a:r>
              <a:rPr lang="cs-CZ" dirty="0"/>
              <a:t>Porucha? </a:t>
            </a:r>
            <a:endParaRPr lang="cs-CZ" b="1" dirty="0"/>
          </a:p>
        </p:txBody>
      </p:sp>
      <p:sp>
        <p:nvSpPr>
          <p:cNvPr id="6" name="Zástupný symbol pro text 5"/>
          <p:cNvSpPr>
            <a:spLocks noGrp="1"/>
          </p:cNvSpPr>
          <p:nvPr>
            <p:ph type="body" idx="1"/>
          </p:nvPr>
        </p:nvSpPr>
        <p:spPr>
          <a:xfrm>
            <a:off x="2724695" y="3556099"/>
            <a:ext cx="7263474" cy="823912"/>
          </a:xfrm>
        </p:spPr>
        <p:txBody>
          <a:bodyPr>
            <a:normAutofit/>
          </a:bodyPr>
          <a:lstStyle/>
          <a:p>
            <a:pPr algn="ctr"/>
            <a:r>
              <a:rPr lang="cs-CZ" sz="4400" b="0" i="1" dirty="0">
                <a:solidFill>
                  <a:schemeClr val="accent6">
                    <a:lumMod val="75000"/>
                  </a:schemeClr>
                </a:solidFill>
              </a:rPr>
              <a:t>Respirační sinusová arytmie</a:t>
            </a:r>
          </a:p>
        </p:txBody>
      </p:sp>
      <p:sp>
        <p:nvSpPr>
          <p:cNvPr id="7" name="Zástupný symbol pro obsah 6"/>
          <p:cNvSpPr>
            <a:spLocks noGrp="1"/>
          </p:cNvSpPr>
          <p:nvPr>
            <p:ph sz="half" idx="2"/>
          </p:nvPr>
        </p:nvSpPr>
        <p:spPr>
          <a:xfrm>
            <a:off x="2508011" y="4380011"/>
            <a:ext cx="7846721" cy="2181655"/>
          </a:xfrm>
        </p:spPr>
        <p:txBody>
          <a:bodyPr>
            <a:normAutofit/>
          </a:bodyPr>
          <a:lstStyle/>
          <a:p>
            <a:r>
              <a:rPr lang="cs-CZ" dirty="0"/>
              <a:t>pravidelné zkracování  a prodlužování RR intervalů</a:t>
            </a:r>
          </a:p>
          <a:p>
            <a:pPr lvl="1" indent="0">
              <a:buNone/>
            </a:pPr>
            <a:r>
              <a:rPr lang="cs-CZ" sz="2200" b="1" dirty="0"/>
              <a:t>inspirium</a:t>
            </a:r>
            <a:r>
              <a:rPr lang="cs-CZ" sz="2200" dirty="0"/>
              <a:t>: zvyšuje se frekvence</a:t>
            </a:r>
          </a:p>
          <a:p>
            <a:pPr marL="457200" lvl="1" indent="0">
              <a:buNone/>
            </a:pPr>
            <a:r>
              <a:rPr lang="cs-CZ" sz="2200" b="1" dirty="0" err="1"/>
              <a:t>expírium</a:t>
            </a:r>
            <a:r>
              <a:rPr lang="cs-CZ" sz="2200" b="1" dirty="0"/>
              <a:t>: </a:t>
            </a:r>
            <a:r>
              <a:rPr lang="cs-CZ" sz="2200" dirty="0"/>
              <a:t>snižuje se frekvence</a:t>
            </a:r>
          </a:p>
          <a:p>
            <a:r>
              <a:rPr lang="cs-CZ" sz="2000" dirty="0"/>
              <a:t>n. X (n. vagus </a:t>
            </a:r>
            <a:r>
              <a:rPr lang="cs-CZ" sz="2000" dirty="0">
                <a:sym typeface="Symbol" panose="05050102010706020507" pitchFamily="18" charset="2"/>
              </a:rPr>
              <a:t> parasympatikus</a:t>
            </a:r>
            <a:r>
              <a:rPr lang="cs-CZ" sz="2000" dirty="0"/>
              <a:t>)</a:t>
            </a:r>
          </a:p>
          <a:p>
            <a:r>
              <a:rPr lang="cs-CZ" sz="2000" dirty="0"/>
              <a:t>mladí</a:t>
            </a:r>
          </a:p>
        </p:txBody>
      </p:sp>
      <p:cxnSp>
        <p:nvCxnSpPr>
          <p:cNvPr id="11" name="Přímá spojnice se šipkou 10"/>
          <p:cNvCxnSpPr/>
          <p:nvPr/>
        </p:nvCxnSpPr>
        <p:spPr>
          <a:xfrm>
            <a:off x="2662238" y="2948488"/>
            <a:ext cx="1306178" cy="0"/>
          </a:xfrm>
          <a:prstGeom prst="straightConnector1">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2" name="Přímá spojnice se šipkou 11"/>
          <p:cNvCxnSpPr/>
          <p:nvPr/>
        </p:nvCxnSpPr>
        <p:spPr>
          <a:xfrm>
            <a:off x="4684489" y="2634988"/>
            <a:ext cx="2561003" cy="21621"/>
          </a:xfrm>
          <a:prstGeom prst="straightConnector1">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8" name="Obdélník 18">
            <a:extLst>
              <a:ext uri="{FF2B5EF4-FFF2-40B4-BE49-F238E27FC236}">
                <a16:creationId xmlns:a16="http://schemas.microsoft.com/office/drawing/2014/main" id="{93678F52-979D-4CCB-8423-4F1C2A3FC516}"/>
              </a:ext>
            </a:extLst>
          </p:cNvPr>
          <p:cNvSpPr/>
          <p:nvPr/>
        </p:nvSpPr>
        <p:spPr>
          <a:xfrm>
            <a:off x="10354732" y="6346222"/>
            <a:ext cx="1588897" cy="215444"/>
          </a:xfrm>
          <a:prstGeom prst="rect">
            <a:avLst/>
          </a:prstGeom>
        </p:spPr>
        <p:txBody>
          <a:bodyPr wrap="none">
            <a:spAutoFit/>
          </a:bodyPr>
          <a:lstStyle/>
          <a:p>
            <a:r>
              <a:rPr lang="cs-CZ" sz="800" i="1" dirty="0">
                <a:solidFill>
                  <a:schemeClr val="bg2">
                    <a:lumMod val="75000"/>
                  </a:schemeClr>
                </a:solidFill>
              </a:rPr>
              <a:t>http://ekg.kvalitne.cz/tvorba.htm</a:t>
            </a:r>
          </a:p>
        </p:txBody>
      </p:sp>
    </p:spTree>
    <p:extLst>
      <p:ext uri="{BB962C8B-B14F-4D97-AF65-F5344CB8AC3E}">
        <p14:creationId xmlns:p14="http://schemas.microsoft.com/office/powerpoint/2010/main" val="81958104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397493" y="506995"/>
            <a:ext cx="7643048" cy="1183695"/>
          </a:xfrm>
        </p:spPr>
        <p:txBody>
          <a:bodyPr/>
          <a:lstStyle/>
          <a:p>
            <a:pPr algn="ctr"/>
            <a:r>
              <a:rPr lang="cs-CZ" i="1" dirty="0"/>
              <a:t>Základní pojmy</a:t>
            </a:r>
          </a:p>
        </p:txBody>
      </p:sp>
      <p:sp>
        <p:nvSpPr>
          <p:cNvPr id="4" name="Zástupný symbol pro text 3"/>
          <p:cNvSpPr>
            <a:spLocks noGrp="1"/>
          </p:cNvSpPr>
          <p:nvPr>
            <p:ph type="body" idx="1"/>
          </p:nvPr>
        </p:nvSpPr>
        <p:spPr>
          <a:xfrm>
            <a:off x="1334675" y="2226008"/>
            <a:ext cx="3868340" cy="1090017"/>
          </a:xfrm>
          <a:ln>
            <a:solidFill>
              <a:schemeClr val="tx1"/>
            </a:solidFill>
          </a:ln>
        </p:spPr>
        <p:style>
          <a:lnRef idx="2">
            <a:schemeClr val="accent3"/>
          </a:lnRef>
          <a:fillRef idx="1">
            <a:schemeClr val="lt1"/>
          </a:fillRef>
          <a:effectRef idx="0">
            <a:schemeClr val="accent3"/>
          </a:effectRef>
          <a:fontRef idx="minor">
            <a:schemeClr val="dk1"/>
          </a:fontRef>
        </p:style>
        <p:txBody>
          <a:bodyPr>
            <a:normAutofit/>
          </a:bodyPr>
          <a:lstStyle/>
          <a:p>
            <a:r>
              <a:rPr lang="cs-CZ" sz="2800" dirty="0"/>
              <a:t>Tachykardie</a:t>
            </a:r>
          </a:p>
          <a:p>
            <a:pPr algn="r"/>
            <a:r>
              <a:rPr lang="cs-CZ" sz="2800" b="0" dirty="0"/>
              <a:t>frekvence </a:t>
            </a:r>
            <a:r>
              <a:rPr lang="cs-CZ" sz="2800" dirty="0">
                <a:solidFill>
                  <a:srgbClr val="FF0000"/>
                </a:solidFill>
              </a:rPr>
              <a:t>&gt; 100/min</a:t>
            </a:r>
          </a:p>
        </p:txBody>
      </p:sp>
      <p:sp>
        <p:nvSpPr>
          <p:cNvPr id="7" name="Zástupný symbol pro obsah 6"/>
          <p:cNvSpPr>
            <a:spLocks noGrp="1"/>
          </p:cNvSpPr>
          <p:nvPr>
            <p:ph sz="half" idx="2"/>
          </p:nvPr>
        </p:nvSpPr>
        <p:spPr>
          <a:xfrm>
            <a:off x="5907617" y="1860023"/>
            <a:ext cx="5454650" cy="4145864"/>
          </a:xfrm>
          <a:ln>
            <a:solidFill>
              <a:schemeClr val="tx1"/>
            </a:solidFill>
          </a:ln>
        </p:spPr>
        <p:txBody>
          <a:bodyPr>
            <a:normAutofit/>
          </a:bodyPr>
          <a:lstStyle/>
          <a:p>
            <a:pPr marL="0" indent="0">
              <a:buNone/>
            </a:pPr>
            <a:r>
              <a:rPr lang="cs-CZ" sz="3000" b="1" dirty="0"/>
              <a:t>Extrasystola</a:t>
            </a:r>
          </a:p>
          <a:p>
            <a:pPr marL="0" indent="0">
              <a:buNone/>
            </a:pPr>
            <a:r>
              <a:rPr lang="cs-CZ" sz="2400" dirty="0"/>
              <a:t>= vzruch vzniká </a:t>
            </a:r>
            <a:r>
              <a:rPr lang="cs-CZ" sz="2400" b="1" dirty="0"/>
              <a:t>předčasně mimo SA uzel</a:t>
            </a:r>
          </a:p>
          <a:p>
            <a:pPr marL="0" indent="0">
              <a:buNone/>
            </a:pPr>
            <a:endParaRPr lang="cs-CZ" sz="2400" dirty="0"/>
          </a:p>
          <a:p>
            <a:pPr marL="0" indent="0">
              <a:buNone/>
            </a:pPr>
            <a:r>
              <a:rPr lang="cs-CZ" sz="2400" dirty="0"/>
              <a:t>Podle místa vzniku:</a:t>
            </a:r>
          </a:p>
          <a:p>
            <a:pPr marL="0" indent="0">
              <a:buNone/>
            </a:pPr>
            <a:r>
              <a:rPr lang="cs-CZ" sz="2400" dirty="0"/>
              <a:t>	1) </a:t>
            </a:r>
            <a:r>
              <a:rPr lang="cs-CZ" sz="2400" b="1" dirty="0"/>
              <a:t>síňová</a:t>
            </a:r>
          </a:p>
          <a:p>
            <a:pPr marL="0" indent="0">
              <a:buNone/>
            </a:pPr>
            <a:r>
              <a:rPr lang="cs-CZ" sz="2400" dirty="0"/>
              <a:t>	2) </a:t>
            </a:r>
            <a:r>
              <a:rPr lang="cs-CZ" sz="2400" b="1" dirty="0" err="1"/>
              <a:t>junkční</a:t>
            </a:r>
            <a:endParaRPr lang="cs-CZ" sz="2400" b="1" dirty="0"/>
          </a:p>
          <a:p>
            <a:pPr marL="0" indent="0">
              <a:buNone/>
            </a:pPr>
            <a:r>
              <a:rPr lang="cs-CZ" sz="2400" dirty="0"/>
              <a:t>	3) </a:t>
            </a:r>
            <a:r>
              <a:rPr lang="cs-CZ" sz="2400" b="1" dirty="0"/>
              <a:t>komorová</a:t>
            </a:r>
          </a:p>
          <a:p>
            <a:endParaRPr lang="cs-CZ" sz="2000" dirty="0"/>
          </a:p>
        </p:txBody>
      </p:sp>
      <p:sp>
        <p:nvSpPr>
          <p:cNvPr id="8" name="Zástupný symbol pro text 3"/>
          <p:cNvSpPr txBox="1">
            <a:spLocks/>
          </p:cNvSpPr>
          <p:nvPr/>
        </p:nvSpPr>
        <p:spPr>
          <a:xfrm>
            <a:off x="1334675" y="4047066"/>
            <a:ext cx="3868340" cy="1056277"/>
          </a:xfrm>
          <a:prstGeom prst="rect">
            <a:avLst/>
          </a:prstGeom>
          <a:ln>
            <a:solidFill>
              <a:schemeClr val="tx1"/>
            </a:solidFill>
          </a:ln>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cs-CZ" sz="2800" dirty="0"/>
              <a:t>Bradykardie</a:t>
            </a:r>
          </a:p>
          <a:p>
            <a:pPr algn="r"/>
            <a:r>
              <a:rPr lang="cs-CZ" sz="2800" b="0" dirty="0"/>
              <a:t>frekvence</a:t>
            </a:r>
            <a:r>
              <a:rPr lang="cs-CZ" sz="2800" dirty="0"/>
              <a:t> </a:t>
            </a:r>
            <a:r>
              <a:rPr lang="cs-CZ" sz="2800" dirty="0">
                <a:solidFill>
                  <a:srgbClr val="FF0000"/>
                </a:solidFill>
              </a:rPr>
              <a:t>&lt; 60/min</a:t>
            </a:r>
          </a:p>
        </p:txBody>
      </p:sp>
    </p:spTree>
    <p:extLst>
      <p:ext uri="{BB962C8B-B14F-4D97-AF65-F5344CB8AC3E}">
        <p14:creationId xmlns:p14="http://schemas.microsoft.com/office/powerpoint/2010/main" val="315233075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143000" y="292946"/>
            <a:ext cx="9875520" cy="897467"/>
          </a:xfrm>
        </p:spPr>
        <p:txBody>
          <a:bodyPr/>
          <a:lstStyle/>
          <a:p>
            <a:pPr algn="ctr"/>
            <a:r>
              <a:rPr lang="cs-CZ" i="1" dirty="0"/>
              <a:t>Extrasystola</a:t>
            </a:r>
          </a:p>
        </p:txBody>
      </p:sp>
      <p:sp>
        <p:nvSpPr>
          <p:cNvPr id="4" name="Zástupný objekt pre text 3">
            <a:extLst>
              <a:ext uri="{FF2B5EF4-FFF2-40B4-BE49-F238E27FC236}">
                <a16:creationId xmlns:a16="http://schemas.microsoft.com/office/drawing/2014/main" id="{1268AEA0-D904-4FE4-B56D-9B61DB679BF7}"/>
              </a:ext>
            </a:extLst>
          </p:cNvPr>
          <p:cNvSpPr>
            <a:spLocks noGrp="1"/>
          </p:cNvSpPr>
          <p:nvPr>
            <p:ph type="body" idx="1"/>
          </p:nvPr>
        </p:nvSpPr>
        <p:spPr>
          <a:xfrm>
            <a:off x="1143000" y="1190413"/>
            <a:ext cx="4754880" cy="777240"/>
          </a:xfrm>
        </p:spPr>
        <p:txBody>
          <a:bodyPr>
            <a:normAutofit/>
          </a:bodyPr>
          <a:lstStyle/>
          <a:p>
            <a:r>
              <a:rPr lang="cs-CZ" sz="3200" i="1" dirty="0"/>
              <a:t>SUPRAVENTRIKULÁRNÍ</a:t>
            </a:r>
            <a:endParaRPr lang="cs-CZ" sz="3200" dirty="0"/>
          </a:p>
        </p:txBody>
      </p:sp>
      <p:sp>
        <p:nvSpPr>
          <p:cNvPr id="3" name="Zástupný symbol pro obsah 2"/>
          <p:cNvSpPr>
            <a:spLocks noGrp="1"/>
          </p:cNvSpPr>
          <p:nvPr>
            <p:ph sz="half" idx="2"/>
          </p:nvPr>
        </p:nvSpPr>
        <p:spPr>
          <a:xfrm>
            <a:off x="1142999" y="1967653"/>
            <a:ext cx="4754880" cy="2576779"/>
          </a:xfrm>
        </p:spPr>
        <p:txBody>
          <a:bodyPr>
            <a:normAutofit fontScale="92500"/>
          </a:bodyPr>
          <a:lstStyle/>
          <a:p>
            <a:pPr marL="0" indent="0">
              <a:buNone/>
            </a:pPr>
            <a:r>
              <a:rPr lang="cs-CZ" sz="2200" dirty="0"/>
              <a:t>vznik: ložisko</a:t>
            </a:r>
            <a:r>
              <a:rPr lang="cs-CZ" sz="2200" b="1" dirty="0"/>
              <a:t> </a:t>
            </a:r>
            <a:r>
              <a:rPr lang="cs-CZ" sz="2200" dirty="0"/>
              <a:t>v síních mimo SA uzel</a:t>
            </a:r>
          </a:p>
          <a:p>
            <a:pPr marL="0" indent="0">
              <a:buNone/>
            </a:pPr>
            <a:r>
              <a:rPr lang="cs-CZ" sz="2200" dirty="0"/>
              <a:t>síňové/</a:t>
            </a:r>
            <a:r>
              <a:rPr lang="cs-CZ" sz="2200" dirty="0" err="1"/>
              <a:t>junkční</a:t>
            </a:r>
            <a:endParaRPr lang="cs-CZ" sz="2200" dirty="0"/>
          </a:p>
          <a:p>
            <a:pPr marL="0" indent="0">
              <a:buNone/>
            </a:pPr>
            <a:r>
              <a:rPr lang="cs-CZ" sz="2200" dirty="0"/>
              <a:t>vlna P: </a:t>
            </a:r>
            <a:r>
              <a:rPr lang="cs-CZ" sz="2200" b="1" dirty="0"/>
              <a:t>abnormální</a:t>
            </a:r>
            <a:r>
              <a:rPr lang="cs-CZ" sz="2200" dirty="0"/>
              <a:t> tvar </a:t>
            </a:r>
          </a:p>
          <a:p>
            <a:pPr marL="0" indent="0">
              <a:buNone/>
            </a:pPr>
            <a:r>
              <a:rPr lang="cs-CZ" sz="2200" dirty="0"/>
              <a:t>QRS: </a:t>
            </a:r>
            <a:r>
              <a:rPr lang="cs-CZ" sz="2200" b="1" dirty="0" err="1"/>
              <a:t>úzke</a:t>
            </a:r>
            <a:endParaRPr lang="cs-CZ" sz="2200" b="1" dirty="0"/>
          </a:p>
          <a:p>
            <a:pPr marL="0" indent="0">
              <a:buNone/>
            </a:pPr>
            <a:r>
              <a:rPr lang="cs-CZ" sz="2000" b="1" dirty="0"/>
              <a:t>neúplná kompenzační pauza </a:t>
            </a:r>
            <a:r>
              <a:rPr lang="cs-CZ" sz="2000" dirty="0"/>
              <a:t>(vzdálenost </a:t>
            </a:r>
            <a:r>
              <a:rPr lang="cs-CZ" sz="2000" b="1" dirty="0">
                <a:solidFill>
                  <a:srgbClr val="FF0000"/>
                </a:solidFill>
              </a:rPr>
              <a:t>&lt; 2 RR </a:t>
            </a:r>
            <a:r>
              <a:rPr lang="cs-CZ" sz="2000" dirty="0"/>
              <a:t>intervaly)</a:t>
            </a:r>
          </a:p>
        </p:txBody>
      </p:sp>
      <p:sp>
        <p:nvSpPr>
          <p:cNvPr id="5" name="Zástupný objekt pre text 4">
            <a:extLst>
              <a:ext uri="{FF2B5EF4-FFF2-40B4-BE49-F238E27FC236}">
                <a16:creationId xmlns:a16="http://schemas.microsoft.com/office/drawing/2014/main" id="{5D9E26EC-DDD3-4ACD-B475-CB8ECB7E4435}"/>
              </a:ext>
            </a:extLst>
          </p:cNvPr>
          <p:cNvSpPr>
            <a:spLocks noGrp="1"/>
          </p:cNvSpPr>
          <p:nvPr>
            <p:ph type="body" sz="quarter" idx="3"/>
          </p:nvPr>
        </p:nvSpPr>
        <p:spPr>
          <a:xfrm>
            <a:off x="6559973" y="1196603"/>
            <a:ext cx="4754880" cy="777240"/>
          </a:xfrm>
        </p:spPr>
        <p:txBody>
          <a:bodyPr>
            <a:normAutofit/>
          </a:bodyPr>
          <a:lstStyle/>
          <a:p>
            <a:pPr algn="ctr"/>
            <a:r>
              <a:rPr lang="cs-CZ" sz="3200" i="1" dirty="0"/>
              <a:t>KOMOROVÁ</a:t>
            </a:r>
          </a:p>
        </p:txBody>
      </p:sp>
      <p:sp>
        <p:nvSpPr>
          <p:cNvPr id="6" name="Zástupný objekt pre obsah 5">
            <a:extLst>
              <a:ext uri="{FF2B5EF4-FFF2-40B4-BE49-F238E27FC236}">
                <a16:creationId xmlns:a16="http://schemas.microsoft.com/office/drawing/2014/main" id="{9E186E28-167D-4F3B-9D20-650C80BC6E5B}"/>
              </a:ext>
            </a:extLst>
          </p:cNvPr>
          <p:cNvSpPr>
            <a:spLocks noGrp="1"/>
          </p:cNvSpPr>
          <p:nvPr>
            <p:ph sz="quarter" idx="4"/>
          </p:nvPr>
        </p:nvSpPr>
        <p:spPr>
          <a:xfrm>
            <a:off x="6559973" y="1967653"/>
            <a:ext cx="5034898" cy="2576779"/>
          </a:xfrm>
        </p:spPr>
        <p:txBody>
          <a:bodyPr>
            <a:normAutofit fontScale="92500"/>
          </a:bodyPr>
          <a:lstStyle/>
          <a:p>
            <a:pPr marL="0" indent="0">
              <a:buNone/>
            </a:pPr>
            <a:r>
              <a:rPr lang="cs-CZ" sz="2000" dirty="0"/>
              <a:t>vznik: ektopické centrum v komorách (svalovina komor nebo Purkyňova vlákna)</a:t>
            </a:r>
          </a:p>
          <a:p>
            <a:pPr marL="0" indent="0">
              <a:buNone/>
            </a:pPr>
            <a:r>
              <a:rPr lang="cs-CZ" dirty="0"/>
              <a:t>QRS: </a:t>
            </a:r>
            <a:r>
              <a:rPr lang="cs-CZ" b="1" dirty="0" err="1"/>
              <a:t>rozšírený</a:t>
            </a:r>
            <a:r>
              <a:rPr lang="cs-CZ" b="1" dirty="0"/>
              <a:t> </a:t>
            </a:r>
            <a:r>
              <a:rPr lang="cs-CZ" sz="2000" dirty="0">
                <a:solidFill>
                  <a:srgbClr val="FF0000"/>
                </a:solidFill>
              </a:rPr>
              <a:t>(šířka </a:t>
            </a:r>
            <a:r>
              <a:rPr lang="cs-CZ" sz="2000" b="1" dirty="0">
                <a:solidFill>
                  <a:srgbClr val="FF0000"/>
                </a:solidFill>
              </a:rPr>
              <a:t>&gt; 110 </a:t>
            </a:r>
            <a:r>
              <a:rPr lang="cs-CZ" sz="2000" b="1" dirty="0" err="1">
                <a:solidFill>
                  <a:srgbClr val="FF0000"/>
                </a:solidFill>
              </a:rPr>
              <a:t>ms</a:t>
            </a:r>
            <a:r>
              <a:rPr lang="cs-CZ" sz="2000" dirty="0">
                <a:solidFill>
                  <a:srgbClr val="FF0000"/>
                </a:solidFill>
              </a:rPr>
              <a:t>)</a:t>
            </a:r>
            <a:r>
              <a:rPr lang="cs-CZ" dirty="0"/>
              <a:t>, </a:t>
            </a:r>
            <a:r>
              <a:rPr lang="cs-CZ" b="1" dirty="0" err="1"/>
              <a:t>bizarný</a:t>
            </a:r>
            <a:r>
              <a:rPr lang="cs-CZ" b="1" dirty="0"/>
              <a:t> </a:t>
            </a:r>
            <a:r>
              <a:rPr lang="cs-CZ" dirty="0"/>
              <a:t>tvar</a:t>
            </a:r>
          </a:p>
          <a:p>
            <a:pPr marL="0" indent="0">
              <a:buNone/>
            </a:pPr>
            <a:r>
              <a:rPr lang="cs-CZ" sz="2000" b="1" dirty="0"/>
              <a:t>úplná kom </a:t>
            </a:r>
            <a:r>
              <a:rPr lang="cs-CZ" sz="2000" b="1" dirty="0" err="1"/>
              <a:t>penzační</a:t>
            </a:r>
            <a:r>
              <a:rPr lang="cs-CZ" sz="2000" b="1" dirty="0"/>
              <a:t> pauza     </a:t>
            </a:r>
            <a:endParaRPr lang="cs-CZ" dirty="0"/>
          </a:p>
          <a:p>
            <a:pPr marL="0" indent="0">
              <a:buNone/>
            </a:pPr>
            <a:r>
              <a:rPr lang="cs-CZ" sz="1700" dirty="0" err="1"/>
              <a:t>Podľa</a:t>
            </a:r>
            <a:r>
              <a:rPr lang="cs-CZ" sz="1700" dirty="0"/>
              <a:t> počtu ektopických center:</a:t>
            </a:r>
          </a:p>
          <a:p>
            <a:pPr marL="514350" lvl="1" indent="-285750"/>
            <a:r>
              <a:rPr lang="cs-CZ" sz="1700" b="1" dirty="0" err="1"/>
              <a:t>monotropná</a:t>
            </a:r>
            <a:endParaRPr lang="cs-CZ" sz="1700" b="1" dirty="0"/>
          </a:p>
          <a:p>
            <a:pPr marL="514350" lvl="1" indent="-285750"/>
            <a:r>
              <a:rPr lang="cs-CZ" sz="1700" b="1" dirty="0" err="1"/>
              <a:t>polytropná</a:t>
            </a:r>
            <a:endParaRPr lang="cs-CZ" sz="1700" b="1" dirty="0"/>
          </a:p>
          <a:p>
            <a:pPr marL="0" indent="0">
              <a:buNone/>
            </a:pPr>
            <a:endParaRPr lang="cs-CZ" dirty="0"/>
          </a:p>
        </p:txBody>
      </p:sp>
      <p:pic>
        <p:nvPicPr>
          <p:cNvPr id="1028" name="Picture 4" descr="Výsledek obrázku pro Supraventrikulární extrasystol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023" y="4544432"/>
            <a:ext cx="5242833" cy="180752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Výsledek obrázku pro KOMOR EXTRASYSTOLIE">
            <a:extLst>
              <a:ext uri="{FF2B5EF4-FFF2-40B4-BE49-F238E27FC236}">
                <a16:creationId xmlns:a16="http://schemas.microsoft.com/office/drawing/2014/main" id="{4342E7C0-1946-4D95-B6D1-6E146D1C0C5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676" r="6207"/>
          <a:stretch/>
        </p:blipFill>
        <p:spPr bwMode="auto">
          <a:xfrm>
            <a:off x="6576289" y="4544432"/>
            <a:ext cx="4722249" cy="1807529"/>
          </a:xfrm>
          <a:prstGeom prst="rect">
            <a:avLst/>
          </a:prstGeom>
          <a:noFill/>
          <a:extLst>
            <a:ext uri="{909E8E84-426E-40DD-AFC4-6F175D3DCCD1}">
              <a14:hiddenFill xmlns:a14="http://schemas.microsoft.com/office/drawing/2010/main">
                <a:solidFill>
                  <a:srgbClr val="FFFFFF"/>
                </a:solidFill>
              </a14:hiddenFill>
            </a:ext>
          </a:extLst>
        </p:spPr>
      </p:pic>
      <p:sp>
        <p:nvSpPr>
          <p:cNvPr id="9" name="Obdélník 5">
            <a:extLst>
              <a:ext uri="{FF2B5EF4-FFF2-40B4-BE49-F238E27FC236}">
                <a16:creationId xmlns:a16="http://schemas.microsoft.com/office/drawing/2014/main" id="{3E77236B-FFA0-488F-B83B-F798F182C40F}"/>
              </a:ext>
            </a:extLst>
          </p:cNvPr>
          <p:cNvSpPr/>
          <p:nvPr/>
        </p:nvSpPr>
        <p:spPr>
          <a:xfrm>
            <a:off x="893462" y="6351961"/>
            <a:ext cx="10399515" cy="215444"/>
          </a:xfrm>
          <a:prstGeom prst="rect">
            <a:avLst/>
          </a:prstGeom>
        </p:spPr>
        <p:txBody>
          <a:bodyPr wrap="square">
            <a:spAutoFit/>
          </a:bodyPr>
          <a:lstStyle/>
          <a:p>
            <a:pPr algn="ctr"/>
            <a:r>
              <a:rPr lang="cs-CZ" sz="800" i="1" dirty="0" err="1">
                <a:solidFill>
                  <a:schemeClr val="bg2">
                    <a:lumMod val="75000"/>
                  </a:schemeClr>
                </a:solidFill>
              </a:rPr>
              <a:t>Supraventrikulární</a:t>
            </a:r>
            <a:r>
              <a:rPr lang="cs-CZ" sz="800" i="1" dirty="0">
                <a:solidFill>
                  <a:schemeClr val="bg2">
                    <a:lumMod val="75000"/>
                  </a:schemeClr>
                </a:solidFill>
              </a:rPr>
              <a:t> extrasystola - EKG | Medicína, nemoci, studium na 1. LF UK. </a:t>
            </a:r>
            <a:r>
              <a:rPr lang="cs-CZ" sz="800" i="1" dirty="0" err="1">
                <a:solidFill>
                  <a:schemeClr val="bg2">
                    <a:lumMod val="75000"/>
                  </a:schemeClr>
                </a:solidFill>
              </a:rPr>
              <a:t>Uvod</a:t>
            </a:r>
            <a:r>
              <a:rPr lang="cs-CZ" sz="800" i="1" dirty="0">
                <a:solidFill>
                  <a:schemeClr val="bg2">
                    <a:lumMod val="75000"/>
                  </a:schemeClr>
                </a:solidFill>
              </a:rPr>
              <a:t> | Medicína, nemoci, studium na 1. LF UK[online]. Copyright © 2011 MUDr. </a:t>
            </a:r>
            <a:r>
              <a:rPr lang="cs-CZ" sz="800" i="1" dirty="0" err="1">
                <a:solidFill>
                  <a:schemeClr val="bg2">
                    <a:lumMod val="75000"/>
                  </a:schemeClr>
                </a:solidFill>
              </a:rPr>
              <a:t>Jiř</a:t>
            </a:r>
            <a:r>
              <a:rPr lang="cs-CZ" sz="800" i="1" dirty="0">
                <a:solidFill>
                  <a:schemeClr val="bg2">
                    <a:lumMod val="75000"/>
                  </a:schemeClr>
                </a:solidFill>
              </a:rPr>
              <a:t>. Dostupné z: </a:t>
            </a:r>
            <a:r>
              <a:rPr lang="cs-CZ" sz="800" i="1" dirty="0">
                <a:solidFill>
                  <a:schemeClr val="bg2">
                    <a:lumMod val="75000"/>
                  </a:schemeClr>
                </a:solidFill>
                <a:hlinkClick r:id="rId4">
                  <a:extLst>
                    <a:ext uri="{A12FA001-AC4F-418D-AE19-62706E023703}">
                      <ahyp:hlinkClr xmlns:ahyp="http://schemas.microsoft.com/office/drawing/2018/hyperlinkcolor" val="tx"/>
                    </a:ext>
                  </a:extLst>
                </a:hlinkClick>
              </a:rPr>
              <a:t>http://www.stefajir.cz/?q=supraventrikularni-extrasystola-ekg</a:t>
            </a:r>
            <a:endParaRPr lang="cs-CZ" sz="800" i="1" dirty="0">
              <a:solidFill>
                <a:schemeClr val="bg2">
                  <a:lumMod val="75000"/>
                </a:schemeClr>
              </a:solidFill>
            </a:endParaRPr>
          </a:p>
        </p:txBody>
      </p:sp>
    </p:spTree>
    <p:extLst>
      <p:ext uri="{BB962C8B-B14F-4D97-AF65-F5344CB8AC3E}">
        <p14:creationId xmlns:p14="http://schemas.microsoft.com/office/powerpoint/2010/main" val="426183013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212584" y="147698"/>
            <a:ext cx="7886700" cy="1325563"/>
          </a:xfrm>
        </p:spPr>
        <p:txBody>
          <a:bodyPr/>
          <a:lstStyle/>
          <a:p>
            <a:pPr algn="ctr"/>
            <a:r>
              <a:rPr lang="cs-CZ" i="1" dirty="0"/>
              <a:t>Poruchy SA uzlu </a:t>
            </a:r>
          </a:p>
        </p:txBody>
      </p:sp>
      <p:sp>
        <p:nvSpPr>
          <p:cNvPr id="5" name="Zástupný symbol pro obsah 4"/>
          <p:cNvSpPr>
            <a:spLocks noGrp="1"/>
          </p:cNvSpPr>
          <p:nvPr>
            <p:ph sz="half" idx="2"/>
          </p:nvPr>
        </p:nvSpPr>
        <p:spPr>
          <a:xfrm>
            <a:off x="967314" y="1832721"/>
            <a:ext cx="3968749" cy="1417938"/>
          </a:xfrm>
          <a:ln>
            <a:solidFill>
              <a:schemeClr val="tx1"/>
            </a:solidFill>
          </a:ln>
        </p:spPr>
        <p:txBody>
          <a:bodyPr>
            <a:normAutofit/>
          </a:bodyPr>
          <a:lstStyle/>
          <a:p>
            <a:pPr marL="0" indent="0">
              <a:buNone/>
            </a:pPr>
            <a:r>
              <a:rPr lang="cs-CZ" sz="2400" b="1" dirty="0"/>
              <a:t>Sinusová tachykardie</a:t>
            </a:r>
          </a:p>
          <a:p>
            <a:pPr marL="0" indent="0">
              <a:buNone/>
            </a:pPr>
            <a:r>
              <a:rPr lang="cs-CZ" sz="2200" dirty="0"/>
              <a:t>f </a:t>
            </a:r>
            <a:r>
              <a:rPr lang="cs-CZ" sz="2200" b="1" dirty="0">
                <a:solidFill>
                  <a:srgbClr val="FF0000"/>
                </a:solidFill>
              </a:rPr>
              <a:t>&gt; 100/min</a:t>
            </a:r>
          </a:p>
          <a:p>
            <a:pPr marL="0" indent="0">
              <a:buNone/>
            </a:pPr>
            <a:r>
              <a:rPr lang="cs-CZ" sz="2200" dirty="0"/>
              <a:t>sinusový rytmus</a:t>
            </a:r>
          </a:p>
        </p:txBody>
      </p:sp>
      <p:sp>
        <p:nvSpPr>
          <p:cNvPr id="7" name="Zástupný symbol pro obsah 6"/>
          <p:cNvSpPr>
            <a:spLocks noGrp="1"/>
          </p:cNvSpPr>
          <p:nvPr>
            <p:ph sz="quarter" idx="4"/>
          </p:nvPr>
        </p:nvSpPr>
        <p:spPr>
          <a:xfrm>
            <a:off x="967313" y="4184557"/>
            <a:ext cx="3968749" cy="1431470"/>
          </a:xfrm>
          <a:ln>
            <a:solidFill>
              <a:schemeClr val="tx1"/>
            </a:solidFill>
          </a:ln>
        </p:spPr>
        <p:txBody>
          <a:bodyPr>
            <a:normAutofit/>
          </a:bodyPr>
          <a:lstStyle/>
          <a:p>
            <a:pPr marL="0" indent="0">
              <a:buNone/>
            </a:pPr>
            <a:r>
              <a:rPr lang="cs-CZ" sz="2400" b="1" dirty="0"/>
              <a:t>Sinusová bradykardie</a:t>
            </a:r>
          </a:p>
          <a:p>
            <a:pPr marL="0" indent="0">
              <a:buNone/>
            </a:pPr>
            <a:r>
              <a:rPr lang="cs-CZ" sz="2200" dirty="0"/>
              <a:t>f </a:t>
            </a:r>
            <a:r>
              <a:rPr lang="cs-CZ" sz="2200" b="1" dirty="0">
                <a:solidFill>
                  <a:srgbClr val="FF0000"/>
                </a:solidFill>
              </a:rPr>
              <a:t>&lt; 60/min</a:t>
            </a:r>
          </a:p>
          <a:p>
            <a:pPr marL="0" indent="0">
              <a:buNone/>
            </a:pPr>
            <a:r>
              <a:rPr lang="cs-CZ" sz="2200" dirty="0"/>
              <a:t>sinusový rytmus </a:t>
            </a:r>
          </a:p>
        </p:txBody>
      </p:sp>
      <p:pic>
        <p:nvPicPr>
          <p:cNvPr id="3074" name="Picture 2" descr="Výsledek obrázku pro sinusy tachycardi"/>
          <p:cNvPicPr>
            <a:picLocks noChangeAspect="1" noChangeArrowheads="1"/>
          </p:cNvPicPr>
          <p:nvPr/>
        </p:nvPicPr>
        <p:blipFill rotWithShape="1">
          <a:blip r:embed="rId3">
            <a:extLst>
              <a:ext uri="{28A0092B-C50C-407E-A947-70E740481C1C}">
                <a14:useLocalDpi xmlns:a14="http://schemas.microsoft.com/office/drawing/2010/main" val="0"/>
              </a:ext>
            </a:extLst>
          </a:blip>
          <a:srcRect t="14328" b="23072"/>
          <a:stretch/>
        </p:blipFill>
        <p:spPr bwMode="auto">
          <a:xfrm>
            <a:off x="5369245" y="1258943"/>
            <a:ext cx="5896560" cy="1632256"/>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Výsledek obrázku pro normal sinus rhythm"/>
          <p:cNvPicPr>
            <a:picLocks noChangeAspect="1" noChangeArrowheads="1"/>
          </p:cNvPicPr>
          <p:nvPr/>
        </p:nvPicPr>
        <p:blipFill rotWithShape="1">
          <a:blip r:embed="rId4">
            <a:extLst>
              <a:ext uri="{28A0092B-C50C-407E-A947-70E740481C1C}">
                <a14:useLocalDpi xmlns:a14="http://schemas.microsoft.com/office/drawing/2010/main" val="0"/>
              </a:ext>
            </a:extLst>
          </a:blip>
          <a:srcRect t="15228" b="23601"/>
          <a:stretch/>
        </p:blipFill>
        <p:spPr bwMode="auto">
          <a:xfrm>
            <a:off x="5369245" y="3064846"/>
            <a:ext cx="5903696" cy="1596915"/>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Sinus Bradycardia EKG tracing"/>
          <p:cNvPicPr>
            <a:picLocks noChangeAspect="1" noChangeArrowheads="1"/>
          </p:cNvPicPr>
          <p:nvPr/>
        </p:nvPicPr>
        <p:blipFill rotWithShape="1">
          <a:blip r:embed="rId5">
            <a:extLst>
              <a:ext uri="{28A0092B-C50C-407E-A947-70E740481C1C}">
                <a14:useLocalDpi xmlns:a14="http://schemas.microsoft.com/office/drawing/2010/main" val="0"/>
              </a:ext>
            </a:extLst>
          </a:blip>
          <a:srcRect t="14985" b="24971"/>
          <a:stretch/>
        </p:blipFill>
        <p:spPr bwMode="auto">
          <a:xfrm>
            <a:off x="5369245" y="4835408"/>
            <a:ext cx="5880186" cy="1561239"/>
          </a:xfrm>
          <a:prstGeom prst="rect">
            <a:avLst/>
          </a:prstGeom>
          <a:noFill/>
          <a:extLst>
            <a:ext uri="{909E8E84-426E-40DD-AFC4-6F175D3DCCD1}">
              <a14:hiddenFill xmlns:a14="http://schemas.microsoft.com/office/drawing/2010/main">
                <a:solidFill>
                  <a:srgbClr val="FFFFFF"/>
                </a:solidFill>
              </a14:hiddenFill>
            </a:ext>
          </a:extLst>
        </p:spPr>
      </p:pic>
      <p:cxnSp>
        <p:nvCxnSpPr>
          <p:cNvPr id="4" name="Rovná spojovacia šípka 3">
            <a:extLst>
              <a:ext uri="{FF2B5EF4-FFF2-40B4-BE49-F238E27FC236}">
                <a16:creationId xmlns:a16="http://schemas.microsoft.com/office/drawing/2014/main" id="{8B559026-6E56-4424-9A49-C99A0E43AC4F}"/>
              </a:ext>
            </a:extLst>
          </p:cNvPr>
          <p:cNvCxnSpPr>
            <a:cxnSpLocks/>
          </p:cNvCxnSpPr>
          <p:nvPr/>
        </p:nvCxnSpPr>
        <p:spPr>
          <a:xfrm>
            <a:off x="3987800" y="2074320"/>
            <a:ext cx="1261533" cy="84680"/>
          </a:xfrm>
          <a:prstGeom prst="straightConnector1">
            <a:avLst/>
          </a:prstGeom>
          <a:ln>
            <a:headEnd type="none" w="med" len="med"/>
            <a:tailEnd type="arrow" w="med" len="med"/>
          </a:ln>
        </p:spPr>
        <p:style>
          <a:lnRef idx="2">
            <a:schemeClr val="dk1"/>
          </a:lnRef>
          <a:fillRef idx="0">
            <a:schemeClr val="dk1"/>
          </a:fillRef>
          <a:effectRef idx="1">
            <a:schemeClr val="dk1"/>
          </a:effectRef>
          <a:fontRef idx="minor">
            <a:schemeClr val="tx1"/>
          </a:fontRef>
        </p:style>
      </p:cxnSp>
      <p:cxnSp>
        <p:nvCxnSpPr>
          <p:cNvPr id="12" name="Rovná spojovacia šípka 11">
            <a:extLst>
              <a:ext uri="{FF2B5EF4-FFF2-40B4-BE49-F238E27FC236}">
                <a16:creationId xmlns:a16="http://schemas.microsoft.com/office/drawing/2014/main" id="{38CF966F-F34B-4152-BDA3-7623573B7CD9}"/>
              </a:ext>
            </a:extLst>
          </p:cNvPr>
          <p:cNvCxnSpPr>
            <a:cxnSpLocks/>
          </p:cNvCxnSpPr>
          <p:nvPr/>
        </p:nvCxnSpPr>
        <p:spPr>
          <a:xfrm>
            <a:off x="3987800" y="4555067"/>
            <a:ext cx="1309872" cy="1032712"/>
          </a:xfrm>
          <a:prstGeom prst="straightConnector1">
            <a:avLst/>
          </a:prstGeom>
          <a:ln>
            <a:headEnd type="none" w="med" len="med"/>
            <a:tailEnd type="arrow" w="med" len="med"/>
          </a:ln>
        </p:spPr>
        <p:style>
          <a:lnRef idx="2">
            <a:schemeClr val="dk1"/>
          </a:lnRef>
          <a:fillRef idx="0">
            <a:schemeClr val="dk1"/>
          </a:fillRef>
          <a:effectRef idx="1">
            <a:schemeClr val="dk1"/>
          </a:effectRef>
          <a:fontRef idx="minor">
            <a:schemeClr val="tx1"/>
          </a:fontRef>
        </p:style>
      </p:cxnSp>
      <p:sp>
        <p:nvSpPr>
          <p:cNvPr id="3" name="Obdĺžnik 2">
            <a:extLst>
              <a:ext uri="{FF2B5EF4-FFF2-40B4-BE49-F238E27FC236}">
                <a16:creationId xmlns:a16="http://schemas.microsoft.com/office/drawing/2014/main" id="{1E59EA43-EF7B-47A7-AC85-A0440ED958F1}"/>
              </a:ext>
            </a:extLst>
          </p:cNvPr>
          <p:cNvSpPr/>
          <p:nvPr/>
        </p:nvSpPr>
        <p:spPr>
          <a:xfrm>
            <a:off x="5176941" y="6419926"/>
            <a:ext cx="6096000" cy="215444"/>
          </a:xfrm>
          <a:prstGeom prst="rect">
            <a:avLst/>
          </a:prstGeom>
        </p:spPr>
        <p:txBody>
          <a:bodyPr>
            <a:spAutoFit/>
          </a:bodyPr>
          <a:lstStyle/>
          <a:p>
            <a:pPr algn="r"/>
            <a:r>
              <a:rPr lang="cs-CZ" sz="800" i="1" dirty="0">
                <a:solidFill>
                  <a:schemeClr val="bg2">
                    <a:lumMod val="75000"/>
                  </a:schemeClr>
                </a:solidFill>
              </a:rPr>
              <a:t>THALER, </a:t>
            </a:r>
            <a:r>
              <a:rPr lang="cs-CZ" sz="800" i="1" dirty="0" err="1">
                <a:solidFill>
                  <a:schemeClr val="bg2">
                    <a:lumMod val="75000"/>
                  </a:schemeClr>
                </a:solidFill>
              </a:rPr>
              <a:t>MalcolmS</a:t>
            </a:r>
            <a:r>
              <a:rPr lang="cs-CZ" sz="800" i="1" dirty="0">
                <a:solidFill>
                  <a:schemeClr val="bg2">
                    <a:lumMod val="75000"/>
                  </a:schemeClr>
                </a:solidFill>
              </a:rPr>
              <a:t>. </a:t>
            </a:r>
            <a:r>
              <a:rPr lang="cs-CZ" sz="800" i="1" dirty="0" err="1">
                <a:solidFill>
                  <a:schemeClr val="bg2">
                    <a:lumMod val="75000"/>
                  </a:schemeClr>
                </a:solidFill>
              </a:rPr>
              <a:t>TheonlyEKG</a:t>
            </a:r>
            <a:r>
              <a:rPr lang="cs-CZ" sz="800" i="1" dirty="0">
                <a:solidFill>
                  <a:schemeClr val="bg2">
                    <a:lumMod val="75000"/>
                  </a:schemeClr>
                </a:solidFill>
              </a:rPr>
              <a:t> </a:t>
            </a:r>
            <a:r>
              <a:rPr lang="cs-CZ" sz="800" i="1" dirty="0" err="1">
                <a:solidFill>
                  <a:schemeClr val="bg2">
                    <a:lumMod val="75000"/>
                  </a:schemeClr>
                </a:solidFill>
              </a:rPr>
              <a:t>bookyou'llever</a:t>
            </a:r>
            <a:r>
              <a:rPr lang="cs-CZ" sz="800" i="1" dirty="0">
                <a:solidFill>
                  <a:schemeClr val="bg2">
                    <a:lumMod val="75000"/>
                  </a:schemeClr>
                </a:solidFill>
              </a:rPr>
              <a:t> </a:t>
            </a:r>
            <a:r>
              <a:rPr lang="cs-CZ" sz="800" i="1" dirty="0" err="1">
                <a:solidFill>
                  <a:schemeClr val="bg2">
                    <a:lumMod val="75000"/>
                  </a:schemeClr>
                </a:solidFill>
              </a:rPr>
              <a:t>need</a:t>
            </a:r>
            <a:r>
              <a:rPr lang="cs-CZ" sz="800" i="1" dirty="0">
                <a:solidFill>
                  <a:schemeClr val="bg2">
                    <a:lumMod val="75000"/>
                  </a:schemeClr>
                </a:solidFill>
              </a:rPr>
              <a:t>. 7th </a:t>
            </a:r>
            <a:r>
              <a:rPr lang="cs-CZ" sz="800" i="1" dirty="0" err="1">
                <a:solidFill>
                  <a:schemeClr val="bg2">
                    <a:lumMod val="75000"/>
                  </a:schemeClr>
                </a:solidFill>
              </a:rPr>
              <a:t>ed</a:t>
            </a:r>
            <a:r>
              <a:rPr lang="cs-CZ" sz="800" i="1" dirty="0">
                <a:solidFill>
                  <a:schemeClr val="bg2">
                    <a:lumMod val="75000"/>
                  </a:schemeClr>
                </a:solidFill>
              </a:rPr>
              <a:t>. Philadelphia: </a:t>
            </a:r>
            <a:r>
              <a:rPr lang="cs-CZ" sz="800" i="1" dirty="0" err="1">
                <a:solidFill>
                  <a:schemeClr val="bg2">
                    <a:lumMod val="75000"/>
                  </a:schemeClr>
                </a:solidFill>
              </a:rPr>
              <a:t>Wolters</a:t>
            </a:r>
            <a:r>
              <a:rPr lang="cs-CZ" sz="800" i="1" dirty="0">
                <a:solidFill>
                  <a:schemeClr val="bg2">
                    <a:lumMod val="75000"/>
                  </a:schemeClr>
                </a:solidFill>
              </a:rPr>
              <a:t> </a:t>
            </a:r>
            <a:r>
              <a:rPr lang="cs-CZ" sz="800" i="1" dirty="0" err="1">
                <a:solidFill>
                  <a:schemeClr val="bg2">
                    <a:lumMod val="75000"/>
                  </a:schemeClr>
                </a:solidFill>
              </a:rPr>
              <a:t>Kluwer</a:t>
            </a:r>
            <a:r>
              <a:rPr lang="cs-CZ" sz="800" i="1" dirty="0">
                <a:solidFill>
                  <a:schemeClr val="bg2">
                    <a:lumMod val="75000"/>
                  </a:schemeClr>
                </a:solidFill>
              </a:rPr>
              <a:t>, c2012. ISBN 9781451119053.</a:t>
            </a:r>
          </a:p>
        </p:txBody>
      </p:sp>
    </p:spTree>
    <p:extLst>
      <p:ext uri="{BB962C8B-B14F-4D97-AF65-F5344CB8AC3E}">
        <p14:creationId xmlns:p14="http://schemas.microsoft.com/office/powerpoint/2010/main" val="407013972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a:extLst>
              <a:ext uri="{FF2B5EF4-FFF2-40B4-BE49-F238E27FC236}">
                <a16:creationId xmlns:a16="http://schemas.microsoft.com/office/drawing/2014/main" id="{D41C2D7E-7F3D-4816-8480-FFFC2EA6E9FD}"/>
              </a:ext>
            </a:extLst>
          </p:cNvPr>
          <p:cNvSpPr>
            <a:spLocks noGrp="1"/>
          </p:cNvSpPr>
          <p:nvPr>
            <p:ph type="title"/>
          </p:nvPr>
        </p:nvSpPr>
        <p:spPr>
          <a:xfrm>
            <a:off x="1137702" y="547606"/>
            <a:ext cx="9875520" cy="1356360"/>
          </a:xfrm>
        </p:spPr>
        <p:txBody>
          <a:bodyPr/>
          <a:lstStyle/>
          <a:p>
            <a:pPr algn="ctr"/>
            <a:r>
              <a:rPr lang="cs-CZ" i="1" dirty="0"/>
              <a:t>Bradykardie </a:t>
            </a:r>
            <a:r>
              <a:rPr lang="cs-CZ" i="1" dirty="0">
                <a:sym typeface="Symbol" panose="05050102010706020507" pitchFamily="18" charset="2"/>
              </a:rPr>
              <a:t>  </a:t>
            </a:r>
            <a:r>
              <a:rPr lang="cs-CZ" b="1" i="1" dirty="0"/>
              <a:t>Náhradní rytmy </a:t>
            </a:r>
            <a:endParaRPr lang="cs-CZ" i="1" dirty="0"/>
          </a:p>
        </p:txBody>
      </p:sp>
      <p:sp>
        <p:nvSpPr>
          <p:cNvPr id="8" name="Zástupný objekt pre obsah 7">
            <a:extLst>
              <a:ext uri="{FF2B5EF4-FFF2-40B4-BE49-F238E27FC236}">
                <a16:creationId xmlns:a16="http://schemas.microsoft.com/office/drawing/2014/main" id="{4E82DCD5-0D45-4C5F-A6C3-00F34A8C8DE5}"/>
              </a:ext>
            </a:extLst>
          </p:cNvPr>
          <p:cNvSpPr>
            <a:spLocks noGrp="1"/>
          </p:cNvSpPr>
          <p:nvPr>
            <p:ph idx="1"/>
          </p:nvPr>
        </p:nvSpPr>
        <p:spPr>
          <a:xfrm>
            <a:off x="1140351" y="1903966"/>
            <a:ext cx="9872871" cy="4496833"/>
          </a:xfrm>
        </p:spPr>
        <p:txBody>
          <a:bodyPr>
            <a:normAutofit/>
          </a:bodyPr>
          <a:lstStyle/>
          <a:p>
            <a:pPr marL="45720" indent="0">
              <a:buNone/>
            </a:pPr>
            <a:r>
              <a:rPr lang="cs-CZ" sz="3200" b="1" i="1" dirty="0">
                <a:solidFill>
                  <a:srgbClr val="C00000"/>
                </a:solidFill>
              </a:rPr>
              <a:t>1. Síňový náhradní</a:t>
            </a:r>
          </a:p>
          <a:p>
            <a:pPr lvl="2"/>
            <a:r>
              <a:rPr lang="cs-CZ" sz="3000" dirty="0"/>
              <a:t>zpomalení frekvence depolarizace v SA uzlu</a:t>
            </a:r>
          </a:p>
          <a:p>
            <a:pPr lvl="2"/>
            <a:r>
              <a:rPr lang="cs-CZ" sz="3000" dirty="0"/>
              <a:t>kontrolu nad rytmem převezme jiné ložisko v síních</a:t>
            </a:r>
          </a:p>
          <a:p>
            <a:pPr lvl="2"/>
            <a:r>
              <a:rPr lang="cs-CZ" sz="3000" dirty="0"/>
              <a:t>na EKG:</a:t>
            </a:r>
          </a:p>
          <a:p>
            <a:pPr lvl="3"/>
            <a:r>
              <a:rPr lang="cs-CZ" sz="2600" b="1" dirty="0"/>
              <a:t>abnormální vlna P </a:t>
            </a:r>
            <a:r>
              <a:rPr lang="cs-CZ" sz="2600" dirty="0"/>
              <a:t>s následní normálním QRS komplexem </a:t>
            </a:r>
          </a:p>
          <a:p>
            <a:pPr lvl="3"/>
            <a:r>
              <a:rPr lang="cs-CZ" sz="2600" b="1" dirty="0"/>
              <a:t>bradykardie</a:t>
            </a:r>
            <a:r>
              <a:rPr lang="cs-CZ" sz="2600" dirty="0"/>
              <a:t> (50-60/min) </a:t>
            </a:r>
          </a:p>
          <a:p>
            <a:pPr marL="45720" indent="0">
              <a:buNone/>
            </a:pPr>
            <a:r>
              <a:rPr lang="cs-CZ" sz="3200" b="1" i="1" dirty="0">
                <a:solidFill>
                  <a:srgbClr val="C00000"/>
                </a:solidFill>
              </a:rPr>
              <a:t>2. </a:t>
            </a:r>
            <a:r>
              <a:rPr lang="cs-CZ" sz="3200" b="1" i="1" dirty="0" err="1">
                <a:solidFill>
                  <a:srgbClr val="C00000"/>
                </a:solidFill>
              </a:rPr>
              <a:t>Junkční</a:t>
            </a:r>
            <a:r>
              <a:rPr lang="cs-CZ" sz="3200" b="1" i="1" dirty="0">
                <a:solidFill>
                  <a:srgbClr val="C00000"/>
                </a:solidFill>
              </a:rPr>
              <a:t> </a:t>
            </a:r>
          </a:p>
          <a:p>
            <a:pPr marL="45720" indent="0">
              <a:buNone/>
            </a:pPr>
            <a:r>
              <a:rPr lang="cs-CZ" sz="3200" b="1" i="1" dirty="0">
                <a:solidFill>
                  <a:srgbClr val="C00000"/>
                </a:solidFill>
              </a:rPr>
              <a:t>3. Komorový</a:t>
            </a:r>
          </a:p>
        </p:txBody>
      </p:sp>
    </p:spTree>
    <p:extLst>
      <p:ext uri="{BB962C8B-B14F-4D97-AF65-F5344CB8AC3E}">
        <p14:creationId xmlns:p14="http://schemas.microsoft.com/office/powerpoint/2010/main" val="199068788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143000" y="324637"/>
            <a:ext cx="9875520" cy="1356360"/>
          </a:xfrm>
        </p:spPr>
        <p:txBody>
          <a:bodyPr/>
          <a:lstStyle/>
          <a:p>
            <a:pPr algn="ctr"/>
            <a:r>
              <a:rPr lang="cs-CZ" i="1" dirty="0">
                <a:cs typeface="Calibri Light" panose="020F0302020204030204" pitchFamily="34" charset="0"/>
              </a:rPr>
              <a:t>Náhradní rytmy/uniklé stahy</a:t>
            </a:r>
          </a:p>
        </p:txBody>
      </p:sp>
      <p:sp>
        <p:nvSpPr>
          <p:cNvPr id="4" name="Zástupný objekt pre text 3">
            <a:extLst>
              <a:ext uri="{FF2B5EF4-FFF2-40B4-BE49-F238E27FC236}">
                <a16:creationId xmlns:a16="http://schemas.microsoft.com/office/drawing/2014/main" id="{50B3D9B7-8553-4A7E-AF24-1EA56C038AC2}"/>
              </a:ext>
            </a:extLst>
          </p:cNvPr>
          <p:cNvSpPr>
            <a:spLocks noGrp="1"/>
          </p:cNvSpPr>
          <p:nvPr>
            <p:ph type="body" idx="1"/>
          </p:nvPr>
        </p:nvSpPr>
        <p:spPr>
          <a:xfrm>
            <a:off x="1143000" y="1680997"/>
            <a:ext cx="4754880" cy="777240"/>
          </a:xfrm>
        </p:spPr>
        <p:txBody>
          <a:bodyPr>
            <a:normAutofit/>
          </a:bodyPr>
          <a:lstStyle/>
          <a:p>
            <a:r>
              <a:rPr lang="sk-SK" sz="3200" i="1" dirty="0" err="1">
                <a:solidFill>
                  <a:srgbClr val="C00000"/>
                </a:solidFill>
                <a:latin typeface="+mj-lt"/>
                <a:cs typeface="Calibri Light" panose="020F0302020204030204" pitchFamily="34" charset="0"/>
              </a:rPr>
              <a:t>Junkční</a:t>
            </a:r>
            <a:r>
              <a:rPr lang="sk-SK" sz="3200" i="1" dirty="0">
                <a:solidFill>
                  <a:srgbClr val="C00000"/>
                </a:solidFill>
                <a:latin typeface="+mj-lt"/>
                <a:cs typeface="Calibri Light" panose="020F0302020204030204" pitchFamily="34" charset="0"/>
              </a:rPr>
              <a:t> rytmus</a:t>
            </a:r>
          </a:p>
        </p:txBody>
      </p:sp>
      <p:sp>
        <p:nvSpPr>
          <p:cNvPr id="3" name="Zástupný symbol obsahu 2"/>
          <p:cNvSpPr>
            <a:spLocks noGrp="1"/>
          </p:cNvSpPr>
          <p:nvPr>
            <p:ph sz="half" idx="2"/>
          </p:nvPr>
        </p:nvSpPr>
        <p:spPr>
          <a:xfrm>
            <a:off x="694267" y="2469607"/>
            <a:ext cx="4754880" cy="2364860"/>
          </a:xfrm>
        </p:spPr>
        <p:txBody>
          <a:bodyPr>
            <a:normAutofit/>
          </a:bodyPr>
          <a:lstStyle/>
          <a:p>
            <a:pPr marL="0" indent="0">
              <a:buNone/>
            </a:pPr>
            <a:r>
              <a:rPr lang="cs-CZ" dirty="0"/>
              <a:t>vzruch</a:t>
            </a:r>
            <a:r>
              <a:rPr lang="sk-SK" dirty="0"/>
              <a:t> vzniká v okolí </a:t>
            </a:r>
            <a:r>
              <a:rPr lang="sk-SK" b="1" dirty="0"/>
              <a:t>AV uzlu</a:t>
            </a:r>
          </a:p>
          <a:p>
            <a:pPr marL="0" indent="0">
              <a:buNone/>
            </a:pPr>
            <a:r>
              <a:rPr lang="cs-CZ" dirty="0"/>
              <a:t>na EKG:</a:t>
            </a:r>
          </a:p>
          <a:p>
            <a:pPr lvl="1"/>
            <a:r>
              <a:rPr lang="sk-SK" sz="2200" dirty="0"/>
              <a:t>vlna </a:t>
            </a:r>
            <a:r>
              <a:rPr lang="sk-SK" sz="2200" b="1" dirty="0"/>
              <a:t>P </a:t>
            </a:r>
            <a:r>
              <a:rPr lang="cs-CZ" sz="2200" b="1" dirty="0"/>
              <a:t>invertovaná </a:t>
            </a:r>
            <a:r>
              <a:rPr lang="cs-CZ" dirty="0"/>
              <a:t>(může chybět nebo </a:t>
            </a:r>
            <a:r>
              <a:rPr lang="sk-SK" dirty="0" err="1"/>
              <a:t>invertována</a:t>
            </a:r>
            <a:r>
              <a:rPr lang="sk-SK" dirty="0"/>
              <a:t> za QRS</a:t>
            </a:r>
            <a:r>
              <a:rPr lang="cs-CZ" dirty="0"/>
              <a:t>)</a:t>
            </a:r>
          </a:p>
          <a:p>
            <a:pPr lvl="1"/>
            <a:r>
              <a:rPr lang="cs-CZ" sz="2200" b="1" dirty="0"/>
              <a:t>QRS normální</a:t>
            </a:r>
          </a:p>
          <a:p>
            <a:pPr lvl="1"/>
            <a:r>
              <a:rPr lang="sk-SK" sz="2200" b="1" dirty="0"/>
              <a:t>bradykardie</a:t>
            </a:r>
            <a:r>
              <a:rPr lang="sk-SK" sz="2200" dirty="0"/>
              <a:t> 40-50/min</a:t>
            </a:r>
            <a:endParaRPr lang="cs-CZ" sz="2200" dirty="0"/>
          </a:p>
        </p:txBody>
      </p:sp>
      <p:sp>
        <p:nvSpPr>
          <p:cNvPr id="5" name="Zástupný objekt pre text 4">
            <a:extLst>
              <a:ext uri="{FF2B5EF4-FFF2-40B4-BE49-F238E27FC236}">
                <a16:creationId xmlns:a16="http://schemas.microsoft.com/office/drawing/2014/main" id="{5DA2DD47-2673-4289-8ADB-DF0817DE974B}"/>
              </a:ext>
            </a:extLst>
          </p:cNvPr>
          <p:cNvSpPr>
            <a:spLocks noGrp="1"/>
          </p:cNvSpPr>
          <p:nvPr>
            <p:ph type="body" sz="quarter" idx="3"/>
          </p:nvPr>
        </p:nvSpPr>
        <p:spPr>
          <a:xfrm>
            <a:off x="5897880" y="1680997"/>
            <a:ext cx="5689600" cy="777240"/>
          </a:xfrm>
        </p:spPr>
        <p:txBody>
          <a:bodyPr>
            <a:normAutofit/>
          </a:bodyPr>
          <a:lstStyle/>
          <a:p>
            <a:r>
              <a:rPr lang="cs-CZ" sz="3200" i="1" dirty="0" err="1">
                <a:solidFill>
                  <a:srgbClr val="C00000"/>
                </a:solidFill>
              </a:rPr>
              <a:t>Idioventrikulární</a:t>
            </a:r>
            <a:r>
              <a:rPr lang="cs-CZ" sz="3200" i="1" dirty="0">
                <a:solidFill>
                  <a:srgbClr val="C00000"/>
                </a:solidFill>
              </a:rPr>
              <a:t> </a:t>
            </a:r>
            <a:r>
              <a:rPr lang="cs-CZ" sz="2000" i="1" dirty="0">
                <a:solidFill>
                  <a:srgbClr val="C00000"/>
                </a:solidFill>
              </a:rPr>
              <a:t>(komorový) </a:t>
            </a:r>
            <a:r>
              <a:rPr lang="cs-CZ" sz="3200" i="1" dirty="0">
                <a:solidFill>
                  <a:srgbClr val="C00000"/>
                </a:solidFill>
              </a:rPr>
              <a:t>rytmus</a:t>
            </a:r>
          </a:p>
        </p:txBody>
      </p:sp>
      <p:sp>
        <p:nvSpPr>
          <p:cNvPr id="6" name="Zástupný objekt pre obsah 5">
            <a:extLst>
              <a:ext uri="{FF2B5EF4-FFF2-40B4-BE49-F238E27FC236}">
                <a16:creationId xmlns:a16="http://schemas.microsoft.com/office/drawing/2014/main" id="{ED08E206-5027-4210-B9C8-3F6AC360A928}"/>
              </a:ext>
            </a:extLst>
          </p:cNvPr>
          <p:cNvSpPr>
            <a:spLocks noGrp="1"/>
          </p:cNvSpPr>
          <p:nvPr>
            <p:ph sz="quarter" idx="4"/>
          </p:nvPr>
        </p:nvSpPr>
        <p:spPr>
          <a:xfrm>
            <a:off x="6111466" y="2458237"/>
            <a:ext cx="5476014" cy="2376230"/>
          </a:xfrm>
        </p:spPr>
        <p:txBody>
          <a:bodyPr>
            <a:normAutofit/>
          </a:bodyPr>
          <a:lstStyle/>
          <a:p>
            <a:pPr marL="0" indent="0">
              <a:buNone/>
            </a:pPr>
            <a:r>
              <a:rPr lang="cs-CZ" dirty="0"/>
              <a:t>vzniká v </a:t>
            </a:r>
            <a:r>
              <a:rPr lang="cs-CZ" b="1" dirty="0"/>
              <a:t>komorách, </a:t>
            </a:r>
            <a:r>
              <a:rPr lang="cs-CZ" sz="2000" dirty="0"/>
              <a:t>např. při AV blokádě III.st.</a:t>
            </a:r>
            <a:endParaRPr lang="cs-CZ" dirty="0"/>
          </a:p>
          <a:p>
            <a:pPr>
              <a:buNone/>
            </a:pPr>
            <a:r>
              <a:rPr lang="cs-CZ" dirty="0"/>
              <a:t>na EKG:</a:t>
            </a:r>
          </a:p>
          <a:p>
            <a:pPr lvl="1"/>
            <a:r>
              <a:rPr lang="cs-CZ" sz="2200" b="1" dirty="0"/>
              <a:t>chybí P</a:t>
            </a:r>
            <a:r>
              <a:rPr lang="cs-CZ" sz="2200" dirty="0"/>
              <a:t> vlna</a:t>
            </a:r>
          </a:p>
          <a:p>
            <a:pPr lvl="1"/>
            <a:r>
              <a:rPr lang="cs-CZ" sz="2200" b="1" dirty="0"/>
              <a:t>QRS široký </a:t>
            </a:r>
            <a:r>
              <a:rPr lang="cs-CZ" sz="2200" dirty="0"/>
              <a:t>abnormální, </a:t>
            </a:r>
            <a:r>
              <a:rPr lang="cs-CZ" sz="2200" b="1" dirty="0"/>
              <a:t>abnormální T</a:t>
            </a:r>
            <a:r>
              <a:rPr lang="cs-CZ" sz="2200" dirty="0"/>
              <a:t> vlna</a:t>
            </a:r>
          </a:p>
          <a:p>
            <a:pPr lvl="1"/>
            <a:r>
              <a:rPr lang="cs-CZ" sz="2200" b="1" dirty="0"/>
              <a:t>bradykardie</a:t>
            </a:r>
            <a:r>
              <a:rPr lang="cs-CZ" sz="2200" dirty="0"/>
              <a:t> (</a:t>
            </a:r>
            <a:r>
              <a:rPr lang="cs-CZ" sz="2200" dirty="0">
                <a:solidFill>
                  <a:srgbClr val="FF0000"/>
                </a:solidFill>
              </a:rPr>
              <a:t>30/min</a:t>
            </a:r>
            <a:r>
              <a:rPr lang="cs-CZ" sz="2200" dirty="0"/>
              <a:t> a méně)</a:t>
            </a:r>
          </a:p>
          <a:p>
            <a:pPr marL="45720" indent="0">
              <a:buNone/>
            </a:pPr>
            <a:endParaRPr lang="cs-CZ" dirty="0"/>
          </a:p>
        </p:txBody>
      </p:sp>
      <p:pic>
        <p:nvPicPr>
          <p:cNvPr id="3074" name="Picture 2" descr="ECG junctional rhythm vs. sinus rhythm">
            <a:extLst>
              <a:ext uri="{FF2B5EF4-FFF2-40B4-BE49-F238E27FC236}">
                <a16:creationId xmlns:a16="http://schemas.microsoft.com/office/drawing/2014/main" id="{99F2634C-0733-4EB8-A44D-DD23743909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1894" y="4983955"/>
            <a:ext cx="4619625" cy="123825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ECG ventricular escape rhythm, SA block 3rd degree">
            <a:extLst>
              <a:ext uri="{FF2B5EF4-FFF2-40B4-BE49-F238E27FC236}">
                <a16:creationId xmlns:a16="http://schemas.microsoft.com/office/drawing/2014/main" id="{E23F3AA5-78D5-4D9E-9A16-77E98426705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30184"/>
          <a:stretch/>
        </p:blipFill>
        <p:spPr bwMode="auto">
          <a:xfrm>
            <a:off x="5816712" y="5054494"/>
            <a:ext cx="5851935" cy="1114425"/>
          </a:xfrm>
          <a:prstGeom prst="rect">
            <a:avLst/>
          </a:prstGeom>
          <a:noFill/>
          <a:extLst>
            <a:ext uri="{909E8E84-426E-40DD-AFC4-6F175D3DCCD1}">
              <a14:hiddenFill xmlns:a14="http://schemas.microsoft.com/office/drawing/2010/main">
                <a:solidFill>
                  <a:srgbClr val="FFFFFF"/>
                </a:solidFill>
              </a14:hiddenFill>
            </a:ext>
          </a:extLst>
        </p:spPr>
      </p:pic>
      <p:sp>
        <p:nvSpPr>
          <p:cNvPr id="7" name="Obdĺžnik 6">
            <a:extLst>
              <a:ext uri="{FF2B5EF4-FFF2-40B4-BE49-F238E27FC236}">
                <a16:creationId xmlns:a16="http://schemas.microsoft.com/office/drawing/2014/main" id="{B2B115FD-E851-462E-B2F6-81ECE1069783}"/>
              </a:ext>
            </a:extLst>
          </p:cNvPr>
          <p:cNvSpPr/>
          <p:nvPr/>
        </p:nvSpPr>
        <p:spPr>
          <a:xfrm>
            <a:off x="761894" y="6243742"/>
            <a:ext cx="4619625" cy="338554"/>
          </a:xfrm>
          <a:prstGeom prst="rect">
            <a:avLst/>
          </a:prstGeom>
        </p:spPr>
        <p:txBody>
          <a:bodyPr wrap="square">
            <a:spAutoFit/>
          </a:bodyPr>
          <a:lstStyle/>
          <a:p>
            <a:pPr algn="ctr"/>
            <a:r>
              <a:rPr lang="sk-SK" sz="800" i="1" dirty="0">
                <a:solidFill>
                  <a:schemeClr val="bg2">
                    <a:lumMod val="75000"/>
                  </a:schemeClr>
                </a:solidFill>
              </a:rPr>
              <a:t>BLAHÚT, Peter. </a:t>
            </a:r>
            <a:r>
              <a:rPr lang="sk-SK" sz="800" i="1" dirty="0" err="1">
                <a:solidFill>
                  <a:schemeClr val="bg2">
                    <a:lumMod val="75000"/>
                  </a:schemeClr>
                </a:solidFill>
              </a:rPr>
              <a:t>Junkčný</a:t>
            </a:r>
            <a:r>
              <a:rPr lang="sk-SK" sz="800" i="1" dirty="0">
                <a:solidFill>
                  <a:schemeClr val="bg2">
                    <a:lumMod val="75000"/>
                  </a:schemeClr>
                </a:solidFill>
              </a:rPr>
              <a:t> rytmus. </a:t>
            </a:r>
            <a:r>
              <a:rPr lang="sk-SK" sz="800" i="1" dirty="0" err="1">
                <a:solidFill>
                  <a:schemeClr val="bg2">
                    <a:lumMod val="75000"/>
                  </a:schemeClr>
                </a:solidFill>
              </a:rPr>
              <a:t>TECHmED</a:t>
            </a:r>
            <a:r>
              <a:rPr lang="sk-SK" sz="800" i="1" dirty="0">
                <a:solidFill>
                  <a:schemeClr val="bg2">
                    <a:lumMod val="75000"/>
                  </a:schemeClr>
                </a:solidFill>
              </a:rPr>
              <a:t> [online]. 2017 [cit. 2020-01-11]. Dostupné z: https://www.techmed.sk/ekg-a-arytmologia-kniha/</a:t>
            </a:r>
            <a:endParaRPr lang="cs-CZ" sz="800" i="1" dirty="0">
              <a:solidFill>
                <a:schemeClr val="bg2">
                  <a:lumMod val="75000"/>
                </a:schemeClr>
              </a:solidFill>
            </a:endParaRPr>
          </a:p>
        </p:txBody>
      </p:sp>
      <p:sp>
        <p:nvSpPr>
          <p:cNvPr id="10" name="Obdĺžnik 9">
            <a:extLst>
              <a:ext uri="{FF2B5EF4-FFF2-40B4-BE49-F238E27FC236}">
                <a16:creationId xmlns:a16="http://schemas.microsoft.com/office/drawing/2014/main" id="{E0A3771E-4ECC-4517-AAF3-0AABB1632A4F}"/>
              </a:ext>
            </a:extLst>
          </p:cNvPr>
          <p:cNvSpPr/>
          <p:nvPr/>
        </p:nvSpPr>
        <p:spPr>
          <a:xfrm>
            <a:off x="5816711" y="6168919"/>
            <a:ext cx="5851935" cy="338554"/>
          </a:xfrm>
          <a:prstGeom prst="rect">
            <a:avLst/>
          </a:prstGeom>
        </p:spPr>
        <p:txBody>
          <a:bodyPr wrap="square">
            <a:spAutoFit/>
          </a:bodyPr>
          <a:lstStyle/>
          <a:p>
            <a:r>
              <a:rPr lang="sk-SK" sz="800" i="1" dirty="0">
                <a:solidFill>
                  <a:schemeClr val="bg2">
                    <a:lumMod val="75000"/>
                  </a:schemeClr>
                </a:solidFill>
              </a:rPr>
              <a:t>BLAHÚT, Peter. Komorový rytmus. </a:t>
            </a:r>
            <a:r>
              <a:rPr lang="sk-SK" sz="800" i="1" dirty="0" err="1">
                <a:solidFill>
                  <a:schemeClr val="bg2">
                    <a:lumMod val="75000"/>
                  </a:schemeClr>
                </a:solidFill>
              </a:rPr>
              <a:t>TECHmED</a:t>
            </a:r>
            <a:r>
              <a:rPr lang="sk-SK" sz="800" i="1" dirty="0">
                <a:solidFill>
                  <a:schemeClr val="bg2">
                    <a:lumMod val="75000"/>
                  </a:schemeClr>
                </a:solidFill>
              </a:rPr>
              <a:t> [online]. 2017 [cit. 2020-01-11]. Dostupné z: https://www.techmed.sk/ekg-a-arytmologia-kniha/</a:t>
            </a:r>
            <a:endParaRPr lang="cs-CZ" sz="800" i="1" dirty="0">
              <a:solidFill>
                <a:schemeClr val="bg2">
                  <a:lumMod val="75000"/>
                </a:schemeClr>
              </a:solidFill>
            </a:endParaRPr>
          </a:p>
        </p:txBody>
      </p:sp>
    </p:spTree>
    <p:extLst>
      <p:ext uri="{BB962C8B-B14F-4D97-AF65-F5344CB8AC3E}">
        <p14:creationId xmlns:p14="http://schemas.microsoft.com/office/powerpoint/2010/main" val="6743190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158240" y="1777732"/>
            <a:ext cx="9875520" cy="1356360"/>
          </a:xfrm>
        </p:spPr>
        <p:txBody>
          <a:bodyPr>
            <a:normAutofit/>
          </a:bodyPr>
          <a:lstStyle/>
          <a:p>
            <a:pPr algn="ctr"/>
            <a:r>
              <a:rPr lang="cs-CZ" b="1" i="1" dirty="0"/>
              <a:t>Arytmie</a:t>
            </a:r>
            <a:r>
              <a:rPr lang="cs-CZ" dirty="0"/>
              <a:t> = porucha srdečního rytmu</a:t>
            </a:r>
          </a:p>
        </p:txBody>
      </p:sp>
      <p:sp>
        <p:nvSpPr>
          <p:cNvPr id="3" name="Zástupný symbol pro obsah 2"/>
          <p:cNvSpPr>
            <a:spLocks noGrp="1"/>
          </p:cNvSpPr>
          <p:nvPr>
            <p:ph idx="1"/>
          </p:nvPr>
        </p:nvSpPr>
        <p:spPr>
          <a:xfrm>
            <a:off x="2264243" y="3243052"/>
            <a:ext cx="7663514" cy="1688042"/>
          </a:xfrm>
        </p:spPr>
        <p:txBody>
          <a:bodyPr>
            <a:normAutofit/>
          </a:bodyPr>
          <a:lstStyle/>
          <a:p>
            <a:pPr marL="514350" indent="-514350" algn="ctr">
              <a:lnSpc>
                <a:spcPct val="150000"/>
              </a:lnSpc>
              <a:buAutoNum type="arabicPeriod"/>
            </a:pPr>
            <a:r>
              <a:rPr lang="cs-CZ" sz="2800" b="1" dirty="0"/>
              <a:t>Poruchy vedení = Blokády</a:t>
            </a:r>
          </a:p>
          <a:p>
            <a:pPr marL="0" indent="0" algn="ctr">
              <a:lnSpc>
                <a:spcPct val="150000"/>
              </a:lnSpc>
              <a:buNone/>
            </a:pPr>
            <a:r>
              <a:rPr lang="cs-CZ" sz="2800" b="1" dirty="0"/>
              <a:t>2. Poruchy vzniku srdečního rytmu</a:t>
            </a:r>
          </a:p>
        </p:txBody>
      </p:sp>
    </p:spTree>
    <p:extLst>
      <p:ext uri="{BB962C8B-B14F-4D97-AF65-F5344CB8AC3E}">
        <p14:creationId xmlns:p14="http://schemas.microsoft.com/office/powerpoint/2010/main" val="283621659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Obrázek 23"/>
          <p:cNvPicPr>
            <a:picLocks noChangeAspect="1"/>
          </p:cNvPicPr>
          <p:nvPr/>
        </p:nvPicPr>
        <p:blipFill>
          <a:blip r:embed="rId2"/>
          <a:stretch>
            <a:fillRect/>
          </a:stretch>
        </p:blipFill>
        <p:spPr>
          <a:xfrm>
            <a:off x="4605250" y="2526217"/>
            <a:ext cx="3514015" cy="3982438"/>
          </a:xfrm>
          <a:prstGeom prst="rect">
            <a:avLst/>
          </a:prstGeom>
        </p:spPr>
      </p:pic>
      <p:sp>
        <p:nvSpPr>
          <p:cNvPr id="27" name="Ovál 26"/>
          <p:cNvSpPr/>
          <p:nvPr/>
        </p:nvSpPr>
        <p:spPr>
          <a:xfrm>
            <a:off x="7885393" y="1795626"/>
            <a:ext cx="3891740" cy="1175738"/>
          </a:xfrm>
          <a:prstGeom prst="ellipse">
            <a:avLst/>
          </a:prstGeom>
          <a:solidFill>
            <a:schemeClr val="bg1">
              <a:lumMod val="95000"/>
              <a:alpha val="51000"/>
            </a:schemeClr>
          </a:solidFill>
          <a:ln w="571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
        <p:nvSpPr>
          <p:cNvPr id="26" name="Ovál 25"/>
          <p:cNvSpPr/>
          <p:nvPr/>
        </p:nvSpPr>
        <p:spPr>
          <a:xfrm>
            <a:off x="741821" y="1815614"/>
            <a:ext cx="4964712" cy="1154957"/>
          </a:xfrm>
          <a:prstGeom prst="ellipse">
            <a:avLst/>
          </a:prstGeom>
          <a:solidFill>
            <a:srgbClr val="FFFF99">
              <a:alpha val="50980"/>
            </a:srgbClr>
          </a:solid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5" name="Nadpis 4"/>
          <p:cNvSpPr>
            <a:spLocks noGrp="1"/>
          </p:cNvSpPr>
          <p:nvPr>
            <p:ph type="title"/>
          </p:nvPr>
        </p:nvSpPr>
        <p:spPr>
          <a:xfrm>
            <a:off x="1735946" y="270654"/>
            <a:ext cx="8932054" cy="1316038"/>
          </a:xfrm>
        </p:spPr>
        <p:txBody>
          <a:bodyPr/>
          <a:lstStyle/>
          <a:p>
            <a:pPr algn="ctr"/>
            <a:r>
              <a:rPr lang="cs-CZ" i="1" dirty="0"/>
              <a:t>Tachykardie</a:t>
            </a:r>
          </a:p>
        </p:txBody>
      </p:sp>
      <p:sp>
        <p:nvSpPr>
          <p:cNvPr id="10" name="Zástupný symbol pro text 9"/>
          <p:cNvSpPr>
            <a:spLocks noGrp="1"/>
          </p:cNvSpPr>
          <p:nvPr>
            <p:ph type="body" idx="1"/>
          </p:nvPr>
        </p:nvSpPr>
        <p:spPr>
          <a:xfrm>
            <a:off x="846667" y="1970877"/>
            <a:ext cx="4859866" cy="799475"/>
          </a:xfrm>
        </p:spPr>
        <p:txBody>
          <a:bodyPr>
            <a:normAutofit/>
          </a:bodyPr>
          <a:lstStyle/>
          <a:p>
            <a:pPr algn="ctr"/>
            <a:r>
              <a:rPr lang="cs-CZ" sz="3200" i="1" dirty="0"/>
              <a:t>SUPRAVENTRIKULÁRNÍ</a:t>
            </a:r>
          </a:p>
        </p:txBody>
      </p:sp>
      <p:sp>
        <p:nvSpPr>
          <p:cNvPr id="11" name="Zástupný symbol pro obsah 10"/>
          <p:cNvSpPr>
            <a:spLocks noGrp="1"/>
          </p:cNvSpPr>
          <p:nvPr>
            <p:ph sz="half" idx="2"/>
          </p:nvPr>
        </p:nvSpPr>
        <p:spPr>
          <a:xfrm>
            <a:off x="846668" y="3239172"/>
            <a:ext cx="3115732" cy="2048737"/>
          </a:xfrm>
        </p:spPr>
        <p:txBody>
          <a:bodyPr>
            <a:normAutofit/>
          </a:bodyPr>
          <a:lstStyle/>
          <a:p>
            <a:pPr marL="0" indent="0">
              <a:buNone/>
            </a:pPr>
            <a:r>
              <a:rPr lang="cs-CZ" sz="2400" b="1" dirty="0"/>
              <a:t>síňová tachykardie</a:t>
            </a:r>
          </a:p>
          <a:p>
            <a:pPr marL="0" indent="0">
              <a:buNone/>
            </a:pPr>
            <a:r>
              <a:rPr lang="cs-CZ" sz="2400" b="1" dirty="0" err="1"/>
              <a:t>flutter</a:t>
            </a:r>
            <a:r>
              <a:rPr lang="cs-CZ" sz="2400" b="1" dirty="0"/>
              <a:t> síní</a:t>
            </a:r>
          </a:p>
          <a:p>
            <a:pPr marL="0" indent="0">
              <a:buNone/>
            </a:pPr>
            <a:r>
              <a:rPr lang="cs-CZ" sz="2400" b="1" dirty="0"/>
              <a:t>fibrilace síní</a:t>
            </a:r>
          </a:p>
          <a:p>
            <a:pPr marL="0" indent="0">
              <a:buNone/>
            </a:pPr>
            <a:r>
              <a:rPr lang="cs-CZ" sz="2400" b="1" dirty="0"/>
              <a:t>AVNRT, AVRT</a:t>
            </a:r>
          </a:p>
        </p:txBody>
      </p:sp>
      <p:sp>
        <p:nvSpPr>
          <p:cNvPr id="12" name="Zástupný symbol pro text 11"/>
          <p:cNvSpPr>
            <a:spLocks noGrp="1"/>
          </p:cNvSpPr>
          <p:nvPr>
            <p:ph type="body" sz="quarter" idx="3"/>
          </p:nvPr>
        </p:nvSpPr>
        <p:spPr>
          <a:xfrm>
            <a:off x="7680904" y="1992386"/>
            <a:ext cx="4281754" cy="767643"/>
          </a:xfrm>
        </p:spPr>
        <p:txBody>
          <a:bodyPr>
            <a:normAutofit/>
          </a:bodyPr>
          <a:lstStyle/>
          <a:p>
            <a:pPr algn="ctr"/>
            <a:r>
              <a:rPr lang="cs-CZ" sz="3200" i="1" dirty="0"/>
              <a:t>KOMOROVÁ</a:t>
            </a:r>
          </a:p>
        </p:txBody>
      </p:sp>
      <p:sp>
        <p:nvSpPr>
          <p:cNvPr id="13" name="Zástupný symbol pro obsah 12"/>
          <p:cNvSpPr>
            <a:spLocks noGrp="1"/>
          </p:cNvSpPr>
          <p:nvPr>
            <p:ph sz="quarter" idx="4"/>
          </p:nvPr>
        </p:nvSpPr>
        <p:spPr>
          <a:xfrm>
            <a:off x="8221510" y="3137042"/>
            <a:ext cx="3255948" cy="2072766"/>
          </a:xfrm>
        </p:spPr>
        <p:txBody>
          <a:bodyPr>
            <a:normAutofit/>
          </a:bodyPr>
          <a:lstStyle/>
          <a:p>
            <a:pPr marL="0" indent="0">
              <a:buNone/>
            </a:pPr>
            <a:r>
              <a:rPr lang="cs-CZ" sz="2400" b="1" dirty="0"/>
              <a:t>komorová tachykardie</a:t>
            </a:r>
          </a:p>
          <a:p>
            <a:pPr marL="0" indent="0">
              <a:buNone/>
            </a:pPr>
            <a:r>
              <a:rPr lang="cs-CZ" sz="2400" b="1" dirty="0"/>
              <a:t>komorová fibrilace</a:t>
            </a:r>
          </a:p>
        </p:txBody>
      </p:sp>
      <p:cxnSp>
        <p:nvCxnSpPr>
          <p:cNvPr id="18" name="Přímá spojnice se šipkou 17"/>
          <p:cNvCxnSpPr>
            <a:cxnSpLocks/>
          </p:cNvCxnSpPr>
          <p:nvPr/>
        </p:nvCxnSpPr>
        <p:spPr>
          <a:xfrm>
            <a:off x="6612467" y="1210179"/>
            <a:ext cx="1794933" cy="685798"/>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Přímá spojnice se šipkou 18"/>
          <p:cNvCxnSpPr>
            <a:cxnSpLocks/>
          </p:cNvCxnSpPr>
          <p:nvPr/>
        </p:nvCxnSpPr>
        <p:spPr>
          <a:xfrm flipH="1">
            <a:off x="4179027" y="1210179"/>
            <a:ext cx="1451306" cy="585449"/>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30" name="Ovál 29"/>
          <p:cNvSpPr/>
          <p:nvPr/>
        </p:nvSpPr>
        <p:spPr>
          <a:xfrm>
            <a:off x="5359401" y="3489421"/>
            <a:ext cx="1066800" cy="1601258"/>
          </a:xfrm>
          <a:prstGeom prst="ellipse">
            <a:avLst/>
          </a:prstGeom>
          <a:solidFill>
            <a:srgbClr val="FFFF99">
              <a:alpha val="50980"/>
            </a:srgbClr>
          </a:solid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1" name="Ovál 30"/>
          <p:cNvSpPr/>
          <p:nvPr/>
        </p:nvSpPr>
        <p:spPr>
          <a:xfrm rot="1507033">
            <a:off x="5589009" y="4847592"/>
            <a:ext cx="2046915" cy="1198116"/>
          </a:xfrm>
          <a:prstGeom prst="ellipse">
            <a:avLst/>
          </a:prstGeom>
          <a:solidFill>
            <a:schemeClr val="bg1">
              <a:lumMod val="95000"/>
              <a:alpha val="51000"/>
            </a:schemeClr>
          </a:solidFill>
          <a:ln w="571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100515104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a:extLst>
              <a:ext uri="{FF2B5EF4-FFF2-40B4-BE49-F238E27FC236}">
                <a16:creationId xmlns:a16="http://schemas.microsoft.com/office/drawing/2014/main" id="{21D80C98-FBCC-4294-828A-BC4D88C9AEAA}"/>
              </a:ext>
            </a:extLst>
          </p:cNvPr>
          <p:cNvSpPr>
            <a:spLocks noGrp="1"/>
          </p:cNvSpPr>
          <p:nvPr>
            <p:ph type="title"/>
          </p:nvPr>
        </p:nvSpPr>
        <p:spPr>
          <a:xfrm>
            <a:off x="1158240" y="253364"/>
            <a:ext cx="9875520" cy="1356360"/>
          </a:xfrm>
        </p:spPr>
        <p:txBody>
          <a:bodyPr/>
          <a:lstStyle/>
          <a:p>
            <a:pPr algn="ctr"/>
            <a:r>
              <a:rPr lang="cs-CZ" i="1" dirty="0" err="1"/>
              <a:t>Supraventrikulární</a:t>
            </a:r>
            <a:r>
              <a:rPr lang="cs-CZ" i="1" dirty="0"/>
              <a:t> tachykardie</a:t>
            </a:r>
            <a:endParaRPr lang="cs-CZ" dirty="0"/>
          </a:p>
        </p:txBody>
      </p:sp>
      <p:pic>
        <p:nvPicPr>
          <p:cNvPr id="7170" name="Picture 2" descr="narrow QRS supraventricular arrhythmias and origin, AV notal re-entry tachycardia, Atrial fibrillation (multiple atrial wavelets), Atrial flutter, Atrial tachycardia (single focal), orthodromic AV re-entry tachycardia">
            <a:extLst>
              <a:ext uri="{FF2B5EF4-FFF2-40B4-BE49-F238E27FC236}">
                <a16:creationId xmlns:a16="http://schemas.microsoft.com/office/drawing/2014/main" id="{1C77F407-3977-476D-B10F-2C40F7751F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6286" y="1390268"/>
            <a:ext cx="10039428" cy="4891660"/>
          </a:xfrm>
          <a:prstGeom prst="rect">
            <a:avLst/>
          </a:prstGeom>
          <a:noFill/>
          <a:extLst>
            <a:ext uri="{909E8E84-426E-40DD-AFC4-6F175D3DCCD1}">
              <a14:hiddenFill xmlns:a14="http://schemas.microsoft.com/office/drawing/2010/main">
                <a:solidFill>
                  <a:srgbClr val="FFFFFF"/>
                </a:solidFill>
              </a14:hiddenFill>
            </a:ext>
          </a:extLst>
        </p:spPr>
      </p:pic>
      <p:sp>
        <p:nvSpPr>
          <p:cNvPr id="4" name="Obdĺžnik 3">
            <a:extLst>
              <a:ext uri="{FF2B5EF4-FFF2-40B4-BE49-F238E27FC236}">
                <a16:creationId xmlns:a16="http://schemas.microsoft.com/office/drawing/2014/main" id="{509A5350-5976-4ED7-A038-38B312965A8E}"/>
              </a:ext>
            </a:extLst>
          </p:cNvPr>
          <p:cNvSpPr/>
          <p:nvPr/>
        </p:nvSpPr>
        <p:spPr>
          <a:xfrm>
            <a:off x="898359" y="6393290"/>
            <a:ext cx="10634734" cy="215444"/>
          </a:xfrm>
          <a:prstGeom prst="rect">
            <a:avLst/>
          </a:prstGeom>
        </p:spPr>
        <p:txBody>
          <a:bodyPr wrap="square">
            <a:spAutoFit/>
          </a:bodyPr>
          <a:lstStyle/>
          <a:p>
            <a:pPr algn="ctr"/>
            <a:r>
              <a:rPr lang="sk-SK" sz="800" i="1" dirty="0">
                <a:solidFill>
                  <a:schemeClr val="bg2">
                    <a:lumMod val="75000"/>
                  </a:schemeClr>
                </a:solidFill>
              </a:rPr>
              <a:t>BLAHÚT, Peter. </a:t>
            </a:r>
            <a:r>
              <a:rPr lang="sk-SK" sz="800" i="1" dirty="0" err="1">
                <a:solidFill>
                  <a:schemeClr val="bg2">
                    <a:lumMod val="75000"/>
                  </a:schemeClr>
                </a:solidFill>
              </a:rPr>
              <a:t>Supraventikulárná</a:t>
            </a:r>
            <a:r>
              <a:rPr lang="sk-SK" sz="800" i="1" dirty="0">
                <a:solidFill>
                  <a:schemeClr val="bg2">
                    <a:lumMod val="75000"/>
                  </a:schemeClr>
                </a:solidFill>
              </a:rPr>
              <a:t> </a:t>
            </a:r>
            <a:r>
              <a:rPr lang="sk-SK" sz="800" i="1" dirty="0" err="1">
                <a:solidFill>
                  <a:schemeClr val="bg2">
                    <a:lumMod val="75000"/>
                  </a:schemeClr>
                </a:solidFill>
              </a:rPr>
              <a:t>tacykardia</a:t>
            </a:r>
            <a:r>
              <a:rPr lang="sk-SK" sz="800" i="1" dirty="0">
                <a:solidFill>
                  <a:schemeClr val="bg2">
                    <a:lumMod val="75000"/>
                  </a:schemeClr>
                </a:solidFill>
              </a:rPr>
              <a:t>. </a:t>
            </a:r>
            <a:r>
              <a:rPr lang="sk-SK" sz="800" i="1" dirty="0" err="1">
                <a:solidFill>
                  <a:schemeClr val="bg2">
                    <a:lumMod val="75000"/>
                  </a:schemeClr>
                </a:solidFill>
              </a:rPr>
              <a:t>TECHmED</a:t>
            </a:r>
            <a:r>
              <a:rPr lang="sk-SK" sz="800" i="1" dirty="0">
                <a:solidFill>
                  <a:schemeClr val="bg2">
                    <a:lumMod val="75000"/>
                  </a:schemeClr>
                </a:solidFill>
              </a:rPr>
              <a:t> [online]. 2017 [cit. 2020-01-11]. Dostupné z: https://www.techmed.sk/ekg-a-arytmologia-kniha/</a:t>
            </a:r>
            <a:endParaRPr lang="cs-CZ" sz="800" i="1" dirty="0">
              <a:solidFill>
                <a:schemeClr val="bg2">
                  <a:lumMod val="75000"/>
                </a:schemeClr>
              </a:solidFill>
            </a:endParaRPr>
          </a:p>
        </p:txBody>
      </p:sp>
    </p:spTree>
    <p:extLst>
      <p:ext uri="{BB962C8B-B14F-4D97-AF65-F5344CB8AC3E}">
        <p14:creationId xmlns:p14="http://schemas.microsoft.com/office/powerpoint/2010/main" val="151977017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29E7461E-D3EF-467C-90B0-A07159CA65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sk-SK"/>
          </a:p>
        </p:txBody>
      </p:sp>
      <p:sp>
        <p:nvSpPr>
          <p:cNvPr id="2" name="Title 1">
            <a:extLst>
              <a:ext uri="{FF2B5EF4-FFF2-40B4-BE49-F238E27FC236}">
                <a16:creationId xmlns:a16="http://schemas.microsoft.com/office/drawing/2014/main" id="{F37B2C37-DF08-994F-B48E-78EEFED37463}"/>
              </a:ext>
            </a:extLst>
          </p:cNvPr>
          <p:cNvSpPr>
            <a:spLocks noGrp="1"/>
          </p:cNvSpPr>
          <p:nvPr>
            <p:ph type="title"/>
          </p:nvPr>
        </p:nvSpPr>
        <p:spPr>
          <a:xfrm>
            <a:off x="707064" y="609600"/>
            <a:ext cx="6993914" cy="1356360"/>
          </a:xfrm>
        </p:spPr>
        <p:txBody>
          <a:bodyPr vert="horz" lIns="91440" tIns="45720" rIns="91440" bIns="45720" rtlCol="0" anchor="ctr">
            <a:normAutofit/>
          </a:bodyPr>
          <a:lstStyle/>
          <a:p>
            <a:r>
              <a:rPr lang="en-US"/>
              <a:t>Re-entry mechanizmus </a:t>
            </a:r>
          </a:p>
        </p:txBody>
      </p:sp>
      <p:sp>
        <p:nvSpPr>
          <p:cNvPr id="3" name="Content Placeholder 2">
            <a:extLst>
              <a:ext uri="{FF2B5EF4-FFF2-40B4-BE49-F238E27FC236}">
                <a16:creationId xmlns:a16="http://schemas.microsoft.com/office/drawing/2014/main" id="{9A1DE48B-4668-9A49-BA98-2DBB0A407F27}"/>
              </a:ext>
            </a:extLst>
          </p:cNvPr>
          <p:cNvSpPr>
            <a:spLocks noGrp="1"/>
          </p:cNvSpPr>
          <p:nvPr>
            <p:ph sz="half" idx="1"/>
          </p:nvPr>
        </p:nvSpPr>
        <p:spPr>
          <a:xfrm>
            <a:off x="707064" y="2057400"/>
            <a:ext cx="6993914" cy="4038600"/>
          </a:xfrm>
        </p:spPr>
        <p:txBody>
          <a:bodyPr vert="horz" lIns="91440" tIns="45720" rIns="91440" bIns="45720" rtlCol="0">
            <a:normAutofit/>
          </a:bodyPr>
          <a:lstStyle/>
          <a:p>
            <a:r>
              <a:rPr lang="en-US"/>
              <a:t>Prítomnosť 2 dráh - rýchla a pomalá</a:t>
            </a:r>
          </a:p>
          <a:p>
            <a:endParaRPr lang="en-US"/>
          </a:p>
          <a:p>
            <a:r>
              <a:rPr lang="en-US"/>
              <a:t>Analógia 2 bežcov </a:t>
            </a:r>
          </a:p>
          <a:p>
            <a:endParaRPr lang="en-US"/>
          </a:p>
          <a:p>
            <a:r>
              <a:rPr lang="en-US"/>
              <a:t>Anatomické - jazva po infarkte, okolo chlopne </a:t>
            </a:r>
          </a:p>
          <a:p>
            <a:endParaRPr lang="en-US"/>
          </a:p>
          <a:p>
            <a:r>
              <a:rPr lang="en-US"/>
              <a:t>Funkčné - ischémia, minerálová dysbalancia, antiarytmika </a:t>
            </a:r>
          </a:p>
        </p:txBody>
      </p:sp>
      <p:pic>
        <p:nvPicPr>
          <p:cNvPr id="8" name="Content Placeholder 7" descr="A picture containing diagram&#10;&#10;Description automatically generated">
            <a:extLst>
              <a:ext uri="{FF2B5EF4-FFF2-40B4-BE49-F238E27FC236}">
                <a16:creationId xmlns:a16="http://schemas.microsoft.com/office/drawing/2014/main" id="{9C21ED8F-8F06-9748-A440-07E810020B8A}"/>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8185610" y="1212168"/>
            <a:ext cx="3135414" cy="4431682"/>
          </a:xfrm>
          <a:prstGeom prst="rect">
            <a:avLst/>
          </a:prstGeom>
        </p:spPr>
      </p:pic>
    </p:spTree>
    <p:extLst>
      <p:ext uri="{BB962C8B-B14F-4D97-AF65-F5344CB8AC3E}">
        <p14:creationId xmlns:p14="http://schemas.microsoft.com/office/powerpoint/2010/main" val="133075757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Obrázek 19"/>
          <p:cNvPicPr>
            <a:picLocks noChangeAspect="1"/>
          </p:cNvPicPr>
          <p:nvPr/>
        </p:nvPicPr>
        <p:blipFill>
          <a:blip r:embed="rId2"/>
          <a:stretch>
            <a:fillRect/>
          </a:stretch>
        </p:blipFill>
        <p:spPr>
          <a:xfrm>
            <a:off x="6180684" y="1948807"/>
            <a:ext cx="1067607" cy="1375762"/>
          </a:xfrm>
          <a:prstGeom prst="rect">
            <a:avLst/>
          </a:prstGeom>
        </p:spPr>
      </p:pic>
      <p:sp>
        <p:nvSpPr>
          <p:cNvPr id="6" name="Nadpis 5"/>
          <p:cNvSpPr>
            <a:spLocks noGrp="1"/>
          </p:cNvSpPr>
          <p:nvPr>
            <p:ph type="title"/>
          </p:nvPr>
        </p:nvSpPr>
        <p:spPr>
          <a:xfrm>
            <a:off x="1050992" y="667985"/>
            <a:ext cx="4868335" cy="998649"/>
          </a:xfrm>
        </p:spPr>
        <p:txBody>
          <a:bodyPr>
            <a:normAutofit/>
          </a:bodyPr>
          <a:lstStyle/>
          <a:p>
            <a:pPr algn="ctr"/>
            <a:r>
              <a:rPr lang="cs-CZ" sz="4000" i="1" dirty="0"/>
              <a:t>Síňová tachykardie</a:t>
            </a:r>
          </a:p>
        </p:txBody>
      </p:sp>
      <p:sp>
        <p:nvSpPr>
          <p:cNvPr id="4" name="Zástupný symbol pro obsah 3"/>
          <p:cNvSpPr>
            <a:spLocks noGrp="1"/>
          </p:cNvSpPr>
          <p:nvPr>
            <p:ph sz="half" idx="1"/>
          </p:nvPr>
        </p:nvSpPr>
        <p:spPr>
          <a:xfrm>
            <a:off x="1485054" y="1696917"/>
            <a:ext cx="4000213" cy="2159246"/>
          </a:xfrm>
        </p:spPr>
        <p:txBody>
          <a:bodyPr>
            <a:normAutofit/>
          </a:bodyPr>
          <a:lstStyle/>
          <a:p>
            <a:pPr marL="0" indent="0">
              <a:buNone/>
            </a:pPr>
            <a:r>
              <a:rPr lang="cs-CZ" dirty="0"/>
              <a:t>malý </a:t>
            </a:r>
            <a:r>
              <a:rPr lang="cs-CZ" b="1" dirty="0"/>
              <a:t>generátor </a:t>
            </a:r>
            <a:r>
              <a:rPr lang="cs-CZ" dirty="0"/>
              <a:t>vzruchu v síni</a:t>
            </a:r>
          </a:p>
          <a:p>
            <a:pPr marL="0" indent="0">
              <a:buNone/>
            </a:pPr>
            <a:r>
              <a:rPr lang="cs-CZ" dirty="0"/>
              <a:t>f </a:t>
            </a:r>
            <a:r>
              <a:rPr lang="cs-CZ" b="1" dirty="0">
                <a:solidFill>
                  <a:srgbClr val="FF0000"/>
                </a:solidFill>
              </a:rPr>
              <a:t>&gt; 150/min</a:t>
            </a:r>
          </a:p>
          <a:p>
            <a:pPr marL="0" indent="0">
              <a:buNone/>
            </a:pPr>
            <a:r>
              <a:rPr lang="cs-CZ" dirty="0"/>
              <a:t>P vlna: </a:t>
            </a:r>
            <a:r>
              <a:rPr lang="cs-CZ" b="1" dirty="0"/>
              <a:t>změněný tvar</a:t>
            </a:r>
          </a:p>
          <a:p>
            <a:pPr marL="0" indent="0">
              <a:buNone/>
            </a:pPr>
            <a:r>
              <a:rPr lang="cs-CZ" dirty="0"/>
              <a:t>QRS: </a:t>
            </a:r>
            <a:r>
              <a:rPr lang="cs-CZ" b="1" dirty="0"/>
              <a:t>úzký</a:t>
            </a:r>
          </a:p>
          <a:p>
            <a:pPr marL="0" indent="0">
              <a:buNone/>
            </a:pPr>
            <a:endParaRPr lang="cs-CZ" dirty="0"/>
          </a:p>
        </p:txBody>
      </p:sp>
      <p:sp>
        <p:nvSpPr>
          <p:cNvPr id="5" name="Zástupný symbol pro obsah 4"/>
          <p:cNvSpPr>
            <a:spLocks noGrp="1"/>
          </p:cNvSpPr>
          <p:nvPr>
            <p:ph sz="half" idx="2"/>
          </p:nvPr>
        </p:nvSpPr>
        <p:spPr>
          <a:xfrm>
            <a:off x="7636933" y="249266"/>
            <a:ext cx="4319954" cy="418719"/>
          </a:xfrm>
        </p:spPr>
        <p:txBody>
          <a:bodyPr>
            <a:normAutofit/>
          </a:bodyPr>
          <a:lstStyle/>
          <a:p>
            <a:pPr marL="0" indent="0" algn="r">
              <a:buNone/>
            </a:pPr>
            <a:r>
              <a:rPr lang="cs-CZ" sz="2000" i="1" dirty="0"/>
              <a:t>SUPRAVENTRIKULÁRNÍ TACHYKARDIE</a:t>
            </a:r>
          </a:p>
        </p:txBody>
      </p:sp>
      <p:pic>
        <p:nvPicPr>
          <p:cNvPr id="11" name="Obrázek 10"/>
          <p:cNvPicPr>
            <a:picLocks noChangeAspect="1"/>
          </p:cNvPicPr>
          <p:nvPr/>
        </p:nvPicPr>
        <p:blipFill>
          <a:blip r:embed="rId3"/>
          <a:stretch>
            <a:fillRect/>
          </a:stretch>
        </p:blipFill>
        <p:spPr>
          <a:xfrm>
            <a:off x="457159" y="1995647"/>
            <a:ext cx="945885" cy="1282083"/>
          </a:xfrm>
          <a:prstGeom prst="rect">
            <a:avLst/>
          </a:prstGeom>
        </p:spPr>
      </p:pic>
      <p:sp>
        <p:nvSpPr>
          <p:cNvPr id="17" name="Zástupný symbol pro obsah 2"/>
          <p:cNvSpPr txBox="1">
            <a:spLocks/>
          </p:cNvSpPr>
          <p:nvPr/>
        </p:nvSpPr>
        <p:spPr>
          <a:xfrm>
            <a:off x="7316038" y="1696916"/>
            <a:ext cx="4319954" cy="2449863"/>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cs-CZ" sz="2200" dirty="0"/>
              <a:t>krouživý okruh v síních </a:t>
            </a:r>
            <a:r>
              <a:rPr lang="cs-CZ" sz="2200" b="1" dirty="0"/>
              <a:t>(REENTRY)</a:t>
            </a:r>
          </a:p>
          <a:p>
            <a:pPr marL="0" indent="0">
              <a:buNone/>
            </a:pPr>
            <a:r>
              <a:rPr lang="cs-CZ" sz="2200" dirty="0"/>
              <a:t>f &gt; </a:t>
            </a:r>
            <a:r>
              <a:rPr lang="cs-CZ" sz="2200" b="1" dirty="0">
                <a:solidFill>
                  <a:srgbClr val="FF0000"/>
                </a:solidFill>
              </a:rPr>
              <a:t>250-350/min</a:t>
            </a:r>
          </a:p>
          <a:p>
            <a:pPr marL="0" indent="0">
              <a:buNone/>
            </a:pPr>
            <a:r>
              <a:rPr lang="cs-CZ" sz="2200" dirty="0"/>
              <a:t>pravidelné </a:t>
            </a:r>
            <a:r>
              <a:rPr lang="cs-CZ" sz="2200" b="1" dirty="0"/>
              <a:t>pilovité</a:t>
            </a:r>
            <a:r>
              <a:rPr lang="cs-CZ" sz="2200" dirty="0"/>
              <a:t> vlnky </a:t>
            </a:r>
            <a:r>
              <a:rPr lang="cs-CZ" sz="2200" b="1" i="1" dirty="0"/>
              <a:t>(vlny F)</a:t>
            </a:r>
          </a:p>
          <a:p>
            <a:pPr marL="0" indent="0">
              <a:buNone/>
            </a:pPr>
            <a:r>
              <a:rPr lang="cs-CZ" sz="2200" dirty="0"/>
              <a:t>P/QRS </a:t>
            </a:r>
            <a:r>
              <a:rPr lang="cs-CZ" sz="2200" b="1" dirty="0">
                <a:solidFill>
                  <a:srgbClr val="FF0000"/>
                </a:solidFill>
              </a:rPr>
              <a:t>2 : 1</a:t>
            </a:r>
          </a:p>
          <a:p>
            <a:pPr marL="0" indent="0">
              <a:buNone/>
            </a:pPr>
            <a:r>
              <a:rPr lang="cs-CZ" sz="2200" dirty="0"/>
              <a:t>pravidelná SVT</a:t>
            </a:r>
          </a:p>
          <a:p>
            <a:pPr marL="0" indent="0">
              <a:buNone/>
            </a:pPr>
            <a:r>
              <a:rPr lang="cs-CZ" sz="2200" b="1" i="1" dirty="0"/>
              <a:t>masáž karotického sinu </a:t>
            </a:r>
            <a:r>
              <a:rPr lang="cs-CZ" sz="2200" dirty="0">
                <a:sym typeface="Symbol" panose="05050102010706020507" pitchFamily="18" charset="2"/>
              </a:rPr>
              <a:t> např. 4:1</a:t>
            </a:r>
            <a:endParaRPr lang="cs-CZ" sz="2200" dirty="0"/>
          </a:p>
        </p:txBody>
      </p:sp>
      <p:sp>
        <p:nvSpPr>
          <p:cNvPr id="18" name="Nadpis 1"/>
          <p:cNvSpPr txBox="1">
            <a:spLocks/>
          </p:cNvSpPr>
          <p:nvPr/>
        </p:nvSpPr>
        <p:spPr>
          <a:xfrm>
            <a:off x="6857703" y="781882"/>
            <a:ext cx="3660805" cy="91503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cs-CZ" sz="4000" i="1" dirty="0" err="1"/>
              <a:t>Flutter</a:t>
            </a:r>
            <a:r>
              <a:rPr lang="cs-CZ" sz="4000" i="1" dirty="0"/>
              <a:t> síní</a:t>
            </a:r>
          </a:p>
        </p:txBody>
      </p:sp>
      <p:pic>
        <p:nvPicPr>
          <p:cNvPr id="9218" name="Picture 2" descr="VÃ½sledok vyhÄ¾adÃ¡vania obrÃ¡zkov pre dopyt atrial tachycardia">
            <a:extLst>
              <a:ext uri="{FF2B5EF4-FFF2-40B4-BE49-F238E27FC236}">
                <a16:creationId xmlns:a16="http://schemas.microsoft.com/office/drawing/2014/main" id="{4C2CF16D-9DDA-4950-A48C-2EC58F9FA9B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2917" t="13178"/>
          <a:stretch/>
        </p:blipFill>
        <p:spPr bwMode="auto">
          <a:xfrm>
            <a:off x="700229" y="3742268"/>
            <a:ext cx="4867048" cy="2510171"/>
          </a:xfrm>
          <a:prstGeom prst="rect">
            <a:avLst/>
          </a:prstGeom>
          <a:noFill/>
          <a:extLst>
            <a:ext uri="{909E8E84-426E-40DD-AFC4-6F175D3DCCD1}">
              <a14:hiddenFill xmlns:a14="http://schemas.microsoft.com/office/drawing/2010/main">
                <a:solidFill>
                  <a:srgbClr val="FFFFFF"/>
                </a:solidFill>
              </a14:hiddenFill>
            </a:ext>
          </a:extLst>
        </p:spPr>
      </p:pic>
      <p:sp>
        <p:nvSpPr>
          <p:cNvPr id="2" name="Obdĺžnik 1">
            <a:extLst>
              <a:ext uri="{FF2B5EF4-FFF2-40B4-BE49-F238E27FC236}">
                <a16:creationId xmlns:a16="http://schemas.microsoft.com/office/drawing/2014/main" id="{90161BE2-C771-4BC2-8CCA-73F92FD8854F}"/>
              </a:ext>
            </a:extLst>
          </p:cNvPr>
          <p:cNvSpPr/>
          <p:nvPr/>
        </p:nvSpPr>
        <p:spPr>
          <a:xfrm>
            <a:off x="4413087" y="6384813"/>
            <a:ext cx="7543800" cy="223921"/>
          </a:xfrm>
          <a:prstGeom prst="rect">
            <a:avLst/>
          </a:prstGeom>
        </p:spPr>
        <p:txBody>
          <a:bodyPr wrap="square">
            <a:spAutoFit/>
          </a:bodyPr>
          <a:lstStyle/>
          <a:p>
            <a:pPr algn="r"/>
            <a:r>
              <a:rPr lang="sk-SK" sz="800" i="1" dirty="0">
                <a:solidFill>
                  <a:schemeClr val="bg2">
                    <a:lumMod val="75000"/>
                  </a:schemeClr>
                </a:solidFill>
              </a:rPr>
              <a:t>BLAHÚT, Peter. </a:t>
            </a:r>
            <a:r>
              <a:rPr lang="sk-SK" sz="800" i="1" dirty="0" err="1">
                <a:solidFill>
                  <a:schemeClr val="bg2">
                    <a:lumMod val="75000"/>
                  </a:schemeClr>
                </a:solidFill>
              </a:rPr>
              <a:t>Supraventrikulárna</a:t>
            </a:r>
            <a:r>
              <a:rPr lang="sk-SK" sz="800" i="1" dirty="0">
                <a:solidFill>
                  <a:schemeClr val="bg2">
                    <a:lumMod val="75000"/>
                  </a:schemeClr>
                </a:solidFill>
              </a:rPr>
              <a:t> </a:t>
            </a:r>
            <a:r>
              <a:rPr lang="sk-SK" sz="800" i="1" dirty="0" err="1">
                <a:solidFill>
                  <a:schemeClr val="bg2">
                    <a:lumMod val="75000"/>
                  </a:schemeClr>
                </a:solidFill>
              </a:rPr>
              <a:t>tachykardia</a:t>
            </a:r>
            <a:r>
              <a:rPr lang="sk-SK" sz="800" i="1" dirty="0">
                <a:solidFill>
                  <a:schemeClr val="bg2">
                    <a:lumMod val="75000"/>
                  </a:schemeClr>
                </a:solidFill>
              </a:rPr>
              <a:t> (SVT). </a:t>
            </a:r>
            <a:r>
              <a:rPr lang="sk-SK" sz="800" i="1" dirty="0" err="1">
                <a:solidFill>
                  <a:schemeClr val="bg2">
                    <a:lumMod val="75000"/>
                  </a:schemeClr>
                </a:solidFill>
              </a:rPr>
              <a:t>TECHmED</a:t>
            </a:r>
            <a:r>
              <a:rPr lang="sk-SK" sz="800" i="1" dirty="0">
                <a:solidFill>
                  <a:schemeClr val="bg2">
                    <a:lumMod val="75000"/>
                  </a:schemeClr>
                </a:solidFill>
              </a:rPr>
              <a:t> [online]. 2017 [cit. 2020-01-11]. Dostupné z: https://www.techmed.sk/ekg-a-arytmologia-kniha/</a:t>
            </a:r>
            <a:endParaRPr lang="cs-CZ" sz="800" i="1" dirty="0">
              <a:solidFill>
                <a:schemeClr val="bg2">
                  <a:lumMod val="75000"/>
                </a:schemeClr>
              </a:solidFill>
            </a:endParaRPr>
          </a:p>
        </p:txBody>
      </p:sp>
      <p:pic>
        <p:nvPicPr>
          <p:cNvPr id="6146" name="Picture 2" descr="ECG atrial flutter, macro re-entry, supraventricular tachycardia (SVT) arrhythmia">
            <a:extLst>
              <a:ext uri="{FF2B5EF4-FFF2-40B4-BE49-F238E27FC236}">
                <a16:creationId xmlns:a16="http://schemas.microsoft.com/office/drawing/2014/main" id="{6B6FE7A6-80C0-4AB1-8453-9D7860999E2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8908" r="640"/>
          <a:stretch/>
        </p:blipFill>
        <p:spPr bwMode="auto">
          <a:xfrm>
            <a:off x="6257655" y="4146779"/>
            <a:ext cx="5510674" cy="17955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164090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049991" y="667985"/>
            <a:ext cx="8143707" cy="1042489"/>
          </a:xfrm>
        </p:spPr>
        <p:txBody>
          <a:bodyPr>
            <a:normAutofit/>
          </a:bodyPr>
          <a:lstStyle/>
          <a:p>
            <a:pPr algn="ctr"/>
            <a:r>
              <a:rPr lang="cs-CZ" i="1" dirty="0"/>
              <a:t>Fibrilace síní</a:t>
            </a:r>
          </a:p>
        </p:txBody>
      </p:sp>
      <p:sp>
        <p:nvSpPr>
          <p:cNvPr id="3" name="Zástupný symbol pro obsah 2"/>
          <p:cNvSpPr>
            <a:spLocks noGrp="1"/>
          </p:cNvSpPr>
          <p:nvPr>
            <p:ph idx="1"/>
          </p:nvPr>
        </p:nvSpPr>
        <p:spPr>
          <a:xfrm>
            <a:off x="333917" y="1868211"/>
            <a:ext cx="3511437" cy="4208592"/>
          </a:xfrm>
        </p:spPr>
        <p:txBody>
          <a:bodyPr>
            <a:normAutofit/>
          </a:bodyPr>
          <a:lstStyle/>
          <a:p>
            <a:pPr marL="0" indent="0">
              <a:lnSpc>
                <a:spcPct val="100000"/>
              </a:lnSpc>
              <a:buNone/>
            </a:pPr>
            <a:r>
              <a:rPr lang="cs-CZ" sz="2200" dirty="0"/>
              <a:t>f </a:t>
            </a:r>
            <a:r>
              <a:rPr lang="cs-CZ" sz="2200" b="1" dirty="0">
                <a:solidFill>
                  <a:srgbClr val="FF0000"/>
                </a:solidFill>
              </a:rPr>
              <a:t>&gt; 300/min</a:t>
            </a:r>
          </a:p>
          <a:p>
            <a:pPr marL="0" indent="0">
              <a:lnSpc>
                <a:spcPct val="100000"/>
              </a:lnSpc>
              <a:buNone/>
            </a:pPr>
            <a:r>
              <a:rPr lang="cs-CZ" sz="2200" b="1" dirty="0"/>
              <a:t>neorganizovaný</a:t>
            </a:r>
            <a:r>
              <a:rPr lang="cs-CZ" sz="2200" dirty="0"/>
              <a:t> stah síní</a:t>
            </a:r>
          </a:p>
          <a:p>
            <a:pPr marL="0" indent="0">
              <a:lnSpc>
                <a:spcPct val="100000"/>
              </a:lnSpc>
              <a:buNone/>
            </a:pPr>
            <a:r>
              <a:rPr lang="cs-CZ" sz="2200" b="1" dirty="0"/>
              <a:t>nepravidelná frekvence </a:t>
            </a:r>
          </a:p>
          <a:p>
            <a:pPr marL="0" indent="0">
              <a:lnSpc>
                <a:spcPct val="100000"/>
              </a:lnSpc>
              <a:buNone/>
            </a:pPr>
            <a:r>
              <a:rPr lang="cs-CZ" sz="2200" dirty="0"/>
              <a:t>nenajdeme v žádném svode vlnu P</a:t>
            </a:r>
          </a:p>
          <a:p>
            <a:pPr marL="0" indent="0">
              <a:lnSpc>
                <a:spcPct val="100000"/>
              </a:lnSpc>
              <a:buNone/>
            </a:pPr>
            <a:r>
              <a:rPr lang="cs-CZ" dirty="0"/>
              <a:t>tvar QRS v normě</a:t>
            </a:r>
          </a:p>
          <a:p>
            <a:pPr marL="0" indent="0">
              <a:lnSpc>
                <a:spcPct val="100000"/>
              </a:lnSpc>
              <a:buNone/>
            </a:pPr>
            <a:endParaRPr lang="cs-CZ" dirty="0"/>
          </a:p>
          <a:p>
            <a:pPr marL="0" indent="0">
              <a:lnSpc>
                <a:spcPct val="100000"/>
              </a:lnSpc>
              <a:buNone/>
            </a:pPr>
            <a:r>
              <a:rPr lang="cs-CZ" sz="2200" b="1" dirty="0">
                <a:solidFill>
                  <a:srgbClr val="FF0000"/>
                </a:solidFill>
              </a:rPr>
              <a:t>RIZIKO </a:t>
            </a:r>
            <a:r>
              <a:rPr lang="cs-CZ" sz="2200" dirty="0">
                <a:solidFill>
                  <a:srgbClr val="FF0000"/>
                </a:solidFill>
              </a:rPr>
              <a:t>vzniku </a:t>
            </a:r>
            <a:r>
              <a:rPr lang="cs-CZ" sz="2200" b="1" dirty="0" err="1">
                <a:solidFill>
                  <a:srgbClr val="FF0000"/>
                </a:solidFill>
              </a:rPr>
              <a:t>trombebolie</a:t>
            </a:r>
            <a:endParaRPr lang="cs-CZ" sz="2200" b="1" dirty="0">
              <a:solidFill>
                <a:srgbClr val="FF0000"/>
              </a:solidFill>
            </a:endParaRPr>
          </a:p>
          <a:p>
            <a:pPr marL="0" indent="0">
              <a:lnSpc>
                <a:spcPct val="100000"/>
              </a:lnSpc>
              <a:buNone/>
            </a:pPr>
            <a:endParaRPr lang="cs-CZ" sz="2200" dirty="0"/>
          </a:p>
        </p:txBody>
      </p:sp>
      <p:pic>
        <p:nvPicPr>
          <p:cNvPr id="10" name="Obrázek 9"/>
          <p:cNvPicPr>
            <a:picLocks noChangeAspect="1"/>
          </p:cNvPicPr>
          <p:nvPr/>
        </p:nvPicPr>
        <p:blipFill>
          <a:blip r:embed="rId2"/>
          <a:stretch>
            <a:fillRect/>
          </a:stretch>
        </p:blipFill>
        <p:spPr>
          <a:xfrm>
            <a:off x="2377051" y="648441"/>
            <a:ext cx="1113368" cy="1668899"/>
          </a:xfrm>
          <a:prstGeom prst="rect">
            <a:avLst/>
          </a:prstGeom>
        </p:spPr>
      </p:pic>
      <p:sp>
        <p:nvSpPr>
          <p:cNvPr id="9" name="Zástupný symbol pro obsah 4">
            <a:extLst>
              <a:ext uri="{FF2B5EF4-FFF2-40B4-BE49-F238E27FC236}">
                <a16:creationId xmlns:a16="http://schemas.microsoft.com/office/drawing/2014/main" id="{85852D26-3A02-49E6-AA17-76CE22DD4F09}"/>
              </a:ext>
            </a:extLst>
          </p:cNvPr>
          <p:cNvSpPr txBox="1">
            <a:spLocks/>
          </p:cNvSpPr>
          <p:nvPr/>
        </p:nvSpPr>
        <p:spPr>
          <a:xfrm>
            <a:off x="7636933" y="249266"/>
            <a:ext cx="4319954" cy="418719"/>
          </a:xfrm>
          <a:prstGeom prst="rect">
            <a:avLst/>
          </a:prstGeom>
        </p:spPr>
        <p:txBody>
          <a:bodyPr>
            <a:normAutofit/>
          </a:bodyPr>
          <a:lstStyle>
            <a:lvl1pPr marL="228600" indent="-182880" algn="l" defTabSz="914400" rtl="0" eaLnBrk="1" latinLnBrk="0" hangingPunct="1">
              <a:lnSpc>
                <a:spcPct val="90000"/>
              </a:lnSpc>
              <a:spcBef>
                <a:spcPts val="1400"/>
              </a:spcBef>
              <a:buClr>
                <a:schemeClr val="tx1"/>
              </a:buClr>
              <a:buSzPct val="80000"/>
              <a:buFont typeface="Corbel" pitchFamily="34" charset="0"/>
              <a:buChar char="•"/>
              <a:defRPr sz="2200" kern="1200">
                <a:solidFill>
                  <a:schemeClr val="tx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2000" kern="1200">
                <a:solidFill>
                  <a:schemeClr val="tx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1800" kern="1200">
                <a:solidFill>
                  <a:schemeClr val="tx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9pPr>
          </a:lstStyle>
          <a:p>
            <a:pPr marL="0" indent="0" algn="r">
              <a:buFont typeface="Corbel" pitchFamily="34" charset="0"/>
              <a:buNone/>
            </a:pPr>
            <a:r>
              <a:rPr lang="cs-CZ" sz="2000" i="1" dirty="0"/>
              <a:t>SUPRAVENTRIKULÁRNÍ TACHYKARDIE</a:t>
            </a:r>
          </a:p>
        </p:txBody>
      </p:sp>
      <p:pic>
        <p:nvPicPr>
          <p:cNvPr id="2050" name="Picture 2" descr="ECG Atrial Fibrillation 4">
            <a:extLst>
              <a:ext uri="{FF2B5EF4-FFF2-40B4-BE49-F238E27FC236}">
                <a16:creationId xmlns:a16="http://schemas.microsoft.com/office/drawing/2014/main" id="{ACF06E2B-8637-4A81-A829-928AB2A85F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45354" y="1789342"/>
            <a:ext cx="7969912" cy="4366329"/>
          </a:xfrm>
          <a:prstGeom prst="rect">
            <a:avLst/>
          </a:prstGeom>
          <a:noFill/>
          <a:extLst>
            <a:ext uri="{909E8E84-426E-40DD-AFC4-6F175D3DCCD1}">
              <a14:hiddenFill xmlns:a14="http://schemas.microsoft.com/office/drawing/2010/main">
                <a:solidFill>
                  <a:srgbClr val="FFFFFF"/>
                </a:solidFill>
              </a14:hiddenFill>
            </a:ext>
          </a:extLst>
        </p:spPr>
      </p:pic>
      <p:sp>
        <p:nvSpPr>
          <p:cNvPr id="4" name="Obdĺžnik 3">
            <a:extLst>
              <a:ext uri="{FF2B5EF4-FFF2-40B4-BE49-F238E27FC236}">
                <a16:creationId xmlns:a16="http://schemas.microsoft.com/office/drawing/2014/main" id="{3A81D4FA-1924-4635-803E-77065B36F676}"/>
              </a:ext>
            </a:extLst>
          </p:cNvPr>
          <p:cNvSpPr/>
          <p:nvPr/>
        </p:nvSpPr>
        <p:spPr>
          <a:xfrm>
            <a:off x="5719266" y="6155671"/>
            <a:ext cx="6096000" cy="215444"/>
          </a:xfrm>
          <a:prstGeom prst="rect">
            <a:avLst/>
          </a:prstGeom>
        </p:spPr>
        <p:txBody>
          <a:bodyPr>
            <a:spAutoFit/>
          </a:bodyPr>
          <a:lstStyle/>
          <a:p>
            <a:pPr algn="r"/>
            <a:r>
              <a:rPr lang="cs-CZ" sz="800" i="1" dirty="0">
                <a:solidFill>
                  <a:schemeClr val="bg2">
                    <a:lumMod val="75000"/>
                  </a:schemeClr>
                </a:solidFill>
              </a:rPr>
              <a:t>https://litfl.com/wp-content/uploads/2018/08/ECG-Atrial-Fibrillation-4.jpg</a:t>
            </a:r>
          </a:p>
        </p:txBody>
      </p:sp>
    </p:spTree>
    <p:extLst>
      <p:ext uri="{BB962C8B-B14F-4D97-AF65-F5344CB8AC3E}">
        <p14:creationId xmlns:p14="http://schemas.microsoft.com/office/powerpoint/2010/main" val="332815130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a:xfrm>
            <a:off x="829733" y="609600"/>
            <a:ext cx="10600267" cy="973282"/>
          </a:xfrm>
        </p:spPr>
        <p:txBody>
          <a:bodyPr>
            <a:normAutofit/>
          </a:bodyPr>
          <a:lstStyle/>
          <a:p>
            <a:pPr algn="ctr"/>
            <a:r>
              <a:rPr lang="cs-CZ" sz="3600" i="1" dirty="0"/>
              <a:t>Paroxysmální </a:t>
            </a:r>
            <a:r>
              <a:rPr lang="cs-CZ" sz="3600" i="1" dirty="0" err="1"/>
              <a:t>supraventrikulární</a:t>
            </a:r>
            <a:r>
              <a:rPr lang="cs-CZ" sz="3600" i="1" dirty="0"/>
              <a:t> tachykardie</a:t>
            </a:r>
            <a:br>
              <a:rPr lang="cs-CZ" sz="3600" i="1" dirty="0"/>
            </a:br>
            <a:r>
              <a:rPr lang="cs-CZ" sz="2000" i="1" dirty="0"/>
              <a:t>(pravidelné záchvatovité tachykardie)</a:t>
            </a:r>
            <a:endParaRPr lang="cs-CZ" sz="3600" i="1" dirty="0"/>
          </a:p>
        </p:txBody>
      </p:sp>
      <p:sp>
        <p:nvSpPr>
          <p:cNvPr id="5" name="Zástupný symbol pro text 4"/>
          <p:cNvSpPr>
            <a:spLocks noGrp="1"/>
          </p:cNvSpPr>
          <p:nvPr>
            <p:ph type="body" idx="1"/>
          </p:nvPr>
        </p:nvSpPr>
        <p:spPr>
          <a:xfrm>
            <a:off x="493478" y="1771457"/>
            <a:ext cx="5178770" cy="987456"/>
          </a:xfrm>
        </p:spPr>
        <p:style>
          <a:lnRef idx="2">
            <a:schemeClr val="accent2"/>
          </a:lnRef>
          <a:fillRef idx="1">
            <a:schemeClr val="lt1"/>
          </a:fillRef>
          <a:effectRef idx="0">
            <a:schemeClr val="accent2"/>
          </a:effectRef>
          <a:fontRef idx="minor">
            <a:schemeClr val="dk1"/>
          </a:fontRef>
        </p:style>
        <p:txBody>
          <a:bodyPr>
            <a:normAutofit/>
          </a:bodyPr>
          <a:lstStyle/>
          <a:p>
            <a:pPr algn="ctr"/>
            <a:r>
              <a:rPr lang="cs-CZ" sz="3200" i="1" dirty="0"/>
              <a:t>AV nodální </a:t>
            </a:r>
          </a:p>
          <a:p>
            <a:pPr algn="ctr"/>
            <a:r>
              <a:rPr lang="cs-CZ" sz="3200" i="1" dirty="0" err="1"/>
              <a:t>reentry</a:t>
            </a:r>
            <a:r>
              <a:rPr lang="cs-CZ" sz="3200" i="1" dirty="0"/>
              <a:t> tachykardie (AVNRT)</a:t>
            </a:r>
          </a:p>
        </p:txBody>
      </p:sp>
      <p:sp>
        <p:nvSpPr>
          <p:cNvPr id="6" name="Zástupný symbol pro obsah 5"/>
          <p:cNvSpPr>
            <a:spLocks noGrp="1"/>
          </p:cNvSpPr>
          <p:nvPr>
            <p:ph sz="half" idx="2"/>
          </p:nvPr>
        </p:nvSpPr>
        <p:spPr>
          <a:xfrm>
            <a:off x="1737497" y="3076566"/>
            <a:ext cx="3715036" cy="1529400"/>
          </a:xfrm>
        </p:spPr>
        <p:txBody>
          <a:bodyPr>
            <a:normAutofit lnSpcReduction="10000"/>
          </a:bodyPr>
          <a:lstStyle/>
          <a:p>
            <a:pPr marL="0" indent="0">
              <a:buNone/>
            </a:pPr>
            <a:r>
              <a:rPr lang="cs-CZ" sz="2000" dirty="0" err="1"/>
              <a:t>reentry</a:t>
            </a:r>
            <a:r>
              <a:rPr lang="cs-CZ" sz="2000" dirty="0"/>
              <a:t> v AV uzle</a:t>
            </a:r>
          </a:p>
          <a:p>
            <a:pPr marL="0" indent="0">
              <a:buNone/>
            </a:pPr>
            <a:r>
              <a:rPr lang="cs-CZ" sz="2000" dirty="0"/>
              <a:t>P vlna: </a:t>
            </a:r>
            <a:r>
              <a:rPr lang="cs-CZ" sz="2000" b="1" dirty="0"/>
              <a:t>hned za QRS</a:t>
            </a:r>
            <a:r>
              <a:rPr lang="cs-CZ" sz="2000" dirty="0"/>
              <a:t>, štíhlý QRS</a:t>
            </a:r>
            <a:endParaRPr lang="cs-CZ" sz="2000" b="1" dirty="0"/>
          </a:p>
          <a:p>
            <a:pPr marL="0" indent="0">
              <a:buNone/>
            </a:pPr>
            <a:r>
              <a:rPr lang="cs-CZ" sz="2000" dirty="0"/>
              <a:t>síně a komory se stahují téměř současně</a:t>
            </a:r>
          </a:p>
        </p:txBody>
      </p:sp>
      <p:sp>
        <p:nvSpPr>
          <p:cNvPr id="7" name="Zástupný symbol pro text 6"/>
          <p:cNvSpPr>
            <a:spLocks noGrp="1"/>
          </p:cNvSpPr>
          <p:nvPr>
            <p:ph type="body" sz="quarter" idx="3"/>
          </p:nvPr>
        </p:nvSpPr>
        <p:spPr>
          <a:xfrm>
            <a:off x="5943600" y="1744461"/>
            <a:ext cx="5598582" cy="1029485"/>
          </a:xfrm>
        </p:spPr>
        <p:style>
          <a:lnRef idx="2">
            <a:schemeClr val="accent2"/>
          </a:lnRef>
          <a:fillRef idx="1">
            <a:schemeClr val="lt1"/>
          </a:fillRef>
          <a:effectRef idx="0">
            <a:schemeClr val="accent2"/>
          </a:effectRef>
          <a:fontRef idx="minor">
            <a:schemeClr val="dk1"/>
          </a:fontRef>
        </p:style>
        <p:txBody>
          <a:bodyPr>
            <a:normAutofit/>
          </a:bodyPr>
          <a:lstStyle/>
          <a:p>
            <a:pPr algn="ctr"/>
            <a:r>
              <a:rPr lang="cs-CZ" sz="3200" i="1" dirty="0" err="1"/>
              <a:t>Atrio</a:t>
            </a:r>
            <a:r>
              <a:rPr lang="cs-CZ" sz="3200" i="1" dirty="0"/>
              <a:t>-ventrikulární</a:t>
            </a:r>
          </a:p>
          <a:p>
            <a:pPr algn="ctr"/>
            <a:r>
              <a:rPr lang="cs-CZ" sz="3200" i="1" dirty="0" err="1"/>
              <a:t>reentry</a:t>
            </a:r>
            <a:r>
              <a:rPr lang="cs-CZ" sz="3200" i="1" dirty="0"/>
              <a:t> </a:t>
            </a:r>
            <a:r>
              <a:rPr lang="cs-CZ" sz="3200" i="1" dirty="0" err="1"/>
              <a:t>tachykardia</a:t>
            </a:r>
            <a:r>
              <a:rPr lang="cs-CZ" sz="3200" i="1" dirty="0"/>
              <a:t> (AVRT)</a:t>
            </a:r>
          </a:p>
        </p:txBody>
      </p:sp>
      <p:sp>
        <p:nvSpPr>
          <p:cNvPr id="8" name="Zástupný symbol pro obsah 7"/>
          <p:cNvSpPr>
            <a:spLocks noGrp="1"/>
          </p:cNvSpPr>
          <p:nvPr>
            <p:ph sz="quarter" idx="4"/>
          </p:nvPr>
        </p:nvSpPr>
        <p:spPr>
          <a:xfrm>
            <a:off x="6430583" y="3044606"/>
            <a:ext cx="4253494" cy="1593319"/>
          </a:xfrm>
        </p:spPr>
        <p:txBody>
          <a:bodyPr>
            <a:normAutofit/>
          </a:bodyPr>
          <a:lstStyle/>
          <a:p>
            <a:pPr marL="0" indent="0">
              <a:buNone/>
            </a:pPr>
            <a:r>
              <a:rPr lang="cs-CZ" sz="2000" dirty="0" err="1"/>
              <a:t>reentry</a:t>
            </a:r>
            <a:r>
              <a:rPr lang="cs-CZ" sz="2000" dirty="0"/>
              <a:t> mezi síněmi a komorami</a:t>
            </a:r>
            <a:endParaRPr lang="cs-CZ" sz="2000" b="1" dirty="0"/>
          </a:p>
          <a:p>
            <a:pPr marL="0" indent="0">
              <a:buNone/>
            </a:pPr>
            <a:r>
              <a:rPr lang="cs-CZ" sz="2000" dirty="0"/>
              <a:t>P vlna: </a:t>
            </a:r>
            <a:r>
              <a:rPr lang="cs-CZ" sz="2000" b="1" dirty="0"/>
              <a:t>později za QRS </a:t>
            </a:r>
            <a:r>
              <a:rPr lang="cs-CZ" sz="2000" dirty="0"/>
              <a:t>(skryta v T vlně)</a:t>
            </a:r>
          </a:p>
          <a:p>
            <a:pPr marL="0" indent="0">
              <a:buNone/>
            </a:pPr>
            <a:r>
              <a:rPr lang="cs-CZ" sz="2000" dirty="0"/>
              <a:t>síně a komory se stahují v </a:t>
            </a:r>
            <a:r>
              <a:rPr lang="cs-CZ" sz="2000" b="1" dirty="0"/>
              <a:t>jinou dobu</a:t>
            </a:r>
          </a:p>
        </p:txBody>
      </p:sp>
      <p:pic>
        <p:nvPicPr>
          <p:cNvPr id="9" name="Obrázek 8"/>
          <p:cNvPicPr>
            <a:picLocks noChangeAspect="1"/>
          </p:cNvPicPr>
          <p:nvPr/>
        </p:nvPicPr>
        <p:blipFill>
          <a:blip r:embed="rId2"/>
          <a:stretch>
            <a:fillRect/>
          </a:stretch>
        </p:blipFill>
        <p:spPr>
          <a:xfrm>
            <a:off x="475169" y="2884968"/>
            <a:ext cx="1262328" cy="1655957"/>
          </a:xfrm>
          <a:prstGeom prst="rect">
            <a:avLst/>
          </a:prstGeom>
        </p:spPr>
      </p:pic>
      <p:pic>
        <p:nvPicPr>
          <p:cNvPr id="10" name="Obrázek 9"/>
          <p:cNvPicPr>
            <a:picLocks noChangeAspect="1"/>
          </p:cNvPicPr>
          <p:nvPr/>
        </p:nvPicPr>
        <p:blipFill>
          <a:blip r:embed="rId3"/>
          <a:stretch>
            <a:fillRect/>
          </a:stretch>
        </p:blipFill>
        <p:spPr>
          <a:xfrm>
            <a:off x="10754077" y="3012647"/>
            <a:ext cx="1099007" cy="1569335"/>
          </a:xfrm>
          <a:prstGeom prst="rect">
            <a:avLst/>
          </a:prstGeom>
        </p:spPr>
      </p:pic>
      <p:sp>
        <p:nvSpPr>
          <p:cNvPr id="12" name="Ovál 11"/>
          <p:cNvSpPr/>
          <p:nvPr/>
        </p:nvSpPr>
        <p:spPr>
          <a:xfrm rot="3316842">
            <a:off x="10774814" y="3795734"/>
            <a:ext cx="1057531" cy="263618"/>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3" name="Zástupný symbol pro obsah 4">
            <a:extLst>
              <a:ext uri="{FF2B5EF4-FFF2-40B4-BE49-F238E27FC236}">
                <a16:creationId xmlns:a16="http://schemas.microsoft.com/office/drawing/2014/main" id="{C4E524A8-7C0A-41D9-9EA8-0E06ED211C5A}"/>
              </a:ext>
            </a:extLst>
          </p:cNvPr>
          <p:cNvSpPr txBox="1">
            <a:spLocks/>
          </p:cNvSpPr>
          <p:nvPr/>
        </p:nvSpPr>
        <p:spPr>
          <a:xfrm>
            <a:off x="7636933" y="249266"/>
            <a:ext cx="4319954" cy="418719"/>
          </a:xfrm>
          <a:prstGeom prst="rect">
            <a:avLst/>
          </a:prstGeom>
        </p:spPr>
        <p:txBody>
          <a:bodyPr vert="horz" lIns="91440" tIns="45720" rIns="91440" bIns="45720" rtlCol="0">
            <a:normAutofit/>
          </a:bodyPr>
          <a:lstStyle>
            <a:lvl1pPr marL="228600" indent="-182880" algn="l" defTabSz="914400" rtl="0" eaLnBrk="1" latinLnBrk="0" hangingPunct="1">
              <a:lnSpc>
                <a:spcPct val="90000"/>
              </a:lnSpc>
              <a:spcBef>
                <a:spcPts val="1400"/>
              </a:spcBef>
              <a:buClr>
                <a:schemeClr val="tx1"/>
              </a:buClr>
              <a:buSzPct val="80000"/>
              <a:buFont typeface="Corbel" pitchFamily="34" charset="0"/>
              <a:buChar char="•"/>
              <a:defRPr sz="2200" kern="1200">
                <a:solidFill>
                  <a:schemeClr val="tx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2000" kern="1200">
                <a:solidFill>
                  <a:schemeClr val="tx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1800" kern="1200">
                <a:solidFill>
                  <a:schemeClr val="tx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9pPr>
          </a:lstStyle>
          <a:p>
            <a:pPr marL="0" indent="0" algn="r">
              <a:buFont typeface="Corbel" pitchFamily="34" charset="0"/>
              <a:buNone/>
            </a:pPr>
            <a:r>
              <a:rPr lang="cs-CZ" sz="2000" i="1" dirty="0"/>
              <a:t>SUPRAVENTRIKULÁRNÍ TACHYKARDIE</a:t>
            </a:r>
          </a:p>
        </p:txBody>
      </p:sp>
      <p:pic>
        <p:nvPicPr>
          <p:cNvPr id="8194" name="Picture 2" descr="ECG Pseudo S wave, typical AVNRT">
            <a:extLst>
              <a:ext uri="{FF2B5EF4-FFF2-40B4-BE49-F238E27FC236}">
                <a16:creationId xmlns:a16="http://schemas.microsoft.com/office/drawing/2014/main" id="{83984788-4893-4FB8-87D7-1CE4A1DE425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7597" y="4623125"/>
            <a:ext cx="5130531" cy="1571631"/>
          </a:xfrm>
          <a:prstGeom prst="rect">
            <a:avLst/>
          </a:prstGeom>
          <a:noFill/>
          <a:extLst>
            <a:ext uri="{909E8E84-426E-40DD-AFC4-6F175D3DCCD1}">
              <a14:hiddenFill xmlns:a14="http://schemas.microsoft.com/office/drawing/2010/main">
                <a:solidFill>
                  <a:srgbClr val="FFFFFF"/>
                </a:solidFill>
              </a14:hiddenFill>
            </a:ext>
          </a:extLst>
        </p:spPr>
      </p:pic>
      <p:sp>
        <p:nvSpPr>
          <p:cNvPr id="2" name="Obdĺžnik 1">
            <a:extLst>
              <a:ext uri="{FF2B5EF4-FFF2-40B4-BE49-F238E27FC236}">
                <a16:creationId xmlns:a16="http://schemas.microsoft.com/office/drawing/2014/main" id="{44E583F2-082D-4EB8-90B7-79025B02077E}"/>
              </a:ext>
            </a:extLst>
          </p:cNvPr>
          <p:cNvSpPr/>
          <p:nvPr/>
        </p:nvSpPr>
        <p:spPr>
          <a:xfrm>
            <a:off x="1635062" y="6210068"/>
            <a:ext cx="2895600" cy="215444"/>
          </a:xfrm>
          <a:prstGeom prst="rect">
            <a:avLst/>
          </a:prstGeom>
        </p:spPr>
        <p:txBody>
          <a:bodyPr wrap="square">
            <a:spAutoFit/>
          </a:bodyPr>
          <a:lstStyle/>
          <a:p>
            <a:r>
              <a:rPr lang="sk-SK" sz="800" i="1" dirty="0">
                <a:solidFill>
                  <a:schemeClr val="bg2">
                    <a:lumMod val="75000"/>
                  </a:schemeClr>
                </a:solidFill>
                <a:hlinkClick r:id="rId5">
                  <a:extLst>
                    <a:ext uri="{A12FA001-AC4F-418D-AE19-62706E023703}">
                      <ahyp:hlinkClr xmlns:ahyp="http://schemas.microsoft.com/office/drawing/2018/hyperlinkcolor" val="tx"/>
                    </a:ext>
                  </a:extLst>
                </a:hlinkClick>
              </a:rPr>
              <a:t>https://www.techmed.sk/av-nodalna-reentry-tachykardia-avnrt/</a:t>
            </a:r>
            <a:endParaRPr lang="cs-CZ" sz="800" i="1" dirty="0">
              <a:solidFill>
                <a:schemeClr val="bg2">
                  <a:lumMod val="75000"/>
                </a:schemeClr>
              </a:solidFill>
            </a:endParaRPr>
          </a:p>
        </p:txBody>
      </p:sp>
      <p:pic>
        <p:nvPicPr>
          <p:cNvPr id="8196" name="Picture 4" descr="ECG Orthodrome AV Re-entry Tachcardia, Narrow QRS complex preceded by a p-wave">
            <a:extLst>
              <a:ext uri="{FF2B5EF4-FFF2-40B4-BE49-F238E27FC236}">
                <a16:creationId xmlns:a16="http://schemas.microsoft.com/office/drawing/2014/main" id="{F2AB9BA7-3894-4BDE-B2B3-6D322816FF46}"/>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42299"/>
          <a:stretch/>
        </p:blipFill>
        <p:spPr bwMode="auto">
          <a:xfrm>
            <a:off x="6129866" y="4623125"/>
            <a:ext cx="5308725" cy="1529400"/>
          </a:xfrm>
          <a:prstGeom prst="rect">
            <a:avLst/>
          </a:prstGeom>
          <a:noFill/>
          <a:extLst>
            <a:ext uri="{909E8E84-426E-40DD-AFC4-6F175D3DCCD1}">
              <a14:hiddenFill xmlns:a14="http://schemas.microsoft.com/office/drawing/2010/main">
                <a:solidFill>
                  <a:srgbClr val="FFFFFF"/>
                </a:solidFill>
              </a14:hiddenFill>
            </a:ext>
          </a:extLst>
        </p:spPr>
      </p:pic>
      <p:sp>
        <p:nvSpPr>
          <p:cNvPr id="11" name="Obdĺžnik 10">
            <a:extLst>
              <a:ext uri="{FF2B5EF4-FFF2-40B4-BE49-F238E27FC236}">
                <a16:creationId xmlns:a16="http://schemas.microsoft.com/office/drawing/2014/main" id="{B7902024-59A4-47C9-BB40-6086495B1D76}"/>
              </a:ext>
            </a:extLst>
          </p:cNvPr>
          <p:cNvSpPr/>
          <p:nvPr/>
        </p:nvSpPr>
        <p:spPr>
          <a:xfrm>
            <a:off x="6129865" y="6208227"/>
            <a:ext cx="5308725" cy="222934"/>
          </a:xfrm>
          <a:prstGeom prst="rect">
            <a:avLst/>
          </a:prstGeom>
        </p:spPr>
        <p:txBody>
          <a:bodyPr wrap="square">
            <a:spAutoFit/>
          </a:bodyPr>
          <a:lstStyle/>
          <a:p>
            <a:pPr algn="ctr"/>
            <a:r>
              <a:rPr lang="sk-SK" sz="800" i="1" dirty="0">
                <a:solidFill>
                  <a:schemeClr val="bg2">
                    <a:lumMod val="75000"/>
                  </a:schemeClr>
                </a:solidFill>
                <a:hlinkClick r:id="rId7">
                  <a:extLst>
                    <a:ext uri="{A12FA001-AC4F-418D-AE19-62706E023703}">
                      <ahyp:hlinkClr xmlns:ahyp="http://schemas.microsoft.com/office/drawing/2018/hyperlinkcolor" val="tx"/>
                    </a:ext>
                  </a:extLst>
                </a:hlinkClick>
              </a:rPr>
              <a:t>https://www.techmed.sk/atrio-ventrikularna-reentry-tachykardia-avrt/</a:t>
            </a:r>
            <a:endParaRPr lang="cs-CZ" sz="800" i="1" dirty="0">
              <a:solidFill>
                <a:schemeClr val="bg2">
                  <a:lumMod val="75000"/>
                </a:schemeClr>
              </a:solidFill>
            </a:endParaRPr>
          </a:p>
        </p:txBody>
      </p:sp>
    </p:spTree>
    <p:extLst>
      <p:ext uri="{BB962C8B-B14F-4D97-AF65-F5344CB8AC3E}">
        <p14:creationId xmlns:p14="http://schemas.microsoft.com/office/powerpoint/2010/main" val="10388020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Kláka\Desktop\ekg kurz\1350x900.gif"/>
          <p:cNvPicPr>
            <a:picLocks noChangeAspect="1" noChangeArrowheads="1"/>
          </p:cNvPicPr>
          <p:nvPr/>
        </p:nvPicPr>
        <p:blipFill rotWithShape="1">
          <a:blip r:embed="rId3">
            <a:extLst>
              <a:ext uri="{28A0092B-C50C-407E-A947-70E740481C1C}">
                <a14:useLocalDpi xmlns:a14="http://schemas.microsoft.com/office/drawing/2010/main" val="0"/>
              </a:ext>
            </a:extLst>
          </a:blip>
          <a:srcRect t="3371" b="7241"/>
          <a:stretch/>
        </p:blipFill>
        <p:spPr bwMode="auto">
          <a:xfrm>
            <a:off x="1003300" y="0"/>
            <a:ext cx="10185400" cy="6252704"/>
          </a:xfrm>
          <a:prstGeom prst="rect">
            <a:avLst/>
          </a:prstGeom>
          <a:noFill/>
          <a:extLst>
            <a:ext uri="{909E8E84-426E-40DD-AFC4-6F175D3DCCD1}">
              <a14:hiddenFill xmlns:a14="http://schemas.microsoft.com/office/drawing/2010/main">
                <a:solidFill>
                  <a:srgbClr val="FFFFFF"/>
                </a:solidFill>
              </a14:hiddenFill>
            </a:ext>
          </a:extLst>
        </p:spPr>
      </p:pic>
      <p:sp>
        <p:nvSpPr>
          <p:cNvPr id="4" name="Obdĺžnik 3">
            <a:extLst>
              <a:ext uri="{FF2B5EF4-FFF2-40B4-BE49-F238E27FC236}">
                <a16:creationId xmlns:a16="http://schemas.microsoft.com/office/drawing/2014/main" id="{BC79BB4D-0A1A-49D1-8DAD-25294163DB72}"/>
              </a:ext>
            </a:extLst>
          </p:cNvPr>
          <p:cNvSpPr/>
          <p:nvPr/>
        </p:nvSpPr>
        <p:spPr>
          <a:xfrm>
            <a:off x="10734550" y="6659919"/>
            <a:ext cx="1457450" cy="215444"/>
          </a:xfrm>
          <a:prstGeom prst="rect">
            <a:avLst/>
          </a:prstGeom>
        </p:spPr>
        <p:txBody>
          <a:bodyPr wrap="none">
            <a:spAutoFit/>
          </a:bodyPr>
          <a:lstStyle/>
          <a:p>
            <a:pPr algn="ctr"/>
            <a:r>
              <a:rPr lang="en-GB" sz="800" i="1" dirty="0">
                <a:hlinkClick r:id="rId4">
                  <a:extLst>
                    <a:ext uri="{A12FA001-AC4F-418D-AE19-62706E023703}">
                      <ahyp:hlinkClr xmlns:ahyp="http://schemas.microsoft.com/office/drawing/2018/hyperlinkcolor" val="tx"/>
                    </a:ext>
                  </a:extLst>
                </a:hlinkClick>
              </a:rPr>
              <a:t>https://ecg.bidmc.harvard.edu/</a:t>
            </a:r>
            <a:endParaRPr lang="cs-CZ" sz="800" i="1" dirty="0"/>
          </a:p>
        </p:txBody>
      </p:sp>
      <p:sp>
        <p:nvSpPr>
          <p:cNvPr id="12" name="BlokTextu 11">
            <a:extLst>
              <a:ext uri="{FF2B5EF4-FFF2-40B4-BE49-F238E27FC236}">
                <a16:creationId xmlns:a16="http://schemas.microsoft.com/office/drawing/2014/main" id="{CFA1F434-5F4B-8CDA-24B1-107302C88A11}"/>
              </a:ext>
            </a:extLst>
          </p:cNvPr>
          <p:cNvSpPr txBox="1"/>
          <p:nvPr/>
        </p:nvSpPr>
        <p:spPr>
          <a:xfrm>
            <a:off x="1084262" y="6292113"/>
            <a:ext cx="1807611" cy="369332"/>
          </a:xfrm>
          <a:prstGeom prst="rect">
            <a:avLst/>
          </a:prstGeom>
          <a:noFill/>
        </p:spPr>
        <p:txBody>
          <a:bodyPr wrap="none" rtlCol="0">
            <a:spAutoFit/>
          </a:bodyPr>
          <a:lstStyle/>
          <a:p>
            <a:r>
              <a:rPr lang="sk-SK" dirty="0"/>
              <a:t>A = </a:t>
            </a:r>
            <a:r>
              <a:rPr lang="sk-SK" dirty="0" err="1"/>
              <a:t>Síňová</a:t>
            </a:r>
            <a:r>
              <a:rPr lang="sk-SK" dirty="0"/>
              <a:t> </a:t>
            </a:r>
            <a:r>
              <a:rPr lang="sk-SK" dirty="0" err="1"/>
              <a:t>tachy</a:t>
            </a:r>
            <a:r>
              <a:rPr lang="sk-SK" dirty="0"/>
              <a:t>.</a:t>
            </a:r>
          </a:p>
        </p:txBody>
      </p:sp>
      <p:sp>
        <p:nvSpPr>
          <p:cNvPr id="13" name="BlokTextu 12">
            <a:extLst>
              <a:ext uri="{FF2B5EF4-FFF2-40B4-BE49-F238E27FC236}">
                <a16:creationId xmlns:a16="http://schemas.microsoft.com/office/drawing/2014/main" id="{DE5C040C-6CD0-11FB-AF62-43BEBCD86BC2}"/>
              </a:ext>
            </a:extLst>
          </p:cNvPr>
          <p:cNvSpPr txBox="1"/>
          <p:nvPr/>
        </p:nvSpPr>
        <p:spPr>
          <a:xfrm>
            <a:off x="3272459" y="6292113"/>
            <a:ext cx="1220142" cy="369332"/>
          </a:xfrm>
          <a:prstGeom prst="rect">
            <a:avLst/>
          </a:prstGeom>
          <a:noFill/>
        </p:spPr>
        <p:txBody>
          <a:bodyPr wrap="none" rtlCol="0">
            <a:spAutoFit/>
          </a:bodyPr>
          <a:lstStyle/>
          <a:p>
            <a:r>
              <a:rPr lang="sk-SK" dirty="0"/>
              <a:t>B = AVNRT</a:t>
            </a:r>
          </a:p>
        </p:txBody>
      </p:sp>
      <p:sp>
        <p:nvSpPr>
          <p:cNvPr id="14" name="BlokTextu 13">
            <a:extLst>
              <a:ext uri="{FF2B5EF4-FFF2-40B4-BE49-F238E27FC236}">
                <a16:creationId xmlns:a16="http://schemas.microsoft.com/office/drawing/2014/main" id="{E9A0D0E7-53ED-9D2B-4F4F-D98F2E638A4C}"/>
              </a:ext>
            </a:extLst>
          </p:cNvPr>
          <p:cNvSpPr txBox="1"/>
          <p:nvPr/>
        </p:nvSpPr>
        <p:spPr>
          <a:xfrm>
            <a:off x="4888415" y="6252704"/>
            <a:ext cx="1059842" cy="369332"/>
          </a:xfrm>
          <a:prstGeom prst="rect">
            <a:avLst/>
          </a:prstGeom>
          <a:noFill/>
        </p:spPr>
        <p:txBody>
          <a:bodyPr wrap="none" rtlCol="0">
            <a:spAutoFit/>
          </a:bodyPr>
          <a:lstStyle/>
          <a:p>
            <a:r>
              <a:rPr lang="sk-SK" dirty="0"/>
              <a:t>C = AVRT</a:t>
            </a:r>
          </a:p>
        </p:txBody>
      </p:sp>
      <p:sp>
        <p:nvSpPr>
          <p:cNvPr id="15" name="BlokTextu 14">
            <a:extLst>
              <a:ext uri="{FF2B5EF4-FFF2-40B4-BE49-F238E27FC236}">
                <a16:creationId xmlns:a16="http://schemas.microsoft.com/office/drawing/2014/main" id="{F69D1931-7CA8-9550-E227-BCEAB9289F64}"/>
              </a:ext>
            </a:extLst>
          </p:cNvPr>
          <p:cNvSpPr txBox="1"/>
          <p:nvPr/>
        </p:nvSpPr>
        <p:spPr>
          <a:xfrm>
            <a:off x="6576323" y="6292113"/>
            <a:ext cx="848309" cy="369332"/>
          </a:xfrm>
          <a:prstGeom prst="rect">
            <a:avLst/>
          </a:prstGeom>
          <a:noFill/>
        </p:spPr>
        <p:txBody>
          <a:bodyPr wrap="none" rtlCol="0">
            <a:spAutoFit/>
          </a:bodyPr>
          <a:lstStyle/>
          <a:p>
            <a:r>
              <a:rPr lang="sk-SK" dirty="0"/>
              <a:t>D = </a:t>
            </a:r>
            <a:r>
              <a:rPr lang="sk-SK" dirty="0" err="1"/>
              <a:t>FiS</a:t>
            </a:r>
            <a:endParaRPr lang="sk-SK" dirty="0"/>
          </a:p>
        </p:txBody>
      </p:sp>
      <p:sp>
        <p:nvSpPr>
          <p:cNvPr id="16" name="BlokTextu 15">
            <a:extLst>
              <a:ext uri="{FF2B5EF4-FFF2-40B4-BE49-F238E27FC236}">
                <a16:creationId xmlns:a16="http://schemas.microsoft.com/office/drawing/2014/main" id="{0543A0CC-7F7D-F9F8-2685-D7AF7B2CD5F5}"/>
              </a:ext>
            </a:extLst>
          </p:cNvPr>
          <p:cNvSpPr txBox="1"/>
          <p:nvPr/>
        </p:nvSpPr>
        <p:spPr>
          <a:xfrm>
            <a:off x="8052698" y="6292113"/>
            <a:ext cx="1561646" cy="369332"/>
          </a:xfrm>
          <a:prstGeom prst="rect">
            <a:avLst/>
          </a:prstGeom>
          <a:noFill/>
        </p:spPr>
        <p:txBody>
          <a:bodyPr wrap="none" rtlCol="0">
            <a:spAutoFit/>
          </a:bodyPr>
          <a:lstStyle/>
          <a:p>
            <a:r>
              <a:rPr lang="sk-SK" dirty="0" err="1"/>
              <a:t>E</a:t>
            </a:r>
            <a:r>
              <a:rPr lang="sk-SK" dirty="0"/>
              <a:t> = </a:t>
            </a:r>
            <a:r>
              <a:rPr lang="sk-SK" dirty="0" err="1"/>
              <a:t>Flutter</a:t>
            </a:r>
            <a:r>
              <a:rPr lang="sk-SK" dirty="0"/>
              <a:t> </a:t>
            </a:r>
            <a:r>
              <a:rPr lang="sk-SK" dirty="0" err="1"/>
              <a:t>síní</a:t>
            </a:r>
            <a:endParaRPr lang="sk-SK" dirty="0"/>
          </a:p>
        </p:txBody>
      </p:sp>
    </p:spTree>
    <p:extLst>
      <p:ext uri="{BB962C8B-B14F-4D97-AF65-F5344CB8AC3E}">
        <p14:creationId xmlns:p14="http://schemas.microsoft.com/office/powerpoint/2010/main" val="106954385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Kláka\Desktop\ekg kurz\1350x900.gif"/>
          <p:cNvPicPr>
            <a:picLocks noChangeAspect="1" noChangeArrowheads="1"/>
          </p:cNvPicPr>
          <p:nvPr/>
        </p:nvPicPr>
        <p:blipFill rotWithShape="1">
          <a:blip r:embed="rId3">
            <a:extLst>
              <a:ext uri="{28A0092B-C50C-407E-A947-70E740481C1C}">
                <a14:useLocalDpi xmlns:a14="http://schemas.microsoft.com/office/drawing/2010/main" val="0"/>
              </a:ext>
            </a:extLst>
          </a:blip>
          <a:srcRect t="3371" b="7241"/>
          <a:stretch/>
        </p:blipFill>
        <p:spPr bwMode="auto">
          <a:xfrm>
            <a:off x="1003300" y="0"/>
            <a:ext cx="10185400" cy="6252704"/>
          </a:xfrm>
          <a:prstGeom prst="rect">
            <a:avLst/>
          </a:prstGeom>
          <a:noFill/>
          <a:extLst>
            <a:ext uri="{909E8E84-426E-40DD-AFC4-6F175D3DCCD1}">
              <a14:hiddenFill xmlns:a14="http://schemas.microsoft.com/office/drawing/2010/main">
                <a:solidFill>
                  <a:srgbClr val="FFFFFF"/>
                </a:solidFill>
              </a14:hiddenFill>
            </a:ext>
          </a:extLst>
        </p:spPr>
      </p:pic>
      <p:sp>
        <p:nvSpPr>
          <p:cNvPr id="4" name="Obdĺžnik 3">
            <a:extLst>
              <a:ext uri="{FF2B5EF4-FFF2-40B4-BE49-F238E27FC236}">
                <a16:creationId xmlns:a16="http://schemas.microsoft.com/office/drawing/2014/main" id="{BC79BB4D-0A1A-49D1-8DAD-25294163DB72}"/>
              </a:ext>
            </a:extLst>
          </p:cNvPr>
          <p:cNvSpPr/>
          <p:nvPr/>
        </p:nvSpPr>
        <p:spPr>
          <a:xfrm>
            <a:off x="10734550" y="6659919"/>
            <a:ext cx="1457450" cy="215444"/>
          </a:xfrm>
          <a:prstGeom prst="rect">
            <a:avLst/>
          </a:prstGeom>
        </p:spPr>
        <p:txBody>
          <a:bodyPr wrap="none">
            <a:spAutoFit/>
          </a:bodyPr>
          <a:lstStyle/>
          <a:p>
            <a:pPr algn="ctr"/>
            <a:r>
              <a:rPr lang="en-GB" sz="800" i="1" dirty="0">
                <a:hlinkClick r:id="rId4">
                  <a:extLst>
                    <a:ext uri="{A12FA001-AC4F-418D-AE19-62706E023703}">
                      <ahyp:hlinkClr xmlns:ahyp="http://schemas.microsoft.com/office/drawing/2018/hyperlinkcolor" val="tx"/>
                    </a:ext>
                  </a:extLst>
                </a:hlinkClick>
              </a:rPr>
              <a:t>https://ecg.bidmc.harvard.edu/</a:t>
            </a:r>
            <a:endParaRPr lang="cs-CZ" sz="800" i="1" dirty="0"/>
          </a:p>
        </p:txBody>
      </p:sp>
      <p:sp>
        <p:nvSpPr>
          <p:cNvPr id="12" name="BlokTextu 11">
            <a:extLst>
              <a:ext uri="{FF2B5EF4-FFF2-40B4-BE49-F238E27FC236}">
                <a16:creationId xmlns:a16="http://schemas.microsoft.com/office/drawing/2014/main" id="{CFA1F434-5F4B-8CDA-24B1-107302C88A11}"/>
              </a:ext>
            </a:extLst>
          </p:cNvPr>
          <p:cNvSpPr txBox="1"/>
          <p:nvPr/>
        </p:nvSpPr>
        <p:spPr>
          <a:xfrm>
            <a:off x="1084262" y="6292113"/>
            <a:ext cx="1807611" cy="369332"/>
          </a:xfrm>
          <a:prstGeom prst="rect">
            <a:avLst/>
          </a:prstGeom>
          <a:noFill/>
        </p:spPr>
        <p:txBody>
          <a:bodyPr wrap="none" rtlCol="0">
            <a:spAutoFit/>
          </a:bodyPr>
          <a:lstStyle/>
          <a:p>
            <a:r>
              <a:rPr lang="sk-SK" dirty="0"/>
              <a:t>A = </a:t>
            </a:r>
            <a:r>
              <a:rPr lang="sk-SK" dirty="0" err="1"/>
              <a:t>Síňová</a:t>
            </a:r>
            <a:r>
              <a:rPr lang="sk-SK" dirty="0"/>
              <a:t> </a:t>
            </a:r>
            <a:r>
              <a:rPr lang="sk-SK" dirty="0" err="1"/>
              <a:t>tachy</a:t>
            </a:r>
            <a:r>
              <a:rPr lang="sk-SK" dirty="0"/>
              <a:t>.</a:t>
            </a:r>
          </a:p>
        </p:txBody>
      </p:sp>
      <p:sp>
        <p:nvSpPr>
          <p:cNvPr id="13" name="BlokTextu 12">
            <a:extLst>
              <a:ext uri="{FF2B5EF4-FFF2-40B4-BE49-F238E27FC236}">
                <a16:creationId xmlns:a16="http://schemas.microsoft.com/office/drawing/2014/main" id="{DE5C040C-6CD0-11FB-AF62-43BEBCD86BC2}"/>
              </a:ext>
            </a:extLst>
          </p:cNvPr>
          <p:cNvSpPr txBox="1"/>
          <p:nvPr/>
        </p:nvSpPr>
        <p:spPr>
          <a:xfrm>
            <a:off x="3272459" y="6292113"/>
            <a:ext cx="1220142" cy="369332"/>
          </a:xfrm>
          <a:prstGeom prst="rect">
            <a:avLst/>
          </a:prstGeom>
          <a:noFill/>
        </p:spPr>
        <p:txBody>
          <a:bodyPr wrap="none" rtlCol="0">
            <a:spAutoFit/>
          </a:bodyPr>
          <a:lstStyle/>
          <a:p>
            <a:r>
              <a:rPr lang="sk-SK" dirty="0"/>
              <a:t>B = AVNRT</a:t>
            </a:r>
          </a:p>
        </p:txBody>
      </p:sp>
      <p:sp>
        <p:nvSpPr>
          <p:cNvPr id="14" name="BlokTextu 13">
            <a:extLst>
              <a:ext uri="{FF2B5EF4-FFF2-40B4-BE49-F238E27FC236}">
                <a16:creationId xmlns:a16="http://schemas.microsoft.com/office/drawing/2014/main" id="{E9A0D0E7-53ED-9D2B-4F4F-D98F2E638A4C}"/>
              </a:ext>
            </a:extLst>
          </p:cNvPr>
          <p:cNvSpPr txBox="1"/>
          <p:nvPr/>
        </p:nvSpPr>
        <p:spPr>
          <a:xfrm>
            <a:off x="4888415" y="6292113"/>
            <a:ext cx="1059842" cy="369332"/>
          </a:xfrm>
          <a:prstGeom prst="rect">
            <a:avLst/>
          </a:prstGeom>
          <a:noFill/>
        </p:spPr>
        <p:txBody>
          <a:bodyPr wrap="none" rtlCol="0">
            <a:spAutoFit/>
          </a:bodyPr>
          <a:lstStyle/>
          <a:p>
            <a:r>
              <a:rPr lang="sk-SK" dirty="0"/>
              <a:t>C = AVRT</a:t>
            </a:r>
          </a:p>
        </p:txBody>
      </p:sp>
      <p:sp>
        <p:nvSpPr>
          <p:cNvPr id="15" name="BlokTextu 14">
            <a:extLst>
              <a:ext uri="{FF2B5EF4-FFF2-40B4-BE49-F238E27FC236}">
                <a16:creationId xmlns:a16="http://schemas.microsoft.com/office/drawing/2014/main" id="{F69D1931-7CA8-9550-E227-BCEAB9289F64}"/>
              </a:ext>
            </a:extLst>
          </p:cNvPr>
          <p:cNvSpPr txBox="1"/>
          <p:nvPr/>
        </p:nvSpPr>
        <p:spPr>
          <a:xfrm>
            <a:off x="6576323" y="6292113"/>
            <a:ext cx="848309" cy="369332"/>
          </a:xfrm>
          <a:prstGeom prst="rect">
            <a:avLst/>
          </a:prstGeom>
          <a:noFill/>
        </p:spPr>
        <p:txBody>
          <a:bodyPr wrap="none" rtlCol="0">
            <a:spAutoFit/>
          </a:bodyPr>
          <a:lstStyle/>
          <a:p>
            <a:r>
              <a:rPr lang="sk-SK" dirty="0"/>
              <a:t>D = </a:t>
            </a:r>
            <a:r>
              <a:rPr lang="sk-SK" dirty="0" err="1"/>
              <a:t>FiS</a:t>
            </a:r>
            <a:endParaRPr lang="sk-SK" dirty="0"/>
          </a:p>
        </p:txBody>
      </p:sp>
      <p:sp>
        <p:nvSpPr>
          <p:cNvPr id="16" name="BlokTextu 15">
            <a:extLst>
              <a:ext uri="{FF2B5EF4-FFF2-40B4-BE49-F238E27FC236}">
                <a16:creationId xmlns:a16="http://schemas.microsoft.com/office/drawing/2014/main" id="{0543A0CC-7F7D-F9F8-2685-D7AF7B2CD5F5}"/>
              </a:ext>
            </a:extLst>
          </p:cNvPr>
          <p:cNvSpPr txBox="1"/>
          <p:nvPr/>
        </p:nvSpPr>
        <p:spPr>
          <a:xfrm>
            <a:off x="8052698" y="6292113"/>
            <a:ext cx="1601721" cy="369332"/>
          </a:xfrm>
          <a:prstGeom prst="rect">
            <a:avLst/>
          </a:prstGeom>
          <a:noFill/>
        </p:spPr>
        <p:txBody>
          <a:bodyPr wrap="none" rtlCol="0">
            <a:spAutoFit/>
          </a:bodyPr>
          <a:lstStyle/>
          <a:p>
            <a:r>
              <a:rPr lang="sk-SK" b="1" dirty="0" err="1"/>
              <a:t>E</a:t>
            </a:r>
            <a:r>
              <a:rPr lang="sk-SK" b="1" dirty="0"/>
              <a:t> = </a:t>
            </a:r>
            <a:r>
              <a:rPr lang="sk-SK" b="1" dirty="0" err="1"/>
              <a:t>Flutter</a:t>
            </a:r>
            <a:r>
              <a:rPr lang="sk-SK" b="1" dirty="0"/>
              <a:t> </a:t>
            </a:r>
            <a:r>
              <a:rPr lang="sk-SK" b="1" dirty="0" err="1"/>
              <a:t>síní</a:t>
            </a:r>
            <a:endParaRPr lang="sk-SK" b="1" dirty="0"/>
          </a:p>
        </p:txBody>
      </p:sp>
    </p:spTree>
    <p:extLst>
      <p:ext uri="{BB962C8B-B14F-4D97-AF65-F5344CB8AC3E}">
        <p14:creationId xmlns:p14="http://schemas.microsoft.com/office/powerpoint/2010/main" val="257728798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143000" y="609600"/>
            <a:ext cx="9875520" cy="939800"/>
          </a:xfrm>
        </p:spPr>
        <p:txBody>
          <a:bodyPr>
            <a:normAutofit/>
          </a:bodyPr>
          <a:lstStyle/>
          <a:p>
            <a:pPr algn="ctr"/>
            <a:r>
              <a:rPr lang="cs-CZ" sz="4000" i="1" dirty="0"/>
              <a:t>Popis EKG </a:t>
            </a:r>
            <a:endParaRPr lang="en-GB" sz="4000" i="1" dirty="0"/>
          </a:p>
        </p:txBody>
      </p:sp>
      <p:sp>
        <p:nvSpPr>
          <p:cNvPr id="3" name="Zástupný symbol pro obsah 2"/>
          <p:cNvSpPr>
            <a:spLocks noGrp="1"/>
          </p:cNvSpPr>
          <p:nvPr>
            <p:ph idx="1"/>
          </p:nvPr>
        </p:nvSpPr>
        <p:spPr>
          <a:xfrm>
            <a:off x="1143000" y="1456267"/>
            <a:ext cx="9872871" cy="4842933"/>
          </a:xfrm>
        </p:spPr>
        <p:txBody>
          <a:bodyPr>
            <a:normAutofit fontScale="92500" lnSpcReduction="10000"/>
          </a:bodyPr>
          <a:lstStyle/>
          <a:p>
            <a:r>
              <a:rPr lang="cs-CZ" sz="2400" dirty="0"/>
              <a:t>Akce srdeční: pravidelná</a:t>
            </a:r>
          </a:p>
          <a:p>
            <a:r>
              <a:rPr lang="cs-CZ" sz="2400" dirty="0"/>
              <a:t>Rytmus: </a:t>
            </a:r>
            <a:r>
              <a:rPr lang="cs-CZ" sz="2400" dirty="0" err="1"/>
              <a:t>flutter</a:t>
            </a:r>
            <a:r>
              <a:rPr lang="cs-CZ" sz="2400" dirty="0"/>
              <a:t> síní,  AV blok 2:1</a:t>
            </a:r>
          </a:p>
          <a:p>
            <a:r>
              <a:rPr lang="cs-CZ" sz="2400" dirty="0"/>
              <a:t>Frekvence: 150/min</a:t>
            </a:r>
          </a:p>
          <a:p>
            <a:r>
              <a:rPr lang="cs-CZ" sz="2400" dirty="0"/>
              <a:t>Osa: 60°</a:t>
            </a:r>
          </a:p>
          <a:p>
            <a:r>
              <a:rPr lang="cs-CZ" sz="2400" dirty="0"/>
              <a:t>P: nepřítomna, „</a:t>
            </a:r>
            <a:r>
              <a:rPr lang="cs-CZ" sz="2400" dirty="0" err="1"/>
              <a:t>flutter</a:t>
            </a:r>
            <a:r>
              <a:rPr lang="cs-CZ" sz="2400" dirty="0"/>
              <a:t> vlny“</a:t>
            </a:r>
          </a:p>
          <a:p>
            <a:r>
              <a:rPr lang="cs-CZ" sz="2400" dirty="0"/>
              <a:t>PR: nehodnotím</a:t>
            </a:r>
          </a:p>
          <a:p>
            <a:r>
              <a:rPr lang="cs-CZ" sz="2400" dirty="0"/>
              <a:t>QRS: štíhlý, 80ms</a:t>
            </a:r>
          </a:p>
          <a:p>
            <a:r>
              <a:rPr lang="cs-CZ" sz="2400" dirty="0"/>
              <a:t>ST: nehodnotím</a:t>
            </a:r>
          </a:p>
          <a:p>
            <a:r>
              <a:rPr lang="cs-CZ" sz="2400" dirty="0"/>
              <a:t>T: splývají s depolarizací síní</a:t>
            </a:r>
          </a:p>
          <a:p>
            <a:r>
              <a:rPr lang="cs-CZ" sz="2400" dirty="0"/>
              <a:t>QT: nehodnotím</a:t>
            </a:r>
          </a:p>
          <a:p>
            <a:pPr marL="0" indent="0" algn="ctr">
              <a:buNone/>
            </a:pPr>
            <a:r>
              <a:rPr lang="cs-CZ" sz="2400" b="1" dirty="0">
                <a:solidFill>
                  <a:srgbClr val="C00000"/>
                </a:solidFill>
              </a:rPr>
              <a:t>Závěr: </a:t>
            </a:r>
            <a:r>
              <a:rPr lang="cs-CZ" sz="2400" b="1" dirty="0" err="1">
                <a:solidFill>
                  <a:srgbClr val="C00000"/>
                </a:solidFill>
              </a:rPr>
              <a:t>flutter</a:t>
            </a:r>
            <a:r>
              <a:rPr lang="cs-CZ" sz="2400" b="1" dirty="0">
                <a:solidFill>
                  <a:srgbClr val="C00000"/>
                </a:solidFill>
              </a:rPr>
              <a:t> síní s blokem 2:1, frekvence komor 150/min </a:t>
            </a:r>
          </a:p>
        </p:txBody>
      </p:sp>
    </p:spTree>
    <p:extLst>
      <p:ext uri="{BB962C8B-B14F-4D97-AF65-F5344CB8AC3E}">
        <p14:creationId xmlns:p14="http://schemas.microsoft.com/office/powerpoint/2010/main" val="30607436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Kláka\Desktop\ekg kurz\fibrilace.gif"/>
          <p:cNvPicPr>
            <a:picLocks noChangeAspect="1" noChangeArrowheads="1"/>
          </p:cNvPicPr>
          <p:nvPr/>
        </p:nvPicPr>
        <p:blipFill rotWithShape="1">
          <a:blip r:embed="rId3">
            <a:extLst>
              <a:ext uri="{28A0092B-C50C-407E-A947-70E740481C1C}">
                <a14:useLocalDpi xmlns:a14="http://schemas.microsoft.com/office/drawing/2010/main" val="0"/>
              </a:ext>
            </a:extLst>
          </a:blip>
          <a:srcRect b="5668"/>
          <a:stretch/>
        </p:blipFill>
        <p:spPr bwMode="auto">
          <a:xfrm>
            <a:off x="711200" y="0"/>
            <a:ext cx="10769600" cy="6320536"/>
          </a:xfrm>
          <a:prstGeom prst="rect">
            <a:avLst/>
          </a:prstGeom>
          <a:noFill/>
          <a:extLst>
            <a:ext uri="{909E8E84-426E-40DD-AFC4-6F175D3DCCD1}">
              <a14:hiddenFill xmlns:a14="http://schemas.microsoft.com/office/drawing/2010/main">
                <a:solidFill>
                  <a:srgbClr val="FFFFFF"/>
                </a:solidFill>
              </a14:hiddenFill>
            </a:ext>
          </a:extLst>
        </p:spPr>
      </p:pic>
      <p:sp>
        <p:nvSpPr>
          <p:cNvPr id="2" name="Obdĺžnik 1">
            <a:extLst>
              <a:ext uri="{FF2B5EF4-FFF2-40B4-BE49-F238E27FC236}">
                <a16:creationId xmlns:a16="http://schemas.microsoft.com/office/drawing/2014/main" id="{A7747473-B5AB-4D38-9BEC-089BA59CFCC9}"/>
              </a:ext>
            </a:extLst>
          </p:cNvPr>
          <p:cNvSpPr/>
          <p:nvPr/>
        </p:nvSpPr>
        <p:spPr>
          <a:xfrm>
            <a:off x="10499641" y="6562292"/>
            <a:ext cx="1457450" cy="215444"/>
          </a:xfrm>
          <a:prstGeom prst="rect">
            <a:avLst/>
          </a:prstGeom>
        </p:spPr>
        <p:txBody>
          <a:bodyPr wrap="none">
            <a:spAutoFit/>
          </a:bodyPr>
          <a:lstStyle/>
          <a:p>
            <a:pPr algn="ctr"/>
            <a:r>
              <a:rPr lang="en-GB" sz="800" i="1" dirty="0">
                <a:hlinkClick r:id="rId4">
                  <a:extLst>
                    <a:ext uri="{A12FA001-AC4F-418D-AE19-62706E023703}">
                      <ahyp:hlinkClr xmlns:ahyp="http://schemas.microsoft.com/office/drawing/2018/hyperlinkcolor" val="tx"/>
                    </a:ext>
                  </a:extLst>
                </a:hlinkClick>
              </a:rPr>
              <a:t>https://ecg.bidmc.harvard.edu/</a:t>
            </a:r>
            <a:endParaRPr lang="cs-CZ" sz="800" i="1" dirty="0"/>
          </a:p>
        </p:txBody>
      </p:sp>
      <p:sp>
        <p:nvSpPr>
          <p:cNvPr id="5" name="BlokTextu 4">
            <a:extLst>
              <a:ext uri="{FF2B5EF4-FFF2-40B4-BE49-F238E27FC236}">
                <a16:creationId xmlns:a16="http://schemas.microsoft.com/office/drawing/2014/main" id="{3DAC902B-D94D-1FDD-8540-5E2D5A3F759A}"/>
              </a:ext>
            </a:extLst>
          </p:cNvPr>
          <p:cNvSpPr txBox="1"/>
          <p:nvPr/>
        </p:nvSpPr>
        <p:spPr>
          <a:xfrm>
            <a:off x="1084262" y="6292113"/>
            <a:ext cx="1807611" cy="369332"/>
          </a:xfrm>
          <a:prstGeom prst="rect">
            <a:avLst/>
          </a:prstGeom>
          <a:noFill/>
        </p:spPr>
        <p:txBody>
          <a:bodyPr wrap="none" rtlCol="0">
            <a:spAutoFit/>
          </a:bodyPr>
          <a:lstStyle/>
          <a:p>
            <a:r>
              <a:rPr lang="sk-SK" dirty="0"/>
              <a:t>A = </a:t>
            </a:r>
            <a:r>
              <a:rPr lang="sk-SK" dirty="0" err="1"/>
              <a:t>Síňová</a:t>
            </a:r>
            <a:r>
              <a:rPr lang="sk-SK" dirty="0"/>
              <a:t> </a:t>
            </a:r>
            <a:r>
              <a:rPr lang="sk-SK" dirty="0" err="1"/>
              <a:t>tachy</a:t>
            </a:r>
            <a:r>
              <a:rPr lang="sk-SK" dirty="0"/>
              <a:t>.</a:t>
            </a:r>
          </a:p>
        </p:txBody>
      </p:sp>
      <p:sp>
        <p:nvSpPr>
          <p:cNvPr id="6" name="BlokTextu 5">
            <a:extLst>
              <a:ext uri="{FF2B5EF4-FFF2-40B4-BE49-F238E27FC236}">
                <a16:creationId xmlns:a16="http://schemas.microsoft.com/office/drawing/2014/main" id="{CB1A9A87-2DE0-D0A3-5491-9291AAD194D7}"/>
              </a:ext>
            </a:extLst>
          </p:cNvPr>
          <p:cNvSpPr txBox="1"/>
          <p:nvPr/>
        </p:nvSpPr>
        <p:spPr>
          <a:xfrm>
            <a:off x="3272459" y="6292113"/>
            <a:ext cx="1220142" cy="369332"/>
          </a:xfrm>
          <a:prstGeom prst="rect">
            <a:avLst/>
          </a:prstGeom>
          <a:noFill/>
        </p:spPr>
        <p:txBody>
          <a:bodyPr wrap="none" rtlCol="0">
            <a:spAutoFit/>
          </a:bodyPr>
          <a:lstStyle/>
          <a:p>
            <a:r>
              <a:rPr lang="sk-SK" dirty="0"/>
              <a:t>B = AVNRT</a:t>
            </a:r>
          </a:p>
        </p:txBody>
      </p:sp>
      <p:sp>
        <p:nvSpPr>
          <p:cNvPr id="7" name="BlokTextu 6">
            <a:extLst>
              <a:ext uri="{FF2B5EF4-FFF2-40B4-BE49-F238E27FC236}">
                <a16:creationId xmlns:a16="http://schemas.microsoft.com/office/drawing/2014/main" id="{D21E6E0D-75EB-07CD-C29E-5AF5AB0C88A9}"/>
              </a:ext>
            </a:extLst>
          </p:cNvPr>
          <p:cNvSpPr txBox="1"/>
          <p:nvPr/>
        </p:nvSpPr>
        <p:spPr>
          <a:xfrm>
            <a:off x="4888415" y="6292113"/>
            <a:ext cx="1059842" cy="369332"/>
          </a:xfrm>
          <a:prstGeom prst="rect">
            <a:avLst/>
          </a:prstGeom>
          <a:noFill/>
        </p:spPr>
        <p:txBody>
          <a:bodyPr wrap="none" rtlCol="0">
            <a:spAutoFit/>
          </a:bodyPr>
          <a:lstStyle/>
          <a:p>
            <a:r>
              <a:rPr lang="sk-SK" dirty="0"/>
              <a:t>C = AVRT</a:t>
            </a:r>
          </a:p>
        </p:txBody>
      </p:sp>
      <p:sp>
        <p:nvSpPr>
          <p:cNvPr id="8" name="BlokTextu 7">
            <a:extLst>
              <a:ext uri="{FF2B5EF4-FFF2-40B4-BE49-F238E27FC236}">
                <a16:creationId xmlns:a16="http://schemas.microsoft.com/office/drawing/2014/main" id="{E10FC3F3-AFFA-0992-B384-0B8DBE126512}"/>
              </a:ext>
            </a:extLst>
          </p:cNvPr>
          <p:cNvSpPr txBox="1"/>
          <p:nvPr/>
        </p:nvSpPr>
        <p:spPr>
          <a:xfrm>
            <a:off x="6576323" y="6292113"/>
            <a:ext cx="848309" cy="369332"/>
          </a:xfrm>
          <a:prstGeom prst="rect">
            <a:avLst/>
          </a:prstGeom>
          <a:noFill/>
        </p:spPr>
        <p:txBody>
          <a:bodyPr wrap="none" rtlCol="0">
            <a:spAutoFit/>
          </a:bodyPr>
          <a:lstStyle/>
          <a:p>
            <a:r>
              <a:rPr lang="sk-SK" dirty="0"/>
              <a:t>D = </a:t>
            </a:r>
            <a:r>
              <a:rPr lang="sk-SK" dirty="0" err="1"/>
              <a:t>FiS</a:t>
            </a:r>
            <a:endParaRPr lang="sk-SK" dirty="0"/>
          </a:p>
        </p:txBody>
      </p:sp>
      <p:sp>
        <p:nvSpPr>
          <p:cNvPr id="9" name="BlokTextu 8">
            <a:extLst>
              <a:ext uri="{FF2B5EF4-FFF2-40B4-BE49-F238E27FC236}">
                <a16:creationId xmlns:a16="http://schemas.microsoft.com/office/drawing/2014/main" id="{CD6D946D-06D9-C306-BF81-918B40F88B4C}"/>
              </a:ext>
            </a:extLst>
          </p:cNvPr>
          <p:cNvSpPr txBox="1"/>
          <p:nvPr/>
        </p:nvSpPr>
        <p:spPr>
          <a:xfrm>
            <a:off x="8052698" y="6292113"/>
            <a:ext cx="1532792" cy="369332"/>
          </a:xfrm>
          <a:prstGeom prst="rect">
            <a:avLst/>
          </a:prstGeom>
          <a:noFill/>
        </p:spPr>
        <p:txBody>
          <a:bodyPr wrap="none" rtlCol="0">
            <a:spAutoFit/>
          </a:bodyPr>
          <a:lstStyle/>
          <a:p>
            <a:r>
              <a:rPr lang="sk-SK" dirty="0" err="1"/>
              <a:t>E</a:t>
            </a:r>
            <a:r>
              <a:rPr lang="sk-SK" dirty="0"/>
              <a:t> = </a:t>
            </a:r>
            <a:r>
              <a:rPr lang="sk-SK" dirty="0" err="1"/>
              <a:t>Flutter</a:t>
            </a:r>
            <a:r>
              <a:rPr lang="sk-SK" dirty="0"/>
              <a:t> </a:t>
            </a:r>
            <a:r>
              <a:rPr lang="sk-SK" dirty="0" err="1"/>
              <a:t>síní</a:t>
            </a:r>
            <a:endParaRPr lang="sk-SK" dirty="0"/>
          </a:p>
        </p:txBody>
      </p:sp>
    </p:spTree>
    <p:extLst>
      <p:ext uri="{BB962C8B-B14F-4D97-AF65-F5344CB8AC3E}">
        <p14:creationId xmlns:p14="http://schemas.microsoft.com/office/powerpoint/2010/main" val="12566048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F1152DF-6634-4999-AD3F-965AD1399A5F}"/>
              </a:ext>
            </a:extLst>
          </p:cNvPr>
          <p:cNvSpPr>
            <a:spLocks noGrp="1"/>
          </p:cNvSpPr>
          <p:nvPr>
            <p:ph type="title"/>
          </p:nvPr>
        </p:nvSpPr>
        <p:spPr/>
        <p:txBody>
          <a:bodyPr/>
          <a:lstStyle/>
          <a:p>
            <a:pPr algn="ctr"/>
            <a:r>
              <a:rPr lang="cs-CZ" i="1" dirty="0"/>
              <a:t>Příčiny arytmií = </a:t>
            </a:r>
            <a:r>
              <a:rPr lang="cs-CZ" b="1" dirty="0">
                <a:solidFill>
                  <a:srgbClr val="C00000"/>
                </a:solidFill>
              </a:rPr>
              <a:t>HIS DEBS</a:t>
            </a:r>
            <a:endParaRPr lang="cs-CZ" dirty="0"/>
          </a:p>
        </p:txBody>
      </p:sp>
      <p:sp>
        <p:nvSpPr>
          <p:cNvPr id="3" name="Zástupný objekt pre obsah 2">
            <a:extLst>
              <a:ext uri="{FF2B5EF4-FFF2-40B4-BE49-F238E27FC236}">
                <a16:creationId xmlns:a16="http://schemas.microsoft.com/office/drawing/2014/main" id="{8651D546-A730-4502-BC2A-8110C2221AD7}"/>
              </a:ext>
            </a:extLst>
          </p:cNvPr>
          <p:cNvSpPr>
            <a:spLocks noGrp="1"/>
          </p:cNvSpPr>
          <p:nvPr>
            <p:ph idx="1"/>
          </p:nvPr>
        </p:nvSpPr>
        <p:spPr/>
        <p:txBody>
          <a:bodyPr/>
          <a:lstStyle/>
          <a:p>
            <a:r>
              <a:rPr lang="cs-CZ" sz="2800" b="1" dirty="0" err="1">
                <a:solidFill>
                  <a:srgbClr val="C00000"/>
                </a:solidFill>
                <a:effectLst>
                  <a:outerShdw blurRad="38100" dist="38100" dir="2700000" algn="tl">
                    <a:srgbClr val="000000">
                      <a:alpha val="43137"/>
                    </a:srgbClr>
                  </a:outerShdw>
                </a:effectLst>
              </a:rPr>
              <a:t>H</a:t>
            </a:r>
            <a:r>
              <a:rPr lang="cs-CZ" sz="2800" dirty="0" err="1"/>
              <a:t>ypoxia</a:t>
            </a:r>
            <a:endParaRPr lang="cs-CZ" sz="2800" dirty="0"/>
          </a:p>
          <a:p>
            <a:r>
              <a:rPr lang="cs-CZ" sz="2800" b="1" dirty="0" err="1">
                <a:solidFill>
                  <a:srgbClr val="C00000"/>
                </a:solidFill>
                <a:effectLst>
                  <a:outerShdw blurRad="38100" dist="38100" dir="2700000" algn="tl">
                    <a:srgbClr val="000000">
                      <a:alpha val="43137"/>
                    </a:srgbClr>
                  </a:outerShdw>
                </a:effectLst>
              </a:rPr>
              <a:t>I</a:t>
            </a:r>
            <a:r>
              <a:rPr lang="cs-CZ" sz="2800" dirty="0" err="1"/>
              <a:t>schemia</a:t>
            </a:r>
            <a:endParaRPr lang="cs-CZ" sz="2800" dirty="0"/>
          </a:p>
          <a:p>
            <a:r>
              <a:rPr lang="cs-CZ" sz="2800" b="1" dirty="0" err="1">
                <a:solidFill>
                  <a:srgbClr val="C00000"/>
                </a:solidFill>
                <a:effectLst>
                  <a:outerShdw blurRad="38100" dist="38100" dir="2700000" algn="tl">
                    <a:srgbClr val="000000">
                      <a:alpha val="43137"/>
                    </a:srgbClr>
                  </a:outerShdw>
                </a:effectLst>
              </a:rPr>
              <a:t>S</a:t>
            </a:r>
            <a:r>
              <a:rPr lang="cs-CZ" sz="2800" dirty="0" err="1"/>
              <a:t>ympathetic</a:t>
            </a:r>
            <a:r>
              <a:rPr lang="cs-CZ" sz="2800" dirty="0"/>
              <a:t> </a:t>
            </a:r>
            <a:r>
              <a:rPr lang="cs-CZ" sz="2800" dirty="0" err="1"/>
              <a:t>activity</a:t>
            </a:r>
            <a:endParaRPr lang="cs-CZ" sz="2800" b="1" dirty="0">
              <a:solidFill>
                <a:srgbClr val="C00000"/>
              </a:solidFill>
              <a:effectLst>
                <a:outerShdw blurRad="38100" dist="38100" dir="2700000" algn="tl">
                  <a:srgbClr val="000000">
                    <a:alpha val="43137"/>
                  </a:srgbClr>
                </a:outerShdw>
              </a:effectLst>
            </a:endParaRPr>
          </a:p>
          <a:p>
            <a:r>
              <a:rPr lang="cs-CZ" sz="2800" b="1" dirty="0" err="1">
                <a:solidFill>
                  <a:srgbClr val="C00000"/>
                </a:solidFill>
                <a:effectLst>
                  <a:outerShdw blurRad="38100" dist="38100" dir="2700000" algn="tl">
                    <a:srgbClr val="000000">
                      <a:alpha val="43137"/>
                    </a:srgbClr>
                  </a:outerShdw>
                </a:effectLst>
              </a:rPr>
              <a:t>D</a:t>
            </a:r>
            <a:r>
              <a:rPr lang="cs-CZ" sz="2800" dirty="0" err="1"/>
              <a:t>rugs</a:t>
            </a:r>
            <a:endParaRPr lang="cs-CZ" sz="2800" dirty="0"/>
          </a:p>
          <a:p>
            <a:r>
              <a:rPr lang="cs-CZ" sz="2800" b="1" dirty="0" err="1">
                <a:solidFill>
                  <a:srgbClr val="C00000"/>
                </a:solidFill>
                <a:effectLst>
                  <a:outerShdw blurRad="38100" dist="38100" dir="2700000" algn="tl">
                    <a:srgbClr val="000000">
                      <a:alpha val="43137"/>
                    </a:srgbClr>
                  </a:outerShdw>
                </a:effectLst>
              </a:rPr>
              <a:t>E</a:t>
            </a:r>
            <a:r>
              <a:rPr lang="cs-CZ" sz="2800" dirty="0" err="1"/>
              <a:t>lectrolytes</a:t>
            </a:r>
            <a:endParaRPr lang="cs-CZ" sz="2800" dirty="0"/>
          </a:p>
          <a:p>
            <a:r>
              <a:rPr lang="cs-CZ" sz="2800" b="1" dirty="0" err="1">
                <a:solidFill>
                  <a:srgbClr val="C00000"/>
                </a:solidFill>
                <a:effectLst>
                  <a:outerShdw blurRad="38100" dist="38100" dir="2700000" algn="tl">
                    <a:srgbClr val="000000">
                      <a:alpha val="43137"/>
                    </a:srgbClr>
                  </a:outerShdw>
                </a:effectLst>
              </a:rPr>
              <a:t>B</a:t>
            </a:r>
            <a:r>
              <a:rPr lang="cs-CZ" sz="2800" dirty="0" err="1"/>
              <a:t>radycardia</a:t>
            </a:r>
            <a:endParaRPr lang="cs-CZ" sz="2800" dirty="0"/>
          </a:p>
          <a:p>
            <a:r>
              <a:rPr lang="cs-CZ" sz="2800" b="1" dirty="0" err="1">
                <a:solidFill>
                  <a:srgbClr val="C00000"/>
                </a:solidFill>
                <a:effectLst>
                  <a:outerShdw blurRad="38100" dist="38100" dir="2700000" algn="tl">
                    <a:srgbClr val="000000">
                      <a:alpha val="43137"/>
                    </a:srgbClr>
                  </a:outerShdw>
                </a:effectLst>
              </a:rPr>
              <a:t>S</a:t>
            </a:r>
            <a:r>
              <a:rPr lang="cs-CZ" sz="2800" dirty="0" err="1"/>
              <a:t>trechting</a:t>
            </a:r>
            <a:r>
              <a:rPr lang="cs-CZ" sz="2800" dirty="0"/>
              <a:t> </a:t>
            </a:r>
            <a:r>
              <a:rPr lang="cs-CZ" sz="2800" dirty="0" err="1"/>
              <a:t>or</a:t>
            </a:r>
            <a:r>
              <a:rPr lang="cs-CZ" sz="2800" dirty="0"/>
              <a:t> </a:t>
            </a:r>
            <a:r>
              <a:rPr lang="cs-CZ" sz="2800" dirty="0" err="1"/>
              <a:t>dilatation</a:t>
            </a:r>
            <a:r>
              <a:rPr lang="cs-CZ" sz="2800" dirty="0"/>
              <a:t> </a:t>
            </a:r>
            <a:endParaRPr lang="en-GB" sz="2800" dirty="0"/>
          </a:p>
          <a:p>
            <a:endParaRPr lang="cs-CZ" dirty="0"/>
          </a:p>
        </p:txBody>
      </p:sp>
    </p:spTree>
    <p:extLst>
      <p:ext uri="{BB962C8B-B14F-4D97-AF65-F5344CB8AC3E}">
        <p14:creationId xmlns:p14="http://schemas.microsoft.com/office/powerpoint/2010/main" val="427840205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Kláka\Desktop\ekg kurz\fibrilace.gif"/>
          <p:cNvPicPr>
            <a:picLocks noChangeAspect="1" noChangeArrowheads="1"/>
          </p:cNvPicPr>
          <p:nvPr/>
        </p:nvPicPr>
        <p:blipFill rotWithShape="1">
          <a:blip r:embed="rId3">
            <a:extLst>
              <a:ext uri="{28A0092B-C50C-407E-A947-70E740481C1C}">
                <a14:useLocalDpi xmlns:a14="http://schemas.microsoft.com/office/drawing/2010/main" val="0"/>
              </a:ext>
            </a:extLst>
          </a:blip>
          <a:srcRect b="5668"/>
          <a:stretch/>
        </p:blipFill>
        <p:spPr bwMode="auto">
          <a:xfrm>
            <a:off x="711200" y="0"/>
            <a:ext cx="10769600" cy="6320536"/>
          </a:xfrm>
          <a:prstGeom prst="rect">
            <a:avLst/>
          </a:prstGeom>
          <a:noFill/>
          <a:extLst>
            <a:ext uri="{909E8E84-426E-40DD-AFC4-6F175D3DCCD1}">
              <a14:hiddenFill xmlns:a14="http://schemas.microsoft.com/office/drawing/2010/main">
                <a:solidFill>
                  <a:srgbClr val="FFFFFF"/>
                </a:solidFill>
              </a14:hiddenFill>
            </a:ext>
          </a:extLst>
        </p:spPr>
      </p:pic>
      <p:sp>
        <p:nvSpPr>
          <p:cNvPr id="2" name="Obdĺžnik 1">
            <a:extLst>
              <a:ext uri="{FF2B5EF4-FFF2-40B4-BE49-F238E27FC236}">
                <a16:creationId xmlns:a16="http://schemas.microsoft.com/office/drawing/2014/main" id="{A7747473-B5AB-4D38-9BEC-089BA59CFCC9}"/>
              </a:ext>
            </a:extLst>
          </p:cNvPr>
          <p:cNvSpPr/>
          <p:nvPr/>
        </p:nvSpPr>
        <p:spPr>
          <a:xfrm>
            <a:off x="10499641" y="6562292"/>
            <a:ext cx="1457450" cy="215444"/>
          </a:xfrm>
          <a:prstGeom prst="rect">
            <a:avLst/>
          </a:prstGeom>
        </p:spPr>
        <p:txBody>
          <a:bodyPr wrap="none">
            <a:spAutoFit/>
          </a:bodyPr>
          <a:lstStyle/>
          <a:p>
            <a:pPr algn="ctr"/>
            <a:r>
              <a:rPr lang="en-GB" sz="800" i="1" dirty="0">
                <a:hlinkClick r:id="rId4">
                  <a:extLst>
                    <a:ext uri="{A12FA001-AC4F-418D-AE19-62706E023703}">
                      <ahyp:hlinkClr xmlns:ahyp="http://schemas.microsoft.com/office/drawing/2018/hyperlinkcolor" val="tx"/>
                    </a:ext>
                  </a:extLst>
                </a:hlinkClick>
              </a:rPr>
              <a:t>https://ecg.bidmc.harvard.edu/</a:t>
            </a:r>
            <a:endParaRPr lang="cs-CZ" sz="800" i="1" dirty="0"/>
          </a:p>
        </p:txBody>
      </p:sp>
      <p:sp>
        <p:nvSpPr>
          <p:cNvPr id="5" name="BlokTextu 4">
            <a:extLst>
              <a:ext uri="{FF2B5EF4-FFF2-40B4-BE49-F238E27FC236}">
                <a16:creationId xmlns:a16="http://schemas.microsoft.com/office/drawing/2014/main" id="{3DAC902B-D94D-1FDD-8540-5E2D5A3F759A}"/>
              </a:ext>
            </a:extLst>
          </p:cNvPr>
          <p:cNvSpPr txBox="1"/>
          <p:nvPr/>
        </p:nvSpPr>
        <p:spPr>
          <a:xfrm>
            <a:off x="1084262" y="6292113"/>
            <a:ext cx="1807611" cy="369332"/>
          </a:xfrm>
          <a:prstGeom prst="rect">
            <a:avLst/>
          </a:prstGeom>
          <a:noFill/>
        </p:spPr>
        <p:txBody>
          <a:bodyPr wrap="none" rtlCol="0">
            <a:spAutoFit/>
          </a:bodyPr>
          <a:lstStyle/>
          <a:p>
            <a:r>
              <a:rPr lang="sk-SK" dirty="0"/>
              <a:t>A = </a:t>
            </a:r>
            <a:r>
              <a:rPr lang="sk-SK" dirty="0" err="1"/>
              <a:t>Síňová</a:t>
            </a:r>
            <a:r>
              <a:rPr lang="sk-SK" dirty="0"/>
              <a:t> </a:t>
            </a:r>
            <a:r>
              <a:rPr lang="sk-SK" dirty="0" err="1"/>
              <a:t>tachy</a:t>
            </a:r>
            <a:r>
              <a:rPr lang="sk-SK" dirty="0"/>
              <a:t>.</a:t>
            </a:r>
          </a:p>
        </p:txBody>
      </p:sp>
      <p:sp>
        <p:nvSpPr>
          <p:cNvPr id="6" name="BlokTextu 5">
            <a:extLst>
              <a:ext uri="{FF2B5EF4-FFF2-40B4-BE49-F238E27FC236}">
                <a16:creationId xmlns:a16="http://schemas.microsoft.com/office/drawing/2014/main" id="{CB1A9A87-2DE0-D0A3-5491-9291AAD194D7}"/>
              </a:ext>
            </a:extLst>
          </p:cNvPr>
          <p:cNvSpPr txBox="1"/>
          <p:nvPr/>
        </p:nvSpPr>
        <p:spPr>
          <a:xfrm>
            <a:off x="3272459" y="6292113"/>
            <a:ext cx="1220142" cy="369332"/>
          </a:xfrm>
          <a:prstGeom prst="rect">
            <a:avLst/>
          </a:prstGeom>
          <a:noFill/>
        </p:spPr>
        <p:txBody>
          <a:bodyPr wrap="none" rtlCol="0">
            <a:spAutoFit/>
          </a:bodyPr>
          <a:lstStyle/>
          <a:p>
            <a:r>
              <a:rPr lang="sk-SK" dirty="0"/>
              <a:t>B = AVNRT</a:t>
            </a:r>
          </a:p>
        </p:txBody>
      </p:sp>
      <p:sp>
        <p:nvSpPr>
          <p:cNvPr id="7" name="BlokTextu 6">
            <a:extLst>
              <a:ext uri="{FF2B5EF4-FFF2-40B4-BE49-F238E27FC236}">
                <a16:creationId xmlns:a16="http://schemas.microsoft.com/office/drawing/2014/main" id="{D21E6E0D-75EB-07CD-C29E-5AF5AB0C88A9}"/>
              </a:ext>
            </a:extLst>
          </p:cNvPr>
          <p:cNvSpPr txBox="1"/>
          <p:nvPr/>
        </p:nvSpPr>
        <p:spPr>
          <a:xfrm>
            <a:off x="4888415" y="6292113"/>
            <a:ext cx="1059842" cy="369332"/>
          </a:xfrm>
          <a:prstGeom prst="rect">
            <a:avLst/>
          </a:prstGeom>
          <a:noFill/>
        </p:spPr>
        <p:txBody>
          <a:bodyPr wrap="none" rtlCol="0">
            <a:spAutoFit/>
          </a:bodyPr>
          <a:lstStyle/>
          <a:p>
            <a:r>
              <a:rPr lang="sk-SK" dirty="0"/>
              <a:t>C = AVRT</a:t>
            </a:r>
          </a:p>
        </p:txBody>
      </p:sp>
      <p:sp>
        <p:nvSpPr>
          <p:cNvPr id="8" name="BlokTextu 7">
            <a:extLst>
              <a:ext uri="{FF2B5EF4-FFF2-40B4-BE49-F238E27FC236}">
                <a16:creationId xmlns:a16="http://schemas.microsoft.com/office/drawing/2014/main" id="{E10FC3F3-AFFA-0992-B384-0B8DBE126512}"/>
              </a:ext>
            </a:extLst>
          </p:cNvPr>
          <p:cNvSpPr txBox="1"/>
          <p:nvPr/>
        </p:nvSpPr>
        <p:spPr>
          <a:xfrm>
            <a:off x="6576323" y="6292113"/>
            <a:ext cx="872355" cy="369332"/>
          </a:xfrm>
          <a:prstGeom prst="rect">
            <a:avLst/>
          </a:prstGeom>
          <a:noFill/>
        </p:spPr>
        <p:txBody>
          <a:bodyPr wrap="none" rtlCol="0">
            <a:spAutoFit/>
          </a:bodyPr>
          <a:lstStyle/>
          <a:p>
            <a:r>
              <a:rPr lang="sk-SK" b="1" dirty="0"/>
              <a:t>D = </a:t>
            </a:r>
            <a:r>
              <a:rPr lang="sk-SK" b="1" dirty="0" err="1"/>
              <a:t>FiS</a:t>
            </a:r>
            <a:endParaRPr lang="sk-SK" b="1" dirty="0"/>
          </a:p>
        </p:txBody>
      </p:sp>
      <p:sp>
        <p:nvSpPr>
          <p:cNvPr id="9" name="BlokTextu 8">
            <a:extLst>
              <a:ext uri="{FF2B5EF4-FFF2-40B4-BE49-F238E27FC236}">
                <a16:creationId xmlns:a16="http://schemas.microsoft.com/office/drawing/2014/main" id="{CD6D946D-06D9-C306-BF81-918B40F88B4C}"/>
              </a:ext>
            </a:extLst>
          </p:cNvPr>
          <p:cNvSpPr txBox="1"/>
          <p:nvPr/>
        </p:nvSpPr>
        <p:spPr>
          <a:xfrm>
            <a:off x="8052698" y="6292113"/>
            <a:ext cx="1532792" cy="369332"/>
          </a:xfrm>
          <a:prstGeom prst="rect">
            <a:avLst/>
          </a:prstGeom>
          <a:noFill/>
        </p:spPr>
        <p:txBody>
          <a:bodyPr wrap="none" rtlCol="0">
            <a:spAutoFit/>
          </a:bodyPr>
          <a:lstStyle/>
          <a:p>
            <a:r>
              <a:rPr lang="sk-SK" dirty="0" err="1"/>
              <a:t>E</a:t>
            </a:r>
            <a:r>
              <a:rPr lang="sk-SK" dirty="0"/>
              <a:t> = </a:t>
            </a:r>
            <a:r>
              <a:rPr lang="sk-SK" dirty="0" err="1"/>
              <a:t>Flutter</a:t>
            </a:r>
            <a:r>
              <a:rPr lang="sk-SK" dirty="0"/>
              <a:t> </a:t>
            </a:r>
            <a:r>
              <a:rPr lang="sk-SK" dirty="0" err="1"/>
              <a:t>síní</a:t>
            </a:r>
            <a:endParaRPr lang="sk-SK" dirty="0"/>
          </a:p>
        </p:txBody>
      </p:sp>
    </p:spTree>
    <p:extLst>
      <p:ext uri="{BB962C8B-B14F-4D97-AF65-F5344CB8AC3E}">
        <p14:creationId xmlns:p14="http://schemas.microsoft.com/office/powerpoint/2010/main" val="380948806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143000" y="609600"/>
            <a:ext cx="9875520" cy="846667"/>
          </a:xfrm>
        </p:spPr>
        <p:txBody>
          <a:bodyPr>
            <a:normAutofit/>
          </a:bodyPr>
          <a:lstStyle/>
          <a:p>
            <a:pPr algn="ctr"/>
            <a:r>
              <a:rPr lang="cs-CZ" sz="4000" i="1" dirty="0"/>
              <a:t>Popis EKG </a:t>
            </a:r>
            <a:endParaRPr lang="en-GB" sz="4000" i="1" dirty="0"/>
          </a:p>
        </p:txBody>
      </p:sp>
      <p:sp>
        <p:nvSpPr>
          <p:cNvPr id="3" name="Zástupný symbol pro obsah 2"/>
          <p:cNvSpPr>
            <a:spLocks noGrp="1"/>
          </p:cNvSpPr>
          <p:nvPr>
            <p:ph idx="1"/>
          </p:nvPr>
        </p:nvSpPr>
        <p:spPr>
          <a:xfrm>
            <a:off x="1143001" y="1456267"/>
            <a:ext cx="9721426" cy="4834466"/>
          </a:xfrm>
        </p:spPr>
        <p:txBody>
          <a:bodyPr>
            <a:normAutofit fontScale="77500" lnSpcReduction="20000"/>
          </a:bodyPr>
          <a:lstStyle/>
          <a:p>
            <a:r>
              <a:rPr lang="cs-CZ" sz="2800" b="1" dirty="0">
                <a:solidFill>
                  <a:srgbClr val="C00000"/>
                </a:solidFill>
              </a:rPr>
              <a:t>Akce srdeční nepravidelná</a:t>
            </a:r>
          </a:p>
          <a:p>
            <a:r>
              <a:rPr lang="cs-CZ" sz="2800" dirty="0"/>
              <a:t>Rytmus: fibrilace síní</a:t>
            </a:r>
          </a:p>
          <a:p>
            <a:r>
              <a:rPr lang="cs-CZ" sz="2800" dirty="0">
                <a:solidFill>
                  <a:srgbClr val="C00000"/>
                </a:solidFill>
              </a:rPr>
              <a:t>Frekvence komor: okolo 150/min</a:t>
            </a:r>
          </a:p>
          <a:p>
            <a:r>
              <a:rPr lang="cs-CZ" sz="2800" dirty="0"/>
              <a:t>Osa: 60°</a:t>
            </a:r>
          </a:p>
          <a:p>
            <a:r>
              <a:rPr lang="cs-CZ" sz="2800" dirty="0">
                <a:solidFill>
                  <a:srgbClr val="C00000"/>
                </a:solidFill>
              </a:rPr>
              <a:t>P: nepřítomna </a:t>
            </a:r>
          </a:p>
          <a:p>
            <a:r>
              <a:rPr lang="cs-CZ" sz="2800" dirty="0"/>
              <a:t>PR: nehodnotím</a:t>
            </a:r>
          </a:p>
          <a:p>
            <a:r>
              <a:rPr lang="cs-CZ" sz="2800" dirty="0">
                <a:solidFill>
                  <a:srgbClr val="C00000"/>
                </a:solidFill>
              </a:rPr>
              <a:t>QRS: úzký, 80 </a:t>
            </a:r>
            <a:r>
              <a:rPr lang="cs-CZ" sz="2800" dirty="0" err="1">
                <a:solidFill>
                  <a:srgbClr val="C00000"/>
                </a:solidFill>
              </a:rPr>
              <a:t>ms</a:t>
            </a:r>
            <a:endParaRPr lang="cs-CZ" sz="2800" dirty="0">
              <a:solidFill>
                <a:srgbClr val="C00000"/>
              </a:solidFill>
            </a:endParaRPr>
          </a:p>
          <a:p>
            <a:r>
              <a:rPr lang="cs-CZ" sz="2800" dirty="0"/>
              <a:t>ST: nesignifikantní deprese II a elevace V2, V3</a:t>
            </a:r>
          </a:p>
          <a:p>
            <a:r>
              <a:rPr lang="cs-CZ" sz="2800" dirty="0"/>
              <a:t>T: </a:t>
            </a:r>
            <a:r>
              <a:rPr lang="cs-CZ" sz="2800" dirty="0" err="1"/>
              <a:t>diskonkordantní</a:t>
            </a:r>
            <a:r>
              <a:rPr lang="cs-CZ" sz="2800" dirty="0"/>
              <a:t>  II, III, V6 </a:t>
            </a:r>
          </a:p>
          <a:p>
            <a:r>
              <a:rPr lang="cs-CZ" sz="2800" dirty="0"/>
              <a:t>QT: norma</a:t>
            </a:r>
          </a:p>
          <a:p>
            <a:pPr marL="0" indent="0" algn="ctr">
              <a:buNone/>
            </a:pPr>
            <a:r>
              <a:rPr lang="cs-CZ" sz="2800" b="1" dirty="0">
                <a:solidFill>
                  <a:srgbClr val="C00000"/>
                </a:solidFill>
              </a:rPr>
              <a:t>Závěr: fibrilace síní s rychlou odpovědí komor a frekvencí okolo 150/min, nespecifické změny ST úseku. </a:t>
            </a:r>
          </a:p>
        </p:txBody>
      </p:sp>
    </p:spTree>
    <p:extLst>
      <p:ext uri="{BB962C8B-B14F-4D97-AF65-F5344CB8AC3E}">
        <p14:creationId xmlns:p14="http://schemas.microsoft.com/office/powerpoint/2010/main" val="52819640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a:extLst>
              <a:ext uri="{FF2B5EF4-FFF2-40B4-BE49-F238E27FC236}">
                <a16:creationId xmlns:a16="http://schemas.microsoft.com/office/drawing/2014/main" id="{4A0606CD-A3E6-4B57-95A3-822973364F3C}"/>
              </a:ext>
            </a:extLst>
          </p:cNvPr>
          <p:cNvSpPr>
            <a:spLocks noGrp="1"/>
          </p:cNvSpPr>
          <p:nvPr>
            <p:ph type="title"/>
          </p:nvPr>
        </p:nvSpPr>
        <p:spPr/>
        <p:txBody>
          <a:bodyPr/>
          <a:lstStyle/>
          <a:p>
            <a:pPr algn="ctr"/>
            <a:r>
              <a:rPr lang="cs-CZ" i="1" dirty="0"/>
              <a:t>Komorové tachykardie</a:t>
            </a:r>
          </a:p>
        </p:txBody>
      </p:sp>
      <p:sp>
        <p:nvSpPr>
          <p:cNvPr id="8" name="Zástupný objekt pre obsah 7">
            <a:extLst>
              <a:ext uri="{FF2B5EF4-FFF2-40B4-BE49-F238E27FC236}">
                <a16:creationId xmlns:a16="http://schemas.microsoft.com/office/drawing/2014/main" id="{72B760CC-2C60-44A9-BB9C-49BEE9E79F5E}"/>
              </a:ext>
            </a:extLst>
          </p:cNvPr>
          <p:cNvSpPr>
            <a:spLocks noGrp="1"/>
          </p:cNvSpPr>
          <p:nvPr>
            <p:ph idx="1"/>
          </p:nvPr>
        </p:nvSpPr>
        <p:spPr>
          <a:xfrm>
            <a:off x="1143000" y="2057400"/>
            <a:ext cx="9872871" cy="2065149"/>
          </a:xfrm>
        </p:spPr>
        <p:txBody>
          <a:bodyPr numCol="2">
            <a:normAutofit/>
          </a:bodyPr>
          <a:lstStyle/>
          <a:p>
            <a:pPr marL="45720" indent="0">
              <a:buNone/>
            </a:pPr>
            <a:r>
              <a:rPr lang="cs-CZ" sz="2800" i="1" dirty="0"/>
              <a:t>Dělení dle morfologie:</a:t>
            </a:r>
          </a:p>
          <a:p>
            <a:pPr lvl="2"/>
            <a:r>
              <a:rPr lang="cs-CZ" sz="2800" dirty="0" err="1"/>
              <a:t>Monoformní</a:t>
            </a:r>
            <a:endParaRPr lang="cs-CZ" sz="2800" dirty="0"/>
          </a:p>
          <a:p>
            <a:pPr lvl="2"/>
            <a:r>
              <a:rPr lang="cs-CZ" sz="2800" dirty="0"/>
              <a:t>Polymorfní</a:t>
            </a:r>
          </a:p>
          <a:p>
            <a:pPr lvl="2"/>
            <a:r>
              <a:rPr lang="cs-CZ" sz="2800" dirty="0" err="1"/>
              <a:t>Torsades</a:t>
            </a:r>
            <a:r>
              <a:rPr lang="cs-CZ" sz="2800" dirty="0"/>
              <a:t> de </a:t>
            </a:r>
            <a:r>
              <a:rPr lang="cs-CZ" sz="2800" dirty="0" err="1"/>
              <a:t>pointes</a:t>
            </a:r>
            <a:endParaRPr lang="cs-CZ" sz="2800" dirty="0"/>
          </a:p>
          <a:p>
            <a:pPr marL="45720" indent="0">
              <a:buNone/>
            </a:pPr>
            <a:r>
              <a:rPr lang="cs-CZ" sz="2800" i="1" dirty="0"/>
              <a:t>Dělení dle trváni:</a:t>
            </a:r>
          </a:p>
          <a:p>
            <a:pPr lvl="2"/>
            <a:r>
              <a:rPr lang="cs-CZ" sz="2800" dirty="0"/>
              <a:t>setrvalá </a:t>
            </a:r>
          </a:p>
          <a:p>
            <a:pPr lvl="2"/>
            <a:r>
              <a:rPr lang="cs-CZ" sz="2800" dirty="0"/>
              <a:t>nesetrvalá</a:t>
            </a:r>
          </a:p>
        </p:txBody>
      </p:sp>
      <p:pic>
        <p:nvPicPr>
          <p:cNvPr id="1026" name="Picture 2" descr="ECG non sustained ventricular tachycardia">
            <a:extLst>
              <a:ext uri="{FF2B5EF4-FFF2-40B4-BE49-F238E27FC236}">
                <a16:creationId xmlns:a16="http://schemas.microsoft.com/office/drawing/2014/main" id="{964656E4-A7D2-45F7-AD1D-057E256247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5185" y="4122549"/>
            <a:ext cx="9988499" cy="2034411"/>
          </a:xfrm>
          <a:prstGeom prst="rect">
            <a:avLst/>
          </a:prstGeom>
          <a:noFill/>
          <a:extLst>
            <a:ext uri="{909E8E84-426E-40DD-AFC4-6F175D3DCCD1}">
              <a14:hiddenFill xmlns:a14="http://schemas.microsoft.com/office/drawing/2010/main">
                <a:solidFill>
                  <a:srgbClr val="FFFFFF"/>
                </a:solidFill>
              </a14:hiddenFill>
            </a:ext>
          </a:extLst>
        </p:spPr>
      </p:pic>
      <p:sp>
        <p:nvSpPr>
          <p:cNvPr id="9" name="Obdĺžnik 8">
            <a:extLst>
              <a:ext uri="{FF2B5EF4-FFF2-40B4-BE49-F238E27FC236}">
                <a16:creationId xmlns:a16="http://schemas.microsoft.com/office/drawing/2014/main" id="{ECE06504-E16B-4465-B621-12476E797D90}"/>
              </a:ext>
            </a:extLst>
          </p:cNvPr>
          <p:cNvSpPr/>
          <p:nvPr/>
        </p:nvSpPr>
        <p:spPr>
          <a:xfrm>
            <a:off x="8334902" y="6156960"/>
            <a:ext cx="2771913" cy="246221"/>
          </a:xfrm>
          <a:prstGeom prst="rect">
            <a:avLst/>
          </a:prstGeom>
        </p:spPr>
        <p:txBody>
          <a:bodyPr wrap="none">
            <a:spAutoFit/>
          </a:bodyPr>
          <a:lstStyle/>
          <a:p>
            <a:pPr algn="r"/>
            <a:r>
              <a:rPr lang="sk-SK" sz="1000" i="1" dirty="0">
                <a:solidFill>
                  <a:schemeClr val="tx1">
                    <a:lumMod val="50000"/>
                    <a:lumOff val="50000"/>
                  </a:schemeClr>
                </a:solidFill>
                <a:hlinkClick r:id="rId3">
                  <a:extLst>
                    <a:ext uri="{A12FA001-AC4F-418D-AE19-62706E023703}">
                      <ahyp:hlinkClr xmlns:ahyp="http://schemas.microsoft.com/office/drawing/2018/hyperlinkcolor" val="tx"/>
                    </a:ext>
                  </a:extLst>
                </a:hlinkClick>
              </a:rPr>
              <a:t>https://www.techmed.sk/komorova-tachykardia/</a:t>
            </a:r>
            <a:endParaRPr lang="cs-CZ" sz="1000" i="1" dirty="0">
              <a:solidFill>
                <a:schemeClr val="tx1">
                  <a:lumMod val="50000"/>
                  <a:lumOff val="50000"/>
                </a:schemeClr>
              </a:solidFill>
            </a:endParaRPr>
          </a:p>
        </p:txBody>
      </p:sp>
    </p:spTree>
    <p:extLst>
      <p:ext uri="{BB962C8B-B14F-4D97-AF65-F5344CB8AC3E}">
        <p14:creationId xmlns:p14="http://schemas.microsoft.com/office/powerpoint/2010/main" val="422576790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Obrázek 9"/>
          <p:cNvPicPr>
            <a:picLocks noChangeAspect="1"/>
          </p:cNvPicPr>
          <p:nvPr/>
        </p:nvPicPr>
        <p:blipFill>
          <a:blip r:embed="rId2"/>
          <a:stretch>
            <a:fillRect/>
          </a:stretch>
        </p:blipFill>
        <p:spPr>
          <a:xfrm>
            <a:off x="311741" y="2150704"/>
            <a:ext cx="1185863" cy="1733550"/>
          </a:xfrm>
          <a:prstGeom prst="rect">
            <a:avLst/>
          </a:prstGeom>
        </p:spPr>
      </p:pic>
      <p:sp>
        <p:nvSpPr>
          <p:cNvPr id="2" name="Nadpis 1"/>
          <p:cNvSpPr>
            <a:spLocks noGrp="1"/>
          </p:cNvSpPr>
          <p:nvPr>
            <p:ph type="title"/>
          </p:nvPr>
        </p:nvSpPr>
        <p:spPr>
          <a:xfrm>
            <a:off x="549816" y="909098"/>
            <a:ext cx="5520267" cy="1241606"/>
          </a:xfrm>
        </p:spPr>
        <p:txBody>
          <a:bodyPr>
            <a:normAutofit/>
          </a:bodyPr>
          <a:lstStyle/>
          <a:p>
            <a:pPr algn="ctr"/>
            <a:r>
              <a:rPr lang="cs-CZ" i="1" dirty="0"/>
              <a:t>Komorová tachykardie</a:t>
            </a:r>
          </a:p>
        </p:txBody>
      </p:sp>
      <p:sp>
        <p:nvSpPr>
          <p:cNvPr id="3" name="Zástupný symbol pro obsah 2"/>
          <p:cNvSpPr>
            <a:spLocks noGrp="1"/>
          </p:cNvSpPr>
          <p:nvPr>
            <p:ph idx="1"/>
          </p:nvPr>
        </p:nvSpPr>
        <p:spPr>
          <a:xfrm>
            <a:off x="6995825" y="2473676"/>
            <a:ext cx="4015253" cy="1087606"/>
          </a:xfrm>
        </p:spPr>
        <p:txBody>
          <a:bodyPr>
            <a:normAutofit/>
          </a:bodyPr>
          <a:lstStyle/>
          <a:p>
            <a:pPr marL="0" indent="0">
              <a:buNone/>
            </a:pPr>
            <a:r>
              <a:rPr lang="cs-CZ" sz="2200" b="1" dirty="0"/>
              <a:t>měnící </a:t>
            </a:r>
            <a:r>
              <a:rPr lang="cs-CZ" sz="2200" dirty="0"/>
              <a:t>se amplituda</a:t>
            </a:r>
          </a:p>
          <a:p>
            <a:pPr marL="0" indent="0">
              <a:buNone/>
            </a:pPr>
            <a:r>
              <a:rPr lang="cs-CZ" sz="2200" b="1" i="1" dirty="0"/>
              <a:t>Syndrom dlouhého QT </a:t>
            </a:r>
            <a:r>
              <a:rPr lang="cs-CZ" sz="2200" dirty="0"/>
              <a:t>intervalu</a:t>
            </a:r>
          </a:p>
        </p:txBody>
      </p:sp>
      <p:sp>
        <p:nvSpPr>
          <p:cNvPr id="5" name="Nadpis 1"/>
          <p:cNvSpPr txBox="1">
            <a:spLocks/>
          </p:cNvSpPr>
          <p:nvPr/>
        </p:nvSpPr>
        <p:spPr>
          <a:xfrm>
            <a:off x="6384978" y="936303"/>
            <a:ext cx="4890477" cy="124160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cs-CZ" i="1" dirty="0" err="1"/>
              <a:t>Torsade</a:t>
            </a:r>
            <a:r>
              <a:rPr lang="cs-CZ" i="1" dirty="0"/>
              <a:t> de </a:t>
            </a:r>
            <a:r>
              <a:rPr lang="cs-CZ" i="1" dirty="0" err="1"/>
              <a:t>pointes</a:t>
            </a:r>
            <a:endParaRPr lang="cs-CZ" i="1" dirty="0"/>
          </a:p>
        </p:txBody>
      </p:sp>
      <p:sp>
        <p:nvSpPr>
          <p:cNvPr id="6" name="Zástupný symbol pro obsah 2"/>
          <p:cNvSpPr txBox="1">
            <a:spLocks/>
          </p:cNvSpPr>
          <p:nvPr/>
        </p:nvSpPr>
        <p:spPr>
          <a:xfrm>
            <a:off x="1605107" y="2150704"/>
            <a:ext cx="4779871" cy="15915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cs-CZ" sz="2200" b="1" dirty="0"/>
              <a:t>generátor </a:t>
            </a:r>
            <a:r>
              <a:rPr lang="cs-CZ" sz="2200" dirty="0"/>
              <a:t>vzruchu v komoře </a:t>
            </a:r>
            <a:r>
              <a:rPr lang="cs-CZ" sz="1800" dirty="0"/>
              <a:t>(např. extrasystola) </a:t>
            </a:r>
          </a:p>
          <a:p>
            <a:pPr marL="0" indent="0">
              <a:buNone/>
            </a:pPr>
            <a:r>
              <a:rPr lang="cs-CZ" sz="2200" dirty="0"/>
              <a:t>f = </a:t>
            </a:r>
            <a:r>
              <a:rPr lang="cs-CZ" sz="2200" b="1" dirty="0">
                <a:solidFill>
                  <a:srgbClr val="FF0000"/>
                </a:solidFill>
              </a:rPr>
              <a:t>140-220/min</a:t>
            </a:r>
          </a:p>
          <a:p>
            <a:pPr marL="0" indent="0">
              <a:buNone/>
            </a:pPr>
            <a:r>
              <a:rPr lang="cs-CZ" sz="2200" dirty="0"/>
              <a:t>QRS: </a:t>
            </a:r>
            <a:r>
              <a:rPr lang="cs-CZ" sz="2200" b="1" dirty="0"/>
              <a:t>široké</a:t>
            </a:r>
            <a:r>
              <a:rPr lang="cs-CZ" sz="2200" dirty="0"/>
              <a:t> </a:t>
            </a:r>
            <a:r>
              <a:rPr lang="cs-CZ" sz="2200" b="1" dirty="0">
                <a:solidFill>
                  <a:srgbClr val="FF0000"/>
                </a:solidFill>
              </a:rPr>
              <a:t>&gt; 120 </a:t>
            </a:r>
            <a:r>
              <a:rPr lang="cs-CZ" sz="2200" b="1" dirty="0" err="1">
                <a:solidFill>
                  <a:srgbClr val="FF0000"/>
                </a:solidFill>
              </a:rPr>
              <a:t>ms</a:t>
            </a:r>
            <a:r>
              <a:rPr lang="cs-CZ" sz="2200" dirty="0">
                <a:solidFill>
                  <a:srgbClr val="FF0000"/>
                </a:solidFill>
              </a:rPr>
              <a:t>, </a:t>
            </a:r>
            <a:r>
              <a:rPr lang="cs-CZ" sz="2200" dirty="0"/>
              <a:t>bizarní tvar</a:t>
            </a:r>
            <a:endParaRPr lang="cs-CZ" sz="2200" b="1" dirty="0">
              <a:solidFill>
                <a:srgbClr val="FF0000"/>
              </a:solidFill>
            </a:endParaRPr>
          </a:p>
        </p:txBody>
      </p:sp>
      <p:pic>
        <p:nvPicPr>
          <p:cNvPr id="11270" name="Picture 6" descr="Výsledek obrázku pro torsade de pointes"/>
          <p:cNvPicPr>
            <a:picLocks noChangeAspect="1" noChangeArrowheads="1"/>
          </p:cNvPicPr>
          <p:nvPr/>
        </p:nvPicPr>
        <p:blipFill rotWithShape="1">
          <a:blip r:embed="rId3">
            <a:extLst>
              <a:ext uri="{28A0092B-C50C-407E-A947-70E740481C1C}">
                <a14:useLocalDpi xmlns:a14="http://schemas.microsoft.com/office/drawing/2010/main" val="0"/>
              </a:ext>
            </a:extLst>
          </a:blip>
          <a:srcRect t="5389" b="23643"/>
          <a:stretch/>
        </p:blipFill>
        <p:spPr bwMode="auto">
          <a:xfrm>
            <a:off x="6342948" y="4013694"/>
            <a:ext cx="5330717" cy="1672844"/>
          </a:xfrm>
          <a:prstGeom prst="rect">
            <a:avLst/>
          </a:prstGeom>
          <a:noFill/>
          <a:extLst>
            <a:ext uri="{909E8E84-426E-40DD-AFC4-6F175D3DCCD1}">
              <a14:hiddenFill xmlns:a14="http://schemas.microsoft.com/office/drawing/2010/main">
                <a:solidFill>
                  <a:srgbClr val="FFFFFF"/>
                </a:solidFill>
              </a14:hiddenFill>
            </a:ext>
          </a:extLst>
        </p:spPr>
      </p:pic>
      <p:sp>
        <p:nvSpPr>
          <p:cNvPr id="11" name="Zástupný symbol pro obsah 4"/>
          <p:cNvSpPr txBox="1">
            <a:spLocks/>
          </p:cNvSpPr>
          <p:nvPr/>
        </p:nvSpPr>
        <p:spPr>
          <a:xfrm>
            <a:off x="7448973" y="208352"/>
            <a:ext cx="3108960" cy="445909"/>
          </a:xfrm>
          <a:prstGeom prst="rect">
            <a:avLst/>
          </a:prstGeom>
        </p:spPr>
        <p:txBody>
          <a:bodyPr>
            <a:normAutofit fontScale="92500" lnSpcReduction="10000"/>
          </a:bodyPr>
          <a:lstStyle>
            <a:lvl1pPr marL="228600" indent="-228600" algn="l" defTabSz="914400" rtl="0" eaLnBrk="1" latinLnBrk="0" hangingPunct="1">
              <a:lnSpc>
                <a:spcPct val="90000"/>
              </a:lnSpc>
              <a:spcBef>
                <a:spcPts val="1000"/>
              </a:spcBef>
              <a:buFont typeface="Wingdings 2" pitchFamily="18"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Wingdings 2" pitchFamily="18"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2" pitchFamily="18"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2" pitchFamily="18" charset="2"/>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2" pitchFamily="18" charset="2"/>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9pPr>
          </a:lstStyle>
          <a:p>
            <a:pPr marL="0" indent="0">
              <a:buNone/>
            </a:pPr>
            <a:endParaRPr lang="cs-CZ" dirty="0"/>
          </a:p>
        </p:txBody>
      </p:sp>
      <p:sp>
        <p:nvSpPr>
          <p:cNvPr id="13" name="Zástupný symbol pro obsah 4">
            <a:extLst>
              <a:ext uri="{FF2B5EF4-FFF2-40B4-BE49-F238E27FC236}">
                <a16:creationId xmlns:a16="http://schemas.microsoft.com/office/drawing/2014/main" id="{FB8C42B1-7EA7-402D-BB64-CA1EE0E2E6A9}"/>
              </a:ext>
            </a:extLst>
          </p:cNvPr>
          <p:cNvSpPr txBox="1">
            <a:spLocks/>
          </p:cNvSpPr>
          <p:nvPr/>
        </p:nvSpPr>
        <p:spPr>
          <a:xfrm>
            <a:off x="8805333" y="249266"/>
            <a:ext cx="3151554" cy="418719"/>
          </a:xfrm>
          <a:prstGeom prst="rect">
            <a:avLst/>
          </a:prstGeom>
        </p:spPr>
        <p:txBody>
          <a:bodyPr>
            <a:normAutofit/>
          </a:bodyPr>
          <a:lstStyle>
            <a:lvl1pPr marL="228600" indent="-182880" algn="l" defTabSz="914400" rtl="0" eaLnBrk="1" latinLnBrk="0" hangingPunct="1">
              <a:lnSpc>
                <a:spcPct val="90000"/>
              </a:lnSpc>
              <a:spcBef>
                <a:spcPts val="1400"/>
              </a:spcBef>
              <a:buClr>
                <a:schemeClr val="tx1"/>
              </a:buClr>
              <a:buSzPct val="80000"/>
              <a:buFont typeface="Corbel" pitchFamily="34" charset="0"/>
              <a:buChar char="•"/>
              <a:defRPr sz="2200" kern="1200">
                <a:solidFill>
                  <a:schemeClr val="tx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2000" kern="1200">
                <a:solidFill>
                  <a:schemeClr val="tx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1800" kern="1200">
                <a:solidFill>
                  <a:schemeClr val="tx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9pPr>
          </a:lstStyle>
          <a:p>
            <a:pPr marL="0" indent="0" algn="r">
              <a:buFont typeface="Corbel" pitchFamily="34" charset="0"/>
              <a:buNone/>
            </a:pPr>
            <a:r>
              <a:rPr lang="cs-CZ" sz="2000" i="1" dirty="0"/>
              <a:t>KOMOROVÉ TACHYKARDIE</a:t>
            </a:r>
          </a:p>
        </p:txBody>
      </p:sp>
      <p:pic>
        <p:nvPicPr>
          <p:cNvPr id="9218" name="Picture 2" descr="Differential Diagnosis of Wide-Complex Tachycardia">
            <a:extLst>
              <a:ext uri="{FF2B5EF4-FFF2-40B4-BE49-F238E27FC236}">
                <a16:creationId xmlns:a16="http://schemas.microsoft.com/office/drawing/2014/main" id="{09DD89B1-6585-4B71-A3A2-AF6A3D1015A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0013" r="25856"/>
          <a:stretch/>
        </p:blipFill>
        <p:spPr bwMode="auto">
          <a:xfrm>
            <a:off x="658367" y="4013694"/>
            <a:ext cx="5330717" cy="1672844"/>
          </a:xfrm>
          <a:prstGeom prst="rect">
            <a:avLst/>
          </a:prstGeom>
          <a:noFill/>
          <a:extLst>
            <a:ext uri="{909E8E84-426E-40DD-AFC4-6F175D3DCCD1}">
              <a14:hiddenFill xmlns:a14="http://schemas.microsoft.com/office/drawing/2010/main">
                <a:solidFill>
                  <a:srgbClr val="FFFFFF"/>
                </a:solidFill>
              </a14:hiddenFill>
            </a:ext>
          </a:extLst>
        </p:spPr>
      </p:pic>
      <p:sp>
        <p:nvSpPr>
          <p:cNvPr id="4" name="Obdĺžnik 3">
            <a:extLst>
              <a:ext uri="{FF2B5EF4-FFF2-40B4-BE49-F238E27FC236}">
                <a16:creationId xmlns:a16="http://schemas.microsoft.com/office/drawing/2014/main" id="{F54003C5-A37D-48E9-A0D9-A7AB12173B26}"/>
              </a:ext>
            </a:extLst>
          </p:cNvPr>
          <p:cNvSpPr/>
          <p:nvPr/>
        </p:nvSpPr>
        <p:spPr>
          <a:xfrm>
            <a:off x="658367" y="5815978"/>
            <a:ext cx="5330717" cy="338554"/>
          </a:xfrm>
          <a:prstGeom prst="rect">
            <a:avLst/>
          </a:prstGeom>
        </p:spPr>
        <p:txBody>
          <a:bodyPr wrap="square">
            <a:spAutoFit/>
          </a:bodyPr>
          <a:lstStyle/>
          <a:p>
            <a:r>
              <a:rPr lang="sk-SK" sz="800" i="1" dirty="0">
                <a:solidFill>
                  <a:schemeClr val="bg2">
                    <a:lumMod val="75000"/>
                  </a:schemeClr>
                </a:solidFill>
              </a:rPr>
              <a:t>BLAHÚT, Peter. Komorová </a:t>
            </a:r>
            <a:r>
              <a:rPr lang="sk-SK" sz="800" i="1" dirty="0" err="1">
                <a:solidFill>
                  <a:schemeClr val="bg2">
                    <a:lumMod val="75000"/>
                  </a:schemeClr>
                </a:solidFill>
              </a:rPr>
              <a:t>tachykardia</a:t>
            </a:r>
            <a:r>
              <a:rPr lang="sk-SK" sz="800" i="1" dirty="0">
                <a:solidFill>
                  <a:schemeClr val="bg2">
                    <a:lumMod val="75000"/>
                  </a:schemeClr>
                </a:solidFill>
              </a:rPr>
              <a:t>. </a:t>
            </a:r>
            <a:r>
              <a:rPr lang="sk-SK" sz="800" i="1" dirty="0" err="1">
                <a:solidFill>
                  <a:schemeClr val="bg2">
                    <a:lumMod val="75000"/>
                  </a:schemeClr>
                </a:solidFill>
              </a:rPr>
              <a:t>TECHmED</a:t>
            </a:r>
            <a:r>
              <a:rPr lang="sk-SK" sz="800" i="1" dirty="0">
                <a:solidFill>
                  <a:schemeClr val="bg2">
                    <a:lumMod val="75000"/>
                  </a:schemeClr>
                </a:solidFill>
              </a:rPr>
              <a:t> [online]. 2017 [cit. 2020-01-11]. Dostupné z: https://www.techmed.sk/ekg-a-arytmologia-kniha/</a:t>
            </a:r>
            <a:endParaRPr lang="cs-CZ" sz="800" i="1" dirty="0">
              <a:solidFill>
                <a:schemeClr val="bg2">
                  <a:lumMod val="75000"/>
                </a:schemeClr>
              </a:solidFill>
            </a:endParaRPr>
          </a:p>
        </p:txBody>
      </p:sp>
      <p:sp>
        <p:nvSpPr>
          <p:cNvPr id="7" name="Obdĺžnik 6">
            <a:extLst>
              <a:ext uri="{FF2B5EF4-FFF2-40B4-BE49-F238E27FC236}">
                <a16:creationId xmlns:a16="http://schemas.microsoft.com/office/drawing/2014/main" id="{4ED6D50A-5F4B-4B1D-B2A1-E3770C4986CF}"/>
              </a:ext>
            </a:extLst>
          </p:cNvPr>
          <p:cNvSpPr/>
          <p:nvPr/>
        </p:nvSpPr>
        <p:spPr>
          <a:xfrm>
            <a:off x="6822589" y="5815978"/>
            <a:ext cx="4015253" cy="215444"/>
          </a:xfrm>
          <a:prstGeom prst="rect">
            <a:avLst/>
          </a:prstGeom>
        </p:spPr>
        <p:txBody>
          <a:bodyPr wrap="square">
            <a:spAutoFit/>
          </a:bodyPr>
          <a:lstStyle/>
          <a:p>
            <a:r>
              <a:rPr lang="sk-SK" sz="800" i="1" dirty="0">
                <a:solidFill>
                  <a:schemeClr val="bg2">
                    <a:lumMod val="75000"/>
                  </a:schemeClr>
                </a:solidFill>
                <a:hlinkClick r:id="rId5">
                  <a:extLst>
                    <a:ext uri="{A12FA001-AC4F-418D-AE19-62706E023703}">
                      <ahyp:hlinkClr xmlns:ahyp="http://schemas.microsoft.com/office/drawing/2018/hyperlinkcolor" val="tx"/>
                    </a:ext>
                  </a:extLst>
                </a:hlinkClick>
              </a:rPr>
              <a:t>https://ekg.academy/arrhythmia/Ventricular%20Tachycardia%20Torsade%20de%20Pointes</a:t>
            </a:r>
            <a:endParaRPr lang="cs-CZ" sz="800" i="1" dirty="0">
              <a:solidFill>
                <a:schemeClr val="bg2">
                  <a:lumMod val="75000"/>
                </a:schemeClr>
              </a:solidFill>
            </a:endParaRPr>
          </a:p>
        </p:txBody>
      </p:sp>
    </p:spTree>
    <p:extLst>
      <p:ext uri="{BB962C8B-B14F-4D97-AF65-F5344CB8AC3E}">
        <p14:creationId xmlns:p14="http://schemas.microsoft.com/office/powerpoint/2010/main" val="417450352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939508" y="365126"/>
            <a:ext cx="6552436" cy="1350311"/>
          </a:xfrm>
        </p:spPr>
        <p:txBody>
          <a:bodyPr>
            <a:normAutofit/>
          </a:bodyPr>
          <a:lstStyle/>
          <a:p>
            <a:pPr algn="ctr"/>
            <a:r>
              <a:rPr lang="cs-CZ" i="1" dirty="0"/>
              <a:t>Fibrilace komor</a:t>
            </a:r>
          </a:p>
        </p:txBody>
      </p:sp>
      <p:sp>
        <p:nvSpPr>
          <p:cNvPr id="3" name="Zástupný symbol pro obsah 2"/>
          <p:cNvSpPr>
            <a:spLocks noGrp="1"/>
          </p:cNvSpPr>
          <p:nvPr>
            <p:ph idx="1"/>
          </p:nvPr>
        </p:nvSpPr>
        <p:spPr>
          <a:xfrm>
            <a:off x="2056072" y="1416164"/>
            <a:ext cx="8631764" cy="1277158"/>
          </a:xfrm>
        </p:spPr>
        <p:txBody>
          <a:bodyPr>
            <a:normAutofit lnSpcReduction="10000"/>
          </a:bodyPr>
          <a:lstStyle/>
          <a:p>
            <a:pPr marL="0" indent="0">
              <a:buNone/>
            </a:pPr>
            <a:r>
              <a:rPr lang="cs-CZ" sz="2200" b="1" dirty="0"/>
              <a:t>chaotická</a:t>
            </a:r>
            <a:r>
              <a:rPr lang="cs-CZ" sz="2200" dirty="0"/>
              <a:t> elektrická aktivita</a:t>
            </a:r>
          </a:p>
          <a:p>
            <a:pPr marL="0" indent="0">
              <a:buNone/>
            </a:pPr>
            <a:r>
              <a:rPr lang="cs-CZ" sz="2200" b="1" dirty="0"/>
              <a:t>nepravidelné a deformované </a:t>
            </a:r>
            <a:r>
              <a:rPr lang="cs-CZ" sz="2200" dirty="0"/>
              <a:t>komplexy, amplituda je </a:t>
            </a:r>
            <a:r>
              <a:rPr lang="cs-CZ" sz="2200" b="1" dirty="0"/>
              <a:t>různá</a:t>
            </a:r>
          </a:p>
          <a:p>
            <a:pPr marL="0" indent="0">
              <a:buNone/>
            </a:pPr>
            <a:r>
              <a:rPr lang="cs-CZ" sz="2200" b="1" dirty="0">
                <a:solidFill>
                  <a:srgbClr val="C00000"/>
                </a:solidFill>
              </a:rPr>
              <a:t>DEFIBRILACE!!!</a:t>
            </a:r>
          </a:p>
        </p:txBody>
      </p:sp>
      <p:sp>
        <p:nvSpPr>
          <p:cNvPr id="8" name="Nadpis 1"/>
          <p:cNvSpPr txBox="1">
            <a:spLocks/>
          </p:cNvSpPr>
          <p:nvPr/>
        </p:nvSpPr>
        <p:spPr>
          <a:xfrm>
            <a:off x="6371954" y="365127"/>
            <a:ext cx="3907427" cy="135031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cs-CZ" dirty="0"/>
          </a:p>
        </p:txBody>
      </p:sp>
      <p:sp>
        <p:nvSpPr>
          <p:cNvPr id="9" name="Zástupný symbol pro obsah 2"/>
          <p:cNvSpPr txBox="1">
            <a:spLocks/>
          </p:cNvSpPr>
          <p:nvPr/>
        </p:nvSpPr>
        <p:spPr>
          <a:xfrm>
            <a:off x="6371954" y="1715436"/>
            <a:ext cx="4063655" cy="369996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cs-CZ" sz="2000" dirty="0"/>
          </a:p>
        </p:txBody>
      </p:sp>
      <p:sp>
        <p:nvSpPr>
          <p:cNvPr id="11" name="Zástupný symbol pro obsah 4">
            <a:extLst>
              <a:ext uri="{FF2B5EF4-FFF2-40B4-BE49-F238E27FC236}">
                <a16:creationId xmlns:a16="http://schemas.microsoft.com/office/drawing/2014/main" id="{6173A835-89F4-41DA-9736-30D3A5F55389}"/>
              </a:ext>
            </a:extLst>
          </p:cNvPr>
          <p:cNvSpPr txBox="1">
            <a:spLocks/>
          </p:cNvSpPr>
          <p:nvPr/>
        </p:nvSpPr>
        <p:spPr>
          <a:xfrm>
            <a:off x="8805333" y="249266"/>
            <a:ext cx="3151554" cy="418719"/>
          </a:xfrm>
          <a:prstGeom prst="rect">
            <a:avLst/>
          </a:prstGeom>
        </p:spPr>
        <p:txBody>
          <a:bodyPr>
            <a:normAutofit/>
          </a:bodyPr>
          <a:lstStyle>
            <a:lvl1pPr marL="228600" indent="-182880" algn="l" defTabSz="914400" rtl="0" eaLnBrk="1" latinLnBrk="0" hangingPunct="1">
              <a:lnSpc>
                <a:spcPct val="90000"/>
              </a:lnSpc>
              <a:spcBef>
                <a:spcPts val="1400"/>
              </a:spcBef>
              <a:buClr>
                <a:schemeClr val="tx1"/>
              </a:buClr>
              <a:buSzPct val="80000"/>
              <a:buFont typeface="Corbel" pitchFamily="34" charset="0"/>
              <a:buChar char="•"/>
              <a:defRPr sz="2200" kern="1200">
                <a:solidFill>
                  <a:schemeClr val="tx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2000" kern="1200">
                <a:solidFill>
                  <a:schemeClr val="tx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1800" kern="1200">
                <a:solidFill>
                  <a:schemeClr val="tx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9pPr>
          </a:lstStyle>
          <a:p>
            <a:pPr marL="0" indent="0" algn="r">
              <a:buFont typeface="Corbel" pitchFamily="34" charset="0"/>
              <a:buNone/>
            </a:pPr>
            <a:r>
              <a:rPr lang="cs-CZ" sz="2000" i="1" dirty="0"/>
              <a:t>KOMOROVÉ TACHYKARDIE</a:t>
            </a:r>
          </a:p>
        </p:txBody>
      </p:sp>
      <p:pic>
        <p:nvPicPr>
          <p:cNvPr id="2050" name="Picture 2" descr="ECG fine ventricular fibrillation">
            <a:extLst>
              <a:ext uri="{FF2B5EF4-FFF2-40B4-BE49-F238E27FC236}">
                <a16:creationId xmlns:a16="http://schemas.microsoft.com/office/drawing/2014/main" id="{1575D7F4-A3B5-4DC1-A4D0-86144F3D804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26580"/>
          <a:stretch/>
        </p:blipFill>
        <p:spPr bwMode="auto">
          <a:xfrm>
            <a:off x="898358" y="2671092"/>
            <a:ext cx="10634735" cy="3699964"/>
          </a:xfrm>
          <a:prstGeom prst="rect">
            <a:avLst/>
          </a:prstGeom>
          <a:noFill/>
          <a:extLst>
            <a:ext uri="{909E8E84-426E-40DD-AFC4-6F175D3DCCD1}">
              <a14:hiddenFill xmlns:a14="http://schemas.microsoft.com/office/drawing/2010/main">
                <a:solidFill>
                  <a:srgbClr val="FFFFFF"/>
                </a:solidFill>
              </a14:hiddenFill>
            </a:ext>
          </a:extLst>
        </p:spPr>
      </p:pic>
      <p:sp>
        <p:nvSpPr>
          <p:cNvPr id="4" name="Obdĺžnik 3">
            <a:extLst>
              <a:ext uri="{FF2B5EF4-FFF2-40B4-BE49-F238E27FC236}">
                <a16:creationId xmlns:a16="http://schemas.microsoft.com/office/drawing/2014/main" id="{66CE4C9F-88CB-42B1-9AC8-23FC4A59DAAD}"/>
              </a:ext>
            </a:extLst>
          </p:cNvPr>
          <p:cNvSpPr/>
          <p:nvPr/>
        </p:nvSpPr>
        <p:spPr>
          <a:xfrm>
            <a:off x="898359" y="6393290"/>
            <a:ext cx="10634734" cy="215444"/>
          </a:xfrm>
          <a:prstGeom prst="rect">
            <a:avLst/>
          </a:prstGeom>
        </p:spPr>
        <p:txBody>
          <a:bodyPr wrap="square">
            <a:spAutoFit/>
          </a:bodyPr>
          <a:lstStyle/>
          <a:p>
            <a:pPr algn="ctr"/>
            <a:r>
              <a:rPr lang="sk-SK" sz="800" i="1" dirty="0">
                <a:solidFill>
                  <a:schemeClr val="bg2">
                    <a:lumMod val="75000"/>
                  </a:schemeClr>
                </a:solidFill>
              </a:rPr>
              <a:t>BLAHÚT, Peter. Fibrilácia komôr. </a:t>
            </a:r>
            <a:r>
              <a:rPr lang="sk-SK" sz="800" i="1" dirty="0" err="1">
                <a:solidFill>
                  <a:schemeClr val="bg2">
                    <a:lumMod val="75000"/>
                  </a:schemeClr>
                </a:solidFill>
              </a:rPr>
              <a:t>TECHmED</a:t>
            </a:r>
            <a:r>
              <a:rPr lang="sk-SK" sz="800" i="1" dirty="0">
                <a:solidFill>
                  <a:schemeClr val="bg2">
                    <a:lumMod val="75000"/>
                  </a:schemeClr>
                </a:solidFill>
              </a:rPr>
              <a:t> [online]. 2017 [cit. 2020-01-11]. Dostupné z: https://www.techmed.sk/ekg-a-arytmologia-kniha/</a:t>
            </a:r>
            <a:endParaRPr lang="cs-CZ" sz="800" i="1" dirty="0">
              <a:solidFill>
                <a:schemeClr val="bg2">
                  <a:lumMod val="75000"/>
                </a:schemeClr>
              </a:solidFill>
            </a:endParaRPr>
          </a:p>
        </p:txBody>
      </p:sp>
    </p:spTree>
    <p:extLst>
      <p:ext uri="{BB962C8B-B14F-4D97-AF65-F5344CB8AC3E}">
        <p14:creationId xmlns:p14="http://schemas.microsoft.com/office/powerpoint/2010/main" val="92069466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143000" y="609600"/>
            <a:ext cx="9875520" cy="973199"/>
          </a:xfrm>
        </p:spPr>
        <p:txBody>
          <a:bodyPr>
            <a:normAutofit/>
          </a:bodyPr>
          <a:lstStyle/>
          <a:p>
            <a:pPr algn="ctr"/>
            <a:r>
              <a:rPr lang="cs-CZ" i="1" dirty="0">
                <a:cs typeface="Calibri Light" panose="020F0302020204030204" pitchFamily="34" charset="0"/>
              </a:rPr>
              <a:t>Wolf-Parkinson-</a:t>
            </a:r>
            <a:r>
              <a:rPr lang="cs-CZ" i="1" dirty="0" err="1">
                <a:cs typeface="Calibri Light" panose="020F0302020204030204" pitchFamily="34" charset="0"/>
              </a:rPr>
              <a:t>White</a:t>
            </a:r>
            <a:r>
              <a:rPr lang="cs-CZ" i="1" dirty="0">
                <a:cs typeface="Calibri Light" panose="020F0302020204030204" pitchFamily="34" charset="0"/>
              </a:rPr>
              <a:t> syndrom</a:t>
            </a:r>
          </a:p>
        </p:txBody>
      </p:sp>
      <p:sp>
        <p:nvSpPr>
          <p:cNvPr id="3" name="Zástupný symbol pro obsah 2"/>
          <p:cNvSpPr>
            <a:spLocks noGrp="1"/>
          </p:cNvSpPr>
          <p:nvPr>
            <p:ph sz="half" idx="1"/>
          </p:nvPr>
        </p:nvSpPr>
        <p:spPr/>
        <p:txBody>
          <a:bodyPr>
            <a:normAutofit fontScale="92500"/>
          </a:bodyPr>
          <a:lstStyle/>
          <a:p>
            <a:pPr marL="0" indent="0">
              <a:buNone/>
            </a:pPr>
            <a:r>
              <a:rPr lang="cs-CZ" dirty="0"/>
              <a:t>   </a:t>
            </a:r>
          </a:p>
        </p:txBody>
      </p:sp>
      <p:sp>
        <p:nvSpPr>
          <p:cNvPr id="7" name="Zástupný objekt pre obsah 6">
            <a:extLst>
              <a:ext uri="{FF2B5EF4-FFF2-40B4-BE49-F238E27FC236}">
                <a16:creationId xmlns:a16="http://schemas.microsoft.com/office/drawing/2014/main" id="{2511F9DB-53F6-4FC6-BB8A-06C97FF6AC6B}"/>
              </a:ext>
            </a:extLst>
          </p:cNvPr>
          <p:cNvSpPr>
            <a:spLocks noGrp="1"/>
          </p:cNvSpPr>
          <p:nvPr>
            <p:ph sz="half" idx="2"/>
          </p:nvPr>
        </p:nvSpPr>
        <p:spPr>
          <a:xfrm>
            <a:off x="982368" y="1728532"/>
            <a:ext cx="7197756" cy="2312544"/>
          </a:xfrm>
        </p:spPr>
        <p:txBody>
          <a:bodyPr>
            <a:normAutofit fontScale="92500"/>
          </a:bodyPr>
          <a:lstStyle/>
          <a:p>
            <a:r>
              <a:rPr lang="cs-CZ" sz="2400" dirty="0"/>
              <a:t>vrozená přídatná dráha (</a:t>
            </a:r>
            <a:r>
              <a:rPr lang="cs-CZ" sz="2400" b="1" dirty="0" err="1"/>
              <a:t>Kentův</a:t>
            </a:r>
            <a:r>
              <a:rPr lang="cs-CZ" sz="2400" b="1" dirty="0"/>
              <a:t> svazek</a:t>
            </a:r>
            <a:r>
              <a:rPr lang="cs-CZ" sz="2400" dirty="0"/>
              <a:t>) – vzruch se touto cestou pohybuje pomalu, avšak bez zpomalení v AV uzlu </a:t>
            </a:r>
          </a:p>
          <a:p>
            <a:pPr marL="45720" indent="0">
              <a:buNone/>
            </a:pPr>
            <a:r>
              <a:rPr lang="cs-CZ" sz="2400" dirty="0"/>
              <a:t>EKG:  </a:t>
            </a:r>
          </a:p>
          <a:p>
            <a:pPr marL="548640" lvl="2" indent="0">
              <a:buNone/>
            </a:pPr>
            <a:r>
              <a:rPr lang="cs-CZ" sz="2400" dirty="0"/>
              <a:t>krátký PR interval</a:t>
            </a:r>
          </a:p>
          <a:p>
            <a:pPr marL="548640" lvl="2" indent="0">
              <a:buNone/>
            </a:pPr>
            <a:r>
              <a:rPr lang="cs-CZ" sz="2400" b="1" dirty="0"/>
              <a:t>delta vlna</a:t>
            </a:r>
            <a:r>
              <a:rPr lang="cs-CZ" sz="2400" dirty="0"/>
              <a:t> </a:t>
            </a:r>
          </a:p>
          <a:p>
            <a:pPr marL="548640" lvl="2" indent="0">
              <a:buNone/>
            </a:pPr>
            <a:r>
              <a:rPr lang="cs-CZ" sz="2400" dirty="0"/>
              <a:t>prodloužení QRS</a:t>
            </a:r>
            <a:endParaRPr lang="cs-CZ" dirty="0"/>
          </a:p>
        </p:txBody>
      </p:sp>
      <p:pic>
        <p:nvPicPr>
          <p:cNvPr id="6" name="Picture 4" descr="http://4.bp.blogspot.com/-E8Tus0jbMkY/Vcx8faPcvmI/AAAAAAAACP8/DsWC9XZbOeo/s1600/WPW2.jpg">
            <a:extLst>
              <a:ext uri="{FF2B5EF4-FFF2-40B4-BE49-F238E27FC236}">
                <a16:creationId xmlns:a16="http://schemas.microsoft.com/office/drawing/2014/main" id="{A9DE6618-6DE2-496D-BBB5-E9845A26A163}"/>
              </a:ext>
            </a:extLst>
          </p:cNvPr>
          <p:cNvPicPr>
            <a:picLocks noChangeAspect="1" noChangeArrowheads="1"/>
          </p:cNvPicPr>
          <p:nvPr/>
        </p:nvPicPr>
        <p:blipFill>
          <a:blip r:embed="rId3"/>
          <a:srcRect/>
          <a:stretch>
            <a:fillRect/>
          </a:stretch>
        </p:blipFill>
        <p:spPr bwMode="auto">
          <a:xfrm>
            <a:off x="1390344" y="4069079"/>
            <a:ext cx="6358127" cy="2312544"/>
          </a:xfrm>
          <a:prstGeom prst="rect">
            <a:avLst/>
          </a:prstGeom>
          <a:noFill/>
        </p:spPr>
      </p:pic>
      <p:pic>
        <p:nvPicPr>
          <p:cNvPr id="1026" name="Picture 2" descr="ECG WPW syndrome, mechanism delta wave, bundle of Kent">
            <a:extLst>
              <a:ext uri="{FF2B5EF4-FFF2-40B4-BE49-F238E27FC236}">
                <a16:creationId xmlns:a16="http://schemas.microsoft.com/office/drawing/2014/main" id="{FDFBA67B-67DA-419F-A675-7CD41088615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44132" y="1883663"/>
            <a:ext cx="3208422" cy="365760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5" name="Obdĺžnik 4">
            <a:extLst>
              <a:ext uri="{FF2B5EF4-FFF2-40B4-BE49-F238E27FC236}">
                <a16:creationId xmlns:a16="http://schemas.microsoft.com/office/drawing/2014/main" id="{A732603C-D47F-4218-A549-F494020BAEA0}"/>
              </a:ext>
            </a:extLst>
          </p:cNvPr>
          <p:cNvSpPr/>
          <p:nvPr/>
        </p:nvSpPr>
        <p:spPr>
          <a:xfrm>
            <a:off x="8709354" y="5541264"/>
            <a:ext cx="2807208" cy="215444"/>
          </a:xfrm>
          <a:prstGeom prst="rect">
            <a:avLst/>
          </a:prstGeom>
        </p:spPr>
        <p:txBody>
          <a:bodyPr wrap="square">
            <a:spAutoFit/>
          </a:bodyPr>
          <a:lstStyle/>
          <a:p>
            <a:pPr algn="r"/>
            <a:r>
              <a:rPr lang="sk-SK" sz="800" i="1" dirty="0">
                <a:solidFill>
                  <a:schemeClr val="bg2">
                    <a:lumMod val="75000"/>
                  </a:schemeClr>
                </a:solidFill>
                <a:hlinkClick r:id="rId5">
                  <a:extLst>
                    <a:ext uri="{A12FA001-AC4F-418D-AE19-62706E023703}">
                      <ahyp:hlinkClr xmlns:ahyp="http://schemas.microsoft.com/office/drawing/2018/hyperlinkcolor" val="tx"/>
                    </a:ext>
                  </a:extLst>
                </a:hlinkClick>
              </a:rPr>
              <a:t>https://www.techmed.sk/wolff-parkinson-white-wpw-syndrom/</a:t>
            </a:r>
            <a:endParaRPr lang="cs-CZ" sz="800" i="1" dirty="0">
              <a:solidFill>
                <a:schemeClr val="bg2">
                  <a:lumMod val="75000"/>
                </a:schemeClr>
              </a:solidFill>
            </a:endParaRPr>
          </a:p>
        </p:txBody>
      </p:sp>
      <p:sp>
        <p:nvSpPr>
          <p:cNvPr id="10" name="TextovéPole 5">
            <a:extLst>
              <a:ext uri="{FF2B5EF4-FFF2-40B4-BE49-F238E27FC236}">
                <a16:creationId xmlns:a16="http://schemas.microsoft.com/office/drawing/2014/main" id="{5DCDEB89-5B55-49E3-9D2B-36A9E8264B2C}"/>
              </a:ext>
            </a:extLst>
          </p:cNvPr>
          <p:cNvSpPr txBox="1"/>
          <p:nvPr/>
        </p:nvSpPr>
        <p:spPr>
          <a:xfrm>
            <a:off x="1743441" y="6421649"/>
            <a:ext cx="8705118" cy="215444"/>
          </a:xfrm>
          <a:prstGeom prst="rect">
            <a:avLst/>
          </a:prstGeom>
          <a:noFill/>
        </p:spPr>
        <p:txBody>
          <a:bodyPr wrap="square" rtlCol="0">
            <a:spAutoFit/>
          </a:bodyPr>
          <a:lstStyle/>
          <a:p>
            <a:pPr algn="ctr"/>
            <a:r>
              <a:rPr lang="cs-CZ" sz="800" i="1" dirty="0" err="1">
                <a:solidFill>
                  <a:schemeClr val="bg2">
                    <a:lumMod val="75000"/>
                  </a:schemeClr>
                </a:solidFill>
              </a:rPr>
              <a:t>Kardioblog</a:t>
            </a:r>
            <a:r>
              <a:rPr lang="cs-CZ" sz="800" i="1" dirty="0">
                <a:solidFill>
                  <a:schemeClr val="bg2">
                    <a:lumMod val="75000"/>
                  </a:schemeClr>
                </a:solidFill>
              </a:rPr>
              <a:t>: (EKG Kazuistika) Palpitace u mladé pacientky. </a:t>
            </a:r>
            <a:r>
              <a:rPr lang="cs-CZ" sz="800" i="1" dirty="0" err="1">
                <a:solidFill>
                  <a:schemeClr val="bg2">
                    <a:lumMod val="75000"/>
                  </a:schemeClr>
                </a:solidFill>
              </a:rPr>
              <a:t>Kardioblog</a:t>
            </a:r>
            <a:r>
              <a:rPr lang="cs-CZ" sz="800" i="1" dirty="0">
                <a:solidFill>
                  <a:schemeClr val="bg2">
                    <a:lumMod val="75000"/>
                  </a:schemeClr>
                </a:solidFill>
              </a:rPr>
              <a:t> [online]. Dostupné z: </a:t>
            </a:r>
            <a:r>
              <a:rPr lang="cs-CZ" sz="800" i="1" dirty="0">
                <a:solidFill>
                  <a:schemeClr val="bg2">
                    <a:lumMod val="75000"/>
                  </a:schemeClr>
                </a:solidFill>
                <a:hlinkClick r:id="rId6">
                  <a:extLst>
                    <a:ext uri="{A12FA001-AC4F-418D-AE19-62706E023703}">
                      <ahyp:hlinkClr xmlns:ahyp="http://schemas.microsoft.com/office/drawing/2018/hyperlinkcolor" val="tx"/>
                    </a:ext>
                  </a:extLst>
                </a:hlinkClick>
              </a:rPr>
              <a:t>http://kardioblogie.blogspot.cz/2015/08/ekg-kazuistika-palpitace-u-mlade.html</a:t>
            </a:r>
            <a:endParaRPr lang="cs-CZ" sz="800" i="1" dirty="0">
              <a:solidFill>
                <a:schemeClr val="bg2">
                  <a:lumMod val="75000"/>
                </a:schemeClr>
              </a:solidFill>
            </a:endParaRPr>
          </a:p>
        </p:txBody>
      </p:sp>
    </p:spTree>
    <p:extLst>
      <p:ext uri="{BB962C8B-B14F-4D97-AF65-F5344CB8AC3E}">
        <p14:creationId xmlns:p14="http://schemas.microsoft.com/office/powerpoint/2010/main" val="4291370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Kláka\Desktop\ekg kurz\Komorová tachykardie.gif"/>
          <p:cNvPicPr>
            <a:picLocks noChangeAspect="1" noChangeArrowheads="1"/>
          </p:cNvPicPr>
          <p:nvPr/>
        </p:nvPicPr>
        <p:blipFill rotWithShape="1">
          <a:blip r:embed="rId3">
            <a:extLst>
              <a:ext uri="{28A0092B-C50C-407E-A947-70E740481C1C}">
                <a14:useLocalDpi xmlns:a14="http://schemas.microsoft.com/office/drawing/2010/main" val="0"/>
              </a:ext>
            </a:extLst>
          </a:blip>
          <a:srcRect b="5532"/>
          <a:stretch/>
        </p:blipFill>
        <p:spPr bwMode="auto">
          <a:xfrm>
            <a:off x="849731" y="303145"/>
            <a:ext cx="10690335" cy="6251710"/>
          </a:xfrm>
          <a:prstGeom prst="rect">
            <a:avLst/>
          </a:prstGeom>
          <a:noFill/>
          <a:extLst>
            <a:ext uri="{909E8E84-426E-40DD-AFC4-6F175D3DCCD1}">
              <a14:hiddenFill xmlns:a14="http://schemas.microsoft.com/office/drawing/2010/main">
                <a:solidFill>
                  <a:srgbClr val="FFFFFF"/>
                </a:solidFill>
              </a14:hiddenFill>
            </a:ext>
          </a:extLst>
        </p:spPr>
      </p:pic>
      <p:sp>
        <p:nvSpPr>
          <p:cNvPr id="2" name="Nadpis 1"/>
          <p:cNvSpPr>
            <a:spLocks noGrp="1"/>
          </p:cNvSpPr>
          <p:nvPr>
            <p:ph type="title"/>
          </p:nvPr>
        </p:nvSpPr>
        <p:spPr>
          <a:xfrm>
            <a:off x="8265226" y="5215467"/>
            <a:ext cx="3647374" cy="601133"/>
          </a:xfrm>
          <a:solidFill>
            <a:schemeClr val="bg1"/>
          </a:solidFill>
          <a:ln>
            <a:solidFill>
              <a:schemeClr val="tx1"/>
            </a:solidFill>
          </a:ln>
        </p:spPr>
        <p:txBody>
          <a:bodyPr>
            <a:normAutofit/>
          </a:bodyPr>
          <a:lstStyle/>
          <a:p>
            <a:r>
              <a:rPr lang="cs-CZ" sz="2800" dirty="0" err="1">
                <a:solidFill>
                  <a:srgbClr val="C00000"/>
                </a:solidFill>
              </a:rPr>
              <a:t>Pomenujte</a:t>
            </a:r>
            <a:endParaRPr lang="en-GB" sz="2800" dirty="0">
              <a:solidFill>
                <a:srgbClr val="C00000"/>
              </a:solidFill>
            </a:endParaRPr>
          </a:p>
        </p:txBody>
      </p:sp>
      <p:sp>
        <p:nvSpPr>
          <p:cNvPr id="4" name="Obdĺžnik 3">
            <a:extLst>
              <a:ext uri="{FF2B5EF4-FFF2-40B4-BE49-F238E27FC236}">
                <a16:creationId xmlns:a16="http://schemas.microsoft.com/office/drawing/2014/main" id="{5E65A806-1F2C-4A40-BEB3-83C1F6F2BEE7}"/>
              </a:ext>
            </a:extLst>
          </p:cNvPr>
          <p:cNvSpPr/>
          <p:nvPr/>
        </p:nvSpPr>
        <p:spPr>
          <a:xfrm>
            <a:off x="10556791" y="6373824"/>
            <a:ext cx="1457450" cy="215444"/>
          </a:xfrm>
          <a:prstGeom prst="rect">
            <a:avLst/>
          </a:prstGeom>
        </p:spPr>
        <p:txBody>
          <a:bodyPr wrap="none">
            <a:spAutoFit/>
          </a:bodyPr>
          <a:lstStyle/>
          <a:p>
            <a:pPr algn="ctr"/>
            <a:r>
              <a:rPr lang="en-GB" sz="800" i="1" dirty="0">
                <a:hlinkClick r:id="rId4">
                  <a:extLst>
                    <a:ext uri="{A12FA001-AC4F-418D-AE19-62706E023703}">
                      <ahyp:hlinkClr xmlns:ahyp="http://schemas.microsoft.com/office/drawing/2018/hyperlinkcolor" val="tx"/>
                    </a:ext>
                  </a:extLst>
                </a:hlinkClick>
              </a:rPr>
              <a:t>https://ecg.bidmc.harvard.edu/</a:t>
            </a:r>
            <a:endParaRPr lang="cs-CZ" sz="800" i="1" dirty="0"/>
          </a:p>
        </p:txBody>
      </p:sp>
    </p:spTree>
    <p:extLst>
      <p:ext uri="{BB962C8B-B14F-4D97-AF65-F5344CB8AC3E}">
        <p14:creationId xmlns:p14="http://schemas.microsoft.com/office/powerpoint/2010/main" val="147728575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lgn="ctr"/>
            <a:r>
              <a:rPr lang="cs-CZ" i="1" dirty="0">
                <a:solidFill>
                  <a:srgbClr val="C00000"/>
                </a:solidFill>
                <a:effectLst>
                  <a:outerShdw blurRad="38100" dist="38100" dir="2700000" algn="tl">
                    <a:srgbClr val="000000">
                      <a:alpha val="43137"/>
                    </a:srgbClr>
                  </a:outerShdw>
                </a:effectLst>
              </a:rPr>
              <a:t>ZÁVĚR</a:t>
            </a:r>
            <a:endParaRPr lang="en-GB" i="1" dirty="0">
              <a:solidFill>
                <a:srgbClr val="C00000"/>
              </a:solidFill>
              <a:effectLst>
                <a:outerShdw blurRad="38100" dist="38100" dir="2700000" algn="tl">
                  <a:srgbClr val="000000">
                    <a:alpha val="43137"/>
                  </a:srgbClr>
                </a:outerShdw>
              </a:effectLst>
            </a:endParaRPr>
          </a:p>
        </p:txBody>
      </p:sp>
      <p:sp>
        <p:nvSpPr>
          <p:cNvPr id="3" name="Zástupný symbol pro obsah 2"/>
          <p:cNvSpPr>
            <a:spLocks noGrp="1"/>
          </p:cNvSpPr>
          <p:nvPr>
            <p:ph idx="1"/>
          </p:nvPr>
        </p:nvSpPr>
        <p:spPr>
          <a:xfrm>
            <a:off x="1159564" y="2893218"/>
            <a:ext cx="9872871" cy="1071563"/>
          </a:xfrm>
        </p:spPr>
        <p:txBody>
          <a:bodyPr>
            <a:normAutofit/>
          </a:bodyPr>
          <a:lstStyle/>
          <a:p>
            <a:r>
              <a:rPr lang="cs-CZ" sz="2800" dirty="0" err="1"/>
              <a:t>monomorfní</a:t>
            </a:r>
            <a:r>
              <a:rPr lang="cs-CZ" sz="2800" dirty="0"/>
              <a:t> komorová tachykardie s frekvencí přibližně 180/min</a:t>
            </a:r>
          </a:p>
        </p:txBody>
      </p:sp>
    </p:spTree>
    <p:extLst>
      <p:ext uri="{BB962C8B-B14F-4D97-AF65-F5344CB8AC3E}">
        <p14:creationId xmlns:p14="http://schemas.microsoft.com/office/powerpoint/2010/main" val="358986557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659A946-C908-45C0-A5D7-4270BFB83828}"/>
              </a:ext>
            </a:extLst>
          </p:cNvPr>
          <p:cNvSpPr>
            <a:spLocks noGrp="1"/>
          </p:cNvSpPr>
          <p:nvPr>
            <p:ph type="title"/>
          </p:nvPr>
        </p:nvSpPr>
        <p:spPr>
          <a:xfrm>
            <a:off x="838200" y="2249555"/>
            <a:ext cx="10515600" cy="2358890"/>
          </a:xfrm>
        </p:spPr>
        <p:txBody>
          <a:bodyPr>
            <a:normAutofit/>
          </a:bodyPr>
          <a:lstStyle/>
          <a:p>
            <a:pPr algn="ctr"/>
            <a:r>
              <a:rPr lang="cs-CZ" sz="6600" b="1" i="1" dirty="0">
                <a:solidFill>
                  <a:srgbClr val="00B0F0"/>
                </a:solidFill>
                <a:effectLst>
                  <a:outerShdw blurRad="38100" dist="38100" dir="2700000" algn="tl">
                    <a:srgbClr val="000000">
                      <a:alpha val="43137"/>
                    </a:srgbClr>
                  </a:outerShdw>
                </a:effectLst>
                <a:sym typeface="Symbol" panose="05050102010706020507" pitchFamily="18" charset="2"/>
              </a:rPr>
              <a:t>KAZUISTIKY</a:t>
            </a:r>
            <a:endParaRPr lang="cs-CZ" sz="6600" b="1" i="1" dirty="0">
              <a:solidFill>
                <a:srgbClr val="00B0F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58579315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143000" y="1895798"/>
            <a:ext cx="9875520" cy="1356360"/>
          </a:xfrm>
        </p:spPr>
        <p:txBody>
          <a:bodyPr>
            <a:normAutofit/>
          </a:bodyPr>
          <a:lstStyle/>
          <a:p>
            <a:pPr algn="ctr"/>
            <a:r>
              <a:rPr lang="cs-CZ" sz="4800" b="0" i="1" cap="none" dirty="0"/>
              <a:t>Kazuistika č</a:t>
            </a:r>
            <a:r>
              <a:rPr lang="cs-CZ" sz="4800" b="0" i="1" dirty="0"/>
              <a:t>.1</a:t>
            </a:r>
          </a:p>
        </p:txBody>
      </p:sp>
      <p:sp>
        <p:nvSpPr>
          <p:cNvPr id="3" name="Podnadpis 2"/>
          <p:cNvSpPr>
            <a:spLocks noGrp="1"/>
          </p:cNvSpPr>
          <p:nvPr>
            <p:ph idx="1"/>
          </p:nvPr>
        </p:nvSpPr>
        <p:spPr>
          <a:xfrm>
            <a:off x="1143000" y="3252158"/>
            <a:ext cx="9872871" cy="2843842"/>
          </a:xfrm>
        </p:spPr>
        <p:txBody>
          <a:bodyPr>
            <a:normAutofit/>
          </a:bodyPr>
          <a:lstStyle/>
          <a:p>
            <a:pPr marL="45720" indent="0" algn="ctr">
              <a:buNone/>
            </a:pPr>
            <a:r>
              <a:rPr lang="cs-CZ" sz="4000" dirty="0"/>
              <a:t>Pacient ve věku </a:t>
            </a:r>
            <a:r>
              <a:rPr lang="cs-CZ" sz="4000" b="1" dirty="0"/>
              <a:t>75 let </a:t>
            </a:r>
            <a:r>
              <a:rPr lang="cs-CZ" sz="4000" dirty="0"/>
              <a:t>hospitalizován pro </a:t>
            </a:r>
            <a:r>
              <a:rPr lang="cs-CZ" sz="4000" b="1" dirty="0"/>
              <a:t>purulentní meningitidu.</a:t>
            </a:r>
            <a:endParaRPr lang="cs-CZ" sz="4000" dirty="0"/>
          </a:p>
        </p:txBody>
      </p:sp>
    </p:spTree>
    <p:extLst>
      <p:ext uri="{BB962C8B-B14F-4D97-AF65-F5344CB8AC3E}">
        <p14:creationId xmlns:p14="http://schemas.microsoft.com/office/powerpoint/2010/main" val="23281165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5DD91C1-4E7B-6039-ECA6-3864962DD487}"/>
              </a:ext>
            </a:extLst>
          </p:cNvPr>
          <p:cNvSpPr>
            <a:spLocks noGrp="1"/>
          </p:cNvSpPr>
          <p:nvPr>
            <p:ph type="title"/>
          </p:nvPr>
        </p:nvSpPr>
        <p:spPr>
          <a:xfrm>
            <a:off x="1143000" y="609600"/>
            <a:ext cx="10744200" cy="1356360"/>
          </a:xfrm>
        </p:spPr>
        <p:txBody>
          <a:bodyPr/>
          <a:lstStyle/>
          <a:p>
            <a:r>
              <a:rPr lang="sk-SK" dirty="0"/>
              <a:t>S čím prichádza pacient? (príznaky arytmií)</a:t>
            </a:r>
          </a:p>
        </p:txBody>
      </p:sp>
      <p:sp>
        <p:nvSpPr>
          <p:cNvPr id="3" name="Zástupný objekt pre obsah 2">
            <a:extLst>
              <a:ext uri="{FF2B5EF4-FFF2-40B4-BE49-F238E27FC236}">
                <a16:creationId xmlns:a16="http://schemas.microsoft.com/office/drawing/2014/main" id="{F6BF9084-2B28-9E21-CE15-1619B2CC0C78}"/>
              </a:ext>
            </a:extLst>
          </p:cNvPr>
          <p:cNvSpPr>
            <a:spLocks noGrp="1"/>
          </p:cNvSpPr>
          <p:nvPr>
            <p:ph idx="1"/>
          </p:nvPr>
        </p:nvSpPr>
        <p:spPr/>
        <p:txBody>
          <a:bodyPr/>
          <a:lstStyle/>
          <a:p>
            <a:r>
              <a:rPr lang="sk-SK" sz="2800" b="1" dirty="0" err="1"/>
              <a:t>palpitace</a:t>
            </a:r>
            <a:r>
              <a:rPr lang="sk-SK" sz="2800" b="1" dirty="0"/>
              <a:t>; </a:t>
            </a:r>
          </a:p>
          <a:p>
            <a:r>
              <a:rPr lang="sk-SK" sz="2800" b="1" dirty="0"/>
              <a:t>↓ </a:t>
            </a:r>
            <a:r>
              <a:rPr lang="sk-SK" sz="2800" b="1" dirty="0" err="1"/>
              <a:t>minutový</a:t>
            </a:r>
            <a:r>
              <a:rPr lang="sk-SK" sz="2800" b="1" dirty="0"/>
              <a:t> srdeční </a:t>
            </a:r>
            <a:r>
              <a:rPr lang="sk-SK" sz="2800" b="1" dirty="0" err="1"/>
              <a:t>výdej</a:t>
            </a:r>
            <a:r>
              <a:rPr lang="sk-SK" sz="2800" b="1" dirty="0"/>
              <a:t>; </a:t>
            </a:r>
          </a:p>
          <a:p>
            <a:pPr lvl="1"/>
            <a:r>
              <a:rPr lang="sk-SK" sz="2800" dirty="0" err="1"/>
              <a:t>slabost</a:t>
            </a:r>
            <a:r>
              <a:rPr lang="sk-SK" sz="2800" dirty="0"/>
              <a:t>, </a:t>
            </a:r>
          </a:p>
          <a:p>
            <a:pPr lvl="1"/>
            <a:r>
              <a:rPr lang="sk-SK" sz="2800" dirty="0"/>
              <a:t>únava </a:t>
            </a:r>
          </a:p>
          <a:p>
            <a:pPr lvl="1"/>
            <a:r>
              <a:rPr lang="sk-SK" sz="2800" dirty="0" err="1"/>
              <a:t>Vertigo</a:t>
            </a:r>
            <a:endParaRPr lang="sk-SK" sz="2800" dirty="0"/>
          </a:p>
          <a:p>
            <a:pPr lvl="1"/>
            <a:r>
              <a:rPr lang="sk-SK" sz="2800" dirty="0"/>
              <a:t> </a:t>
            </a:r>
            <a:r>
              <a:rPr lang="sk-SK" sz="2800" dirty="0" err="1"/>
              <a:t>presynkopa</a:t>
            </a:r>
            <a:r>
              <a:rPr lang="sk-SK" sz="2800" dirty="0"/>
              <a:t>, synkopa</a:t>
            </a:r>
          </a:p>
          <a:p>
            <a:pPr lvl="1"/>
            <a:r>
              <a:rPr lang="sk-SK" sz="2800" dirty="0"/>
              <a:t> </a:t>
            </a:r>
            <a:r>
              <a:rPr lang="sk-SK" sz="2800" dirty="0" err="1"/>
              <a:t>dušnost</a:t>
            </a:r>
            <a:r>
              <a:rPr lang="sk-SK" sz="2800" dirty="0"/>
              <a:t>, </a:t>
            </a:r>
            <a:r>
              <a:rPr lang="sk-SK" sz="2800" dirty="0" err="1"/>
              <a:t>hypotenze</a:t>
            </a:r>
            <a:r>
              <a:rPr lang="sk-SK" sz="2800" dirty="0"/>
              <a:t>, šok </a:t>
            </a:r>
          </a:p>
          <a:p>
            <a:pPr lvl="1"/>
            <a:r>
              <a:rPr lang="sk-SK" sz="2800" dirty="0" err="1"/>
              <a:t>stenokardie</a:t>
            </a:r>
            <a:endParaRPr lang="sk-SK" sz="2800" dirty="0"/>
          </a:p>
        </p:txBody>
      </p:sp>
      <p:sp>
        <p:nvSpPr>
          <p:cNvPr id="4" name="BlokTextu 3">
            <a:extLst>
              <a:ext uri="{FF2B5EF4-FFF2-40B4-BE49-F238E27FC236}">
                <a16:creationId xmlns:a16="http://schemas.microsoft.com/office/drawing/2014/main" id="{D8270DCC-282F-9686-D9CE-64C40A7D8637}"/>
              </a:ext>
            </a:extLst>
          </p:cNvPr>
          <p:cNvSpPr txBox="1"/>
          <p:nvPr/>
        </p:nvSpPr>
        <p:spPr>
          <a:xfrm>
            <a:off x="7343775" y="5229225"/>
            <a:ext cx="3304110" cy="523220"/>
          </a:xfrm>
          <a:prstGeom prst="rect">
            <a:avLst/>
          </a:prstGeom>
          <a:noFill/>
        </p:spPr>
        <p:txBody>
          <a:bodyPr wrap="none" rtlCol="0">
            <a:spAutoFit/>
          </a:bodyPr>
          <a:lstStyle/>
          <a:p>
            <a:r>
              <a:rPr lang="sk-SK" sz="2800" b="1" dirty="0"/>
              <a:t>náhla srdeční </a:t>
            </a:r>
            <a:r>
              <a:rPr lang="sk-SK" sz="2800" b="1" dirty="0" err="1"/>
              <a:t>smrt</a:t>
            </a:r>
            <a:r>
              <a:rPr lang="sk-SK" sz="2800" dirty="0"/>
              <a:t>...</a:t>
            </a:r>
          </a:p>
        </p:txBody>
      </p:sp>
      <p:sp>
        <p:nvSpPr>
          <p:cNvPr id="10" name="Nadpis 1">
            <a:extLst>
              <a:ext uri="{FF2B5EF4-FFF2-40B4-BE49-F238E27FC236}">
                <a16:creationId xmlns:a16="http://schemas.microsoft.com/office/drawing/2014/main" id="{C51F7342-235B-DDC5-4D9F-66544189B8F2}"/>
              </a:ext>
            </a:extLst>
          </p:cNvPr>
          <p:cNvSpPr txBox="1">
            <a:spLocks/>
          </p:cNvSpPr>
          <p:nvPr/>
        </p:nvSpPr>
        <p:spPr>
          <a:xfrm>
            <a:off x="6958221" y="4076700"/>
            <a:ext cx="10744200" cy="135636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sk-SK" sz="3200" dirty="0"/>
              <a:t>Ak robíte na súdnom:</a:t>
            </a:r>
          </a:p>
        </p:txBody>
      </p:sp>
    </p:spTree>
    <p:extLst>
      <p:ext uri="{BB962C8B-B14F-4D97-AF65-F5344CB8AC3E}">
        <p14:creationId xmlns:p14="http://schemas.microsoft.com/office/powerpoint/2010/main" val="360776979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1.bp.blogspot.com/-rFboZ-HXCvQ/Umfk2uVO1PI/AAAAAAAABeM/Wuv2E8pAbas/s640/ekg+club_upraven%C3%BD-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11648" y="2"/>
            <a:ext cx="9256352"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Obdĺžnik 1">
            <a:extLst>
              <a:ext uri="{FF2B5EF4-FFF2-40B4-BE49-F238E27FC236}">
                <a16:creationId xmlns:a16="http://schemas.microsoft.com/office/drawing/2014/main" id="{B1B042DF-B35D-4A89-BF62-B43A468DABB7}"/>
              </a:ext>
            </a:extLst>
          </p:cNvPr>
          <p:cNvSpPr/>
          <p:nvPr/>
        </p:nvSpPr>
        <p:spPr>
          <a:xfrm>
            <a:off x="10668000" y="6252210"/>
            <a:ext cx="1273086" cy="338554"/>
          </a:xfrm>
          <a:prstGeom prst="rect">
            <a:avLst/>
          </a:prstGeom>
        </p:spPr>
        <p:txBody>
          <a:bodyPr wrap="square">
            <a:spAutoFit/>
          </a:bodyPr>
          <a:lstStyle/>
          <a:p>
            <a:r>
              <a:rPr lang="sk-SK" sz="800" i="1" dirty="0">
                <a:solidFill>
                  <a:schemeClr val="bg2">
                    <a:lumMod val="90000"/>
                  </a:schemeClr>
                </a:solidFill>
                <a:hlinkClick r:id="rId4">
                  <a:extLst>
                    <a:ext uri="{A12FA001-AC4F-418D-AE19-62706E023703}">
                      <ahyp:hlinkClr xmlns:ahyp="http://schemas.microsoft.com/office/drawing/2018/hyperlinkcolor" val="tx"/>
                    </a:ext>
                  </a:extLst>
                </a:hlinkClick>
              </a:rPr>
              <a:t>https://kardioblog.cz/pokrocili-av-blok-3-stupne-2/</a:t>
            </a:r>
            <a:endParaRPr lang="cs-CZ" sz="800" i="1" dirty="0">
              <a:solidFill>
                <a:schemeClr val="bg2">
                  <a:lumMod val="90000"/>
                </a:schemeClr>
              </a:solidFill>
            </a:endParaRPr>
          </a:p>
        </p:txBody>
      </p:sp>
      <p:sp>
        <p:nvSpPr>
          <p:cNvPr id="6" name="BlokTextu 5">
            <a:extLst>
              <a:ext uri="{FF2B5EF4-FFF2-40B4-BE49-F238E27FC236}">
                <a16:creationId xmlns:a16="http://schemas.microsoft.com/office/drawing/2014/main" id="{F04E6A9F-135B-4DAB-9EBF-0605A085086C}"/>
              </a:ext>
            </a:extLst>
          </p:cNvPr>
          <p:cNvSpPr txBox="1"/>
          <p:nvPr/>
        </p:nvSpPr>
        <p:spPr>
          <a:xfrm>
            <a:off x="419611" y="1082615"/>
            <a:ext cx="1984074" cy="461665"/>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r>
              <a:rPr lang="cs-CZ" sz="2400" dirty="0"/>
              <a:t>Kazuistika č.1</a:t>
            </a:r>
          </a:p>
        </p:txBody>
      </p:sp>
    </p:spTree>
    <p:extLst>
      <p:ext uri="{BB962C8B-B14F-4D97-AF65-F5344CB8AC3E}">
        <p14:creationId xmlns:p14="http://schemas.microsoft.com/office/powerpoint/2010/main" val="370945406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143000" y="609600"/>
            <a:ext cx="9875520" cy="880533"/>
          </a:xfrm>
        </p:spPr>
        <p:txBody>
          <a:bodyPr>
            <a:normAutofit/>
          </a:bodyPr>
          <a:lstStyle/>
          <a:p>
            <a:pPr algn="ctr"/>
            <a:r>
              <a:rPr lang="cs-CZ" sz="4000" i="1" dirty="0"/>
              <a:t>Popis EKG</a:t>
            </a:r>
            <a:endParaRPr lang="en-GB" sz="4000" i="1" dirty="0"/>
          </a:p>
        </p:txBody>
      </p:sp>
      <p:sp>
        <p:nvSpPr>
          <p:cNvPr id="3" name="Zástupný symbol pro obsah 2"/>
          <p:cNvSpPr>
            <a:spLocks noGrp="1"/>
          </p:cNvSpPr>
          <p:nvPr>
            <p:ph idx="1"/>
          </p:nvPr>
        </p:nvSpPr>
        <p:spPr>
          <a:xfrm>
            <a:off x="1145649" y="1490133"/>
            <a:ext cx="9872871" cy="4842933"/>
          </a:xfrm>
        </p:spPr>
        <p:txBody>
          <a:bodyPr>
            <a:normAutofit fontScale="92500" lnSpcReduction="10000"/>
          </a:bodyPr>
          <a:lstStyle/>
          <a:p>
            <a:r>
              <a:rPr lang="cs-CZ" sz="2400" dirty="0"/>
              <a:t>Rytmus: sinusový</a:t>
            </a:r>
          </a:p>
          <a:p>
            <a:r>
              <a:rPr lang="cs-CZ" sz="2400" dirty="0">
                <a:solidFill>
                  <a:srgbClr val="C00000"/>
                </a:solidFill>
              </a:rPr>
              <a:t>Akce srdeční:  nepravidelná</a:t>
            </a:r>
          </a:p>
          <a:p>
            <a:r>
              <a:rPr lang="cs-CZ" sz="2400" dirty="0"/>
              <a:t>Frekvence:  60/min </a:t>
            </a:r>
          </a:p>
          <a:p>
            <a:r>
              <a:rPr lang="cs-CZ" sz="2400" dirty="0"/>
              <a:t>Osa srdeční: v normě </a:t>
            </a:r>
          </a:p>
          <a:p>
            <a:r>
              <a:rPr lang="cs-CZ" sz="2400" dirty="0"/>
              <a:t>Vlna P: v normě</a:t>
            </a:r>
          </a:p>
          <a:p>
            <a:r>
              <a:rPr lang="cs-CZ" sz="2400" dirty="0">
                <a:solidFill>
                  <a:srgbClr val="C00000"/>
                </a:solidFill>
              </a:rPr>
              <a:t>PR: nepravidelný, proměnlivý</a:t>
            </a:r>
          </a:p>
          <a:p>
            <a:r>
              <a:rPr lang="cs-CZ" sz="2400" dirty="0"/>
              <a:t>QRS: štíhlý,  80ms </a:t>
            </a:r>
          </a:p>
          <a:p>
            <a:r>
              <a:rPr lang="cs-CZ" sz="2400" dirty="0"/>
              <a:t>ST: bez patologií, bez elevací </a:t>
            </a:r>
          </a:p>
          <a:p>
            <a:r>
              <a:rPr lang="cs-CZ" sz="2400" dirty="0"/>
              <a:t>Vlna T: bez patologií</a:t>
            </a:r>
          </a:p>
          <a:p>
            <a:r>
              <a:rPr lang="cs-CZ" sz="2400" dirty="0"/>
              <a:t>QT interval: v normě</a:t>
            </a:r>
          </a:p>
          <a:p>
            <a:pPr marL="0" indent="0" algn="ctr">
              <a:buNone/>
            </a:pPr>
            <a:r>
              <a:rPr lang="cs-CZ" sz="2400" b="1" dirty="0">
                <a:solidFill>
                  <a:srgbClr val="C00000"/>
                </a:solidFill>
              </a:rPr>
              <a:t>ZÁVĚR: AV blokáda 2. stupně</a:t>
            </a:r>
            <a:endParaRPr lang="en-GB" sz="2400" dirty="0">
              <a:solidFill>
                <a:srgbClr val="C00000"/>
              </a:solidFill>
            </a:endParaRPr>
          </a:p>
        </p:txBody>
      </p:sp>
    </p:spTree>
    <p:extLst>
      <p:ext uri="{BB962C8B-B14F-4D97-AF65-F5344CB8AC3E}">
        <p14:creationId xmlns:p14="http://schemas.microsoft.com/office/powerpoint/2010/main" val="135729542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a:xfrm>
            <a:off x="1919536" y="692696"/>
            <a:ext cx="8229600" cy="1143000"/>
          </a:xfrm>
        </p:spPr>
        <p:txBody>
          <a:bodyPr/>
          <a:lstStyle/>
          <a:p>
            <a:pPr algn="ctr"/>
            <a:r>
              <a:rPr lang="cs-CZ" i="1" dirty="0"/>
              <a:t>Kazuistika č. 2</a:t>
            </a:r>
            <a:endParaRPr lang="en-GB" i="1" dirty="0"/>
          </a:p>
        </p:txBody>
      </p:sp>
      <p:sp>
        <p:nvSpPr>
          <p:cNvPr id="3" name="Zástupný symbol pro obsah 2"/>
          <p:cNvSpPr>
            <a:spLocks noGrp="1"/>
          </p:cNvSpPr>
          <p:nvPr>
            <p:ph idx="1"/>
          </p:nvPr>
        </p:nvSpPr>
        <p:spPr/>
        <p:txBody>
          <a:bodyPr>
            <a:normAutofit/>
          </a:bodyPr>
          <a:lstStyle/>
          <a:p>
            <a:pPr>
              <a:lnSpc>
                <a:spcPct val="150000"/>
              </a:lnSpc>
            </a:pPr>
            <a:r>
              <a:rPr lang="cs-CZ" dirty="0"/>
              <a:t>pacientka </a:t>
            </a:r>
            <a:r>
              <a:rPr lang="cs-CZ" b="1" dirty="0"/>
              <a:t>75 let</a:t>
            </a:r>
            <a:r>
              <a:rPr lang="cs-CZ" dirty="0"/>
              <a:t>, </a:t>
            </a:r>
            <a:r>
              <a:rPr lang="cs-CZ" b="1" dirty="0" err="1"/>
              <a:t>hypertonička</a:t>
            </a:r>
            <a:endParaRPr lang="cs-CZ" dirty="0"/>
          </a:p>
          <a:p>
            <a:pPr>
              <a:lnSpc>
                <a:spcPct val="150000"/>
              </a:lnSpc>
            </a:pPr>
            <a:r>
              <a:rPr lang="cs-CZ" dirty="0"/>
              <a:t>s ničím jiným se </a:t>
            </a:r>
            <a:r>
              <a:rPr lang="cs-CZ" b="1" dirty="0"/>
              <a:t>neléčí</a:t>
            </a:r>
            <a:endParaRPr lang="cs-CZ" dirty="0"/>
          </a:p>
          <a:p>
            <a:pPr>
              <a:lnSpc>
                <a:spcPct val="150000"/>
              </a:lnSpc>
            </a:pPr>
            <a:r>
              <a:rPr lang="cs-CZ" dirty="0"/>
              <a:t>přivezená RZP pro </a:t>
            </a:r>
            <a:r>
              <a:rPr lang="cs-CZ" b="1" dirty="0"/>
              <a:t>bolest na hrudi</a:t>
            </a:r>
            <a:r>
              <a:rPr lang="cs-CZ" dirty="0"/>
              <a:t>, která vystřeluje do </a:t>
            </a:r>
            <a:r>
              <a:rPr lang="cs-CZ" b="1" dirty="0"/>
              <a:t>LHK</a:t>
            </a:r>
            <a:endParaRPr lang="cs-CZ" dirty="0"/>
          </a:p>
          <a:p>
            <a:pPr>
              <a:lnSpc>
                <a:spcPct val="150000"/>
              </a:lnSpc>
            </a:pPr>
            <a:r>
              <a:rPr lang="cs-CZ" dirty="0"/>
              <a:t>EKG </a:t>
            </a:r>
            <a:r>
              <a:rPr lang="cs-CZ" b="1" dirty="0"/>
              <a:t>bez ischemických </a:t>
            </a:r>
            <a:r>
              <a:rPr lang="cs-CZ" dirty="0"/>
              <a:t>změn</a:t>
            </a:r>
          </a:p>
          <a:p>
            <a:pPr>
              <a:lnSpc>
                <a:spcPct val="150000"/>
              </a:lnSpc>
            </a:pPr>
            <a:r>
              <a:rPr lang="cs-CZ" dirty="0"/>
              <a:t>na spádové ambulanci opět natočeno EKG (*)</a:t>
            </a:r>
          </a:p>
          <a:p>
            <a:endParaRPr lang="cs-CZ" dirty="0"/>
          </a:p>
          <a:p>
            <a:endParaRPr lang="cs-CZ" dirty="0"/>
          </a:p>
        </p:txBody>
      </p:sp>
    </p:spTree>
    <p:extLst>
      <p:ext uri="{BB962C8B-B14F-4D97-AF65-F5344CB8AC3E}">
        <p14:creationId xmlns:p14="http://schemas.microsoft.com/office/powerpoint/2010/main" val="347647008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Zástupný symbol pro obsah 4" descr="Obsah obrázku text&#10;&#10;Popis vygenerován s velmi vysokou mírou spolehlivosti"/>
          <p:cNvPicPr>
            <a:picLocks noChangeAspect="1"/>
          </p:cNvPicPr>
          <p:nvPr/>
        </p:nvPicPr>
        <p:blipFill rotWithShape="1">
          <a:blip r:embed="rId3">
            <a:extLst>
              <a:ext uri="{28A0092B-C50C-407E-A947-70E740481C1C}">
                <a14:useLocalDpi xmlns:a14="http://schemas.microsoft.com/office/drawing/2010/main" val="0"/>
              </a:ext>
            </a:extLst>
          </a:blip>
          <a:srcRect t="27639" b="4583"/>
          <a:stretch/>
        </p:blipFill>
        <p:spPr>
          <a:xfrm>
            <a:off x="367536" y="453815"/>
            <a:ext cx="11475799" cy="5833532"/>
          </a:xfrm>
          <a:prstGeom prst="rect">
            <a:avLst/>
          </a:prstGeom>
        </p:spPr>
      </p:pic>
      <p:sp>
        <p:nvSpPr>
          <p:cNvPr id="3" name="BlokTextu 2">
            <a:extLst>
              <a:ext uri="{FF2B5EF4-FFF2-40B4-BE49-F238E27FC236}">
                <a16:creationId xmlns:a16="http://schemas.microsoft.com/office/drawing/2014/main" id="{ABFF572D-5B69-4D9D-B049-A175C0DB7F41}"/>
              </a:ext>
            </a:extLst>
          </p:cNvPr>
          <p:cNvSpPr txBox="1"/>
          <p:nvPr/>
        </p:nvSpPr>
        <p:spPr>
          <a:xfrm>
            <a:off x="348665" y="339820"/>
            <a:ext cx="1984074" cy="461665"/>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r>
              <a:rPr lang="cs-CZ" sz="2400" dirty="0"/>
              <a:t>Kazuistika č.2</a:t>
            </a:r>
          </a:p>
        </p:txBody>
      </p:sp>
    </p:spTree>
    <p:extLst>
      <p:ext uri="{BB962C8B-B14F-4D97-AF65-F5344CB8AC3E}">
        <p14:creationId xmlns:p14="http://schemas.microsoft.com/office/powerpoint/2010/main" val="138798490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143000" y="609600"/>
            <a:ext cx="9875520" cy="855133"/>
          </a:xfrm>
        </p:spPr>
        <p:txBody>
          <a:bodyPr>
            <a:normAutofit/>
          </a:bodyPr>
          <a:lstStyle/>
          <a:p>
            <a:pPr algn="ctr"/>
            <a:r>
              <a:rPr lang="cs-CZ" sz="4000" i="1" dirty="0"/>
              <a:t>Popis EKG</a:t>
            </a:r>
          </a:p>
        </p:txBody>
      </p:sp>
      <p:sp>
        <p:nvSpPr>
          <p:cNvPr id="3" name="Zástupný symbol pro obsah 2"/>
          <p:cNvSpPr>
            <a:spLocks noGrp="1"/>
          </p:cNvSpPr>
          <p:nvPr>
            <p:ph idx="1"/>
          </p:nvPr>
        </p:nvSpPr>
        <p:spPr>
          <a:xfrm>
            <a:off x="1143000" y="1464733"/>
            <a:ext cx="9795933" cy="4936067"/>
          </a:xfrm>
        </p:spPr>
        <p:txBody>
          <a:bodyPr>
            <a:normAutofit/>
          </a:bodyPr>
          <a:lstStyle/>
          <a:p>
            <a:r>
              <a:rPr lang="cs-CZ" sz="2400" dirty="0"/>
              <a:t>Akce srdeční: pravidelná</a:t>
            </a:r>
          </a:p>
          <a:p>
            <a:r>
              <a:rPr lang="cs-CZ" sz="2400" dirty="0"/>
              <a:t>Rytmus: sinusový</a:t>
            </a:r>
          </a:p>
          <a:p>
            <a:r>
              <a:rPr lang="cs-CZ" sz="2400" dirty="0"/>
              <a:t>Frekvence:  78/min</a:t>
            </a:r>
          </a:p>
          <a:p>
            <a:r>
              <a:rPr lang="cs-CZ" sz="2400" dirty="0"/>
              <a:t>Osa: deviace doleva</a:t>
            </a:r>
          </a:p>
          <a:p>
            <a:r>
              <a:rPr lang="cs-CZ" sz="2400" dirty="0"/>
              <a:t>Vlna P: v normě</a:t>
            </a:r>
          </a:p>
          <a:p>
            <a:r>
              <a:rPr lang="cs-CZ" sz="2400" dirty="0">
                <a:solidFill>
                  <a:srgbClr val="C00000"/>
                </a:solidFill>
              </a:rPr>
              <a:t>QRS komplex: rozšířený, 120 </a:t>
            </a:r>
            <a:r>
              <a:rPr lang="cs-CZ" sz="2400" dirty="0" err="1">
                <a:solidFill>
                  <a:srgbClr val="C00000"/>
                </a:solidFill>
              </a:rPr>
              <a:t>ms</a:t>
            </a:r>
            <a:r>
              <a:rPr lang="cs-CZ" sz="2400" dirty="0">
                <a:solidFill>
                  <a:srgbClr val="C00000"/>
                </a:solidFill>
              </a:rPr>
              <a:t>, V svody – BPRT + LAH </a:t>
            </a:r>
          </a:p>
          <a:p>
            <a:r>
              <a:rPr lang="cs-CZ" sz="2400" dirty="0"/>
              <a:t>ST úseky: </a:t>
            </a:r>
            <a:r>
              <a:rPr lang="cs-CZ" sz="2400" dirty="0">
                <a:solidFill>
                  <a:srgbClr val="C00000"/>
                </a:solidFill>
              </a:rPr>
              <a:t>ELEVACE V1-V4, deprese II, III, </a:t>
            </a:r>
            <a:r>
              <a:rPr lang="cs-CZ" sz="2400" dirty="0" err="1">
                <a:solidFill>
                  <a:srgbClr val="C00000"/>
                </a:solidFill>
              </a:rPr>
              <a:t>aVF</a:t>
            </a:r>
            <a:endParaRPr lang="cs-CZ" sz="2400" dirty="0">
              <a:solidFill>
                <a:srgbClr val="C00000"/>
              </a:solidFill>
            </a:endParaRPr>
          </a:p>
          <a:p>
            <a:r>
              <a:rPr lang="cs-CZ" sz="2400" dirty="0"/>
              <a:t>Vlna T: </a:t>
            </a:r>
            <a:r>
              <a:rPr lang="cs-CZ" sz="2400" dirty="0" err="1">
                <a:solidFill>
                  <a:srgbClr val="C00000"/>
                </a:solidFill>
              </a:rPr>
              <a:t>diskonkordantní</a:t>
            </a:r>
            <a:r>
              <a:rPr lang="cs-CZ" sz="2400" dirty="0">
                <a:solidFill>
                  <a:srgbClr val="C00000"/>
                </a:solidFill>
              </a:rPr>
              <a:t> V1-V4, III </a:t>
            </a:r>
          </a:p>
          <a:p>
            <a:pPr marL="0" indent="0" algn="ctr">
              <a:buNone/>
            </a:pPr>
            <a:r>
              <a:rPr lang="cs-CZ" sz="2400" dirty="0">
                <a:solidFill>
                  <a:srgbClr val="C00000"/>
                </a:solidFill>
              </a:rPr>
              <a:t>ZÁVĚR:  </a:t>
            </a:r>
            <a:r>
              <a:rPr lang="cs-CZ" sz="2400" b="1" dirty="0">
                <a:solidFill>
                  <a:srgbClr val="C00000"/>
                </a:solidFill>
              </a:rPr>
              <a:t>BPRT + LAH, Infarkt  přední stěny</a:t>
            </a:r>
          </a:p>
          <a:p>
            <a:pPr marL="0" indent="0">
              <a:buNone/>
            </a:pPr>
            <a:endParaRPr lang="cs-CZ" sz="2400" dirty="0"/>
          </a:p>
        </p:txBody>
      </p:sp>
    </p:spTree>
    <p:extLst>
      <p:ext uri="{BB962C8B-B14F-4D97-AF65-F5344CB8AC3E}">
        <p14:creationId xmlns:p14="http://schemas.microsoft.com/office/powerpoint/2010/main" val="47203038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AD4C81B-AE46-4A55-B81F-5B0F3EE81783}"/>
              </a:ext>
            </a:extLst>
          </p:cNvPr>
          <p:cNvSpPr>
            <a:spLocks noGrp="1"/>
          </p:cNvSpPr>
          <p:nvPr>
            <p:ph type="title"/>
          </p:nvPr>
        </p:nvSpPr>
        <p:spPr/>
        <p:txBody>
          <a:bodyPr/>
          <a:lstStyle/>
          <a:p>
            <a:pPr algn="ctr"/>
            <a:r>
              <a:rPr lang="cs-CZ" i="1" dirty="0"/>
              <a:t>Zdroje</a:t>
            </a:r>
          </a:p>
        </p:txBody>
      </p:sp>
      <p:sp>
        <p:nvSpPr>
          <p:cNvPr id="3" name="Zástupný objekt pre obsah 2">
            <a:extLst>
              <a:ext uri="{FF2B5EF4-FFF2-40B4-BE49-F238E27FC236}">
                <a16:creationId xmlns:a16="http://schemas.microsoft.com/office/drawing/2014/main" id="{9DA40C7B-CA2D-459F-B0C4-C18BA3B5F0F4}"/>
              </a:ext>
            </a:extLst>
          </p:cNvPr>
          <p:cNvSpPr>
            <a:spLocks noGrp="1"/>
          </p:cNvSpPr>
          <p:nvPr>
            <p:ph idx="1"/>
          </p:nvPr>
        </p:nvSpPr>
        <p:spPr>
          <a:xfrm>
            <a:off x="1143000" y="2057400"/>
            <a:ext cx="10124268" cy="4038600"/>
          </a:xfrm>
        </p:spPr>
        <p:txBody>
          <a:bodyPr>
            <a:normAutofit/>
          </a:bodyPr>
          <a:lstStyle/>
          <a:p>
            <a:r>
              <a:rPr lang="sk-SK" sz="2000" dirty="0"/>
              <a:t>HAMPTON, John R. </a:t>
            </a:r>
            <a:r>
              <a:rPr lang="sk-SK" sz="2000" i="1" dirty="0"/>
              <a:t>EKG: </a:t>
            </a:r>
            <a:r>
              <a:rPr lang="sk-SK" sz="2000" i="1" dirty="0" err="1"/>
              <a:t>stručně</a:t>
            </a:r>
            <a:r>
              <a:rPr lang="sk-SK" sz="2000" i="1" dirty="0"/>
              <a:t>, </a:t>
            </a:r>
            <a:r>
              <a:rPr lang="sk-SK" sz="2000" i="1" dirty="0" err="1"/>
              <a:t>jasně</a:t>
            </a:r>
            <a:r>
              <a:rPr lang="sk-SK" sz="2000" i="1" dirty="0"/>
              <a:t>, </a:t>
            </a:r>
            <a:r>
              <a:rPr lang="sk-SK" sz="2000" i="1" dirty="0" err="1"/>
              <a:t>přehledně</a:t>
            </a:r>
            <a:r>
              <a:rPr lang="sk-SK" sz="2000" dirty="0"/>
              <a:t>. Vyd. 2., </a:t>
            </a:r>
            <a:r>
              <a:rPr lang="sk-SK" sz="2000" dirty="0" err="1"/>
              <a:t>rozš</a:t>
            </a:r>
            <a:r>
              <a:rPr lang="sk-SK" sz="2000" dirty="0"/>
              <a:t>. Praha: </a:t>
            </a:r>
            <a:r>
              <a:rPr lang="sk-SK" sz="2000" dirty="0" err="1"/>
              <a:t>Grada</a:t>
            </a:r>
            <a:r>
              <a:rPr lang="sk-SK" sz="2000" dirty="0"/>
              <a:t>, 2005. ISBN 80-247-0960-0.</a:t>
            </a:r>
          </a:p>
          <a:p>
            <a:r>
              <a:rPr lang="cs-CZ" sz="2000" dirty="0"/>
              <a:t>HAMPTON, John R. </a:t>
            </a:r>
            <a:r>
              <a:rPr lang="cs-CZ" sz="2000" i="1" dirty="0"/>
              <a:t>EKG v praxi: Překlad 4. vydání. 2. české vyd. Praha: Grada, 2007. 362 s</a:t>
            </a:r>
            <a:r>
              <a:rPr lang="cs-CZ" sz="2000" dirty="0"/>
              <a:t>. ISBN 978-80-247-1448-6.</a:t>
            </a:r>
          </a:p>
          <a:p>
            <a:r>
              <a:rPr lang="sk-SK" sz="2000" dirty="0" err="1"/>
              <a:t>Kardioblog</a:t>
            </a:r>
            <a:r>
              <a:rPr lang="sk-SK" sz="2000" dirty="0"/>
              <a:t> - </a:t>
            </a:r>
            <a:r>
              <a:rPr lang="sk-SK" sz="2000" dirty="0" err="1"/>
              <a:t>Kardiologie</a:t>
            </a:r>
            <a:r>
              <a:rPr lang="sk-SK" sz="2000" dirty="0"/>
              <a:t> </a:t>
            </a:r>
            <a:r>
              <a:rPr lang="sk-SK" sz="2000" dirty="0" err="1"/>
              <a:t>srozumitelnou</a:t>
            </a:r>
            <a:r>
              <a:rPr lang="sk-SK" sz="2000" dirty="0"/>
              <a:t> formou [online]. [cit. 23.8.2020]. Dostupné z: https://kardioblog.cz/  </a:t>
            </a:r>
          </a:p>
          <a:p>
            <a:r>
              <a:rPr lang="it-IT" sz="2000" dirty="0"/>
              <a:t>[online]. [cit. 20</a:t>
            </a:r>
            <a:r>
              <a:rPr lang="sk-SK" sz="2000" dirty="0"/>
              <a:t>20</a:t>
            </a:r>
            <a:r>
              <a:rPr lang="it-IT" sz="2000" dirty="0"/>
              <a:t>-0</a:t>
            </a:r>
            <a:r>
              <a:rPr lang="sk-SK" sz="2000" dirty="0"/>
              <a:t>8</a:t>
            </a:r>
            <a:r>
              <a:rPr lang="it-IT" sz="2000" dirty="0"/>
              <a:t>-2</a:t>
            </a:r>
            <a:r>
              <a:rPr lang="sk-SK" sz="2000" dirty="0"/>
              <a:t>3</a:t>
            </a:r>
            <a:r>
              <a:rPr lang="it-IT" sz="2000" dirty="0"/>
              <a:t>]. </a:t>
            </a:r>
            <a:r>
              <a:rPr lang="sk-SK" sz="2000" dirty="0">
                <a:hlinkClick r:id="rId2"/>
              </a:rPr>
              <a:t>http://ekg.kvalitne.cz/</a:t>
            </a:r>
            <a:endParaRPr lang="sk-SK" sz="2000" dirty="0"/>
          </a:p>
          <a:p>
            <a:r>
              <a:rPr lang="it-IT" sz="2000" dirty="0"/>
              <a:t>[online]. [cit. 20</a:t>
            </a:r>
            <a:r>
              <a:rPr lang="sk-SK" sz="2000" dirty="0"/>
              <a:t>20</a:t>
            </a:r>
            <a:r>
              <a:rPr lang="it-IT" sz="2000" dirty="0"/>
              <a:t>-0</a:t>
            </a:r>
            <a:r>
              <a:rPr lang="sk-SK" sz="2000" dirty="0"/>
              <a:t>8</a:t>
            </a:r>
            <a:r>
              <a:rPr lang="it-IT" sz="2000" dirty="0"/>
              <a:t>-2</a:t>
            </a:r>
            <a:r>
              <a:rPr lang="sk-SK" sz="2000" dirty="0"/>
              <a:t>3</a:t>
            </a:r>
            <a:r>
              <a:rPr lang="it-IT" sz="2000" dirty="0"/>
              <a:t>]. </a:t>
            </a:r>
            <a:r>
              <a:rPr lang="cs-CZ" sz="2000" dirty="0"/>
              <a:t> Dostupné z: </a:t>
            </a:r>
            <a:r>
              <a:rPr lang="sk-SK" sz="2000" dirty="0">
                <a:hlinkClick r:id="rId3"/>
              </a:rPr>
              <a:t>https://www.techmed.sk/ekg-a-arytmologia-kniha/</a:t>
            </a:r>
            <a:endParaRPr lang="sk-SK" sz="2000" dirty="0"/>
          </a:p>
          <a:p>
            <a:r>
              <a:rPr lang="sk-SK" sz="2000" dirty="0"/>
              <a:t>THALER, </a:t>
            </a:r>
            <a:r>
              <a:rPr lang="sk-SK" sz="2000" dirty="0" err="1"/>
              <a:t>Malcolm</a:t>
            </a:r>
            <a:r>
              <a:rPr lang="sk-SK" sz="2000" dirty="0"/>
              <a:t> S. </a:t>
            </a:r>
            <a:r>
              <a:rPr lang="sk-SK" sz="2000" i="1" dirty="0"/>
              <a:t>EKG a jeho klinické využití</a:t>
            </a:r>
            <a:r>
              <a:rPr lang="sk-SK" sz="2000" dirty="0"/>
              <a:t>. Praha: </a:t>
            </a:r>
            <a:r>
              <a:rPr lang="sk-SK" sz="2000" dirty="0" err="1"/>
              <a:t>Grada</a:t>
            </a:r>
            <a:r>
              <a:rPr lang="sk-SK" sz="2000" dirty="0"/>
              <a:t>, 2013. ISBN 978-80-247-4193-2.</a:t>
            </a:r>
          </a:p>
          <a:p>
            <a:r>
              <a:rPr lang="en-GB" sz="2000" dirty="0">
                <a:hlinkClick r:id="rId4"/>
              </a:rPr>
              <a:t>https://ecg.bidmc.harvard.edu/</a:t>
            </a:r>
            <a:endParaRPr lang="cs-CZ" sz="2000" dirty="0"/>
          </a:p>
        </p:txBody>
      </p:sp>
    </p:spTree>
    <p:extLst>
      <p:ext uri="{BB962C8B-B14F-4D97-AF65-F5344CB8AC3E}">
        <p14:creationId xmlns:p14="http://schemas.microsoft.com/office/powerpoint/2010/main" val="65260049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1987BA7-8005-442A-97DB-405D66002008}"/>
              </a:ext>
            </a:extLst>
          </p:cNvPr>
          <p:cNvSpPr>
            <a:spLocks noGrp="1"/>
          </p:cNvSpPr>
          <p:nvPr>
            <p:ph type="title"/>
          </p:nvPr>
        </p:nvSpPr>
        <p:spPr>
          <a:xfrm>
            <a:off x="1185333" y="2607732"/>
            <a:ext cx="9875520" cy="1356360"/>
          </a:xfrm>
        </p:spPr>
        <p:txBody>
          <a:bodyPr>
            <a:normAutofit/>
          </a:bodyPr>
          <a:lstStyle/>
          <a:p>
            <a:pPr algn="ctr"/>
            <a:r>
              <a:rPr lang="cs-CZ" sz="5400" i="1" dirty="0">
                <a:solidFill>
                  <a:srgbClr val="C00000"/>
                </a:solidFill>
              </a:rPr>
              <a:t>Děkujeme za pozornost!</a:t>
            </a:r>
          </a:p>
        </p:txBody>
      </p:sp>
    </p:spTree>
    <p:extLst>
      <p:ext uri="{BB962C8B-B14F-4D97-AF65-F5344CB8AC3E}">
        <p14:creationId xmlns:p14="http://schemas.microsoft.com/office/powerpoint/2010/main" val="326263587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ok 3" descr="Obrázok, na ktorom je text, diagram, rad, vývoj&#10;&#10;Automaticky generovaný popis">
            <a:extLst>
              <a:ext uri="{FF2B5EF4-FFF2-40B4-BE49-F238E27FC236}">
                <a16:creationId xmlns:a16="http://schemas.microsoft.com/office/drawing/2014/main" id="{AFC909CD-CC48-DB27-5FCE-63AEBC255F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5908278"/>
          </a:xfrm>
          <a:prstGeom prst="rect">
            <a:avLst/>
          </a:prstGeom>
        </p:spPr>
      </p:pic>
      <p:sp>
        <p:nvSpPr>
          <p:cNvPr id="3" name="BlokTextu 2">
            <a:extLst>
              <a:ext uri="{FF2B5EF4-FFF2-40B4-BE49-F238E27FC236}">
                <a16:creationId xmlns:a16="http://schemas.microsoft.com/office/drawing/2014/main" id="{DDB272B0-704E-8130-FC71-AE52B931A1DD}"/>
              </a:ext>
            </a:extLst>
          </p:cNvPr>
          <p:cNvSpPr txBox="1"/>
          <p:nvPr/>
        </p:nvSpPr>
        <p:spPr>
          <a:xfrm>
            <a:off x="1113761" y="6070312"/>
            <a:ext cx="2632387" cy="369332"/>
          </a:xfrm>
          <a:prstGeom prst="rect">
            <a:avLst/>
          </a:prstGeom>
          <a:noFill/>
        </p:spPr>
        <p:txBody>
          <a:bodyPr wrap="none" rtlCol="0">
            <a:spAutoFit/>
          </a:bodyPr>
          <a:lstStyle/>
          <a:p>
            <a:r>
              <a:rPr lang="sk-SK" dirty="0"/>
              <a:t>A = AV </a:t>
            </a:r>
            <a:r>
              <a:rPr lang="sk-SK" dirty="0" err="1"/>
              <a:t>block</a:t>
            </a:r>
            <a:r>
              <a:rPr lang="sk-SK" dirty="0"/>
              <a:t> II 2:1 + </a:t>
            </a:r>
            <a:r>
              <a:rPr lang="cs-CZ" sz="1800" dirty="0"/>
              <a:t>BLRT</a:t>
            </a:r>
            <a:r>
              <a:rPr lang="sk-SK" dirty="0"/>
              <a:t> </a:t>
            </a:r>
          </a:p>
        </p:txBody>
      </p:sp>
      <p:sp>
        <p:nvSpPr>
          <p:cNvPr id="9" name="BlokTextu 8">
            <a:extLst>
              <a:ext uri="{FF2B5EF4-FFF2-40B4-BE49-F238E27FC236}">
                <a16:creationId xmlns:a16="http://schemas.microsoft.com/office/drawing/2014/main" id="{56C4C3FC-72FB-13A9-54BB-F4794AEBCF86}"/>
              </a:ext>
            </a:extLst>
          </p:cNvPr>
          <p:cNvSpPr txBox="1"/>
          <p:nvPr/>
        </p:nvSpPr>
        <p:spPr>
          <a:xfrm>
            <a:off x="3904863" y="6068786"/>
            <a:ext cx="2633991" cy="369332"/>
          </a:xfrm>
          <a:prstGeom prst="rect">
            <a:avLst/>
          </a:prstGeom>
          <a:noFill/>
        </p:spPr>
        <p:txBody>
          <a:bodyPr wrap="none" rtlCol="0">
            <a:spAutoFit/>
          </a:bodyPr>
          <a:lstStyle/>
          <a:p>
            <a:r>
              <a:rPr lang="sk-SK" dirty="0"/>
              <a:t>B = AV </a:t>
            </a:r>
            <a:r>
              <a:rPr lang="sk-SK" dirty="0" err="1"/>
              <a:t>block</a:t>
            </a:r>
            <a:r>
              <a:rPr lang="sk-SK" dirty="0"/>
              <a:t> II 2:1 + </a:t>
            </a:r>
            <a:r>
              <a:rPr lang="cs-CZ" sz="1800" dirty="0"/>
              <a:t>BPRT</a:t>
            </a:r>
            <a:r>
              <a:rPr lang="sk-SK" dirty="0"/>
              <a:t> </a:t>
            </a:r>
          </a:p>
        </p:txBody>
      </p:sp>
      <p:sp>
        <p:nvSpPr>
          <p:cNvPr id="10" name="BlokTextu 9">
            <a:extLst>
              <a:ext uri="{FF2B5EF4-FFF2-40B4-BE49-F238E27FC236}">
                <a16:creationId xmlns:a16="http://schemas.microsoft.com/office/drawing/2014/main" id="{386F4ED5-9176-1294-81F2-D8C9EB472181}"/>
              </a:ext>
            </a:extLst>
          </p:cNvPr>
          <p:cNvSpPr txBox="1"/>
          <p:nvPr/>
        </p:nvSpPr>
        <p:spPr>
          <a:xfrm>
            <a:off x="6501980" y="6101443"/>
            <a:ext cx="2416046" cy="369332"/>
          </a:xfrm>
          <a:prstGeom prst="rect">
            <a:avLst/>
          </a:prstGeom>
          <a:noFill/>
        </p:spPr>
        <p:txBody>
          <a:bodyPr wrap="none" rtlCol="0">
            <a:spAutoFit/>
          </a:bodyPr>
          <a:lstStyle/>
          <a:p>
            <a:r>
              <a:rPr lang="sk-SK" dirty="0"/>
              <a:t>C = </a:t>
            </a:r>
            <a:r>
              <a:rPr lang="sk-SK" dirty="0" err="1"/>
              <a:t>Mobits</a:t>
            </a:r>
            <a:r>
              <a:rPr lang="sk-SK" dirty="0"/>
              <a:t> II 2:1 + </a:t>
            </a:r>
            <a:r>
              <a:rPr lang="cs-CZ" sz="1800" dirty="0"/>
              <a:t>BLRT</a:t>
            </a:r>
            <a:endParaRPr lang="sk-SK" dirty="0"/>
          </a:p>
        </p:txBody>
      </p:sp>
      <p:sp>
        <p:nvSpPr>
          <p:cNvPr id="11" name="BlokTextu 10">
            <a:extLst>
              <a:ext uri="{FF2B5EF4-FFF2-40B4-BE49-F238E27FC236}">
                <a16:creationId xmlns:a16="http://schemas.microsoft.com/office/drawing/2014/main" id="{816B7633-3EED-E901-FAD7-3BBD4940489A}"/>
              </a:ext>
            </a:extLst>
          </p:cNvPr>
          <p:cNvSpPr txBox="1"/>
          <p:nvPr/>
        </p:nvSpPr>
        <p:spPr>
          <a:xfrm>
            <a:off x="9107113" y="6068786"/>
            <a:ext cx="2180340" cy="369332"/>
          </a:xfrm>
          <a:prstGeom prst="rect">
            <a:avLst/>
          </a:prstGeom>
          <a:noFill/>
        </p:spPr>
        <p:txBody>
          <a:bodyPr wrap="none" rtlCol="0">
            <a:spAutoFit/>
          </a:bodyPr>
          <a:lstStyle/>
          <a:p>
            <a:r>
              <a:rPr lang="sk-SK" dirty="0"/>
              <a:t>D = AV blok 1 + </a:t>
            </a:r>
            <a:r>
              <a:rPr lang="cs-CZ" sz="1800" dirty="0"/>
              <a:t>BPRT</a:t>
            </a:r>
            <a:endParaRPr lang="sk-SK" dirty="0"/>
          </a:p>
        </p:txBody>
      </p:sp>
      <p:sp>
        <p:nvSpPr>
          <p:cNvPr id="2" name="BlokTextu 1">
            <a:extLst>
              <a:ext uri="{FF2B5EF4-FFF2-40B4-BE49-F238E27FC236}">
                <a16:creationId xmlns:a16="http://schemas.microsoft.com/office/drawing/2014/main" id="{9FBA7627-0A6E-A7FA-71B7-C46400DCDA68}"/>
              </a:ext>
            </a:extLst>
          </p:cNvPr>
          <p:cNvSpPr txBox="1"/>
          <p:nvPr/>
        </p:nvSpPr>
        <p:spPr>
          <a:xfrm>
            <a:off x="0" y="5312363"/>
            <a:ext cx="3297361" cy="461665"/>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r>
              <a:rPr lang="cs-CZ" sz="2400" dirty="0"/>
              <a:t>Pacient, </a:t>
            </a:r>
            <a:r>
              <a:rPr lang="cs-CZ" sz="2400" dirty="0" err="1"/>
              <a:t>bolesť</a:t>
            </a:r>
            <a:r>
              <a:rPr lang="cs-CZ" sz="2400" dirty="0"/>
              <a:t> na hrudi</a:t>
            </a:r>
          </a:p>
        </p:txBody>
      </p:sp>
    </p:spTree>
    <p:extLst>
      <p:ext uri="{BB962C8B-B14F-4D97-AF65-F5344CB8AC3E}">
        <p14:creationId xmlns:p14="http://schemas.microsoft.com/office/powerpoint/2010/main" val="152105460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ok 3" descr="Obrázok, na ktorom je text, diagram, rad, vývoj&#10;&#10;Automaticky generovaný popis">
            <a:extLst>
              <a:ext uri="{FF2B5EF4-FFF2-40B4-BE49-F238E27FC236}">
                <a16:creationId xmlns:a16="http://schemas.microsoft.com/office/drawing/2014/main" id="{AFC909CD-CC48-DB27-5FCE-63AEBC255F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5908278"/>
          </a:xfrm>
          <a:prstGeom prst="rect">
            <a:avLst/>
          </a:prstGeom>
        </p:spPr>
      </p:pic>
      <p:sp>
        <p:nvSpPr>
          <p:cNvPr id="7" name="BlokTextu 6">
            <a:extLst>
              <a:ext uri="{FF2B5EF4-FFF2-40B4-BE49-F238E27FC236}">
                <a16:creationId xmlns:a16="http://schemas.microsoft.com/office/drawing/2014/main" id="{5EDE9566-953C-4369-4A7E-9E319F51F089}"/>
              </a:ext>
            </a:extLst>
          </p:cNvPr>
          <p:cNvSpPr txBox="1"/>
          <p:nvPr/>
        </p:nvSpPr>
        <p:spPr>
          <a:xfrm>
            <a:off x="1113761" y="6070312"/>
            <a:ext cx="2632387" cy="369332"/>
          </a:xfrm>
          <a:prstGeom prst="rect">
            <a:avLst/>
          </a:prstGeom>
          <a:noFill/>
        </p:spPr>
        <p:txBody>
          <a:bodyPr wrap="none" rtlCol="0">
            <a:spAutoFit/>
          </a:bodyPr>
          <a:lstStyle/>
          <a:p>
            <a:r>
              <a:rPr lang="sk-SK" dirty="0"/>
              <a:t>A = AV </a:t>
            </a:r>
            <a:r>
              <a:rPr lang="sk-SK" dirty="0" err="1"/>
              <a:t>block</a:t>
            </a:r>
            <a:r>
              <a:rPr lang="sk-SK" dirty="0"/>
              <a:t> II 2:1 + </a:t>
            </a:r>
            <a:r>
              <a:rPr lang="cs-CZ" sz="1800" dirty="0"/>
              <a:t>BLRT</a:t>
            </a:r>
            <a:r>
              <a:rPr lang="sk-SK" dirty="0"/>
              <a:t> </a:t>
            </a:r>
          </a:p>
        </p:txBody>
      </p:sp>
      <p:sp>
        <p:nvSpPr>
          <p:cNvPr id="8" name="BlokTextu 7">
            <a:extLst>
              <a:ext uri="{FF2B5EF4-FFF2-40B4-BE49-F238E27FC236}">
                <a16:creationId xmlns:a16="http://schemas.microsoft.com/office/drawing/2014/main" id="{9B550BE6-CA57-99BC-D51D-C9C88FB138FE}"/>
              </a:ext>
            </a:extLst>
          </p:cNvPr>
          <p:cNvSpPr txBox="1"/>
          <p:nvPr/>
        </p:nvSpPr>
        <p:spPr>
          <a:xfrm>
            <a:off x="3904863" y="6068786"/>
            <a:ext cx="2751010" cy="369332"/>
          </a:xfrm>
          <a:prstGeom prst="rect">
            <a:avLst/>
          </a:prstGeom>
          <a:noFill/>
        </p:spPr>
        <p:txBody>
          <a:bodyPr wrap="none" rtlCol="0">
            <a:spAutoFit/>
          </a:bodyPr>
          <a:lstStyle/>
          <a:p>
            <a:r>
              <a:rPr lang="sk-SK" b="1" dirty="0"/>
              <a:t>B = AV </a:t>
            </a:r>
            <a:r>
              <a:rPr lang="sk-SK" b="1" dirty="0" err="1"/>
              <a:t>block</a:t>
            </a:r>
            <a:r>
              <a:rPr lang="sk-SK" b="1" dirty="0"/>
              <a:t> II 2:1 + </a:t>
            </a:r>
            <a:r>
              <a:rPr lang="cs-CZ" sz="1800" b="1" dirty="0"/>
              <a:t>BPRT</a:t>
            </a:r>
            <a:r>
              <a:rPr lang="sk-SK" b="1" dirty="0"/>
              <a:t> </a:t>
            </a:r>
          </a:p>
        </p:txBody>
      </p:sp>
      <p:sp>
        <p:nvSpPr>
          <p:cNvPr id="9" name="BlokTextu 8">
            <a:extLst>
              <a:ext uri="{FF2B5EF4-FFF2-40B4-BE49-F238E27FC236}">
                <a16:creationId xmlns:a16="http://schemas.microsoft.com/office/drawing/2014/main" id="{AE7EB49F-0681-C5B8-0FFE-32D8EC884F51}"/>
              </a:ext>
            </a:extLst>
          </p:cNvPr>
          <p:cNvSpPr txBox="1"/>
          <p:nvPr/>
        </p:nvSpPr>
        <p:spPr>
          <a:xfrm>
            <a:off x="6501980" y="6101443"/>
            <a:ext cx="2416046" cy="369332"/>
          </a:xfrm>
          <a:prstGeom prst="rect">
            <a:avLst/>
          </a:prstGeom>
          <a:noFill/>
        </p:spPr>
        <p:txBody>
          <a:bodyPr wrap="none" rtlCol="0">
            <a:spAutoFit/>
          </a:bodyPr>
          <a:lstStyle/>
          <a:p>
            <a:r>
              <a:rPr lang="sk-SK" dirty="0"/>
              <a:t>C = </a:t>
            </a:r>
            <a:r>
              <a:rPr lang="sk-SK" dirty="0" err="1"/>
              <a:t>Mobits</a:t>
            </a:r>
            <a:r>
              <a:rPr lang="sk-SK" dirty="0"/>
              <a:t> II 2:1 + </a:t>
            </a:r>
            <a:r>
              <a:rPr lang="cs-CZ" sz="1800" dirty="0"/>
              <a:t>BLRT</a:t>
            </a:r>
            <a:endParaRPr lang="sk-SK" dirty="0"/>
          </a:p>
        </p:txBody>
      </p:sp>
      <p:sp>
        <p:nvSpPr>
          <p:cNvPr id="14" name="BlokTextu 13">
            <a:extLst>
              <a:ext uri="{FF2B5EF4-FFF2-40B4-BE49-F238E27FC236}">
                <a16:creationId xmlns:a16="http://schemas.microsoft.com/office/drawing/2014/main" id="{63A5D149-8996-65F8-63C6-D00CD7820713}"/>
              </a:ext>
            </a:extLst>
          </p:cNvPr>
          <p:cNvSpPr txBox="1"/>
          <p:nvPr/>
        </p:nvSpPr>
        <p:spPr>
          <a:xfrm>
            <a:off x="9107113" y="6068786"/>
            <a:ext cx="2180340" cy="369332"/>
          </a:xfrm>
          <a:prstGeom prst="rect">
            <a:avLst/>
          </a:prstGeom>
          <a:noFill/>
        </p:spPr>
        <p:txBody>
          <a:bodyPr wrap="none" rtlCol="0">
            <a:spAutoFit/>
          </a:bodyPr>
          <a:lstStyle/>
          <a:p>
            <a:r>
              <a:rPr lang="sk-SK" dirty="0"/>
              <a:t>D = AV blok 1 + </a:t>
            </a:r>
            <a:r>
              <a:rPr lang="cs-CZ" sz="1800" dirty="0"/>
              <a:t>BPRT</a:t>
            </a:r>
            <a:endParaRPr lang="sk-SK" dirty="0"/>
          </a:p>
        </p:txBody>
      </p:sp>
    </p:spTree>
    <p:extLst>
      <p:ext uri="{BB962C8B-B14F-4D97-AF65-F5344CB8AC3E}">
        <p14:creationId xmlns:p14="http://schemas.microsoft.com/office/powerpoint/2010/main" val="20448688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860042" y="2662196"/>
            <a:ext cx="8463534" cy="1325563"/>
          </a:xfrm>
        </p:spPr>
        <p:txBody>
          <a:bodyPr>
            <a:normAutofit/>
          </a:bodyPr>
          <a:lstStyle/>
          <a:p>
            <a:pPr algn="ctr"/>
            <a:r>
              <a:rPr lang="cs-CZ" sz="4800" b="1" dirty="0"/>
              <a:t>1.Poruchy vedení = BLOKÁDY</a:t>
            </a:r>
            <a:endParaRPr lang="cs-CZ" sz="3100" b="1" i="1" dirty="0">
              <a:solidFill>
                <a:srgbClr val="FF0000"/>
              </a:solidFill>
            </a:endParaRPr>
          </a:p>
        </p:txBody>
      </p:sp>
    </p:spTree>
    <p:extLst>
      <p:ext uri="{BB962C8B-B14F-4D97-AF65-F5344CB8AC3E}">
        <p14:creationId xmlns:p14="http://schemas.microsoft.com/office/powerpoint/2010/main" val="34839716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ál 4">
            <a:extLst>
              <a:ext uri="{FF2B5EF4-FFF2-40B4-BE49-F238E27FC236}">
                <a16:creationId xmlns:a16="http://schemas.microsoft.com/office/drawing/2014/main" id="{97B3B451-48BC-4439-B1CA-F07A7ADDA6EC}"/>
              </a:ext>
            </a:extLst>
          </p:cNvPr>
          <p:cNvSpPr/>
          <p:nvPr/>
        </p:nvSpPr>
        <p:spPr>
          <a:xfrm>
            <a:off x="6527455" y="5286951"/>
            <a:ext cx="2353733" cy="897468"/>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cs-CZ"/>
          </a:p>
        </p:txBody>
      </p:sp>
      <p:sp>
        <p:nvSpPr>
          <p:cNvPr id="2" name="Nadpis 1"/>
          <p:cNvSpPr>
            <a:spLocks noGrp="1"/>
          </p:cNvSpPr>
          <p:nvPr>
            <p:ph type="title"/>
          </p:nvPr>
        </p:nvSpPr>
        <p:spPr>
          <a:xfrm>
            <a:off x="2584105" y="520003"/>
            <a:ext cx="7886700" cy="1325563"/>
          </a:xfrm>
        </p:spPr>
        <p:txBody>
          <a:bodyPr/>
          <a:lstStyle/>
          <a:p>
            <a:pPr algn="ctr"/>
            <a:r>
              <a:rPr lang="sk-SK" i="1" dirty="0">
                <a:solidFill>
                  <a:srgbClr val="C00000"/>
                </a:solidFill>
              </a:rPr>
              <a:t>Blokáda AV uzlu</a:t>
            </a:r>
          </a:p>
        </p:txBody>
      </p:sp>
      <p:sp>
        <p:nvSpPr>
          <p:cNvPr id="3" name="Zástupný symbol pro obsah 2"/>
          <p:cNvSpPr>
            <a:spLocks noGrp="1"/>
          </p:cNvSpPr>
          <p:nvPr>
            <p:ph idx="1"/>
          </p:nvPr>
        </p:nvSpPr>
        <p:spPr>
          <a:xfrm>
            <a:off x="2300337" y="1649413"/>
            <a:ext cx="7591325" cy="5019990"/>
          </a:xfrm>
        </p:spPr>
        <p:txBody>
          <a:bodyPr>
            <a:normAutofit/>
          </a:bodyPr>
          <a:lstStyle/>
          <a:p>
            <a:pPr marL="0" indent="0" algn="ctr">
              <a:buNone/>
            </a:pPr>
            <a:r>
              <a:rPr lang="cs-CZ" sz="3200" b="1" dirty="0"/>
              <a:t>1. stupeň</a:t>
            </a:r>
          </a:p>
          <a:p>
            <a:pPr marL="0" indent="0" algn="ctr">
              <a:buNone/>
            </a:pPr>
            <a:r>
              <a:rPr lang="cs-CZ" sz="3200" b="1" dirty="0"/>
              <a:t>2. stupeň</a:t>
            </a:r>
          </a:p>
          <a:p>
            <a:pPr marL="0" indent="0" algn="ctr">
              <a:buNone/>
            </a:pPr>
            <a:r>
              <a:rPr lang="cs-CZ" sz="3200" b="1" dirty="0"/>
              <a:t>3. stupeň</a:t>
            </a:r>
          </a:p>
          <a:p>
            <a:pPr marL="0" indent="0">
              <a:buNone/>
            </a:pPr>
            <a:endParaRPr lang="cs-CZ" b="1" dirty="0"/>
          </a:p>
          <a:p>
            <a:pPr marL="342900" indent="-342900"/>
            <a:r>
              <a:rPr lang="cs-CZ" sz="2400" u="sng" dirty="0"/>
              <a:t>místo:</a:t>
            </a:r>
            <a:r>
              <a:rPr lang="cs-CZ" sz="2400" dirty="0"/>
              <a:t>  </a:t>
            </a:r>
            <a:r>
              <a:rPr lang="cs-CZ" sz="2400" b="1" dirty="0"/>
              <a:t>AV uzel </a:t>
            </a:r>
            <a:r>
              <a:rPr lang="cs-CZ" sz="2400" dirty="0"/>
              <a:t>+ </a:t>
            </a:r>
            <a:r>
              <a:rPr lang="cs-CZ" sz="2400" b="1" dirty="0" err="1"/>
              <a:t>Hisův</a:t>
            </a:r>
            <a:r>
              <a:rPr lang="cs-CZ" sz="2400" b="1" dirty="0"/>
              <a:t> svazek</a:t>
            </a:r>
            <a:endParaRPr lang="cs-CZ" sz="2400" dirty="0"/>
          </a:p>
          <a:p>
            <a:pPr marL="342900" indent="-342900"/>
            <a:r>
              <a:rPr lang="cs-CZ" sz="2400" b="1" dirty="0"/>
              <a:t>nejzranitelnější</a:t>
            </a:r>
            <a:r>
              <a:rPr lang="cs-CZ" sz="2400" dirty="0"/>
              <a:t> z celého převodního systému</a:t>
            </a:r>
          </a:p>
          <a:p>
            <a:pPr marL="0" indent="0">
              <a:buNone/>
            </a:pPr>
            <a:endParaRPr lang="cs-CZ" dirty="0"/>
          </a:p>
          <a:p>
            <a:pPr marL="0" indent="0" algn="ctr">
              <a:buNone/>
            </a:pPr>
            <a:r>
              <a:rPr lang="cs-CZ" sz="3200" dirty="0"/>
              <a:t>Na EKG sledujeme: </a:t>
            </a:r>
            <a:r>
              <a:rPr lang="cs-CZ" sz="3200" b="1" u="sng" dirty="0">
                <a:solidFill>
                  <a:srgbClr val="FF0000"/>
                </a:solidFill>
              </a:rPr>
              <a:t>PQ interval </a:t>
            </a:r>
          </a:p>
        </p:txBody>
      </p:sp>
      <p:pic>
        <p:nvPicPr>
          <p:cNvPr id="3074" name="Picture 2" descr="https://www.techmed.sk/ekg-kniha/obr/400/1st-av-block.png">
            <a:extLst>
              <a:ext uri="{FF2B5EF4-FFF2-40B4-BE49-F238E27FC236}">
                <a16:creationId xmlns:a16="http://schemas.microsoft.com/office/drawing/2014/main" id="{819C152A-7721-4C20-8E9A-EBBDE630C2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4092" y="799338"/>
            <a:ext cx="2381250" cy="310515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av node conduction, pr interval, pr segment">
            <a:extLst>
              <a:ext uri="{FF2B5EF4-FFF2-40B4-BE49-F238E27FC236}">
                <a16:creationId xmlns:a16="http://schemas.microsoft.com/office/drawing/2014/main" id="{65FDA168-22BE-4A5E-AABC-A6BCA6E76CF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25455" y="1514174"/>
            <a:ext cx="2542888" cy="3829651"/>
          </a:xfrm>
          <a:prstGeom prst="rect">
            <a:avLst/>
          </a:prstGeom>
          <a:noFill/>
          <a:extLst>
            <a:ext uri="{909E8E84-426E-40DD-AFC4-6F175D3DCCD1}">
              <a14:hiddenFill xmlns:a14="http://schemas.microsoft.com/office/drawing/2010/main">
                <a:solidFill>
                  <a:srgbClr val="FFFFFF"/>
                </a:solidFill>
              </a14:hiddenFill>
            </a:ext>
          </a:extLst>
        </p:spPr>
      </p:pic>
      <p:sp>
        <p:nvSpPr>
          <p:cNvPr id="6" name="Obdĺžnik 5">
            <a:extLst>
              <a:ext uri="{FF2B5EF4-FFF2-40B4-BE49-F238E27FC236}">
                <a16:creationId xmlns:a16="http://schemas.microsoft.com/office/drawing/2014/main" id="{A3602458-0B22-448F-9A8A-89AFDEB6C816}"/>
              </a:ext>
            </a:extLst>
          </p:cNvPr>
          <p:cNvSpPr/>
          <p:nvPr/>
        </p:nvSpPr>
        <p:spPr>
          <a:xfrm>
            <a:off x="5276088" y="6419575"/>
            <a:ext cx="6693408" cy="215444"/>
          </a:xfrm>
          <a:prstGeom prst="rect">
            <a:avLst/>
          </a:prstGeom>
        </p:spPr>
        <p:txBody>
          <a:bodyPr wrap="square">
            <a:spAutoFit/>
          </a:bodyPr>
          <a:lstStyle/>
          <a:p>
            <a:pPr algn="r"/>
            <a:r>
              <a:rPr lang="sk-SK" sz="800" i="1" dirty="0">
                <a:solidFill>
                  <a:schemeClr val="bg2">
                    <a:lumMod val="75000"/>
                  </a:schemeClr>
                </a:solidFill>
              </a:rPr>
              <a:t>BLAHÚT, Peter. AV blokáda I. stupňa. </a:t>
            </a:r>
            <a:r>
              <a:rPr lang="sk-SK" sz="800" i="1" dirty="0" err="1">
                <a:solidFill>
                  <a:schemeClr val="bg2">
                    <a:lumMod val="75000"/>
                  </a:schemeClr>
                </a:solidFill>
              </a:rPr>
              <a:t>TECHmED</a:t>
            </a:r>
            <a:r>
              <a:rPr lang="sk-SK" sz="800" i="1" dirty="0">
                <a:solidFill>
                  <a:schemeClr val="bg2">
                    <a:lumMod val="75000"/>
                  </a:schemeClr>
                </a:solidFill>
              </a:rPr>
              <a:t> [online]. 2017 [cit. 2020-01-11]. Dostupné z: https://www.techmed.sk/ekg-a-arytmologia-kniha/</a:t>
            </a:r>
            <a:endParaRPr lang="cs-CZ" sz="800" i="1" dirty="0">
              <a:solidFill>
                <a:schemeClr val="bg2">
                  <a:lumMod val="75000"/>
                </a:schemeClr>
              </a:solidFill>
            </a:endParaRPr>
          </a:p>
        </p:txBody>
      </p:sp>
    </p:spTree>
    <p:extLst>
      <p:ext uri="{BB962C8B-B14F-4D97-AF65-F5344CB8AC3E}">
        <p14:creationId xmlns:p14="http://schemas.microsoft.com/office/powerpoint/2010/main" val="13339859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lgn="ctr"/>
            <a:r>
              <a:rPr lang="cs-CZ" i="1" dirty="0"/>
              <a:t>AV blokáda I. stupně</a:t>
            </a:r>
          </a:p>
        </p:txBody>
      </p:sp>
      <p:sp>
        <p:nvSpPr>
          <p:cNvPr id="3" name="Zástupný symbol pro obsah 2"/>
          <p:cNvSpPr>
            <a:spLocks noGrp="1"/>
          </p:cNvSpPr>
          <p:nvPr>
            <p:ph idx="1"/>
          </p:nvPr>
        </p:nvSpPr>
        <p:spPr>
          <a:xfrm>
            <a:off x="1445603" y="1965961"/>
            <a:ext cx="9681791" cy="4196012"/>
          </a:xfrm>
        </p:spPr>
        <p:txBody>
          <a:bodyPr/>
          <a:lstStyle/>
          <a:p>
            <a:pPr marL="457200" indent="-457200"/>
            <a:r>
              <a:rPr lang="cs-CZ" sz="2800" dirty="0"/>
              <a:t>v srdci: zpomalení vedení AV uzlem</a:t>
            </a:r>
          </a:p>
          <a:p>
            <a:pPr marL="457200" indent="-457200"/>
            <a:r>
              <a:rPr lang="cs-CZ" sz="2800" dirty="0"/>
              <a:t>na EKG: </a:t>
            </a:r>
            <a:r>
              <a:rPr lang="cs-CZ" sz="2800" b="1" dirty="0"/>
              <a:t>prodloužení PR </a:t>
            </a:r>
            <a:r>
              <a:rPr lang="cs-CZ" sz="2800" dirty="0"/>
              <a:t>intervalu nad normu (víc jak 200ms)</a:t>
            </a:r>
          </a:p>
          <a:p>
            <a:pPr marL="0" indent="0">
              <a:buNone/>
            </a:pPr>
            <a:endParaRPr lang="cs-CZ" dirty="0"/>
          </a:p>
          <a:p>
            <a:pPr marL="0" indent="0">
              <a:buNone/>
            </a:pPr>
            <a:endParaRPr lang="cs-CZ" dirty="0"/>
          </a:p>
        </p:txBody>
      </p:sp>
      <p:pic>
        <p:nvPicPr>
          <p:cNvPr id="2050" name="Picture 2" descr="https://lifeinthefastlane.com/wp-content/uploads/2011/02/1st-degree-heart-block-on-call.jpg"/>
          <p:cNvPicPr>
            <a:picLocks noChangeAspect="1" noChangeArrowheads="1"/>
          </p:cNvPicPr>
          <p:nvPr/>
        </p:nvPicPr>
        <p:blipFill rotWithShape="1">
          <a:blip r:embed="rId3">
            <a:extLst>
              <a:ext uri="{28A0092B-C50C-407E-A947-70E740481C1C}">
                <a14:useLocalDpi xmlns:a14="http://schemas.microsoft.com/office/drawing/2010/main" val="0"/>
              </a:ext>
            </a:extLst>
          </a:blip>
          <a:srcRect l="525" t="13059" r="2950" b="14481"/>
          <a:stretch/>
        </p:blipFill>
        <p:spPr bwMode="auto">
          <a:xfrm>
            <a:off x="265176" y="3197696"/>
            <a:ext cx="11631168" cy="2964277"/>
          </a:xfrm>
          <a:prstGeom prst="rect">
            <a:avLst/>
          </a:prstGeom>
          <a:noFill/>
          <a:extLst>
            <a:ext uri="{909E8E84-426E-40DD-AFC4-6F175D3DCCD1}">
              <a14:hiddenFill xmlns:a14="http://schemas.microsoft.com/office/drawing/2010/main">
                <a:solidFill>
                  <a:srgbClr val="FFFFFF"/>
                </a:solidFill>
              </a14:hiddenFill>
            </a:ext>
          </a:extLst>
        </p:spPr>
      </p:pic>
      <p:sp>
        <p:nvSpPr>
          <p:cNvPr id="5" name="Obdélník 3">
            <a:extLst>
              <a:ext uri="{FF2B5EF4-FFF2-40B4-BE49-F238E27FC236}">
                <a16:creationId xmlns:a16="http://schemas.microsoft.com/office/drawing/2014/main" id="{4A60CF03-0029-4A44-B036-6937A04F6D0F}"/>
              </a:ext>
            </a:extLst>
          </p:cNvPr>
          <p:cNvSpPr/>
          <p:nvPr/>
        </p:nvSpPr>
        <p:spPr>
          <a:xfrm>
            <a:off x="1673276" y="6248400"/>
            <a:ext cx="9226447" cy="215444"/>
          </a:xfrm>
          <a:prstGeom prst="rect">
            <a:avLst/>
          </a:prstGeom>
        </p:spPr>
        <p:txBody>
          <a:bodyPr wrap="square">
            <a:spAutoFit/>
          </a:bodyPr>
          <a:lstStyle/>
          <a:p>
            <a:r>
              <a:rPr lang="en-US" sz="800" i="1" dirty="0">
                <a:solidFill>
                  <a:schemeClr val="bg2">
                    <a:lumMod val="75000"/>
                  </a:schemeClr>
                </a:solidFill>
              </a:rPr>
              <a:t>First Degree Heart Block - ECG Library LITFL. LITFL • Life in the Fast Lane Medical Blog [online]. Copyright © 2007 [cit. 20.09.2017]. </a:t>
            </a:r>
            <a:r>
              <a:rPr lang="en-US" sz="800" i="1" dirty="0" err="1">
                <a:solidFill>
                  <a:schemeClr val="bg2">
                    <a:lumMod val="75000"/>
                  </a:schemeClr>
                </a:solidFill>
              </a:rPr>
              <a:t>Dostupné</a:t>
            </a:r>
            <a:r>
              <a:rPr lang="en-US" sz="800" i="1" dirty="0">
                <a:solidFill>
                  <a:schemeClr val="bg2">
                    <a:lumMod val="75000"/>
                  </a:schemeClr>
                </a:solidFill>
              </a:rPr>
              <a:t> z: </a:t>
            </a:r>
            <a:r>
              <a:rPr lang="en-US" sz="800" i="1" dirty="0">
                <a:solidFill>
                  <a:schemeClr val="bg2">
                    <a:lumMod val="75000"/>
                  </a:schemeClr>
                </a:solidFill>
                <a:hlinkClick r:id="rId4">
                  <a:extLst>
                    <a:ext uri="{A12FA001-AC4F-418D-AE19-62706E023703}">
                      <ahyp:hlinkClr xmlns:ahyp="http://schemas.microsoft.com/office/drawing/2018/hyperlinkcolor" val="tx"/>
                    </a:ext>
                  </a:extLst>
                </a:hlinkClick>
              </a:rPr>
              <a:t>https://lifeinthefastlane.com/ecg-library/basics/first-degree-heart-block/</a:t>
            </a:r>
            <a:endParaRPr lang="cs-CZ" sz="800" i="1" dirty="0">
              <a:solidFill>
                <a:schemeClr val="bg2">
                  <a:lumMod val="75000"/>
                </a:schemeClr>
              </a:solidFill>
            </a:endParaRPr>
          </a:p>
        </p:txBody>
      </p:sp>
    </p:spTree>
    <p:extLst>
      <p:ext uri="{BB962C8B-B14F-4D97-AF65-F5344CB8AC3E}">
        <p14:creationId xmlns:p14="http://schemas.microsoft.com/office/powerpoint/2010/main" val="3756083729"/>
      </p:ext>
    </p:extLst>
  </p:cSld>
  <p:clrMapOvr>
    <a:masterClrMapping/>
  </p:clrMapOvr>
</p:sld>
</file>

<file path=ppt/theme/theme1.xml><?xml version="1.0" encoding="utf-8"?>
<a:theme xmlns:a="http://schemas.openxmlformats.org/drawingml/2006/main" name="Základ">
  <a:themeElements>
    <a:clrScheme name="Základ">
      <a:dk1>
        <a:srgbClr val="000000"/>
      </a:dk1>
      <a:lt1>
        <a:srgbClr val="FFFFFF"/>
      </a:lt1>
      <a:dk2>
        <a:srgbClr val="565349"/>
      </a:dk2>
      <a:lt2>
        <a:srgbClr val="DDDDDD"/>
      </a:lt2>
      <a:accent1>
        <a:srgbClr val="A6B727"/>
      </a:accent1>
      <a:accent2>
        <a:srgbClr val="DF5327"/>
      </a:accent2>
      <a:accent3>
        <a:srgbClr val="FE9E00"/>
      </a:accent3>
      <a:accent4>
        <a:srgbClr val="418AB3"/>
      </a:accent4>
      <a:accent5>
        <a:srgbClr val="D7D447"/>
      </a:accent5>
      <a:accent6>
        <a:srgbClr val="818183"/>
      </a:accent6>
      <a:hlink>
        <a:srgbClr val="F59E00"/>
      </a:hlink>
      <a:folHlink>
        <a:srgbClr val="B2B2B2"/>
      </a:folHlink>
    </a:clrScheme>
    <a:fontScheme name="Základ">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Základ">
      <a:fillStyleLst>
        <a:solidFill>
          <a:schemeClr val="phClr"/>
        </a:solidFill>
        <a:solidFill>
          <a:schemeClr val="phClr">
            <a:tint val="55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name="Basis" id="{5665723A-49BA-4B57-8411-A56F8F207965}" vid="{ACC63D00-1EE0-4159-BF5A-6FF02000B710}"/>
    </a:ext>
  </a:extLst>
</a:theme>
</file>

<file path=ppt/theme/theme2.xml><?xml version="1.0" encoding="utf-8"?>
<a:theme xmlns:a="http://schemas.openxmlformats.org/drawingml/2006/main" name="Motí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5129</TotalTime>
  <Words>4811</Words>
  <Application>Microsoft Macintosh PowerPoint</Application>
  <PresentationFormat>Širokouhlá</PresentationFormat>
  <Paragraphs>549</Paragraphs>
  <Slides>68</Slides>
  <Notes>38</Notes>
  <HiddenSlides>0</HiddenSlides>
  <MMClips>0</MMClips>
  <ScaleCrop>false</ScaleCrop>
  <HeadingPairs>
    <vt:vector size="6" baseType="variant">
      <vt:variant>
        <vt:lpstr>Použité písma</vt:lpstr>
      </vt:variant>
      <vt:variant>
        <vt:i4>5</vt:i4>
      </vt:variant>
      <vt:variant>
        <vt:lpstr>Motív</vt:lpstr>
      </vt:variant>
      <vt:variant>
        <vt:i4>1</vt:i4>
      </vt:variant>
      <vt:variant>
        <vt:lpstr>Nadpisy snímok</vt:lpstr>
      </vt:variant>
      <vt:variant>
        <vt:i4>68</vt:i4>
      </vt:variant>
    </vt:vector>
  </HeadingPairs>
  <TitlesOfParts>
    <vt:vector size="74" baseType="lpstr">
      <vt:lpstr>Calibri</vt:lpstr>
      <vt:lpstr>Calibri Light</vt:lpstr>
      <vt:lpstr>Corbel</vt:lpstr>
      <vt:lpstr>Helvetica</vt:lpstr>
      <vt:lpstr>Symbol</vt:lpstr>
      <vt:lpstr>Základ</vt:lpstr>
      <vt:lpstr>EKG v praxi   PORUCHY SRDĚČNÍHO RYTMU</vt:lpstr>
      <vt:lpstr>….důležité z minulého workshopu</vt:lpstr>
      <vt:lpstr>Opáčko</vt:lpstr>
      <vt:lpstr>Arytmie = porucha srdečního rytmu</vt:lpstr>
      <vt:lpstr>Příčiny arytmií = HIS DEBS</vt:lpstr>
      <vt:lpstr>S čím prichádza pacient? (príznaky arytmií)</vt:lpstr>
      <vt:lpstr>1.Poruchy vedení = BLOKÁDY</vt:lpstr>
      <vt:lpstr>Blokáda AV uzlu</vt:lpstr>
      <vt:lpstr>AV blokáda I. stupně</vt:lpstr>
      <vt:lpstr>AV blokáda II. stupně</vt:lpstr>
      <vt:lpstr>Mobitz I vs. Mobitz II</vt:lpstr>
      <vt:lpstr>AV blokáda III. stupně</vt:lpstr>
      <vt:lpstr>Prezentácia programu PowerPoint</vt:lpstr>
      <vt:lpstr>Prezentácia programu PowerPoint</vt:lpstr>
      <vt:lpstr>Prezentácia programu PowerPoint</vt:lpstr>
      <vt:lpstr>Prezentácia programu PowerPoint</vt:lpstr>
      <vt:lpstr>Prezentácia programu PowerPoint</vt:lpstr>
      <vt:lpstr>Dodatok k P vlne</vt:lpstr>
      <vt:lpstr>P mitrale</vt:lpstr>
      <vt:lpstr>P pulmonale</vt:lpstr>
      <vt:lpstr>Raménkové blokády</vt:lpstr>
      <vt:lpstr>Blokáda levého raménka (BLRT)</vt:lpstr>
      <vt:lpstr>Prezentácia programu PowerPoint</vt:lpstr>
      <vt:lpstr>CAVE!</vt:lpstr>
      <vt:lpstr>Blokáda pravého raménka (BPRT)</vt:lpstr>
      <vt:lpstr>Prezentácia programu PowerPoint</vt:lpstr>
      <vt:lpstr>Závisí na polohe srdca k svodu, pozri aj V2</vt:lpstr>
      <vt:lpstr>Hemibloky</vt:lpstr>
      <vt:lpstr>Prezentácia programu PowerPoint</vt:lpstr>
      <vt:lpstr>Prezentácia programu PowerPoint</vt:lpstr>
      <vt:lpstr>Prezentácia programu PowerPoint</vt:lpstr>
      <vt:lpstr>Prezentácia programu PowerPoint</vt:lpstr>
      <vt:lpstr>2. Poruchy vzniku srdečního rytmu</vt:lpstr>
      <vt:lpstr>Porucha? </vt:lpstr>
      <vt:lpstr>Základní pojmy</vt:lpstr>
      <vt:lpstr>Extrasystola</vt:lpstr>
      <vt:lpstr>Poruchy SA uzlu </vt:lpstr>
      <vt:lpstr>Bradykardie   Náhradní rytmy </vt:lpstr>
      <vt:lpstr>Náhradní rytmy/uniklé stahy</vt:lpstr>
      <vt:lpstr>Tachykardie</vt:lpstr>
      <vt:lpstr>Supraventrikulární tachykardie</vt:lpstr>
      <vt:lpstr>Re-entry mechanizmus </vt:lpstr>
      <vt:lpstr>Síňová tachykardie</vt:lpstr>
      <vt:lpstr>Fibrilace síní</vt:lpstr>
      <vt:lpstr>Paroxysmální supraventrikulární tachykardie (pravidelné záchvatovité tachykardie)</vt:lpstr>
      <vt:lpstr>Prezentácia programu PowerPoint</vt:lpstr>
      <vt:lpstr>Prezentácia programu PowerPoint</vt:lpstr>
      <vt:lpstr>Popis EKG </vt:lpstr>
      <vt:lpstr>Prezentácia programu PowerPoint</vt:lpstr>
      <vt:lpstr>Prezentácia programu PowerPoint</vt:lpstr>
      <vt:lpstr>Popis EKG </vt:lpstr>
      <vt:lpstr>Komorové tachykardie</vt:lpstr>
      <vt:lpstr>Komorová tachykardie</vt:lpstr>
      <vt:lpstr>Fibrilace komor</vt:lpstr>
      <vt:lpstr>Wolf-Parkinson-White syndrom</vt:lpstr>
      <vt:lpstr>Pomenujte</vt:lpstr>
      <vt:lpstr>ZÁVĚR</vt:lpstr>
      <vt:lpstr>KAZUISTIKY</vt:lpstr>
      <vt:lpstr>Kazuistika č.1</vt:lpstr>
      <vt:lpstr>Prezentácia programu PowerPoint</vt:lpstr>
      <vt:lpstr>Popis EKG</vt:lpstr>
      <vt:lpstr>Kazuistika č. 2</vt:lpstr>
      <vt:lpstr>Prezentácia programu PowerPoint</vt:lpstr>
      <vt:lpstr>Popis EKG</vt:lpstr>
      <vt:lpstr>Zdroje</vt:lpstr>
      <vt:lpstr>Děkujeme za pozornost!</vt:lpstr>
      <vt:lpstr>Prezentácia programu PowerPoint</vt:lpstr>
      <vt:lpstr>Prezentácia programu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EKG v praxi   PORUCHY SRDĚČNÍHO RYTMU</dc:title>
  <dc:creator>Branislav Chudiak</dc:creator>
  <cp:lastModifiedBy>Samo Kecer</cp:lastModifiedBy>
  <cp:revision>15</cp:revision>
  <dcterms:created xsi:type="dcterms:W3CDTF">2020-10-28T10:15:34Z</dcterms:created>
  <dcterms:modified xsi:type="dcterms:W3CDTF">2024-04-11T07:07:02Z</dcterms:modified>
</cp:coreProperties>
</file>