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67"/>
  </p:notesMasterIdLst>
  <p:handoutMasterIdLst>
    <p:handoutMasterId r:id="rId68"/>
  </p:handoutMasterIdLst>
  <p:sldIdLst>
    <p:sldId id="259" r:id="rId5"/>
    <p:sldId id="260" r:id="rId6"/>
    <p:sldId id="258" r:id="rId7"/>
    <p:sldId id="262" r:id="rId8"/>
    <p:sldId id="311" r:id="rId9"/>
    <p:sldId id="284" r:id="rId10"/>
    <p:sldId id="261" r:id="rId11"/>
    <p:sldId id="329" r:id="rId12"/>
    <p:sldId id="330" r:id="rId13"/>
    <p:sldId id="263" r:id="rId14"/>
    <p:sldId id="264" r:id="rId15"/>
    <p:sldId id="265" r:id="rId16"/>
    <p:sldId id="266" r:id="rId17"/>
    <p:sldId id="281" r:id="rId18"/>
    <p:sldId id="267" r:id="rId19"/>
    <p:sldId id="312" r:id="rId20"/>
    <p:sldId id="317" r:id="rId21"/>
    <p:sldId id="318" r:id="rId22"/>
    <p:sldId id="268" r:id="rId23"/>
    <p:sldId id="316" r:id="rId24"/>
    <p:sldId id="320" r:id="rId25"/>
    <p:sldId id="272" r:id="rId26"/>
    <p:sldId id="313" r:id="rId27"/>
    <p:sldId id="321" r:id="rId28"/>
    <p:sldId id="322" r:id="rId29"/>
    <p:sldId id="323" r:id="rId30"/>
    <p:sldId id="324" r:id="rId31"/>
    <p:sldId id="273" r:id="rId32"/>
    <p:sldId id="276" r:id="rId33"/>
    <p:sldId id="287" r:id="rId34"/>
    <p:sldId id="325" r:id="rId35"/>
    <p:sldId id="326" r:id="rId36"/>
    <p:sldId id="289" r:id="rId37"/>
    <p:sldId id="327" r:id="rId38"/>
    <p:sldId id="328" r:id="rId39"/>
    <p:sldId id="275" r:id="rId40"/>
    <p:sldId id="331" r:id="rId41"/>
    <p:sldId id="280" r:id="rId42"/>
    <p:sldId id="297" r:id="rId43"/>
    <p:sldId id="332" r:id="rId44"/>
    <p:sldId id="269" r:id="rId45"/>
    <p:sldId id="300" r:id="rId46"/>
    <p:sldId id="301" r:id="rId47"/>
    <p:sldId id="333" r:id="rId48"/>
    <p:sldId id="298" r:id="rId49"/>
    <p:sldId id="302" r:id="rId50"/>
    <p:sldId id="299" r:id="rId51"/>
    <p:sldId id="303" r:id="rId52"/>
    <p:sldId id="334" r:id="rId53"/>
    <p:sldId id="304" r:id="rId54"/>
    <p:sldId id="335" r:id="rId55"/>
    <p:sldId id="270" r:id="rId56"/>
    <p:sldId id="296" r:id="rId57"/>
    <p:sldId id="292" r:id="rId58"/>
    <p:sldId id="293" r:id="rId59"/>
    <p:sldId id="308" r:id="rId60"/>
    <p:sldId id="310" r:id="rId61"/>
    <p:sldId id="295" r:id="rId62"/>
    <p:sldId id="305" r:id="rId63"/>
    <p:sldId id="306" r:id="rId64"/>
    <p:sldId id="307" r:id="rId65"/>
    <p:sldId id="309" r:id="rId6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E4"/>
    <a:srgbClr val="0000DC"/>
    <a:srgbClr val="33FFEC"/>
    <a:srgbClr val="33CCCC"/>
    <a:srgbClr val="7DFFDA"/>
    <a:srgbClr val="DCFDCD"/>
    <a:srgbClr val="FEFED6"/>
    <a:srgbClr val="F01928"/>
    <a:srgbClr val="9100DC"/>
    <a:srgbClr val="5AC8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2" autoAdjust="0"/>
    <p:restoredTop sz="95768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01:21:21.89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4589 604 24575,'-87'-5'0,"0"-4"0,-150-35 0,217 40 0,-416-112 0,361 94 0,-219-36 0,115 27 0,-560-118 0,600 114 0,70 16 0,-74-10 0,60 17 0,-124-33 0,178 37 0,-1 2 0,1 1 0,-1 1 0,0 2 0,-34 1 0,-147 21 0,37-2 0,141-14 0,0 1 0,0 2 0,-34 12 0,32-9 0,0-1 0,-48 5 0,49-9 0,1 1 0,1 1 0,-1 2 0,1 1 0,-48 23 0,11-7 0,46-19 0,1 2 0,1 0 0,-32 18 0,20-6 0,14-10 0,0 0 0,0 2 0,1 1 0,1 0 0,0 1 0,-22 25 0,-8 19 0,-34 47 0,59-72 0,2 1 0,2 0 0,1 1 0,2 1 0,-16 58 0,26-66 0,1 1 0,1-1 0,1 1 0,2 0 0,1 0 0,2-1 0,0 1 0,2-1 0,1 0 0,2 0 0,19 50 0,-15-56 0,0 0 0,28 38 0,-16-24 0,-6-12 0,1 0 0,2-1 0,0-1 0,1 0 0,1-2 0,2-1 0,-1-1 0,32 18 0,28 10 0,116 48 0,-167-80 0,0-3 0,2-1 0,-1-1 0,1-3 0,63 7 0,-50-8 0,80 21 0,142 41 0,-72-20 0,-83-19 0,2-5 0,1-5 0,229 6 0,-274-22 0,126 19 0,69 34 0,-210-46 0,1-2 0,-1-4 0,91-3 0,14 1 0,-18 14 0,5 1 0,-93-15 0,126 11 0,-117-4 0,0-3 0,0-3 0,1-3 0,-1-2 0,77-14 0,-58 6 0,-47 6 0,0-2 0,67-17 0,-60 7 0,0-2 0,-1-2 0,-1-1 0,-1-3 0,63-46 0,-92 59 0,-1-1 0,0 0 0,0-1 0,-2 0 0,0-1 0,0 0 0,-1-1 0,-1 0 0,10-25 0,-2 9 0,4-6 0,-13 25 0,0 1 0,-1-1 0,-1-1 0,0 1 0,-1-1 0,6-24 0,-8 0 0,0 0 0,-3 0 0,-1 0 0,-2 1 0,-1-1 0,-14-47 0,-41-113 0,52 174 0,3 7 0,-1 1 0,-1 0 0,0 0 0,-1 1 0,0 0 0,-1 0 0,-1 1 0,0 0 0,-1 0 0,-1 2 0,0-1 0,-20-15 0,19 18 0,-11-10 0,0 1 0,-2 1 0,0 1 0,-50-22 0,70 36-170,0 0-1,0-1 0,1 0 1,-1 0-1,1-1 0,-1 0 1,-5-5-1,-5-8-6655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01:21:29.11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01:21:38.93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01:21:41.41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01:21:49.38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01:44:22.37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4589 604 24575,'-87'-5'0,"0"-4"0,-150-35 0,217 40 0,-416-112 0,361 94 0,-219-36 0,115 27 0,-560-118 0,600 114 0,70 16 0,-74-10 0,60 17 0,-124-33 0,178 37 0,-1 2 0,1 1 0,-1 1 0,0 2 0,-34 1 0,-147 21 0,37-2 0,141-14 0,0 1 0,0 2 0,-34 12 0,32-9 0,0-1 0,-48 5 0,49-9 0,1 1 0,1 1 0,-1 2 0,1 1 0,-48 23 0,11-7 0,46-19 0,1 2 0,1 0 0,-32 18 0,20-6 0,14-10 0,0 0 0,0 2 0,1 1 0,1 0 0,0 1 0,-22 25 0,-8 19 0,-34 47 0,59-72 0,2 1 0,2 0 0,1 1 0,2 1 0,-16 58 0,26-66 0,1 1 0,1-1 0,1 1 0,2 0 0,1 0 0,2-1 0,0 1 0,2-1 0,1 0 0,2 0 0,19 50 0,-15-56 0,0 0 0,28 38 0,-16-24 0,-6-12 0,1 0 0,2-1 0,0-1 0,1 0 0,1-2 0,2-1 0,-1-1 0,32 18 0,28 10 0,116 48 0,-167-80 0,0-3 0,2-1 0,-1-1 0,1-3 0,63 7 0,-50-8 0,80 21 0,142 41 0,-72-20 0,-83-19 0,2-5 0,1-5 0,229 6 0,-274-22 0,126 19 0,69 34 0,-210-46 0,1-2 0,-1-4 0,91-3 0,14 1 0,-18 14 0,5 1 0,-93-15 0,126 11 0,-117-4 0,0-3 0,0-3 0,1-3 0,-1-2 0,77-14 0,-58 6 0,-47 6 0,0-2 0,67-17 0,-60 7 0,0-2 0,-1-2 0,-1-1 0,-1-3 0,63-46 0,-92 59 0,-1-1 0,0 0 0,0-1 0,-2 0 0,0-1 0,0 0 0,-1-1 0,-1 0 0,10-25 0,-2 9 0,4-6 0,-13 25 0,0 1 0,-1-1 0,-1-1 0,0 1 0,-1-1 0,6-24 0,-8 0 0,0 0 0,-3 0 0,-1 0 0,-2 1 0,-1-1 0,-14-47 0,-41-113 0,52 174 0,3 7 0,-1 1 0,-1 0 0,0 0 0,-1 1 0,0 0 0,-1 0 0,-1 1 0,0 0 0,-1 0 0,-1 2 0,0-1 0,-20-15 0,19 18 0,-11-10 0,0 1 0,-2 1 0,0 1 0,-50-22 0,70 36-170,0 0-1,0-1 0,1 0 1,-1 0-1,1-1 0,-1 0 1,-5-5-1,-5-8-6655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01:49:11.90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5522 604 24575,'-105'-5'0,"0"-4"0,-180-35 0,261 40 0,-501-112 0,435 94 0,-263-36 0,138 27 0,-675-118 0,722 114 0,86 16 0,-91-10 0,74 17 0,-151-33 0,215 37 0,0 2 0,0 1 0,-1 1 0,0 2 0,-42 1 0,-175 21 0,44-2 0,169-14 0,0 1 0,1 2 0,-43 12 0,41-9 0,-2-1 0,-57 5 0,60-9 0,0 1 0,1 1 0,0 2 0,1 1 0,-59 23 0,14-7 0,56-19 0,0 2 0,1 0 0,-37 18 0,23-6 0,17-10 0,0 0 0,0 2 0,2 1 0,0 0 0,1 1 0,-27 25 0,-10 19 0,-41 47 0,73-72 0,1 1 0,2 0 0,1 1 0,3 1 0,-19 58 0,31-66 0,1 1 0,1-1 0,3 1 0,0 0 0,2 0 0,2-1 0,2 1 0,1-1 0,1 0 0,2 0 0,24 50 0,-19-56 0,1 0 0,32 38 0,-17-24 0,-8-12 0,1 0 0,1-1 0,2-1 0,0 0 0,2-2 0,1-1 0,1-1 0,37 18 0,35 10 0,138 48 0,-200-80 0,0-3 0,1-1 0,1-1 0,0-3 0,76 7 0,-61-8 0,98 21 0,169 41 0,-86-20 0,-99-19 0,2-5 0,0-5 0,276 6 0,-328-22 0,150 19 0,84 34 0,-253-46 0,0-2 0,1-4 0,108-3 0,17 1 0,-21 14 0,4 1 0,-110-15 0,152 11 0,-142-4 0,0-3 0,1-3 0,0-3 0,0-2 0,92-14 0,-70 6 0,-56 6 0,0-2 0,80-17 0,-72 7 0,0-2 0,-1-2 0,-1-1 0,-1-3 0,75-46 0,-111 59 0,0-1 0,0 0 0,-2-1 0,0 0 0,-1-1 0,0 0 0,-1-1 0,-1 0 0,12-25 0,-4 9 0,6-6 0,-15 25 0,-1 1 0,-1-1 0,-1-1 0,0 1 0,0-1 0,5-24 0,-8 0 0,-1 0 0,-3 0 0,-2 0 0,-1 1 0,-3-1 0,-15-47 0,-50-113 0,62 174 0,4 7 0,-1 1 0,-1 0 0,-1 0 0,0 1 0,-2 0 0,0 0 0,0 1 0,-2 0 0,0 0 0,-1 2 0,0-1 0,-25-15 0,24 18 0,-14-10 0,-1 1 0,0 1 0,-2 1 0,-59-22 0,84 36-170,-1 0-1,1-1 0,0 0 1,1 0-1,-1-1 0,1 0 1,-8-5-1,-5-8-6655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 dirty="0">
                <a:solidFill>
                  <a:srgbClr val="151515"/>
                </a:solidFill>
                <a:effectLst/>
                <a:latin typeface="Exo"/>
              </a:rPr>
              <a:t>všechny vyžadují urgentní defibrilaci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6151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5291E-E375-C781-503E-F3EA09D53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CB66CD9-C30E-0688-92F1-E68A3DC8C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3A8BF79-BC4E-C0DD-A18E-4C7DEF64C3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cs-CZ" sz="1200" dirty="0"/>
              <a:t>změny jsou odvislé od hladiny draslíky v plazmě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cs-CZ" sz="1200" b="0" i="0" dirty="0">
                <a:solidFill>
                  <a:srgbClr val="333333"/>
                </a:solidFill>
                <a:effectLst/>
              </a:rPr>
              <a:t>Draslík je životně důležitý pro správnou aktivitu srdce. Zvýšení extracelulárního draslíku sníží excitabilitu myokardu – zpomalí jak </a:t>
            </a:r>
            <a:r>
              <a:rPr lang="cs-CZ" sz="1200" b="0" i="0" dirty="0" err="1">
                <a:solidFill>
                  <a:srgbClr val="333333"/>
                </a:solidFill>
                <a:effectLst/>
              </a:rPr>
              <a:t>automaticitu</a:t>
            </a:r>
            <a:r>
              <a:rPr lang="cs-CZ" sz="1200" b="0" i="0" dirty="0">
                <a:solidFill>
                  <a:srgbClr val="333333"/>
                </a:solidFill>
                <a:effectLst/>
              </a:rPr>
              <a:t> (automatické generování elektrických signálů), tak i vedení vzruchu.</a:t>
            </a:r>
            <a:r>
              <a:rPr lang="cs-CZ" sz="1200" b="1" i="0" dirty="0">
                <a:solidFill>
                  <a:srgbClr val="333333"/>
                </a:solidFill>
                <a:effectLst/>
              </a:rPr>
              <a:t> = </a:t>
            </a:r>
            <a:r>
              <a:rPr lang="cs-CZ" sz="1200" b="1" i="0" dirty="0" err="1">
                <a:solidFill>
                  <a:srgbClr val="333333"/>
                </a:solidFill>
                <a:effectLst/>
              </a:rPr>
              <a:t>hyperkalémie</a:t>
            </a:r>
            <a:r>
              <a:rPr lang="cs-CZ" sz="1200" b="1" i="0" dirty="0">
                <a:solidFill>
                  <a:srgbClr val="333333"/>
                </a:solidFill>
                <a:effectLst/>
              </a:rPr>
              <a:t> zpomaluje depolarizaci a zrychluje repolarizaci</a:t>
            </a:r>
            <a:endParaRPr lang="cs-CZ" sz="1200" b="0" i="0" dirty="0">
              <a:solidFill>
                <a:srgbClr val="333333"/>
              </a:solidFill>
              <a:effectLst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cs-CZ" sz="1200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91EA75-6C05-3170-8EA7-D30A1203B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6946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cs-CZ" sz="1200" dirty="0"/>
              <a:t>změny jsou odvislé od hladiny draslíky v plazmě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cs-CZ" sz="1200" b="0" i="0" dirty="0">
                <a:solidFill>
                  <a:srgbClr val="333333"/>
                </a:solidFill>
                <a:effectLst/>
              </a:rPr>
              <a:t>Draslík je životně důležitý pro správnou aktivitu srdce. Zvýšení extracelulárního draslíku sníží excitabilitu myokardu – zpomalí jak </a:t>
            </a:r>
            <a:r>
              <a:rPr lang="cs-CZ" sz="1200" b="0" i="0" dirty="0" err="1">
                <a:solidFill>
                  <a:srgbClr val="333333"/>
                </a:solidFill>
                <a:effectLst/>
              </a:rPr>
              <a:t>automaticitu</a:t>
            </a:r>
            <a:r>
              <a:rPr lang="cs-CZ" sz="1200" b="0" i="0" dirty="0">
                <a:solidFill>
                  <a:srgbClr val="333333"/>
                </a:solidFill>
                <a:effectLst/>
              </a:rPr>
              <a:t> (automatické generování elektrických signálů), tak i vedení vzruchu.</a:t>
            </a:r>
            <a:r>
              <a:rPr lang="cs-CZ" sz="1200" b="1" i="0" dirty="0">
                <a:solidFill>
                  <a:srgbClr val="333333"/>
                </a:solidFill>
                <a:effectLst/>
              </a:rPr>
              <a:t> = </a:t>
            </a:r>
            <a:r>
              <a:rPr lang="cs-CZ" sz="1200" b="1" i="0" dirty="0" err="1">
                <a:solidFill>
                  <a:srgbClr val="333333"/>
                </a:solidFill>
                <a:effectLst/>
              </a:rPr>
              <a:t>hyperkalémie</a:t>
            </a:r>
            <a:r>
              <a:rPr lang="cs-CZ" sz="1200" b="1" i="0" dirty="0">
                <a:solidFill>
                  <a:srgbClr val="333333"/>
                </a:solidFill>
                <a:effectLst/>
              </a:rPr>
              <a:t> zpomaluje depolarizaci a zrychluje repolarizaci</a:t>
            </a:r>
            <a:endParaRPr lang="cs-CZ" sz="1200" b="0" i="0" dirty="0">
              <a:solidFill>
                <a:srgbClr val="333333"/>
              </a:solidFill>
              <a:effectLst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cs-CZ" sz="12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4877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AEFD1-3E1F-EEEA-5C4A-9895DF485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DE93DCE-48C7-6B5C-204C-46FF9D0D8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3E5B851-3D19-0C17-3084-D70AE2F18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cs-CZ" sz="1200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342C2F5-A934-B86B-2534-DAD3925ABA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9156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4046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AFB1A-CA1E-4B79-9593-E6832D001855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350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18ED4-1230-886A-00E0-DCCA1B797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E696841-817E-5B96-0306-D5F5DD866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74ABA58-422B-5C70-936F-D9754872F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5F910A-A1EB-2AE4-9F0F-B05ACB4074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AFB1A-CA1E-4B79-9593-E6832D001855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782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ve V1 tzv. </a:t>
            </a:r>
            <a:r>
              <a:rPr lang="cs-CZ" dirty="0" err="1"/>
              <a:t>Osborn</a:t>
            </a:r>
            <a:r>
              <a:rPr lang="cs-CZ" dirty="0"/>
              <a:t> </a:t>
            </a:r>
            <a:r>
              <a:rPr lang="cs-CZ" dirty="0" err="1"/>
              <a:t>wave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1987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 err="1"/>
              <a:t>Patfyz</a:t>
            </a:r>
            <a:r>
              <a:rPr lang="cs-CZ" dirty="0"/>
              <a:t>: </a:t>
            </a:r>
            <a:r>
              <a:rPr lang="cs-CZ" sz="1200" dirty="0"/>
              <a:t>↓ průsvit cév, reflexní vazokonstrikce → ↑ plicní odpor → namáhání PK</a:t>
            </a:r>
          </a:p>
          <a:p>
            <a:pPr marL="72000" indent="0">
              <a:buNone/>
            </a:pPr>
            <a:r>
              <a:rPr lang="cs-CZ" sz="1200" dirty="0"/>
              <a:t>↑ </a:t>
            </a:r>
            <a:r>
              <a:rPr lang="cs-CZ" sz="1200" i="0" dirty="0">
                <a:effectLst/>
              </a:rPr>
              <a:t>městnání venózní krve </a:t>
            </a:r>
            <a:r>
              <a:rPr lang="cs-CZ" sz="1200" dirty="0"/>
              <a:t>→ ↑ tlak v PS → dilatace PK a její dysfunkce</a:t>
            </a:r>
            <a:endParaRPr lang="cs-CZ" sz="1200" i="0" dirty="0">
              <a:effectLst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3903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https://www.internimedicina.cz/pdfs/int/2013/01/10.pdf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7863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692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AFB1A-CA1E-4B79-9593-E6832D00185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531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0779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ACB02-6E10-7348-83CD-9E76D8C1B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5DC99C4-F51D-9BE3-32E7-1D324D458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8CC7517-8D38-C7F5-26B3-9D33B420F1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37961A-23D0-E7FE-6750-68326F749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AFB1A-CA1E-4B79-9593-E6832D00185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66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3050" indent="-273050" defTabSz="274638">
              <a:buNone/>
            </a:pPr>
            <a:r>
              <a:rPr lang="cs-CZ" sz="1200" dirty="0"/>
              <a:t>→ M</a:t>
            </a:r>
            <a:r>
              <a:rPr lang="cs-CZ" sz="1200" b="0" i="0" dirty="0">
                <a:effectLst/>
              </a:rPr>
              <a:t>alé fyziologické kmity Q se mohou objevit ve většině svodů, </a:t>
            </a:r>
          </a:p>
          <a:p>
            <a:pPr marL="273050" indent="-273050" defTabSz="274638">
              <a:buNone/>
            </a:pPr>
            <a:r>
              <a:rPr lang="cs-CZ" sz="1200" b="0" i="0" dirty="0">
                <a:effectLst/>
              </a:rPr>
              <a:t>     hlubší kmity Q (&gt;0,2 </a:t>
            </a:r>
            <a:r>
              <a:rPr lang="cs-CZ" sz="1200" b="0" i="0" dirty="0" err="1">
                <a:effectLst/>
              </a:rPr>
              <a:t>mV</a:t>
            </a:r>
            <a:r>
              <a:rPr lang="cs-CZ" sz="1200" b="0" i="0" dirty="0">
                <a:effectLst/>
              </a:rPr>
              <a:t>) mohou být fyziologické ve svodech III a </a:t>
            </a:r>
            <a:r>
              <a:rPr lang="cs-CZ" sz="1200" b="0" i="0" dirty="0" err="1">
                <a:effectLst/>
              </a:rPr>
              <a:t>aVR</a:t>
            </a:r>
            <a:endParaRPr lang="cs-CZ" sz="1200" b="0" i="0" dirty="0">
              <a:effectLst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260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3588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333333"/>
                </a:solidFill>
                <a:effectLst/>
                <a:latin typeface="Lora" pitchFamily="2" charset="-18"/>
              </a:rPr>
              <a:t>Bývají samozřejmě i různé kombinace, jako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Lora" pitchFamily="2" charset="-18"/>
              </a:rPr>
              <a:t>anteroseptální</a:t>
            </a:r>
            <a:r>
              <a:rPr lang="cs-CZ" b="0" i="0" dirty="0">
                <a:solidFill>
                  <a:srgbClr val="333333"/>
                </a:solidFill>
                <a:effectLst/>
                <a:latin typeface="Lora" pitchFamily="2" charset="-18"/>
              </a:rPr>
              <a:t>,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Lora" pitchFamily="2" charset="-18"/>
              </a:rPr>
              <a:t>inferolaterální</a:t>
            </a:r>
            <a:r>
              <a:rPr lang="cs-CZ" b="0" i="0" dirty="0">
                <a:solidFill>
                  <a:srgbClr val="333333"/>
                </a:solidFill>
                <a:effectLst/>
                <a:latin typeface="Lora" pitchFamily="2" charset="-18"/>
              </a:rPr>
              <a:t> nebo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Lora" pitchFamily="2" charset="-18"/>
              </a:rPr>
              <a:t>inferoposterolaterální</a:t>
            </a:r>
            <a:r>
              <a:rPr lang="cs-CZ" b="0" i="0" dirty="0">
                <a:solidFill>
                  <a:srgbClr val="333333"/>
                </a:solidFill>
                <a:effectLst/>
                <a:latin typeface="Lora" pitchFamily="2" charset="-18"/>
              </a:rPr>
              <a:t> infarkt.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542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333333"/>
                </a:solidFill>
                <a:effectLst/>
                <a:latin typeface="Lora" pitchFamily="2" charset="-18"/>
              </a:rPr>
              <a:t>Na tomto schématu je dobře vidět odkud „zírají“ hrudní svody na srdce. Všimněte si, že zadní stěnu levé komory přímo nesleduje žádný. Můžeme tak vidět pouze zrcadlové změny ve V1-V2(V3), které sledují zadní stěnu skrze srdce.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1050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D7EDB-A971-4A22-7E98-C25E9DCD0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A3088D4-85EA-5EA8-92DE-4247ACADB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FB0FFEB-A1BA-614A-DD98-EF256906A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4DD5E8-6BDE-0737-385D-C55C56D084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4106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1088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customXml" Target="../ink/ink2.xml"/><Relationship Id="rId10" Type="http://schemas.openxmlformats.org/officeDocument/2006/relationships/customXml" Target="../ink/ink5.xml"/><Relationship Id="rId4" Type="http://schemas.openxmlformats.org/officeDocument/2006/relationships/image" Target="../media/image310.png"/><Relationship Id="rId9" Type="http://schemas.openxmlformats.org/officeDocument/2006/relationships/customXml" Target="../ink/ink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customXml" Target="../ink/ink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customXml" Target="../ink/ink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9489187-D0B7-3632-B068-32DA1A0C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3160274"/>
            <a:ext cx="11361600" cy="1171580"/>
          </a:xfrm>
        </p:spPr>
        <p:txBody>
          <a:bodyPr/>
          <a:lstStyle/>
          <a:p>
            <a:pPr algn="ctr"/>
            <a:r>
              <a:rPr lang="cs-CZ" sz="5400" dirty="0">
                <a:solidFill>
                  <a:srgbClr val="0000DC"/>
                </a:solidFill>
              </a:rPr>
              <a:t>Akutní stavy na EKG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DFA1687-3518-779B-C54B-0E791B262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3951364"/>
            <a:ext cx="11361600" cy="2156056"/>
          </a:xfrm>
        </p:spPr>
        <p:txBody>
          <a:bodyPr/>
          <a:lstStyle/>
          <a:p>
            <a:pPr algn="ctr"/>
            <a:r>
              <a:rPr lang="cs-CZ" sz="2000" dirty="0">
                <a:solidFill>
                  <a:srgbClr val="0000DC"/>
                </a:solidFill>
              </a:rPr>
              <a:t>Pavel </a:t>
            </a:r>
            <a:r>
              <a:rPr lang="cs-CZ" sz="2000" dirty="0" err="1">
                <a:solidFill>
                  <a:srgbClr val="0000DC"/>
                </a:solidFill>
              </a:rPr>
              <a:t>Pískovský</a:t>
            </a:r>
            <a:endParaRPr lang="cs-CZ" sz="2000" dirty="0">
              <a:solidFill>
                <a:srgbClr val="0000DC"/>
              </a:solidFill>
            </a:endParaRPr>
          </a:p>
          <a:p>
            <a:pPr algn="ctr"/>
            <a:r>
              <a:rPr lang="cs-CZ" sz="2000" dirty="0">
                <a:solidFill>
                  <a:srgbClr val="0000DC"/>
                </a:solidFill>
              </a:rPr>
              <a:t>Kateřina Dostálová</a:t>
            </a:r>
          </a:p>
          <a:p>
            <a:pPr algn="ctr"/>
            <a:r>
              <a:rPr lang="cs-CZ" sz="2000" b="0" i="0" dirty="0">
                <a:solidFill>
                  <a:srgbClr val="0000DC"/>
                </a:solidFill>
                <a:effectLst/>
              </a:rPr>
              <a:t>Dominik </a:t>
            </a:r>
            <a:r>
              <a:rPr lang="cs-CZ" sz="2000" b="0" i="0" dirty="0" err="1">
                <a:solidFill>
                  <a:srgbClr val="0000DC"/>
                </a:solidFill>
                <a:effectLst/>
              </a:rPr>
              <a:t>Höpfler</a:t>
            </a:r>
            <a:endParaRPr lang="cs-CZ" sz="2000" b="0" i="0" dirty="0">
              <a:solidFill>
                <a:srgbClr val="0000DC"/>
              </a:solidFill>
              <a:effectLst/>
            </a:endParaRPr>
          </a:p>
          <a:p>
            <a:pPr algn="ctr"/>
            <a:r>
              <a:rPr lang="cs-CZ" sz="2000" dirty="0">
                <a:solidFill>
                  <a:srgbClr val="0000DC"/>
                </a:solidFill>
              </a:rPr>
              <a:t>Jakub </a:t>
            </a:r>
            <a:r>
              <a:rPr lang="cs-CZ" sz="2000" dirty="0" err="1">
                <a:solidFill>
                  <a:srgbClr val="0000DC"/>
                </a:solidFill>
              </a:rPr>
              <a:t>Libiak</a:t>
            </a:r>
            <a:endParaRPr lang="cs-CZ" sz="2000" dirty="0">
              <a:solidFill>
                <a:srgbClr val="0000DC"/>
              </a:solidFill>
            </a:endParaRPr>
          </a:p>
          <a:p>
            <a:pPr algn="ctr"/>
            <a:r>
              <a:rPr lang="cs-CZ" sz="2000" dirty="0">
                <a:solidFill>
                  <a:srgbClr val="0000DC"/>
                </a:solidFill>
              </a:rPr>
              <a:t>Samuel </a:t>
            </a:r>
            <a:r>
              <a:rPr lang="cs-CZ" sz="2000" dirty="0" err="1">
                <a:solidFill>
                  <a:srgbClr val="0000DC"/>
                </a:solidFill>
              </a:rPr>
              <a:t>Kecer</a:t>
            </a:r>
            <a:endParaRPr lang="cs-CZ" sz="2000" dirty="0">
              <a:solidFill>
                <a:srgbClr val="0000DC"/>
              </a:solidFill>
            </a:endParaRPr>
          </a:p>
          <a:p>
            <a:pPr algn="ctr"/>
            <a:r>
              <a:rPr lang="cs-CZ" sz="2000" dirty="0">
                <a:solidFill>
                  <a:srgbClr val="0000DC"/>
                </a:solidFill>
              </a:rPr>
              <a:t>Michael Andrej</a:t>
            </a:r>
          </a:p>
          <a:p>
            <a:pPr algn="ctr"/>
            <a:endParaRPr lang="cs-CZ" sz="2000" dirty="0">
              <a:solidFill>
                <a:srgbClr val="0000DC"/>
              </a:solidFill>
            </a:endParaRPr>
          </a:p>
          <a:p>
            <a:pPr algn="ctr"/>
            <a:endParaRPr lang="cs-CZ" sz="2000" dirty="0">
              <a:solidFill>
                <a:srgbClr val="0000DC"/>
              </a:solidFill>
            </a:endParaRPr>
          </a:p>
        </p:txBody>
      </p:sp>
      <p:pic>
        <p:nvPicPr>
          <p:cNvPr id="6" name="Obrázok 4">
            <a:extLst>
              <a:ext uri="{FF2B5EF4-FFF2-40B4-BE49-F238E27FC236}">
                <a16:creationId xmlns:a16="http://schemas.microsoft.com/office/drawing/2014/main" id="{A5DE0E0D-F407-90E4-7EC0-A763657A8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6" b="93311" l="3810" r="94073">
                        <a14:foregroundMark x1="12616" y1="52921" x2="86198" y2="28027"/>
                        <a14:foregroundMark x1="86198" y1="28027" x2="91109" y2="28027"/>
                        <a14:foregroundMark x1="12616" y1="31160" x2="12616" y2="31160"/>
                        <a14:foregroundMark x1="12616" y1="31160" x2="40898" y2="6435"/>
                        <a14:foregroundMark x1="40898" y1="6435" x2="74936" y2="11177"/>
                        <a14:foregroundMark x1="74936" y1="11177" x2="94157" y2="39204"/>
                        <a14:foregroundMark x1="94157" y1="39204" x2="87384" y2="71211"/>
                        <a14:foregroundMark x1="87384" y1="71211" x2="82981" y2="74682"/>
                        <a14:foregroundMark x1="5843" y1="51058" x2="27350" y2="81202"/>
                        <a14:foregroundMark x1="27350" y1="81202" x2="57494" y2="93395"/>
                        <a14:foregroundMark x1="57494" y1="93395" x2="60542" y2="93395"/>
                        <a14:foregroundMark x1="43776" y1="7451" x2="57494" y2="7451"/>
                        <a14:foregroundMark x1="53768" y1="6266" x2="53768" y2="6266"/>
                        <a14:foregroundMark x1="3895" y1="50381" x2="3895" y2="50381"/>
                        <a14:foregroundMark x1="45301" y1="82811" x2="66554" y2="74682"/>
                        <a14:foregroundMark x1="66554" y1="74682" x2="42845" y2="74767"/>
                        <a14:foregroundMark x1="42845" y1="74767" x2="65114" y2="84928"/>
                        <a14:foregroundMark x1="65114" y1="84928" x2="58340" y2="71465"/>
                        <a14:foregroundMark x1="44877" y1="2456" x2="44877" y2="2456"/>
                        <a14:foregroundMark x1="44877" y1="2456" x2="55292" y2="4234"/>
                        <a14:foregroundMark x1="40051" y1="70618" x2="61473" y2="54530"/>
                        <a14:foregroundMark x1="61473" y1="54530" x2="67909" y2="52837"/>
                        <a14:foregroundMark x1="37511" y1="22862" x2="51397" y2="20660"/>
                        <a14:foregroundMark x1="71804" y1="79763" x2="48518" y2="62151"/>
                        <a14:foregroundMark x1="48518" y1="62151" x2="69602" y2="72904"/>
                        <a14:foregroundMark x1="69602" y1="72904" x2="71380" y2="77138"/>
                        <a14:foregroundMark x1="61812" y1="67146" x2="61389" y2="66723"/>
                        <a14:foregroundMark x1="42252" y1="76715" x2="43522" y2="84081"/>
                        <a14:foregroundMark x1="60965" y1="64945" x2="61389" y2="69348"/>
                        <a14:foregroundMark x1="61812" y1="63675" x2="63506" y2="67570"/>
                        <a14:foregroundMark x1="88315" y1="74513" x2="77815" y2="52498"/>
                        <a14:foregroundMark x1="77815" y1="52498" x2="54191" y2="52837"/>
                        <a14:foregroundMark x1="54191" y1="52837" x2="43099" y2="29043"/>
                        <a14:foregroundMark x1="43099" y1="29043" x2="43522" y2="5165"/>
                        <a14:foregroundMark x1="43522" y1="5165" x2="42676" y2="45470"/>
                        <a14:foregroundMark x1="13633" y1="74090" x2="40982" y2="34124"/>
                        <a14:foregroundMark x1="40982" y1="34124" x2="40982" y2="34124"/>
                        <a14:foregroundMark x1="20576" y1="64945" x2="39204" y2="6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030" y="325092"/>
            <a:ext cx="1414025" cy="1414025"/>
          </a:xfrm>
          <a:prstGeom prst="rect">
            <a:avLst/>
          </a:prstGeom>
        </p:spPr>
      </p:pic>
      <p:sp>
        <p:nvSpPr>
          <p:cNvPr id="7" name="Podnadpis 4">
            <a:extLst>
              <a:ext uri="{FF2B5EF4-FFF2-40B4-BE49-F238E27FC236}">
                <a16:creationId xmlns:a16="http://schemas.microsoft.com/office/drawing/2014/main" id="{DAF216A1-F36A-846E-2577-B0BBE5024EB7}"/>
              </a:ext>
            </a:extLst>
          </p:cNvPr>
          <p:cNvSpPr txBox="1">
            <a:spLocks/>
          </p:cNvSpPr>
          <p:nvPr/>
        </p:nvSpPr>
        <p:spPr>
          <a:xfrm>
            <a:off x="398502" y="2355191"/>
            <a:ext cx="11361600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3200" b="1" kern="0" dirty="0">
                <a:solidFill>
                  <a:srgbClr val="0000DC"/>
                </a:solidFill>
              </a:rPr>
              <a:t>EKG v praxi</a:t>
            </a:r>
          </a:p>
        </p:txBody>
      </p:sp>
    </p:spTree>
    <p:extLst>
      <p:ext uri="{BB962C8B-B14F-4D97-AF65-F5344CB8AC3E}">
        <p14:creationId xmlns:p14="http://schemas.microsoft.com/office/powerpoint/2010/main" val="2792244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87B7A4-C1B6-81C6-9C05-C080F2A7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EKG SVT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8F90E0A-2728-171D-E276-7A25371387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"/>
          <a:stretch/>
        </p:blipFill>
        <p:spPr bwMode="auto">
          <a:xfrm>
            <a:off x="1504669" y="1259026"/>
            <a:ext cx="9001201" cy="452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A04D2C-9D9E-A7C9-FD8B-DB67F2B39851}"/>
              </a:ext>
            </a:extLst>
          </p:cNvPr>
          <p:cNvSpPr txBox="1">
            <a:spLocks/>
          </p:cNvSpPr>
          <p:nvPr/>
        </p:nvSpPr>
        <p:spPr>
          <a:xfrm>
            <a:off x="1724835" y="5952503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600" kern="0" dirty="0"/>
              <a:t>Jaká je SF? Úzký nebo široký QRS? </a:t>
            </a:r>
            <a:r>
              <a:rPr lang="cs-CZ" sz="2600" kern="0" dirty="0">
                <a:solidFill>
                  <a:srgbClr val="0000DC"/>
                </a:solidFill>
              </a:rPr>
              <a:t>120 tepů/min, úzký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99577C1-22CC-40A9-36F3-F8770440F91B}"/>
              </a:ext>
            </a:extLst>
          </p:cNvPr>
          <p:cNvSpPr/>
          <p:nvPr/>
        </p:nvSpPr>
        <p:spPr bwMode="auto">
          <a:xfrm>
            <a:off x="7352045" y="5953735"/>
            <a:ext cx="3389644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58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EDBF09-2EF1-3566-C17D-B9507139A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EKG VT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110E22-BF5E-3F9E-9AE0-75A179834C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323" y="1428525"/>
            <a:ext cx="8117029" cy="430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FFA074-2AEC-DFB4-7FE7-5C76E9C18063}"/>
              </a:ext>
            </a:extLst>
          </p:cNvPr>
          <p:cNvSpPr txBox="1">
            <a:spLocks/>
          </p:cNvSpPr>
          <p:nvPr/>
        </p:nvSpPr>
        <p:spPr>
          <a:xfrm>
            <a:off x="1734884" y="5852020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600" kern="0" dirty="0"/>
              <a:t>Jaká je SF? Úzký nebo široký QRS? </a:t>
            </a:r>
            <a:r>
              <a:rPr lang="cs-CZ" sz="2600" kern="0" dirty="0">
                <a:solidFill>
                  <a:srgbClr val="0000DC"/>
                </a:solidFill>
              </a:rPr>
              <a:t>170 tepů/min, široký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8B6B3FD-BEC6-828D-B322-8015CDE41BF0}"/>
              </a:ext>
            </a:extLst>
          </p:cNvPr>
          <p:cNvSpPr/>
          <p:nvPr/>
        </p:nvSpPr>
        <p:spPr bwMode="auto">
          <a:xfrm>
            <a:off x="7341997" y="5852020"/>
            <a:ext cx="3389644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784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E7EE56-A39D-42E2-A889-60543C698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EKG </a:t>
            </a:r>
            <a:r>
              <a:rPr lang="cs-CZ" dirty="0" err="1"/>
              <a:t>FiKO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4F25431-CF65-ACF0-431C-3CBDF2899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00946" y="1373720"/>
            <a:ext cx="6361700" cy="3184831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4E130327-39AE-716B-C4AE-BA1540C3D90A}"/>
              </a:ext>
            </a:extLst>
          </p:cNvPr>
          <p:cNvSpPr txBox="1">
            <a:spLocks/>
          </p:cNvSpPr>
          <p:nvPr/>
        </p:nvSpPr>
        <p:spPr>
          <a:xfrm>
            <a:off x="1031164" y="4717653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cs-CZ" sz="2600" dirty="0">
                <a:solidFill>
                  <a:srgbClr val="151515"/>
                </a:solidFill>
              </a:rPr>
              <a:t>N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epravidelná komorová aktivita oscilující kolem izoelektrické linie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B1580C76-4AC3-2377-7F71-3D9C08A857F3}"/>
              </a:ext>
            </a:extLst>
          </p:cNvPr>
          <p:cNvSpPr txBox="1">
            <a:spLocks/>
          </p:cNvSpPr>
          <p:nvPr/>
        </p:nvSpPr>
        <p:spPr>
          <a:xfrm>
            <a:off x="1031164" y="5154055"/>
            <a:ext cx="10753200" cy="7229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cs-CZ" sz="2600" dirty="0">
                <a:solidFill>
                  <a:srgbClr val="151515"/>
                </a:solidFill>
              </a:rPr>
              <a:t>A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bsence vln P, komplexů QRS a vln T</a:t>
            </a:r>
          </a:p>
          <a:p>
            <a:pPr marL="72000" indent="0">
              <a:spcBef>
                <a:spcPts val="1200"/>
              </a:spcBef>
              <a:spcAft>
                <a:spcPts val="1800"/>
              </a:spcAft>
              <a:buNone/>
            </a:pPr>
            <a:endParaRPr lang="cs-CZ" sz="2600" b="0" i="0" dirty="0">
              <a:solidFill>
                <a:srgbClr val="151515"/>
              </a:solidFill>
              <a:effectLst/>
            </a:endParaRPr>
          </a:p>
          <a:p>
            <a:pPr>
              <a:spcBef>
                <a:spcPts val="1200"/>
              </a:spcBef>
              <a:spcAft>
                <a:spcPts val="1800"/>
              </a:spcAft>
            </a:pPr>
            <a:endParaRPr lang="cs-CZ" sz="2600" b="0" i="0" dirty="0">
              <a:solidFill>
                <a:srgbClr val="151515"/>
              </a:solidFill>
              <a:effectLst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1BFB9993-4FDD-AA9D-2A70-E89213BF9F8E}"/>
              </a:ext>
            </a:extLst>
          </p:cNvPr>
          <p:cNvSpPr txBox="1">
            <a:spLocks/>
          </p:cNvSpPr>
          <p:nvPr/>
        </p:nvSpPr>
        <p:spPr>
          <a:xfrm>
            <a:off x="1031164" y="5605631"/>
            <a:ext cx="10753200" cy="7229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cs-CZ" sz="2600" dirty="0">
                <a:solidFill>
                  <a:srgbClr val="151515"/>
                </a:solidFill>
              </a:rPr>
              <a:t>O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dlišení </a:t>
            </a:r>
            <a:r>
              <a:rPr lang="cs-CZ" sz="2600" b="0" i="0" dirty="0" err="1">
                <a:solidFill>
                  <a:srgbClr val="151515"/>
                </a:solidFill>
                <a:effectLst/>
              </a:rPr>
              <a:t>flutteru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 komor, </a:t>
            </a:r>
            <a:r>
              <a:rPr lang="cs-CZ" sz="2600" b="0" i="0" dirty="0" err="1">
                <a:solidFill>
                  <a:srgbClr val="151515"/>
                </a:solidFill>
                <a:effectLst/>
              </a:rPr>
              <a:t>FiKo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 a </a:t>
            </a:r>
            <a:r>
              <a:rPr lang="cs-CZ" sz="2600" b="0" i="0" dirty="0" err="1">
                <a:solidFill>
                  <a:srgbClr val="151515"/>
                </a:solidFill>
                <a:effectLst/>
              </a:rPr>
              <a:t>bezpulzové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 KT bez vlivu na terapii </a:t>
            </a:r>
          </a:p>
          <a:p>
            <a:pPr marL="72000" indent="0">
              <a:spcBef>
                <a:spcPts val="1200"/>
              </a:spcBef>
              <a:spcAft>
                <a:spcPts val="1800"/>
              </a:spcAft>
              <a:buNone/>
            </a:pPr>
            <a:endParaRPr lang="cs-CZ" sz="2800" b="0" i="0" dirty="0">
              <a:solidFill>
                <a:srgbClr val="151515"/>
              </a:solidFill>
              <a:effectLst/>
            </a:endParaRPr>
          </a:p>
          <a:p>
            <a:pPr marL="72000" indent="0">
              <a:spcBef>
                <a:spcPts val="1200"/>
              </a:spcBef>
              <a:spcAft>
                <a:spcPts val="1800"/>
              </a:spcAft>
              <a:buNone/>
            </a:pPr>
            <a:endParaRPr lang="cs-CZ" sz="2800" b="0" i="0" dirty="0">
              <a:solidFill>
                <a:srgbClr val="151515"/>
              </a:solidFill>
              <a:effectLst/>
            </a:endParaRPr>
          </a:p>
          <a:p>
            <a:pPr>
              <a:spcBef>
                <a:spcPts val="1200"/>
              </a:spcBef>
              <a:spcAft>
                <a:spcPts val="1800"/>
              </a:spcAft>
            </a:pPr>
            <a:endParaRPr lang="cs-CZ" sz="2600" b="0" i="0" dirty="0">
              <a:solidFill>
                <a:srgbClr val="151515"/>
              </a:solidFill>
              <a:effectLst/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934DC979-B3C8-1EE2-F74F-8AA979C351C9}"/>
              </a:ext>
            </a:extLst>
          </p:cNvPr>
          <p:cNvSpPr txBox="1">
            <a:spLocks/>
          </p:cNvSpPr>
          <p:nvPr/>
        </p:nvSpPr>
        <p:spPr>
          <a:xfrm>
            <a:off x="1286191" y="6057101"/>
            <a:ext cx="10753200" cy="7229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spcBef>
                <a:spcPts val="1200"/>
              </a:spcBef>
              <a:spcAft>
                <a:spcPts val="1800"/>
              </a:spcAft>
              <a:buNone/>
            </a:pPr>
            <a:r>
              <a:rPr lang="cs-CZ" sz="2600" dirty="0">
                <a:solidFill>
                  <a:srgbClr val="0000DC"/>
                </a:solidFill>
              </a:rPr>
              <a:t>→</a:t>
            </a:r>
            <a:r>
              <a:rPr lang="cs-CZ" sz="2600" dirty="0">
                <a:solidFill>
                  <a:srgbClr val="151515"/>
                </a:solidFill>
              </a:rPr>
              <a:t> </a:t>
            </a:r>
            <a:r>
              <a:rPr lang="cs-CZ" sz="2600" dirty="0">
                <a:solidFill>
                  <a:srgbClr val="0000DC"/>
                </a:solidFill>
              </a:rPr>
              <a:t>Terapie? </a:t>
            </a:r>
            <a:r>
              <a:rPr lang="cs-CZ" sz="2600" dirty="0">
                <a:solidFill>
                  <a:srgbClr val="151515"/>
                </a:solidFill>
              </a:rPr>
              <a:t>Všechny vyžadují </a:t>
            </a:r>
            <a:r>
              <a:rPr lang="cs-CZ" sz="2600" dirty="0">
                <a:solidFill>
                  <a:srgbClr val="0000DC"/>
                </a:solidFill>
              </a:rPr>
              <a:t>urgentní defibrilaci </a:t>
            </a:r>
            <a:endParaRPr lang="cs-CZ" sz="2600" b="0" i="0" dirty="0">
              <a:solidFill>
                <a:srgbClr val="0000DC"/>
              </a:solidFill>
              <a:effectLst/>
            </a:endParaRPr>
          </a:p>
          <a:p>
            <a:pPr marL="72000" indent="0">
              <a:spcBef>
                <a:spcPts val="1200"/>
              </a:spcBef>
              <a:spcAft>
                <a:spcPts val="1800"/>
              </a:spcAft>
              <a:buNone/>
            </a:pPr>
            <a:endParaRPr lang="cs-CZ" sz="2800" b="0" i="0" dirty="0">
              <a:solidFill>
                <a:srgbClr val="151515"/>
              </a:solidFill>
              <a:effectLst/>
            </a:endParaRPr>
          </a:p>
          <a:p>
            <a:pPr marL="72000" indent="0">
              <a:spcBef>
                <a:spcPts val="1200"/>
              </a:spcBef>
              <a:spcAft>
                <a:spcPts val="1800"/>
              </a:spcAft>
              <a:buNone/>
            </a:pPr>
            <a:endParaRPr lang="cs-CZ" sz="2800" b="0" i="0" dirty="0">
              <a:solidFill>
                <a:srgbClr val="151515"/>
              </a:solidFill>
              <a:effectLst/>
            </a:endParaRPr>
          </a:p>
          <a:p>
            <a:pPr>
              <a:spcBef>
                <a:spcPts val="1200"/>
              </a:spcBef>
              <a:spcAft>
                <a:spcPts val="1800"/>
              </a:spcAft>
            </a:pPr>
            <a:endParaRPr lang="cs-CZ" sz="2600" b="0" i="0" dirty="0">
              <a:solidFill>
                <a:srgbClr val="151515"/>
              </a:solidFill>
              <a:effectLst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04AEE40-4870-CB14-EA1A-5A175B55B4C8}"/>
              </a:ext>
            </a:extLst>
          </p:cNvPr>
          <p:cNvSpPr/>
          <p:nvPr/>
        </p:nvSpPr>
        <p:spPr bwMode="auto">
          <a:xfrm>
            <a:off x="3124942" y="6102701"/>
            <a:ext cx="7624338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23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8DF29-5282-80FD-5568-AE4D0412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Srdeční zástava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613B95-585E-CD42-683E-AFDB33A6788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876002" y="1701505"/>
            <a:ext cx="5219998" cy="4139998"/>
          </a:xfrm>
        </p:spPr>
        <p:txBody>
          <a:bodyPr/>
          <a:lstStyle/>
          <a:p>
            <a:r>
              <a:rPr lang="cs-CZ" sz="2600" dirty="0"/>
              <a:t> </a:t>
            </a:r>
            <a:r>
              <a:rPr lang="cs-CZ" sz="2600" u="sng" dirty="0" err="1"/>
              <a:t>Defibrilovatelné</a:t>
            </a:r>
            <a:r>
              <a:rPr lang="cs-CZ" sz="2600" u="sng" dirty="0"/>
              <a:t> rytmy</a:t>
            </a:r>
            <a:r>
              <a:rPr lang="cs-CZ" sz="2600" dirty="0"/>
              <a:t>:</a:t>
            </a:r>
            <a:endParaRPr lang="cs-CZ" sz="2400" dirty="0"/>
          </a:p>
          <a:p>
            <a:pPr marL="838350" lvl="1" indent="-51435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Ventrikulární tachykardie</a:t>
            </a:r>
          </a:p>
          <a:p>
            <a:pPr marL="838350" lvl="1" indent="-514350">
              <a:buFont typeface="+mj-lt"/>
              <a:buAutoNum type="arabicPeriod"/>
            </a:pPr>
            <a:endParaRPr lang="cs-CZ" sz="2600" dirty="0"/>
          </a:p>
          <a:p>
            <a:pPr marL="838350" lvl="1" indent="-514350">
              <a:buFont typeface="+mj-lt"/>
              <a:buAutoNum type="arabicPeriod"/>
            </a:pPr>
            <a:endParaRPr lang="cs-CZ" sz="2600" dirty="0"/>
          </a:p>
          <a:p>
            <a:pPr marL="324000" lvl="1" indent="0">
              <a:buNone/>
            </a:pPr>
            <a:endParaRPr lang="cs-CZ" sz="2600" dirty="0"/>
          </a:p>
          <a:p>
            <a:pPr marL="324000" lvl="1" indent="0">
              <a:buNone/>
            </a:pPr>
            <a:r>
              <a:rPr lang="cs-CZ" sz="2600" dirty="0"/>
              <a:t>2.   </a:t>
            </a:r>
            <a:r>
              <a:rPr lang="cs-CZ" sz="2600" dirty="0">
                <a:solidFill>
                  <a:srgbClr val="0000DC"/>
                </a:solidFill>
              </a:rPr>
              <a:t>Fibrilace komor</a:t>
            </a:r>
          </a:p>
          <a:p>
            <a:pPr lvl="1"/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7BD686-8CEA-6FFC-4F16-794EEA29DAB0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096000" y="1701505"/>
            <a:ext cx="5219998" cy="4139998"/>
          </a:xfrm>
        </p:spPr>
        <p:txBody>
          <a:bodyPr/>
          <a:lstStyle/>
          <a:p>
            <a:r>
              <a:rPr lang="cs-CZ" sz="2600" dirty="0"/>
              <a:t> </a:t>
            </a:r>
            <a:r>
              <a:rPr lang="cs-CZ" sz="2600" u="sng" dirty="0" err="1"/>
              <a:t>Nedefibrilovatelné</a:t>
            </a:r>
            <a:r>
              <a:rPr lang="cs-CZ" sz="2600" u="sng" dirty="0"/>
              <a:t> rytmy</a:t>
            </a:r>
            <a:r>
              <a:rPr lang="cs-CZ" sz="2600" dirty="0"/>
              <a:t>:</a:t>
            </a:r>
            <a:endParaRPr lang="cs-CZ" sz="2600" u="sng" dirty="0"/>
          </a:p>
          <a:p>
            <a:pPr marL="838350" lvl="1" indent="-51435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Asystolie</a:t>
            </a:r>
          </a:p>
          <a:p>
            <a:pPr marL="838350" lvl="1" indent="-514350">
              <a:buFont typeface="+mj-lt"/>
              <a:buAutoNum type="arabicPeriod"/>
            </a:pPr>
            <a:endParaRPr lang="cs-CZ" sz="2600" dirty="0"/>
          </a:p>
          <a:p>
            <a:pPr marL="324000" lvl="1" indent="0">
              <a:buNone/>
            </a:pPr>
            <a:endParaRPr lang="cs-CZ" sz="2600" dirty="0"/>
          </a:p>
          <a:p>
            <a:pPr marL="324000" lvl="1" indent="0">
              <a:buNone/>
            </a:pPr>
            <a:endParaRPr lang="cs-CZ" sz="2600" dirty="0"/>
          </a:p>
          <a:p>
            <a:pPr marL="324000" lvl="1" indent="0">
              <a:buNone/>
            </a:pPr>
            <a:r>
              <a:rPr lang="cs-CZ" sz="2600" dirty="0"/>
              <a:t>2.   </a:t>
            </a:r>
            <a:r>
              <a:rPr lang="cs-CZ" sz="2600" dirty="0">
                <a:solidFill>
                  <a:srgbClr val="0000DC"/>
                </a:solidFill>
              </a:rPr>
              <a:t>PEA</a:t>
            </a:r>
          </a:p>
          <a:p>
            <a:endParaRPr lang="cs-CZ" dirty="0"/>
          </a:p>
        </p:txBody>
      </p:sp>
      <p:pic>
        <p:nvPicPr>
          <p:cNvPr id="1026" name="Picture 2" descr="Ventricular Fibrillation: Causes, Symptoms, and Prevention">
            <a:extLst>
              <a:ext uri="{FF2B5EF4-FFF2-40B4-BE49-F238E27FC236}">
                <a16:creationId xmlns:a16="http://schemas.microsoft.com/office/drawing/2014/main" id="{931F4726-ACC3-AD1D-F9E7-8E278F949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43656" r="36959" b="36950"/>
          <a:stretch/>
        </p:blipFill>
        <p:spPr bwMode="auto">
          <a:xfrm>
            <a:off x="1773680" y="4552050"/>
            <a:ext cx="3231275" cy="7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text, řada/pruh, Písmo, Vykreslený graf&#10;&#10;Popis byl vytvořen automaticky">
            <a:extLst>
              <a:ext uri="{FF2B5EF4-FFF2-40B4-BE49-F238E27FC236}">
                <a16:creationId xmlns:a16="http://schemas.microsoft.com/office/drawing/2014/main" id="{7AE6A6C7-A9AD-1F09-4236-1E221DEF9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t="33590" r="4253" b="17128"/>
          <a:stretch/>
        </p:blipFill>
        <p:spPr>
          <a:xfrm>
            <a:off x="1773681" y="2776152"/>
            <a:ext cx="3231275" cy="869273"/>
          </a:xfrm>
          <a:prstGeom prst="rect">
            <a:avLst/>
          </a:prstGeom>
        </p:spPr>
      </p:pic>
      <p:pic>
        <p:nvPicPr>
          <p:cNvPr id="1036" name="Picture 12" descr="Electrocardiogram Show Cardiac Asystole Pattern. Stock Vector -  Illustration of defibrillation, line: 213246845">
            <a:extLst>
              <a:ext uri="{FF2B5EF4-FFF2-40B4-BE49-F238E27FC236}">
                <a16:creationId xmlns:a16="http://schemas.microsoft.com/office/drawing/2014/main" id="{C24FA82C-4DC7-6948-7708-8640C9AC7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91" r="25856" b="33116"/>
          <a:stretch/>
        </p:blipFill>
        <p:spPr bwMode="auto">
          <a:xfrm>
            <a:off x="6910253" y="2857207"/>
            <a:ext cx="3231276" cy="7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ulseless Electrical Activity PEA ECG Review Learn the Heart">
            <a:extLst>
              <a:ext uri="{FF2B5EF4-FFF2-40B4-BE49-F238E27FC236}">
                <a16:creationId xmlns:a16="http://schemas.microsoft.com/office/drawing/2014/main" id="{C53D1460-A60C-44A6-3EE3-7AD07CCE2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41660" r="22196" b="28376"/>
          <a:stretch/>
        </p:blipFill>
        <p:spPr bwMode="auto">
          <a:xfrm>
            <a:off x="6910254" y="4552050"/>
            <a:ext cx="3231275" cy="73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ormal Sinus Rhythm ECG/EKG Interpretation Nursing Review">
            <a:extLst>
              <a:ext uri="{FF2B5EF4-FFF2-40B4-BE49-F238E27FC236}">
                <a16:creationId xmlns:a16="http://schemas.microsoft.com/office/drawing/2014/main" id="{27FA4E8D-4F8F-FFE5-B646-6A2C64B90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1" r="31376" b="28929"/>
          <a:stretch/>
        </p:blipFill>
        <p:spPr bwMode="auto">
          <a:xfrm>
            <a:off x="6873308" y="5519322"/>
            <a:ext cx="3268221" cy="75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799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609E6-9ACF-EF8B-D400-2FE63A5F6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Defibrilovat?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76473A-31FC-B7B2-05B8-B9FF58F1E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600" dirty="0"/>
              <a:t>Každý stůl = </a:t>
            </a:r>
            <a:r>
              <a:rPr lang="cs-CZ" sz="2600" dirty="0">
                <a:solidFill>
                  <a:srgbClr val="0000DC"/>
                </a:solidFill>
              </a:rPr>
              <a:t>1 resuscitační tým</a:t>
            </a:r>
          </a:p>
          <a:p>
            <a:r>
              <a:rPr lang="cs-CZ" sz="2600" dirty="0"/>
              <a:t>První 3 rytmy testovací</a:t>
            </a:r>
          </a:p>
          <a:p>
            <a:r>
              <a:rPr lang="cs-CZ" sz="2600" dirty="0"/>
              <a:t>Celkem 60 rytmů</a:t>
            </a:r>
          </a:p>
          <a:p>
            <a:r>
              <a:rPr lang="cs-CZ" sz="2600" dirty="0"/>
              <a:t>Střídat se </a:t>
            </a:r>
            <a:r>
              <a:rPr lang="cs-CZ" sz="2600" dirty="0">
                <a:solidFill>
                  <a:srgbClr val="0000DC"/>
                </a:solidFill>
              </a:rPr>
              <a:t>po cca 10 rytmech</a:t>
            </a:r>
          </a:p>
          <a:p>
            <a:endParaRPr lang="cs-CZ" sz="2600" dirty="0">
              <a:solidFill>
                <a:srgbClr val="0000DC"/>
              </a:solidFill>
            </a:endParaRPr>
          </a:p>
          <a:p>
            <a:pPr marL="72000" indent="0">
              <a:buNone/>
            </a:pPr>
            <a:endParaRPr lang="cs-CZ" sz="2600" dirty="0"/>
          </a:p>
          <a:p>
            <a:endParaRPr lang="cs-CZ" dirty="0"/>
          </a:p>
        </p:txBody>
      </p:sp>
      <p:pic>
        <p:nvPicPr>
          <p:cNvPr id="5" name="Obrázek 4" descr="Obsah obrázku snímek obrazovky, vzor, Výrazná modrá, Symetrie&#10;&#10;Popis byl vytvořen automaticky">
            <a:extLst>
              <a:ext uri="{FF2B5EF4-FFF2-40B4-BE49-F238E27FC236}">
                <a16:creationId xmlns:a16="http://schemas.microsoft.com/office/drawing/2014/main" id="{63D30D25-A0EA-0F41-DB95-97ABB7DF6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36" y="1574238"/>
            <a:ext cx="3853671" cy="38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7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15F0D7-1960-664F-1DDD-B06DA670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Akutní koronární syndromy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8507A9-558C-AFDF-B40E-CFE047F3D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484294" cy="4139998"/>
          </a:xfrm>
        </p:spPr>
        <p:txBody>
          <a:bodyPr>
            <a:normAutofit fontScale="25000" lnSpcReduction="20000"/>
          </a:bodyPr>
          <a:lstStyle/>
          <a:p>
            <a:pPr marL="72000" indent="0" algn="l">
              <a:buNone/>
            </a:pPr>
            <a:r>
              <a:rPr lang="cs-CZ" sz="10400" b="0" i="0" dirty="0">
                <a:solidFill>
                  <a:srgbClr val="0000DC"/>
                </a:solidFill>
                <a:effectLst/>
              </a:rPr>
              <a:t>=</a:t>
            </a:r>
            <a:r>
              <a:rPr lang="cs-CZ" sz="10400" b="0" i="0" dirty="0">
                <a:solidFill>
                  <a:srgbClr val="212529"/>
                </a:solidFill>
                <a:effectLst/>
              </a:rPr>
              <a:t> Soubor klinických projevů akutní obstrukce koronární tepny </a:t>
            </a:r>
          </a:p>
          <a:p>
            <a:pPr marL="72000" indent="0" algn="l">
              <a:buNone/>
            </a:pPr>
            <a:r>
              <a:rPr lang="cs-CZ" sz="10400" b="0" i="0" dirty="0">
                <a:solidFill>
                  <a:srgbClr val="212529"/>
                </a:solidFill>
                <a:effectLst/>
              </a:rPr>
              <a:t>   s následnou ischemií myokardu</a:t>
            </a:r>
          </a:p>
          <a:p>
            <a:pPr algn="l"/>
            <a:r>
              <a:rPr lang="cs-CZ" sz="10400" b="0" i="0" dirty="0">
                <a:solidFill>
                  <a:srgbClr val="0000DC"/>
                </a:solidFill>
                <a:effectLst/>
              </a:rPr>
              <a:t>Patofyziologický podklad: </a:t>
            </a:r>
            <a:r>
              <a:rPr lang="cs-CZ" sz="10400" b="0" i="0" dirty="0">
                <a:solidFill>
                  <a:srgbClr val="212529"/>
                </a:solidFill>
                <a:effectLst/>
              </a:rPr>
              <a:t>nestabilní plát s nasedající trombózou</a:t>
            </a:r>
          </a:p>
          <a:p>
            <a:pPr marL="586350" indent="-514350" algn="l">
              <a:buFont typeface="+mj-lt"/>
              <a:buAutoNum type="arabicPeriod"/>
            </a:pPr>
            <a:r>
              <a:rPr lang="cs-CZ" sz="10400" b="0" i="0" dirty="0">
                <a:solidFill>
                  <a:srgbClr val="212529"/>
                </a:solidFill>
                <a:effectLst/>
              </a:rPr>
              <a:t>Jaké 3 klinické stavy do AKS řadíme? </a:t>
            </a:r>
          </a:p>
          <a:p>
            <a:pPr marL="324000" lvl="1" indent="0">
              <a:lnSpc>
                <a:spcPts val="3600"/>
              </a:lnSpc>
              <a:buNone/>
            </a:pPr>
            <a:r>
              <a:rPr lang="cs-CZ" sz="10400" dirty="0">
                <a:solidFill>
                  <a:srgbClr val="212529"/>
                </a:solidFill>
              </a:rPr>
              <a:t>   A) </a:t>
            </a:r>
            <a:r>
              <a:rPr lang="cs-CZ" sz="10400" dirty="0">
                <a:solidFill>
                  <a:srgbClr val="0000DC"/>
                </a:solidFill>
              </a:rPr>
              <a:t>STEMI</a:t>
            </a:r>
            <a:r>
              <a:rPr lang="cs-CZ" sz="10400" dirty="0">
                <a:solidFill>
                  <a:srgbClr val="212529"/>
                </a:solidFill>
              </a:rPr>
              <a:t> = IM s ST elevacemi, + troponiny</a:t>
            </a:r>
          </a:p>
          <a:p>
            <a:pPr marL="324000" lvl="1" indent="0">
              <a:lnSpc>
                <a:spcPts val="3600"/>
              </a:lnSpc>
              <a:buNone/>
            </a:pPr>
            <a:r>
              <a:rPr lang="cs-CZ" sz="10400" b="0" i="0" dirty="0">
                <a:solidFill>
                  <a:srgbClr val="212529"/>
                </a:solidFill>
                <a:effectLst/>
              </a:rPr>
              <a:t>   B) </a:t>
            </a:r>
            <a:r>
              <a:rPr lang="cs-CZ" sz="10400" b="0" i="0" dirty="0">
                <a:solidFill>
                  <a:srgbClr val="0000DC"/>
                </a:solidFill>
                <a:effectLst/>
              </a:rPr>
              <a:t>NSTEMI</a:t>
            </a:r>
            <a:r>
              <a:rPr lang="cs-CZ" sz="10400" b="0" i="0" dirty="0">
                <a:solidFill>
                  <a:srgbClr val="212529"/>
                </a:solidFill>
                <a:effectLst/>
              </a:rPr>
              <a:t> = IM bez ST elevací, + troponiny</a:t>
            </a:r>
          </a:p>
          <a:p>
            <a:pPr marL="324000" lvl="1" indent="0">
              <a:lnSpc>
                <a:spcPts val="3600"/>
              </a:lnSpc>
              <a:buNone/>
            </a:pPr>
            <a:r>
              <a:rPr lang="cs-CZ" sz="10400" dirty="0">
                <a:solidFill>
                  <a:srgbClr val="212529"/>
                </a:solidFill>
              </a:rPr>
              <a:t>   C) </a:t>
            </a:r>
            <a:r>
              <a:rPr lang="cs-CZ" sz="10400" dirty="0">
                <a:solidFill>
                  <a:srgbClr val="0000DC"/>
                </a:solidFill>
              </a:rPr>
              <a:t>Nestabilní AP </a:t>
            </a:r>
            <a:r>
              <a:rPr lang="cs-CZ" sz="10400" dirty="0">
                <a:solidFill>
                  <a:srgbClr val="212529"/>
                </a:solidFill>
              </a:rPr>
              <a:t>= klinický obraz ischemie, - troponiny</a:t>
            </a:r>
            <a:endParaRPr lang="cs-CZ" sz="10400" b="0" i="0" dirty="0">
              <a:solidFill>
                <a:srgbClr val="212529"/>
              </a:solidFill>
              <a:effectLst/>
            </a:endParaRPr>
          </a:p>
          <a:p>
            <a:pPr marL="586350" indent="-514350" algn="l">
              <a:buFont typeface="+mj-lt"/>
              <a:buAutoNum type="arabicPeriod"/>
            </a:pPr>
            <a:r>
              <a:rPr lang="cs-CZ" sz="10400" b="0" i="0" dirty="0">
                <a:solidFill>
                  <a:srgbClr val="212529"/>
                </a:solidFill>
                <a:effectLst/>
              </a:rPr>
              <a:t>Jak </a:t>
            </a:r>
            <a:r>
              <a:rPr lang="cs-CZ" sz="10400" dirty="0">
                <a:solidFill>
                  <a:srgbClr val="212529"/>
                </a:solidFill>
              </a:rPr>
              <a:t>se liší stabilní AP od nestabilní AP?</a:t>
            </a:r>
          </a:p>
          <a:p>
            <a:pPr marL="625475" indent="0" algn="l">
              <a:buNone/>
            </a:pPr>
            <a:r>
              <a:rPr lang="cs-CZ" sz="10400" dirty="0">
                <a:solidFill>
                  <a:srgbClr val="0000DC"/>
                </a:solidFill>
              </a:rPr>
              <a:t>Forma ICHS, vznik při námaze, ustupuje v klidu / po podání nitrátů Příčina: nedostatečný přítok okysličené krve při ↑ spotřebě</a:t>
            </a: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C7E37EB-B057-0963-D3FA-BA96991FD9AA}"/>
              </a:ext>
            </a:extLst>
          </p:cNvPr>
          <p:cNvSpPr/>
          <p:nvPr/>
        </p:nvSpPr>
        <p:spPr bwMode="auto">
          <a:xfrm>
            <a:off x="1270817" y="3536212"/>
            <a:ext cx="8301445" cy="13020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D34FB8E-4F48-E35D-C542-B9B2A3C0C6AC}"/>
              </a:ext>
            </a:extLst>
          </p:cNvPr>
          <p:cNvSpPr/>
          <p:nvPr/>
        </p:nvSpPr>
        <p:spPr bwMode="auto">
          <a:xfrm>
            <a:off x="1342977" y="5380423"/>
            <a:ext cx="10484293" cy="13020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794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D05F5-9712-DEE3-24A1-51870BA2E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E62FCC-F1EC-A3DE-8E36-17B0559C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Symptomy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4C79C5-94FC-273E-F76F-9CCCA82D1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0753199" cy="4139998"/>
          </a:xfrm>
        </p:spPr>
        <p:txBody>
          <a:bodyPr>
            <a:normAutofit fontScale="25000" lnSpcReduction="20000"/>
          </a:bodyPr>
          <a:lstStyle/>
          <a:p>
            <a:pPr marL="72000" indent="0">
              <a:buNone/>
            </a:pPr>
            <a:r>
              <a:rPr lang="cs-CZ" sz="10400" b="0" i="0" dirty="0">
                <a:solidFill>
                  <a:srgbClr val="0000DC"/>
                </a:solidFill>
                <a:effectLst/>
              </a:rPr>
              <a:t>1. </a:t>
            </a:r>
            <a:r>
              <a:rPr lang="cs-CZ" sz="10400" b="0" i="0" dirty="0">
                <a:solidFill>
                  <a:srgbClr val="212529"/>
                </a:solidFill>
                <a:effectLst/>
              </a:rPr>
              <a:t>Jaké jsou typické symptomy AKS? </a:t>
            </a:r>
          </a:p>
          <a:p>
            <a:pPr marL="72000" indent="0">
              <a:buNone/>
            </a:pPr>
            <a:r>
              <a:rPr lang="cs-CZ" sz="10400" dirty="0">
                <a:solidFill>
                  <a:srgbClr val="0000DC"/>
                </a:solidFill>
              </a:rPr>
              <a:t>    S</a:t>
            </a:r>
            <a:r>
              <a:rPr lang="cs-CZ" sz="10400" b="0" i="0" dirty="0">
                <a:solidFill>
                  <a:srgbClr val="0000DC"/>
                </a:solidFill>
                <a:effectLst/>
              </a:rPr>
              <a:t>tenokardie</a:t>
            </a:r>
          </a:p>
          <a:p>
            <a:pPr lvl="1">
              <a:lnSpc>
                <a:spcPts val="3600"/>
              </a:lnSpc>
            </a:pPr>
            <a:r>
              <a:rPr lang="cs-CZ" sz="10400" dirty="0">
                <a:solidFill>
                  <a:srgbClr val="212529"/>
                </a:solidFill>
              </a:rPr>
              <a:t>Tupá, nepřesně ohraničená bolest za hrudní kostí</a:t>
            </a:r>
          </a:p>
          <a:p>
            <a:pPr lvl="1">
              <a:lnSpc>
                <a:spcPts val="3600"/>
              </a:lnSpc>
            </a:pPr>
            <a:r>
              <a:rPr lang="cs-CZ" sz="10400" dirty="0">
                <a:solidFill>
                  <a:srgbClr val="212529"/>
                </a:solidFill>
              </a:rPr>
              <a:t>Propagace: do HK (typicky levé), mandibuly, epigastria, zad...</a:t>
            </a:r>
          </a:p>
          <a:p>
            <a:pPr lvl="1">
              <a:lnSpc>
                <a:spcPts val="3600"/>
              </a:lnSpc>
            </a:pPr>
            <a:r>
              <a:rPr lang="cs-CZ" sz="10400" dirty="0">
                <a:solidFill>
                  <a:srgbClr val="212529"/>
                </a:solidFill>
              </a:rPr>
              <a:t>Vznik v klidu, &gt; 15 min, nezávislá na dýchání či změně polohy trupu</a:t>
            </a:r>
          </a:p>
          <a:p>
            <a:pPr lvl="1">
              <a:lnSpc>
                <a:spcPts val="3600"/>
              </a:lnSpc>
            </a:pPr>
            <a:r>
              <a:rPr lang="cs-CZ" sz="10400" dirty="0">
                <a:solidFill>
                  <a:srgbClr val="212529"/>
                </a:solidFill>
              </a:rPr>
              <a:t>D</a:t>
            </a:r>
            <a:r>
              <a:rPr lang="cs-CZ" sz="10400" b="0" i="0" dirty="0">
                <a:solidFill>
                  <a:srgbClr val="212529"/>
                </a:solidFill>
                <a:effectLst/>
              </a:rPr>
              <a:t>op</a:t>
            </a:r>
            <a:r>
              <a:rPr lang="cs-CZ" sz="10400" dirty="0">
                <a:solidFill>
                  <a:srgbClr val="212529"/>
                </a:solidFill>
              </a:rPr>
              <a:t>rovází ji: </a:t>
            </a:r>
            <a:r>
              <a:rPr lang="cs-CZ" sz="10400" dirty="0">
                <a:solidFill>
                  <a:srgbClr val="0000DC"/>
                </a:solidFill>
              </a:rPr>
              <a:t>dušnost</a:t>
            </a:r>
            <a:r>
              <a:rPr lang="cs-CZ" sz="10400" dirty="0">
                <a:solidFill>
                  <a:srgbClr val="212529"/>
                </a:solidFill>
              </a:rPr>
              <a:t>, </a:t>
            </a:r>
            <a:r>
              <a:rPr lang="cs-CZ" sz="10400" dirty="0">
                <a:solidFill>
                  <a:srgbClr val="0000DC"/>
                </a:solidFill>
              </a:rPr>
              <a:t>nauzea</a:t>
            </a:r>
            <a:r>
              <a:rPr lang="cs-CZ" sz="10400" dirty="0">
                <a:solidFill>
                  <a:srgbClr val="212529"/>
                </a:solidFill>
              </a:rPr>
              <a:t> / </a:t>
            </a:r>
            <a:r>
              <a:rPr lang="cs-CZ" sz="10400" dirty="0">
                <a:solidFill>
                  <a:srgbClr val="0000DC"/>
                </a:solidFill>
              </a:rPr>
              <a:t>zvracení</a:t>
            </a:r>
            <a:r>
              <a:rPr lang="cs-CZ" sz="10400" dirty="0">
                <a:solidFill>
                  <a:srgbClr val="212529"/>
                </a:solidFill>
              </a:rPr>
              <a:t>, někdy </a:t>
            </a:r>
            <a:r>
              <a:rPr lang="cs-CZ" sz="10400" dirty="0">
                <a:solidFill>
                  <a:srgbClr val="0000DC"/>
                </a:solidFill>
              </a:rPr>
              <a:t>palpitace</a:t>
            </a:r>
            <a:r>
              <a:rPr lang="cs-CZ" sz="10400" dirty="0">
                <a:solidFill>
                  <a:srgbClr val="212529"/>
                </a:solidFill>
              </a:rPr>
              <a:t> či </a:t>
            </a:r>
            <a:r>
              <a:rPr lang="cs-CZ" sz="10400" dirty="0">
                <a:solidFill>
                  <a:srgbClr val="0000DC"/>
                </a:solidFill>
              </a:rPr>
              <a:t>kolaps</a:t>
            </a:r>
          </a:p>
          <a:p>
            <a:pPr lvl="1">
              <a:lnSpc>
                <a:spcPts val="3600"/>
              </a:lnSpc>
            </a:pPr>
            <a:r>
              <a:rPr lang="cs-CZ" sz="10400" dirty="0">
                <a:solidFill>
                  <a:srgbClr val="212529"/>
                </a:solidFill>
              </a:rPr>
              <a:t>P</a:t>
            </a:r>
            <a:r>
              <a:rPr lang="cs-CZ" sz="10400" b="0" i="0" dirty="0">
                <a:solidFill>
                  <a:srgbClr val="212529"/>
                </a:solidFill>
                <a:effectLst/>
              </a:rPr>
              <a:t>acient: opocený, bledý, úzkost, </a:t>
            </a:r>
            <a:r>
              <a:rPr lang="cs-CZ" sz="10400" dirty="0">
                <a:solidFill>
                  <a:srgbClr val="212529"/>
                </a:solidFill>
              </a:rPr>
              <a:t>strach ze smrti</a:t>
            </a:r>
            <a:endParaRPr lang="cs-CZ" sz="10400" b="0" i="0" dirty="0">
              <a:solidFill>
                <a:srgbClr val="212529"/>
              </a:solidFill>
              <a:effectLst/>
            </a:endParaRPr>
          </a:p>
          <a:p>
            <a:pPr marL="72000" indent="0" algn="l">
              <a:buNone/>
            </a:pPr>
            <a:r>
              <a:rPr lang="cs-CZ" sz="10400" dirty="0">
                <a:solidFill>
                  <a:srgbClr val="0000DC"/>
                </a:solidFill>
              </a:rPr>
              <a:t>2. </a:t>
            </a:r>
            <a:r>
              <a:rPr lang="cs-CZ" sz="10400" dirty="0">
                <a:solidFill>
                  <a:srgbClr val="212529"/>
                </a:solidFill>
              </a:rPr>
              <a:t>A u koho se AKS nemusí typicky projevit? </a:t>
            </a:r>
          </a:p>
          <a:p>
            <a:pPr marL="72000" indent="0" algn="l">
              <a:buNone/>
            </a:pPr>
            <a:r>
              <a:rPr lang="cs-CZ" sz="10400" dirty="0">
                <a:solidFill>
                  <a:srgbClr val="212529"/>
                </a:solidFill>
              </a:rPr>
              <a:t>    </a:t>
            </a:r>
            <a:r>
              <a:rPr lang="cs-CZ" sz="10400" dirty="0">
                <a:solidFill>
                  <a:srgbClr val="0000DC"/>
                </a:solidFill>
              </a:rPr>
              <a:t>Diabetici, ženy</a:t>
            </a:r>
            <a:endParaRPr lang="cs-CZ" sz="10400" b="0" i="0" dirty="0">
              <a:solidFill>
                <a:srgbClr val="0000DC"/>
              </a:solidFill>
              <a:effectLst/>
            </a:endParaRPr>
          </a:p>
          <a:p>
            <a:pPr lvl="1"/>
            <a:endParaRPr lang="cs-CZ" sz="8000" dirty="0">
              <a:solidFill>
                <a:srgbClr val="212529"/>
              </a:solidFill>
            </a:endParaRPr>
          </a:p>
          <a:p>
            <a:pPr marL="324000" lvl="1" indent="0">
              <a:buNone/>
            </a:pPr>
            <a:endParaRPr lang="cs-CZ" sz="8000" b="0" i="0" dirty="0">
              <a:solidFill>
                <a:srgbClr val="212529"/>
              </a:solidFill>
              <a:effectLst/>
            </a:endParaRPr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7A4B757-A42A-47F7-22F0-CB2DAA61F490}"/>
              </a:ext>
            </a:extLst>
          </p:cNvPr>
          <p:cNvSpPr/>
          <p:nvPr/>
        </p:nvSpPr>
        <p:spPr bwMode="auto">
          <a:xfrm>
            <a:off x="718802" y="2132251"/>
            <a:ext cx="10612813" cy="27305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0DCDE40-DC6E-68B5-DBAB-493A3662FC27}"/>
              </a:ext>
            </a:extLst>
          </p:cNvPr>
          <p:cNvSpPr/>
          <p:nvPr/>
        </p:nvSpPr>
        <p:spPr bwMode="auto">
          <a:xfrm>
            <a:off x="1052636" y="5383225"/>
            <a:ext cx="3995194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920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4D595-53DF-F8A6-0B0C-60A39CEFB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429C63-8274-6828-4DAE-F080FD6D3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EKG známky ischemie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D0F9EB-2262-29ED-505A-832CBE8A8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1144051" cy="4139998"/>
          </a:xfrm>
        </p:spPr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Změny T vlny:</a:t>
            </a:r>
          </a:p>
          <a:p>
            <a:pPr marL="709189" lvl="1" indent="-457200"/>
            <a:r>
              <a:rPr lang="cs-CZ" sz="2600" dirty="0"/>
              <a:t>Znak ischémie</a:t>
            </a:r>
          </a:p>
          <a:p>
            <a:pPr marL="709189" lvl="1" indent="-457200"/>
            <a:r>
              <a:rPr lang="cs-CZ" sz="2600" dirty="0"/>
              <a:t>Nejdříve </a:t>
            </a:r>
            <a:r>
              <a:rPr lang="cs-CZ" sz="2600" dirty="0">
                <a:solidFill>
                  <a:srgbClr val="0000DC"/>
                </a:solidFill>
              </a:rPr>
              <a:t>„hrotnaté vlny T“ </a:t>
            </a:r>
            <a:r>
              <a:rPr lang="cs-CZ" sz="2600" dirty="0"/>
              <a:t>→</a:t>
            </a:r>
            <a:r>
              <a:rPr lang="cs-CZ" sz="2600" dirty="0">
                <a:solidFill>
                  <a:srgbClr val="0000DC"/>
                </a:solidFill>
              </a:rPr>
              <a:t> </a:t>
            </a:r>
            <a:r>
              <a:rPr lang="cs-CZ" sz="2600" dirty="0"/>
              <a:t>po několika hodinách </a:t>
            </a:r>
            <a:r>
              <a:rPr lang="cs-CZ" sz="2600" dirty="0">
                <a:solidFill>
                  <a:srgbClr val="0000DC"/>
                </a:solidFill>
              </a:rPr>
              <a:t>inverze</a:t>
            </a:r>
          </a:p>
          <a:p>
            <a:pPr marL="709189" lvl="1" indent="-457200"/>
            <a:r>
              <a:rPr lang="cs-CZ" sz="2600" dirty="0"/>
              <a:t>V případě obnovení průtoku se vracejí k normálu (pokud není nekróza)</a:t>
            </a:r>
            <a:endParaRPr lang="cs-CZ" sz="2600" dirty="0">
              <a:solidFill>
                <a:srgbClr val="0000DC"/>
              </a:solidFill>
            </a:endParaRPr>
          </a:p>
          <a:p>
            <a:pPr marL="586350" indent="-514350"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Změny ST úseku: </a:t>
            </a:r>
            <a:r>
              <a:rPr lang="cs-CZ" sz="2600" dirty="0"/>
              <a:t>elevace, deprese</a:t>
            </a:r>
            <a:r>
              <a:rPr lang="cs-CZ" sz="2600" dirty="0">
                <a:solidFill>
                  <a:srgbClr val="0000DC"/>
                </a:solidFill>
              </a:rPr>
              <a:t> – ST deprese je vždy patologická!</a:t>
            </a:r>
          </a:p>
          <a:p>
            <a:pPr marL="586350" indent="-514350"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Patologický Q kmit: </a:t>
            </a:r>
          </a:p>
          <a:p>
            <a:pPr marL="447675" indent="-273050"/>
            <a:r>
              <a:rPr lang="cs-CZ" sz="2600" dirty="0"/>
              <a:t>Delší než 40 </a:t>
            </a:r>
            <a:r>
              <a:rPr lang="cs-CZ" sz="2600" dirty="0" err="1"/>
              <a:t>ms</a:t>
            </a:r>
            <a:r>
              <a:rPr lang="cs-CZ" sz="2600" dirty="0"/>
              <a:t> = široký alespoň 1 mm</a:t>
            </a:r>
          </a:p>
          <a:p>
            <a:pPr marL="447675" indent="-273050"/>
            <a:r>
              <a:rPr lang="cs-CZ" sz="2600" dirty="0"/>
              <a:t>Hlubší než 2 mm</a:t>
            </a:r>
          </a:p>
          <a:p>
            <a:pPr marL="447675" indent="-273050"/>
            <a:r>
              <a:rPr lang="cs-CZ" sz="2600" dirty="0"/>
              <a:t>Větší než ¼ daného QRS komplexu</a:t>
            </a:r>
          </a:p>
          <a:p>
            <a:pPr marL="447675" indent="-273050"/>
            <a:r>
              <a:rPr lang="cs-CZ" sz="2600" b="0" i="0" dirty="0">
                <a:effectLst/>
              </a:rPr>
              <a:t>Q ve svodech V1-V3 </a:t>
            </a:r>
          </a:p>
          <a:p>
            <a:pPr marL="72000" indent="0">
              <a:spcBef>
                <a:spcPts val="1200"/>
              </a:spcBef>
              <a:spcAft>
                <a:spcPts val="1800"/>
              </a:spcAft>
              <a:buNone/>
            </a:pPr>
            <a:endParaRPr lang="cs-CZ" sz="2800" b="0" i="0" dirty="0">
              <a:solidFill>
                <a:srgbClr val="151515"/>
              </a:solidFill>
              <a:effectLst/>
            </a:endParaRPr>
          </a:p>
          <a:p>
            <a:pPr marL="586350" indent="-514350">
              <a:buFont typeface="+mj-lt"/>
              <a:buAutoNum type="arabicPeriod"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3314" name="Picture 2" descr="Myocardial Ischaemia on ECG | ECG Disease Patterns - MedSchool">
            <a:extLst>
              <a:ext uri="{FF2B5EF4-FFF2-40B4-BE49-F238E27FC236}">
                <a16:creationId xmlns:a16="http://schemas.microsoft.com/office/drawing/2014/main" id="{C9750E5C-7465-EF88-674F-0E6141328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98" y="901933"/>
            <a:ext cx="3769982" cy="144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thological Q Wave - SkillStat">
            <a:extLst>
              <a:ext uri="{FF2B5EF4-FFF2-40B4-BE49-F238E27FC236}">
                <a16:creationId xmlns:a16="http://schemas.microsoft.com/office/drawing/2014/main" id="{7C63DF17-C2AB-FAD0-8CC8-63CF1AE55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5" t="10613" r="8044" b="10234"/>
          <a:stretch/>
        </p:blipFill>
        <p:spPr bwMode="auto">
          <a:xfrm>
            <a:off x="7273938" y="4940949"/>
            <a:ext cx="1767839" cy="11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195203E-B55B-E76E-8725-C94ED86E91C9}"/>
              </a:ext>
            </a:extLst>
          </p:cNvPr>
          <p:cNvSpPr/>
          <p:nvPr/>
        </p:nvSpPr>
        <p:spPr bwMode="auto">
          <a:xfrm>
            <a:off x="381668" y="4281880"/>
            <a:ext cx="6648430" cy="20705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17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C3518-7A61-A1BD-C32A-F8FE3E40E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F5FA7-A88C-9C7C-CB8B-08ADEC7F5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IM na EKG v čase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735B6F8-5DE5-2AFD-2034-0C34F89F82A8}"/>
              </a:ext>
            </a:extLst>
          </p:cNvPr>
          <p:cNvSpPr/>
          <p:nvPr/>
        </p:nvSpPr>
        <p:spPr bwMode="auto">
          <a:xfrm>
            <a:off x="10546080" y="5872480"/>
            <a:ext cx="1463040" cy="8534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E35D7E-7C57-373E-B784-109A25A39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1201924" cy="4139998"/>
          </a:xfrm>
        </p:spPr>
        <p:txBody>
          <a:bodyPr/>
          <a:lstStyle/>
          <a:p>
            <a:pPr marL="586350" indent="-514350">
              <a:buClr>
                <a:schemeClr val="tx1"/>
              </a:buClr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Hrotnaté T vlny</a:t>
            </a:r>
          </a:p>
          <a:p>
            <a:pPr marL="586350" indent="-514350">
              <a:buClr>
                <a:schemeClr val="tx1"/>
              </a:buClr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ST elevace</a:t>
            </a:r>
          </a:p>
          <a:p>
            <a:pPr marL="586350" indent="-514350">
              <a:buClr>
                <a:schemeClr val="tx1"/>
              </a:buClr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Patologický Q kmit</a:t>
            </a:r>
          </a:p>
          <a:p>
            <a:pPr marL="586350" indent="-514350">
              <a:buAutoNum type="arabicPeriod"/>
            </a:pPr>
            <a:endParaRPr lang="cs-CZ" sz="2600" dirty="0"/>
          </a:p>
          <a:p>
            <a:pPr marL="586350" indent="-514350">
              <a:buAutoNum type="arabicPeriod"/>
            </a:pPr>
            <a:endParaRPr lang="cs-CZ" sz="2600" dirty="0"/>
          </a:p>
          <a:p>
            <a:pPr marL="586350" indent="-514350">
              <a:buAutoNum type="arabicPeriod"/>
            </a:pPr>
            <a:endParaRPr lang="cs-CZ" sz="2600" dirty="0"/>
          </a:p>
          <a:p>
            <a:pPr marL="72000" indent="0">
              <a:buNone/>
            </a:pPr>
            <a:endParaRPr lang="cs-CZ" sz="1600" dirty="0"/>
          </a:p>
          <a:p>
            <a:pPr marL="72000" indent="0">
              <a:buNone/>
            </a:pPr>
            <a:endParaRPr lang="cs-CZ" sz="2400" dirty="0"/>
          </a:p>
          <a:p>
            <a:r>
              <a:rPr lang="cs-CZ" sz="2600" dirty="0"/>
              <a:t> Úspěšná </a:t>
            </a:r>
            <a:r>
              <a:rPr lang="cs-CZ" sz="2600" dirty="0" err="1"/>
              <a:t>reperfúze</a:t>
            </a:r>
            <a:r>
              <a:rPr lang="cs-CZ" sz="2600" dirty="0"/>
              <a:t>: nedojde k inverzi T vlny ani k patologickému Q</a:t>
            </a:r>
          </a:p>
          <a:p>
            <a:pPr marL="0" indent="0">
              <a:buNone/>
            </a:pPr>
            <a:r>
              <a:rPr lang="cs-CZ" sz="2600" dirty="0">
                <a:solidFill>
                  <a:srgbClr val="0000DC"/>
                </a:solidFill>
              </a:rPr>
              <a:t>→</a:t>
            </a:r>
            <a:r>
              <a:rPr lang="cs-CZ" sz="2600" dirty="0"/>
              <a:t> EKG známky se mění v čase, při podezření na AIM </a:t>
            </a:r>
            <a:r>
              <a:rPr lang="cs-CZ" sz="2600" dirty="0">
                <a:solidFill>
                  <a:srgbClr val="0000DC"/>
                </a:solidFill>
              </a:rPr>
              <a:t>nutno opakovat</a:t>
            </a:r>
            <a:endParaRPr lang="cs-CZ" sz="2600" b="0" i="0" dirty="0">
              <a:solidFill>
                <a:srgbClr val="151515"/>
              </a:solidFill>
              <a:effectLst/>
            </a:endParaRPr>
          </a:p>
          <a:p>
            <a:pPr marL="72000" indent="0">
              <a:buNone/>
            </a:pPr>
            <a:endParaRPr lang="cs-CZ" sz="2600" dirty="0"/>
          </a:p>
        </p:txBody>
      </p:sp>
      <p:pic>
        <p:nvPicPr>
          <p:cNvPr id="5" name="Picture 2" descr="Acute STEMI Management - Mnemonic based approach | Epomedicine">
            <a:extLst>
              <a:ext uri="{FF2B5EF4-FFF2-40B4-BE49-F238E27FC236}">
                <a16:creationId xmlns:a16="http://schemas.microsoft.com/office/drawing/2014/main" id="{C342CB45-A91E-B2FA-004B-F8783C427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01"/>
          <a:stretch/>
        </p:blipFill>
        <p:spPr bwMode="auto">
          <a:xfrm>
            <a:off x="1174164" y="3257072"/>
            <a:ext cx="7634556" cy="19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328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45DE95-0D2B-EEB1-4D90-3B166BD1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Infarkt myokardu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B859B8-FD08-4FAE-A0F2-7A4E8A65F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8775" indent="-287338">
              <a:buNone/>
            </a:pPr>
            <a:r>
              <a:rPr lang="cs-CZ" sz="2600" b="0" i="0" dirty="0">
                <a:solidFill>
                  <a:srgbClr val="0000DC"/>
                </a:solidFill>
                <a:effectLst/>
              </a:rPr>
              <a:t>=</a:t>
            </a:r>
            <a:r>
              <a:rPr lang="cs-CZ" sz="2600" b="0" i="0" dirty="0">
                <a:effectLst/>
              </a:rPr>
              <a:t> </a:t>
            </a:r>
            <a:r>
              <a:rPr lang="cs-CZ" sz="2600" dirty="0"/>
              <a:t>A</a:t>
            </a:r>
            <a:r>
              <a:rPr lang="cs-CZ" sz="2600" b="0" i="0" dirty="0">
                <a:effectLst/>
              </a:rPr>
              <a:t>kutní, život ohrožující stav, způsobený uzávěrem nebo těsným      zúžením koronární (věnčité) tepny, vedoucí k 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nekróze</a:t>
            </a:r>
            <a:r>
              <a:rPr lang="cs-CZ" sz="2600" b="0" i="0" dirty="0">
                <a:effectLst/>
              </a:rPr>
              <a:t> okrsku </a:t>
            </a:r>
            <a:r>
              <a:rPr lang="cs-CZ" sz="2600" b="0" i="0" dirty="0" err="1">
                <a:effectLst/>
              </a:rPr>
              <a:t>kardiomyocytů</a:t>
            </a:r>
            <a:r>
              <a:rPr lang="cs-CZ" sz="2600" b="0" i="0" dirty="0">
                <a:effectLst/>
              </a:rPr>
              <a:t> </a:t>
            </a:r>
          </a:p>
          <a:p>
            <a:pPr>
              <a:buFontTx/>
              <a:buChar char="-"/>
            </a:pPr>
            <a:r>
              <a:rPr lang="cs-CZ" sz="2600" dirty="0"/>
              <a:t>Vznik nejčastěji na podkladě </a:t>
            </a:r>
            <a:r>
              <a:rPr lang="cs-CZ" sz="2600" dirty="0">
                <a:solidFill>
                  <a:srgbClr val="0000DC"/>
                </a:solidFill>
              </a:rPr>
              <a:t>aterosklerózy</a:t>
            </a:r>
          </a:p>
          <a:p>
            <a:pPr>
              <a:buFontTx/>
              <a:buChar char="-"/>
            </a:pPr>
            <a:r>
              <a:rPr lang="cs-CZ" sz="2600" dirty="0">
                <a:solidFill>
                  <a:srgbClr val="0000DC"/>
                </a:solidFill>
              </a:rPr>
              <a:t>Až 1/3 pacientů bez typických příznaků</a:t>
            </a:r>
          </a:p>
          <a:p>
            <a:pPr marL="586350" indent="-514350">
              <a:buFont typeface="+mj-lt"/>
              <a:buAutoNum type="arabicPeriod"/>
            </a:pPr>
            <a:r>
              <a:rPr lang="cs-CZ" sz="2600" dirty="0"/>
              <a:t>Co je častější, STEMI nebo NSTEMI infarkt? </a:t>
            </a:r>
            <a:r>
              <a:rPr lang="cs-CZ" sz="2600" dirty="0">
                <a:solidFill>
                  <a:srgbClr val="0000DC"/>
                </a:solidFill>
              </a:rPr>
              <a:t>NSTEMI</a:t>
            </a:r>
          </a:p>
          <a:p>
            <a:pPr marL="586350" indent="-514350">
              <a:buFont typeface="+mj-lt"/>
              <a:buAutoNum type="arabicPeriod"/>
            </a:pPr>
            <a:r>
              <a:rPr lang="cs-CZ" sz="2600" dirty="0"/>
              <a:t>Jaká je první pomoc u AIM? </a:t>
            </a:r>
          </a:p>
          <a:p>
            <a:pPr marL="1168400" lvl="1" indent="-514350">
              <a:buFont typeface="+mj-lt"/>
              <a:buAutoNum type="arabicPeriod"/>
            </a:pPr>
            <a:r>
              <a:rPr lang="cs-CZ" sz="2600" dirty="0"/>
              <a:t>Volat 155.</a:t>
            </a:r>
          </a:p>
          <a:p>
            <a:pPr marL="1168400" lvl="1" indent="-514350">
              <a:buFont typeface="+mj-lt"/>
              <a:buAutoNum type="arabicPeriod"/>
            </a:pPr>
            <a:r>
              <a:rPr lang="cs-CZ" sz="2600" dirty="0"/>
              <a:t>Poloha v polosedě, uvolnit těsný oděv.</a:t>
            </a:r>
          </a:p>
          <a:p>
            <a:pPr marL="1168400" lvl="1" indent="-514350">
              <a:buFont typeface="+mj-lt"/>
              <a:buAutoNum type="arabicPeriod"/>
            </a:pPr>
            <a:r>
              <a:rPr lang="cs-CZ" sz="2600" dirty="0"/>
              <a:t>Pokud při vědomí → </a:t>
            </a:r>
            <a:r>
              <a:rPr lang="cs-CZ" sz="2600" dirty="0">
                <a:solidFill>
                  <a:srgbClr val="0000DC"/>
                </a:solidFill>
              </a:rPr>
              <a:t>1 </a:t>
            </a:r>
            <a:r>
              <a:rPr lang="cs-CZ" sz="2600" dirty="0" err="1">
                <a:solidFill>
                  <a:srgbClr val="0000DC"/>
                </a:solidFill>
              </a:rPr>
              <a:t>tbl</a:t>
            </a:r>
            <a:r>
              <a:rPr lang="cs-CZ" sz="2600" dirty="0">
                <a:solidFill>
                  <a:srgbClr val="0000DC"/>
                </a:solidFill>
              </a:rPr>
              <a:t> ASA </a:t>
            </a:r>
            <a:r>
              <a:rPr lang="cs-CZ" sz="2600" dirty="0"/>
              <a:t>– Aspirin / Acylpyrin         (případně nitráty u léčených kardiaků)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1A1B479-0DE2-A25E-8E31-5070A8D42ACE}"/>
              </a:ext>
            </a:extLst>
          </p:cNvPr>
          <p:cNvSpPr/>
          <p:nvPr/>
        </p:nvSpPr>
        <p:spPr bwMode="auto">
          <a:xfrm>
            <a:off x="7927258" y="4056204"/>
            <a:ext cx="1989674" cy="3472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E549921-2AEB-E1E4-A359-B89B98877BBA}"/>
              </a:ext>
            </a:extLst>
          </p:cNvPr>
          <p:cNvSpPr/>
          <p:nvPr/>
        </p:nvSpPr>
        <p:spPr bwMode="auto">
          <a:xfrm>
            <a:off x="1068350" y="4840268"/>
            <a:ext cx="9013577" cy="19825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29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407B2-A931-038F-088C-F801BEB0B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dnešní lekce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1CBA82-F51F-AC35-1359-FEB5685D3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Arytmie:</a:t>
            </a:r>
            <a:r>
              <a:rPr lang="cs-CZ" sz="2600" dirty="0"/>
              <a:t> bradykardie, SVT, VT, </a:t>
            </a:r>
            <a:r>
              <a:rPr lang="cs-CZ" sz="2600" dirty="0" err="1"/>
              <a:t>FiKo</a:t>
            </a:r>
            <a:endParaRPr lang="cs-CZ" sz="2600" dirty="0"/>
          </a:p>
          <a:p>
            <a:pPr marL="586350" indent="-514350"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Srdeční zástava: </a:t>
            </a:r>
            <a:r>
              <a:rPr lang="cs-CZ" sz="2600" dirty="0"/>
              <a:t>asystolie, PEA</a:t>
            </a:r>
          </a:p>
          <a:p>
            <a:pPr marL="586350" indent="-514350"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Akutní koronární syndromy </a:t>
            </a:r>
            <a:r>
              <a:rPr lang="cs-CZ" sz="2600" dirty="0"/>
              <a:t>– definice, rozdělení</a:t>
            </a:r>
          </a:p>
          <a:p>
            <a:pPr marL="586350" indent="-514350"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Infarkt myokardu </a:t>
            </a:r>
            <a:r>
              <a:rPr lang="cs-CZ" sz="2600" dirty="0"/>
              <a:t>– STEMI vs. NSTEMI</a:t>
            </a:r>
          </a:p>
          <a:p>
            <a:pPr marL="586350" indent="-514350"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Iontové dysbalance </a:t>
            </a:r>
            <a:r>
              <a:rPr lang="cs-CZ" sz="2600" dirty="0"/>
              <a:t>– K, Ca</a:t>
            </a:r>
          </a:p>
          <a:p>
            <a:pPr marL="586350" indent="-514350"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Plicní embolie</a:t>
            </a:r>
          </a:p>
        </p:txBody>
      </p:sp>
    </p:spTree>
    <p:extLst>
      <p:ext uri="{BB962C8B-B14F-4D97-AF65-F5344CB8AC3E}">
        <p14:creationId xmlns:p14="http://schemas.microsoft.com/office/powerpoint/2010/main" val="2992724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89FA9-6D5A-F865-8BF9-BFEAD7328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EB2A00-D133-EA71-E8C2-381445B46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STEMI infarkt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DB30CB-490E-A2E0-AF6A-57B8873CC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cs-CZ" sz="2600" dirty="0"/>
              <a:t>Jak poznáme ST elevace?</a:t>
            </a:r>
          </a:p>
          <a:p>
            <a:pPr marL="990600" lvl="1" indent="-266700"/>
            <a:r>
              <a:rPr lang="cs-CZ" sz="2600" dirty="0">
                <a:solidFill>
                  <a:srgbClr val="0000DC"/>
                </a:solidFill>
              </a:rPr>
              <a:t>Hrudní </a:t>
            </a:r>
            <a:r>
              <a:rPr lang="cs-CZ" sz="2600" dirty="0">
                <a:solidFill>
                  <a:srgbClr val="3D3DE4"/>
                </a:solidFill>
              </a:rPr>
              <a:t>svody</a:t>
            </a:r>
            <a:r>
              <a:rPr lang="cs-CZ" sz="2600" dirty="0"/>
              <a:t>: alespoň </a:t>
            </a:r>
            <a:r>
              <a:rPr lang="cs-CZ" sz="2600" dirty="0">
                <a:solidFill>
                  <a:srgbClr val="0000DC"/>
                </a:solidFill>
              </a:rPr>
              <a:t>2 mm, </a:t>
            </a:r>
            <a:r>
              <a:rPr lang="cs-CZ" sz="2600" dirty="0">
                <a:solidFill>
                  <a:srgbClr val="3D3DE4"/>
                </a:solidFill>
              </a:rPr>
              <a:t>končetinové svody: </a:t>
            </a:r>
            <a:r>
              <a:rPr lang="cs-CZ" sz="2600" dirty="0"/>
              <a:t>alespoň </a:t>
            </a:r>
            <a:r>
              <a:rPr lang="cs-CZ" sz="2600" dirty="0">
                <a:solidFill>
                  <a:srgbClr val="0000DC"/>
                </a:solidFill>
              </a:rPr>
              <a:t>1 mm</a:t>
            </a:r>
          </a:p>
          <a:p>
            <a:pPr marL="990600" lvl="1" indent="-266700"/>
            <a:r>
              <a:rPr lang="cs-CZ" sz="2600" dirty="0"/>
              <a:t>Měříme je z tzv. </a:t>
            </a:r>
            <a:r>
              <a:rPr lang="cs-CZ" sz="2600" dirty="0" err="1"/>
              <a:t>junkčního</a:t>
            </a:r>
            <a:r>
              <a:rPr lang="cs-CZ" sz="2600" dirty="0"/>
              <a:t> bodu = </a:t>
            </a:r>
            <a:r>
              <a:rPr lang="cs-CZ" sz="2600" dirty="0">
                <a:solidFill>
                  <a:srgbClr val="0000DC"/>
                </a:solidFill>
              </a:rPr>
              <a:t>J point</a:t>
            </a:r>
          </a:p>
          <a:p>
            <a:pPr marL="990600" lvl="1" indent="-266700"/>
            <a:r>
              <a:rPr lang="cs-CZ" sz="2600" dirty="0"/>
              <a:t>Min. ve </a:t>
            </a:r>
            <a:r>
              <a:rPr lang="cs-CZ" sz="2600" dirty="0">
                <a:solidFill>
                  <a:srgbClr val="0000DC"/>
                </a:solidFill>
              </a:rPr>
              <a:t>2 svodech dané lokalizace</a:t>
            </a:r>
            <a:r>
              <a:rPr lang="cs-CZ" sz="2600" dirty="0"/>
              <a:t> (n</a:t>
            </a:r>
            <a:r>
              <a:rPr lang="cs-CZ" sz="2600" b="0" i="0" dirty="0">
                <a:effectLst/>
              </a:rPr>
              <a:t>apř. </a:t>
            </a:r>
            <a:r>
              <a:rPr lang="cs-CZ" sz="2600" b="0" dirty="0" err="1">
                <a:effectLst/>
              </a:rPr>
              <a:t>II+aVF</a:t>
            </a:r>
            <a:r>
              <a:rPr lang="cs-CZ" sz="2600" b="0" dirty="0">
                <a:effectLst/>
              </a:rPr>
              <a:t> nebo </a:t>
            </a:r>
            <a:r>
              <a:rPr lang="cs-CZ" sz="2600" b="0" dirty="0" err="1">
                <a:effectLst/>
              </a:rPr>
              <a:t>I+aVL</a:t>
            </a:r>
            <a:r>
              <a:rPr lang="cs-CZ" sz="2600" b="0" dirty="0">
                <a:effectLst/>
              </a:rPr>
              <a:t>)</a:t>
            </a:r>
            <a:endParaRPr lang="cs-CZ" sz="2600" dirty="0"/>
          </a:p>
          <a:p>
            <a:pPr marL="586350" indent="-514350">
              <a:buFont typeface="+mj-lt"/>
              <a:buAutoNum type="arabicPeriod"/>
            </a:pPr>
            <a:r>
              <a:rPr lang="cs-CZ" sz="2600" dirty="0"/>
              <a:t>Kdy změny ST úseku nelze hodnotit? </a:t>
            </a:r>
            <a:r>
              <a:rPr lang="cs-CZ" sz="2600" dirty="0">
                <a:solidFill>
                  <a:srgbClr val="0000DC"/>
                </a:solidFill>
              </a:rPr>
              <a:t>Při LBBB / RBBB</a:t>
            </a:r>
          </a:p>
          <a:p>
            <a:pPr marL="586350" indent="-514350">
              <a:buFont typeface="+mj-lt"/>
              <a:buAutoNum type="arabicPeriod"/>
            </a:pPr>
            <a:r>
              <a:rPr lang="cs-CZ" sz="2600" dirty="0"/>
              <a:t>Zrcadlové (reciproké) ST deprese?</a:t>
            </a:r>
          </a:p>
          <a:p>
            <a:pPr marL="1142588" lvl="1" indent="-179388"/>
            <a:r>
              <a:rPr lang="cs-CZ" sz="2600" dirty="0"/>
              <a:t>V</a:t>
            </a:r>
            <a:r>
              <a:rPr lang="cs-CZ" sz="2600" b="0" i="0" dirty="0">
                <a:effectLst/>
              </a:rPr>
              <a:t>e svodech na opačné straně od svodů nad ložiskem STEMI</a:t>
            </a:r>
          </a:p>
          <a:p>
            <a:pPr marL="1142588" lvl="1" indent="-179388"/>
            <a:r>
              <a:rPr lang="cs-CZ" sz="2600" dirty="0"/>
              <a:t>Jde o nepřímé známky, nemusí být vždy</a:t>
            </a:r>
          </a:p>
          <a:p>
            <a:pPr marL="1142588" lvl="1" indent="-179388"/>
            <a:r>
              <a:rPr lang="cs-CZ" sz="2600" dirty="0"/>
              <a:t>Pokud se však objeví, </a:t>
            </a:r>
            <a:r>
              <a:rPr lang="cs-CZ" sz="2600" dirty="0">
                <a:solidFill>
                  <a:srgbClr val="0000DC"/>
                </a:solidFill>
              </a:rPr>
              <a:t>významně ↑ pravděpodobnost STEMI</a:t>
            </a:r>
          </a:p>
          <a:p>
            <a:pPr marL="586350" indent="-514350">
              <a:buFont typeface="+mj-lt"/>
              <a:buAutoNum type="arabicPeriod"/>
            </a:pPr>
            <a:r>
              <a:rPr lang="cs-CZ" sz="2600" dirty="0"/>
              <a:t>Co svědčí pro </a:t>
            </a:r>
            <a:r>
              <a:rPr lang="cs-CZ" sz="2600" dirty="0">
                <a:solidFill>
                  <a:srgbClr val="0000DC"/>
                </a:solidFill>
              </a:rPr>
              <a:t>rozsáhlý infarkt</a:t>
            </a:r>
            <a:r>
              <a:rPr lang="cs-CZ" sz="2600" dirty="0"/>
              <a:t>? </a:t>
            </a:r>
          </a:p>
          <a:p>
            <a:pPr marL="1079500" indent="-276225"/>
            <a:r>
              <a:rPr lang="cs-CZ" sz="2600" dirty="0"/>
              <a:t>Součet ST elevací z 1 lokalizace je 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&gt; 12 mm </a:t>
            </a:r>
            <a:r>
              <a:rPr lang="cs-CZ" sz="2600" dirty="0">
                <a:solidFill>
                  <a:srgbClr val="0000DC"/>
                </a:solidFill>
              </a:rPr>
              <a:t> </a:t>
            </a:r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098" name="Picture 2" descr="ECG J point, ST elevatin, ST segment">
            <a:extLst>
              <a:ext uri="{FF2B5EF4-FFF2-40B4-BE49-F238E27FC236}">
                <a16:creationId xmlns:a16="http://schemas.microsoft.com/office/drawing/2014/main" id="{83A41B77-084C-601A-10B1-1482FCDC2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37" y="720000"/>
            <a:ext cx="2328863" cy="117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2BCAB7B-F1E8-919A-53B3-CA30EE2577D4}"/>
              </a:ext>
            </a:extLst>
          </p:cNvPr>
          <p:cNvSpPr/>
          <p:nvPr/>
        </p:nvSpPr>
        <p:spPr bwMode="auto">
          <a:xfrm>
            <a:off x="1545729" y="4259384"/>
            <a:ext cx="9682709" cy="11784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B238919-AF78-3D57-1911-536BF1843590}"/>
              </a:ext>
            </a:extLst>
          </p:cNvPr>
          <p:cNvSpPr/>
          <p:nvPr/>
        </p:nvSpPr>
        <p:spPr bwMode="auto">
          <a:xfrm>
            <a:off x="6834311" y="3329480"/>
            <a:ext cx="3262189" cy="535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AEBD0C9-B84A-D784-0B5C-E9C80FBB07C4}"/>
              </a:ext>
            </a:extLst>
          </p:cNvPr>
          <p:cNvSpPr/>
          <p:nvPr/>
        </p:nvSpPr>
        <p:spPr bwMode="auto">
          <a:xfrm>
            <a:off x="1274443" y="2117323"/>
            <a:ext cx="9953995" cy="1212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59668B2-4D5F-F559-9B4F-C1122490CA05}"/>
              </a:ext>
            </a:extLst>
          </p:cNvPr>
          <p:cNvSpPr/>
          <p:nvPr/>
        </p:nvSpPr>
        <p:spPr bwMode="auto">
          <a:xfrm>
            <a:off x="720000" y="5915964"/>
            <a:ext cx="9013577" cy="7422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254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6B61F64-02E9-D0C5-ABEE-A2BE4DE0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Bod J a ST úsek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998833-4B98-389D-2097-480648886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0" y="1502249"/>
            <a:ext cx="4902200" cy="4139998"/>
          </a:xfrm>
        </p:spPr>
        <p:txBody>
          <a:bodyPr/>
          <a:lstStyle/>
          <a:p>
            <a:pPr marL="586350" indent="-514350">
              <a:buFont typeface="+mj-lt"/>
              <a:buAutoNum type="alphaLcPeriod"/>
            </a:pPr>
            <a:r>
              <a:rPr lang="cs-CZ" dirty="0"/>
              <a:t>Normální</a:t>
            </a:r>
          </a:p>
          <a:p>
            <a:pPr marL="586350" indent="-514350">
              <a:buFont typeface="+mj-lt"/>
              <a:buAutoNum type="alphaLcPeriod"/>
            </a:pPr>
            <a:r>
              <a:rPr lang="cs-CZ" dirty="0"/>
              <a:t>E</a:t>
            </a:r>
            <a:r>
              <a:rPr lang="cs-CZ" b="0" i="0" dirty="0">
                <a:effectLst/>
              </a:rPr>
              <a:t>levace J bodu</a:t>
            </a:r>
          </a:p>
          <a:p>
            <a:pPr marL="586350" indent="-514350">
              <a:buFont typeface="+mj-lt"/>
              <a:buAutoNum type="alphaLcPeriod"/>
            </a:pPr>
            <a:r>
              <a:rPr lang="cs-CZ" dirty="0"/>
              <a:t>E</a:t>
            </a:r>
            <a:r>
              <a:rPr lang="cs-CZ" b="0" i="0" dirty="0">
                <a:effectLst/>
              </a:rPr>
              <a:t>levace J bodu</a:t>
            </a:r>
          </a:p>
          <a:p>
            <a:pPr marL="586350" indent="-514350">
              <a:buFont typeface="+mj-lt"/>
              <a:buAutoNum type="alphaLcPeriod"/>
            </a:pPr>
            <a:r>
              <a:rPr lang="cs-CZ" b="0" i="0" dirty="0">
                <a:effectLst/>
              </a:rPr>
              <a:t>Deprese J bodu</a:t>
            </a:r>
          </a:p>
          <a:p>
            <a:pPr marL="586350" indent="-514350">
              <a:buFont typeface="+mj-lt"/>
              <a:buAutoNum type="alphaLcPeriod"/>
            </a:pPr>
            <a:r>
              <a:rPr lang="cs-CZ" dirty="0"/>
              <a:t>S </a:t>
            </a:r>
            <a:r>
              <a:rPr lang="cs-CZ" b="0" i="0" dirty="0">
                <a:effectLst/>
              </a:rPr>
              <a:t>J vlnou (</a:t>
            </a:r>
            <a:r>
              <a:rPr lang="cs-CZ" b="0" i="0" dirty="0" err="1">
                <a:effectLst/>
              </a:rPr>
              <a:t>Osbornova</a:t>
            </a:r>
            <a:r>
              <a:rPr lang="cs-CZ" b="0" i="0" dirty="0">
                <a:effectLst/>
              </a:rPr>
              <a:t> vlna)</a:t>
            </a:r>
            <a:endParaRPr lang="cs-CZ" dirty="0"/>
          </a:p>
          <a:p>
            <a:r>
              <a:rPr lang="cs-CZ" dirty="0">
                <a:solidFill>
                  <a:srgbClr val="0000DC"/>
                </a:solidFill>
              </a:rPr>
              <a:t>J bod </a:t>
            </a:r>
            <a:r>
              <a:rPr lang="cs-CZ" dirty="0"/>
              <a:t>= označuje konec QRS komplexu, na všech EKG</a:t>
            </a:r>
          </a:p>
          <a:p>
            <a:r>
              <a:rPr lang="cs-CZ" dirty="0">
                <a:solidFill>
                  <a:srgbClr val="0000DC"/>
                </a:solidFill>
              </a:rPr>
              <a:t>J vlna </a:t>
            </a:r>
            <a:r>
              <a:rPr lang="cs-CZ" dirty="0"/>
              <a:t>= úzká hrotnatá vlna, před J bodem, mnohem méně častá, nejčastěji u hypotermie</a:t>
            </a:r>
          </a:p>
        </p:txBody>
      </p:sp>
      <p:pic>
        <p:nvPicPr>
          <p:cNvPr id="6146" name="Picture 2" descr="J point ECG Interval • LITFL • ECG Library Basics">
            <a:extLst>
              <a:ext uri="{FF2B5EF4-FFF2-40B4-BE49-F238E27FC236}">
                <a16:creationId xmlns:a16="http://schemas.microsoft.com/office/drawing/2014/main" id="{8D561E65-CAFE-6529-92F4-756041AE1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1502249"/>
            <a:ext cx="5378164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4A15C3E-CBBF-C2DA-55B8-99FBD33A40CB}"/>
              </a:ext>
            </a:extLst>
          </p:cNvPr>
          <p:cNvSpPr/>
          <p:nvPr/>
        </p:nvSpPr>
        <p:spPr bwMode="auto">
          <a:xfrm>
            <a:off x="10083800" y="5972920"/>
            <a:ext cx="2108200" cy="8501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4785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E11A39-A2C3-210A-EDFD-4D195C435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Určení lokalizace STEMI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A6BECD-8EE4-2677-E4C5-BEE55702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4554198"/>
            <a:ext cx="10753200" cy="4139998"/>
          </a:xfrm>
        </p:spPr>
        <p:txBody>
          <a:bodyPr/>
          <a:lstStyle/>
          <a:p>
            <a:pPr marL="72000" indent="0" algn="l">
              <a:buNone/>
            </a:pPr>
            <a:r>
              <a:rPr lang="cs-CZ" sz="2600" b="1" i="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V1,V2</a:t>
            </a:r>
            <a:r>
              <a:rPr lang="cs-CZ" sz="2600" b="0" i="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 </a:t>
            </a:r>
            <a:r>
              <a:rPr lang="cs-CZ" sz="2600" b="0" i="0" dirty="0">
                <a:solidFill>
                  <a:srgbClr val="333333"/>
                </a:solidFill>
                <a:effectLst/>
              </a:rPr>
              <a:t>jsou nad septem a zobrazují tak infarkt septa</a:t>
            </a:r>
          </a:p>
          <a:p>
            <a:pPr marL="72000" indent="0" algn="l">
              <a:buNone/>
            </a:pPr>
            <a:r>
              <a:rPr lang="cs-CZ" sz="2600" b="1" i="0" dirty="0">
                <a:solidFill>
                  <a:srgbClr val="33CCCC"/>
                </a:solidFill>
                <a:effectLst/>
              </a:rPr>
              <a:t>V3,V4 </a:t>
            </a:r>
            <a:r>
              <a:rPr lang="cs-CZ" sz="2600" b="0" i="0" dirty="0">
                <a:solidFill>
                  <a:srgbClr val="333333"/>
                </a:solidFill>
                <a:effectLst/>
              </a:rPr>
              <a:t>zobrazují infarkt přední stěny</a:t>
            </a:r>
          </a:p>
          <a:p>
            <a:pPr marL="72000" indent="0" algn="l">
              <a:buNone/>
            </a:pPr>
            <a:r>
              <a:rPr lang="cs-CZ" sz="2600" b="1" i="0" dirty="0">
                <a:solidFill>
                  <a:srgbClr val="3D85C6"/>
                </a:solidFill>
                <a:effectLst/>
              </a:rPr>
              <a:t>I, </a:t>
            </a:r>
            <a:r>
              <a:rPr lang="cs-CZ" sz="2600" b="1" i="0" dirty="0" err="1">
                <a:solidFill>
                  <a:srgbClr val="3D85C6"/>
                </a:solidFill>
                <a:effectLst/>
              </a:rPr>
              <a:t>aVL</a:t>
            </a:r>
            <a:r>
              <a:rPr lang="cs-CZ" sz="2600" b="1" i="0" dirty="0">
                <a:solidFill>
                  <a:srgbClr val="3D85C6"/>
                </a:solidFill>
                <a:effectLst/>
              </a:rPr>
              <a:t>, V5 a V6</a:t>
            </a:r>
            <a:r>
              <a:rPr lang="cs-CZ" sz="2600" b="0" i="0" dirty="0">
                <a:solidFill>
                  <a:srgbClr val="333333"/>
                </a:solidFill>
                <a:effectLst/>
              </a:rPr>
              <a:t> sledují laterální (boční) stěnu levé komory </a:t>
            </a:r>
          </a:p>
          <a:p>
            <a:pPr marL="72000" indent="0" algn="l">
              <a:buNone/>
            </a:pPr>
            <a:r>
              <a:rPr lang="cs-CZ" sz="2600" b="1" i="0" dirty="0">
                <a:solidFill>
                  <a:srgbClr val="92D050"/>
                </a:solidFill>
                <a:effectLst/>
              </a:rPr>
              <a:t>II, III, </a:t>
            </a:r>
            <a:r>
              <a:rPr lang="cs-CZ" sz="2600" b="1" i="0" dirty="0" err="1">
                <a:solidFill>
                  <a:srgbClr val="92D050"/>
                </a:solidFill>
                <a:effectLst/>
              </a:rPr>
              <a:t>aVF</a:t>
            </a:r>
            <a:r>
              <a:rPr lang="cs-CZ" sz="2600" b="0" i="0" dirty="0">
                <a:solidFill>
                  <a:srgbClr val="92D050"/>
                </a:solidFill>
                <a:effectLst/>
              </a:rPr>
              <a:t> </a:t>
            </a:r>
            <a:r>
              <a:rPr lang="cs-CZ" sz="2600" b="0" i="0" dirty="0">
                <a:solidFill>
                  <a:srgbClr val="333333"/>
                </a:solidFill>
                <a:effectLst/>
              </a:rPr>
              <a:t>jsou spodní svody</a:t>
            </a:r>
          </a:p>
          <a:p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1B7FD7-4C5F-A516-E61B-A79ACF3A4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2"/>
          <a:stretch/>
        </p:blipFill>
        <p:spPr bwMode="auto">
          <a:xfrm>
            <a:off x="720000" y="1410471"/>
            <a:ext cx="10391696" cy="29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882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126AB-7774-239E-CE20-F0080E34C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3E120-5A84-D0DA-F2AD-4706AB1E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Určení lokalizace STEMI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1DFA7C5-09E3-FB45-BB17-8101D894C2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BFF"/>
              </a:clrFrom>
              <a:clrTo>
                <a:srgbClr val="F9FB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40000"/>
                    </a14:imgEffect>
                  </a14:imgLayer>
                </a14:imgProps>
              </a:ext>
            </a:extLst>
          </a:blip>
          <a:srcRect l="23487" t="41198" r="19470" b="30782"/>
          <a:stretch/>
        </p:blipFill>
        <p:spPr>
          <a:xfrm>
            <a:off x="1138903" y="1589140"/>
            <a:ext cx="4808811" cy="419923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164E2B3-0DDA-6F51-6B27-5FF84F98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14" y="1589140"/>
            <a:ext cx="5413268" cy="3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175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76E48-6CBD-E074-0DC0-624151A69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7C61D4-F927-5B29-EA9A-52C5ADC78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Zrcadlové svody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BD95F3-4C31-4F08-A75D-4AC07B3C6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496" y="3801335"/>
            <a:ext cx="10753199" cy="4139998"/>
          </a:xfrm>
        </p:spPr>
        <p:txBody>
          <a:bodyPr/>
          <a:lstStyle/>
          <a:p>
            <a:r>
              <a:rPr lang="cs-CZ" sz="2600" b="0" dirty="0">
                <a:solidFill>
                  <a:srgbClr val="333333"/>
                </a:solidFill>
                <a:effectLst/>
              </a:rPr>
              <a:t>U </a:t>
            </a:r>
            <a:r>
              <a:rPr lang="cs-CZ" sz="2600" b="0" dirty="0">
                <a:solidFill>
                  <a:srgbClr val="0000DC"/>
                </a:solidFill>
                <a:effectLst/>
              </a:rPr>
              <a:t>STEMI zadní stěny </a:t>
            </a:r>
            <a:r>
              <a:rPr lang="cs-CZ" sz="2600" b="0" dirty="0">
                <a:solidFill>
                  <a:srgbClr val="333333"/>
                </a:solidFill>
                <a:effectLst/>
              </a:rPr>
              <a:t>na klasických svodech vidíme jen:</a:t>
            </a:r>
          </a:p>
          <a:p>
            <a:pPr marL="72000" indent="0">
              <a:buNone/>
            </a:pPr>
            <a:r>
              <a:rPr lang="cs-CZ" sz="2600" b="0" dirty="0">
                <a:solidFill>
                  <a:srgbClr val="333333"/>
                </a:solidFill>
                <a:effectLst/>
              </a:rPr>
              <a:t>  </a:t>
            </a:r>
            <a:r>
              <a:rPr lang="cs-CZ" sz="2600" b="0" dirty="0">
                <a:effectLst/>
              </a:rPr>
              <a:t>Zrcadlové ST deprese ve V1-V2</a:t>
            </a:r>
            <a:endParaRPr lang="cs-CZ" sz="2600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B8FB5534-16F9-AF0C-6B15-E3431B514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755862"/>
              </p:ext>
            </p:extLst>
          </p:nvPr>
        </p:nvGraphicFramePr>
        <p:xfrm>
          <a:off x="720000" y="1455011"/>
          <a:ext cx="10246203" cy="2062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340">
                  <a:extLst>
                    <a:ext uri="{9D8B030D-6E8A-4147-A177-3AD203B41FA5}">
                      <a16:colId xmlns:a16="http://schemas.microsoft.com/office/drawing/2014/main" val="1877783222"/>
                    </a:ext>
                  </a:extLst>
                </a:gridCol>
                <a:gridCol w="2744329">
                  <a:extLst>
                    <a:ext uri="{9D8B030D-6E8A-4147-A177-3AD203B41FA5}">
                      <a16:colId xmlns:a16="http://schemas.microsoft.com/office/drawing/2014/main" val="3994975408"/>
                    </a:ext>
                  </a:extLst>
                </a:gridCol>
                <a:gridCol w="2094014">
                  <a:extLst>
                    <a:ext uri="{9D8B030D-6E8A-4147-A177-3AD203B41FA5}">
                      <a16:colId xmlns:a16="http://schemas.microsoft.com/office/drawing/2014/main" val="1159942595"/>
                    </a:ext>
                  </a:extLst>
                </a:gridCol>
                <a:gridCol w="1612781">
                  <a:extLst>
                    <a:ext uri="{9D8B030D-6E8A-4147-A177-3AD203B41FA5}">
                      <a16:colId xmlns:a16="http://schemas.microsoft.com/office/drawing/2014/main" val="2665465145"/>
                    </a:ext>
                  </a:extLst>
                </a:gridCol>
                <a:gridCol w="1521739">
                  <a:extLst>
                    <a:ext uri="{9D8B030D-6E8A-4147-A177-3AD203B41FA5}">
                      <a16:colId xmlns:a16="http://schemas.microsoft.com/office/drawing/2014/main" val="1339810579"/>
                    </a:ext>
                  </a:extLst>
                </a:gridCol>
              </a:tblGrid>
              <a:tr h="454535"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latin typeface="+mj-lt"/>
                        </a:rPr>
                        <a:t>LOKALIZACE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latin typeface="+mj-lt"/>
                        </a:rPr>
                        <a:t>ANTEROSEPTÁLNÍ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latin typeface="+mj-lt"/>
                        </a:rPr>
                        <a:t>LATERÁLNÍ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latin typeface="+mj-lt"/>
                        </a:rPr>
                        <a:t>SPODNÍ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latin typeface="+mj-lt"/>
                        </a:rPr>
                        <a:t>ZADNÍ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0428749"/>
                  </a:ext>
                </a:extLst>
              </a:tr>
              <a:tr h="804177"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latin typeface="+mj-lt"/>
                        </a:rPr>
                        <a:t>NAD LOŽISKEM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latin typeface="+mj-lt"/>
                        </a:rPr>
                        <a:t>V1-V4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100" dirty="0">
                          <a:latin typeface="+mj-lt"/>
                        </a:rPr>
                        <a:t>I, </a:t>
                      </a:r>
                      <a:r>
                        <a:rPr lang="cs-CZ" sz="2100" dirty="0" err="1">
                          <a:latin typeface="+mj-lt"/>
                        </a:rPr>
                        <a:t>aVL</a:t>
                      </a:r>
                      <a:r>
                        <a:rPr lang="cs-CZ" sz="2100" dirty="0">
                          <a:latin typeface="+mj-lt"/>
                        </a:rPr>
                        <a:t>, V5, V6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100" dirty="0">
                          <a:latin typeface="+mj-lt"/>
                        </a:rPr>
                        <a:t>II, III, </a:t>
                      </a:r>
                      <a:r>
                        <a:rPr lang="cs-CZ" sz="2100" dirty="0" err="1">
                          <a:latin typeface="+mj-lt"/>
                        </a:rPr>
                        <a:t>aVF</a:t>
                      </a:r>
                      <a:endParaRPr lang="cs-CZ" sz="21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100" dirty="0">
                          <a:latin typeface="+mj-lt"/>
                        </a:rPr>
                        <a:t> 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100071"/>
                  </a:ext>
                </a:extLst>
              </a:tr>
              <a:tr h="8041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100" dirty="0">
                          <a:latin typeface="+mj-lt"/>
                        </a:rPr>
                        <a:t>ZRCADLOVÉ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100" b="0" dirty="0">
                          <a:latin typeface="+mj-lt"/>
                        </a:rPr>
                        <a:t> 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b="0" dirty="0">
                          <a:latin typeface="+mj-lt"/>
                        </a:rPr>
                        <a:t>II, III, </a:t>
                      </a:r>
                      <a:r>
                        <a:rPr lang="cs-CZ" sz="2100" b="0" dirty="0" err="1">
                          <a:latin typeface="+mj-lt"/>
                        </a:rPr>
                        <a:t>aVF</a:t>
                      </a:r>
                      <a:endParaRPr lang="cs-CZ" sz="21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b="0" dirty="0">
                          <a:latin typeface="+mj-lt"/>
                        </a:rPr>
                        <a:t>I, </a:t>
                      </a:r>
                      <a:r>
                        <a:rPr lang="cs-CZ" sz="2100" b="0" dirty="0" err="1">
                          <a:latin typeface="+mj-lt"/>
                        </a:rPr>
                        <a:t>aVL</a:t>
                      </a:r>
                      <a:endParaRPr lang="cs-CZ" sz="21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b="0" dirty="0">
                          <a:latin typeface="+mj-lt"/>
                        </a:rPr>
                        <a:t>V1, V2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66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348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2654DEC-8AB4-968B-8CD2-845A99EE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Cévní zásobení srdce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5222E25-6599-A532-E08E-C09FF359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1319600" cy="4139998"/>
          </a:xfrm>
        </p:spPr>
        <p:txBody>
          <a:bodyPr/>
          <a:lstStyle/>
          <a:p>
            <a:r>
              <a:rPr lang="cs-CZ" sz="2600" dirty="0">
                <a:solidFill>
                  <a:srgbClr val="0000DC"/>
                </a:solidFill>
              </a:rPr>
              <a:t>A. </a:t>
            </a:r>
            <a:r>
              <a:rPr lang="cs-CZ" sz="2600" dirty="0" err="1">
                <a:solidFill>
                  <a:srgbClr val="0000DC"/>
                </a:solidFill>
              </a:rPr>
              <a:t>coronaria</a:t>
            </a:r>
            <a:r>
              <a:rPr lang="cs-CZ" sz="2600" dirty="0">
                <a:solidFill>
                  <a:srgbClr val="0000DC"/>
                </a:solidFill>
              </a:rPr>
              <a:t> </a:t>
            </a:r>
            <a:r>
              <a:rPr lang="cs-CZ" sz="2600" dirty="0" err="1">
                <a:solidFill>
                  <a:srgbClr val="0000DC"/>
                </a:solidFill>
              </a:rPr>
              <a:t>dextra</a:t>
            </a:r>
            <a:r>
              <a:rPr lang="cs-CZ" sz="2600" i="0" dirty="0">
                <a:solidFill>
                  <a:srgbClr val="0000DC"/>
                </a:solidFill>
                <a:effectLst/>
              </a:rPr>
              <a:t>: </a:t>
            </a:r>
          </a:p>
          <a:p>
            <a:pPr marL="72000" indent="0">
              <a:buNone/>
            </a:pPr>
            <a:r>
              <a:rPr lang="cs-CZ" sz="2600" dirty="0">
                <a:solidFill>
                  <a:srgbClr val="212529"/>
                </a:solidFill>
              </a:rPr>
              <a:t>  → PS, PK, spodní stěna LK a </a:t>
            </a:r>
            <a:r>
              <a:rPr lang="cs-CZ" sz="2600" b="0" i="0" dirty="0">
                <a:solidFill>
                  <a:srgbClr val="212529"/>
                </a:solidFill>
                <a:effectLst/>
              </a:rPr>
              <a:t>zadní 1/3 část septa, převodní systém </a:t>
            </a:r>
          </a:p>
          <a:p>
            <a:r>
              <a:rPr lang="cs-CZ" sz="2600" dirty="0">
                <a:solidFill>
                  <a:srgbClr val="0000DC"/>
                </a:solidFill>
              </a:rPr>
              <a:t>A. </a:t>
            </a:r>
            <a:r>
              <a:rPr lang="cs-CZ" sz="2600" dirty="0" err="1">
                <a:solidFill>
                  <a:srgbClr val="0000DC"/>
                </a:solidFill>
              </a:rPr>
              <a:t>coronaria</a:t>
            </a:r>
            <a:r>
              <a:rPr lang="cs-CZ" sz="2600" dirty="0">
                <a:solidFill>
                  <a:srgbClr val="0000DC"/>
                </a:solidFill>
              </a:rPr>
              <a:t> </a:t>
            </a:r>
            <a:r>
              <a:rPr lang="cs-CZ" sz="2600" dirty="0" err="1">
                <a:solidFill>
                  <a:srgbClr val="0000DC"/>
                </a:solidFill>
              </a:rPr>
              <a:t>sinistra</a:t>
            </a:r>
            <a:r>
              <a:rPr lang="cs-CZ" sz="2600" dirty="0">
                <a:solidFill>
                  <a:srgbClr val="0000DC"/>
                </a:solidFill>
              </a:rPr>
              <a:t>:</a:t>
            </a:r>
          </a:p>
          <a:p>
            <a:pPr lvl="1"/>
            <a:r>
              <a:rPr lang="cs-CZ" sz="2600" b="0" dirty="0">
                <a:solidFill>
                  <a:srgbClr val="0000DC"/>
                </a:solidFill>
                <a:effectLst/>
              </a:rPr>
              <a:t>r. </a:t>
            </a:r>
            <a:r>
              <a:rPr lang="cs-CZ" sz="2600" b="0" dirty="0" err="1">
                <a:solidFill>
                  <a:srgbClr val="0000DC"/>
                </a:solidFill>
                <a:effectLst/>
              </a:rPr>
              <a:t>interventricularis</a:t>
            </a:r>
            <a:r>
              <a:rPr lang="cs-CZ" sz="2600" b="0" dirty="0">
                <a:solidFill>
                  <a:srgbClr val="0000DC"/>
                </a:solidFill>
                <a:effectLst/>
              </a:rPr>
              <a:t> </a:t>
            </a:r>
            <a:r>
              <a:rPr lang="cs-CZ" sz="2600" b="0" dirty="0" err="1">
                <a:solidFill>
                  <a:srgbClr val="0000DC"/>
                </a:solidFill>
                <a:effectLst/>
              </a:rPr>
              <a:t>anterior</a:t>
            </a:r>
            <a:r>
              <a:rPr lang="cs-CZ" sz="2600" b="0" dirty="0">
                <a:solidFill>
                  <a:srgbClr val="0000DC"/>
                </a:solidFill>
                <a:effectLst/>
              </a:rPr>
              <a:t> </a:t>
            </a:r>
            <a:r>
              <a:rPr lang="cs-CZ" sz="2600" b="0" i="0" dirty="0">
                <a:solidFill>
                  <a:srgbClr val="212529"/>
                </a:solidFill>
                <a:effectLst/>
              </a:rPr>
              <a:t>(RIA) → přední část LK a přední 2/3 septa</a:t>
            </a:r>
          </a:p>
          <a:p>
            <a:pPr lvl="1"/>
            <a:r>
              <a:rPr lang="cs-CZ" sz="2600" b="0" dirty="0">
                <a:solidFill>
                  <a:srgbClr val="0000DC"/>
                </a:solidFill>
                <a:effectLst/>
              </a:rPr>
              <a:t>r. </a:t>
            </a:r>
            <a:r>
              <a:rPr lang="cs-CZ" sz="2600" b="0" dirty="0" err="1">
                <a:solidFill>
                  <a:srgbClr val="0000DC"/>
                </a:solidFill>
                <a:effectLst/>
              </a:rPr>
              <a:t>circumflexus</a:t>
            </a:r>
            <a:r>
              <a:rPr lang="cs-CZ" sz="2600" b="0" dirty="0">
                <a:solidFill>
                  <a:srgbClr val="0000DC"/>
                </a:solidFill>
                <a:effectLst/>
              </a:rPr>
              <a:t> </a:t>
            </a:r>
            <a:r>
              <a:rPr lang="cs-CZ" sz="2600" b="0" dirty="0">
                <a:effectLst/>
              </a:rPr>
              <a:t>(RCX) </a:t>
            </a:r>
            <a:r>
              <a:rPr lang="cs-CZ" sz="2600" b="0" i="0" dirty="0">
                <a:solidFill>
                  <a:srgbClr val="212529"/>
                </a:solidFill>
                <a:effectLst/>
              </a:rPr>
              <a:t>→ zbytek LK (laterální a horní část) a celou LS</a:t>
            </a:r>
          </a:p>
          <a:p>
            <a:pPr marL="324000" lvl="1" indent="0">
              <a:buNone/>
            </a:pPr>
            <a:endParaRPr lang="cs-CZ" sz="2600" b="0" i="0" dirty="0">
              <a:solidFill>
                <a:srgbClr val="212529"/>
              </a:solidFill>
              <a:effectLst/>
            </a:endParaRPr>
          </a:p>
          <a:p>
            <a:r>
              <a:rPr lang="cs-CZ" sz="2600" dirty="0">
                <a:solidFill>
                  <a:srgbClr val="0000DC"/>
                </a:solidFill>
              </a:rPr>
              <a:t>Septum srdce</a:t>
            </a:r>
            <a:r>
              <a:rPr lang="cs-CZ" sz="2600" dirty="0">
                <a:solidFill>
                  <a:srgbClr val="212529"/>
                </a:solidFill>
              </a:rPr>
              <a:t>:</a:t>
            </a:r>
          </a:p>
          <a:p>
            <a:pPr lvl="1"/>
            <a:r>
              <a:rPr lang="cs-CZ" sz="2600" dirty="0">
                <a:solidFill>
                  <a:srgbClr val="212529"/>
                </a:solidFill>
              </a:rPr>
              <a:t>přední 2/3: z levé </a:t>
            </a:r>
            <a:r>
              <a:rPr lang="cs-CZ" sz="2600" dirty="0" err="1">
                <a:solidFill>
                  <a:srgbClr val="212529"/>
                </a:solidFill>
              </a:rPr>
              <a:t>koronárky</a:t>
            </a:r>
            <a:r>
              <a:rPr lang="cs-CZ" sz="2600" dirty="0">
                <a:solidFill>
                  <a:srgbClr val="212529"/>
                </a:solidFill>
              </a:rPr>
              <a:t> (RIA)</a:t>
            </a:r>
          </a:p>
          <a:p>
            <a:pPr lvl="1"/>
            <a:r>
              <a:rPr lang="cs-CZ" sz="2600" dirty="0">
                <a:solidFill>
                  <a:srgbClr val="212529"/>
                </a:solidFill>
              </a:rPr>
              <a:t>z</a:t>
            </a:r>
            <a:r>
              <a:rPr lang="cs-CZ" sz="2600" b="0" i="0" dirty="0">
                <a:solidFill>
                  <a:srgbClr val="212529"/>
                </a:solidFill>
                <a:effectLst/>
              </a:rPr>
              <a:t>adní 1/3: z pravé </a:t>
            </a:r>
            <a:r>
              <a:rPr lang="cs-CZ" sz="2600" b="0" i="0" dirty="0" err="1">
                <a:solidFill>
                  <a:srgbClr val="212529"/>
                </a:solidFill>
                <a:effectLst/>
              </a:rPr>
              <a:t>koronárky</a:t>
            </a:r>
            <a:endParaRPr lang="cs-CZ" sz="2600" b="0" i="0" dirty="0">
              <a:solidFill>
                <a:srgbClr val="212529"/>
              </a:solidFill>
              <a:effectLst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212529"/>
              </a:solidFill>
              <a:effectLst/>
              <a:latin typeface="system-ui"/>
            </a:endParaRPr>
          </a:p>
        </p:txBody>
      </p:sp>
      <p:pic>
        <p:nvPicPr>
          <p:cNvPr id="6" name="Picture 4" descr="Cévní a nervové zásobení srdce | Medicína, nemoci, studium na 1. LF UK">
            <a:extLst>
              <a:ext uri="{FF2B5EF4-FFF2-40B4-BE49-F238E27FC236}">
                <a16:creationId xmlns:a16="http://schemas.microsoft.com/office/drawing/2014/main" id="{67C1AE01-B9DF-BBF8-66AB-4111522D7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9"/>
          <a:stretch/>
        </p:blipFill>
        <p:spPr bwMode="auto">
          <a:xfrm>
            <a:off x="7149302" y="4016966"/>
            <a:ext cx="4628698" cy="2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948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6288C-9DC1-AE1C-BC94-A4FF2ECB4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6AEFE6C-3FDE-517B-1B6B-CA68FCF5F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Cévní zásobení srdce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E08591-D30D-9EE6-2FCB-9759B63DB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1319600" cy="4139998"/>
          </a:xfrm>
        </p:spPr>
        <p:txBody>
          <a:bodyPr/>
          <a:lstStyle/>
          <a:p>
            <a:r>
              <a:rPr lang="cs-CZ" sz="2600" dirty="0"/>
              <a:t>Septum (V1,V2): </a:t>
            </a:r>
            <a:r>
              <a:rPr lang="cs-CZ" sz="2600" dirty="0">
                <a:solidFill>
                  <a:srgbClr val="0000DC"/>
                </a:solidFill>
              </a:rPr>
              <a:t>levá </a:t>
            </a:r>
            <a:r>
              <a:rPr lang="cs-CZ" sz="2600" dirty="0" err="1">
                <a:solidFill>
                  <a:srgbClr val="0000DC"/>
                </a:solidFill>
              </a:rPr>
              <a:t>koronárka</a:t>
            </a:r>
            <a:r>
              <a:rPr lang="cs-CZ" sz="2600" dirty="0">
                <a:solidFill>
                  <a:srgbClr val="0000DC"/>
                </a:solidFill>
              </a:rPr>
              <a:t> (RIA)</a:t>
            </a:r>
          </a:p>
          <a:p>
            <a:r>
              <a:rPr lang="cs-CZ" sz="2600" i="0" dirty="0">
                <a:effectLst/>
              </a:rPr>
              <a:t>Přední stěna (V3, </a:t>
            </a:r>
            <a:r>
              <a:rPr lang="cs-CZ" sz="2600" dirty="0"/>
              <a:t>V4): </a:t>
            </a:r>
            <a:r>
              <a:rPr lang="cs-CZ" sz="2600" dirty="0">
                <a:solidFill>
                  <a:srgbClr val="0000DC"/>
                </a:solidFill>
              </a:rPr>
              <a:t>levá </a:t>
            </a:r>
            <a:r>
              <a:rPr lang="cs-CZ" sz="2600" dirty="0" err="1">
                <a:solidFill>
                  <a:srgbClr val="0000DC"/>
                </a:solidFill>
              </a:rPr>
              <a:t>koronárka</a:t>
            </a:r>
            <a:r>
              <a:rPr lang="cs-CZ" sz="2600" dirty="0">
                <a:solidFill>
                  <a:srgbClr val="0000DC"/>
                </a:solidFill>
              </a:rPr>
              <a:t> (RIA)</a:t>
            </a:r>
          </a:p>
          <a:p>
            <a:r>
              <a:rPr lang="cs-CZ" sz="2600" i="0" dirty="0">
                <a:effectLst/>
              </a:rPr>
              <a:t>Laterální stěna (I, </a:t>
            </a:r>
            <a:r>
              <a:rPr lang="cs-CZ" sz="2600" i="0" dirty="0" err="1">
                <a:effectLst/>
              </a:rPr>
              <a:t>aVL</a:t>
            </a:r>
            <a:r>
              <a:rPr lang="cs-CZ" sz="2600" i="0" dirty="0">
                <a:effectLst/>
              </a:rPr>
              <a:t>, V5, V6): </a:t>
            </a:r>
            <a:r>
              <a:rPr lang="cs-CZ" sz="2600" dirty="0">
                <a:solidFill>
                  <a:srgbClr val="0000DC"/>
                </a:solidFill>
              </a:rPr>
              <a:t>levá </a:t>
            </a:r>
            <a:r>
              <a:rPr lang="cs-CZ" sz="2600" dirty="0" err="1">
                <a:solidFill>
                  <a:srgbClr val="0000DC"/>
                </a:solidFill>
              </a:rPr>
              <a:t>koronárka</a:t>
            </a:r>
            <a:r>
              <a:rPr lang="cs-CZ" sz="2600" dirty="0">
                <a:solidFill>
                  <a:srgbClr val="0000DC"/>
                </a:solidFill>
              </a:rPr>
              <a:t> (RCX)</a:t>
            </a:r>
            <a:endParaRPr lang="cs-CZ" sz="2600" i="0" dirty="0">
              <a:solidFill>
                <a:srgbClr val="0000DC"/>
              </a:solidFill>
              <a:effectLst/>
            </a:endParaRPr>
          </a:p>
          <a:p>
            <a:r>
              <a:rPr lang="cs-CZ" sz="2600" dirty="0"/>
              <a:t>Spodní stěna (II, III, </a:t>
            </a:r>
            <a:r>
              <a:rPr lang="cs-CZ" sz="2600" dirty="0" err="1"/>
              <a:t>aVF</a:t>
            </a:r>
            <a:r>
              <a:rPr lang="cs-CZ" sz="2600" dirty="0"/>
              <a:t>): </a:t>
            </a:r>
            <a:r>
              <a:rPr lang="cs-CZ" sz="2600" dirty="0">
                <a:solidFill>
                  <a:srgbClr val="0000DC"/>
                </a:solidFill>
              </a:rPr>
              <a:t>pravá </a:t>
            </a:r>
            <a:r>
              <a:rPr lang="cs-CZ" sz="2600" dirty="0" err="1">
                <a:solidFill>
                  <a:srgbClr val="0000DC"/>
                </a:solidFill>
              </a:rPr>
              <a:t>koronárka</a:t>
            </a:r>
            <a:r>
              <a:rPr lang="cs-CZ" sz="2600" dirty="0">
                <a:solidFill>
                  <a:srgbClr val="0000DC"/>
                </a:solidFill>
              </a:rPr>
              <a:t> </a:t>
            </a:r>
            <a:r>
              <a:rPr lang="cs-CZ" sz="2600" dirty="0"/>
              <a:t>(nebo RCX)</a:t>
            </a:r>
          </a:p>
          <a:p>
            <a:r>
              <a:rPr lang="cs-CZ" sz="2600" i="0" dirty="0">
                <a:effectLst/>
              </a:rPr>
              <a:t>Zadní stěna (</a:t>
            </a:r>
            <a:r>
              <a:rPr lang="cs-CZ" sz="2600" dirty="0"/>
              <a:t>-): </a:t>
            </a:r>
            <a:r>
              <a:rPr lang="cs-CZ" sz="2600" dirty="0">
                <a:solidFill>
                  <a:srgbClr val="0000DC"/>
                </a:solidFill>
              </a:rPr>
              <a:t>pravá </a:t>
            </a:r>
            <a:r>
              <a:rPr lang="cs-CZ" sz="2600" dirty="0" err="1">
                <a:solidFill>
                  <a:srgbClr val="0000DC"/>
                </a:solidFill>
              </a:rPr>
              <a:t>koronárka</a:t>
            </a:r>
            <a:r>
              <a:rPr lang="cs-CZ" sz="2600" dirty="0">
                <a:solidFill>
                  <a:srgbClr val="0000DC"/>
                </a:solidFill>
              </a:rPr>
              <a:t> </a:t>
            </a:r>
            <a:r>
              <a:rPr lang="cs-CZ" sz="2600" dirty="0"/>
              <a:t>(nebo RCX)</a:t>
            </a:r>
          </a:p>
          <a:p>
            <a:endParaRPr lang="cs-CZ" sz="2600" i="0" dirty="0">
              <a:effectLst/>
            </a:endParaRPr>
          </a:p>
          <a:p>
            <a:pPr marL="72000" indent="0">
              <a:buNone/>
            </a:pPr>
            <a:r>
              <a:rPr lang="cs-CZ" sz="2600" dirty="0">
                <a:solidFill>
                  <a:srgbClr val="212529"/>
                </a:solidFill>
              </a:rPr>
              <a:t>  </a:t>
            </a:r>
            <a:endParaRPr lang="cs-CZ" sz="2600" b="0" i="0" dirty="0">
              <a:solidFill>
                <a:srgbClr val="212529"/>
              </a:solidFill>
              <a:effectLst/>
            </a:endParaRPr>
          </a:p>
        </p:txBody>
      </p:sp>
      <p:pic>
        <p:nvPicPr>
          <p:cNvPr id="6" name="Picture 4" descr="Cévní a nervové zásobení srdce | Medicína, nemoci, studium na 1. LF UK">
            <a:extLst>
              <a:ext uri="{FF2B5EF4-FFF2-40B4-BE49-F238E27FC236}">
                <a16:creationId xmlns:a16="http://schemas.microsoft.com/office/drawing/2014/main" id="{85EAE51F-4B79-14B9-A0AB-19C57DEEB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9"/>
          <a:stretch/>
        </p:blipFill>
        <p:spPr bwMode="auto">
          <a:xfrm>
            <a:off x="7520643" y="3959050"/>
            <a:ext cx="4381126" cy="268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CG localisation of coronary artery territories | Deranged Physiology">
            <a:extLst>
              <a:ext uri="{FF2B5EF4-FFF2-40B4-BE49-F238E27FC236}">
                <a16:creationId xmlns:a16="http://schemas.microsoft.com/office/drawing/2014/main" id="{DC84215F-784D-A969-F665-15278F8E7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8"/>
          <a:stretch/>
        </p:blipFill>
        <p:spPr bwMode="auto">
          <a:xfrm>
            <a:off x="945164" y="4181608"/>
            <a:ext cx="6575479" cy="232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700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12C34-8078-827F-3A23-12052CB03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71261-8EE5-2DE8-D49C-99C773BD1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Která stěna je postižena infarktem?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2DC80B-5E99-52A3-7CE7-4A8144598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514" y="5849682"/>
            <a:ext cx="10753200" cy="576636"/>
          </a:xfrm>
        </p:spPr>
        <p:txBody>
          <a:bodyPr/>
          <a:lstStyle/>
          <a:p>
            <a:pPr marL="72000" indent="0">
              <a:buNone/>
            </a:pPr>
            <a:r>
              <a:rPr lang="cs-CZ" sz="2600" dirty="0">
                <a:solidFill>
                  <a:srgbClr val="0000DC"/>
                </a:solidFill>
              </a:rPr>
              <a:t>A) </a:t>
            </a:r>
            <a:r>
              <a:rPr lang="cs-CZ" sz="2600" dirty="0"/>
              <a:t>Přední	 </a:t>
            </a:r>
            <a:r>
              <a:rPr lang="cs-CZ" sz="2600" dirty="0">
                <a:solidFill>
                  <a:srgbClr val="0000DC"/>
                </a:solidFill>
              </a:rPr>
              <a:t>B) </a:t>
            </a:r>
            <a:r>
              <a:rPr lang="cs-CZ" sz="2600" dirty="0"/>
              <a:t>Zadní	</a:t>
            </a:r>
            <a:r>
              <a:rPr lang="cs-CZ" sz="2600" dirty="0">
                <a:solidFill>
                  <a:srgbClr val="0000DC"/>
                </a:solidFill>
              </a:rPr>
              <a:t>C) </a:t>
            </a:r>
            <a:r>
              <a:rPr lang="cs-CZ" sz="2600" dirty="0"/>
              <a:t>Spodní	 </a:t>
            </a:r>
            <a:r>
              <a:rPr lang="cs-CZ" sz="2600" dirty="0">
                <a:solidFill>
                  <a:srgbClr val="0000DC"/>
                </a:solidFill>
              </a:rPr>
              <a:t>D)</a:t>
            </a:r>
            <a:r>
              <a:rPr lang="cs-CZ" sz="2600" dirty="0"/>
              <a:t> Laterální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35ED12-9FCE-0F07-59A3-1F2C52DDC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58" y="1397345"/>
            <a:ext cx="8337483" cy="42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74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D68EA-8FE3-F695-E92D-0BCD0EAB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Která stěna je postižena infarktem?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1B50FD-EE00-6FF7-2FA4-E0B9EDC36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514" y="5849682"/>
            <a:ext cx="10753200" cy="576636"/>
          </a:xfrm>
        </p:spPr>
        <p:txBody>
          <a:bodyPr/>
          <a:lstStyle/>
          <a:p>
            <a:pPr marL="72000" indent="0">
              <a:buNone/>
            </a:pPr>
            <a:r>
              <a:rPr lang="cs-CZ" sz="2600" dirty="0">
                <a:solidFill>
                  <a:srgbClr val="0000DC"/>
                </a:solidFill>
              </a:rPr>
              <a:t>A) </a:t>
            </a:r>
            <a:r>
              <a:rPr lang="cs-CZ" sz="2600" dirty="0"/>
              <a:t>Přední	 </a:t>
            </a:r>
            <a:r>
              <a:rPr lang="cs-CZ" sz="2600" dirty="0">
                <a:solidFill>
                  <a:srgbClr val="0000DC"/>
                </a:solidFill>
              </a:rPr>
              <a:t>B) </a:t>
            </a:r>
            <a:r>
              <a:rPr lang="cs-CZ" sz="2600" dirty="0"/>
              <a:t>Zadní	</a:t>
            </a:r>
            <a:r>
              <a:rPr lang="cs-CZ" sz="2600" dirty="0">
                <a:solidFill>
                  <a:srgbClr val="0000DC"/>
                </a:solidFill>
              </a:rPr>
              <a:t>C) </a:t>
            </a:r>
            <a:r>
              <a:rPr lang="cs-CZ" sz="2600" dirty="0"/>
              <a:t>Spodní	 </a:t>
            </a:r>
            <a:r>
              <a:rPr lang="cs-CZ" sz="2600" dirty="0">
                <a:solidFill>
                  <a:srgbClr val="0000DC"/>
                </a:solidFill>
              </a:rPr>
              <a:t>D)</a:t>
            </a:r>
            <a:r>
              <a:rPr lang="cs-CZ" sz="2600" dirty="0"/>
              <a:t> Laterální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7A84EB-8E07-F76F-8D5D-8B134C5B7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58" y="1397345"/>
            <a:ext cx="8337483" cy="42265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76D7BB2C-F624-DC85-4C7F-215FAD77CBAF}"/>
                  </a:ext>
                </a:extLst>
              </p14:cNvPr>
              <p14:cNvContentPartPr/>
              <p14:nvPr/>
            </p14:nvContentPartPr>
            <p14:xfrm rot="21097626">
              <a:off x="5623262" y="5627940"/>
              <a:ext cx="1831320" cy="80064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76D7BB2C-F624-DC85-4C7F-215FAD77CB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21097626">
                <a:off x="5614262" y="5618940"/>
                <a:ext cx="1848960" cy="81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8148C861-885D-5FAF-9911-D07FB4C2AF42}"/>
                  </a:ext>
                </a:extLst>
              </p14:cNvPr>
              <p14:cNvContentPartPr/>
              <p14:nvPr/>
            </p14:nvContentPartPr>
            <p14:xfrm>
              <a:off x="825380" y="2209560"/>
              <a:ext cx="360" cy="3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8148C861-885D-5FAF-9911-D07FB4C2AF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6380" y="2200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50F430CE-0E2B-F1AF-FDD3-B4AE72551E24}"/>
                  </a:ext>
                </a:extLst>
              </p14:cNvPr>
              <p14:cNvContentPartPr/>
              <p14:nvPr/>
            </p14:nvContentPartPr>
            <p14:xfrm>
              <a:off x="11924540" y="6260640"/>
              <a:ext cx="36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50F430CE-0E2B-F1AF-FDD3-B4AE72551E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15900" y="6252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DD0A2B79-F9C7-0D7B-223D-267B7D04E03C}"/>
                  </a:ext>
                </a:extLst>
              </p14:cNvPr>
              <p14:cNvContentPartPr/>
              <p14:nvPr/>
            </p14:nvContentPartPr>
            <p14:xfrm>
              <a:off x="11048660" y="7606680"/>
              <a:ext cx="360" cy="36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DD0A2B79-F9C7-0D7B-223D-267B7D04E0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39660" y="7597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0CCD9E20-F655-A326-8CED-312DB374E63C}"/>
                  </a:ext>
                </a:extLst>
              </p14:cNvPr>
              <p14:cNvContentPartPr/>
              <p14:nvPr/>
            </p14:nvContentPartPr>
            <p14:xfrm>
              <a:off x="6196940" y="7047960"/>
              <a:ext cx="360" cy="36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0CCD9E20-F655-A326-8CED-312DB374E6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8300" y="703932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4013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0A8FD-FB6F-5B23-0E7A-24B05C5D0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6BDF0-37FF-6060-05C6-55485B345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1. Co na EKG vidíme?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1E91A6-06B9-18F9-D417-C040B5CCA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9" y="1359001"/>
            <a:ext cx="10753200" cy="4139998"/>
          </a:xfrm>
        </p:spPr>
        <p:txBody>
          <a:bodyPr/>
          <a:lstStyle/>
          <a:p>
            <a:r>
              <a:rPr lang="cs-CZ" sz="2600" dirty="0">
                <a:solidFill>
                  <a:srgbClr val="0000DC"/>
                </a:solidFill>
              </a:rPr>
              <a:t>Infarkt spodní stěny</a:t>
            </a:r>
            <a:r>
              <a:rPr lang="cs-CZ" sz="2600" dirty="0"/>
              <a:t>:</a:t>
            </a:r>
          </a:p>
          <a:p>
            <a:pPr lvl="1"/>
            <a:r>
              <a:rPr lang="cs-CZ" sz="2600" dirty="0"/>
              <a:t>ST elevace: II, III, </a:t>
            </a:r>
            <a:r>
              <a:rPr lang="cs-CZ" sz="2600" dirty="0" err="1"/>
              <a:t>aVF</a:t>
            </a:r>
            <a:endParaRPr lang="cs-CZ" sz="2600" dirty="0"/>
          </a:p>
          <a:p>
            <a:pPr lvl="1"/>
            <a:r>
              <a:rPr lang="cs-CZ" sz="2600" dirty="0"/>
              <a:t>Kontralaterální deprese: </a:t>
            </a:r>
            <a:r>
              <a:rPr lang="cs-CZ" sz="2600" dirty="0" err="1"/>
              <a:t>aVL</a:t>
            </a:r>
            <a:r>
              <a:rPr lang="cs-CZ" sz="2600" dirty="0"/>
              <a:t>, V4-V6</a:t>
            </a:r>
          </a:p>
          <a:p>
            <a:r>
              <a:rPr lang="cs-CZ" sz="2600" dirty="0"/>
              <a:t>Která koronární tepna je pravděpodobně ucpána? </a:t>
            </a:r>
            <a:r>
              <a:rPr lang="cs-CZ" sz="2600" dirty="0">
                <a:solidFill>
                  <a:srgbClr val="0000DC"/>
                </a:solidFill>
              </a:rPr>
              <a:t>a. </a:t>
            </a:r>
            <a:r>
              <a:rPr lang="cs-CZ" sz="2600" dirty="0" err="1">
                <a:solidFill>
                  <a:srgbClr val="0000DC"/>
                </a:solidFill>
              </a:rPr>
              <a:t>coronaria</a:t>
            </a:r>
            <a:r>
              <a:rPr lang="cs-CZ" sz="2600" dirty="0">
                <a:solidFill>
                  <a:srgbClr val="0000DC"/>
                </a:solidFill>
              </a:rPr>
              <a:t> </a:t>
            </a:r>
            <a:r>
              <a:rPr lang="cs-CZ" sz="2600" dirty="0" err="1">
                <a:solidFill>
                  <a:srgbClr val="0000DC"/>
                </a:solidFill>
              </a:rPr>
              <a:t>dextra</a:t>
            </a:r>
            <a:r>
              <a:rPr lang="cs-CZ" sz="2600" dirty="0">
                <a:solidFill>
                  <a:srgbClr val="0000DC"/>
                </a:solidFill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B2D77D-FA74-9958-8064-D79DEE95B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01" y="3105251"/>
            <a:ext cx="6633300" cy="336265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D908D75-BFBD-CCA4-F3DF-1B96C588EB3F}"/>
              </a:ext>
            </a:extLst>
          </p:cNvPr>
          <p:cNvSpPr/>
          <p:nvPr/>
        </p:nvSpPr>
        <p:spPr bwMode="auto">
          <a:xfrm>
            <a:off x="8343900" y="2387600"/>
            <a:ext cx="2741327" cy="8919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88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F8036-D681-028B-B090-F8B67A557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Arytmie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FCF9ED-F19D-7D7D-934E-0A7981765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600" dirty="0"/>
              <a:t>Bradykardie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SVT</a:t>
            </a:r>
            <a:r>
              <a:rPr lang="cs-CZ" sz="2600" dirty="0"/>
              <a:t> = </a:t>
            </a:r>
            <a:r>
              <a:rPr lang="cs-CZ" sz="2600" dirty="0" err="1"/>
              <a:t>Supraventrikulární</a:t>
            </a:r>
            <a:r>
              <a:rPr lang="cs-CZ" sz="2600" dirty="0"/>
              <a:t> tachykardie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VT</a:t>
            </a:r>
            <a:r>
              <a:rPr lang="cs-CZ" sz="2600" dirty="0"/>
              <a:t> = ventrikulární tachykardie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600" dirty="0" err="1">
                <a:solidFill>
                  <a:srgbClr val="0000DC"/>
                </a:solidFill>
              </a:rPr>
              <a:t>FiKo</a:t>
            </a:r>
            <a:r>
              <a:rPr lang="cs-CZ" sz="2600" dirty="0"/>
              <a:t> = fibrilace komor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3371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F0B15-5171-7880-D81E-4CB144D6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Která stěna je postižena infarktem?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0384A4E-8B3D-6A1D-2C9F-56036D74F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6514" y="1486297"/>
            <a:ext cx="7381158" cy="388540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38287D-0CAE-37DA-2D9C-D84160D1513A}"/>
              </a:ext>
            </a:extLst>
          </p:cNvPr>
          <p:cNvSpPr txBox="1">
            <a:spLocks/>
          </p:cNvSpPr>
          <p:nvPr/>
        </p:nvSpPr>
        <p:spPr>
          <a:xfrm>
            <a:off x="2126514" y="5686424"/>
            <a:ext cx="10753200" cy="576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r>
              <a:rPr lang="cs-CZ" sz="2600" kern="0" dirty="0">
                <a:solidFill>
                  <a:srgbClr val="0000DC"/>
                </a:solidFill>
              </a:rPr>
              <a:t>A) </a:t>
            </a:r>
            <a:r>
              <a:rPr lang="cs-CZ" sz="2600" kern="0" dirty="0"/>
              <a:t>Přední	 </a:t>
            </a:r>
            <a:r>
              <a:rPr lang="cs-CZ" sz="2600" kern="0" dirty="0">
                <a:solidFill>
                  <a:srgbClr val="0000DC"/>
                </a:solidFill>
              </a:rPr>
              <a:t>B) </a:t>
            </a:r>
            <a:r>
              <a:rPr lang="cs-CZ" sz="2600" kern="0" dirty="0"/>
              <a:t>Zadní	</a:t>
            </a:r>
            <a:r>
              <a:rPr lang="cs-CZ" sz="2600" kern="0" dirty="0">
                <a:solidFill>
                  <a:srgbClr val="0000DC"/>
                </a:solidFill>
              </a:rPr>
              <a:t>C) </a:t>
            </a:r>
            <a:r>
              <a:rPr lang="cs-CZ" sz="2600" kern="0" dirty="0"/>
              <a:t>Spodní	 </a:t>
            </a:r>
            <a:r>
              <a:rPr lang="cs-CZ" sz="2600" kern="0" dirty="0">
                <a:solidFill>
                  <a:srgbClr val="0000DC"/>
                </a:solidFill>
              </a:rPr>
              <a:t>D)</a:t>
            </a:r>
            <a:r>
              <a:rPr lang="cs-CZ" sz="2600" kern="0" dirty="0"/>
              <a:t> Laterální  </a:t>
            </a:r>
          </a:p>
        </p:txBody>
      </p:sp>
    </p:spTree>
    <p:extLst>
      <p:ext uri="{BB962C8B-B14F-4D97-AF65-F5344CB8AC3E}">
        <p14:creationId xmlns:p14="http://schemas.microsoft.com/office/powerpoint/2010/main" val="405241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F16BC-A850-DE07-568F-F9A48C514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11103-D917-609F-4DAC-B9CB03178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Která stěna je postižena infarktem?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5A60619-2871-5BA4-20F2-C5B4322FF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6514" y="1486297"/>
            <a:ext cx="7381158" cy="388540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111020-AD42-9EC1-7932-F4C375BB2596}"/>
              </a:ext>
            </a:extLst>
          </p:cNvPr>
          <p:cNvSpPr txBox="1">
            <a:spLocks/>
          </p:cNvSpPr>
          <p:nvPr/>
        </p:nvSpPr>
        <p:spPr>
          <a:xfrm>
            <a:off x="2126514" y="5686424"/>
            <a:ext cx="10753200" cy="576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r>
              <a:rPr lang="cs-CZ" sz="2600" kern="0" dirty="0">
                <a:solidFill>
                  <a:srgbClr val="0000DC"/>
                </a:solidFill>
              </a:rPr>
              <a:t>A) </a:t>
            </a:r>
            <a:r>
              <a:rPr lang="cs-CZ" sz="2600" kern="0" dirty="0"/>
              <a:t>Přední	 </a:t>
            </a:r>
            <a:r>
              <a:rPr lang="cs-CZ" sz="2600" kern="0" dirty="0">
                <a:solidFill>
                  <a:srgbClr val="0000DC"/>
                </a:solidFill>
              </a:rPr>
              <a:t>B) </a:t>
            </a:r>
            <a:r>
              <a:rPr lang="cs-CZ" sz="2600" kern="0" dirty="0"/>
              <a:t>Zadní	</a:t>
            </a:r>
            <a:r>
              <a:rPr lang="cs-CZ" sz="2600" kern="0" dirty="0">
                <a:solidFill>
                  <a:srgbClr val="0000DC"/>
                </a:solidFill>
              </a:rPr>
              <a:t>C) </a:t>
            </a:r>
            <a:r>
              <a:rPr lang="cs-CZ" sz="2600" kern="0" dirty="0"/>
              <a:t>Spodní	 </a:t>
            </a:r>
            <a:r>
              <a:rPr lang="cs-CZ" sz="2600" kern="0" dirty="0">
                <a:solidFill>
                  <a:srgbClr val="0000DC"/>
                </a:solidFill>
              </a:rPr>
              <a:t>D)</a:t>
            </a:r>
            <a:r>
              <a:rPr lang="cs-CZ" sz="2600" kern="0" dirty="0"/>
              <a:t> Laterální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10118248-FA34-51FA-C7E4-0DEE2DDF34D9}"/>
                  </a:ext>
                </a:extLst>
              </p14:cNvPr>
              <p14:cNvContentPartPr/>
              <p14:nvPr/>
            </p14:nvContentPartPr>
            <p14:xfrm rot="21097626">
              <a:off x="1963619" y="5500771"/>
              <a:ext cx="1831320" cy="80064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10118248-FA34-51FA-C7E4-0DEE2DDF34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21097626">
                <a:off x="1954619" y="5491771"/>
                <a:ext cx="1848960" cy="81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7238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51692-6CD6-238E-FAE5-A243E7198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173430-68B5-381A-F323-D2D9FAF39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2. Co na EKG vidíme?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C5B925-DE47-06F4-06AF-94D94A072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8" y="1359001"/>
            <a:ext cx="11092201" cy="4139998"/>
          </a:xfrm>
        </p:spPr>
        <p:txBody>
          <a:bodyPr/>
          <a:lstStyle/>
          <a:p>
            <a:r>
              <a:rPr lang="cs-CZ" sz="2600" dirty="0">
                <a:solidFill>
                  <a:srgbClr val="0000DC"/>
                </a:solidFill>
              </a:rPr>
              <a:t>Infarkt přední stěny</a:t>
            </a:r>
            <a:r>
              <a:rPr lang="cs-CZ" sz="2600" dirty="0"/>
              <a:t>:</a:t>
            </a:r>
          </a:p>
          <a:p>
            <a:pPr lvl="1"/>
            <a:r>
              <a:rPr lang="cs-CZ" sz="2600" dirty="0"/>
              <a:t>ST elevace: V1-V4</a:t>
            </a:r>
          </a:p>
          <a:p>
            <a:pPr lvl="1"/>
            <a:r>
              <a:rPr lang="cs-CZ" sz="2600" dirty="0"/>
              <a:t>ST deprese: II, III, </a:t>
            </a:r>
            <a:r>
              <a:rPr lang="cs-CZ" sz="2600" dirty="0" err="1"/>
              <a:t>aVF</a:t>
            </a:r>
            <a:endParaRPr lang="cs-CZ" sz="2600" dirty="0"/>
          </a:p>
          <a:p>
            <a:r>
              <a:rPr lang="cs-CZ" sz="2600" dirty="0"/>
              <a:t>Která koronární tepna je pravděpodobně ucpána? </a:t>
            </a:r>
            <a:r>
              <a:rPr lang="cs-CZ" sz="2600" dirty="0">
                <a:solidFill>
                  <a:srgbClr val="0000DC"/>
                </a:solidFill>
              </a:rPr>
              <a:t>a. </a:t>
            </a:r>
            <a:r>
              <a:rPr lang="cs-CZ" sz="2600" dirty="0" err="1">
                <a:solidFill>
                  <a:srgbClr val="0000DC"/>
                </a:solidFill>
              </a:rPr>
              <a:t>coronaria</a:t>
            </a:r>
            <a:r>
              <a:rPr lang="cs-CZ" sz="2600" dirty="0">
                <a:solidFill>
                  <a:srgbClr val="0000DC"/>
                </a:solidFill>
              </a:rPr>
              <a:t> sin. (RIA)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C40EE3C-C4F2-60F8-3E6E-0189B8A12651}"/>
              </a:ext>
            </a:extLst>
          </p:cNvPr>
          <p:cNvSpPr/>
          <p:nvPr/>
        </p:nvSpPr>
        <p:spPr bwMode="auto">
          <a:xfrm>
            <a:off x="8343900" y="2537081"/>
            <a:ext cx="3314700" cy="8919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6" name="Zástupný obsah 3">
            <a:extLst>
              <a:ext uri="{FF2B5EF4-FFF2-40B4-BE49-F238E27FC236}">
                <a16:creationId xmlns:a16="http://schemas.microsoft.com/office/drawing/2014/main" id="{6A9575B8-08A5-F437-2206-D8888015E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06" y="3152181"/>
            <a:ext cx="6093494" cy="320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5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22AC62-CDFE-423D-C40C-80BFF0F30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Která stěna je postižena infarktem?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888D72B-7373-5259-4FE1-85E3905B9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7" y="1375965"/>
            <a:ext cx="8014438" cy="41060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90DD70-9FF7-10F8-F3C8-64CBAE5E2D13}"/>
              </a:ext>
            </a:extLst>
          </p:cNvPr>
          <p:cNvSpPr txBox="1">
            <a:spLocks/>
          </p:cNvSpPr>
          <p:nvPr/>
        </p:nvSpPr>
        <p:spPr>
          <a:xfrm>
            <a:off x="2063014" y="5686423"/>
            <a:ext cx="10753200" cy="576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r>
              <a:rPr lang="cs-CZ" sz="2600" kern="0" dirty="0">
                <a:solidFill>
                  <a:srgbClr val="0000DC"/>
                </a:solidFill>
              </a:rPr>
              <a:t>A) </a:t>
            </a:r>
            <a:r>
              <a:rPr lang="cs-CZ" sz="2600" kern="0" dirty="0"/>
              <a:t>Přední	 </a:t>
            </a:r>
            <a:r>
              <a:rPr lang="cs-CZ" sz="2600" kern="0" dirty="0">
                <a:solidFill>
                  <a:srgbClr val="0000DC"/>
                </a:solidFill>
              </a:rPr>
              <a:t>B) </a:t>
            </a:r>
            <a:r>
              <a:rPr lang="cs-CZ" sz="2600" kern="0" dirty="0"/>
              <a:t>Zadní	</a:t>
            </a:r>
            <a:r>
              <a:rPr lang="cs-CZ" sz="2600" kern="0" dirty="0">
                <a:solidFill>
                  <a:srgbClr val="0000DC"/>
                </a:solidFill>
              </a:rPr>
              <a:t>C) </a:t>
            </a:r>
            <a:r>
              <a:rPr lang="cs-CZ" sz="2600" kern="0" dirty="0"/>
              <a:t>Spodní	 </a:t>
            </a:r>
            <a:r>
              <a:rPr lang="cs-CZ" sz="2600" kern="0" dirty="0">
                <a:solidFill>
                  <a:srgbClr val="0000DC"/>
                </a:solidFill>
              </a:rPr>
              <a:t>D)</a:t>
            </a:r>
            <a:r>
              <a:rPr lang="cs-CZ" sz="2600" kern="0" dirty="0"/>
              <a:t> Laterální  </a:t>
            </a:r>
          </a:p>
        </p:txBody>
      </p:sp>
    </p:spTree>
    <p:extLst>
      <p:ext uri="{BB962C8B-B14F-4D97-AF65-F5344CB8AC3E}">
        <p14:creationId xmlns:p14="http://schemas.microsoft.com/office/powerpoint/2010/main" val="2900688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7C684-A7B3-40B4-4141-DAD70C4E0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29E250-671A-027B-58A7-543D232A1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Která stěna je postižena infarktem?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7F4E9E5-0357-6F85-3188-3FB4A89DB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7" y="1375965"/>
            <a:ext cx="8014438" cy="41060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9C493E-BECC-2205-41CD-BC205B6B99F0}"/>
              </a:ext>
            </a:extLst>
          </p:cNvPr>
          <p:cNvSpPr txBox="1">
            <a:spLocks/>
          </p:cNvSpPr>
          <p:nvPr/>
        </p:nvSpPr>
        <p:spPr>
          <a:xfrm>
            <a:off x="2063014" y="5686423"/>
            <a:ext cx="10753200" cy="576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r>
              <a:rPr lang="cs-CZ" sz="2600" kern="0" dirty="0">
                <a:solidFill>
                  <a:srgbClr val="0000DC"/>
                </a:solidFill>
              </a:rPr>
              <a:t>A) </a:t>
            </a:r>
            <a:r>
              <a:rPr lang="cs-CZ" sz="2600" kern="0" dirty="0"/>
              <a:t>Přední	 </a:t>
            </a:r>
            <a:r>
              <a:rPr lang="cs-CZ" sz="2600" kern="0" dirty="0">
                <a:solidFill>
                  <a:srgbClr val="0000DC"/>
                </a:solidFill>
              </a:rPr>
              <a:t>B) </a:t>
            </a:r>
            <a:r>
              <a:rPr lang="cs-CZ" sz="2600" kern="0" dirty="0"/>
              <a:t>Zadní	</a:t>
            </a:r>
            <a:r>
              <a:rPr lang="cs-CZ" sz="2600" kern="0" dirty="0">
                <a:solidFill>
                  <a:srgbClr val="0000DC"/>
                </a:solidFill>
              </a:rPr>
              <a:t>C) </a:t>
            </a:r>
            <a:r>
              <a:rPr lang="cs-CZ" sz="2600" kern="0" dirty="0"/>
              <a:t>Spodní	 </a:t>
            </a:r>
            <a:r>
              <a:rPr lang="cs-CZ" sz="2600" kern="0" dirty="0">
                <a:solidFill>
                  <a:srgbClr val="0000DC"/>
                </a:solidFill>
              </a:rPr>
              <a:t>D)</a:t>
            </a:r>
            <a:r>
              <a:rPr lang="cs-CZ" sz="2600" kern="0" dirty="0"/>
              <a:t> Laterální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2B30D95F-8BDD-0EEC-459B-A99B10D3716C}"/>
                  </a:ext>
                </a:extLst>
              </p14:cNvPr>
              <p14:cNvContentPartPr/>
              <p14:nvPr/>
            </p14:nvContentPartPr>
            <p14:xfrm rot="21097626">
              <a:off x="7384561" y="5473596"/>
              <a:ext cx="2203609" cy="80064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2B30D95F-8BDD-0EEC-459B-A99B10D371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21097626">
                <a:off x="7375561" y="5464596"/>
                <a:ext cx="2221249" cy="81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6492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5C6E6-16C5-BE55-55D2-82234F963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EEFB64-C101-C7FE-AD42-855A9FC0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3. Co na EKG vidíme?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60BE5E-727B-04D8-7941-0ADAA7BE6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8" y="1359001"/>
            <a:ext cx="11092201" cy="4139998"/>
          </a:xfrm>
        </p:spPr>
        <p:txBody>
          <a:bodyPr/>
          <a:lstStyle/>
          <a:p>
            <a:r>
              <a:rPr lang="cs-CZ" sz="2600" dirty="0">
                <a:solidFill>
                  <a:srgbClr val="0000DC"/>
                </a:solidFill>
              </a:rPr>
              <a:t>Infarkt laterální stěny</a:t>
            </a:r>
            <a:r>
              <a:rPr lang="cs-CZ" sz="2600" dirty="0"/>
              <a:t>:</a:t>
            </a:r>
          </a:p>
          <a:p>
            <a:pPr lvl="1"/>
            <a:r>
              <a:rPr lang="cs-CZ" sz="2600" dirty="0"/>
              <a:t>ST elevace: I, </a:t>
            </a:r>
            <a:r>
              <a:rPr lang="cs-CZ" sz="2600" dirty="0" err="1"/>
              <a:t>aVL</a:t>
            </a:r>
            <a:r>
              <a:rPr lang="cs-CZ" sz="2600" dirty="0"/>
              <a:t>, V4-V6</a:t>
            </a:r>
          </a:p>
          <a:p>
            <a:pPr lvl="1"/>
            <a:r>
              <a:rPr lang="cs-CZ" sz="2600" dirty="0"/>
              <a:t>ST deprese: II, III, </a:t>
            </a:r>
            <a:r>
              <a:rPr lang="cs-CZ" sz="2600" dirty="0" err="1"/>
              <a:t>aVF</a:t>
            </a:r>
            <a:endParaRPr lang="cs-CZ" sz="2600" dirty="0"/>
          </a:p>
          <a:p>
            <a:r>
              <a:rPr lang="cs-CZ" sz="2600" dirty="0"/>
              <a:t>Která koronární tepna je pravděpodobně ucpána? </a:t>
            </a:r>
            <a:r>
              <a:rPr lang="cs-CZ" sz="2600" dirty="0">
                <a:solidFill>
                  <a:srgbClr val="0000DC"/>
                </a:solidFill>
              </a:rPr>
              <a:t>a. </a:t>
            </a:r>
            <a:r>
              <a:rPr lang="cs-CZ" sz="2600" dirty="0" err="1">
                <a:solidFill>
                  <a:srgbClr val="0000DC"/>
                </a:solidFill>
              </a:rPr>
              <a:t>coronaria</a:t>
            </a:r>
            <a:r>
              <a:rPr lang="cs-CZ" sz="2600" dirty="0">
                <a:solidFill>
                  <a:srgbClr val="0000DC"/>
                </a:solidFill>
              </a:rPr>
              <a:t> sin. (RCX)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9A66E3B-C142-639E-A06D-81B63466E1E8}"/>
              </a:ext>
            </a:extLst>
          </p:cNvPr>
          <p:cNvSpPr/>
          <p:nvPr/>
        </p:nvSpPr>
        <p:spPr bwMode="auto">
          <a:xfrm>
            <a:off x="8336299" y="2258926"/>
            <a:ext cx="3474699" cy="8919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6027546-57D8-4A77-A64E-A0CF40FCA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17" y="3150845"/>
            <a:ext cx="6557983" cy="33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6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0ACC33-2BA5-9427-78D4-15DE4EA27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NSTEMI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39E9FE-4DF3-5299-0DF7-5D82D818B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l">
              <a:buNone/>
            </a:pPr>
            <a:r>
              <a:rPr lang="cs-CZ" b="0" i="0" dirty="0">
                <a:solidFill>
                  <a:schemeClr val="tx2"/>
                </a:solidFill>
                <a:effectLst/>
              </a:rPr>
              <a:t>=</a:t>
            </a:r>
            <a:r>
              <a:rPr lang="cs-CZ" b="0" i="0" dirty="0">
                <a:solidFill>
                  <a:srgbClr val="212529"/>
                </a:solidFill>
                <a:effectLst/>
              </a:rPr>
              <a:t> Non-ST </a:t>
            </a:r>
            <a:r>
              <a:rPr lang="cs-CZ" b="0" i="0" dirty="0" err="1">
                <a:solidFill>
                  <a:srgbClr val="212529"/>
                </a:solidFill>
                <a:effectLst/>
              </a:rPr>
              <a:t>Elevation</a:t>
            </a:r>
            <a:r>
              <a:rPr lang="cs-CZ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b="0" i="0" dirty="0" err="1">
                <a:solidFill>
                  <a:srgbClr val="212529"/>
                </a:solidFill>
                <a:effectLst/>
              </a:rPr>
              <a:t>Myocardial</a:t>
            </a:r>
            <a:r>
              <a:rPr lang="cs-CZ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b="0" i="0" dirty="0" err="1">
                <a:solidFill>
                  <a:srgbClr val="212529"/>
                </a:solidFill>
                <a:effectLst/>
              </a:rPr>
              <a:t>Infarction</a:t>
            </a:r>
            <a:endParaRPr lang="cs-CZ" b="0" i="0" dirty="0">
              <a:solidFill>
                <a:srgbClr val="212529"/>
              </a:solidFill>
              <a:effectLst/>
            </a:endParaRPr>
          </a:p>
          <a:p>
            <a:pPr algn="l"/>
            <a:r>
              <a:rPr lang="cs-CZ" i="0" dirty="0">
                <a:effectLst/>
              </a:rPr>
              <a:t>Změny na </a:t>
            </a:r>
            <a:r>
              <a:rPr lang="cs-CZ" dirty="0"/>
              <a:t>EKG:</a:t>
            </a:r>
          </a:p>
          <a:p>
            <a:pPr lvl="1"/>
            <a:r>
              <a:rPr lang="cs-CZ" sz="2800" i="0" dirty="0">
                <a:solidFill>
                  <a:schemeClr val="tx2"/>
                </a:solidFill>
                <a:effectLst/>
              </a:rPr>
              <a:t>ST deprese </a:t>
            </a:r>
            <a:r>
              <a:rPr lang="cs-CZ" sz="2800" b="0" i="0" dirty="0">
                <a:effectLst/>
              </a:rPr>
              <a:t>alespoň 1 mm</a:t>
            </a:r>
          </a:p>
          <a:p>
            <a:pPr lvl="1"/>
            <a:r>
              <a:rPr lang="cs-CZ" sz="2800" b="0" i="0" dirty="0">
                <a:solidFill>
                  <a:schemeClr val="tx2"/>
                </a:solidFill>
                <a:effectLst/>
              </a:rPr>
              <a:t>změny T vln </a:t>
            </a:r>
            <a:r>
              <a:rPr lang="cs-CZ" sz="2800" b="0" i="0" dirty="0">
                <a:effectLst/>
              </a:rPr>
              <a:t>(inverze, oploštění)</a:t>
            </a:r>
            <a:endParaRPr lang="cs-CZ" sz="2800" dirty="0"/>
          </a:p>
          <a:p>
            <a:pPr marL="88900" lvl="1" indent="0">
              <a:buNone/>
            </a:pPr>
            <a:r>
              <a:rPr lang="cs-CZ" sz="2800" b="0" i="0" dirty="0">
                <a:effectLst/>
              </a:rPr>
              <a:t>→ velmi rizikové jsou ST deprese nad 2 mm</a:t>
            </a:r>
            <a:endParaRPr lang="fr-FR" sz="2800" b="0" i="0" dirty="0">
              <a:effectLst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57E9638-B95A-7FA8-753A-467BD797B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01" y="4065549"/>
            <a:ext cx="4707799" cy="22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020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020DD-0C8E-B43B-30A8-374C08DFB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6E467-D1DA-28C0-7D54-8C150FD64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NSTEMI: Co na EKG vidíme?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B97FF-1113-361F-09F5-BCDBA0EE3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830" y="5465776"/>
            <a:ext cx="10329600" cy="10003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ST deprese</a:t>
            </a:r>
            <a:r>
              <a:rPr lang="cs-CZ" dirty="0"/>
              <a:t>: I, </a:t>
            </a:r>
            <a:r>
              <a:rPr lang="cs-CZ" dirty="0" err="1"/>
              <a:t>aVL</a:t>
            </a:r>
            <a:r>
              <a:rPr lang="cs-CZ" dirty="0"/>
              <a:t>, V2-6</a:t>
            </a:r>
          </a:p>
          <a:p>
            <a:r>
              <a:rPr lang="cs-CZ" dirty="0">
                <a:solidFill>
                  <a:srgbClr val="0000DC"/>
                </a:solidFill>
              </a:rPr>
              <a:t>Negativní T vlny</a:t>
            </a:r>
            <a:r>
              <a:rPr lang="cs-CZ" dirty="0"/>
              <a:t>: I, </a:t>
            </a:r>
            <a:r>
              <a:rPr lang="cs-CZ" dirty="0" err="1"/>
              <a:t>aVL</a:t>
            </a:r>
            <a:endParaRPr lang="cs-CZ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7346836-754B-900C-16DD-B21C6F73E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30" y="1362711"/>
            <a:ext cx="7772170" cy="396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B59BD7B0-6FE3-4085-BE78-9FA56B9E7520}"/>
              </a:ext>
            </a:extLst>
          </p:cNvPr>
          <p:cNvSpPr/>
          <p:nvPr/>
        </p:nvSpPr>
        <p:spPr bwMode="auto">
          <a:xfrm>
            <a:off x="517688" y="5327797"/>
            <a:ext cx="9348144" cy="13116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901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E3A378-7EDA-17D2-612F-F52C3BE3B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Nestabilní AP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1CFCEA-7C30-6DE0-E364-2ADE7AFA5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600" i="0" dirty="0">
                <a:solidFill>
                  <a:srgbClr val="212529"/>
                </a:solidFill>
                <a:effectLst/>
              </a:rPr>
              <a:t>AKS </a:t>
            </a:r>
            <a:r>
              <a:rPr lang="cs-CZ" sz="2600" i="0" dirty="0">
                <a:solidFill>
                  <a:srgbClr val="0000DC"/>
                </a:solidFill>
                <a:effectLst/>
              </a:rPr>
              <a:t>bez ST elevací na EKG</a:t>
            </a:r>
          </a:p>
          <a:p>
            <a:r>
              <a:rPr lang="cs-CZ" sz="2600" dirty="0">
                <a:solidFill>
                  <a:srgbClr val="212529"/>
                </a:solidFill>
              </a:rPr>
              <a:t>V</a:t>
            </a:r>
            <a:r>
              <a:rPr lang="cs-CZ" sz="2600" b="0" i="0" dirty="0">
                <a:solidFill>
                  <a:srgbClr val="212529"/>
                </a:solidFill>
                <a:effectLst/>
              </a:rPr>
              <a:t> případě NAP je vzniklá 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obstrukce koronární tepny neúplná </a:t>
            </a:r>
          </a:p>
          <a:p>
            <a:pPr marL="72000" indent="0">
              <a:buNone/>
            </a:pPr>
            <a:r>
              <a:rPr lang="cs-CZ" sz="2600" dirty="0">
                <a:solidFill>
                  <a:srgbClr val="212529"/>
                </a:solidFill>
              </a:rPr>
              <a:t>  </a:t>
            </a:r>
            <a:r>
              <a:rPr lang="cs-CZ" sz="2600" b="0" i="0" dirty="0">
                <a:solidFill>
                  <a:srgbClr val="212529"/>
                </a:solidFill>
                <a:effectLst/>
              </a:rPr>
              <a:t>→ </a:t>
            </a:r>
            <a:r>
              <a:rPr lang="cs-CZ" sz="2600" i="0" dirty="0">
                <a:solidFill>
                  <a:srgbClr val="0000DC"/>
                </a:solidFill>
                <a:effectLst/>
              </a:rPr>
              <a:t>nedochází</a:t>
            </a:r>
            <a:r>
              <a:rPr lang="cs-CZ" sz="2600" i="0" dirty="0">
                <a:solidFill>
                  <a:srgbClr val="212529"/>
                </a:solidFill>
                <a:effectLst/>
              </a:rPr>
              <a:t> tak k myokardiální </a:t>
            </a:r>
            <a:r>
              <a:rPr lang="cs-CZ" sz="2600" i="0" u="none" strike="noStrike" dirty="0">
                <a:solidFill>
                  <a:srgbClr val="0000DC"/>
                </a:solidFill>
                <a:effectLst/>
              </a:rPr>
              <a:t>nekróze</a:t>
            </a:r>
            <a:endParaRPr lang="cs-CZ" sz="2600" u="none" strike="noStrike" dirty="0">
              <a:solidFill>
                <a:srgbClr val="0000DC"/>
              </a:solidFill>
            </a:endParaRPr>
          </a:p>
          <a:p>
            <a:pPr marL="72000" indent="0">
              <a:buNone/>
            </a:pPr>
            <a:r>
              <a:rPr lang="cs-CZ" sz="2600" i="0" dirty="0">
                <a:solidFill>
                  <a:srgbClr val="212529"/>
                </a:solidFill>
                <a:effectLst/>
              </a:rPr>
              <a:t>  → hladiny </a:t>
            </a:r>
            <a:r>
              <a:rPr lang="cs-CZ" sz="2600" i="0" u="none" strike="noStrike" dirty="0" err="1">
                <a:effectLst/>
              </a:rPr>
              <a:t>kardiospecifických</a:t>
            </a:r>
            <a:r>
              <a:rPr lang="cs-CZ" sz="2600" i="0" u="none" strike="noStrike" dirty="0">
                <a:effectLst/>
              </a:rPr>
              <a:t> markerů </a:t>
            </a:r>
            <a:r>
              <a:rPr lang="cs-CZ" sz="2600" i="0" dirty="0">
                <a:solidFill>
                  <a:srgbClr val="212529"/>
                </a:solidFill>
                <a:effectLst/>
              </a:rPr>
              <a:t>se tedy </a:t>
            </a:r>
            <a:r>
              <a:rPr lang="cs-CZ" sz="2600" i="0" dirty="0">
                <a:solidFill>
                  <a:srgbClr val="0000DC"/>
                </a:solidFill>
                <a:effectLst/>
              </a:rPr>
              <a:t>nezvyšují</a:t>
            </a:r>
            <a:endParaRPr lang="cs-CZ" sz="2600" dirty="0">
              <a:solidFill>
                <a:srgbClr val="0000DC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ABB600-E769-1709-55CB-9251F30A8D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78" t="34074" r="13021" b="12778"/>
          <a:stretch/>
        </p:blipFill>
        <p:spPr>
          <a:xfrm>
            <a:off x="1360170" y="3529381"/>
            <a:ext cx="6137910" cy="282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6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72297A-5FEB-54AF-F093-A77E3AC5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Iontové dysbalance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E97887-20CE-74A9-FCA0-BE9921F4E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cs-CZ" sz="2600" dirty="0"/>
              <a:t>Které ionty mohou vytvořit změny na EKG?</a:t>
            </a:r>
          </a:p>
          <a:p>
            <a:pPr marL="1147762" lvl="1" indent="-514350">
              <a:buFont typeface="+mj-lt"/>
              <a:buAutoNum type="alphaUcPeriod"/>
            </a:pPr>
            <a:r>
              <a:rPr lang="cs-CZ" sz="2600" dirty="0" err="1"/>
              <a:t>Hyper</a:t>
            </a:r>
            <a:r>
              <a:rPr lang="cs-CZ" sz="2600" dirty="0" err="1">
                <a:solidFill>
                  <a:srgbClr val="0000DC"/>
                </a:solidFill>
              </a:rPr>
              <a:t>kalémie</a:t>
            </a:r>
            <a:endParaRPr lang="cs-CZ" sz="2600" dirty="0">
              <a:solidFill>
                <a:srgbClr val="0000DC"/>
              </a:solidFill>
            </a:endParaRPr>
          </a:p>
          <a:p>
            <a:pPr marL="1147762" lvl="1" indent="-514350">
              <a:buFont typeface="+mj-lt"/>
              <a:buAutoNum type="alphaUcPeriod"/>
            </a:pPr>
            <a:r>
              <a:rPr lang="cs-CZ" sz="2600" dirty="0" err="1"/>
              <a:t>Hypo</a:t>
            </a:r>
            <a:r>
              <a:rPr lang="cs-CZ" sz="2600" dirty="0" err="1">
                <a:solidFill>
                  <a:srgbClr val="0000DC"/>
                </a:solidFill>
              </a:rPr>
              <a:t>kalémie</a:t>
            </a:r>
            <a:endParaRPr lang="cs-CZ" sz="2600" dirty="0">
              <a:solidFill>
                <a:srgbClr val="0000DC"/>
              </a:solidFill>
            </a:endParaRPr>
          </a:p>
          <a:p>
            <a:pPr marL="1147762" lvl="1" indent="-514350">
              <a:buFont typeface="+mj-lt"/>
              <a:buAutoNum type="alphaUcPeriod"/>
            </a:pPr>
            <a:r>
              <a:rPr lang="cs-CZ" sz="2600" dirty="0" err="1"/>
              <a:t>Hyper</a:t>
            </a:r>
            <a:r>
              <a:rPr lang="cs-CZ" sz="2600" dirty="0" err="1">
                <a:solidFill>
                  <a:srgbClr val="0000DC"/>
                </a:solidFill>
              </a:rPr>
              <a:t>kalcémie</a:t>
            </a:r>
            <a:endParaRPr lang="cs-CZ" sz="2600" dirty="0">
              <a:solidFill>
                <a:srgbClr val="0000DC"/>
              </a:solidFill>
            </a:endParaRPr>
          </a:p>
          <a:p>
            <a:pPr marL="1147762" lvl="1" indent="-514350">
              <a:buFont typeface="+mj-lt"/>
              <a:buAutoNum type="alphaUcPeriod"/>
            </a:pPr>
            <a:r>
              <a:rPr lang="cs-CZ" sz="2600" dirty="0" err="1"/>
              <a:t>Hypo</a:t>
            </a:r>
            <a:r>
              <a:rPr lang="cs-CZ" sz="2600" dirty="0" err="1">
                <a:solidFill>
                  <a:srgbClr val="0000DC"/>
                </a:solidFill>
              </a:rPr>
              <a:t>kalcémie</a:t>
            </a:r>
            <a:endParaRPr lang="cs-CZ" sz="26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5EC0F-7256-D381-5FA6-2B7DD7289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EKG bradykardie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00F7D1C-0F80-3FE9-F67E-1C9781EC2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900" y="1610301"/>
            <a:ext cx="8398983" cy="389852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AF7F5E-8204-DB90-1066-D32D6CEA75BB}"/>
              </a:ext>
            </a:extLst>
          </p:cNvPr>
          <p:cNvSpPr txBox="1">
            <a:spLocks/>
          </p:cNvSpPr>
          <p:nvPr/>
        </p:nvSpPr>
        <p:spPr>
          <a:xfrm>
            <a:off x="1865512" y="5661101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600" kern="0" dirty="0"/>
              <a:t>Jaká je srdeční frekvence? </a:t>
            </a:r>
            <a:r>
              <a:rPr lang="cs-CZ" sz="2600" kern="0" dirty="0">
                <a:solidFill>
                  <a:srgbClr val="0000DC"/>
                </a:solidFill>
              </a:rPr>
              <a:t>43 tepů/min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CD7570B-BE8E-0215-EAF4-047A3C240C3A}"/>
              </a:ext>
            </a:extLst>
          </p:cNvPr>
          <p:cNvSpPr/>
          <p:nvPr/>
        </p:nvSpPr>
        <p:spPr bwMode="auto">
          <a:xfrm>
            <a:off x="6096000" y="5661101"/>
            <a:ext cx="3520273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488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05DCD-A693-D7BD-0768-37DCA4DE9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62F8B7-E281-4AD5-814A-A89A70449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Hyperkalemie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3808E7-D0E5-857B-B4BC-25451252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872560" cy="4139998"/>
          </a:xfrm>
        </p:spPr>
        <p:txBody>
          <a:bodyPr/>
          <a:lstStyle/>
          <a:p>
            <a:r>
              <a:rPr lang="cs-CZ" sz="2600" b="0" i="0" dirty="0">
                <a:solidFill>
                  <a:srgbClr val="212529"/>
                </a:solidFill>
                <a:effectLst/>
              </a:rPr>
              <a:t>Jaká je fyziologická hladina draslíku v plazmě? 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3,8–5,2 </a:t>
            </a:r>
            <a:r>
              <a:rPr lang="cs-CZ" sz="2600" b="0" i="0" dirty="0" err="1">
                <a:solidFill>
                  <a:srgbClr val="0000DC"/>
                </a:solidFill>
                <a:effectLst/>
              </a:rPr>
              <a:t>mmol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/l</a:t>
            </a:r>
          </a:p>
          <a:p>
            <a:r>
              <a:rPr lang="cs-CZ" sz="2600" dirty="0" err="1">
                <a:solidFill>
                  <a:srgbClr val="0000DC"/>
                </a:solidFill>
              </a:rPr>
              <a:t>Hyperkalemie</a:t>
            </a:r>
            <a:r>
              <a:rPr lang="cs-CZ" sz="2600" dirty="0">
                <a:solidFill>
                  <a:srgbClr val="0000DC"/>
                </a:solidFill>
              </a:rPr>
              <a:t>:</a:t>
            </a:r>
            <a:r>
              <a:rPr lang="cs-CZ" sz="2600" dirty="0"/>
              <a:t> </a:t>
            </a:r>
          </a:p>
          <a:p>
            <a:pPr lvl="1"/>
            <a:r>
              <a:rPr lang="cs-CZ" sz="2600" dirty="0"/>
              <a:t> K+ v plazmě </a:t>
            </a:r>
            <a:r>
              <a:rPr lang="cs-CZ" sz="2600" dirty="0">
                <a:solidFill>
                  <a:srgbClr val="0000DC"/>
                </a:solidFill>
              </a:rPr>
              <a:t>&gt; 5,5 </a:t>
            </a:r>
            <a:r>
              <a:rPr lang="cs-CZ" sz="2600" dirty="0" err="1">
                <a:solidFill>
                  <a:srgbClr val="0000DC"/>
                </a:solidFill>
              </a:rPr>
              <a:t>mmol</a:t>
            </a:r>
            <a:r>
              <a:rPr lang="cs-CZ" sz="2600" dirty="0">
                <a:solidFill>
                  <a:srgbClr val="0000DC"/>
                </a:solidFill>
              </a:rPr>
              <a:t>/l</a:t>
            </a:r>
          </a:p>
          <a:p>
            <a:pPr lvl="1"/>
            <a:r>
              <a:rPr lang="cs-CZ" sz="2600" b="0" i="0" dirty="0">
                <a:solidFill>
                  <a:srgbClr val="212529"/>
                </a:solidFill>
                <a:effectLst/>
              </a:rPr>
              <a:t> Klinicky významná při </a:t>
            </a:r>
            <a:r>
              <a:rPr lang="cs-CZ" sz="2600" dirty="0"/>
              <a:t>K+ v plazmě &gt; 6 </a:t>
            </a:r>
            <a:r>
              <a:rPr lang="cs-CZ" sz="2600" dirty="0" err="1"/>
              <a:t>mmol</a:t>
            </a:r>
            <a:r>
              <a:rPr lang="cs-CZ" sz="2600" dirty="0"/>
              <a:t>/l</a:t>
            </a:r>
          </a:p>
          <a:p>
            <a:pPr lvl="1"/>
            <a:r>
              <a:rPr lang="cs-CZ" sz="2600" dirty="0"/>
              <a:t> Nebezpečná při K+ v plazmě &gt; 7 </a:t>
            </a:r>
            <a:r>
              <a:rPr lang="cs-CZ" sz="2600" dirty="0" err="1"/>
              <a:t>mmol</a:t>
            </a:r>
            <a:r>
              <a:rPr lang="cs-CZ" sz="2600" dirty="0"/>
              <a:t>/l</a:t>
            </a:r>
          </a:p>
          <a:p>
            <a:r>
              <a:rPr lang="cs-CZ" sz="2600" dirty="0">
                <a:solidFill>
                  <a:srgbClr val="333333"/>
                </a:solidFill>
              </a:rPr>
              <a:t>S</a:t>
            </a:r>
            <a:r>
              <a:rPr lang="cs-CZ" sz="2600" b="0" i="0" dirty="0">
                <a:solidFill>
                  <a:srgbClr val="333333"/>
                </a:solidFill>
                <a:effectLst/>
              </a:rPr>
              <a:t>nížená excitabilita myokardu = zpomalená </a:t>
            </a:r>
            <a:r>
              <a:rPr lang="cs-CZ" sz="2600" b="0" i="0" dirty="0" err="1">
                <a:solidFill>
                  <a:srgbClr val="333333"/>
                </a:solidFill>
                <a:effectLst/>
              </a:rPr>
              <a:t>automaticita</a:t>
            </a:r>
            <a:r>
              <a:rPr lang="cs-CZ" sz="2600" b="0" i="0" dirty="0">
                <a:solidFill>
                  <a:srgbClr val="333333"/>
                </a:solidFill>
                <a:effectLst/>
              </a:rPr>
              <a:t> i vedení vzruchu → </a:t>
            </a:r>
            <a:r>
              <a:rPr lang="cs-CZ" sz="2600" dirty="0" err="1">
                <a:solidFill>
                  <a:srgbClr val="0000DC"/>
                </a:solidFill>
              </a:rPr>
              <a:t>H</a:t>
            </a:r>
            <a:r>
              <a:rPr lang="cs-CZ" sz="2600" b="0" i="0" dirty="0" err="1">
                <a:solidFill>
                  <a:srgbClr val="0000DC"/>
                </a:solidFill>
                <a:effectLst/>
              </a:rPr>
              <a:t>yperkalemie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 zpomaluje depolarizaci a zrychluje repolarizaci</a:t>
            </a:r>
          </a:p>
          <a:p>
            <a:r>
              <a:rPr lang="cs-CZ" sz="2600" b="0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2600" dirty="0">
                <a:solidFill>
                  <a:srgbClr val="333333"/>
                </a:solidFill>
              </a:rPr>
              <a:t>P</a:t>
            </a:r>
            <a:r>
              <a:rPr lang="cs-CZ" sz="2600" b="0" i="0" dirty="0">
                <a:solidFill>
                  <a:srgbClr val="333333"/>
                </a:solidFill>
                <a:effectLst/>
              </a:rPr>
              <a:t>ostupně se tak snižuje aktivita SA uzlu a průchodnost AV uzlu, </a:t>
            </a:r>
            <a:r>
              <a:rPr lang="cs-CZ" sz="2600" b="0" i="0" dirty="0" err="1">
                <a:solidFill>
                  <a:srgbClr val="333333"/>
                </a:solidFill>
                <a:effectLst/>
              </a:rPr>
              <a:t>Hisova</a:t>
            </a:r>
            <a:r>
              <a:rPr lang="cs-CZ" sz="2600" b="0" i="0" dirty="0">
                <a:solidFill>
                  <a:srgbClr val="333333"/>
                </a:solidFill>
                <a:effectLst/>
              </a:rPr>
              <a:t> svazku a </a:t>
            </a:r>
            <a:r>
              <a:rPr lang="cs-CZ" sz="2600" b="0" i="0" dirty="0" err="1">
                <a:solidFill>
                  <a:srgbClr val="333333"/>
                </a:solidFill>
                <a:effectLst/>
              </a:rPr>
              <a:t>Tawarových</a:t>
            </a:r>
            <a:r>
              <a:rPr lang="cs-CZ" sz="2600" b="0" i="0" dirty="0">
                <a:solidFill>
                  <a:srgbClr val="333333"/>
                </a:solidFill>
                <a:effectLst/>
              </a:rPr>
              <a:t> ramének → vznikne bradykardie, převodní bloky a nakonec 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srdeční zástava v diastole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4B2E273-DAFC-7A3F-EC01-A084B74FD38B}"/>
              </a:ext>
            </a:extLst>
          </p:cNvPr>
          <p:cNvSpPr/>
          <p:nvPr/>
        </p:nvSpPr>
        <p:spPr bwMode="auto">
          <a:xfrm>
            <a:off x="7913656" y="1406331"/>
            <a:ext cx="2388960" cy="75683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047FEB6-1570-2119-84E1-186EE83E19D9}"/>
              </a:ext>
            </a:extLst>
          </p:cNvPr>
          <p:cNvSpPr/>
          <p:nvPr/>
        </p:nvSpPr>
        <p:spPr bwMode="auto">
          <a:xfrm>
            <a:off x="815342" y="2634327"/>
            <a:ext cx="7485377" cy="112767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AC9CF62-97C5-F292-C721-5D74C035C31B}"/>
              </a:ext>
            </a:extLst>
          </p:cNvPr>
          <p:cNvSpPr/>
          <p:nvPr/>
        </p:nvSpPr>
        <p:spPr bwMode="auto">
          <a:xfrm>
            <a:off x="5204869" y="5520099"/>
            <a:ext cx="2388960" cy="75683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755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E76414-D7E9-A210-F10A-ACE50AA3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Hyperkalemie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B92189-1196-D31E-45A3-E2770F4EF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400" y="1692002"/>
            <a:ext cx="11157040" cy="4139998"/>
          </a:xfrm>
        </p:spPr>
        <p:txBody>
          <a:bodyPr/>
          <a:lstStyle/>
          <a:p>
            <a:r>
              <a:rPr lang="cs-CZ" sz="2600" b="0" i="0" dirty="0">
                <a:solidFill>
                  <a:srgbClr val="212529"/>
                </a:solidFill>
                <a:effectLst/>
              </a:rPr>
              <a:t>Změny na EKG:</a:t>
            </a:r>
          </a:p>
          <a:p>
            <a:pPr marL="720725" indent="-514350"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Ve všech svodech zahrocování vln T</a:t>
            </a:r>
            <a:r>
              <a:rPr lang="cs-CZ" sz="2600" dirty="0"/>
              <a:t> </a:t>
            </a:r>
          </a:p>
          <a:p>
            <a:pPr marL="720725" lvl="1" indent="-514350">
              <a:buClr>
                <a:schemeClr val="tx1"/>
              </a:buClr>
              <a:buNone/>
            </a:pPr>
            <a:r>
              <a:rPr lang="cs-CZ" sz="2600" dirty="0"/>
              <a:t>      hrotnaté T vlny u AIM – jen svody nad infarktem!</a:t>
            </a:r>
          </a:p>
          <a:p>
            <a:pPr marL="720725" indent="-514350"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Prodlužování intervalu PQ </a:t>
            </a:r>
            <a:r>
              <a:rPr lang="cs-CZ" sz="2600" dirty="0"/>
              <a:t>a </a:t>
            </a:r>
            <a:r>
              <a:rPr lang="cs-CZ" sz="2600" dirty="0">
                <a:solidFill>
                  <a:srgbClr val="0000DC"/>
                </a:solidFill>
              </a:rPr>
              <a:t>oploštění vlny P </a:t>
            </a:r>
          </a:p>
          <a:p>
            <a:pPr marL="720725" indent="-514350"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Rozšíření QRS </a:t>
            </a:r>
            <a:r>
              <a:rPr lang="cs-CZ" sz="2600" dirty="0"/>
              <a:t>a </a:t>
            </a:r>
            <a:r>
              <a:rPr lang="cs-CZ" sz="2600" dirty="0">
                <a:solidFill>
                  <a:srgbClr val="0000DC"/>
                </a:solidFill>
              </a:rPr>
              <a:t>postupné splynutí s vlnou T </a:t>
            </a:r>
          </a:p>
          <a:p>
            <a:pPr marL="720725" indent="-514350">
              <a:buClr>
                <a:schemeClr val="tx1"/>
              </a:buClr>
              <a:buNone/>
            </a:pPr>
            <a:r>
              <a:rPr lang="cs-CZ" sz="2600" dirty="0">
                <a:solidFill>
                  <a:srgbClr val="0000DC"/>
                </a:solidFill>
              </a:rPr>
              <a:t>      </a:t>
            </a:r>
            <a:r>
              <a:rPr lang="cs-CZ" sz="2600" dirty="0"/>
              <a:t>→</a:t>
            </a:r>
            <a:r>
              <a:rPr lang="cs-CZ" sz="2600" dirty="0">
                <a:solidFill>
                  <a:srgbClr val="0000DC"/>
                </a:solidFill>
              </a:rPr>
              <a:t> </a:t>
            </a:r>
            <a:r>
              <a:rPr lang="cs-CZ" sz="2600" dirty="0"/>
              <a:t>riziko fibrilace komor!</a:t>
            </a:r>
          </a:p>
          <a:p>
            <a:pPr marL="288925" indent="0">
              <a:buClr>
                <a:schemeClr val="tx1"/>
              </a:buClr>
              <a:buNone/>
            </a:pPr>
            <a:endParaRPr lang="cs-CZ" sz="2600" b="0" i="0" dirty="0">
              <a:solidFill>
                <a:srgbClr val="212529"/>
              </a:solidFill>
              <a:effectLst/>
            </a:endParaRPr>
          </a:p>
          <a:p>
            <a:endParaRPr lang="cs-CZ" sz="2600" dirty="0"/>
          </a:p>
        </p:txBody>
      </p:sp>
      <p:pic>
        <p:nvPicPr>
          <p:cNvPr id="12290" name="Picture 2" descr="Cardiac arrest due to electrolyte imbalance – Cardiovascular Education">
            <a:extLst>
              <a:ext uri="{FF2B5EF4-FFF2-40B4-BE49-F238E27FC236}">
                <a16:creationId xmlns:a16="http://schemas.microsoft.com/office/drawing/2014/main" id="{56AF3BA8-470A-244E-2F4F-888B0D96D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54"/>
          <a:stretch/>
        </p:blipFill>
        <p:spPr bwMode="auto">
          <a:xfrm>
            <a:off x="8486120" y="757442"/>
            <a:ext cx="3390920" cy="50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90A1FE1-2DA1-3461-63A4-57CF8691F0ED}"/>
              </a:ext>
            </a:extLst>
          </p:cNvPr>
          <p:cNvSpPr/>
          <p:nvPr/>
        </p:nvSpPr>
        <p:spPr bwMode="auto">
          <a:xfrm>
            <a:off x="10326811" y="5832000"/>
            <a:ext cx="1743269" cy="9345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7" name="Picture 2" descr="Hyperkalemia | ECG Stampede">
            <a:extLst>
              <a:ext uri="{FF2B5EF4-FFF2-40B4-BE49-F238E27FC236}">
                <a16:creationId xmlns:a16="http://schemas.microsoft.com/office/drawing/2014/main" id="{8B09AEFF-4650-9E18-5804-CD8FA1545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1"/>
          <a:stretch/>
        </p:blipFill>
        <p:spPr bwMode="auto">
          <a:xfrm>
            <a:off x="1330461" y="4540243"/>
            <a:ext cx="1453379" cy="129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976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19DCC3B-A882-8ACC-46C9-D10317553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687" y="1486152"/>
            <a:ext cx="8556626" cy="4170547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72D67539-D9FE-D732-7150-E6D14149289B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Hyperkalemie</a:t>
            </a:r>
            <a:r>
              <a:rPr lang="cs-CZ" kern="0" dirty="0"/>
              <a:t> 6,5 </a:t>
            </a:r>
            <a:r>
              <a:rPr lang="cs-CZ" kern="0" dirty="0" err="1"/>
              <a:t>mmol</a:t>
            </a:r>
            <a:r>
              <a:rPr lang="cs-CZ" kern="0" dirty="0"/>
              <a:t>/l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552A62B5-B868-FB44-EFB8-EF92776E6BF3}"/>
              </a:ext>
            </a:extLst>
          </p:cNvPr>
          <p:cNvSpPr txBox="1">
            <a:spLocks/>
          </p:cNvSpPr>
          <p:nvPr/>
        </p:nvSpPr>
        <p:spPr>
          <a:xfrm>
            <a:off x="4580800" y="5818875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600" kern="0" dirty="0"/>
              <a:t>hrotnaté T vlny</a:t>
            </a:r>
          </a:p>
        </p:txBody>
      </p:sp>
    </p:spTree>
    <p:extLst>
      <p:ext uri="{BB962C8B-B14F-4D97-AF65-F5344CB8AC3E}">
        <p14:creationId xmlns:p14="http://schemas.microsoft.com/office/powerpoint/2010/main" val="24548600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E56E6-F576-1C9D-16AA-A77BA2DB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Při ještě vyšší hladině kalia v plazmě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8E6A25F-74C9-3B97-D24E-6002F2ADA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675" y="1410494"/>
            <a:ext cx="7972425" cy="412430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3824FF-E96F-3FB7-3AD4-7CB4B57D66AE}"/>
              </a:ext>
            </a:extLst>
          </p:cNvPr>
          <p:cNvSpPr txBox="1">
            <a:spLocks/>
          </p:cNvSpPr>
          <p:nvPr/>
        </p:nvSpPr>
        <p:spPr>
          <a:xfrm>
            <a:off x="1438800" y="5673522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600" dirty="0"/>
              <a:t>kromě hrotnatých T i oploštění (až vymizení) P, široké QRS</a:t>
            </a:r>
            <a:endParaRPr lang="cs-CZ" sz="2600" kern="0" dirty="0"/>
          </a:p>
        </p:txBody>
      </p:sp>
    </p:spTree>
    <p:extLst>
      <p:ext uri="{BB962C8B-B14F-4D97-AF65-F5344CB8AC3E}">
        <p14:creationId xmlns:p14="http://schemas.microsoft.com/office/powerpoint/2010/main" val="3368831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E6011-857F-DB3E-0B4E-20E805F14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3AB02-CC4F-88D7-E65B-C2F6EEDD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Hyperkalemie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F63A4A-11F2-EDCF-8519-175A5E924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1157040" cy="4139998"/>
          </a:xfrm>
        </p:spPr>
        <p:txBody>
          <a:bodyPr/>
          <a:lstStyle/>
          <a:p>
            <a:r>
              <a:rPr lang="cs-CZ" sz="2600" dirty="0">
                <a:solidFill>
                  <a:srgbClr val="212529"/>
                </a:solidFill>
              </a:rPr>
              <a:t>Jako </a:t>
            </a:r>
            <a:r>
              <a:rPr lang="cs-CZ" sz="2600" dirty="0">
                <a:solidFill>
                  <a:srgbClr val="333333"/>
                </a:solidFill>
              </a:rPr>
              <a:t>1</a:t>
            </a:r>
            <a:r>
              <a:rPr lang="cs-CZ" sz="2600" b="0" i="0" dirty="0">
                <a:solidFill>
                  <a:srgbClr val="333333"/>
                </a:solidFill>
                <a:effectLst/>
              </a:rPr>
              <a:t> z 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tzv. </a:t>
            </a:r>
            <a:r>
              <a:rPr lang="cs-CZ" sz="2600" i="0" dirty="0">
                <a:solidFill>
                  <a:srgbClr val="0000DC"/>
                </a:solidFill>
                <a:effectLst/>
              </a:rPr>
              <a:t>velkých imitátorů </a:t>
            </a:r>
            <a:r>
              <a:rPr lang="cs-CZ" sz="2600" b="0" i="0" dirty="0">
                <a:solidFill>
                  <a:srgbClr val="333333"/>
                </a:solidFill>
                <a:effectLst/>
              </a:rPr>
              <a:t>→ imitace bradykardií, STEMI i KT</a:t>
            </a:r>
          </a:p>
          <a:p>
            <a:r>
              <a:rPr lang="cs-CZ" sz="2600" dirty="0">
                <a:solidFill>
                  <a:srgbClr val="333333"/>
                </a:solidFill>
              </a:rPr>
              <a:t>Změny na EKG jsou </a:t>
            </a:r>
            <a:r>
              <a:rPr lang="cs-CZ" sz="2600" dirty="0">
                <a:solidFill>
                  <a:srgbClr val="0000DC"/>
                </a:solidFill>
              </a:rPr>
              <a:t>velmi individuální</a:t>
            </a:r>
            <a:r>
              <a:rPr lang="cs-CZ" sz="2600" dirty="0">
                <a:solidFill>
                  <a:srgbClr val="333333"/>
                </a:solidFill>
              </a:rPr>
              <a:t>!</a:t>
            </a:r>
          </a:p>
          <a:p>
            <a:pPr marL="263525" indent="0">
              <a:buNone/>
            </a:pPr>
            <a:r>
              <a:rPr lang="cs-CZ" sz="2600" dirty="0">
                <a:solidFill>
                  <a:srgbClr val="333333"/>
                </a:solidFill>
              </a:rPr>
              <a:t>→ Sérové koncentrace K+ nemusí odpovídat tomu, co vidíme na EKG         → I pacienti s relativně normálním EKG mohou prodělat srdeční zástavu </a:t>
            </a:r>
          </a:p>
          <a:p>
            <a:r>
              <a:rPr lang="cs-CZ" sz="2600" dirty="0">
                <a:solidFill>
                  <a:srgbClr val="333333"/>
                </a:solidFill>
              </a:rPr>
              <a:t>Měli bychom mít </a:t>
            </a:r>
            <a:r>
              <a:rPr lang="cs-CZ" sz="2600" dirty="0">
                <a:solidFill>
                  <a:srgbClr val="0000DC"/>
                </a:solidFill>
              </a:rPr>
              <a:t>p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odezření na </a:t>
            </a:r>
            <a:r>
              <a:rPr lang="cs-CZ" sz="2600" b="0" i="0" dirty="0" err="1">
                <a:solidFill>
                  <a:srgbClr val="0000DC"/>
                </a:solidFill>
                <a:effectLst/>
              </a:rPr>
              <a:t>hyperkalemii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 </a:t>
            </a:r>
            <a:r>
              <a:rPr lang="cs-CZ" sz="2600" i="0" dirty="0">
                <a:solidFill>
                  <a:srgbClr val="0000DC"/>
                </a:solidFill>
                <a:effectLst/>
              </a:rPr>
              <a:t>u každého pacienta </a:t>
            </a:r>
            <a:r>
              <a:rPr lang="cs-CZ" sz="2600" b="0" i="0" dirty="0">
                <a:solidFill>
                  <a:srgbClr val="333333"/>
                </a:solidFill>
                <a:effectLst/>
              </a:rPr>
              <a:t>s nově vzniklou </a:t>
            </a:r>
            <a:r>
              <a:rPr lang="cs-CZ" sz="2600" b="0" i="0" dirty="0" err="1">
                <a:solidFill>
                  <a:srgbClr val="333333"/>
                </a:solidFill>
                <a:effectLst/>
              </a:rPr>
              <a:t>bradyarytmií</a:t>
            </a:r>
            <a:r>
              <a:rPr lang="cs-CZ" sz="2600" b="0" i="0" dirty="0">
                <a:solidFill>
                  <a:srgbClr val="333333"/>
                </a:solidFill>
                <a:effectLst/>
              </a:rPr>
              <a:t>, blokem AV uzlu, nebo prodlouženým QRS </a:t>
            </a:r>
          </a:p>
          <a:p>
            <a:pPr marL="263525" indent="0">
              <a:buNone/>
            </a:pPr>
            <a:r>
              <a:rPr lang="cs-CZ" sz="2600" b="0" i="0" dirty="0">
                <a:solidFill>
                  <a:srgbClr val="333333"/>
                </a:solidFill>
                <a:effectLst/>
              </a:rPr>
              <a:t>→ Obzvláště u pacientů 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se selhávajícími ledvinami</a:t>
            </a:r>
          </a:p>
          <a:p>
            <a:pPr marL="263525" indent="0">
              <a:buNone/>
            </a:pPr>
            <a:r>
              <a:rPr lang="cs-CZ" sz="2600" b="0" i="0" dirty="0">
                <a:solidFill>
                  <a:srgbClr val="333333"/>
                </a:solidFill>
                <a:effectLst/>
              </a:rPr>
              <a:t>→ </a:t>
            </a:r>
            <a:r>
              <a:rPr lang="cs-CZ" sz="2600" dirty="0">
                <a:solidFill>
                  <a:srgbClr val="333333"/>
                </a:solidFill>
              </a:rPr>
              <a:t>A při terapii jakými léky? 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ACE-inhibitory, kalium-šetřící diuretika…</a:t>
            </a:r>
          </a:p>
          <a:p>
            <a:endParaRPr lang="cs-CZ" sz="2600" b="0" i="0" dirty="0">
              <a:solidFill>
                <a:srgbClr val="333333"/>
              </a:solidFill>
              <a:effectLst/>
            </a:endParaRPr>
          </a:p>
          <a:p>
            <a:endParaRPr lang="cs-CZ" sz="26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83E0BA6-A560-CF55-0A4F-F24E4FDD9BFE}"/>
              </a:ext>
            </a:extLst>
          </p:cNvPr>
          <p:cNvSpPr/>
          <p:nvPr/>
        </p:nvSpPr>
        <p:spPr bwMode="auto">
          <a:xfrm>
            <a:off x="5041903" y="4934434"/>
            <a:ext cx="6692898" cy="7444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584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D5648-D6F1-2D1F-74F6-5640B476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Hypokalemie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EAFFA8-086D-E779-B8B3-C65E7CE8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600" kern="0" dirty="0">
                <a:solidFill>
                  <a:srgbClr val="212529"/>
                </a:solidFill>
              </a:rPr>
              <a:t>K+ v plazmě </a:t>
            </a:r>
            <a:r>
              <a:rPr lang="cs-CZ" sz="2600" kern="0" dirty="0">
                <a:solidFill>
                  <a:srgbClr val="0000DC"/>
                </a:solidFill>
              </a:rPr>
              <a:t>&lt; 3,5 </a:t>
            </a:r>
            <a:r>
              <a:rPr lang="cs-CZ" sz="2600" kern="0" dirty="0" err="1">
                <a:solidFill>
                  <a:srgbClr val="0000DC"/>
                </a:solidFill>
              </a:rPr>
              <a:t>mmol</a:t>
            </a:r>
            <a:r>
              <a:rPr lang="cs-CZ" sz="2600" kern="0" dirty="0">
                <a:solidFill>
                  <a:srgbClr val="0000DC"/>
                </a:solidFill>
              </a:rPr>
              <a:t>/l</a:t>
            </a:r>
          </a:p>
          <a:p>
            <a:r>
              <a:rPr lang="cs-CZ" sz="2600" dirty="0" err="1"/>
              <a:t>Kalemii</a:t>
            </a:r>
            <a:r>
              <a:rPr lang="cs-CZ" sz="2600" dirty="0"/>
              <a:t> </a:t>
            </a:r>
            <a:r>
              <a:rPr lang="cs-CZ" sz="2600" kern="0" dirty="0"/>
              <a:t>je třeb</a:t>
            </a:r>
            <a:r>
              <a:rPr lang="cs-CZ" sz="2600" dirty="0"/>
              <a:t>a vždy vztahovat </a:t>
            </a:r>
            <a:r>
              <a:rPr lang="cs-CZ" sz="2600" dirty="0">
                <a:solidFill>
                  <a:srgbClr val="0000DC"/>
                </a:solidFill>
              </a:rPr>
              <a:t>k hodnotě pH</a:t>
            </a:r>
            <a:r>
              <a:rPr lang="cs-CZ" sz="2600" dirty="0"/>
              <a:t> a </a:t>
            </a:r>
            <a:r>
              <a:rPr lang="cs-CZ" sz="2600" dirty="0">
                <a:solidFill>
                  <a:srgbClr val="0000DC"/>
                </a:solidFill>
              </a:rPr>
              <a:t>tvaru EKG křivky</a:t>
            </a:r>
            <a:endParaRPr lang="cs-CZ" sz="2600" kern="0" dirty="0">
              <a:solidFill>
                <a:srgbClr val="0000DC"/>
              </a:solidFill>
            </a:endParaRPr>
          </a:p>
          <a:p>
            <a:r>
              <a:rPr lang="cs-CZ" sz="2600" kern="0" dirty="0">
                <a:solidFill>
                  <a:srgbClr val="212529"/>
                </a:solidFill>
              </a:rPr>
              <a:t>Změny na EKG:</a:t>
            </a:r>
          </a:p>
          <a:p>
            <a:pPr marL="720725" indent="-447675"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Deprese segmentu ST</a:t>
            </a:r>
          </a:p>
          <a:p>
            <a:pPr marL="720725" indent="-447675"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Oploštění vlny T</a:t>
            </a:r>
          </a:p>
          <a:p>
            <a:pPr marL="720725" indent="-447675"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Vznik vlny U</a:t>
            </a:r>
          </a:p>
          <a:p>
            <a:endParaRPr lang="cs-CZ" dirty="0"/>
          </a:p>
        </p:txBody>
      </p:sp>
      <p:pic>
        <p:nvPicPr>
          <p:cNvPr id="10242" name="Picture 2" descr="Hypokalaemia ECG changes • LITFL • ECG Library">
            <a:extLst>
              <a:ext uri="{FF2B5EF4-FFF2-40B4-BE49-F238E27FC236}">
                <a16:creationId xmlns:a16="http://schemas.microsoft.com/office/drawing/2014/main" id="{E1CD5375-CAB7-BAE0-2965-A2B83B07D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70" y="2663464"/>
            <a:ext cx="5312410" cy="19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ypokalaemia ECG changes • LITFL • ECG Library">
            <a:extLst>
              <a:ext uri="{FF2B5EF4-FFF2-40B4-BE49-F238E27FC236}">
                <a16:creationId xmlns:a16="http://schemas.microsoft.com/office/drawing/2014/main" id="{3E9B7F11-A28C-D1F7-4368-D98B45AC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92" y="4645838"/>
            <a:ext cx="3234362" cy="14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49821D8-304D-F03B-5492-E92243B40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36687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7C8834E-D702-19A4-085D-BECF0E24E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36687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73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32863-DBC4-F82F-92D4-A8249308A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Hypokalemie</a:t>
            </a:r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34B2FFB-C855-8C54-8575-5121AEC0F3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16" y="1408608"/>
            <a:ext cx="8584568" cy="40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3448ED-0561-7EC2-6CF9-6DEC9A544929}"/>
              </a:ext>
            </a:extLst>
          </p:cNvPr>
          <p:cNvSpPr txBox="1">
            <a:spLocks/>
          </p:cNvSpPr>
          <p:nvPr/>
        </p:nvSpPr>
        <p:spPr>
          <a:xfrm>
            <a:off x="2645300" y="5584622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600" dirty="0"/>
              <a:t>Oploštění T vln, vlna U ve svodech V1 a V2</a:t>
            </a:r>
          </a:p>
          <a:p>
            <a:r>
              <a:rPr lang="cs-CZ" sz="2600" dirty="0"/>
              <a:t>ST deprese v I, V5 a V6</a:t>
            </a:r>
          </a:p>
        </p:txBody>
      </p:sp>
    </p:spTree>
    <p:extLst>
      <p:ext uri="{BB962C8B-B14F-4D97-AF65-F5344CB8AC3E}">
        <p14:creationId xmlns:p14="http://schemas.microsoft.com/office/powerpoint/2010/main" val="769213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7820A-2DE8-C2FE-1B34-6D22049B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Hyperkalcemie</a:t>
            </a:r>
            <a:r>
              <a:rPr lang="cs-CZ" dirty="0"/>
              <a:t>, </a:t>
            </a:r>
            <a:r>
              <a:rPr lang="cs-CZ" dirty="0" err="1"/>
              <a:t>hypokalcemie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47819C-B511-6333-FDFE-A7F3C1CF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862400" cy="4139998"/>
          </a:xfrm>
        </p:spPr>
        <p:txBody>
          <a:bodyPr/>
          <a:lstStyle/>
          <a:p>
            <a:r>
              <a:rPr lang="cs-CZ" sz="2600" dirty="0"/>
              <a:t>ovlivňují především QT interval</a:t>
            </a:r>
          </a:p>
          <a:p>
            <a:r>
              <a:rPr lang="cs-CZ" sz="2600" dirty="0" err="1">
                <a:solidFill>
                  <a:srgbClr val="0000DC"/>
                </a:solidFill>
              </a:rPr>
              <a:t>Hypokalcemie</a:t>
            </a:r>
            <a:r>
              <a:rPr lang="cs-CZ" sz="2600" dirty="0">
                <a:solidFill>
                  <a:srgbClr val="0000DC"/>
                </a:solidFill>
              </a:rPr>
              <a:t>: </a:t>
            </a:r>
            <a:r>
              <a:rPr lang="cs-CZ" sz="2600" dirty="0"/>
              <a:t>sérové Ca2+ &lt; 2,15 </a:t>
            </a:r>
            <a:r>
              <a:rPr lang="cs-CZ" sz="2600" dirty="0" err="1"/>
              <a:t>mmol</a:t>
            </a:r>
            <a:r>
              <a:rPr lang="cs-CZ" sz="2600" dirty="0"/>
              <a:t>/l → </a:t>
            </a:r>
            <a:r>
              <a:rPr lang="cs-CZ" sz="2600" dirty="0">
                <a:solidFill>
                  <a:srgbClr val="0000DC"/>
                </a:solidFill>
              </a:rPr>
              <a:t>prodlužuje interval QT </a:t>
            </a:r>
          </a:p>
          <a:p>
            <a:pPr marL="324000" lvl="1" indent="0">
              <a:buNone/>
            </a:pPr>
            <a:r>
              <a:rPr lang="cs-CZ" sz="2600" dirty="0"/>
              <a:t>→ Co hrozí při prodloužení QT? </a:t>
            </a:r>
            <a:r>
              <a:rPr lang="cs-CZ" sz="2600" dirty="0" err="1">
                <a:solidFill>
                  <a:srgbClr val="0000DC"/>
                </a:solidFill>
              </a:rPr>
              <a:t>Torsades</a:t>
            </a:r>
            <a:r>
              <a:rPr lang="cs-CZ" sz="2600" dirty="0">
                <a:solidFill>
                  <a:srgbClr val="0000DC"/>
                </a:solidFill>
              </a:rPr>
              <a:t> de </a:t>
            </a:r>
            <a:r>
              <a:rPr lang="cs-CZ" sz="2600" dirty="0" err="1">
                <a:solidFill>
                  <a:srgbClr val="0000DC"/>
                </a:solidFill>
              </a:rPr>
              <a:t>pointes</a:t>
            </a:r>
            <a:endParaRPr lang="cs-CZ" sz="2600" dirty="0">
              <a:solidFill>
                <a:srgbClr val="0000DC"/>
              </a:solidFill>
            </a:endParaRPr>
          </a:p>
          <a:p>
            <a:r>
              <a:rPr lang="cs-CZ" sz="2600" dirty="0" err="1">
                <a:solidFill>
                  <a:srgbClr val="0000DC"/>
                </a:solidFill>
              </a:rPr>
              <a:t>Hyperkalcemie</a:t>
            </a:r>
            <a:r>
              <a:rPr lang="cs-CZ" sz="2600" dirty="0">
                <a:solidFill>
                  <a:srgbClr val="0000DC"/>
                </a:solidFill>
              </a:rPr>
              <a:t>: </a:t>
            </a:r>
            <a:r>
              <a:rPr lang="cs-CZ" sz="2600" dirty="0"/>
              <a:t>sérové Ca2+ &gt; 2,75 </a:t>
            </a:r>
            <a:r>
              <a:rPr lang="cs-CZ" sz="2600" dirty="0" err="1"/>
              <a:t>mmol</a:t>
            </a:r>
            <a:r>
              <a:rPr lang="cs-CZ" sz="2600" dirty="0"/>
              <a:t>/l → </a:t>
            </a:r>
            <a:r>
              <a:rPr lang="cs-CZ" sz="2600" dirty="0">
                <a:solidFill>
                  <a:srgbClr val="0000DC"/>
                </a:solidFill>
              </a:rPr>
              <a:t>zkracuje interval QT</a:t>
            </a:r>
          </a:p>
          <a:p>
            <a:endParaRPr lang="cs-CZ" sz="2600" dirty="0">
              <a:solidFill>
                <a:srgbClr val="0000DC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26AFFD-EA19-9D10-73D1-DF9ECB12B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01" y="3579074"/>
            <a:ext cx="5172999" cy="164137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A724D10-BF41-75DA-7454-D50EFDDBBBD0}"/>
              </a:ext>
            </a:extLst>
          </p:cNvPr>
          <p:cNvSpPr/>
          <p:nvPr/>
        </p:nvSpPr>
        <p:spPr bwMode="auto">
          <a:xfrm>
            <a:off x="5793743" y="2607072"/>
            <a:ext cx="491489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3E6603C-6A73-2054-74E5-BF0DE7479AAC}"/>
              </a:ext>
            </a:extLst>
          </p:cNvPr>
          <p:cNvSpPr/>
          <p:nvPr/>
        </p:nvSpPr>
        <p:spPr bwMode="auto">
          <a:xfrm>
            <a:off x="5405370" y="2106676"/>
            <a:ext cx="1791843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4C02F5A-4E48-0167-7E16-BF6300DBB752}"/>
              </a:ext>
            </a:extLst>
          </p:cNvPr>
          <p:cNvSpPr/>
          <p:nvPr/>
        </p:nvSpPr>
        <p:spPr bwMode="auto">
          <a:xfrm>
            <a:off x="5616763" y="2967523"/>
            <a:ext cx="1791843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58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38358-FF79-905B-459C-9BECA122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Hypokalcémie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CFF476F-1123-52EC-ECE0-EC7C0B91B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128" y="1317522"/>
            <a:ext cx="7427992" cy="358786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FEF62E-44E8-4B9E-0CAC-AC329F2EE45F}"/>
              </a:ext>
            </a:extLst>
          </p:cNvPr>
          <p:cNvSpPr txBox="1">
            <a:spLocks/>
          </p:cNvSpPr>
          <p:nvPr/>
        </p:nvSpPr>
        <p:spPr>
          <a:xfrm>
            <a:off x="1294020" y="5051329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600" dirty="0">
                <a:solidFill>
                  <a:srgbClr val="0000DC"/>
                </a:solidFill>
              </a:rPr>
              <a:t>Prodloužení QT intervalu </a:t>
            </a:r>
            <a:r>
              <a:rPr lang="cs-CZ" sz="2600" dirty="0"/>
              <a:t>– rychlé určení? Delší než ½ R-R</a:t>
            </a:r>
          </a:p>
          <a:p>
            <a:r>
              <a:rPr lang="cs-CZ" sz="2600" dirty="0"/>
              <a:t>Častěji prodloužením T vlny, ale u </a:t>
            </a:r>
            <a:r>
              <a:rPr lang="cs-CZ" sz="2600" dirty="0">
                <a:solidFill>
                  <a:srgbClr val="0000DC"/>
                </a:solidFill>
              </a:rPr>
              <a:t>hypotermie</a:t>
            </a:r>
            <a:r>
              <a:rPr lang="cs-CZ" sz="2600" dirty="0"/>
              <a:t> a </a:t>
            </a:r>
            <a:r>
              <a:rPr lang="cs-CZ" sz="2600" dirty="0" err="1">
                <a:solidFill>
                  <a:srgbClr val="0000DC"/>
                </a:solidFill>
              </a:rPr>
              <a:t>hypokalcemie</a:t>
            </a:r>
            <a:r>
              <a:rPr lang="cs-CZ" sz="2600" dirty="0">
                <a:solidFill>
                  <a:srgbClr val="0000DC"/>
                </a:solidFill>
              </a:rPr>
              <a:t>:</a:t>
            </a:r>
            <a:r>
              <a:rPr lang="cs-CZ" sz="2600" dirty="0"/>
              <a:t> </a:t>
            </a:r>
          </a:p>
          <a:p>
            <a:pPr marL="72000" indent="0">
              <a:buNone/>
            </a:pPr>
            <a:r>
              <a:rPr lang="cs-CZ" sz="2600" dirty="0"/>
              <a:t>  → </a:t>
            </a:r>
            <a:r>
              <a:rPr lang="cs-CZ" sz="2600" dirty="0">
                <a:solidFill>
                  <a:srgbClr val="0000DC"/>
                </a:solidFill>
              </a:rPr>
              <a:t>normální T vlna, prodloužení ST úseku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3C140E9-D5C2-83C9-57DF-B9C762799016}"/>
              </a:ext>
            </a:extLst>
          </p:cNvPr>
          <p:cNvSpPr/>
          <p:nvPr/>
        </p:nvSpPr>
        <p:spPr bwMode="auto">
          <a:xfrm>
            <a:off x="7750922" y="5051329"/>
            <a:ext cx="3147058" cy="4515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92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D20BA-3A73-866F-7101-9A8CFF9A4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F8B3A-E8E1-B76A-A20C-08E56FD1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Hyperkalcemie</a:t>
            </a:r>
            <a:r>
              <a:rPr lang="cs-CZ" dirty="0"/>
              <a:t> podrobněji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2B3D67-4F19-5886-41A8-82180FD84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862400" cy="4139998"/>
          </a:xfrm>
        </p:spPr>
        <p:txBody>
          <a:bodyPr/>
          <a:lstStyle/>
          <a:p>
            <a:r>
              <a:rPr lang="cs-CZ" sz="2600" dirty="0" err="1">
                <a:solidFill>
                  <a:srgbClr val="0000DC"/>
                </a:solidFill>
              </a:rPr>
              <a:t>Hyperkalcemie</a:t>
            </a:r>
            <a:r>
              <a:rPr lang="cs-CZ" sz="2600" dirty="0">
                <a:solidFill>
                  <a:srgbClr val="0000DC"/>
                </a:solidFill>
              </a:rPr>
              <a:t>: </a:t>
            </a:r>
            <a:r>
              <a:rPr lang="cs-CZ" sz="2600" dirty="0"/>
              <a:t>sérové Ca2+ &gt; 2,75 </a:t>
            </a:r>
            <a:r>
              <a:rPr lang="cs-CZ" sz="2600" dirty="0" err="1"/>
              <a:t>mmol</a:t>
            </a:r>
            <a:r>
              <a:rPr lang="cs-CZ" sz="2600" dirty="0"/>
              <a:t>/l </a:t>
            </a:r>
          </a:p>
          <a:p>
            <a:r>
              <a:rPr lang="cs-CZ" sz="2600" b="0" i="0" dirty="0">
                <a:solidFill>
                  <a:srgbClr val="151515"/>
                </a:solidFill>
                <a:effectLst/>
              </a:rPr>
              <a:t>EKG změny: </a:t>
            </a:r>
          </a:p>
          <a:p>
            <a:pPr marL="782637" indent="-5143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K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rátký QT interval</a:t>
            </a:r>
          </a:p>
          <a:p>
            <a:pPr marL="782637" indent="-5143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A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bsence ST segmentu 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(nebo náhrada malou invertovanou vlnou T)</a:t>
            </a:r>
            <a:endParaRPr lang="cs-CZ" sz="2600" dirty="0">
              <a:solidFill>
                <a:srgbClr val="151515"/>
              </a:solidFill>
            </a:endParaRPr>
          </a:p>
          <a:p>
            <a:pPr marL="782637" indent="-5143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cs-CZ" sz="2600" b="0" i="0" dirty="0" err="1">
                <a:solidFill>
                  <a:srgbClr val="0000DC"/>
                </a:solidFill>
                <a:effectLst/>
              </a:rPr>
              <a:t>Osbornovy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 vlny 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(častější u hypotermie) = pozitivní výchylka v J bodu (negativní v </a:t>
            </a:r>
            <a:r>
              <a:rPr lang="cs-CZ" sz="2600" b="0" i="0" dirty="0" err="1">
                <a:solidFill>
                  <a:srgbClr val="151515"/>
                </a:solidFill>
                <a:effectLst/>
              </a:rPr>
              <a:t>aVR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 a ve V1) → nejlépe viditelné 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v hrudních svodech</a:t>
            </a:r>
          </a:p>
          <a:p>
            <a:pPr marL="782637" indent="-5143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cs-CZ" sz="2600" dirty="0">
                <a:solidFill>
                  <a:srgbClr val="0000DC"/>
                </a:solidFill>
              </a:rPr>
              <a:t>V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yšší odstupy J bodu připomínající ST elevace 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– běžný nález</a:t>
            </a:r>
          </a:p>
          <a:p>
            <a:pPr marL="268287" indent="0">
              <a:spcAft>
                <a:spcPts val="0"/>
              </a:spcAft>
              <a:buClr>
                <a:schemeClr val="tx1"/>
              </a:buClr>
              <a:buNone/>
            </a:pPr>
            <a:endParaRPr lang="cs-CZ" sz="2600" b="0" i="0" dirty="0">
              <a:solidFill>
                <a:srgbClr val="151515"/>
              </a:solidFill>
              <a:effectLst/>
            </a:endParaRPr>
          </a:p>
          <a:p>
            <a:pPr marL="447675" indent="-179388">
              <a:spcAft>
                <a:spcPts val="0"/>
              </a:spcAft>
            </a:pPr>
            <a:r>
              <a:rPr lang="cs-CZ" sz="2600" dirty="0">
                <a:solidFill>
                  <a:srgbClr val="151515"/>
                </a:solidFill>
              </a:rPr>
              <a:t>T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ěžká </a:t>
            </a:r>
            <a:r>
              <a:rPr lang="cs-CZ" sz="2600" b="0" i="0" dirty="0" err="1">
                <a:solidFill>
                  <a:srgbClr val="151515"/>
                </a:solidFill>
                <a:effectLst/>
              </a:rPr>
              <a:t>hyperkalcémie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 může způsobovat ↑ dráždivost myokardu          až zástavu oběhu pro fibrilaci komor – </a:t>
            </a:r>
            <a:r>
              <a:rPr lang="cs-CZ" sz="2600" b="0" i="0" dirty="0">
                <a:solidFill>
                  <a:srgbClr val="0000DC"/>
                </a:solidFill>
                <a:effectLst/>
              </a:rPr>
              <a:t>zástava v systole</a:t>
            </a:r>
          </a:p>
          <a:p>
            <a:endParaRPr lang="cs-CZ" sz="2600" dirty="0">
              <a:solidFill>
                <a:srgbClr val="0000DC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CDF72A5-0C02-1ABE-8A44-F56C5E0029BC}"/>
              </a:ext>
            </a:extLst>
          </p:cNvPr>
          <p:cNvSpPr/>
          <p:nvPr/>
        </p:nvSpPr>
        <p:spPr bwMode="auto">
          <a:xfrm>
            <a:off x="8298393" y="5832000"/>
            <a:ext cx="1691181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6146" name="Picture 2" descr="ECG J wave syndromes: hypothermia, early repolarization, hypercalcemia &amp;  Brugada syndrome – Cardiovascular Education">
            <a:extLst>
              <a:ext uri="{FF2B5EF4-FFF2-40B4-BE49-F238E27FC236}">
                <a16:creationId xmlns:a16="http://schemas.microsoft.com/office/drawing/2014/main" id="{64063EC9-8CFC-FEE8-9928-598343526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0"/>
          <a:stretch/>
        </p:blipFill>
        <p:spPr bwMode="auto">
          <a:xfrm>
            <a:off x="7521226" y="1328501"/>
            <a:ext cx="4144962" cy="151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91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BB128-4B86-B730-2371-84588CFAB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2A8641-5D58-A769-660A-A97BF5E9E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Bradykardie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5B4083-4C11-CB5C-CAAE-12729C6CC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cs-CZ" sz="2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Jak je definovaná bradykardie? </a:t>
            </a:r>
            <a:r>
              <a:rPr lang="cs-CZ" sz="2600" dirty="0">
                <a:solidFill>
                  <a:srgbClr val="0000DC"/>
                </a:solidFill>
              </a:rPr>
              <a:t>&lt; 60 tepů/min 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cs-CZ" sz="2600" kern="100" dirty="0">
                <a:ea typeface="Aptos" panose="020B0004020202020204" pitchFamily="34" charset="0"/>
                <a:cs typeface="Times New Roman" panose="02020603050405020304" pitchFamily="18" charset="0"/>
              </a:rPr>
              <a:t>Možné příčiny? </a:t>
            </a:r>
            <a:r>
              <a:rPr lang="cs-CZ" sz="2600" kern="100" dirty="0">
                <a:solidFill>
                  <a:srgbClr val="0000DC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SSS, hypotyreóza, hypotermie, nitrolební hypertenze (</a:t>
            </a:r>
            <a:r>
              <a:rPr lang="cs-CZ" sz="2600" kern="100" dirty="0" err="1">
                <a:solidFill>
                  <a:srgbClr val="0000DC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Cushingův</a:t>
            </a:r>
            <a:r>
              <a:rPr lang="cs-CZ" sz="2600" kern="100" dirty="0">
                <a:solidFill>
                  <a:srgbClr val="0000DC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reflex), AIM spodní stěny, </a:t>
            </a:r>
            <a:r>
              <a:rPr lang="cs-CZ" sz="2600" kern="100" dirty="0" err="1">
                <a:solidFill>
                  <a:srgbClr val="0000DC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iatrogenně</a:t>
            </a:r>
            <a:r>
              <a:rPr lang="cs-CZ" sz="2600" kern="100" dirty="0">
                <a:solidFill>
                  <a:srgbClr val="0000DC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(BB, </a:t>
            </a:r>
            <a:r>
              <a:rPr lang="cs-CZ" sz="2600" kern="100" dirty="0" err="1">
                <a:solidFill>
                  <a:srgbClr val="0000DC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digitalis</a:t>
            </a:r>
            <a:r>
              <a:rPr lang="cs-CZ" sz="2600" kern="100" dirty="0">
                <a:solidFill>
                  <a:srgbClr val="0000DC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…)</a:t>
            </a:r>
            <a:endParaRPr lang="cs-CZ" sz="2600" kern="100" dirty="0">
              <a:solidFill>
                <a:srgbClr val="0000DC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cs-CZ" sz="2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Jaké jsou symptomy bradykardie?</a:t>
            </a:r>
          </a:p>
          <a:p>
            <a:pPr marL="709200" lvl="1" indent="-457200">
              <a:lnSpc>
                <a:spcPct val="115000"/>
              </a:lnSpc>
            </a:pPr>
            <a:r>
              <a:rPr lang="cs-CZ" sz="2600" dirty="0">
                <a:solidFill>
                  <a:srgbClr val="0000DC"/>
                </a:solidFill>
              </a:rPr>
              <a:t>únava, nevýkonnost</a:t>
            </a:r>
          </a:p>
          <a:p>
            <a:pPr marL="709200" lvl="1" indent="-457200">
              <a:lnSpc>
                <a:spcPct val="115000"/>
              </a:lnSpc>
            </a:pPr>
            <a:r>
              <a:rPr lang="cs-CZ" sz="2600" dirty="0">
                <a:solidFill>
                  <a:srgbClr val="0000DC"/>
                </a:solidFill>
              </a:rPr>
              <a:t>synkopy, </a:t>
            </a:r>
            <a:r>
              <a:rPr lang="cs-CZ" sz="2600" dirty="0" err="1">
                <a:solidFill>
                  <a:srgbClr val="0000DC"/>
                </a:solidFill>
              </a:rPr>
              <a:t>vertigo</a:t>
            </a:r>
            <a:endParaRPr lang="cs-CZ" sz="2600" dirty="0">
              <a:solidFill>
                <a:srgbClr val="0000DC"/>
              </a:solidFill>
            </a:endParaRPr>
          </a:p>
          <a:p>
            <a:pPr marL="709200" lvl="1" indent="-457200">
              <a:lnSpc>
                <a:spcPct val="115000"/>
              </a:lnSpc>
            </a:pPr>
            <a:r>
              <a:rPr lang="cs-CZ" sz="2600" dirty="0">
                <a:solidFill>
                  <a:srgbClr val="0000DC"/>
                </a:solidFill>
              </a:rPr>
              <a:t>srdeční selhání, cerebrovaskulární </a:t>
            </a:r>
            <a:r>
              <a:rPr lang="cs-CZ" sz="2600" dirty="0" err="1">
                <a:solidFill>
                  <a:srgbClr val="0000DC"/>
                </a:solidFill>
              </a:rPr>
              <a:t>hypoperfuse</a:t>
            </a:r>
            <a:endParaRPr lang="cs-CZ" sz="2600" kern="100" dirty="0">
              <a:solidFill>
                <a:srgbClr val="0000DC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cs-CZ" sz="2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Kdy může být fyziologická? </a:t>
            </a:r>
            <a:r>
              <a:rPr lang="cs-CZ" sz="2600" kern="100" dirty="0">
                <a:solidFill>
                  <a:srgbClr val="0000DC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cs-CZ" sz="2600" kern="100" dirty="0">
                <a:solidFill>
                  <a:srgbClr val="0000DC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pánek, duševní relaxace, sportovci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Možná terapie? </a:t>
            </a:r>
            <a:r>
              <a:rPr lang="cs-CZ" sz="2600" kern="100" dirty="0">
                <a:solidFill>
                  <a:srgbClr val="0000DC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atropin, </a:t>
            </a:r>
            <a:r>
              <a:rPr lang="cs-CZ" sz="2600" kern="100" dirty="0" err="1">
                <a:solidFill>
                  <a:srgbClr val="0000DC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isoprenalin</a:t>
            </a:r>
            <a:r>
              <a:rPr lang="cs-CZ" sz="2600" kern="100" dirty="0">
                <a:solidFill>
                  <a:srgbClr val="0000DC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dočasná / trvalá stimulace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→ </a:t>
            </a:r>
            <a:r>
              <a:rPr lang="cs-CZ" sz="2600" kern="100" dirty="0">
                <a:ea typeface="Aptos" panose="020B0004020202020204" pitchFamily="34" charset="0"/>
                <a:cs typeface="Times New Roman" panose="02020603050405020304" pitchFamily="18" charset="0"/>
              </a:rPr>
              <a:t>Terapie bradykardie jen u pacientů se symptomy!</a:t>
            </a:r>
            <a:endParaRPr lang="cs-CZ" kern="100" dirty="0">
              <a:solidFill>
                <a:srgbClr val="F0192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4C21737-F156-7DAC-9D84-499D46A6701F}"/>
              </a:ext>
            </a:extLst>
          </p:cNvPr>
          <p:cNvSpPr/>
          <p:nvPr/>
        </p:nvSpPr>
        <p:spPr bwMode="auto">
          <a:xfrm>
            <a:off x="5708073" y="1692002"/>
            <a:ext cx="2170545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FA120CA-C5EE-23B5-8718-F72050531177}"/>
              </a:ext>
            </a:extLst>
          </p:cNvPr>
          <p:cNvSpPr/>
          <p:nvPr/>
        </p:nvSpPr>
        <p:spPr bwMode="auto">
          <a:xfrm>
            <a:off x="946726" y="2601784"/>
            <a:ext cx="10525273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424CC64-786C-7334-B4BD-4DA3E9EF9171}"/>
              </a:ext>
            </a:extLst>
          </p:cNvPr>
          <p:cNvSpPr/>
          <p:nvPr/>
        </p:nvSpPr>
        <p:spPr bwMode="auto">
          <a:xfrm>
            <a:off x="3362036" y="2236261"/>
            <a:ext cx="7883238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11FC311-945E-3B04-6801-569A91C712A6}"/>
              </a:ext>
            </a:extLst>
          </p:cNvPr>
          <p:cNvSpPr/>
          <p:nvPr/>
        </p:nvSpPr>
        <p:spPr bwMode="auto">
          <a:xfrm>
            <a:off x="718800" y="3573785"/>
            <a:ext cx="10198583" cy="13399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9A56DB5-2459-AACC-E4AF-C3E983E26D2A}"/>
              </a:ext>
            </a:extLst>
          </p:cNvPr>
          <p:cNvSpPr/>
          <p:nvPr/>
        </p:nvSpPr>
        <p:spPr bwMode="auto">
          <a:xfrm>
            <a:off x="5098473" y="4916931"/>
            <a:ext cx="5384800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DF5F137-FC54-8C02-1A0E-81C899E29C6E}"/>
              </a:ext>
            </a:extLst>
          </p:cNvPr>
          <p:cNvSpPr/>
          <p:nvPr/>
        </p:nvSpPr>
        <p:spPr bwMode="auto">
          <a:xfrm>
            <a:off x="3445165" y="5337398"/>
            <a:ext cx="6871854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D6F4918-4B27-BCCE-192C-80283B1BD784}"/>
              </a:ext>
            </a:extLst>
          </p:cNvPr>
          <p:cNvSpPr/>
          <p:nvPr/>
        </p:nvSpPr>
        <p:spPr bwMode="auto">
          <a:xfrm>
            <a:off x="720001" y="5971735"/>
            <a:ext cx="9951858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027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7F951-DEC7-37FB-F61A-A6C0B7A6E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Hyperkalcémie</a:t>
            </a:r>
            <a:r>
              <a:rPr lang="cs-CZ" dirty="0"/>
              <a:t>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709A79D-F4F7-16A1-804E-05AECB548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9144" y="1493043"/>
            <a:ext cx="8127928" cy="32632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1CB709-7609-1234-877E-B5A592EF9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633" y="5151120"/>
            <a:ext cx="743566" cy="91576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0A3F0-37E7-E4A7-0E35-E5EF92C64313}"/>
              </a:ext>
            </a:extLst>
          </p:cNvPr>
          <p:cNvSpPr txBox="1">
            <a:spLocks/>
          </p:cNvSpPr>
          <p:nvPr/>
        </p:nvSpPr>
        <p:spPr>
          <a:xfrm>
            <a:off x="3674000" y="4962322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600" dirty="0"/>
              <a:t>Zkrácení QT intervalu</a:t>
            </a:r>
          </a:p>
          <a:p>
            <a:r>
              <a:rPr lang="cs-CZ" sz="2600" dirty="0"/>
              <a:t>V jakém svodu tzv. </a:t>
            </a:r>
            <a:r>
              <a:rPr lang="cs-CZ" sz="2600" dirty="0" err="1"/>
              <a:t>Osborn</a:t>
            </a:r>
            <a:r>
              <a:rPr lang="cs-CZ" sz="2600" dirty="0"/>
              <a:t> </a:t>
            </a:r>
            <a:r>
              <a:rPr lang="cs-CZ" sz="2600" dirty="0" err="1"/>
              <a:t>wave</a:t>
            </a:r>
            <a:r>
              <a:rPr lang="cs-CZ" sz="2600" dirty="0"/>
              <a:t>? </a:t>
            </a:r>
            <a:r>
              <a:rPr lang="cs-CZ" sz="2600" dirty="0">
                <a:solidFill>
                  <a:srgbClr val="0000DC"/>
                </a:solidFill>
              </a:rPr>
              <a:t>V1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E305FAA-6772-D3A9-11D1-06452231E267}"/>
              </a:ext>
            </a:extLst>
          </p:cNvPr>
          <p:cNvSpPr/>
          <p:nvPr/>
        </p:nvSpPr>
        <p:spPr bwMode="auto">
          <a:xfrm>
            <a:off x="8961119" y="4971041"/>
            <a:ext cx="1432561" cy="12759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34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D6CCD-F0F5-5C1D-F0D5-FC3354E50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95699-5592-9610-DF24-A1663424A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Plicní embolie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F24E9C-3D4C-F7E9-1C7A-67E56CBBF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376624"/>
            <a:ext cx="11297829" cy="5113076"/>
          </a:xfrm>
        </p:spPr>
        <p:txBody>
          <a:bodyPr>
            <a:normAutofit/>
          </a:bodyPr>
          <a:lstStyle/>
          <a:p>
            <a:r>
              <a:rPr lang="cs-CZ" sz="2600" i="0" dirty="0">
                <a:effectLst/>
              </a:rPr>
              <a:t>Život ohrožující stav způsobený </a:t>
            </a:r>
            <a:r>
              <a:rPr lang="cs-CZ" sz="2600" i="0" dirty="0" err="1">
                <a:effectLst/>
              </a:rPr>
              <a:t>ak</a:t>
            </a:r>
            <a:r>
              <a:rPr lang="cs-CZ" sz="2600" i="0" dirty="0">
                <a:effectLst/>
              </a:rPr>
              <a:t>. obstrukcí plicnice či jejích větví</a:t>
            </a:r>
          </a:p>
          <a:p>
            <a:r>
              <a:rPr lang="cs-CZ" sz="2600" dirty="0"/>
              <a:t>Jiná etiologie PE než trombotická? </a:t>
            </a:r>
          </a:p>
          <a:p>
            <a:pPr marL="72000" indent="0">
              <a:buNone/>
            </a:pPr>
            <a:r>
              <a:rPr lang="cs-CZ" sz="2600" dirty="0"/>
              <a:t>  </a:t>
            </a:r>
            <a:r>
              <a:rPr lang="cs-CZ" sz="2600" dirty="0">
                <a:solidFill>
                  <a:srgbClr val="0000DC"/>
                </a:solidFill>
              </a:rPr>
              <a:t>Septická, vzduchová, tuková, cizí těleso, nádorové hmoty, </a:t>
            </a:r>
            <a:r>
              <a:rPr lang="cs-CZ" sz="2600" dirty="0" err="1">
                <a:solidFill>
                  <a:srgbClr val="0000DC"/>
                </a:solidFill>
              </a:rPr>
              <a:t>amn</a:t>
            </a:r>
            <a:r>
              <a:rPr lang="cs-CZ" sz="2600" dirty="0">
                <a:solidFill>
                  <a:srgbClr val="0000DC"/>
                </a:solidFill>
              </a:rPr>
              <a:t>. tek..</a:t>
            </a:r>
          </a:p>
          <a:p>
            <a:r>
              <a:rPr lang="cs-CZ" sz="2600" dirty="0"/>
              <a:t>Patofyziologický podklad vzniku trombu? </a:t>
            </a:r>
            <a:r>
              <a:rPr lang="cs-CZ" sz="2600" dirty="0" err="1">
                <a:solidFill>
                  <a:srgbClr val="0000DC"/>
                </a:solidFill>
              </a:rPr>
              <a:t>Virchowova</a:t>
            </a:r>
            <a:r>
              <a:rPr lang="cs-CZ" sz="2600" dirty="0">
                <a:solidFill>
                  <a:srgbClr val="0000DC"/>
                </a:solidFill>
              </a:rPr>
              <a:t> trias</a:t>
            </a:r>
          </a:p>
          <a:p>
            <a:r>
              <a:rPr lang="cs-CZ" sz="2600" dirty="0"/>
              <a:t>Symptomy PE?</a:t>
            </a:r>
          </a:p>
          <a:p>
            <a:pPr marL="271463" indent="0">
              <a:buNone/>
            </a:pPr>
            <a:r>
              <a:rPr lang="cs-CZ" sz="2600" dirty="0"/>
              <a:t>Náhle vzniklá </a:t>
            </a:r>
            <a:r>
              <a:rPr lang="cs-CZ" sz="2600" dirty="0">
                <a:solidFill>
                  <a:srgbClr val="0000DC"/>
                </a:solidFill>
              </a:rPr>
              <a:t>dušnost</a:t>
            </a:r>
            <a:r>
              <a:rPr lang="cs-CZ" sz="2600" dirty="0"/>
              <a:t>, </a:t>
            </a:r>
            <a:r>
              <a:rPr lang="cs-CZ" sz="2600" dirty="0">
                <a:solidFill>
                  <a:srgbClr val="0000DC"/>
                </a:solidFill>
              </a:rPr>
              <a:t>pleurální bolesti na hrudi (ostrá, bodavá, vzniká                při nádechu), </a:t>
            </a:r>
            <a:r>
              <a:rPr lang="cs-CZ" sz="2600" dirty="0"/>
              <a:t>méně často typická </a:t>
            </a:r>
            <a:r>
              <a:rPr lang="cs-CZ" sz="2600" dirty="0" err="1"/>
              <a:t>retrosternální</a:t>
            </a:r>
            <a:r>
              <a:rPr lang="cs-CZ" sz="2600" dirty="0"/>
              <a:t> (plošná, tupá bolest)   </a:t>
            </a:r>
            <a:r>
              <a:rPr lang="cs-CZ" sz="2600" dirty="0">
                <a:solidFill>
                  <a:srgbClr val="0000DC"/>
                </a:solidFill>
              </a:rPr>
              <a:t>kašel</a:t>
            </a:r>
            <a:r>
              <a:rPr lang="cs-CZ" sz="2600" dirty="0"/>
              <a:t>, </a:t>
            </a:r>
            <a:r>
              <a:rPr lang="cs-CZ" sz="2600" dirty="0">
                <a:solidFill>
                  <a:srgbClr val="0000DC"/>
                </a:solidFill>
              </a:rPr>
              <a:t>hemoptýza, </a:t>
            </a:r>
            <a:r>
              <a:rPr lang="cs-CZ" sz="2600" dirty="0"/>
              <a:t>1. projevem často </a:t>
            </a:r>
            <a:r>
              <a:rPr lang="cs-CZ" sz="2600" dirty="0" err="1">
                <a:solidFill>
                  <a:srgbClr val="0000DC"/>
                </a:solidFill>
              </a:rPr>
              <a:t>prekolaps</a:t>
            </a:r>
            <a:r>
              <a:rPr lang="cs-CZ" sz="2600" dirty="0"/>
              <a:t> či </a:t>
            </a:r>
            <a:r>
              <a:rPr lang="cs-CZ" sz="2600" dirty="0">
                <a:solidFill>
                  <a:srgbClr val="0000DC"/>
                </a:solidFill>
              </a:rPr>
              <a:t>synkopa</a:t>
            </a:r>
          </a:p>
          <a:p>
            <a:pPr marL="271463" indent="-184150"/>
            <a:r>
              <a:rPr lang="cs-CZ" sz="2600" dirty="0"/>
              <a:t>Laboratorní známky? </a:t>
            </a:r>
            <a:r>
              <a:rPr lang="cs-CZ" sz="2600" dirty="0">
                <a:solidFill>
                  <a:srgbClr val="0000DC"/>
                </a:solidFill>
              </a:rPr>
              <a:t>D-dimery</a:t>
            </a:r>
            <a:r>
              <a:rPr lang="cs-CZ" sz="2600" dirty="0"/>
              <a:t> = vysoká negativní prediktivní hodnota</a:t>
            </a:r>
          </a:p>
          <a:p>
            <a:pPr marL="271463" indent="-184150"/>
            <a:r>
              <a:rPr lang="cs-CZ" sz="2600" dirty="0"/>
              <a:t>Zobrazovací metody? </a:t>
            </a:r>
            <a:r>
              <a:rPr lang="cs-CZ" sz="2600" dirty="0">
                <a:solidFill>
                  <a:srgbClr val="0000DC"/>
                </a:solidFill>
              </a:rPr>
              <a:t>CTPA</a:t>
            </a:r>
            <a:r>
              <a:rPr lang="cs-CZ" sz="2600" dirty="0"/>
              <a:t>, V/Q </a:t>
            </a:r>
            <a:r>
              <a:rPr lang="cs-CZ" sz="2600" dirty="0" err="1"/>
              <a:t>scan</a:t>
            </a:r>
            <a:endParaRPr lang="cs-CZ" sz="2600" dirty="0"/>
          </a:p>
          <a:p>
            <a:pPr marL="271463" indent="-184150"/>
            <a:r>
              <a:rPr lang="cs-CZ" sz="2600" dirty="0"/>
              <a:t>Jak vypadá </a:t>
            </a:r>
            <a:r>
              <a:rPr lang="cs-CZ" sz="2600" dirty="0">
                <a:solidFill>
                  <a:srgbClr val="0000DC"/>
                </a:solidFill>
              </a:rPr>
              <a:t>akutní </a:t>
            </a:r>
            <a:r>
              <a:rPr lang="cs-CZ" sz="2600" dirty="0" err="1">
                <a:solidFill>
                  <a:srgbClr val="0000DC"/>
                </a:solidFill>
              </a:rPr>
              <a:t>cor</a:t>
            </a:r>
            <a:r>
              <a:rPr lang="cs-CZ" sz="2600" dirty="0">
                <a:solidFill>
                  <a:srgbClr val="0000DC"/>
                </a:solidFill>
              </a:rPr>
              <a:t> </a:t>
            </a:r>
            <a:r>
              <a:rPr lang="cs-CZ" sz="2600" dirty="0" err="1">
                <a:solidFill>
                  <a:srgbClr val="0000DC"/>
                </a:solidFill>
              </a:rPr>
              <a:t>pulmonale</a:t>
            </a:r>
            <a:r>
              <a:rPr lang="cs-CZ" sz="2600" dirty="0"/>
              <a:t>? </a:t>
            </a:r>
            <a:r>
              <a:rPr lang="cs-CZ" sz="2600" dirty="0">
                <a:solidFill>
                  <a:srgbClr val="0000DC"/>
                </a:solidFill>
              </a:rPr>
              <a:t>Dilatace PK</a:t>
            </a:r>
            <a:r>
              <a:rPr lang="cs-CZ" sz="2600" dirty="0"/>
              <a:t> (↑ plicní odpor)</a:t>
            </a:r>
          </a:p>
          <a:p>
            <a:pPr marL="87313" indent="0">
              <a:buNone/>
            </a:pPr>
            <a:endParaRPr lang="cs-CZ" sz="2600" b="1" dirty="0">
              <a:solidFill>
                <a:srgbClr val="666666"/>
              </a:solidFill>
            </a:endParaRPr>
          </a:p>
          <a:p>
            <a:pPr lvl="1"/>
            <a:endParaRPr lang="cs-CZ" b="1" i="0" dirty="0">
              <a:solidFill>
                <a:srgbClr val="666666"/>
              </a:solidFill>
              <a:effectLst/>
              <a:latin typeface="Exo"/>
            </a:endParaRPr>
          </a:p>
          <a:p>
            <a:pPr marL="457200" lvl="1" indent="0">
              <a:buNone/>
            </a:pPr>
            <a:endParaRPr lang="cs-CZ" b="1" i="0" dirty="0">
              <a:solidFill>
                <a:srgbClr val="666666"/>
              </a:solidFill>
              <a:effectLst/>
              <a:latin typeface="Exo"/>
            </a:endParaRP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2493CEA-988E-F78F-1D87-FBA0B64C8C9F}"/>
              </a:ext>
            </a:extLst>
          </p:cNvPr>
          <p:cNvSpPr/>
          <p:nvPr/>
        </p:nvSpPr>
        <p:spPr bwMode="auto">
          <a:xfrm>
            <a:off x="719999" y="2285525"/>
            <a:ext cx="10423623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6A48405-FB7D-8172-4E76-CCD944AF41B3}"/>
              </a:ext>
            </a:extLst>
          </p:cNvPr>
          <p:cNvSpPr/>
          <p:nvPr/>
        </p:nvSpPr>
        <p:spPr bwMode="auto">
          <a:xfrm>
            <a:off x="6939257" y="2737101"/>
            <a:ext cx="2817694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2052" name="Picture 4" descr="Není k dispozici žádný popis fotky.">
            <a:extLst>
              <a:ext uri="{FF2B5EF4-FFF2-40B4-BE49-F238E27FC236}">
                <a16:creationId xmlns:a16="http://schemas.microsoft.com/office/drawing/2014/main" id="{2398DF0F-D357-9E59-4894-885357C9C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 t="10499" r="6643" b="19544"/>
          <a:stretch/>
        </p:blipFill>
        <p:spPr bwMode="auto">
          <a:xfrm>
            <a:off x="8812407" y="414808"/>
            <a:ext cx="3114988" cy="232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FF890EE-E7E0-09D7-AE57-F065ABA18021}"/>
              </a:ext>
            </a:extLst>
          </p:cNvPr>
          <p:cNvSpPr/>
          <p:nvPr/>
        </p:nvSpPr>
        <p:spPr bwMode="auto">
          <a:xfrm>
            <a:off x="871729" y="3640170"/>
            <a:ext cx="11055666" cy="13554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E65BC03-6426-2CFB-F63B-95FC6013B7DF}"/>
              </a:ext>
            </a:extLst>
          </p:cNvPr>
          <p:cNvSpPr/>
          <p:nvPr/>
        </p:nvSpPr>
        <p:spPr bwMode="auto">
          <a:xfrm>
            <a:off x="4121563" y="5060386"/>
            <a:ext cx="7273268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64D8E4D-D6B1-3F36-E3D1-C9676649C4EF}"/>
              </a:ext>
            </a:extLst>
          </p:cNvPr>
          <p:cNvSpPr/>
          <p:nvPr/>
        </p:nvSpPr>
        <p:spPr bwMode="auto">
          <a:xfrm>
            <a:off x="4237925" y="5511879"/>
            <a:ext cx="2817694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5401DA2-B6C6-7C98-F707-E39B809DDC09}"/>
              </a:ext>
            </a:extLst>
          </p:cNvPr>
          <p:cNvSpPr/>
          <p:nvPr/>
        </p:nvSpPr>
        <p:spPr bwMode="auto">
          <a:xfrm>
            <a:off x="6096000" y="5965991"/>
            <a:ext cx="4072932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073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67DEE8-4E12-241F-DD83-501F67F7F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Plicní embolie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9F545F-E93B-8E02-9EA8-9E2501E82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797698"/>
          </a:xfrm>
        </p:spPr>
        <p:txBody>
          <a:bodyPr>
            <a:normAutofit fontScale="92500"/>
          </a:bodyPr>
          <a:lstStyle/>
          <a:p>
            <a:r>
              <a:rPr lang="cs-CZ" i="0" dirty="0">
                <a:effectLst/>
              </a:rPr>
              <a:t>Nikdy nediagnostikujeme podle EKG!</a:t>
            </a:r>
          </a:p>
          <a:p>
            <a:r>
              <a:rPr lang="cs-CZ" dirty="0">
                <a:solidFill>
                  <a:srgbClr val="0000DC"/>
                </a:solidFill>
              </a:rPr>
              <a:t>Sinusová tachykardie </a:t>
            </a:r>
            <a:r>
              <a:rPr lang="cs-CZ" dirty="0"/>
              <a:t>(případně další síňové arytmie)</a:t>
            </a:r>
          </a:p>
          <a:p>
            <a:r>
              <a:rPr lang="cs-CZ" i="0" dirty="0">
                <a:solidFill>
                  <a:srgbClr val="0000DC"/>
                </a:solidFill>
                <a:effectLst/>
              </a:rPr>
              <a:t>Negat</a:t>
            </a:r>
            <a:r>
              <a:rPr lang="cs-CZ" dirty="0">
                <a:solidFill>
                  <a:srgbClr val="0000DC"/>
                </a:solidFill>
              </a:rPr>
              <a:t>ivní</a:t>
            </a:r>
            <a:r>
              <a:rPr lang="cs-CZ" i="0" dirty="0">
                <a:solidFill>
                  <a:srgbClr val="0000DC"/>
                </a:solidFill>
                <a:effectLst/>
              </a:rPr>
              <a:t> T v </a:t>
            </a:r>
            <a:r>
              <a:rPr lang="cs-CZ" i="0" dirty="0" err="1">
                <a:solidFill>
                  <a:srgbClr val="0000DC"/>
                </a:solidFill>
                <a:effectLst/>
              </a:rPr>
              <a:t>prekordiálních</a:t>
            </a:r>
            <a:r>
              <a:rPr lang="cs-CZ" i="0" dirty="0">
                <a:solidFill>
                  <a:srgbClr val="0000DC"/>
                </a:solidFill>
                <a:effectLst/>
              </a:rPr>
              <a:t> svodech</a:t>
            </a:r>
            <a:r>
              <a:rPr lang="cs-CZ" i="0" dirty="0">
                <a:effectLst/>
              </a:rPr>
              <a:t>: V1-V4</a:t>
            </a:r>
          </a:p>
          <a:p>
            <a:r>
              <a:rPr lang="cs-CZ" dirty="0">
                <a:solidFill>
                  <a:srgbClr val="0000DC"/>
                </a:solidFill>
              </a:rPr>
              <a:t>Kompletní i nekompletní RBBB </a:t>
            </a:r>
            <a:r>
              <a:rPr lang="cs-CZ" dirty="0"/>
              <a:t>(v důsledku přetížení pravé komory)</a:t>
            </a:r>
          </a:p>
          <a:p>
            <a:r>
              <a:rPr lang="cs-CZ" i="0" dirty="0">
                <a:effectLst/>
              </a:rPr>
              <a:t>Deviace osy </a:t>
            </a:r>
            <a:r>
              <a:rPr lang="cs-CZ" i="0" dirty="0">
                <a:solidFill>
                  <a:srgbClr val="0000DC"/>
                </a:solidFill>
                <a:effectLst/>
              </a:rPr>
              <a:t>doprava</a:t>
            </a:r>
            <a:r>
              <a:rPr lang="cs-CZ" i="0" dirty="0">
                <a:effectLst/>
              </a:rPr>
              <a:t> (= přetížení pravé komory) - </a:t>
            </a:r>
            <a:r>
              <a:rPr lang="cs-CZ" dirty="0">
                <a:solidFill>
                  <a:srgbClr val="0000DC"/>
                </a:solidFill>
              </a:rPr>
              <a:t>F</a:t>
            </a:r>
            <a:r>
              <a:rPr lang="cs-CZ" i="0" dirty="0">
                <a:solidFill>
                  <a:srgbClr val="0000DC"/>
                </a:solidFill>
                <a:effectLst/>
              </a:rPr>
              <a:t>yziologická osa?</a:t>
            </a:r>
          </a:p>
          <a:p>
            <a:r>
              <a:rPr lang="cs-CZ" i="0" dirty="0">
                <a:solidFill>
                  <a:srgbClr val="0000DC"/>
                </a:solidFill>
                <a:effectLst/>
              </a:rPr>
              <a:t>S I, Q III, T III </a:t>
            </a:r>
            <a:r>
              <a:rPr lang="cs-CZ" i="0" dirty="0">
                <a:effectLst/>
              </a:rPr>
              <a:t>– známka akutního </a:t>
            </a:r>
            <a:r>
              <a:rPr lang="cs-CZ" i="0" dirty="0" err="1">
                <a:effectLst/>
              </a:rPr>
              <a:t>cor</a:t>
            </a:r>
            <a:r>
              <a:rPr lang="cs-CZ" i="0" dirty="0">
                <a:effectLst/>
              </a:rPr>
              <a:t> </a:t>
            </a:r>
            <a:r>
              <a:rPr lang="cs-CZ" i="0" dirty="0" err="1">
                <a:effectLst/>
              </a:rPr>
              <a:t>pulmonale</a:t>
            </a:r>
            <a:endParaRPr lang="cs-CZ" dirty="0"/>
          </a:p>
          <a:p>
            <a:pPr marL="72000" indent="0">
              <a:buNone/>
            </a:pPr>
            <a:r>
              <a:rPr lang="cs-CZ" i="0" dirty="0">
                <a:solidFill>
                  <a:srgbClr val="0000DC"/>
                </a:solidFill>
                <a:effectLst/>
              </a:rPr>
              <a:t>  → </a:t>
            </a:r>
            <a:r>
              <a:rPr lang="cs-CZ" i="0" dirty="0">
                <a:effectLst/>
              </a:rPr>
              <a:t>tento znak pouze u 20-30 %</a:t>
            </a:r>
          </a:p>
          <a:p>
            <a:pPr marL="1325562" lvl="1" indent="-514350">
              <a:buFont typeface="+mj-lt"/>
              <a:buAutoNum type="arabicPeriod"/>
            </a:pPr>
            <a:r>
              <a:rPr lang="cs-CZ" sz="2800" dirty="0">
                <a:solidFill>
                  <a:srgbClr val="0000DC"/>
                </a:solidFill>
              </a:rPr>
              <a:t>Hluboké S</a:t>
            </a:r>
            <a:r>
              <a:rPr lang="cs-CZ" sz="2800" dirty="0"/>
              <a:t> v I. Svodu</a:t>
            </a:r>
          </a:p>
          <a:p>
            <a:pPr marL="1325562" lvl="1" indent="-514350">
              <a:buFont typeface="+mj-lt"/>
              <a:buAutoNum type="arabicPeriod"/>
            </a:pPr>
            <a:r>
              <a:rPr lang="cs-CZ" sz="2800" i="0" dirty="0">
                <a:solidFill>
                  <a:srgbClr val="0000DC"/>
                </a:solidFill>
                <a:effectLst/>
              </a:rPr>
              <a:t>Q</a:t>
            </a:r>
            <a:r>
              <a:rPr lang="cs-CZ" sz="2800" i="0" dirty="0">
                <a:effectLst/>
              </a:rPr>
              <a:t> ve III. Svodu</a:t>
            </a:r>
          </a:p>
          <a:p>
            <a:pPr marL="1325562" lvl="1" indent="-514350">
              <a:buFont typeface="+mj-lt"/>
              <a:buAutoNum type="arabicPeriod"/>
            </a:pPr>
            <a:r>
              <a:rPr lang="cs-CZ" sz="2800" i="0" dirty="0">
                <a:solidFill>
                  <a:srgbClr val="0000DC"/>
                </a:solidFill>
                <a:effectLst/>
              </a:rPr>
              <a:t>Negativní T</a:t>
            </a:r>
            <a:r>
              <a:rPr lang="cs-CZ" sz="2800" i="0" dirty="0">
                <a:effectLst/>
              </a:rPr>
              <a:t> ve III. Svodu</a:t>
            </a:r>
            <a:endParaRPr lang="cs-CZ" sz="2800" dirty="0"/>
          </a:p>
          <a:p>
            <a:pPr lvl="1"/>
            <a:endParaRPr lang="cs-CZ" b="1" i="0" dirty="0">
              <a:solidFill>
                <a:srgbClr val="666666"/>
              </a:solidFill>
              <a:effectLst/>
              <a:latin typeface="Exo"/>
            </a:endParaRPr>
          </a:p>
          <a:p>
            <a:pPr lvl="1"/>
            <a:endParaRPr lang="cs-CZ" b="1" dirty="0">
              <a:solidFill>
                <a:srgbClr val="666666"/>
              </a:solidFill>
              <a:latin typeface="Exo"/>
            </a:endParaRPr>
          </a:p>
          <a:p>
            <a:pPr lvl="1"/>
            <a:endParaRPr lang="cs-CZ" b="1" i="0" dirty="0">
              <a:solidFill>
                <a:srgbClr val="666666"/>
              </a:solidFill>
              <a:effectLst/>
              <a:latin typeface="Exo"/>
            </a:endParaRPr>
          </a:p>
          <a:p>
            <a:pPr marL="457200" lvl="1" indent="0">
              <a:buNone/>
            </a:pPr>
            <a:endParaRPr lang="cs-CZ" b="1" i="0" dirty="0">
              <a:solidFill>
                <a:srgbClr val="666666"/>
              </a:solidFill>
              <a:effectLst/>
              <a:latin typeface="Exo"/>
            </a:endParaRPr>
          </a:p>
          <a:p>
            <a:endParaRPr lang="cs-C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677AAC2-52B5-F0AD-F942-49E6AA737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73175"/>
            <a:ext cx="3413760" cy="119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pis EKG – WikiSkripta">
            <a:extLst>
              <a:ext uri="{FF2B5EF4-FFF2-40B4-BE49-F238E27FC236}">
                <a16:creationId xmlns:a16="http://schemas.microsoft.com/office/drawing/2014/main" id="{21F31305-DF3F-5AD5-7BF8-482775C8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007" y="537833"/>
            <a:ext cx="2396197" cy="230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86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001619D-F7FB-4A8C-6D38-EF9586676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3531" y="1526010"/>
            <a:ext cx="8742870" cy="4272334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84ACF98B-5E1C-0CA9-7C7B-FDE66986305C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Plicní embolie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8274BC96-6344-781D-1001-F6E9091A57C2}"/>
              </a:ext>
            </a:extLst>
          </p:cNvPr>
          <p:cNvSpPr txBox="1">
            <a:spLocks/>
          </p:cNvSpPr>
          <p:nvPr/>
        </p:nvSpPr>
        <p:spPr>
          <a:xfrm>
            <a:off x="3051700" y="5954644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600" i="0" dirty="0">
                <a:effectLst/>
              </a:rPr>
              <a:t>S I, Q III, T III, sinusová tachykardie, </a:t>
            </a:r>
            <a:r>
              <a:rPr lang="cs-CZ" sz="2600" i="0" dirty="0" err="1">
                <a:effectLst/>
              </a:rPr>
              <a:t>iRBBB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3096738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C0DDF-20BC-7677-95BA-8C42F24EB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/>
              <a:t>Kazuistika</a:t>
            </a:r>
            <a:r>
              <a:rPr lang="cs-CZ" dirty="0"/>
              <a:t> 1</a:t>
            </a:r>
            <a:br>
              <a:rPr lang="cs-CZ" dirty="0"/>
            </a:br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523634D-7612-6DBD-D732-817C8FE361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65" y="2370282"/>
            <a:ext cx="9856070" cy="359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B7C41F-7E41-4660-855F-9BFBFC87A69A}"/>
              </a:ext>
            </a:extLst>
          </p:cNvPr>
          <p:cNvSpPr txBox="1">
            <a:spLocks/>
          </p:cNvSpPr>
          <p:nvPr/>
        </p:nvSpPr>
        <p:spPr>
          <a:xfrm>
            <a:off x="838200" y="1359001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600" dirty="0"/>
              <a:t>40</a:t>
            </a:r>
            <a:r>
              <a:rPr lang="cs-CZ" sz="2600" dirty="0"/>
              <a:t> </a:t>
            </a:r>
            <a:r>
              <a:rPr lang="pt-BR" sz="2600" dirty="0"/>
              <a:t>letý muž</a:t>
            </a:r>
            <a:endParaRPr lang="cs-CZ" sz="2600" dirty="0"/>
          </a:p>
          <a:p>
            <a:r>
              <a:rPr lang="pt-BR" sz="2600" dirty="0"/>
              <a:t>palpitace, bolest na hrudi vystřelující do levého ramene a dolní čelisti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767431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54F69-B5A3-E9D3-502C-63C524921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 1: </a:t>
            </a:r>
            <a:r>
              <a:rPr lang="cs-CZ" kern="0" dirty="0"/>
              <a:t>STEMI spodní stěny</a:t>
            </a:r>
            <a:br>
              <a:rPr lang="cs-CZ" kern="0" dirty="0"/>
            </a:b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EAF1DA-59AC-49A7-84B4-82961E982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887800" cy="4445998"/>
          </a:xfrm>
        </p:spPr>
        <p:txBody>
          <a:bodyPr>
            <a:normAutofit fontScale="25000" lnSpcReduction="20000"/>
          </a:bodyPr>
          <a:lstStyle/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Akce: pravidelná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Rytmus: sinusový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9600" kern="1200" dirty="0">
                <a:solidFill>
                  <a:prstClr val="black"/>
                </a:solidFill>
                <a:latin typeface="+mj-lt"/>
              </a:rPr>
              <a:t>Srdeční f</a:t>
            </a:r>
            <a:r>
              <a:rPr kumimoji="0" lang="cs-CZ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rekvence</a:t>
            </a: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100/min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9600" kern="1200" dirty="0">
                <a:solidFill>
                  <a:prstClr val="black"/>
                </a:solidFill>
                <a:latin typeface="+mj-lt"/>
              </a:rPr>
              <a:t>P vlna: fyziologická (+ v I a II)</a:t>
            </a:r>
            <a:endParaRPr kumimoji="0" lang="cs-CZ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PQ interval: fyziologický &lt; 200 </a:t>
            </a:r>
            <a:r>
              <a:rPr kumimoji="0" lang="cs-CZ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ms</a:t>
            </a:r>
            <a:endParaRPr kumimoji="0" lang="cs-CZ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9600" kern="1200" dirty="0">
                <a:solidFill>
                  <a:prstClr val="black"/>
                </a:solidFill>
                <a:latin typeface="+mj-lt"/>
              </a:rPr>
              <a:t>QRS komplex: </a:t>
            </a: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fyziologický &lt; 120 </a:t>
            </a:r>
            <a:r>
              <a:rPr kumimoji="0" lang="cs-CZ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ms</a:t>
            </a:r>
            <a:endParaRPr lang="cs-CZ" sz="9600" kern="1200" dirty="0">
              <a:solidFill>
                <a:prstClr val="black"/>
              </a:solidFill>
              <a:latin typeface="+mj-lt"/>
            </a:endParaRP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 </a:t>
            </a:r>
            <a:r>
              <a:rPr lang="cs-CZ" sz="9600" kern="1200" dirty="0">
                <a:solidFill>
                  <a:prstClr val="black"/>
                </a:solidFill>
                <a:latin typeface="+mj-lt"/>
              </a:rPr>
              <a:t>úsek: </a:t>
            </a: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elevace ve II, III, </a:t>
            </a:r>
            <a:r>
              <a:rPr kumimoji="0" lang="cs-CZ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aVF</a:t>
            </a: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kontralaterálně ve I, </a:t>
            </a:r>
            <a:r>
              <a:rPr kumimoji="0" lang="cs-CZ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aVL</a:t>
            </a:r>
            <a:endParaRPr lang="cs-CZ" sz="9600" kern="1200" dirty="0">
              <a:solidFill>
                <a:prstClr val="black"/>
              </a:solidFill>
              <a:latin typeface="+mj-lt"/>
            </a:endParaRP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 vlna: negativní v I, </a:t>
            </a:r>
            <a:r>
              <a:rPr kumimoji="0" lang="cs-CZ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dyskonkordantní</a:t>
            </a: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v I, II, III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9600" kern="1200" dirty="0">
                <a:solidFill>
                  <a:prstClr val="black"/>
                </a:solidFill>
                <a:latin typeface="+mj-lt"/>
              </a:rPr>
              <a:t>QT interval: neprodloužený 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Osa srdeční: +50°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Zóna Přechodu: V3, V4</a:t>
            </a:r>
          </a:p>
          <a:p>
            <a:pPr marL="0" indent="0" rtl="0">
              <a:spcBef>
                <a:spcPts val="1400"/>
              </a:spcBef>
              <a:spcAft>
                <a:spcPts val="0"/>
              </a:spcAft>
              <a:buNone/>
            </a:pPr>
            <a:br>
              <a:rPr lang="cs-CZ" dirty="0"/>
            </a:b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908AD00-D4C6-6419-3EC0-0099DBC2DC42}"/>
              </a:ext>
            </a:extLst>
          </p:cNvPr>
          <p:cNvSpPr txBox="1">
            <a:spLocks/>
          </p:cNvSpPr>
          <p:nvPr/>
        </p:nvSpPr>
        <p:spPr>
          <a:xfrm>
            <a:off x="718800" y="494021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endParaRPr lang="cs-CZ" kern="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FFDC293-84BF-36E6-9A34-0189CC6EB964}"/>
              </a:ext>
            </a:extLst>
          </p:cNvPr>
          <p:cNvSpPr/>
          <p:nvPr/>
        </p:nvSpPr>
        <p:spPr bwMode="auto">
          <a:xfrm>
            <a:off x="2156463" y="1537334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1EB279D-580B-9032-D9DE-FF70BCDFA39A}"/>
              </a:ext>
            </a:extLst>
          </p:cNvPr>
          <p:cNvSpPr/>
          <p:nvPr/>
        </p:nvSpPr>
        <p:spPr bwMode="auto">
          <a:xfrm>
            <a:off x="2512063" y="1903092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F3883D7-97C9-1B48-8EEC-017C89EDF542}"/>
              </a:ext>
            </a:extLst>
          </p:cNvPr>
          <p:cNvSpPr/>
          <p:nvPr/>
        </p:nvSpPr>
        <p:spPr bwMode="auto">
          <a:xfrm>
            <a:off x="3954183" y="2256429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4679730-38A6-EB95-2F8F-AC9C5B5B4555}"/>
              </a:ext>
            </a:extLst>
          </p:cNvPr>
          <p:cNvSpPr/>
          <p:nvPr/>
        </p:nvSpPr>
        <p:spPr bwMode="auto">
          <a:xfrm>
            <a:off x="2298703" y="2693307"/>
            <a:ext cx="309625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83672A1-9CDC-5949-B663-A166F6C76388}"/>
              </a:ext>
            </a:extLst>
          </p:cNvPr>
          <p:cNvSpPr/>
          <p:nvPr/>
        </p:nvSpPr>
        <p:spPr bwMode="auto">
          <a:xfrm>
            <a:off x="2989583" y="3046644"/>
            <a:ext cx="324865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C360135-3D0C-7A73-329D-640C7D70AC25}"/>
              </a:ext>
            </a:extLst>
          </p:cNvPr>
          <p:cNvSpPr/>
          <p:nvPr/>
        </p:nvSpPr>
        <p:spPr bwMode="auto">
          <a:xfrm>
            <a:off x="3385823" y="3439521"/>
            <a:ext cx="301497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6D3C29F-7CAC-20B7-B5DD-6EF656D0F812}"/>
              </a:ext>
            </a:extLst>
          </p:cNvPr>
          <p:cNvSpPr/>
          <p:nvPr/>
        </p:nvSpPr>
        <p:spPr bwMode="auto">
          <a:xfrm>
            <a:off x="2613663" y="3849280"/>
            <a:ext cx="643889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AC0097E-71E4-BA46-D9CB-2EAC8242A1D0}"/>
              </a:ext>
            </a:extLst>
          </p:cNvPr>
          <p:cNvSpPr/>
          <p:nvPr/>
        </p:nvSpPr>
        <p:spPr bwMode="auto">
          <a:xfrm>
            <a:off x="2298703" y="4259039"/>
            <a:ext cx="583945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A6174FB1-B5F3-D0AC-58CE-49959F0C57A2}"/>
              </a:ext>
            </a:extLst>
          </p:cNvPr>
          <p:cNvSpPr/>
          <p:nvPr/>
        </p:nvSpPr>
        <p:spPr bwMode="auto">
          <a:xfrm>
            <a:off x="2989583" y="4574263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56263F2-1DA4-35C1-EF3A-5C139EB7F756}"/>
              </a:ext>
            </a:extLst>
          </p:cNvPr>
          <p:cNvSpPr/>
          <p:nvPr/>
        </p:nvSpPr>
        <p:spPr bwMode="auto">
          <a:xfrm>
            <a:off x="3057483" y="4985978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22D76DBE-4AD7-1D35-9EFF-F0A6C95002F3}"/>
              </a:ext>
            </a:extLst>
          </p:cNvPr>
          <p:cNvSpPr/>
          <p:nvPr/>
        </p:nvSpPr>
        <p:spPr bwMode="auto">
          <a:xfrm>
            <a:off x="3543302" y="5439596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AECFC580-860A-EB74-C213-46E1832C06BC}"/>
              </a:ext>
            </a:extLst>
          </p:cNvPr>
          <p:cNvSpPr/>
          <p:nvPr/>
        </p:nvSpPr>
        <p:spPr bwMode="auto">
          <a:xfrm>
            <a:off x="3954182" y="694960"/>
            <a:ext cx="5098378" cy="5477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508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890E1E-F89A-CA03-AC8E-8D108A285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/>
              <a:t>Kazuistika 2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8BD1D85-451F-FD6D-D166-F42F75333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944" y="2378615"/>
            <a:ext cx="8194643" cy="400948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250375-C493-4836-2D73-2D50F26C3963}"/>
              </a:ext>
            </a:extLst>
          </p:cNvPr>
          <p:cNvSpPr txBox="1">
            <a:spLocks/>
          </p:cNvSpPr>
          <p:nvPr/>
        </p:nvSpPr>
        <p:spPr>
          <a:xfrm>
            <a:off x="720000" y="1359001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600" dirty="0"/>
              <a:t>71 let, po nádoru mozku, nyní na paliativní RT a CHT</a:t>
            </a:r>
          </a:p>
          <a:p>
            <a:r>
              <a:rPr lang="cs-CZ" sz="2600" dirty="0"/>
              <a:t>přichází pro bolesti na hrudníku a s dušností</a:t>
            </a:r>
          </a:p>
        </p:txBody>
      </p:sp>
    </p:spTree>
    <p:extLst>
      <p:ext uri="{BB962C8B-B14F-4D97-AF65-F5344CB8AC3E}">
        <p14:creationId xmlns:p14="http://schemas.microsoft.com/office/powerpoint/2010/main" val="27971429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859C4E-6A2C-79D5-E9F6-B693CBF53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 2: Plicní embolie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21F7A6-77DC-24F9-5582-924D92C2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99440" y="6026964"/>
            <a:ext cx="13045440" cy="976902"/>
          </a:xfrm>
        </p:spPr>
        <p:txBody>
          <a:bodyPr>
            <a:normAutofit/>
          </a:bodyPr>
          <a:lstStyle/>
          <a:p>
            <a:pPr marL="985838" indent="0">
              <a:buNone/>
            </a:pPr>
            <a:r>
              <a:rPr lang="cs-CZ" sz="2400" dirty="0">
                <a:solidFill>
                  <a:srgbClr val="0000DC"/>
                </a:solidFill>
              </a:rPr>
              <a:t>→</a:t>
            </a:r>
            <a:r>
              <a:rPr lang="cs-CZ" sz="2400" dirty="0"/>
              <a:t> S I, Q III, T III, RBBB, sinusová tachykardie, </a:t>
            </a:r>
            <a:r>
              <a:rPr lang="cs-CZ" sz="2400" dirty="0" err="1"/>
              <a:t>neg</a:t>
            </a:r>
            <a:r>
              <a:rPr lang="cs-CZ" sz="2400" dirty="0"/>
              <a:t>. T v </a:t>
            </a:r>
            <a:r>
              <a:rPr lang="cs-CZ" sz="2400" dirty="0" err="1"/>
              <a:t>prekord</a:t>
            </a:r>
            <a:r>
              <a:rPr lang="cs-CZ" sz="2400" dirty="0"/>
              <a:t>. svodech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9628FCF3-B175-C35C-85D5-0DEFA9D8F4E4}"/>
              </a:ext>
            </a:extLst>
          </p:cNvPr>
          <p:cNvSpPr txBox="1">
            <a:spLocks/>
          </p:cNvSpPr>
          <p:nvPr/>
        </p:nvSpPr>
        <p:spPr>
          <a:xfrm>
            <a:off x="720000" y="1692002"/>
            <a:ext cx="10887800" cy="4445998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Akce: nepravidelná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Rytmus: sinusový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</a:rPr>
              <a:t>Srdeční f</a:t>
            </a: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rekvence: 100/min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</a:rPr>
              <a:t>P vlna: fyziologická (+ v I a II)</a:t>
            </a:r>
            <a:endParaRPr lang="cs-CZ" sz="28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PQ interval: fyziologický &lt; 200 </a:t>
            </a:r>
            <a:r>
              <a:rPr lang="cs-CZ" sz="28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ms</a:t>
            </a:r>
            <a:endParaRPr lang="cs-CZ" sz="28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</a:rPr>
              <a:t>QRS komplex: </a:t>
            </a:r>
            <a:r>
              <a:rPr lang="cs-CZ" sz="2800" dirty="0">
                <a:solidFill>
                  <a:prstClr val="black"/>
                </a:solidFill>
                <a:latin typeface="+mj-lt"/>
              </a:rPr>
              <a:t>rozšířený, RBBB</a:t>
            </a:r>
            <a:endParaRPr lang="cs-CZ" sz="2800" kern="1200" dirty="0">
              <a:solidFill>
                <a:prstClr val="black"/>
              </a:solidFill>
              <a:latin typeface="+mj-lt"/>
            </a:endParaRP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ST </a:t>
            </a:r>
            <a:r>
              <a:rPr lang="cs-CZ" sz="2800" kern="1200" dirty="0">
                <a:solidFill>
                  <a:prstClr val="black"/>
                </a:solidFill>
                <a:latin typeface="+mj-lt"/>
              </a:rPr>
              <a:t>úsek: </a:t>
            </a: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bez denivelací</a:t>
            </a:r>
            <a:endParaRPr lang="cs-CZ" sz="2800" kern="1200" dirty="0">
              <a:solidFill>
                <a:prstClr val="black"/>
              </a:solidFill>
              <a:latin typeface="+mj-lt"/>
            </a:endParaRP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T vlna: negativní v </a:t>
            </a:r>
            <a:r>
              <a:rPr lang="cs-CZ" sz="28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aVR</a:t>
            </a: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, V1-4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</a:rPr>
              <a:t>QT interval: neprodloužený 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Osa srdeční: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+60°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Zóna Přechodu: V2, V3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26E412F-C0C8-7E5D-00DD-BC0B5FCF8450}"/>
              </a:ext>
            </a:extLst>
          </p:cNvPr>
          <p:cNvSpPr/>
          <p:nvPr/>
        </p:nvSpPr>
        <p:spPr bwMode="auto">
          <a:xfrm>
            <a:off x="2156463" y="1537334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AF07DCB-52D0-3B59-614C-DDB0FDC7FEC8}"/>
              </a:ext>
            </a:extLst>
          </p:cNvPr>
          <p:cNvSpPr/>
          <p:nvPr/>
        </p:nvSpPr>
        <p:spPr bwMode="auto">
          <a:xfrm>
            <a:off x="2512063" y="1903092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91C164B-FE29-73DC-4011-72B50B20380E}"/>
              </a:ext>
            </a:extLst>
          </p:cNvPr>
          <p:cNvSpPr/>
          <p:nvPr/>
        </p:nvSpPr>
        <p:spPr bwMode="auto">
          <a:xfrm>
            <a:off x="3954183" y="2256429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D213913-6C7C-CAB2-F7D7-C2351F6FC0D9}"/>
              </a:ext>
            </a:extLst>
          </p:cNvPr>
          <p:cNvSpPr/>
          <p:nvPr/>
        </p:nvSpPr>
        <p:spPr bwMode="auto">
          <a:xfrm>
            <a:off x="2298703" y="2693307"/>
            <a:ext cx="309625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ABB6E15-A34A-FF2F-2F6F-285D63FD85E3}"/>
              </a:ext>
            </a:extLst>
          </p:cNvPr>
          <p:cNvSpPr/>
          <p:nvPr/>
        </p:nvSpPr>
        <p:spPr bwMode="auto">
          <a:xfrm>
            <a:off x="2989583" y="3046644"/>
            <a:ext cx="324865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5986EFA-AC0B-0BB1-A130-A7CFFAF5B256}"/>
              </a:ext>
            </a:extLst>
          </p:cNvPr>
          <p:cNvSpPr/>
          <p:nvPr/>
        </p:nvSpPr>
        <p:spPr bwMode="auto">
          <a:xfrm>
            <a:off x="3385823" y="3439521"/>
            <a:ext cx="301497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21BE99A-DA85-3DB6-EE64-31BEF69C2D99}"/>
              </a:ext>
            </a:extLst>
          </p:cNvPr>
          <p:cNvSpPr/>
          <p:nvPr/>
        </p:nvSpPr>
        <p:spPr bwMode="auto">
          <a:xfrm>
            <a:off x="2613663" y="3849280"/>
            <a:ext cx="643889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8589352-5CFA-DAFB-7C56-66B4C58830FB}"/>
              </a:ext>
            </a:extLst>
          </p:cNvPr>
          <p:cNvSpPr/>
          <p:nvPr/>
        </p:nvSpPr>
        <p:spPr bwMode="auto">
          <a:xfrm>
            <a:off x="2298703" y="4259039"/>
            <a:ext cx="583945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DF05173-3BFA-9A9E-6F2B-4CF5BD9740FA}"/>
              </a:ext>
            </a:extLst>
          </p:cNvPr>
          <p:cNvSpPr/>
          <p:nvPr/>
        </p:nvSpPr>
        <p:spPr bwMode="auto">
          <a:xfrm>
            <a:off x="2989583" y="4574263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A9282CC4-6212-5BE3-4323-CC545B8C0818}"/>
              </a:ext>
            </a:extLst>
          </p:cNvPr>
          <p:cNvSpPr/>
          <p:nvPr/>
        </p:nvSpPr>
        <p:spPr bwMode="auto">
          <a:xfrm>
            <a:off x="3057483" y="4985978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A70087BF-6170-C15C-4D91-04034B8DDB18}"/>
              </a:ext>
            </a:extLst>
          </p:cNvPr>
          <p:cNvSpPr/>
          <p:nvPr/>
        </p:nvSpPr>
        <p:spPr bwMode="auto">
          <a:xfrm>
            <a:off x="3543302" y="5439596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CD602F22-0719-DDD1-7ED3-D4CF6BEFFC93}"/>
              </a:ext>
            </a:extLst>
          </p:cNvPr>
          <p:cNvSpPr/>
          <p:nvPr/>
        </p:nvSpPr>
        <p:spPr bwMode="auto">
          <a:xfrm>
            <a:off x="318760" y="6045826"/>
            <a:ext cx="9993639" cy="5927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93B78B0F-075F-8EAC-A388-F43918C40208}"/>
              </a:ext>
            </a:extLst>
          </p:cNvPr>
          <p:cNvSpPr/>
          <p:nvPr/>
        </p:nvSpPr>
        <p:spPr bwMode="auto">
          <a:xfrm>
            <a:off x="3954183" y="732421"/>
            <a:ext cx="367597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77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88CC82-CDDE-34F7-C804-41523A1E3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/>
              <a:t>Kazuistika 3: bonusová</a:t>
            </a:r>
            <a:br>
              <a:rPr lang="cs-CZ" dirty="0"/>
            </a:br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A6C810F-417B-A71B-FA08-2FE23EAFB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753" y="2290021"/>
            <a:ext cx="8304547" cy="421032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76D41A-C0D6-8C0B-07D0-7B197CB5EB73}"/>
              </a:ext>
            </a:extLst>
          </p:cNvPr>
          <p:cNvSpPr txBox="1">
            <a:spLocks/>
          </p:cNvSpPr>
          <p:nvPr/>
        </p:nvSpPr>
        <p:spPr>
          <a:xfrm>
            <a:off x="719400" y="1359001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600" dirty="0"/>
              <a:t>54 let, kouří 20 </a:t>
            </a:r>
            <a:r>
              <a:rPr lang="cs-CZ" sz="2600" dirty="0" err="1"/>
              <a:t>cig</a:t>
            </a:r>
            <a:r>
              <a:rPr lang="cs-CZ" sz="2600" dirty="0"/>
              <a:t>./den</a:t>
            </a:r>
          </a:p>
          <a:p>
            <a:r>
              <a:rPr lang="cs-CZ" sz="2600" dirty="0"/>
              <a:t>obtíže s dýcháním po zátěži, bolest na hrudi</a:t>
            </a:r>
          </a:p>
        </p:txBody>
      </p:sp>
    </p:spTree>
    <p:extLst>
      <p:ext uri="{BB962C8B-B14F-4D97-AF65-F5344CB8AC3E}">
        <p14:creationId xmlns:p14="http://schemas.microsoft.com/office/powerpoint/2010/main" val="26838903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92807-59B9-2ABF-36F6-0FD87D7D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 3: ?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C51BE65D-157B-E16A-E90D-280C9BB49F75}"/>
              </a:ext>
            </a:extLst>
          </p:cNvPr>
          <p:cNvSpPr txBox="1">
            <a:spLocks/>
          </p:cNvSpPr>
          <p:nvPr/>
        </p:nvSpPr>
        <p:spPr>
          <a:xfrm>
            <a:off x="585400" y="1580242"/>
            <a:ext cx="10887800" cy="4445998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Akce: pravidelná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Rytmus: sinusový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</a:rPr>
              <a:t>Srdeční f</a:t>
            </a: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rekvence: 80/min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</a:rPr>
              <a:t>P vlna: fyziologická (+ v I a II)</a:t>
            </a:r>
            <a:endParaRPr lang="cs-CZ" sz="28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PQ interval: fyziologický &lt; 200 </a:t>
            </a:r>
            <a:r>
              <a:rPr lang="cs-CZ" sz="28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ms</a:t>
            </a:r>
            <a:endParaRPr lang="cs-CZ" sz="28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</a:rPr>
              <a:t>QRS komplex: fyziologický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ST </a:t>
            </a:r>
            <a:r>
              <a:rPr lang="cs-CZ" sz="2800" kern="1200" dirty="0">
                <a:solidFill>
                  <a:prstClr val="black"/>
                </a:solidFill>
                <a:latin typeface="+mj-lt"/>
              </a:rPr>
              <a:t>úsek: </a:t>
            </a: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bez denivelací</a:t>
            </a:r>
            <a:endParaRPr lang="cs-CZ" sz="2800" kern="1200" dirty="0">
              <a:solidFill>
                <a:prstClr val="black"/>
              </a:solidFill>
              <a:latin typeface="+mj-lt"/>
            </a:endParaRP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T vlna: negativní v I, </a:t>
            </a:r>
            <a:r>
              <a:rPr lang="cs-CZ" sz="28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aVR</a:t>
            </a:r>
            <a:endParaRPr lang="cs-CZ" sz="28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</a:rPr>
              <a:t>QT interval: neprodloužený 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Osa srdeční: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+60°</a:t>
            </a:r>
          </a:p>
          <a:p>
            <a:pPr marL="630238" lvl="1" indent="-477838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+mj-lt"/>
              <a:buAutoNum type="arabicPeriod"/>
              <a:defRPr/>
            </a:pPr>
            <a:r>
              <a:rPr lang="cs-CZ" sz="28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Zóna Přechodu: V3, V4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5A9E8BE-868A-4F47-9538-932EB0AD112D}"/>
              </a:ext>
            </a:extLst>
          </p:cNvPr>
          <p:cNvSpPr/>
          <p:nvPr/>
        </p:nvSpPr>
        <p:spPr bwMode="auto">
          <a:xfrm>
            <a:off x="2004063" y="1425574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5FBD6623-915F-6DCD-5025-5D388502DC92}"/>
              </a:ext>
            </a:extLst>
          </p:cNvPr>
          <p:cNvSpPr/>
          <p:nvPr/>
        </p:nvSpPr>
        <p:spPr bwMode="auto">
          <a:xfrm>
            <a:off x="2359663" y="1791332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50BBE3E9-996F-676D-42D8-060F5D3D6A62}"/>
              </a:ext>
            </a:extLst>
          </p:cNvPr>
          <p:cNvSpPr/>
          <p:nvPr/>
        </p:nvSpPr>
        <p:spPr bwMode="auto">
          <a:xfrm>
            <a:off x="3801783" y="2144669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E2D8ECEB-C9AD-6122-D631-1C3430560B89}"/>
              </a:ext>
            </a:extLst>
          </p:cNvPr>
          <p:cNvSpPr/>
          <p:nvPr/>
        </p:nvSpPr>
        <p:spPr bwMode="auto">
          <a:xfrm>
            <a:off x="2146303" y="2581547"/>
            <a:ext cx="309625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A7218A20-0837-998B-D456-F0BBC4C253A7}"/>
              </a:ext>
            </a:extLst>
          </p:cNvPr>
          <p:cNvSpPr/>
          <p:nvPr/>
        </p:nvSpPr>
        <p:spPr bwMode="auto">
          <a:xfrm>
            <a:off x="2837183" y="2934884"/>
            <a:ext cx="324865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AA5E6883-C6A7-3884-9603-F29B1B68EF36}"/>
              </a:ext>
            </a:extLst>
          </p:cNvPr>
          <p:cNvSpPr/>
          <p:nvPr/>
        </p:nvSpPr>
        <p:spPr bwMode="auto">
          <a:xfrm>
            <a:off x="3233424" y="3420340"/>
            <a:ext cx="301497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0A615A54-4123-D256-C0FF-52E865F0EE96}"/>
              </a:ext>
            </a:extLst>
          </p:cNvPr>
          <p:cNvSpPr/>
          <p:nvPr/>
        </p:nvSpPr>
        <p:spPr bwMode="auto">
          <a:xfrm>
            <a:off x="2461263" y="3737520"/>
            <a:ext cx="643889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B2606CBD-5AB6-6FEE-B181-218B1AFA728D}"/>
              </a:ext>
            </a:extLst>
          </p:cNvPr>
          <p:cNvSpPr/>
          <p:nvPr/>
        </p:nvSpPr>
        <p:spPr bwMode="auto">
          <a:xfrm>
            <a:off x="2146303" y="4147279"/>
            <a:ext cx="583945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9DD2C580-B8C2-39E8-0079-88BE60C77BF6}"/>
              </a:ext>
            </a:extLst>
          </p:cNvPr>
          <p:cNvSpPr/>
          <p:nvPr/>
        </p:nvSpPr>
        <p:spPr bwMode="auto">
          <a:xfrm>
            <a:off x="2837183" y="4462503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B7AAE462-DAE0-1B91-041A-06E263D67601}"/>
              </a:ext>
            </a:extLst>
          </p:cNvPr>
          <p:cNvSpPr/>
          <p:nvPr/>
        </p:nvSpPr>
        <p:spPr bwMode="auto">
          <a:xfrm>
            <a:off x="2905083" y="4874218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8995445E-9C55-3D7E-3F3A-75E786E3418A}"/>
              </a:ext>
            </a:extLst>
          </p:cNvPr>
          <p:cNvSpPr/>
          <p:nvPr/>
        </p:nvSpPr>
        <p:spPr bwMode="auto">
          <a:xfrm>
            <a:off x="3390902" y="5327836"/>
            <a:ext cx="2141217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558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snímek obrazovky, Písmo, Paralelní&#10;&#10;Popis byl vytvořen automaticky">
            <a:extLst>
              <a:ext uri="{FF2B5EF4-FFF2-40B4-BE49-F238E27FC236}">
                <a16:creationId xmlns:a16="http://schemas.microsoft.com/office/drawing/2014/main" id="{51748C29-7FB3-CE81-1F9B-2E3F0D691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97" y="288946"/>
            <a:ext cx="4824155" cy="6465304"/>
          </a:xfrm>
        </p:spPr>
      </p:pic>
    </p:spTree>
    <p:extLst>
      <p:ext uri="{BB962C8B-B14F-4D97-AF65-F5344CB8AC3E}">
        <p14:creationId xmlns:p14="http://schemas.microsoft.com/office/powerpoint/2010/main" val="20116645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1DA60-5FC1-1065-E04B-6237FBB55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 3: EKG po 30 min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EFA1E2C-CFB6-14B4-20D1-9D4098D06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241" y="1896269"/>
            <a:ext cx="8125518" cy="413999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BDBD97-2E01-5219-9D02-0F0CD1F736D0}"/>
              </a:ext>
            </a:extLst>
          </p:cNvPr>
          <p:cNvSpPr txBox="1">
            <a:spLocks/>
          </p:cNvSpPr>
          <p:nvPr/>
        </p:nvSpPr>
        <p:spPr>
          <a:xfrm>
            <a:off x="719400" y="1359001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600" dirty="0"/>
              <a:t>při referování dalších </a:t>
            </a:r>
            <a:r>
              <a:rPr lang="cs-CZ" sz="2600" dirty="0" err="1"/>
              <a:t>thorakalgií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7211744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37456A-41FC-65D1-77F8-359997D6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 3: Infarkt spodní stěny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8BE139-A1A5-9A6F-F4A7-F4DEF6893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1091000" cy="4139998"/>
          </a:xfrm>
        </p:spPr>
        <p:txBody>
          <a:bodyPr/>
          <a:lstStyle/>
          <a:p>
            <a:r>
              <a:rPr lang="cs-CZ" sz="2600" dirty="0"/>
              <a:t>Pacient přišel příliš brzy na to, aby se projevily specifické změny na EKG</a:t>
            </a:r>
          </a:p>
          <a:p>
            <a:r>
              <a:rPr lang="cs-CZ" sz="2600" dirty="0" err="1">
                <a:solidFill>
                  <a:srgbClr val="0000DC"/>
                </a:solidFill>
              </a:rPr>
              <a:t>Take</a:t>
            </a:r>
            <a:r>
              <a:rPr lang="cs-CZ" sz="2600" dirty="0">
                <a:solidFill>
                  <a:srgbClr val="0000DC"/>
                </a:solidFill>
              </a:rPr>
              <a:t> </a:t>
            </a:r>
            <a:r>
              <a:rPr lang="cs-CZ" sz="2600" dirty="0" err="1">
                <a:solidFill>
                  <a:srgbClr val="0000DC"/>
                </a:solidFill>
              </a:rPr>
              <a:t>home</a:t>
            </a:r>
            <a:r>
              <a:rPr lang="cs-CZ" sz="2600" dirty="0">
                <a:solidFill>
                  <a:srgbClr val="0000DC"/>
                </a:solidFill>
              </a:rPr>
              <a:t> </a:t>
            </a:r>
            <a:r>
              <a:rPr lang="cs-CZ" sz="2600" dirty="0" err="1">
                <a:solidFill>
                  <a:srgbClr val="0000DC"/>
                </a:solidFill>
              </a:rPr>
              <a:t>message</a:t>
            </a:r>
            <a:r>
              <a:rPr lang="cs-CZ" sz="2600" dirty="0"/>
              <a:t>: neléčíme EKG ale pacienta!</a:t>
            </a:r>
          </a:p>
        </p:txBody>
      </p:sp>
    </p:spTree>
    <p:extLst>
      <p:ext uri="{BB962C8B-B14F-4D97-AF65-F5344CB8AC3E}">
        <p14:creationId xmlns:p14="http://schemas.microsoft.com/office/powerpoint/2010/main" val="5691090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47F562-6A13-09D8-51D9-8B0F15AA8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71677D-EA78-F2DD-E2C4-55FA163DA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600" i="1" dirty="0"/>
              <a:t>Prague ICU</a:t>
            </a:r>
            <a:r>
              <a:rPr lang="cs-CZ" sz="2600" dirty="0"/>
              <a:t>. Online. 2022. Dostupné z: https://www.pragueicu.com/</a:t>
            </a:r>
            <a:r>
              <a:rPr lang="cs-CZ" sz="2600" dirty="0" err="1"/>
              <a:t>education</a:t>
            </a:r>
            <a:r>
              <a:rPr lang="cs-CZ" sz="2600" dirty="0"/>
              <a:t>/</a:t>
            </a:r>
            <a:r>
              <a:rPr lang="cs-CZ" sz="2600" dirty="0" err="1"/>
              <a:t>ecg-academy</a:t>
            </a:r>
            <a:r>
              <a:rPr lang="cs-CZ" sz="2600" dirty="0"/>
              <a:t>. [cit. 2024-11-05].</a:t>
            </a:r>
          </a:p>
          <a:p>
            <a:endParaRPr lang="cs-CZ" sz="2600" dirty="0"/>
          </a:p>
          <a:p>
            <a:r>
              <a:rPr lang="cs-CZ" sz="2600" i="1" dirty="0"/>
              <a:t>EKG stručně, jasně, přehledně</a:t>
            </a:r>
            <a:r>
              <a:rPr lang="cs-CZ" sz="2600" dirty="0"/>
              <a:t>. 9. vydání. Praha: Grada </a:t>
            </a:r>
            <a:r>
              <a:rPr lang="cs-CZ" sz="2600" dirty="0" err="1"/>
              <a:t>Publishing</a:t>
            </a:r>
            <a:r>
              <a:rPr lang="cs-CZ" sz="2600" dirty="0"/>
              <a:t>, 2022. ISBN 978-80-271-1317-0.</a:t>
            </a:r>
          </a:p>
          <a:p>
            <a:endParaRPr lang="cs-CZ" sz="2600" dirty="0"/>
          </a:p>
          <a:p>
            <a:r>
              <a:rPr lang="cs-CZ" sz="2600" i="1" dirty="0" err="1"/>
              <a:t>WikiSkripta</a:t>
            </a:r>
            <a:r>
              <a:rPr lang="cs-CZ" sz="2600" i="1" dirty="0"/>
              <a:t>.</a:t>
            </a:r>
            <a:r>
              <a:rPr lang="cs-CZ" sz="2600" dirty="0"/>
              <a:t> Online. 2024. Dostupné z: https://www.wikiskripta.eu/w/</a:t>
            </a:r>
            <a:r>
              <a:rPr lang="cs-CZ" sz="2600" dirty="0" err="1"/>
              <a:t>Home</a:t>
            </a:r>
            <a:r>
              <a:rPr lang="cs-CZ" sz="2600" dirty="0"/>
              <a:t>. [cit. 2024-11-05].</a:t>
            </a:r>
          </a:p>
          <a:p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267192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4FAD1B-59DA-5DA0-4987-81B0DAAD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Tachykardie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ED440F-28F5-6E98-DDCF-2208B1C9A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600" dirty="0"/>
              <a:t>Jak je definována tachykardie? </a:t>
            </a:r>
            <a:r>
              <a:rPr lang="cs-CZ" sz="2600" dirty="0">
                <a:solidFill>
                  <a:srgbClr val="0000DC"/>
                </a:solidFill>
              </a:rPr>
              <a:t>&gt; 100 tepů/min</a:t>
            </a:r>
          </a:p>
          <a:p>
            <a:r>
              <a:rPr lang="cs-CZ" sz="2600" dirty="0"/>
              <a:t>Podle čeho rozpoznáme </a:t>
            </a:r>
            <a:r>
              <a:rPr lang="cs-CZ" sz="2600" dirty="0" err="1"/>
              <a:t>supraventrikulární</a:t>
            </a:r>
            <a:r>
              <a:rPr lang="cs-CZ" sz="2600" dirty="0"/>
              <a:t> vs. ventrikulární?          </a:t>
            </a:r>
            <a:r>
              <a:rPr lang="cs-CZ" sz="2600" dirty="0">
                <a:solidFill>
                  <a:srgbClr val="0000DC"/>
                </a:solidFill>
              </a:rPr>
              <a:t>Šířka QRS komplexu</a:t>
            </a:r>
          </a:p>
          <a:p>
            <a:r>
              <a:rPr lang="cs-CZ" sz="2600" dirty="0"/>
              <a:t>Jak dlouho fyziologicky trvá QRS? </a:t>
            </a:r>
            <a:r>
              <a:rPr lang="cs-CZ" sz="2600" dirty="0">
                <a:solidFill>
                  <a:srgbClr val="0000DC"/>
                </a:solidFill>
              </a:rPr>
              <a:t>80 - 120 </a:t>
            </a:r>
            <a:r>
              <a:rPr lang="cs-CZ" sz="2600" dirty="0" err="1">
                <a:solidFill>
                  <a:srgbClr val="0000DC"/>
                </a:solidFill>
              </a:rPr>
              <a:t>ms</a:t>
            </a:r>
            <a:r>
              <a:rPr lang="cs-CZ" sz="2600" dirty="0">
                <a:solidFill>
                  <a:srgbClr val="0000DC"/>
                </a:solidFill>
              </a:rPr>
              <a:t> (3 malé čtverečky)</a:t>
            </a:r>
          </a:p>
          <a:p>
            <a:r>
              <a:rPr lang="cs-CZ" sz="2600" dirty="0"/>
              <a:t>V jaké situaci může mít SVT široký QRS? </a:t>
            </a:r>
            <a:r>
              <a:rPr lang="cs-CZ" sz="2600" dirty="0">
                <a:solidFill>
                  <a:srgbClr val="0000DC"/>
                </a:solidFill>
              </a:rPr>
              <a:t>Při LBBB/RBBB</a:t>
            </a:r>
          </a:p>
          <a:p>
            <a:r>
              <a:rPr lang="cs-CZ" sz="2600" dirty="0"/>
              <a:t>Kdy je tachykardie fyziologická? </a:t>
            </a:r>
          </a:p>
          <a:p>
            <a:pPr marL="266700" indent="0">
              <a:buNone/>
            </a:pPr>
            <a:r>
              <a:rPr lang="cs-CZ" sz="2600" dirty="0">
                <a:solidFill>
                  <a:srgbClr val="0000DC"/>
                </a:solidFill>
              </a:rPr>
              <a:t>Fyzická aktivita, stres, pobyt v horkém prostředí, těhotenství,              po stimulantech (káva, energetické nápoje, nikotin), horečka,         rychlá změna polohy těla…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B47CA14-EBB5-29F1-3F75-4D061CD8BCFE}"/>
              </a:ext>
            </a:extLst>
          </p:cNvPr>
          <p:cNvSpPr/>
          <p:nvPr/>
        </p:nvSpPr>
        <p:spPr bwMode="auto">
          <a:xfrm>
            <a:off x="5555673" y="1692002"/>
            <a:ext cx="2720109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4C4D265-A63B-572A-DC34-C845BF986F8F}"/>
              </a:ext>
            </a:extLst>
          </p:cNvPr>
          <p:cNvSpPr/>
          <p:nvPr/>
        </p:nvSpPr>
        <p:spPr bwMode="auto">
          <a:xfrm>
            <a:off x="946727" y="2601784"/>
            <a:ext cx="3431310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E92A85B-96DF-5769-E7DD-9A28C24B2BD4}"/>
              </a:ext>
            </a:extLst>
          </p:cNvPr>
          <p:cNvSpPr/>
          <p:nvPr/>
        </p:nvSpPr>
        <p:spPr bwMode="auto">
          <a:xfrm>
            <a:off x="6003285" y="3081684"/>
            <a:ext cx="4784319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CAB6A8E-5A7E-E024-D95D-66F464D6FA87}"/>
              </a:ext>
            </a:extLst>
          </p:cNvPr>
          <p:cNvSpPr/>
          <p:nvPr/>
        </p:nvSpPr>
        <p:spPr bwMode="auto">
          <a:xfrm>
            <a:off x="958302" y="2601784"/>
            <a:ext cx="3431310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4BB3C77-342A-F8A5-0954-B978B1DF889C}"/>
              </a:ext>
            </a:extLst>
          </p:cNvPr>
          <p:cNvSpPr/>
          <p:nvPr/>
        </p:nvSpPr>
        <p:spPr bwMode="auto">
          <a:xfrm>
            <a:off x="7135090" y="3536213"/>
            <a:ext cx="2778512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E9F5943-37FE-767E-DEA8-72D0B00856F1}"/>
              </a:ext>
            </a:extLst>
          </p:cNvPr>
          <p:cNvSpPr/>
          <p:nvPr/>
        </p:nvSpPr>
        <p:spPr bwMode="auto">
          <a:xfrm>
            <a:off x="958302" y="4471366"/>
            <a:ext cx="9836729" cy="138679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982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5EB0841-8BF5-8820-0F97-15A005FF0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Supraventrikulární</a:t>
            </a:r>
            <a:r>
              <a:rPr lang="cs-CZ" dirty="0"/>
              <a:t> tachykardie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350EC5E-D5C4-480C-FB99-D07CEEBEC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2000" cy="4139998"/>
          </a:xfrm>
        </p:spPr>
        <p:txBody>
          <a:bodyPr/>
          <a:lstStyle/>
          <a:p>
            <a:r>
              <a:rPr lang="cs-CZ" sz="2600" dirty="0">
                <a:solidFill>
                  <a:srgbClr val="151515"/>
                </a:solidFill>
              </a:rPr>
              <a:t>V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elká </a:t>
            </a:r>
            <a:r>
              <a:rPr lang="cs-CZ" sz="2600" b="0" i="0" dirty="0" err="1">
                <a:solidFill>
                  <a:srgbClr val="151515"/>
                </a:solidFill>
                <a:effectLst/>
              </a:rPr>
              <a:t>nozologická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 jednotka, která zahrnuje jakoukoliv arytmii vznikající v síních s frekvencí &gt; 100/min</a:t>
            </a:r>
          </a:p>
          <a:p>
            <a:r>
              <a:rPr lang="cs-CZ" sz="2600" dirty="0">
                <a:solidFill>
                  <a:srgbClr val="151515"/>
                </a:solidFill>
              </a:rPr>
              <a:t>Opakování: </a:t>
            </a:r>
            <a:r>
              <a:rPr lang="cs-CZ" sz="2600" dirty="0">
                <a:solidFill>
                  <a:srgbClr val="0000DC"/>
                </a:solidFill>
              </a:rPr>
              <a:t>Na jaké SVT si z minulé lekce vzpomenete?</a:t>
            </a:r>
          </a:p>
          <a:p>
            <a:pPr marL="72000" indent="0">
              <a:buNone/>
            </a:pPr>
            <a:r>
              <a:rPr lang="cs-CZ" sz="2600" dirty="0">
                <a:solidFill>
                  <a:srgbClr val="0000DC"/>
                </a:solidFill>
              </a:rPr>
              <a:t>  → </a:t>
            </a:r>
            <a:r>
              <a:rPr lang="cs-CZ" sz="2600" dirty="0"/>
              <a:t>Sinusová tachykardie, AVRT, AVNRT, </a:t>
            </a:r>
            <a:r>
              <a:rPr lang="cs-CZ" sz="2600" dirty="0" err="1"/>
              <a:t>flutter</a:t>
            </a:r>
            <a:r>
              <a:rPr lang="cs-CZ" sz="2600" dirty="0"/>
              <a:t> síní, </a:t>
            </a:r>
            <a:r>
              <a:rPr lang="cs-CZ" sz="2600" dirty="0" err="1"/>
              <a:t>FiS</a:t>
            </a:r>
            <a:r>
              <a:rPr lang="cs-CZ" sz="2600" dirty="0"/>
              <a:t>…</a:t>
            </a:r>
          </a:p>
          <a:p>
            <a:endParaRPr lang="cs-CZ" sz="2600" b="0" i="0" dirty="0">
              <a:solidFill>
                <a:srgbClr val="0000DC"/>
              </a:solidFill>
              <a:effectLst/>
            </a:endParaRPr>
          </a:p>
          <a:p>
            <a:pPr marL="72000" indent="0">
              <a:buNone/>
            </a:pPr>
            <a:endParaRPr lang="cs-CZ" sz="2600" b="0" i="0" dirty="0">
              <a:solidFill>
                <a:srgbClr val="0000DC"/>
              </a:solidFill>
              <a:effectLst/>
            </a:endParaRPr>
          </a:p>
          <a:p>
            <a:pPr marL="72000" indent="0" algn="l">
              <a:spcBef>
                <a:spcPts val="1200"/>
              </a:spcBef>
              <a:spcAft>
                <a:spcPts val="1800"/>
              </a:spcAft>
              <a:buNone/>
            </a:pPr>
            <a:endParaRPr lang="cs-CZ" b="0" i="0" dirty="0">
              <a:solidFill>
                <a:srgbClr val="151515"/>
              </a:solidFill>
              <a:effectLst/>
              <a:latin typeface="Exo"/>
            </a:endParaRPr>
          </a:p>
          <a:p>
            <a:pPr algn="l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151515"/>
              </a:solidFill>
              <a:effectLst/>
              <a:latin typeface="Exo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7" name="Nadpis 3">
            <a:extLst>
              <a:ext uri="{FF2B5EF4-FFF2-40B4-BE49-F238E27FC236}">
                <a16:creationId xmlns:a16="http://schemas.microsoft.com/office/drawing/2014/main" id="{044F2F6B-D777-01D0-8D01-D0780F49612C}"/>
              </a:ext>
            </a:extLst>
          </p:cNvPr>
          <p:cNvSpPr txBox="1">
            <a:spLocks/>
          </p:cNvSpPr>
          <p:nvPr/>
        </p:nvSpPr>
        <p:spPr>
          <a:xfrm>
            <a:off x="718800" y="3820065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Ventrikulární tachykardie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679208ED-06F2-80AD-F1A8-F07675B1DBE8}"/>
              </a:ext>
            </a:extLst>
          </p:cNvPr>
          <p:cNvSpPr txBox="1">
            <a:spLocks/>
          </p:cNvSpPr>
          <p:nvPr/>
        </p:nvSpPr>
        <p:spPr>
          <a:xfrm>
            <a:off x="718800" y="4576987"/>
            <a:ext cx="10753200" cy="1651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0"/>
              </a:spcAft>
            </a:pPr>
            <a:r>
              <a:rPr lang="cs-CZ" sz="2600" dirty="0">
                <a:solidFill>
                  <a:srgbClr val="151515"/>
                </a:solidFill>
              </a:rPr>
              <a:t>J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akýkoliv rytmus vznikající distálně od </a:t>
            </a:r>
            <a:r>
              <a:rPr lang="cs-CZ" sz="2600" b="0" i="0" dirty="0" err="1">
                <a:solidFill>
                  <a:srgbClr val="151515"/>
                </a:solidFill>
                <a:effectLst/>
              </a:rPr>
              <a:t>Hisova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 svazku se SF &gt; 100/min</a:t>
            </a:r>
          </a:p>
          <a:p>
            <a:r>
              <a:rPr lang="cs-CZ" sz="2600" dirty="0">
                <a:solidFill>
                  <a:srgbClr val="151515"/>
                </a:solidFill>
              </a:rPr>
              <a:t>T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achykardie = přítomnost 3 a více komorových komplexů za sebou</a:t>
            </a:r>
            <a:endParaRPr lang="cs-CZ" sz="2600" kern="0" dirty="0">
              <a:solidFill>
                <a:srgbClr val="0000DC"/>
              </a:solidFill>
            </a:endParaRPr>
          </a:p>
          <a:p>
            <a:r>
              <a:rPr lang="cs-CZ" sz="2600" b="0" i="0" dirty="0">
                <a:solidFill>
                  <a:srgbClr val="151515"/>
                </a:solidFill>
                <a:effectLst/>
              </a:rPr>
              <a:t>QRS komplexy jsou ve většině případů široké</a:t>
            </a:r>
          </a:p>
          <a:p>
            <a:endParaRPr lang="cs-CZ" sz="2600" kern="0" dirty="0">
              <a:solidFill>
                <a:srgbClr val="0000DC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DB083D5-9149-6B16-F79C-B3BE6E662E89}"/>
              </a:ext>
            </a:extLst>
          </p:cNvPr>
          <p:cNvSpPr/>
          <p:nvPr/>
        </p:nvSpPr>
        <p:spPr bwMode="auto">
          <a:xfrm>
            <a:off x="914400" y="3108276"/>
            <a:ext cx="8862646" cy="451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35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5C3B672-645B-52FB-A19E-B70B8F71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KT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891ADCE-077E-EDCC-8D19-C75B7E07A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1258640" cy="4139998"/>
          </a:xfrm>
        </p:spPr>
        <p:txBody>
          <a:bodyPr/>
          <a:lstStyle/>
          <a:p>
            <a:r>
              <a:rPr lang="cs-CZ" sz="2600" dirty="0"/>
              <a:t>Podle trvání:</a:t>
            </a:r>
          </a:p>
          <a:p>
            <a:pPr lvl="1"/>
            <a:r>
              <a:rPr lang="cs-CZ" sz="2600" dirty="0">
                <a:solidFill>
                  <a:srgbClr val="0000DC"/>
                </a:solidFill>
              </a:rPr>
              <a:t>Nesetrvalá</a:t>
            </a:r>
            <a:r>
              <a:rPr lang="cs-CZ" sz="2600" dirty="0"/>
              <a:t> = 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3 a více KES za sebou, KT trvající max. 30 sekund</a:t>
            </a:r>
            <a:endParaRPr lang="cs-CZ" sz="2600" dirty="0"/>
          </a:p>
          <a:p>
            <a:pPr lvl="1"/>
            <a:r>
              <a:rPr lang="cs-CZ" sz="2600" dirty="0">
                <a:solidFill>
                  <a:srgbClr val="0000DC"/>
                </a:solidFill>
              </a:rPr>
              <a:t>Setrvalá</a:t>
            </a:r>
            <a:r>
              <a:rPr lang="cs-CZ" sz="2600" dirty="0"/>
              <a:t> = 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KT trvající více než 30 sekund</a:t>
            </a:r>
            <a:endParaRPr lang="cs-CZ" sz="2600" dirty="0"/>
          </a:p>
          <a:p>
            <a:pPr marL="324000" lvl="1" indent="0">
              <a:buNone/>
            </a:pPr>
            <a:endParaRPr lang="cs-CZ" sz="1200" dirty="0"/>
          </a:p>
          <a:p>
            <a:r>
              <a:rPr lang="cs-CZ" sz="2600" dirty="0"/>
              <a:t>Podle morfologie:</a:t>
            </a:r>
          </a:p>
          <a:p>
            <a:pPr lvl="1"/>
            <a:r>
              <a:rPr lang="cs-CZ" sz="2600" dirty="0" err="1">
                <a:solidFill>
                  <a:srgbClr val="0000DC"/>
                </a:solidFill>
              </a:rPr>
              <a:t>Monomorfní</a:t>
            </a:r>
            <a:r>
              <a:rPr lang="cs-CZ" sz="2600" dirty="0"/>
              <a:t> = 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všechny komplexy s podobnou morfologii, vznik v 1 místě</a:t>
            </a:r>
            <a:endParaRPr lang="cs-CZ" sz="2600" dirty="0"/>
          </a:p>
          <a:p>
            <a:pPr lvl="1"/>
            <a:r>
              <a:rPr lang="cs-CZ" sz="2600" dirty="0">
                <a:solidFill>
                  <a:srgbClr val="0000DC"/>
                </a:solidFill>
              </a:rPr>
              <a:t>Polymorfní</a:t>
            </a:r>
            <a:r>
              <a:rPr lang="cs-CZ" sz="2600" dirty="0"/>
              <a:t> = 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různá morfologie komplexů, vznik na různých místech</a:t>
            </a:r>
            <a:endParaRPr lang="cs-CZ" sz="2600" dirty="0"/>
          </a:p>
          <a:p>
            <a:pPr marL="324000" lvl="1" indent="0">
              <a:buNone/>
            </a:pPr>
            <a:endParaRPr lang="cs-CZ" sz="1400" dirty="0"/>
          </a:p>
          <a:p>
            <a:r>
              <a:rPr lang="cs-CZ" sz="2600" dirty="0"/>
              <a:t>Podle stavu pacienta:</a:t>
            </a:r>
          </a:p>
          <a:p>
            <a:pPr lvl="1"/>
            <a:r>
              <a:rPr lang="cs-CZ" sz="2600" dirty="0" err="1">
                <a:solidFill>
                  <a:srgbClr val="0000DC"/>
                </a:solidFill>
              </a:rPr>
              <a:t>Hemodynamicky</a:t>
            </a:r>
            <a:r>
              <a:rPr lang="cs-CZ" sz="2600" dirty="0">
                <a:solidFill>
                  <a:srgbClr val="0000DC"/>
                </a:solidFill>
              </a:rPr>
              <a:t> stabilní </a:t>
            </a:r>
            <a:r>
              <a:rPr lang="cs-CZ" sz="2600" dirty="0"/>
              <a:t>– 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farmakologický přístup</a:t>
            </a:r>
            <a:endParaRPr lang="cs-CZ" sz="2600" dirty="0"/>
          </a:p>
          <a:p>
            <a:pPr lvl="1"/>
            <a:r>
              <a:rPr lang="cs-CZ" sz="2600" dirty="0" err="1">
                <a:solidFill>
                  <a:srgbClr val="0000DC"/>
                </a:solidFill>
              </a:rPr>
              <a:t>Hemodynamicky</a:t>
            </a:r>
            <a:r>
              <a:rPr lang="cs-CZ" sz="2600" dirty="0">
                <a:solidFill>
                  <a:srgbClr val="0000DC"/>
                </a:solidFill>
              </a:rPr>
              <a:t> nestabilní </a:t>
            </a:r>
            <a:r>
              <a:rPr lang="cs-CZ" sz="2600" dirty="0"/>
              <a:t>– </a:t>
            </a:r>
            <a:r>
              <a:rPr lang="cs-CZ" sz="2600" b="0" i="0" dirty="0">
                <a:solidFill>
                  <a:srgbClr val="151515"/>
                </a:solidFill>
                <a:effectLst/>
              </a:rPr>
              <a:t>urgentní elektrická </a:t>
            </a:r>
            <a:r>
              <a:rPr lang="cs-CZ" sz="2600" b="0" i="0" dirty="0" err="1">
                <a:solidFill>
                  <a:srgbClr val="151515"/>
                </a:solidFill>
                <a:effectLst/>
              </a:rPr>
              <a:t>kardioverze</a:t>
            </a:r>
            <a:endParaRPr lang="cs-CZ" sz="26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EAE4195-8CF4-5194-3BA8-C993A9A9EF83}"/>
              </a:ext>
            </a:extLst>
          </p:cNvPr>
          <p:cNvSpPr/>
          <p:nvPr/>
        </p:nvSpPr>
        <p:spPr bwMode="auto">
          <a:xfrm>
            <a:off x="836382" y="2153920"/>
            <a:ext cx="9831618" cy="8350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700D288-E703-B59D-5056-0842E646D291}"/>
              </a:ext>
            </a:extLst>
          </p:cNvPr>
          <p:cNvSpPr/>
          <p:nvPr/>
        </p:nvSpPr>
        <p:spPr bwMode="auto">
          <a:xfrm>
            <a:off x="836382" y="3643268"/>
            <a:ext cx="11000018" cy="835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1B9CE8D-6434-F2CA-63C9-4E53BDBE406A}"/>
              </a:ext>
            </a:extLst>
          </p:cNvPr>
          <p:cNvSpPr/>
          <p:nvPr/>
        </p:nvSpPr>
        <p:spPr bwMode="auto">
          <a:xfrm>
            <a:off x="836382" y="5119370"/>
            <a:ext cx="9476018" cy="9359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626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47565E04354F44081ADC9EC367B0613" ma:contentTypeVersion="6" ma:contentTypeDescription="Vytvoří nový dokument" ma:contentTypeScope="" ma:versionID="b11ff04ed6def2f7420460a3afeaa8c6">
  <xsd:schema xmlns:xsd="http://www.w3.org/2001/XMLSchema" xmlns:xs="http://www.w3.org/2001/XMLSchema" xmlns:p="http://schemas.microsoft.com/office/2006/metadata/properties" xmlns:ns3="cbef8782-536a-4f53-9831-18a0f5c5ec70" targetNamespace="http://schemas.microsoft.com/office/2006/metadata/properties" ma:root="true" ma:fieldsID="6e612ab10ae96884fc39d2531018737d" ns3:_="">
    <xsd:import namespace="cbef8782-536a-4f53-9831-18a0f5c5ec7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ef8782-536a-4f53-9831-18a0f5c5ec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bef8782-536a-4f53-9831-18a0f5c5ec70" xsi:nil="true"/>
  </documentManagement>
</p:properties>
</file>

<file path=customXml/itemProps1.xml><?xml version="1.0" encoding="utf-8"?>
<ds:datastoreItem xmlns:ds="http://schemas.openxmlformats.org/officeDocument/2006/customXml" ds:itemID="{5842E762-B474-4CEB-B31C-E8D06EBD7F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ef8782-536a-4f53-9831-18a0f5c5ec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8D27AB-D727-47B5-AA8F-DAB21E831D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832CDF-F9B7-4840-A1A1-74D4AC0F9AA5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cbef8782-536a-4f53-9831-18a0f5c5ec70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(2)</Template>
  <TotalTime>1349</TotalTime>
  <Words>3043</Words>
  <Application>Microsoft Office PowerPoint</Application>
  <PresentationFormat>Širokoúhlá obrazovka</PresentationFormat>
  <Paragraphs>433</Paragraphs>
  <Slides>62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70" baseType="lpstr">
      <vt:lpstr>Aptos</vt:lpstr>
      <vt:lpstr>Arial</vt:lpstr>
      <vt:lpstr>Exo</vt:lpstr>
      <vt:lpstr>Lora</vt:lpstr>
      <vt:lpstr>system-ui</vt:lpstr>
      <vt:lpstr>Tahoma</vt:lpstr>
      <vt:lpstr>Wingdings</vt:lpstr>
      <vt:lpstr>Prezentace_MU_CZ</vt:lpstr>
      <vt:lpstr>Akutní stavy na EKG</vt:lpstr>
      <vt:lpstr>Program dnešní lekce</vt:lpstr>
      <vt:lpstr>Arytmie</vt:lpstr>
      <vt:lpstr>EKG bradykardie</vt:lpstr>
      <vt:lpstr>Bradykardie</vt:lpstr>
      <vt:lpstr>Prezentace aplikace PowerPoint</vt:lpstr>
      <vt:lpstr>Tachykardie</vt:lpstr>
      <vt:lpstr>Supraventrikulární tachykardie</vt:lpstr>
      <vt:lpstr>Rozdělení KT</vt:lpstr>
      <vt:lpstr>EKG SVT</vt:lpstr>
      <vt:lpstr>EKG VT</vt:lpstr>
      <vt:lpstr>EKG FiKO</vt:lpstr>
      <vt:lpstr>Srdeční zástava</vt:lpstr>
      <vt:lpstr>Defibrilovat?</vt:lpstr>
      <vt:lpstr>Akutní koronární syndromy</vt:lpstr>
      <vt:lpstr>Symptomy AKS</vt:lpstr>
      <vt:lpstr>EKG známky ischemie</vt:lpstr>
      <vt:lpstr>Vývoj IM na EKG v čase</vt:lpstr>
      <vt:lpstr>Infarkt myokardu</vt:lpstr>
      <vt:lpstr>STEMI infarkt</vt:lpstr>
      <vt:lpstr>Bod J a ST úsek</vt:lpstr>
      <vt:lpstr>Určení lokalizace STEMI</vt:lpstr>
      <vt:lpstr>Určení lokalizace STEMI</vt:lpstr>
      <vt:lpstr>Zrcadlové svody</vt:lpstr>
      <vt:lpstr>Cévní zásobení srdce</vt:lpstr>
      <vt:lpstr>Cévní zásobení srdce</vt:lpstr>
      <vt:lpstr>1. Která stěna je postižena infarktem?</vt:lpstr>
      <vt:lpstr>1. Která stěna je postižena infarktem?</vt:lpstr>
      <vt:lpstr>1. Co na EKG vidíme?</vt:lpstr>
      <vt:lpstr>2. Která stěna je postižena infarktem?</vt:lpstr>
      <vt:lpstr>2. Která stěna je postižena infarktem?</vt:lpstr>
      <vt:lpstr>2. Co na EKG vidíme?</vt:lpstr>
      <vt:lpstr>3. Která stěna je postižena infarktem?</vt:lpstr>
      <vt:lpstr>3. Která stěna je postižena infarktem?</vt:lpstr>
      <vt:lpstr>3. Co na EKG vidíme?</vt:lpstr>
      <vt:lpstr>NSTEMI</vt:lpstr>
      <vt:lpstr>NSTEMI: Co na EKG vidíme?</vt:lpstr>
      <vt:lpstr>Nestabilní AP</vt:lpstr>
      <vt:lpstr>Iontové dysbalance</vt:lpstr>
      <vt:lpstr>Hyperkalemie</vt:lpstr>
      <vt:lpstr>Hyperkalemie</vt:lpstr>
      <vt:lpstr>Prezentace aplikace PowerPoint</vt:lpstr>
      <vt:lpstr>Při ještě vyšší hladině kalia v plazmě </vt:lpstr>
      <vt:lpstr>Hyperkalemie</vt:lpstr>
      <vt:lpstr>Hypokalemie</vt:lpstr>
      <vt:lpstr>Hypokalemie</vt:lpstr>
      <vt:lpstr>Hyperkalcemie, hypokalcemie</vt:lpstr>
      <vt:lpstr>Hypokalcémie</vt:lpstr>
      <vt:lpstr>Hyperkalcemie podrobněji </vt:lpstr>
      <vt:lpstr>Hyperkalcémie </vt:lpstr>
      <vt:lpstr>Plicní embolie</vt:lpstr>
      <vt:lpstr>Plicní embolie</vt:lpstr>
      <vt:lpstr>Prezentace aplikace PowerPoint</vt:lpstr>
      <vt:lpstr>Kazuistika 1 </vt:lpstr>
      <vt:lpstr>Kazuistika 1: STEMI spodní stěny  </vt:lpstr>
      <vt:lpstr>Kazuistika 2 </vt:lpstr>
      <vt:lpstr>Kazuistika 2: Plicní embolie</vt:lpstr>
      <vt:lpstr>Kazuistika 3: bonusová </vt:lpstr>
      <vt:lpstr>Kazuistika 3: ?</vt:lpstr>
      <vt:lpstr>Kazuistika 3: EKG po 30 min</vt:lpstr>
      <vt:lpstr>Kazuistika 3: Infarkt spodní stěny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Kateřina Dostálová</dc:creator>
  <cp:lastModifiedBy>Pavel Pískovský</cp:lastModifiedBy>
  <cp:revision>10</cp:revision>
  <cp:lastPrinted>1601-01-01T00:00:00Z</cp:lastPrinted>
  <dcterms:created xsi:type="dcterms:W3CDTF">2024-11-02T07:37:13Z</dcterms:created>
  <dcterms:modified xsi:type="dcterms:W3CDTF">2024-11-05T10:13:21Z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0x010100C47565E04354F44081ADC9EC367B0613</vt:lpwstr>
  </property>
</Properties>
</file>