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Lst>
  <p:sldSz cy="6858000" cx="12192000"/>
  <p:notesSz cx="6858000" cy="9144000"/>
  <p:embeddedFontLst>
    <p:embeddedFont>
      <p:font typeface="Corbel"/>
      <p:regular r:id="rId130"/>
      <p:bold r:id="rId131"/>
      <p:italic r:id="rId132"/>
      <p:boldItalic r:id="rId1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34" roundtripDataSignature="AMtx7mjvB4npL1+sPKcwP3XwpSG4dAgcj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9" Type="http://schemas.openxmlformats.org/officeDocument/2006/relationships/slide" Target="slides/slide105.xml"/><Relationship Id="rId108" Type="http://schemas.openxmlformats.org/officeDocument/2006/relationships/slide" Target="slides/slide104.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29" Type="http://schemas.openxmlformats.org/officeDocument/2006/relationships/slide" Target="slides/slide125.xml"/><Relationship Id="rId128" Type="http://schemas.openxmlformats.org/officeDocument/2006/relationships/slide" Target="slides/slide124.xml"/><Relationship Id="rId127" Type="http://schemas.openxmlformats.org/officeDocument/2006/relationships/slide" Target="slides/slide123.xml"/><Relationship Id="rId126" Type="http://schemas.openxmlformats.org/officeDocument/2006/relationships/slide" Target="slides/slide122.xml"/><Relationship Id="rId26" Type="http://schemas.openxmlformats.org/officeDocument/2006/relationships/slide" Target="slides/slide22.xml"/><Relationship Id="rId121" Type="http://schemas.openxmlformats.org/officeDocument/2006/relationships/slide" Target="slides/slide117.xml"/><Relationship Id="rId25" Type="http://schemas.openxmlformats.org/officeDocument/2006/relationships/slide" Target="slides/slide21.xml"/><Relationship Id="rId120" Type="http://schemas.openxmlformats.org/officeDocument/2006/relationships/slide" Target="slides/slide116.xml"/><Relationship Id="rId28" Type="http://schemas.openxmlformats.org/officeDocument/2006/relationships/slide" Target="slides/slide24.xml"/><Relationship Id="rId27" Type="http://schemas.openxmlformats.org/officeDocument/2006/relationships/slide" Target="slides/slide23.xml"/><Relationship Id="rId125" Type="http://schemas.openxmlformats.org/officeDocument/2006/relationships/slide" Target="slides/slide121.xml"/><Relationship Id="rId29" Type="http://schemas.openxmlformats.org/officeDocument/2006/relationships/slide" Target="slides/slide25.xml"/><Relationship Id="rId124" Type="http://schemas.openxmlformats.org/officeDocument/2006/relationships/slide" Target="slides/slide120.xml"/><Relationship Id="rId123" Type="http://schemas.openxmlformats.org/officeDocument/2006/relationships/slide" Target="slides/slide119.xml"/><Relationship Id="rId122" Type="http://schemas.openxmlformats.org/officeDocument/2006/relationships/slide" Target="slides/slide118.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11" Type="http://schemas.openxmlformats.org/officeDocument/2006/relationships/slide" Target="slides/slide7.xml"/><Relationship Id="rId99" Type="http://schemas.openxmlformats.org/officeDocument/2006/relationships/slide" Target="slides/slide95.xml"/><Relationship Id="rId10" Type="http://schemas.openxmlformats.org/officeDocument/2006/relationships/slide" Target="slides/slide6.xml"/><Relationship Id="rId98" Type="http://schemas.openxmlformats.org/officeDocument/2006/relationships/slide" Target="slides/slide94.xml"/><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9" Type="http://schemas.openxmlformats.org/officeDocument/2006/relationships/slide" Target="slides/slide115.xml"/><Relationship Id="rId15" Type="http://schemas.openxmlformats.org/officeDocument/2006/relationships/slide" Target="slides/slide11.xml"/><Relationship Id="rId110" Type="http://schemas.openxmlformats.org/officeDocument/2006/relationships/slide" Target="slides/slide106.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14" Type="http://schemas.openxmlformats.org/officeDocument/2006/relationships/slide" Target="slides/slide110.xml"/><Relationship Id="rId18" Type="http://schemas.openxmlformats.org/officeDocument/2006/relationships/slide" Target="slides/slide14.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132" Type="http://schemas.openxmlformats.org/officeDocument/2006/relationships/font" Target="fonts/Corbel-italic.fntdata"/><Relationship Id="rId131" Type="http://schemas.openxmlformats.org/officeDocument/2006/relationships/font" Target="fonts/Corbel-bold.fntdata"/><Relationship Id="rId130" Type="http://schemas.openxmlformats.org/officeDocument/2006/relationships/font" Target="fonts/Corbel-regular.fntdata"/><Relationship Id="rId134" Type="http://customschemas.google.com/relationships/presentationmetadata" Target="metadata"/><Relationship Id="rId133" Type="http://schemas.openxmlformats.org/officeDocument/2006/relationships/font" Target="fonts/Corbel-boldItalic.fntdata"/><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cs-CZ"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itfl.com/wp-content/uploads/2018/08/ECG-AXIS-Lead-1-and-aVF-Axis-measurement-QUADRANT-2021-1024x708.png" TargetMode="External"/><Relationship Id="rId3" Type="http://schemas.openxmlformats.org/officeDocument/2006/relationships/hyperlink" Target="https://litfl.com/ecg-axis-interpretation/"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ikiskripta.eu/index.php/Soubor:Ekg_normal.jpg" TargetMode="External"/><Relationship Id="rId3" Type="http://schemas.openxmlformats.org/officeDocument/2006/relationships/hyperlink" Target="https://www.wikiskripta.eu/w/Extrasystola" TargetMode="External"/><Relationship Id="rId4" Type="http://schemas.openxmlformats.org/officeDocument/2006/relationships/hyperlink" Target="https://www.wikiskripta.eu/w/Extrasystola"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cgwaves.com/wp-content/uploads/2016/09/ecg-localization-myocardial-infarction-stemi-ischemia-coronary-artery-occlusion.jpg"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pinimg.com/736x/0f/0e/79/0f0e7918bb9c959777e4b91ec9eab16b.jpg" TargetMode="Externa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pload.wikimedia.org/wikipedia/commons/c/cb/Action_potential_ventr_myocyte.gif" TargetMode="Externa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itfl.com/wp-content/uploads/2021/04/PushPull-K-ECG.png" TargetMode="Externa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itfl.com/wp-content/uploads/2021/04/Screen-Shot-2021-04-26-at-11.03.39-am-768x516.png" TargetMode="Externa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thezntil550i.cloudfront.net/m8/latest/m82202231308141770004189811/1280_960/54ed92ed-123e-4321-82db-4d92f8d461e7.jpg" TargetMode="Externa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pload.wikimedia.org/wikipedia/commons/e/e7/Gray503.png" TargetMode="Externa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efajir.cz/files/Nalez_01_Plicni_Embolie.png" TargetMode="Externa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CZ"/>
              <a:t>http://www.cvphysiology.com/Arrhythmias/A016</a:t>
            </a:r>
            <a:endParaRPr/>
          </a:p>
        </p:txBody>
      </p:sp>
      <p:sp>
        <p:nvSpPr>
          <p:cNvPr id="181" name="Google Shape;18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solidFill>
                  <a:srgbClr val="000000"/>
                </a:solidFill>
              </a:rPr>
              <a:t>‹#›</a:t>
            </a:fld>
            <a:endParaRPr>
              <a:solidFill>
                <a:srgbClr val="000000"/>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3128d11ae01_1_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3128d11ae01_1_4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9" name="Google Shape;949;g3128d11ae01_1_4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3128d11ae01_1_4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3128d11ae01_1_4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7" name="Google Shape;957;g3128d11ae01_1_40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3128d11ae01_1_4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3128d11ae01_1_4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5" name="Google Shape;965;g3128d11ae01_1_4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3128d11ae01_1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3128d11ae01_1_4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cs-CZ">
                <a:solidFill>
                  <a:srgbClr val="595959"/>
                </a:solidFill>
                <a:latin typeface="Arial"/>
                <a:ea typeface="Arial"/>
                <a:cs typeface="Arial"/>
                <a:sym typeface="Arial"/>
              </a:rPr>
              <a:t>ECG 2  NSTEMI in a patient with repolarization changes in II, III, aVF, V4-V6</a:t>
            </a:r>
            <a:endParaRPr>
              <a:solidFill>
                <a:srgbClr val="595959"/>
              </a:solidFill>
              <a:latin typeface="Arial"/>
              <a:ea typeface="Arial"/>
              <a:cs typeface="Arial"/>
              <a:sym typeface="Arial"/>
            </a:endParaRPr>
          </a:p>
          <a:p>
            <a:pPr indent="0" lvl="0" marL="0" rtl="0" algn="l">
              <a:spcBef>
                <a:spcPts val="120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3128d11ae01_1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3128d11ae01_1_4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cs-CZ">
                <a:solidFill>
                  <a:srgbClr val="595959"/>
                </a:solidFill>
                <a:latin typeface="Arial"/>
                <a:ea typeface="Arial"/>
                <a:cs typeface="Arial"/>
                <a:sym typeface="Arial"/>
              </a:rPr>
              <a:t>ECG 3 NSTEMI in a patient with 1mm ST depression in V5-V6 and negative T waves in I, aVL</a:t>
            </a:r>
            <a:endParaRPr>
              <a:solidFill>
                <a:srgbClr val="595959"/>
              </a:solidFill>
              <a:latin typeface="Arial"/>
              <a:ea typeface="Arial"/>
              <a:cs typeface="Arial"/>
              <a:sym typeface="Arial"/>
            </a:endParaRPr>
          </a:p>
          <a:p>
            <a:pPr indent="0" lvl="0" marL="0" rtl="0" algn="l">
              <a:spcBef>
                <a:spcPts val="120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3" name="Google Shape;983;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8" name="Google Shape;988;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cs-CZ" sz="1200">
                <a:solidFill>
                  <a:schemeClr val="dk1"/>
                </a:solidFill>
                <a:latin typeface="Calibri"/>
                <a:ea typeface="Calibri"/>
                <a:cs typeface="Calibri"/>
                <a:sym typeface="Calibri"/>
              </a:rPr>
              <a:t>Atrial fibrillation </a:t>
            </a:r>
            <a:r>
              <a:rPr b="0" i="0" lang="cs-CZ" sz="1200">
                <a:solidFill>
                  <a:schemeClr val="dk1"/>
                </a:solidFill>
                <a:latin typeface="Calibri"/>
                <a:ea typeface="Calibri"/>
                <a:cs typeface="Calibri"/>
                <a:sym typeface="Calibri"/>
              </a:rPr>
              <a:t>with a rapid ventricular response (about 150/min). Non-specific ST-T changes are also noted</a:t>
            </a:r>
            <a:endParaRPr/>
          </a:p>
        </p:txBody>
      </p:sp>
      <p:sp>
        <p:nvSpPr>
          <p:cNvPr id="989" name="Google Shape;989;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5" name="Google Shape;995;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1" name="Google Shape;1001;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cs-CZ" sz="1200">
                <a:solidFill>
                  <a:schemeClr val="dk1"/>
                </a:solidFill>
                <a:latin typeface="Calibri"/>
                <a:ea typeface="Calibri"/>
                <a:cs typeface="Calibri"/>
                <a:sym typeface="Calibri"/>
              </a:rPr>
              <a:t>Atrial flutter </a:t>
            </a:r>
            <a:r>
              <a:rPr b="0" i="0" lang="cs-CZ" sz="1200">
                <a:solidFill>
                  <a:schemeClr val="dk1"/>
                </a:solidFill>
                <a:latin typeface="Calibri"/>
                <a:ea typeface="Calibri"/>
                <a:cs typeface="Calibri"/>
                <a:sym typeface="Calibri"/>
              </a:rPr>
              <a:t>with 2:1 conduction. Don't overlook subtle "extra" atrial wave (it's NOT a true P wave, but a flutter wave) in the early ST segment. Atrial flutter with 2:1 conduction (block) is often mistaken for sinus tachycardia or paroxysmal supraventricular tachycardia (PSVT), as discussed elsewhere in this problem set.</a:t>
            </a:r>
            <a:endParaRPr/>
          </a:p>
        </p:txBody>
      </p:sp>
      <p:sp>
        <p:nvSpPr>
          <p:cNvPr id="1002" name="Google Shape;1002;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8" name="Google Shape;1008;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CZ"/>
              <a:t>http://www.southsudanmedicaljournal.com/archive/may-2010/how-to-read-an-electrocardiogram-ecg.-part-one-basic-principles-of-the-ecg.-the-normal-ecg.html</a:t>
            </a:r>
            <a:endParaRPr/>
          </a:p>
        </p:txBody>
      </p:sp>
      <p:sp>
        <p:nvSpPr>
          <p:cNvPr id="191" name="Google Shape;19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solidFill>
                  <a:srgbClr val="000000"/>
                </a:solidFill>
              </a:rPr>
              <a:t>‹#›</a:t>
            </a:fld>
            <a:endParaRPr>
              <a:solidFill>
                <a:srgbClr val="000000"/>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4" name="Google Shape;1014;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CZ"/>
              <a:t>Tady bych šla krok po kroku společně se studenty </a:t>
            </a:r>
            <a:endParaRPr/>
          </a:p>
          <a:p>
            <a:pPr indent="0" lvl="0" marL="0" marR="0" rtl="0" algn="l">
              <a:lnSpc>
                <a:spcPct val="100000"/>
              </a:lnSpc>
              <a:spcBef>
                <a:spcPts val="0"/>
              </a:spcBef>
              <a:spcAft>
                <a:spcPts val="0"/>
              </a:spcAft>
              <a:buClr>
                <a:schemeClr val="dk1"/>
              </a:buClr>
              <a:buSzPts val="1200"/>
              <a:buFont typeface="Calibri"/>
              <a:buNone/>
            </a:pPr>
            <a:r>
              <a:rPr lang="cs-CZ"/>
              <a:t>Rytmus: </a:t>
            </a:r>
            <a:r>
              <a:rPr lang="cs-CZ">
                <a:solidFill>
                  <a:srgbClr val="FF0000"/>
                </a:solidFill>
              </a:rPr>
              <a:t>sinus</a:t>
            </a:r>
            <a:endParaRPr/>
          </a:p>
          <a:p>
            <a:pPr indent="0" lvl="0" marL="0" rtl="0" algn="l">
              <a:spcBef>
                <a:spcPts val="0"/>
              </a:spcBef>
              <a:spcAft>
                <a:spcPts val="0"/>
              </a:spcAft>
              <a:buNone/>
            </a:pPr>
            <a:r>
              <a:rPr lang="cs-CZ"/>
              <a:t>Akce srdeční: nepravidelná</a:t>
            </a:r>
            <a:endParaRPr/>
          </a:p>
          <a:p>
            <a:pPr indent="0" lvl="0" marL="0" rtl="0" algn="l">
              <a:spcBef>
                <a:spcPts val="0"/>
              </a:spcBef>
              <a:spcAft>
                <a:spcPts val="0"/>
              </a:spcAft>
              <a:buNone/>
            </a:pPr>
            <a:r>
              <a:rPr lang="cs-CZ"/>
              <a:t>Frekvence: 50-60/min</a:t>
            </a:r>
            <a:endParaRPr/>
          </a:p>
          <a:p>
            <a:pPr indent="0" lvl="0" marL="0" rtl="0" algn="l">
              <a:spcBef>
                <a:spcPts val="0"/>
              </a:spcBef>
              <a:spcAft>
                <a:spcPts val="0"/>
              </a:spcAft>
              <a:buNone/>
            </a:pPr>
            <a:r>
              <a:rPr lang="cs-CZ"/>
              <a:t>Osa: v normě </a:t>
            </a:r>
            <a:endParaRPr/>
          </a:p>
          <a:p>
            <a:pPr indent="0" lvl="0" marL="0" rtl="0" algn="l">
              <a:spcBef>
                <a:spcPts val="0"/>
              </a:spcBef>
              <a:spcAft>
                <a:spcPts val="0"/>
              </a:spcAft>
              <a:buNone/>
            </a:pPr>
            <a:r>
              <a:rPr lang="cs-CZ"/>
              <a:t>P vlny a PR interval: P vlny přítomny, PR interval variabilní</a:t>
            </a:r>
            <a:endParaRPr/>
          </a:p>
          <a:p>
            <a:pPr indent="0" lvl="0" marL="0" rtl="0" algn="l">
              <a:spcBef>
                <a:spcPts val="0"/>
              </a:spcBef>
              <a:spcAft>
                <a:spcPts val="0"/>
              </a:spcAft>
              <a:buNone/>
            </a:pPr>
            <a:r>
              <a:rPr lang="cs-CZ"/>
              <a:t>QRS komplex: úzký, bez patologií</a:t>
            </a:r>
            <a:endParaRPr/>
          </a:p>
          <a:p>
            <a:pPr indent="0" lvl="0" marL="0" rtl="0" algn="l">
              <a:spcBef>
                <a:spcPts val="0"/>
              </a:spcBef>
              <a:spcAft>
                <a:spcPts val="0"/>
              </a:spcAft>
              <a:buNone/>
            </a:pPr>
            <a:r>
              <a:rPr lang="cs-CZ"/>
              <a:t>ST: bez elevací </a:t>
            </a:r>
            <a:endParaRPr/>
          </a:p>
          <a:p>
            <a:pPr indent="0" lvl="0" marL="0" rtl="0" algn="l">
              <a:spcBef>
                <a:spcPts val="0"/>
              </a:spcBef>
              <a:spcAft>
                <a:spcPts val="0"/>
              </a:spcAft>
              <a:buNone/>
            </a:pPr>
            <a:r>
              <a:rPr lang="cs-CZ"/>
              <a:t>Vlna T: bez patologii </a:t>
            </a:r>
            <a:endParaRPr/>
          </a:p>
          <a:p>
            <a:pPr indent="0" lvl="0" marL="0" rtl="0" algn="l">
              <a:spcBef>
                <a:spcPts val="0"/>
              </a:spcBef>
              <a:spcAft>
                <a:spcPts val="0"/>
              </a:spcAft>
              <a:buNone/>
            </a:pPr>
            <a:r>
              <a:rPr lang="cs-CZ"/>
              <a:t>QT interval: v normě</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15" name="Google Shape;1015;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1" name="Google Shape;1021;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CZ"/>
              <a:t>Opět zdůraznit popis podle desatera </a:t>
            </a:r>
            <a:endParaRPr/>
          </a:p>
        </p:txBody>
      </p:sp>
      <p:sp>
        <p:nvSpPr>
          <p:cNvPr id="1022" name="Google Shape;1022;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8" name="Google Shape;1028;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9" name="Google Shape;1029;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4" name="Google Shape;1034;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CZ"/>
              <a:t>ZKONTROLOVAT PROSÍM!</a:t>
            </a:r>
            <a:endParaRPr/>
          </a:p>
        </p:txBody>
      </p:sp>
      <p:sp>
        <p:nvSpPr>
          <p:cNvPr id="1035" name="Google Shape;1035;p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1" name="Google Shape;1041;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CZ"/>
              <a:t>KOMOROVÁ TACHYKARDIE </a:t>
            </a:r>
            <a:endParaRPr/>
          </a:p>
          <a:p>
            <a:pPr indent="0" lvl="0" marL="0" rtl="0" algn="l">
              <a:spcBef>
                <a:spcPts val="0"/>
              </a:spcBef>
              <a:spcAft>
                <a:spcPts val="0"/>
              </a:spcAft>
              <a:buNone/>
            </a:pPr>
            <a:r>
              <a:rPr b="0" i="0" lang="cs-CZ" sz="1200">
                <a:solidFill>
                  <a:schemeClr val="dk1"/>
                </a:solidFill>
                <a:latin typeface="Calibri"/>
                <a:ea typeface="Calibri"/>
                <a:cs typeface="Calibri"/>
                <a:sym typeface="Calibri"/>
              </a:rPr>
              <a:t>This ECG shows a very wide-complex (between 180-200 msec) tachycardia at a rate about 180 bpm with a right bundle branch (RBBB) morphology. The diagnosis of monomorphic ventricular tachycardia with a RBBB morphology is strongly supported by the following criteria: 1) Wide QRS (greater than 140 ms) in the absence of drugs or hyperkalemia (the QRS here is extremely wide); 2) wide monophasic R wave in lead V1 (or RS or QR complex in that lead); 3) QR complexes in the inferior leads with extreme axis deviation; 4) rS or QS waves in V6.A resting rate of 180 bpm excludes sinus tachycardia, especially in this age group. There is no evidence of atrial flutter or atrial tachycardia, and, as described, the QRS morphology here is strongly against aberrant supraventricular conduction.</a:t>
            </a:r>
            <a:endParaRPr/>
          </a:p>
          <a:p>
            <a:pPr indent="0" lvl="0" marL="0" rtl="0" algn="l">
              <a:spcBef>
                <a:spcPts val="0"/>
              </a:spcBef>
              <a:spcAft>
                <a:spcPts val="0"/>
              </a:spcAft>
              <a:buNone/>
            </a:pPr>
            <a:r>
              <a:rPr b="0" i="0" lang="cs-CZ" sz="1200">
                <a:solidFill>
                  <a:schemeClr val="dk1"/>
                </a:solidFill>
                <a:latin typeface="Calibri"/>
                <a:ea typeface="Calibri"/>
                <a:cs typeface="Calibri"/>
                <a:sym typeface="Calibri"/>
              </a:rPr>
              <a:t>This patient had a complicated cardiac history of coronary artery disease, status post bypass graft surgery and prior inferior infarction. He had recurrent ventricular tachycardia, likely originating the area of the prior inferior infarct. An echocardiogram revealed showed a dilated left atrium and left ventricle, extensive thinning with an akinetic scar of the inferior base and moderately severe mitral regurgitation. Estimated left ventricular ejection fraction was 35%. Under conscious sedation the patient was converted to sinus rhythm with a 300-joule shock An automatic implantable cardioverter-defibrillator (ICD) was placed the following day.</a:t>
            </a:r>
            <a:endParaRPr/>
          </a:p>
          <a:p>
            <a:pPr indent="0" lvl="0" marL="0" rtl="0" algn="l">
              <a:spcBef>
                <a:spcPts val="0"/>
              </a:spcBef>
              <a:spcAft>
                <a:spcPts val="0"/>
              </a:spcAft>
              <a:buNone/>
            </a:pPr>
            <a:r>
              <a:rPr b="0" i="0" lang="cs-CZ" sz="1200">
                <a:solidFill>
                  <a:schemeClr val="dk1"/>
                </a:solidFill>
                <a:latin typeface="Calibri"/>
                <a:ea typeface="Calibri"/>
                <a:cs typeface="Calibri"/>
                <a:sym typeface="Calibri"/>
              </a:rPr>
              <a:t>Compare this ECG with Case #270 showing monomorphic ventricular tachycardia with a left bundle branch block morphology and underlying myocardial infarction. Also, note that the QRS duration in lead II may appear to be normal, with the false appearance of a P wave at the end. However, if you draw lines down from the onset and end of the QRS in simultaneously acquired lead I, you will see that the QRS in lead II is actually close to 200 msec wide and that the terminal deflection is not a P wave, but part of the QRS.</a:t>
            </a:r>
            <a:endParaRPr/>
          </a:p>
          <a:p>
            <a:pPr indent="0" lvl="0" marL="0" rtl="0" algn="l">
              <a:spcBef>
                <a:spcPts val="0"/>
              </a:spcBef>
              <a:spcAft>
                <a:spcPts val="0"/>
              </a:spcAft>
              <a:buNone/>
            </a:pPr>
            <a:r>
              <a:t/>
            </a:r>
            <a:endParaRPr/>
          </a:p>
        </p:txBody>
      </p:sp>
      <p:sp>
        <p:nvSpPr>
          <p:cNvPr id="1042" name="Google Shape;1042;p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9" name="Google Shape;1049;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5" name="Google Shape;1055;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3" name="Google Shape;1063;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3" name="Google Shape;1073;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4" name="Google Shape;1084;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CZ"/>
              <a:t>http://www.cvphysiology.com/Arrhythmias/A016</a:t>
            </a:r>
            <a:endParaRPr/>
          </a:p>
        </p:txBody>
      </p:sp>
      <p:sp>
        <p:nvSpPr>
          <p:cNvPr id="199" name="Google Shape;19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solidFill>
                  <a:srgbClr val="000000"/>
                </a:solidFill>
              </a:rPr>
              <a:t>‹#›</a:t>
            </a:fld>
            <a:endParaRPr>
              <a:solidFill>
                <a:srgbClr val="000000"/>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2" name="Google Shape;1092;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2cedf2be5d9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98" name="Google Shape;1098;g2cedf2be5d9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9" name="Google Shape;1099;g2cedf2be5d9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2cedf2be5d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04" name="Google Shape;1104;g2cedf2be5d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sz="1150">
                <a:solidFill>
                  <a:srgbClr val="050505"/>
                </a:solidFill>
                <a:highlight>
                  <a:srgbClr val="F0F0F0"/>
                </a:highlight>
                <a:latin typeface="Arial"/>
                <a:ea typeface="Arial"/>
                <a:cs typeface="Arial"/>
                <a:sym typeface="Arial"/>
              </a:rPr>
              <a:t>Rytmus: nesinusový</a:t>
            </a:r>
            <a:endParaRPr sz="1150">
              <a:solidFill>
                <a:srgbClr val="050505"/>
              </a:solidFill>
              <a:highlight>
                <a:srgbClr val="F0F0F0"/>
              </a:highlight>
              <a:latin typeface="Arial"/>
              <a:ea typeface="Arial"/>
              <a:cs typeface="Arial"/>
              <a:sym typeface="Arial"/>
            </a:endParaRPr>
          </a:p>
          <a:p>
            <a:pPr indent="0" lvl="0" marL="0" rtl="0" algn="l">
              <a:spcBef>
                <a:spcPts val="0"/>
              </a:spcBef>
              <a:spcAft>
                <a:spcPts val="0"/>
              </a:spcAft>
              <a:buNone/>
            </a:pPr>
            <a:r>
              <a:rPr lang="cs-CZ" sz="1150">
                <a:solidFill>
                  <a:srgbClr val="050505"/>
                </a:solidFill>
                <a:highlight>
                  <a:srgbClr val="F0F0F0"/>
                </a:highlight>
                <a:latin typeface="Arial"/>
                <a:ea typeface="Arial"/>
                <a:cs typeface="Arial"/>
                <a:sym typeface="Arial"/>
              </a:rPr>
              <a:t>Pravidelnost: pravidelný</a:t>
            </a:r>
            <a:endParaRPr sz="1150">
              <a:solidFill>
                <a:srgbClr val="050505"/>
              </a:solidFill>
              <a:highlight>
                <a:srgbClr val="F0F0F0"/>
              </a:highlight>
              <a:latin typeface="Arial"/>
              <a:ea typeface="Arial"/>
              <a:cs typeface="Arial"/>
              <a:sym typeface="Arial"/>
            </a:endParaRPr>
          </a:p>
          <a:p>
            <a:pPr indent="0" lvl="0" marL="0" rtl="0" algn="l">
              <a:spcBef>
                <a:spcPts val="0"/>
              </a:spcBef>
              <a:spcAft>
                <a:spcPts val="0"/>
              </a:spcAft>
              <a:buNone/>
            </a:pPr>
            <a:r>
              <a:rPr lang="cs-CZ" sz="1150">
                <a:solidFill>
                  <a:srgbClr val="050505"/>
                </a:solidFill>
                <a:highlight>
                  <a:srgbClr val="F0F0F0"/>
                </a:highlight>
                <a:latin typeface="Arial"/>
                <a:ea typeface="Arial"/>
                <a:cs typeface="Arial"/>
                <a:sym typeface="Arial"/>
              </a:rPr>
              <a:t>TF: 90 min-1</a:t>
            </a:r>
            <a:endParaRPr sz="1150">
              <a:solidFill>
                <a:srgbClr val="050505"/>
              </a:solidFill>
              <a:highlight>
                <a:srgbClr val="F0F0F0"/>
              </a:highlight>
              <a:latin typeface="Arial"/>
              <a:ea typeface="Arial"/>
              <a:cs typeface="Arial"/>
              <a:sym typeface="Arial"/>
            </a:endParaRPr>
          </a:p>
          <a:p>
            <a:pPr indent="0" lvl="0" marL="0" rtl="0" algn="l">
              <a:spcBef>
                <a:spcPts val="0"/>
              </a:spcBef>
              <a:spcAft>
                <a:spcPts val="0"/>
              </a:spcAft>
              <a:buNone/>
            </a:pPr>
            <a:r>
              <a:rPr lang="cs-CZ" sz="1150">
                <a:solidFill>
                  <a:srgbClr val="050505"/>
                </a:solidFill>
                <a:highlight>
                  <a:srgbClr val="F0F0F0"/>
                </a:highlight>
                <a:latin typeface="Arial"/>
                <a:ea typeface="Arial"/>
                <a:cs typeface="Arial"/>
                <a:sym typeface="Arial"/>
              </a:rPr>
              <a:t>PQ: není</a:t>
            </a:r>
            <a:endParaRPr sz="1150">
              <a:solidFill>
                <a:srgbClr val="050505"/>
              </a:solidFill>
              <a:highlight>
                <a:srgbClr val="F0F0F0"/>
              </a:highlight>
              <a:latin typeface="Arial"/>
              <a:ea typeface="Arial"/>
              <a:cs typeface="Arial"/>
              <a:sym typeface="Arial"/>
            </a:endParaRPr>
          </a:p>
          <a:p>
            <a:pPr indent="0" lvl="0" marL="0" rtl="0" algn="l">
              <a:spcBef>
                <a:spcPts val="0"/>
              </a:spcBef>
              <a:spcAft>
                <a:spcPts val="0"/>
              </a:spcAft>
              <a:buNone/>
            </a:pPr>
            <a:r>
              <a:rPr lang="cs-CZ" sz="1150">
                <a:solidFill>
                  <a:srgbClr val="050505"/>
                </a:solidFill>
                <a:highlight>
                  <a:srgbClr val="F0F0F0"/>
                </a:highlight>
                <a:latin typeface="Arial"/>
                <a:ea typeface="Arial"/>
                <a:cs typeface="Arial"/>
                <a:sym typeface="Arial"/>
              </a:rPr>
              <a:t>QRS: 130 ms</a:t>
            </a:r>
            <a:endParaRPr sz="1150">
              <a:solidFill>
                <a:srgbClr val="050505"/>
              </a:solidFill>
              <a:highlight>
                <a:srgbClr val="F0F0F0"/>
              </a:highlight>
              <a:latin typeface="Arial"/>
              <a:ea typeface="Arial"/>
              <a:cs typeface="Arial"/>
              <a:sym typeface="Arial"/>
            </a:endParaRPr>
          </a:p>
          <a:p>
            <a:pPr indent="0" lvl="0" marL="0" rtl="0" algn="l">
              <a:spcBef>
                <a:spcPts val="0"/>
              </a:spcBef>
              <a:spcAft>
                <a:spcPts val="0"/>
              </a:spcAft>
              <a:buNone/>
            </a:pPr>
            <a:r>
              <a:rPr lang="cs-CZ" sz="1150">
                <a:solidFill>
                  <a:srgbClr val="050505"/>
                </a:solidFill>
                <a:highlight>
                  <a:srgbClr val="F0F0F0"/>
                </a:highlight>
                <a:latin typeface="Arial"/>
                <a:ea typeface="Arial"/>
                <a:cs typeface="Arial"/>
                <a:sym typeface="Arial"/>
              </a:rPr>
              <a:t>Osa: deviace vpravo</a:t>
            </a:r>
            <a:endParaRPr sz="1150">
              <a:solidFill>
                <a:srgbClr val="050505"/>
              </a:solidFill>
              <a:highlight>
                <a:srgbClr val="F0F0F0"/>
              </a:highlight>
              <a:latin typeface="Arial"/>
              <a:ea typeface="Arial"/>
              <a:cs typeface="Arial"/>
              <a:sym typeface="Arial"/>
            </a:endParaRPr>
          </a:p>
          <a:p>
            <a:pPr indent="0" lvl="0" marL="0" rtl="0" algn="l">
              <a:spcBef>
                <a:spcPts val="0"/>
              </a:spcBef>
              <a:spcAft>
                <a:spcPts val="0"/>
              </a:spcAft>
              <a:buNone/>
            </a:pPr>
            <a:r>
              <a:rPr lang="cs-CZ" sz="1150">
                <a:solidFill>
                  <a:srgbClr val="050505"/>
                </a:solidFill>
                <a:highlight>
                  <a:srgbClr val="F0F0F0"/>
                </a:highlight>
                <a:latin typeface="Arial"/>
                <a:ea typeface="Arial"/>
                <a:cs typeface="Arial"/>
                <a:sym typeface="Arial"/>
              </a:rPr>
              <a:t>Patologie: široký QRS komplex, nesinusový rytmus, horní hranice fyziologického tepu až tachykardie, rozštěp kmitu R ve V1–V2, deviace osy, negativní vlny T, stimulační artefakty</a:t>
            </a:r>
            <a:endParaRPr sz="1150">
              <a:solidFill>
                <a:srgbClr val="050505"/>
              </a:solidFill>
              <a:highlight>
                <a:srgbClr val="F0F0F0"/>
              </a:highlight>
              <a:latin typeface="Arial"/>
              <a:ea typeface="Arial"/>
              <a:cs typeface="Arial"/>
              <a:sym typeface="Arial"/>
            </a:endParaRPr>
          </a:p>
          <a:p>
            <a:pPr indent="0" lvl="0" marL="0" rtl="0" algn="l">
              <a:spcBef>
                <a:spcPts val="0"/>
              </a:spcBef>
              <a:spcAft>
                <a:spcPts val="0"/>
              </a:spcAft>
              <a:buNone/>
            </a:pPr>
            <a:r>
              <a:rPr lang="cs-CZ" sz="1150">
                <a:solidFill>
                  <a:srgbClr val="050505"/>
                </a:solidFill>
                <a:highlight>
                  <a:srgbClr val="F0F0F0"/>
                </a:highlight>
                <a:latin typeface="Arial"/>
                <a:ea typeface="Arial"/>
                <a:cs typeface="Arial"/>
                <a:sym typeface="Arial"/>
              </a:rPr>
              <a:t>Pravděpodobná příčina: stimulovaný rytmus, blokáda pravého Tawarova raménka, poruchy převodu</a:t>
            </a:r>
            <a:endParaRPr/>
          </a:p>
        </p:txBody>
      </p:sp>
      <p:sp>
        <p:nvSpPr>
          <p:cNvPr id="1105" name="Google Shape;1105;g2cedf2be5d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2cedf2be5d9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11" name="Google Shape;1111;g2cedf2be5d9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sz="1150">
                <a:solidFill>
                  <a:srgbClr val="050505"/>
                </a:solidFill>
                <a:highlight>
                  <a:srgbClr val="F0F0F0"/>
                </a:highlight>
                <a:latin typeface="Arial"/>
                <a:ea typeface="Arial"/>
                <a:cs typeface="Arial"/>
                <a:sym typeface="Arial"/>
              </a:rPr>
              <a:t>Sinus rhythm (about 90/min) is present with alternating 3:2 AV Wenkebach and 2:1 block, not blocked premature atrial complexes (PACs). Both heart block and blocked PACs can cause "group beating" due to the non-conducted P waves. With AV block (Mobitz I or II), the sinus P waves should come "on time"; with blocked PACs, the premature P waves will come earlier than expected. The ECG is suggestive of both proximal AV disease (3:2 AV Wenckebach pattern) and infranodal disease (right bundle branch block with borderline left axis deviation). During subsequent electrophysiologic study at a time when pure 2:1 AV block was present, a Mobitz II mechanism was noted (HV interval 75 ms in conducted beats) and a dual-chamber pacemaker was implanted.</a:t>
            </a:r>
            <a:endParaRPr/>
          </a:p>
        </p:txBody>
      </p:sp>
      <p:sp>
        <p:nvSpPr>
          <p:cNvPr id="1112" name="Google Shape;1112;g2cedf2be5d9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2cedf2be5d9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18" name="Google Shape;1118;g2cedf2be5d9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cs-CZ"/>
              <a:t>Ekg všeobecne:</a:t>
            </a:r>
            <a:endParaRPr/>
          </a:p>
          <a:p>
            <a:pPr indent="0" lvl="0" marL="0" rtl="0" algn="l">
              <a:lnSpc>
                <a:spcPct val="115000"/>
              </a:lnSpc>
              <a:spcBef>
                <a:spcPts val="0"/>
              </a:spcBef>
              <a:spcAft>
                <a:spcPts val="0"/>
              </a:spcAft>
              <a:buClr>
                <a:schemeClr val="dk1"/>
              </a:buClr>
              <a:buSzPts val="1100"/>
              <a:buFont typeface="Arial"/>
              <a:buNone/>
            </a:pPr>
            <a:r>
              <a:rPr lang="cs-CZ"/>
              <a:t>horizontální ST deprese ve V1-V3</a:t>
            </a:r>
            <a:endParaRPr/>
          </a:p>
          <a:p>
            <a:pPr indent="0" lvl="0" marL="0" rtl="0" algn="l">
              <a:lnSpc>
                <a:spcPct val="115000"/>
              </a:lnSpc>
              <a:spcBef>
                <a:spcPts val="0"/>
              </a:spcBef>
              <a:spcAft>
                <a:spcPts val="0"/>
              </a:spcAft>
              <a:buClr>
                <a:schemeClr val="dk1"/>
              </a:buClr>
              <a:buSzPts val="1100"/>
              <a:buFont typeface="Arial"/>
              <a:buNone/>
            </a:pPr>
            <a:r>
              <a:rPr lang="cs-CZ"/>
              <a:t>dominantní kmit R = R/S &gt; 1 ve V2/V3</a:t>
            </a:r>
            <a:endParaRPr/>
          </a:p>
          <a:p>
            <a:pPr indent="0" lvl="0" marL="0" rtl="0" algn="l">
              <a:lnSpc>
                <a:spcPct val="115000"/>
              </a:lnSpc>
              <a:spcBef>
                <a:spcPts val="0"/>
              </a:spcBef>
              <a:spcAft>
                <a:spcPts val="0"/>
              </a:spcAft>
              <a:buClr>
                <a:schemeClr val="dk1"/>
              </a:buClr>
              <a:buSzPts val="1100"/>
              <a:buFont typeface="Arial"/>
              <a:buNone/>
            </a:pPr>
            <a:r>
              <a:rPr lang="cs-CZ"/>
              <a:t>široké kmity R</a:t>
            </a:r>
            <a:endParaRPr/>
          </a:p>
          <a:p>
            <a:pPr indent="0" lvl="0" marL="0" rtl="0" algn="l">
              <a:lnSpc>
                <a:spcPct val="115000"/>
              </a:lnSpc>
              <a:spcBef>
                <a:spcPts val="0"/>
              </a:spcBef>
              <a:spcAft>
                <a:spcPts val="0"/>
              </a:spcAft>
              <a:buClr>
                <a:schemeClr val="dk1"/>
              </a:buClr>
              <a:buSzPts val="1100"/>
              <a:buFont typeface="Arial"/>
              <a:buNone/>
            </a:pPr>
            <a:r>
              <a:rPr lang="cs-CZ"/>
              <a:t>pozitivní vlny T ve svodech V1-V3</a:t>
            </a:r>
            <a:endParaRPr/>
          </a:p>
          <a:p>
            <a:pPr indent="0" lvl="0" marL="0" rtl="0" algn="l">
              <a:lnSpc>
                <a:spcPct val="115000"/>
              </a:lnSpc>
              <a:spcBef>
                <a:spcPts val="0"/>
              </a:spcBef>
              <a:spcAft>
                <a:spcPts val="0"/>
              </a:spcAft>
              <a:buClr>
                <a:schemeClr val="dk1"/>
              </a:buClr>
              <a:buSzPts val="1100"/>
              <a:buFont typeface="Arial"/>
              <a:buNone/>
            </a:pPr>
            <a:r>
              <a:rPr lang="cs-CZ"/>
              <a:t>ST deprese ve svodech V1-V3</a:t>
            </a:r>
            <a:endParaRPr/>
          </a:p>
          <a:p>
            <a:pPr indent="0" lvl="0" marL="0" rtl="0" algn="l">
              <a:lnSpc>
                <a:spcPct val="115000"/>
              </a:lnSpc>
              <a:spcBef>
                <a:spcPts val="0"/>
              </a:spcBef>
              <a:spcAft>
                <a:spcPts val="0"/>
              </a:spcAft>
              <a:buClr>
                <a:schemeClr val="dk1"/>
              </a:buClr>
              <a:buSzPts val="1100"/>
              <a:buFont typeface="Arial"/>
              <a:buNone/>
            </a:pPr>
            <a:r>
              <a:rPr lang="cs-CZ"/>
              <a:t>ST elevace ve svodech II, III a aVF</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cs-CZ"/>
              <a:t>svody V1-V3 však nepřímo zobrazují “kontralaterální” ST deprese z ischemie zadní stěny</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cs-CZ"/>
              <a:t>STEMI zadní stěny tvoří 15-20 % všech STEMI, většinou se ale jedná o rozšíření infarktu spodní nebo boční stěny</a:t>
            </a:r>
            <a:endParaRPr/>
          </a:p>
          <a:p>
            <a:pPr indent="0" lvl="0" marL="0" rtl="0" algn="l">
              <a:lnSpc>
                <a:spcPct val="115000"/>
              </a:lnSpc>
              <a:spcBef>
                <a:spcPts val="0"/>
              </a:spcBef>
              <a:spcAft>
                <a:spcPts val="0"/>
              </a:spcAft>
              <a:buClr>
                <a:schemeClr val="dk1"/>
              </a:buClr>
              <a:buSzPts val="1100"/>
              <a:buFont typeface="Arial"/>
              <a:buNone/>
            </a:pPr>
            <a:r>
              <a:rPr lang="cs-CZ"/>
              <a:t>izolované STEMI zadní stěny je méně časté (3-11 %)</a:t>
            </a:r>
            <a:endParaRPr/>
          </a:p>
          <a:p>
            <a:pPr indent="0" lvl="0" marL="0" rtl="0" algn="l">
              <a:spcBef>
                <a:spcPts val="0"/>
              </a:spcBef>
              <a:spcAft>
                <a:spcPts val="0"/>
              </a:spcAft>
              <a:buNone/>
            </a:pPr>
            <a:r>
              <a:rPr lang="cs-CZ"/>
              <a:t>Preto na tomto ekg je zadní a spodní</a:t>
            </a:r>
            <a:endParaRPr/>
          </a:p>
        </p:txBody>
      </p:sp>
      <p:sp>
        <p:nvSpPr>
          <p:cNvPr id="1119" name="Google Shape;1119;g2cedf2be5d9_0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5" name="Google Shape;1125;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CZ"/>
              <a:t>https://www.wikiskripta.eu/w/MediaWiki:L%C3%A9ka%C5%99sk%C3%A1_kalkula%C4%8Dka/Cardiac-axis</a:t>
            </a:r>
            <a:endParaRPr/>
          </a:p>
        </p:txBody>
      </p:sp>
      <p:sp>
        <p:nvSpPr>
          <p:cNvPr id="222" name="Google Shape;22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cf527ae286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cf527ae286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u="sng">
                <a:solidFill>
                  <a:schemeClr val="hlink"/>
                </a:solidFill>
                <a:hlinkClick r:id="rId2"/>
              </a:rPr>
              <a:t>https://litfl.com/wp-content/uploads/2018/08/ECG-AXIS-Lead-1-and-aVF-Axis-measurement-QUADRANT-2021-1024x708.png</a:t>
            </a:r>
            <a:endParaRPr/>
          </a:p>
          <a:p>
            <a:pPr indent="0" lvl="0" marL="0" rtl="0" algn="l">
              <a:spcBef>
                <a:spcPts val="0"/>
              </a:spcBef>
              <a:spcAft>
                <a:spcPts val="0"/>
              </a:spcAft>
              <a:buNone/>
            </a:pPr>
            <a:r>
              <a:t/>
            </a:r>
            <a:endParaRPr/>
          </a:p>
          <a:p>
            <a:pPr indent="0" lvl="0" marL="0" rtl="0" algn="l">
              <a:spcBef>
                <a:spcPts val="0"/>
              </a:spcBef>
              <a:spcAft>
                <a:spcPts val="0"/>
              </a:spcAft>
              <a:buNone/>
            </a:pPr>
            <a:r>
              <a:rPr lang="cs-CZ" u="sng">
                <a:solidFill>
                  <a:schemeClr val="hlink"/>
                </a:solidFill>
                <a:hlinkClick r:id="rId3"/>
              </a:rPr>
              <a:t>https://litfl.com/ecg-axis-interpretation/</a:t>
            </a:r>
            <a:endParaRPr/>
          </a:p>
          <a:p>
            <a:pPr indent="0" lvl="0" marL="0" rtl="0" algn="l">
              <a:spcBef>
                <a:spcPts val="0"/>
              </a:spcBef>
              <a:spcAft>
                <a:spcPts val="0"/>
              </a:spcAft>
              <a:buNone/>
            </a:pPr>
            <a:r>
              <a:t/>
            </a:r>
            <a:endParaRPr/>
          </a:p>
        </p:txBody>
      </p:sp>
      <p:sp>
        <p:nvSpPr>
          <p:cNvPr id="232" name="Google Shape;232;g2cf527ae286_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cf527ae286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cf527ae286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g2cf527ae286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128d11ae0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128d11ae01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128d11ae01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128d11ae01_0_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128d11ae01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128d11ae01_0_10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128d11ae01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3128d11ae01_0_1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128d11ae01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128d11ae01_0_20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128d11ae01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128d11ae01_0_2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128d11ae01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128d11ae01_0_30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128d11ae01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128d11ae01_0_3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128d11ae01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128d11ae01_0_40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CZ"/>
              <a:t>Funkční - dlouhého QT intervalu, morfologické – reentry tachykardie. </a:t>
            </a:r>
            <a:endParaRPr/>
          </a:p>
        </p:txBody>
      </p:sp>
      <p:sp>
        <p:nvSpPr>
          <p:cNvPr id="317" name="Google Shape;31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CZ"/>
              <a:t>Úvodna charakteristika AV blokád jako celku a rozdelenie.</a:t>
            </a:r>
            <a:endParaRPr/>
          </a:p>
          <a:p>
            <a:pPr indent="0" lvl="0" marL="0" rtl="0" algn="l">
              <a:spcBef>
                <a:spcPts val="0"/>
              </a:spcBef>
              <a:spcAft>
                <a:spcPts val="0"/>
              </a:spcAft>
              <a:buNone/>
            </a:pPr>
            <a:r>
              <a:rPr lang="cs-CZ"/>
              <a:t>Nakreslit rozdíly mezi blokádami na tabuli </a:t>
            </a:r>
            <a:endParaRPr/>
          </a:p>
        </p:txBody>
      </p:sp>
      <p:sp>
        <p:nvSpPr>
          <p:cNvPr id="331" name="Google Shape;33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CZ"/>
              <a:t>Jednoduchý popis problematiky.</a:t>
            </a:r>
            <a:endParaRPr/>
          </a:p>
        </p:txBody>
      </p:sp>
      <p:sp>
        <p:nvSpPr>
          <p:cNvPr id="342" name="Google Shape;34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CZ"/>
              <a:t>Rozdelenie AV blokády 2. stupňa na podskupiny. Rozdiely. Zdôraznenie vyššej závažnosti Mobitz II.</a:t>
            </a:r>
            <a:endParaRPr/>
          </a:p>
          <a:p>
            <a:pPr indent="0" lvl="0" marL="0" rtl="0" algn="l">
              <a:spcBef>
                <a:spcPts val="0"/>
              </a:spcBef>
              <a:spcAft>
                <a:spcPts val="0"/>
              </a:spcAft>
              <a:buNone/>
            </a:pPr>
            <a:r>
              <a:rPr lang="cs-CZ"/>
              <a:t>Podklady</a:t>
            </a:r>
            <a:endParaRPr/>
          </a:p>
          <a:p>
            <a:pPr indent="0" lvl="0" marL="0" rtl="0" algn="l">
              <a:spcBef>
                <a:spcPts val="0"/>
              </a:spcBef>
              <a:spcAft>
                <a:spcPts val="0"/>
              </a:spcAft>
              <a:buNone/>
            </a:pPr>
            <a:r>
              <a:rPr lang="cs-CZ"/>
              <a:t>http://www.healio.com/cardiology/learn-the-heart/ecg-review/ecg-topic-reviews-and-criteria/second-degree-av-block-type-i-wenkebach-review</a:t>
            </a:r>
            <a:endParaRPr/>
          </a:p>
          <a:p>
            <a:pPr indent="0" lvl="0" marL="0" rtl="0" algn="l">
              <a:spcBef>
                <a:spcPts val="0"/>
              </a:spcBef>
              <a:spcAft>
                <a:spcPts val="0"/>
              </a:spcAft>
              <a:buNone/>
            </a:pPr>
            <a:r>
              <a:rPr lang="cs-CZ"/>
              <a:t>http://www.healio.com/cardiology/learn-the-heart/ecg-review/ecg-topic-reviews-and-criteria/second-degree-av-block-type-ii-review</a:t>
            </a:r>
            <a:endParaRPr/>
          </a:p>
          <a:p>
            <a:pPr indent="0" lvl="0" marL="0" rtl="0" algn="l">
              <a:spcBef>
                <a:spcPts val="0"/>
              </a:spcBef>
              <a:spcAft>
                <a:spcPts val="0"/>
              </a:spcAft>
              <a:buNone/>
            </a:pPr>
            <a:r>
              <a:rPr lang="cs-CZ"/>
              <a:t>https://en.wikipedia.org/wiki/Atrioventricular_block</a:t>
            </a:r>
            <a:endParaRPr/>
          </a:p>
        </p:txBody>
      </p:sp>
      <p:sp>
        <p:nvSpPr>
          <p:cNvPr id="351" name="Google Shape;35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CZ"/>
              <a:t>Ktorý je ktorý?</a:t>
            </a:r>
            <a:endParaRPr/>
          </a:p>
          <a:p>
            <a:pPr indent="0" lvl="0" marL="0" rtl="0" algn="l">
              <a:spcBef>
                <a:spcPts val="0"/>
              </a:spcBef>
              <a:spcAft>
                <a:spcPts val="0"/>
              </a:spcAft>
              <a:buNone/>
            </a:pPr>
            <a:r>
              <a:rPr lang="cs-CZ"/>
              <a:t>Dole je Mobitz I 2:1 , pozor na P vlnu ktorá nasadá na T</a:t>
            </a:r>
            <a:endParaRPr/>
          </a:p>
          <a:p>
            <a:pPr indent="0" lvl="0" marL="0" rtl="0" algn="l">
              <a:spcBef>
                <a:spcPts val="0"/>
              </a:spcBef>
              <a:spcAft>
                <a:spcPts val="0"/>
              </a:spcAft>
              <a:buNone/>
            </a:pPr>
            <a:r>
              <a:t/>
            </a:r>
            <a:endParaRPr/>
          </a:p>
          <a:p>
            <a:pPr indent="0" lvl="0" marL="0" rtl="0" algn="l">
              <a:spcBef>
                <a:spcPts val="0"/>
              </a:spcBef>
              <a:spcAft>
                <a:spcPts val="0"/>
              </a:spcAft>
              <a:buNone/>
            </a:pPr>
            <a:r>
              <a:rPr lang="cs-CZ"/>
              <a:t>Najvyšší stupeň blokády, kedy ešte môžeme hovoriť o Wenckebachových periódach je 3:2, pretože pri nižšom pomere nemôžeme vidieť postupné predlžovanie PQ (intervalu sú len dva). Ak je počet po sebe nasledujúcich PQ intervalov 3 a viac, tu už je možné vidieť postupné predlžovanie PQ intervalu oproti východiskovej hodnote PQ na začiatku cyklu</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62" name="Google Shape;36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CZ"/>
              <a:t>Klasika, popis problematiky, obrazok na ďalšom slide</a:t>
            </a:r>
            <a:endParaRPr/>
          </a:p>
        </p:txBody>
      </p:sp>
      <p:sp>
        <p:nvSpPr>
          <p:cNvPr id="370" name="Google Shape;37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cs-CZ"/>
              <a:t>Dala bych další příklad blokády, slide z původní prezentace jsem nepochopila</a:t>
            </a:r>
            <a:endParaRPr/>
          </a:p>
          <a:p>
            <a:pPr indent="0" lvl="0" marL="0" rtl="0" algn="l">
              <a:spcBef>
                <a:spcPts val="0"/>
              </a:spcBef>
              <a:spcAft>
                <a:spcPts val="0"/>
              </a:spcAft>
              <a:buNone/>
            </a:pPr>
            <a:r>
              <a:rPr lang="cs-CZ"/>
              <a:t>Zkusit popsat dle osnovy:</a:t>
            </a:r>
            <a:endParaRPr/>
          </a:p>
          <a:p>
            <a:pPr indent="0" lvl="0" marL="0" rtl="0" algn="l">
              <a:spcBef>
                <a:spcPts val="0"/>
              </a:spcBef>
              <a:spcAft>
                <a:spcPts val="0"/>
              </a:spcAft>
              <a:buNone/>
            </a:pPr>
            <a:r>
              <a:rPr lang="cs-CZ"/>
              <a:t>Akce srdeční: pravidelná</a:t>
            </a:r>
            <a:endParaRPr/>
          </a:p>
          <a:p>
            <a:pPr indent="0" lvl="0" marL="0" rtl="0" algn="l">
              <a:spcBef>
                <a:spcPts val="0"/>
              </a:spcBef>
              <a:spcAft>
                <a:spcPts val="0"/>
              </a:spcAft>
              <a:buNone/>
            </a:pPr>
            <a:r>
              <a:rPr lang="cs-CZ"/>
              <a:t>Rytmus: sinusový</a:t>
            </a:r>
            <a:endParaRPr/>
          </a:p>
          <a:p>
            <a:pPr indent="0" lvl="0" marL="0" rtl="0" algn="l">
              <a:spcBef>
                <a:spcPts val="0"/>
              </a:spcBef>
              <a:spcAft>
                <a:spcPts val="0"/>
              </a:spcAft>
              <a:buNone/>
            </a:pPr>
            <a:r>
              <a:rPr lang="cs-CZ"/>
              <a:t>Frekvence: approx. 45/min (300/7) </a:t>
            </a:r>
            <a:endParaRPr/>
          </a:p>
          <a:p>
            <a:pPr indent="0" lvl="0" marL="0" rtl="0" algn="l">
              <a:spcBef>
                <a:spcPts val="0"/>
              </a:spcBef>
              <a:spcAft>
                <a:spcPts val="0"/>
              </a:spcAft>
              <a:buNone/>
            </a:pPr>
            <a:r>
              <a:rPr lang="cs-CZ"/>
              <a:t>Vlny P: v normě </a:t>
            </a:r>
            <a:endParaRPr/>
          </a:p>
          <a:p>
            <a:pPr indent="0" lvl="0" marL="0" rtl="0" algn="l">
              <a:spcBef>
                <a:spcPts val="0"/>
              </a:spcBef>
              <a:spcAft>
                <a:spcPts val="0"/>
              </a:spcAft>
              <a:buNone/>
            </a:pPr>
            <a:r>
              <a:rPr lang="cs-CZ"/>
              <a:t>PR: blokáda 2. stupně (typ Mobitz II) 2:1 </a:t>
            </a:r>
            <a:endParaRPr/>
          </a:p>
          <a:p>
            <a:pPr indent="0" lvl="0" marL="0" rtl="0" algn="l">
              <a:spcBef>
                <a:spcPts val="0"/>
              </a:spcBef>
              <a:spcAft>
                <a:spcPts val="0"/>
              </a:spcAft>
              <a:buNone/>
            </a:pPr>
            <a:r>
              <a:rPr lang="cs-CZ"/>
              <a:t>QRS: 110 ms </a:t>
            </a:r>
            <a:endParaRPr/>
          </a:p>
          <a:p>
            <a:pPr indent="0" lvl="0" marL="0" rtl="0" algn="l">
              <a:spcBef>
                <a:spcPts val="0"/>
              </a:spcBef>
              <a:spcAft>
                <a:spcPts val="0"/>
              </a:spcAft>
              <a:buNone/>
            </a:pPr>
            <a:r>
              <a:rPr lang="cs-CZ"/>
              <a:t>ST: elevace V1-V3 </a:t>
            </a:r>
            <a:endParaRPr/>
          </a:p>
          <a:p>
            <a:pPr indent="0" lvl="0" marL="0" rtl="0" algn="l">
              <a:spcBef>
                <a:spcPts val="0"/>
              </a:spcBef>
              <a:spcAft>
                <a:spcPts val="0"/>
              </a:spcAft>
              <a:buNone/>
            </a:pPr>
            <a:r>
              <a:rPr lang="cs-CZ"/>
              <a:t>Vlna T: invertovaná V4-V6 </a:t>
            </a:r>
            <a:endParaRPr/>
          </a:p>
          <a:p>
            <a:pPr indent="0" lvl="0" marL="0" rtl="0" algn="l">
              <a:spcBef>
                <a:spcPts val="0"/>
              </a:spcBef>
              <a:spcAft>
                <a:spcPts val="0"/>
              </a:spcAft>
              <a:buNone/>
            </a:pPr>
            <a:r>
              <a:rPr lang="cs-CZ"/>
              <a:t>QT: v normě </a:t>
            </a:r>
            <a:endParaRPr/>
          </a:p>
          <a:p>
            <a:pPr indent="0" lvl="0" marL="0" rtl="0" algn="l">
              <a:spcBef>
                <a:spcPts val="0"/>
              </a:spcBef>
              <a:spcAft>
                <a:spcPts val="0"/>
              </a:spcAft>
              <a:buNone/>
            </a:pPr>
            <a:r>
              <a:rPr lang="cs-CZ"/>
              <a:t>Osa srdeční: v normě </a:t>
            </a:r>
            <a:endParaRPr/>
          </a:p>
          <a:p>
            <a:pPr indent="0" lvl="0" marL="0" rtl="0" algn="l">
              <a:spcBef>
                <a:spcPts val="0"/>
              </a:spcBef>
              <a:spcAft>
                <a:spcPts val="0"/>
              </a:spcAft>
              <a:buNone/>
            </a:pPr>
            <a:r>
              <a:rPr lang="cs-CZ"/>
              <a:t>Závěr: známky IM přední stěny, blokáda 2. stupně typ Mobitz II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cs-CZ"/>
              <a:t>*Ze zdroje: </a:t>
            </a:r>
            <a:r>
              <a:rPr b="0" i="0" lang="cs-CZ" sz="1200">
                <a:solidFill>
                  <a:schemeClr val="dk1"/>
                </a:solidFill>
                <a:latin typeface="Calibri"/>
                <a:ea typeface="Calibri"/>
                <a:cs typeface="Calibri"/>
                <a:sym typeface="Calibri"/>
              </a:rPr>
              <a:t>This ECG shows sinus rhythm (P wave rate is 90/min) with 2:1 AV block with a ventricular rate of 45/min. Prolonged AV conduction (PR interval of 280 milliseconds) in the conducted beats suggests a nodal mechanism, although the QRS duration is somewhat wide (110-120 milliseconds), also raising question of infranodal block. Prominent anterolateral T wave inversions are noted, raising consideration of ischemia/myocardial infarction (MI) superimposed on the LVH pattern. The QT interval is borderline prolonged for the rate.The patient, in fact, ruled in for a non-Q-wave MI. He underwent cardiac catheterization and was found to have multiple coronary artery lesions with a reduced left ventricular ejection fraction of 45 percent. Because of multiple co-morbid conditions, he was not a candidate for coronary artery bypass graft surgery and was treated medically. </a:t>
            </a:r>
            <a:endParaRPr/>
          </a:p>
        </p:txBody>
      </p:sp>
      <p:sp>
        <p:nvSpPr>
          <p:cNvPr id="384" name="Google Shape;384;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CZ"/>
              <a:t>Rozdelenie problematiky.</a:t>
            </a:r>
            <a:endParaRPr/>
          </a:p>
          <a:p>
            <a:pPr indent="0" lvl="0" marL="0" rtl="0" algn="l">
              <a:spcBef>
                <a:spcPts val="0"/>
              </a:spcBef>
              <a:spcAft>
                <a:spcPts val="0"/>
              </a:spcAft>
              <a:buNone/>
            </a:pPr>
            <a:r>
              <a:rPr lang="cs-CZ"/>
              <a:t>Podklady</a:t>
            </a:r>
            <a:endParaRPr/>
          </a:p>
          <a:p>
            <a:pPr indent="0" lvl="0" marL="0" rtl="0" algn="l">
              <a:spcBef>
                <a:spcPts val="0"/>
              </a:spcBef>
              <a:spcAft>
                <a:spcPts val="0"/>
              </a:spcAft>
              <a:buNone/>
            </a:pPr>
            <a:r>
              <a:rPr lang="cs-CZ"/>
              <a:t>BLRT + BPRT</a:t>
            </a:r>
            <a:endParaRPr/>
          </a:p>
          <a:p>
            <a:pPr indent="0" lvl="0" marL="0" rtl="0" algn="l">
              <a:spcBef>
                <a:spcPts val="0"/>
              </a:spcBef>
              <a:spcAft>
                <a:spcPts val="0"/>
              </a:spcAft>
              <a:buNone/>
            </a:pPr>
            <a:r>
              <a:rPr lang="cs-CZ"/>
              <a:t>https://lifeinthefastlane.com/ecg-library/basics/right-bundle-branch-block/</a:t>
            </a:r>
            <a:endParaRPr/>
          </a:p>
          <a:p>
            <a:pPr indent="0" lvl="0" marL="0" rtl="0" algn="l">
              <a:spcBef>
                <a:spcPts val="0"/>
              </a:spcBef>
              <a:spcAft>
                <a:spcPts val="0"/>
              </a:spcAft>
              <a:buNone/>
            </a:pPr>
            <a:r>
              <a:rPr lang="cs-CZ"/>
              <a:t>https://lifeinthefastlane.com/ecg-library/basics/left-bundle-branch-block/</a:t>
            </a:r>
            <a:endParaRPr/>
          </a:p>
          <a:p>
            <a:pPr indent="0" lvl="0" marL="0" rtl="0" algn="l">
              <a:spcBef>
                <a:spcPts val="0"/>
              </a:spcBef>
              <a:spcAft>
                <a:spcPts val="0"/>
              </a:spcAft>
              <a:buNone/>
            </a:pPr>
            <a:r>
              <a:rPr lang="cs-CZ"/>
              <a:t>LAH+LPH</a:t>
            </a:r>
            <a:endParaRPr/>
          </a:p>
          <a:p>
            <a:pPr indent="0" lvl="0" marL="0" rtl="0" algn="l">
              <a:spcBef>
                <a:spcPts val="0"/>
              </a:spcBef>
              <a:spcAft>
                <a:spcPts val="0"/>
              </a:spcAft>
              <a:buNone/>
            </a:pPr>
            <a:r>
              <a:rPr lang="cs-CZ"/>
              <a:t>https://lifeinthefastlane.com/ecg-library/basics/left-anterior-fascicular-block/</a:t>
            </a:r>
            <a:endParaRPr/>
          </a:p>
          <a:p>
            <a:pPr indent="0" lvl="0" marL="0" rtl="0" algn="l">
              <a:spcBef>
                <a:spcPts val="0"/>
              </a:spcBef>
              <a:spcAft>
                <a:spcPts val="0"/>
              </a:spcAft>
              <a:buNone/>
            </a:pPr>
            <a:r>
              <a:rPr lang="cs-CZ"/>
              <a:t>https://lifeinthefastlane.com/ecg-library/basics/left-posterior-fascicular-block/</a:t>
            </a:r>
            <a:endParaRPr/>
          </a:p>
          <a:p>
            <a:pPr indent="0" lvl="0" marL="0" rtl="0" algn="l">
              <a:spcBef>
                <a:spcPts val="0"/>
              </a:spcBef>
              <a:spcAft>
                <a:spcPts val="0"/>
              </a:spcAft>
              <a:buNone/>
            </a:pPr>
            <a:r>
              <a:rPr lang="cs-CZ"/>
              <a:t>Bifascikulárne blokády</a:t>
            </a:r>
            <a:endParaRPr/>
          </a:p>
          <a:p>
            <a:pPr indent="0" lvl="0" marL="0" rtl="0" algn="l">
              <a:spcBef>
                <a:spcPts val="0"/>
              </a:spcBef>
              <a:spcAft>
                <a:spcPts val="0"/>
              </a:spcAft>
              <a:buNone/>
            </a:pPr>
            <a:r>
              <a:rPr lang="cs-CZ"/>
              <a:t>https://lifeinthefastlane.com/ecg-library/basics/bifascicular-block/</a:t>
            </a:r>
            <a:endParaRPr/>
          </a:p>
          <a:p>
            <a:pPr indent="0" lvl="0" marL="0" rtl="0" algn="l">
              <a:spcBef>
                <a:spcPts val="0"/>
              </a:spcBef>
              <a:spcAft>
                <a:spcPts val="0"/>
              </a:spcAft>
              <a:buNone/>
            </a:pPr>
            <a:r>
              <a:rPr lang="cs-CZ"/>
              <a:t>Trifascikulárna blokáda</a:t>
            </a:r>
            <a:endParaRPr/>
          </a:p>
          <a:p>
            <a:pPr indent="0" lvl="0" marL="0" rtl="0" algn="l">
              <a:spcBef>
                <a:spcPts val="0"/>
              </a:spcBef>
              <a:spcAft>
                <a:spcPts val="0"/>
              </a:spcAft>
              <a:buNone/>
            </a:pPr>
            <a:r>
              <a:rPr lang="cs-CZ"/>
              <a:t>https://lifeinthefastlane.com/ecg-library/trifascicular-block/</a:t>
            </a:r>
            <a:endParaRPr/>
          </a:p>
          <a:p>
            <a:pPr indent="0" lvl="0" marL="0" rtl="0" algn="l">
              <a:spcBef>
                <a:spcPts val="0"/>
              </a:spcBef>
              <a:spcAft>
                <a:spcPts val="0"/>
              </a:spcAft>
              <a:buNone/>
            </a:pPr>
            <a:r>
              <a:t/>
            </a:r>
            <a:endParaRPr/>
          </a:p>
        </p:txBody>
      </p:sp>
      <p:sp>
        <p:nvSpPr>
          <p:cNvPr id="392" name="Google Shape;39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CZ"/>
              <a:t>Cvičenie, kreslenie QRS komplexu vo V1 a V6 svodoch.</a:t>
            </a:r>
            <a:endParaRPr/>
          </a:p>
          <a:p>
            <a:pPr indent="0" lvl="0" marL="0" rtl="0" algn="l">
              <a:spcBef>
                <a:spcPts val="0"/>
              </a:spcBef>
              <a:spcAft>
                <a:spcPts val="0"/>
              </a:spcAft>
              <a:buNone/>
            </a:pPr>
            <a:r>
              <a:rPr lang="cs-CZ"/>
              <a:t>https://www.jfmed.uniba.sk/fileadmin/jlf/Pracoviska/ustav-patologickej-fyziologie/07Pregradualne_studium/01Vseobecne_lekarstvo/04Handouty_a_prednasky/Elektronicka_ucebnica_PF/Elektrokardiografia_FINAL.pdf</a:t>
            </a:r>
            <a:endParaRPr/>
          </a:p>
          <a:p>
            <a:pPr indent="0" lvl="0" marL="0" rtl="0" algn="l">
              <a:spcBef>
                <a:spcPts val="0"/>
              </a:spcBef>
              <a:spcAft>
                <a:spcPts val="0"/>
              </a:spcAft>
              <a:buNone/>
            </a:pPr>
            <a:r>
              <a:rPr lang="cs-CZ"/>
              <a:t>Na strane 76.</a:t>
            </a:r>
            <a:endParaRPr/>
          </a:p>
        </p:txBody>
      </p:sp>
      <p:sp>
        <p:nvSpPr>
          <p:cNvPr id="401" name="Google Shape;401;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cf527ae28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cf527ae28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a:t>https://www.wikiskripta.eu/w/Soubor:ParametryEKG.png</a:t>
            </a:r>
            <a:endParaRPr/>
          </a:p>
        </p:txBody>
      </p:sp>
      <p:sp>
        <p:nvSpPr>
          <p:cNvPr id="121" name="Google Shape;121;g2cf527ae286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cs-CZ" sz="1200"/>
              <a:t>Opäť cvičenie s kreslením QRS komplexov.</a:t>
            </a:r>
            <a:endParaRPr/>
          </a:p>
          <a:p>
            <a:pPr indent="0" lvl="0" marL="0" marR="0" rtl="0" algn="l">
              <a:lnSpc>
                <a:spcPct val="100000"/>
              </a:lnSpc>
              <a:spcBef>
                <a:spcPts val="0"/>
              </a:spcBef>
              <a:spcAft>
                <a:spcPts val="0"/>
              </a:spcAft>
              <a:buClr>
                <a:schemeClr val="dk1"/>
              </a:buClr>
              <a:buSzPts val="1200"/>
              <a:buFont typeface="Calibri"/>
              <a:buNone/>
            </a:pPr>
            <a:r>
              <a:rPr lang="cs-CZ" sz="1200"/>
              <a:t>https://www.jfmed.uniba.sk/fileadmin/jlf/Pracoviska/ustav-patologickej-fyziologie/07Pregradualne_studium/01Vseobecne_lekarstvo/04Handouty_a_prednasky/Elektronicka_ucebnica_PF/Elektrokardiografia_FINAL.pdf</a:t>
            </a:r>
            <a:endParaRPr/>
          </a:p>
          <a:p>
            <a:pPr indent="0" lvl="0" marL="0" marR="0" rtl="0" algn="l">
              <a:lnSpc>
                <a:spcPct val="100000"/>
              </a:lnSpc>
              <a:spcBef>
                <a:spcPts val="0"/>
              </a:spcBef>
              <a:spcAft>
                <a:spcPts val="0"/>
              </a:spcAft>
              <a:buClr>
                <a:schemeClr val="dk1"/>
              </a:buClr>
              <a:buSzPts val="1200"/>
              <a:buFont typeface="Calibri"/>
              <a:buNone/>
            </a:pPr>
            <a:r>
              <a:rPr lang="cs-CZ" sz="1200"/>
              <a:t>Popis, strana 75.</a:t>
            </a:r>
            <a:endParaRPr/>
          </a:p>
          <a:p>
            <a:pPr indent="0" lvl="0" marL="0" rtl="0" algn="l">
              <a:spcBef>
                <a:spcPts val="0"/>
              </a:spcBef>
              <a:spcAft>
                <a:spcPts val="0"/>
              </a:spcAft>
              <a:buNone/>
            </a:pPr>
            <a:r>
              <a:t/>
            </a:r>
            <a:endParaRPr/>
          </a:p>
        </p:txBody>
      </p:sp>
      <p:sp>
        <p:nvSpPr>
          <p:cNvPr id="411" name="Google Shape;411;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0" i="0" lang="cs-CZ" sz="1200">
                <a:solidFill>
                  <a:schemeClr val="dk1"/>
                </a:solidFill>
                <a:latin typeface="Calibri"/>
                <a:ea typeface="Calibri"/>
                <a:cs typeface="Calibri"/>
                <a:sym typeface="Calibri"/>
              </a:rPr>
              <a:t>HABERL, Ralph. </a:t>
            </a:r>
            <a:r>
              <a:rPr b="0" i="1" lang="cs-CZ" sz="1200">
                <a:solidFill>
                  <a:schemeClr val="dk1"/>
                </a:solidFill>
                <a:latin typeface="Calibri"/>
                <a:ea typeface="Calibri"/>
                <a:cs typeface="Calibri"/>
                <a:sym typeface="Calibri"/>
              </a:rPr>
              <a:t>EKG do kapsy</a:t>
            </a:r>
            <a:r>
              <a:rPr b="0" i="0" lang="cs-CZ" sz="1200">
                <a:solidFill>
                  <a:schemeClr val="dk1"/>
                </a:solidFill>
                <a:latin typeface="Calibri"/>
                <a:ea typeface="Calibri"/>
                <a:cs typeface="Calibri"/>
                <a:sym typeface="Calibri"/>
              </a:rPr>
              <a:t>. Praha: Grada, 2012. ISBN 978-80-247-4192-5.</a:t>
            </a:r>
            <a:endParaRPr/>
          </a:p>
        </p:txBody>
      </p:sp>
      <p:sp>
        <p:nvSpPr>
          <p:cNvPr id="473" name="Google Shape;473;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cs-CZ"/>
              <a:t>Vrozená přídatná dráha (Kentův svazek) – vzruh se touto cestou cestou pohybuje pomalu avšak bez zpomalení v AV uzlu (jako vzruch šířící se fyziologickou cestou) =&gt; vznik delta vlny na začátku QRS</a:t>
            </a:r>
            <a:endParaRPr/>
          </a:p>
          <a:p>
            <a:pPr indent="0" lvl="0" marL="0" marR="0" rtl="0" algn="l">
              <a:lnSpc>
                <a:spcPct val="100000"/>
              </a:lnSpc>
              <a:spcBef>
                <a:spcPts val="0"/>
              </a:spcBef>
              <a:spcAft>
                <a:spcPts val="0"/>
              </a:spcAft>
              <a:buClr>
                <a:schemeClr val="dk1"/>
              </a:buClr>
              <a:buSzPts val="1200"/>
              <a:buFont typeface="Calibri"/>
              <a:buNone/>
            </a:pPr>
            <a:r>
              <a:rPr i="1" lang="cs-CZ" sz="1200">
                <a:solidFill>
                  <a:schemeClr val="dk1"/>
                </a:solidFill>
                <a:latin typeface="Calibri"/>
                <a:ea typeface="Calibri"/>
                <a:cs typeface="Calibri"/>
                <a:sym typeface="Calibri"/>
              </a:rPr>
              <a:t>Znaky na EKG:  Krátký PR interval, </a:t>
            </a:r>
            <a:r>
              <a:rPr b="1" i="1" lang="cs-CZ" sz="1200">
                <a:solidFill>
                  <a:schemeClr val="dk1"/>
                </a:solidFill>
                <a:latin typeface="Calibri"/>
                <a:ea typeface="Calibri"/>
                <a:cs typeface="Calibri"/>
                <a:sym typeface="Calibri"/>
              </a:rPr>
              <a:t>delta vlna</a:t>
            </a:r>
            <a:r>
              <a:rPr i="1" lang="cs-CZ" sz="1200">
                <a:solidFill>
                  <a:schemeClr val="dk1"/>
                </a:solidFill>
                <a:latin typeface="Calibri"/>
                <a:ea typeface="Calibri"/>
                <a:cs typeface="Calibri"/>
                <a:sym typeface="Calibri"/>
              </a:rPr>
              <a:t>, prodloužení QRS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595" name="Google Shape;595;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3128d11ae0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3128d11ae01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128d11ae01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3128d11ae01_1_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3128d11ae01_1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3128d11ae01_1_1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CZ"/>
              <a:t>Zdroj obr. : http://www.zachranarivlockari.wz.cz/index.php?obsah=arytmie.php&amp;menu=okruhy</a:t>
            </a:r>
            <a:endParaRPr/>
          </a:p>
        </p:txBody>
      </p:sp>
      <p:sp>
        <p:nvSpPr>
          <p:cNvPr id="134" name="Google Shape;13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128d11ae01_1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3128d11ae01_1_1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128d11ae01_1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3128d11ae01_1_20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3128d11ae01_1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3128d11ae01_1_2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128d11ae01_1_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3128d11ae01_1_5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3128d11ae01_1_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3128d11ae01_1_5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1" name="Google Shape;67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9" name="Google Shape;67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CZ"/>
              <a:t>Zdroje obr. </a:t>
            </a:r>
            <a:r>
              <a:rPr lang="cs-CZ" u="sng">
                <a:solidFill>
                  <a:schemeClr val="hlink"/>
                </a:solidFill>
                <a:hlinkClick r:id="rId2"/>
              </a:rPr>
              <a:t>http://www.wikiskripta.eu/index.php/Soubor:Ekg_normal.jpg</a:t>
            </a:r>
            <a:endParaRPr/>
          </a:p>
          <a:p>
            <a:pPr indent="0" lvl="0" marL="0" rtl="0" algn="l">
              <a:spcBef>
                <a:spcPts val="0"/>
              </a:spcBef>
              <a:spcAft>
                <a:spcPts val="0"/>
              </a:spcAft>
              <a:buNone/>
            </a:pPr>
            <a:r>
              <a:rPr lang="cs-CZ" sz="1100">
                <a:latin typeface="Arial"/>
                <a:ea typeface="Arial"/>
                <a:cs typeface="Arial"/>
                <a:sym typeface="Arial"/>
              </a:rPr>
              <a:t>rozdíl mezi vzdálenostmi R-R a průměrem menší než 0,16 s, označíme akci jako </a:t>
            </a:r>
            <a:r>
              <a:rPr b="1" lang="cs-CZ" sz="1100">
                <a:latin typeface="Arial"/>
                <a:ea typeface="Arial"/>
                <a:cs typeface="Arial"/>
                <a:sym typeface="Arial"/>
              </a:rPr>
              <a:t>pravidelnou</a:t>
            </a:r>
            <a:r>
              <a:rPr lang="cs-CZ" sz="1100">
                <a:latin typeface="Arial"/>
                <a:ea typeface="Arial"/>
                <a:cs typeface="Arial"/>
                <a:sym typeface="Arial"/>
              </a:rPr>
              <a:t> = v normě</a:t>
            </a:r>
            <a:endParaRPr/>
          </a:p>
          <a:p>
            <a:pPr indent="0" lvl="0" marL="0" rtl="0" algn="l">
              <a:spcBef>
                <a:spcPts val="0"/>
              </a:spcBef>
              <a:spcAft>
                <a:spcPts val="0"/>
              </a:spcAft>
              <a:buNone/>
            </a:pPr>
            <a:r>
              <a:rPr lang="cs-CZ" sz="1100">
                <a:latin typeface="Arial"/>
                <a:ea typeface="Arial"/>
                <a:cs typeface="Arial"/>
                <a:sym typeface="Arial"/>
              </a:rPr>
              <a:t>pokud se v záznamu vyskytuje pouze jedna</a:t>
            </a:r>
            <a:r>
              <a:rPr lang="cs-CZ" sz="1100">
                <a:uFill>
                  <a:noFill/>
                </a:uFill>
                <a:latin typeface="Arial"/>
                <a:ea typeface="Arial"/>
                <a:cs typeface="Arial"/>
                <a:sym typeface="Arial"/>
                <a:hlinkClick r:id="rId3"/>
              </a:rPr>
              <a:t> </a:t>
            </a:r>
            <a:r>
              <a:rPr lang="cs-CZ" sz="1100" u="sng">
                <a:solidFill>
                  <a:schemeClr val="hlink"/>
                </a:solidFill>
                <a:latin typeface="Arial"/>
                <a:ea typeface="Arial"/>
                <a:cs typeface="Arial"/>
                <a:sym typeface="Arial"/>
                <a:hlinkClick r:id="rId4"/>
              </a:rPr>
              <a:t>extrasystola</a:t>
            </a:r>
            <a:r>
              <a:rPr lang="cs-CZ" sz="1100">
                <a:latin typeface="Arial"/>
                <a:ea typeface="Arial"/>
                <a:cs typeface="Arial"/>
                <a:sym typeface="Arial"/>
              </a:rPr>
              <a:t> a ostatní vzdálenosti jsou v normě, zapíšeme </a:t>
            </a:r>
            <a:r>
              <a:rPr b="1" lang="cs-CZ" sz="1100">
                <a:latin typeface="Arial"/>
                <a:ea typeface="Arial"/>
                <a:cs typeface="Arial"/>
                <a:sym typeface="Arial"/>
              </a:rPr>
              <a:t>akce je pravidelná s jednou extrasystolou</a:t>
            </a:r>
            <a:r>
              <a:rPr lang="cs-CZ" sz="1100">
                <a:latin typeface="Arial"/>
                <a:ea typeface="Arial"/>
                <a:cs typeface="Arial"/>
                <a:sym typeface="Arial"/>
              </a:rPr>
              <a:t>.</a:t>
            </a:r>
            <a:endParaRPr/>
          </a:p>
        </p:txBody>
      </p:sp>
      <p:sp>
        <p:nvSpPr>
          <p:cNvPr id="147" name="Google Shape;14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9" name="Google Shape;689;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7" name="Google Shape;697;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6" name="Google Shape;71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cf527ae286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2cf527ae286_0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u="sng">
                <a:solidFill>
                  <a:schemeClr val="hlink"/>
                </a:solidFill>
                <a:hlinkClick r:id="rId2"/>
              </a:rPr>
              <a:t>https://ecgwaves.com/wp-content/uploads/2016/09/ecg-localization-myocardial-infarction-stemi-ischemia-coronary-artery-occlusion.jpg</a:t>
            </a:r>
            <a:endParaRPr/>
          </a:p>
          <a:p>
            <a:pPr indent="0" lvl="0" marL="0" rtl="0" algn="l">
              <a:spcBef>
                <a:spcPts val="0"/>
              </a:spcBef>
              <a:spcAft>
                <a:spcPts val="0"/>
              </a:spcAft>
              <a:buNone/>
            </a:pPr>
            <a:r>
              <a:t/>
            </a:r>
            <a:endParaRPr/>
          </a:p>
        </p:txBody>
      </p:sp>
      <p:sp>
        <p:nvSpPr>
          <p:cNvPr id="749" name="Google Shape;749;g2cf527ae286_0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cf527ae286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2cf527ae286_0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u="sng">
                <a:solidFill>
                  <a:schemeClr val="hlink"/>
                </a:solidFill>
                <a:hlinkClick r:id="rId2"/>
              </a:rPr>
              <a:t>https://i.pinimg.com/736x/0f/0e/79/0f0e7918bb9c959777e4b91ec9eab16b.jpg</a:t>
            </a:r>
            <a:endParaRPr/>
          </a:p>
          <a:p>
            <a:pPr indent="0" lvl="0" marL="0" rtl="0" algn="l">
              <a:spcBef>
                <a:spcPts val="0"/>
              </a:spcBef>
              <a:spcAft>
                <a:spcPts val="0"/>
              </a:spcAft>
              <a:buNone/>
            </a:pPr>
            <a:r>
              <a:t/>
            </a:r>
            <a:endParaRPr/>
          </a:p>
        </p:txBody>
      </p:sp>
      <p:sp>
        <p:nvSpPr>
          <p:cNvPr id="755" name="Google Shape;755;g2cf527ae286_0_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0" name="Google Shape;760;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7" name="Google Shape;767;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2cf527ae286_0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2cf527ae286_0_1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8" name="Google Shape;778;g2cf527ae286_0_1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6" name="Google Shape;78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CZ"/>
              <a:t>Zdroje obr. : http://www.stefajir.cz/?q=sinusova-tachykardie-ekg , http://www.stefajir.cz/?q=sinusova-bradykardie-ekg</a:t>
            </a:r>
            <a:endParaRPr/>
          </a:p>
        </p:txBody>
      </p:sp>
      <p:sp>
        <p:nvSpPr>
          <p:cNvPr id="160" name="Google Shape;16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1" name="Google Shape;79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9" name="Google Shape;799;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7" name="Google Shape;807;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cf527ae286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2cf527ae286_0_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u="sng">
                <a:solidFill>
                  <a:schemeClr val="hlink"/>
                </a:solidFill>
                <a:hlinkClick r:id="rId2"/>
              </a:rPr>
              <a:t>https://upload.wikimedia.org/wikipedia/commons/c/cb/Action_potential_ventr_myocyte.gif</a:t>
            </a:r>
            <a:endParaRPr/>
          </a:p>
          <a:p>
            <a:pPr indent="0" lvl="0" marL="0" rtl="0" algn="l">
              <a:spcBef>
                <a:spcPts val="0"/>
              </a:spcBef>
              <a:spcAft>
                <a:spcPts val="0"/>
              </a:spcAft>
              <a:buNone/>
            </a:pPr>
            <a:r>
              <a:t/>
            </a:r>
            <a:endParaRPr/>
          </a:p>
        </p:txBody>
      </p:sp>
      <p:sp>
        <p:nvSpPr>
          <p:cNvPr id="815" name="Google Shape;815;g2cf527ae286_0_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1" name="Google Shape;821;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7" name="Google Shape;827;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6" name="Google Shape;836;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2cf527ae286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2cf527ae286_0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u="sng">
                <a:solidFill>
                  <a:schemeClr val="hlink"/>
                </a:solidFill>
                <a:hlinkClick r:id="rId2"/>
              </a:rPr>
              <a:t>https://litfl.com/wp-content/uploads/2021/04/PushPull-K-ECG.png</a:t>
            </a:r>
            <a:endParaRPr/>
          </a:p>
          <a:p>
            <a:pPr indent="0" lvl="0" marL="0" rtl="0" algn="l">
              <a:spcBef>
                <a:spcPts val="0"/>
              </a:spcBef>
              <a:spcAft>
                <a:spcPts val="0"/>
              </a:spcAft>
              <a:buNone/>
            </a:pPr>
            <a:r>
              <a:t/>
            </a:r>
            <a:endParaRPr/>
          </a:p>
        </p:txBody>
      </p:sp>
      <p:sp>
        <p:nvSpPr>
          <p:cNvPr id="845" name="Google Shape;845;g2cf527ae286_0_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2cf527ae286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2cf527ae286_0_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u="sng">
                <a:solidFill>
                  <a:schemeClr val="hlink"/>
                </a:solidFill>
                <a:hlinkClick r:id="rId2"/>
              </a:rPr>
              <a:t>https://litfl.com/wp-content/uploads/2021/04/Screen-Shot-2021-04-26-at-11.03.39-am-768x516.png</a:t>
            </a:r>
            <a:endParaRPr/>
          </a:p>
          <a:p>
            <a:pPr indent="0" lvl="0" marL="0" rtl="0" algn="l">
              <a:spcBef>
                <a:spcPts val="0"/>
              </a:spcBef>
              <a:spcAft>
                <a:spcPts val="0"/>
              </a:spcAft>
              <a:buNone/>
            </a:pPr>
            <a:r>
              <a:t/>
            </a:r>
            <a:endParaRPr/>
          </a:p>
        </p:txBody>
      </p:sp>
      <p:sp>
        <p:nvSpPr>
          <p:cNvPr id="853" name="Google Shape;853;g2cf527ae286_0_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0" name="Google Shape;860;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1" name="Google Shape;861;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CZ"/>
              <a:t>Zdroj obr. http://www.stefajir.cz/?q=ekg-z-praxe-36</a:t>
            </a:r>
            <a:endParaRPr/>
          </a:p>
          <a:p>
            <a:pPr indent="0" lvl="0" marL="0" rtl="0" algn="l">
              <a:spcBef>
                <a:spcPts val="0"/>
              </a:spcBef>
              <a:spcAft>
                <a:spcPts val="0"/>
              </a:spcAft>
              <a:buNone/>
            </a:pPr>
            <a:r>
              <a:rPr lang="cs-CZ"/>
              <a:t>SF cca 75/min</a:t>
            </a:r>
            <a:endParaRPr/>
          </a:p>
        </p:txBody>
      </p:sp>
      <p:sp>
        <p:nvSpPr>
          <p:cNvPr id="173" name="Google Shape;17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2cf527ae286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2cf527ae286_0_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u="sng">
                <a:solidFill>
                  <a:schemeClr val="hlink"/>
                </a:solidFill>
                <a:hlinkClick r:id="rId2"/>
              </a:rPr>
              <a:t>https://dthezntil550i.cloudfront.net/m8/latest/m82202231308141770004189811/1280_960/54ed92ed-123e-4321-82db-4d92f8d461e7.jpg</a:t>
            </a:r>
            <a:endParaRPr/>
          </a:p>
          <a:p>
            <a:pPr indent="0" lvl="0" marL="0" rtl="0" algn="l">
              <a:spcBef>
                <a:spcPts val="0"/>
              </a:spcBef>
              <a:spcAft>
                <a:spcPts val="0"/>
              </a:spcAft>
              <a:buNone/>
            </a:pPr>
            <a:r>
              <a:t/>
            </a:r>
            <a:endParaRPr/>
          </a:p>
        </p:txBody>
      </p:sp>
      <p:sp>
        <p:nvSpPr>
          <p:cNvPr id="872" name="Google Shape;872;g2cf527ae286_0_9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2cf527ae286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2cf527ae286_0_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0" name="Google Shape;880;g2cf527ae286_0_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2cf527ae286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2cf527ae286_0_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8" name="Google Shape;888;g2cf527ae286_0_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6" name="Google Shape;896;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1" name="Google Shape;901;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2cf527ae286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2cf527ae286_0_1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u="sng">
                <a:solidFill>
                  <a:schemeClr val="hlink"/>
                </a:solidFill>
                <a:hlinkClick r:id="rId2"/>
              </a:rPr>
              <a:t>https://upload.wikimedia.org/wikipedia/commons/e/e7/Gray503.png</a:t>
            </a:r>
            <a:endParaRPr/>
          </a:p>
          <a:p>
            <a:pPr indent="0" lvl="0" marL="0" rtl="0" algn="l">
              <a:spcBef>
                <a:spcPts val="0"/>
              </a:spcBef>
              <a:spcAft>
                <a:spcPts val="0"/>
              </a:spcAft>
              <a:buNone/>
            </a:pPr>
            <a:r>
              <a:t/>
            </a:r>
            <a:endParaRPr/>
          </a:p>
        </p:txBody>
      </p:sp>
      <p:sp>
        <p:nvSpPr>
          <p:cNvPr id="910" name="Google Shape;910;g2cf527ae286_0_10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2cf527ae286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2cf527ae286_0_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cs-CZ" u="sng">
                <a:solidFill>
                  <a:schemeClr val="hlink"/>
                </a:solidFill>
                <a:hlinkClick r:id="rId2"/>
              </a:rPr>
              <a:t>https://www.stefajir.cz/files/Nalez_01_Plicni_Embolie.png</a:t>
            </a:r>
            <a:endParaRPr/>
          </a:p>
          <a:p>
            <a:pPr indent="0" lvl="0" marL="0" rtl="0" algn="l">
              <a:spcBef>
                <a:spcPts val="0"/>
              </a:spcBef>
              <a:spcAft>
                <a:spcPts val="0"/>
              </a:spcAft>
              <a:buNone/>
            </a:pPr>
            <a:r>
              <a:t/>
            </a:r>
            <a:endParaRPr/>
          </a:p>
        </p:txBody>
      </p:sp>
      <p:sp>
        <p:nvSpPr>
          <p:cNvPr id="918" name="Google Shape;918;g2cf527ae286_0_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5" name="Google Shape;925;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7" name="Google Shape;937;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3128d11ae01_1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3" name="Google Shape;943;g3128d11ae01_1_3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á snímka" type="title">
  <p:cSld name="TITLE">
    <p:spTree>
      <p:nvGrpSpPr>
        <p:cNvPr id="16" name="Shape 16"/>
        <p:cNvGrpSpPr/>
        <p:nvPr/>
      </p:nvGrpSpPr>
      <p:grpSpPr>
        <a:xfrm>
          <a:off x="0" y="0"/>
          <a:ext cx="0" cy="0"/>
          <a:chOff x="0" y="0"/>
          <a:chExt cx="0" cy="0"/>
        </a:xfrm>
      </p:grpSpPr>
      <p:sp>
        <p:nvSpPr>
          <p:cNvPr id="17" name="Google Shape;17;p86"/>
          <p:cNvSpPr/>
          <p:nvPr/>
        </p:nvSpPr>
        <p:spPr>
          <a:xfrm>
            <a:off x="231140" y="243840"/>
            <a:ext cx="11724640" cy="6377939"/>
          </a:xfrm>
          <a:prstGeom prst="rect">
            <a:avLst/>
          </a:prstGeom>
          <a:solidFill>
            <a:schemeClr val="lt1"/>
          </a:solidFill>
          <a:ln cap="flat"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86"/>
          <p:cNvSpPr txBox="1"/>
          <p:nvPr>
            <p:ph type="ctrTitle"/>
          </p:nvPr>
        </p:nvSpPr>
        <p:spPr>
          <a:xfrm>
            <a:off x="1109980" y="882376"/>
            <a:ext cx="9966960" cy="2926080"/>
          </a:xfrm>
          <a:prstGeom prst="rect">
            <a:avLst/>
          </a:prstGeom>
          <a:noFill/>
          <a:ln>
            <a:noFill/>
          </a:ln>
        </p:spPr>
        <p:txBody>
          <a:bodyPr anchorCtr="0" anchor="b" bIns="45700" lIns="91425" spcFirstLastPara="1" rIns="91425" wrap="square" tIns="45700">
            <a:normAutofit/>
          </a:bodyPr>
          <a:lstStyle>
            <a:lvl1pPr lvl="0" algn="ctr">
              <a:lnSpc>
                <a:spcPct val="85000"/>
              </a:lnSpc>
              <a:spcBef>
                <a:spcPts val="0"/>
              </a:spcBef>
              <a:spcAft>
                <a:spcPts val="0"/>
              </a:spcAft>
              <a:buClr>
                <a:schemeClr val="dk1"/>
              </a:buClr>
              <a:buSzPts val="7200"/>
              <a:buFont typeface="Corbel"/>
              <a:buNone/>
              <a:defRPr b="1" sz="7200" cap="none">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86"/>
          <p:cNvSpPr txBox="1"/>
          <p:nvPr>
            <p:ph idx="1" type="subTitle"/>
          </p:nvPr>
        </p:nvSpPr>
        <p:spPr>
          <a:xfrm>
            <a:off x="1709530" y="3869634"/>
            <a:ext cx="8767860" cy="1388165"/>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400"/>
              </a:spcBef>
              <a:spcAft>
                <a:spcPts val="0"/>
              </a:spcAft>
              <a:buSzPts val="1760"/>
              <a:buNone/>
              <a:defRPr sz="2200">
                <a:solidFill>
                  <a:schemeClr val="dk1"/>
                </a:solidFill>
              </a:defRPr>
            </a:lvl1pPr>
            <a:lvl2pPr lvl="1" algn="ctr">
              <a:lnSpc>
                <a:spcPct val="90000"/>
              </a:lnSpc>
              <a:spcBef>
                <a:spcPts val="200"/>
              </a:spcBef>
              <a:spcAft>
                <a:spcPts val="0"/>
              </a:spcAft>
              <a:buSzPts val="1760"/>
              <a:buNone/>
              <a:defRPr sz="2200"/>
            </a:lvl2pPr>
            <a:lvl3pPr lvl="2" algn="ctr">
              <a:lnSpc>
                <a:spcPct val="90000"/>
              </a:lnSpc>
              <a:spcBef>
                <a:spcPts val="400"/>
              </a:spcBef>
              <a:spcAft>
                <a:spcPts val="0"/>
              </a:spcAft>
              <a:buSzPts val="1760"/>
              <a:buNone/>
              <a:defRPr sz="2200"/>
            </a:lvl3pPr>
            <a:lvl4pPr lvl="3" algn="ctr">
              <a:lnSpc>
                <a:spcPct val="90000"/>
              </a:lnSpc>
              <a:spcBef>
                <a:spcPts val="400"/>
              </a:spcBef>
              <a:spcAft>
                <a:spcPts val="0"/>
              </a:spcAft>
              <a:buSzPts val="1600"/>
              <a:buNone/>
              <a:defRPr sz="2000"/>
            </a:lvl4pPr>
            <a:lvl5pPr lvl="4" algn="ctr">
              <a:lnSpc>
                <a:spcPct val="90000"/>
              </a:lnSpc>
              <a:spcBef>
                <a:spcPts val="400"/>
              </a:spcBef>
              <a:spcAft>
                <a:spcPts val="0"/>
              </a:spcAft>
              <a:buSzPts val="1600"/>
              <a:buNone/>
              <a:defRPr sz="2000"/>
            </a:lvl5pPr>
            <a:lvl6pPr lvl="5" algn="ctr">
              <a:lnSpc>
                <a:spcPct val="90000"/>
              </a:lnSpc>
              <a:spcBef>
                <a:spcPts val="400"/>
              </a:spcBef>
              <a:spcAft>
                <a:spcPts val="0"/>
              </a:spcAft>
              <a:buSzPts val="1600"/>
              <a:buNone/>
              <a:defRPr sz="2000"/>
            </a:lvl6pPr>
            <a:lvl7pPr lvl="6" algn="ctr">
              <a:lnSpc>
                <a:spcPct val="90000"/>
              </a:lnSpc>
              <a:spcBef>
                <a:spcPts val="400"/>
              </a:spcBef>
              <a:spcAft>
                <a:spcPts val="0"/>
              </a:spcAft>
              <a:buSzPts val="1600"/>
              <a:buNone/>
              <a:defRPr sz="2000"/>
            </a:lvl7pPr>
            <a:lvl8pPr lvl="7" algn="ctr">
              <a:lnSpc>
                <a:spcPct val="90000"/>
              </a:lnSpc>
              <a:spcBef>
                <a:spcPts val="400"/>
              </a:spcBef>
              <a:spcAft>
                <a:spcPts val="0"/>
              </a:spcAft>
              <a:buSzPts val="1600"/>
              <a:buNone/>
              <a:defRPr sz="2000"/>
            </a:lvl8pPr>
            <a:lvl9pPr lvl="8" algn="ctr">
              <a:lnSpc>
                <a:spcPct val="90000"/>
              </a:lnSpc>
              <a:spcBef>
                <a:spcPts val="400"/>
              </a:spcBef>
              <a:spcAft>
                <a:spcPts val="400"/>
              </a:spcAft>
              <a:buSzPts val="1600"/>
              <a:buNone/>
              <a:defRPr sz="2000"/>
            </a:lvl9pPr>
          </a:lstStyle>
          <a:p/>
        </p:txBody>
      </p:sp>
      <p:sp>
        <p:nvSpPr>
          <p:cNvPr id="20" name="Google Shape;20;p86"/>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86"/>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86"/>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1"/>
                </a:solidFill>
                <a:latin typeface="Corbel"/>
                <a:ea typeface="Corbel"/>
                <a:cs typeface="Corbel"/>
                <a:sym typeface="Corbel"/>
              </a:defRPr>
            </a:lvl1pPr>
            <a:lvl2pPr indent="0" lvl="1" marL="0" algn="r">
              <a:spcBef>
                <a:spcPts val="0"/>
              </a:spcBef>
              <a:buNone/>
              <a:defRPr b="0" i="0" sz="1200" u="none" cap="none" strike="noStrike">
                <a:solidFill>
                  <a:schemeClr val="dk1"/>
                </a:solidFill>
                <a:latin typeface="Corbel"/>
                <a:ea typeface="Corbel"/>
                <a:cs typeface="Corbel"/>
                <a:sym typeface="Corbel"/>
              </a:defRPr>
            </a:lvl2pPr>
            <a:lvl3pPr indent="0" lvl="2" marL="0" algn="r">
              <a:spcBef>
                <a:spcPts val="0"/>
              </a:spcBef>
              <a:buNone/>
              <a:defRPr b="0" i="0" sz="1200" u="none" cap="none" strike="noStrike">
                <a:solidFill>
                  <a:schemeClr val="dk1"/>
                </a:solidFill>
                <a:latin typeface="Corbel"/>
                <a:ea typeface="Corbel"/>
                <a:cs typeface="Corbel"/>
                <a:sym typeface="Corbel"/>
              </a:defRPr>
            </a:lvl3pPr>
            <a:lvl4pPr indent="0" lvl="3" marL="0" algn="r">
              <a:spcBef>
                <a:spcPts val="0"/>
              </a:spcBef>
              <a:buNone/>
              <a:defRPr b="0" i="0" sz="1200" u="none" cap="none" strike="noStrike">
                <a:solidFill>
                  <a:schemeClr val="dk1"/>
                </a:solidFill>
                <a:latin typeface="Corbel"/>
                <a:ea typeface="Corbel"/>
                <a:cs typeface="Corbel"/>
                <a:sym typeface="Corbel"/>
              </a:defRPr>
            </a:lvl4pPr>
            <a:lvl5pPr indent="0" lvl="4" marL="0" algn="r">
              <a:spcBef>
                <a:spcPts val="0"/>
              </a:spcBef>
              <a:buNone/>
              <a:defRPr b="0" i="0" sz="1200" u="none" cap="none" strike="noStrike">
                <a:solidFill>
                  <a:schemeClr val="dk1"/>
                </a:solidFill>
                <a:latin typeface="Corbel"/>
                <a:ea typeface="Corbel"/>
                <a:cs typeface="Corbel"/>
                <a:sym typeface="Corbel"/>
              </a:defRPr>
            </a:lvl5pPr>
            <a:lvl6pPr indent="0" lvl="5" marL="0" algn="r">
              <a:spcBef>
                <a:spcPts val="0"/>
              </a:spcBef>
              <a:buNone/>
              <a:defRPr b="0" i="0" sz="1200" u="none" cap="none" strike="noStrike">
                <a:solidFill>
                  <a:schemeClr val="dk1"/>
                </a:solidFill>
                <a:latin typeface="Corbel"/>
                <a:ea typeface="Corbel"/>
                <a:cs typeface="Corbel"/>
                <a:sym typeface="Corbel"/>
              </a:defRPr>
            </a:lvl6pPr>
            <a:lvl7pPr indent="0" lvl="6" marL="0" algn="r">
              <a:spcBef>
                <a:spcPts val="0"/>
              </a:spcBef>
              <a:buNone/>
              <a:defRPr b="0" i="0" sz="1200" u="none" cap="none" strike="noStrike">
                <a:solidFill>
                  <a:schemeClr val="dk1"/>
                </a:solidFill>
                <a:latin typeface="Corbel"/>
                <a:ea typeface="Corbel"/>
                <a:cs typeface="Corbel"/>
                <a:sym typeface="Corbel"/>
              </a:defRPr>
            </a:lvl7pPr>
            <a:lvl8pPr indent="0" lvl="7" marL="0" algn="r">
              <a:spcBef>
                <a:spcPts val="0"/>
              </a:spcBef>
              <a:buNone/>
              <a:defRPr b="0" i="0" sz="1200" u="none" cap="none" strike="noStrike">
                <a:solidFill>
                  <a:schemeClr val="dk1"/>
                </a:solidFill>
                <a:latin typeface="Corbel"/>
                <a:ea typeface="Corbel"/>
                <a:cs typeface="Corbel"/>
                <a:sym typeface="Corbel"/>
              </a:defRPr>
            </a:lvl8pPr>
            <a:lvl9pPr indent="0" lvl="8" marL="0" algn="r">
              <a:spcBef>
                <a:spcPts val="0"/>
              </a:spcBef>
              <a:buNone/>
              <a:defRPr b="0" i="0" sz="12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cs-CZ"/>
              <a:t>‹#›</a:t>
            </a:fld>
            <a:endParaRPr/>
          </a:p>
        </p:txBody>
      </p:sp>
      <p:cxnSp>
        <p:nvCxnSpPr>
          <p:cNvPr id="23" name="Google Shape;23;p86"/>
          <p:cNvCxnSpPr/>
          <p:nvPr/>
        </p:nvCxnSpPr>
        <p:spPr>
          <a:xfrm>
            <a:off x="1978660" y="3733800"/>
            <a:ext cx="8229601" cy="0"/>
          </a:xfrm>
          <a:prstGeom prst="straightConnector1">
            <a:avLst/>
          </a:prstGeom>
          <a:noFill/>
          <a:ln cap="flat" cmpd="sng" w="10000">
            <a:solidFill>
              <a:schemeClr val="dk1"/>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zvislý text" type="vertTx">
  <p:cSld name="VERTICAL_TEXT">
    <p:spTree>
      <p:nvGrpSpPr>
        <p:cNvPr id="76" name="Shape 76"/>
        <p:cNvGrpSpPr/>
        <p:nvPr/>
      </p:nvGrpSpPr>
      <p:grpSpPr>
        <a:xfrm>
          <a:off x="0" y="0"/>
          <a:ext cx="0" cy="0"/>
          <a:chOff x="0" y="0"/>
          <a:chExt cx="0" cy="0"/>
        </a:xfrm>
      </p:grpSpPr>
      <p:sp>
        <p:nvSpPr>
          <p:cNvPr id="77" name="Google Shape;77;p95"/>
          <p:cNvSpPr txBox="1"/>
          <p:nvPr>
            <p:ph type="title"/>
          </p:nvPr>
        </p:nvSpPr>
        <p:spPr>
          <a:xfrm>
            <a:off x="1143000" y="609600"/>
            <a:ext cx="9875520" cy="13563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95"/>
          <p:cNvSpPr txBox="1"/>
          <p:nvPr>
            <p:ph idx="1" type="body"/>
          </p:nvPr>
        </p:nvSpPr>
        <p:spPr>
          <a:xfrm rot="5400000">
            <a:off x="4060136" y="-859736"/>
            <a:ext cx="4038600" cy="9872871"/>
          </a:xfrm>
          <a:prstGeom prst="rect">
            <a:avLst/>
          </a:prstGeom>
          <a:noFill/>
          <a:ln>
            <a:noFill/>
          </a:ln>
        </p:spPr>
        <p:txBody>
          <a:bodyPr anchorCtr="0" anchor="t" bIns="45700" lIns="91425" spcFirstLastPara="1" rIns="91425" wrap="square" tIns="45700">
            <a:normAutofit/>
          </a:bodyPr>
          <a:lstStyle>
            <a:lvl1pPr indent="-320040" lvl="0" marL="457200" algn="l">
              <a:lnSpc>
                <a:spcPct val="90000"/>
              </a:lnSpc>
              <a:spcBef>
                <a:spcPts val="1400"/>
              </a:spcBef>
              <a:spcAft>
                <a:spcPts val="0"/>
              </a:spcAft>
              <a:buSzPts val="1440"/>
              <a:buChar char="•"/>
              <a:defRPr/>
            </a:lvl1pPr>
            <a:lvl2pPr indent="-320040" lvl="1" marL="914400" algn="l">
              <a:lnSpc>
                <a:spcPct val="90000"/>
              </a:lnSpc>
              <a:spcBef>
                <a:spcPts val="200"/>
              </a:spcBef>
              <a:spcAft>
                <a:spcPts val="0"/>
              </a:spcAft>
              <a:buSzPts val="1440"/>
              <a:buChar char="•"/>
              <a:defRPr/>
            </a:lvl2pPr>
            <a:lvl3pPr indent="-320039" lvl="2" marL="1371600" algn="l">
              <a:lnSpc>
                <a:spcPct val="90000"/>
              </a:lnSpc>
              <a:spcBef>
                <a:spcPts val="400"/>
              </a:spcBef>
              <a:spcAft>
                <a:spcPts val="0"/>
              </a:spcAft>
              <a:buSzPts val="1440"/>
              <a:buChar char="•"/>
              <a:defRPr/>
            </a:lvl3pPr>
            <a:lvl4pPr indent="-320039" lvl="3" marL="1828800" algn="l">
              <a:lnSpc>
                <a:spcPct val="90000"/>
              </a:lnSpc>
              <a:spcBef>
                <a:spcPts val="400"/>
              </a:spcBef>
              <a:spcAft>
                <a:spcPts val="0"/>
              </a:spcAft>
              <a:buSzPts val="1440"/>
              <a:buChar char="•"/>
              <a:defRPr/>
            </a:lvl4pPr>
            <a:lvl5pPr indent="-320039" lvl="4" marL="2286000" algn="l">
              <a:lnSpc>
                <a:spcPct val="90000"/>
              </a:lnSpc>
              <a:spcBef>
                <a:spcPts val="400"/>
              </a:spcBef>
              <a:spcAft>
                <a:spcPts val="0"/>
              </a:spcAft>
              <a:buSzPts val="1440"/>
              <a:buChar char="•"/>
              <a:defRPr/>
            </a:lvl5pPr>
            <a:lvl6pPr indent="-320039" lvl="5" marL="2743200" algn="l">
              <a:lnSpc>
                <a:spcPct val="90000"/>
              </a:lnSpc>
              <a:spcBef>
                <a:spcPts val="400"/>
              </a:spcBef>
              <a:spcAft>
                <a:spcPts val="0"/>
              </a:spcAft>
              <a:buSzPts val="1440"/>
              <a:buChar char="•"/>
              <a:defRPr/>
            </a:lvl6pPr>
            <a:lvl7pPr indent="-320039" lvl="6" marL="3200400" algn="l">
              <a:lnSpc>
                <a:spcPct val="90000"/>
              </a:lnSpc>
              <a:spcBef>
                <a:spcPts val="400"/>
              </a:spcBef>
              <a:spcAft>
                <a:spcPts val="0"/>
              </a:spcAft>
              <a:buSzPts val="1440"/>
              <a:buChar char="•"/>
              <a:defRPr/>
            </a:lvl7pPr>
            <a:lvl8pPr indent="-320040" lvl="7" marL="3657600" algn="l">
              <a:lnSpc>
                <a:spcPct val="90000"/>
              </a:lnSpc>
              <a:spcBef>
                <a:spcPts val="400"/>
              </a:spcBef>
              <a:spcAft>
                <a:spcPts val="0"/>
              </a:spcAft>
              <a:buSzPts val="1440"/>
              <a:buChar char="•"/>
              <a:defRPr/>
            </a:lvl8pPr>
            <a:lvl9pPr indent="-320040" lvl="8" marL="4114800" algn="l">
              <a:lnSpc>
                <a:spcPct val="90000"/>
              </a:lnSpc>
              <a:spcBef>
                <a:spcPts val="400"/>
              </a:spcBef>
              <a:spcAft>
                <a:spcPts val="400"/>
              </a:spcAft>
              <a:buSzPts val="1440"/>
              <a:buChar char="•"/>
              <a:defRPr/>
            </a:lvl9pPr>
          </a:lstStyle>
          <a:p/>
        </p:txBody>
      </p:sp>
      <p:sp>
        <p:nvSpPr>
          <p:cNvPr id="79" name="Google Shape;79;p95"/>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95"/>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95"/>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vislý nadpis a text" type="vertTitleAndTx">
  <p:cSld name="VERTICAL_TITLE_AND_VERTICAL_TEXT">
    <p:spTree>
      <p:nvGrpSpPr>
        <p:cNvPr id="82" name="Shape 82"/>
        <p:cNvGrpSpPr/>
        <p:nvPr/>
      </p:nvGrpSpPr>
      <p:grpSpPr>
        <a:xfrm>
          <a:off x="0" y="0"/>
          <a:ext cx="0" cy="0"/>
          <a:chOff x="0" y="0"/>
          <a:chExt cx="0" cy="0"/>
        </a:xfrm>
      </p:grpSpPr>
      <p:sp>
        <p:nvSpPr>
          <p:cNvPr id="83" name="Google Shape;83;p96"/>
          <p:cNvSpPr txBox="1"/>
          <p:nvPr>
            <p:ph type="title"/>
          </p:nvPr>
        </p:nvSpPr>
        <p:spPr>
          <a:xfrm rot="5400000">
            <a:off x="7181850" y="2305050"/>
            <a:ext cx="5410200" cy="23241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96"/>
          <p:cNvSpPr txBox="1"/>
          <p:nvPr>
            <p:ph idx="1" type="body"/>
          </p:nvPr>
        </p:nvSpPr>
        <p:spPr>
          <a:xfrm rot="5400000">
            <a:off x="2152650" y="-247650"/>
            <a:ext cx="5410200" cy="7429500"/>
          </a:xfrm>
          <a:prstGeom prst="rect">
            <a:avLst/>
          </a:prstGeom>
          <a:noFill/>
          <a:ln>
            <a:noFill/>
          </a:ln>
        </p:spPr>
        <p:txBody>
          <a:bodyPr anchorCtr="0" anchor="t" bIns="45700" lIns="91425" spcFirstLastPara="1" rIns="91425" wrap="square" tIns="45700">
            <a:normAutofit/>
          </a:bodyPr>
          <a:lstStyle>
            <a:lvl1pPr indent="-320040" lvl="0" marL="457200" algn="l">
              <a:lnSpc>
                <a:spcPct val="90000"/>
              </a:lnSpc>
              <a:spcBef>
                <a:spcPts val="1400"/>
              </a:spcBef>
              <a:spcAft>
                <a:spcPts val="0"/>
              </a:spcAft>
              <a:buSzPts val="1440"/>
              <a:buChar char="•"/>
              <a:defRPr/>
            </a:lvl1pPr>
            <a:lvl2pPr indent="-320040" lvl="1" marL="914400" algn="l">
              <a:lnSpc>
                <a:spcPct val="90000"/>
              </a:lnSpc>
              <a:spcBef>
                <a:spcPts val="200"/>
              </a:spcBef>
              <a:spcAft>
                <a:spcPts val="0"/>
              </a:spcAft>
              <a:buSzPts val="1440"/>
              <a:buChar char="•"/>
              <a:defRPr/>
            </a:lvl2pPr>
            <a:lvl3pPr indent="-320039" lvl="2" marL="1371600" algn="l">
              <a:lnSpc>
                <a:spcPct val="90000"/>
              </a:lnSpc>
              <a:spcBef>
                <a:spcPts val="400"/>
              </a:spcBef>
              <a:spcAft>
                <a:spcPts val="0"/>
              </a:spcAft>
              <a:buSzPts val="1440"/>
              <a:buChar char="•"/>
              <a:defRPr/>
            </a:lvl3pPr>
            <a:lvl4pPr indent="-320039" lvl="3" marL="1828800" algn="l">
              <a:lnSpc>
                <a:spcPct val="90000"/>
              </a:lnSpc>
              <a:spcBef>
                <a:spcPts val="400"/>
              </a:spcBef>
              <a:spcAft>
                <a:spcPts val="0"/>
              </a:spcAft>
              <a:buSzPts val="1440"/>
              <a:buChar char="•"/>
              <a:defRPr/>
            </a:lvl4pPr>
            <a:lvl5pPr indent="-320039" lvl="4" marL="2286000" algn="l">
              <a:lnSpc>
                <a:spcPct val="90000"/>
              </a:lnSpc>
              <a:spcBef>
                <a:spcPts val="400"/>
              </a:spcBef>
              <a:spcAft>
                <a:spcPts val="0"/>
              </a:spcAft>
              <a:buSzPts val="1440"/>
              <a:buChar char="•"/>
              <a:defRPr/>
            </a:lvl5pPr>
            <a:lvl6pPr indent="-320039" lvl="5" marL="2743200" algn="l">
              <a:lnSpc>
                <a:spcPct val="90000"/>
              </a:lnSpc>
              <a:spcBef>
                <a:spcPts val="400"/>
              </a:spcBef>
              <a:spcAft>
                <a:spcPts val="0"/>
              </a:spcAft>
              <a:buSzPts val="1440"/>
              <a:buChar char="•"/>
              <a:defRPr/>
            </a:lvl6pPr>
            <a:lvl7pPr indent="-320039" lvl="6" marL="3200400" algn="l">
              <a:lnSpc>
                <a:spcPct val="90000"/>
              </a:lnSpc>
              <a:spcBef>
                <a:spcPts val="400"/>
              </a:spcBef>
              <a:spcAft>
                <a:spcPts val="0"/>
              </a:spcAft>
              <a:buSzPts val="1440"/>
              <a:buChar char="•"/>
              <a:defRPr/>
            </a:lvl7pPr>
            <a:lvl8pPr indent="-320040" lvl="7" marL="3657600" algn="l">
              <a:lnSpc>
                <a:spcPct val="90000"/>
              </a:lnSpc>
              <a:spcBef>
                <a:spcPts val="400"/>
              </a:spcBef>
              <a:spcAft>
                <a:spcPts val="0"/>
              </a:spcAft>
              <a:buSzPts val="1440"/>
              <a:buChar char="•"/>
              <a:defRPr/>
            </a:lvl8pPr>
            <a:lvl9pPr indent="-320040" lvl="8" marL="4114800" algn="l">
              <a:lnSpc>
                <a:spcPct val="90000"/>
              </a:lnSpc>
              <a:spcBef>
                <a:spcPts val="400"/>
              </a:spcBef>
              <a:spcAft>
                <a:spcPts val="400"/>
              </a:spcAft>
              <a:buSzPts val="1440"/>
              <a:buChar char="•"/>
              <a:defRPr/>
            </a:lvl9pPr>
          </a:lstStyle>
          <a:p/>
        </p:txBody>
      </p:sp>
      <p:sp>
        <p:nvSpPr>
          <p:cNvPr id="85" name="Google Shape;85;p96"/>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96"/>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96"/>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8" name="Shape 88"/>
        <p:cNvGrpSpPr/>
        <p:nvPr/>
      </p:nvGrpSpPr>
      <p:grpSpPr>
        <a:xfrm>
          <a:off x="0" y="0"/>
          <a:ext cx="0" cy="0"/>
          <a:chOff x="0" y="0"/>
          <a:chExt cx="0" cy="0"/>
        </a:xfrm>
      </p:grpSpPr>
      <p:sp>
        <p:nvSpPr>
          <p:cNvPr id="89" name="Google Shape;89;g3128d11ae01_0_99"/>
          <p:cNvSpPr txBox="1"/>
          <p:nvPr>
            <p:ph type="title"/>
          </p:nvPr>
        </p:nvSpPr>
        <p:spPr>
          <a:xfrm>
            <a:off x="415600" y="740800"/>
            <a:ext cx="3744000" cy="1007700"/>
          </a:xfrm>
          <a:prstGeom prst="rect">
            <a:avLst/>
          </a:prstGeom>
        </p:spPr>
        <p:txBody>
          <a:bodyPr anchorCtr="0" anchor="b" bIns="45700" lIns="91425" spcFirstLastPara="1" rIns="91425" wrap="square" tIns="457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90" name="Google Shape;90;g3128d11ae01_0_99"/>
          <p:cNvSpPr txBox="1"/>
          <p:nvPr>
            <p:ph idx="1" type="body"/>
          </p:nvPr>
        </p:nvSpPr>
        <p:spPr>
          <a:xfrm>
            <a:off x="415600" y="1852800"/>
            <a:ext cx="3744000" cy="4239300"/>
          </a:xfrm>
          <a:prstGeom prst="rect">
            <a:avLst/>
          </a:prstGeom>
        </p:spPr>
        <p:txBody>
          <a:bodyPr anchorCtr="0" anchor="t" bIns="45700" lIns="91425" spcFirstLastPara="1" rIns="91425" wrap="square" tIns="45700">
            <a:normAutofit/>
          </a:bodyPr>
          <a:lstStyle>
            <a:lvl1pPr indent="-330200" lvl="0" marL="457200">
              <a:spcBef>
                <a:spcPts val="1400"/>
              </a:spcBef>
              <a:spcAft>
                <a:spcPts val="0"/>
              </a:spcAft>
              <a:buSzPts val="1600"/>
              <a:buChar char="•"/>
              <a:defRPr sz="1600"/>
            </a:lvl1pPr>
            <a:lvl2pPr indent="-330200" lvl="1" marL="914400">
              <a:spcBef>
                <a:spcPts val="200"/>
              </a:spcBef>
              <a:spcAft>
                <a:spcPts val="0"/>
              </a:spcAft>
              <a:buSzPts val="1600"/>
              <a:buChar char="•"/>
              <a:defRPr sz="1600"/>
            </a:lvl2pPr>
            <a:lvl3pPr indent="-330200" lvl="2" marL="1371600">
              <a:spcBef>
                <a:spcPts val="400"/>
              </a:spcBef>
              <a:spcAft>
                <a:spcPts val="0"/>
              </a:spcAft>
              <a:buSzPts val="1600"/>
              <a:buChar char="•"/>
              <a:defRPr sz="1600"/>
            </a:lvl3pPr>
            <a:lvl4pPr indent="-330200" lvl="3" marL="1828800">
              <a:spcBef>
                <a:spcPts val="400"/>
              </a:spcBef>
              <a:spcAft>
                <a:spcPts val="0"/>
              </a:spcAft>
              <a:buSzPts val="1600"/>
              <a:buChar char="•"/>
              <a:defRPr sz="1600"/>
            </a:lvl4pPr>
            <a:lvl5pPr indent="-330200" lvl="4" marL="2286000">
              <a:spcBef>
                <a:spcPts val="400"/>
              </a:spcBef>
              <a:spcAft>
                <a:spcPts val="0"/>
              </a:spcAft>
              <a:buSzPts val="1600"/>
              <a:buChar char="•"/>
              <a:defRPr sz="1600"/>
            </a:lvl5pPr>
            <a:lvl6pPr indent="-330200" lvl="5" marL="2743200">
              <a:spcBef>
                <a:spcPts val="400"/>
              </a:spcBef>
              <a:spcAft>
                <a:spcPts val="0"/>
              </a:spcAft>
              <a:buSzPts val="1600"/>
              <a:buChar char="•"/>
              <a:defRPr sz="1600"/>
            </a:lvl6pPr>
            <a:lvl7pPr indent="-330200" lvl="6" marL="3200400">
              <a:spcBef>
                <a:spcPts val="400"/>
              </a:spcBef>
              <a:spcAft>
                <a:spcPts val="0"/>
              </a:spcAft>
              <a:buSzPts val="1600"/>
              <a:buChar char="•"/>
              <a:defRPr sz="1600"/>
            </a:lvl7pPr>
            <a:lvl8pPr indent="-330200" lvl="7" marL="3657600">
              <a:spcBef>
                <a:spcPts val="400"/>
              </a:spcBef>
              <a:spcAft>
                <a:spcPts val="0"/>
              </a:spcAft>
              <a:buSzPts val="1600"/>
              <a:buChar char="•"/>
              <a:defRPr sz="1600"/>
            </a:lvl8pPr>
            <a:lvl9pPr indent="-330200" lvl="8" marL="4114800">
              <a:spcBef>
                <a:spcPts val="400"/>
              </a:spcBef>
              <a:spcAft>
                <a:spcPts val="400"/>
              </a:spcAft>
              <a:buSzPts val="1600"/>
              <a:buChar char="•"/>
              <a:defRPr sz="1600"/>
            </a:lvl9pPr>
          </a:lstStyle>
          <a:p/>
        </p:txBody>
      </p:sp>
      <p:sp>
        <p:nvSpPr>
          <p:cNvPr id="91" name="Google Shape;91;g3128d11ae01_0_99"/>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2" name="Shape 92"/>
        <p:cNvGrpSpPr/>
        <p:nvPr/>
      </p:nvGrpSpPr>
      <p:grpSpPr>
        <a:xfrm>
          <a:off x="0" y="0"/>
          <a:ext cx="0" cy="0"/>
          <a:chOff x="0" y="0"/>
          <a:chExt cx="0" cy="0"/>
        </a:xfrm>
      </p:grpSpPr>
      <p:sp>
        <p:nvSpPr>
          <p:cNvPr id="93" name="Google Shape;93;g3128d11ae01_0_353"/>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g3128d11ae01_0_353"/>
          <p:cNvSpPr txBox="1"/>
          <p:nvPr>
            <p:ph idx="1" type="body"/>
          </p:nvPr>
        </p:nvSpPr>
        <p:spPr>
          <a:xfrm>
            <a:off x="415600" y="1536633"/>
            <a:ext cx="5333100" cy="4555200"/>
          </a:xfrm>
          <a:prstGeom prst="rect">
            <a:avLst/>
          </a:prstGeom>
        </p:spPr>
        <p:txBody>
          <a:bodyPr anchorCtr="0" anchor="t" bIns="45700" lIns="91425" spcFirstLastPara="1" rIns="91425" wrap="square" tIns="45700">
            <a:normAutofit/>
          </a:bodyPr>
          <a:lstStyle>
            <a:lvl1pPr indent="-349250" lvl="0" marL="457200">
              <a:spcBef>
                <a:spcPts val="1400"/>
              </a:spcBef>
              <a:spcAft>
                <a:spcPts val="0"/>
              </a:spcAft>
              <a:buSzPts val="1900"/>
              <a:buChar char="•"/>
              <a:defRPr sz="1900"/>
            </a:lvl1pPr>
            <a:lvl2pPr indent="-330200" lvl="1" marL="914400">
              <a:spcBef>
                <a:spcPts val="200"/>
              </a:spcBef>
              <a:spcAft>
                <a:spcPts val="0"/>
              </a:spcAft>
              <a:buSzPts val="1600"/>
              <a:buChar char="•"/>
              <a:defRPr sz="1600"/>
            </a:lvl2pPr>
            <a:lvl3pPr indent="-330200" lvl="2" marL="1371600">
              <a:spcBef>
                <a:spcPts val="400"/>
              </a:spcBef>
              <a:spcAft>
                <a:spcPts val="0"/>
              </a:spcAft>
              <a:buSzPts val="1600"/>
              <a:buChar char="•"/>
              <a:defRPr sz="1600"/>
            </a:lvl3pPr>
            <a:lvl4pPr indent="-330200" lvl="3" marL="1828800">
              <a:spcBef>
                <a:spcPts val="400"/>
              </a:spcBef>
              <a:spcAft>
                <a:spcPts val="0"/>
              </a:spcAft>
              <a:buSzPts val="1600"/>
              <a:buChar char="•"/>
              <a:defRPr sz="1600"/>
            </a:lvl4pPr>
            <a:lvl5pPr indent="-330200" lvl="4" marL="2286000">
              <a:spcBef>
                <a:spcPts val="400"/>
              </a:spcBef>
              <a:spcAft>
                <a:spcPts val="0"/>
              </a:spcAft>
              <a:buSzPts val="1600"/>
              <a:buChar char="•"/>
              <a:defRPr sz="1600"/>
            </a:lvl5pPr>
            <a:lvl6pPr indent="-330200" lvl="5" marL="2743200">
              <a:spcBef>
                <a:spcPts val="400"/>
              </a:spcBef>
              <a:spcAft>
                <a:spcPts val="0"/>
              </a:spcAft>
              <a:buSzPts val="1600"/>
              <a:buChar char="•"/>
              <a:defRPr sz="1600"/>
            </a:lvl6pPr>
            <a:lvl7pPr indent="-330200" lvl="6" marL="3200400">
              <a:spcBef>
                <a:spcPts val="400"/>
              </a:spcBef>
              <a:spcAft>
                <a:spcPts val="0"/>
              </a:spcAft>
              <a:buSzPts val="1600"/>
              <a:buChar char="•"/>
              <a:defRPr sz="1600"/>
            </a:lvl7pPr>
            <a:lvl8pPr indent="-330200" lvl="7" marL="3657600">
              <a:spcBef>
                <a:spcPts val="400"/>
              </a:spcBef>
              <a:spcAft>
                <a:spcPts val="0"/>
              </a:spcAft>
              <a:buSzPts val="1600"/>
              <a:buChar char="•"/>
              <a:defRPr sz="1600"/>
            </a:lvl8pPr>
            <a:lvl9pPr indent="-330200" lvl="8" marL="4114800">
              <a:spcBef>
                <a:spcPts val="400"/>
              </a:spcBef>
              <a:spcAft>
                <a:spcPts val="400"/>
              </a:spcAft>
              <a:buSzPts val="1600"/>
              <a:buChar char="•"/>
              <a:defRPr sz="1600"/>
            </a:lvl9pPr>
          </a:lstStyle>
          <a:p/>
        </p:txBody>
      </p:sp>
      <p:sp>
        <p:nvSpPr>
          <p:cNvPr id="95" name="Google Shape;95;g3128d11ae01_0_353"/>
          <p:cNvSpPr txBox="1"/>
          <p:nvPr>
            <p:ph idx="2" type="body"/>
          </p:nvPr>
        </p:nvSpPr>
        <p:spPr>
          <a:xfrm>
            <a:off x="6443200" y="1536633"/>
            <a:ext cx="5333100" cy="4555200"/>
          </a:xfrm>
          <a:prstGeom prst="rect">
            <a:avLst/>
          </a:prstGeom>
        </p:spPr>
        <p:txBody>
          <a:bodyPr anchorCtr="0" anchor="t" bIns="45700" lIns="91425" spcFirstLastPara="1" rIns="91425" wrap="square" tIns="45700">
            <a:normAutofit/>
          </a:bodyPr>
          <a:lstStyle>
            <a:lvl1pPr indent="-349250" lvl="0" marL="457200">
              <a:spcBef>
                <a:spcPts val="1400"/>
              </a:spcBef>
              <a:spcAft>
                <a:spcPts val="0"/>
              </a:spcAft>
              <a:buSzPts val="1900"/>
              <a:buChar char="•"/>
              <a:defRPr sz="1900"/>
            </a:lvl1pPr>
            <a:lvl2pPr indent="-330200" lvl="1" marL="914400">
              <a:spcBef>
                <a:spcPts val="200"/>
              </a:spcBef>
              <a:spcAft>
                <a:spcPts val="0"/>
              </a:spcAft>
              <a:buSzPts val="1600"/>
              <a:buChar char="•"/>
              <a:defRPr sz="1600"/>
            </a:lvl2pPr>
            <a:lvl3pPr indent="-330200" lvl="2" marL="1371600">
              <a:spcBef>
                <a:spcPts val="400"/>
              </a:spcBef>
              <a:spcAft>
                <a:spcPts val="0"/>
              </a:spcAft>
              <a:buSzPts val="1600"/>
              <a:buChar char="•"/>
              <a:defRPr sz="1600"/>
            </a:lvl3pPr>
            <a:lvl4pPr indent="-330200" lvl="3" marL="1828800">
              <a:spcBef>
                <a:spcPts val="400"/>
              </a:spcBef>
              <a:spcAft>
                <a:spcPts val="0"/>
              </a:spcAft>
              <a:buSzPts val="1600"/>
              <a:buChar char="•"/>
              <a:defRPr sz="1600"/>
            </a:lvl4pPr>
            <a:lvl5pPr indent="-330200" lvl="4" marL="2286000">
              <a:spcBef>
                <a:spcPts val="400"/>
              </a:spcBef>
              <a:spcAft>
                <a:spcPts val="0"/>
              </a:spcAft>
              <a:buSzPts val="1600"/>
              <a:buChar char="•"/>
              <a:defRPr sz="1600"/>
            </a:lvl5pPr>
            <a:lvl6pPr indent="-330200" lvl="5" marL="2743200">
              <a:spcBef>
                <a:spcPts val="400"/>
              </a:spcBef>
              <a:spcAft>
                <a:spcPts val="0"/>
              </a:spcAft>
              <a:buSzPts val="1600"/>
              <a:buChar char="•"/>
              <a:defRPr sz="1600"/>
            </a:lvl6pPr>
            <a:lvl7pPr indent="-330200" lvl="6" marL="3200400">
              <a:spcBef>
                <a:spcPts val="400"/>
              </a:spcBef>
              <a:spcAft>
                <a:spcPts val="0"/>
              </a:spcAft>
              <a:buSzPts val="1600"/>
              <a:buChar char="•"/>
              <a:defRPr sz="1600"/>
            </a:lvl7pPr>
            <a:lvl8pPr indent="-330200" lvl="7" marL="3657600">
              <a:spcBef>
                <a:spcPts val="400"/>
              </a:spcBef>
              <a:spcAft>
                <a:spcPts val="0"/>
              </a:spcAft>
              <a:buSzPts val="1600"/>
              <a:buChar char="•"/>
              <a:defRPr sz="1600"/>
            </a:lvl8pPr>
            <a:lvl9pPr indent="-330200" lvl="8" marL="4114800">
              <a:spcBef>
                <a:spcPts val="400"/>
              </a:spcBef>
              <a:spcAft>
                <a:spcPts val="400"/>
              </a:spcAft>
              <a:buSzPts val="1600"/>
              <a:buChar char="•"/>
              <a:defRPr sz="1600"/>
            </a:lvl9pPr>
          </a:lstStyle>
          <a:p/>
        </p:txBody>
      </p:sp>
      <p:sp>
        <p:nvSpPr>
          <p:cNvPr id="96" name="Google Shape;96;g3128d11ae01_0_353"/>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n nadpis" type="titleOnly">
  <p:cSld name="TITLE_ONLY">
    <p:spTree>
      <p:nvGrpSpPr>
        <p:cNvPr id="24" name="Shape 24"/>
        <p:cNvGrpSpPr/>
        <p:nvPr/>
      </p:nvGrpSpPr>
      <p:grpSpPr>
        <a:xfrm>
          <a:off x="0" y="0"/>
          <a:ext cx="0" cy="0"/>
          <a:chOff x="0" y="0"/>
          <a:chExt cx="0" cy="0"/>
        </a:xfrm>
      </p:grpSpPr>
      <p:sp>
        <p:nvSpPr>
          <p:cNvPr id="25" name="Google Shape;25;p87"/>
          <p:cNvSpPr txBox="1"/>
          <p:nvPr>
            <p:ph type="title"/>
          </p:nvPr>
        </p:nvSpPr>
        <p:spPr>
          <a:xfrm>
            <a:off x="1143000" y="609600"/>
            <a:ext cx="9875520" cy="13563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87"/>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87"/>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87"/>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a obsahy" type="twoObj">
  <p:cSld name="TWO_OBJECTS">
    <p:spTree>
      <p:nvGrpSpPr>
        <p:cNvPr id="29" name="Shape 29"/>
        <p:cNvGrpSpPr/>
        <p:nvPr/>
      </p:nvGrpSpPr>
      <p:grpSpPr>
        <a:xfrm>
          <a:off x="0" y="0"/>
          <a:ext cx="0" cy="0"/>
          <a:chOff x="0" y="0"/>
          <a:chExt cx="0" cy="0"/>
        </a:xfrm>
      </p:grpSpPr>
      <p:sp>
        <p:nvSpPr>
          <p:cNvPr id="30" name="Google Shape;30;p88"/>
          <p:cNvSpPr txBox="1"/>
          <p:nvPr>
            <p:ph type="title"/>
          </p:nvPr>
        </p:nvSpPr>
        <p:spPr>
          <a:xfrm>
            <a:off x="1143000" y="609600"/>
            <a:ext cx="9875520" cy="13563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88"/>
          <p:cNvSpPr txBox="1"/>
          <p:nvPr>
            <p:ph idx="1" type="body"/>
          </p:nvPr>
        </p:nvSpPr>
        <p:spPr>
          <a:xfrm>
            <a:off x="1143000" y="2057399"/>
            <a:ext cx="4754880" cy="4023360"/>
          </a:xfrm>
          <a:prstGeom prst="rect">
            <a:avLst/>
          </a:prstGeom>
          <a:noFill/>
          <a:ln>
            <a:noFill/>
          </a:ln>
        </p:spPr>
        <p:txBody>
          <a:bodyPr anchorCtr="0" anchor="t" bIns="45700" lIns="91425" spcFirstLastPara="1" rIns="91425" wrap="square" tIns="45700">
            <a:normAutofit/>
          </a:bodyPr>
          <a:lstStyle>
            <a:lvl1pPr indent="-340360" lvl="0" marL="457200" algn="l">
              <a:lnSpc>
                <a:spcPct val="90000"/>
              </a:lnSpc>
              <a:spcBef>
                <a:spcPts val="1400"/>
              </a:spcBef>
              <a:spcAft>
                <a:spcPts val="0"/>
              </a:spcAft>
              <a:buSzPts val="1760"/>
              <a:buChar char="•"/>
              <a:defRPr sz="2200"/>
            </a:lvl1pPr>
            <a:lvl2pPr indent="-330200" lvl="1" marL="914400" algn="l">
              <a:lnSpc>
                <a:spcPct val="90000"/>
              </a:lnSpc>
              <a:spcBef>
                <a:spcPts val="200"/>
              </a:spcBef>
              <a:spcAft>
                <a:spcPts val="0"/>
              </a:spcAft>
              <a:buSzPts val="1600"/>
              <a:buChar char="•"/>
              <a:defRPr sz="2000"/>
            </a:lvl2pPr>
            <a:lvl3pPr indent="-320039" lvl="2" marL="1371600" algn="l">
              <a:lnSpc>
                <a:spcPct val="90000"/>
              </a:lnSpc>
              <a:spcBef>
                <a:spcPts val="400"/>
              </a:spcBef>
              <a:spcAft>
                <a:spcPts val="0"/>
              </a:spcAft>
              <a:buSzPts val="1440"/>
              <a:buChar char="•"/>
              <a:defRPr sz="1800"/>
            </a:lvl3pPr>
            <a:lvl4pPr indent="-309880" lvl="3" marL="1828800" algn="l">
              <a:lnSpc>
                <a:spcPct val="90000"/>
              </a:lnSpc>
              <a:spcBef>
                <a:spcPts val="400"/>
              </a:spcBef>
              <a:spcAft>
                <a:spcPts val="0"/>
              </a:spcAft>
              <a:buSzPts val="1280"/>
              <a:buChar char="•"/>
              <a:defRPr sz="1600"/>
            </a:lvl4pPr>
            <a:lvl5pPr indent="-309879" lvl="4" marL="2286000" algn="l">
              <a:lnSpc>
                <a:spcPct val="90000"/>
              </a:lnSpc>
              <a:spcBef>
                <a:spcPts val="400"/>
              </a:spcBef>
              <a:spcAft>
                <a:spcPts val="0"/>
              </a:spcAft>
              <a:buSzPts val="1280"/>
              <a:buChar char="•"/>
              <a:defRPr sz="1600"/>
            </a:lvl5pPr>
            <a:lvl6pPr indent="-309879" lvl="5" marL="2743200" algn="l">
              <a:lnSpc>
                <a:spcPct val="90000"/>
              </a:lnSpc>
              <a:spcBef>
                <a:spcPts val="400"/>
              </a:spcBef>
              <a:spcAft>
                <a:spcPts val="0"/>
              </a:spcAft>
              <a:buSzPts val="1280"/>
              <a:buChar char="•"/>
              <a:defRPr sz="1600"/>
            </a:lvl6pPr>
            <a:lvl7pPr indent="-309879" lvl="6" marL="3200400" algn="l">
              <a:lnSpc>
                <a:spcPct val="90000"/>
              </a:lnSpc>
              <a:spcBef>
                <a:spcPts val="400"/>
              </a:spcBef>
              <a:spcAft>
                <a:spcPts val="0"/>
              </a:spcAft>
              <a:buSzPts val="1280"/>
              <a:buChar char="•"/>
              <a:defRPr sz="1600"/>
            </a:lvl7pPr>
            <a:lvl8pPr indent="-309879" lvl="7" marL="3657600" algn="l">
              <a:lnSpc>
                <a:spcPct val="90000"/>
              </a:lnSpc>
              <a:spcBef>
                <a:spcPts val="400"/>
              </a:spcBef>
              <a:spcAft>
                <a:spcPts val="0"/>
              </a:spcAft>
              <a:buSzPts val="1280"/>
              <a:buChar char="•"/>
              <a:defRPr sz="1600"/>
            </a:lvl8pPr>
            <a:lvl9pPr indent="-309879" lvl="8" marL="4114800" algn="l">
              <a:lnSpc>
                <a:spcPct val="90000"/>
              </a:lnSpc>
              <a:spcBef>
                <a:spcPts val="400"/>
              </a:spcBef>
              <a:spcAft>
                <a:spcPts val="400"/>
              </a:spcAft>
              <a:buSzPts val="1280"/>
              <a:buChar char="•"/>
              <a:defRPr sz="1600"/>
            </a:lvl9pPr>
          </a:lstStyle>
          <a:p/>
        </p:txBody>
      </p:sp>
      <p:sp>
        <p:nvSpPr>
          <p:cNvPr id="32" name="Google Shape;32;p88"/>
          <p:cNvSpPr txBox="1"/>
          <p:nvPr>
            <p:ph idx="2" type="body"/>
          </p:nvPr>
        </p:nvSpPr>
        <p:spPr>
          <a:xfrm>
            <a:off x="6267612" y="2057400"/>
            <a:ext cx="4754880" cy="4023360"/>
          </a:xfrm>
          <a:prstGeom prst="rect">
            <a:avLst/>
          </a:prstGeom>
          <a:noFill/>
          <a:ln>
            <a:noFill/>
          </a:ln>
        </p:spPr>
        <p:txBody>
          <a:bodyPr anchorCtr="0" anchor="t" bIns="45700" lIns="91425" spcFirstLastPara="1" rIns="91425" wrap="square" tIns="45700">
            <a:normAutofit/>
          </a:bodyPr>
          <a:lstStyle>
            <a:lvl1pPr indent="-340360" lvl="0" marL="457200" algn="l">
              <a:lnSpc>
                <a:spcPct val="90000"/>
              </a:lnSpc>
              <a:spcBef>
                <a:spcPts val="1400"/>
              </a:spcBef>
              <a:spcAft>
                <a:spcPts val="0"/>
              </a:spcAft>
              <a:buSzPts val="1760"/>
              <a:buChar char="•"/>
              <a:defRPr sz="2200"/>
            </a:lvl1pPr>
            <a:lvl2pPr indent="-330200" lvl="1" marL="914400" algn="l">
              <a:lnSpc>
                <a:spcPct val="90000"/>
              </a:lnSpc>
              <a:spcBef>
                <a:spcPts val="200"/>
              </a:spcBef>
              <a:spcAft>
                <a:spcPts val="0"/>
              </a:spcAft>
              <a:buSzPts val="1600"/>
              <a:buChar char="•"/>
              <a:defRPr sz="2000"/>
            </a:lvl2pPr>
            <a:lvl3pPr indent="-320039" lvl="2" marL="1371600" algn="l">
              <a:lnSpc>
                <a:spcPct val="90000"/>
              </a:lnSpc>
              <a:spcBef>
                <a:spcPts val="400"/>
              </a:spcBef>
              <a:spcAft>
                <a:spcPts val="0"/>
              </a:spcAft>
              <a:buSzPts val="1440"/>
              <a:buChar char="•"/>
              <a:defRPr sz="1800"/>
            </a:lvl3pPr>
            <a:lvl4pPr indent="-309880" lvl="3" marL="1828800" algn="l">
              <a:lnSpc>
                <a:spcPct val="90000"/>
              </a:lnSpc>
              <a:spcBef>
                <a:spcPts val="400"/>
              </a:spcBef>
              <a:spcAft>
                <a:spcPts val="0"/>
              </a:spcAft>
              <a:buSzPts val="1280"/>
              <a:buChar char="•"/>
              <a:defRPr sz="1600"/>
            </a:lvl4pPr>
            <a:lvl5pPr indent="-309879" lvl="4" marL="2286000" algn="l">
              <a:lnSpc>
                <a:spcPct val="90000"/>
              </a:lnSpc>
              <a:spcBef>
                <a:spcPts val="400"/>
              </a:spcBef>
              <a:spcAft>
                <a:spcPts val="0"/>
              </a:spcAft>
              <a:buSzPts val="1280"/>
              <a:buChar char="•"/>
              <a:defRPr sz="1600"/>
            </a:lvl5pPr>
            <a:lvl6pPr indent="-309879" lvl="5" marL="2743200" algn="l">
              <a:lnSpc>
                <a:spcPct val="90000"/>
              </a:lnSpc>
              <a:spcBef>
                <a:spcPts val="400"/>
              </a:spcBef>
              <a:spcAft>
                <a:spcPts val="0"/>
              </a:spcAft>
              <a:buSzPts val="1280"/>
              <a:buChar char="•"/>
              <a:defRPr sz="1600"/>
            </a:lvl6pPr>
            <a:lvl7pPr indent="-309879" lvl="6" marL="3200400" algn="l">
              <a:lnSpc>
                <a:spcPct val="90000"/>
              </a:lnSpc>
              <a:spcBef>
                <a:spcPts val="400"/>
              </a:spcBef>
              <a:spcAft>
                <a:spcPts val="0"/>
              </a:spcAft>
              <a:buSzPts val="1280"/>
              <a:buChar char="•"/>
              <a:defRPr sz="1600"/>
            </a:lvl7pPr>
            <a:lvl8pPr indent="-309879" lvl="7" marL="3657600" algn="l">
              <a:lnSpc>
                <a:spcPct val="90000"/>
              </a:lnSpc>
              <a:spcBef>
                <a:spcPts val="400"/>
              </a:spcBef>
              <a:spcAft>
                <a:spcPts val="0"/>
              </a:spcAft>
              <a:buSzPts val="1280"/>
              <a:buChar char="•"/>
              <a:defRPr sz="1600"/>
            </a:lvl8pPr>
            <a:lvl9pPr indent="-309879" lvl="8" marL="4114800" algn="l">
              <a:lnSpc>
                <a:spcPct val="90000"/>
              </a:lnSpc>
              <a:spcBef>
                <a:spcPts val="400"/>
              </a:spcBef>
              <a:spcAft>
                <a:spcPts val="400"/>
              </a:spcAft>
              <a:buSzPts val="1280"/>
              <a:buChar char="•"/>
              <a:defRPr sz="1600"/>
            </a:lvl9pPr>
          </a:lstStyle>
          <a:p/>
        </p:txBody>
      </p:sp>
      <p:sp>
        <p:nvSpPr>
          <p:cNvPr id="33" name="Google Shape;33;p88"/>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88"/>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88"/>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 name="Shape 36"/>
        <p:cNvGrpSpPr/>
        <p:nvPr/>
      </p:nvGrpSpPr>
      <p:grpSpPr>
        <a:xfrm>
          <a:off x="0" y="0"/>
          <a:ext cx="0" cy="0"/>
          <a:chOff x="0" y="0"/>
          <a:chExt cx="0" cy="0"/>
        </a:xfrm>
      </p:grpSpPr>
      <p:sp>
        <p:nvSpPr>
          <p:cNvPr id="37" name="Google Shape;37;p89"/>
          <p:cNvSpPr txBox="1"/>
          <p:nvPr>
            <p:ph type="title"/>
          </p:nvPr>
        </p:nvSpPr>
        <p:spPr>
          <a:xfrm>
            <a:off x="1143000" y="609600"/>
            <a:ext cx="9875520" cy="13563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89"/>
          <p:cNvSpPr txBox="1"/>
          <p:nvPr>
            <p:ph idx="1" type="body"/>
          </p:nvPr>
        </p:nvSpPr>
        <p:spPr>
          <a:xfrm>
            <a:off x="1143000" y="2057400"/>
            <a:ext cx="9872871" cy="4038600"/>
          </a:xfrm>
          <a:prstGeom prst="rect">
            <a:avLst/>
          </a:prstGeom>
          <a:noFill/>
          <a:ln>
            <a:noFill/>
          </a:ln>
        </p:spPr>
        <p:txBody>
          <a:bodyPr anchorCtr="0" anchor="t" bIns="45700" lIns="91425" spcFirstLastPara="1" rIns="91425" wrap="square" tIns="45700">
            <a:normAutofit/>
          </a:bodyPr>
          <a:lstStyle>
            <a:lvl1pPr indent="-320040" lvl="0" marL="457200" algn="l">
              <a:lnSpc>
                <a:spcPct val="90000"/>
              </a:lnSpc>
              <a:spcBef>
                <a:spcPts val="1400"/>
              </a:spcBef>
              <a:spcAft>
                <a:spcPts val="0"/>
              </a:spcAft>
              <a:buSzPts val="1440"/>
              <a:buChar char="•"/>
              <a:defRPr/>
            </a:lvl1pPr>
            <a:lvl2pPr indent="-320040" lvl="1" marL="914400" algn="l">
              <a:lnSpc>
                <a:spcPct val="90000"/>
              </a:lnSpc>
              <a:spcBef>
                <a:spcPts val="200"/>
              </a:spcBef>
              <a:spcAft>
                <a:spcPts val="0"/>
              </a:spcAft>
              <a:buSzPts val="1440"/>
              <a:buChar char="•"/>
              <a:defRPr/>
            </a:lvl2pPr>
            <a:lvl3pPr indent="-320039" lvl="2" marL="1371600" algn="l">
              <a:lnSpc>
                <a:spcPct val="90000"/>
              </a:lnSpc>
              <a:spcBef>
                <a:spcPts val="400"/>
              </a:spcBef>
              <a:spcAft>
                <a:spcPts val="0"/>
              </a:spcAft>
              <a:buSzPts val="1440"/>
              <a:buChar char="•"/>
              <a:defRPr/>
            </a:lvl3pPr>
            <a:lvl4pPr indent="-320039" lvl="3" marL="1828800" algn="l">
              <a:lnSpc>
                <a:spcPct val="90000"/>
              </a:lnSpc>
              <a:spcBef>
                <a:spcPts val="400"/>
              </a:spcBef>
              <a:spcAft>
                <a:spcPts val="0"/>
              </a:spcAft>
              <a:buSzPts val="1440"/>
              <a:buChar char="•"/>
              <a:defRPr/>
            </a:lvl4pPr>
            <a:lvl5pPr indent="-320039" lvl="4" marL="2286000" algn="l">
              <a:lnSpc>
                <a:spcPct val="90000"/>
              </a:lnSpc>
              <a:spcBef>
                <a:spcPts val="400"/>
              </a:spcBef>
              <a:spcAft>
                <a:spcPts val="0"/>
              </a:spcAft>
              <a:buSzPts val="1440"/>
              <a:buChar char="•"/>
              <a:defRPr/>
            </a:lvl5pPr>
            <a:lvl6pPr indent="-320039" lvl="5" marL="2743200" algn="l">
              <a:lnSpc>
                <a:spcPct val="90000"/>
              </a:lnSpc>
              <a:spcBef>
                <a:spcPts val="400"/>
              </a:spcBef>
              <a:spcAft>
                <a:spcPts val="0"/>
              </a:spcAft>
              <a:buSzPts val="1440"/>
              <a:buChar char="•"/>
              <a:defRPr/>
            </a:lvl6pPr>
            <a:lvl7pPr indent="-320039" lvl="6" marL="3200400" algn="l">
              <a:lnSpc>
                <a:spcPct val="90000"/>
              </a:lnSpc>
              <a:spcBef>
                <a:spcPts val="400"/>
              </a:spcBef>
              <a:spcAft>
                <a:spcPts val="0"/>
              </a:spcAft>
              <a:buSzPts val="1440"/>
              <a:buChar char="•"/>
              <a:defRPr/>
            </a:lvl7pPr>
            <a:lvl8pPr indent="-320040" lvl="7" marL="3657600" algn="l">
              <a:lnSpc>
                <a:spcPct val="90000"/>
              </a:lnSpc>
              <a:spcBef>
                <a:spcPts val="400"/>
              </a:spcBef>
              <a:spcAft>
                <a:spcPts val="0"/>
              </a:spcAft>
              <a:buSzPts val="1440"/>
              <a:buChar char="•"/>
              <a:defRPr/>
            </a:lvl8pPr>
            <a:lvl9pPr indent="-320040" lvl="8" marL="4114800" algn="l">
              <a:lnSpc>
                <a:spcPct val="90000"/>
              </a:lnSpc>
              <a:spcBef>
                <a:spcPts val="400"/>
              </a:spcBef>
              <a:spcAft>
                <a:spcPts val="400"/>
              </a:spcAft>
              <a:buSzPts val="1440"/>
              <a:buChar char="•"/>
              <a:defRPr/>
            </a:lvl9pPr>
          </a:lstStyle>
          <a:p/>
        </p:txBody>
      </p:sp>
      <p:sp>
        <p:nvSpPr>
          <p:cNvPr id="39" name="Google Shape;39;p89"/>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89"/>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9"/>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a" type="blank">
  <p:cSld name="BLANK">
    <p:spTree>
      <p:nvGrpSpPr>
        <p:cNvPr id="42" name="Shape 42"/>
        <p:cNvGrpSpPr/>
        <p:nvPr/>
      </p:nvGrpSpPr>
      <p:grpSpPr>
        <a:xfrm>
          <a:off x="0" y="0"/>
          <a:ext cx="0" cy="0"/>
          <a:chOff x="0" y="0"/>
          <a:chExt cx="0" cy="0"/>
        </a:xfrm>
      </p:grpSpPr>
      <p:sp>
        <p:nvSpPr>
          <p:cNvPr id="43" name="Google Shape;43;p90"/>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90"/>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90"/>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ovnanie" type="twoTxTwoObj">
  <p:cSld name="TWO_OBJECTS_WITH_TEXT">
    <p:spTree>
      <p:nvGrpSpPr>
        <p:cNvPr id="46" name="Shape 46"/>
        <p:cNvGrpSpPr/>
        <p:nvPr/>
      </p:nvGrpSpPr>
      <p:grpSpPr>
        <a:xfrm>
          <a:off x="0" y="0"/>
          <a:ext cx="0" cy="0"/>
          <a:chOff x="0" y="0"/>
          <a:chExt cx="0" cy="0"/>
        </a:xfrm>
      </p:grpSpPr>
      <p:sp>
        <p:nvSpPr>
          <p:cNvPr id="47" name="Google Shape;47;p91"/>
          <p:cNvSpPr txBox="1"/>
          <p:nvPr>
            <p:ph type="title"/>
          </p:nvPr>
        </p:nvSpPr>
        <p:spPr>
          <a:xfrm>
            <a:off x="1143000" y="609600"/>
            <a:ext cx="9875520" cy="13563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91"/>
          <p:cNvSpPr txBox="1"/>
          <p:nvPr>
            <p:ph idx="1" type="body"/>
          </p:nvPr>
        </p:nvSpPr>
        <p:spPr>
          <a:xfrm>
            <a:off x="1143000" y="2001511"/>
            <a:ext cx="4754880" cy="7772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SzPts val="1920"/>
              <a:buNone/>
              <a:defRPr b="1" sz="2400"/>
            </a:lvl1pPr>
            <a:lvl2pPr indent="-228600" lvl="1" marL="914400" algn="l">
              <a:lnSpc>
                <a:spcPct val="90000"/>
              </a:lnSpc>
              <a:spcBef>
                <a:spcPts val="200"/>
              </a:spcBef>
              <a:spcAft>
                <a:spcPts val="0"/>
              </a:spcAft>
              <a:buSzPts val="1600"/>
              <a:buNone/>
              <a:defRPr b="1" sz="2000"/>
            </a:lvl2pPr>
            <a:lvl3pPr indent="-228600" lvl="2" marL="1371600" algn="l">
              <a:lnSpc>
                <a:spcPct val="90000"/>
              </a:lnSpc>
              <a:spcBef>
                <a:spcPts val="400"/>
              </a:spcBef>
              <a:spcAft>
                <a:spcPts val="0"/>
              </a:spcAft>
              <a:buSzPts val="1440"/>
              <a:buNone/>
              <a:defRPr b="1" sz="1800"/>
            </a:lvl3pPr>
            <a:lvl4pPr indent="-228600" lvl="3" marL="1828800" algn="l">
              <a:lnSpc>
                <a:spcPct val="90000"/>
              </a:lnSpc>
              <a:spcBef>
                <a:spcPts val="400"/>
              </a:spcBef>
              <a:spcAft>
                <a:spcPts val="0"/>
              </a:spcAft>
              <a:buSzPts val="1280"/>
              <a:buNone/>
              <a:defRPr b="1" sz="1600"/>
            </a:lvl4pPr>
            <a:lvl5pPr indent="-228600" lvl="4" marL="2286000" algn="l">
              <a:lnSpc>
                <a:spcPct val="90000"/>
              </a:lnSpc>
              <a:spcBef>
                <a:spcPts val="400"/>
              </a:spcBef>
              <a:spcAft>
                <a:spcPts val="0"/>
              </a:spcAft>
              <a:buSzPts val="1280"/>
              <a:buNone/>
              <a:defRPr b="1" sz="1600"/>
            </a:lvl5pPr>
            <a:lvl6pPr indent="-228600" lvl="5" marL="2743200" algn="l">
              <a:lnSpc>
                <a:spcPct val="90000"/>
              </a:lnSpc>
              <a:spcBef>
                <a:spcPts val="400"/>
              </a:spcBef>
              <a:spcAft>
                <a:spcPts val="0"/>
              </a:spcAft>
              <a:buSzPts val="1280"/>
              <a:buNone/>
              <a:defRPr b="1" sz="1600"/>
            </a:lvl6pPr>
            <a:lvl7pPr indent="-228600" lvl="6" marL="3200400" algn="l">
              <a:lnSpc>
                <a:spcPct val="90000"/>
              </a:lnSpc>
              <a:spcBef>
                <a:spcPts val="400"/>
              </a:spcBef>
              <a:spcAft>
                <a:spcPts val="0"/>
              </a:spcAft>
              <a:buSzPts val="1280"/>
              <a:buNone/>
              <a:defRPr b="1" sz="1600"/>
            </a:lvl7pPr>
            <a:lvl8pPr indent="-228600" lvl="7" marL="3657600" algn="l">
              <a:lnSpc>
                <a:spcPct val="90000"/>
              </a:lnSpc>
              <a:spcBef>
                <a:spcPts val="400"/>
              </a:spcBef>
              <a:spcAft>
                <a:spcPts val="0"/>
              </a:spcAft>
              <a:buSzPts val="1280"/>
              <a:buNone/>
              <a:defRPr b="1" sz="1600"/>
            </a:lvl8pPr>
            <a:lvl9pPr indent="-228600" lvl="8" marL="4114800" algn="l">
              <a:lnSpc>
                <a:spcPct val="90000"/>
              </a:lnSpc>
              <a:spcBef>
                <a:spcPts val="400"/>
              </a:spcBef>
              <a:spcAft>
                <a:spcPts val="400"/>
              </a:spcAft>
              <a:buSzPts val="1280"/>
              <a:buNone/>
              <a:defRPr b="1" sz="1600"/>
            </a:lvl9pPr>
          </a:lstStyle>
          <a:p/>
        </p:txBody>
      </p:sp>
      <p:sp>
        <p:nvSpPr>
          <p:cNvPr id="49" name="Google Shape;49;p91"/>
          <p:cNvSpPr txBox="1"/>
          <p:nvPr>
            <p:ph idx="2" type="body"/>
          </p:nvPr>
        </p:nvSpPr>
        <p:spPr>
          <a:xfrm>
            <a:off x="1143000" y="2721483"/>
            <a:ext cx="4754880" cy="3383280"/>
          </a:xfrm>
          <a:prstGeom prst="rect">
            <a:avLst/>
          </a:prstGeom>
          <a:noFill/>
          <a:ln>
            <a:noFill/>
          </a:ln>
        </p:spPr>
        <p:txBody>
          <a:bodyPr anchorCtr="0" anchor="t" bIns="45700" lIns="91425" spcFirstLastPara="1" rIns="91425" wrap="square" tIns="45700">
            <a:normAutofit/>
          </a:bodyPr>
          <a:lstStyle>
            <a:lvl1pPr indent="-340360" lvl="0" marL="457200" algn="l">
              <a:lnSpc>
                <a:spcPct val="90000"/>
              </a:lnSpc>
              <a:spcBef>
                <a:spcPts val="1400"/>
              </a:spcBef>
              <a:spcAft>
                <a:spcPts val="0"/>
              </a:spcAft>
              <a:buSzPts val="1760"/>
              <a:buChar char="•"/>
              <a:defRPr sz="2200"/>
            </a:lvl1pPr>
            <a:lvl2pPr indent="-330200" lvl="1" marL="914400" algn="l">
              <a:lnSpc>
                <a:spcPct val="90000"/>
              </a:lnSpc>
              <a:spcBef>
                <a:spcPts val="200"/>
              </a:spcBef>
              <a:spcAft>
                <a:spcPts val="0"/>
              </a:spcAft>
              <a:buSzPts val="1600"/>
              <a:buChar char="•"/>
              <a:defRPr sz="2000"/>
            </a:lvl2pPr>
            <a:lvl3pPr indent="-320039" lvl="2" marL="1371600" algn="l">
              <a:lnSpc>
                <a:spcPct val="90000"/>
              </a:lnSpc>
              <a:spcBef>
                <a:spcPts val="400"/>
              </a:spcBef>
              <a:spcAft>
                <a:spcPts val="0"/>
              </a:spcAft>
              <a:buSzPts val="1440"/>
              <a:buChar char="•"/>
              <a:defRPr sz="1800"/>
            </a:lvl3pPr>
            <a:lvl4pPr indent="-309880" lvl="3" marL="1828800" algn="l">
              <a:lnSpc>
                <a:spcPct val="90000"/>
              </a:lnSpc>
              <a:spcBef>
                <a:spcPts val="400"/>
              </a:spcBef>
              <a:spcAft>
                <a:spcPts val="0"/>
              </a:spcAft>
              <a:buSzPts val="1280"/>
              <a:buChar char="•"/>
              <a:defRPr sz="1600"/>
            </a:lvl4pPr>
            <a:lvl5pPr indent="-309879" lvl="4" marL="2286000" algn="l">
              <a:lnSpc>
                <a:spcPct val="90000"/>
              </a:lnSpc>
              <a:spcBef>
                <a:spcPts val="400"/>
              </a:spcBef>
              <a:spcAft>
                <a:spcPts val="0"/>
              </a:spcAft>
              <a:buSzPts val="1280"/>
              <a:buChar char="•"/>
              <a:defRPr sz="1600"/>
            </a:lvl5pPr>
            <a:lvl6pPr indent="-309879" lvl="5" marL="2743200" algn="l">
              <a:lnSpc>
                <a:spcPct val="90000"/>
              </a:lnSpc>
              <a:spcBef>
                <a:spcPts val="400"/>
              </a:spcBef>
              <a:spcAft>
                <a:spcPts val="0"/>
              </a:spcAft>
              <a:buSzPts val="1280"/>
              <a:buChar char="•"/>
              <a:defRPr sz="1600"/>
            </a:lvl6pPr>
            <a:lvl7pPr indent="-309879" lvl="6" marL="3200400" algn="l">
              <a:lnSpc>
                <a:spcPct val="90000"/>
              </a:lnSpc>
              <a:spcBef>
                <a:spcPts val="400"/>
              </a:spcBef>
              <a:spcAft>
                <a:spcPts val="0"/>
              </a:spcAft>
              <a:buSzPts val="1280"/>
              <a:buChar char="•"/>
              <a:defRPr sz="1600"/>
            </a:lvl7pPr>
            <a:lvl8pPr indent="-309879" lvl="7" marL="3657600" algn="l">
              <a:lnSpc>
                <a:spcPct val="90000"/>
              </a:lnSpc>
              <a:spcBef>
                <a:spcPts val="400"/>
              </a:spcBef>
              <a:spcAft>
                <a:spcPts val="0"/>
              </a:spcAft>
              <a:buSzPts val="1280"/>
              <a:buChar char="•"/>
              <a:defRPr sz="1600"/>
            </a:lvl8pPr>
            <a:lvl9pPr indent="-309879" lvl="8" marL="4114800" algn="l">
              <a:lnSpc>
                <a:spcPct val="90000"/>
              </a:lnSpc>
              <a:spcBef>
                <a:spcPts val="400"/>
              </a:spcBef>
              <a:spcAft>
                <a:spcPts val="400"/>
              </a:spcAft>
              <a:buSzPts val="1280"/>
              <a:buChar char="•"/>
              <a:defRPr sz="1600"/>
            </a:lvl9pPr>
          </a:lstStyle>
          <a:p/>
        </p:txBody>
      </p:sp>
      <p:sp>
        <p:nvSpPr>
          <p:cNvPr id="50" name="Google Shape;50;p91"/>
          <p:cNvSpPr txBox="1"/>
          <p:nvPr>
            <p:ph idx="3" type="body"/>
          </p:nvPr>
        </p:nvSpPr>
        <p:spPr>
          <a:xfrm>
            <a:off x="6269173" y="1999032"/>
            <a:ext cx="4754880" cy="7772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SzPts val="1920"/>
              <a:buNone/>
              <a:defRPr b="1" sz="2400"/>
            </a:lvl1pPr>
            <a:lvl2pPr indent="-228600" lvl="1" marL="914400" algn="l">
              <a:lnSpc>
                <a:spcPct val="90000"/>
              </a:lnSpc>
              <a:spcBef>
                <a:spcPts val="200"/>
              </a:spcBef>
              <a:spcAft>
                <a:spcPts val="0"/>
              </a:spcAft>
              <a:buSzPts val="1600"/>
              <a:buNone/>
              <a:defRPr b="1" sz="2000"/>
            </a:lvl2pPr>
            <a:lvl3pPr indent="-228600" lvl="2" marL="1371600" algn="l">
              <a:lnSpc>
                <a:spcPct val="90000"/>
              </a:lnSpc>
              <a:spcBef>
                <a:spcPts val="400"/>
              </a:spcBef>
              <a:spcAft>
                <a:spcPts val="0"/>
              </a:spcAft>
              <a:buSzPts val="1440"/>
              <a:buNone/>
              <a:defRPr b="1" sz="1800"/>
            </a:lvl3pPr>
            <a:lvl4pPr indent="-228600" lvl="3" marL="1828800" algn="l">
              <a:lnSpc>
                <a:spcPct val="90000"/>
              </a:lnSpc>
              <a:spcBef>
                <a:spcPts val="400"/>
              </a:spcBef>
              <a:spcAft>
                <a:spcPts val="0"/>
              </a:spcAft>
              <a:buSzPts val="1280"/>
              <a:buNone/>
              <a:defRPr b="1" sz="1600"/>
            </a:lvl4pPr>
            <a:lvl5pPr indent="-228600" lvl="4" marL="2286000" algn="l">
              <a:lnSpc>
                <a:spcPct val="90000"/>
              </a:lnSpc>
              <a:spcBef>
                <a:spcPts val="400"/>
              </a:spcBef>
              <a:spcAft>
                <a:spcPts val="0"/>
              </a:spcAft>
              <a:buSzPts val="1280"/>
              <a:buNone/>
              <a:defRPr b="1" sz="1600"/>
            </a:lvl5pPr>
            <a:lvl6pPr indent="-228600" lvl="5" marL="2743200" algn="l">
              <a:lnSpc>
                <a:spcPct val="90000"/>
              </a:lnSpc>
              <a:spcBef>
                <a:spcPts val="400"/>
              </a:spcBef>
              <a:spcAft>
                <a:spcPts val="0"/>
              </a:spcAft>
              <a:buSzPts val="1280"/>
              <a:buNone/>
              <a:defRPr b="1" sz="1600"/>
            </a:lvl6pPr>
            <a:lvl7pPr indent="-228600" lvl="6" marL="3200400" algn="l">
              <a:lnSpc>
                <a:spcPct val="90000"/>
              </a:lnSpc>
              <a:spcBef>
                <a:spcPts val="400"/>
              </a:spcBef>
              <a:spcAft>
                <a:spcPts val="0"/>
              </a:spcAft>
              <a:buSzPts val="1280"/>
              <a:buNone/>
              <a:defRPr b="1" sz="1600"/>
            </a:lvl7pPr>
            <a:lvl8pPr indent="-228600" lvl="7" marL="3657600" algn="l">
              <a:lnSpc>
                <a:spcPct val="90000"/>
              </a:lnSpc>
              <a:spcBef>
                <a:spcPts val="400"/>
              </a:spcBef>
              <a:spcAft>
                <a:spcPts val="0"/>
              </a:spcAft>
              <a:buSzPts val="1280"/>
              <a:buNone/>
              <a:defRPr b="1" sz="1600"/>
            </a:lvl8pPr>
            <a:lvl9pPr indent="-228600" lvl="8" marL="4114800" algn="l">
              <a:lnSpc>
                <a:spcPct val="90000"/>
              </a:lnSpc>
              <a:spcBef>
                <a:spcPts val="400"/>
              </a:spcBef>
              <a:spcAft>
                <a:spcPts val="400"/>
              </a:spcAft>
              <a:buSzPts val="1280"/>
              <a:buNone/>
              <a:defRPr b="1" sz="1600"/>
            </a:lvl9pPr>
          </a:lstStyle>
          <a:p/>
        </p:txBody>
      </p:sp>
      <p:sp>
        <p:nvSpPr>
          <p:cNvPr id="51" name="Google Shape;51;p91"/>
          <p:cNvSpPr txBox="1"/>
          <p:nvPr>
            <p:ph idx="4" type="body"/>
          </p:nvPr>
        </p:nvSpPr>
        <p:spPr>
          <a:xfrm>
            <a:off x="6269173" y="2719322"/>
            <a:ext cx="4754880" cy="3383280"/>
          </a:xfrm>
          <a:prstGeom prst="rect">
            <a:avLst/>
          </a:prstGeom>
          <a:noFill/>
          <a:ln>
            <a:noFill/>
          </a:ln>
        </p:spPr>
        <p:txBody>
          <a:bodyPr anchorCtr="0" anchor="t" bIns="45700" lIns="91425" spcFirstLastPara="1" rIns="91425" wrap="square" tIns="45700">
            <a:normAutofit/>
          </a:bodyPr>
          <a:lstStyle>
            <a:lvl1pPr indent="-340360" lvl="0" marL="457200" algn="l">
              <a:lnSpc>
                <a:spcPct val="90000"/>
              </a:lnSpc>
              <a:spcBef>
                <a:spcPts val="1400"/>
              </a:spcBef>
              <a:spcAft>
                <a:spcPts val="0"/>
              </a:spcAft>
              <a:buSzPts val="1760"/>
              <a:buChar char="•"/>
              <a:defRPr sz="2200"/>
            </a:lvl1pPr>
            <a:lvl2pPr indent="-330200" lvl="1" marL="914400" algn="l">
              <a:lnSpc>
                <a:spcPct val="90000"/>
              </a:lnSpc>
              <a:spcBef>
                <a:spcPts val="200"/>
              </a:spcBef>
              <a:spcAft>
                <a:spcPts val="0"/>
              </a:spcAft>
              <a:buSzPts val="1600"/>
              <a:buChar char="•"/>
              <a:defRPr sz="2000"/>
            </a:lvl2pPr>
            <a:lvl3pPr indent="-320039" lvl="2" marL="1371600" algn="l">
              <a:lnSpc>
                <a:spcPct val="90000"/>
              </a:lnSpc>
              <a:spcBef>
                <a:spcPts val="400"/>
              </a:spcBef>
              <a:spcAft>
                <a:spcPts val="0"/>
              </a:spcAft>
              <a:buSzPts val="1440"/>
              <a:buChar char="•"/>
              <a:defRPr sz="1800"/>
            </a:lvl3pPr>
            <a:lvl4pPr indent="-309880" lvl="3" marL="1828800" algn="l">
              <a:lnSpc>
                <a:spcPct val="90000"/>
              </a:lnSpc>
              <a:spcBef>
                <a:spcPts val="400"/>
              </a:spcBef>
              <a:spcAft>
                <a:spcPts val="0"/>
              </a:spcAft>
              <a:buSzPts val="1280"/>
              <a:buChar char="•"/>
              <a:defRPr sz="1600"/>
            </a:lvl4pPr>
            <a:lvl5pPr indent="-309879" lvl="4" marL="2286000" algn="l">
              <a:lnSpc>
                <a:spcPct val="90000"/>
              </a:lnSpc>
              <a:spcBef>
                <a:spcPts val="400"/>
              </a:spcBef>
              <a:spcAft>
                <a:spcPts val="0"/>
              </a:spcAft>
              <a:buSzPts val="1280"/>
              <a:buChar char="•"/>
              <a:defRPr sz="1600"/>
            </a:lvl5pPr>
            <a:lvl6pPr indent="-309879" lvl="5" marL="2743200" algn="l">
              <a:lnSpc>
                <a:spcPct val="90000"/>
              </a:lnSpc>
              <a:spcBef>
                <a:spcPts val="400"/>
              </a:spcBef>
              <a:spcAft>
                <a:spcPts val="0"/>
              </a:spcAft>
              <a:buSzPts val="1280"/>
              <a:buChar char="•"/>
              <a:defRPr sz="1600"/>
            </a:lvl6pPr>
            <a:lvl7pPr indent="-309879" lvl="6" marL="3200400" algn="l">
              <a:lnSpc>
                <a:spcPct val="90000"/>
              </a:lnSpc>
              <a:spcBef>
                <a:spcPts val="400"/>
              </a:spcBef>
              <a:spcAft>
                <a:spcPts val="0"/>
              </a:spcAft>
              <a:buSzPts val="1280"/>
              <a:buChar char="•"/>
              <a:defRPr sz="1600"/>
            </a:lvl7pPr>
            <a:lvl8pPr indent="-309879" lvl="7" marL="3657600" algn="l">
              <a:lnSpc>
                <a:spcPct val="90000"/>
              </a:lnSpc>
              <a:spcBef>
                <a:spcPts val="400"/>
              </a:spcBef>
              <a:spcAft>
                <a:spcPts val="0"/>
              </a:spcAft>
              <a:buSzPts val="1280"/>
              <a:buChar char="•"/>
              <a:defRPr sz="1600"/>
            </a:lvl8pPr>
            <a:lvl9pPr indent="-309879" lvl="8" marL="4114800" algn="l">
              <a:lnSpc>
                <a:spcPct val="90000"/>
              </a:lnSpc>
              <a:spcBef>
                <a:spcPts val="400"/>
              </a:spcBef>
              <a:spcAft>
                <a:spcPts val="400"/>
              </a:spcAft>
              <a:buSzPts val="1280"/>
              <a:buChar char="•"/>
              <a:defRPr sz="1600"/>
            </a:lvl9pPr>
          </a:lstStyle>
          <a:p/>
        </p:txBody>
      </p:sp>
      <p:sp>
        <p:nvSpPr>
          <p:cNvPr id="52" name="Google Shape;52;p91"/>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91"/>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91"/>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lavička sekcie" type="secHead">
  <p:cSld name="SECTION_HEADER">
    <p:spTree>
      <p:nvGrpSpPr>
        <p:cNvPr id="55" name="Shape 55"/>
        <p:cNvGrpSpPr/>
        <p:nvPr/>
      </p:nvGrpSpPr>
      <p:grpSpPr>
        <a:xfrm>
          <a:off x="0" y="0"/>
          <a:ext cx="0" cy="0"/>
          <a:chOff x="0" y="0"/>
          <a:chExt cx="0" cy="0"/>
        </a:xfrm>
      </p:grpSpPr>
      <p:sp>
        <p:nvSpPr>
          <p:cNvPr id="56" name="Google Shape;56;p92"/>
          <p:cNvSpPr txBox="1"/>
          <p:nvPr>
            <p:ph type="title"/>
          </p:nvPr>
        </p:nvSpPr>
        <p:spPr>
          <a:xfrm>
            <a:off x="1106424" y="1173575"/>
            <a:ext cx="9966960" cy="2926080"/>
          </a:xfrm>
          <a:prstGeom prst="rect">
            <a:avLst/>
          </a:prstGeom>
          <a:noFill/>
          <a:ln>
            <a:noFill/>
          </a:ln>
        </p:spPr>
        <p:txBody>
          <a:bodyPr anchorCtr="0" anchor="b" bIns="45700" lIns="91425" spcFirstLastPara="1" rIns="91425" wrap="square" tIns="45700">
            <a:noAutofit/>
          </a:bodyPr>
          <a:lstStyle>
            <a:lvl1pPr lvl="0" algn="ctr">
              <a:lnSpc>
                <a:spcPct val="85000"/>
              </a:lnSpc>
              <a:spcBef>
                <a:spcPts val="0"/>
              </a:spcBef>
              <a:spcAft>
                <a:spcPts val="0"/>
              </a:spcAft>
              <a:buClr>
                <a:schemeClr val="dk1"/>
              </a:buClr>
              <a:buSzPts val="7200"/>
              <a:buFont typeface="Corbel"/>
              <a:buNone/>
              <a:defRPr b="0" sz="7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92"/>
          <p:cNvSpPr txBox="1"/>
          <p:nvPr>
            <p:ph idx="1" type="body"/>
          </p:nvPr>
        </p:nvSpPr>
        <p:spPr>
          <a:xfrm>
            <a:off x="1709928" y="4154520"/>
            <a:ext cx="8769096" cy="136380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400"/>
              </a:spcBef>
              <a:spcAft>
                <a:spcPts val="0"/>
              </a:spcAft>
              <a:buSzPts val="1760"/>
              <a:buNone/>
              <a:defRPr sz="2200">
                <a:solidFill>
                  <a:schemeClr val="dk1"/>
                </a:solidFill>
              </a:defRPr>
            </a:lvl1pPr>
            <a:lvl2pPr indent="-228600" lvl="1" marL="914400" algn="l">
              <a:lnSpc>
                <a:spcPct val="90000"/>
              </a:lnSpc>
              <a:spcBef>
                <a:spcPts val="200"/>
              </a:spcBef>
              <a:spcAft>
                <a:spcPts val="0"/>
              </a:spcAft>
              <a:buSzPts val="1440"/>
              <a:buNone/>
              <a:defRPr sz="1800">
                <a:solidFill>
                  <a:srgbClr val="888888"/>
                </a:solidFill>
              </a:defRPr>
            </a:lvl2pPr>
            <a:lvl3pPr indent="-228600" lvl="2" marL="1371600" algn="l">
              <a:lnSpc>
                <a:spcPct val="90000"/>
              </a:lnSpc>
              <a:spcBef>
                <a:spcPts val="400"/>
              </a:spcBef>
              <a:spcAft>
                <a:spcPts val="0"/>
              </a:spcAft>
              <a:buSzPts val="1280"/>
              <a:buNone/>
              <a:defRPr sz="1600">
                <a:solidFill>
                  <a:srgbClr val="888888"/>
                </a:solidFill>
              </a:defRPr>
            </a:lvl3pPr>
            <a:lvl4pPr indent="-228600" lvl="3" marL="1828800" algn="l">
              <a:lnSpc>
                <a:spcPct val="90000"/>
              </a:lnSpc>
              <a:spcBef>
                <a:spcPts val="400"/>
              </a:spcBef>
              <a:spcAft>
                <a:spcPts val="0"/>
              </a:spcAft>
              <a:buSzPts val="1120"/>
              <a:buNone/>
              <a:defRPr sz="1400">
                <a:solidFill>
                  <a:srgbClr val="888888"/>
                </a:solidFill>
              </a:defRPr>
            </a:lvl4pPr>
            <a:lvl5pPr indent="-228600" lvl="4" marL="2286000" algn="l">
              <a:lnSpc>
                <a:spcPct val="90000"/>
              </a:lnSpc>
              <a:spcBef>
                <a:spcPts val="400"/>
              </a:spcBef>
              <a:spcAft>
                <a:spcPts val="0"/>
              </a:spcAft>
              <a:buSzPts val="1120"/>
              <a:buNone/>
              <a:defRPr sz="1400">
                <a:solidFill>
                  <a:srgbClr val="888888"/>
                </a:solidFill>
              </a:defRPr>
            </a:lvl5pPr>
            <a:lvl6pPr indent="-228600" lvl="5" marL="2743200" algn="l">
              <a:lnSpc>
                <a:spcPct val="90000"/>
              </a:lnSpc>
              <a:spcBef>
                <a:spcPts val="400"/>
              </a:spcBef>
              <a:spcAft>
                <a:spcPts val="0"/>
              </a:spcAft>
              <a:buSzPts val="1120"/>
              <a:buNone/>
              <a:defRPr sz="1400">
                <a:solidFill>
                  <a:srgbClr val="888888"/>
                </a:solidFill>
              </a:defRPr>
            </a:lvl6pPr>
            <a:lvl7pPr indent="-228600" lvl="6" marL="3200400" algn="l">
              <a:lnSpc>
                <a:spcPct val="90000"/>
              </a:lnSpc>
              <a:spcBef>
                <a:spcPts val="400"/>
              </a:spcBef>
              <a:spcAft>
                <a:spcPts val="0"/>
              </a:spcAft>
              <a:buSzPts val="1120"/>
              <a:buNone/>
              <a:defRPr sz="1400">
                <a:solidFill>
                  <a:srgbClr val="888888"/>
                </a:solidFill>
              </a:defRPr>
            </a:lvl7pPr>
            <a:lvl8pPr indent="-228600" lvl="7" marL="3657600" algn="l">
              <a:lnSpc>
                <a:spcPct val="90000"/>
              </a:lnSpc>
              <a:spcBef>
                <a:spcPts val="400"/>
              </a:spcBef>
              <a:spcAft>
                <a:spcPts val="0"/>
              </a:spcAft>
              <a:buSzPts val="1120"/>
              <a:buNone/>
              <a:defRPr sz="1400">
                <a:solidFill>
                  <a:srgbClr val="888888"/>
                </a:solidFill>
              </a:defRPr>
            </a:lvl8pPr>
            <a:lvl9pPr indent="-228600" lvl="8" marL="4114800" algn="l">
              <a:lnSpc>
                <a:spcPct val="90000"/>
              </a:lnSpc>
              <a:spcBef>
                <a:spcPts val="400"/>
              </a:spcBef>
              <a:spcAft>
                <a:spcPts val="400"/>
              </a:spcAft>
              <a:buSzPts val="1120"/>
              <a:buNone/>
              <a:defRPr sz="1400">
                <a:solidFill>
                  <a:srgbClr val="888888"/>
                </a:solidFill>
              </a:defRPr>
            </a:lvl9pPr>
          </a:lstStyle>
          <a:p/>
        </p:txBody>
      </p:sp>
      <p:sp>
        <p:nvSpPr>
          <p:cNvPr id="58" name="Google Shape;58;p92"/>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2"/>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2"/>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cxnSp>
        <p:nvCxnSpPr>
          <p:cNvPr id="61" name="Google Shape;61;p92"/>
          <p:cNvCxnSpPr/>
          <p:nvPr/>
        </p:nvCxnSpPr>
        <p:spPr>
          <a:xfrm>
            <a:off x="1981200" y="4020408"/>
            <a:ext cx="8229601" cy="0"/>
          </a:xfrm>
          <a:prstGeom prst="straightConnector1">
            <a:avLst/>
          </a:prstGeom>
          <a:noFill/>
          <a:ln cap="flat" cmpd="sng" w="10000">
            <a:solidFill>
              <a:schemeClr val="dk1"/>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sah s popisom" type="objTx">
  <p:cSld name="OBJECT_WITH_CAPTION_TEXT">
    <p:spTree>
      <p:nvGrpSpPr>
        <p:cNvPr id="62" name="Shape 62"/>
        <p:cNvGrpSpPr/>
        <p:nvPr/>
      </p:nvGrpSpPr>
      <p:grpSpPr>
        <a:xfrm>
          <a:off x="0" y="0"/>
          <a:ext cx="0" cy="0"/>
          <a:chOff x="0" y="0"/>
          <a:chExt cx="0" cy="0"/>
        </a:xfrm>
      </p:grpSpPr>
      <p:sp>
        <p:nvSpPr>
          <p:cNvPr id="63" name="Google Shape;63;p93"/>
          <p:cNvSpPr txBox="1"/>
          <p:nvPr>
            <p:ph type="title"/>
          </p:nvPr>
        </p:nvSpPr>
        <p:spPr>
          <a:xfrm>
            <a:off x="1143000" y="1097280"/>
            <a:ext cx="3931920" cy="173736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000"/>
              <a:buFont typeface="Corbel"/>
              <a:buNone/>
              <a:defRPr b="0"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93"/>
          <p:cNvSpPr txBox="1"/>
          <p:nvPr>
            <p:ph idx="1" type="body"/>
          </p:nvPr>
        </p:nvSpPr>
        <p:spPr>
          <a:xfrm>
            <a:off x="5852159" y="1097280"/>
            <a:ext cx="5212080" cy="4663440"/>
          </a:xfrm>
          <a:prstGeom prst="rect">
            <a:avLst/>
          </a:prstGeom>
          <a:noFill/>
          <a:ln>
            <a:noFill/>
          </a:ln>
        </p:spPr>
        <p:txBody>
          <a:bodyPr anchorCtr="0" anchor="t" bIns="45700" lIns="91425" spcFirstLastPara="1" rIns="91425" wrap="square" tIns="45700">
            <a:normAutofit/>
          </a:bodyPr>
          <a:lstStyle>
            <a:lvl1pPr indent="-391160" lvl="0" marL="457200" algn="l">
              <a:lnSpc>
                <a:spcPct val="90000"/>
              </a:lnSpc>
              <a:spcBef>
                <a:spcPts val="1400"/>
              </a:spcBef>
              <a:spcAft>
                <a:spcPts val="0"/>
              </a:spcAft>
              <a:buSzPts val="2560"/>
              <a:buChar char="•"/>
              <a:defRPr sz="3200"/>
            </a:lvl1pPr>
            <a:lvl2pPr indent="-370840" lvl="1" marL="914400" algn="l">
              <a:lnSpc>
                <a:spcPct val="90000"/>
              </a:lnSpc>
              <a:spcBef>
                <a:spcPts val="200"/>
              </a:spcBef>
              <a:spcAft>
                <a:spcPts val="0"/>
              </a:spcAft>
              <a:buSzPts val="2240"/>
              <a:buChar char="•"/>
              <a:defRPr sz="2800"/>
            </a:lvl2pPr>
            <a:lvl3pPr indent="-350519" lvl="2" marL="1371600" algn="l">
              <a:lnSpc>
                <a:spcPct val="90000"/>
              </a:lnSpc>
              <a:spcBef>
                <a:spcPts val="400"/>
              </a:spcBef>
              <a:spcAft>
                <a:spcPts val="0"/>
              </a:spcAft>
              <a:buSzPts val="1920"/>
              <a:buChar char="•"/>
              <a:defRPr sz="2400"/>
            </a:lvl3pPr>
            <a:lvl4pPr indent="-330200" lvl="3" marL="1828800" algn="l">
              <a:lnSpc>
                <a:spcPct val="90000"/>
              </a:lnSpc>
              <a:spcBef>
                <a:spcPts val="400"/>
              </a:spcBef>
              <a:spcAft>
                <a:spcPts val="0"/>
              </a:spcAft>
              <a:buSzPts val="1600"/>
              <a:buChar char="•"/>
              <a:defRPr sz="2000"/>
            </a:lvl4pPr>
            <a:lvl5pPr indent="-330200" lvl="4" marL="2286000" algn="l">
              <a:lnSpc>
                <a:spcPct val="90000"/>
              </a:lnSpc>
              <a:spcBef>
                <a:spcPts val="400"/>
              </a:spcBef>
              <a:spcAft>
                <a:spcPts val="0"/>
              </a:spcAft>
              <a:buSzPts val="1600"/>
              <a:buChar char="•"/>
              <a:defRPr sz="2000"/>
            </a:lvl5pPr>
            <a:lvl6pPr indent="-330200" lvl="5" marL="2743200" algn="l">
              <a:lnSpc>
                <a:spcPct val="90000"/>
              </a:lnSpc>
              <a:spcBef>
                <a:spcPts val="400"/>
              </a:spcBef>
              <a:spcAft>
                <a:spcPts val="0"/>
              </a:spcAft>
              <a:buSzPts val="1600"/>
              <a:buChar char="•"/>
              <a:defRPr sz="2000"/>
            </a:lvl6pPr>
            <a:lvl7pPr indent="-330200" lvl="6" marL="3200400" algn="l">
              <a:lnSpc>
                <a:spcPct val="90000"/>
              </a:lnSpc>
              <a:spcBef>
                <a:spcPts val="400"/>
              </a:spcBef>
              <a:spcAft>
                <a:spcPts val="0"/>
              </a:spcAft>
              <a:buSzPts val="1600"/>
              <a:buChar char="•"/>
              <a:defRPr sz="2000"/>
            </a:lvl7pPr>
            <a:lvl8pPr indent="-330200" lvl="7" marL="3657600" algn="l">
              <a:lnSpc>
                <a:spcPct val="90000"/>
              </a:lnSpc>
              <a:spcBef>
                <a:spcPts val="400"/>
              </a:spcBef>
              <a:spcAft>
                <a:spcPts val="0"/>
              </a:spcAft>
              <a:buSzPts val="1600"/>
              <a:buChar char="•"/>
              <a:defRPr sz="2000"/>
            </a:lvl8pPr>
            <a:lvl9pPr indent="-330200" lvl="8" marL="4114800" algn="l">
              <a:lnSpc>
                <a:spcPct val="90000"/>
              </a:lnSpc>
              <a:spcBef>
                <a:spcPts val="400"/>
              </a:spcBef>
              <a:spcAft>
                <a:spcPts val="400"/>
              </a:spcAft>
              <a:buSzPts val="1600"/>
              <a:buChar char="•"/>
              <a:defRPr sz="2000"/>
            </a:lvl9pPr>
          </a:lstStyle>
          <a:p/>
        </p:txBody>
      </p:sp>
      <p:sp>
        <p:nvSpPr>
          <p:cNvPr id="65" name="Google Shape;65;p93"/>
          <p:cNvSpPr txBox="1"/>
          <p:nvPr>
            <p:ph idx="2" type="body"/>
          </p:nvPr>
        </p:nvSpPr>
        <p:spPr>
          <a:xfrm>
            <a:off x="1143000" y="2834640"/>
            <a:ext cx="3931920" cy="301752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360"/>
              <a:buNone/>
              <a:defRPr sz="1700"/>
            </a:lvl1pPr>
            <a:lvl2pPr indent="-228600" lvl="1" marL="914400" algn="l">
              <a:lnSpc>
                <a:spcPct val="90000"/>
              </a:lnSpc>
              <a:spcBef>
                <a:spcPts val="200"/>
              </a:spcBef>
              <a:spcAft>
                <a:spcPts val="0"/>
              </a:spcAft>
              <a:buSzPts val="960"/>
              <a:buNone/>
              <a:defRPr sz="1200"/>
            </a:lvl2pPr>
            <a:lvl3pPr indent="-228600" lvl="2" marL="1371600" algn="l">
              <a:lnSpc>
                <a:spcPct val="90000"/>
              </a:lnSpc>
              <a:spcBef>
                <a:spcPts val="400"/>
              </a:spcBef>
              <a:spcAft>
                <a:spcPts val="0"/>
              </a:spcAft>
              <a:buSzPts val="800"/>
              <a:buNone/>
              <a:defRPr sz="1000"/>
            </a:lvl3pPr>
            <a:lvl4pPr indent="-228600" lvl="3" marL="1828800" algn="l">
              <a:lnSpc>
                <a:spcPct val="90000"/>
              </a:lnSpc>
              <a:spcBef>
                <a:spcPts val="400"/>
              </a:spcBef>
              <a:spcAft>
                <a:spcPts val="0"/>
              </a:spcAft>
              <a:buSzPts val="720"/>
              <a:buNone/>
              <a:defRPr sz="900"/>
            </a:lvl4pPr>
            <a:lvl5pPr indent="-228600" lvl="4" marL="2286000" algn="l">
              <a:lnSpc>
                <a:spcPct val="90000"/>
              </a:lnSpc>
              <a:spcBef>
                <a:spcPts val="400"/>
              </a:spcBef>
              <a:spcAft>
                <a:spcPts val="0"/>
              </a:spcAft>
              <a:buSzPts val="720"/>
              <a:buNone/>
              <a:defRPr sz="900"/>
            </a:lvl5pPr>
            <a:lvl6pPr indent="-228600" lvl="5" marL="2743200" algn="l">
              <a:lnSpc>
                <a:spcPct val="90000"/>
              </a:lnSpc>
              <a:spcBef>
                <a:spcPts val="400"/>
              </a:spcBef>
              <a:spcAft>
                <a:spcPts val="0"/>
              </a:spcAft>
              <a:buSzPts val="720"/>
              <a:buNone/>
              <a:defRPr sz="900"/>
            </a:lvl6pPr>
            <a:lvl7pPr indent="-228600" lvl="6" marL="3200400" algn="l">
              <a:lnSpc>
                <a:spcPct val="90000"/>
              </a:lnSpc>
              <a:spcBef>
                <a:spcPts val="400"/>
              </a:spcBef>
              <a:spcAft>
                <a:spcPts val="0"/>
              </a:spcAft>
              <a:buSzPts val="720"/>
              <a:buNone/>
              <a:defRPr sz="900"/>
            </a:lvl7pPr>
            <a:lvl8pPr indent="-228600" lvl="7" marL="3657600" algn="l">
              <a:lnSpc>
                <a:spcPct val="90000"/>
              </a:lnSpc>
              <a:spcBef>
                <a:spcPts val="400"/>
              </a:spcBef>
              <a:spcAft>
                <a:spcPts val="0"/>
              </a:spcAft>
              <a:buSzPts val="720"/>
              <a:buNone/>
              <a:defRPr sz="900"/>
            </a:lvl8pPr>
            <a:lvl9pPr indent="-228600" lvl="8" marL="4114800" algn="l">
              <a:lnSpc>
                <a:spcPct val="90000"/>
              </a:lnSpc>
              <a:spcBef>
                <a:spcPts val="400"/>
              </a:spcBef>
              <a:spcAft>
                <a:spcPts val="400"/>
              </a:spcAft>
              <a:buSzPts val="720"/>
              <a:buNone/>
              <a:defRPr sz="900"/>
            </a:lvl9pPr>
          </a:lstStyle>
          <a:p/>
        </p:txBody>
      </p:sp>
      <p:sp>
        <p:nvSpPr>
          <p:cNvPr id="66" name="Google Shape;66;p93"/>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93"/>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93"/>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ok s popisom" type="picTx">
  <p:cSld name="PICTURE_WITH_CAPTION_TEXT">
    <p:spTree>
      <p:nvGrpSpPr>
        <p:cNvPr id="69" name="Shape 69"/>
        <p:cNvGrpSpPr/>
        <p:nvPr/>
      </p:nvGrpSpPr>
      <p:grpSpPr>
        <a:xfrm>
          <a:off x="0" y="0"/>
          <a:ext cx="0" cy="0"/>
          <a:chOff x="0" y="0"/>
          <a:chExt cx="0" cy="0"/>
        </a:xfrm>
      </p:grpSpPr>
      <p:sp>
        <p:nvSpPr>
          <p:cNvPr id="70" name="Google Shape;70;p94"/>
          <p:cNvSpPr txBox="1"/>
          <p:nvPr>
            <p:ph type="title"/>
          </p:nvPr>
        </p:nvSpPr>
        <p:spPr>
          <a:xfrm>
            <a:off x="1143000" y="1097280"/>
            <a:ext cx="3931920" cy="173736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000"/>
              <a:buFont typeface="Corbel"/>
              <a:buNone/>
              <a:defRPr b="0"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94"/>
          <p:cNvSpPr/>
          <p:nvPr>
            <p:ph idx="2" type="pic"/>
          </p:nvPr>
        </p:nvSpPr>
        <p:spPr>
          <a:xfrm>
            <a:off x="5413248" y="1069847"/>
            <a:ext cx="6099048" cy="4800600"/>
          </a:xfrm>
          <a:prstGeom prst="rect">
            <a:avLst/>
          </a:prstGeom>
          <a:noFill/>
          <a:ln>
            <a:noFill/>
          </a:ln>
        </p:spPr>
      </p:sp>
      <p:sp>
        <p:nvSpPr>
          <p:cNvPr id="72" name="Google Shape;72;p94"/>
          <p:cNvSpPr txBox="1"/>
          <p:nvPr>
            <p:ph idx="1" type="body"/>
          </p:nvPr>
        </p:nvSpPr>
        <p:spPr>
          <a:xfrm>
            <a:off x="1143000" y="2834640"/>
            <a:ext cx="3931920" cy="288036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360"/>
              <a:buNone/>
              <a:defRPr sz="1700"/>
            </a:lvl1pPr>
            <a:lvl2pPr indent="-228600" lvl="1" marL="914400" algn="l">
              <a:lnSpc>
                <a:spcPct val="90000"/>
              </a:lnSpc>
              <a:spcBef>
                <a:spcPts val="200"/>
              </a:spcBef>
              <a:spcAft>
                <a:spcPts val="0"/>
              </a:spcAft>
              <a:buSzPts val="960"/>
              <a:buNone/>
              <a:defRPr sz="1200"/>
            </a:lvl2pPr>
            <a:lvl3pPr indent="-228600" lvl="2" marL="1371600" algn="l">
              <a:lnSpc>
                <a:spcPct val="90000"/>
              </a:lnSpc>
              <a:spcBef>
                <a:spcPts val="400"/>
              </a:spcBef>
              <a:spcAft>
                <a:spcPts val="0"/>
              </a:spcAft>
              <a:buSzPts val="800"/>
              <a:buNone/>
              <a:defRPr sz="1000"/>
            </a:lvl3pPr>
            <a:lvl4pPr indent="-228600" lvl="3" marL="1828800" algn="l">
              <a:lnSpc>
                <a:spcPct val="90000"/>
              </a:lnSpc>
              <a:spcBef>
                <a:spcPts val="400"/>
              </a:spcBef>
              <a:spcAft>
                <a:spcPts val="0"/>
              </a:spcAft>
              <a:buSzPts val="720"/>
              <a:buNone/>
              <a:defRPr sz="900"/>
            </a:lvl4pPr>
            <a:lvl5pPr indent="-228600" lvl="4" marL="2286000" algn="l">
              <a:lnSpc>
                <a:spcPct val="90000"/>
              </a:lnSpc>
              <a:spcBef>
                <a:spcPts val="400"/>
              </a:spcBef>
              <a:spcAft>
                <a:spcPts val="0"/>
              </a:spcAft>
              <a:buSzPts val="720"/>
              <a:buNone/>
              <a:defRPr sz="900"/>
            </a:lvl5pPr>
            <a:lvl6pPr indent="-228600" lvl="5" marL="2743200" algn="l">
              <a:lnSpc>
                <a:spcPct val="90000"/>
              </a:lnSpc>
              <a:spcBef>
                <a:spcPts val="400"/>
              </a:spcBef>
              <a:spcAft>
                <a:spcPts val="0"/>
              </a:spcAft>
              <a:buSzPts val="720"/>
              <a:buNone/>
              <a:defRPr sz="900"/>
            </a:lvl6pPr>
            <a:lvl7pPr indent="-228600" lvl="6" marL="3200400" algn="l">
              <a:lnSpc>
                <a:spcPct val="90000"/>
              </a:lnSpc>
              <a:spcBef>
                <a:spcPts val="400"/>
              </a:spcBef>
              <a:spcAft>
                <a:spcPts val="0"/>
              </a:spcAft>
              <a:buSzPts val="720"/>
              <a:buNone/>
              <a:defRPr sz="900"/>
            </a:lvl7pPr>
            <a:lvl8pPr indent="-228600" lvl="7" marL="3657600" algn="l">
              <a:lnSpc>
                <a:spcPct val="90000"/>
              </a:lnSpc>
              <a:spcBef>
                <a:spcPts val="400"/>
              </a:spcBef>
              <a:spcAft>
                <a:spcPts val="0"/>
              </a:spcAft>
              <a:buSzPts val="720"/>
              <a:buNone/>
              <a:defRPr sz="900"/>
            </a:lvl8pPr>
            <a:lvl9pPr indent="-228600" lvl="8" marL="4114800" algn="l">
              <a:lnSpc>
                <a:spcPct val="90000"/>
              </a:lnSpc>
              <a:spcBef>
                <a:spcPts val="400"/>
              </a:spcBef>
              <a:spcAft>
                <a:spcPts val="400"/>
              </a:spcAft>
              <a:buSzPts val="720"/>
              <a:buNone/>
              <a:defRPr sz="900"/>
            </a:lvl9pPr>
          </a:lstStyle>
          <a:p/>
        </p:txBody>
      </p:sp>
      <p:sp>
        <p:nvSpPr>
          <p:cNvPr id="73" name="Google Shape;73;p94"/>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94"/>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94"/>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85"/>
          <p:cNvSpPr/>
          <p:nvPr/>
        </p:nvSpPr>
        <p:spPr>
          <a:xfrm>
            <a:off x="231140" y="243840"/>
            <a:ext cx="11724640" cy="6377939"/>
          </a:xfrm>
          <a:prstGeom prst="rect">
            <a:avLst/>
          </a:prstGeom>
          <a:solidFill>
            <a:schemeClr val="lt1"/>
          </a:solidFill>
          <a:ln cap="flat"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85"/>
          <p:cNvSpPr txBox="1"/>
          <p:nvPr>
            <p:ph type="title"/>
          </p:nvPr>
        </p:nvSpPr>
        <p:spPr>
          <a:xfrm>
            <a:off x="1143000" y="609600"/>
            <a:ext cx="9875520" cy="135636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orbel"/>
              <a:buNone/>
              <a:defRPr b="0" i="0" sz="4400" u="none" cap="none" strike="noStrike">
                <a:solidFill>
                  <a:schemeClr val="dk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85"/>
          <p:cNvSpPr txBox="1"/>
          <p:nvPr>
            <p:ph idx="1" type="body"/>
          </p:nvPr>
        </p:nvSpPr>
        <p:spPr>
          <a:xfrm>
            <a:off x="1143000" y="2057400"/>
            <a:ext cx="9872871" cy="4038600"/>
          </a:xfrm>
          <a:prstGeom prst="rect">
            <a:avLst/>
          </a:prstGeom>
          <a:noFill/>
          <a:ln>
            <a:noFill/>
          </a:ln>
        </p:spPr>
        <p:txBody>
          <a:bodyPr anchorCtr="0" anchor="t" bIns="45700" lIns="91425" spcFirstLastPara="1" rIns="91425" wrap="square" tIns="45700">
            <a:normAutofit/>
          </a:bodyPr>
          <a:lstStyle>
            <a:lvl1pPr indent="-340360" lvl="0" marL="457200" marR="0" rtl="0" algn="l">
              <a:lnSpc>
                <a:spcPct val="90000"/>
              </a:lnSpc>
              <a:spcBef>
                <a:spcPts val="1400"/>
              </a:spcBef>
              <a:spcAft>
                <a:spcPts val="0"/>
              </a:spcAft>
              <a:buClr>
                <a:schemeClr val="dk1"/>
              </a:buClr>
              <a:buSzPts val="1760"/>
              <a:buFont typeface="Corbel"/>
              <a:buChar char="•"/>
              <a:defRPr b="0" i="0" sz="2200" u="none" cap="none" strike="noStrike">
                <a:solidFill>
                  <a:schemeClr val="dk1"/>
                </a:solidFill>
                <a:latin typeface="Corbel"/>
                <a:ea typeface="Corbel"/>
                <a:cs typeface="Corbel"/>
                <a:sym typeface="Corbel"/>
              </a:defRPr>
            </a:lvl1pPr>
            <a:lvl2pPr indent="-330200" lvl="1" marL="914400" marR="0" rtl="0" algn="l">
              <a:lnSpc>
                <a:spcPct val="90000"/>
              </a:lnSpc>
              <a:spcBef>
                <a:spcPts val="200"/>
              </a:spcBef>
              <a:spcAft>
                <a:spcPts val="0"/>
              </a:spcAft>
              <a:buClr>
                <a:schemeClr val="dk1"/>
              </a:buClr>
              <a:buSzPts val="1600"/>
              <a:buFont typeface="Corbel"/>
              <a:buChar char="•"/>
              <a:defRPr b="0" i="0" sz="2000" u="none" cap="none" strike="noStrike">
                <a:solidFill>
                  <a:schemeClr val="dk1"/>
                </a:solidFill>
                <a:latin typeface="Corbel"/>
                <a:ea typeface="Corbel"/>
                <a:cs typeface="Corbel"/>
                <a:sym typeface="Corbel"/>
              </a:defRPr>
            </a:lvl2pPr>
            <a:lvl3pPr indent="-320039" lvl="2" marL="1371600" marR="0" rtl="0" algn="l">
              <a:lnSpc>
                <a:spcPct val="90000"/>
              </a:lnSpc>
              <a:spcBef>
                <a:spcPts val="400"/>
              </a:spcBef>
              <a:spcAft>
                <a:spcPts val="0"/>
              </a:spcAft>
              <a:buClr>
                <a:schemeClr val="dk1"/>
              </a:buClr>
              <a:buSzPts val="1440"/>
              <a:buFont typeface="Corbel"/>
              <a:buChar char="•"/>
              <a:defRPr b="0" i="0" sz="1800" u="none" cap="none" strike="noStrike">
                <a:solidFill>
                  <a:schemeClr val="dk1"/>
                </a:solidFill>
                <a:latin typeface="Corbel"/>
                <a:ea typeface="Corbel"/>
                <a:cs typeface="Corbel"/>
                <a:sym typeface="Corbel"/>
              </a:defRPr>
            </a:lvl3pPr>
            <a:lvl4pPr indent="-309880" lvl="3" marL="1828800" marR="0" rtl="0" algn="l">
              <a:lnSpc>
                <a:spcPct val="90000"/>
              </a:lnSpc>
              <a:spcBef>
                <a:spcPts val="400"/>
              </a:spcBef>
              <a:spcAft>
                <a:spcPts val="0"/>
              </a:spcAft>
              <a:buClr>
                <a:schemeClr val="dk1"/>
              </a:buClr>
              <a:buSzPts val="1280"/>
              <a:buFont typeface="Corbel"/>
              <a:buChar char="•"/>
              <a:defRPr b="0" i="0" sz="1600" u="none" cap="none" strike="noStrike">
                <a:solidFill>
                  <a:schemeClr val="dk1"/>
                </a:solidFill>
                <a:latin typeface="Corbel"/>
                <a:ea typeface="Corbel"/>
                <a:cs typeface="Corbel"/>
                <a:sym typeface="Corbel"/>
              </a:defRPr>
            </a:lvl4pPr>
            <a:lvl5pPr indent="-309879" lvl="4" marL="2286000" marR="0" rtl="0" algn="l">
              <a:lnSpc>
                <a:spcPct val="90000"/>
              </a:lnSpc>
              <a:spcBef>
                <a:spcPts val="400"/>
              </a:spcBef>
              <a:spcAft>
                <a:spcPts val="0"/>
              </a:spcAft>
              <a:buClr>
                <a:schemeClr val="dk1"/>
              </a:buClr>
              <a:buSzPts val="1280"/>
              <a:buFont typeface="Corbel"/>
              <a:buChar char="•"/>
              <a:defRPr b="0" i="0" sz="1600" u="none" cap="none" strike="noStrike">
                <a:solidFill>
                  <a:schemeClr val="dk1"/>
                </a:solidFill>
                <a:latin typeface="Corbel"/>
                <a:ea typeface="Corbel"/>
                <a:cs typeface="Corbel"/>
                <a:sym typeface="Corbel"/>
              </a:defRPr>
            </a:lvl5pPr>
            <a:lvl6pPr indent="-309879" lvl="5" marL="2743200" marR="0" rtl="0" algn="l">
              <a:lnSpc>
                <a:spcPct val="90000"/>
              </a:lnSpc>
              <a:spcBef>
                <a:spcPts val="400"/>
              </a:spcBef>
              <a:spcAft>
                <a:spcPts val="0"/>
              </a:spcAft>
              <a:buClr>
                <a:schemeClr val="dk1"/>
              </a:buClr>
              <a:buSzPts val="1280"/>
              <a:buFont typeface="Corbel"/>
              <a:buChar char="•"/>
              <a:defRPr b="0" i="0" sz="1600" u="none" cap="none" strike="noStrike">
                <a:solidFill>
                  <a:schemeClr val="dk1"/>
                </a:solidFill>
                <a:latin typeface="Corbel"/>
                <a:ea typeface="Corbel"/>
                <a:cs typeface="Corbel"/>
                <a:sym typeface="Corbel"/>
              </a:defRPr>
            </a:lvl6pPr>
            <a:lvl7pPr indent="-309879" lvl="6" marL="3200400" marR="0" rtl="0" algn="l">
              <a:lnSpc>
                <a:spcPct val="90000"/>
              </a:lnSpc>
              <a:spcBef>
                <a:spcPts val="400"/>
              </a:spcBef>
              <a:spcAft>
                <a:spcPts val="0"/>
              </a:spcAft>
              <a:buClr>
                <a:schemeClr val="dk1"/>
              </a:buClr>
              <a:buSzPts val="1280"/>
              <a:buFont typeface="Corbel"/>
              <a:buChar char="•"/>
              <a:defRPr b="0" i="0" sz="1600" u="none" cap="none" strike="noStrike">
                <a:solidFill>
                  <a:schemeClr val="dk1"/>
                </a:solidFill>
                <a:latin typeface="Corbel"/>
                <a:ea typeface="Corbel"/>
                <a:cs typeface="Corbel"/>
                <a:sym typeface="Corbel"/>
              </a:defRPr>
            </a:lvl7pPr>
            <a:lvl8pPr indent="-309879" lvl="7" marL="3657600" marR="0" rtl="0" algn="l">
              <a:lnSpc>
                <a:spcPct val="90000"/>
              </a:lnSpc>
              <a:spcBef>
                <a:spcPts val="400"/>
              </a:spcBef>
              <a:spcAft>
                <a:spcPts val="0"/>
              </a:spcAft>
              <a:buClr>
                <a:schemeClr val="dk1"/>
              </a:buClr>
              <a:buSzPts val="1280"/>
              <a:buFont typeface="Corbel"/>
              <a:buChar char="•"/>
              <a:defRPr b="0" i="0" sz="1600" u="none" cap="none" strike="noStrike">
                <a:solidFill>
                  <a:schemeClr val="dk1"/>
                </a:solidFill>
                <a:latin typeface="Corbel"/>
                <a:ea typeface="Corbel"/>
                <a:cs typeface="Corbel"/>
                <a:sym typeface="Corbel"/>
              </a:defRPr>
            </a:lvl8pPr>
            <a:lvl9pPr indent="-309879" lvl="8" marL="4114800" marR="0" rtl="0" algn="l">
              <a:lnSpc>
                <a:spcPct val="90000"/>
              </a:lnSpc>
              <a:spcBef>
                <a:spcPts val="400"/>
              </a:spcBef>
              <a:spcAft>
                <a:spcPts val="400"/>
              </a:spcAft>
              <a:buClr>
                <a:schemeClr val="dk1"/>
              </a:buClr>
              <a:buSzPts val="1280"/>
              <a:buFont typeface="Corbel"/>
              <a:buChar char="•"/>
              <a:defRPr b="0" i="0" sz="1600" u="none" cap="none" strike="noStrike">
                <a:solidFill>
                  <a:schemeClr val="dk1"/>
                </a:solidFill>
                <a:latin typeface="Corbel"/>
                <a:ea typeface="Corbel"/>
                <a:cs typeface="Corbel"/>
                <a:sym typeface="Corbel"/>
              </a:defRPr>
            </a:lvl9pPr>
          </a:lstStyle>
          <a:p/>
        </p:txBody>
      </p:sp>
      <p:sp>
        <p:nvSpPr>
          <p:cNvPr id="13" name="Google Shape;13;p85"/>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14" name="Google Shape;14;p85"/>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dk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15" name="Google Shape;15;p85"/>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1"/>
                </a:solidFill>
                <a:latin typeface="Corbel"/>
                <a:ea typeface="Corbel"/>
                <a:cs typeface="Corbel"/>
                <a:sym typeface="Corbel"/>
              </a:defRPr>
            </a:lvl1pPr>
            <a:lvl2pPr indent="0" lvl="1" marL="0" marR="0" rtl="0" algn="r">
              <a:spcBef>
                <a:spcPts val="0"/>
              </a:spcBef>
              <a:buNone/>
              <a:defRPr b="0" i="0" sz="1200" u="none" cap="none" strike="noStrike">
                <a:solidFill>
                  <a:schemeClr val="dk1"/>
                </a:solidFill>
                <a:latin typeface="Corbel"/>
                <a:ea typeface="Corbel"/>
                <a:cs typeface="Corbel"/>
                <a:sym typeface="Corbel"/>
              </a:defRPr>
            </a:lvl2pPr>
            <a:lvl3pPr indent="0" lvl="2" marL="0" marR="0" rtl="0" algn="r">
              <a:spcBef>
                <a:spcPts val="0"/>
              </a:spcBef>
              <a:buNone/>
              <a:defRPr b="0" i="0" sz="1200" u="none" cap="none" strike="noStrike">
                <a:solidFill>
                  <a:schemeClr val="dk1"/>
                </a:solidFill>
                <a:latin typeface="Corbel"/>
                <a:ea typeface="Corbel"/>
                <a:cs typeface="Corbel"/>
                <a:sym typeface="Corbel"/>
              </a:defRPr>
            </a:lvl3pPr>
            <a:lvl4pPr indent="0" lvl="3" marL="0" marR="0" rtl="0" algn="r">
              <a:spcBef>
                <a:spcPts val="0"/>
              </a:spcBef>
              <a:buNone/>
              <a:defRPr b="0" i="0" sz="1200" u="none" cap="none" strike="noStrike">
                <a:solidFill>
                  <a:schemeClr val="dk1"/>
                </a:solidFill>
                <a:latin typeface="Corbel"/>
                <a:ea typeface="Corbel"/>
                <a:cs typeface="Corbel"/>
                <a:sym typeface="Corbel"/>
              </a:defRPr>
            </a:lvl4pPr>
            <a:lvl5pPr indent="0" lvl="4" marL="0" marR="0" rtl="0" algn="r">
              <a:spcBef>
                <a:spcPts val="0"/>
              </a:spcBef>
              <a:buNone/>
              <a:defRPr b="0" i="0" sz="1200" u="none" cap="none" strike="noStrike">
                <a:solidFill>
                  <a:schemeClr val="dk1"/>
                </a:solidFill>
                <a:latin typeface="Corbel"/>
                <a:ea typeface="Corbel"/>
                <a:cs typeface="Corbel"/>
                <a:sym typeface="Corbel"/>
              </a:defRPr>
            </a:lvl5pPr>
            <a:lvl6pPr indent="0" lvl="5" marL="0" marR="0" rtl="0" algn="r">
              <a:spcBef>
                <a:spcPts val="0"/>
              </a:spcBef>
              <a:buNone/>
              <a:defRPr b="0" i="0" sz="1200" u="none" cap="none" strike="noStrike">
                <a:solidFill>
                  <a:schemeClr val="dk1"/>
                </a:solidFill>
                <a:latin typeface="Corbel"/>
                <a:ea typeface="Corbel"/>
                <a:cs typeface="Corbel"/>
                <a:sym typeface="Corbel"/>
              </a:defRPr>
            </a:lvl6pPr>
            <a:lvl7pPr indent="0" lvl="6" marL="0" marR="0" rtl="0" algn="r">
              <a:spcBef>
                <a:spcPts val="0"/>
              </a:spcBef>
              <a:buNone/>
              <a:defRPr b="0" i="0" sz="1200" u="none" cap="none" strike="noStrike">
                <a:solidFill>
                  <a:schemeClr val="dk1"/>
                </a:solidFill>
                <a:latin typeface="Corbel"/>
                <a:ea typeface="Corbel"/>
                <a:cs typeface="Corbel"/>
                <a:sym typeface="Corbel"/>
              </a:defRPr>
            </a:lvl7pPr>
            <a:lvl8pPr indent="0" lvl="7" marL="0" marR="0" rtl="0" algn="r">
              <a:spcBef>
                <a:spcPts val="0"/>
              </a:spcBef>
              <a:buNone/>
              <a:defRPr b="0" i="0" sz="1200" u="none" cap="none" strike="noStrike">
                <a:solidFill>
                  <a:schemeClr val="dk1"/>
                </a:solidFill>
                <a:latin typeface="Corbel"/>
                <a:ea typeface="Corbel"/>
                <a:cs typeface="Corbel"/>
                <a:sym typeface="Corbel"/>
              </a:defRPr>
            </a:lvl8pPr>
            <a:lvl9pPr indent="0" lvl="8" marL="0" marR="0" rtl="0" algn="r">
              <a:spcBef>
                <a:spcPts val="0"/>
              </a:spcBef>
              <a:buNone/>
              <a:defRPr b="0" i="0" sz="12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1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hyperlink" Target="https://www.techmed.sk/elektricka-os-srdca/"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2.xml"/><Relationship Id="rId3" Type="http://schemas.openxmlformats.org/officeDocument/2006/relationships/image" Target="../media/image107.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3.xml"/><Relationship Id="rId3" Type="http://schemas.openxmlformats.org/officeDocument/2006/relationships/image" Target="../media/image11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4.xml"/><Relationship Id="rId3" Type="http://schemas.openxmlformats.org/officeDocument/2006/relationships/image" Target="../media/image11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6.xml"/><Relationship Id="rId3" Type="http://schemas.openxmlformats.org/officeDocument/2006/relationships/image" Target="../media/image105.gif"/><Relationship Id="rId4" Type="http://schemas.openxmlformats.org/officeDocument/2006/relationships/hyperlink" Target="https://ecg.bidmc.harvard.edu/"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8.xml"/><Relationship Id="rId3" Type="http://schemas.openxmlformats.org/officeDocument/2006/relationships/image" Target="../media/image100.gif"/><Relationship Id="rId4" Type="http://schemas.openxmlformats.org/officeDocument/2006/relationships/hyperlink" Target="https://ecg.bidmc.harvard.edu/"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www.southsudanmedicaljournal.com/archive/may-2010/how-to-read-an-electrocardiogram-ecg.-part-one-basic-principles-of-the-ecg.-the-normal-ecg.html" TargetMode="External"/><Relationship Id="rId4" Type="http://schemas.openxmlformats.org/officeDocument/2006/relationships/image" Target="../media/image4.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0.xml"/><Relationship Id="rId3" Type="http://schemas.openxmlformats.org/officeDocument/2006/relationships/image" Target="../media/image98.jpg"/><Relationship Id="rId4" Type="http://schemas.openxmlformats.org/officeDocument/2006/relationships/hyperlink" Target="https://kardioblog.cz/pokrocili-av-blok-3-stupne-2/"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2.xml"/><Relationship Id="rId3" Type="http://schemas.openxmlformats.org/officeDocument/2006/relationships/image" Target="../media/image119.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11.gif"/><Relationship Id="rId4" Type="http://schemas.openxmlformats.org/officeDocument/2006/relationships/hyperlink" Target="https://ecg.bidmc.harvard.edu/"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6.xml"/><Relationship Id="rId3" Type="http://schemas.openxmlformats.org/officeDocument/2006/relationships/image" Target="../media/image108.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7.xml"/><Relationship Id="rId3" Type="http://schemas.openxmlformats.org/officeDocument/2006/relationships/image" Target="../media/image110.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8.xml"/><Relationship Id="rId3" Type="http://schemas.openxmlformats.org/officeDocument/2006/relationships/image" Target="../media/image103.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9.xml"/><Relationship Id="rId3" Type="http://schemas.openxmlformats.org/officeDocument/2006/relationships/image" Target="../media/image1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hyperlink" Target="https://www.techmed.sk/urcenie-elektrickej-osi-srdca/"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0.xml"/><Relationship Id="rId3" Type="http://schemas.openxmlformats.org/officeDocument/2006/relationships/image" Target="../media/image112.jpg"/><Relationship Id="rId4" Type="http://schemas.openxmlformats.org/officeDocument/2006/relationships/hyperlink" Target="https://kardioblog.cz/kazuistika-warfarinizovany-dusny-pacient/"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109.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1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14.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hyperlink" Target="https://l.facebook.com/l.php?u=http%3A%2F%2Fresearch.vet.upenn.edu%2F&amp;h=ATNfSgD35rJMNXodT2-11QNvZcfEFDUPVWqYiBTOMRPayu9nWmTHSx7oIxzZN8SW-rUQXkweIk78TQiRy287Ane1Hsb3tumPidUY6KAcTTIREfntSFH2dME_MHE8tbGKeuqck3gFn6rEEw"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jpg"/><Relationship Id="rId4" Type="http://schemas.openxmlformats.org/officeDocument/2006/relationships/hyperlink" Target="http://www.southsudanmedicaljournal.com/archive/may-2010/how-to-read-an-electrocardiogram-ecg.-part-one-basic-principles-of-the-ecg.-the-normal-ecg.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31.png"/><Relationship Id="rId5" Type="http://schemas.openxmlformats.org/officeDocument/2006/relationships/hyperlink" Target="https://l.facebook.com/l.php?u=http%3A%2F%2Fkardioblogie.blogspot.cz%2F2013%2F03%2Fzacatecnici-jak-urcit-elektrickou-osu.html&amp;h=ATNfSgD35rJMNXodT2-11QNvZcfEFDUPVWqYiBTOMRPayu9nWmTHSx7oIxzZN8SW-rUQXkweIk78TQiRy287Ane1Hsb3tumPidUY6KAcTTIREfntSFH2dME_MHE8tbGKeuqck3gFn6rEEw"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david-shrk.github.io/ecgaxistrainer/" TargetMode="External"/><Relationship Id="rId4" Type="http://schemas.openxmlformats.org/officeDocument/2006/relationships/hyperlink" Target="https://www.wikiskripta.eu/w/MediaWiki:L%C3%A9ka%C5%99sk%C3%A1_kalkula%C4%8Dka/Cardiac-axi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hyperlink" Target="https://image.slidesharecdn.com/ecg1-150118014152-conversion-gate02/95/ecg-1-3-638.jpg?cb=1421566959"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4.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6.jpg"/><Relationship Id="rId4" Type="http://schemas.openxmlformats.org/officeDocument/2006/relationships/hyperlink" Target="https://lifeinthefastlane.com/ecg-library/basics/first-degree-heart-block/"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0.png"/><Relationship Id="rId4" Type="http://schemas.openxmlformats.org/officeDocument/2006/relationships/hyperlink" Target="https://en.wikipedia.org/w/index.php?title=Second-degree_atrioventricular_block&amp;oldid=909273898"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0.png"/><Relationship Id="rId4" Type="http://schemas.openxmlformats.org/officeDocument/2006/relationships/hyperlink" Target="https://en.wikipedia.org/w/index.php?title=Second-degree_atrioventricular_block&amp;oldid=909273898"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25.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3.gif"/><Relationship Id="rId4" Type="http://schemas.openxmlformats.org/officeDocument/2006/relationships/hyperlink" Target="https://ecg.bidmc.harvard.edu/maven/dispcase.asp?ans=1&amp;rownum=20&amp;caseid=21&amp;prev=&amp;userans=&amp;buttonshow=Show+Answer"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8.png"/><Relationship Id="rId4" Type="http://schemas.openxmlformats.org/officeDocument/2006/relationships/hyperlink" Target="http://www.wikiskripta.eu/index.php/Soubor:Left_bundle_branch_block_ECG_characteristics.p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99.png"/><Relationship Id="rId4" Type="http://schemas.openxmlformats.org/officeDocument/2006/relationships/hyperlink" Target="http://www.wikiskripta.eu/index.php/Soubor:Right_bundle_branch_block_ECG_characteristics.pn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2.png"/><Relationship Id="rId4" Type="http://schemas.openxmlformats.org/officeDocument/2006/relationships/hyperlink" Target="https://www.techmed.sk/lava-predna-fascikularna-hemiblokada/" TargetMode="External"/><Relationship Id="rId5" Type="http://schemas.openxmlformats.org/officeDocument/2006/relationships/image" Target="../media/image29.png"/><Relationship Id="rId6" Type="http://schemas.openxmlformats.org/officeDocument/2006/relationships/hyperlink" Target="https://www.techmed.sk/lava-zadna-fascikularna-hemiblokada/"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37.jpg"/><Relationship Id="rId4" Type="http://schemas.openxmlformats.org/officeDocument/2006/relationships/image" Target="../media/image34.jpg"/><Relationship Id="rId5" Type="http://schemas.openxmlformats.org/officeDocument/2006/relationships/hyperlink" Target="http://www.stefajir.cz/?q=supraventrikularni-extrasystola-ek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35.gif"/><Relationship Id="rId4" Type="http://schemas.openxmlformats.org/officeDocument/2006/relationships/image" Target="../media/image44.gif"/><Relationship Id="rId5" Type="http://schemas.openxmlformats.org/officeDocument/2006/relationships/image" Target="../media/image48.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3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36.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image" Target="../media/image47.png"/><Relationship Id="rId6"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49.png"/><Relationship Id="rId4" Type="http://schemas.openxmlformats.org/officeDocument/2006/relationships/image" Target="../media/image5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59.png"/><Relationship Id="rId4" Type="http://schemas.openxmlformats.org/officeDocument/2006/relationships/image" Target="../media/image64.png"/><Relationship Id="rId5" Type="http://schemas.openxmlformats.org/officeDocument/2006/relationships/image" Target="../media/image55.png"/><Relationship Id="rId6" Type="http://schemas.openxmlformats.org/officeDocument/2006/relationships/hyperlink" Target="https://www.techmed.sk/av-nodalna-reentry-tachykardia-avnrt/" TargetMode="External"/><Relationship Id="rId7" Type="http://schemas.openxmlformats.org/officeDocument/2006/relationships/image" Target="../media/image52.png"/><Relationship Id="rId8" Type="http://schemas.openxmlformats.org/officeDocument/2006/relationships/hyperlink" Target="https://www.techmed.sk/atrio-ventrikularna-reentry-tachykardia-avrt/"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45.png"/><Relationship Id="rId4" Type="http://schemas.openxmlformats.org/officeDocument/2006/relationships/image" Target="../media/image50.gif"/><Relationship Id="rId5" Type="http://schemas.openxmlformats.org/officeDocument/2006/relationships/image" Target="../media/image65.png"/><Relationship Id="rId6" Type="http://schemas.openxmlformats.org/officeDocument/2006/relationships/hyperlink" Target="https://ekg.academy/arrhythmia/Ventricular%20Tachycardia%20Torsade%20de%20Pointes"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7.jpg"/><Relationship Id="rId4" Type="http://schemas.openxmlformats.org/officeDocument/2006/relationships/image" Target="../media/image53.png"/><Relationship Id="rId5" Type="http://schemas.openxmlformats.org/officeDocument/2006/relationships/hyperlink" Target="https://www.techmed.sk/wolff-parkinson-white-wpw-syndrom/" TargetMode="External"/><Relationship Id="rId6" Type="http://schemas.openxmlformats.org/officeDocument/2006/relationships/hyperlink" Target="http://kardioblogie.blogspot.cz/2015/08/ekg-kazuistika-palpitace-u-mlade.html"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5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1.jpg"/><Relationship Id="rId4" Type="http://schemas.openxmlformats.org/officeDocument/2006/relationships/hyperlink" Target="http://www.zachranarivlockari.wz.cz/index.php?obsah=arytmie.php&amp;menu=okruhy"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6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 Id="rId3" Type="http://schemas.openxmlformats.org/officeDocument/2006/relationships/image" Target="../media/image77.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6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70.png"/><Relationship Id="rId4" Type="http://schemas.openxmlformats.org/officeDocument/2006/relationships/image" Target="../media/image69.jpg"/><Relationship Id="rId5" Type="http://schemas.openxmlformats.org/officeDocument/2006/relationships/image" Target="../media/image6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hyperlink" Target="http://www.wikiskripta.eu/index.php/Soubor:Ekg_normal.jp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5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6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71.gif"/><Relationship Id="rId4" Type="http://schemas.openxmlformats.org/officeDocument/2006/relationships/image" Target="../media/image9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 Id="rId3" Type="http://schemas.openxmlformats.org/officeDocument/2006/relationships/image" Target="../media/image62.png"/><Relationship Id="rId4" Type="http://schemas.openxmlformats.org/officeDocument/2006/relationships/image" Target="../media/image73.jpg"/><Relationship Id="rId5" Type="http://schemas.openxmlformats.org/officeDocument/2006/relationships/image" Target="../media/image63.jpg"/><Relationship Id="rId6" Type="http://schemas.openxmlformats.org/officeDocument/2006/relationships/hyperlink" Target="https://kardioblog.cz/zacatecnici-lokalizace-stemi-a-zrcadlove-st-deprese/"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 Id="rId3" Type="http://schemas.openxmlformats.org/officeDocument/2006/relationships/image" Target="../media/image7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image" Target="../media/image7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8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75.png"/><Relationship Id="rId4" Type="http://schemas.openxmlformats.org/officeDocument/2006/relationships/image" Target="../media/image72.jpg"/><Relationship Id="rId5" Type="http://schemas.openxmlformats.org/officeDocument/2006/relationships/hyperlink" Target="http://www.wikiwand.com/en/Cardiac_stress_test"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85.png"/><Relationship Id="rId4" Type="http://schemas.openxmlformats.org/officeDocument/2006/relationships/image" Target="../media/image10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jpg"/><Relationship Id="rId4" Type="http://schemas.openxmlformats.org/officeDocument/2006/relationships/image" Target="../media/image2.jpg"/><Relationship Id="rId5" Type="http://schemas.openxmlformats.org/officeDocument/2006/relationships/hyperlink" Target="http://www.stefajir.cz/?q=sinusova-tachykardie-ekg" TargetMode="External"/><Relationship Id="rId6" Type="http://schemas.openxmlformats.org/officeDocument/2006/relationships/hyperlink" Target="http://www.stefajir.cz/?q=sinusova-bradykardie-ekg"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8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86.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8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9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 Id="rId3" Type="http://schemas.openxmlformats.org/officeDocument/2006/relationships/image" Target="../media/image7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9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8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7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9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hyperlink" Target="http://www.stefajir.cz/?q=ekg-z-praxe-36"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8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image" Target="../media/image8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 Id="rId3" Type="http://schemas.openxmlformats.org/officeDocument/2006/relationships/image" Target="../media/image10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 Id="rId3" Type="http://schemas.openxmlformats.org/officeDocument/2006/relationships/image" Target="../media/image92.jpg"/><Relationship Id="rId4" Type="http://schemas.openxmlformats.org/officeDocument/2006/relationships/hyperlink" Target="http://www.cardionet.vn/tam-phe-cap-tinh-va-tac-dong-mach-phoi.htm#.XiSCdE9KgY0"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 Id="rId3" Type="http://schemas.openxmlformats.org/officeDocument/2006/relationships/image" Target="../media/image8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6.xml"/><Relationship Id="rId3" Type="http://schemas.openxmlformats.org/officeDocument/2006/relationships/image" Target="../media/image9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 Id="rId3" Type="http://schemas.openxmlformats.org/officeDocument/2006/relationships/image" Target="../media/image84.jpg"/><Relationship Id="rId4" Type="http://schemas.openxmlformats.org/officeDocument/2006/relationships/image" Target="../media/image95.jpg"/><Relationship Id="rId5" Type="http://schemas.openxmlformats.org/officeDocument/2006/relationships/image" Target="../media/image97.jpg"/><Relationship Id="rId6" Type="http://schemas.openxmlformats.org/officeDocument/2006/relationships/hyperlink" Target="https://kardioblog.cz/kazuistika-warfarinizovany-dusny-pacient/"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8.xml"/><Relationship Id="rId3" Type="http://schemas.openxmlformats.org/officeDocument/2006/relationships/image" Target="../media/image10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9.xml"/><Relationship Id="rId3"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100" name="Shape 100"/>
        <p:cNvGrpSpPr/>
        <p:nvPr/>
      </p:nvGrpSpPr>
      <p:grpSpPr>
        <a:xfrm>
          <a:off x="0" y="0"/>
          <a:ext cx="0" cy="0"/>
          <a:chOff x="0" y="0"/>
          <a:chExt cx="0" cy="0"/>
        </a:xfrm>
      </p:grpSpPr>
      <p:sp>
        <p:nvSpPr>
          <p:cNvPr id="101" name="Google Shape;101;p1"/>
          <p:cNvSpPr txBox="1"/>
          <p:nvPr>
            <p:ph type="ctrTitle"/>
          </p:nvPr>
        </p:nvSpPr>
        <p:spPr>
          <a:xfrm>
            <a:off x="1124796" y="1487339"/>
            <a:ext cx="9942407" cy="292608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FF0000"/>
              </a:buClr>
              <a:buSzPts val="4000"/>
              <a:buFont typeface="Corbel"/>
              <a:buNone/>
            </a:pPr>
            <a:r>
              <a:rPr i="1" lang="cs-CZ" sz="4000">
                <a:solidFill>
                  <a:srgbClr val="FF0000"/>
                </a:solidFill>
                <a:latin typeface="Corbel"/>
                <a:ea typeface="Corbel"/>
                <a:cs typeface="Corbel"/>
                <a:sym typeface="Corbel"/>
              </a:rPr>
              <a:t>EKG </a:t>
            </a:r>
            <a:r>
              <a:rPr i="1" lang="cs-CZ" sz="4000" cap="none">
                <a:solidFill>
                  <a:srgbClr val="FF0000"/>
                </a:solidFill>
                <a:latin typeface="Corbel"/>
                <a:ea typeface="Corbel"/>
                <a:cs typeface="Corbel"/>
                <a:sym typeface="Corbel"/>
              </a:rPr>
              <a:t>pro praxi</a:t>
            </a:r>
            <a:br>
              <a:rPr i="1" lang="cs-CZ" sz="4000" cap="none">
                <a:solidFill>
                  <a:srgbClr val="FF0000"/>
                </a:solidFill>
                <a:latin typeface="Corbel"/>
                <a:ea typeface="Corbel"/>
                <a:cs typeface="Corbel"/>
                <a:sym typeface="Corbel"/>
              </a:rPr>
            </a:br>
            <a:r>
              <a:rPr i="1" lang="cs-CZ" sz="2000" cap="none">
                <a:solidFill>
                  <a:srgbClr val="FF0000"/>
                </a:solidFill>
                <a:latin typeface="Corbel"/>
                <a:ea typeface="Corbel"/>
                <a:cs typeface="Corbel"/>
                <a:sym typeface="Corbel"/>
              </a:rPr>
              <a:t> </a:t>
            </a:r>
            <a:br>
              <a:rPr b="1" i="1" lang="cs-CZ" sz="8000">
                <a:solidFill>
                  <a:srgbClr val="FF0000"/>
                </a:solidFill>
                <a:latin typeface="Corbel"/>
                <a:ea typeface="Corbel"/>
                <a:cs typeface="Corbel"/>
                <a:sym typeface="Corbel"/>
              </a:rPr>
            </a:br>
            <a:r>
              <a:rPr b="1" lang="cs-CZ">
                <a:solidFill>
                  <a:srgbClr val="FF0000"/>
                </a:solidFill>
                <a:latin typeface="Corbel"/>
                <a:ea typeface="Corbel"/>
                <a:cs typeface="Corbel"/>
                <a:sym typeface="Corbel"/>
              </a:rPr>
              <a:t>EKG LETEM SVĚTEM</a:t>
            </a:r>
            <a:endParaRPr b="1" sz="8000">
              <a:solidFill>
                <a:srgbClr val="FF0000"/>
              </a:solidFill>
              <a:latin typeface="Corbel"/>
              <a:ea typeface="Corbel"/>
              <a:cs typeface="Corbel"/>
              <a:sym typeface="Corbel"/>
            </a:endParaRPr>
          </a:p>
        </p:txBody>
      </p:sp>
      <p:sp>
        <p:nvSpPr>
          <p:cNvPr id="102" name="Google Shape;102;p1"/>
          <p:cNvSpPr txBox="1"/>
          <p:nvPr>
            <p:ph idx="1" type="subTitle"/>
          </p:nvPr>
        </p:nvSpPr>
        <p:spPr>
          <a:xfrm>
            <a:off x="1712070" y="4491426"/>
            <a:ext cx="8767860" cy="138816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2240"/>
              <a:buNone/>
            </a:pPr>
            <a:r>
              <a:t/>
            </a:r>
            <a:endParaRPr b="1" i="1" sz="2800">
              <a:solidFill>
                <a:srgbClr val="7F7F7F"/>
              </a:solidFill>
              <a:latin typeface="Corbel"/>
              <a:ea typeface="Corbel"/>
              <a:cs typeface="Corbel"/>
              <a:sym typeface="Corbel"/>
            </a:endParaRPr>
          </a:p>
        </p:txBody>
      </p:sp>
      <p:pic>
        <p:nvPicPr>
          <p:cNvPr id="103" name="Google Shape;103;p1"/>
          <p:cNvPicPr preferRelativeResize="0"/>
          <p:nvPr/>
        </p:nvPicPr>
        <p:blipFill rotWithShape="1">
          <a:blip r:embed="rId3">
            <a:alphaModFix/>
          </a:blip>
          <a:srcRect b="0" l="0" r="0" t="0"/>
          <a:stretch/>
        </p:blipFill>
        <p:spPr>
          <a:xfrm>
            <a:off x="9675875" y="81803"/>
            <a:ext cx="2295144" cy="2295144"/>
          </a:xfrm>
          <a:prstGeom prst="rect">
            <a:avLst/>
          </a:prstGeom>
          <a:noFill/>
          <a:ln>
            <a:noFill/>
          </a:ln>
        </p:spPr>
      </p:pic>
      <p:pic>
        <p:nvPicPr>
          <p:cNvPr id="104" name="Google Shape;104;p1"/>
          <p:cNvPicPr preferRelativeResize="0"/>
          <p:nvPr/>
        </p:nvPicPr>
        <p:blipFill rotWithShape="1">
          <a:blip r:embed="rId4">
            <a:alphaModFix/>
          </a:blip>
          <a:srcRect b="0" l="0" r="0" t="0"/>
          <a:stretch/>
        </p:blipFill>
        <p:spPr>
          <a:xfrm>
            <a:off x="0" y="-30912"/>
            <a:ext cx="3125758" cy="240785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9"/>
          <p:cNvSpPr txBox="1"/>
          <p:nvPr>
            <p:ph type="title"/>
          </p:nvPr>
        </p:nvSpPr>
        <p:spPr>
          <a:xfrm>
            <a:off x="838200" y="278068"/>
            <a:ext cx="10515600" cy="137797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Elektrická osa srdeční</a:t>
            </a:r>
            <a:endParaRPr i="1"/>
          </a:p>
        </p:txBody>
      </p:sp>
      <p:sp>
        <p:nvSpPr>
          <p:cNvPr id="184" name="Google Shape;184;p9"/>
          <p:cNvSpPr txBox="1"/>
          <p:nvPr>
            <p:ph idx="1" type="body"/>
          </p:nvPr>
        </p:nvSpPr>
        <p:spPr>
          <a:xfrm>
            <a:off x="1139952" y="1952466"/>
            <a:ext cx="4215326" cy="12734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920"/>
              <a:buNone/>
            </a:pPr>
            <a:r>
              <a:rPr lang="cs-CZ" sz="2400"/>
              <a:t>= hlavní směr aktivace komor</a:t>
            </a:r>
            <a:endParaRPr/>
          </a:p>
          <a:p>
            <a:pPr indent="0" lvl="0" marL="0" rtl="0" algn="l">
              <a:lnSpc>
                <a:spcPct val="90000"/>
              </a:lnSpc>
              <a:spcBef>
                <a:spcPts val="1400"/>
              </a:spcBef>
              <a:spcAft>
                <a:spcPts val="0"/>
              </a:spcAft>
              <a:buSzPts val="1920"/>
              <a:buNone/>
            </a:pPr>
            <a:r>
              <a:rPr lang="cs-CZ" sz="2400">
                <a:solidFill>
                  <a:srgbClr val="0070C0"/>
                </a:solidFill>
              </a:rPr>
              <a:t>Fyziologicky: </a:t>
            </a:r>
            <a:r>
              <a:rPr b="1" lang="cs-CZ" sz="2400">
                <a:solidFill>
                  <a:srgbClr val="0070C0"/>
                </a:solidFill>
              </a:rPr>
              <a:t>-30° až +90°</a:t>
            </a:r>
            <a:endParaRPr/>
          </a:p>
          <a:p>
            <a:pPr indent="0" lvl="0" marL="0" rtl="0" algn="l">
              <a:lnSpc>
                <a:spcPct val="90000"/>
              </a:lnSpc>
              <a:spcBef>
                <a:spcPts val="1400"/>
              </a:spcBef>
              <a:spcAft>
                <a:spcPts val="0"/>
              </a:spcAft>
              <a:buSzPts val="1760"/>
              <a:buNone/>
            </a:pPr>
            <a:r>
              <a:t/>
            </a:r>
            <a:endParaRPr b="1"/>
          </a:p>
        </p:txBody>
      </p:sp>
      <p:pic>
        <p:nvPicPr>
          <p:cNvPr descr="VÃ½sledok vyhÄ¾adÃ¡vania obrÃ¡zkov pre dopyt elektrickÃ¡ os srdca" id="185" name="Google Shape;185;p9"/>
          <p:cNvPicPr preferRelativeResize="0"/>
          <p:nvPr/>
        </p:nvPicPr>
        <p:blipFill rotWithShape="1">
          <a:blip r:embed="rId3">
            <a:alphaModFix/>
          </a:blip>
          <a:srcRect b="0" l="0" r="0" t="0"/>
          <a:stretch/>
        </p:blipFill>
        <p:spPr>
          <a:xfrm>
            <a:off x="6284676" y="1591056"/>
            <a:ext cx="5069124" cy="4498848"/>
          </a:xfrm>
          <a:prstGeom prst="rect">
            <a:avLst/>
          </a:prstGeom>
          <a:noFill/>
          <a:ln>
            <a:noFill/>
          </a:ln>
        </p:spPr>
      </p:pic>
      <p:sp>
        <p:nvSpPr>
          <p:cNvPr id="186" name="Google Shape;186;p9"/>
          <p:cNvSpPr txBox="1"/>
          <p:nvPr/>
        </p:nvSpPr>
        <p:spPr>
          <a:xfrm>
            <a:off x="960120" y="3691706"/>
            <a:ext cx="5135880"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2000">
                <a:solidFill>
                  <a:schemeClr val="dk1"/>
                </a:solidFill>
                <a:latin typeface="Corbel"/>
                <a:ea typeface="Corbel"/>
                <a:cs typeface="Corbel"/>
                <a:sym typeface="Corbel"/>
              </a:rPr>
              <a:t>O čem nás informuje?</a:t>
            </a:r>
            <a:endParaRPr/>
          </a:p>
          <a:p>
            <a:pPr indent="-342900" lvl="1" marL="800100" marR="0" rtl="0" algn="l">
              <a:spcBef>
                <a:spcPts val="0"/>
              </a:spcBef>
              <a:spcAft>
                <a:spcPts val="0"/>
              </a:spcAft>
              <a:buClr>
                <a:schemeClr val="dk1"/>
              </a:buClr>
              <a:buSzPts val="2000"/>
              <a:buFont typeface="Arial"/>
              <a:buChar char="•"/>
            </a:pPr>
            <a:r>
              <a:rPr b="0" i="0" lang="cs-CZ" sz="2000" u="none" cap="none" strike="noStrike">
                <a:solidFill>
                  <a:schemeClr val="dk1"/>
                </a:solidFill>
                <a:latin typeface="Corbel"/>
                <a:ea typeface="Corbel"/>
                <a:cs typeface="Corbel"/>
                <a:sym typeface="Corbel"/>
              </a:rPr>
              <a:t>změna masy myokardu (hypertrofie komor)</a:t>
            </a:r>
            <a:endParaRPr/>
          </a:p>
          <a:p>
            <a:pPr indent="-342900" lvl="1" marL="800100" marR="0" rtl="0" algn="l">
              <a:spcBef>
                <a:spcPts val="0"/>
              </a:spcBef>
              <a:spcAft>
                <a:spcPts val="0"/>
              </a:spcAft>
              <a:buClr>
                <a:schemeClr val="dk1"/>
              </a:buClr>
              <a:buSzPts val="2000"/>
              <a:buFont typeface="Arial"/>
              <a:buChar char="•"/>
            </a:pPr>
            <a:r>
              <a:rPr b="0" i="0" lang="cs-CZ" sz="2000" u="none" cap="none" strike="noStrike">
                <a:solidFill>
                  <a:schemeClr val="dk1"/>
                </a:solidFill>
                <a:latin typeface="Corbel"/>
                <a:ea typeface="Corbel"/>
                <a:cs typeface="Corbel"/>
                <a:sym typeface="Corbel"/>
              </a:rPr>
              <a:t>změna šíření vzruchu (blok Tawarova raménka)</a:t>
            </a:r>
            <a:endParaRPr b="0" i="0" sz="1800" u="none" cap="none" strike="noStrike">
              <a:solidFill>
                <a:schemeClr val="dk1"/>
              </a:solidFill>
              <a:latin typeface="Corbel"/>
              <a:ea typeface="Corbel"/>
              <a:cs typeface="Corbel"/>
              <a:sym typeface="Corbel"/>
            </a:endParaRPr>
          </a:p>
        </p:txBody>
      </p:sp>
      <p:sp>
        <p:nvSpPr>
          <p:cNvPr id="187" name="Google Shape;187;p9"/>
          <p:cNvSpPr/>
          <p:nvPr/>
        </p:nvSpPr>
        <p:spPr>
          <a:xfrm>
            <a:off x="9855870" y="6355344"/>
            <a:ext cx="2039341"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800" u="sng">
                <a:solidFill>
                  <a:schemeClr val="accent6"/>
                </a:solidFill>
                <a:latin typeface="Corbel"/>
                <a:ea typeface="Corbel"/>
                <a:cs typeface="Corbel"/>
                <a:sym typeface="Corbel"/>
                <a:hlinkClick r:id="rId4">
                  <a:extLst>
                    <a:ext uri="{A12FA001-AC4F-418D-AE19-62706E023703}">
                      <ahyp:hlinkClr val="tx"/>
                    </a:ext>
                  </a:extLst>
                </a:hlinkClick>
              </a:rPr>
              <a:t>https://www.techmed.sk/elektricka-os-srdca/</a:t>
            </a:r>
            <a:endParaRPr i="1" sz="800">
              <a:solidFill>
                <a:schemeClr val="accent6"/>
              </a:solidFill>
              <a:latin typeface="Corbel"/>
              <a:ea typeface="Corbel"/>
              <a:cs typeface="Corbel"/>
              <a:sym typeface="Corbe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g3128d11ae01_1_415"/>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Příběh:</a:t>
            </a:r>
            <a:endParaRPr/>
          </a:p>
        </p:txBody>
      </p:sp>
      <p:sp>
        <p:nvSpPr>
          <p:cNvPr id="952" name="Google Shape;952;g3128d11ae01_1_415"/>
          <p:cNvSpPr txBox="1"/>
          <p:nvPr>
            <p:ph idx="1" type="body"/>
          </p:nvPr>
        </p:nvSpPr>
        <p:spPr>
          <a:xfrm>
            <a:off x="415600" y="1536633"/>
            <a:ext cx="5333100" cy="4555200"/>
          </a:xfrm>
          <a:prstGeom prst="rect">
            <a:avLst/>
          </a:prstGeom>
        </p:spPr>
        <p:txBody>
          <a:bodyPr anchorCtr="0" anchor="t" bIns="45700" lIns="91425" spcFirstLastPara="1" rIns="91425" wrap="square" tIns="45700">
            <a:normAutofit/>
          </a:bodyPr>
          <a:lstStyle/>
          <a:p>
            <a:pPr indent="0" lvl="0" marL="0" rtl="0" algn="l">
              <a:lnSpc>
                <a:spcPct val="115000"/>
              </a:lnSpc>
              <a:spcBef>
                <a:spcPts val="0"/>
              </a:spcBef>
              <a:spcAft>
                <a:spcPts val="1200"/>
              </a:spcAft>
              <a:buNone/>
            </a:pPr>
            <a:r>
              <a:rPr lang="cs-CZ">
                <a:solidFill>
                  <a:srgbClr val="595959"/>
                </a:solidFill>
              </a:rPr>
              <a:t>24-let starý muž se stěžuje na rekurentní epizody palpitací když hraje fotbal - indikován na ergometrii</a:t>
            </a:r>
            <a:endParaRPr/>
          </a:p>
        </p:txBody>
      </p:sp>
      <p:sp>
        <p:nvSpPr>
          <p:cNvPr id="953" name="Google Shape;953;g3128d11ae01_1_415"/>
          <p:cNvSpPr txBox="1"/>
          <p:nvPr>
            <p:ph idx="2" type="body"/>
          </p:nvPr>
        </p:nvSpPr>
        <p:spPr>
          <a:xfrm>
            <a:off x="6443200" y="1536633"/>
            <a:ext cx="5333100" cy="4555200"/>
          </a:xfrm>
          <a:prstGeom prst="rect">
            <a:avLst/>
          </a:prstGeom>
        </p:spPr>
        <p:txBody>
          <a:bodyPr anchorCtr="0" anchor="t" bIns="45700" lIns="91425" spcFirstLastPara="1" rIns="91425" wrap="square" tIns="45700">
            <a:normAutofit/>
          </a:bodyPr>
          <a:lstStyle/>
          <a:p>
            <a:pPr indent="-349250" lvl="0" marL="457200" rtl="0" algn="l">
              <a:spcBef>
                <a:spcPts val="1400"/>
              </a:spcBef>
              <a:spcAft>
                <a:spcPts val="0"/>
              </a:spcAft>
              <a:buSzPts val="1900"/>
              <a:buChar char="•"/>
            </a:pPr>
            <a:r>
              <a:rPr lang="cs-CZ"/>
              <a:t>AVNRT</a:t>
            </a:r>
            <a:endParaRPr/>
          </a:p>
          <a:p>
            <a:pPr indent="-349250" lvl="0" marL="457200" rtl="0" algn="l">
              <a:spcBef>
                <a:spcPts val="0"/>
              </a:spcBef>
              <a:spcAft>
                <a:spcPts val="0"/>
              </a:spcAft>
              <a:buSzPts val="1900"/>
              <a:buChar char="•"/>
            </a:pPr>
            <a:r>
              <a:rPr lang="cs-CZ"/>
              <a:t>Flutter komor</a:t>
            </a:r>
            <a:endParaRPr/>
          </a:p>
          <a:p>
            <a:pPr indent="-349250" lvl="0" marL="457200" rtl="0" algn="l">
              <a:spcBef>
                <a:spcPts val="0"/>
              </a:spcBef>
              <a:spcAft>
                <a:spcPts val="0"/>
              </a:spcAft>
              <a:buSzPts val="1900"/>
              <a:buChar char="•"/>
            </a:pPr>
            <a:r>
              <a:rPr lang="cs-CZ">
                <a:highlight>
                  <a:schemeClr val="lt1"/>
                </a:highlight>
              </a:rPr>
              <a:t>Katecholaminergní polymorfní komorová tachykardie</a:t>
            </a:r>
            <a:endParaRPr>
              <a:highlight>
                <a:schemeClr val="lt1"/>
              </a:highlight>
            </a:endParaRPr>
          </a:p>
          <a:p>
            <a:pPr indent="-349250" lvl="0" marL="457200" rtl="0" algn="l">
              <a:spcBef>
                <a:spcPts val="0"/>
              </a:spcBef>
              <a:spcAft>
                <a:spcPts val="0"/>
              </a:spcAft>
              <a:buSzPts val="1900"/>
              <a:buChar char="•"/>
            </a:pPr>
            <a:r>
              <a:rPr lang="cs-CZ"/>
              <a:t>Torsade de Pointes</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g3128d11ae01_1_408"/>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Vysvětlení:</a:t>
            </a:r>
            <a:endParaRPr/>
          </a:p>
        </p:txBody>
      </p:sp>
      <p:sp>
        <p:nvSpPr>
          <p:cNvPr id="960" name="Google Shape;960;g3128d11ae01_1_408"/>
          <p:cNvSpPr txBox="1"/>
          <p:nvPr>
            <p:ph idx="1" type="body"/>
          </p:nvPr>
        </p:nvSpPr>
        <p:spPr>
          <a:xfrm>
            <a:off x="415600" y="1536633"/>
            <a:ext cx="5333100" cy="4555200"/>
          </a:xfrm>
          <a:prstGeom prst="rect">
            <a:avLst/>
          </a:prstGeom>
        </p:spPr>
        <p:txBody>
          <a:bodyPr anchorCtr="0" anchor="t" bIns="45700" lIns="91425" spcFirstLastPara="1" rIns="91425" wrap="square" tIns="45700">
            <a:normAutofit/>
          </a:bodyPr>
          <a:lstStyle/>
          <a:p>
            <a:pPr indent="0" lvl="0" marL="0" rtl="0" algn="l">
              <a:lnSpc>
                <a:spcPct val="115000"/>
              </a:lnSpc>
              <a:spcBef>
                <a:spcPts val="0"/>
              </a:spcBef>
              <a:spcAft>
                <a:spcPts val="0"/>
              </a:spcAft>
              <a:buNone/>
            </a:pPr>
            <a:r>
              <a:rPr lang="cs-CZ" sz="1400">
                <a:solidFill>
                  <a:srgbClr val="595959"/>
                </a:solidFill>
                <a:latin typeface="Arial"/>
                <a:ea typeface="Arial"/>
                <a:cs typeface="Arial"/>
                <a:sym typeface="Arial"/>
              </a:rPr>
              <a:t>EKG charakteristika:</a:t>
            </a:r>
            <a:endParaRPr sz="1400">
              <a:solidFill>
                <a:srgbClr val="595959"/>
              </a:solidFill>
              <a:latin typeface="Arial"/>
              <a:ea typeface="Arial"/>
              <a:cs typeface="Arial"/>
              <a:sym typeface="Arial"/>
            </a:endParaRPr>
          </a:p>
          <a:p>
            <a:pPr indent="0" lvl="0" marL="0" rtl="0" algn="l">
              <a:lnSpc>
                <a:spcPct val="115000"/>
              </a:lnSpc>
              <a:spcBef>
                <a:spcPts val="1200"/>
              </a:spcBef>
              <a:spcAft>
                <a:spcPts val="0"/>
              </a:spcAft>
              <a:buNone/>
            </a:pPr>
            <a:r>
              <a:rPr lang="cs-CZ" sz="1400">
                <a:solidFill>
                  <a:srgbClr val="595959"/>
                </a:solidFill>
                <a:latin typeface="Arial"/>
                <a:ea typeface="Arial"/>
                <a:cs typeface="Arial"/>
                <a:sym typeface="Arial"/>
              </a:rPr>
              <a:t>1) pacienti mají typicky normální klidové </a:t>
            </a:r>
            <a:r>
              <a:rPr lang="cs-CZ" sz="1400">
                <a:solidFill>
                  <a:srgbClr val="595959"/>
                </a:solidFill>
                <a:latin typeface="Arial"/>
                <a:ea typeface="Arial"/>
                <a:cs typeface="Arial"/>
                <a:sym typeface="Arial"/>
              </a:rPr>
              <a:t>EKG</a:t>
            </a:r>
            <a:endParaRPr sz="1400">
              <a:solidFill>
                <a:srgbClr val="595959"/>
              </a:solidFill>
              <a:latin typeface="Arial"/>
              <a:ea typeface="Arial"/>
              <a:cs typeface="Arial"/>
              <a:sym typeface="Arial"/>
            </a:endParaRPr>
          </a:p>
          <a:p>
            <a:pPr indent="0" lvl="0" marL="0" rtl="0" algn="l">
              <a:lnSpc>
                <a:spcPct val="115000"/>
              </a:lnSpc>
              <a:spcBef>
                <a:spcPts val="1200"/>
              </a:spcBef>
              <a:spcAft>
                <a:spcPts val="0"/>
              </a:spcAft>
              <a:buNone/>
            </a:pPr>
            <a:r>
              <a:rPr lang="cs-CZ" sz="1400">
                <a:solidFill>
                  <a:srgbClr val="595959"/>
                </a:solidFill>
                <a:latin typeface="Arial"/>
                <a:ea typeface="Arial"/>
                <a:cs typeface="Arial"/>
                <a:sym typeface="Arial"/>
              </a:rPr>
              <a:t>2) počas stress testu dochází k síňovým arytmiím a/nebo dvojsměrné nebo polymorfní VT, které se můžou objevit a pomoct prokázat diagnozu</a:t>
            </a:r>
            <a:endParaRPr sz="1400">
              <a:solidFill>
                <a:srgbClr val="595959"/>
              </a:solidFill>
              <a:latin typeface="Arial"/>
              <a:ea typeface="Arial"/>
              <a:cs typeface="Arial"/>
              <a:sym typeface="Arial"/>
            </a:endParaRPr>
          </a:p>
          <a:p>
            <a:pPr indent="0" lvl="0" marL="0" rtl="0" algn="l">
              <a:lnSpc>
                <a:spcPct val="115000"/>
              </a:lnSpc>
              <a:spcBef>
                <a:spcPts val="1200"/>
              </a:spcBef>
              <a:spcAft>
                <a:spcPts val="0"/>
              </a:spcAft>
              <a:buNone/>
            </a:pPr>
            <a:r>
              <a:rPr lang="cs-CZ" sz="1400">
                <a:solidFill>
                  <a:srgbClr val="595959"/>
                </a:solidFill>
                <a:latin typeface="Arial"/>
                <a:ea typeface="Arial"/>
                <a:cs typeface="Arial"/>
                <a:sym typeface="Arial"/>
              </a:rPr>
              <a:t>3) dvousměrná VT je rare pokémon VT v ktorej se osa mění mezi stahmi, může vznikat při CPVT, toxicitě digitalis a nebo intoxikaci Prilbice.</a:t>
            </a:r>
            <a:endParaRPr sz="1400">
              <a:solidFill>
                <a:srgbClr val="595959"/>
              </a:solidFill>
              <a:latin typeface="Arial"/>
              <a:ea typeface="Arial"/>
              <a:cs typeface="Arial"/>
              <a:sym typeface="Arial"/>
            </a:endParaRPr>
          </a:p>
          <a:p>
            <a:pPr indent="0" lvl="0" marL="0" rtl="0" algn="l">
              <a:spcBef>
                <a:spcPts val="1400"/>
              </a:spcBef>
              <a:spcAft>
                <a:spcPts val="0"/>
              </a:spcAft>
              <a:buClr>
                <a:schemeClr val="dk1"/>
              </a:buClr>
              <a:buSzPts val="1100"/>
              <a:buFont typeface="Arial"/>
              <a:buNone/>
            </a:pPr>
            <a:r>
              <a:t/>
            </a:r>
            <a:endParaRPr/>
          </a:p>
        </p:txBody>
      </p:sp>
      <p:sp>
        <p:nvSpPr>
          <p:cNvPr id="961" name="Google Shape;961;g3128d11ae01_1_408"/>
          <p:cNvSpPr txBox="1"/>
          <p:nvPr>
            <p:ph idx="2" type="body"/>
          </p:nvPr>
        </p:nvSpPr>
        <p:spPr>
          <a:xfrm>
            <a:off x="6443200" y="1536633"/>
            <a:ext cx="5333100" cy="4555200"/>
          </a:xfrm>
          <a:prstGeom prst="rect">
            <a:avLst/>
          </a:prstGeom>
        </p:spPr>
        <p:txBody>
          <a:bodyPr anchorCtr="0" anchor="t" bIns="45700" lIns="91425" spcFirstLastPara="1" rIns="91425" wrap="square" tIns="45700">
            <a:normAutofit/>
          </a:bodyPr>
          <a:lstStyle/>
          <a:p>
            <a:pPr indent="-349250" lvl="0" marL="457200" rtl="0" algn="l">
              <a:spcBef>
                <a:spcPts val="1400"/>
              </a:spcBef>
              <a:spcAft>
                <a:spcPts val="0"/>
              </a:spcAft>
              <a:buSzPts val="1900"/>
              <a:buChar char="•"/>
            </a:pPr>
            <a:r>
              <a:rPr lang="cs-CZ"/>
              <a:t>AVNRT</a:t>
            </a:r>
            <a:endParaRPr/>
          </a:p>
          <a:p>
            <a:pPr indent="-349250" lvl="0" marL="457200" rtl="0" algn="l">
              <a:spcBef>
                <a:spcPts val="0"/>
              </a:spcBef>
              <a:spcAft>
                <a:spcPts val="0"/>
              </a:spcAft>
              <a:buSzPts val="1900"/>
              <a:buChar char="•"/>
            </a:pPr>
            <a:r>
              <a:rPr lang="cs-CZ"/>
              <a:t>Flutter komor</a:t>
            </a:r>
            <a:endParaRPr/>
          </a:p>
          <a:p>
            <a:pPr indent="-349250" lvl="0" marL="457200" rtl="0" algn="l">
              <a:spcBef>
                <a:spcPts val="0"/>
              </a:spcBef>
              <a:spcAft>
                <a:spcPts val="0"/>
              </a:spcAft>
              <a:buSzPts val="1900"/>
              <a:buChar char="•"/>
            </a:pPr>
            <a:r>
              <a:rPr lang="cs-CZ">
                <a:highlight>
                  <a:srgbClr val="00FF00"/>
                </a:highlight>
              </a:rPr>
              <a:t>Katecholaminergní polymorfní komorová tachykardie</a:t>
            </a:r>
            <a:endParaRPr>
              <a:highlight>
                <a:srgbClr val="00FF00"/>
              </a:highlight>
            </a:endParaRPr>
          </a:p>
          <a:p>
            <a:pPr indent="-349250" lvl="0" marL="457200" rtl="0" algn="l">
              <a:spcBef>
                <a:spcPts val="0"/>
              </a:spcBef>
              <a:spcAft>
                <a:spcPts val="0"/>
              </a:spcAft>
              <a:buSzPts val="1900"/>
              <a:buChar char="•"/>
            </a:pPr>
            <a:r>
              <a:rPr lang="cs-CZ"/>
              <a:t>Torsade de Pointes</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g3128d11ae01_1_422"/>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968" name="Google Shape;968;g3128d11ae01_1_422"/>
          <p:cNvSpPr txBox="1"/>
          <p:nvPr>
            <p:ph idx="1" type="body"/>
          </p:nvPr>
        </p:nvSpPr>
        <p:spPr>
          <a:xfrm>
            <a:off x="415600" y="1536633"/>
            <a:ext cx="5333100" cy="45552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t/>
            </a:r>
            <a:endParaRPr/>
          </a:p>
        </p:txBody>
      </p:sp>
      <p:sp>
        <p:nvSpPr>
          <p:cNvPr id="969" name="Google Shape;969;g3128d11ae01_1_422"/>
          <p:cNvSpPr txBox="1"/>
          <p:nvPr>
            <p:ph idx="2" type="body"/>
          </p:nvPr>
        </p:nvSpPr>
        <p:spPr>
          <a:xfrm>
            <a:off x="6443200" y="1536633"/>
            <a:ext cx="5333100" cy="45552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t/>
            </a:r>
            <a:endParaRPr/>
          </a:p>
        </p:txBody>
      </p:sp>
      <p:pic>
        <p:nvPicPr>
          <p:cNvPr id="970" name="Google Shape;970;g3128d11ae01_1_422"/>
          <p:cNvPicPr preferRelativeResize="0"/>
          <p:nvPr/>
        </p:nvPicPr>
        <p:blipFill>
          <a:blip r:embed="rId3">
            <a:alphaModFix/>
          </a:blip>
          <a:stretch>
            <a:fillRect/>
          </a:stretch>
        </p:blipFill>
        <p:spPr>
          <a:xfrm>
            <a:off x="2716475" y="252900"/>
            <a:ext cx="6681573" cy="63522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pic>
        <p:nvPicPr>
          <p:cNvPr id="975" name="Google Shape;975;g3128d11ae01_1_439"/>
          <p:cNvPicPr preferRelativeResize="0"/>
          <p:nvPr/>
        </p:nvPicPr>
        <p:blipFill>
          <a:blip r:embed="rId3">
            <a:alphaModFix/>
          </a:blip>
          <a:stretch>
            <a:fillRect/>
          </a:stretch>
        </p:blipFill>
        <p:spPr>
          <a:xfrm>
            <a:off x="203200" y="203200"/>
            <a:ext cx="11785599" cy="5944948"/>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pic>
        <p:nvPicPr>
          <p:cNvPr id="980" name="Google Shape;980;g3128d11ae01_1_488"/>
          <p:cNvPicPr preferRelativeResize="0"/>
          <p:nvPr/>
        </p:nvPicPr>
        <p:blipFill>
          <a:blip r:embed="rId3">
            <a:alphaModFix/>
          </a:blip>
          <a:stretch>
            <a:fillRect/>
          </a:stretch>
        </p:blipFill>
        <p:spPr>
          <a:xfrm>
            <a:off x="0" y="-100750"/>
            <a:ext cx="12360924" cy="632235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68"/>
          <p:cNvSpPr txBox="1"/>
          <p:nvPr>
            <p:ph type="title"/>
          </p:nvPr>
        </p:nvSpPr>
        <p:spPr>
          <a:xfrm>
            <a:off x="819912" y="2568829"/>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B0F0"/>
              </a:buClr>
              <a:buSzPts val="7200"/>
              <a:buFont typeface="Corbel"/>
              <a:buNone/>
            </a:pPr>
            <a:r>
              <a:rPr b="1" i="1" lang="cs-CZ" sz="7200">
                <a:solidFill>
                  <a:srgbClr val="00B0F0"/>
                </a:solidFill>
              </a:rPr>
              <a:t>PŘÍKLADY</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pic>
        <p:nvPicPr>
          <p:cNvPr descr="C:\Users\Kláka\Desktop\ekg kurz\fibrilace.gif" id="991" name="Google Shape;991;p69"/>
          <p:cNvPicPr preferRelativeResize="0"/>
          <p:nvPr/>
        </p:nvPicPr>
        <p:blipFill rotWithShape="1">
          <a:blip r:embed="rId3">
            <a:alphaModFix/>
          </a:blip>
          <a:srcRect b="5667" l="0" r="0" t="0"/>
          <a:stretch/>
        </p:blipFill>
        <p:spPr>
          <a:xfrm>
            <a:off x="711200" y="268732"/>
            <a:ext cx="10769600" cy="6320536"/>
          </a:xfrm>
          <a:prstGeom prst="rect">
            <a:avLst/>
          </a:prstGeom>
          <a:noFill/>
          <a:ln>
            <a:noFill/>
          </a:ln>
        </p:spPr>
      </p:pic>
      <p:sp>
        <p:nvSpPr>
          <p:cNvPr id="992" name="Google Shape;992;p69"/>
          <p:cNvSpPr/>
          <p:nvPr/>
        </p:nvSpPr>
        <p:spPr>
          <a:xfrm>
            <a:off x="10556791" y="6373824"/>
            <a:ext cx="1457450"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cs-CZ" sz="800" u="sng">
                <a:solidFill>
                  <a:schemeClr val="dk1"/>
                </a:solidFill>
                <a:latin typeface="Corbel"/>
                <a:ea typeface="Corbel"/>
                <a:cs typeface="Corbel"/>
                <a:sym typeface="Corbel"/>
                <a:hlinkClick r:id="rId4">
                  <a:extLst>
                    <a:ext uri="{A12FA001-AC4F-418D-AE19-62706E023703}">
                      <ahyp:hlinkClr val="tx"/>
                    </a:ext>
                  </a:extLst>
                </a:hlinkClick>
              </a:rPr>
              <a:t>https://ecg.bidmc.harvard.edu/</a:t>
            </a:r>
            <a:endParaRPr i="1" sz="800">
              <a:solidFill>
                <a:schemeClr val="dk1"/>
              </a:solidFill>
              <a:latin typeface="Corbel"/>
              <a:ea typeface="Corbel"/>
              <a:cs typeface="Corbel"/>
              <a:sym typeface="Corbe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70"/>
          <p:cNvSpPr txBox="1"/>
          <p:nvPr>
            <p:ph type="title"/>
          </p:nvPr>
        </p:nvSpPr>
        <p:spPr>
          <a:xfrm>
            <a:off x="1143000" y="609600"/>
            <a:ext cx="9875520" cy="84666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orbel"/>
              <a:buNone/>
            </a:pPr>
            <a:r>
              <a:rPr i="1" lang="cs-CZ" sz="4000"/>
              <a:t>Popis EKG </a:t>
            </a:r>
            <a:endParaRPr i="1" sz="4000"/>
          </a:p>
        </p:txBody>
      </p:sp>
      <p:sp>
        <p:nvSpPr>
          <p:cNvPr id="998" name="Google Shape;998;p70"/>
          <p:cNvSpPr txBox="1"/>
          <p:nvPr>
            <p:ph idx="1" type="body"/>
          </p:nvPr>
        </p:nvSpPr>
        <p:spPr>
          <a:xfrm>
            <a:off x="1143001" y="1456267"/>
            <a:ext cx="9721426" cy="4834466"/>
          </a:xfrm>
          <a:prstGeom prst="rect">
            <a:avLst/>
          </a:prstGeom>
          <a:noFill/>
          <a:ln>
            <a:noFill/>
          </a:ln>
        </p:spPr>
        <p:txBody>
          <a:bodyPr anchorCtr="0" anchor="t" bIns="45700" lIns="91425" spcFirstLastPara="1" rIns="91425" wrap="square" tIns="45700">
            <a:normAutofit fontScale="77500" lnSpcReduction="20000"/>
          </a:bodyPr>
          <a:lstStyle/>
          <a:p>
            <a:pPr indent="-182880" lvl="0" marL="228600" rtl="0" algn="l">
              <a:lnSpc>
                <a:spcPct val="90000"/>
              </a:lnSpc>
              <a:spcBef>
                <a:spcPts val="0"/>
              </a:spcBef>
              <a:spcAft>
                <a:spcPts val="0"/>
              </a:spcAft>
              <a:buSzPct val="80000"/>
              <a:buChar char="•"/>
            </a:pPr>
            <a:r>
              <a:rPr b="1" lang="cs-CZ" sz="2800">
                <a:solidFill>
                  <a:srgbClr val="C00000"/>
                </a:solidFill>
              </a:rPr>
              <a:t>Akce srdeční nepravidelná</a:t>
            </a:r>
            <a:endParaRPr/>
          </a:p>
          <a:p>
            <a:pPr indent="-182880" lvl="0" marL="228600" rtl="0" algn="l">
              <a:lnSpc>
                <a:spcPct val="90000"/>
              </a:lnSpc>
              <a:spcBef>
                <a:spcPts val="1400"/>
              </a:spcBef>
              <a:spcAft>
                <a:spcPts val="0"/>
              </a:spcAft>
              <a:buSzPct val="80000"/>
              <a:buChar char="•"/>
            </a:pPr>
            <a:r>
              <a:rPr lang="cs-CZ" sz="2800"/>
              <a:t>Rytmus: fibrilace síní</a:t>
            </a:r>
            <a:endParaRPr/>
          </a:p>
          <a:p>
            <a:pPr indent="-182880" lvl="0" marL="228600" rtl="0" algn="l">
              <a:lnSpc>
                <a:spcPct val="90000"/>
              </a:lnSpc>
              <a:spcBef>
                <a:spcPts val="1400"/>
              </a:spcBef>
              <a:spcAft>
                <a:spcPts val="0"/>
              </a:spcAft>
              <a:buSzPct val="80000"/>
              <a:buChar char="•"/>
            </a:pPr>
            <a:r>
              <a:rPr lang="cs-CZ" sz="2800">
                <a:solidFill>
                  <a:srgbClr val="C00000"/>
                </a:solidFill>
              </a:rPr>
              <a:t>Frekvence komor: okolo 150/min</a:t>
            </a:r>
            <a:endParaRPr/>
          </a:p>
          <a:p>
            <a:pPr indent="-182880" lvl="0" marL="228600" rtl="0" algn="l">
              <a:lnSpc>
                <a:spcPct val="90000"/>
              </a:lnSpc>
              <a:spcBef>
                <a:spcPts val="1400"/>
              </a:spcBef>
              <a:spcAft>
                <a:spcPts val="0"/>
              </a:spcAft>
              <a:buSzPct val="80000"/>
              <a:buChar char="•"/>
            </a:pPr>
            <a:r>
              <a:rPr lang="cs-CZ" sz="2800"/>
              <a:t>Osa: 60°</a:t>
            </a:r>
            <a:endParaRPr/>
          </a:p>
          <a:p>
            <a:pPr indent="-182880" lvl="0" marL="228600" rtl="0" algn="l">
              <a:lnSpc>
                <a:spcPct val="90000"/>
              </a:lnSpc>
              <a:spcBef>
                <a:spcPts val="1400"/>
              </a:spcBef>
              <a:spcAft>
                <a:spcPts val="0"/>
              </a:spcAft>
              <a:buSzPct val="80000"/>
              <a:buChar char="•"/>
            </a:pPr>
            <a:r>
              <a:rPr lang="cs-CZ" sz="2800">
                <a:solidFill>
                  <a:srgbClr val="C00000"/>
                </a:solidFill>
              </a:rPr>
              <a:t>P: nepřítomna </a:t>
            </a:r>
            <a:endParaRPr/>
          </a:p>
          <a:p>
            <a:pPr indent="-182880" lvl="0" marL="228600" rtl="0" algn="l">
              <a:lnSpc>
                <a:spcPct val="90000"/>
              </a:lnSpc>
              <a:spcBef>
                <a:spcPts val="1400"/>
              </a:spcBef>
              <a:spcAft>
                <a:spcPts val="0"/>
              </a:spcAft>
              <a:buSzPct val="80000"/>
              <a:buChar char="•"/>
            </a:pPr>
            <a:r>
              <a:rPr lang="cs-CZ" sz="2800"/>
              <a:t>PR: nehodnotím</a:t>
            </a:r>
            <a:endParaRPr/>
          </a:p>
          <a:p>
            <a:pPr indent="-182880" lvl="0" marL="228600" rtl="0" algn="l">
              <a:lnSpc>
                <a:spcPct val="90000"/>
              </a:lnSpc>
              <a:spcBef>
                <a:spcPts val="1400"/>
              </a:spcBef>
              <a:spcAft>
                <a:spcPts val="0"/>
              </a:spcAft>
              <a:buSzPct val="80000"/>
              <a:buChar char="•"/>
            </a:pPr>
            <a:r>
              <a:rPr lang="cs-CZ" sz="2800">
                <a:solidFill>
                  <a:srgbClr val="C00000"/>
                </a:solidFill>
              </a:rPr>
              <a:t>QRS: úzký, 80 ms</a:t>
            </a:r>
            <a:endParaRPr sz="2800">
              <a:solidFill>
                <a:srgbClr val="C00000"/>
              </a:solidFill>
            </a:endParaRPr>
          </a:p>
          <a:p>
            <a:pPr indent="-182880" lvl="0" marL="228600" rtl="0" algn="l">
              <a:lnSpc>
                <a:spcPct val="90000"/>
              </a:lnSpc>
              <a:spcBef>
                <a:spcPts val="1400"/>
              </a:spcBef>
              <a:spcAft>
                <a:spcPts val="0"/>
              </a:spcAft>
              <a:buSzPct val="80000"/>
              <a:buChar char="•"/>
            </a:pPr>
            <a:r>
              <a:rPr lang="cs-CZ" sz="2800"/>
              <a:t>ST: nesignifikantní deprese II a elevace V2, V3</a:t>
            </a:r>
            <a:endParaRPr/>
          </a:p>
          <a:p>
            <a:pPr indent="-182880" lvl="0" marL="228600" rtl="0" algn="l">
              <a:lnSpc>
                <a:spcPct val="90000"/>
              </a:lnSpc>
              <a:spcBef>
                <a:spcPts val="1400"/>
              </a:spcBef>
              <a:spcAft>
                <a:spcPts val="0"/>
              </a:spcAft>
              <a:buSzPct val="80000"/>
              <a:buChar char="•"/>
            </a:pPr>
            <a:r>
              <a:rPr lang="cs-CZ" sz="2800"/>
              <a:t>T: diskonkordantní  II, III, V6 </a:t>
            </a:r>
            <a:endParaRPr/>
          </a:p>
          <a:p>
            <a:pPr indent="-182880" lvl="0" marL="228600" rtl="0" algn="l">
              <a:lnSpc>
                <a:spcPct val="90000"/>
              </a:lnSpc>
              <a:spcBef>
                <a:spcPts val="1400"/>
              </a:spcBef>
              <a:spcAft>
                <a:spcPts val="0"/>
              </a:spcAft>
              <a:buSzPct val="80000"/>
              <a:buChar char="•"/>
            </a:pPr>
            <a:r>
              <a:rPr lang="cs-CZ" sz="2800"/>
              <a:t>QT: norma</a:t>
            </a:r>
            <a:endParaRPr/>
          </a:p>
          <a:p>
            <a:pPr indent="0" lvl="0" marL="0" rtl="0" algn="ctr">
              <a:lnSpc>
                <a:spcPct val="90000"/>
              </a:lnSpc>
              <a:spcBef>
                <a:spcPts val="1400"/>
              </a:spcBef>
              <a:spcAft>
                <a:spcPts val="0"/>
              </a:spcAft>
              <a:buSzPct val="80000"/>
              <a:buNone/>
            </a:pPr>
            <a:r>
              <a:rPr b="1" lang="cs-CZ" sz="2800">
                <a:solidFill>
                  <a:srgbClr val="C00000"/>
                </a:solidFill>
              </a:rPr>
              <a:t>Závěr: fibrilace síní s rychlou odpovědí komor a frekvencí okolo 150/min, nespecifické změny ST úseku. </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pic>
        <p:nvPicPr>
          <p:cNvPr descr="C:\Users\Kláka\Desktop\ekg kurz\1350x900.gif" id="1004" name="Google Shape;1004;p71"/>
          <p:cNvPicPr preferRelativeResize="0"/>
          <p:nvPr/>
        </p:nvPicPr>
        <p:blipFill rotWithShape="1">
          <a:blip r:embed="rId3">
            <a:alphaModFix/>
          </a:blip>
          <a:srcRect b="7241" l="0" r="0" t="3370"/>
          <a:stretch/>
        </p:blipFill>
        <p:spPr>
          <a:xfrm>
            <a:off x="1024466" y="313267"/>
            <a:ext cx="10185400" cy="6252704"/>
          </a:xfrm>
          <a:prstGeom prst="rect">
            <a:avLst/>
          </a:prstGeom>
          <a:noFill/>
          <a:ln>
            <a:noFill/>
          </a:ln>
        </p:spPr>
      </p:pic>
      <p:sp>
        <p:nvSpPr>
          <p:cNvPr id="1005" name="Google Shape;1005;p71"/>
          <p:cNvSpPr/>
          <p:nvPr/>
        </p:nvSpPr>
        <p:spPr>
          <a:xfrm>
            <a:off x="10556791" y="6373824"/>
            <a:ext cx="1457450"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cs-CZ" sz="800" u="sng">
                <a:solidFill>
                  <a:schemeClr val="dk1"/>
                </a:solidFill>
                <a:latin typeface="Corbel"/>
                <a:ea typeface="Corbel"/>
                <a:cs typeface="Corbel"/>
                <a:sym typeface="Corbel"/>
                <a:hlinkClick r:id="rId4">
                  <a:extLst>
                    <a:ext uri="{A12FA001-AC4F-418D-AE19-62706E023703}">
                      <ahyp:hlinkClr val="tx"/>
                    </a:ext>
                  </a:extLst>
                </a:hlinkClick>
              </a:rPr>
              <a:t>https://ecg.bidmc.harvard.edu/</a:t>
            </a:r>
            <a:endParaRPr i="1" sz="800">
              <a:solidFill>
                <a:schemeClr val="dk1"/>
              </a:solidFill>
              <a:latin typeface="Corbel"/>
              <a:ea typeface="Corbel"/>
              <a:cs typeface="Corbel"/>
              <a:sym typeface="Corbe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72"/>
          <p:cNvSpPr txBox="1"/>
          <p:nvPr>
            <p:ph type="title"/>
          </p:nvPr>
        </p:nvSpPr>
        <p:spPr>
          <a:xfrm>
            <a:off x="1143000" y="609600"/>
            <a:ext cx="9875520" cy="939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orbel"/>
              <a:buNone/>
            </a:pPr>
            <a:r>
              <a:rPr i="1" lang="cs-CZ" sz="4000"/>
              <a:t>Popis EKG </a:t>
            </a:r>
            <a:endParaRPr i="1" sz="4000"/>
          </a:p>
        </p:txBody>
      </p:sp>
      <p:sp>
        <p:nvSpPr>
          <p:cNvPr id="1011" name="Google Shape;1011;p72"/>
          <p:cNvSpPr txBox="1"/>
          <p:nvPr>
            <p:ph idx="1" type="body"/>
          </p:nvPr>
        </p:nvSpPr>
        <p:spPr>
          <a:xfrm>
            <a:off x="1143000" y="1456267"/>
            <a:ext cx="9872871" cy="4842933"/>
          </a:xfrm>
          <a:prstGeom prst="rect">
            <a:avLst/>
          </a:prstGeom>
          <a:noFill/>
          <a:ln>
            <a:noFill/>
          </a:ln>
        </p:spPr>
        <p:txBody>
          <a:bodyPr anchorCtr="0" anchor="t" bIns="45700" lIns="91425" spcFirstLastPara="1" rIns="91425" wrap="square" tIns="45700">
            <a:normAutofit fontScale="92500" lnSpcReduction="10000"/>
          </a:bodyPr>
          <a:lstStyle/>
          <a:p>
            <a:pPr indent="-182880" lvl="0" marL="228600" rtl="0" algn="l">
              <a:lnSpc>
                <a:spcPct val="90000"/>
              </a:lnSpc>
              <a:spcBef>
                <a:spcPts val="0"/>
              </a:spcBef>
              <a:spcAft>
                <a:spcPts val="0"/>
              </a:spcAft>
              <a:buSzPct val="80000"/>
              <a:buChar char="•"/>
            </a:pPr>
            <a:r>
              <a:rPr lang="cs-CZ" sz="2400"/>
              <a:t>Akce srdeční: pravidelná</a:t>
            </a:r>
            <a:endParaRPr/>
          </a:p>
          <a:p>
            <a:pPr indent="-182880" lvl="0" marL="228600" rtl="0" algn="l">
              <a:lnSpc>
                <a:spcPct val="90000"/>
              </a:lnSpc>
              <a:spcBef>
                <a:spcPts val="1400"/>
              </a:spcBef>
              <a:spcAft>
                <a:spcPts val="0"/>
              </a:spcAft>
              <a:buSzPct val="80000"/>
              <a:buChar char="•"/>
            </a:pPr>
            <a:r>
              <a:rPr lang="cs-CZ" sz="2400"/>
              <a:t>Rytmus: flutter síní,  AV blok 2:1</a:t>
            </a:r>
            <a:endParaRPr/>
          </a:p>
          <a:p>
            <a:pPr indent="-182880" lvl="0" marL="228600" rtl="0" algn="l">
              <a:lnSpc>
                <a:spcPct val="90000"/>
              </a:lnSpc>
              <a:spcBef>
                <a:spcPts val="1400"/>
              </a:spcBef>
              <a:spcAft>
                <a:spcPts val="0"/>
              </a:spcAft>
              <a:buSzPct val="80000"/>
              <a:buChar char="•"/>
            </a:pPr>
            <a:r>
              <a:rPr lang="cs-CZ" sz="2400"/>
              <a:t>Frekvence: 150/min</a:t>
            </a:r>
            <a:endParaRPr/>
          </a:p>
          <a:p>
            <a:pPr indent="-182880" lvl="0" marL="228600" rtl="0" algn="l">
              <a:lnSpc>
                <a:spcPct val="90000"/>
              </a:lnSpc>
              <a:spcBef>
                <a:spcPts val="1400"/>
              </a:spcBef>
              <a:spcAft>
                <a:spcPts val="0"/>
              </a:spcAft>
              <a:buSzPct val="80000"/>
              <a:buChar char="•"/>
            </a:pPr>
            <a:r>
              <a:rPr lang="cs-CZ" sz="2400"/>
              <a:t>Osa: 60°</a:t>
            </a:r>
            <a:endParaRPr/>
          </a:p>
          <a:p>
            <a:pPr indent="-182880" lvl="0" marL="228600" rtl="0" algn="l">
              <a:lnSpc>
                <a:spcPct val="90000"/>
              </a:lnSpc>
              <a:spcBef>
                <a:spcPts val="1400"/>
              </a:spcBef>
              <a:spcAft>
                <a:spcPts val="0"/>
              </a:spcAft>
              <a:buSzPct val="80000"/>
              <a:buChar char="•"/>
            </a:pPr>
            <a:r>
              <a:rPr lang="cs-CZ" sz="2400"/>
              <a:t>P: nepřítomna, „flutter vlny“</a:t>
            </a:r>
            <a:endParaRPr/>
          </a:p>
          <a:p>
            <a:pPr indent="-182880" lvl="0" marL="228600" rtl="0" algn="l">
              <a:lnSpc>
                <a:spcPct val="90000"/>
              </a:lnSpc>
              <a:spcBef>
                <a:spcPts val="1400"/>
              </a:spcBef>
              <a:spcAft>
                <a:spcPts val="0"/>
              </a:spcAft>
              <a:buSzPct val="80000"/>
              <a:buChar char="•"/>
            </a:pPr>
            <a:r>
              <a:rPr lang="cs-CZ" sz="2400"/>
              <a:t>PR: nehodnotím</a:t>
            </a:r>
            <a:endParaRPr/>
          </a:p>
          <a:p>
            <a:pPr indent="-182880" lvl="0" marL="228600" rtl="0" algn="l">
              <a:lnSpc>
                <a:spcPct val="90000"/>
              </a:lnSpc>
              <a:spcBef>
                <a:spcPts val="1400"/>
              </a:spcBef>
              <a:spcAft>
                <a:spcPts val="0"/>
              </a:spcAft>
              <a:buSzPct val="80000"/>
              <a:buChar char="•"/>
            </a:pPr>
            <a:r>
              <a:rPr lang="cs-CZ" sz="2400"/>
              <a:t>QRS: štíhlý, 80ms</a:t>
            </a:r>
            <a:endParaRPr/>
          </a:p>
          <a:p>
            <a:pPr indent="-182880" lvl="0" marL="228600" rtl="0" algn="l">
              <a:lnSpc>
                <a:spcPct val="90000"/>
              </a:lnSpc>
              <a:spcBef>
                <a:spcPts val="1400"/>
              </a:spcBef>
              <a:spcAft>
                <a:spcPts val="0"/>
              </a:spcAft>
              <a:buSzPct val="80000"/>
              <a:buChar char="•"/>
            </a:pPr>
            <a:r>
              <a:rPr lang="cs-CZ" sz="2400"/>
              <a:t>ST: nehodnotím</a:t>
            </a:r>
            <a:endParaRPr/>
          </a:p>
          <a:p>
            <a:pPr indent="-182880" lvl="0" marL="228600" rtl="0" algn="l">
              <a:lnSpc>
                <a:spcPct val="90000"/>
              </a:lnSpc>
              <a:spcBef>
                <a:spcPts val="1400"/>
              </a:spcBef>
              <a:spcAft>
                <a:spcPts val="0"/>
              </a:spcAft>
              <a:buSzPct val="80000"/>
              <a:buChar char="•"/>
            </a:pPr>
            <a:r>
              <a:rPr lang="cs-CZ" sz="2400"/>
              <a:t>T: splývají s depolarizací síní</a:t>
            </a:r>
            <a:endParaRPr/>
          </a:p>
          <a:p>
            <a:pPr indent="-182880" lvl="0" marL="228600" rtl="0" algn="l">
              <a:lnSpc>
                <a:spcPct val="90000"/>
              </a:lnSpc>
              <a:spcBef>
                <a:spcPts val="1400"/>
              </a:spcBef>
              <a:spcAft>
                <a:spcPts val="0"/>
              </a:spcAft>
              <a:buSzPct val="80000"/>
              <a:buChar char="•"/>
            </a:pPr>
            <a:r>
              <a:rPr lang="cs-CZ" sz="2400"/>
              <a:t>QT: nehodnotím</a:t>
            </a:r>
            <a:endParaRPr/>
          </a:p>
          <a:p>
            <a:pPr indent="0" lvl="0" marL="0" rtl="0" algn="ctr">
              <a:lnSpc>
                <a:spcPct val="90000"/>
              </a:lnSpc>
              <a:spcBef>
                <a:spcPts val="1400"/>
              </a:spcBef>
              <a:spcAft>
                <a:spcPts val="0"/>
              </a:spcAft>
              <a:buSzPct val="80000"/>
              <a:buNone/>
            </a:pPr>
            <a:r>
              <a:rPr b="1" lang="cs-CZ" sz="2400">
                <a:solidFill>
                  <a:srgbClr val="C00000"/>
                </a:solidFill>
              </a:rPr>
              <a:t>Závěr: flutter síní s blokem 2:1, frekvence komor 150/min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0"/>
          <p:cNvSpPr txBox="1"/>
          <p:nvPr>
            <p:ph type="title"/>
          </p:nvPr>
        </p:nvSpPr>
        <p:spPr>
          <a:xfrm>
            <a:off x="755071" y="268807"/>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Hexiální referenční (</a:t>
            </a:r>
            <a:r>
              <a:rPr b="1" i="1" lang="cs-CZ"/>
              <a:t>Cabrerův</a:t>
            </a:r>
            <a:r>
              <a:rPr i="1" lang="cs-CZ"/>
              <a:t>) systém</a:t>
            </a:r>
            <a:endParaRPr i="1"/>
          </a:p>
        </p:txBody>
      </p:sp>
      <p:sp>
        <p:nvSpPr>
          <p:cNvPr id="194" name="Google Shape;194;p10"/>
          <p:cNvSpPr txBox="1"/>
          <p:nvPr>
            <p:ph idx="1" type="body"/>
          </p:nvPr>
        </p:nvSpPr>
        <p:spPr>
          <a:xfrm>
            <a:off x="838200" y="2142148"/>
            <a:ext cx="10515600" cy="4715852"/>
          </a:xfrm>
          <a:prstGeom prst="rect">
            <a:avLst/>
          </a:prstGeom>
          <a:noFill/>
          <a:ln>
            <a:noFill/>
          </a:ln>
        </p:spPr>
        <p:txBody>
          <a:bodyPr anchorCtr="0" anchor="t" bIns="45700" lIns="91425" spcFirstLastPara="1" rIns="91425" wrap="square" tIns="45700">
            <a:normAutofit lnSpcReduction="10000"/>
          </a:bodyPr>
          <a:lstStyle/>
          <a:p>
            <a:pPr indent="-71120" lvl="0" marL="228600" rtl="0" algn="l">
              <a:lnSpc>
                <a:spcPct val="90000"/>
              </a:lnSpc>
              <a:spcBef>
                <a:spcPts val="0"/>
              </a:spcBef>
              <a:spcAft>
                <a:spcPts val="0"/>
              </a:spcAft>
              <a:buSzPts val="1760"/>
              <a:buNone/>
            </a:pPr>
            <a:r>
              <a:t/>
            </a:r>
            <a:endParaRPr/>
          </a:p>
          <a:p>
            <a:pPr indent="-71120" lvl="0" marL="228600" rtl="0" algn="l">
              <a:lnSpc>
                <a:spcPct val="90000"/>
              </a:lnSpc>
              <a:spcBef>
                <a:spcPts val="1400"/>
              </a:spcBef>
              <a:spcAft>
                <a:spcPts val="0"/>
              </a:spcAft>
              <a:buSzPts val="1760"/>
              <a:buNone/>
            </a:pPr>
            <a:r>
              <a:t/>
            </a:r>
            <a:endParaRPr/>
          </a:p>
          <a:p>
            <a:pPr indent="-71120" lvl="0" marL="228600" rtl="0" algn="l">
              <a:lnSpc>
                <a:spcPct val="90000"/>
              </a:lnSpc>
              <a:spcBef>
                <a:spcPts val="1400"/>
              </a:spcBef>
              <a:spcAft>
                <a:spcPts val="0"/>
              </a:spcAft>
              <a:buSzPts val="1760"/>
              <a:buNone/>
            </a:pPr>
            <a:r>
              <a:t/>
            </a:r>
            <a:endParaRPr/>
          </a:p>
          <a:p>
            <a:pPr indent="-71120" lvl="0" marL="228600" rtl="0" algn="l">
              <a:lnSpc>
                <a:spcPct val="90000"/>
              </a:lnSpc>
              <a:spcBef>
                <a:spcPts val="1400"/>
              </a:spcBef>
              <a:spcAft>
                <a:spcPts val="0"/>
              </a:spcAft>
              <a:buSzPts val="1760"/>
              <a:buNone/>
            </a:pPr>
            <a:r>
              <a:t/>
            </a:r>
            <a:endParaRPr/>
          </a:p>
          <a:p>
            <a:pPr indent="-71120" lvl="0" marL="228600" rtl="0" algn="l">
              <a:lnSpc>
                <a:spcPct val="90000"/>
              </a:lnSpc>
              <a:spcBef>
                <a:spcPts val="1400"/>
              </a:spcBef>
              <a:spcAft>
                <a:spcPts val="0"/>
              </a:spcAft>
              <a:buSzPts val="1760"/>
              <a:buNone/>
            </a:pPr>
            <a:r>
              <a:t/>
            </a:r>
            <a:endParaRPr/>
          </a:p>
          <a:p>
            <a:pPr indent="-71120" lvl="0" marL="228600" rtl="0" algn="l">
              <a:lnSpc>
                <a:spcPct val="90000"/>
              </a:lnSpc>
              <a:spcBef>
                <a:spcPts val="1400"/>
              </a:spcBef>
              <a:spcAft>
                <a:spcPts val="0"/>
              </a:spcAft>
              <a:buSzPts val="1760"/>
              <a:buNone/>
            </a:pPr>
            <a:r>
              <a:t/>
            </a:r>
            <a:endParaRPr/>
          </a:p>
          <a:p>
            <a:pPr indent="-71120" lvl="0" marL="228600" rtl="0" algn="l">
              <a:lnSpc>
                <a:spcPct val="90000"/>
              </a:lnSpc>
              <a:spcBef>
                <a:spcPts val="1400"/>
              </a:spcBef>
              <a:spcAft>
                <a:spcPts val="0"/>
              </a:spcAft>
              <a:buSzPts val="1760"/>
              <a:buNone/>
            </a:pPr>
            <a:r>
              <a:t/>
            </a:r>
            <a:endParaRPr/>
          </a:p>
          <a:p>
            <a:pPr indent="-71120" lvl="0" marL="228600" rtl="0" algn="l">
              <a:lnSpc>
                <a:spcPct val="90000"/>
              </a:lnSpc>
              <a:spcBef>
                <a:spcPts val="1400"/>
              </a:spcBef>
              <a:spcAft>
                <a:spcPts val="0"/>
              </a:spcAft>
              <a:buSzPts val="1760"/>
              <a:buNone/>
            </a:pPr>
            <a:r>
              <a:t/>
            </a:r>
            <a:endParaRPr/>
          </a:p>
          <a:p>
            <a:pPr indent="0" lvl="0" marL="0" rtl="0" algn="l">
              <a:lnSpc>
                <a:spcPct val="90000"/>
              </a:lnSpc>
              <a:spcBef>
                <a:spcPts val="1400"/>
              </a:spcBef>
              <a:spcAft>
                <a:spcPts val="0"/>
              </a:spcAft>
              <a:buSzPts val="800"/>
              <a:buNone/>
            </a:pPr>
            <a:r>
              <a:t/>
            </a:r>
            <a:endParaRPr sz="1000"/>
          </a:p>
          <a:p>
            <a:pPr indent="0" lvl="0" marL="0" rtl="0" algn="l">
              <a:lnSpc>
                <a:spcPct val="90000"/>
              </a:lnSpc>
              <a:spcBef>
                <a:spcPts val="1400"/>
              </a:spcBef>
              <a:spcAft>
                <a:spcPts val="0"/>
              </a:spcAft>
              <a:buSzPts val="800"/>
              <a:buNone/>
            </a:pPr>
            <a:r>
              <a:t/>
            </a:r>
            <a:endParaRPr sz="1000"/>
          </a:p>
          <a:p>
            <a:pPr indent="0" lvl="0" marL="0" rtl="0" algn="l">
              <a:lnSpc>
                <a:spcPct val="90000"/>
              </a:lnSpc>
              <a:spcBef>
                <a:spcPts val="1400"/>
              </a:spcBef>
              <a:spcAft>
                <a:spcPts val="0"/>
              </a:spcAft>
              <a:buSzPts val="640"/>
              <a:buNone/>
            </a:pPr>
            <a:r>
              <a:rPr i="1" lang="cs-CZ" sz="800">
                <a:solidFill>
                  <a:schemeClr val="accent6"/>
                </a:solidFill>
              </a:rPr>
              <a:t>How to read an Electrocardiogram (ECG). Part One: Basic principles of the ECG. The normal ECG. Welcome to South Sudan Medical Journal [online]. [cit. 17.05.2017]. Dostupné z: </a:t>
            </a:r>
            <a:r>
              <a:rPr i="1" lang="cs-CZ" sz="800" u="sng">
                <a:solidFill>
                  <a:schemeClr val="accent6"/>
                </a:solidFill>
                <a:hlinkClick r:id="rId3">
                  <a:extLst>
                    <a:ext uri="{A12FA001-AC4F-418D-AE19-62706E023703}">
                      <ahyp:hlinkClr val="tx"/>
                    </a:ext>
                  </a:extLst>
                </a:hlinkClick>
              </a:rPr>
              <a:t>http://www.southsudanmedicaljournal.com/archive/may-2010/how-to-read-an-electrocardiogram-ecg.-part-one-basic-principles-of-the-ecg.-the-normal-ecg.html</a:t>
            </a:r>
            <a:endParaRPr i="1" sz="800">
              <a:solidFill>
                <a:schemeClr val="accent6"/>
              </a:solidFill>
            </a:endParaRPr>
          </a:p>
        </p:txBody>
      </p:sp>
      <p:pic>
        <p:nvPicPr>
          <p:cNvPr descr="http://www.southsudanmedicaljournal.com/assets/images/Articles/3_2_may10/ecg2.jpg" id="195" name="Google Shape;195;p10"/>
          <p:cNvPicPr preferRelativeResize="0"/>
          <p:nvPr/>
        </p:nvPicPr>
        <p:blipFill rotWithShape="1">
          <a:blip r:embed="rId4">
            <a:alphaModFix/>
          </a:blip>
          <a:srcRect b="0" l="0" r="0" t="0"/>
          <a:stretch/>
        </p:blipFill>
        <p:spPr>
          <a:xfrm>
            <a:off x="2740498" y="1325563"/>
            <a:ext cx="6544747" cy="4841553"/>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pic>
        <p:nvPicPr>
          <p:cNvPr descr="http://1.bp.blogspot.com/-rFboZ-HXCvQ/Umfk2uVO1PI/AAAAAAAABeM/Wuv2E8pAbas/s640/ekg+club_upraven%C3%BD-1.jpg" id="1017" name="Google Shape;1017;p73"/>
          <p:cNvPicPr preferRelativeResize="0"/>
          <p:nvPr/>
        </p:nvPicPr>
        <p:blipFill rotWithShape="1">
          <a:blip r:embed="rId3">
            <a:alphaModFix/>
          </a:blip>
          <a:srcRect b="0" l="0" r="0" t="0"/>
          <a:stretch/>
        </p:blipFill>
        <p:spPr>
          <a:xfrm>
            <a:off x="1411648" y="2"/>
            <a:ext cx="9256352" cy="6858001"/>
          </a:xfrm>
          <a:prstGeom prst="rect">
            <a:avLst/>
          </a:prstGeom>
          <a:noFill/>
          <a:ln>
            <a:noFill/>
          </a:ln>
        </p:spPr>
      </p:pic>
      <p:sp>
        <p:nvSpPr>
          <p:cNvPr id="1018" name="Google Shape;1018;p73"/>
          <p:cNvSpPr/>
          <p:nvPr/>
        </p:nvSpPr>
        <p:spPr>
          <a:xfrm>
            <a:off x="10668000" y="6252210"/>
            <a:ext cx="12730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800" u="sng">
                <a:solidFill>
                  <a:srgbClr val="6E6E6E"/>
                </a:solidFill>
                <a:latin typeface="Corbel"/>
                <a:ea typeface="Corbel"/>
                <a:cs typeface="Corbel"/>
                <a:sym typeface="Corbel"/>
                <a:hlinkClick r:id="rId4">
                  <a:extLst>
                    <a:ext uri="{A12FA001-AC4F-418D-AE19-62706E023703}">
                      <ahyp:hlinkClr val="tx"/>
                    </a:ext>
                  </a:extLst>
                </a:hlinkClick>
              </a:rPr>
              <a:t>https://kardioblog.cz/pokrocili-av-blok-3-stupne-2/</a:t>
            </a:r>
            <a:endParaRPr i="1" sz="800">
              <a:solidFill>
                <a:srgbClr val="6E6E6E"/>
              </a:solidFill>
              <a:latin typeface="Corbel"/>
              <a:ea typeface="Corbel"/>
              <a:cs typeface="Corbel"/>
              <a:sym typeface="Corbe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74"/>
          <p:cNvSpPr txBox="1"/>
          <p:nvPr>
            <p:ph type="title"/>
          </p:nvPr>
        </p:nvSpPr>
        <p:spPr>
          <a:xfrm>
            <a:off x="1143000" y="609600"/>
            <a:ext cx="9875520" cy="88053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orbel"/>
              <a:buNone/>
            </a:pPr>
            <a:r>
              <a:rPr i="1" lang="cs-CZ" sz="4000"/>
              <a:t>Popis EKG</a:t>
            </a:r>
            <a:endParaRPr i="1" sz="4000"/>
          </a:p>
        </p:txBody>
      </p:sp>
      <p:sp>
        <p:nvSpPr>
          <p:cNvPr id="1025" name="Google Shape;1025;p74"/>
          <p:cNvSpPr txBox="1"/>
          <p:nvPr>
            <p:ph idx="1" type="body"/>
          </p:nvPr>
        </p:nvSpPr>
        <p:spPr>
          <a:xfrm>
            <a:off x="1145649" y="1490133"/>
            <a:ext cx="9872871" cy="4842933"/>
          </a:xfrm>
          <a:prstGeom prst="rect">
            <a:avLst/>
          </a:prstGeom>
          <a:noFill/>
          <a:ln>
            <a:noFill/>
          </a:ln>
        </p:spPr>
        <p:txBody>
          <a:bodyPr anchorCtr="0" anchor="t" bIns="45700" lIns="91425" spcFirstLastPara="1" rIns="91425" wrap="square" tIns="45700">
            <a:normAutofit lnSpcReduction="20000"/>
          </a:bodyPr>
          <a:lstStyle/>
          <a:p>
            <a:pPr indent="-192024" lvl="0" marL="228600" rtl="0" algn="l">
              <a:lnSpc>
                <a:spcPct val="90000"/>
              </a:lnSpc>
              <a:spcBef>
                <a:spcPts val="0"/>
              </a:spcBef>
              <a:spcAft>
                <a:spcPts val="0"/>
              </a:spcAft>
              <a:buSzPts val="1920"/>
              <a:buChar char="•"/>
            </a:pPr>
            <a:r>
              <a:rPr lang="cs-CZ" sz="2400"/>
              <a:t>Rytmus: sinusový</a:t>
            </a:r>
            <a:endParaRPr/>
          </a:p>
          <a:p>
            <a:pPr indent="-192024" lvl="0" marL="228600" rtl="0" algn="l">
              <a:lnSpc>
                <a:spcPct val="90000"/>
              </a:lnSpc>
              <a:spcBef>
                <a:spcPts val="1400"/>
              </a:spcBef>
              <a:spcAft>
                <a:spcPts val="0"/>
              </a:spcAft>
              <a:buSzPts val="1920"/>
              <a:buChar char="•"/>
            </a:pPr>
            <a:r>
              <a:rPr lang="cs-CZ" sz="2400">
                <a:solidFill>
                  <a:srgbClr val="C00000"/>
                </a:solidFill>
              </a:rPr>
              <a:t>Akce srdeční:  nepravidelná</a:t>
            </a:r>
            <a:endParaRPr/>
          </a:p>
          <a:p>
            <a:pPr indent="-192024" lvl="0" marL="228600" rtl="0" algn="l">
              <a:lnSpc>
                <a:spcPct val="90000"/>
              </a:lnSpc>
              <a:spcBef>
                <a:spcPts val="1400"/>
              </a:spcBef>
              <a:spcAft>
                <a:spcPts val="0"/>
              </a:spcAft>
              <a:buSzPts val="1920"/>
              <a:buChar char="•"/>
            </a:pPr>
            <a:r>
              <a:rPr lang="cs-CZ" sz="2400"/>
              <a:t>Frekvence:  60/min </a:t>
            </a:r>
            <a:endParaRPr/>
          </a:p>
          <a:p>
            <a:pPr indent="-192024" lvl="0" marL="228600" rtl="0" algn="l">
              <a:lnSpc>
                <a:spcPct val="90000"/>
              </a:lnSpc>
              <a:spcBef>
                <a:spcPts val="1400"/>
              </a:spcBef>
              <a:spcAft>
                <a:spcPts val="0"/>
              </a:spcAft>
              <a:buSzPts val="1920"/>
              <a:buChar char="•"/>
            </a:pPr>
            <a:r>
              <a:rPr lang="cs-CZ" sz="2400"/>
              <a:t>Osa srdeční: v normě </a:t>
            </a:r>
            <a:endParaRPr/>
          </a:p>
          <a:p>
            <a:pPr indent="-192024" lvl="0" marL="228600" rtl="0" algn="l">
              <a:lnSpc>
                <a:spcPct val="90000"/>
              </a:lnSpc>
              <a:spcBef>
                <a:spcPts val="1400"/>
              </a:spcBef>
              <a:spcAft>
                <a:spcPts val="0"/>
              </a:spcAft>
              <a:buSzPts val="1920"/>
              <a:buChar char="•"/>
            </a:pPr>
            <a:r>
              <a:rPr lang="cs-CZ" sz="2400"/>
              <a:t>Vlna P: v normě</a:t>
            </a:r>
            <a:endParaRPr/>
          </a:p>
          <a:p>
            <a:pPr indent="-192024" lvl="0" marL="228600" rtl="0" algn="l">
              <a:lnSpc>
                <a:spcPct val="90000"/>
              </a:lnSpc>
              <a:spcBef>
                <a:spcPts val="1400"/>
              </a:spcBef>
              <a:spcAft>
                <a:spcPts val="0"/>
              </a:spcAft>
              <a:buSzPts val="1920"/>
              <a:buChar char="•"/>
            </a:pPr>
            <a:r>
              <a:rPr lang="cs-CZ" sz="2400">
                <a:solidFill>
                  <a:srgbClr val="C00000"/>
                </a:solidFill>
              </a:rPr>
              <a:t>PR: nepravidelný, proměnlivý</a:t>
            </a:r>
            <a:endParaRPr/>
          </a:p>
          <a:p>
            <a:pPr indent="-192024" lvl="0" marL="228600" rtl="0" algn="l">
              <a:lnSpc>
                <a:spcPct val="90000"/>
              </a:lnSpc>
              <a:spcBef>
                <a:spcPts val="1400"/>
              </a:spcBef>
              <a:spcAft>
                <a:spcPts val="0"/>
              </a:spcAft>
              <a:buSzPts val="1920"/>
              <a:buChar char="•"/>
            </a:pPr>
            <a:r>
              <a:rPr lang="cs-CZ" sz="2400"/>
              <a:t>QRS: štíhlý,  80ms </a:t>
            </a:r>
            <a:endParaRPr/>
          </a:p>
          <a:p>
            <a:pPr indent="-192024" lvl="0" marL="228600" rtl="0" algn="l">
              <a:lnSpc>
                <a:spcPct val="90000"/>
              </a:lnSpc>
              <a:spcBef>
                <a:spcPts val="1400"/>
              </a:spcBef>
              <a:spcAft>
                <a:spcPts val="0"/>
              </a:spcAft>
              <a:buSzPts val="1920"/>
              <a:buChar char="•"/>
            </a:pPr>
            <a:r>
              <a:rPr lang="cs-CZ" sz="2400"/>
              <a:t>ST: bez patologií, bez elevací </a:t>
            </a:r>
            <a:endParaRPr/>
          </a:p>
          <a:p>
            <a:pPr indent="-192024" lvl="0" marL="228600" rtl="0" algn="l">
              <a:lnSpc>
                <a:spcPct val="90000"/>
              </a:lnSpc>
              <a:spcBef>
                <a:spcPts val="1400"/>
              </a:spcBef>
              <a:spcAft>
                <a:spcPts val="0"/>
              </a:spcAft>
              <a:buSzPts val="1920"/>
              <a:buChar char="•"/>
            </a:pPr>
            <a:r>
              <a:rPr lang="cs-CZ" sz="2400"/>
              <a:t>Vlna T: bez patologií</a:t>
            </a:r>
            <a:endParaRPr/>
          </a:p>
          <a:p>
            <a:pPr indent="-192024" lvl="0" marL="228600" rtl="0" algn="l">
              <a:lnSpc>
                <a:spcPct val="90000"/>
              </a:lnSpc>
              <a:spcBef>
                <a:spcPts val="1400"/>
              </a:spcBef>
              <a:spcAft>
                <a:spcPts val="0"/>
              </a:spcAft>
              <a:buSzPts val="1920"/>
              <a:buChar char="•"/>
            </a:pPr>
            <a:r>
              <a:rPr lang="cs-CZ" sz="2400"/>
              <a:t>QT interval: v normě</a:t>
            </a:r>
            <a:endParaRPr/>
          </a:p>
          <a:p>
            <a:pPr indent="0" lvl="0" marL="0" rtl="0" algn="ctr">
              <a:lnSpc>
                <a:spcPct val="90000"/>
              </a:lnSpc>
              <a:spcBef>
                <a:spcPts val="1400"/>
              </a:spcBef>
              <a:spcAft>
                <a:spcPts val="0"/>
              </a:spcAft>
              <a:buSzPts val="1920"/>
              <a:buNone/>
            </a:pPr>
            <a:r>
              <a:rPr b="1" lang="cs-CZ" sz="2400">
                <a:solidFill>
                  <a:srgbClr val="C00000"/>
                </a:solidFill>
              </a:rPr>
              <a:t>ZÁVĚR: AV blokáda 2. stupně (wenckebach/Mobitz I.)</a:t>
            </a:r>
            <a:endParaRPr sz="2400">
              <a:solidFill>
                <a:srgbClr val="C00000"/>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pic>
        <p:nvPicPr>
          <p:cNvPr descr="Obsah obrázku text&#10;&#10;Popis vygenerován s velmi vysokou mírou spolehlivosti" id="1031" name="Google Shape;1031;p75"/>
          <p:cNvPicPr preferRelativeResize="0"/>
          <p:nvPr/>
        </p:nvPicPr>
        <p:blipFill rotWithShape="1">
          <a:blip r:embed="rId3">
            <a:alphaModFix/>
          </a:blip>
          <a:srcRect b="4583" l="0" r="0" t="27638"/>
          <a:stretch/>
        </p:blipFill>
        <p:spPr>
          <a:xfrm>
            <a:off x="367536" y="453815"/>
            <a:ext cx="11475799" cy="5833532"/>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76"/>
          <p:cNvSpPr txBox="1"/>
          <p:nvPr>
            <p:ph type="title"/>
          </p:nvPr>
        </p:nvSpPr>
        <p:spPr>
          <a:xfrm>
            <a:off x="1143000" y="609600"/>
            <a:ext cx="9875520" cy="85513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orbel"/>
              <a:buNone/>
            </a:pPr>
            <a:r>
              <a:rPr i="1" lang="cs-CZ" sz="4000"/>
              <a:t>Popis EKG</a:t>
            </a:r>
            <a:endParaRPr/>
          </a:p>
        </p:txBody>
      </p:sp>
      <p:sp>
        <p:nvSpPr>
          <p:cNvPr id="1038" name="Google Shape;1038;p76"/>
          <p:cNvSpPr txBox="1"/>
          <p:nvPr>
            <p:ph idx="1" type="body"/>
          </p:nvPr>
        </p:nvSpPr>
        <p:spPr>
          <a:xfrm>
            <a:off x="1143000" y="1464733"/>
            <a:ext cx="9795933" cy="4936067"/>
          </a:xfrm>
          <a:prstGeom prst="rect">
            <a:avLst/>
          </a:prstGeom>
          <a:noFill/>
          <a:ln>
            <a:noFill/>
          </a:ln>
        </p:spPr>
        <p:txBody>
          <a:bodyPr anchorCtr="0" anchor="t" bIns="45700" lIns="91425" spcFirstLastPara="1" rIns="91425" wrap="square" tIns="45700">
            <a:normAutofit/>
          </a:bodyPr>
          <a:lstStyle/>
          <a:p>
            <a:pPr indent="-182880" lvl="0" marL="228600" rtl="0" algn="l">
              <a:lnSpc>
                <a:spcPct val="90000"/>
              </a:lnSpc>
              <a:spcBef>
                <a:spcPts val="0"/>
              </a:spcBef>
              <a:spcAft>
                <a:spcPts val="0"/>
              </a:spcAft>
              <a:buSzPts val="1920"/>
              <a:buChar char="•"/>
            </a:pPr>
            <a:r>
              <a:rPr lang="cs-CZ" sz="2400"/>
              <a:t>Akce srdeční: pravidelná</a:t>
            </a:r>
            <a:endParaRPr/>
          </a:p>
          <a:p>
            <a:pPr indent="-182880" lvl="0" marL="228600" rtl="0" algn="l">
              <a:lnSpc>
                <a:spcPct val="90000"/>
              </a:lnSpc>
              <a:spcBef>
                <a:spcPts val="1400"/>
              </a:spcBef>
              <a:spcAft>
                <a:spcPts val="0"/>
              </a:spcAft>
              <a:buSzPts val="1920"/>
              <a:buChar char="•"/>
            </a:pPr>
            <a:r>
              <a:rPr lang="cs-CZ" sz="2400"/>
              <a:t>Rytmus: sinusový</a:t>
            </a:r>
            <a:endParaRPr/>
          </a:p>
          <a:p>
            <a:pPr indent="-182880" lvl="0" marL="228600" rtl="0" algn="l">
              <a:lnSpc>
                <a:spcPct val="90000"/>
              </a:lnSpc>
              <a:spcBef>
                <a:spcPts val="1400"/>
              </a:spcBef>
              <a:spcAft>
                <a:spcPts val="0"/>
              </a:spcAft>
              <a:buSzPts val="1920"/>
              <a:buChar char="•"/>
            </a:pPr>
            <a:r>
              <a:rPr lang="cs-CZ" sz="2400"/>
              <a:t>Frekvence:  78/min</a:t>
            </a:r>
            <a:endParaRPr/>
          </a:p>
          <a:p>
            <a:pPr indent="-182880" lvl="0" marL="228600" rtl="0" algn="l">
              <a:lnSpc>
                <a:spcPct val="90000"/>
              </a:lnSpc>
              <a:spcBef>
                <a:spcPts val="1400"/>
              </a:spcBef>
              <a:spcAft>
                <a:spcPts val="0"/>
              </a:spcAft>
              <a:buSzPts val="1920"/>
              <a:buChar char="•"/>
            </a:pPr>
            <a:r>
              <a:rPr lang="cs-CZ" sz="2400"/>
              <a:t>Osa: deviace doleva</a:t>
            </a:r>
            <a:endParaRPr/>
          </a:p>
          <a:p>
            <a:pPr indent="-182880" lvl="0" marL="228600" rtl="0" algn="l">
              <a:lnSpc>
                <a:spcPct val="90000"/>
              </a:lnSpc>
              <a:spcBef>
                <a:spcPts val="1400"/>
              </a:spcBef>
              <a:spcAft>
                <a:spcPts val="0"/>
              </a:spcAft>
              <a:buSzPts val="1920"/>
              <a:buChar char="•"/>
            </a:pPr>
            <a:r>
              <a:rPr lang="cs-CZ" sz="2400"/>
              <a:t>Vlna P: v normě</a:t>
            </a:r>
            <a:endParaRPr/>
          </a:p>
          <a:p>
            <a:pPr indent="-182880" lvl="0" marL="228600" rtl="0" algn="l">
              <a:lnSpc>
                <a:spcPct val="90000"/>
              </a:lnSpc>
              <a:spcBef>
                <a:spcPts val="1400"/>
              </a:spcBef>
              <a:spcAft>
                <a:spcPts val="0"/>
              </a:spcAft>
              <a:buSzPts val="1920"/>
              <a:buChar char="•"/>
            </a:pPr>
            <a:r>
              <a:rPr lang="cs-CZ" sz="2400">
                <a:solidFill>
                  <a:srgbClr val="C00000"/>
                </a:solidFill>
              </a:rPr>
              <a:t>QRS komplex: rozšířený, 120 ms, V svody – BPRT + LAH </a:t>
            </a:r>
            <a:endParaRPr/>
          </a:p>
          <a:p>
            <a:pPr indent="-182880" lvl="0" marL="228600" rtl="0" algn="l">
              <a:lnSpc>
                <a:spcPct val="90000"/>
              </a:lnSpc>
              <a:spcBef>
                <a:spcPts val="1400"/>
              </a:spcBef>
              <a:spcAft>
                <a:spcPts val="0"/>
              </a:spcAft>
              <a:buSzPts val="1920"/>
              <a:buChar char="•"/>
            </a:pPr>
            <a:r>
              <a:rPr lang="cs-CZ" sz="2400"/>
              <a:t>ST úseky: </a:t>
            </a:r>
            <a:r>
              <a:rPr lang="cs-CZ" sz="2400">
                <a:solidFill>
                  <a:srgbClr val="C00000"/>
                </a:solidFill>
              </a:rPr>
              <a:t>ELEVACE V1-V4 </a:t>
            </a:r>
            <a:endParaRPr/>
          </a:p>
          <a:p>
            <a:pPr indent="-182880" lvl="0" marL="228600" rtl="0" algn="l">
              <a:lnSpc>
                <a:spcPct val="90000"/>
              </a:lnSpc>
              <a:spcBef>
                <a:spcPts val="1400"/>
              </a:spcBef>
              <a:spcAft>
                <a:spcPts val="0"/>
              </a:spcAft>
              <a:buSzPts val="1920"/>
              <a:buChar char="•"/>
            </a:pPr>
            <a:r>
              <a:rPr lang="cs-CZ" sz="2400"/>
              <a:t>Vlna T: </a:t>
            </a:r>
            <a:r>
              <a:rPr lang="cs-CZ" sz="2400">
                <a:solidFill>
                  <a:srgbClr val="C00000"/>
                </a:solidFill>
              </a:rPr>
              <a:t>diskonkordantní V1-V4, III </a:t>
            </a:r>
            <a:endParaRPr/>
          </a:p>
          <a:p>
            <a:pPr indent="0" lvl="0" marL="0" rtl="0" algn="ctr">
              <a:lnSpc>
                <a:spcPct val="90000"/>
              </a:lnSpc>
              <a:spcBef>
                <a:spcPts val="1400"/>
              </a:spcBef>
              <a:spcAft>
                <a:spcPts val="0"/>
              </a:spcAft>
              <a:buSzPts val="1920"/>
              <a:buNone/>
            </a:pPr>
            <a:r>
              <a:rPr lang="cs-CZ" sz="2400">
                <a:solidFill>
                  <a:srgbClr val="C00000"/>
                </a:solidFill>
              </a:rPr>
              <a:t>ZÁVĚR:  </a:t>
            </a:r>
            <a:r>
              <a:rPr b="1" lang="cs-CZ" sz="2400">
                <a:solidFill>
                  <a:srgbClr val="C00000"/>
                </a:solidFill>
              </a:rPr>
              <a:t>BPRT + LAH, Infarkt  přední stěny</a:t>
            </a:r>
            <a:endParaRPr/>
          </a:p>
          <a:p>
            <a:pPr indent="0" lvl="0" marL="0" rtl="0" algn="l">
              <a:lnSpc>
                <a:spcPct val="90000"/>
              </a:lnSpc>
              <a:spcBef>
                <a:spcPts val="1400"/>
              </a:spcBef>
              <a:spcAft>
                <a:spcPts val="0"/>
              </a:spcAft>
              <a:buSzPts val="1920"/>
              <a:buNone/>
            </a:pPr>
            <a:r>
              <a:t/>
            </a:r>
            <a:endParaRPr sz="2400"/>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pic>
        <p:nvPicPr>
          <p:cNvPr descr="C:\Users\Kláka\Desktop\ekg kurz\Komorová tachykardie.gif" id="1044" name="Google Shape;1044;p77"/>
          <p:cNvPicPr preferRelativeResize="0"/>
          <p:nvPr/>
        </p:nvPicPr>
        <p:blipFill rotWithShape="1">
          <a:blip r:embed="rId3">
            <a:alphaModFix/>
          </a:blip>
          <a:srcRect b="5532" l="0" r="0" t="0"/>
          <a:stretch/>
        </p:blipFill>
        <p:spPr>
          <a:xfrm>
            <a:off x="849731" y="340360"/>
            <a:ext cx="10690335" cy="6251710"/>
          </a:xfrm>
          <a:prstGeom prst="rect">
            <a:avLst/>
          </a:prstGeom>
          <a:noFill/>
          <a:ln>
            <a:noFill/>
          </a:ln>
        </p:spPr>
      </p:pic>
      <p:sp>
        <p:nvSpPr>
          <p:cNvPr id="1045" name="Google Shape;1045;p77"/>
          <p:cNvSpPr txBox="1"/>
          <p:nvPr>
            <p:ph type="title"/>
          </p:nvPr>
        </p:nvSpPr>
        <p:spPr>
          <a:xfrm>
            <a:off x="8265226" y="5215467"/>
            <a:ext cx="3647374" cy="601133"/>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00000"/>
              </a:buClr>
              <a:buSzPts val="2800"/>
              <a:buFont typeface="Corbel"/>
              <a:buNone/>
            </a:pPr>
            <a:r>
              <a:rPr lang="cs-CZ" sz="2800">
                <a:solidFill>
                  <a:srgbClr val="C00000"/>
                </a:solidFill>
              </a:rPr>
              <a:t>Odkud vychází rytmus?</a:t>
            </a:r>
            <a:endParaRPr sz="2800">
              <a:solidFill>
                <a:srgbClr val="C00000"/>
              </a:solidFill>
            </a:endParaRPr>
          </a:p>
        </p:txBody>
      </p:sp>
      <p:sp>
        <p:nvSpPr>
          <p:cNvPr id="1046" name="Google Shape;1046;p77"/>
          <p:cNvSpPr/>
          <p:nvPr/>
        </p:nvSpPr>
        <p:spPr>
          <a:xfrm>
            <a:off x="10556791" y="6373824"/>
            <a:ext cx="1457450"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cs-CZ" sz="800" u="sng">
                <a:solidFill>
                  <a:schemeClr val="dk1"/>
                </a:solidFill>
                <a:latin typeface="Corbel"/>
                <a:ea typeface="Corbel"/>
                <a:cs typeface="Corbel"/>
                <a:sym typeface="Corbel"/>
                <a:hlinkClick r:id="rId4">
                  <a:extLst>
                    <a:ext uri="{A12FA001-AC4F-418D-AE19-62706E023703}">
                      <ahyp:hlinkClr val="tx"/>
                    </a:ext>
                  </a:extLst>
                </a:hlinkClick>
              </a:rPr>
              <a:t>https://ecg.bidmc.harvard.edu/</a:t>
            </a:r>
            <a:endParaRPr i="1" sz="800">
              <a:solidFill>
                <a:schemeClr val="dk1"/>
              </a:solidFill>
              <a:latin typeface="Corbel"/>
              <a:ea typeface="Corbel"/>
              <a:cs typeface="Corbel"/>
              <a:sym typeface="Corbe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78"/>
          <p:cNvSpPr txBox="1"/>
          <p:nvPr>
            <p:ph type="title"/>
          </p:nvPr>
        </p:nvSpPr>
        <p:spPr>
          <a:xfrm>
            <a:off x="1143000" y="609600"/>
            <a:ext cx="9875520" cy="13563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C00000"/>
              </a:buClr>
              <a:buSzPts val="4400"/>
              <a:buFont typeface="Corbel"/>
              <a:buNone/>
            </a:pPr>
            <a:r>
              <a:rPr i="1" lang="cs-CZ">
                <a:solidFill>
                  <a:srgbClr val="C00000"/>
                </a:solidFill>
              </a:rPr>
              <a:t>ZÁVĚR</a:t>
            </a:r>
            <a:endParaRPr i="1">
              <a:solidFill>
                <a:srgbClr val="C00000"/>
              </a:solidFill>
            </a:endParaRPr>
          </a:p>
        </p:txBody>
      </p:sp>
      <p:sp>
        <p:nvSpPr>
          <p:cNvPr id="1052" name="Google Shape;1052;p78"/>
          <p:cNvSpPr txBox="1"/>
          <p:nvPr>
            <p:ph idx="1" type="body"/>
          </p:nvPr>
        </p:nvSpPr>
        <p:spPr>
          <a:xfrm>
            <a:off x="1143000" y="2057400"/>
            <a:ext cx="9872871" cy="4038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t/>
            </a:r>
            <a:endParaRPr sz="2400"/>
          </a:p>
          <a:p>
            <a:pPr indent="0" lvl="0" marL="228600" rtl="0" algn="l">
              <a:lnSpc>
                <a:spcPct val="90000"/>
              </a:lnSpc>
              <a:spcBef>
                <a:spcPts val="0"/>
              </a:spcBef>
              <a:spcAft>
                <a:spcPts val="0"/>
              </a:spcAft>
              <a:buNone/>
            </a:pPr>
            <a:r>
              <a:t/>
            </a:r>
            <a:endParaRPr sz="2400"/>
          </a:p>
          <a:p>
            <a:pPr indent="0" lvl="0" marL="228600" rtl="0" algn="l">
              <a:lnSpc>
                <a:spcPct val="90000"/>
              </a:lnSpc>
              <a:spcBef>
                <a:spcPts val="0"/>
              </a:spcBef>
              <a:spcAft>
                <a:spcPts val="0"/>
              </a:spcAft>
              <a:buNone/>
            </a:pPr>
            <a:r>
              <a:t/>
            </a:r>
            <a:endParaRPr sz="2400"/>
          </a:p>
          <a:p>
            <a:pPr indent="0" lvl="0" marL="228600" rtl="0" algn="l">
              <a:lnSpc>
                <a:spcPct val="90000"/>
              </a:lnSpc>
              <a:spcBef>
                <a:spcPts val="0"/>
              </a:spcBef>
              <a:spcAft>
                <a:spcPts val="0"/>
              </a:spcAft>
              <a:buNone/>
            </a:pPr>
            <a:r>
              <a:t/>
            </a:r>
            <a:endParaRPr sz="2400"/>
          </a:p>
          <a:p>
            <a:pPr indent="0" lvl="0" marL="0" rtl="0" algn="l">
              <a:lnSpc>
                <a:spcPct val="90000"/>
              </a:lnSpc>
              <a:spcBef>
                <a:spcPts val="0"/>
              </a:spcBef>
              <a:spcAft>
                <a:spcPts val="0"/>
              </a:spcAft>
              <a:buNone/>
            </a:pPr>
            <a:r>
              <a:t/>
            </a:r>
            <a:endParaRPr sz="2400"/>
          </a:p>
          <a:p>
            <a:pPr indent="-182880" lvl="0" marL="228600" rtl="0" algn="l">
              <a:lnSpc>
                <a:spcPct val="90000"/>
              </a:lnSpc>
              <a:spcBef>
                <a:spcPts val="0"/>
              </a:spcBef>
              <a:spcAft>
                <a:spcPts val="0"/>
              </a:spcAft>
              <a:buSzPts val="1920"/>
              <a:buChar char="•"/>
            </a:pPr>
            <a:r>
              <a:rPr lang="cs-CZ" sz="2400"/>
              <a:t>monomorfní komorová tachykardie s frekvencí přibližně 180/min</a:t>
            </a:r>
            <a:endParaRPr/>
          </a:p>
          <a:p>
            <a:pPr indent="0" lvl="0" marL="228600" rtl="0" algn="l">
              <a:lnSpc>
                <a:spcPct val="90000"/>
              </a:lnSpc>
              <a:spcBef>
                <a:spcPts val="1400"/>
              </a:spcBef>
              <a:spcAft>
                <a:spcPts val="0"/>
              </a:spcAft>
              <a:buNone/>
            </a:pPr>
            <a:r>
              <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79"/>
          <p:cNvSpPr txBox="1"/>
          <p:nvPr>
            <p:ph type="title"/>
          </p:nvPr>
        </p:nvSpPr>
        <p:spPr>
          <a:xfrm>
            <a:off x="1143000" y="368061"/>
            <a:ext cx="9875520" cy="78787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orbel"/>
              <a:buNone/>
            </a:pPr>
            <a:r>
              <a:rPr i="1" lang="cs-CZ" sz="4000"/>
              <a:t>Kazuistika č.1</a:t>
            </a:r>
            <a:endParaRPr/>
          </a:p>
        </p:txBody>
      </p:sp>
      <p:sp>
        <p:nvSpPr>
          <p:cNvPr id="1058" name="Google Shape;1058;p79"/>
          <p:cNvSpPr txBox="1"/>
          <p:nvPr>
            <p:ph idx="1" type="body"/>
          </p:nvPr>
        </p:nvSpPr>
        <p:spPr>
          <a:xfrm>
            <a:off x="1143000" y="1155940"/>
            <a:ext cx="9872871" cy="40386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1600"/>
              <a:buChar char="•"/>
            </a:pPr>
            <a:r>
              <a:rPr lang="cs-CZ" sz="2000"/>
              <a:t>muž, věk </a:t>
            </a:r>
            <a:r>
              <a:rPr b="1" lang="cs-CZ" sz="2000"/>
              <a:t>40 let</a:t>
            </a:r>
            <a:endParaRPr/>
          </a:p>
          <a:p>
            <a:pPr indent="-342900" lvl="0" marL="342900" rtl="0" algn="l">
              <a:lnSpc>
                <a:spcPct val="90000"/>
              </a:lnSpc>
              <a:spcBef>
                <a:spcPts val="1400"/>
              </a:spcBef>
              <a:spcAft>
                <a:spcPts val="0"/>
              </a:spcAft>
              <a:buSzPts val="1600"/>
              <a:buChar char="•"/>
            </a:pPr>
            <a:r>
              <a:rPr b="1" lang="cs-CZ" sz="2000"/>
              <a:t>palpitace, bolest na hrudi</a:t>
            </a:r>
            <a:r>
              <a:rPr lang="cs-CZ" sz="2000"/>
              <a:t>, vyzařující do </a:t>
            </a:r>
            <a:r>
              <a:rPr b="1" lang="cs-CZ" sz="2000"/>
              <a:t>levého ramena </a:t>
            </a:r>
            <a:r>
              <a:rPr lang="cs-CZ" sz="2000"/>
              <a:t>a </a:t>
            </a:r>
            <a:r>
              <a:rPr b="1" lang="cs-CZ" sz="2000"/>
              <a:t>dolní čelisti</a:t>
            </a:r>
            <a:endParaRPr/>
          </a:p>
        </p:txBody>
      </p:sp>
      <p:sp>
        <p:nvSpPr>
          <p:cNvPr id="1059" name="Google Shape;1059;p79"/>
          <p:cNvSpPr txBox="1"/>
          <p:nvPr/>
        </p:nvSpPr>
        <p:spPr>
          <a:xfrm>
            <a:off x="3674488" y="6401957"/>
            <a:ext cx="8291264"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800">
                <a:solidFill>
                  <a:srgbClr val="595959"/>
                </a:solidFill>
                <a:latin typeface="Corbel"/>
                <a:ea typeface="Corbel"/>
                <a:cs typeface="Corbel"/>
                <a:sym typeface="Corbel"/>
              </a:rPr>
              <a:t>https://lifeinthefastlane.com/ecg-library/basics/inferior-stemi/</a:t>
            </a:r>
            <a:endParaRPr/>
          </a:p>
        </p:txBody>
      </p:sp>
      <p:pic>
        <p:nvPicPr>
          <p:cNvPr descr="https://lifeinthefastlane.com/wp-content/uploads/2011/10/inf2.jpg" id="1060" name="Google Shape;1060;p79"/>
          <p:cNvPicPr preferRelativeResize="0"/>
          <p:nvPr/>
        </p:nvPicPr>
        <p:blipFill rotWithShape="1">
          <a:blip r:embed="rId3">
            <a:alphaModFix/>
          </a:blip>
          <a:srcRect b="0" l="0" r="0" t="0"/>
          <a:stretch/>
        </p:blipFill>
        <p:spPr>
          <a:xfrm>
            <a:off x="843403" y="2070340"/>
            <a:ext cx="10505193" cy="4331617"/>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p80"/>
          <p:cNvSpPr txBox="1"/>
          <p:nvPr>
            <p:ph type="title"/>
          </p:nvPr>
        </p:nvSpPr>
        <p:spPr>
          <a:xfrm>
            <a:off x="2149743" y="269742"/>
            <a:ext cx="7886700" cy="97893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orbel"/>
              <a:buNone/>
            </a:pPr>
            <a:r>
              <a:rPr i="1" lang="cs-CZ" sz="4000"/>
              <a:t>Kde</a:t>
            </a:r>
            <a:r>
              <a:rPr lang="cs-CZ" sz="4000"/>
              <a:t>?</a:t>
            </a:r>
            <a:endParaRPr/>
          </a:p>
        </p:txBody>
      </p:sp>
      <p:pic>
        <p:nvPicPr>
          <p:cNvPr descr="Výsledek obrázku pro ANTERIOR STEMI ecg" id="1066" name="Google Shape;1066;p80"/>
          <p:cNvPicPr preferRelativeResize="0"/>
          <p:nvPr/>
        </p:nvPicPr>
        <p:blipFill rotWithShape="1">
          <a:blip r:embed="rId3">
            <a:alphaModFix/>
          </a:blip>
          <a:srcRect b="0" l="0" r="0" t="0"/>
          <a:stretch/>
        </p:blipFill>
        <p:spPr>
          <a:xfrm>
            <a:off x="1300084" y="1207422"/>
            <a:ext cx="10005883" cy="4777809"/>
          </a:xfrm>
          <a:prstGeom prst="rect">
            <a:avLst/>
          </a:prstGeom>
          <a:noFill/>
          <a:ln>
            <a:noFill/>
          </a:ln>
        </p:spPr>
      </p:pic>
      <p:sp>
        <p:nvSpPr>
          <p:cNvPr id="1067" name="Google Shape;1067;p80"/>
          <p:cNvSpPr/>
          <p:nvPr/>
        </p:nvSpPr>
        <p:spPr>
          <a:xfrm>
            <a:off x="1454300" y="1452517"/>
            <a:ext cx="884674" cy="910988"/>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orbel"/>
              <a:ea typeface="Corbel"/>
              <a:cs typeface="Corbel"/>
              <a:sym typeface="Corbel"/>
            </a:endParaRPr>
          </a:p>
        </p:txBody>
      </p:sp>
      <p:sp>
        <p:nvSpPr>
          <p:cNvPr id="1068" name="Google Shape;1068;p80"/>
          <p:cNvSpPr/>
          <p:nvPr/>
        </p:nvSpPr>
        <p:spPr>
          <a:xfrm>
            <a:off x="5932091" y="2631519"/>
            <a:ext cx="945118" cy="2371704"/>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orbel"/>
              <a:ea typeface="Corbel"/>
              <a:cs typeface="Corbel"/>
              <a:sym typeface="Corbel"/>
            </a:endParaRPr>
          </a:p>
        </p:txBody>
      </p:sp>
      <p:sp>
        <p:nvSpPr>
          <p:cNvPr id="1069" name="Google Shape;1069;p80"/>
          <p:cNvSpPr txBox="1"/>
          <p:nvPr/>
        </p:nvSpPr>
        <p:spPr>
          <a:xfrm>
            <a:off x="4840496" y="5985231"/>
            <a:ext cx="2505195" cy="623131"/>
          </a:xfrm>
          <a:prstGeom prst="rect">
            <a:avLst/>
          </a:prstGeom>
          <a:solidFill>
            <a:schemeClr val="lt1"/>
          </a:solidFill>
          <a:ln>
            <a:noFill/>
          </a:ln>
        </p:spPr>
        <p:txBody>
          <a:bodyPr anchorCtr="0" anchor="t" bIns="45700" lIns="91425" spcFirstLastPara="1" rIns="91425" wrap="square" tIns="45700">
            <a:normAutofit/>
          </a:bodyPr>
          <a:lstStyle/>
          <a:p>
            <a:pPr indent="0" lvl="0" marL="0" marR="0" rtl="0" algn="ctr">
              <a:spcBef>
                <a:spcPts val="0"/>
              </a:spcBef>
              <a:spcAft>
                <a:spcPts val="0"/>
              </a:spcAft>
              <a:buClr>
                <a:srgbClr val="FF0000"/>
              </a:buClr>
              <a:buSzPts val="3200"/>
              <a:buFont typeface="Arial"/>
              <a:buNone/>
            </a:pPr>
            <a:r>
              <a:rPr b="1" i="1" lang="cs-CZ" sz="3200">
                <a:solidFill>
                  <a:srgbClr val="FF0000"/>
                </a:solidFill>
                <a:latin typeface="Corbel"/>
                <a:ea typeface="Corbel"/>
                <a:cs typeface="Corbel"/>
                <a:sym typeface="Corbel"/>
              </a:rPr>
              <a:t>Přední stěna</a:t>
            </a:r>
            <a:endParaRPr/>
          </a:p>
        </p:txBody>
      </p:sp>
      <p:sp>
        <p:nvSpPr>
          <p:cNvPr id="1070" name="Google Shape;1070;p80"/>
          <p:cNvSpPr txBox="1"/>
          <p:nvPr/>
        </p:nvSpPr>
        <p:spPr>
          <a:xfrm>
            <a:off x="3670698" y="6392918"/>
            <a:ext cx="8291264"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800">
                <a:solidFill>
                  <a:srgbClr val="7F7F7F"/>
                </a:solidFill>
                <a:latin typeface="Corbel"/>
                <a:ea typeface="Corbel"/>
                <a:cs typeface="Corbel"/>
                <a:sym typeface="Corbel"/>
              </a:rPr>
              <a:t>https://lifeinthefastlane.com/ecg-library/anterior-stemi/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7"/>
                                        </p:tgtEl>
                                        <p:attrNameLst>
                                          <p:attrName>style.visibility</p:attrName>
                                        </p:attrNameLst>
                                      </p:cBhvr>
                                      <p:to>
                                        <p:strVal val="visible"/>
                                      </p:to>
                                    </p:set>
                                    <p:animEffect filter="fade" transition="in">
                                      <p:cBhvr>
                                        <p:cTn dur="1000"/>
                                        <p:tgtEl>
                                          <p:spTgt spid="10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8"/>
                                        </p:tgtEl>
                                        <p:attrNameLst>
                                          <p:attrName>style.visibility</p:attrName>
                                        </p:attrNameLst>
                                      </p:cBhvr>
                                      <p:to>
                                        <p:strVal val="visible"/>
                                      </p:to>
                                    </p:set>
                                    <p:animEffect filter="fade" transition="in">
                                      <p:cBhvr>
                                        <p:cTn dur="1000"/>
                                        <p:tgtEl>
                                          <p:spTgt spid="10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9"/>
                                        </p:tgtEl>
                                        <p:attrNameLst>
                                          <p:attrName>style.visibility</p:attrName>
                                        </p:attrNameLst>
                                      </p:cBhvr>
                                      <p:to>
                                        <p:strVal val="visible"/>
                                      </p:to>
                                    </p:set>
                                    <p:animEffect filter="fade" transition="in">
                                      <p:cBhvr>
                                        <p:cTn dur="1000"/>
                                        <p:tgtEl>
                                          <p:spTgt spid="1069"/>
                                        </p:tgtEl>
                                      </p:cBhvr>
                                    </p:animEffec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pic>
        <p:nvPicPr>
          <p:cNvPr descr="https://lifeinthefastlane.com/wp-content/uploads/2011/10/lateral-MI-1st-diagonal.jpg" id="1075" name="Google Shape;1075;p81"/>
          <p:cNvPicPr preferRelativeResize="0"/>
          <p:nvPr/>
        </p:nvPicPr>
        <p:blipFill rotWithShape="1">
          <a:blip r:embed="rId3">
            <a:alphaModFix/>
          </a:blip>
          <a:srcRect b="0" l="0" r="0" t="0"/>
          <a:stretch/>
        </p:blipFill>
        <p:spPr>
          <a:xfrm>
            <a:off x="435873" y="1144422"/>
            <a:ext cx="11314439" cy="4746787"/>
          </a:xfrm>
          <a:prstGeom prst="rect">
            <a:avLst/>
          </a:prstGeom>
          <a:noFill/>
          <a:ln>
            <a:noFill/>
          </a:ln>
        </p:spPr>
      </p:pic>
      <p:sp>
        <p:nvSpPr>
          <p:cNvPr id="1076" name="Google Shape;1076;p81"/>
          <p:cNvSpPr txBox="1"/>
          <p:nvPr/>
        </p:nvSpPr>
        <p:spPr>
          <a:xfrm>
            <a:off x="4464977" y="5953555"/>
            <a:ext cx="3256232" cy="634703"/>
          </a:xfrm>
          <a:prstGeom prst="rect">
            <a:avLst/>
          </a:prstGeom>
          <a:solidFill>
            <a:schemeClr val="lt1"/>
          </a:solidFill>
          <a:ln>
            <a:noFill/>
          </a:ln>
        </p:spPr>
        <p:txBody>
          <a:bodyPr anchorCtr="0" anchor="t" bIns="45700" lIns="91425" spcFirstLastPara="1" rIns="91425" wrap="square" tIns="45700">
            <a:normAutofit/>
          </a:bodyPr>
          <a:lstStyle/>
          <a:p>
            <a:pPr indent="0" lvl="0" marL="0" marR="0" rtl="0" algn="ctr">
              <a:spcBef>
                <a:spcPts val="0"/>
              </a:spcBef>
              <a:spcAft>
                <a:spcPts val="0"/>
              </a:spcAft>
              <a:buClr>
                <a:srgbClr val="FF0000"/>
              </a:buClr>
              <a:buSzPts val="3200"/>
              <a:buFont typeface="Arial"/>
              <a:buNone/>
            </a:pPr>
            <a:r>
              <a:rPr b="1" i="1" lang="cs-CZ" sz="3200">
                <a:solidFill>
                  <a:srgbClr val="FF0000"/>
                </a:solidFill>
                <a:latin typeface="Corbel"/>
                <a:ea typeface="Corbel"/>
                <a:cs typeface="Corbel"/>
                <a:sym typeface="Corbel"/>
              </a:rPr>
              <a:t>Laterální stěna</a:t>
            </a:r>
            <a:endParaRPr/>
          </a:p>
        </p:txBody>
      </p:sp>
      <p:sp>
        <p:nvSpPr>
          <p:cNvPr id="1077" name="Google Shape;1077;p81"/>
          <p:cNvSpPr/>
          <p:nvPr/>
        </p:nvSpPr>
        <p:spPr>
          <a:xfrm>
            <a:off x="700385" y="1319442"/>
            <a:ext cx="1042151" cy="978932"/>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orbel"/>
              <a:ea typeface="Corbel"/>
              <a:cs typeface="Corbel"/>
              <a:sym typeface="Corbel"/>
            </a:endParaRPr>
          </a:p>
        </p:txBody>
      </p:sp>
      <p:sp>
        <p:nvSpPr>
          <p:cNvPr id="1078" name="Google Shape;1078;p81"/>
          <p:cNvSpPr/>
          <p:nvPr/>
        </p:nvSpPr>
        <p:spPr>
          <a:xfrm>
            <a:off x="8471229" y="2123355"/>
            <a:ext cx="1042151" cy="26298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orbel"/>
              <a:ea typeface="Corbel"/>
              <a:cs typeface="Corbel"/>
              <a:sym typeface="Corbel"/>
            </a:endParaRPr>
          </a:p>
        </p:txBody>
      </p:sp>
      <p:sp>
        <p:nvSpPr>
          <p:cNvPr id="1079" name="Google Shape;1079;p81"/>
          <p:cNvSpPr/>
          <p:nvPr/>
        </p:nvSpPr>
        <p:spPr>
          <a:xfrm>
            <a:off x="3456720" y="2430411"/>
            <a:ext cx="954745" cy="978932"/>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orbel"/>
              <a:ea typeface="Corbel"/>
              <a:cs typeface="Corbel"/>
              <a:sym typeface="Corbel"/>
            </a:endParaRPr>
          </a:p>
        </p:txBody>
      </p:sp>
      <p:sp>
        <p:nvSpPr>
          <p:cNvPr id="1080" name="Google Shape;1080;p81"/>
          <p:cNvSpPr txBox="1"/>
          <p:nvPr/>
        </p:nvSpPr>
        <p:spPr>
          <a:xfrm>
            <a:off x="3684926" y="6435160"/>
            <a:ext cx="8291264"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800">
                <a:solidFill>
                  <a:srgbClr val="7F7F7F"/>
                </a:solidFill>
                <a:latin typeface="Corbel"/>
                <a:ea typeface="Corbel"/>
                <a:cs typeface="Corbel"/>
                <a:sym typeface="Corbel"/>
              </a:rPr>
              <a:t>https://lifeinthefastlane.com/ecg-library/lateral-stemi/</a:t>
            </a:r>
            <a:endParaRPr/>
          </a:p>
        </p:txBody>
      </p:sp>
      <p:sp>
        <p:nvSpPr>
          <p:cNvPr id="1081" name="Google Shape;1081;p81"/>
          <p:cNvSpPr txBox="1"/>
          <p:nvPr>
            <p:ph type="title"/>
          </p:nvPr>
        </p:nvSpPr>
        <p:spPr>
          <a:xfrm>
            <a:off x="2149743" y="269742"/>
            <a:ext cx="7886700" cy="97893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orbel"/>
              <a:buNone/>
            </a:pPr>
            <a:r>
              <a:rPr i="1" lang="cs-CZ" sz="4000"/>
              <a:t>Kde</a:t>
            </a:r>
            <a:r>
              <a:rPr lang="cs-CZ" sz="4000"/>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7"/>
                                        </p:tgtEl>
                                        <p:attrNameLst>
                                          <p:attrName>style.visibility</p:attrName>
                                        </p:attrNameLst>
                                      </p:cBhvr>
                                      <p:to>
                                        <p:strVal val="visible"/>
                                      </p:to>
                                    </p:set>
                                    <p:animEffect filter="fade" transition="in">
                                      <p:cBhvr>
                                        <p:cTn dur="1000"/>
                                        <p:tgtEl>
                                          <p:spTgt spid="10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gtEl>
                                        <p:attrNameLst>
                                          <p:attrName>style.visibility</p:attrName>
                                        </p:attrNameLst>
                                      </p:cBhvr>
                                      <p:to>
                                        <p:strVal val="visible"/>
                                      </p:to>
                                    </p:set>
                                    <p:animEffect filter="fade" transition="in">
                                      <p:cBhvr>
                                        <p:cTn dur="1000"/>
                                        <p:tgtEl>
                                          <p:spTgt spid="10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8"/>
                                        </p:tgtEl>
                                        <p:attrNameLst>
                                          <p:attrName>style.visibility</p:attrName>
                                        </p:attrNameLst>
                                      </p:cBhvr>
                                      <p:to>
                                        <p:strVal val="visible"/>
                                      </p:to>
                                    </p:set>
                                    <p:animEffect filter="fade" transition="in">
                                      <p:cBhvr>
                                        <p:cTn dur="1000"/>
                                        <p:tgtEl>
                                          <p:spTgt spid="10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6"/>
                                        </p:tgtEl>
                                        <p:attrNameLst>
                                          <p:attrName>style.visibility</p:attrName>
                                        </p:attrNameLst>
                                      </p:cBhvr>
                                      <p:to>
                                        <p:strVal val="visible"/>
                                      </p:to>
                                    </p:set>
                                    <p:animEffect filter="fade" transition="in">
                                      <p:cBhvr>
                                        <p:cTn dur="1000"/>
                                        <p:tgtEl>
                                          <p:spTgt spid="10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82"/>
          <p:cNvSpPr txBox="1"/>
          <p:nvPr>
            <p:ph idx="1" type="body"/>
          </p:nvPr>
        </p:nvSpPr>
        <p:spPr>
          <a:xfrm>
            <a:off x="1523227" y="1001881"/>
            <a:ext cx="9106482" cy="892834"/>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600"/>
              <a:buChar char="•"/>
            </a:pPr>
            <a:r>
              <a:rPr i="1" lang="cs-CZ" sz="2000"/>
              <a:t>muž, </a:t>
            </a:r>
            <a:r>
              <a:rPr b="1" i="1" lang="cs-CZ" sz="2000"/>
              <a:t>25 let, kuřák</a:t>
            </a:r>
            <a:r>
              <a:rPr i="1" lang="cs-CZ" sz="2000"/>
              <a:t>		</a:t>
            </a:r>
            <a:endParaRPr/>
          </a:p>
          <a:p>
            <a:pPr indent="-342900" lvl="0" marL="342900" rtl="0" algn="l">
              <a:lnSpc>
                <a:spcPct val="100000"/>
              </a:lnSpc>
              <a:spcBef>
                <a:spcPts val="1000"/>
              </a:spcBef>
              <a:spcAft>
                <a:spcPts val="0"/>
              </a:spcAft>
              <a:buSzPts val="1600"/>
              <a:buChar char="•"/>
            </a:pPr>
            <a:r>
              <a:rPr b="1" i="1" lang="cs-CZ" sz="2000"/>
              <a:t>přerušovaná</a:t>
            </a:r>
            <a:r>
              <a:rPr i="1" lang="cs-CZ" sz="2000"/>
              <a:t> bolest </a:t>
            </a:r>
            <a:r>
              <a:rPr b="1" i="1" lang="cs-CZ" sz="2000"/>
              <a:t>za sternem</a:t>
            </a:r>
            <a:endParaRPr i="1" sz="2000"/>
          </a:p>
        </p:txBody>
      </p:sp>
      <p:pic>
        <p:nvPicPr>
          <p:cNvPr descr="https://kardioblog.cz/wp-content/uploads/2014/05/1-1.jpg" id="1087" name="Google Shape;1087;p82"/>
          <p:cNvPicPr preferRelativeResize="0"/>
          <p:nvPr/>
        </p:nvPicPr>
        <p:blipFill rotWithShape="1">
          <a:blip r:embed="rId3">
            <a:alphaModFix/>
          </a:blip>
          <a:srcRect b="19228" l="0" r="0" t="2444"/>
          <a:stretch/>
        </p:blipFill>
        <p:spPr>
          <a:xfrm>
            <a:off x="1523226" y="1894715"/>
            <a:ext cx="9106483" cy="4525789"/>
          </a:xfrm>
          <a:prstGeom prst="rect">
            <a:avLst/>
          </a:prstGeom>
          <a:noFill/>
          <a:ln>
            <a:noFill/>
          </a:ln>
        </p:spPr>
      </p:pic>
      <p:sp>
        <p:nvSpPr>
          <p:cNvPr id="1088" name="Google Shape;1088;p82"/>
          <p:cNvSpPr txBox="1"/>
          <p:nvPr/>
        </p:nvSpPr>
        <p:spPr>
          <a:xfrm>
            <a:off x="4479535" y="6420504"/>
            <a:ext cx="7475535"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800">
                <a:solidFill>
                  <a:srgbClr val="7F7F7F"/>
                </a:solidFill>
                <a:latin typeface="Corbel"/>
                <a:ea typeface="Corbel"/>
                <a:cs typeface="Corbel"/>
                <a:sym typeface="Corbel"/>
              </a:rPr>
              <a:t>https://kardioblog.cz/pokrocili-perikarditida-versus-stemi/</a:t>
            </a:r>
            <a:endParaRPr/>
          </a:p>
        </p:txBody>
      </p:sp>
      <p:sp>
        <p:nvSpPr>
          <p:cNvPr id="1089" name="Google Shape;1089;p82"/>
          <p:cNvSpPr txBox="1"/>
          <p:nvPr>
            <p:ph type="title"/>
          </p:nvPr>
        </p:nvSpPr>
        <p:spPr>
          <a:xfrm>
            <a:off x="1140033" y="273171"/>
            <a:ext cx="9875838" cy="71741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orbel"/>
              <a:buNone/>
            </a:pPr>
            <a:r>
              <a:rPr i="1" lang="cs-CZ" sz="4000"/>
              <a:t>Kazuistika č.2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1"/>
          <p:cNvSpPr txBox="1"/>
          <p:nvPr>
            <p:ph type="title"/>
          </p:nvPr>
        </p:nvSpPr>
        <p:spPr>
          <a:xfrm>
            <a:off x="914400" y="269601"/>
            <a:ext cx="10515600" cy="137797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Elektrická osa srdeční</a:t>
            </a:r>
            <a:endParaRPr i="1"/>
          </a:p>
        </p:txBody>
      </p:sp>
      <p:pic>
        <p:nvPicPr>
          <p:cNvPr descr="VÃ½sledok vyhÄ¾adÃ¡vania obrÃ¡zkov pre dopyt elektrickÃ¡ os srdca" id="202" name="Google Shape;202;p11"/>
          <p:cNvPicPr preferRelativeResize="0"/>
          <p:nvPr/>
        </p:nvPicPr>
        <p:blipFill rotWithShape="1">
          <a:blip r:embed="rId3">
            <a:alphaModFix/>
          </a:blip>
          <a:srcRect b="0" l="0" r="0" t="0"/>
          <a:stretch/>
        </p:blipFill>
        <p:spPr>
          <a:xfrm>
            <a:off x="1754533" y="1341307"/>
            <a:ext cx="8682933" cy="5031648"/>
          </a:xfrm>
          <a:prstGeom prst="rect">
            <a:avLst/>
          </a:prstGeom>
          <a:noFill/>
          <a:ln>
            <a:noFill/>
          </a:ln>
        </p:spPr>
      </p:pic>
      <p:sp>
        <p:nvSpPr>
          <p:cNvPr id="203" name="Google Shape;203;p11"/>
          <p:cNvSpPr/>
          <p:nvPr/>
        </p:nvSpPr>
        <p:spPr>
          <a:xfrm>
            <a:off x="4851108" y="6372955"/>
            <a:ext cx="2489784"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800" u="sng">
                <a:solidFill>
                  <a:schemeClr val="accent6"/>
                </a:solidFill>
                <a:latin typeface="Corbel"/>
                <a:ea typeface="Corbel"/>
                <a:cs typeface="Corbel"/>
                <a:sym typeface="Corbel"/>
                <a:hlinkClick r:id="rId4">
                  <a:extLst>
                    <a:ext uri="{A12FA001-AC4F-418D-AE19-62706E023703}">
                      <ahyp:hlinkClr val="tx"/>
                    </a:ext>
                  </a:extLst>
                </a:hlinkClick>
              </a:rPr>
              <a:t>https://www.techmed.sk/urcenie-elektrickej-osi-srdca/</a:t>
            </a:r>
            <a:endParaRPr sz="800">
              <a:solidFill>
                <a:schemeClr val="accent6"/>
              </a:solidFill>
              <a:latin typeface="Corbel"/>
              <a:ea typeface="Corbel"/>
              <a:cs typeface="Corbel"/>
              <a:sym typeface="Corbe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pic>
        <p:nvPicPr>
          <p:cNvPr id="1094" name="Google Shape;1094;p83"/>
          <p:cNvPicPr preferRelativeResize="0"/>
          <p:nvPr>
            <p:ph idx="1" type="body"/>
          </p:nvPr>
        </p:nvPicPr>
        <p:blipFill rotWithShape="1">
          <a:blip r:embed="rId3">
            <a:alphaModFix/>
          </a:blip>
          <a:srcRect b="0" l="0" r="0" t="0"/>
          <a:stretch/>
        </p:blipFill>
        <p:spPr>
          <a:xfrm>
            <a:off x="584410" y="484971"/>
            <a:ext cx="11023180" cy="5888057"/>
          </a:xfrm>
          <a:prstGeom prst="rect">
            <a:avLst/>
          </a:prstGeom>
          <a:noFill/>
          <a:ln>
            <a:noFill/>
          </a:ln>
        </p:spPr>
      </p:pic>
      <p:sp>
        <p:nvSpPr>
          <p:cNvPr id="1095" name="Google Shape;1095;p83"/>
          <p:cNvSpPr txBox="1"/>
          <p:nvPr/>
        </p:nvSpPr>
        <p:spPr>
          <a:xfrm>
            <a:off x="1988030" y="6393229"/>
            <a:ext cx="9955181"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800">
                <a:solidFill>
                  <a:srgbClr val="6E6E6E"/>
                </a:solidFill>
                <a:latin typeface="Corbel"/>
                <a:ea typeface="Corbel"/>
                <a:cs typeface="Corbel"/>
                <a:sym typeface="Corbel"/>
              </a:rPr>
              <a:t>(KAZUISTIKA) Warfarinizovaný dušný pacient - Kardioblog. Kardioblog - Kardiologie srozumitelnou formou [online]. Copyright © Kardioblog.cz [cit. 22.10.2017]. Dostupné z: </a:t>
            </a:r>
            <a:r>
              <a:rPr i="1" lang="cs-CZ" sz="800" u="sng">
                <a:solidFill>
                  <a:srgbClr val="6E6E6E"/>
                </a:solidFill>
                <a:latin typeface="Corbel"/>
                <a:ea typeface="Corbel"/>
                <a:cs typeface="Corbel"/>
                <a:sym typeface="Corbel"/>
                <a:hlinkClick r:id="rId4">
                  <a:extLst>
                    <a:ext uri="{A12FA001-AC4F-418D-AE19-62706E023703}">
                      <ahyp:hlinkClr val="tx"/>
                    </a:ext>
                  </a:extLst>
                </a:hlinkClick>
              </a:rPr>
              <a:t>https://kardioblog.cz/kazuistika-warfarinizovany-dusny-pacient/</a:t>
            </a:r>
            <a:endParaRPr i="1" sz="800">
              <a:solidFill>
                <a:srgbClr val="6E6E6E"/>
              </a:solidFill>
              <a:latin typeface="Corbel"/>
              <a:ea typeface="Corbel"/>
              <a:cs typeface="Corbel"/>
              <a:sym typeface="Corbe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g2cedf2be5d9_0_14"/>
          <p:cNvSpPr txBox="1"/>
          <p:nvPr>
            <p:ph type="title"/>
          </p:nvPr>
        </p:nvSpPr>
        <p:spPr>
          <a:xfrm>
            <a:off x="1431050" y="2750850"/>
            <a:ext cx="9875400" cy="1356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cs-CZ"/>
              <a:t>BONUS</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g2cedf2be5d9_0_0"/>
          <p:cNvSpPr txBox="1"/>
          <p:nvPr>
            <p:ph type="title"/>
          </p:nvPr>
        </p:nvSpPr>
        <p:spPr>
          <a:xfrm>
            <a:off x="1143000" y="609600"/>
            <a:ext cx="9875400" cy="1356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pic>
        <p:nvPicPr>
          <p:cNvPr id="1108" name="Google Shape;1108;g2cedf2be5d9_0_0"/>
          <p:cNvPicPr preferRelativeResize="0"/>
          <p:nvPr/>
        </p:nvPicPr>
        <p:blipFill>
          <a:blip r:embed="rId3">
            <a:alphaModFix/>
          </a:blip>
          <a:stretch>
            <a:fillRect/>
          </a:stretch>
        </p:blipFill>
        <p:spPr>
          <a:xfrm>
            <a:off x="385050" y="709188"/>
            <a:ext cx="11287076" cy="5439626"/>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g2cedf2be5d9_0_7"/>
          <p:cNvSpPr txBox="1"/>
          <p:nvPr>
            <p:ph type="title"/>
          </p:nvPr>
        </p:nvSpPr>
        <p:spPr>
          <a:xfrm>
            <a:off x="1143000" y="609600"/>
            <a:ext cx="9875400" cy="1356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pic>
        <p:nvPicPr>
          <p:cNvPr id="1115" name="Google Shape;1115;g2cedf2be5d9_0_7"/>
          <p:cNvPicPr preferRelativeResize="0"/>
          <p:nvPr/>
        </p:nvPicPr>
        <p:blipFill>
          <a:blip r:embed="rId3">
            <a:alphaModFix/>
          </a:blip>
          <a:stretch>
            <a:fillRect/>
          </a:stretch>
        </p:blipFill>
        <p:spPr>
          <a:xfrm>
            <a:off x="662075" y="609600"/>
            <a:ext cx="10570127" cy="559472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sp>
        <p:nvSpPr>
          <p:cNvPr id="1121" name="Google Shape;1121;g2cedf2be5d9_0_20"/>
          <p:cNvSpPr txBox="1"/>
          <p:nvPr>
            <p:ph type="title"/>
          </p:nvPr>
        </p:nvSpPr>
        <p:spPr>
          <a:xfrm>
            <a:off x="1143000" y="609600"/>
            <a:ext cx="9875400" cy="1356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pic>
        <p:nvPicPr>
          <p:cNvPr id="1122" name="Google Shape;1122;g2cedf2be5d9_0_20"/>
          <p:cNvPicPr preferRelativeResize="0"/>
          <p:nvPr/>
        </p:nvPicPr>
        <p:blipFill>
          <a:blip r:embed="rId3">
            <a:alphaModFix/>
          </a:blip>
          <a:stretch>
            <a:fillRect/>
          </a:stretch>
        </p:blipFill>
        <p:spPr>
          <a:xfrm>
            <a:off x="455750" y="819849"/>
            <a:ext cx="11028850" cy="534017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84"/>
          <p:cNvSpPr txBox="1"/>
          <p:nvPr>
            <p:ph type="title"/>
          </p:nvPr>
        </p:nvSpPr>
        <p:spPr>
          <a:xfrm>
            <a:off x="1185333" y="2607732"/>
            <a:ext cx="9875520" cy="13563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C00000"/>
              </a:buClr>
              <a:buSzPts val="5400"/>
              <a:buFont typeface="Corbel"/>
              <a:buNone/>
            </a:pPr>
            <a:r>
              <a:rPr i="1" lang="cs-CZ" sz="5400">
                <a:solidFill>
                  <a:srgbClr val="C00000"/>
                </a:solidFill>
              </a:rPr>
              <a:t>Děkujeme za pozornost!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12"/>
          <p:cNvPicPr preferRelativeResize="0"/>
          <p:nvPr>
            <p:ph idx="1" type="body"/>
          </p:nvPr>
        </p:nvPicPr>
        <p:blipFill rotWithShape="1">
          <a:blip r:embed="rId3">
            <a:alphaModFix/>
          </a:blip>
          <a:srcRect b="0" l="0" r="0" t="0"/>
          <a:stretch/>
        </p:blipFill>
        <p:spPr>
          <a:xfrm>
            <a:off x="2354215" y="670308"/>
            <a:ext cx="7462234" cy="3376664"/>
          </a:xfrm>
          <a:prstGeom prst="rect">
            <a:avLst/>
          </a:prstGeom>
          <a:noFill/>
          <a:ln>
            <a:noFill/>
          </a:ln>
        </p:spPr>
      </p:pic>
      <p:sp>
        <p:nvSpPr>
          <p:cNvPr id="209" name="Google Shape;209;p12"/>
          <p:cNvSpPr txBox="1"/>
          <p:nvPr/>
        </p:nvSpPr>
        <p:spPr>
          <a:xfrm>
            <a:off x="934212" y="3753950"/>
            <a:ext cx="10323576"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2400">
                <a:solidFill>
                  <a:schemeClr val="dk1"/>
                </a:solidFill>
                <a:latin typeface="Corbel"/>
                <a:ea typeface="Corbel"/>
                <a:cs typeface="Corbel"/>
                <a:sym typeface="Corbel"/>
              </a:rPr>
              <a:t>Důležité:</a:t>
            </a:r>
            <a:endParaRPr/>
          </a:p>
          <a:p>
            <a:pPr indent="-285750" lvl="0" marL="285750" marR="0" rtl="0" algn="l">
              <a:spcBef>
                <a:spcPts val="0"/>
              </a:spcBef>
              <a:spcAft>
                <a:spcPts val="0"/>
              </a:spcAft>
              <a:buClr>
                <a:schemeClr val="dk1"/>
              </a:buClr>
              <a:buSzPts val="2400"/>
              <a:buFont typeface="Arial"/>
              <a:buChar char="•"/>
            </a:pPr>
            <a:r>
              <a:rPr lang="cs-CZ" sz="2400">
                <a:solidFill>
                  <a:schemeClr val="dk1"/>
                </a:solidFill>
                <a:latin typeface="Corbel"/>
                <a:ea typeface="Corbel"/>
                <a:cs typeface="Corbel"/>
                <a:sym typeface="Corbel"/>
              </a:rPr>
              <a:t>zvody EKG sú jako „kamery“</a:t>
            </a:r>
            <a:endParaRPr/>
          </a:p>
          <a:p>
            <a:pPr indent="-285750" lvl="0" marL="285750" marR="0" rtl="0" algn="l">
              <a:spcBef>
                <a:spcPts val="0"/>
              </a:spcBef>
              <a:spcAft>
                <a:spcPts val="0"/>
              </a:spcAft>
              <a:buClr>
                <a:schemeClr val="dk1"/>
              </a:buClr>
              <a:buSzPts val="2400"/>
              <a:buFont typeface="Arial"/>
              <a:buChar char="•"/>
            </a:pPr>
            <a:r>
              <a:rPr lang="cs-CZ" sz="2400">
                <a:solidFill>
                  <a:schemeClr val="dk1"/>
                </a:solidFill>
                <a:latin typeface="Corbel"/>
                <a:ea typeface="Corbel"/>
                <a:cs typeface="Corbel"/>
                <a:sym typeface="Corbel"/>
              </a:rPr>
              <a:t>blíží-li se vzruch k elektrodě, výchylka se zvyšuje</a:t>
            </a:r>
            <a:endParaRPr/>
          </a:p>
          <a:p>
            <a:pPr indent="-285750" lvl="0" marL="285750" marR="0" rtl="0" algn="l">
              <a:spcBef>
                <a:spcPts val="0"/>
              </a:spcBef>
              <a:spcAft>
                <a:spcPts val="0"/>
              </a:spcAft>
              <a:buClr>
                <a:schemeClr val="dk1"/>
              </a:buClr>
              <a:buSzPts val="2400"/>
              <a:buFont typeface="Arial"/>
              <a:buChar char="•"/>
            </a:pPr>
            <a:r>
              <a:rPr lang="cs-CZ" sz="2400">
                <a:solidFill>
                  <a:schemeClr val="dk1"/>
                </a:solidFill>
                <a:latin typeface="Corbel"/>
                <a:ea typeface="Corbel"/>
                <a:cs typeface="Corbel"/>
                <a:sym typeface="Corbel"/>
              </a:rPr>
              <a:t>směruje-li k pozitivní elektrodě, výchylka je pozitivní, když k negativní elektrodě, pak je negativní</a:t>
            </a:r>
            <a:endParaRPr/>
          </a:p>
          <a:p>
            <a:pPr indent="-285750" lvl="0" marL="285750" marR="0" rtl="0" algn="l">
              <a:spcBef>
                <a:spcPts val="0"/>
              </a:spcBef>
              <a:spcAft>
                <a:spcPts val="0"/>
              </a:spcAft>
              <a:buClr>
                <a:schemeClr val="dk1"/>
              </a:buClr>
              <a:buSzPts val="2400"/>
              <a:buFont typeface="Arial"/>
              <a:buChar char="•"/>
            </a:pPr>
            <a:r>
              <a:rPr lang="cs-CZ" sz="2400">
                <a:solidFill>
                  <a:schemeClr val="dk1"/>
                </a:solidFill>
                <a:latin typeface="Corbel"/>
                <a:ea typeface="Corbel"/>
                <a:cs typeface="Corbel"/>
                <a:sym typeface="Corbel"/>
              </a:rPr>
              <a:t>šíří-li se vzruch kolmo na svod, výchylka je stejně pozitivní aj negativní </a:t>
            </a:r>
            <a:r>
              <a:rPr i="1" lang="cs-CZ" sz="2400">
                <a:solidFill>
                  <a:schemeClr val="dk1"/>
                </a:solidFill>
                <a:latin typeface="Corbel"/>
                <a:ea typeface="Corbel"/>
                <a:cs typeface="Corbel"/>
                <a:sym typeface="Corbel"/>
              </a:rPr>
              <a:t>(svod je izoelektrický)</a:t>
            </a:r>
            <a:endParaRPr sz="2400">
              <a:solidFill>
                <a:schemeClr val="dk1"/>
              </a:solidFill>
              <a:latin typeface="Corbel"/>
              <a:ea typeface="Corbel"/>
              <a:cs typeface="Corbel"/>
              <a:sym typeface="Corbel"/>
            </a:endParaRPr>
          </a:p>
        </p:txBody>
      </p:sp>
      <p:sp>
        <p:nvSpPr>
          <p:cNvPr id="210" name="Google Shape;210;p12"/>
          <p:cNvSpPr txBox="1"/>
          <p:nvPr/>
        </p:nvSpPr>
        <p:spPr>
          <a:xfrm>
            <a:off x="8684690" y="6323884"/>
            <a:ext cx="3357009"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800">
                <a:solidFill>
                  <a:schemeClr val="accent6"/>
                </a:solidFill>
                <a:latin typeface="Corbel"/>
                <a:ea typeface="Corbel"/>
                <a:cs typeface="Corbel"/>
                <a:sym typeface="Corbel"/>
              </a:rPr>
              <a:t>Home [online]. [cit. 17.05.2017]. Dostupné z: </a:t>
            </a:r>
            <a:r>
              <a:rPr i="1" lang="cs-CZ" sz="800" u="sng">
                <a:solidFill>
                  <a:schemeClr val="accent6"/>
                </a:solidFill>
                <a:latin typeface="Corbel"/>
                <a:ea typeface="Corbel"/>
                <a:cs typeface="Corbel"/>
                <a:sym typeface="Corbel"/>
                <a:hlinkClick r:id="rId4">
                  <a:extLst>
                    <a:ext uri="{A12FA001-AC4F-418D-AE19-62706E023703}">
                      <ahyp:hlinkClr val="tx"/>
                    </a:ext>
                  </a:extLst>
                </a:hlinkClick>
              </a:rPr>
              <a:t>http://research.vet.upenn.edu</a:t>
            </a:r>
            <a:endParaRPr i="1" sz="800">
              <a:solidFill>
                <a:schemeClr val="accent6"/>
              </a:solidFill>
              <a:latin typeface="Corbel"/>
              <a:ea typeface="Corbel"/>
              <a:cs typeface="Corbel"/>
              <a:sym typeface="Corbe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descr="http://www.southsudanmedicaljournal.com/assets/images/Articles/3_2_may10/ecg2.jpg" id="215" name="Google Shape;215;p13"/>
          <p:cNvPicPr preferRelativeResize="0"/>
          <p:nvPr/>
        </p:nvPicPr>
        <p:blipFill rotWithShape="1">
          <a:blip r:embed="rId3">
            <a:alphaModFix/>
          </a:blip>
          <a:srcRect b="0" l="0" r="0" t="0"/>
          <a:stretch/>
        </p:blipFill>
        <p:spPr>
          <a:xfrm>
            <a:off x="6711696" y="2123950"/>
            <a:ext cx="4986866" cy="3689092"/>
          </a:xfrm>
          <a:prstGeom prst="rect">
            <a:avLst/>
          </a:prstGeom>
          <a:noFill/>
          <a:ln>
            <a:noFill/>
          </a:ln>
        </p:spPr>
      </p:pic>
      <p:sp>
        <p:nvSpPr>
          <p:cNvPr id="216" name="Google Shape;216;p13"/>
          <p:cNvSpPr txBox="1"/>
          <p:nvPr>
            <p:ph type="title"/>
          </p:nvPr>
        </p:nvSpPr>
        <p:spPr>
          <a:xfrm>
            <a:off x="1143000" y="609600"/>
            <a:ext cx="9875520" cy="13563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Pravidla pro určení osy:</a:t>
            </a:r>
            <a:endParaRPr/>
          </a:p>
        </p:txBody>
      </p:sp>
      <p:sp>
        <p:nvSpPr>
          <p:cNvPr id="217" name="Google Shape;217;p13"/>
          <p:cNvSpPr txBox="1"/>
          <p:nvPr>
            <p:ph idx="1" type="body"/>
          </p:nvPr>
        </p:nvSpPr>
        <p:spPr>
          <a:xfrm>
            <a:off x="1143000" y="2123950"/>
            <a:ext cx="5545412" cy="3822192"/>
          </a:xfrm>
          <a:prstGeom prst="rect">
            <a:avLst/>
          </a:prstGeom>
          <a:noFill/>
          <a:ln>
            <a:noFill/>
          </a:ln>
        </p:spPr>
        <p:txBody>
          <a:bodyPr anchorCtr="0" anchor="t" bIns="45700" lIns="91425" spcFirstLastPara="1" rIns="91425" wrap="square" tIns="45700">
            <a:normAutofit/>
          </a:bodyPr>
          <a:lstStyle/>
          <a:p>
            <a:pPr indent="0" lvl="0" marL="45720" rtl="0" algn="l">
              <a:lnSpc>
                <a:spcPct val="90000"/>
              </a:lnSpc>
              <a:spcBef>
                <a:spcPts val="0"/>
              </a:spcBef>
              <a:spcAft>
                <a:spcPts val="0"/>
              </a:spcAft>
              <a:buSzPts val="1920"/>
              <a:buNone/>
            </a:pPr>
            <a:r>
              <a:rPr lang="cs-CZ" sz="2400"/>
              <a:t>Pracujeme se svodmi </a:t>
            </a:r>
            <a:r>
              <a:rPr b="1" lang="cs-CZ" sz="2400"/>
              <a:t>ve frontální rovině (I, II, III, aVR, aVL, aVF)</a:t>
            </a:r>
            <a:endParaRPr/>
          </a:p>
          <a:p>
            <a:pPr indent="-457200" lvl="0" marL="502919" rtl="0" algn="l">
              <a:lnSpc>
                <a:spcPct val="90000"/>
              </a:lnSpc>
              <a:spcBef>
                <a:spcPts val="1400"/>
              </a:spcBef>
              <a:spcAft>
                <a:spcPts val="0"/>
              </a:spcAft>
              <a:buSzPts val="1920"/>
              <a:buFont typeface="Corbel"/>
              <a:buAutoNum type="arabicPeriod"/>
            </a:pPr>
            <a:r>
              <a:rPr lang="cs-CZ" sz="2400"/>
              <a:t>Najdeme izoelektrický svod</a:t>
            </a:r>
            <a:endParaRPr/>
          </a:p>
          <a:p>
            <a:pPr indent="-342900" lvl="6" marL="2060020" rtl="0" algn="l">
              <a:lnSpc>
                <a:spcPct val="90000"/>
              </a:lnSpc>
              <a:spcBef>
                <a:spcPts val="200"/>
              </a:spcBef>
              <a:spcAft>
                <a:spcPts val="0"/>
              </a:spcAft>
              <a:buSzPts val="1920"/>
              <a:buFont typeface="Noto Sans Symbols"/>
              <a:buChar char="→"/>
            </a:pPr>
            <a:r>
              <a:rPr lang="cs-CZ" sz="2400"/>
              <a:t>elektrická osa je na něj kolmá</a:t>
            </a:r>
            <a:endParaRPr/>
          </a:p>
          <a:p>
            <a:pPr indent="-514350" lvl="0" marL="560070" rtl="0" algn="l">
              <a:lnSpc>
                <a:spcPct val="90000"/>
              </a:lnSpc>
              <a:spcBef>
                <a:spcPts val="1800"/>
              </a:spcBef>
              <a:spcAft>
                <a:spcPts val="0"/>
              </a:spcAft>
              <a:buSzPts val="1920"/>
              <a:buFont typeface="Corbel"/>
              <a:buAutoNum type="arabicPeriod"/>
            </a:pPr>
            <a:r>
              <a:rPr lang="cs-CZ" sz="2400"/>
              <a:t>Najdeme svod s největší pozitivní výchylkou</a:t>
            </a:r>
            <a:endParaRPr/>
          </a:p>
        </p:txBody>
      </p:sp>
      <p:sp>
        <p:nvSpPr>
          <p:cNvPr id="218" name="Google Shape;218;p13"/>
          <p:cNvSpPr/>
          <p:nvPr/>
        </p:nvSpPr>
        <p:spPr>
          <a:xfrm>
            <a:off x="4434840" y="6248400"/>
            <a:ext cx="7507224" cy="33855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800">
                <a:solidFill>
                  <a:srgbClr val="A5A5A5"/>
                </a:solidFill>
                <a:latin typeface="Corbel"/>
                <a:ea typeface="Corbel"/>
                <a:cs typeface="Corbel"/>
                <a:sym typeface="Corbel"/>
              </a:rPr>
              <a:t>How to read an Electrocardiogram (ECG). Part One: Basic principles of the ECG. The normal ECG. Welcome to South Sudan Medical Journal [online]. [cit. 17.05.2017]. Dostupné z: </a:t>
            </a:r>
            <a:r>
              <a:rPr i="1" lang="cs-CZ" sz="800" u="sng">
                <a:solidFill>
                  <a:srgbClr val="A5A5A5"/>
                </a:solidFill>
                <a:latin typeface="Corbel"/>
                <a:ea typeface="Corbel"/>
                <a:cs typeface="Corbel"/>
                <a:sym typeface="Corbel"/>
                <a:hlinkClick r:id="rId4">
                  <a:extLst>
                    <a:ext uri="{A12FA001-AC4F-418D-AE19-62706E023703}">
                      <ahyp:hlinkClr val="tx"/>
                    </a:ext>
                  </a:extLst>
                </a:hlinkClick>
              </a:rPr>
              <a:t>http://www.southsudanmedicaljournal.com/archive/may-2010/how-to-read-an-electrocardiogram-ecg.-part-one-basic-principles-of-the-ecg.-the-normal-ecg.html</a:t>
            </a:r>
            <a:endParaRPr i="1" sz="800">
              <a:solidFill>
                <a:srgbClr val="A5A5A5"/>
              </a:solidFill>
              <a:latin typeface="Corbel"/>
              <a:ea typeface="Corbel"/>
              <a:cs typeface="Corbel"/>
              <a:sym typeface="Corbe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14"/>
          <p:cNvPicPr preferRelativeResize="0"/>
          <p:nvPr>
            <p:ph idx="1" type="body"/>
          </p:nvPr>
        </p:nvPicPr>
        <p:blipFill rotWithShape="1">
          <a:blip r:embed="rId3">
            <a:alphaModFix/>
          </a:blip>
          <a:srcRect b="0" l="2292" r="0" t="0"/>
          <a:stretch/>
        </p:blipFill>
        <p:spPr>
          <a:xfrm>
            <a:off x="73152" y="47819"/>
            <a:ext cx="6504822" cy="4417889"/>
          </a:xfrm>
          <a:prstGeom prst="rect">
            <a:avLst/>
          </a:prstGeom>
          <a:noFill/>
          <a:ln cap="flat" cmpd="sng" w="9525">
            <a:solidFill>
              <a:schemeClr val="dk1"/>
            </a:solidFill>
            <a:prstDash val="solid"/>
            <a:round/>
            <a:headEnd len="sm" w="sm" type="none"/>
            <a:tailEnd len="sm" w="sm" type="none"/>
          </a:ln>
        </p:spPr>
      </p:pic>
      <p:sp>
        <p:nvSpPr>
          <p:cNvPr id="225" name="Google Shape;225;p14"/>
          <p:cNvSpPr txBox="1"/>
          <p:nvPr/>
        </p:nvSpPr>
        <p:spPr>
          <a:xfrm>
            <a:off x="487018" y="6519446"/>
            <a:ext cx="761069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800">
              <a:solidFill>
                <a:schemeClr val="dk1"/>
              </a:solidFill>
              <a:latin typeface="Corbel"/>
              <a:ea typeface="Corbel"/>
              <a:cs typeface="Corbel"/>
              <a:sym typeface="Corbel"/>
            </a:endParaRPr>
          </a:p>
          <a:p>
            <a:pPr indent="0" lvl="0" marL="0" marR="0" rtl="0" algn="l">
              <a:spcBef>
                <a:spcPts val="0"/>
              </a:spcBef>
              <a:spcAft>
                <a:spcPts val="0"/>
              </a:spcAft>
              <a:buNone/>
            </a:pPr>
            <a:r>
              <a:t/>
            </a:r>
            <a:endParaRPr sz="800">
              <a:solidFill>
                <a:schemeClr val="dk1"/>
              </a:solidFill>
              <a:latin typeface="Corbel"/>
              <a:ea typeface="Corbel"/>
              <a:cs typeface="Corbel"/>
              <a:sym typeface="Corbel"/>
            </a:endParaRPr>
          </a:p>
        </p:txBody>
      </p:sp>
      <p:pic>
        <p:nvPicPr>
          <p:cNvPr id="226" name="Google Shape;226;p14"/>
          <p:cNvPicPr preferRelativeResize="0"/>
          <p:nvPr/>
        </p:nvPicPr>
        <p:blipFill rotWithShape="1">
          <a:blip r:embed="rId4">
            <a:alphaModFix/>
          </a:blip>
          <a:srcRect b="0" l="0" r="0" t="0"/>
          <a:stretch/>
        </p:blipFill>
        <p:spPr>
          <a:xfrm>
            <a:off x="6172201" y="2147806"/>
            <a:ext cx="5900928" cy="4614070"/>
          </a:xfrm>
          <a:prstGeom prst="rect">
            <a:avLst/>
          </a:prstGeom>
          <a:noFill/>
          <a:ln cap="flat" cmpd="sng" w="9525">
            <a:solidFill>
              <a:schemeClr val="dk1"/>
            </a:solidFill>
            <a:prstDash val="solid"/>
            <a:round/>
            <a:headEnd len="sm" w="sm" type="none"/>
            <a:tailEnd len="sm" w="sm" type="none"/>
          </a:ln>
        </p:spPr>
      </p:pic>
      <p:sp>
        <p:nvSpPr>
          <p:cNvPr id="227" name="Google Shape;227;p14"/>
          <p:cNvSpPr txBox="1"/>
          <p:nvPr>
            <p:ph type="title"/>
          </p:nvPr>
        </p:nvSpPr>
        <p:spPr>
          <a:xfrm>
            <a:off x="8229912" y="789052"/>
            <a:ext cx="2343912" cy="1014984"/>
          </a:xfrm>
          <a:prstGeom prst="rect">
            <a:avLst/>
          </a:prstGeom>
          <a:solidFill>
            <a:srgbClr val="92D05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Font typeface="Corbel"/>
              <a:buNone/>
            </a:pPr>
            <a:r>
              <a:rPr lang="cs-CZ" sz="3200"/>
              <a:t>Určete srdeční osu</a:t>
            </a:r>
            <a:endParaRPr/>
          </a:p>
        </p:txBody>
      </p:sp>
      <p:sp>
        <p:nvSpPr>
          <p:cNvPr id="228" name="Google Shape;228;p14"/>
          <p:cNvSpPr txBox="1"/>
          <p:nvPr/>
        </p:nvSpPr>
        <p:spPr>
          <a:xfrm>
            <a:off x="265176" y="6244899"/>
            <a:ext cx="4922520" cy="3385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800">
                <a:solidFill>
                  <a:schemeClr val="accent6"/>
                </a:solidFill>
                <a:latin typeface="Corbel"/>
                <a:ea typeface="Corbel"/>
                <a:cs typeface="Corbel"/>
                <a:sym typeface="Corbel"/>
              </a:rPr>
              <a:t>Kardioblog: (ZAČÁTEČNÍCI) Jak určit elektrickou osu srdce?. Kardioblog [online]. Dostupné z: </a:t>
            </a:r>
            <a:r>
              <a:rPr i="1" lang="cs-CZ" sz="800" u="sng">
                <a:solidFill>
                  <a:schemeClr val="accent6"/>
                </a:solidFill>
                <a:latin typeface="Corbel"/>
                <a:ea typeface="Corbel"/>
                <a:cs typeface="Corbel"/>
                <a:sym typeface="Corbel"/>
                <a:hlinkClick r:id="rId5">
                  <a:extLst>
                    <a:ext uri="{A12FA001-AC4F-418D-AE19-62706E023703}">
                      <ahyp:hlinkClr val="tx"/>
                    </a:ext>
                  </a:extLst>
                </a:hlinkClick>
              </a:rPr>
              <a:t>http://kardioblogie.blogspot.cz/2013/03/zacatecnici-jak-urcit-elektrickou-osu.html</a:t>
            </a:r>
            <a:endParaRPr i="1" sz="800">
              <a:solidFill>
                <a:schemeClr val="accent6"/>
              </a:solidFill>
              <a:latin typeface="Corbel"/>
              <a:ea typeface="Corbel"/>
              <a:cs typeface="Corbel"/>
              <a:sym typeface="Corbe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2cf527ae286_0_22"/>
          <p:cNvSpPr txBox="1"/>
          <p:nvPr>
            <p:ph type="title"/>
          </p:nvPr>
        </p:nvSpPr>
        <p:spPr>
          <a:xfrm>
            <a:off x="1143000" y="609600"/>
            <a:ext cx="9875400" cy="1356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235" name="Google Shape;235;g2cf527ae286_0_22"/>
          <p:cNvSpPr txBox="1"/>
          <p:nvPr>
            <p:ph idx="1" type="body"/>
          </p:nvPr>
        </p:nvSpPr>
        <p:spPr>
          <a:xfrm>
            <a:off x="1143000" y="2057399"/>
            <a:ext cx="4755000" cy="40233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t/>
            </a:r>
            <a:endParaRPr/>
          </a:p>
        </p:txBody>
      </p:sp>
      <p:sp>
        <p:nvSpPr>
          <p:cNvPr id="236" name="Google Shape;236;g2cf527ae286_0_22"/>
          <p:cNvSpPr txBox="1"/>
          <p:nvPr>
            <p:ph idx="2" type="body"/>
          </p:nvPr>
        </p:nvSpPr>
        <p:spPr>
          <a:xfrm>
            <a:off x="6267612" y="2057400"/>
            <a:ext cx="4755000" cy="40233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t/>
            </a:r>
            <a:endParaRPr/>
          </a:p>
        </p:txBody>
      </p:sp>
      <p:pic>
        <p:nvPicPr>
          <p:cNvPr descr="ECG AXIS Lead 1 and aVF Axis measurement QUADRANT 2021" id="237" name="Google Shape;237;g2cf527ae286_0_22"/>
          <p:cNvPicPr preferRelativeResize="0"/>
          <p:nvPr/>
        </p:nvPicPr>
        <p:blipFill>
          <a:blip r:embed="rId3">
            <a:alphaModFix/>
          </a:blip>
          <a:stretch>
            <a:fillRect/>
          </a:stretch>
        </p:blipFill>
        <p:spPr>
          <a:xfrm>
            <a:off x="2670775" y="964975"/>
            <a:ext cx="6850450" cy="47364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2cf527ae286_0_12"/>
          <p:cNvSpPr txBox="1"/>
          <p:nvPr>
            <p:ph type="title"/>
          </p:nvPr>
        </p:nvSpPr>
        <p:spPr>
          <a:xfrm>
            <a:off x="1143000" y="609600"/>
            <a:ext cx="9875400" cy="1356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Zaujímavosť</a:t>
            </a:r>
            <a:endParaRPr/>
          </a:p>
        </p:txBody>
      </p:sp>
      <p:sp>
        <p:nvSpPr>
          <p:cNvPr id="244" name="Google Shape;244;g2cf527ae286_0_12"/>
          <p:cNvSpPr txBox="1"/>
          <p:nvPr>
            <p:ph idx="1" type="body"/>
          </p:nvPr>
        </p:nvSpPr>
        <p:spPr>
          <a:xfrm>
            <a:off x="1143000" y="2057399"/>
            <a:ext cx="4755000" cy="40233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rPr lang="cs-CZ" u="sng">
                <a:solidFill>
                  <a:schemeClr val="hlink"/>
                </a:solidFill>
                <a:hlinkClick r:id="rId3"/>
              </a:rPr>
              <a:t>Axis Trainer</a:t>
            </a:r>
            <a:endParaRPr/>
          </a:p>
        </p:txBody>
      </p:sp>
      <p:sp>
        <p:nvSpPr>
          <p:cNvPr id="245" name="Google Shape;245;g2cf527ae286_0_12"/>
          <p:cNvSpPr txBox="1"/>
          <p:nvPr>
            <p:ph idx="2" type="body"/>
          </p:nvPr>
        </p:nvSpPr>
        <p:spPr>
          <a:xfrm>
            <a:off x="6267612" y="2057400"/>
            <a:ext cx="4755000" cy="40233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rPr lang="cs-CZ" u="sng">
                <a:solidFill>
                  <a:schemeClr val="hlink"/>
                </a:solidFill>
                <a:hlinkClick r:id="rId4"/>
              </a:rPr>
              <a:t>Wikiskripta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0" name="Shape 250"/>
        <p:cNvGrpSpPr/>
        <p:nvPr/>
      </p:nvGrpSpPr>
      <p:grpSpPr>
        <a:xfrm>
          <a:off x="0" y="0"/>
          <a:ext cx="0" cy="0"/>
          <a:chOff x="0" y="0"/>
          <a:chExt cx="0" cy="0"/>
        </a:xfrm>
      </p:grpSpPr>
      <p:sp>
        <p:nvSpPr>
          <p:cNvPr id="251" name="Google Shape;251;p15"/>
          <p:cNvSpPr txBox="1"/>
          <p:nvPr>
            <p:ph type="title"/>
          </p:nvPr>
        </p:nvSpPr>
        <p:spPr>
          <a:xfrm>
            <a:off x="707064" y="609600"/>
            <a:ext cx="6993914" cy="135636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orbel"/>
              <a:buNone/>
            </a:pPr>
            <a:r>
              <a:rPr lang="cs-CZ"/>
              <a:t>Hypertrofie LK </a:t>
            </a:r>
            <a:endParaRPr/>
          </a:p>
        </p:txBody>
      </p:sp>
      <p:sp>
        <p:nvSpPr>
          <p:cNvPr id="252" name="Google Shape;252;p15"/>
          <p:cNvSpPr txBox="1"/>
          <p:nvPr>
            <p:ph idx="1" type="body"/>
          </p:nvPr>
        </p:nvSpPr>
        <p:spPr>
          <a:xfrm>
            <a:off x="707075" y="2057400"/>
            <a:ext cx="6993900" cy="4513500"/>
          </a:xfrm>
          <a:prstGeom prst="rect">
            <a:avLst/>
          </a:prstGeom>
          <a:noFill/>
          <a:ln>
            <a:noFill/>
          </a:ln>
        </p:spPr>
        <p:txBody>
          <a:bodyPr anchorCtr="0" anchor="t" bIns="45700" lIns="91425" spcFirstLastPara="1" rIns="91425" wrap="square" tIns="45700">
            <a:normAutofit lnSpcReduction="20000"/>
          </a:bodyPr>
          <a:lstStyle/>
          <a:p>
            <a:pPr indent="-182880" lvl="0" marL="228600" rtl="0" algn="l">
              <a:lnSpc>
                <a:spcPct val="90000"/>
              </a:lnSpc>
              <a:spcBef>
                <a:spcPts val="0"/>
              </a:spcBef>
              <a:spcAft>
                <a:spcPts val="0"/>
              </a:spcAft>
              <a:buSzPts val="1760"/>
              <a:buChar char="•"/>
            </a:pPr>
            <a:r>
              <a:rPr b="1" lang="cs-CZ"/>
              <a:t>Sokolow index</a:t>
            </a:r>
            <a:endParaRPr/>
          </a:p>
          <a:p>
            <a:pPr indent="-182880" lvl="1" marL="457200" rtl="0" algn="l">
              <a:lnSpc>
                <a:spcPct val="90000"/>
              </a:lnSpc>
              <a:spcBef>
                <a:spcPts val="200"/>
              </a:spcBef>
              <a:spcAft>
                <a:spcPts val="0"/>
              </a:spcAft>
              <a:buSzPts val="1600"/>
              <a:buChar char="•"/>
            </a:pPr>
            <a:r>
              <a:rPr lang="cs-CZ"/>
              <a:t>S  (V1/V2) + R (V5/V6) ≥ 35mm</a:t>
            </a:r>
            <a:endParaRPr/>
          </a:p>
          <a:p>
            <a:pPr indent="0" lvl="0" marL="45720" rtl="0" algn="l">
              <a:lnSpc>
                <a:spcPct val="90000"/>
              </a:lnSpc>
              <a:spcBef>
                <a:spcPts val="1800"/>
              </a:spcBef>
              <a:spcAft>
                <a:spcPts val="0"/>
              </a:spcAft>
              <a:buSzPts val="1760"/>
              <a:buNone/>
            </a:pPr>
            <a:r>
              <a:t/>
            </a:r>
            <a:endParaRPr b="1"/>
          </a:p>
          <a:p>
            <a:pPr indent="-182880" lvl="0" marL="228600" rtl="0" algn="l">
              <a:lnSpc>
                <a:spcPct val="90000"/>
              </a:lnSpc>
              <a:spcBef>
                <a:spcPts val="1400"/>
              </a:spcBef>
              <a:spcAft>
                <a:spcPts val="0"/>
              </a:spcAft>
              <a:buSzPts val="1760"/>
              <a:buChar char="•"/>
            </a:pPr>
            <a:r>
              <a:rPr b="1" lang="cs-CZ"/>
              <a:t>Cornellov index </a:t>
            </a:r>
            <a:br>
              <a:rPr b="1" lang="cs-CZ"/>
            </a:br>
            <a:r>
              <a:rPr lang="cs-CZ"/>
              <a:t>- senzitívnejší, horšie sa pamätá (nepoužíva sa) </a:t>
            </a:r>
            <a:br>
              <a:rPr lang="cs-CZ"/>
            </a:br>
            <a:endParaRPr b="1"/>
          </a:p>
          <a:p>
            <a:pPr indent="-182880" lvl="1" marL="457200" rtl="0" algn="l">
              <a:lnSpc>
                <a:spcPct val="90000"/>
              </a:lnSpc>
              <a:spcBef>
                <a:spcPts val="200"/>
              </a:spcBef>
              <a:spcAft>
                <a:spcPts val="0"/>
              </a:spcAft>
              <a:buSzPts val="1600"/>
              <a:buChar char="•"/>
            </a:pPr>
            <a:r>
              <a:rPr lang="cs-CZ"/>
              <a:t>Muži -  R(aVL) + S(V3) &gt; 28mm</a:t>
            </a:r>
            <a:endParaRPr/>
          </a:p>
          <a:p>
            <a:pPr indent="-182880" lvl="1" marL="457200" rtl="0" algn="l">
              <a:lnSpc>
                <a:spcPct val="90000"/>
              </a:lnSpc>
              <a:spcBef>
                <a:spcPts val="600"/>
              </a:spcBef>
              <a:spcAft>
                <a:spcPts val="0"/>
              </a:spcAft>
              <a:buSzPts val="1600"/>
              <a:buChar char="•"/>
            </a:pPr>
            <a:r>
              <a:rPr lang="cs-CZ"/>
              <a:t>Ženy - R(aVL) + S(V3) &gt; 20mm</a:t>
            </a:r>
            <a:endParaRPr b="1"/>
          </a:p>
          <a:p>
            <a:pPr indent="-182880" lvl="0" marL="228600" rtl="0" algn="l">
              <a:lnSpc>
                <a:spcPct val="90000"/>
              </a:lnSpc>
              <a:spcBef>
                <a:spcPts val="1800"/>
              </a:spcBef>
              <a:spcAft>
                <a:spcPts val="0"/>
              </a:spcAft>
              <a:buSzPts val="1760"/>
              <a:buChar char="•"/>
            </a:pPr>
            <a:r>
              <a:rPr b="1" lang="cs-CZ"/>
              <a:t>Lewisov index</a:t>
            </a:r>
            <a:endParaRPr/>
          </a:p>
          <a:p>
            <a:pPr indent="-182880" lvl="1" marL="457200" rtl="0" algn="l">
              <a:lnSpc>
                <a:spcPct val="90000"/>
              </a:lnSpc>
              <a:spcBef>
                <a:spcPts val="200"/>
              </a:spcBef>
              <a:spcAft>
                <a:spcPts val="0"/>
              </a:spcAft>
              <a:buSzPts val="1600"/>
              <a:buChar char="•"/>
            </a:pPr>
            <a:r>
              <a:rPr lang="cs-CZ"/>
              <a:t>I(R) + III(S) &gt; 25mm</a:t>
            </a:r>
            <a:endParaRPr/>
          </a:p>
          <a:p>
            <a:pPr indent="-81279" lvl="1" marL="457200" rtl="0" algn="l">
              <a:lnSpc>
                <a:spcPct val="90000"/>
              </a:lnSpc>
              <a:spcBef>
                <a:spcPts val="600"/>
              </a:spcBef>
              <a:spcAft>
                <a:spcPts val="0"/>
              </a:spcAft>
              <a:buSzPts val="1600"/>
              <a:buNone/>
            </a:pPr>
            <a:r>
              <a:t/>
            </a:r>
            <a:endParaRPr b="1"/>
          </a:p>
          <a:p>
            <a:pPr indent="-71120" lvl="0" marL="228600" rtl="0" algn="l">
              <a:lnSpc>
                <a:spcPct val="90000"/>
              </a:lnSpc>
              <a:spcBef>
                <a:spcPts val="1800"/>
              </a:spcBef>
              <a:spcAft>
                <a:spcPts val="0"/>
              </a:spcAft>
              <a:buSzPts val="1760"/>
              <a:buNone/>
            </a:pPr>
            <a:r>
              <a:rPr b="1" lang="cs-CZ"/>
              <a:t>!!Větší hodnota indexu není průkaz hypertrofie myokardu komor. Hypertrofii myokardu spolehlivě prokážeme např. UZ vyšetřením srdce. </a:t>
            </a:r>
            <a:endParaRPr b="1"/>
          </a:p>
        </p:txBody>
      </p:sp>
      <p:pic>
        <p:nvPicPr>
          <p:cNvPr descr="A close up of a screen&#10;&#10;Description automatically generated" id="253" name="Google Shape;253;p15"/>
          <p:cNvPicPr preferRelativeResize="0"/>
          <p:nvPr/>
        </p:nvPicPr>
        <p:blipFill rotWithShape="1">
          <a:blip r:embed="rId3">
            <a:alphaModFix/>
          </a:blip>
          <a:srcRect b="0" l="0" r="0" t="0"/>
          <a:stretch/>
        </p:blipFill>
        <p:spPr>
          <a:xfrm>
            <a:off x="6644339" y="225448"/>
            <a:ext cx="5389138" cy="52813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g3128d11ae01_0_0"/>
          <p:cNvPicPr preferRelativeResize="0"/>
          <p:nvPr/>
        </p:nvPicPr>
        <p:blipFill>
          <a:blip r:embed="rId3">
            <a:alphaModFix/>
          </a:blip>
          <a:stretch>
            <a:fillRect/>
          </a:stretch>
        </p:blipFill>
        <p:spPr>
          <a:xfrm>
            <a:off x="0" y="0"/>
            <a:ext cx="12192001" cy="5896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
          <p:cNvSpPr txBox="1"/>
          <p:nvPr>
            <p:ph type="title"/>
          </p:nvPr>
        </p:nvSpPr>
        <p:spPr>
          <a:xfrm>
            <a:off x="819912" y="2568829"/>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B0F0"/>
              </a:buClr>
              <a:buSzPts val="7200"/>
              <a:buFont typeface="Corbel"/>
              <a:buNone/>
            </a:pPr>
            <a:r>
              <a:rPr b="1" i="1" lang="cs-CZ" sz="7200">
                <a:solidFill>
                  <a:srgbClr val="00B0F0"/>
                </a:solidFill>
              </a:rPr>
              <a:t>BLOK 1: Fyziologické EKG</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3128d11ae01_0_49"/>
          <p:cNvSpPr txBox="1"/>
          <p:nvPr>
            <p:ph type="title"/>
          </p:nvPr>
        </p:nvSpPr>
        <p:spPr>
          <a:xfrm>
            <a:off x="415600" y="740800"/>
            <a:ext cx="3744000" cy="1007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cs-CZ"/>
              <a:t>Popis:</a:t>
            </a:r>
            <a:endParaRPr/>
          </a:p>
        </p:txBody>
      </p:sp>
      <p:sp>
        <p:nvSpPr>
          <p:cNvPr id="264" name="Google Shape;264;g3128d11ae01_0_49"/>
          <p:cNvSpPr txBox="1"/>
          <p:nvPr>
            <p:ph idx="1" type="body"/>
          </p:nvPr>
        </p:nvSpPr>
        <p:spPr>
          <a:xfrm>
            <a:off x="415600" y="1852800"/>
            <a:ext cx="3744000" cy="42393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rPr lang="cs-CZ"/>
              <a:t>Rytmus: nesinusový</a:t>
            </a:r>
            <a:endParaRPr/>
          </a:p>
          <a:p>
            <a:pPr indent="0" lvl="0" marL="0" rtl="0" algn="l">
              <a:spcBef>
                <a:spcPts val="1400"/>
              </a:spcBef>
              <a:spcAft>
                <a:spcPts val="0"/>
              </a:spcAft>
              <a:buNone/>
            </a:pPr>
            <a:r>
              <a:rPr lang="cs-CZ"/>
              <a:t>Pravidelnost: nepravidelný</a:t>
            </a:r>
            <a:endParaRPr/>
          </a:p>
          <a:p>
            <a:pPr indent="0" lvl="0" marL="0" rtl="0" algn="l">
              <a:spcBef>
                <a:spcPts val="1400"/>
              </a:spcBef>
              <a:spcAft>
                <a:spcPts val="0"/>
              </a:spcAft>
              <a:buNone/>
            </a:pPr>
            <a:r>
              <a:rPr lang="cs-CZ"/>
              <a:t>TF: 50–100 min-1</a:t>
            </a:r>
            <a:endParaRPr/>
          </a:p>
          <a:p>
            <a:pPr indent="0" lvl="0" marL="0" rtl="0" algn="l">
              <a:spcBef>
                <a:spcPts val="1400"/>
              </a:spcBef>
              <a:spcAft>
                <a:spcPts val="0"/>
              </a:spcAft>
              <a:buNone/>
            </a:pPr>
            <a:r>
              <a:rPr lang="cs-CZ"/>
              <a:t>PQ: 160 ms (je-li přítomno)</a:t>
            </a:r>
            <a:endParaRPr/>
          </a:p>
          <a:p>
            <a:pPr indent="0" lvl="0" marL="0" rtl="0" algn="l">
              <a:spcBef>
                <a:spcPts val="1400"/>
              </a:spcBef>
              <a:spcAft>
                <a:spcPts val="0"/>
              </a:spcAft>
              <a:buNone/>
            </a:pPr>
            <a:r>
              <a:rPr lang="cs-CZ"/>
              <a:t>QRS: 80 ms</a:t>
            </a:r>
            <a:endParaRPr/>
          </a:p>
          <a:p>
            <a:pPr indent="0" lvl="0" marL="0" rtl="0" algn="l">
              <a:spcBef>
                <a:spcPts val="1400"/>
              </a:spcBef>
              <a:spcAft>
                <a:spcPts val="0"/>
              </a:spcAft>
              <a:buNone/>
            </a:pPr>
            <a:r>
              <a:rPr lang="cs-CZ"/>
              <a:t>Osa: intermediální</a:t>
            </a:r>
            <a:endParaRPr/>
          </a:p>
          <a:p>
            <a:pPr indent="0" lvl="0" marL="0" rtl="0" algn="l">
              <a:spcBef>
                <a:spcPts val="1400"/>
              </a:spcBef>
              <a:spcAft>
                <a:spcPts val="0"/>
              </a:spcAft>
              <a:buNone/>
            </a:pPr>
            <a:r>
              <a:rPr lang="cs-CZ"/>
              <a:t>Patologie: mimosinusové extrasystoly následované kompenzační pauzou, oploštělá vlna T ve V4</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g3128d11ae01_0_103"/>
          <p:cNvPicPr preferRelativeResize="0"/>
          <p:nvPr/>
        </p:nvPicPr>
        <p:blipFill>
          <a:blip r:embed="rId3">
            <a:alphaModFix/>
          </a:blip>
          <a:stretch>
            <a:fillRect/>
          </a:stretch>
        </p:blipFill>
        <p:spPr>
          <a:xfrm>
            <a:off x="0" y="0"/>
            <a:ext cx="12192001" cy="607474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g3128d11ae01_0_152"/>
          <p:cNvSpPr txBox="1"/>
          <p:nvPr>
            <p:ph type="title"/>
          </p:nvPr>
        </p:nvSpPr>
        <p:spPr>
          <a:xfrm>
            <a:off x="554133" y="987733"/>
            <a:ext cx="4992000" cy="1343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cs-CZ"/>
              <a:t>Popis:</a:t>
            </a:r>
            <a:endParaRPr/>
          </a:p>
        </p:txBody>
      </p:sp>
      <p:sp>
        <p:nvSpPr>
          <p:cNvPr id="275" name="Google Shape;275;g3128d11ae01_0_152"/>
          <p:cNvSpPr txBox="1"/>
          <p:nvPr>
            <p:ph idx="1" type="body"/>
          </p:nvPr>
        </p:nvSpPr>
        <p:spPr>
          <a:xfrm>
            <a:off x="554133" y="2470400"/>
            <a:ext cx="4992000" cy="56523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rPr lang="cs-CZ"/>
              <a:t>Rytmus: sinusový</a:t>
            </a:r>
            <a:endParaRPr/>
          </a:p>
          <a:p>
            <a:pPr indent="0" lvl="0" marL="0" rtl="0" algn="l">
              <a:spcBef>
                <a:spcPts val="1400"/>
              </a:spcBef>
              <a:spcAft>
                <a:spcPts val="0"/>
              </a:spcAft>
              <a:buNone/>
            </a:pPr>
            <a:r>
              <a:rPr lang="cs-CZ"/>
              <a:t>Pravidelnost: pravidelný</a:t>
            </a:r>
            <a:endParaRPr/>
          </a:p>
          <a:p>
            <a:pPr indent="0" lvl="0" marL="0" rtl="0" algn="l">
              <a:spcBef>
                <a:spcPts val="1400"/>
              </a:spcBef>
              <a:spcAft>
                <a:spcPts val="0"/>
              </a:spcAft>
              <a:buNone/>
            </a:pPr>
            <a:r>
              <a:rPr lang="cs-CZ"/>
              <a:t>TF: 100 min-1</a:t>
            </a:r>
            <a:endParaRPr/>
          </a:p>
          <a:p>
            <a:pPr indent="0" lvl="0" marL="0" rtl="0" algn="l">
              <a:spcBef>
                <a:spcPts val="1400"/>
              </a:spcBef>
              <a:spcAft>
                <a:spcPts val="0"/>
              </a:spcAft>
              <a:buNone/>
            </a:pPr>
            <a:r>
              <a:rPr lang="cs-CZ"/>
              <a:t>PQ: 200 ms</a:t>
            </a:r>
            <a:endParaRPr/>
          </a:p>
          <a:p>
            <a:pPr indent="0" lvl="0" marL="0" rtl="0" algn="l">
              <a:spcBef>
                <a:spcPts val="1400"/>
              </a:spcBef>
              <a:spcAft>
                <a:spcPts val="0"/>
              </a:spcAft>
              <a:buNone/>
            </a:pPr>
            <a:r>
              <a:rPr lang="cs-CZ"/>
              <a:t>QRS: 110 ms</a:t>
            </a:r>
            <a:endParaRPr/>
          </a:p>
          <a:p>
            <a:pPr indent="0" lvl="0" marL="0" rtl="0" algn="l">
              <a:spcBef>
                <a:spcPts val="1400"/>
              </a:spcBef>
              <a:spcAft>
                <a:spcPts val="0"/>
              </a:spcAft>
              <a:buNone/>
            </a:pPr>
            <a:r>
              <a:rPr lang="cs-CZ"/>
              <a:t>Osa: deviace vlevo</a:t>
            </a:r>
            <a:endParaRPr/>
          </a:p>
          <a:p>
            <a:pPr indent="0" lvl="0" marL="0" rtl="0" algn="l">
              <a:spcBef>
                <a:spcPts val="1400"/>
              </a:spcBef>
              <a:spcAft>
                <a:spcPts val="0"/>
              </a:spcAft>
              <a:buNone/>
            </a:pPr>
            <a:r>
              <a:rPr lang="cs-CZ"/>
              <a:t>Patologie: deviace vlevo, viditelná P-mitrale (bifázická vlna P, zde však není výrazně rozšířena oproti normě), (vyšší T je u tohoto pacienta způsobeno užíváním Digitalisu), nekonkordantní vlny T v končetinových svodech</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g3128d11ae01_0_202"/>
          <p:cNvPicPr preferRelativeResize="0"/>
          <p:nvPr/>
        </p:nvPicPr>
        <p:blipFill>
          <a:blip r:embed="rId3">
            <a:alphaModFix/>
          </a:blip>
          <a:stretch>
            <a:fillRect/>
          </a:stretch>
        </p:blipFill>
        <p:spPr>
          <a:xfrm>
            <a:off x="0" y="0"/>
            <a:ext cx="12191999" cy="666506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3128d11ae01_0_251"/>
          <p:cNvSpPr txBox="1"/>
          <p:nvPr>
            <p:ph type="title"/>
          </p:nvPr>
        </p:nvSpPr>
        <p:spPr>
          <a:xfrm>
            <a:off x="554133" y="987733"/>
            <a:ext cx="4992000" cy="1343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cs-CZ"/>
              <a:t>Popis:</a:t>
            </a:r>
            <a:endParaRPr/>
          </a:p>
        </p:txBody>
      </p:sp>
      <p:sp>
        <p:nvSpPr>
          <p:cNvPr id="286" name="Google Shape;286;g3128d11ae01_0_251"/>
          <p:cNvSpPr txBox="1"/>
          <p:nvPr>
            <p:ph idx="1" type="body"/>
          </p:nvPr>
        </p:nvSpPr>
        <p:spPr>
          <a:xfrm>
            <a:off x="554133" y="2470400"/>
            <a:ext cx="4992000" cy="56523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rPr lang="cs-CZ"/>
              <a:t>Rytmus: sinusový</a:t>
            </a:r>
            <a:endParaRPr/>
          </a:p>
          <a:p>
            <a:pPr indent="0" lvl="0" marL="0" rtl="0" algn="l">
              <a:spcBef>
                <a:spcPts val="1400"/>
              </a:spcBef>
              <a:spcAft>
                <a:spcPts val="0"/>
              </a:spcAft>
              <a:buNone/>
            </a:pPr>
            <a:r>
              <a:rPr lang="cs-CZ"/>
              <a:t>Pravidelnost: pravidelný</a:t>
            </a:r>
            <a:endParaRPr/>
          </a:p>
          <a:p>
            <a:pPr indent="0" lvl="0" marL="0" rtl="0" algn="l">
              <a:spcBef>
                <a:spcPts val="1400"/>
              </a:spcBef>
              <a:spcAft>
                <a:spcPts val="0"/>
              </a:spcAft>
              <a:buNone/>
            </a:pPr>
            <a:r>
              <a:rPr lang="cs-CZ"/>
              <a:t>TF: 48 min-1</a:t>
            </a:r>
            <a:endParaRPr/>
          </a:p>
          <a:p>
            <a:pPr indent="0" lvl="0" marL="0" rtl="0" algn="l">
              <a:spcBef>
                <a:spcPts val="1400"/>
              </a:spcBef>
              <a:spcAft>
                <a:spcPts val="0"/>
              </a:spcAft>
              <a:buNone/>
            </a:pPr>
            <a:r>
              <a:rPr lang="cs-CZ"/>
              <a:t>PQ: 195 ms</a:t>
            </a:r>
            <a:endParaRPr/>
          </a:p>
          <a:p>
            <a:pPr indent="0" lvl="0" marL="0" rtl="0" algn="l">
              <a:spcBef>
                <a:spcPts val="1400"/>
              </a:spcBef>
              <a:spcAft>
                <a:spcPts val="0"/>
              </a:spcAft>
              <a:buNone/>
            </a:pPr>
            <a:r>
              <a:rPr lang="cs-CZ"/>
              <a:t>QRS: 95 ms</a:t>
            </a:r>
            <a:endParaRPr/>
          </a:p>
          <a:p>
            <a:pPr indent="0" lvl="0" marL="0" rtl="0" algn="l">
              <a:spcBef>
                <a:spcPts val="1400"/>
              </a:spcBef>
              <a:spcAft>
                <a:spcPts val="0"/>
              </a:spcAft>
              <a:buNone/>
            </a:pPr>
            <a:r>
              <a:rPr lang="cs-CZ"/>
              <a:t>Osa: intermediální</a:t>
            </a:r>
            <a:endParaRPr/>
          </a:p>
          <a:p>
            <a:pPr indent="0" lvl="0" marL="0" rtl="0" algn="l">
              <a:spcBef>
                <a:spcPts val="1400"/>
              </a:spcBef>
              <a:spcAft>
                <a:spcPts val="0"/>
              </a:spcAft>
              <a:buNone/>
            </a:pPr>
            <a:r>
              <a:rPr lang="cs-CZ"/>
              <a:t>Patologie: bradykardie</a:t>
            </a:r>
            <a:endParaRPr/>
          </a:p>
          <a:p>
            <a:pPr indent="0" lvl="0" marL="0" rtl="0" algn="l">
              <a:spcBef>
                <a:spcPts val="1400"/>
              </a:spcBef>
              <a:spcAft>
                <a:spcPts val="0"/>
              </a:spcAft>
              <a:buNone/>
            </a:pPr>
            <a:r>
              <a:rPr lang="cs-CZ"/>
              <a:t>Pravděpodobná příčina: pacient sportovec</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3128d11ae01_0_301"/>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292" name="Google Shape;292;g3128d11ae01_0_301"/>
          <p:cNvSpPr txBox="1"/>
          <p:nvPr>
            <p:ph idx="1" type="body"/>
          </p:nvPr>
        </p:nvSpPr>
        <p:spPr>
          <a:xfrm>
            <a:off x="415600" y="1536633"/>
            <a:ext cx="5333100" cy="45552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t/>
            </a:r>
            <a:endParaRPr/>
          </a:p>
        </p:txBody>
      </p:sp>
      <p:sp>
        <p:nvSpPr>
          <p:cNvPr id="293" name="Google Shape;293;g3128d11ae01_0_301"/>
          <p:cNvSpPr txBox="1"/>
          <p:nvPr>
            <p:ph idx="2" type="body"/>
          </p:nvPr>
        </p:nvSpPr>
        <p:spPr>
          <a:xfrm>
            <a:off x="6443200" y="1536633"/>
            <a:ext cx="5333100" cy="45552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t/>
            </a:r>
            <a:endParaRPr/>
          </a:p>
        </p:txBody>
      </p:sp>
      <p:pic>
        <p:nvPicPr>
          <p:cNvPr id="294" name="Google Shape;294;g3128d11ae01_0_301"/>
          <p:cNvPicPr preferRelativeResize="0"/>
          <p:nvPr/>
        </p:nvPicPr>
        <p:blipFill>
          <a:blip r:embed="rId3">
            <a:alphaModFix/>
          </a:blip>
          <a:stretch>
            <a:fillRect/>
          </a:stretch>
        </p:blipFill>
        <p:spPr>
          <a:xfrm>
            <a:off x="0" y="0"/>
            <a:ext cx="12192001" cy="596564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3128d11ae01_0_358"/>
          <p:cNvSpPr txBox="1"/>
          <p:nvPr>
            <p:ph type="title"/>
          </p:nvPr>
        </p:nvSpPr>
        <p:spPr>
          <a:xfrm>
            <a:off x="554133" y="791156"/>
            <a:ext cx="15147600" cy="10179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Príbeh</a:t>
            </a:r>
            <a:endParaRPr/>
          </a:p>
        </p:txBody>
      </p:sp>
      <p:sp>
        <p:nvSpPr>
          <p:cNvPr id="300" name="Google Shape;300;g3128d11ae01_0_358"/>
          <p:cNvSpPr txBox="1"/>
          <p:nvPr>
            <p:ph idx="1" type="body"/>
          </p:nvPr>
        </p:nvSpPr>
        <p:spPr>
          <a:xfrm>
            <a:off x="554133" y="2048844"/>
            <a:ext cx="7110900" cy="60735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rPr lang="cs-CZ"/>
              <a:t>47 ročná pani s HTA a CHOPN bola odoslaná ku kardiologovi pro patologické EKG a recentní </a:t>
            </a:r>
            <a:r>
              <a:rPr lang="cs-CZ"/>
              <a:t>periferní</a:t>
            </a:r>
            <a:r>
              <a:rPr lang="cs-CZ"/>
              <a:t> edém.</a:t>
            </a:r>
            <a:endParaRPr/>
          </a:p>
          <a:p>
            <a:pPr indent="0" lvl="0" marL="0" rtl="0" algn="l">
              <a:spcBef>
                <a:spcPts val="1400"/>
              </a:spcBef>
              <a:spcAft>
                <a:spcPts val="0"/>
              </a:spcAft>
              <a:buNone/>
            </a:pPr>
            <a:r>
              <a:rPr lang="cs-CZ"/>
              <a:t>Co má za potíže?</a:t>
            </a:r>
            <a:endParaRPr/>
          </a:p>
        </p:txBody>
      </p:sp>
      <p:sp>
        <p:nvSpPr>
          <p:cNvPr id="301" name="Google Shape;301;g3128d11ae01_0_358"/>
          <p:cNvSpPr txBox="1"/>
          <p:nvPr>
            <p:ph idx="2" type="body"/>
          </p:nvPr>
        </p:nvSpPr>
        <p:spPr>
          <a:xfrm>
            <a:off x="8590933" y="2048844"/>
            <a:ext cx="7110900" cy="6073500"/>
          </a:xfrm>
          <a:prstGeom prst="rect">
            <a:avLst/>
          </a:prstGeom>
        </p:spPr>
        <p:txBody>
          <a:bodyPr anchorCtr="0" anchor="t" bIns="45700" lIns="91425" spcFirstLastPara="1" rIns="91425" wrap="square" tIns="45700">
            <a:normAutofit/>
          </a:bodyPr>
          <a:lstStyle/>
          <a:p>
            <a:pPr indent="-349250" lvl="0" marL="457200" rtl="0" algn="l">
              <a:spcBef>
                <a:spcPts val="1400"/>
              </a:spcBef>
              <a:spcAft>
                <a:spcPts val="0"/>
              </a:spcAft>
              <a:buSzPts val="1900"/>
              <a:buChar char="•"/>
            </a:pPr>
            <a:r>
              <a:rPr lang="cs-CZ"/>
              <a:t>FiSi</a:t>
            </a:r>
            <a:endParaRPr/>
          </a:p>
          <a:p>
            <a:pPr indent="-349250" lvl="0" marL="457200" rtl="0" algn="l">
              <a:spcBef>
                <a:spcPts val="0"/>
              </a:spcBef>
              <a:spcAft>
                <a:spcPts val="0"/>
              </a:spcAft>
              <a:buSzPts val="1900"/>
              <a:buChar char="•"/>
            </a:pPr>
            <a:r>
              <a:rPr lang="cs-CZ"/>
              <a:t>RBBB</a:t>
            </a:r>
            <a:endParaRPr/>
          </a:p>
          <a:p>
            <a:pPr indent="-349250" lvl="0" marL="457200" rtl="0" algn="l">
              <a:spcBef>
                <a:spcPts val="0"/>
              </a:spcBef>
              <a:spcAft>
                <a:spcPts val="0"/>
              </a:spcAft>
              <a:buSzPts val="1900"/>
              <a:buChar char="•"/>
            </a:pPr>
            <a:r>
              <a:rPr lang="cs-CZ"/>
              <a:t>Longoria QT</a:t>
            </a:r>
            <a:endParaRPr/>
          </a:p>
          <a:p>
            <a:pPr indent="-349250" lvl="0" marL="457200" rtl="0" algn="l">
              <a:spcBef>
                <a:spcPts val="0"/>
              </a:spcBef>
              <a:spcAft>
                <a:spcPts val="0"/>
              </a:spcAft>
              <a:buSzPts val="1900"/>
              <a:buChar char="•"/>
            </a:pPr>
            <a:r>
              <a:rPr lang="cs-CZ"/>
              <a:t>RVH</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3128d11ae01_0_409"/>
          <p:cNvSpPr txBox="1"/>
          <p:nvPr>
            <p:ph type="title"/>
          </p:nvPr>
        </p:nvSpPr>
        <p:spPr>
          <a:xfrm>
            <a:off x="554133" y="791156"/>
            <a:ext cx="15147600" cy="10179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Vysvětlení</a:t>
            </a:r>
            <a:endParaRPr/>
          </a:p>
        </p:txBody>
      </p:sp>
      <p:sp>
        <p:nvSpPr>
          <p:cNvPr id="307" name="Google Shape;307;g3128d11ae01_0_409"/>
          <p:cNvSpPr txBox="1"/>
          <p:nvPr>
            <p:ph idx="1" type="body"/>
          </p:nvPr>
        </p:nvSpPr>
        <p:spPr>
          <a:xfrm>
            <a:off x="554133" y="2048844"/>
            <a:ext cx="7110900" cy="60735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rPr lang="cs-CZ"/>
              <a:t>EKG manifestace RVH:</a:t>
            </a:r>
            <a:endParaRPr/>
          </a:p>
          <a:p>
            <a:pPr indent="0" lvl="0" marL="0" rtl="0" algn="l">
              <a:spcBef>
                <a:spcPts val="1400"/>
              </a:spcBef>
              <a:spcAft>
                <a:spcPts val="0"/>
              </a:spcAft>
              <a:buNone/>
            </a:pPr>
            <a:r>
              <a:rPr lang="cs-CZ"/>
              <a:t>1) deviace el.os do prava  (&gt; 110°)</a:t>
            </a:r>
            <a:endParaRPr/>
          </a:p>
          <a:p>
            <a:pPr indent="0" lvl="0" marL="0" rtl="0" algn="l">
              <a:spcBef>
                <a:spcPts val="1400"/>
              </a:spcBef>
              <a:spcAft>
                <a:spcPts val="0"/>
              </a:spcAft>
              <a:buNone/>
            </a:pPr>
            <a:r>
              <a:rPr lang="cs-CZ"/>
              <a:t>2) dominantní R ve V1 (R&gt; 7mm, R/S poměr &gt; 1)</a:t>
            </a:r>
            <a:endParaRPr/>
          </a:p>
          <a:p>
            <a:pPr indent="0" lvl="0" marL="0" rtl="0" algn="l">
              <a:spcBef>
                <a:spcPts val="1400"/>
              </a:spcBef>
              <a:spcAft>
                <a:spcPts val="0"/>
              </a:spcAft>
              <a:buNone/>
            </a:pPr>
            <a:r>
              <a:rPr lang="cs-CZ"/>
              <a:t>3) dominantní S ve V5/V6 (S &gt; 7 mm, R/S poměr &lt; 1).                                                                      </a:t>
            </a:r>
            <a:endParaRPr/>
          </a:p>
          <a:p>
            <a:pPr indent="0" lvl="0" marL="0" rtl="0" algn="l">
              <a:spcBef>
                <a:spcPts val="1400"/>
              </a:spcBef>
              <a:spcAft>
                <a:spcPts val="0"/>
              </a:spcAft>
              <a:buNone/>
            </a:pPr>
            <a:r>
              <a:t/>
            </a:r>
            <a:endParaRPr/>
          </a:p>
          <a:p>
            <a:pPr indent="0" lvl="0" marL="0" rtl="0" algn="l">
              <a:spcBef>
                <a:spcPts val="1400"/>
              </a:spcBef>
              <a:spcAft>
                <a:spcPts val="0"/>
              </a:spcAft>
              <a:buNone/>
            </a:pPr>
            <a:r>
              <a:rPr lang="cs-CZ"/>
              <a:t>Sekundární změny jsou:</a:t>
            </a:r>
            <a:endParaRPr/>
          </a:p>
          <a:p>
            <a:pPr indent="0" lvl="0" marL="0" rtl="0" algn="l">
              <a:spcBef>
                <a:spcPts val="1400"/>
              </a:spcBef>
              <a:spcAft>
                <a:spcPts val="0"/>
              </a:spcAft>
              <a:buNone/>
            </a:pPr>
            <a:r>
              <a:rPr lang="cs-CZ"/>
              <a:t>1) P pulmonale (&gt; 2.5mm) kvůli zvětšení PS</a:t>
            </a:r>
            <a:endParaRPr/>
          </a:p>
          <a:p>
            <a:pPr indent="0" lvl="0" marL="0" rtl="0" algn="l">
              <a:spcBef>
                <a:spcPts val="1400"/>
              </a:spcBef>
              <a:spcAft>
                <a:spcPts val="0"/>
              </a:spcAft>
              <a:buNone/>
            </a:pPr>
            <a:r>
              <a:rPr lang="cs-CZ"/>
              <a:t>2) right ventricular strain pattern veV1-V3/V4, někdy II, III, aVF - ST deprese/ inverze T vlny</a:t>
            </a:r>
            <a:endParaRPr/>
          </a:p>
          <a:p>
            <a:pPr indent="0" lvl="0" marL="0" rtl="0" algn="l">
              <a:spcBef>
                <a:spcPts val="1400"/>
              </a:spcBef>
              <a:spcAft>
                <a:spcPts val="0"/>
              </a:spcAft>
              <a:buNone/>
            </a:pPr>
            <a:r>
              <a:rPr lang="cs-CZ"/>
              <a:t>3) SI, S II, S III pattern - dominantní S vlna ve svodech I, II, III</a:t>
            </a:r>
            <a:endParaRPr/>
          </a:p>
          <a:p>
            <a:pPr indent="0" lvl="0" marL="0" rtl="0" algn="l">
              <a:spcBef>
                <a:spcPts val="1400"/>
              </a:spcBef>
              <a:spcAft>
                <a:spcPts val="0"/>
              </a:spcAft>
              <a:buNone/>
            </a:pPr>
            <a:r>
              <a:rPr lang="cs-CZ"/>
              <a:t>4) kompletní anebo nekompletní RBBB.        </a:t>
            </a:r>
            <a:endParaRPr/>
          </a:p>
        </p:txBody>
      </p:sp>
      <p:sp>
        <p:nvSpPr>
          <p:cNvPr id="308" name="Google Shape;308;g3128d11ae01_0_409"/>
          <p:cNvSpPr txBox="1"/>
          <p:nvPr>
            <p:ph idx="2" type="body"/>
          </p:nvPr>
        </p:nvSpPr>
        <p:spPr>
          <a:xfrm>
            <a:off x="8590933" y="2048844"/>
            <a:ext cx="7110900" cy="6073500"/>
          </a:xfrm>
          <a:prstGeom prst="rect">
            <a:avLst/>
          </a:prstGeom>
        </p:spPr>
        <p:txBody>
          <a:bodyPr anchorCtr="0" anchor="t" bIns="45700" lIns="91425" spcFirstLastPara="1" rIns="91425" wrap="square" tIns="45700">
            <a:normAutofit/>
          </a:bodyPr>
          <a:lstStyle/>
          <a:p>
            <a:pPr indent="-349250" lvl="0" marL="457200" rtl="0" algn="l">
              <a:spcBef>
                <a:spcPts val="1400"/>
              </a:spcBef>
              <a:spcAft>
                <a:spcPts val="0"/>
              </a:spcAft>
              <a:buSzPts val="1900"/>
              <a:buChar char="•"/>
            </a:pPr>
            <a:r>
              <a:rPr lang="cs-CZ"/>
              <a:t>FiSi</a:t>
            </a:r>
            <a:endParaRPr/>
          </a:p>
          <a:p>
            <a:pPr indent="-349250" lvl="0" marL="457200" rtl="0" algn="l">
              <a:spcBef>
                <a:spcPts val="0"/>
              </a:spcBef>
              <a:spcAft>
                <a:spcPts val="0"/>
              </a:spcAft>
              <a:buSzPts val="1900"/>
              <a:buChar char="•"/>
            </a:pPr>
            <a:r>
              <a:rPr lang="cs-CZ"/>
              <a:t>RBBB</a:t>
            </a:r>
            <a:endParaRPr/>
          </a:p>
          <a:p>
            <a:pPr indent="-349250" lvl="0" marL="457200" rtl="0" algn="l">
              <a:spcBef>
                <a:spcPts val="0"/>
              </a:spcBef>
              <a:spcAft>
                <a:spcPts val="0"/>
              </a:spcAft>
              <a:buSzPts val="1900"/>
              <a:buChar char="•"/>
            </a:pPr>
            <a:r>
              <a:rPr lang="cs-CZ"/>
              <a:t>Longoria QT</a:t>
            </a:r>
            <a:endParaRPr/>
          </a:p>
          <a:p>
            <a:pPr indent="-349250" lvl="0" marL="457200" rtl="0" algn="l">
              <a:spcBef>
                <a:spcPts val="0"/>
              </a:spcBef>
              <a:spcAft>
                <a:spcPts val="0"/>
              </a:spcAft>
              <a:buSzPts val="1900"/>
              <a:buChar char="•"/>
            </a:pPr>
            <a:r>
              <a:rPr lang="cs-CZ">
                <a:highlight>
                  <a:srgbClr val="00FF00"/>
                </a:highlight>
              </a:rPr>
              <a:t>RVH</a:t>
            </a:r>
            <a:endParaRPr>
              <a:highlight>
                <a:srgbClr val="00FF00"/>
              </a:high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16"/>
          <p:cNvSpPr txBox="1"/>
          <p:nvPr>
            <p:ph type="title"/>
          </p:nvPr>
        </p:nvSpPr>
        <p:spPr>
          <a:xfrm>
            <a:off x="819912" y="2568829"/>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B0F0"/>
              </a:buClr>
              <a:buSzPts val="7200"/>
              <a:buFont typeface="Corbel"/>
              <a:buNone/>
            </a:pPr>
            <a:r>
              <a:rPr b="1" i="1" lang="cs-CZ" sz="7200">
                <a:solidFill>
                  <a:srgbClr val="00B0F0"/>
                </a:solidFill>
              </a:rPr>
              <a:t>BLOK 2: Arytmie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17"/>
          <p:cNvSpPr txBox="1"/>
          <p:nvPr>
            <p:ph type="title"/>
          </p:nvPr>
        </p:nvSpPr>
        <p:spPr>
          <a:xfrm>
            <a:off x="1143000" y="351888"/>
            <a:ext cx="9875520" cy="13563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b="1" i="1" lang="cs-CZ"/>
              <a:t>Arytmie</a:t>
            </a:r>
            <a:r>
              <a:rPr lang="cs-CZ"/>
              <a:t> = porucha srdečního rytmu</a:t>
            </a:r>
            <a:endParaRPr/>
          </a:p>
        </p:txBody>
      </p:sp>
      <p:sp>
        <p:nvSpPr>
          <p:cNvPr id="320" name="Google Shape;320;p17"/>
          <p:cNvSpPr txBox="1"/>
          <p:nvPr>
            <p:ph idx="1" type="body"/>
          </p:nvPr>
        </p:nvSpPr>
        <p:spPr>
          <a:xfrm>
            <a:off x="2375836" y="1538239"/>
            <a:ext cx="7663514" cy="1688042"/>
          </a:xfrm>
          <a:prstGeom prst="rect">
            <a:avLst/>
          </a:prstGeom>
          <a:noFill/>
          <a:ln>
            <a:noFill/>
          </a:ln>
        </p:spPr>
        <p:txBody>
          <a:bodyPr anchorCtr="0" anchor="t" bIns="45700" lIns="91425" spcFirstLastPara="1" rIns="91425" wrap="square" tIns="45700">
            <a:normAutofit/>
          </a:bodyPr>
          <a:lstStyle/>
          <a:p>
            <a:pPr indent="-514350" lvl="0" marL="514350" rtl="0" algn="ctr">
              <a:lnSpc>
                <a:spcPct val="90000"/>
              </a:lnSpc>
              <a:spcBef>
                <a:spcPts val="0"/>
              </a:spcBef>
              <a:spcAft>
                <a:spcPts val="0"/>
              </a:spcAft>
              <a:buSzPts val="2240"/>
              <a:buAutoNum type="arabicPeriod"/>
            </a:pPr>
            <a:r>
              <a:rPr b="1" lang="cs-CZ" sz="2800"/>
              <a:t>Poruchy vedení = Blokády</a:t>
            </a:r>
            <a:endParaRPr/>
          </a:p>
          <a:p>
            <a:pPr indent="0" lvl="0" marL="0" rtl="0" algn="ctr">
              <a:lnSpc>
                <a:spcPct val="90000"/>
              </a:lnSpc>
              <a:spcBef>
                <a:spcPts val="1400"/>
              </a:spcBef>
              <a:spcAft>
                <a:spcPts val="0"/>
              </a:spcAft>
              <a:buSzPts val="1280"/>
              <a:buNone/>
            </a:pPr>
            <a:r>
              <a:t/>
            </a:r>
            <a:endParaRPr b="1" sz="1600"/>
          </a:p>
          <a:p>
            <a:pPr indent="0" lvl="0" marL="0" rtl="0" algn="ctr">
              <a:lnSpc>
                <a:spcPct val="90000"/>
              </a:lnSpc>
              <a:spcBef>
                <a:spcPts val="1400"/>
              </a:spcBef>
              <a:spcAft>
                <a:spcPts val="0"/>
              </a:spcAft>
              <a:buSzPts val="2240"/>
              <a:buNone/>
            </a:pPr>
            <a:r>
              <a:rPr b="1" lang="cs-CZ" sz="2800"/>
              <a:t>2. Poruchy vzniku srdečního rytmu</a:t>
            </a:r>
            <a:endParaRPr/>
          </a:p>
        </p:txBody>
      </p:sp>
      <p:sp>
        <p:nvSpPr>
          <p:cNvPr id="321" name="Google Shape;321;p17"/>
          <p:cNvSpPr txBox="1"/>
          <p:nvPr/>
        </p:nvSpPr>
        <p:spPr>
          <a:xfrm>
            <a:off x="1269833" y="3373332"/>
            <a:ext cx="9875520" cy="838904"/>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200"/>
              <a:buFont typeface="Corbel"/>
              <a:buNone/>
            </a:pPr>
            <a:r>
              <a:rPr i="1" lang="cs-CZ" sz="3200">
                <a:solidFill>
                  <a:schemeClr val="dk1"/>
                </a:solidFill>
                <a:latin typeface="Corbel"/>
                <a:ea typeface="Corbel"/>
                <a:cs typeface="Corbel"/>
                <a:sym typeface="Corbel"/>
              </a:rPr>
              <a:t>Příčiny arytmií = </a:t>
            </a:r>
            <a:r>
              <a:rPr b="1" lang="cs-CZ" sz="3200">
                <a:solidFill>
                  <a:srgbClr val="C00000"/>
                </a:solidFill>
                <a:latin typeface="Corbel"/>
                <a:ea typeface="Corbel"/>
                <a:cs typeface="Corbel"/>
                <a:sym typeface="Corbel"/>
              </a:rPr>
              <a:t>HIS DEBS</a:t>
            </a:r>
            <a:endParaRPr/>
          </a:p>
        </p:txBody>
      </p:sp>
      <p:sp>
        <p:nvSpPr>
          <p:cNvPr id="322" name="Google Shape;322;p17"/>
          <p:cNvSpPr txBox="1"/>
          <p:nvPr/>
        </p:nvSpPr>
        <p:spPr>
          <a:xfrm>
            <a:off x="1389888" y="4047344"/>
            <a:ext cx="9381744" cy="2202773"/>
          </a:xfrm>
          <a:prstGeom prst="rect">
            <a:avLst/>
          </a:prstGeom>
          <a:noFill/>
          <a:ln>
            <a:noFill/>
          </a:ln>
        </p:spPr>
        <p:txBody>
          <a:bodyPr anchorCtr="0" anchor="t" bIns="45700" lIns="91425" spcFirstLastPara="1" rIns="91425" wrap="square" tIns="45700">
            <a:normAutofit fontScale="47500" lnSpcReduction="20000"/>
          </a:bodyPr>
          <a:lstStyle/>
          <a:p>
            <a:pPr indent="-108204" lvl="0" marL="228600" marR="0" rtl="0" algn="l">
              <a:lnSpc>
                <a:spcPct val="90000"/>
              </a:lnSpc>
              <a:spcBef>
                <a:spcPts val="0"/>
              </a:spcBef>
              <a:spcAft>
                <a:spcPts val="0"/>
              </a:spcAft>
              <a:buClr>
                <a:schemeClr val="dk1"/>
              </a:buClr>
              <a:buSzPct val="80000"/>
              <a:buFont typeface="Corbel"/>
              <a:buChar char="•"/>
            </a:pPr>
            <a:r>
              <a:rPr b="1" lang="cs-CZ" sz="2800">
                <a:solidFill>
                  <a:srgbClr val="C00000"/>
                </a:solidFill>
                <a:latin typeface="Corbel"/>
                <a:ea typeface="Corbel"/>
                <a:cs typeface="Corbel"/>
                <a:sym typeface="Corbel"/>
              </a:rPr>
              <a:t>H</a:t>
            </a:r>
            <a:r>
              <a:rPr lang="cs-CZ" sz="2800">
                <a:solidFill>
                  <a:schemeClr val="dk1"/>
                </a:solidFill>
                <a:latin typeface="Corbel"/>
                <a:ea typeface="Corbel"/>
                <a:cs typeface="Corbel"/>
                <a:sym typeface="Corbel"/>
              </a:rPr>
              <a:t>ypoxia</a:t>
            </a:r>
            <a:endParaRPr sz="2800">
              <a:solidFill>
                <a:schemeClr val="dk1"/>
              </a:solidFill>
              <a:latin typeface="Corbel"/>
              <a:ea typeface="Corbel"/>
              <a:cs typeface="Corbel"/>
              <a:sym typeface="Corbel"/>
            </a:endParaRPr>
          </a:p>
          <a:p>
            <a:pPr indent="-108204" lvl="0" marL="228600" marR="0" rtl="0" algn="l">
              <a:lnSpc>
                <a:spcPct val="90000"/>
              </a:lnSpc>
              <a:spcBef>
                <a:spcPts val="1400"/>
              </a:spcBef>
              <a:spcAft>
                <a:spcPts val="0"/>
              </a:spcAft>
              <a:buClr>
                <a:schemeClr val="dk1"/>
              </a:buClr>
              <a:buSzPct val="80000"/>
              <a:buFont typeface="Corbel"/>
              <a:buChar char="•"/>
            </a:pPr>
            <a:r>
              <a:rPr b="1" lang="cs-CZ" sz="2800">
                <a:solidFill>
                  <a:srgbClr val="C00000"/>
                </a:solidFill>
                <a:latin typeface="Corbel"/>
                <a:ea typeface="Corbel"/>
                <a:cs typeface="Corbel"/>
                <a:sym typeface="Corbel"/>
              </a:rPr>
              <a:t>I</a:t>
            </a:r>
            <a:r>
              <a:rPr lang="cs-CZ" sz="2800">
                <a:solidFill>
                  <a:schemeClr val="dk1"/>
                </a:solidFill>
                <a:latin typeface="Corbel"/>
                <a:ea typeface="Corbel"/>
                <a:cs typeface="Corbel"/>
                <a:sym typeface="Corbel"/>
              </a:rPr>
              <a:t>schemia</a:t>
            </a:r>
            <a:endParaRPr sz="2800">
              <a:solidFill>
                <a:schemeClr val="dk1"/>
              </a:solidFill>
              <a:latin typeface="Corbel"/>
              <a:ea typeface="Corbel"/>
              <a:cs typeface="Corbel"/>
              <a:sym typeface="Corbel"/>
            </a:endParaRPr>
          </a:p>
          <a:p>
            <a:pPr indent="-108204" lvl="0" marL="228600" marR="0" rtl="0" algn="l">
              <a:lnSpc>
                <a:spcPct val="90000"/>
              </a:lnSpc>
              <a:spcBef>
                <a:spcPts val="1400"/>
              </a:spcBef>
              <a:spcAft>
                <a:spcPts val="0"/>
              </a:spcAft>
              <a:buClr>
                <a:schemeClr val="dk1"/>
              </a:buClr>
              <a:buSzPct val="80000"/>
              <a:buFont typeface="Corbel"/>
              <a:buChar char="•"/>
            </a:pPr>
            <a:r>
              <a:rPr b="1" lang="cs-CZ" sz="2800">
                <a:solidFill>
                  <a:srgbClr val="C00000"/>
                </a:solidFill>
                <a:latin typeface="Corbel"/>
                <a:ea typeface="Corbel"/>
                <a:cs typeface="Corbel"/>
                <a:sym typeface="Corbel"/>
              </a:rPr>
              <a:t>S</a:t>
            </a:r>
            <a:r>
              <a:rPr lang="cs-CZ" sz="2800">
                <a:solidFill>
                  <a:schemeClr val="dk1"/>
                </a:solidFill>
                <a:latin typeface="Corbel"/>
                <a:ea typeface="Corbel"/>
                <a:cs typeface="Corbel"/>
                <a:sym typeface="Corbel"/>
              </a:rPr>
              <a:t>ympathetic activity</a:t>
            </a:r>
            <a:endParaRPr b="1" sz="2800">
              <a:solidFill>
                <a:srgbClr val="C00000"/>
              </a:solidFill>
              <a:latin typeface="Corbel"/>
              <a:ea typeface="Corbel"/>
              <a:cs typeface="Corbel"/>
              <a:sym typeface="Corbel"/>
            </a:endParaRPr>
          </a:p>
          <a:p>
            <a:pPr indent="-108204" lvl="0" marL="228600" marR="0" rtl="0" algn="l">
              <a:lnSpc>
                <a:spcPct val="90000"/>
              </a:lnSpc>
              <a:spcBef>
                <a:spcPts val="1400"/>
              </a:spcBef>
              <a:spcAft>
                <a:spcPts val="0"/>
              </a:spcAft>
              <a:buClr>
                <a:schemeClr val="dk1"/>
              </a:buClr>
              <a:buSzPct val="80000"/>
              <a:buFont typeface="Corbel"/>
              <a:buChar char="•"/>
            </a:pPr>
            <a:r>
              <a:rPr b="1" lang="cs-CZ" sz="2800">
                <a:solidFill>
                  <a:srgbClr val="C00000"/>
                </a:solidFill>
                <a:latin typeface="Corbel"/>
                <a:ea typeface="Corbel"/>
                <a:cs typeface="Corbel"/>
                <a:sym typeface="Corbel"/>
              </a:rPr>
              <a:t>D</a:t>
            </a:r>
            <a:r>
              <a:rPr lang="cs-CZ" sz="2800">
                <a:solidFill>
                  <a:schemeClr val="dk1"/>
                </a:solidFill>
                <a:latin typeface="Corbel"/>
                <a:ea typeface="Corbel"/>
                <a:cs typeface="Corbel"/>
                <a:sym typeface="Corbel"/>
              </a:rPr>
              <a:t>rugs</a:t>
            </a:r>
            <a:endParaRPr sz="2800">
              <a:solidFill>
                <a:schemeClr val="dk1"/>
              </a:solidFill>
              <a:latin typeface="Corbel"/>
              <a:ea typeface="Corbel"/>
              <a:cs typeface="Corbel"/>
              <a:sym typeface="Corbel"/>
            </a:endParaRPr>
          </a:p>
          <a:p>
            <a:pPr indent="-108204" lvl="0" marL="228600" marR="0" rtl="0" algn="l">
              <a:lnSpc>
                <a:spcPct val="90000"/>
              </a:lnSpc>
              <a:spcBef>
                <a:spcPts val="1400"/>
              </a:spcBef>
              <a:spcAft>
                <a:spcPts val="0"/>
              </a:spcAft>
              <a:buClr>
                <a:schemeClr val="dk1"/>
              </a:buClr>
              <a:buSzPct val="80000"/>
              <a:buFont typeface="Corbel"/>
              <a:buChar char="•"/>
            </a:pPr>
            <a:r>
              <a:rPr b="1" lang="cs-CZ" sz="2800">
                <a:solidFill>
                  <a:srgbClr val="C00000"/>
                </a:solidFill>
                <a:latin typeface="Corbel"/>
                <a:ea typeface="Corbel"/>
                <a:cs typeface="Corbel"/>
                <a:sym typeface="Corbel"/>
              </a:rPr>
              <a:t>E</a:t>
            </a:r>
            <a:r>
              <a:rPr lang="cs-CZ" sz="2800">
                <a:solidFill>
                  <a:schemeClr val="dk1"/>
                </a:solidFill>
                <a:latin typeface="Corbel"/>
                <a:ea typeface="Corbel"/>
                <a:cs typeface="Corbel"/>
                <a:sym typeface="Corbel"/>
              </a:rPr>
              <a:t>lectrolytes</a:t>
            </a:r>
            <a:endParaRPr sz="2800">
              <a:solidFill>
                <a:schemeClr val="dk1"/>
              </a:solidFill>
              <a:latin typeface="Corbel"/>
              <a:ea typeface="Corbel"/>
              <a:cs typeface="Corbel"/>
              <a:sym typeface="Corbel"/>
            </a:endParaRPr>
          </a:p>
          <a:p>
            <a:pPr indent="-108204" lvl="0" marL="228600" marR="0" rtl="0" algn="l">
              <a:lnSpc>
                <a:spcPct val="90000"/>
              </a:lnSpc>
              <a:spcBef>
                <a:spcPts val="1400"/>
              </a:spcBef>
              <a:spcAft>
                <a:spcPts val="0"/>
              </a:spcAft>
              <a:buClr>
                <a:schemeClr val="dk1"/>
              </a:buClr>
              <a:buSzPct val="80000"/>
              <a:buFont typeface="Corbel"/>
              <a:buChar char="•"/>
            </a:pPr>
            <a:r>
              <a:rPr b="1" lang="cs-CZ" sz="2800">
                <a:solidFill>
                  <a:srgbClr val="C00000"/>
                </a:solidFill>
                <a:latin typeface="Corbel"/>
                <a:ea typeface="Corbel"/>
                <a:cs typeface="Corbel"/>
                <a:sym typeface="Corbel"/>
              </a:rPr>
              <a:t>B</a:t>
            </a:r>
            <a:r>
              <a:rPr lang="cs-CZ" sz="2800">
                <a:solidFill>
                  <a:schemeClr val="dk1"/>
                </a:solidFill>
                <a:latin typeface="Corbel"/>
                <a:ea typeface="Corbel"/>
                <a:cs typeface="Corbel"/>
                <a:sym typeface="Corbel"/>
              </a:rPr>
              <a:t>radycardia</a:t>
            </a:r>
            <a:endParaRPr sz="2800">
              <a:solidFill>
                <a:schemeClr val="dk1"/>
              </a:solidFill>
              <a:latin typeface="Corbel"/>
              <a:ea typeface="Corbel"/>
              <a:cs typeface="Corbel"/>
              <a:sym typeface="Corbel"/>
            </a:endParaRPr>
          </a:p>
          <a:p>
            <a:pPr indent="-108204" lvl="0" marL="228600" marR="0" rtl="0" algn="l">
              <a:lnSpc>
                <a:spcPct val="90000"/>
              </a:lnSpc>
              <a:spcBef>
                <a:spcPts val="1400"/>
              </a:spcBef>
              <a:spcAft>
                <a:spcPts val="0"/>
              </a:spcAft>
              <a:buClr>
                <a:schemeClr val="dk1"/>
              </a:buClr>
              <a:buSzPct val="80000"/>
              <a:buFont typeface="Corbel"/>
              <a:buChar char="•"/>
            </a:pPr>
            <a:r>
              <a:rPr b="1" lang="cs-CZ" sz="2800">
                <a:solidFill>
                  <a:srgbClr val="C00000"/>
                </a:solidFill>
                <a:latin typeface="Corbel"/>
                <a:ea typeface="Corbel"/>
                <a:cs typeface="Corbel"/>
                <a:sym typeface="Corbel"/>
              </a:rPr>
              <a:t>S</a:t>
            </a:r>
            <a:r>
              <a:rPr lang="cs-CZ" sz="2800">
                <a:solidFill>
                  <a:schemeClr val="dk1"/>
                </a:solidFill>
                <a:latin typeface="Corbel"/>
                <a:ea typeface="Corbel"/>
                <a:cs typeface="Corbel"/>
                <a:sym typeface="Corbel"/>
              </a:rPr>
              <a:t>trechting or dilatation </a:t>
            </a:r>
            <a:endParaRPr sz="2800">
              <a:solidFill>
                <a:schemeClr val="dk1"/>
              </a:solidFill>
              <a:latin typeface="Corbel"/>
              <a:ea typeface="Corbel"/>
              <a:cs typeface="Corbel"/>
              <a:sym typeface="Corbe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3"/>
          <p:cNvSpPr txBox="1"/>
          <p:nvPr>
            <p:ph type="title"/>
          </p:nvPr>
        </p:nvSpPr>
        <p:spPr>
          <a:xfrm>
            <a:off x="838200" y="694592"/>
            <a:ext cx="10515600" cy="99609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Před samotným hodnocením zkontrolujeme</a:t>
            </a:r>
            <a:endParaRPr/>
          </a:p>
        </p:txBody>
      </p:sp>
      <p:sp>
        <p:nvSpPr>
          <p:cNvPr id="115" name="Google Shape;115;p3"/>
          <p:cNvSpPr txBox="1"/>
          <p:nvPr>
            <p:ph idx="1" type="body"/>
          </p:nvPr>
        </p:nvSpPr>
        <p:spPr>
          <a:xfrm>
            <a:off x="1179577" y="2921155"/>
            <a:ext cx="5906320" cy="2162909"/>
          </a:xfrm>
          <a:prstGeom prst="rect">
            <a:avLst/>
          </a:prstGeom>
          <a:noFill/>
          <a:ln>
            <a:noFill/>
          </a:ln>
        </p:spPr>
        <p:txBody>
          <a:bodyPr anchorCtr="0" anchor="t" bIns="45700" lIns="91425" spcFirstLastPara="1" rIns="91425" wrap="square" tIns="45700">
            <a:normAutofit/>
          </a:bodyPr>
          <a:lstStyle/>
          <a:p>
            <a:pPr indent="-182880" lvl="0" marL="228600" rtl="0" algn="l">
              <a:lnSpc>
                <a:spcPct val="90000"/>
              </a:lnSpc>
              <a:spcBef>
                <a:spcPts val="0"/>
              </a:spcBef>
              <a:spcAft>
                <a:spcPts val="0"/>
              </a:spcAft>
              <a:buSzPts val="2240"/>
              <a:buChar char="•"/>
            </a:pPr>
            <a:r>
              <a:rPr lang="cs-CZ" sz="2800"/>
              <a:t>Posun papíru (standardně </a:t>
            </a:r>
            <a:r>
              <a:rPr b="1" lang="cs-CZ" sz="2800"/>
              <a:t>25 mm/s</a:t>
            </a:r>
            <a:r>
              <a:rPr lang="cs-CZ" sz="2800"/>
              <a:t>)</a:t>
            </a:r>
            <a:endParaRPr/>
          </a:p>
          <a:p>
            <a:pPr indent="0" lvl="0" marL="0" rtl="0" algn="l">
              <a:lnSpc>
                <a:spcPct val="90000"/>
              </a:lnSpc>
              <a:spcBef>
                <a:spcPts val="1400"/>
              </a:spcBef>
              <a:spcAft>
                <a:spcPts val="0"/>
              </a:spcAft>
              <a:buSzPts val="2240"/>
              <a:buNone/>
            </a:pPr>
            <a:r>
              <a:t/>
            </a:r>
            <a:endParaRPr sz="2800"/>
          </a:p>
          <a:p>
            <a:pPr indent="-182880" lvl="0" marL="228600" rtl="0" algn="l">
              <a:lnSpc>
                <a:spcPct val="90000"/>
              </a:lnSpc>
              <a:spcBef>
                <a:spcPts val="1400"/>
              </a:spcBef>
              <a:spcAft>
                <a:spcPts val="0"/>
              </a:spcAft>
              <a:buSzPts val="2240"/>
              <a:buChar char="•"/>
            </a:pPr>
            <a:r>
              <a:rPr lang="cs-CZ" sz="2800"/>
              <a:t>Cejch (standardně </a:t>
            </a:r>
            <a:r>
              <a:rPr b="1" lang="cs-CZ" sz="2800"/>
              <a:t>10 mm = 1 mV</a:t>
            </a:r>
            <a:r>
              <a:rPr lang="cs-CZ" sz="2800"/>
              <a:t>)</a:t>
            </a:r>
            <a:endParaRPr/>
          </a:p>
        </p:txBody>
      </p:sp>
      <p:pic>
        <p:nvPicPr>
          <p:cNvPr descr="ecg_533" id="116" name="Google Shape;116;p3"/>
          <p:cNvPicPr preferRelativeResize="0"/>
          <p:nvPr/>
        </p:nvPicPr>
        <p:blipFill rotWithShape="1">
          <a:blip r:embed="rId3">
            <a:alphaModFix/>
          </a:blip>
          <a:srcRect b="39525" l="1110" r="63999" t="3028"/>
          <a:stretch/>
        </p:blipFill>
        <p:spPr>
          <a:xfrm>
            <a:off x="7553395" y="1916060"/>
            <a:ext cx="3800405" cy="3982402"/>
          </a:xfrm>
          <a:prstGeom prst="rect">
            <a:avLst/>
          </a:prstGeom>
          <a:noFill/>
          <a:ln>
            <a:noFill/>
          </a:ln>
        </p:spPr>
      </p:pic>
      <p:sp>
        <p:nvSpPr>
          <p:cNvPr id="117" name="Google Shape;117;p3"/>
          <p:cNvSpPr/>
          <p:nvPr/>
        </p:nvSpPr>
        <p:spPr>
          <a:xfrm>
            <a:off x="7050249" y="5895816"/>
            <a:ext cx="4806696"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cs-CZ" sz="800" u="sng" cap="none" strike="noStrike">
                <a:solidFill>
                  <a:srgbClr val="A5A5A5"/>
                </a:solidFill>
                <a:latin typeface="Corbel"/>
                <a:ea typeface="Corbel"/>
                <a:cs typeface="Corbel"/>
                <a:sym typeface="Corbel"/>
                <a:hlinkClick r:id="rId4">
                  <a:extLst>
                    <a:ext uri="{A12FA001-AC4F-418D-AE19-62706E023703}">
                      <ahyp:hlinkClr val="tx"/>
                    </a:ext>
                  </a:extLst>
                </a:hlinkClick>
              </a:rPr>
              <a:t>https://image.slidesharecdn.com/ecg1-150118014152-conversion-gate02/95/ecg-1-3-638.jpg?cb=1421566959</a:t>
            </a:r>
            <a:endParaRPr b="0" i="0" sz="800" u="none" cap="none" strike="noStrike">
              <a:solidFill>
                <a:srgbClr val="A5A5A5"/>
              </a:solidFill>
              <a:latin typeface="Corbel"/>
              <a:ea typeface="Corbel"/>
              <a:cs typeface="Corbel"/>
              <a:sym typeface="Corbe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18"/>
          <p:cNvSpPr txBox="1"/>
          <p:nvPr>
            <p:ph type="title"/>
          </p:nvPr>
        </p:nvSpPr>
        <p:spPr>
          <a:xfrm>
            <a:off x="1860042" y="2662196"/>
            <a:ext cx="8463534"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Font typeface="Corbel"/>
              <a:buNone/>
            </a:pPr>
            <a:r>
              <a:rPr b="1" lang="cs-CZ" sz="4800"/>
              <a:t>1.Poruchy vedení = BLOKÁDY</a:t>
            </a:r>
            <a:endParaRPr b="1" i="1" sz="3100">
              <a:solidFill>
                <a:srgbClr val="FF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19"/>
          <p:cNvSpPr/>
          <p:nvPr/>
        </p:nvSpPr>
        <p:spPr>
          <a:xfrm>
            <a:off x="6527455" y="5286951"/>
            <a:ext cx="2353733" cy="897468"/>
          </a:xfrm>
          <a:prstGeom prst="ellipse">
            <a:avLst/>
          </a:prstGeom>
          <a:solidFill>
            <a:srgbClr val="F6B1AA"/>
          </a:solidFill>
          <a:ln cap="flat" cmpd="sng" w="100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orbel"/>
              <a:ea typeface="Corbel"/>
              <a:cs typeface="Corbel"/>
              <a:sym typeface="Corbel"/>
            </a:endParaRPr>
          </a:p>
        </p:txBody>
      </p:sp>
      <p:sp>
        <p:nvSpPr>
          <p:cNvPr id="334" name="Google Shape;334;p19"/>
          <p:cNvSpPr txBox="1"/>
          <p:nvPr>
            <p:ph type="title"/>
          </p:nvPr>
        </p:nvSpPr>
        <p:spPr>
          <a:xfrm>
            <a:off x="2584105" y="520003"/>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C00000"/>
              </a:buClr>
              <a:buSzPts val="4400"/>
              <a:buFont typeface="Corbel"/>
              <a:buNone/>
            </a:pPr>
            <a:r>
              <a:rPr i="1" lang="cs-CZ">
                <a:solidFill>
                  <a:srgbClr val="C00000"/>
                </a:solidFill>
              </a:rPr>
              <a:t>Blokáda AV uzlu</a:t>
            </a:r>
            <a:endParaRPr/>
          </a:p>
        </p:txBody>
      </p:sp>
      <p:sp>
        <p:nvSpPr>
          <p:cNvPr id="335" name="Google Shape;335;p19"/>
          <p:cNvSpPr txBox="1"/>
          <p:nvPr>
            <p:ph idx="1" type="body"/>
          </p:nvPr>
        </p:nvSpPr>
        <p:spPr>
          <a:xfrm>
            <a:off x="2300337" y="1649413"/>
            <a:ext cx="7591325" cy="501999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2560"/>
              <a:buNone/>
            </a:pPr>
            <a:r>
              <a:rPr b="1" lang="cs-CZ" sz="3200"/>
              <a:t>1. stupeň</a:t>
            </a:r>
            <a:endParaRPr/>
          </a:p>
          <a:p>
            <a:pPr indent="0" lvl="0" marL="0" rtl="0" algn="ctr">
              <a:lnSpc>
                <a:spcPct val="90000"/>
              </a:lnSpc>
              <a:spcBef>
                <a:spcPts val="1400"/>
              </a:spcBef>
              <a:spcAft>
                <a:spcPts val="0"/>
              </a:spcAft>
              <a:buSzPts val="2560"/>
              <a:buNone/>
            </a:pPr>
            <a:r>
              <a:rPr b="1" lang="cs-CZ" sz="3200"/>
              <a:t>2. stupeň</a:t>
            </a:r>
            <a:endParaRPr/>
          </a:p>
          <a:p>
            <a:pPr indent="0" lvl="0" marL="0" rtl="0" algn="ctr">
              <a:lnSpc>
                <a:spcPct val="90000"/>
              </a:lnSpc>
              <a:spcBef>
                <a:spcPts val="1400"/>
              </a:spcBef>
              <a:spcAft>
                <a:spcPts val="0"/>
              </a:spcAft>
              <a:buSzPts val="2560"/>
              <a:buNone/>
            </a:pPr>
            <a:r>
              <a:rPr b="1" lang="cs-CZ" sz="3200"/>
              <a:t>3. stupeň</a:t>
            </a:r>
            <a:endParaRPr/>
          </a:p>
          <a:p>
            <a:pPr indent="0" lvl="0" marL="0" rtl="0" algn="l">
              <a:lnSpc>
                <a:spcPct val="90000"/>
              </a:lnSpc>
              <a:spcBef>
                <a:spcPts val="1400"/>
              </a:spcBef>
              <a:spcAft>
                <a:spcPts val="0"/>
              </a:spcAft>
              <a:buSzPts val="1760"/>
              <a:buNone/>
            </a:pPr>
            <a:r>
              <a:t/>
            </a:r>
            <a:endParaRPr b="1"/>
          </a:p>
          <a:p>
            <a:pPr indent="-342900" lvl="0" marL="342900" rtl="0" algn="l">
              <a:lnSpc>
                <a:spcPct val="90000"/>
              </a:lnSpc>
              <a:spcBef>
                <a:spcPts val="1400"/>
              </a:spcBef>
              <a:spcAft>
                <a:spcPts val="0"/>
              </a:spcAft>
              <a:buSzPts val="1920"/>
              <a:buChar char="•"/>
            </a:pPr>
            <a:r>
              <a:rPr lang="cs-CZ" sz="2400" u="sng"/>
              <a:t>místo:</a:t>
            </a:r>
            <a:r>
              <a:rPr lang="cs-CZ" sz="2400"/>
              <a:t>  </a:t>
            </a:r>
            <a:r>
              <a:rPr b="1" lang="cs-CZ" sz="2400"/>
              <a:t>AV uzel </a:t>
            </a:r>
            <a:r>
              <a:rPr lang="cs-CZ" sz="2400"/>
              <a:t>+ </a:t>
            </a:r>
            <a:r>
              <a:rPr b="1" lang="cs-CZ" sz="2400"/>
              <a:t>Hisův svazek</a:t>
            </a:r>
            <a:endParaRPr sz="2400"/>
          </a:p>
          <a:p>
            <a:pPr indent="-342900" lvl="0" marL="342900" rtl="0" algn="l">
              <a:lnSpc>
                <a:spcPct val="90000"/>
              </a:lnSpc>
              <a:spcBef>
                <a:spcPts val="1400"/>
              </a:spcBef>
              <a:spcAft>
                <a:spcPts val="0"/>
              </a:spcAft>
              <a:buSzPts val="1920"/>
              <a:buChar char="•"/>
            </a:pPr>
            <a:r>
              <a:rPr b="1" lang="cs-CZ" sz="2400"/>
              <a:t>nejzranitelnější</a:t>
            </a:r>
            <a:r>
              <a:rPr lang="cs-CZ" sz="2400"/>
              <a:t> z celého převodního systému</a:t>
            </a:r>
            <a:endParaRPr/>
          </a:p>
          <a:p>
            <a:pPr indent="0" lvl="0" marL="0" rtl="0" algn="l">
              <a:lnSpc>
                <a:spcPct val="90000"/>
              </a:lnSpc>
              <a:spcBef>
                <a:spcPts val="1400"/>
              </a:spcBef>
              <a:spcAft>
                <a:spcPts val="0"/>
              </a:spcAft>
              <a:buSzPts val="1760"/>
              <a:buNone/>
            </a:pPr>
            <a:r>
              <a:t/>
            </a:r>
            <a:endParaRPr/>
          </a:p>
          <a:p>
            <a:pPr indent="0" lvl="0" marL="0" rtl="0" algn="ctr">
              <a:lnSpc>
                <a:spcPct val="90000"/>
              </a:lnSpc>
              <a:spcBef>
                <a:spcPts val="1400"/>
              </a:spcBef>
              <a:spcAft>
                <a:spcPts val="0"/>
              </a:spcAft>
              <a:buSzPts val="2560"/>
              <a:buNone/>
            </a:pPr>
            <a:r>
              <a:rPr lang="cs-CZ" sz="3200"/>
              <a:t>Na EKG sledujeme: </a:t>
            </a:r>
            <a:r>
              <a:rPr b="1" lang="cs-CZ" sz="3200" u="sng">
                <a:solidFill>
                  <a:srgbClr val="FF0000"/>
                </a:solidFill>
              </a:rPr>
              <a:t>PQ interval </a:t>
            </a:r>
            <a:endParaRPr/>
          </a:p>
        </p:txBody>
      </p:sp>
      <p:pic>
        <p:nvPicPr>
          <p:cNvPr descr="https://www.techmed.sk/ekg-kniha/obr/400/1st-av-block.png" id="336" name="Google Shape;336;p19"/>
          <p:cNvPicPr preferRelativeResize="0"/>
          <p:nvPr/>
        </p:nvPicPr>
        <p:blipFill rotWithShape="1">
          <a:blip r:embed="rId3">
            <a:alphaModFix/>
          </a:blip>
          <a:srcRect b="0" l="0" r="0" t="0"/>
          <a:stretch/>
        </p:blipFill>
        <p:spPr>
          <a:xfrm>
            <a:off x="794092" y="799338"/>
            <a:ext cx="2381250" cy="3105150"/>
          </a:xfrm>
          <a:prstGeom prst="rect">
            <a:avLst/>
          </a:prstGeom>
          <a:noFill/>
          <a:ln>
            <a:noFill/>
          </a:ln>
        </p:spPr>
      </p:pic>
      <p:pic>
        <p:nvPicPr>
          <p:cNvPr descr="av node conduction, pr interval, pr segment" id="337" name="Google Shape;337;p19"/>
          <p:cNvPicPr preferRelativeResize="0"/>
          <p:nvPr/>
        </p:nvPicPr>
        <p:blipFill rotWithShape="1">
          <a:blip r:embed="rId4">
            <a:alphaModFix/>
          </a:blip>
          <a:srcRect b="0" l="0" r="0" t="0"/>
          <a:stretch/>
        </p:blipFill>
        <p:spPr>
          <a:xfrm>
            <a:off x="9125455" y="1514174"/>
            <a:ext cx="2542888" cy="3829651"/>
          </a:xfrm>
          <a:prstGeom prst="rect">
            <a:avLst/>
          </a:prstGeom>
          <a:noFill/>
          <a:ln>
            <a:noFill/>
          </a:ln>
        </p:spPr>
      </p:pic>
      <p:sp>
        <p:nvSpPr>
          <p:cNvPr id="338" name="Google Shape;338;p19"/>
          <p:cNvSpPr/>
          <p:nvPr/>
        </p:nvSpPr>
        <p:spPr>
          <a:xfrm>
            <a:off x="5276088" y="6419575"/>
            <a:ext cx="669340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800">
                <a:solidFill>
                  <a:srgbClr val="A5A5A5"/>
                </a:solidFill>
                <a:latin typeface="Corbel"/>
                <a:ea typeface="Corbel"/>
                <a:cs typeface="Corbel"/>
                <a:sym typeface="Corbel"/>
              </a:rPr>
              <a:t>BLAHÚT, Peter. AV blokáda I. stupňa. TECHmED [online]. 2017 [cit. 2020-01-11]. Dostupné z: https://www.techmed.sk/ekg-a-arytmologia-kniha/</a:t>
            </a:r>
            <a:endParaRPr i="1" sz="800">
              <a:solidFill>
                <a:srgbClr val="A5A5A5"/>
              </a:solidFill>
              <a:latin typeface="Corbel"/>
              <a:ea typeface="Corbel"/>
              <a:cs typeface="Corbel"/>
              <a:sym typeface="Corbe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0"/>
          <p:cNvSpPr txBox="1"/>
          <p:nvPr>
            <p:ph type="title"/>
          </p:nvPr>
        </p:nvSpPr>
        <p:spPr>
          <a:xfrm>
            <a:off x="1143000" y="609600"/>
            <a:ext cx="9875520" cy="13563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AV blokáda I. stupně</a:t>
            </a:r>
            <a:endParaRPr/>
          </a:p>
        </p:txBody>
      </p:sp>
      <p:sp>
        <p:nvSpPr>
          <p:cNvPr id="345" name="Google Shape;345;p20"/>
          <p:cNvSpPr txBox="1"/>
          <p:nvPr>
            <p:ph idx="1" type="body"/>
          </p:nvPr>
        </p:nvSpPr>
        <p:spPr>
          <a:xfrm>
            <a:off x="1554480" y="1965961"/>
            <a:ext cx="9464040" cy="4196012"/>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SzPts val="2240"/>
              <a:buChar char="•"/>
            </a:pPr>
            <a:r>
              <a:rPr lang="cs-CZ" sz="2800"/>
              <a:t>v srdci: zpomalení vedení AV uzlem</a:t>
            </a:r>
            <a:endParaRPr/>
          </a:p>
          <a:p>
            <a:pPr indent="-457200" lvl="0" marL="457200" rtl="0" algn="l">
              <a:lnSpc>
                <a:spcPct val="90000"/>
              </a:lnSpc>
              <a:spcBef>
                <a:spcPts val="1400"/>
              </a:spcBef>
              <a:spcAft>
                <a:spcPts val="0"/>
              </a:spcAft>
              <a:buSzPts val="2240"/>
              <a:buChar char="•"/>
            </a:pPr>
            <a:r>
              <a:rPr lang="cs-CZ" sz="2800"/>
              <a:t>na EKG: </a:t>
            </a:r>
            <a:r>
              <a:rPr b="1" lang="cs-CZ" sz="2800"/>
              <a:t>prodloužení PR </a:t>
            </a:r>
            <a:r>
              <a:rPr lang="cs-CZ" sz="2800"/>
              <a:t>intervalu nad normu (víc jak 0,2s)</a:t>
            </a:r>
            <a:endParaRPr/>
          </a:p>
          <a:p>
            <a:pPr indent="0" lvl="0" marL="0" rtl="0" algn="l">
              <a:lnSpc>
                <a:spcPct val="90000"/>
              </a:lnSpc>
              <a:spcBef>
                <a:spcPts val="1400"/>
              </a:spcBef>
              <a:spcAft>
                <a:spcPts val="0"/>
              </a:spcAft>
              <a:buSzPts val="1760"/>
              <a:buNone/>
            </a:pPr>
            <a:r>
              <a:t/>
            </a:r>
            <a:endParaRPr/>
          </a:p>
          <a:p>
            <a:pPr indent="0" lvl="0" marL="0" rtl="0" algn="l">
              <a:lnSpc>
                <a:spcPct val="90000"/>
              </a:lnSpc>
              <a:spcBef>
                <a:spcPts val="1400"/>
              </a:spcBef>
              <a:spcAft>
                <a:spcPts val="0"/>
              </a:spcAft>
              <a:buSzPts val="1760"/>
              <a:buNone/>
            </a:pPr>
            <a:r>
              <a:t/>
            </a:r>
            <a:endParaRPr/>
          </a:p>
        </p:txBody>
      </p:sp>
      <p:pic>
        <p:nvPicPr>
          <p:cNvPr descr="https://lifeinthefastlane.com/wp-content/uploads/2011/02/1st-degree-heart-block-on-call.jpg" id="346" name="Google Shape;346;p20"/>
          <p:cNvPicPr preferRelativeResize="0"/>
          <p:nvPr/>
        </p:nvPicPr>
        <p:blipFill rotWithShape="1">
          <a:blip r:embed="rId3">
            <a:alphaModFix/>
          </a:blip>
          <a:srcRect b="14481" l="525" r="2949" t="13058"/>
          <a:stretch/>
        </p:blipFill>
        <p:spPr>
          <a:xfrm>
            <a:off x="265176" y="3197696"/>
            <a:ext cx="11631168" cy="2964277"/>
          </a:xfrm>
          <a:prstGeom prst="rect">
            <a:avLst/>
          </a:prstGeom>
          <a:noFill/>
          <a:ln>
            <a:noFill/>
          </a:ln>
        </p:spPr>
      </p:pic>
      <p:sp>
        <p:nvSpPr>
          <p:cNvPr id="347" name="Google Shape;347;p20"/>
          <p:cNvSpPr/>
          <p:nvPr/>
        </p:nvSpPr>
        <p:spPr>
          <a:xfrm>
            <a:off x="1673276" y="6248400"/>
            <a:ext cx="922644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800">
                <a:solidFill>
                  <a:srgbClr val="A5A5A5"/>
                </a:solidFill>
                <a:latin typeface="Corbel"/>
                <a:ea typeface="Corbel"/>
                <a:cs typeface="Corbel"/>
                <a:sym typeface="Corbel"/>
              </a:rPr>
              <a:t>First Degree Heart Block - ECG Library LITFL. LITFL • Life in the Fast Lane Medical Blog [online]. Copyright © 2007 [cit. 20.09.2017]. Dostupné z: </a:t>
            </a:r>
            <a:r>
              <a:rPr i="1" lang="cs-CZ" sz="800" u="sng">
                <a:solidFill>
                  <a:srgbClr val="A5A5A5"/>
                </a:solidFill>
                <a:latin typeface="Corbel"/>
                <a:ea typeface="Corbel"/>
                <a:cs typeface="Corbel"/>
                <a:sym typeface="Corbel"/>
                <a:hlinkClick r:id="rId4">
                  <a:extLst>
                    <a:ext uri="{A12FA001-AC4F-418D-AE19-62706E023703}">
                      <ahyp:hlinkClr val="tx"/>
                    </a:ext>
                  </a:extLst>
                </a:hlinkClick>
              </a:rPr>
              <a:t>https://lifeinthefastlane.com/ecg-library/basics/first-degree-heart-block/</a:t>
            </a:r>
            <a:endParaRPr i="1" sz="800">
              <a:solidFill>
                <a:srgbClr val="A5A5A5"/>
              </a:solidFill>
              <a:latin typeface="Corbel"/>
              <a:ea typeface="Corbel"/>
              <a:cs typeface="Corbel"/>
              <a:sym typeface="Corbe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21"/>
          <p:cNvSpPr txBox="1"/>
          <p:nvPr>
            <p:ph type="title"/>
          </p:nvPr>
        </p:nvSpPr>
        <p:spPr>
          <a:xfrm>
            <a:off x="1158240" y="326136"/>
            <a:ext cx="9875520" cy="6979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AV blokáda II. stupně</a:t>
            </a:r>
            <a:endParaRPr/>
          </a:p>
        </p:txBody>
      </p:sp>
      <p:sp>
        <p:nvSpPr>
          <p:cNvPr id="354" name="Google Shape;354;p21"/>
          <p:cNvSpPr txBox="1"/>
          <p:nvPr>
            <p:ph idx="1" type="body"/>
          </p:nvPr>
        </p:nvSpPr>
        <p:spPr>
          <a:xfrm>
            <a:off x="731519" y="1069848"/>
            <a:ext cx="5166360" cy="3867912"/>
          </a:xfrm>
          <a:prstGeom prst="rect">
            <a:avLst/>
          </a:prstGeom>
          <a:solidFill>
            <a:schemeClr val="lt1"/>
          </a:solidFill>
          <a:ln cap="flat" cmpd="sng" w="1905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None/>
            </a:pPr>
            <a:r>
              <a:rPr b="1" lang="cs-CZ" sz="3000" u="sng">
                <a:solidFill>
                  <a:schemeClr val="dk1"/>
                </a:solidFill>
                <a:latin typeface="Corbel"/>
                <a:ea typeface="Corbel"/>
                <a:cs typeface="Corbel"/>
                <a:sym typeface="Corbel"/>
              </a:rPr>
              <a:t>Typ I - Mobitz I (Wenckebach)</a:t>
            </a:r>
            <a:endParaRPr/>
          </a:p>
          <a:p>
            <a:pPr indent="-342900" lvl="0" marL="342900" rtl="0" algn="l">
              <a:lnSpc>
                <a:spcPct val="110000"/>
              </a:lnSpc>
              <a:spcBef>
                <a:spcPts val="1400"/>
              </a:spcBef>
              <a:spcAft>
                <a:spcPts val="0"/>
              </a:spcAft>
              <a:buSzPts val="1760"/>
              <a:buChar char="•"/>
            </a:pPr>
            <a:r>
              <a:rPr lang="cs-CZ">
                <a:solidFill>
                  <a:schemeClr val="dk1"/>
                </a:solidFill>
                <a:latin typeface="Corbel"/>
                <a:ea typeface="Corbel"/>
                <a:cs typeface="Corbel"/>
                <a:sym typeface="Corbel"/>
              </a:rPr>
              <a:t>v srdci: postupně pomalejší AV vedení až jeden převod vypadne</a:t>
            </a:r>
            <a:endParaRPr sz="2200"/>
          </a:p>
          <a:p>
            <a:pPr indent="-342900" lvl="0" marL="342900" rtl="0" algn="l">
              <a:lnSpc>
                <a:spcPct val="110000"/>
              </a:lnSpc>
              <a:spcBef>
                <a:spcPts val="1400"/>
              </a:spcBef>
              <a:spcAft>
                <a:spcPts val="0"/>
              </a:spcAft>
              <a:buSzPts val="1760"/>
              <a:buChar char="•"/>
            </a:pPr>
            <a:r>
              <a:rPr lang="cs-CZ" sz="2200">
                <a:solidFill>
                  <a:schemeClr val="dk1"/>
                </a:solidFill>
                <a:latin typeface="Corbel"/>
                <a:ea typeface="Corbel"/>
                <a:cs typeface="Corbel"/>
                <a:sym typeface="Corbel"/>
              </a:rPr>
              <a:t>na EKG: </a:t>
            </a:r>
            <a:endParaRPr/>
          </a:p>
          <a:p>
            <a:pPr indent="-342899" lvl="3" marL="1120140" rtl="0" algn="l">
              <a:lnSpc>
                <a:spcPct val="110000"/>
              </a:lnSpc>
              <a:spcBef>
                <a:spcPts val="200"/>
              </a:spcBef>
              <a:spcAft>
                <a:spcPts val="0"/>
              </a:spcAft>
              <a:buSzPts val="1760"/>
              <a:buChar char="•"/>
            </a:pPr>
            <a:r>
              <a:rPr b="1" lang="cs-CZ" sz="2200">
                <a:solidFill>
                  <a:schemeClr val="dk1"/>
                </a:solidFill>
                <a:latin typeface="Corbel"/>
                <a:ea typeface="Corbel"/>
                <a:cs typeface="Corbel"/>
                <a:sym typeface="Corbel"/>
              </a:rPr>
              <a:t>nepravidelný RR </a:t>
            </a:r>
            <a:r>
              <a:rPr lang="cs-CZ" sz="2200">
                <a:solidFill>
                  <a:schemeClr val="dk1"/>
                </a:solidFill>
                <a:latin typeface="Corbel"/>
                <a:ea typeface="Corbel"/>
                <a:cs typeface="Corbel"/>
                <a:sym typeface="Corbel"/>
              </a:rPr>
              <a:t>interval</a:t>
            </a:r>
            <a:endParaRPr/>
          </a:p>
          <a:p>
            <a:pPr indent="-342899" lvl="3" marL="1120140" rtl="0" algn="l">
              <a:lnSpc>
                <a:spcPct val="110000"/>
              </a:lnSpc>
              <a:spcBef>
                <a:spcPts val="600"/>
              </a:spcBef>
              <a:spcAft>
                <a:spcPts val="0"/>
              </a:spcAft>
              <a:buSzPts val="1760"/>
              <a:buChar char="•"/>
            </a:pPr>
            <a:r>
              <a:rPr b="1" lang="cs-CZ" sz="2200">
                <a:solidFill>
                  <a:schemeClr val="dk1"/>
                </a:solidFill>
                <a:latin typeface="Corbel"/>
                <a:ea typeface="Corbel"/>
                <a:cs typeface="Corbel"/>
                <a:sym typeface="Corbel"/>
              </a:rPr>
              <a:t>PQ</a:t>
            </a:r>
            <a:r>
              <a:rPr lang="cs-CZ" sz="2200">
                <a:solidFill>
                  <a:schemeClr val="dk1"/>
                </a:solidFill>
                <a:latin typeface="Corbel"/>
                <a:ea typeface="Corbel"/>
                <a:cs typeface="Corbel"/>
                <a:sym typeface="Corbel"/>
              </a:rPr>
              <a:t> se postupně </a:t>
            </a:r>
            <a:r>
              <a:rPr b="1" lang="cs-CZ" sz="2200">
                <a:solidFill>
                  <a:schemeClr val="dk1"/>
                </a:solidFill>
                <a:latin typeface="Corbel"/>
                <a:ea typeface="Corbel"/>
                <a:cs typeface="Corbel"/>
                <a:sym typeface="Corbel"/>
              </a:rPr>
              <a:t>prodlužuje až do výpadku</a:t>
            </a:r>
            <a:endParaRPr/>
          </a:p>
          <a:p>
            <a:pPr indent="-342900" lvl="0" marL="342900" rtl="0" algn="l">
              <a:lnSpc>
                <a:spcPct val="110000"/>
              </a:lnSpc>
              <a:spcBef>
                <a:spcPts val="1800"/>
              </a:spcBef>
              <a:spcAft>
                <a:spcPts val="0"/>
              </a:spcAft>
              <a:buSzPts val="1760"/>
              <a:buChar char="•"/>
            </a:pPr>
            <a:r>
              <a:rPr lang="cs-CZ" sz="2200">
                <a:solidFill>
                  <a:schemeClr val="dk1"/>
                </a:solidFill>
                <a:latin typeface="Corbel"/>
                <a:ea typeface="Corbel"/>
                <a:cs typeface="Corbel"/>
                <a:sym typeface="Corbel"/>
              </a:rPr>
              <a:t>nejčastěji P/QRS - </a:t>
            </a:r>
            <a:r>
              <a:rPr b="1" lang="cs-CZ" sz="2200">
                <a:solidFill>
                  <a:schemeClr val="dk1"/>
                </a:solidFill>
                <a:latin typeface="Corbel"/>
                <a:ea typeface="Corbel"/>
                <a:cs typeface="Corbel"/>
                <a:sym typeface="Corbel"/>
              </a:rPr>
              <a:t>3:2, 4:3, 5:4</a:t>
            </a:r>
            <a:endParaRPr/>
          </a:p>
        </p:txBody>
      </p:sp>
      <p:sp>
        <p:nvSpPr>
          <p:cNvPr id="355" name="Google Shape;355;p21"/>
          <p:cNvSpPr txBox="1"/>
          <p:nvPr>
            <p:ph idx="2" type="body"/>
          </p:nvPr>
        </p:nvSpPr>
        <p:spPr>
          <a:xfrm>
            <a:off x="6294123" y="1069848"/>
            <a:ext cx="5166358" cy="3867912"/>
          </a:xfrm>
          <a:prstGeom prst="rect">
            <a:avLst/>
          </a:prstGeom>
          <a:solidFill>
            <a:schemeClr val="lt1"/>
          </a:solidFill>
          <a:ln cap="flat" cmpd="sng" w="19050">
            <a:solidFill>
              <a:schemeClr val="accent2"/>
            </a:solidFill>
            <a:prstDash val="solid"/>
            <a:round/>
            <a:headEnd len="sm" w="sm" type="none"/>
            <a:tailEnd len="sm" w="sm" type="none"/>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2400"/>
              <a:buNone/>
            </a:pPr>
            <a:r>
              <a:rPr b="1" lang="cs-CZ" sz="3000" u="sng">
                <a:solidFill>
                  <a:schemeClr val="dk1"/>
                </a:solidFill>
                <a:latin typeface="Corbel"/>
                <a:ea typeface="Corbel"/>
                <a:cs typeface="Corbel"/>
                <a:sym typeface="Corbel"/>
              </a:rPr>
              <a:t>Typ II -  Mobitz II</a:t>
            </a:r>
            <a:endParaRPr/>
          </a:p>
          <a:p>
            <a:pPr indent="-342900" lvl="0" marL="342900" rtl="0" algn="l">
              <a:lnSpc>
                <a:spcPct val="90000"/>
              </a:lnSpc>
              <a:spcBef>
                <a:spcPts val="1400"/>
              </a:spcBef>
              <a:spcAft>
                <a:spcPts val="0"/>
              </a:spcAft>
              <a:buSzPts val="1760"/>
              <a:buChar char="•"/>
            </a:pPr>
            <a:r>
              <a:rPr lang="cs-CZ" sz="2200">
                <a:solidFill>
                  <a:schemeClr val="dk1"/>
                </a:solidFill>
                <a:latin typeface="Corbel"/>
                <a:ea typeface="Corbel"/>
                <a:cs typeface="Corbel"/>
                <a:sym typeface="Corbel"/>
              </a:rPr>
              <a:t>v srdci: nepravidelný výpadek převodu</a:t>
            </a:r>
            <a:endParaRPr/>
          </a:p>
          <a:p>
            <a:pPr indent="-342900" lvl="0" marL="342900" rtl="0" algn="l">
              <a:lnSpc>
                <a:spcPct val="90000"/>
              </a:lnSpc>
              <a:spcBef>
                <a:spcPts val="1400"/>
              </a:spcBef>
              <a:spcAft>
                <a:spcPts val="0"/>
              </a:spcAft>
              <a:buSzPts val="1760"/>
              <a:buChar char="•"/>
            </a:pPr>
            <a:r>
              <a:rPr lang="cs-CZ">
                <a:solidFill>
                  <a:schemeClr val="dk1"/>
                </a:solidFill>
                <a:latin typeface="Corbel"/>
                <a:ea typeface="Corbel"/>
                <a:cs typeface="Corbel"/>
                <a:sym typeface="Corbel"/>
              </a:rPr>
              <a:t>na EKG: </a:t>
            </a:r>
            <a:endParaRPr sz="2200"/>
          </a:p>
          <a:p>
            <a:pPr indent="-342900" lvl="2" marL="845820" rtl="0" algn="l">
              <a:lnSpc>
                <a:spcPct val="90000"/>
              </a:lnSpc>
              <a:spcBef>
                <a:spcPts val="200"/>
              </a:spcBef>
              <a:spcAft>
                <a:spcPts val="0"/>
              </a:spcAft>
              <a:buSzPts val="1760"/>
              <a:buChar char="•"/>
            </a:pPr>
            <a:r>
              <a:rPr b="1" lang="cs-CZ" sz="2200">
                <a:solidFill>
                  <a:schemeClr val="dk1"/>
                </a:solidFill>
                <a:latin typeface="Corbel"/>
                <a:ea typeface="Corbel"/>
                <a:cs typeface="Corbel"/>
                <a:sym typeface="Corbel"/>
              </a:rPr>
              <a:t>nepřevedení P</a:t>
            </a:r>
            <a:r>
              <a:rPr lang="cs-CZ" sz="2200">
                <a:solidFill>
                  <a:schemeClr val="dk1"/>
                </a:solidFill>
                <a:latin typeface="Corbel"/>
                <a:ea typeface="Corbel"/>
                <a:cs typeface="Corbel"/>
                <a:sym typeface="Corbel"/>
              </a:rPr>
              <a:t> vlny </a:t>
            </a:r>
            <a:r>
              <a:rPr b="1" lang="cs-CZ" sz="2200">
                <a:solidFill>
                  <a:schemeClr val="dk1"/>
                </a:solidFill>
                <a:latin typeface="Corbel"/>
                <a:ea typeface="Corbel"/>
                <a:cs typeface="Corbel"/>
                <a:sym typeface="Corbel"/>
              </a:rPr>
              <a:t>bez postupného prodlužování PQ </a:t>
            </a:r>
            <a:r>
              <a:rPr lang="cs-CZ" sz="2200">
                <a:solidFill>
                  <a:schemeClr val="dk1"/>
                </a:solidFill>
                <a:latin typeface="Corbel"/>
                <a:ea typeface="Corbel"/>
                <a:cs typeface="Corbel"/>
                <a:sym typeface="Corbel"/>
              </a:rPr>
              <a:t>intervalu</a:t>
            </a:r>
            <a:endParaRPr/>
          </a:p>
          <a:p>
            <a:pPr indent="-342900" lvl="0" marL="342900" rtl="0" algn="l">
              <a:lnSpc>
                <a:spcPct val="90000"/>
              </a:lnSpc>
              <a:spcBef>
                <a:spcPts val="1800"/>
              </a:spcBef>
              <a:spcAft>
                <a:spcPts val="0"/>
              </a:spcAft>
              <a:buSzPts val="1760"/>
              <a:buChar char="•"/>
            </a:pPr>
            <a:r>
              <a:rPr b="1" lang="cs-CZ" sz="2200">
                <a:solidFill>
                  <a:schemeClr val="dk1"/>
                </a:solidFill>
                <a:latin typeface="Corbel"/>
                <a:ea typeface="Corbel"/>
                <a:cs typeface="Corbel"/>
                <a:sym typeface="Corbel"/>
              </a:rPr>
              <a:t>závažnější</a:t>
            </a:r>
            <a:r>
              <a:rPr lang="cs-CZ" sz="2200">
                <a:solidFill>
                  <a:schemeClr val="dk1"/>
                </a:solidFill>
                <a:latin typeface="Corbel"/>
                <a:ea typeface="Corbel"/>
                <a:cs typeface="Corbel"/>
                <a:sym typeface="Corbel"/>
              </a:rPr>
              <a:t> než Mobitz I – zaveden </a:t>
            </a:r>
            <a:r>
              <a:rPr lang="cs-CZ" sz="2200">
                <a:solidFill>
                  <a:srgbClr val="FF0000"/>
                </a:solidFill>
                <a:latin typeface="Corbel"/>
                <a:ea typeface="Corbel"/>
                <a:cs typeface="Corbel"/>
                <a:sym typeface="Corbel"/>
              </a:rPr>
              <a:t>pacemaker!</a:t>
            </a:r>
            <a:endParaRPr/>
          </a:p>
        </p:txBody>
      </p:sp>
      <p:pic>
        <p:nvPicPr>
          <p:cNvPr descr="https://upload.wikimedia.org/wikipedia/commons/8/88/Second_degree_heart_block.png" id="356" name="Google Shape;356;p21"/>
          <p:cNvPicPr preferRelativeResize="0"/>
          <p:nvPr/>
        </p:nvPicPr>
        <p:blipFill rotWithShape="1">
          <a:blip r:embed="rId3">
            <a:alphaModFix/>
          </a:blip>
          <a:srcRect b="69358" l="12894" r="2141" t="6989"/>
          <a:stretch/>
        </p:blipFill>
        <p:spPr>
          <a:xfrm>
            <a:off x="731517" y="4983480"/>
            <a:ext cx="5166361" cy="1239740"/>
          </a:xfrm>
          <a:prstGeom prst="rect">
            <a:avLst/>
          </a:prstGeom>
          <a:noFill/>
          <a:ln>
            <a:noFill/>
          </a:ln>
        </p:spPr>
      </p:pic>
      <p:pic>
        <p:nvPicPr>
          <p:cNvPr descr="https://upload.wikimedia.org/wikipedia/commons/8/88/Second_degree_heart_block.png" id="357" name="Google Shape;357;p21"/>
          <p:cNvPicPr preferRelativeResize="0"/>
          <p:nvPr/>
        </p:nvPicPr>
        <p:blipFill rotWithShape="1">
          <a:blip r:embed="rId3">
            <a:alphaModFix/>
          </a:blip>
          <a:srcRect b="34859" l="8328" r="2356" t="40301"/>
          <a:stretch/>
        </p:blipFill>
        <p:spPr>
          <a:xfrm>
            <a:off x="6294121" y="4983480"/>
            <a:ext cx="5166359" cy="1238482"/>
          </a:xfrm>
          <a:prstGeom prst="rect">
            <a:avLst/>
          </a:prstGeom>
          <a:noFill/>
          <a:ln>
            <a:noFill/>
          </a:ln>
        </p:spPr>
      </p:pic>
      <p:sp>
        <p:nvSpPr>
          <p:cNvPr id="358" name="Google Shape;358;p21"/>
          <p:cNvSpPr/>
          <p:nvPr/>
        </p:nvSpPr>
        <p:spPr>
          <a:xfrm>
            <a:off x="490727" y="6389075"/>
            <a:ext cx="11210544"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cs-CZ" sz="800">
                <a:solidFill>
                  <a:srgbClr val="A5A5A5"/>
                </a:solidFill>
                <a:latin typeface="Corbel"/>
                <a:ea typeface="Corbel"/>
                <a:cs typeface="Corbel"/>
                <a:sym typeface="Corbel"/>
              </a:rPr>
              <a:t>Wikipedia contributors. (2019, August 4). Second-degree atrioventricular block. In Wikipedia, The Free Encyclopedia. Retrieved 13:32, January 11, 2020, from </a:t>
            </a:r>
            <a:r>
              <a:rPr i="1" lang="cs-CZ" sz="800" u="sng">
                <a:solidFill>
                  <a:srgbClr val="A5A5A5"/>
                </a:solidFill>
                <a:latin typeface="Corbel"/>
                <a:ea typeface="Corbel"/>
                <a:cs typeface="Corbel"/>
                <a:sym typeface="Corbel"/>
                <a:hlinkClick r:id="rId4">
                  <a:extLst>
                    <a:ext uri="{A12FA001-AC4F-418D-AE19-62706E023703}">
                      <ahyp:hlinkClr val="tx"/>
                    </a:ext>
                  </a:extLst>
                </a:hlinkClick>
              </a:rPr>
              <a:t>https://en.wikipedia.org/w/index.php?title=Second-degree_atrioventricular_block&amp;oldid=909273898</a:t>
            </a:r>
            <a:endParaRPr i="1" sz="800">
              <a:solidFill>
                <a:srgbClr val="A5A5A5"/>
              </a:solidFill>
              <a:latin typeface="Corbel"/>
              <a:ea typeface="Corbel"/>
              <a:cs typeface="Corbel"/>
              <a:sym typeface="Corbe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22"/>
          <p:cNvSpPr txBox="1"/>
          <p:nvPr>
            <p:ph type="title"/>
          </p:nvPr>
        </p:nvSpPr>
        <p:spPr>
          <a:xfrm>
            <a:off x="1408176" y="256501"/>
            <a:ext cx="9875520" cy="13563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orbel"/>
              <a:buNone/>
            </a:pPr>
            <a:r>
              <a:rPr i="1" lang="cs-CZ" sz="4000"/>
              <a:t>Mobitz I vs. Mobitz II</a:t>
            </a:r>
            <a:endParaRPr/>
          </a:p>
        </p:txBody>
      </p:sp>
      <p:pic>
        <p:nvPicPr>
          <p:cNvPr descr="https://upload.wikimedia.org/wikipedia/commons/8/88/Second_degree_heart_block.png" id="365" name="Google Shape;365;p22"/>
          <p:cNvPicPr preferRelativeResize="0"/>
          <p:nvPr/>
        </p:nvPicPr>
        <p:blipFill rotWithShape="1">
          <a:blip r:embed="rId3">
            <a:alphaModFix/>
          </a:blip>
          <a:srcRect b="32613" l="0" r="0" t="0"/>
          <a:stretch/>
        </p:blipFill>
        <p:spPr>
          <a:xfrm>
            <a:off x="1812904" y="1413320"/>
            <a:ext cx="8566191" cy="4975755"/>
          </a:xfrm>
          <a:prstGeom prst="rect">
            <a:avLst/>
          </a:prstGeom>
          <a:noFill/>
          <a:ln>
            <a:noFill/>
          </a:ln>
        </p:spPr>
      </p:pic>
      <p:sp>
        <p:nvSpPr>
          <p:cNvPr id="366" name="Google Shape;366;p22"/>
          <p:cNvSpPr/>
          <p:nvPr/>
        </p:nvSpPr>
        <p:spPr>
          <a:xfrm>
            <a:off x="490727" y="6389075"/>
            <a:ext cx="11210544"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cs-CZ" sz="800">
                <a:solidFill>
                  <a:srgbClr val="A5A5A5"/>
                </a:solidFill>
                <a:latin typeface="Corbel"/>
                <a:ea typeface="Corbel"/>
                <a:cs typeface="Corbel"/>
                <a:sym typeface="Corbel"/>
              </a:rPr>
              <a:t>Wikipedia contributors. (2019, August 4). Second-degree atrioventricular block. In Wikipedia, The Free Encyclopedia. Retrieved 13:32, January 11, 2020, from </a:t>
            </a:r>
            <a:r>
              <a:rPr i="1" lang="cs-CZ" sz="800" u="sng">
                <a:solidFill>
                  <a:srgbClr val="A5A5A5"/>
                </a:solidFill>
                <a:latin typeface="Corbel"/>
                <a:ea typeface="Corbel"/>
                <a:cs typeface="Corbel"/>
                <a:sym typeface="Corbel"/>
                <a:hlinkClick r:id="rId4">
                  <a:extLst>
                    <a:ext uri="{A12FA001-AC4F-418D-AE19-62706E023703}">
                      <ahyp:hlinkClr val="tx"/>
                    </a:ext>
                  </a:extLst>
                </a:hlinkClick>
              </a:rPr>
              <a:t>https://en.wikipedia.org/w/index.php?title=Second-degree_atrioventricular_block&amp;oldid=909273898</a:t>
            </a:r>
            <a:endParaRPr i="1" sz="800">
              <a:solidFill>
                <a:srgbClr val="A5A5A5"/>
              </a:solidFill>
              <a:latin typeface="Corbel"/>
              <a:ea typeface="Corbel"/>
              <a:cs typeface="Corbel"/>
              <a:sym typeface="Corbe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23"/>
          <p:cNvSpPr txBox="1"/>
          <p:nvPr>
            <p:ph type="title"/>
          </p:nvPr>
        </p:nvSpPr>
        <p:spPr>
          <a:xfrm>
            <a:off x="1143000" y="609600"/>
            <a:ext cx="9875520" cy="13563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AV blokáda III. stupně</a:t>
            </a:r>
            <a:endParaRPr i="1"/>
          </a:p>
        </p:txBody>
      </p:sp>
      <p:sp>
        <p:nvSpPr>
          <p:cNvPr id="373" name="Google Shape;373;p23"/>
          <p:cNvSpPr txBox="1"/>
          <p:nvPr>
            <p:ph idx="1" type="body"/>
          </p:nvPr>
        </p:nvSpPr>
        <p:spPr>
          <a:xfrm>
            <a:off x="1556004" y="1762149"/>
            <a:ext cx="9079992" cy="4713601"/>
          </a:xfrm>
          <a:prstGeom prst="rect">
            <a:avLst/>
          </a:prstGeom>
          <a:noFill/>
          <a:ln>
            <a:noFill/>
          </a:ln>
        </p:spPr>
        <p:txBody>
          <a:bodyPr anchorCtr="0" anchor="t" bIns="45700" lIns="91425" spcFirstLastPara="1" rIns="91425" wrap="square" tIns="45700">
            <a:normAutofit/>
          </a:bodyPr>
          <a:lstStyle/>
          <a:p>
            <a:pPr indent="-342900" lvl="0" marL="342900" rtl="0" algn="l">
              <a:lnSpc>
                <a:spcPct val="150000"/>
              </a:lnSpc>
              <a:spcBef>
                <a:spcPts val="0"/>
              </a:spcBef>
              <a:spcAft>
                <a:spcPts val="0"/>
              </a:spcAft>
              <a:buSzPts val="1920"/>
              <a:buChar char="•"/>
            </a:pPr>
            <a:r>
              <a:rPr lang="cs-CZ" sz="2400"/>
              <a:t>AV uzel je úplně zablokovaný</a:t>
            </a:r>
            <a:endParaRPr/>
          </a:p>
          <a:p>
            <a:pPr indent="-342900" lvl="0" marL="342900" rtl="0" algn="l">
              <a:lnSpc>
                <a:spcPct val="150000"/>
              </a:lnSpc>
              <a:spcBef>
                <a:spcPts val="1400"/>
              </a:spcBef>
              <a:spcAft>
                <a:spcPts val="0"/>
              </a:spcAft>
              <a:buSzPts val="1920"/>
              <a:buChar char="•"/>
            </a:pPr>
            <a:r>
              <a:rPr lang="cs-CZ" sz="2400"/>
              <a:t>v srdci: síně a komory mají vlastní rytmus, jsou navzájem nezávislé</a:t>
            </a:r>
            <a:endParaRPr/>
          </a:p>
          <a:p>
            <a:pPr indent="-342900" lvl="0" marL="342900" rtl="0" algn="l">
              <a:lnSpc>
                <a:spcPct val="150000"/>
              </a:lnSpc>
              <a:spcBef>
                <a:spcPts val="1400"/>
              </a:spcBef>
              <a:spcAft>
                <a:spcPts val="0"/>
              </a:spcAft>
              <a:buSzPts val="1920"/>
              <a:buChar char="•"/>
            </a:pPr>
            <a:r>
              <a:rPr lang="cs-CZ" sz="2400"/>
              <a:t>na EKG:</a:t>
            </a:r>
            <a:endParaRPr/>
          </a:p>
          <a:p>
            <a:pPr indent="-342900" lvl="2" marL="845820" rtl="0" algn="l">
              <a:lnSpc>
                <a:spcPct val="150000"/>
              </a:lnSpc>
              <a:spcBef>
                <a:spcPts val="200"/>
              </a:spcBef>
              <a:spcAft>
                <a:spcPts val="0"/>
              </a:spcAft>
              <a:buSzPts val="1920"/>
              <a:buChar char="•"/>
            </a:pPr>
            <a:r>
              <a:rPr b="1" lang="cs-CZ" sz="2400"/>
              <a:t>P vlny a QRS komplex bez návaznosti </a:t>
            </a:r>
            <a:r>
              <a:rPr lang="cs-CZ" sz="2400"/>
              <a:t>– </a:t>
            </a:r>
            <a:r>
              <a:rPr b="1" lang="cs-CZ" sz="2400"/>
              <a:t>disociace</a:t>
            </a:r>
            <a:endParaRPr/>
          </a:p>
          <a:p>
            <a:pPr indent="-342900" lvl="2" marL="845820" rtl="0" algn="l">
              <a:lnSpc>
                <a:spcPct val="150000"/>
              </a:lnSpc>
              <a:spcBef>
                <a:spcPts val="600"/>
              </a:spcBef>
              <a:spcAft>
                <a:spcPts val="0"/>
              </a:spcAft>
              <a:buSzPts val="1920"/>
              <a:buChar char="•"/>
            </a:pPr>
            <a:r>
              <a:rPr b="1" lang="cs-CZ" sz="2400"/>
              <a:t>junkční</a:t>
            </a:r>
            <a:r>
              <a:rPr lang="cs-CZ" sz="2400"/>
              <a:t> alebo </a:t>
            </a:r>
            <a:r>
              <a:rPr b="1" lang="cs-CZ" sz="2400"/>
              <a:t>komorový </a:t>
            </a:r>
            <a:r>
              <a:rPr lang="cs-CZ" sz="2400"/>
              <a:t>rytmus</a:t>
            </a:r>
            <a:endParaRPr/>
          </a:p>
          <a:p>
            <a:pPr indent="-342900" lvl="2" marL="845820" rtl="0" algn="l">
              <a:lnSpc>
                <a:spcPct val="150000"/>
              </a:lnSpc>
              <a:spcBef>
                <a:spcPts val="600"/>
              </a:spcBef>
              <a:spcAft>
                <a:spcPts val="0"/>
              </a:spcAft>
              <a:buSzPts val="1920"/>
              <a:buChar char="•"/>
            </a:pPr>
            <a:r>
              <a:rPr lang="cs-CZ" sz="2400"/>
              <a:t>PP interval je konstantnější než RR interval </a:t>
            </a:r>
            <a:endParaRPr/>
          </a:p>
          <a:p>
            <a:pPr indent="-342900" lvl="2" marL="845820" rtl="0" algn="l">
              <a:lnSpc>
                <a:spcPct val="150000"/>
              </a:lnSpc>
              <a:spcBef>
                <a:spcPts val="600"/>
              </a:spcBef>
              <a:spcAft>
                <a:spcPts val="0"/>
              </a:spcAft>
              <a:buSzPts val="1920"/>
              <a:buChar char="•"/>
            </a:pPr>
            <a:r>
              <a:rPr b="1" lang="cs-CZ" sz="2400"/>
              <a:t>PQ </a:t>
            </a:r>
            <a:r>
              <a:rPr lang="cs-CZ" sz="2400"/>
              <a:t>s </a:t>
            </a:r>
            <a:r>
              <a:rPr b="1" lang="cs-CZ" sz="2400"/>
              <a:t>proměnlivou</a:t>
            </a:r>
            <a:r>
              <a:rPr lang="cs-CZ" sz="2400"/>
              <a:t> délkou</a:t>
            </a:r>
            <a:endParaRPr sz="2400"/>
          </a:p>
          <a:p>
            <a:pPr indent="0" lvl="0" marL="0" rtl="0" algn="l">
              <a:lnSpc>
                <a:spcPct val="150000"/>
              </a:lnSpc>
              <a:spcBef>
                <a:spcPts val="1800"/>
              </a:spcBef>
              <a:spcAft>
                <a:spcPts val="0"/>
              </a:spcAft>
              <a:buSzPts val="1920"/>
              <a:buNone/>
            </a:pPr>
            <a:r>
              <a:t/>
            </a:r>
            <a:endParaRPr sz="24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descr="ECG, Laddergram, 3rd degree complete av block, junctional escape rhythm, narrow qrs complexes" id="378" name="Google Shape;378;p24"/>
          <p:cNvPicPr preferRelativeResize="0"/>
          <p:nvPr/>
        </p:nvPicPr>
        <p:blipFill rotWithShape="1">
          <a:blip r:embed="rId3">
            <a:alphaModFix/>
          </a:blip>
          <a:srcRect b="0" l="0" r="0" t="0"/>
          <a:stretch/>
        </p:blipFill>
        <p:spPr>
          <a:xfrm>
            <a:off x="1922156" y="498517"/>
            <a:ext cx="8520416" cy="2730406"/>
          </a:xfrm>
          <a:prstGeom prst="rect">
            <a:avLst/>
          </a:prstGeom>
          <a:noFill/>
          <a:ln>
            <a:noFill/>
          </a:ln>
        </p:spPr>
      </p:pic>
      <p:pic>
        <p:nvPicPr>
          <p:cNvPr descr="Laddergram, ECG, 3rd degree complete av block, ventricular escape rhythm, broad qrs complexes" id="379" name="Google Shape;379;p24"/>
          <p:cNvPicPr preferRelativeResize="0"/>
          <p:nvPr/>
        </p:nvPicPr>
        <p:blipFill rotWithShape="1">
          <a:blip r:embed="rId4">
            <a:alphaModFix/>
          </a:blip>
          <a:srcRect b="0" l="0" r="0" t="0"/>
          <a:stretch/>
        </p:blipFill>
        <p:spPr>
          <a:xfrm>
            <a:off x="1922156" y="3488605"/>
            <a:ext cx="8520416" cy="2853122"/>
          </a:xfrm>
          <a:prstGeom prst="rect">
            <a:avLst/>
          </a:prstGeom>
          <a:noFill/>
          <a:ln>
            <a:noFill/>
          </a:ln>
        </p:spPr>
      </p:pic>
      <p:sp>
        <p:nvSpPr>
          <p:cNvPr id="380" name="Google Shape;380;p24"/>
          <p:cNvSpPr/>
          <p:nvPr/>
        </p:nvSpPr>
        <p:spPr>
          <a:xfrm>
            <a:off x="824484" y="6385965"/>
            <a:ext cx="10543032"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cs-CZ" sz="800">
                <a:solidFill>
                  <a:srgbClr val="A5A5A5"/>
                </a:solidFill>
                <a:latin typeface="Corbel"/>
                <a:ea typeface="Corbel"/>
                <a:cs typeface="Corbel"/>
                <a:sym typeface="Corbel"/>
              </a:rPr>
              <a:t>BLAHÚT, Peter. AV blokáda III. stupňa. TECHmED [online]. 2017 [cit. 2020-01-11]. Dostupné z: https://www.techmed.sk/ekg-a-arytmologia-kniha/</a:t>
            </a:r>
            <a:endParaRPr i="1" sz="800">
              <a:solidFill>
                <a:srgbClr val="A5A5A5"/>
              </a:solidFill>
              <a:latin typeface="Corbel"/>
              <a:ea typeface="Corbel"/>
              <a:cs typeface="Corbel"/>
              <a:sym typeface="Corbe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25"/>
          <p:cNvSpPr txBox="1"/>
          <p:nvPr>
            <p:ph idx="1" type="body"/>
          </p:nvPr>
        </p:nvSpPr>
        <p:spPr>
          <a:xfrm>
            <a:off x="1143000" y="2057400"/>
            <a:ext cx="9872871" cy="4038600"/>
          </a:xfrm>
          <a:prstGeom prst="rect">
            <a:avLst/>
          </a:prstGeom>
          <a:noFill/>
          <a:ln>
            <a:noFill/>
          </a:ln>
        </p:spPr>
        <p:txBody>
          <a:bodyPr anchorCtr="0" anchor="t" bIns="45700" lIns="91425" spcFirstLastPara="1" rIns="91425" wrap="square" tIns="45700">
            <a:normAutofit/>
          </a:bodyPr>
          <a:lstStyle/>
          <a:p>
            <a:pPr indent="-71120" lvl="0" marL="228600" rtl="0" algn="l">
              <a:lnSpc>
                <a:spcPct val="90000"/>
              </a:lnSpc>
              <a:spcBef>
                <a:spcPts val="0"/>
              </a:spcBef>
              <a:spcAft>
                <a:spcPts val="0"/>
              </a:spcAft>
              <a:buSzPts val="1760"/>
              <a:buNone/>
            </a:pPr>
            <a:r>
              <a:t/>
            </a:r>
            <a:endParaRPr/>
          </a:p>
        </p:txBody>
      </p:sp>
      <p:pic>
        <p:nvPicPr>
          <p:cNvPr descr="https://ecg.bidmc.harvard.edu/mavendata/images/case21/1350x900.gif" id="387" name="Google Shape;387;p25"/>
          <p:cNvPicPr preferRelativeResize="0"/>
          <p:nvPr/>
        </p:nvPicPr>
        <p:blipFill rotWithShape="1">
          <a:blip r:embed="rId3">
            <a:alphaModFix/>
          </a:blip>
          <a:srcRect b="0" l="0" r="0" t="0"/>
          <a:stretch/>
        </p:blipFill>
        <p:spPr>
          <a:xfrm>
            <a:off x="1371400" y="279267"/>
            <a:ext cx="9449199" cy="6299466"/>
          </a:xfrm>
          <a:prstGeom prst="rect">
            <a:avLst/>
          </a:prstGeom>
          <a:noFill/>
          <a:ln>
            <a:noFill/>
          </a:ln>
        </p:spPr>
      </p:pic>
      <p:sp>
        <p:nvSpPr>
          <p:cNvPr id="388" name="Google Shape;388;p25"/>
          <p:cNvSpPr/>
          <p:nvPr/>
        </p:nvSpPr>
        <p:spPr>
          <a:xfrm>
            <a:off x="3349752" y="6642556"/>
            <a:ext cx="6096000"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cs-CZ" sz="800" u="sng">
                <a:solidFill>
                  <a:srgbClr val="A5A5A5"/>
                </a:solidFill>
                <a:latin typeface="Corbel"/>
                <a:ea typeface="Corbel"/>
                <a:cs typeface="Corbel"/>
                <a:sym typeface="Corbel"/>
                <a:hlinkClick r:id="rId4">
                  <a:extLst>
                    <a:ext uri="{A12FA001-AC4F-418D-AE19-62706E023703}">
                      <ahyp:hlinkClr val="tx"/>
                    </a:ext>
                  </a:extLst>
                </a:hlinkClick>
              </a:rPr>
              <a:t>https://ecg.bidmc.harvard.edu/maven/dispcase.asp?ans=1&amp;rownum=20&amp;caseid=21&amp;prev=&amp;userans=&amp;buttonshow=Show+Answer</a:t>
            </a:r>
            <a:endParaRPr i="1" sz="800">
              <a:solidFill>
                <a:srgbClr val="A5A5A5"/>
              </a:solidFill>
              <a:latin typeface="Corbel"/>
              <a:ea typeface="Corbel"/>
              <a:cs typeface="Corbel"/>
              <a:sym typeface="Corbe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6"/>
          <p:cNvSpPr txBox="1"/>
          <p:nvPr>
            <p:ph type="title"/>
          </p:nvPr>
        </p:nvSpPr>
        <p:spPr>
          <a:xfrm>
            <a:off x="2275373" y="38437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C00000"/>
              </a:buClr>
              <a:buSzPts val="4400"/>
              <a:buFont typeface="Corbel"/>
              <a:buNone/>
            </a:pPr>
            <a:r>
              <a:rPr i="1" lang="cs-CZ">
                <a:solidFill>
                  <a:srgbClr val="C00000"/>
                </a:solidFill>
              </a:rPr>
              <a:t>Raménkové blokády</a:t>
            </a:r>
            <a:endParaRPr/>
          </a:p>
        </p:txBody>
      </p:sp>
      <p:sp>
        <p:nvSpPr>
          <p:cNvPr id="395" name="Google Shape;395;p26"/>
          <p:cNvSpPr txBox="1"/>
          <p:nvPr>
            <p:ph idx="1" type="body"/>
          </p:nvPr>
        </p:nvSpPr>
        <p:spPr>
          <a:xfrm>
            <a:off x="4209328" y="2157983"/>
            <a:ext cx="7733417" cy="3903293"/>
          </a:xfrm>
          <a:prstGeom prst="rect">
            <a:avLst/>
          </a:prstGeom>
          <a:noFill/>
          <a:ln>
            <a:noFill/>
          </a:ln>
        </p:spPr>
        <p:txBody>
          <a:bodyPr anchorCtr="0" anchor="t" bIns="45700" lIns="91425" spcFirstLastPara="1" rIns="91425" wrap="square" tIns="45700">
            <a:normAutofit/>
          </a:bodyPr>
          <a:lstStyle/>
          <a:p>
            <a:pPr indent="0" lvl="0" marL="0" rtl="0" algn="ctr">
              <a:lnSpc>
                <a:spcPct val="150000"/>
              </a:lnSpc>
              <a:spcBef>
                <a:spcPts val="0"/>
              </a:spcBef>
              <a:spcAft>
                <a:spcPts val="0"/>
              </a:spcAft>
              <a:buSzPts val="2240"/>
              <a:buNone/>
            </a:pPr>
            <a:r>
              <a:rPr b="1" lang="cs-CZ" sz="2800"/>
              <a:t>blok levého raménka Tawarova </a:t>
            </a:r>
            <a:r>
              <a:rPr lang="cs-CZ" sz="2800"/>
              <a:t>(BLRT/LBBB)</a:t>
            </a:r>
            <a:endParaRPr/>
          </a:p>
          <a:p>
            <a:pPr indent="0" lvl="0" marL="0" rtl="0" algn="ctr">
              <a:lnSpc>
                <a:spcPct val="150000"/>
              </a:lnSpc>
              <a:spcBef>
                <a:spcPts val="1400"/>
              </a:spcBef>
              <a:spcAft>
                <a:spcPts val="0"/>
              </a:spcAft>
              <a:buSzPts val="2240"/>
              <a:buNone/>
            </a:pPr>
            <a:r>
              <a:rPr b="1" lang="cs-CZ" sz="2800"/>
              <a:t>blok pravého raménka Tawarova </a:t>
            </a:r>
            <a:r>
              <a:rPr lang="cs-CZ" sz="2800"/>
              <a:t>(BPRT/RBBB)</a:t>
            </a:r>
            <a:endParaRPr/>
          </a:p>
          <a:p>
            <a:pPr indent="0" lvl="0" marL="0" rtl="0" algn="ctr">
              <a:lnSpc>
                <a:spcPct val="150000"/>
              </a:lnSpc>
              <a:spcBef>
                <a:spcPts val="1400"/>
              </a:spcBef>
              <a:spcAft>
                <a:spcPts val="0"/>
              </a:spcAft>
              <a:buSzPts val="2240"/>
              <a:buNone/>
            </a:pPr>
            <a:r>
              <a:rPr b="1" lang="cs-CZ" sz="2800"/>
              <a:t>levý přední hemiblok </a:t>
            </a:r>
            <a:r>
              <a:rPr lang="cs-CZ" sz="2800"/>
              <a:t>(LAH)</a:t>
            </a:r>
            <a:endParaRPr/>
          </a:p>
          <a:p>
            <a:pPr indent="0" lvl="0" marL="0" rtl="0" algn="ctr">
              <a:lnSpc>
                <a:spcPct val="150000"/>
              </a:lnSpc>
              <a:spcBef>
                <a:spcPts val="1400"/>
              </a:spcBef>
              <a:spcAft>
                <a:spcPts val="0"/>
              </a:spcAft>
              <a:buSzPts val="2240"/>
              <a:buNone/>
            </a:pPr>
            <a:r>
              <a:rPr b="1" lang="cs-CZ" sz="2800"/>
              <a:t>levý zadní hemiblok </a:t>
            </a:r>
            <a:r>
              <a:rPr lang="cs-CZ" sz="2800"/>
              <a:t>(LPH)</a:t>
            </a:r>
            <a:endParaRPr/>
          </a:p>
        </p:txBody>
      </p:sp>
      <p:pic>
        <p:nvPicPr>
          <p:cNvPr descr="Heart myocardium and electrical conduction system - anatomy and physiology" id="396" name="Google Shape;396;p26"/>
          <p:cNvPicPr preferRelativeResize="0"/>
          <p:nvPr/>
        </p:nvPicPr>
        <p:blipFill rotWithShape="1">
          <a:blip r:embed="rId3">
            <a:alphaModFix/>
          </a:blip>
          <a:srcRect b="0" l="0" r="0" t="0"/>
          <a:stretch/>
        </p:blipFill>
        <p:spPr>
          <a:xfrm>
            <a:off x="524464" y="1047157"/>
            <a:ext cx="3684864" cy="5097395"/>
          </a:xfrm>
          <a:prstGeom prst="rect">
            <a:avLst/>
          </a:prstGeom>
          <a:noFill/>
          <a:ln>
            <a:noFill/>
          </a:ln>
        </p:spPr>
      </p:pic>
      <p:sp>
        <p:nvSpPr>
          <p:cNvPr id="397" name="Google Shape;397;p26"/>
          <p:cNvSpPr/>
          <p:nvPr/>
        </p:nvSpPr>
        <p:spPr>
          <a:xfrm>
            <a:off x="213360" y="6399529"/>
            <a:ext cx="6507480" cy="2195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800">
                <a:solidFill>
                  <a:srgbClr val="A5A5A5"/>
                </a:solidFill>
                <a:latin typeface="Corbel"/>
                <a:ea typeface="Corbel"/>
                <a:cs typeface="Corbel"/>
                <a:sym typeface="Corbel"/>
              </a:rPr>
              <a:t>BLAHÚT, Peter. Prevodový systém srdca. </a:t>
            </a:r>
            <a:r>
              <a:rPr i="1" lang="cs-CZ" sz="800">
                <a:solidFill>
                  <a:srgbClr val="A5A5A5"/>
                </a:solidFill>
                <a:latin typeface="Corbel"/>
                <a:ea typeface="Corbel"/>
                <a:cs typeface="Corbel"/>
                <a:sym typeface="Corbel"/>
              </a:rPr>
              <a:t>TECHmED</a:t>
            </a:r>
            <a:r>
              <a:rPr lang="cs-CZ" sz="800">
                <a:solidFill>
                  <a:srgbClr val="A5A5A5"/>
                </a:solidFill>
                <a:latin typeface="Corbel"/>
                <a:ea typeface="Corbel"/>
                <a:cs typeface="Corbel"/>
                <a:sym typeface="Corbel"/>
              </a:rPr>
              <a:t> [online]. 2017 [cit. 2020-01-11]. Dostupné z: https://www.techmed.sk/ekg-a-arytmologia-kniha/</a:t>
            </a:r>
            <a:endParaRPr sz="800">
              <a:solidFill>
                <a:srgbClr val="A5A5A5"/>
              </a:solidFill>
              <a:latin typeface="Corbel"/>
              <a:ea typeface="Corbel"/>
              <a:cs typeface="Corbel"/>
              <a:sym typeface="Corbe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27"/>
          <p:cNvSpPr txBox="1"/>
          <p:nvPr>
            <p:ph type="title"/>
          </p:nvPr>
        </p:nvSpPr>
        <p:spPr>
          <a:xfrm>
            <a:off x="427482" y="38214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73737"/>
              </a:buClr>
              <a:buSzPts val="4000"/>
              <a:buFont typeface="Corbel"/>
              <a:buNone/>
            </a:pPr>
            <a:r>
              <a:rPr i="1" lang="cs-CZ" sz="4000">
                <a:solidFill>
                  <a:srgbClr val="373737"/>
                </a:solidFill>
              </a:rPr>
              <a:t>Blokáda levého raménka (BLRT)</a:t>
            </a:r>
            <a:endParaRPr i="1" sz="5400">
              <a:solidFill>
                <a:srgbClr val="373737"/>
              </a:solidFill>
            </a:endParaRPr>
          </a:p>
        </p:txBody>
      </p:sp>
      <p:sp>
        <p:nvSpPr>
          <p:cNvPr id="404" name="Google Shape;404;p27"/>
          <p:cNvSpPr txBox="1"/>
          <p:nvPr>
            <p:ph idx="1" type="body"/>
          </p:nvPr>
        </p:nvSpPr>
        <p:spPr>
          <a:xfrm>
            <a:off x="1123987" y="1707706"/>
            <a:ext cx="5176229" cy="4526991"/>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20000"/>
              </a:lnSpc>
              <a:spcBef>
                <a:spcPts val="0"/>
              </a:spcBef>
              <a:spcAft>
                <a:spcPts val="0"/>
              </a:spcAft>
              <a:buSzPct val="80000"/>
              <a:buNone/>
            </a:pPr>
            <a:r>
              <a:rPr lang="cs-CZ" sz="9600" u="sng"/>
              <a:t>Depolarizace:</a:t>
            </a:r>
            <a:endParaRPr sz="9600"/>
          </a:p>
          <a:p>
            <a:pPr indent="0" lvl="1" marL="228600" rtl="0" algn="l">
              <a:lnSpc>
                <a:spcPct val="120000"/>
              </a:lnSpc>
              <a:spcBef>
                <a:spcPts val="200"/>
              </a:spcBef>
              <a:spcAft>
                <a:spcPts val="0"/>
              </a:spcAft>
              <a:buSzPct val="79999"/>
              <a:buNone/>
            </a:pPr>
            <a:r>
              <a:rPr lang="cs-CZ" sz="9400"/>
              <a:t>1. septum </a:t>
            </a:r>
            <a:r>
              <a:rPr b="1" lang="cs-CZ" sz="9400"/>
              <a:t>zprava doleva</a:t>
            </a:r>
            <a:endParaRPr/>
          </a:p>
          <a:p>
            <a:pPr indent="0" lvl="1" marL="228600" rtl="0" algn="l">
              <a:lnSpc>
                <a:spcPct val="120000"/>
              </a:lnSpc>
              <a:spcBef>
                <a:spcPts val="600"/>
              </a:spcBef>
              <a:spcAft>
                <a:spcPts val="0"/>
              </a:spcAft>
              <a:buSzPct val="79999"/>
              <a:buNone/>
            </a:pPr>
            <a:r>
              <a:rPr lang="cs-CZ" sz="9400"/>
              <a:t>2. prvně </a:t>
            </a:r>
            <a:r>
              <a:rPr b="1" lang="cs-CZ" sz="9400"/>
              <a:t>pravá komora </a:t>
            </a:r>
            <a:r>
              <a:rPr lang="cs-CZ" sz="9400"/>
              <a:t>s hrotem</a:t>
            </a:r>
            <a:endParaRPr/>
          </a:p>
          <a:p>
            <a:pPr indent="0" lvl="1" marL="228600" rtl="0" algn="l">
              <a:lnSpc>
                <a:spcPct val="120000"/>
              </a:lnSpc>
              <a:spcBef>
                <a:spcPts val="600"/>
              </a:spcBef>
              <a:spcAft>
                <a:spcPts val="0"/>
              </a:spcAft>
              <a:buSzPct val="79999"/>
              <a:buNone/>
            </a:pPr>
            <a:r>
              <a:rPr lang="cs-CZ" sz="9400"/>
              <a:t>3. </a:t>
            </a:r>
            <a:r>
              <a:rPr b="1" lang="cs-CZ" sz="9400"/>
              <a:t>levá komora </a:t>
            </a:r>
            <a:r>
              <a:rPr lang="cs-CZ" sz="9400"/>
              <a:t>jako poslední</a:t>
            </a:r>
            <a:endParaRPr/>
          </a:p>
          <a:p>
            <a:pPr indent="0" lvl="0" marL="0" rtl="0" algn="l">
              <a:lnSpc>
                <a:spcPct val="120000"/>
              </a:lnSpc>
              <a:spcBef>
                <a:spcPts val="1800"/>
              </a:spcBef>
              <a:spcAft>
                <a:spcPts val="0"/>
              </a:spcAft>
              <a:buSzPct val="80000"/>
              <a:buNone/>
            </a:pPr>
            <a:r>
              <a:rPr lang="cs-CZ" sz="9600" u="sng"/>
              <a:t>Na EKG:</a:t>
            </a:r>
            <a:endParaRPr/>
          </a:p>
          <a:p>
            <a:pPr indent="0" lvl="1" marL="228600" rtl="0" algn="l">
              <a:lnSpc>
                <a:spcPct val="120000"/>
              </a:lnSpc>
              <a:spcBef>
                <a:spcPts val="200"/>
              </a:spcBef>
              <a:spcAft>
                <a:spcPts val="0"/>
              </a:spcAft>
              <a:buSzPct val="80000"/>
              <a:buNone/>
            </a:pPr>
            <a:r>
              <a:rPr b="1" lang="cs-CZ" sz="11200">
                <a:solidFill>
                  <a:srgbClr val="FF0000"/>
                </a:solidFill>
              </a:rPr>
              <a:t>rozšířený QRS </a:t>
            </a:r>
            <a:r>
              <a:rPr b="1" lang="cs-CZ" sz="8000">
                <a:solidFill>
                  <a:srgbClr val="FF0000"/>
                </a:solidFill>
              </a:rPr>
              <a:t>(&gt; 110 ms)</a:t>
            </a:r>
            <a:endParaRPr/>
          </a:p>
          <a:p>
            <a:pPr indent="0" lvl="1" marL="228600" rtl="0" algn="l">
              <a:lnSpc>
                <a:spcPct val="120000"/>
              </a:lnSpc>
              <a:spcBef>
                <a:spcPts val="600"/>
              </a:spcBef>
              <a:spcAft>
                <a:spcPts val="0"/>
              </a:spcAft>
              <a:buSzPct val="80000"/>
              <a:buNone/>
            </a:pPr>
            <a:r>
              <a:rPr lang="cs-CZ" sz="11200"/>
              <a:t>dominantní S kmit v </a:t>
            </a:r>
            <a:r>
              <a:rPr b="1" lang="cs-CZ" sz="11200">
                <a:solidFill>
                  <a:srgbClr val="FF0000"/>
                </a:solidFill>
              </a:rPr>
              <a:t>V1 = rS</a:t>
            </a:r>
            <a:endParaRPr b="1" sz="11200">
              <a:solidFill>
                <a:srgbClr val="FF0000"/>
              </a:solidFill>
            </a:endParaRPr>
          </a:p>
          <a:p>
            <a:pPr indent="0" lvl="1" marL="228600" rtl="0" algn="l">
              <a:lnSpc>
                <a:spcPct val="120000"/>
              </a:lnSpc>
              <a:spcBef>
                <a:spcPts val="600"/>
              </a:spcBef>
              <a:spcAft>
                <a:spcPts val="0"/>
              </a:spcAft>
              <a:buSzPct val="80000"/>
              <a:buNone/>
            </a:pPr>
            <a:r>
              <a:rPr b="1" lang="cs-CZ" sz="11200">
                <a:solidFill>
                  <a:srgbClr val="FF0000"/>
                </a:solidFill>
              </a:rPr>
              <a:t>RR´</a:t>
            </a:r>
            <a:r>
              <a:rPr b="1" lang="cs-CZ" sz="11200"/>
              <a:t> </a:t>
            </a:r>
            <a:r>
              <a:rPr lang="cs-CZ" sz="11200"/>
              <a:t>kmit vo </a:t>
            </a:r>
            <a:r>
              <a:rPr b="1" lang="cs-CZ" sz="11200">
                <a:solidFill>
                  <a:srgbClr val="FF0000"/>
                </a:solidFill>
              </a:rPr>
              <a:t>V6 </a:t>
            </a:r>
            <a:r>
              <a:rPr lang="cs-CZ" sz="11200"/>
              <a:t>(„obraz M“)</a:t>
            </a:r>
            <a:endParaRPr/>
          </a:p>
          <a:p>
            <a:pPr indent="0" lvl="1" marL="228600" rtl="0" algn="l">
              <a:lnSpc>
                <a:spcPct val="120000"/>
              </a:lnSpc>
              <a:spcBef>
                <a:spcPts val="600"/>
              </a:spcBef>
              <a:spcAft>
                <a:spcPts val="0"/>
              </a:spcAft>
              <a:buSzPct val="80000"/>
              <a:buNone/>
            </a:pPr>
            <a:r>
              <a:rPr lang="cs-CZ" sz="11200"/>
              <a:t>diskonkordantní vlny T</a:t>
            </a:r>
            <a:endParaRPr/>
          </a:p>
          <a:p>
            <a:pPr indent="0" lvl="1" marL="228600" rtl="0" algn="l">
              <a:lnSpc>
                <a:spcPct val="120000"/>
              </a:lnSpc>
              <a:spcBef>
                <a:spcPts val="600"/>
              </a:spcBef>
              <a:spcAft>
                <a:spcPts val="0"/>
              </a:spcAft>
              <a:buSzPct val="80000"/>
              <a:buNone/>
            </a:pPr>
            <a:r>
              <a:t/>
            </a:r>
            <a:endParaRPr b="1" sz="11200"/>
          </a:p>
        </p:txBody>
      </p:sp>
      <p:pic>
        <p:nvPicPr>
          <p:cNvPr descr="Soubor:Left bundle branch block ECG characteristics.png" id="405" name="Google Shape;405;p27"/>
          <p:cNvPicPr preferRelativeResize="0"/>
          <p:nvPr/>
        </p:nvPicPr>
        <p:blipFill rotWithShape="1">
          <a:blip r:embed="rId3">
            <a:alphaModFix/>
          </a:blip>
          <a:srcRect b="0" l="0" r="0" t="14932"/>
          <a:stretch/>
        </p:blipFill>
        <p:spPr>
          <a:xfrm>
            <a:off x="7514832" y="667510"/>
            <a:ext cx="4116336" cy="4442319"/>
          </a:xfrm>
          <a:prstGeom prst="rect">
            <a:avLst/>
          </a:prstGeom>
          <a:noFill/>
          <a:ln>
            <a:noFill/>
          </a:ln>
        </p:spPr>
      </p:pic>
      <p:sp>
        <p:nvSpPr>
          <p:cNvPr id="406" name="Google Shape;406;p27"/>
          <p:cNvSpPr txBox="1"/>
          <p:nvPr/>
        </p:nvSpPr>
        <p:spPr>
          <a:xfrm>
            <a:off x="6488515" y="5458968"/>
            <a:ext cx="4840901" cy="775729"/>
          </a:xfrm>
          <a:prstGeom prst="rect">
            <a:avLst/>
          </a:prstGeom>
          <a:noFill/>
          <a:ln cap="flat" cmpd="sng" w="9525">
            <a:solidFill>
              <a:srgbClr val="FF00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40"/>
              <a:buFont typeface="Corbel"/>
              <a:buNone/>
            </a:pPr>
            <a:r>
              <a:rPr i="1" lang="cs-CZ" sz="1800">
                <a:solidFill>
                  <a:schemeClr val="dk1"/>
                </a:solidFill>
                <a:latin typeface="Corbel"/>
                <a:ea typeface="Corbel"/>
                <a:cs typeface="Corbel"/>
                <a:sym typeface="Corbel"/>
              </a:rPr>
              <a:t>POZOR!: kompletní BLRT brání diagnostice </a:t>
            </a:r>
            <a:r>
              <a:rPr b="1" i="1" lang="cs-CZ" sz="1800">
                <a:solidFill>
                  <a:schemeClr val="dk1"/>
                </a:solidFill>
                <a:latin typeface="Corbel"/>
                <a:ea typeface="Corbel"/>
                <a:cs typeface="Corbel"/>
                <a:sym typeface="Corbel"/>
              </a:rPr>
              <a:t>AIM</a:t>
            </a:r>
            <a:r>
              <a:rPr i="1" lang="cs-CZ" sz="1800">
                <a:solidFill>
                  <a:schemeClr val="dk1"/>
                </a:solidFill>
                <a:latin typeface="Corbel"/>
                <a:ea typeface="Corbel"/>
                <a:cs typeface="Corbel"/>
                <a:sym typeface="Corbel"/>
              </a:rPr>
              <a:t>, proto je vždy nutné na to myslet </a:t>
            </a:r>
            <a:r>
              <a:rPr i="1" lang="cs-CZ" sz="1800" u="sng">
                <a:solidFill>
                  <a:srgbClr val="FF00FF"/>
                </a:solidFill>
                <a:latin typeface="Corbel"/>
                <a:ea typeface="Corbel"/>
                <a:cs typeface="Corbel"/>
                <a:sym typeface="Corbel"/>
              </a:rPr>
              <a:t>při obraze </a:t>
            </a:r>
            <a:r>
              <a:rPr b="1" i="1" lang="cs-CZ" sz="1800" u="sng">
                <a:solidFill>
                  <a:srgbClr val="FF00FF"/>
                </a:solidFill>
                <a:latin typeface="Corbel"/>
                <a:ea typeface="Corbel"/>
                <a:cs typeface="Corbel"/>
                <a:sym typeface="Corbel"/>
              </a:rPr>
              <a:t>BLRT neznámého stáří </a:t>
            </a:r>
            <a:r>
              <a:rPr i="1" lang="cs-CZ" sz="1800" u="sng">
                <a:solidFill>
                  <a:srgbClr val="FF00FF"/>
                </a:solidFill>
                <a:latin typeface="Corbel"/>
                <a:ea typeface="Corbel"/>
                <a:cs typeface="Corbel"/>
                <a:sym typeface="Corbel"/>
              </a:rPr>
              <a:t>s </a:t>
            </a:r>
            <a:r>
              <a:rPr b="1" i="1" lang="cs-CZ" sz="1800" u="sng">
                <a:solidFill>
                  <a:srgbClr val="FF00FF"/>
                </a:solidFill>
                <a:latin typeface="Corbel"/>
                <a:ea typeface="Corbel"/>
                <a:cs typeface="Corbel"/>
                <a:sym typeface="Corbel"/>
              </a:rPr>
              <a:t>bolestí na hrudi</a:t>
            </a:r>
            <a:r>
              <a:rPr b="1" i="1" lang="cs-CZ" sz="1800">
                <a:solidFill>
                  <a:srgbClr val="FF00FF"/>
                </a:solidFill>
                <a:latin typeface="Corbel"/>
                <a:ea typeface="Corbel"/>
                <a:cs typeface="Corbel"/>
                <a:sym typeface="Corbel"/>
              </a:rPr>
              <a:t>!</a:t>
            </a:r>
            <a:endParaRPr/>
          </a:p>
        </p:txBody>
      </p:sp>
      <p:sp>
        <p:nvSpPr>
          <p:cNvPr id="407" name="Google Shape;407;p27"/>
          <p:cNvSpPr txBox="1"/>
          <p:nvPr>
            <p:ph idx="2" type="body"/>
          </p:nvPr>
        </p:nvSpPr>
        <p:spPr>
          <a:xfrm>
            <a:off x="2258793" y="6406975"/>
            <a:ext cx="8082846" cy="148444"/>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SzPct val="80000"/>
              <a:buNone/>
            </a:pPr>
            <a:r>
              <a:rPr i="1" lang="cs-CZ" sz="3200">
                <a:solidFill>
                  <a:srgbClr val="A5A5A5"/>
                </a:solidFill>
              </a:rPr>
              <a:t>Soubor:Left bundle branch block ECG characteristics.png – WikiSkripta. [online]. Dostupné z: </a:t>
            </a:r>
            <a:r>
              <a:rPr i="1" lang="cs-CZ" sz="3200" u="sng">
                <a:solidFill>
                  <a:srgbClr val="A5A5A5"/>
                </a:solidFill>
                <a:hlinkClick r:id="rId4">
                  <a:extLst>
                    <a:ext uri="{A12FA001-AC4F-418D-AE19-62706E023703}">
                      <ahyp:hlinkClr val="tx"/>
                    </a:ext>
                  </a:extLst>
                </a:hlinkClick>
              </a:rPr>
              <a:t>http://www.wikiskripta.eu/index.php/Soubor:Left_bundle_branch_block_ECG_characteristics.png</a:t>
            </a:r>
            <a:endParaRPr i="1" sz="3200">
              <a:solidFill>
                <a:srgbClr val="A5A5A5"/>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g2cf527ae286_0_0"/>
          <p:cNvPicPr preferRelativeResize="0"/>
          <p:nvPr/>
        </p:nvPicPr>
        <p:blipFill>
          <a:blip r:embed="rId3">
            <a:alphaModFix/>
          </a:blip>
          <a:stretch>
            <a:fillRect/>
          </a:stretch>
        </p:blipFill>
        <p:spPr>
          <a:xfrm>
            <a:off x="2555550" y="445950"/>
            <a:ext cx="6857575" cy="59661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28"/>
          <p:cNvSpPr txBox="1"/>
          <p:nvPr>
            <p:ph idx="1" type="body"/>
          </p:nvPr>
        </p:nvSpPr>
        <p:spPr>
          <a:xfrm>
            <a:off x="831226" y="1817158"/>
            <a:ext cx="6272307" cy="435133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920"/>
              <a:buNone/>
            </a:pPr>
            <a:r>
              <a:rPr lang="cs-CZ" sz="2400" u="sng"/>
              <a:t>Depolarizace:</a:t>
            </a:r>
            <a:endParaRPr/>
          </a:p>
          <a:p>
            <a:pPr indent="0" lvl="1" marL="228600" rtl="0" algn="l">
              <a:lnSpc>
                <a:spcPct val="100000"/>
              </a:lnSpc>
              <a:spcBef>
                <a:spcPts val="200"/>
              </a:spcBef>
              <a:spcAft>
                <a:spcPts val="0"/>
              </a:spcAft>
              <a:buSzPts val="1920"/>
              <a:buNone/>
            </a:pPr>
            <a:r>
              <a:rPr lang="cs-CZ" sz="2400"/>
              <a:t>1. septum </a:t>
            </a:r>
            <a:r>
              <a:rPr b="1" lang="cs-CZ" sz="2400"/>
              <a:t>zleva doprava</a:t>
            </a:r>
            <a:endParaRPr/>
          </a:p>
          <a:p>
            <a:pPr indent="0" lvl="1" marL="228600" rtl="0" algn="l">
              <a:lnSpc>
                <a:spcPct val="100000"/>
              </a:lnSpc>
              <a:spcBef>
                <a:spcPts val="600"/>
              </a:spcBef>
              <a:spcAft>
                <a:spcPts val="0"/>
              </a:spcAft>
              <a:buSzPts val="1920"/>
              <a:buNone/>
            </a:pPr>
            <a:r>
              <a:rPr lang="cs-CZ" sz="2400"/>
              <a:t>2. </a:t>
            </a:r>
            <a:r>
              <a:rPr b="1" lang="cs-CZ" sz="2400"/>
              <a:t>levá komora</a:t>
            </a:r>
            <a:endParaRPr/>
          </a:p>
          <a:p>
            <a:pPr indent="0" lvl="1" marL="228600" rtl="0" algn="l">
              <a:lnSpc>
                <a:spcPct val="100000"/>
              </a:lnSpc>
              <a:spcBef>
                <a:spcPts val="600"/>
              </a:spcBef>
              <a:spcAft>
                <a:spcPts val="0"/>
              </a:spcAft>
              <a:buSzPts val="1920"/>
              <a:buNone/>
            </a:pPr>
            <a:r>
              <a:rPr lang="cs-CZ" sz="2400"/>
              <a:t>3. </a:t>
            </a:r>
            <a:r>
              <a:rPr b="1" lang="cs-CZ" sz="2400"/>
              <a:t>pravá komora</a:t>
            </a:r>
            <a:endParaRPr/>
          </a:p>
          <a:p>
            <a:pPr indent="0" lvl="0" marL="0" rtl="0" algn="l">
              <a:lnSpc>
                <a:spcPct val="100000"/>
              </a:lnSpc>
              <a:spcBef>
                <a:spcPts val="1800"/>
              </a:spcBef>
              <a:spcAft>
                <a:spcPts val="0"/>
              </a:spcAft>
              <a:buSzPts val="1920"/>
              <a:buNone/>
            </a:pPr>
            <a:r>
              <a:rPr lang="cs-CZ" sz="2400" u="sng"/>
              <a:t>Na EKG:</a:t>
            </a:r>
            <a:endParaRPr/>
          </a:p>
          <a:p>
            <a:pPr indent="0" lvl="1" marL="228600" rtl="0" algn="l">
              <a:lnSpc>
                <a:spcPct val="100000"/>
              </a:lnSpc>
              <a:spcBef>
                <a:spcPts val="200"/>
              </a:spcBef>
              <a:spcAft>
                <a:spcPts val="0"/>
              </a:spcAft>
              <a:buSzPts val="2240"/>
              <a:buNone/>
            </a:pPr>
            <a:r>
              <a:rPr b="1" lang="cs-CZ" sz="2800">
                <a:solidFill>
                  <a:srgbClr val="FF0000"/>
                </a:solidFill>
              </a:rPr>
              <a:t>rozšířený QRS </a:t>
            </a:r>
            <a:r>
              <a:rPr b="1" lang="cs-CZ">
                <a:solidFill>
                  <a:srgbClr val="FF0000"/>
                </a:solidFill>
              </a:rPr>
              <a:t>(&gt; 110 ms)</a:t>
            </a:r>
            <a:endParaRPr/>
          </a:p>
          <a:p>
            <a:pPr indent="0" lvl="1" marL="228600" rtl="0" algn="l">
              <a:lnSpc>
                <a:spcPct val="100000"/>
              </a:lnSpc>
              <a:spcBef>
                <a:spcPts val="600"/>
              </a:spcBef>
              <a:spcAft>
                <a:spcPts val="0"/>
              </a:spcAft>
              <a:buSzPts val="2240"/>
              <a:buNone/>
            </a:pPr>
            <a:r>
              <a:rPr b="1" lang="cs-CZ" sz="2800">
                <a:solidFill>
                  <a:srgbClr val="FF0000"/>
                </a:solidFill>
              </a:rPr>
              <a:t>rSR´ </a:t>
            </a:r>
            <a:r>
              <a:rPr lang="cs-CZ" sz="2800">
                <a:solidFill>
                  <a:srgbClr val="FF0000"/>
                </a:solidFill>
              </a:rPr>
              <a:t>ve </a:t>
            </a:r>
            <a:r>
              <a:rPr b="1" lang="cs-CZ" sz="2800">
                <a:solidFill>
                  <a:srgbClr val="FF0000"/>
                </a:solidFill>
              </a:rPr>
              <a:t>V1</a:t>
            </a:r>
            <a:r>
              <a:rPr lang="cs-CZ" sz="2800"/>
              <a:t>, T negativní</a:t>
            </a:r>
            <a:endParaRPr sz="2800">
              <a:solidFill>
                <a:srgbClr val="FF0000"/>
              </a:solidFill>
            </a:endParaRPr>
          </a:p>
          <a:p>
            <a:pPr indent="0" lvl="1" marL="228600" rtl="0" algn="l">
              <a:lnSpc>
                <a:spcPct val="100000"/>
              </a:lnSpc>
              <a:spcBef>
                <a:spcPts val="600"/>
              </a:spcBef>
              <a:spcAft>
                <a:spcPts val="0"/>
              </a:spcAft>
              <a:buSzPts val="2240"/>
              <a:buNone/>
            </a:pPr>
            <a:r>
              <a:rPr b="1" lang="cs-CZ" sz="2800"/>
              <a:t>hluboký</a:t>
            </a:r>
            <a:r>
              <a:rPr lang="cs-CZ" sz="2800"/>
              <a:t> a </a:t>
            </a:r>
            <a:r>
              <a:rPr b="1" lang="cs-CZ" sz="2800"/>
              <a:t>široký</a:t>
            </a:r>
            <a:r>
              <a:rPr lang="cs-CZ" sz="2800"/>
              <a:t> </a:t>
            </a:r>
            <a:r>
              <a:rPr b="1" lang="cs-CZ" sz="2800"/>
              <a:t>kmit</a:t>
            </a:r>
            <a:r>
              <a:rPr lang="cs-CZ" sz="2800"/>
              <a:t> </a:t>
            </a:r>
            <a:r>
              <a:rPr b="1" lang="cs-CZ" sz="2800"/>
              <a:t>S</a:t>
            </a:r>
            <a:r>
              <a:rPr lang="cs-CZ" sz="2800"/>
              <a:t> ve </a:t>
            </a:r>
            <a:r>
              <a:rPr b="1" lang="cs-CZ" sz="2800">
                <a:solidFill>
                  <a:srgbClr val="FF0000"/>
                </a:solidFill>
              </a:rPr>
              <a:t>V6 (qRS)</a:t>
            </a:r>
            <a:r>
              <a:rPr lang="cs-CZ" sz="2800"/>
              <a:t>, T pozitivní</a:t>
            </a:r>
            <a:endParaRPr/>
          </a:p>
        </p:txBody>
      </p:sp>
      <p:pic>
        <p:nvPicPr>
          <p:cNvPr id="414" name="Google Shape;414;p28"/>
          <p:cNvPicPr preferRelativeResize="0"/>
          <p:nvPr>
            <p:ph idx="2" type="body"/>
          </p:nvPr>
        </p:nvPicPr>
        <p:blipFill rotWithShape="1">
          <a:blip r:embed="rId3">
            <a:alphaModFix/>
          </a:blip>
          <a:srcRect b="0" l="0" r="0" t="16458"/>
          <a:stretch/>
        </p:blipFill>
        <p:spPr>
          <a:xfrm>
            <a:off x="7391758" y="1298448"/>
            <a:ext cx="4205882" cy="4614016"/>
          </a:xfrm>
          <a:prstGeom prst="rect">
            <a:avLst/>
          </a:prstGeom>
          <a:noFill/>
          <a:ln>
            <a:noFill/>
          </a:ln>
        </p:spPr>
      </p:pic>
      <p:sp>
        <p:nvSpPr>
          <p:cNvPr id="415" name="Google Shape;415;p28"/>
          <p:cNvSpPr txBox="1"/>
          <p:nvPr>
            <p:ph type="title"/>
          </p:nvPr>
        </p:nvSpPr>
        <p:spPr>
          <a:xfrm>
            <a:off x="418246" y="38214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73737"/>
              </a:buClr>
              <a:buSzPts val="4000"/>
              <a:buFont typeface="Corbel"/>
              <a:buNone/>
            </a:pPr>
            <a:r>
              <a:rPr i="1" lang="cs-CZ" sz="4000">
                <a:solidFill>
                  <a:srgbClr val="373737"/>
                </a:solidFill>
              </a:rPr>
              <a:t>Blokáda pravého raménka (BPRT)</a:t>
            </a:r>
            <a:endParaRPr i="1" sz="5400">
              <a:solidFill>
                <a:srgbClr val="373737"/>
              </a:solidFill>
            </a:endParaRPr>
          </a:p>
        </p:txBody>
      </p:sp>
      <p:sp>
        <p:nvSpPr>
          <p:cNvPr id="416" name="Google Shape;416;p28"/>
          <p:cNvSpPr/>
          <p:nvPr/>
        </p:nvSpPr>
        <p:spPr>
          <a:xfrm>
            <a:off x="2063784" y="6368135"/>
            <a:ext cx="8064432"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800">
                <a:solidFill>
                  <a:srgbClr val="A5A5A5"/>
                </a:solidFill>
                <a:latin typeface="Corbel"/>
                <a:ea typeface="Corbel"/>
                <a:cs typeface="Corbel"/>
                <a:sym typeface="Corbel"/>
              </a:rPr>
              <a:t>Soubor:Right bundle branch block ECG characteristics.png – WikiSkripta. [online]. Dostupné z: </a:t>
            </a:r>
            <a:r>
              <a:rPr i="1" lang="cs-CZ" sz="800" u="sng">
                <a:solidFill>
                  <a:srgbClr val="A5A5A5"/>
                </a:solidFill>
                <a:latin typeface="Corbel"/>
                <a:ea typeface="Corbel"/>
                <a:cs typeface="Corbel"/>
                <a:sym typeface="Corbel"/>
                <a:hlinkClick r:id="rId4">
                  <a:extLst>
                    <a:ext uri="{A12FA001-AC4F-418D-AE19-62706E023703}">
                      <ahyp:hlinkClr val="tx"/>
                    </a:ext>
                  </a:extLst>
                </a:hlinkClick>
              </a:rPr>
              <a:t>http://www.wikiskripta.eu/index.php/Soubor:Right_bundle_branch_block_ECG_characteristics.png</a:t>
            </a:r>
            <a:endParaRPr i="1" sz="800">
              <a:solidFill>
                <a:srgbClr val="A5A5A5"/>
              </a:solidFill>
              <a:latin typeface="Corbel"/>
              <a:ea typeface="Corbel"/>
              <a:cs typeface="Corbel"/>
              <a:sym typeface="Corbe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29"/>
          <p:cNvSpPr txBox="1"/>
          <p:nvPr>
            <p:ph type="title"/>
          </p:nvPr>
        </p:nvSpPr>
        <p:spPr>
          <a:xfrm>
            <a:off x="1143000" y="258580"/>
            <a:ext cx="9875520" cy="13563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Hemibloky</a:t>
            </a:r>
            <a:endParaRPr i="1"/>
          </a:p>
        </p:txBody>
      </p:sp>
      <p:sp>
        <p:nvSpPr>
          <p:cNvPr id="422" name="Google Shape;422;p29"/>
          <p:cNvSpPr txBox="1"/>
          <p:nvPr>
            <p:ph idx="1" type="body"/>
          </p:nvPr>
        </p:nvSpPr>
        <p:spPr>
          <a:xfrm>
            <a:off x="1142998" y="1436101"/>
            <a:ext cx="4754880" cy="777240"/>
          </a:xfrm>
          <a:prstGeom prst="rect">
            <a:avLst/>
          </a:prstGeom>
          <a:solidFill>
            <a:schemeClr val="lt1"/>
          </a:solidFill>
          <a:ln cap="flat" cmpd="sng" w="19050">
            <a:solidFill>
              <a:schemeClr val="accent3"/>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920"/>
              <a:buNone/>
            </a:pPr>
            <a:r>
              <a:rPr i="1" lang="cs-CZ">
                <a:solidFill>
                  <a:schemeClr val="dk1"/>
                </a:solidFill>
                <a:latin typeface="Corbel"/>
                <a:ea typeface="Corbel"/>
                <a:cs typeface="Corbel"/>
                <a:sym typeface="Corbel"/>
              </a:rPr>
              <a:t>Levý přední hemiblok (LAH)</a:t>
            </a:r>
            <a:endParaRPr/>
          </a:p>
        </p:txBody>
      </p:sp>
      <p:sp>
        <p:nvSpPr>
          <p:cNvPr id="423" name="Google Shape;423;p29"/>
          <p:cNvSpPr txBox="1"/>
          <p:nvPr>
            <p:ph idx="2" type="body"/>
          </p:nvPr>
        </p:nvSpPr>
        <p:spPr>
          <a:xfrm>
            <a:off x="1137879" y="2328925"/>
            <a:ext cx="4754880" cy="3383280"/>
          </a:xfrm>
          <a:prstGeom prst="rect">
            <a:avLst/>
          </a:prstGeom>
          <a:noFill/>
          <a:ln>
            <a:noFill/>
          </a:ln>
        </p:spPr>
        <p:txBody>
          <a:bodyPr anchorCtr="0" anchor="t" bIns="45700" lIns="91425" spcFirstLastPara="1" rIns="91425" wrap="square" tIns="45700">
            <a:normAutofit/>
          </a:bodyPr>
          <a:lstStyle/>
          <a:p>
            <a:pPr indent="-182880" lvl="0" marL="228600" rtl="0" algn="l">
              <a:lnSpc>
                <a:spcPct val="90000"/>
              </a:lnSpc>
              <a:spcBef>
                <a:spcPts val="0"/>
              </a:spcBef>
              <a:spcAft>
                <a:spcPts val="0"/>
              </a:spcAft>
              <a:buSzPts val="1760"/>
              <a:buChar char="•"/>
            </a:pPr>
            <a:r>
              <a:rPr lang="cs-CZ"/>
              <a:t>projevuje se </a:t>
            </a:r>
            <a:r>
              <a:rPr b="1" lang="cs-CZ"/>
              <a:t>horizontálním</a:t>
            </a:r>
            <a:r>
              <a:rPr lang="cs-CZ"/>
              <a:t> sklonem srdeční osy </a:t>
            </a:r>
            <a:r>
              <a:rPr b="1" lang="cs-CZ"/>
              <a:t>doleva</a:t>
            </a:r>
            <a:endParaRPr/>
          </a:p>
        </p:txBody>
      </p:sp>
      <p:sp>
        <p:nvSpPr>
          <p:cNvPr id="424" name="Google Shape;424;p29"/>
          <p:cNvSpPr txBox="1"/>
          <p:nvPr>
            <p:ph idx="3" type="body"/>
          </p:nvPr>
        </p:nvSpPr>
        <p:spPr>
          <a:xfrm>
            <a:off x="6289111" y="1436101"/>
            <a:ext cx="4754880" cy="777240"/>
          </a:xfrm>
          <a:prstGeom prst="rect">
            <a:avLst/>
          </a:prstGeom>
          <a:solidFill>
            <a:schemeClr val="lt1"/>
          </a:solidFill>
          <a:ln cap="flat" cmpd="sng" w="19050">
            <a:solidFill>
              <a:schemeClr val="accent3"/>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920"/>
              <a:buNone/>
            </a:pPr>
            <a:r>
              <a:rPr i="1" lang="cs-CZ">
                <a:solidFill>
                  <a:schemeClr val="dk1"/>
                </a:solidFill>
                <a:latin typeface="Corbel"/>
                <a:ea typeface="Corbel"/>
                <a:cs typeface="Corbel"/>
                <a:sym typeface="Corbel"/>
              </a:rPr>
              <a:t>Levý zadní hemiblok (LPH)</a:t>
            </a:r>
            <a:endParaRPr/>
          </a:p>
        </p:txBody>
      </p:sp>
      <p:sp>
        <p:nvSpPr>
          <p:cNvPr id="425" name="Google Shape;425;p29"/>
          <p:cNvSpPr txBox="1"/>
          <p:nvPr>
            <p:ph idx="4" type="body"/>
          </p:nvPr>
        </p:nvSpPr>
        <p:spPr>
          <a:xfrm>
            <a:off x="6289111" y="2328925"/>
            <a:ext cx="4754880" cy="3383280"/>
          </a:xfrm>
          <a:prstGeom prst="rect">
            <a:avLst/>
          </a:prstGeom>
          <a:noFill/>
          <a:ln>
            <a:noFill/>
          </a:ln>
        </p:spPr>
        <p:txBody>
          <a:bodyPr anchorCtr="0" anchor="t" bIns="45700" lIns="91425" spcFirstLastPara="1" rIns="91425" wrap="square" tIns="45700">
            <a:normAutofit/>
          </a:bodyPr>
          <a:lstStyle/>
          <a:p>
            <a:pPr indent="-182880" lvl="0" marL="228600" rtl="0" algn="l">
              <a:lnSpc>
                <a:spcPct val="90000"/>
              </a:lnSpc>
              <a:spcBef>
                <a:spcPts val="0"/>
              </a:spcBef>
              <a:spcAft>
                <a:spcPts val="0"/>
              </a:spcAft>
              <a:buSzPts val="1760"/>
              <a:buChar char="•"/>
            </a:pPr>
            <a:r>
              <a:rPr b="1" lang="cs-CZ"/>
              <a:t>vertikální</a:t>
            </a:r>
            <a:r>
              <a:rPr lang="cs-CZ"/>
              <a:t> sklon srdeční osy </a:t>
            </a:r>
            <a:r>
              <a:rPr b="1" lang="cs-CZ"/>
              <a:t>doprava</a:t>
            </a:r>
            <a:endParaRPr/>
          </a:p>
        </p:txBody>
      </p:sp>
      <p:pic>
        <p:nvPicPr>
          <p:cNvPr descr="ECG quick diagnosis of left anterior hemiblock (LAH), Positive I lead, Negative II III leads, narrow QRS complex" id="426" name="Google Shape;426;p29"/>
          <p:cNvPicPr preferRelativeResize="0"/>
          <p:nvPr/>
        </p:nvPicPr>
        <p:blipFill rotWithShape="1">
          <a:blip r:embed="rId3">
            <a:alphaModFix/>
          </a:blip>
          <a:srcRect b="0" l="0" r="0" t="0"/>
          <a:stretch/>
        </p:blipFill>
        <p:spPr>
          <a:xfrm>
            <a:off x="1190901" y="3136825"/>
            <a:ext cx="4648836" cy="3173016"/>
          </a:xfrm>
          <a:prstGeom prst="rect">
            <a:avLst/>
          </a:prstGeom>
          <a:noFill/>
          <a:ln>
            <a:noFill/>
          </a:ln>
        </p:spPr>
      </p:pic>
      <p:sp>
        <p:nvSpPr>
          <p:cNvPr id="427" name="Google Shape;427;p29"/>
          <p:cNvSpPr/>
          <p:nvPr/>
        </p:nvSpPr>
        <p:spPr>
          <a:xfrm>
            <a:off x="2095499" y="6309841"/>
            <a:ext cx="284988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800" u="sng">
                <a:solidFill>
                  <a:srgbClr val="A5A5A5"/>
                </a:solidFill>
                <a:latin typeface="Corbel"/>
                <a:ea typeface="Corbel"/>
                <a:cs typeface="Corbel"/>
                <a:sym typeface="Corbel"/>
                <a:hlinkClick r:id="rId4">
                  <a:extLst>
                    <a:ext uri="{A12FA001-AC4F-418D-AE19-62706E023703}">
                      <ahyp:hlinkClr val="tx"/>
                    </a:ext>
                  </a:extLst>
                </a:hlinkClick>
              </a:rPr>
              <a:t>https://www.techmed.sk/lava-predna-fascikularna-hemiblokada/</a:t>
            </a:r>
            <a:endParaRPr i="1" sz="800">
              <a:solidFill>
                <a:srgbClr val="A5A5A5"/>
              </a:solidFill>
              <a:latin typeface="Corbel"/>
              <a:ea typeface="Corbel"/>
              <a:cs typeface="Corbel"/>
              <a:sym typeface="Corbel"/>
            </a:endParaRPr>
          </a:p>
        </p:txBody>
      </p:sp>
      <p:pic>
        <p:nvPicPr>
          <p:cNvPr descr="Left posterior hemiblock, frontal leads, projections of the main vector" id="428" name="Google Shape;428;p29"/>
          <p:cNvPicPr preferRelativeResize="0"/>
          <p:nvPr/>
        </p:nvPicPr>
        <p:blipFill rotWithShape="1">
          <a:blip r:embed="rId5">
            <a:alphaModFix/>
          </a:blip>
          <a:srcRect b="0" l="0" r="0" t="0"/>
          <a:stretch/>
        </p:blipFill>
        <p:spPr>
          <a:xfrm>
            <a:off x="6289111" y="3136825"/>
            <a:ext cx="5059672" cy="3173015"/>
          </a:xfrm>
          <a:prstGeom prst="rect">
            <a:avLst/>
          </a:prstGeom>
          <a:noFill/>
          <a:ln>
            <a:noFill/>
          </a:ln>
        </p:spPr>
      </p:pic>
      <p:sp>
        <p:nvSpPr>
          <p:cNvPr id="429" name="Google Shape;429;p29"/>
          <p:cNvSpPr/>
          <p:nvPr/>
        </p:nvSpPr>
        <p:spPr>
          <a:xfrm>
            <a:off x="7146083" y="6309841"/>
            <a:ext cx="284988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800" u="sng">
                <a:solidFill>
                  <a:srgbClr val="A5A5A5"/>
                </a:solidFill>
                <a:latin typeface="Corbel"/>
                <a:ea typeface="Corbel"/>
                <a:cs typeface="Corbel"/>
                <a:sym typeface="Corbel"/>
                <a:hlinkClick r:id="rId6">
                  <a:extLst>
                    <a:ext uri="{A12FA001-AC4F-418D-AE19-62706E023703}">
                      <ahyp:hlinkClr val="tx"/>
                    </a:ext>
                  </a:extLst>
                </a:hlinkClick>
              </a:rPr>
              <a:t>https://www.techmed.sk/lava-zadna-fascikularna-hemiblokada/</a:t>
            </a:r>
            <a:endParaRPr i="1" sz="800">
              <a:solidFill>
                <a:srgbClr val="A5A5A5"/>
              </a:solidFill>
              <a:latin typeface="Corbel"/>
              <a:ea typeface="Corbel"/>
              <a:cs typeface="Corbel"/>
              <a:sym typeface="Corbe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30"/>
          <p:cNvSpPr txBox="1"/>
          <p:nvPr>
            <p:ph type="title"/>
          </p:nvPr>
        </p:nvSpPr>
        <p:spPr>
          <a:xfrm>
            <a:off x="1069848" y="2667000"/>
            <a:ext cx="9875520" cy="13563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b="1" lang="cs-CZ" sz="4400"/>
              <a:t>2. Poruchy vzniku srdečního rytmu</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31"/>
          <p:cNvSpPr txBox="1"/>
          <p:nvPr>
            <p:ph type="title"/>
          </p:nvPr>
        </p:nvSpPr>
        <p:spPr>
          <a:xfrm>
            <a:off x="2397493" y="506995"/>
            <a:ext cx="7643048" cy="118369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Základné pojmy</a:t>
            </a:r>
            <a:endParaRPr/>
          </a:p>
        </p:txBody>
      </p:sp>
      <p:sp>
        <p:nvSpPr>
          <p:cNvPr id="441" name="Google Shape;441;p31"/>
          <p:cNvSpPr txBox="1"/>
          <p:nvPr>
            <p:ph idx="1" type="body"/>
          </p:nvPr>
        </p:nvSpPr>
        <p:spPr>
          <a:xfrm>
            <a:off x="1334675" y="2226008"/>
            <a:ext cx="3868340" cy="1090017"/>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2240"/>
              <a:buNone/>
            </a:pPr>
            <a:r>
              <a:rPr lang="cs-CZ" sz="2800">
                <a:solidFill>
                  <a:schemeClr val="dk1"/>
                </a:solidFill>
                <a:latin typeface="Corbel"/>
                <a:ea typeface="Corbel"/>
                <a:cs typeface="Corbel"/>
                <a:sym typeface="Corbel"/>
              </a:rPr>
              <a:t>Tachykardie</a:t>
            </a:r>
            <a:endParaRPr/>
          </a:p>
          <a:p>
            <a:pPr indent="0" lvl="0" marL="0" rtl="0" algn="r">
              <a:lnSpc>
                <a:spcPct val="90000"/>
              </a:lnSpc>
              <a:spcBef>
                <a:spcPts val="0"/>
              </a:spcBef>
              <a:spcAft>
                <a:spcPts val="0"/>
              </a:spcAft>
              <a:buSzPts val="2240"/>
              <a:buNone/>
            </a:pPr>
            <a:r>
              <a:rPr b="0" lang="cs-CZ" sz="2800">
                <a:solidFill>
                  <a:schemeClr val="dk1"/>
                </a:solidFill>
                <a:latin typeface="Corbel"/>
                <a:ea typeface="Corbel"/>
                <a:cs typeface="Corbel"/>
                <a:sym typeface="Corbel"/>
              </a:rPr>
              <a:t>frekvence </a:t>
            </a:r>
            <a:r>
              <a:rPr lang="cs-CZ" sz="2800">
                <a:solidFill>
                  <a:srgbClr val="FF0000"/>
                </a:solidFill>
                <a:latin typeface="Corbel"/>
                <a:ea typeface="Corbel"/>
                <a:cs typeface="Corbel"/>
                <a:sym typeface="Corbel"/>
              </a:rPr>
              <a:t>&gt; 100/min</a:t>
            </a:r>
            <a:endParaRPr/>
          </a:p>
        </p:txBody>
      </p:sp>
      <p:sp>
        <p:nvSpPr>
          <p:cNvPr id="442" name="Google Shape;442;p31"/>
          <p:cNvSpPr txBox="1"/>
          <p:nvPr>
            <p:ph idx="2" type="body"/>
          </p:nvPr>
        </p:nvSpPr>
        <p:spPr>
          <a:xfrm>
            <a:off x="5907617" y="1860023"/>
            <a:ext cx="5454650" cy="4145864"/>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400"/>
              <a:buNone/>
            </a:pPr>
            <a:r>
              <a:rPr b="1" lang="cs-CZ" sz="3000"/>
              <a:t>Extrasystola</a:t>
            </a:r>
            <a:endParaRPr/>
          </a:p>
          <a:p>
            <a:pPr indent="0" lvl="0" marL="0" rtl="0" algn="l">
              <a:lnSpc>
                <a:spcPct val="90000"/>
              </a:lnSpc>
              <a:spcBef>
                <a:spcPts val="1400"/>
              </a:spcBef>
              <a:spcAft>
                <a:spcPts val="0"/>
              </a:spcAft>
              <a:buSzPts val="1920"/>
              <a:buNone/>
            </a:pPr>
            <a:r>
              <a:rPr lang="cs-CZ" sz="2400"/>
              <a:t>= vzruch vzniká </a:t>
            </a:r>
            <a:r>
              <a:rPr b="1" lang="cs-CZ" sz="2400"/>
              <a:t>předčasně mimo SA uzel</a:t>
            </a:r>
            <a:endParaRPr/>
          </a:p>
          <a:p>
            <a:pPr indent="0" lvl="0" marL="0" rtl="0" algn="l">
              <a:lnSpc>
                <a:spcPct val="90000"/>
              </a:lnSpc>
              <a:spcBef>
                <a:spcPts val="1400"/>
              </a:spcBef>
              <a:spcAft>
                <a:spcPts val="0"/>
              </a:spcAft>
              <a:buSzPts val="1920"/>
              <a:buNone/>
            </a:pPr>
            <a:r>
              <a:t/>
            </a:r>
            <a:endParaRPr sz="2400"/>
          </a:p>
          <a:p>
            <a:pPr indent="0" lvl="0" marL="0" rtl="0" algn="l">
              <a:lnSpc>
                <a:spcPct val="90000"/>
              </a:lnSpc>
              <a:spcBef>
                <a:spcPts val="1400"/>
              </a:spcBef>
              <a:spcAft>
                <a:spcPts val="0"/>
              </a:spcAft>
              <a:buSzPts val="1920"/>
              <a:buNone/>
            </a:pPr>
            <a:r>
              <a:rPr lang="cs-CZ" sz="2400"/>
              <a:t>Podle místa vzniku:</a:t>
            </a:r>
            <a:endParaRPr/>
          </a:p>
          <a:p>
            <a:pPr indent="0" lvl="0" marL="0" rtl="0" algn="l">
              <a:lnSpc>
                <a:spcPct val="90000"/>
              </a:lnSpc>
              <a:spcBef>
                <a:spcPts val="1400"/>
              </a:spcBef>
              <a:spcAft>
                <a:spcPts val="0"/>
              </a:spcAft>
              <a:buSzPts val="1920"/>
              <a:buNone/>
            </a:pPr>
            <a:r>
              <a:rPr lang="cs-CZ" sz="2400"/>
              <a:t>	1) </a:t>
            </a:r>
            <a:r>
              <a:rPr b="1" lang="cs-CZ" sz="2400"/>
              <a:t>síňová</a:t>
            </a:r>
            <a:endParaRPr/>
          </a:p>
          <a:p>
            <a:pPr indent="0" lvl="0" marL="0" rtl="0" algn="l">
              <a:lnSpc>
                <a:spcPct val="90000"/>
              </a:lnSpc>
              <a:spcBef>
                <a:spcPts val="1400"/>
              </a:spcBef>
              <a:spcAft>
                <a:spcPts val="0"/>
              </a:spcAft>
              <a:buSzPts val="1920"/>
              <a:buNone/>
            </a:pPr>
            <a:r>
              <a:rPr lang="cs-CZ" sz="2400"/>
              <a:t>	2) </a:t>
            </a:r>
            <a:r>
              <a:rPr b="1" lang="cs-CZ" sz="2400"/>
              <a:t>junkční</a:t>
            </a:r>
            <a:endParaRPr b="1" sz="2400"/>
          </a:p>
          <a:p>
            <a:pPr indent="0" lvl="0" marL="0" rtl="0" algn="l">
              <a:lnSpc>
                <a:spcPct val="90000"/>
              </a:lnSpc>
              <a:spcBef>
                <a:spcPts val="1400"/>
              </a:spcBef>
              <a:spcAft>
                <a:spcPts val="0"/>
              </a:spcAft>
              <a:buSzPts val="1920"/>
              <a:buNone/>
            </a:pPr>
            <a:r>
              <a:rPr lang="cs-CZ" sz="2400"/>
              <a:t>	3) </a:t>
            </a:r>
            <a:r>
              <a:rPr b="1" lang="cs-CZ" sz="2400"/>
              <a:t>komorová</a:t>
            </a:r>
            <a:endParaRPr/>
          </a:p>
          <a:p>
            <a:pPr indent="-81279" lvl="0" marL="228600" rtl="0" algn="l">
              <a:lnSpc>
                <a:spcPct val="90000"/>
              </a:lnSpc>
              <a:spcBef>
                <a:spcPts val="1400"/>
              </a:spcBef>
              <a:spcAft>
                <a:spcPts val="0"/>
              </a:spcAft>
              <a:buSzPts val="1600"/>
              <a:buNone/>
            </a:pPr>
            <a:r>
              <a:t/>
            </a:r>
            <a:endParaRPr sz="2000"/>
          </a:p>
        </p:txBody>
      </p:sp>
      <p:sp>
        <p:nvSpPr>
          <p:cNvPr id="443" name="Google Shape;443;p31"/>
          <p:cNvSpPr txBox="1"/>
          <p:nvPr/>
        </p:nvSpPr>
        <p:spPr>
          <a:xfrm>
            <a:off x="1334675" y="4047066"/>
            <a:ext cx="3868340" cy="1056277"/>
          </a:xfrm>
          <a:prstGeom prst="rect">
            <a:avLst/>
          </a:prstGeom>
          <a:noFill/>
          <a:ln cap="flat" cmpd="sng" w="9525">
            <a:solidFill>
              <a:schemeClr val="dk1"/>
            </a:solidFill>
            <a:prstDash val="solid"/>
            <a:round/>
            <a:headEnd len="sm" w="sm" type="none"/>
            <a:tailEnd len="sm" w="sm" type="none"/>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b="1" lang="cs-CZ" sz="2800">
                <a:solidFill>
                  <a:schemeClr val="dk1"/>
                </a:solidFill>
                <a:latin typeface="Corbel"/>
                <a:ea typeface="Corbel"/>
                <a:cs typeface="Corbel"/>
                <a:sym typeface="Corbel"/>
              </a:rPr>
              <a:t>Bradykardie</a:t>
            </a:r>
            <a:endParaRPr/>
          </a:p>
          <a:p>
            <a:pPr indent="0" lvl="0" marL="0" marR="0" rtl="0" algn="r">
              <a:lnSpc>
                <a:spcPct val="90000"/>
              </a:lnSpc>
              <a:spcBef>
                <a:spcPts val="1000"/>
              </a:spcBef>
              <a:spcAft>
                <a:spcPts val="0"/>
              </a:spcAft>
              <a:buClr>
                <a:schemeClr val="dk1"/>
              </a:buClr>
              <a:buSzPts val="2800"/>
              <a:buFont typeface="Arial"/>
              <a:buNone/>
            </a:pPr>
            <a:r>
              <a:rPr b="0" lang="cs-CZ" sz="2800">
                <a:solidFill>
                  <a:schemeClr val="dk1"/>
                </a:solidFill>
                <a:latin typeface="Corbel"/>
                <a:ea typeface="Corbel"/>
                <a:cs typeface="Corbel"/>
                <a:sym typeface="Corbel"/>
              </a:rPr>
              <a:t>frekvence</a:t>
            </a:r>
            <a:r>
              <a:rPr b="1" lang="cs-CZ" sz="2800">
                <a:solidFill>
                  <a:schemeClr val="dk1"/>
                </a:solidFill>
                <a:latin typeface="Corbel"/>
                <a:ea typeface="Corbel"/>
                <a:cs typeface="Corbel"/>
                <a:sym typeface="Corbel"/>
              </a:rPr>
              <a:t> </a:t>
            </a:r>
            <a:r>
              <a:rPr b="1" lang="cs-CZ" sz="2800">
                <a:solidFill>
                  <a:srgbClr val="FF0000"/>
                </a:solidFill>
                <a:latin typeface="Corbel"/>
                <a:ea typeface="Corbel"/>
                <a:cs typeface="Corbel"/>
                <a:sym typeface="Corbel"/>
              </a:rPr>
              <a:t>&lt; 60/min</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32"/>
          <p:cNvSpPr txBox="1"/>
          <p:nvPr>
            <p:ph type="title"/>
          </p:nvPr>
        </p:nvSpPr>
        <p:spPr>
          <a:xfrm>
            <a:off x="1143000" y="292946"/>
            <a:ext cx="9875520" cy="89746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Extrasystola</a:t>
            </a:r>
            <a:endParaRPr/>
          </a:p>
        </p:txBody>
      </p:sp>
      <p:sp>
        <p:nvSpPr>
          <p:cNvPr id="449" name="Google Shape;449;p32"/>
          <p:cNvSpPr txBox="1"/>
          <p:nvPr>
            <p:ph idx="1" type="body"/>
          </p:nvPr>
        </p:nvSpPr>
        <p:spPr>
          <a:xfrm>
            <a:off x="1143000" y="1190413"/>
            <a:ext cx="4754880" cy="7772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2560"/>
              <a:buNone/>
            </a:pPr>
            <a:r>
              <a:rPr i="1" lang="cs-CZ" sz="3200"/>
              <a:t>SUPRAVENTRIKULÁRNÍ</a:t>
            </a:r>
            <a:endParaRPr sz="3200"/>
          </a:p>
        </p:txBody>
      </p:sp>
      <p:sp>
        <p:nvSpPr>
          <p:cNvPr id="450" name="Google Shape;450;p32"/>
          <p:cNvSpPr txBox="1"/>
          <p:nvPr>
            <p:ph idx="2" type="body"/>
          </p:nvPr>
        </p:nvSpPr>
        <p:spPr>
          <a:xfrm>
            <a:off x="1142999" y="1967653"/>
            <a:ext cx="4754880" cy="2576779"/>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80000"/>
              <a:buNone/>
            </a:pPr>
            <a:r>
              <a:rPr lang="cs-CZ" sz="2200"/>
              <a:t>vznik: ložisko</a:t>
            </a:r>
            <a:r>
              <a:rPr b="1" lang="cs-CZ" sz="2200"/>
              <a:t> </a:t>
            </a:r>
            <a:r>
              <a:rPr lang="cs-CZ" sz="2200"/>
              <a:t>v síních mimo SA uzel</a:t>
            </a:r>
            <a:endParaRPr/>
          </a:p>
          <a:p>
            <a:pPr indent="0" lvl="0" marL="0" rtl="0" algn="l">
              <a:lnSpc>
                <a:spcPct val="90000"/>
              </a:lnSpc>
              <a:spcBef>
                <a:spcPts val="1400"/>
              </a:spcBef>
              <a:spcAft>
                <a:spcPts val="0"/>
              </a:spcAft>
              <a:buSzPct val="80000"/>
              <a:buNone/>
            </a:pPr>
            <a:r>
              <a:rPr lang="cs-CZ" sz="2200"/>
              <a:t>síňové/junkční</a:t>
            </a:r>
            <a:endParaRPr sz="2200"/>
          </a:p>
          <a:p>
            <a:pPr indent="0" lvl="0" marL="0" rtl="0" algn="l">
              <a:lnSpc>
                <a:spcPct val="90000"/>
              </a:lnSpc>
              <a:spcBef>
                <a:spcPts val="1400"/>
              </a:spcBef>
              <a:spcAft>
                <a:spcPts val="0"/>
              </a:spcAft>
              <a:buSzPct val="80000"/>
              <a:buNone/>
            </a:pPr>
            <a:r>
              <a:rPr lang="cs-CZ" sz="2200"/>
              <a:t>vlna P: </a:t>
            </a:r>
            <a:r>
              <a:rPr b="1" lang="cs-CZ" sz="2200"/>
              <a:t>abnormální</a:t>
            </a:r>
            <a:r>
              <a:rPr lang="cs-CZ" sz="2200"/>
              <a:t> tvar </a:t>
            </a:r>
            <a:endParaRPr/>
          </a:p>
          <a:p>
            <a:pPr indent="0" lvl="0" marL="0" rtl="0" algn="l">
              <a:lnSpc>
                <a:spcPct val="90000"/>
              </a:lnSpc>
              <a:spcBef>
                <a:spcPts val="1400"/>
              </a:spcBef>
              <a:spcAft>
                <a:spcPts val="0"/>
              </a:spcAft>
              <a:buSzPct val="80000"/>
              <a:buNone/>
            </a:pPr>
            <a:r>
              <a:rPr lang="cs-CZ" sz="2200"/>
              <a:t>QRS: </a:t>
            </a:r>
            <a:r>
              <a:rPr b="1" lang="cs-CZ" sz="2200"/>
              <a:t>úzke</a:t>
            </a:r>
            <a:endParaRPr b="1" sz="2200"/>
          </a:p>
          <a:p>
            <a:pPr indent="0" lvl="0" marL="0" rtl="0" algn="l">
              <a:lnSpc>
                <a:spcPct val="90000"/>
              </a:lnSpc>
              <a:spcBef>
                <a:spcPts val="1400"/>
              </a:spcBef>
              <a:spcAft>
                <a:spcPts val="0"/>
              </a:spcAft>
              <a:buSzPct val="80000"/>
              <a:buNone/>
            </a:pPr>
            <a:r>
              <a:rPr b="1" lang="cs-CZ" sz="2000"/>
              <a:t>neúplná kompenzační pauza </a:t>
            </a:r>
            <a:r>
              <a:rPr lang="cs-CZ" sz="2000"/>
              <a:t>(vzdálenost </a:t>
            </a:r>
            <a:r>
              <a:rPr b="1" lang="cs-CZ" sz="2000">
                <a:solidFill>
                  <a:srgbClr val="FF0000"/>
                </a:solidFill>
              </a:rPr>
              <a:t>&lt; 2 RR </a:t>
            </a:r>
            <a:r>
              <a:rPr lang="cs-CZ" sz="2000"/>
              <a:t>intervaly)</a:t>
            </a:r>
            <a:endParaRPr/>
          </a:p>
        </p:txBody>
      </p:sp>
      <p:sp>
        <p:nvSpPr>
          <p:cNvPr id="451" name="Google Shape;451;p32"/>
          <p:cNvSpPr txBox="1"/>
          <p:nvPr>
            <p:ph idx="3" type="body"/>
          </p:nvPr>
        </p:nvSpPr>
        <p:spPr>
          <a:xfrm>
            <a:off x="6559973" y="1196603"/>
            <a:ext cx="4754880" cy="77724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2560"/>
              <a:buNone/>
            </a:pPr>
            <a:r>
              <a:rPr i="1" lang="cs-CZ" sz="3200"/>
              <a:t>KOMOROVÁ</a:t>
            </a:r>
            <a:endParaRPr/>
          </a:p>
        </p:txBody>
      </p:sp>
      <p:sp>
        <p:nvSpPr>
          <p:cNvPr id="452" name="Google Shape;452;p32"/>
          <p:cNvSpPr txBox="1"/>
          <p:nvPr>
            <p:ph idx="4" type="body"/>
          </p:nvPr>
        </p:nvSpPr>
        <p:spPr>
          <a:xfrm>
            <a:off x="6559973" y="1967653"/>
            <a:ext cx="5034898" cy="2576779"/>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80000"/>
              <a:buNone/>
            </a:pPr>
            <a:r>
              <a:rPr lang="cs-CZ" sz="2000"/>
              <a:t>vznik: ektopické centrum v komorách (svalovina komor nebo Purkyňova vlákna)</a:t>
            </a:r>
            <a:endParaRPr/>
          </a:p>
          <a:p>
            <a:pPr indent="0" lvl="0" marL="0" rtl="0" algn="l">
              <a:lnSpc>
                <a:spcPct val="90000"/>
              </a:lnSpc>
              <a:spcBef>
                <a:spcPts val="1400"/>
              </a:spcBef>
              <a:spcAft>
                <a:spcPts val="0"/>
              </a:spcAft>
              <a:buSzPct val="80000"/>
              <a:buNone/>
            </a:pPr>
            <a:r>
              <a:rPr lang="cs-CZ"/>
              <a:t>QRS: </a:t>
            </a:r>
            <a:r>
              <a:rPr b="1" lang="cs-CZ"/>
              <a:t>rozšírený </a:t>
            </a:r>
            <a:r>
              <a:rPr lang="cs-CZ" sz="2000">
                <a:solidFill>
                  <a:srgbClr val="FF0000"/>
                </a:solidFill>
              </a:rPr>
              <a:t>(šířka </a:t>
            </a:r>
            <a:r>
              <a:rPr b="1" lang="cs-CZ" sz="2000">
                <a:solidFill>
                  <a:srgbClr val="FF0000"/>
                </a:solidFill>
              </a:rPr>
              <a:t>&gt; 110 ms</a:t>
            </a:r>
            <a:r>
              <a:rPr lang="cs-CZ" sz="2000">
                <a:solidFill>
                  <a:srgbClr val="FF0000"/>
                </a:solidFill>
              </a:rPr>
              <a:t>)</a:t>
            </a:r>
            <a:r>
              <a:rPr lang="cs-CZ"/>
              <a:t>, </a:t>
            </a:r>
            <a:r>
              <a:rPr b="1" lang="cs-CZ"/>
              <a:t>bizarný </a:t>
            </a:r>
            <a:r>
              <a:rPr lang="cs-CZ"/>
              <a:t>tvar</a:t>
            </a:r>
            <a:endParaRPr/>
          </a:p>
          <a:p>
            <a:pPr indent="0" lvl="0" marL="0" rtl="0" algn="l">
              <a:lnSpc>
                <a:spcPct val="90000"/>
              </a:lnSpc>
              <a:spcBef>
                <a:spcPts val="1400"/>
              </a:spcBef>
              <a:spcAft>
                <a:spcPts val="0"/>
              </a:spcAft>
              <a:buSzPct val="80000"/>
              <a:buNone/>
            </a:pPr>
            <a:r>
              <a:rPr b="1" lang="cs-CZ" sz="2000"/>
              <a:t>úplná kompenzační pauza     </a:t>
            </a:r>
            <a:endParaRPr/>
          </a:p>
          <a:p>
            <a:pPr indent="0" lvl="0" marL="0" rtl="0" algn="l">
              <a:lnSpc>
                <a:spcPct val="90000"/>
              </a:lnSpc>
              <a:spcBef>
                <a:spcPts val="1400"/>
              </a:spcBef>
              <a:spcAft>
                <a:spcPts val="0"/>
              </a:spcAft>
              <a:buSzPct val="80000"/>
              <a:buNone/>
            </a:pPr>
            <a:r>
              <a:rPr lang="cs-CZ" sz="1700"/>
              <a:t>Podľa počtu ektopických center:</a:t>
            </a:r>
            <a:endParaRPr/>
          </a:p>
          <a:p>
            <a:pPr indent="-285775" lvl="1" marL="514350" rtl="0" algn="l">
              <a:lnSpc>
                <a:spcPct val="90000"/>
              </a:lnSpc>
              <a:spcBef>
                <a:spcPts val="200"/>
              </a:spcBef>
              <a:spcAft>
                <a:spcPts val="0"/>
              </a:spcAft>
              <a:buSzPct val="80000"/>
              <a:buChar char="•"/>
            </a:pPr>
            <a:r>
              <a:rPr b="1" lang="cs-CZ" sz="1700"/>
              <a:t>monotropná</a:t>
            </a:r>
            <a:endParaRPr b="1" sz="1700"/>
          </a:p>
          <a:p>
            <a:pPr indent="-285775" lvl="1" marL="514350" rtl="0" algn="l">
              <a:lnSpc>
                <a:spcPct val="90000"/>
              </a:lnSpc>
              <a:spcBef>
                <a:spcPts val="600"/>
              </a:spcBef>
              <a:spcAft>
                <a:spcPts val="0"/>
              </a:spcAft>
              <a:buSzPct val="80000"/>
              <a:buChar char="•"/>
            </a:pPr>
            <a:r>
              <a:rPr b="1" lang="cs-CZ" sz="1700"/>
              <a:t>polytropná</a:t>
            </a:r>
            <a:endParaRPr b="1" sz="1700"/>
          </a:p>
          <a:p>
            <a:pPr indent="0" lvl="0" marL="0" rtl="0" algn="l">
              <a:lnSpc>
                <a:spcPct val="90000"/>
              </a:lnSpc>
              <a:spcBef>
                <a:spcPts val="1800"/>
              </a:spcBef>
              <a:spcAft>
                <a:spcPts val="0"/>
              </a:spcAft>
              <a:buSzPct val="80000"/>
              <a:buNone/>
            </a:pPr>
            <a:r>
              <a:t/>
            </a:r>
            <a:endParaRPr/>
          </a:p>
        </p:txBody>
      </p:sp>
      <p:pic>
        <p:nvPicPr>
          <p:cNvPr descr="Výsledek obrázku pro Supraventrikulární extrasystola" id="453" name="Google Shape;453;p32"/>
          <p:cNvPicPr preferRelativeResize="0"/>
          <p:nvPr/>
        </p:nvPicPr>
        <p:blipFill rotWithShape="1">
          <a:blip r:embed="rId3">
            <a:alphaModFix/>
          </a:blip>
          <a:srcRect b="0" l="0" r="0" t="0"/>
          <a:stretch/>
        </p:blipFill>
        <p:spPr>
          <a:xfrm>
            <a:off x="899023" y="4544432"/>
            <a:ext cx="5242833" cy="1807529"/>
          </a:xfrm>
          <a:prstGeom prst="rect">
            <a:avLst/>
          </a:prstGeom>
          <a:noFill/>
          <a:ln>
            <a:noFill/>
          </a:ln>
        </p:spPr>
      </p:pic>
      <p:pic>
        <p:nvPicPr>
          <p:cNvPr descr="Výsledek obrázku pro KOMOR EXTRASYSTOLIE" id="454" name="Google Shape;454;p32"/>
          <p:cNvPicPr preferRelativeResize="0"/>
          <p:nvPr/>
        </p:nvPicPr>
        <p:blipFill rotWithShape="1">
          <a:blip r:embed="rId4">
            <a:alphaModFix/>
          </a:blip>
          <a:srcRect b="0" l="13676" r="6207" t="0"/>
          <a:stretch/>
        </p:blipFill>
        <p:spPr>
          <a:xfrm>
            <a:off x="6576289" y="4544432"/>
            <a:ext cx="4722249" cy="1807529"/>
          </a:xfrm>
          <a:prstGeom prst="rect">
            <a:avLst/>
          </a:prstGeom>
          <a:noFill/>
          <a:ln>
            <a:noFill/>
          </a:ln>
        </p:spPr>
      </p:pic>
      <p:sp>
        <p:nvSpPr>
          <p:cNvPr id="455" name="Google Shape;455;p32"/>
          <p:cNvSpPr/>
          <p:nvPr/>
        </p:nvSpPr>
        <p:spPr>
          <a:xfrm>
            <a:off x="893462" y="6351961"/>
            <a:ext cx="10399515"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cs-CZ" sz="800">
                <a:solidFill>
                  <a:srgbClr val="A5A5A5"/>
                </a:solidFill>
                <a:latin typeface="Corbel"/>
                <a:ea typeface="Corbel"/>
                <a:cs typeface="Corbel"/>
                <a:sym typeface="Corbel"/>
              </a:rPr>
              <a:t>Supraventrikulární extrasystola - EKG | Medicína, nemoci, studium na 1. LF UK. Uvod | Medicína, nemoci, studium na 1. LF UK[online]. Copyright © 2011 MUDr. Jiř. Dostupné z: </a:t>
            </a:r>
            <a:r>
              <a:rPr i="1" lang="cs-CZ" sz="800" u="sng">
                <a:solidFill>
                  <a:srgbClr val="A5A5A5"/>
                </a:solidFill>
                <a:latin typeface="Corbel"/>
                <a:ea typeface="Corbel"/>
                <a:cs typeface="Corbel"/>
                <a:sym typeface="Corbel"/>
                <a:hlinkClick r:id="rId5">
                  <a:extLst>
                    <a:ext uri="{A12FA001-AC4F-418D-AE19-62706E023703}">
                      <ahyp:hlinkClr val="tx"/>
                    </a:ext>
                  </a:extLst>
                </a:hlinkClick>
              </a:rPr>
              <a:t>http://www.stefajir.cz/?q=supraventrikularni-extrasystola-ekg</a:t>
            </a:r>
            <a:endParaRPr i="1" sz="800">
              <a:solidFill>
                <a:srgbClr val="A5A5A5"/>
              </a:solidFill>
              <a:latin typeface="Corbel"/>
              <a:ea typeface="Corbel"/>
              <a:cs typeface="Corbel"/>
              <a:sym typeface="Corbe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33"/>
          <p:cNvSpPr txBox="1"/>
          <p:nvPr>
            <p:ph type="title"/>
          </p:nvPr>
        </p:nvSpPr>
        <p:spPr>
          <a:xfrm>
            <a:off x="2212584" y="147698"/>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Poruchy SA uzlu </a:t>
            </a:r>
            <a:endParaRPr/>
          </a:p>
        </p:txBody>
      </p:sp>
      <p:sp>
        <p:nvSpPr>
          <p:cNvPr id="462" name="Google Shape;462;p33"/>
          <p:cNvSpPr txBox="1"/>
          <p:nvPr>
            <p:ph idx="2" type="body"/>
          </p:nvPr>
        </p:nvSpPr>
        <p:spPr>
          <a:xfrm>
            <a:off x="967314" y="1832721"/>
            <a:ext cx="3968749" cy="141793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920"/>
              <a:buNone/>
            </a:pPr>
            <a:r>
              <a:rPr b="1" lang="cs-CZ" sz="2400"/>
              <a:t>Sinusová tachykardie</a:t>
            </a:r>
            <a:endParaRPr/>
          </a:p>
          <a:p>
            <a:pPr indent="0" lvl="0" marL="0" rtl="0" algn="l">
              <a:lnSpc>
                <a:spcPct val="90000"/>
              </a:lnSpc>
              <a:spcBef>
                <a:spcPts val="1400"/>
              </a:spcBef>
              <a:spcAft>
                <a:spcPts val="0"/>
              </a:spcAft>
              <a:buSzPts val="1760"/>
              <a:buNone/>
            </a:pPr>
            <a:r>
              <a:rPr lang="cs-CZ" sz="2200"/>
              <a:t>f </a:t>
            </a:r>
            <a:r>
              <a:rPr b="1" lang="cs-CZ" sz="2200">
                <a:solidFill>
                  <a:srgbClr val="FF0000"/>
                </a:solidFill>
              </a:rPr>
              <a:t>&gt; 100/min</a:t>
            </a:r>
            <a:endParaRPr/>
          </a:p>
          <a:p>
            <a:pPr indent="0" lvl="0" marL="0" rtl="0" algn="l">
              <a:lnSpc>
                <a:spcPct val="90000"/>
              </a:lnSpc>
              <a:spcBef>
                <a:spcPts val="1400"/>
              </a:spcBef>
              <a:spcAft>
                <a:spcPts val="0"/>
              </a:spcAft>
              <a:buSzPts val="1760"/>
              <a:buNone/>
            </a:pPr>
            <a:r>
              <a:rPr lang="cs-CZ" sz="2200"/>
              <a:t>sinusový rytmus</a:t>
            </a:r>
            <a:endParaRPr/>
          </a:p>
        </p:txBody>
      </p:sp>
      <p:sp>
        <p:nvSpPr>
          <p:cNvPr id="463" name="Google Shape;463;p33"/>
          <p:cNvSpPr txBox="1"/>
          <p:nvPr>
            <p:ph idx="4" type="body"/>
          </p:nvPr>
        </p:nvSpPr>
        <p:spPr>
          <a:xfrm>
            <a:off x="967313" y="4184557"/>
            <a:ext cx="3968749" cy="143147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920"/>
              <a:buNone/>
            </a:pPr>
            <a:r>
              <a:rPr b="1" lang="cs-CZ" sz="2400"/>
              <a:t>Sinusová bradykardie</a:t>
            </a:r>
            <a:endParaRPr/>
          </a:p>
          <a:p>
            <a:pPr indent="0" lvl="0" marL="0" rtl="0" algn="l">
              <a:lnSpc>
                <a:spcPct val="90000"/>
              </a:lnSpc>
              <a:spcBef>
                <a:spcPts val="1400"/>
              </a:spcBef>
              <a:spcAft>
                <a:spcPts val="0"/>
              </a:spcAft>
              <a:buSzPts val="1760"/>
              <a:buNone/>
            </a:pPr>
            <a:r>
              <a:rPr lang="cs-CZ" sz="2200"/>
              <a:t>f </a:t>
            </a:r>
            <a:r>
              <a:rPr b="1" lang="cs-CZ" sz="2200">
                <a:solidFill>
                  <a:srgbClr val="FF0000"/>
                </a:solidFill>
              </a:rPr>
              <a:t>&lt; 60/min</a:t>
            </a:r>
            <a:endParaRPr/>
          </a:p>
          <a:p>
            <a:pPr indent="0" lvl="0" marL="0" rtl="0" algn="l">
              <a:lnSpc>
                <a:spcPct val="90000"/>
              </a:lnSpc>
              <a:spcBef>
                <a:spcPts val="1400"/>
              </a:spcBef>
              <a:spcAft>
                <a:spcPts val="0"/>
              </a:spcAft>
              <a:buSzPts val="1760"/>
              <a:buNone/>
            </a:pPr>
            <a:r>
              <a:rPr lang="cs-CZ" sz="2200"/>
              <a:t>sinusový rytmus </a:t>
            </a:r>
            <a:endParaRPr/>
          </a:p>
        </p:txBody>
      </p:sp>
      <p:pic>
        <p:nvPicPr>
          <p:cNvPr descr="Výsledek obrázku pro sinusy tachycardi" id="464" name="Google Shape;464;p33"/>
          <p:cNvPicPr preferRelativeResize="0"/>
          <p:nvPr/>
        </p:nvPicPr>
        <p:blipFill rotWithShape="1">
          <a:blip r:embed="rId3">
            <a:alphaModFix/>
          </a:blip>
          <a:srcRect b="23071" l="0" r="0" t="14328"/>
          <a:stretch/>
        </p:blipFill>
        <p:spPr>
          <a:xfrm>
            <a:off x="5369245" y="1258943"/>
            <a:ext cx="5896560" cy="1632256"/>
          </a:xfrm>
          <a:prstGeom prst="rect">
            <a:avLst/>
          </a:prstGeom>
          <a:noFill/>
          <a:ln>
            <a:noFill/>
          </a:ln>
        </p:spPr>
      </p:pic>
      <p:pic>
        <p:nvPicPr>
          <p:cNvPr descr="Výsledek obrázku pro normal sinus rhythm" id="465" name="Google Shape;465;p33"/>
          <p:cNvPicPr preferRelativeResize="0"/>
          <p:nvPr/>
        </p:nvPicPr>
        <p:blipFill rotWithShape="1">
          <a:blip r:embed="rId4">
            <a:alphaModFix/>
          </a:blip>
          <a:srcRect b="23601" l="0" r="0" t="15228"/>
          <a:stretch/>
        </p:blipFill>
        <p:spPr>
          <a:xfrm>
            <a:off x="5369245" y="3064846"/>
            <a:ext cx="5903696" cy="1596915"/>
          </a:xfrm>
          <a:prstGeom prst="rect">
            <a:avLst/>
          </a:prstGeom>
          <a:noFill/>
          <a:ln>
            <a:noFill/>
          </a:ln>
        </p:spPr>
      </p:pic>
      <p:pic>
        <p:nvPicPr>
          <p:cNvPr descr="Sinus Bradycardia EKG tracing" id="466" name="Google Shape;466;p33"/>
          <p:cNvPicPr preferRelativeResize="0"/>
          <p:nvPr/>
        </p:nvPicPr>
        <p:blipFill rotWithShape="1">
          <a:blip r:embed="rId5">
            <a:alphaModFix/>
          </a:blip>
          <a:srcRect b="24971" l="0" r="0" t="14985"/>
          <a:stretch/>
        </p:blipFill>
        <p:spPr>
          <a:xfrm>
            <a:off x="5369245" y="4835408"/>
            <a:ext cx="5880186" cy="1561239"/>
          </a:xfrm>
          <a:prstGeom prst="rect">
            <a:avLst/>
          </a:prstGeom>
          <a:noFill/>
          <a:ln>
            <a:noFill/>
          </a:ln>
        </p:spPr>
      </p:pic>
      <p:cxnSp>
        <p:nvCxnSpPr>
          <p:cNvPr id="467" name="Google Shape;467;p33"/>
          <p:cNvCxnSpPr/>
          <p:nvPr/>
        </p:nvCxnSpPr>
        <p:spPr>
          <a:xfrm>
            <a:off x="3987800" y="2074320"/>
            <a:ext cx="1261533" cy="84680"/>
          </a:xfrm>
          <a:prstGeom prst="straightConnector1">
            <a:avLst/>
          </a:prstGeom>
          <a:noFill/>
          <a:ln cap="flat" cmpd="sng" w="19050">
            <a:solidFill>
              <a:schemeClr val="dk1"/>
            </a:solidFill>
            <a:prstDash val="solid"/>
            <a:round/>
            <a:headEnd len="sm" w="sm" type="none"/>
            <a:tailEnd len="med" w="med" type="stealth"/>
          </a:ln>
        </p:spPr>
      </p:cxnSp>
      <p:cxnSp>
        <p:nvCxnSpPr>
          <p:cNvPr id="468" name="Google Shape;468;p33"/>
          <p:cNvCxnSpPr/>
          <p:nvPr/>
        </p:nvCxnSpPr>
        <p:spPr>
          <a:xfrm>
            <a:off x="3987800" y="4555067"/>
            <a:ext cx="1309872" cy="1032712"/>
          </a:xfrm>
          <a:prstGeom prst="straightConnector1">
            <a:avLst/>
          </a:prstGeom>
          <a:noFill/>
          <a:ln cap="flat" cmpd="sng" w="19050">
            <a:solidFill>
              <a:schemeClr val="dk1"/>
            </a:solidFill>
            <a:prstDash val="solid"/>
            <a:round/>
            <a:headEnd len="sm" w="sm" type="none"/>
            <a:tailEnd len="med" w="med" type="stealth"/>
          </a:ln>
        </p:spPr>
      </p:cxnSp>
      <p:sp>
        <p:nvSpPr>
          <p:cNvPr id="469" name="Google Shape;469;p33"/>
          <p:cNvSpPr/>
          <p:nvPr/>
        </p:nvSpPr>
        <p:spPr>
          <a:xfrm>
            <a:off x="5176941" y="6419926"/>
            <a:ext cx="6096000"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800">
                <a:solidFill>
                  <a:srgbClr val="A5A5A5"/>
                </a:solidFill>
                <a:latin typeface="Corbel"/>
                <a:ea typeface="Corbel"/>
                <a:cs typeface="Corbel"/>
                <a:sym typeface="Corbel"/>
              </a:rPr>
              <a:t>THALER, MalcolmS. TheonlyEKG bookyou'llever need. 7th ed. Philadelphia: Wolters Kluwer, c2012. ISBN 9781451119053.</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34"/>
          <p:cNvSpPr txBox="1"/>
          <p:nvPr>
            <p:ph type="title"/>
          </p:nvPr>
        </p:nvSpPr>
        <p:spPr>
          <a:xfrm>
            <a:off x="1143000" y="324637"/>
            <a:ext cx="9875520" cy="13563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Náhradní rytmy/uniklé stahy</a:t>
            </a:r>
            <a:endParaRPr/>
          </a:p>
        </p:txBody>
      </p:sp>
      <p:sp>
        <p:nvSpPr>
          <p:cNvPr id="476" name="Google Shape;476;p34"/>
          <p:cNvSpPr txBox="1"/>
          <p:nvPr>
            <p:ph idx="1" type="body"/>
          </p:nvPr>
        </p:nvSpPr>
        <p:spPr>
          <a:xfrm>
            <a:off x="1143000" y="1680997"/>
            <a:ext cx="4754880" cy="7772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2560"/>
              <a:buNone/>
            </a:pPr>
            <a:r>
              <a:rPr i="1" lang="cs-CZ" sz="3200">
                <a:latin typeface="Corbel"/>
                <a:ea typeface="Corbel"/>
                <a:cs typeface="Corbel"/>
                <a:sym typeface="Corbel"/>
              </a:rPr>
              <a:t>Junkční rytmus</a:t>
            </a:r>
            <a:endParaRPr/>
          </a:p>
        </p:txBody>
      </p:sp>
      <p:sp>
        <p:nvSpPr>
          <p:cNvPr id="477" name="Google Shape;477;p34"/>
          <p:cNvSpPr txBox="1"/>
          <p:nvPr>
            <p:ph idx="2" type="body"/>
          </p:nvPr>
        </p:nvSpPr>
        <p:spPr>
          <a:xfrm>
            <a:off x="694267" y="2469607"/>
            <a:ext cx="4754880" cy="23648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760"/>
              <a:buNone/>
            </a:pPr>
            <a:r>
              <a:rPr lang="cs-CZ"/>
              <a:t>vzruch vzniká v okolí </a:t>
            </a:r>
            <a:r>
              <a:rPr b="1" lang="cs-CZ"/>
              <a:t>AV uzlu</a:t>
            </a:r>
            <a:endParaRPr/>
          </a:p>
          <a:p>
            <a:pPr indent="0" lvl="0" marL="0" rtl="0" algn="l">
              <a:lnSpc>
                <a:spcPct val="90000"/>
              </a:lnSpc>
              <a:spcBef>
                <a:spcPts val="1400"/>
              </a:spcBef>
              <a:spcAft>
                <a:spcPts val="0"/>
              </a:spcAft>
              <a:buSzPts val="1760"/>
              <a:buNone/>
            </a:pPr>
            <a:r>
              <a:rPr lang="cs-CZ"/>
              <a:t>na EKG:</a:t>
            </a:r>
            <a:endParaRPr/>
          </a:p>
          <a:p>
            <a:pPr indent="-182879" lvl="1" marL="457200" rtl="0" algn="l">
              <a:lnSpc>
                <a:spcPct val="90000"/>
              </a:lnSpc>
              <a:spcBef>
                <a:spcPts val="200"/>
              </a:spcBef>
              <a:spcAft>
                <a:spcPts val="0"/>
              </a:spcAft>
              <a:buSzPts val="1760"/>
              <a:buChar char="•"/>
            </a:pPr>
            <a:r>
              <a:rPr lang="cs-CZ" sz="2200"/>
              <a:t>vlna </a:t>
            </a:r>
            <a:r>
              <a:rPr b="1" lang="cs-CZ" sz="2200"/>
              <a:t>P invertovaná </a:t>
            </a:r>
            <a:r>
              <a:rPr lang="cs-CZ"/>
              <a:t>(může chybět nebo invertována za QRS)</a:t>
            </a:r>
            <a:endParaRPr/>
          </a:p>
          <a:p>
            <a:pPr indent="-182879" lvl="1" marL="457200" rtl="0" algn="l">
              <a:lnSpc>
                <a:spcPct val="90000"/>
              </a:lnSpc>
              <a:spcBef>
                <a:spcPts val="600"/>
              </a:spcBef>
              <a:spcAft>
                <a:spcPts val="0"/>
              </a:spcAft>
              <a:buSzPts val="1760"/>
              <a:buChar char="•"/>
            </a:pPr>
            <a:r>
              <a:rPr b="1" lang="cs-CZ" sz="2200"/>
              <a:t>QRS normální</a:t>
            </a:r>
            <a:endParaRPr/>
          </a:p>
          <a:p>
            <a:pPr indent="-182879" lvl="1" marL="457200" rtl="0" algn="l">
              <a:lnSpc>
                <a:spcPct val="90000"/>
              </a:lnSpc>
              <a:spcBef>
                <a:spcPts val="600"/>
              </a:spcBef>
              <a:spcAft>
                <a:spcPts val="0"/>
              </a:spcAft>
              <a:buSzPts val="1760"/>
              <a:buChar char="•"/>
            </a:pPr>
            <a:r>
              <a:rPr b="1" lang="cs-CZ" sz="2200"/>
              <a:t>bradykardie</a:t>
            </a:r>
            <a:r>
              <a:rPr lang="cs-CZ" sz="2200"/>
              <a:t> 40-50/min</a:t>
            </a:r>
            <a:endParaRPr sz="2200"/>
          </a:p>
        </p:txBody>
      </p:sp>
      <p:sp>
        <p:nvSpPr>
          <p:cNvPr id="478" name="Google Shape;478;p34"/>
          <p:cNvSpPr txBox="1"/>
          <p:nvPr>
            <p:ph idx="3" type="body"/>
          </p:nvPr>
        </p:nvSpPr>
        <p:spPr>
          <a:xfrm>
            <a:off x="5897880" y="1680997"/>
            <a:ext cx="5689600" cy="7772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2560"/>
              <a:buNone/>
            </a:pPr>
            <a:r>
              <a:rPr i="1" lang="cs-CZ" sz="3200"/>
              <a:t>Idioventrikulární </a:t>
            </a:r>
            <a:r>
              <a:rPr i="1" lang="cs-CZ" sz="2000"/>
              <a:t>(komorový) </a:t>
            </a:r>
            <a:r>
              <a:rPr i="1" lang="cs-CZ" sz="3200"/>
              <a:t>rytmus</a:t>
            </a:r>
            <a:endParaRPr/>
          </a:p>
        </p:txBody>
      </p:sp>
      <p:sp>
        <p:nvSpPr>
          <p:cNvPr id="479" name="Google Shape;479;p34"/>
          <p:cNvSpPr txBox="1"/>
          <p:nvPr>
            <p:ph idx="4" type="body"/>
          </p:nvPr>
        </p:nvSpPr>
        <p:spPr>
          <a:xfrm>
            <a:off x="6111466" y="2458237"/>
            <a:ext cx="5476014" cy="23762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760"/>
              <a:buNone/>
            </a:pPr>
            <a:r>
              <a:rPr lang="cs-CZ"/>
              <a:t>vzniká v </a:t>
            </a:r>
            <a:r>
              <a:rPr b="1" lang="cs-CZ"/>
              <a:t>komorách, </a:t>
            </a:r>
            <a:r>
              <a:rPr lang="cs-CZ" sz="2000"/>
              <a:t>např. při AV blokádě III.st.</a:t>
            </a:r>
            <a:endParaRPr/>
          </a:p>
          <a:p>
            <a:pPr indent="-182880" lvl="0" marL="228600" rtl="0" algn="l">
              <a:lnSpc>
                <a:spcPct val="90000"/>
              </a:lnSpc>
              <a:spcBef>
                <a:spcPts val="1400"/>
              </a:spcBef>
              <a:spcAft>
                <a:spcPts val="0"/>
              </a:spcAft>
              <a:buSzPts val="1760"/>
              <a:buNone/>
            </a:pPr>
            <a:r>
              <a:rPr lang="cs-CZ"/>
              <a:t>na EKG:</a:t>
            </a:r>
            <a:endParaRPr/>
          </a:p>
          <a:p>
            <a:pPr indent="-182879" lvl="1" marL="457200" rtl="0" algn="l">
              <a:lnSpc>
                <a:spcPct val="90000"/>
              </a:lnSpc>
              <a:spcBef>
                <a:spcPts val="200"/>
              </a:spcBef>
              <a:spcAft>
                <a:spcPts val="0"/>
              </a:spcAft>
              <a:buSzPts val="1760"/>
              <a:buChar char="•"/>
            </a:pPr>
            <a:r>
              <a:rPr b="1" lang="cs-CZ" sz="2200"/>
              <a:t>chybí P</a:t>
            </a:r>
            <a:r>
              <a:rPr lang="cs-CZ" sz="2200"/>
              <a:t> vlna</a:t>
            </a:r>
            <a:endParaRPr/>
          </a:p>
          <a:p>
            <a:pPr indent="-182879" lvl="1" marL="457200" rtl="0" algn="l">
              <a:lnSpc>
                <a:spcPct val="90000"/>
              </a:lnSpc>
              <a:spcBef>
                <a:spcPts val="600"/>
              </a:spcBef>
              <a:spcAft>
                <a:spcPts val="0"/>
              </a:spcAft>
              <a:buSzPts val="1760"/>
              <a:buChar char="•"/>
            </a:pPr>
            <a:r>
              <a:rPr b="1" lang="cs-CZ" sz="2200"/>
              <a:t>QRS široký </a:t>
            </a:r>
            <a:r>
              <a:rPr lang="cs-CZ" sz="2200"/>
              <a:t>abnormální, </a:t>
            </a:r>
            <a:r>
              <a:rPr b="1" lang="cs-CZ" sz="2200"/>
              <a:t>abnormální T</a:t>
            </a:r>
            <a:r>
              <a:rPr lang="cs-CZ" sz="2200"/>
              <a:t> vlna</a:t>
            </a:r>
            <a:endParaRPr/>
          </a:p>
          <a:p>
            <a:pPr indent="-182879" lvl="1" marL="457200" rtl="0" algn="l">
              <a:lnSpc>
                <a:spcPct val="90000"/>
              </a:lnSpc>
              <a:spcBef>
                <a:spcPts val="600"/>
              </a:spcBef>
              <a:spcAft>
                <a:spcPts val="0"/>
              </a:spcAft>
              <a:buSzPts val="1760"/>
              <a:buChar char="•"/>
            </a:pPr>
            <a:r>
              <a:rPr b="1" lang="cs-CZ" sz="2200"/>
              <a:t>bradykardie</a:t>
            </a:r>
            <a:r>
              <a:rPr lang="cs-CZ" sz="2200"/>
              <a:t> (</a:t>
            </a:r>
            <a:r>
              <a:rPr lang="cs-CZ" sz="2200">
                <a:solidFill>
                  <a:srgbClr val="FF0000"/>
                </a:solidFill>
              </a:rPr>
              <a:t>30/min</a:t>
            </a:r>
            <a:r>
              <a:rPr lang="cs-CZ" sz="2200"/>
              <a:t> a méně)</a:t>
            </a:r>
            <a:endParaRPr/>
          </a:p>
          <a:p>
            <a:pPr indent="0" lvl="0" marL="45720" rtl="0" algn="l">
              <a:lnSpc>
                <a:spcPct val="90000"/>
              </a:lnSpc>
              <a:spcBef>
                <a:spcPts val="1800"/>
              </a:spcBef>
              <a:spcAft>
                <a:spcPts val="0"/>
              </a:spcAft>
              <a:buSzPts val="1760"/>
              <a:buNone/>
            </a:pPr>
            <a:r>
              <a:t/>
            </a:r>
            <a:endParaRPr/>
          </a:p>
        </p:txBody>
      </p:sp>
      <p:pic>
        <p:nvPicPr>
          <p:cNvPr descr="ECG junctional rhythm vs. sinus rhythm" id="480" name="Google Shape;480;p34"/>
          <p:cNvPicPr preferRelativeResize="0"/>
          <p:nvPr/>
        </p:nvPicPr>
        <p:blipFill rotWithShape="1">
          <a:blip r:embed="rId3">
            <a:alphaModFix/>
          </a:blip>
          <a:srcRect b="0" l="0" r="0" t="0"/>
          <a:stretch/>
        </p:blipFill>
        <p:spPr>
          <a:xfrm>
            <a:off x="761894" y="4992581"/>
            <a:ext cx="4619625" cy="1238250"/>
          </a:xfrm>
          <a:prstGeom prst="rect">
            <a:avLst/>
          </a:prstGeom>
          <a:noFill/>
          <a:ln>
            <a:noFill/>
          </a:ln>
        </p:spPr>
      </p:pic>
      <p:pic>
        <p:nvPicPr>
          <p:cNvPr descr="ECG ventricular escape rhythm, SA block 3rd degree" id="481" name="Google Shape;481;p34"/>
          <p:cNvPicPr preferRelativeResize="0"/>
          <p:nvPr/>
        </p:nvPicPr>
        <p:blipFill rotWithShape="1">
          <a:blip r:embed="rId4">
            <a:alphaModFix/>
          </a:blip>
          <a:srcRect b="0" l="0" r="30184" t="0"/>
          <a:stretch/>
        </p:blipFill>
        <p:spPr>
          <a:xfrm>
            <a:off x="5816712" y="5054494"/>
            <a:ext cx="5851935" cy="1114425"/>
          </a:xfrm>
          <a:prstGeom prst="rect">
            <a:avLst/>
          </a:prstGeom>
          <a:noFill/>
          <a:ln>
            <a:noFill/>
          </a:ln>
        </p:spPr>
      </p:pic>
      <p:sp>
        <p:nvSpPr>
          <p:cNvPr id="482" name="Google Shape;482;p34"/>
          <p:cNvSpPr/>
          <p:nvPr/>
        </p:nvSpPr>
        <p:spPr>
          <a:xfrm>
            <a:off x="761894" y="6243742"/>
            <a:ext cx="461962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cs-CZ" sz="800">
                <a:solidFill>
                  <a:srgbClr val="A5A5A5"/>
                </a:solidFill>
                <a:latin typeface="Corbel"/>
                <a:ea typeface="Corbel"/>
                <a:cs typeface="Corbel"/>
                <a:sym typeface="Corbel"/>
              </a:rPr>
              <a:t>BLAHÚT, Peter. Junkčný rytmus. TECHmED [online]. 2017 [cit. 2020-01-11]. Dostupné z: https://www.techmed.sk/ekg-a-arytmologia-kniha/</a:t>
            </a:r>
            <a:endParaRPr i="1" sz="800">
              <a:solidFill>
                <a:srgbClr val="A5A5A5"/>
              </a:solidFill>
              <a:latin typeface="Corbel"/>
              <a:ea typeface="Corbel"/>
              <a:cs typeface="Corbel"/>
              <a:sym typeface="Corbel"/>
            </a:endParaRPr>
          </a:p>
        </p:txBody>
      </p:sp>
      <p:sp>
        <p:nvSpPr>
          <p:cNvPr id="483" name="Google Shape;483;p34"/>
          <p:cNvSpPr/>
          <p:nvPr/>
        </p:nvSpPr>
        <p:spPr>
          <a:xfrm>
            <a:off x="5816711" y="6168919"/>
            <a:ext cx="585193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800">
                <a:solidFill>
                  <a:srgbClr val="A5A5A5"/>
                </a:solidFill>
                <a:latin typeface="Corbel"/>
                <a:ea typeface="Corbel"/>
                <a:cs typeface="Corbel"/>
                <a:sym typeface="Corbel"/>
              </a:rPr>
              <a:t>BLAHÚT, Peter. Komorový rytmus. TECHmED [online]. 2017 [cit. 2020-01-11]. Dostupné z: https://www.techmed.sk/ekg-a-arytmologia-kniha/</a:t>
            </a:r>
            <a:endParaRPr i="1" sz="800">
              <a:solidFill>
                <a:srgbClr val="A5A5A5"/>
              </a:solidFill>
              <a:latin typeface="Corbel"/>
              <a:ea typeface="Corbel"/>
              <a:cs typeface="Corbel"/>
              <a:sym typeface="Corbe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descr="http://ekg.kvalitne.cz/images/O462.gif" id="488" name="Google Shape;488;p35"/>
          <p:cNvPicPr preferRelativeResize="0"/>
          <p:nvPr/>
        </p:nvPicPr>
        <p:blipFill rotWithShape="1">
          <a:blip r:embed="rId3">
            <a:alphaModFix/>
          </a:blip>
          <a:srcRect b="0" l="0" r="0" t="0"/>
          <a:stretch/>
        </p:blipFill>
        <p:spPr>
          <a:xfrm>
            <a:off x="2460928" y="1499708"/>
            <a:ext cx="7791008" cy="2056391"/>
          </a:xfrm>
          <a:prstGeom prst="rect">
            <a:avLst/>
          </a:prstGeom>
          <a:noFill/>
          <a:ln>
            <a:noFill/>
          </a:ln>
        </p:spPr>
      </p:pic>
      <p:sp>
        <p:nvSpPr>
          <p:cNvPr id="489" name="Google Shape;489;p35"/>
          <p:cNvSpPr txBox="1"/>
          <p:nvPr>
            <p:ph type="title"/>
          </p:nvPr>
        </p:nvSpPr>
        <p:spPr>
          <a:xfrm>
            <a:off x="2153841" y="365127"/>
            <a:ext cx="7886700" cy="118935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lang="cs-CZ"/>
              <a:t>Porucha? </a:t>
            </a:r>
            <a:endParaRPr b="1"/>
          </a:p>
        </p:txBody>
      </p:sp>
      <p:sp>
        <p:nvSpPr>
          <p:cNvPr id="490" name="Google Shape;490;p35"/>
          <p:cNvSpPr txBox="1"/>
          <p:nvPr>
            <p:ph idx="1" type="body"/>
          </p:nvPr>
        </p:nvSpPr>
        <p:spPr>
          <a:xfrm>
            <a:off x="2724695" y="3556099"/>
            <a:ext cx="7263474" cy="82391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520"/>
              <a:buNone/>
            </a:pPr>
            <a:r>
              <a:rPr b="0" i="1" lang="cs-CZ" sz="4400">
                <a:solidFill>
                  <a:srgbClr val="606062"/>
                </a:solidFill>
              </a:rPr>
              <a:t>Respirační sinusová arytmie</a:t>
            </a:r>
            <a:endParaRPr/>
          </a:p>
        </p:txBody>
      </p:sp>
      <p:sp>
        <p:nvSpPr>
          <p:cNvPr id="491" name="Google Shape;491;p35"/>
          <p:cNvSpPr txBox="1"/>
          <p:nvPr>
            <p:ph idx="2" type="body"/>
          </p:nvPr>
        </p:nvSpPr>
        <p:spPr>
          <a:xfrm>
            <a:off x="2508011" y="4380011"/>
            <a:ext cx="7846721" cy="2181655"/>
          </a:xfrm>
          <a:prstGeom prst="rect">
            <a:avLst/>
          </a:prstGeom>
          <a:noFill/>
          <a:ln>
            <a:noFill/>
          </a:ln>
        </p:spPr>
        <p:txBody>
          <a:bodyPr anchorCtr="0" anchor="t" bIns="45700" lIns="91425" spcFirstLastPara="1" rIns="91425" wrap="square" tIns="45700">
            <a:normAutofit/>
          </a:bodyPr>
          <a:lstStyle/>
          <a:p>
            <a:pPr indent="-182880" lvl="0" marL="228600" rtl="0" algn="l">
              <a:lnSpc>
                <a:spcPct val="90000"/>
              </a:lnSpc>
              <a:spcBef>
                <a:spcPts val="0"/>
              </a:spcBef>
              <a:spcAft>
                <a:spcPts val="0"/>
              </a:spcAft>
              <a:buSzPts val="1760"/>
              <a:buChar char="•"/>
            </a:pPr>
            <a:r>
              <a:rPr lang="cs-CZ"/>
              <a:t>pravidelné zkracování  a prodlužování RR intervalů</a:t>
            </a:r>
            <a:endParaRPr/>
          </a:p>
          <a:p>
            <a:pPr indent="0" lvl="1" marL="457200" rtl="0" algn="l">
              <a:lnSpc>
                <a:spcPct val="90000"/>
              </a:lnSpc>
              <a:spcBef>
                <a:spcPts val="200"/>
              </a:spcBef>
              <a:spcAft>
                <a:spcPts val="0"/>
              </a:spcAft>
              <a:buSzPts val="1760"/>
              <a:buNone/>
            </a:pPr>
            <a:r>
              <a:rPr b="1" lang="cs-CZ" sz="2200"/>
              <a:t>inspirium</a:t>
            </a:r>
            <a:r>
              <a:rPr lang="cs-CZ" sz="2200"/>
              <a:t>: zvyšuje se frekvence</a:t>
            </a:r>
            <a:endParaRPr/>
          </a:p>
          <a:p>
            <a:pPr indent="0" lvl="1" marL="457200" rtl="0" algn="l">
              <a:lnSpc>
                <a:spcPct val="90000"/>
              </a:lnSpc>
              <a:spcBef>
                <a:spcPts val="600"/>
              </a:spcBef>
              <a:spcAft>
                <a:spcPts val="0"/>
              </a:spcAft>
              <a:buSzPts val="1760"/>
              <a:buNone/>
            </a:pPr>
            <a:r>
              <a:rPr b="1" lang="cs-CZ" sz="2200"/>
              <a:t>expírium: </a:t>
            </a:r>
            <a:r>
              <a:rPr lang="cs-CZ" sz="2200"/>
              <a:t>snižuje se frekvence</a:t>
            </a:r>
            <a:endParaRPr/>
          </a:p>
          <a:p>
            <a:pPr indent="-182880" lvl="0" marL="228600" rtl="0" algn="l">
              <a:lnSpc>
                <a:spcPct val="90000"/>
              </a:lnSpc>
              <a:spcBef>
                <a:spcPts val="1800"/>
              </a:spcBef>
              <a:spcAft>
                <a:spcPts val="0"/>
              </a:spcAft>
              <a:buSzPts val="1600"/>
              <a:buChar char="•"/>
            </a:pPr>
            <a:r>
              <a:rPr lang="cs-CZ" sz="2000"/>
              <a:t>n. X (n. vagus → parasympatikus)</a:t>
            </a:r>
            <a:endParaRPr/>
          </a:p>
          <a:p>
            <a:pPr indent="-182880" lvl="0" marL="228600" rtl="0" algn="l">
              <a:lnSpc>
                <a:spcPct val="90000"/>
              </a:lnSpc>
              <a:spcBef>
                <a:spcPts val="1400"/>
              </a:spcBef>
              <a:spcAft>
                <a:spcPts val="0"/>
              </a:spcAft>
              <a:buSzPts val="1600"/>
              <a:buChar char="•"/>
            </a:pPr>
            <a:r>
              <a:rPr lang="cs-CZ" sz="2000"/>
              <a:t>mladí, vegetativne labilní (neurotici)</a:t>
            </a:r>
            <a:endParaRPr/>
          </a:p>
        </p:txBody>
      </p:sp>
      <p:cxnSp>
        <p:nvCxnSpPr>
          <p:cNvPr id="492" name="Google Shape;492;p35"/>
          <p:cNvCxnSpPr/>
          <p:nvPr/>
        </p:nvCxnSpPr>
        <p:spPr>
          <a:xfrm>
            <a:off x="2662238" y="2948488"/>
            <a:ext cx="1306178" cy="0"/>
          </a:xfrm>
          <a:prstGeom prst="straightConnector1">
            <a:avLst/>
          </a:prstGeom>
          <a:noFill/>
          <a:ln cap="flat" cmpd="sng" w="28575">
            <a:solidFill>
              <a:srgbClr val="FF0000"/>
            </a:solidFill>
            <a:prstDash val="solid"/>
            <a:round/>
            <a:headEnd len="med" w="med" type="triangle"/>
            <a:tailEnd len="med" w="med" type="triangle"/>
          </a:ln>
        </p:spPr>
      </p:cxnSp>
      <p:cxnSp>
        <p:nvCxnSpPr>
          <p:cNvPr id="493" name="Google Shape;493;p35"/>
          <p:cNvCxnSpPr/>
          <p:nvPr/>
        </p:nvCxnSpPr>
        <p:spPr>
          <a:xfrm>
            <a:off x="4684489" y="2634988"/>
            <a:ext cx="2561003" cy="21621"/>
          </a:xfrm>
          <a:prstGeom prst="straightConnector1">
            <a:avLst/>
          </a:prstGeom>
          <a:noFill/>
          <a:ln cap="flat" cmpd="sng" w="28575">
            <a:solidFill>
              <a:srgbClr val="FF0000"/>
            </a:solidFill>
            <a:prstDash val="solid"/>
            <a:round/>
            <a:headEnd len="med" w="med" type="triangle"/>
            <a:tailEnd len="med" w="med" type="triangle"/>
          </a:ln>
        </p:spPr>
      </p:cxnSp>
      <p:sp>
        <p:nvSpPr>
          <p:cNvPr id="494" name="Google Shape;494;p35"/>
          <p:cNvSpPr/>
          <p:nvPr/>
        </p:nvSpPr>
        <p:spPr>
          <a:xfrm>
            <a:off x="10354732" y="6346222"/>
            <a:ext cx="158889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800">
                <a:solidFill>
                  <a:srgbClr val="A5A5A5"/>
                </a:solidFill>
                <a:latin typeface="Corbel"/>
                <a:ea typeface="Corbel"/>
                <a:cs typeface="Corbel"/>
                <a:sym typeface="Corbel"/>
              </a:rPr>
              <a:t>http://ekg.kvalitne.cz/tvorba.htm</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id="499" name="Google Shape;499;p36"/>
          <p:cNvPicPr preferRelativeResize="0"/>
          <p:nvPr/>
        </p:nvPicPr>
        <p:blipFill rotWithShape="1">
          <a:blip r:embed="rId3">
            <a:alphaModFix/>
          </a:blip>
          <a:srcRect b="0" l="0" r="0" t="0"/>
          <a:stretch/>
        </p:blipFill>
        <p:spPr>
          <a:xfrm>
            <a:off x="4605250" y="2526217"/>
            <a:ext cx="3514015" cy="3982438"/>
          </a:xfrm>
          <a:prstGeom prst="rect">
            <a:avLst/>
          </a:prstGeom>
          <a:noFill/>
          <a:ln>
            <a:noFill/>
          </a:ln>
        </p:spPr>
      </p:pic>
      <p:sp>
        <p:nvSpPr>
          <p:cNvPr id="500" name="Google Shape;500;p36"/>
          <p:cNvSpPr/>
          <p:nvPr/>
        </p:nvSpPr>
        <p:spPr>
          <a:xfrm>
            <a:off x="7885393" y="1795626"/>
            <a:ext cx="3891740" cy="1175738"/>
          </a:xfrm>
          <a:prstGeom prst="ellipse">
            <a:avLst/>
          </a:prstGeom>
          <a:solidFill>
            <a:srgbClr val="F2F2F2">
              <a:alpha val="50980"/>
            </a:srgbClr>
          </a:solidFill>
          <a:ln cap="flat" cmpd="sng" w="5715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501" name="Google Shape;501;p36"/>
          <p:cNvSpPr/>
          <p:nvPr/>
        </p:nvSpPr>
        <p:spPr>
          <a:xfrm>
            <a:off x="741821" y="1815614"/>
            <a:ext cx="4964712" cy="1154957"/>
          </a:xfrm>
          <a:prstGeom prst="ellipse">
            <a:avLst/>
          </a:prstGeom>
          <a:solidFill>
            <a:srgbClr val="FFFF99">
              <a:alpha val="50588"/>
            </a:srgbClr>
          </a:solidFill>
          <a:ln cap="flat" cmpd="sng" w="571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502" name="Google Shape;502;p36"/>
          <p:cNvSpPr txBox="1"/>
          <p:nvPr>
            <p:ph type="title"/>
          </p:nvPr>
        </p:nvSpPr>
        <p:spPr>
          <a:xfrm>
            <a:off x="1735946" y="270654"/>
            <a:ext cx="8932054" cy="13160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Tachykardie</a:t>
            </a:r>
            <a:endParaRPr/>
          </a:p>
        </p:txBody>
      </p:sp>
      <p:sp>
        <p:nvSpPr>
          <p:cNvPr id="503" name="Google Shape;503;p36"/>
          <p:cNvSpPr txBox="1"/>
          <p:nvPr>
            <p:ph idx="1" type="body"/>
          </p:nvPr>
        </p:nvSpPr>
        <p:spPr>
          <a:xfrm>
            <a:off x="846667" y="1970877"/>
            <a:ext cx="4859866" cy="79947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2560"/>
              <a:buNone/>
            </a:pPr>
            <a:r>
              <a:rPr i="1" lang="cs-CZ" sz="3200"/>
              <a:t>SUPRAVENTRIKULÁRNÍ</a:t>
            </a:r>
            <a:endParaRPr/>
          </a:p>
        </p:txBody>
      </p:sp>
      <p:sp>
        <p:nvSpPr>
          <p:cNvPr id="504" name="Google Shape;504;p36"/>
          <p:cNvSpPr txBox="1"/>
          <p:nvPr>
            <p:ph idx="2" type="body"/>
          </p:nvPr>
        </p:nvSpPr>
        <p:spPr>
          <a:xfrm>
            <a:off x="846668" y="3239172"/>
            <a:ext cx="3115732" cy="204873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920"/>
              <a:buNone/>
            </a:pPr>
            <a:r>
              <a:rPr b="1" lang="cs-CZ" sz="2400"/>
              <a:t>síňová tachykardie</a:t>
            </a:r>
            <a:endParaRPr/>
          </a:p>
          <a:p>
            <a:pPr indent="0" lvl="0" marL="0" rtl="0" algn="l">
              <a:lnSpc>
                <a:spcPct val="90000"/>
              </a:lnSpc>
              <a:spcBef>
                <a:spcPts val="1400"/>
              </a:spcBef>
              <a:spcAft>
                <a:spcPts val="0"/>
              </a:spcAft>
              <a:buSzPts val="1920"/>
              <a:buNone/>
            </a:pPr>
            <a:r>
              <a:rPr b="1" lang="cs-CZ" sz="2400"/>
              <a:t>flutter síní</a:t>
            </a:r>
            <a:endParaRPr/>
          </a:p>
          <a:p>
            <a:pPr indent="0" lvl="0" marL="0" rtl="0" algn="l">
              <a:lnSpc>
                <a:spcPct val="90000"/>
              </a:lnSpc>
              <a:spcBef>
                <a:spcPts val="1400"/>
              </a:spcBef>
              <a:spcAft>
                <a:spcPts val="0"/>
              </a:spcAft>
              <a:buSzPts val="1920"/>
              <a:buNone/>
            </a:pPr>
            <a:r>
              <a:rPr b="1" lang="cs-CZ" sz="2400"/>
              <a:t>fibrilace síní</a:t>
            </a:r>
            <a:endParaRPr/>
          </a:p>
          <a:p>
            <a:pPr indent="0" lvl="0" marL="0" rtl="0" algn="l">
              <a:lnSpc>
                <a:spcPct val="90000"/>
              </a:lnSpc>
              <a:spcBef>
                <a:spcPts val="1400"/>
              </a:spcBef>
              <a:spcAft>
                <a:spcPts val="0"/>
              </a:spcAft>
              <a:buSzPts val="1920"/>
              <a:buNone/>
            </a:pPr>
            <a:r>
              <a:rPr b="1" lang="cs-CZ" sz="2400"/>
              <a:t>AVNRT, AVRT</a:t>
            </a:r>
            <a:endParaRPr/>
          </a:p>
        </p:txBody>
      </p:sp>
      <p:sp>
        <p:nvSpPr>
          <p:cNvPr id="505" name="Google Shape;505;p36"/>
          <p:cNvSpPr txBox="1"/>
          <p:nvPr>
            <p:ph idx="3" type="body"/>
          </p:nvPr>
        </p:nvSpPr>
        <p:spPr>
          <a:xfrm>
            <a:off x="7680904" y="1992386"/>
            <a:ext cx="4281754" cy="76764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2560"/>
              <a:buNone/>
            </a:pPr>
            <a:r>
              <a:rPr i="1" lang="cs-CZ" sz="3200"/>
              <a:t>KOMOROVÁ</a:t>
            </a:r>
            <a:endParaRPr/>
          </a:p>
        </p:txBody>
      </p:sp>
      <p:sp>
        <p:nvSpPr>
          <p:cNvPr id="506" name="Google Shape;506;p36"/>
          <p:cNvSpPr txBox="1"/>
          <p:nvPr>
            <p:ph idx="4" type="body"/>
          </p:nvPr>
        </p:nvSpPr>
        <p:spPr>
          <a:xfrm>
            <a:off x="8221510" y="3137042"/>
            <a:ext cx="3255948" cy="207276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920"/>
              <a:buNone/>
            </a:pPr>
            <a:r>
              <a:rPr b="1" lang="cs-CZ" sz="2400"/>
              <a:t>komorová tachykardie</a:t>
            </a:r>
            <a:endParaRPr/>
          </a:p>
          <a:p>
            <a:pPr indent="0" lvl="0" marL="0" rtl="0" algn="l">
              <a:lnSpc>
                <a:spcPct val="90000"/>
              </a:lnSpc>
              <a:spcBef>
                <a:spcPts val="1400"/>
              </a:spcBef>
              <a:spcAft>
                <a:spcPts val="0"/>
              </a:spcAft>
              <a:buSzPts val="1920"/>
              <a:buNone/>
            </a:pPr>
            <a:r>
              <a:rPr b="1" lang="cs-CZ" sz="2400"/>
              <a:t>komorová fibrilace</a:t>
            </a:r>
            <a:endParaRPr/>
          </a:p>
        </p:txBody>
      </p:sp>
      <p:cxnSp>
        <p:nvCxnSpPr>
          <p:cNvPr id="507" name="Google Shape;507;p36"/>
          <p:cNvCxnSpPr/>
          <p:nvPr/>
        </p:nvCxnSpPr>
        <p:spPr>
          <a:xfrm>
            <a:off x="6612467" y="1210179"/>
            <a:ext cx="1794933" cy="685798"/>
          </a:xfrm>
          <a:prstGeom prst="straightConnector1">
            <a:avLst/>
          </a:prstGeom>
          <a:noFill/>
          <a:ln cap="flat" cmpd="sng" w="28575">
            <a:solidFill>
              <a:srgbClr val="C00000"/>
            </a:solidFill>
            <a:prstDash val="solid"/>
            <a:round/>
            <a:headEnd len="sm" w="sm" type="none"/>
            <a:tailEnd len="med" w="med" type="triangle"/>
          </a:ln>
        </p:spPr>
      </p:cxnSp>
      <p:cxnSp>
        <p:nvCxnSpPr>
          <p:cNvPr id="508" name="Google Shape;508;p36"/>
          <p:cNvCxnSpPr/>
          <p:nvPr/>
        </p:nvCxnSpPr>
        <p:spPr>
          <a:xfrm flipH="1">
            <a:off x="4179027" y="1210179"/>
            <a:ext cx="1451306" cy="585449"/>
          </a:xfrm>
          <a:prstGeom prst="straightConnector1">
            <a:avLst/>
          </a:prstGeom>
          <a:noFill/>
          <a:ln cap="flat" cmpd="sng" w="28575">
            <a:solidFill>
              <a:srgbClr val="C00000"/>
            </a:solidFill>
            <a:prstDash val="solid"/>
            <a:round/>
            <a:headEnd len="sm" w="sm" type="none"/>
            <a:tailEnd len="med" w="med" type="triangle"/>
          </a:ln>
        </p:spPr>
      </p:cxnSp>
      <p:sp>
        <p:nvSpPr>
          <p:cNvPr id="509" name="Google Shape;509;p36"/>
          <p:cNvSpPr/>
          <p:nvPr/>
        </p:nvSpPr>
        <p:spPr>
          <a:xfrm>
            <a:off x="5359401" y="3489421"/>
            <a:ext cx="1066800" cy="1601258"/>
          </a:xfrm>
          <a:prstGeom prst="ellipse">
            <a:avLst/>
          </a:prstGeom>
          <a:solidFill>
            <a:srgbClr val="FFFF99">
              <a:alpha val="50588"/>
            </a:srgbClr>
          </a:solidFill>
          <a:ln cap="flat" cmpd="sng" w="571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510" name="Google Shape;510;p36"/>
          <p:cNvSpPr/>
          <p:nvPr/>
        </p:nvSpPr>
        <p:spPr>
          <a:xfrm rot="1507033">
            <a:off x="5589009" y="4847592"/>
            <a:ext cx="2046915" cy="1198116"/>
          </a:xfrm>
          <a:prstGeom prst="ellipse">
            <a:avLst/>
          </a:prstGeom>
          <a:solidFill>
            <a:srgbClr val="F2F2F2">
              <a:alpha val="50980"/>
            </a:srgbClr>
          </a:solidFill>
          <a:ln cap="flat" cmpd="sng" w="5715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37"/>
          <p:cNvSpPr txBox="1"/>
          <p:nvPr>
            <p:ph type="title"/>
          </p:nvPr>
        </p:nvSpPr>
        <p:spPr>
          <a:xfrm>
            <a:off x="1158240" y="253364"/>
            <a:ext cx="9875520" cy="13563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Supraventrikulární tachykardie</a:t>
            </a:r>
            <a:endParaRPr/>
          </a:p>
        </p:txBody>
      </p:sp>
      <p:pic>
        <p:nvPicPr>
          <p:cNvPr descr="narrow QRS supraventricular arrhythmias and origin, AV notal re-entry tachycardia, Atrial fibrillation (multiple atrial wavelets), Atrial flutter, Atrial tachycardia (single focal), orthodromic AV re-entry tachycardia" id="516" name="Google Shape;516;p37"/>
          <p:cNvPicPr preferRelativeResize="0"/>
          <p:nvPr/>
        </p:nvPicPr>
        <p:blipFill rotWithShape="1">
          <a:blip r:embed="rId3">
            <a:alphaModFix/>
          </a:blip>
          <a:srcRect b="0" l="0" r="0" t="0"/>
          <a:stretch/>
        </p:blipFill>
        <p:spPr>
          <a:xfrm>
            <a:off x="1076286" y="1390268"/>
            <a:ext cx="10039428" cy="4891660"/>
          </a:xfrm>
          <a:prstGeom prst="rect">
            <a:avLst/>
          </a:prstGeom>
          <a:noFill/>
          <a:ln>
            <a:noFill/>
          </a:ln>
        </p:spPr>
      </p:pic>
      <p:sp>
        <p:nvSpPr>
          <p:cNvPr id="517" name="Google Shape;517;p37"/>
          <p:cNvSpPr/>
          <p:nvPr/>
        </p:nvSpPr>
        <p:spPr>
          <a:xfrm>
            <a:off x="898359" y="6393290"/>
            <a:ext cx="10634734"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cs-CZ" sz="800">
                <a:solidFill>
                  <a:srgbClr val="A5A5A5"/>
                </a:solidFill>
                <a:latin typeface="Corbel"/>
                <a:ea typeface="Corbel"/>
                <a:cs typeface="Corbel"/>
                <a:sym typeface="Corbel"/>
              </a:rPr>
              <a:t>BLAHÚT, Peter. Supraventikulárná tacykardia. TECHmED [online]. 2017 [cit. 2020-01-11]. Dostupné z: https://www.techmed.sk/ekg-a-arytmologia-kniha/</a:t>
            </a:r>
            <a:endParaRPr i="1" sz="800">
              <a:solidFill>
                <a:srgbClr val="A5A5A5"/>
              </a:solidFill>
              <a:latin typeface="Corbel"/>
              <a:ea typeface="Corbel"/>
              <a:cs typeface="Corbel"/>
              <a:sym typeface="Corbe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4"/>
          <p:cNvSpPr txBox="1"/>
          <p:nvPr>
            <p:ph type="title"/>
          </p:nvPr>
        </p:nvSpPr>
        <p:spPr>
          <a:xfrm>
            <a:off x="1158240" y="531058"/>
            <a:ext cx="9875520" cy="84429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b="1" i="1" lang="cs-CZ"/>
              <a:t>EKG desatero</a:t>
            </a:r>
            <a:endParaRPr/>
          </a:p>
        </p:txBody>
      </p:sp>
      <p:pic>
        <p:nvPicPr>
          <p:cNvPr id="129" name="Google Shape;129;p4"/>
          <p:cNvPicPr preferRelativeResize="0"/>
          <p:nvPr/>
        </p:nvPicPr>
        <p:blipFill rotWithShape="1">
          <a:blip r:embed="rId3">
            <a:alphaModFix/>
          </a:blip>
          <a:srcRect b="0" l="0" r="0" t="0"/>
          <a:stretch/>
        </p:blipFill>
        <p:spPr>
          <a:xfrm>
            <a:off x="8435309" y="2446134"/>
            <a:ext cx="1967866" cy="1965732"/>
          </a:xfrm>
          <a:prstGeom prst="rect">
            <a:avLst/>
          </a:prstGeom>
          <a:noFill/>
          <a:ln>
            <a:noFill/>
          </a:ln>
        </p:spPr>
      </p:pic>
      <p:sp>
        <p:nvSpPr>
          <p:cNvPr id="130" name="Google Shape;130;p4"/>
          <p:cNvSpPr txBox="1"/>
          <p:nvPr>
            <p:ph idx="1" type="body"/>
          </p:nvPr>
        </p:nvSpPr>
        <p:spPr>
          <a:xfrm>
            <a:off x="4466383" y="1375354"/>
            <a:ext cx="3259234" cy="5265289"/>
          </a:xfrm>
          <a:prstGeom prst="rect">
            <a:avLst/>
          </a:prstGeom>
          <a:noFill/>
          <a:ln>
            <a:noFill/>
          </a:ln>
        </p:spPr>
        <p:txBody>
          <a:bodyPr anchorCtr="0" anchor="t" bIns="45700" lIns="91425" spcFirstLastPara="1" rIns="91425" wrap="square" tIns="45700">
            <a:normAutofit fontScale="92500" lnSpcReduction="10000"/>
          </a:bodyPr>
          <a:lstStyle/>
          <a:p>
            <a:pPr indent="-182880" lvl="0" marL="228600" rtl="0" algn="l">
              <a:lnSpc>
                <a:spcPct val="90000"/>
              </a:lnSpc>
              <a:spcBef>
                <a:spcPts val="0"/>
              </a:spcBef>
              <a:spcAft>
                <a:spcPts val="0"/>
              </a:spcAft>
              <a:buSzPct val="80000"/>
              <a:buChar char="•"/>
            </a:pPr>
            <a:r>
              <a:rPr lang="cs-CZ"/>
              <a:t>Rytmus</a:t>
            </a:r>
            <a:endParaRPr/>
          </a:p>
          <a:p>
            <a:pPr indent="-182880" lvl="0" marL="228600" rtl="0" algn="l">
              <a:lnSpc>
                <a:spcPct val="90000"/>
              </a:lnSpc>
              <a:spcBef>
                <a:spcPts val="1400"/>
              </a:spcBef>
              <a:spcAft>
                <a:spcPts val="0"/>
              </a:spcAft>
              <a:buSzPct val="80000"/>
              <a:buChar char="•"/>
            </a:pPr>
            <a:r>
              <a:rPr lang="cs-CZ"/>
              <a:t>Akce</a:t>
            </a:r>
            <a:endParaRPr/>
          </a:p>
          <a:p>
            <a:pPr indent="-182880" lvl="0" marL="228600" rtl="0" algn="l">
              <a:lnSpc>
                <a:spcPct val="90000"/>
              </a:lnSpc>
              <a:spcBef>
                <a:spcPts val="1400"/>
              </a:spcBef>
              <a:spcAft>
                <a:spcPts val="0"/>
              </a:spcAft>
              <a:buSzPct val="80000"/>
              <a:buChar char="•"/>
            </a:pPr>
            <a:r>
              <a:rPr lang="cs-CZ"/>
              <a:t>Frekvence</a:t>
            </a:r>
            <a:endParaRPr/>
          </a:p>
          <a:p>
            <a:pPr indent="-182880" lvl="0" marL="228600" rtl="0" algn="l">
              <a:lnSpc>
                <a:spcPct val="90000"/>
              </a:lnSpc>
              <a:spcBef>
                <a:spcPts val="1400"/>
              </a:spcBef>
              <a:spcAft>
                <a:spcPts val="0"/>
              </a:spcAft>
              <a:buSzPct val="80000"/>
              <a:buChar char="•"/>
            </a:pPr>
            <a:r>
              <a:rPr lang="cs-CZ"/>
              <a:t>Elektrická osa srdeční</a:t>
            </a:r>
            <a:endParaRPr/>
          </a:p>
          <a:p>
            <a:pPr indent="-182880" lvl="0" marL="228600" rtl="0" algn="l">
              <a:lnSpc>
                <a:spcPct val="90000"/>
              </a:lnSpc>
              <a:spcBef>
                <a:spcPts val="1400"/>
              </a:spcBef>
              <a:spcAft>
                <a:spcPts val="0"/>
              </a:spcAft>
              <a:buSzPct val="80000"/>
              <a:buChar char="•"/>
            </a:pPr>
            <a:r>
              <a:rPr lang="cs-CZ"/>
              <a:t>Zóna přechodu</a:t>
            </a:r>
            <a:endParaRPr/>
          </a:p>
          <a:p>
            <a:pPr indent="-182880" lvl="0" marL="228600" rtl="0" algn="l">
              <a:lnSpc>
                <a:spcPct val="90000"/>
              </a:lnSpc>
              <a:spcBef>
                <a:spcPts val="1400"/>
              </a:spcBef>
              <a:spcAft>
                <a:spcPts val="0"/>
              </a:spcAft>
              <a:buSzPct val="80000"/>
              <a:buChar char="•"/>
            </a:pPr>
            <a:r>
              <a:rPr lang="cs-CZ"/>
              <a:t>Analýza jednotlivých vln</a:t>
            </a:r>
            <a:endParaRPr/>
          </a:p>
          <a:p>
            <a:pPr indent="-182880" lvl="1" marL="457200" rtl="0" algn="l">
              <a:lnSpc>
                <a:spcPct val="90000"/>
              </a:lnSpc>
              <a:spcBef>
                <a:spcPts val="200"/>
              </a:spcBef>
              <a:spcAft>
                <a:spcPts val="0"/>
              </a:spcAft>
              <a:buSzPct val="80000"/>
              <a:buFont typeface="Courier New"/>
              <a:buChar char="o"/>
            </a:pPr>
            <a:r>
              <a:rPr lang="cs-CZ"/>
              <a:t>Vlna P</a:t>
            </a:r>
            <a:endParaRPr/>
          </a:p>
          <a:p>
            <a:pPr indent="-182880" lvl="1" marL="457200" rtl="0" algn="l">
              <a:lnSpc>
                <a:spcPct val="90000"/>
              </a:lnSpc>
              <a:spcBef>
                <a:spcPts val="600"/>
              </a:spcBef>
              <a:spcAft>
                <a:spcPts val="0"/>
              </a:spcAft>
              <a:buSzPct val="80000"/>
              <a:buFont typeface="Courier New"/>
              <a:buChar char="o"/>
            </a:pPr>
            <a:r>
              <a:rPr b="1" lang="cs-CZ"/>
              <a:t>Interval PQ </a:t>
            </a:r>
            <a:r>
              <a:rPr lang="cs-CZ"/>
              <a:t>(PR)</a:t>
            </a:r>
            <a:endParaRPr/>
          </a:p>
          <a:p>
            <a:pPr indent="-182880" lvl="1" marL="457200" rtl="0" algn="l">
              <a:lnSpc>
                <a:spcPct val="90000"/>
              </a:lnSpc>
              <a:spcBef>
                <a:spcPts val="600"/>
              </a:spcBef>
              <a:spcAft>
                <a:spcPts val="0"/>
              </a:spcAft>
              <a:buSzPct val="80000"/>
              <a:buFont typeface="Courier New"/>
              <a:buChar char="o"/>
            </a:pPr>
            <a:r>
              <a:rPr b="1" lang="cs-CZ"/>
              <a:t>QRS komplex</a:t>
            </a:r>
            <a:endParaRPr/>
          </a:p>
          <a:p>
            <a:pPr indent="-182880" lvl="1" marL="457200" rtl="0" algn="l">
              <a:lnSpc>
                <a:spcPct val="90000"/>
              </a:lnSpc>
              <a:spcBef>
                <a:spcPts val="600"/>
              </a:spcBef>
              <a:spcAft>
                <a:spcPts val="0"/>
              </a:spcAft>
              <a:buSzPct val="80000"/>
              <a:buFont typeface="Courier New"/>
              <a:buChar char="o"/>
            </a:pPr>
            <a:r>
              <a:rPr b="1" lang="cs-CZ"/>
              <a:t>ST denivelace</a:t>
            </a:r>
            <a:endParaRPr/>
          </a:p>
          <a:p>
            <a:pPr indent="-182880" lvl="1" marL="457200" rtl="0" algn="l">
              <a:lnSpc>
                <a:spcPct val="90000"/>
              </a:lnSpc>
              <a:spcBef>
                <a:spcPts val="600"/>
              </a:spcBef>
              <a:spcAft>
                <a:spcPts val="0"/>
              </a:spcAft>
              <a:buSzPct val="80000"/>
              <a:buFont typeface="Courier New"/>
              <a:buChar char="o"/>
            </a:pPr>
            <a:r>
              <a:rPr lang="cs-CZ"/>
              <a:t>Vlna T</a:t>
            </a:r>
            <a:endParaRPr/>
          </a:p>
          <a:p>
            <a:pPr indent="-182880" lvl="1" marL="457200" rtl="0" algn="l">
              <a:lnSpc>
                <a:spcPct val="90000"/>
              </a:lnSpc>
              <a:spcBef>
                <a:spcPts val="600"/>
              </a:spcBef>
              <a:spcAft>
                <a:spcPts val="0"/>
              </a:spcAft>
              <a:buSzPct val="80000"/>
              <a:buFont typeface="Courier New"/>
              <a:buChar char="o"/>
            </a:pPr>
            <a:r>
              <a:rPr lang="cs-CZ"/>
              <a:t>Interval QT</a:t>
            </a:r>
            <a:endParaRPr/>
          </a:p>
          <a:p>
            <a:pPr indent="-182880" lvl="0" marL="228600" rtl="0" algn="l">
              <a:lnSpc>
                <a:spcPct val="90000"/>
              </a:lnSpc>
              <a:spcBef>
                <a:spcPts val="1800"/>
              </a:spcBef>
              <a:spcAft>
                <a:spcPts val="0"/>
              </a:spcAft>
              <a:buSzPct val="80000"/>
              <a:buChar char="•"/>
            </a:pPr>
            <a:r>
              <a:rPr lang="cs-CZ"/>
              <a:t>Arytmie </a:t>
            </a:r>
            <a:endParaRPr/>
          </a:p>
          <a:p>
            <a:pPr indent="-182880" lvl="0" marL="228600" rtl="0" algn="l">
              <a:lnSpc>
                <a:spcPct val="90000"/>
              </a:lnSpc>
              <a:spcBef>
                <a:spcPts val="1400"/>
              </a:spcBef>
              <a:spcAft>
                <a:spcPts val="0"/>
              </a:spcAft>
              <a:buSzPct val="80000"/>
              <a:buChar char="•"/>
            </a:pPr>
            <a:r>
              <a:rPr lang="cs-CZ"/>
              <a:t>Závěr</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38"/>
          <p:cNvSpPr txBox="1"/>
          <p:nvPr>
            <p:ph type="title"/>
          </p:nvPr>
        </p:nvSpPr>
        <p:spPr>
          <a:xfrm>
            <a:off x="707064" y="609600"/>
            <a:ext cx="6993914" cy="135636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orbel"/>
              <a:buNone/>
            </a:pPr>
            <a:r>
              <a:rPr lang="cs-CZ"/>
              <a:t>Re-entry mechanizmus </a:t>
            </a:r>
            <a:endParaRPr/>
          </a:p>
        </p:txBody>
      </p:sp>
      <p:sp>
        <p:nvSpPr>
          <p:cNvPr id="523" name="Google Shape;523;p38"/>
          <p:cNvSpPr txBox="1"/>
          <p:nvPr>
            <p:ph idx="1" type="body"/>
          </p:nvPr>
        </p:nvSpPr>
        <p:spPr>
          <a:xfrm>
            <a:off x="707064" y="2057400"/>
            <a:ext cx="6993914" cy="4038600"/>
          </a:xfrm>
          <a:prstGeom prst="rect">
            <a:avLst/>
          </a:prstGeom>
          <a:noFill/>
          <a:ln>
            <a:noFill/>
          </a:ln>
        </p:spPr>
        <p:txBody>
          <a:bodyPr anchorCtr="0" anchor="t" bIns="45700" lIns="91425" spcFirstLastPara="1" rIns="91425" wrap="square" tIns="45700">
            <a:normAutofit/>
          </a:bodyPr>
          <a:lstStyle/>
          <a:p>
            <a:pPr indent="-182880" lvl="0" marL="228600" rtl="0" algn="l">
              <a:lnSpc>
                <a:spcPct val="90000"/>
              </a:lnSpc>
              <a:spcBef>
                <a:spcPts val="0"/>
              </a:spcBef>
              <a:spcAft>
                <a:spcPts val="0"/>
              </a:spcAft>
              <a:buSzPts val="1760"/>
              <a:buChar char="•"/>
            </a:pPr>
            <a:r>
              <a:rPr lang="cs-CZ"/>
              <a:t>Prítomnosť 2 dráh - rýchla a pomalá</a:t>
            </a:r>
            <a:endParaRPr/>
          </a:p>
          <a:p>
            <a:pPr indent="-71120" lvl="0" marL="228600" rtl="0" algn="l">
              <a:lnSpc>
                <a:spcPct val="90000"/>
              </a:lnSpc>
              <a:spcBef>
                <a:spcPts val="1400"/>
              </a:spcBef>
              <a:spcAft>
                <a:spcPts val="0"/>
              </a:spcAft>
              <a:buSzPts val="1760"/>
              <a:buNone/>
            </a:pPr>
            <a:r>
              <a:t/>
            </a:r>
            <a:endParaRPr/>
          </a:p>
          <a:p>
            <a:pPr indent="-182880" lvl="0" marL="228600" rtl="0" algn="l">
              <a:lnSpc>
                <a:spcPct val="90000"/>
              </a:lnSpc>
              <a:spcBef>
                <a:spcPts val="1400"/>
              </a:spcBef>
              <a:spcAft>
                <a:spcPts val="0"/>
              </a:spcAft>
              <a:buSzPts val="1760"/>
              <a:buChar char="•"/>
            </a:pPr>
            <a:r>
              <a:rPr lang="cs-CZ"/>
              <a:t>Analógia 2 bežcov </a:t>
            </a:r>
            <a:endParaRPr/>
          </a:p>
          <a:p>
            <a:pPr indent="-71120" lvl="0" marL="228600" rtl="0" algn="l">
              <a:lnSpc>
                <a:spcPct val="90000"/>
              </a:lnSpc>
              <a:spcBef>
                <a:spcPts val="1400"/>
              </a:spcBef>
              <a:spcAft>
                <a:spcPts val="0"/>
              </a:spcAft>
              <a:buSzPts val="1760"/>
              <a:buNone/>
            </a:pPr>
            <a:r>
              <a:t/>
            </a:r>
            <a:endParaRPr/>
          </a:p>
          <a:p>
            <a:pPr indent="-182880" lvl="0" marL="228600" rtl="0" algn="l">
              <a:lnSpc>
                <a:spcPct val="90000"/>
              </a:lnSpc>
              <a:spcBef>
                <a:spcPts val="1400"/>
              </a:spcBef>
              <a:spcAft>
                <a:spcPts val="0"/>
              </a:spcAft>
              <a:buSzPts val="1760"/>
              <a:buChar char="•"/>
            </a:pPr>
            <a:r>
              <a:rPr lang="cs-CZ"/>
              <a:t>Anatomické - jazva po infarkte, okolo chlopne </a:t>
            </a:r>
            <a:endParaRPr/>
          </a:p>
          <a:p>
            <a:pPr indent="-71120" lvl="0" marL="228600" rtl="0" algn="l">
              <a:lnSpc>
                <a:spcPct val="90000"/>
              </a:lnSpc>
              <a:spcBef>
                <a:spcPts val="1400"/>
              </a:spcBef>
              <a:spcAft>
                <a:spcPts val="0"/>
              </a:spcAft>
              <a:buSzPts val="1760"/>
              <a:buNone/>
            </a:pPr>
            <a:r>
              <a:t/>
            </a:r>
            <a:endParaRPr/>
          </a:p>
          <a:p>
            <a:pPr indent="-182880" lvl="0" marL="228600" rtl="0" algn="l">
              <a:lnSpc>
                <a:spcPct val="90000"/>
              </a:lnSpc>
              <a:spcBef>
                <a:spcPts val="1400"/>
              </a:spcBef>
              <a:spcAft>
                <a:spcPts val="0"/>
              </a:spcAft>
              <a:buSzPts val="1760"/>
              <a:buChar char="•"/>
            </a:pPr>
            <a:r>
              <a:rPr lang="cs-CZ"/>
              <a:t>Funkčné - ischémia, minerálová dysbalancia, antiarytmika </a:t>
            </a:r>
            <a:endParaRPr/>
          </a:p>
        </p:txBody>
      </p:sp>
      <p:pic>
        <p:nvPicPr>
          <p:cNvPr descr="A picture containing diagram&#10;&#10;Description automatically generated" id="524" name="Google Shape;524;p38"/>
          <p:cNvPicPr preferRelativeResize="0"/>
          <p:nvPr>
            <p:ph idx="2" type="body"/>
          </p:nvPr>
        </p:nvPicPr>
        <p:blipFill rotWithShape="1">
          <a:blip r:embed="rId3">
            <a:alphaModFix/>
          </a:blip>
          <a:srcRect b="0" l="0" r="0" t="0"/>
          <a:stretch/>
        </p:blipFill>
        <p:spPr>
          <a:xfrm>
            <a:off x="8185610" y="1212168"/>
            <a:ext cx="3135414" cy="443168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p39"/>
          <p:cNvPicPr preferRelativeResize="0"/>
          <p:nvPr/>
        </p:nvPicPr>
        <p:blipFill rotWithShape="1">
          <a:blip r:embed="rId3">
            <a:alphaModFix/>
          </a:blip>
          <a:srcRect b="0" l="0" r="0" t="0"/>
          <a:stretch/>
        </p:blipFill>
        <p:spPr>
          <a:xfrm>
            <a:off x="6180684" y="1948807"/>
            <a:ext cx="1067607" cy="1375762"/>
          </a:xfrm>
          <a:prstGeom prst="rect">
            <a:avLst/>
          </a:prstGeom>
          <a:noFill/>
          <a:ln>
            <a:noFill/>
          </a:ln>
        </p:spPr>
      </p:pic>
      <p:sp>
        <p:nvSpPr>
          <p:cNvPr id="530" name="Google Shape;530;p39"/>
          <p:cNvSpPr txBox="1"/>
          <p:nvPr>
            <p:ph type="title"/>
          </p:nvPr>
        </p:nvSpPr>
        <p:spPr>
          <a:xfrm>
            <a:off x="1050992" y="667985"/>
            <a:ext cx="4868335" cy="99864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orbel"/>
              <a:buNone/>
            </a:pPr>
            <a:r>
              <a:rPr i="1" lang="cs-CZ" sz="4000"/>
              <a:t>Síňová tachykardie</a:t>
            </a:r>
            <a:endParaRPr/>
          </a:p>
        </p:txBody>
      </p:sp>
      <p:sp>
        <p:nvSpPr>
          <p:cNvPr id="531" name="Google Shape;531;p39"/>
          <p:cNvSpPr txBox="1"/>
          <p:nvPr>
            <p:ph idx="1" type="body"/>
          </p:nvPr>
        </p:nvSpPr>
        <p:spPr>
          <a:xfrm>
            <a:off x="1485054" y="1696917"/>
            <a:ext cx="4000213" cy="215924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760"/>
              <a:buNone/>
            </a:pPr>
            <a:r>
              <a:rPr lang="cs-CZ"/>
              <a:t>malý </a:t>
            </a:r>
            <a:r>
              <a:rPr b="1" lang="cs-CZ"/>
              <a:t>generátor </a:t>
            </a:r>
            <a:r>
              <a:rPr lang="cs-CZ"/>
              <a:t>vzruchu v síni</a:t>
            </a:r>
            <a:endParaRPr/>
          </a:p>
          <a:p>
            <a:pPr indent="0" lvl="0" marL="0" rtl="0" algn="l">
              <a:lnSpc>
                <a:spcPct val="90000"/>
              </a:lnSpc>
              <a:spcBef>
                <a:spcPts val="1400"/>
              </a:spcBef>
              <a:spcAft>
                <a:spcPts val="0"/>
              </a:spcAft>
              <a:buSzPts val="1760"/>
              <a:buNone/>
            </a:pPr>
            <a:r>
              <a:rPr lang="cs-CZ"/>
              <a:t>f </a:t>
            </a:r>
            <a:r>
              <a:rPr b="1" lang="cs-CZ">
                <a:solidFill>
                  <a:srgbClr val="FF0000"/>
                </a:solidFill>
              </a:rPr>
              <a:t>&gt; 150/min</a:t>
            </a:r>
            <a:endParaRPr/>
          </a:p>
          <a:p>
            <a:pPr indent="0" lvl="0" marL="0" rtl="0" algn="l">
              <a:lnSpc>
                <a:spcPct val="90000"/>
              </a:lnSpc>
              <a:spcBef>
                <a:spcPts val="1400"/>
              </a:spcBef>
              <a:spcAft>
                <a:spcPts val="0"/>
              </a:spcAft>
              <a:buSzPts val="1760"/>
              <a:buNone/>
            </a:pPr>
            <a:r>
              <a:rPr lang="cs-CZ"/>
              <a:t>P vlna: </a:t>
            </a:r>
            <a:r>
              <a:rPr b="1" lang="cs-CZ"/>
              <a:t>změněný tvar</a:t>
            </a:r>
            <a:endParaRPr/>
          </a:p>
          <a:p>
            <a:pPr indent="0" lvl="0" marL="0" rtl="0" algn="l">
              <a:lnSpc>
                <a:spcPct val="90000"/>
              </a:lnSpc>
              <a:spcBef>
                <a:spcPts val="1400"/>
              </a:spcBef>
              <a:spcAft>
                <a:spcPts val="0"/>
              </a:spcAft>
              <a:buSzPts val="1760"/>
              <a:buNone/>
            </a:pPr>
            <a:r>
              <a:rPr lang="cs-CZ"/>
              <a:t>QRS: </a:t>
            </a:r>
            <a:r>
              <a:rPr b="1" lang="cs-CZ"/>
              <a:t>úzký</a:t>
            </a:r>
            <a:endParaRPr/>
          </a:p>
          <a:p>
            <a:pPr indent="0" lvl="0" marL="0" rtl="0" algn="l">
              <a:lnSpc>
                <a:spcPct val="90000"/>
              </a:lnSpc>
              <a:spcBef>
                <a:spcPts val="1400"/>
              </a:spcBef>
              <a:spcAft>
                <a:spcPts val="0"/>
              </a:spcAft>
              <a:buSzPts val="1760"/>
              <a:buNone/>
            </a:pPr>
            <a:r>
              <a:t/>
            </a:r>
            <a:endParaRPr/>
          </a:p>
        </p:txBody>
      </p:sp>
      <p:sp>
        <p:nvSpPr>
          <p:cNvPr id="532" name="Google Shape;532;p39"/>
          <p:cNvSpPr txBox="1"/>
          <p:nvPr>
            <p:ph idx="2" type="body"/>
          </p:nvPr>
        </p:nvSpPr>
        <p:spPr>
          <a:xfrm>
            <a:off x="7636933" y="249266"/>
            <a:ext cx="4319954" cy="418719"/>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SzPts val="1600"/>
              <a:buNone/>
            </a:pPr>
            <a:r>
              <a:rPr i="1" lang="cs-CZ" sz="2000"/>
              <a:t>SUPRAVENTRIKULÁRNÍ TACHYKARDIE</a:t>
            </a:r>
            <a:endParaRPr/>
          </a:p>
        </p:txBody>
      </p:sp>
      <p:pic>
        <p:nvPicPr>
          <p:cNvPr id="533" name="Google Shape;533;p39"/>
          <p:cNvPicPr preferRelativeResize="0"/>
          <p:nvPr/>
        </p:nvPicPr>
        <p:blipFill rotWithShape="1">
          <a:blip r:embed="rId4">
            <a:alphaModFix/>
          </a:blip>
          <a:srcRect b="0" l="0" r="0" t="0"/>
          <a:stretch/>
        </p:blipFill>
        <p:spPr>
          <a:xfrm>
            <a:off x="457159" y="1995647"/>
            <a:ext cx="945885" cy="1282083"/>
          </a:xfrm>
          <a:prstGeom prst="rect">
            <a:avLst/>
          </a:prstGeom>
          <a:noFill/>
          <a:ln>
            <a:noFill/>
          </a:ln>
        </p:spPr>
      </p:pic>
      <p:sp>
        <p:nvSpPr>
          <p:cNvPr id="534" name="Google Shape;534;p39"/>
          <p:cNvSpPr txBox="1"/>
          <p:nvPr/>
        </p:nvSpPr>
        <p:spPr>
          <a:xfrm>
            <a:off x="7316038" y="1696916"/>
            <a:ext cx="4319954" cy="2449863"/>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2200"/>
              <a:buFont typeface="Arial"/>
              <a:buNone/>
            </a:pPr>
            <a:r>
              <a:rPr lang="cs-CZ" sz="2200">
                <a:solidFill>
                  <a:schemeClr val="dk1"/>
                </a:solidFill>
                <a:latin typeface="Corbel"/>
                <a:ea typeface="Corbel"/>
                <a:cs typeface="Corbel"/>
                <a:sym typeface="Corbel"/>
              </a:rPr>
              <a:t>krouživý okruh v síních </a:t>
            </a:r>
            <a:r>
              <a:rPr b="1" lang="cs-CZ" sz="2200">
                <a:solidFill>
                  <a:schemeClr val="dk1"/>
                </a:solidFill>
                <a:latin typeface="Corbel"/>
                <a:ea typeface="Corbel"/>
                <a:cs typeface="Corbel"/>
                <a:sym typeface="Corbel"/>
              </a:rPr>
              <a:t>(REENTRY)</a:t>
            </a:r>
            <a:endParaRPr/>
          </a:p>
          <a:p>
            <a:pPr indent="0" lvl="0" marL="0" marR="0" rtl="0" algn="l">
              <a:lnSpc>
                <a:spcPct val="90000"/>
              </a:lnSpc>
              <a:spcBef>
                <a:spcPts val="1000"/>
              </a:spcBef>
              <a:spcAft>
                <a:spcPts val="0"/>
              </a:spcAft>
              <a:buClr>
                <a:schemeClr val="dk1"/>
              </a:buClr>
              <a:buSzPts val="2200"/>
              <a:buFont typeface="Arial"/>
              <a:buNone/>
            </a:pPr>
            <a:r>
              <a:rPr lang="cs-CZ" sz="2200">
                <a:solidFill>
                  <a:schemeClr val="dk1"/>
                </a:solidFill>
                <a:latin typeface="Corbel"/>
                <a:ea typeface="Corbel"/>
                <a:cs typeface="Corbel"/>
                <a:sym typeface="Corbel"/>
              </a:rPr>
              <a:t>f &gt; </a:t>
            </a:r>
            <a:r>
              <a:rPr b="1" lang="cs-CZ" sz="2200">
                <a:solidFill>
                  <a:srgbClr val="FF0000"/>
                </a:solidFill>
                <a:latin typeface="Corbel"/>
                <a:ea typeface="Corbel"/>
                <a:cs typeface="Corbel"/>
                <a:sym typeface="Corbel"/>
              </a:rPr>
              <a:t>250-350/min</a:t>
            </a:r>
            <a:endParaRPr/>
          </a:p>
          <a:p>
            <a:pPr indent="0" lvl="0" marL="0" marR="0" rtl="0" algn="l">
              <a:lnSpc>
                <a:spcPct val="90000"/>
              </a:lnSpc>
              <a:spcBef>
                <a:spcPts val="1000"/>
              </a:spcBef>
              <a:spcAft>
                <a:spcPts val="0"/>
              </a:spcAft>
              <a:buClr>
                <a:schemeClr val="dk1"/>
              </a:buClr>
              <a:buSzPts val="2200"/>
              <a:buFont typeface="Arial"/>
              <a:buNone/>
            </a:pPr>
            <a:r>
              <a:rPr lang="cs-CZ" sz="2200">
                <a:solidFill>
                  <a:schemeClr val="dk1"/>
                </a:solidFill>
                <a:latin typeface="Corbel"/>
                <a:ea typeface="Corbel"/>
                <a:cs typeface="Corbel"/>
                <a:sym typeface="Corbel"/>
              </a:rPr>
              <a:t>pravidelné </a:t>
            </a:r>
            <a:r>
              <a:rPr b="1" lang="cs-CZ" sz="2200">
                <a:solidFill>
                  <a:schemeClr val="dk1"/>
                </a:solidFill>
                <a:latin typeface="Corbel"/>
                <a:ea typeface="Corbel"/>
                <a:cs typeface="Corbel"/>
                <a:sym typeface="Corbel"/>
              </a:rPr>
              <a:t>pilovité</a:t>
            </a:r>
            <a:r>
              <a:rPr lang="cs-CZ" sz="2200">
                <a:solidFill>
                  <a:schemeClr val="dk1"/>
                </a:solidFill>
                <a:latin typeface="Corbel"/>
                <a:ea typeface="Corbel"/>
                <a:cs typeface="Corbel"/>
                <a:sym typeface="Corbel"/>
              </a:rPr>
              <a:t> vlnky </a:t>
            </a:r>
            <a:r>
              <a:rPr b="1" i="1" lang="cs-CZ" sz="2200">
                <a:solidFill>
                  <a:schemeClr val="dk1"/>
                </a:solidFill>
                <a:latin typeface="Corbel"/>
                <a:ea typeface="Corbel"/>
                <a:cs typeface="Corbel"/>
                <a:sym typeface="Corbel"/>
              </a:rPr>
              <a:t>(vlny F)</a:t>
            </a:r>
            <a:endParaRPr/>
          </a:p>
          <a:p>
            <a:pPr indent="0" lvl="0" marL="0" marR="0" rtl="0" algn="l">
              <a:lnSpc>
                <a:spcPct val="90000"/>
              </a:lnSpc>
              <a:spcBef>
                <a:spcPts val="1000"/>
              </a:spcBef>
              <a:spcAft>
                <a:spcPts val="0"/>
              </a:spcAft>
              <a:buClr>
                <a:schemeClr val="dk1"/>
              </a:buClr>
              <a:buSzPts val="2200"/>
              <a:buFont typeface="Arial"/>
              <a:buNone/>
            </a:pPr>
            <a:r>
              <a:rPr lang="cs-CZ" sz="2200">
                <a:solidFill>
                  <a:schemeClr val="dk1"/>
                </a:solidFill>
                <a:latin typeface="Corbel"/>
                <a:ea typeface="Corbel"/>
                <a:cs typeface="Corbel"/>
                <a:sym typeface="Corbel"/>
              </a:rPr>
              <a:t>P/QRS </a:t>
            </a:r>
            <a:r>
              <a:rPr b="1" lang="cs-CZ" sz="2200">
                <a:solidFill>
                  <a:srgbClr val="FF0000"/>
                </a:solidFill>
                <a:latin typeface="Corbel"/>
                <a:ea typeface="Corbel"/>
                <a:cs typeface="Corbel"/>
                <a:sym typeface="Corbel"/>
              </a:rPr>
              <a:t>2 : 1</a:t>
            </a:r>
            <a:endParaRPr/>
          </a:p>
          <a:p>
            <a:pPr indent="0" lvl="0" marL="0" marR="0" rtl="0" algn="l">
              <a:lnSpc>
                <a:spcPct val="90000"/>
              </a:lnSpc>
              <a:spcBef>
                <a:spcPts val="1000"/>
              </a:spcBef>
              <a:spcAft>
                <a:spcPts val="0"/>
              </a:spcAft>
              <a:buClr>
                <a:schemeClr val="dk1"/>
              </a:buClr>
              <a:buSzPts val="2200"/>
              <a:buFont typeface="Arial"/>
              <a:buNone/>
            </a:pPr>
            <a:r>
              <a:rPr lang="cs-CZ" sz="2200">
                <a:solidFill>
                  <a:schemeClr val="dk1"/>
                </a:solidFill>
                <a:latin typeface="Corbel"/>
                <a:ea typeface="Corbel"/>
                <a:cs typeface="Corbel"/>
                <a:sym typeface="Corbel"/>
              </a:rPr>
              <a:t>pravidelná SVT</a:t>
            </a:r>
            <a:endParaRPr/>
          </a:p>
          <a:p>
            <a:pPr indent="0" lvl="0" marL="0" marR="0" rtl="0" algn="l">
              <a:lnSpc>
                <a:spcPct val="90000"/>
              </a:lnSpc>
              <a:spcBef>
                <a:spcPts val="1000"/>
              </a:spcBef>
              <a:spcAft>
                <a:spcPts val="0"/>
              </a:spcAft>
              <a:buClr>
                <a:schemeClr val="dk1"/>
              </a:buClr>
              <a:buSzPts val="2200"/>
              <a:buFont typeface="Arial"/>
              <a:buNone/>
            </a:pPr>
            <a:r>
              <a:rPr b="1" i="1" lang="cs-CZ" sz="2200">
                <a:solidFill>
                  <a:schemeClr val="dk1"/>
                </a:solidFill>
                <a:latin typeface="Corbel"/>
                <a:ea typeface="Corbel"/>
                <a:cs typeface="Corbel"/>
                <a:sym typeface="Corbel"/>
              </a:rPr>
              <a:t>masáž karotického sinu </a:t>
            </a:r>
            <a:r>
              <a:rPr lang="cs-CZ" sz="2200">
                <a:solidFill>
                  <a:schemeClr val="dk1"/>
                </a:solidFill>
                <a:latin typeface="Corbel"/>
                <a:ea typeface="Corbel"/>
                <a:cs typeface="Corbel"/>
                <a:sym typeface="Corbel"/>
              </a:rPr>
              <a:t>→ např. 4:1</a:t>
            </a:r>
            <a:endParaRPr sz="2200">
              <a:solidFill>
                <a:schemeClr val="dk1"/>
              </a:solidFill>
              <a:latin typeface="Corbel"/>
              <a:ea typeface="Corbel"/>
              <a:cs typeface="Corbel"/>
              <a:sym typeface="Corbel"/>
            </a:endParaRPr>
          </a:p>
        </p:txBody>
      </p:sp>
      <p:sp>
        <p:nvSpPr>
          <p:cNvPr id="535" name="Google Shape;535;p39"/>
          <p:cNvSpPr txBox="1"/>
          <p:nvPr/>
        </p:nvSpPr>
        <p:spPr>
          <a:xfrm>
            <a:off x="6857703" y="781882"/>
            <a:ext cx="3660805" cy="915035"/>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orbel"/>
              <a:buNone/>
            </a:pPr>
            <a:r>
              <a:rPr i="1" lang="cs-CZ" sz="4000">
                <a:solidFill>
                  <a:schemeClr val="dk1"/>
                </a:solidFill>
                <a:latin typeface="Corbel"/>
                <a:ea typeface="Corbel"/>
                <a:cs typeface="Corbel"/>
                <a:sym typeface="Corbel"/>
              </a:rPr>
              <a:t>Flutter síní</a:t>
            </a:r>
            <a:endParaRPr/>
          </a:p>
        </p:txBody>
      </p:sp>
      <p:pic>
        <p:nvPicPr>
          <p:cNvPr descr="VÃ½sledok vyhÄ¾adÃ¡vania obrÃ¡zkov pre dopyt atrial tachycardia" id="536" name="Google Shape;536;p39"/>
          <p:cNvPicPr preferRelativeResize="0"/>
          <p:nvPr/>
        </p:nvPicPr>
        <p:blipFill rotWithShape="1">
          <a:blip r:embed="rId5">
            <a:alphaModFix/>
          </a:blip>
          <a:srcRect b="0" l="52916" r="0" t="13178"/>
          <a:stretch/>
        </p:blipFill>
        <p:spPr>
          <a:xfrm>
            <a:off x="700229" y="3742268"/>
            <a:ext cx="4867048" cy="2510171"/>
          </a:xfrm>
          <a:prstGeom prst="rect">
            <a:avLst/>
          </a:prstGeom>
          <a:noFill/>
          <a:ln>
            <a:noFill/>
          </a:ln>
        </p:spPr>
      </p:pic>
      <p:sp>
        <p:nvSpPr>
          <p:cNvPr id="537" name="Google Shape;537;p39"/>
          <p:cNvSpPr/>
          <p:nvPr/>
        </p:nvSpPr>
        <p:spPr>
          <a:xfrm>
            <a:off x="4413087" y="6384813"/>
            <a:ext cx="7543800" cy="2239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800">
                <a:solidFill>
                  <a:srgbClr val="A5A5A5"/>
                </a:solidFill>
                <a:latin typeface="Corbel"/>
                <a:ea typeface="Corbel"/>
                <a:cs typeface="Corbel"/>
                <a:sym typeface="Corbel"/>
              </a:rPr>
              <a:t>BLAHÚT, Peter. Supraventrikulárna tachykardia (SVT). TECHmED [online]. 2017 [cit. 2020-01-11]. Dostupné z: https://www.techmed.sk/ekg-a-arytmologia-kniha/</a:t>
            </a:r>
            <a:endParaRPr i="1" sz="800">
              <a:solidFill>
                <a:srgbClr val="A5A5A5"/>
              </a:solidFill>
              <a:latin typeface="Corbel"/>
              <a:ea typeface="Corbel"/>
              <a:cs typeface="Corbel"/>
              <a:sym typeface="Corbel"/>
            </a:endParaRPr>
          </a:p>
        </p:txBody>
      </p:sp>
      <p:pic>
        <p:nvPicPr>
          <p:cNvPr descr="ECG atrial flutter, macro re-entry, supraventricular tachycardia (SVT) arrhythmia" id="538" name="Google Shape;538;p39"/>
          <p:cNvPicPr preferRelativeResize="0"/>
          <p:nvPr/>
        </p:nvPicPr>
        <p:blipFill rotWithShape="1">
          <a:blip r:embed="rId6">
            <a:alphaModFix/>
          </a:blip>
          <a:srcRect b="0" l="48907" r="639" t="0"/>
          <a:stretch/>
        </p:blipFill>
        <p:spPr>
          <a:xfrm>
            <a:off x="6257655" y="4146779"/>
            <a:ext cx="5510674" cy="179551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40"/>
          <p:cNvSpPr txBox="1"/>
          <p:nvPr>
            <p:ph type="title"/>
          </p:nvPr>
        </p:nvSpPr>
        <p:spPr>
          <a:xfrm>
            <a:off x="2049991" y="667985"/>
            <a:ext cx="8143707" cy="104248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Fibrilace síní</a:t>
            </a:r>
            <a:endParaRPr/>
          </a:p>
        </p:txBody>
      </p:sp>
      <p:sp>
        <p:nvSpPr>
          <p:cNvPr id="544" name="Google Shape;544;p40"/>
          <p:cNvSpPr txBox="1"/>
          <p:nvPr>
            <p:ph idx="1" type="body"/>
          </p:nvPr>
        </p:nvSpPr>
        <p:spPr>
          <a:xfrm>
            <a:off x="333917" y="1868211"/>
            <a:ext cx="3511437" cy="420859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760"/>
              <a:buNone/>
            </a:pPr>
            <a:r>
              <a:rPr lang="cs-CZ" sz="2200"/>
              <a:t>f </a:t>
            </a:r>
            <a:r>
              <a:rPr b="1" lang="cs-CZ" sz="2200">
                <a:solidFill>
                  <a:srgbClr val="FF0000"/>
                </a:solidFill>
              </a:rPr>
              <a:t>&gt; 300/min</a:t>
            </a:r>
            <a:endParaRPr/>
          </a:p>
          <a:p>
            <a:pPr indent="0" lvl="0" marL="0" rtl="0" algn="l">
              <a:lnSpc>
                <a:spcPct val="100000"/>
              </a:lnSpc>
              <a:spcBef>
                <a:spcPts val="1400"/>
              </a:spcBef>
              <a:spcAft>
                <a:spcPts val="0"/>
              </a:spcAft>
              <a:buSzPts val="1760"/>
              <a:buNone/>
            </a:pPr>
            <a:r>
              <a:rPr b="1" lang="cs-CZ" sz="2200"/>
              <a:t>neorganizovaný</a:t>
            </a:r>
            <a:r>
              <a:rPr lang="cs-CZ" sz="2200"/>
              <a:t> stah síní</a:t>
            </a:r>
            <a:endParaRPr/>
          </a:p>
          <a:p>
            <a:pPr indent="0" lvl="0" marL="0" rtl="0" algn="l">
              <a:lnSpc>
                <a:spcPct val="100000"/>
              </a:lnSpc>
              <a:spcBef>
                <a:spcPts val="1400"/>
              </a:spcBef>
              <a:spcAft>
                <a:spcPts val="0"/>
              </a:spcAft>
              <a:buSzPts val="1760"/>
              <a:buNone/>
            </a:pPr>
            <a:r>
              <a:rPr b="1" lang="cs-CZ" sz="2200"/>
              <a:t>nepravidelná frekvence </a:t>
            </a:r>
            <a:endParaRPr/>
          </a:p>
          <a:p>
            <a:pPr indent="0" lvl="0" marL="0" rtl="0" algn="l">
              <a:lnSpc>
                <a:spcPct val="100000"/>
              </a:lnSpc>
              <a:spcBef>
                <a:spcPts val="1400"/>
              </a:spcBef>
              <a:spcAft>
                <a:spcPts val="0"/>
              </a:spcAft>
              <a:buSzPts val="1760"/>
              <a:buNone/>
            </a:pPr>
            <a:r>
              <a:rPr lang="cs-CZ" sz="2200"/>
              <a:t>nenajdeme v žádném svode vlnu P</a:t>
            </a:r>
            <a:endParaRPr/>
          </a:p>
          <a:p>
            <a:pPr indent="0" lvl="0" marL="0" rtl="0" algn="l">
              <a:lnSpc>
                <a:spcPct val="100000"/>
              </a:lnSpc>
              <a:spcBef>
                <a:spcPts val="1400"/>
              </a:spcBef>
              <a:spcAft>
                <a:spcPts val="0"/>
              </a:spcAft>
              <a:buSzPts val="1760"/>
              <a:buNone/>
            </a:pPr>
            <a:r>
              <a:rPr lang="cs-CZ"/>
              <a:t>tvar QRS v normě</a:t>
            </a:r>
            <a:endParaRPr/>
          </a:p>
          <a:p>
            <a:pPr indent="0" lvl="0" marL="0" rtl="0" algn="l">
              <a:lnSpc>
                <a:spcPct val="100000"/>
              </a:lnSpc>
              <a:spcBef>
                <a:spcPts val="1400"/>
              </a:spcBef>
              <a:spcAft>
                <a:spcPts val="0"/>
              </a:spcAft>
              <a:buSzPts val="1760"/>
              <a:buNone/>
            </a:pPr>
            <a:r>
              <a:t/>
            </a:r>
            <a:endParaRPr/>
          </a:p>
          <a:p>
            <a:pPr indent="0" lvl="0" marL="0" rtl="0" algn="l">
              <a:lnSpc>
                <a:spcPct val="100000"/>
              </a:lnSpc>
              <a:spcBef>
                <a:spcPts val="1400"/>
              </a:spcBef>
              <a:spcAft>
                <a:spcPts val="0"/>
              </a:spcAft>
              <a:buSzPts val="1760"/>
              <a:buNone/>
            </a:pPr>
            <a:r>
              <a:rPr b="1" lang="cs-CZ" sz="2200">
                <a:solidFill>
                  <a:srgbClr val="FF0000"/>
                </a:solidFill>
              </a:rPr>
              <a:t>RIZIKO </a:t>
            </a:r>
            <a:r>
              <a:rPr lang="cs-CZ" sz="2200">
                <a:solidFill>
                  <a:srgbClr val="FF0000"/>
                </a:solidFill>
              </a:rPr>
              <a:t>vzniku </a:t>
            </a:r>
            <a:r>
              <a:rPr b="1" lang="cs-CZ" sz="2200">
                <a:solidFill>
                  <a:srgbClr val="FF0000"/>
                </a:solidFill>
              </a:rPr>
              <a:t>trombebolie</a:t>
            </a:r>
            <a:endParaRPr b="1" sz="2200">
              <a:solidFill>
                <a:srgbClr val="FF0000"/>
              </a:solidFill>
            </a:endParaRPr>
          </a:p>
          <a:p>
            <a:pPr indent="0" lvl="0" marL="0" rtl="0" algn="l">
              <a:lnSpc>
                <a:spcPct val="100000"/>
              </a:lnSpc>
              <a:spcBef>
                <a:spcPts val="1400"/>
              </a:spcBef>
              <a:spcAft>
                <a:spcPts val="0"/>
              </a:spcAft>
              <a:buSzPts val="1760"/>
              <a:buNone/>
            </a:pPr>
            <a:r>
              <a:t/>
            </a:r>
            <a:endParaRPr sz="2200"/>
          </a:p>
        </p:txBody>
      </p:sp>
      <p:pic>
        <p:nvPicPr>
          <p:cNvPr id="545" name="Google Shape;545;p40"/>
          <p:cNvPicPr preferRelativeResize="0"/>
          <p:nvPr/>
        </p:nvPicPr>
        <p:blipFill rotWithShape="1">
          <a:blip r:embed="rId3">
            <a:alphaModFix/>
          </a:blip>
          <a:srcRect b="0" l="0" r="0" t="0"/>
          <a:stretch/>
        </p:blipFill>
        <p:spPr>
          <a:xfrm>
            <a:off x="2377051" y="648441"/>
            <a:ext cx="1113368" cy="1668899"/>
          </a:xfrm>
          <a:prstGeom prst="rect">
            <a:avLst/>
          </a:prstGeom>
          <a:noFill/>
          <a:ln>
            <a:noFill/>
          </a:ln>
        </p:spPr>
      </p:pic>
      <p:sp>
        <p:nvSpPr>
          <p:cNvPr id="546" name="Google Shape;546;p40"/>
          <p:cNvSpPr txBox="1"/>
          <p:nvPr/>
        </p:nvSpPr>
        <p:spPr>
          <a:xfrm>
            <a:off x="7636933" y="249266"/>
            <a:ext cx="4319954" cy="418719"/>
          </a:xfrm>
          <a:prstGeom prst="rect">
            <a:avLst/>
          </a:prstGeom>
          <a:noFill/>
          <a:ln>
            <a:noFill/>
          </a:ln>
        </p:spPr>
        <p:txBody>
          <a:bodyPr anchorCtr="0" anchor="t" bIns="45700" lIns="91425" spcFirstLastPara="1" rIns="91425" wrap="square" tIns="45700">
            <a:normAutofit/>
          </a:bodyPr>
          <a:lstStyle/>
          <a:p>
            <a:pPr indent="0" lvl="0" marL="0" marR="0" rtl="0" algn="r">
              <a:lnSpc>
                <a:spcPct val="90000"/>
              </a:lnSpc>
              <a:spcBef>
                <a:spcPts val="0"/>
              </a:spcBef>
              <a:spcAft>
                <a:spcPts val="0"/>
              </a:spcAft>
              <a:buClr>
                <a:schemeClr val="dk1"/>
              </a:buClr>
              <a:buSzPts val="1600"/>
              <a:buFont typeface="Corbel"/>
              <a:buNone/>
            </a:pPr>
            <a:r>
              <a:rPr i="1" lang="cs-CZ" sz="2000">
                <a:solidFill>
                  <a:schemeClr val="dk1"/>
                </a:solidFill>
                <a:latin typeface="Corbel"/>
                <a:ea typeface="Corbel"/>
                <a:cs typeface="Corbel"/>
                <a:sym typeface="Corbel"/>
              </a:rPr>
              <a:t>SUPRAVENTRIKULÁRNÍ TACHYKARDIE</a:t>
            </a:r>
            <a:endParaRPr/>
          </a:p>
        </p:txBody>
      </p:sp>
      <p:pic>
        <p:nvPicPr>
          <p:cNvPr descr="ECG Atrial Fibrillation 4" id="547" name="Google Shape;547;p40"/>
          <p:cNvPicPr preferRelativeResize="0"/>
          <p:nvPr/>
        </p:nvPicPr>
        <p:blipFill rotWithShape="1">
          <a:blip r:embed="rId4">
            <a:alphaModFix/>
          </a:blip>
          <a:srcRect b="0" l="0" r="0" t="0"/>
          <a:stretch/>
        </p:blipFill>
        <p:spPr>
          <a:xfrm>
            <a:off x="3845354" y="1789342"/>
            <a:ext cx="7969912" cy="4366329"/>
          </a:xfrm>
          <a:prstGeom prst="rect">
            <a:avLst/>
          </a:prstGeom>
          <a:noFill/>
          <a:ln>
            <a:noFill/>
          </a:ln>
        </p:spPr>
      </p:pic>
      <p:sp>
        <p:nvSpPr>
          <p:cNvPr id="548" name="Google Shape;548;p40"/>
          <p:cNvSpPr/>
          <p:nvPr/>
        </p:nvSpPr>
        <p:spPr>
          <a:xfrm>
            <a:off x="5719266" y="6155671"/>
            <a:ext cx="6096000"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800">
                <a:solidFill>
                  <a:srgbClr val="A5A5A5"/>
                </a:solidFill>
                <a:latin typeface="Corbel"/>
                <a:ea typeface="Corbel"/>
                <a:cs typeface="Corbel"/>
                <a:sym typeface="Corbel"/>
              </a:rPr>
              <a:t>https://litfl.com/wp-content/uploads/2018/08/ECG-Atrial-Fibrillation-4.jpg</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41"/>
          <p:cNvSpPr txBox="1"/>
          <p:nvPr>
            <p:ph type="title"/>
          </p:nvPr>
        </p:nvSpPr>
        <p:spPr>
          <a:xfrm>
            <a:off x="829733" y="609600"/>
            <a:ext cx="10600267" cy="97328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orbel"/>
              <a:buNone/>
            </a:pPr>
            <a:r>
              <a:rPr i="1" lang="cs-CZ" sz="3600"/>
              <a:t>Paroxysmální supraventrikulární tachykardie</a:t>
            </a:r>
            <a:br>
              <a:rPr i="1" lang="cs-CZ" sz="3600"/>
            </a:br>
            <a:r>
              <a:rPr i="1" lang="cs-CZ" sz="2000"/>
              <a:t>(pravidelné záchvatovité tachykardie)</a:t>
            </a:r>
            <a:endParaRPr i="1" sz="3600"/>
          </a:p>
        </p:txBody>
      </p:sp>
      <p:sp>
        <p:nvSpPr>
          <p:cNvPr id="554" name="Google Shape;554;p41"/>
          <p:cNvSpPr txBox="1"/>
          <p:nvPr>
            <p:ph idx="1" type="body"/>
          </p:nvPr>
        </p:nvSpPr>
        <p:spPr>
          <a:xfrm>
            <a:off x="493478" y="1771457"/>
            <a:ext cx="5178770" cy="987456"/>
          </a:xfrm>
          <a:prstGeom prst="rect">
            <a:avLst/>
          </a:prstGeom>
          <a:solidFill>
            <a:schemeClr val="lt1"/>
          </a:solidFill>
          <a:ln cap="flat" cmpd="sng" w="19050">
            <a:solidFill>
              <a:schemeClr val="accent2"/>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2560"/>
              <a:buNone/>
            </a:pPr>
            <a:r>
              <a:rPr i="1" lang="cs-CZ" sz="3200">
                <a:solidFill>
                  <a:schemeClr val="dk1"/>
                </a:solidFill>
                <a:latin typeface="Corbel"/>
                <a:ea typeface="Corbel"/>
                <a:cs typeface="Corbel"/>
                <a:sym typeface="Corbel"/>
              </a:rPr>
              <a:t>AV nodální </a:t>
            </a:r>
            <a:endParaRPr/>
          </a:p>
          <a:p>
            <a:pPr indent="0" lvl="0" marL="0" rtl="0" algn="ctr">
              <a:lnSpc>
                <a:spcPct val="90000"/>
              </a:lnSpc>
              <a:spcBef>
                <a:spcPts val="0"/>
              </a:spcBef>
              <a:spcAft>
                <a:spcPts val="0"/>
              </a:spcAft>
              <a:buSzPts val="2560"/>
              <a:buNone/>
            </a:pPr>
            <a:r>
              <a:rPr i="1" lang="cs-CZ" sz="3200">
                <a:solidFill>
                  <a:schemeClr val="dk1"/>
                </a:solidFill>
                <a:latin typeface="Corbel"/>
                <a:ea typeface="Corbel"/>
                <a:cs typeface="Corbel"/>
                <a:sym typeface="Corbel"/>
              </a:rPr>
              <a:t>reentry tachykardie (AVNRT)</a:t>
            </a:r>
            <a:endParaRPr/>
          </a:p>
        </p:txBody>
      </p:sp>
      <p:sp>
        <p:nvSpPr>
          <p:cNvPr id="555" name="Google Shape;555;p41"/>
          <p:cNvSpPr txBox="1"/>
          <p:nvPr>
            <p:ph idx="2" type="body"/>
          </p:nvPr>
        </p:nvSpPr>
        <p:spPr>
          <a:xfrm>
            <a:off x="1737497" y="3076566"/>
            <a:ext cx="3715036" cy="15294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SzPts val="1600"/>
              <a:buNone/>
            </a:pPr>
            <a:r>
              <a:rPr lang="cs-CZ" sz="2000"/>
              <a:t>reentry v AV uzle</a:t>
            </a:r>
            <a:endParaRPr/>
          </a:p>
          <a:p>
            <a:pPr indent="0" lvl="0" marL="0" rtl="0" algn="l">
              <a:lnSpc>
                <a:spcPct val="90000"/>
              </a:lnSpc>
              <a:spcBef>
                <a:spcPts val="1400"/>
              </a:spcBef>
              <a:spcAft>
                <a:spcPts val="0"/>
              </a:spcAft>
              <a:buSzPts val="1600"/>
              <a:buNone/>
            </a:pPr>
            <a:r>
              <a:rPr lang="cs-CZ" sz="2000"/>
              <a:t>P vlna: </a:t>
            </a:r>
            <a:r>
              <a:rPr b="1" lang="cs-CZ" sz="2000"/>
              <a:t>hned za QRS</a:t>
            </a:r>
            <a:r>
              <a:rPr lang="cs-CZ" sz="2000"/>
              <a:t>, štíhlý QRS</a:t>
            </a:r>
            <a:endParaRPr b="1" sz="2000"/>
          </a:p>
          <a:p>
            <a:pPr indent="0" lvl="0" marL="0" rtl="0" algn="l">
              <a:lnSpc>
                <a:spcPct val="90000"/>
              </a:lnSpc>
              <a:spcBef>
                <a:spcPts val="1400"/>
              </a:spcBef>
              <a:spcAft>
                <a:spcPts val="0"/>
              </a:spcAft>
              <a:buSzPts val="1600"/>
              <a:buNone/>
            </a:pPr>
            <a:r>
              <a:rPr lang="cs-CZ" sz="2000"/>
              <a:t>síně a komory se stahují téměř současně</a:t>
            </a:r>
            <a:endParaRPr/>
          </a:p>
        </p:txBody>
      </p:sp>
      <p:sp>
        <p:nvSpPr>
          <p:cNvPr id="556" name="Google Shape;556;p41"/>
          <p:cNvSpPr txBox="1"/>
          <p:nvPr>
            <p:ph idx="3" type="body"/>
          </p:nvPr>
        </p:nvSpPr>
        <p:spPr>
          <a:xfrm>
            <a:off x="5943600" y="1744461"/>
            <a:ext cx="5598582" cy="1029485"/>
          </a:xfrm>
          <a:prstGeom prst="rect">
            <a:avLst/>
          </a:prstGeom>
          <a:solidFill>
            <a:schemeClr val="lt1"/>
          </a:solidFill>
          <a:ln cap="flat" cmpd="sng" w="19050">
            <a:solidFill>
              <a:schemeClr val="accent2"/>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2560"/>
              <a:buNone/>
            </a:pPr>
            <a:r>
              <a:rPr i="1" lang="cs-CZ" sz="3200">
                <a:solidFill>
                  <a:schemeClr val="dk1"/>
                </a:solidFill>
                <a:latin typeface="Corbel"/>
                <a:ea typeface="Corbel"/>
                <a:cs typeface="Corbel"/>
                <a:sym typeface="Corbel"/>
              </a:rPr>
              <a:t>Atrio-ventrikulární</a:t>
            </a:r>
            <a:endParaRPr/>
          </a:p>
          <a:p>
            <a:pPr indent="0" lvl="0" marL="0" rtl="0" algn="ctr">
              <a:lnSpc>
                <a:spcPct val="90000"/>
              </a:lnSpc>
              <a:spcBef>
                <a:spcPts val="0"/>
              </a:spcBef>
              <a:spcAft>
                <a:spcPts val="0"/>
              </a:spcAft>
              <a:buSzPts val="2560"/>
              <a:buNone/>
            </a:pPr>
            <a:r>
              <a:rPr i="1" lang="cs-CZ" sz="3200">
                <a:solidFill>
                  <a:schemeClr val="dk1"/>
                </a:solidFill>
                <a:latin typeface="Corbel"/>
                <a:ea typeface="Corbel"/>
                <a:cs typeface="Corbel"/>
                <a:sym typeface="Corbel"/>
              </a:rPr>
              <a:t>reentry tachykardia (AVRT)</a:t>
            </a:r>
            <a:endParaRPr/>
          </a:p>
        </p:txBody>
      </p:sp>
      <p:sp>
        <p:nvSpPr>
          <p:cNvPr id="557" name="Google Shape;557;p41"/>
          <p:cNvSpPr txBox="1"/>
          <p:nvPr>
            <p:ph idx="4" type="body"/>
          </p:nvPr>
        </p:nvSpPr>
        <p:spPr>
          <a:xfrm>
            <a:off x="6430583" y="3044606"/>
            <a:ext cx="4253494" cy="159331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600"/>
              <a:buNone/>
            </a:pPr>
            <a:r>
              <a:rPr lang="cs-CZ" sz="2000"/>
              <a:t>reentry mezi síněmi a komorami</a:t>
            </a:r>
            <a:endParaRPr b="1" sz="2000"/>
          </a:p>
          <a:p>
            <a:pPr indent="0" lvl="0" marL="0" rtl="0" algn="l">
              <a:lnSpc>
                <a:spcPct val="90000"/>
              </a:lnSpc>
              <a:spcBef>
                <a:spcPts val="1400"/>
              </a:spcBef>
              <a:spcAft>
                <a:spcPts val="0"/>
              </a:spcAft>
              <a:buSzPts val="1600"/>
              <a:buNone/>
            </a:pPr>
            <a:r>
              <a:rPr lang="cs-CZ" sz="2000"/>
              <a:t>P vlna: </a:t>
            </a:r>
            <a:r>
              <a:rPr b="1" lang="cs-CZ" sz="2000"/>
              <a:t>později za QRS </a:t>
            </a:r>
            <a:r>
              <a:rPr lang="cs-CZ" sz="2000"/>
              <a:t>(skryta v T vlně)</a:t>
            </a:r>
            <a:endParaRPr/>
          </a:p>
          <a:p>
            <a:pPr indent="0" lvl="0" marL="0" rtl="0" algn="l">
              <a:lnSpc>
                <a:spcPct val="90000"/>
              </a:lnSpc>
              <a:spcBef>
                <a:spcPts val="1400"/>
              </a:spcBef>
              <a:spcAft>
                <a:spcPts val="0"/>
              </a:spcAft>
              <a:buSzPts val="1600"/>
              <a:buNone/>
            </a:pPr>
            <a:r>
              <a:rPr lang="cs-CZ" sz="2000"/>
              <a:t>síně a komory se stahují v </a:t>
            </a:r>
            <a:r>
              <a:rPr b="1" lang="cs-CZ" sz="2000"/>
              <a:t>jinou dobu</a:t>
            </a:r>
            <a:endParaRPr/>
          </a:p>
        </p:txBody>
      </p:sp>
      <p:pic>
        <p:nvPicPr>
          <p:cNvPr id="558" name="Google Shape;558;p41"/>
          <p:cNvPicPr preferRelativeResize="0"/>
          <p:nvPr/>
        </p:nvPicPr>
        <p:blipFill rotWithShape="1">
          <a:blip r:embed="rId3">
            <a:alphaModFix/>
          </a:blip>
          <a:srcRect b="0" l="0" r="0" t="0"/>
          <a:stretch/>
        </p:blipFill>
        <p:spPr>
          <a:xfrm>
            <a:off x="475169" y="2884968"/>
            <a:ext cx="1262328" cy="1655957"/>
          </a:xfrm>
          <a:prstGeom prst="rect">
            <a:avLst/>
          </a:prstGeom>
          <a:noFill/>
          <a:ln>
            <a:noFill/>
          </a:ln>
        </p:spPr>
      </p:pic>
      <p:pic>
        <p:nvPicPr>
          <p:cNvPr id="559" name="Google Shape;559;p41"/>
          <p:cNvPicPr preferRelativeResize="0"/>
          <p:nvPr/>
        </p:nvPicPr>
        <p:blipFill rotWithShape="1">
          <a:blip r:embed="rId4">
            <a:alphaModFix/>
          </a:blip>
          <a:srcRect b="0" l="0" r="0" t="0"/>
          <a:stretch/>
        </p:blipFill>
        <p:spPr>
          <a:xfrm>
            <a:off x="10754077" y="3012647"/>
            <a:ext cx="1099007" cy="1569335"/>
          </a:xfrm>
          <a:prstGeom prst="rect">
            <a:avLst/>
          </a:prstGeom>
          <a:noFill/>
          <a:ln>
            <a:noFill/>
          </a:ln>
        </p:spPr>
      </p:pic>
      <p:sp>
        <p:nvSpPr>
          <p:cNvPr id="560" name="Google Shape;560;p41"/>
          <p:cNvSpPr/>
          <p:nvPr/>
        </p:nvSpPr>
        <p:spPr>
          <a:xfrm rot="3316842">
            <a:off x="10774814" y="3795734"/>
            <a:ext cx="1057531" cy="263618"/>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561" name="Google Shape;561;p41"/>
          <p:cNvSpPr txBox="1"/>
          <p:nvPr/>
        </p:nvSpPr>
        <p:spPr>
          <a:xfrm>
            <a:off x="7636933" y="249266"/>
            <a:ext cx="4319954" cy="418719"/>
          </a:xfrm>
          <a:prstGeom prst="rect">
            <a:avLst/>
          </a:prstGeom>
          <a:noFill/>
          <a:ln>
            <a:noFill/>
          </a:ln>
        </p:spPr>
        <p:txBody>
          <a:bodyPr anchorCtr="0" anchor="t" bIns="45700" lIns="91425" spcFirstLastPara="1" rIns="91425" wrap="square" tIns="45700">
            <a:normAutofit/>
          </a:bodyPr>
          <a:lstStyle/>
          <a:p>
            <a:pPr indent="0" lvl="0" marL="0" marR="0" rtl="0" algn="r">
              <a:lnSpc>
                <a:spcPct val="90000"/>
              </a:lnSpc>
              <a:spcBef>
                <a:spcPts val="0"/>
              </a:spcBef>
              <a:spcAft>
                <a:spcPts val="0"/>
              </a:spcAft>
              <a:buClr>
                <a:schemeClr val="dk1"/>
              </a:buClr>
              <a:buSzPts val="1600"/>
              <a:buFont typeface="Corbel"/>
              <a:buNone/>
            </a:pPr>
            <a:r>
              <a:rPr i="1" lang="cs-CZ" sz="2000">
                <a:solidFill>
                  <a:schemeClr val="dk1"/>
                </a:solidFill>
                <a:latin typeface="Corbel"/>
                <a:ea typeface="Corbel"/>
                <a:cs typeface="Corbel"/>
                <a:sym typeface="Corbel"/>
              </a:rPr>
              <a:t>SUPRAVENTRIKULÁRNÍ TACHYKARDIE</a:t>
            </a:r>
            <a:endParaRPr/>
          </a:p>
        </p:txBody>
      </p:sp>
      <p:pic>
        <p:nvPicPr>
          <p:cNvPr descr="ECG Pseudo S wave, typical AVNRT" id="562" name="Google Shape;562;p41"/>
          <p:cNvPicPr preferRelativeResize="0"/>
          <p:nvPr/>
        </p:nvPicPr>
        <p:blipFill rotWithShape="1">
          <a:blip r:embed="rId5">
            <a:alphaModFix/>
          </a:blip>
          <a:srcRect b="0" l="0" r="0" t="0"/>
          <a:stretch/>
        </p:blipFill>
        <p:spPr>
          <a:xfrm>
            <a:off x="517597" y="4623125"/>
            <a:ext cx="5130531" cy="1571631"/>
          </a:xfrm>
          <a:prstGeom prst="rect">
            <a:avLst/>
          </a:prstGeom>
          <a:noFill/>
          <a:ln>
            <a:noFill/>
          </a:ln>
        </p:spPr>
      </p:pic>
      <p:sp>
        <p:nvSpPr>
          <p:cNvPr id="563" name="Google Shape;563;p41"/>
          <p:cNvSpPr/>
          <p:nvPr/>
        </p:nvSpPr>
        <p:spPr>
          <a:xfrm>
            <a:off x="1635062" y="6210068"/>
            <a:ext cx="289560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800" u="sng">
                <a:solidFill>
                  <a:srgbClr val="A5A5A5"/>
                </a:solidFill>
                <a:latin typeface="Corbel"/>
                <a:ea typeface="Corbel"/>
                <a:cs typeface="Corbel"/>
                <a:sym typeface="Corbel"/>
                <a:hlinkClick r:id="rId6">
                  <a:extLst>
                    <a:ext uri="{A12FA001-AC4F-418D-AE19-62706E023703}">
                      <ahyp:hlinkClr val="tx"/>
                    </a:ext>
                  </a:extLst>
                </a:hlinkClick>
              </a:rPr>
              <a:t>https://www.techmed.sk/av-nodalna-reentry-tachykardia-avnrt/</a:t>
            </a:r>
            <a:endParaRPr i="1" sz="800">
              <a:solidFill>
                <a:srgbClr val="A5A5A5"/>
              </a:solidFill>
              <a:latin typeface="Corbel"/>
              <a:ea typeface="Corbel"/>
              <a:cs typeface="Corbel"/>
              <a:sym typeface="Corbel"/>
            </a:endParaRPr>
          </a:p>
        </p:txBody>
      </p:sp>
      <p:pic>
        <p:nvPicPr>
          <p:cNvPr descr="ECG Orthodrome AV Re-entry Tachcardia, Narrow QRS complex preceded by a p-wave" id="564" name="Google Shape;564;p41"/>
          <p:cNvPicPr preferRelativeResize="0"/>
          <p:nvPr/>
        </p:nvPicPr>
        <p:blipFill rotWithShape="1">
          <a:blip r:embed="rId7">
            <a:alphaModFix/>
          </a:blip>
          <a:srcRect b="0" l="42299" r="0" t="0"/>
          <a:stretch/>
        </p:blipFill>
        <p:spPr>
          <a:xfrm>
            <a:off x="6129866" y="4623125"/>
            <a:ext cx="5308725" cy="1529400"/>
          </a:xfrm>
          <a:prstGeom prst="rect">
            <a:avLst/>
          </a:prstGeom>
          <a:noFill/>
          <a:ln>
            <a:noFill/>
          </a:ln>
        </p:spPr>
      </p:pic>
      <p:sp>
        <p:nvSpPr>
          <p:cNvPr id="565" name="Google Shape;565;p41"/>
          <p:cNvSpPr/>
          <p:nvPr/>
        </p:nvSpPr>
        <p:spPr>
          <a:xfrm>
            <a:off x="6129865" y="6208227"/>
            <a:ext cx="5308725" cy="22293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cs-CZ" sz="800" u="sng">
                <a:solidFill>
                  <a:srgbClr val="A5A5A5"/>
                </a:solidFill>
                <a:latin typeface="Corbel"/>
                <a:ea typeface="Corbel"/>
                <a:cs typeface="Corbel"/>
                <a:sym typeface="Corbel"/>
                <a:hlinkClick r:id="rId8">
                  <a:extLst>
                    <a:ext uri="{A12FA001-AC4F-418D-AE19-62706E023703}">
                      <ahyp:hlinkClr val="tx"/>
                    </a:ext>
                  </a:extLst>
                </a:hlinkClick>
              </a:rPr>
              <a:t>https://www.techmed.sk/atrio-ventrikularna-reentry-tachykardia-avrt/</a:t>
            </a:r>
            <a:endParaRPr i="1" sz="800">
              <a:solidFill>
                <a:srgbClr val="A5A5A5"/>
              </a:solidFill>
              <a:latin typeface="Corbel"/>
              <a:ea typeface="Corbel"/>
              <a:cs typeface="Corbel"/>
              <a:sym typeface="Corbe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pic>
        <p:nvPicPr>
          <p:cNvPr id="570" name="Google Shape;570;p42"/>
          <p:cNvPicPr preferRelativeResize="0"/>
          <p:nvPr/>
        </p:nvPicPr>
        <p:blipFill rotWithShape="1">
          <a:blip r:embed="rId3">
            <a:alphaModFix/>
          </a:blip>
          <a:srcRect b="0" l="0" r="0" t="0"/>
          <a:stretch/>
        </p:blipFill>
        <p:spPr>
          <a:xfrm>
            <a:off x="311741" y="2150704"/>
            <a:ext cx="1185863" cy="1733550"/>
          </a:xfrm>
          <a:prstGeom prst="rect">
            <a:avLst/>
          </a:prstGeom>
          <a:noFill/>
          <a:ln>
            <a:noFill/>
          </a:ln>
        </p:spPr>
      </p:pic>
      <p:sp>
        <p:nvSpPr>
          <p:cNvPr id="571" name="Google Shape;571;p42"/>
          <p:cNvSpPr txBox="1"/>
          <p:nvPr>
            <p:ph type="title"/>
          </p:nvPr>
        </p:nvSpPr>
        <p:spPr>
          <a:xfrm>
            <a:off x="549816" y="909098"/>
            <a:ext cx="5520267" cy="124160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Komorová tachykardie</a:t>
            </a:r>
            <a:endParaRPr/>
          </a:p>
        </p:txBody>
      </p:sp>
      <p:sp>
        <p:nvSpPr>
          <p:cNvPr id="572" name="Google Shape;572;p42"/>
          <p:cNvSpPr txBox="1"/>
          <p:nvPr>
            <p:ph idx="1" type="body"/>
          </p:nvPr>
        </p:nvSpPr>
        <p:spPr>
          <a:xfrm>
            <a:off x="6995825" y="2473676"/>
            <a:ext cx="4015253" cy="108760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760"/>
              <a:buNone/>
            </a:pPr>
            <a:r>
              <a:rPr b="1" lang="cs-CZ" sz="2200"/>
              <a:t>měnící </a:t>
            </a:r>
            <a:r>
              <a:rPr lang="cs-CZ" sz="2200"/>
              <a:t>se amplituda</a:t>
            </a:r>
            <a:endParaRPr/>
          </a:p>
          <a:p>
            <a:pPr indent="0" lvl="0" marL="0" rtl="0" algn="l">
              <a:lnSpc>
                <a:spcPct val="90000"/>
              </a:lnSpc>
              <a:spcBef>
                <a:spcPts val="1400"/>
              </a:spcBef>
              <a:spcAft>
                <a:spcPts val="0"/>
              </a:spcAft>
              <a:buSzPts val="1760"/>
              <a:buNone/>
            </a:pPr>
            <a:r>
              <a:rPr b="1" i="1" lang="cs-CZ" sz="2200"/>
              <a:t>Syndrom dlouhého QT </a:t>
            </a:r>
            <a:r>
              <a:rPr lang="cs-CZ" sz="2200"/>
              <a:t>intervalu</a:t>
            </a:r>
            <a:endParaRPr/>
          </a:p>
        </p:txBody>
      </p:sp>
      <p:sp>
        <p:nvSpPr>
          <p:cNvPr id="573" name="Google Shape;573;p42"/>
          <p:cNvSpPr txBox="1"/>
          <p:nvPr/>
        </p:nvSpPr>
        <p:spPr>
          <a:xfrm>
            <a:off x="6384978" y="936303"/>
            <a:ext cx="4890477" cy="1241606"/>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orbel"/>
              <a:buNone/>
            </a:pPr>
            <a:r>
              <a:rPr i="1" lang="cs-CZ" sz="4400">
                <a:solidFill>
                  <a:schemeClr val="dk1"/>
                </a:solidFill>
                <a:latin typeface="Corbel"/>
                <a:ea typeface="Corbel"/>
                <a:cs typeface="Corbel"/>
                <a:sym typeface="Corbel"/>
              </a:rPr>
              <a:t>Torsade de pointes</a:t>
            </a:r>
            <a:endParaRPr i="1" sz="4400">
              <a:solidFill>
                <a:schemeClr val="dk1"/>
              </a:solidFill>
              <a:latin typeface="Corbel"/>
              <a:ea typeface="Corbel"/>
              <a:cs typeface="Corbel"/>
              <a:sym typeface="Corbel"/>
            </a:endParaRPr>
          </a:p>
        </p:txBody>
      </p:sp>
      <p:sp>
        <p:nvSpPr>
          <p:cNvPr id="574" name="Google Shape;574;p42"/>
          <p:cNvSpPr txBox="1"/>
          <p:nvPr/>
        </p:nvSpPr>
        <p:spPr>
          <a:xfrm>
            <a:off x="1605107" y="2150704"/>
            <a:ext cx="4779871" cy="159156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200"/>
              <a:buFont typeface="Arial"/>
              <a:buNone/>
            </a:pPr>
            <a:r>
              <a:rPr b="1" lang="cs-CZ" sz="2200">
                <a:solidFill>
                  <a:schemeClr val="dk1"/>
                </a:solidFill>
                <a:latin typeface="Corbel"/>
                <a:ea typeface="Corbel"/>
                <a:cs typeface="Corbel"/>
                <a:sym typeface="Corbel"/>
              </a:rPr>
              <a:t>generátor </a:t>
            </a:r>
            <a:r>
              <a:rPr lang="cs-CZ" sz="2200">
                <a:solidFill>
                  <a:schemeClr val="dk1"/>
                </a:solidFill>
                <a:latin typeface="Corbel"/>
                <a:ea typeface="Corbel"/>
                <a:cs typeface="Corbel"/>
                <a:sym typeface="Corbel"/>
              </a:rPr>
              <a:t>vzruchu v komoře </a:t>
            </a:r>
            <a:r>
              <a:rPr lang="cs-CZ" sz="1800">
                <a:solidFill>
                  <a:schemeClr val="dk1"/>
                </a:solidFill>
                <a:latin typeface="Corbel"/>
                <a:ea typeface="Corbel"/>
                <a:cs typeface="Corbel"/>
                <a:sym typeface="Corbel"/>
              </a:rPr>
              <a:t>(např. extrasystola) </a:t>
            </a:r>
            <a:endParaRPr/>
          </a:p>
          <a:p>
            <a:pPr indent="0" lvl="0" marL="0" marR="0" rtl="0" algn="l">
              <a:lnSpc>
                <a:spcPct val="90000"/>
              </a:lnSpc>
              <a:spcBef>
                <a:spcPts val="1000"/>
              </a:spcBef>
              <a:spcAft>
                <a:spcPts val="0"/>
              </a:spcAft>
              <a:buClr>
                <a:schemeClr val="dk1"/>
              </a:buClr>
              <a:buSzPts val="2200"/>
              <a:buFont typeface="Arial"/>
              <a:buNone/>
            </a:pPr>
            <a:r>
              <a:rPr lang="cs-CZ" sz="2200">
                <a:solidFill>
                  <a:schemeClr val="dk1"/>
                </a:solidFill>
                <a:latin typeface="Corbel"/>
                <a:ea typeface="Corbel"/>
                <a:cs typeface="Corbel"/>
                <a:sym typeface="Corbel"/>
              </a:rPr>
              <a:t>f = </a:t>
            </a:r>
            <a:r>
              <a:rPr b="1" lang="cs-CZ" sz="2200">
                <a:solidFill>
                  <a:srgbClr val="FF0000"/>
                </a:solidFill>
                <a:latin typeface="Corbel"/>
                <a:ea typeface="Corbel"/>
                <a:cs typeface="Corbel"/>
                <a:sym typeface="Corbel"/>
              </a:rPr>
              <a:t>140-220/min</a:t>
            </a:r>
            <a:endParaRPr/>
          </a:p>
          <a:p>
            <a:pPr indent="0" lvl="0" marL="0" marR="0" rtl="0" algn="l">
              <a:lnSpc>
                <a:spcPct val="90000"/>
              </a:lnSpc>
              <a:spcBef>
                <a:spcPts val="1000"/>
              </a:spcBef>
              <a:spcAft>
                <a:spcPts val="0"/>
              </a:spcAft>
              <a:buClr>
                <a:schemeClr val="dk1"/>
              </a:buClr>
              <a:buSzPts val="2200"/>
              <a:buFont typeface="Arial"/>
              <a:buNone/>
            </a:pPr>
            <a:r>
              <a:rPr lang="cs-CZ" sz="2200">
                <a:solidFill>
                  <a:schemeClr val="dk1"/>
                </a:solidFill>
                <a:latin typeface="Corbel"/>
                <a:ea typeface="Corbel"/>
                <a:cs typeface="Corbel"/>
                <a:sym typeface="Corbel"/>
              </a:rPr>
              <a:t>QRS: </a:t>
            </a:r>
            <a:r>
              <a:rPr b="1" lang="cs-CZ" sz="2200">
                <a:solidFill>
                  <a:schemeClr val="dk1"/>
                </a:solidFill>
                <a:latin typeface="Corbel"/>
                <a:ea typeface="Corbel"/>
                <a:cs typeface="Corbel"/>
                <a:sym typeface="Corbel"/>
              </a:rPr>
              <a:t>široké</a:t>
            </a:r>
            <a:r>
              <a:rPr lang="cs-CZ" sz="2200">
                <a:solidFill>
                  <a:schemeClr val="dk1"/>
                </a:solidFill>
                <a:latin typeface="Corbel"/>
                <a:ea typeface="Corbel"/>
                <a:cs typeface="Corbel"/>
                <a:sym typeface="Corbel"/>
              </a:rPr>
              <a:t> </a:t>
            </a:r>
            <a:r>
              <a:rPr b="1" lang="cs-CZ" sz="2200">
                <a:solidFill>
                  <a:srgbClr val="FF0000"/>
                </a:solidFill>
                <a:latin typeface="Corbel"/>
                <a:ea typeface="Corbel"/>
                <a:cs typeface="Corbel"/>
                <a:sym typeface="Corbel"/>
              </a:rPr>
              <a:t>&gt; 120 ms</a:t>
            </a:r>
            <a:r>
              <a:rPr lang="cs-CZ" sz="2200">
                <a:solidFill>
                  <a:srgbClr val="FF0000"/>
                </a:solidFill>
                <a:latin typeface="Corbel"/>
                <a:ea typeface="Corbel"/>
                <a:cs typeface="Corbel"/>
                <a:sym typeface="Corbel"/>
              </a:rPr>
              <a:t>, </a:t>
            </a:r>
            <a:r>
              <a:rPr lang="cs-CZ" sz="2200">
                <a:solidFill>
                  <a:schemeClr val="dk1"/>
                </a:solidFill>
                <a:latin typeface="Corbel"/>
                <a:ea typeface="Corbel"/>
                <a:cs typeface="Corbel"/>
                <a:sym typeface="Corbel"/>
              </a:rPr>
              <a:t>bizarní tvar</a:t>
            </a:r>
            <a:endParaRPr b="1" sz="2200">
              <a:solidFill>
                <a:srgbClr val="FF0000"/>
              </a:solidFill>
              <a:latin typeface="Corbel"/>
              <a:ea typeface="Corbel"/>
              <a:cs typeface="Corbel"/>
              <a:sym typeface="Corbel"/>
            </a:endParaRPr>
          </a:p>
        </p:txBody>
      </p:sp>
      <p:pic>
        <p:nvPicPr>
          <p:cNvPr descr="Výsledek obrázku pro torsade de pointes" id="575" name="Google Shape;575;p42"/>
          <p:cNvPicPr preferRelativeResize="0"/>
          <p:nvPr/>
        </p:nvPicPr>
        <p:blipFill rotWithShape="1">
          <a:blip r:embed="rId4">
            <a:alphaModFix/>
          </a:blip>
          <a:srcRect b="23643" l="0" r="0" t="5389"/>
          <a:stretch/>
        </p:blipFill>
        <p:spPr>
          <a:xfrm>
            <a:off x="6342948" y="4013694"/>
            <a:ext cx="5330717" cy="1672844"/>
          </a:xfrm>
          <a:prstGeom prst="rect">
            <a:avLst/>
          </a:prstGeom>
          <a:noFill/>
          <a:ln>
            <a:noFill/>
          </a:ln>
        </p:spPr>
      </p:pic>
      <p:sp>
        <p:nvSpPr>
          <p:cNvPr id="576" name="Google Shape;576;p42"/>
          <p:cNvSpPr txBox="1"/>
          <p:nvPr/>
        </p:nvSpPr>
        <p:spPr>
          <a:xfrm>
            <a:off x="7448973" y="208352"/>
            <a:ext cx="3108960" cy="445909"/>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90000"/>
              </a:lnSpc>
              <a:spcBef>
                <a:spcPts val="0"/>
              </a:spcBef>
              <a:spcAft>
                <a:spcPts val="0"/>
              </a:spcAft>
              <a:buClr>
                <a:schemeClr val="dk1"/>
              </a:buClr>
              <a:buSzPct val="100000"/>
              <a:buFont typeface="Noto Sans Symbols"/>
              <a:buNone/>
            </a:pPr>
            <a:r>
              <a:t/>
            </a:r>
            <a:endParaRPr sz="2800">
              <a:solidFill>
                <a:schemeClr val="dk1"/>
              </a:solidFill>
              <a:latin typeface="Corbel"/>
              <a:ea typeface="Corbel"/>
              <a:cs typeface="Corbel"/>
              <a:sym typeface="Corbel"/>
            </a:endParaRPr>
          </a:p>
        </p:txBody>
      </p:sp>
      <p:sp>
        <p:nvSpPr>
          <p:cNvPr id="577" name="Google Shape;577;p42"/>
          <p:cNvSpPr txBox="1"/>
          <p:nvPr/>
        </p:nvSpPr>
        <p:spPr>
          <a:xfrm>
            <a:off x="8805333" y="249266"/>
            <a:ext cx="3151554" cy="418719"/>
          </a:xfrm>
          <a:prstGeom prst="rect">
            <a:avLst/>
          </a:prstGeom>
          <a:noFill/>
          <a:ln>
            <a:noFill/>
          </a:ln>
        </p:spPr>
        <p:txBody>
          <a:bodyPr anchorCtr="0" anchor="t" bIns="45700" lIns="91425" spcFirstLastPara="1" rIns="91425" wrap="square" tIns="45700">
            <a:normAutofit/>
          </a:bodyPr>
          <a:lstStyle/>
          <a:p>
            <a:pPr indent="0" lvl="0" marL="0" marR="0" rtl="0" algn="r">
              <a:lnSpc>
                <a:spcPct val="90000"/>
              </a:lnSpc>
              <a:spcBef>
                <a:spcPts val="0"/>
              </a:spcBef>
              <a:spcAft>
                <a:spcPts val="0"/>
              </a:spcAft>
              <a:buClr>
                <a:schemeClr val="dk1"/>
              </a:buClr>
              <a:buSzPts val="1600"/>
              <a:buFont typeface="Corbel"/>
              <a:buNone/>
            </a:pPr>
            <a:r>
              <a:rPr i="1" lang="cs-CZ" sz="2000">
                <a:solidFill>
                  <a:schemeClr val="dk1"/>
                </a:solidFill>
                <a:latin typeface="Corbel"/>
                <a:ea typeface="Corbel"/>
                <a:cs typeface="Corbel"/>
                <a:sym typeface="Corbel"/>
              </a:rPr>
              <a:t>KOMOROVÉ TACHYKARDIE</a:t>
            </a:r>
            <a:endParaRPr/>
          </a:p>
        </p:txBody>
      </p:sp>
      <p:pic>
        <p:nvPicPr>
          <p:cNvPr descr="Differential Diagnosis of Wide-Complex Tachycardia" id="578" name="Google Shape;578;p42"/>
          <p:cNvPicPr preferRelativeResize="0"/>
          <p:nvPr/>
        </p:nvPicPr>
        <p:blipFill rotWithShape="1">
          <a:blip r:embed="rId5">
            <a:alphaModFix/>
          </a:blip>
          <a:srcRect b="0" l="10013" r="25856" t="0"/>
          <a:stretch/>
        </p:blipFill>
        <p:spPr>
          <a:xfrm>
            <a:off x="658367" y="4013694"/>
            <a:ext cx="5330717" cy="1672844"/>
          </a:xfrm>
          <a:prstGeom prst="rect">
            <a:avLst/>
          </a:prstGeom>
          <a:noFill/>
          <a:ln>
            <a:noFill/>
          </a:ln>
        </p:spPr>
      </p:pic>
      <p:sp>
        <p:nvSpPr>
          <p:cNvPr id="579" name="Google Shape;579;p42"/>
          <p:cNvSpPr/>
          <p:nvPr/>
        </p:nvSpPr>
        <p:spPr>
          <a:xfrm>
            <a:off x="658367" y="5815978"/>
            <a:ext cx="533071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800">
                <a:solidFill>
                  <a:srgbClr val="A5A5A5"/>
                </a:solidFill>
                <a:latin typeface="Corbel"/>
                <a:ea typeface="Corbel"/>
                <a:cs typeface="Corbel"/>
                <a:sym typeface="Corbel"/>
              </a:rPr>
              <a:t>BLAHÚT, Peter. Komorová tachykardia. TECHmED [online]. 2017 [cit. 2020-01-11]. Dostupné z: https://www.techmed.sk/ekg-a-arytmologia-kniha/</a:t>
            </a:r>
            <a:endParaRPr i="1" sz="800">
              <a:solidFill>
                <a:srgbClr val="A5A5A5"/>
              </a:solidFill>
              <a:latin typeface="Corbel"/>
              <a:ea typeface="Corbel"/>
              <a:cs typeface="Corbel"/>
              <a:sym typeface="Corbel"/>
            </a:endParaRPr>
          </a:p>
        </p:txBody>
      </p:sp>
      <p:sp>
        <p:nvSpPr>
          <p:cNvPr id="580" name="Google Shape;580;p42"/>
          <p:cNvSpPr/>
          <p:nvPr/>
        </p:nvSpPr>
        <p:spPr>
          <a:xfrm>
            <a:off x="6822589" y="5815978"/>
            <a:ext cx="4015253"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800" u="sng">
                <a:solidFill>
                  <a:srgbClr val="A5A5A5"/>
                </a:solidFill>
                <a:latin typeface="Corbel"/>
                <a:ea typeface="Corbel"/>
                <a:cs typeface="Corbel"/>
                <a:sym typeface="Corbel"/>
                <a:hlinkClick r:id="rId6">
                  <a:extLst>
                    <a:ext uri="{A12FA001-AC4F-418D-AE19-62706E023703}">
                      <ahyp:hlinkClr val="tx"/>
                    </a:ext>
                  </a:extLst>
                </a:hlinkClick>
              </a:rPr>
              <a:t>https://ekg.academy/arrhythmia/Ventricular%20Tachycardia%20Torsade%20de%20Pointes</a:t>
            </a:r>
            <a:endParaRPr i="1" sz="800">
              <a:solidFill>
                <a:srgbClr val="A5A5A5"/>
              </a:solidFill>
              <a:latin typeface="Corbel"/>
              <a:ea typeface="Corbel"/>
              <a:cs typeface="Corbel"/>
              <a:sym typeface="Corbe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43"/>
          <p:cNvSpPr txBox="1"/>
          <p:nvPr>
            <p:ph type="title"/>
          </p:nvPr>
        </p:nvSpPr>
        <p:spPr>
          <a:xfrm>
            <a:off x="2939508" y="365126"/>
            <a:ext cx="6552436" cy="135031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Fibrilace komor</a:t>
            </a:r>
            <a:endParaRPr/>
          </a:p>
        </p:txBody>
      </p:sp>
      <p:sp>
        <p:nvSpPr>
          <p:cNvPr id="586" name="Google Shape;586;p43"/>
          <p:cNvSpPr txBox="1"/>
          <p:nvPr>
            <p:ph idx="1" type="body"/>
          </p:nvPr>
        </p:nvSpPr>
        <p:spPr>
          <a:xfrm>
            <a:off x="2056072" y="1416164"/>
            <a:ext cx="8631764" cy="127715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SzPts val="1760"/>
              <a:buNone/>
            </a:pPr>
            <a:r>
              <a:rPr b="1" lang="cs-CZ" sz="2200"/>
              <a:t>chaotická</a:t>
            </a:r>
            <a:r>
              <a:rPr lang="cs-CZ" sz="2200"/>
              <a:t> elektrická aktivita</a:t>
            </a:r>
            <a:endParaRPr/>
          </a:p>
          <a:p>
            <a:pPr indent="0" lvl="0" marL="0" rtl="0" algn="l">
              <a:lnSpc>
                <a:spcPct val="90000"/>
              </a:lnSpc>
              <a:spcBef>
                <a:spcPts val="1400"/>
              </a:spcBef>
              <a:spcAft>
                <a:spcPts val="0"/>
              </a:spcAft>
              <a:buSzPts val="1760"/>
              <a:buNone/>
            </a:pPr>
            <a:r>
              <a:rPr b="1" lang="cs-CZ" sz="2200"/>
              <a:t>nepravidelné a deformované </a:t>
            </a:r>
            <a:r>
              <a:rPr lang="cs-CZ" sz="2200"/>
              <a:t>komplexy, amplituda je </a:t>
            </a:r>
            <a:r>
              <a:rPr b="1" lang="cs-CZ" sz="2200"/>
              <a:t>různá</a:t>
            </a:r>
            <a:endParaRPr/>
          </a:p>
          <a:p>
            <a:pPr indent="0" lvl="0" marL="0" rtl="0" algn="l">
              <a:lnSpc>
                <a:spcPct val="90000"/>
              </a:lnSpc>
              <a:spcBef>
                <a:spcPts val="1400"/>
              </a:spcBef>
              <a:spcAft>
                <a:spcPts val="0"/>
              </a:spcAft>
              <a:buSzPts val="1760"/>
              <a:buNone/>
            </a:pPr>
            <a:r>
              <a:rPr b="1" lang="cs-CZ" sz="2200">
                <a:solidFill>
                  <a:srgbClr val="C00000"/>
                </a:solidFill>
              </a:rPr>
              <a:t>DEFIBRILACE!!!</a:t>
            </a:r>
            <a:endParaRPr/>
          </a:p>
        </p:txBody>
      </p:sp>
      <p:sp>
        <p:nvSpPr>
          <p:cNvPr id="587" name="Google Shape;587;p43"/>
          <p:cNvSpPr txBox="1"/>
          <p:nvPr/>
        </p:nvSpPr>
        <p:spPr>
          <a:xfrm>
            <a:off x="6371954" y="365127"/>
            <a:ext cx="3907427" cy="1350311"/>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orbel"/>
              <a:buNone/>
            </a:pPr>
            <a:r>
              <a:t/>
            </a:r>
            <a:endParaRPr sz="4400">
              <a:solidFill>
                <a:schemeClr val="dk1"/>
              </a:solidFill>
              <a:latin typeface="Corbel"/>
              <a:ea typeface="Corbel"/>
              <a:cs typeface="Corbel"/>
              <a:sym typeface="Corbel"/>
            </a:endParaRPr>
          </a:p>
        </p:txBody>
      </p:sp>
      <p:sp>
        <p:nvSpPr>
          <p:cNvPr id="588" name="Google Shape;588;p43"/>
          <p:cNvSpPr txBox="1"/>
          <p:nvPr/>
        </p:nvSpPr>
        <p:spPr>
          <a:xfrm>
            <a:off x="6371954" y="1715436"/>
            <a:ext cx="4063655" cy="3699964"/>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t/>
            </a:r>
            <a:endParaRPr sz="2000">
              <a:solidFill>
                <a:schemeClr val="dk1"/>
              </a:solidFill>
              <a:latin typeface="Corbel"/>
              <a:ea typeface="Corbel"/>
              <a:cs typeface="Corbel"/>
              <a:sym typeface="Corbel"/>
            </a:endParaRPr>
          </a:p>
        </p:txBody>
      </p:sp>
      <p:sp>
        <p:nvSpPr>
          <p:cNvPr id="589" name="Google Shape;589;p43"/>
          <p:cNvSpPr txBox="1"/>
          <p:nvPr/>
        </p:nvSpPr>
        <p:spPr>
          <a:xfrm>
            <a:off x="8805333" y="249266"/>
            <a:ext cx="3151554" cy="418719"/>
          </a:xfrm>
          <a:prstGeom prst="rect">
            <a:avLst/>
          </a:prstGeom>
          <a:noFill/>
          <a:ln>
            <a:noFill/>
          </a:ln>
        </p:spPr>
        <p:txBody>
          <a:bodyPr anchorCtr="0" anchor="t" bIns="45700" lIns="91425" spcFirstLastPara="1" rIns="91425" wrap="square" tIns="45700">
            <a:normAutofit/>
          </a:bodyPr>
          <a:lstStyle/>
          <a:p>
            <a:pPr indent="0" lvl="0" marL="0" marR="0" rtl="0" algn="r">
              <a:lnSpc>
                <a:spcPct val="90000"/>
              </a:lnSpc>
              <a:spcBef>
                <a:spcPts val="0"/>
              </a:spcBef>
              <a:spcAft>
                <a:spcPts val="0"/>
              </a:spcAft>
              <a:buClr>
                <a:schemeClr val="dk1"/>
              </a:buClr>
              <a:buSzPts val="1600"/>
              <a:buFont typeface="Corbel"/>
              <a:buNone/>
            </a:pPr>
            <a:r>
              <a:rPr i="1" lang="cs-CZ" sz="2000">
                <a:solidFill>
                  <a:schemeClr val="dk1"/>
                </a:solidFill>
                <a:latin typeface="Corbel"/>
                <a:ea typeface="Corbel"/>
                <a:cs typeface="Corbel"/>
                <a:sym typeface="Corbel"/>
              </a:rPr>
              <a:t>KOMOROVÉ TACHYKARDIE</a:t>
            </a:r>
            <a:endParaRPr/>
          </a:p>
        </p:txBody>
      </p:sp>
      <p:pic>
        <p:nvPicPr>
          <p:cNvPr descr="ECG fine ventricular fibrillation" id="590" name="Google Shape;590;p43"/>
          <p:cNvPicPr preferRelativeResize="0"/>
          <p:nvPr/>
        </p:nvPicPr>
        <p:blipFill rotWithShape="1">
          <a:blip r:embed="rId3">
            <a:alphaModFix/>
          </a:blip>
          <a:srcRect b="26580" l="0" r="0" t="0"/>
          <a:stretch/>
        </p:blipFill>
        <p:spPr>
          <a:xfrm>
            <a:off x="898358" y="2671092"/>
            <a:ext cx="10634735" cy="3699964"/>
          </a:xfrm>
          <a:prstGeom prst="rect">
            <a:avLst/>
          </a:prstGeom>
          <a:noFill/>
          <a:ln>
            <a:noFill/>
          </a:ln>
        </p:spPr>
      </p:pic>
      <p:sp>
        <p:nvSpPr>
          <p:cNvPr id="591" name="Google Shape;591;p43"/>
          <p:cNvSpPr/>
          <p:nvPr/>
        </p:nvSpPr>
        <p:spPr>
          <a:xfrm>
            <a:off x="898359" y="6393290"/>
            <a:ext cx="10634734"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cs-CZ" sz="800">
                <a:solidFill>
                  <a:srgbClr val="A5A5A5"/>
                </a:solidFill>
                <a:latin typeface="Corbel"/>
                <a:ea typeface="Corbel"/>
                <a:cs typeface="Corbel"/>
                <a:sym typeface="Corbel"/>
              </a:rPr>
              <a:t>BLAHÚT, Peter. Fibrilácia komôr. TECHmED [online]. 2017 [cit. 2020-01-11]. Dostupné z: https://www.techmed.sk/ekg-a-arytmologia-kniha/</a:t>
            </a:r>
            <a:endParaRPr i="1" sz="800">
              <a:solidFill>
                <a:srgbClr val="A5A5A5"/>
              </a:solidFill>
              <a:latin typeface="Corbel"/>
              <a:ea typeface="Corbel"/>
              <a:cs typeface="Corbel"/>
              <a:sym typeface="Corbe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44"/>
          <p:cNvSpPr txBox="1"/>
          <p:nvPr>
            <p:ph type="title"/>
          </p:nvPr>
        </p:nvSpPr>
        <p:spPr>
          <a:xfrm>
            <a:off x="1143000" y="609600"/>
            <a:ext cx="9875520" cy="97319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Wolf-Parkinson-White syndrom</a:t>
            </a:r>
            <a:endParaRPr/>
          </a:p>
        </p:txBody>
      </p:sp>
      <p:sp>
        <p:nvSpPr>
          <p:cNvPr id="598" name="Google Shape;598;p44"/>
          <p:cNvSpPr txBox="1"/>
          <p:nvPr>
            <p:ph idx="1" type="body"/>
          </p:nvPr>
        </p:nvSpPr>
        <p:spPr>
          <a:xfrm>
            <a:off x="1143000" y="2057399"/>
            <a:ext cx="4754880" cy="4023360"/>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80000"/>
              <a:buNone/>
            </a:pPr>
            <a:r>
              <a:rPr lang="cs-CZ"/>
              <a:t>   </a:t>
            </a:r>
            <a:endParaRPr/>
          </a:p>
        </p:txBody>
      </p:sp>
      <p:sp>
        <p:nvSpPr>
          <p:cNvPr id="599" name="Google Shape;599;p44"/>
          <p:cNvSpPr txBox="1"/>
          <p:nvPr>
            <p:ph idx="2" type="body"/>
          </p:nvPr>
        </p:nvSpPr>
        <p:spPr>
          <a:xfrm>
            <a:off x="982368" y="1728532"/>
            <a:ext cx="7197756" cy="2312544"/>
          </a:xfrm>
          <a:prstGeom prst="rect">
            <a:avLst/>
          </a:prstGeom>
          <a:noFill/>
          <a:ln>
            <a:noFill/>
          </a:ln>
        </p:spPr>
        <p:txBody>
          <a:bodyPr anchorCtr="0" anchor="t" bIns="45700" lIns="91425" spcFirstLastPara="1" rIns="91425" wrap="square" tIns="45700">
            <a:normAutofit fontScale="92500"/>
          </a:bodyPr>
          <a:lstStyle/>
          <a:p>
            <a:pPr indent="-182880" lvl="0" marL="228600" rtl="0" algn="l">
              <a:lnSpc>
                <a:spcPct val="90000"/>
              </a:lnSpc>
              <a:spcBef>
                <a:spcPts val="0"/>
              </a:spcBef>
              <a:spcAft>
                <a:spcPts val="0"/>
              </a:spcAft>
              <a:buSzPct val="80000"/>
              <a:buChar char="•"/>
            </a:pPr>
            <a:r>
              <a:rPr lang="cs-CZ" sz="2400"/>
              <a:t>vrozená přídatná dráha (</a:t>
            </a:r>
            <a:r>
              <a:rPr b="1" lang="cs-CZ" sz="2400"/>
              <a:t>Kentův svazek</a:t>
            </a:r>
            <a:r>
              <a:rPr lang="cs-CZ" sz="2400"/>
              <a:t>) – vzruch se touto cestou pohybuje pomalu, avšak bez zpomalení v AV uzlu </a:t>
            </a:r>
            <a:endParaRPr/>
          </a:p>
          <a:p>
            <a:pPr indent="0" lvl="0" marL="45720" rtl="0" algn="l">
              <a:lnSpc>
                <a:spcPct val="90000"/>
              </a:lnSpc>
              <a:spcBef>
                <a:spcPts val="1400"/>
              </a:spcBef>
              <a:spcAft>
                <a:spcPts val="0"/>
              </a:spcAft>
              <a:buSzPct val="80000"/>
              <a:buNone/>
            </a:pPr>
            <a:r>
              <a:rPr lang="cs-CZ" sz="2400"/>
              <a:t>EKG:  </a:t>
            </a:r>
            <a:endParaRPr/>
          </a:p>
          <a:p>
            <a:pPr indent="0" lvl="2" marL="548640" rtl="0" algn="l">
              <a:lnSpc>
                <a:spcPct val="90000"/>
              </a:lnSpc>
              <a:spcBef>
                <a:spcPts val="200"/>
              </a:spcBef>
              <a:spcAft>
                <a:spcPts val="0"/>
              </a:spcAft>
              <a:buSzPct val="80000"/>
              <a:buNone/>
            </a:pPr>
            <a:r>
              <a:rPr lang="cs-CZ" sz="2400"/>
              <a:t>krátký PR interval</a:t>
            </a:r>
            <a:endParaRPr/>
          </a:p>
          <a:p>
            <a:pPr indent="0" lvl="2" marL="548640" rtl="0" algn="l">
              <a:lnSpc>
                <a:spcPct val="90000"/>
              </a:lnSpc>
              <a:spcBef>
                <a:spcPts val="600"/>
              </a:spcBef>
              <a:spcAft>
                <a:spcPts val="0"/>
              </a:spcAft>
              <a:buSzPct val="80000"/>
              <a:buNone/>
            </a:pPr>
            <a:r>
              <a:rPr b="1" lang="cs-CZ" sz="2400"/>
              <a:t>delta vlna</a:t>
            </a:r>
            <a:r>
              <a:rPr lang="cs-CZ" sz="2400"/>
              <a:t> </a:t>
            </a:r>
            <a:endParaRPr/>
          </a:p>
          <a:p>
            <a:pPr indent="0" lvl="2" marL="548640" rtl="0" algn="l">
              <a:lnSpc>
                <a:spcPct val="90000"/>
              </a:lnSpc>
              <a:spcBef>
                <a:spcPts val="600"/>
              </a:spcBef>
              <a:spcAft>
                <a:spcPts val="0"/>
              </a:spcAft>
              <a:buSzPct val="80000"/>
              <a:buNone/>
            </a:pPr>
            <a:r>
              <a:rPr lang="cs-CZ" sz="2400"/>
              <a:t>prodloužení QRS</a:t>
            </a:r>
            <a:endParaRPr/>
          </a:p>
        </p:txBody>
      </p:sp>
      <p:pic>
        <p:nvPicPr>
          <p:cNvPr descr="http://4.bp.blogspot.com/-E8Tus0jbMkY/Vcx8faPcvmI/AAAAAAAACP8/DsWC9XZbOeo/s1600/WPW2.jpg" id="600" name="Google Shape;600;p44"/>
          <p:cNvPicPr preferRelativeResize="0"/>
          <p:nvPr/>
        </p:nvPicPr>
        <p:blipFill rotWithShape="1">
          <a:blip r:embed="rId3">
            <a:alphaModFix/>
          </a:blip>
          <a:srcRect b="0" l="0" r="0" t="0"/>
          <a:stretch/>
        </p:blipFill>
        <p:spPr>
          <a:xfrm>
            <a:off x="1390344" y="4069079"/>
            <a:ext cx="6358127" cy="2312544"/>
          </a:xfrm>
          <a:prstGeom prst="rect">
            <a:avLst/>
          </a:prstGeom>
          <a:noFill/>
          <a:ln>
            <a:noFill/>
          </a:ln>
        </p:spPr>
      </p:pic>
      <p:pic>
        <p:nvPicPr>
          <p:cNvPr descr="ECG WPW syndrome, mechanism delta wave, bundle of Kent" id="601" name="Google Shape;601;p44"/>
          <p:cNvPicPr preferRelativeResize="0"/>
          <p:nvPr/>
        </p:nvPicPr>
        <p:blipFill rotWithShape="1">
          <a:blip r:embed="rId4">
            <a:alphaModFix/>
          </a:blip>
          <a:srcRect b="0" l="0" r="0" t="0"/>
          <a:stretch/>
        </p:blipFill>
        <p:spPr>
          <a:xfrm>
            <a:off x="8244132" y="1883663"/>
            <a:ext cx="3208422" cy="3657601"/>
          </a:xfrm>
          <a:prstGeom prst="rect">
            <a:avLst/>
          </a:prstGeom>
          <a:noFill/>
          <a:ln cap="flat" cmpd="sng" w="9525">
            <a:solidFill>
              <a:schemeClr val="dk1"/>
            </a:solidFill>
            <a:prstDash val="solid"/>
            <a:round/>
            <a:headEnd len="sm" w="sm" type="none"/>
            <a:tailEnd len="sm" w="sm" type="none"/>
          </a:ln>
        </p:spPr>
      </p:pic>
      <p:sp>
        <p:nvSpPr>
          <p:cNvPr id="602" name="Google Shape;602;p44"/>
          <p:cNvSpPr/>
          <p:nvPr/>
        </p:nvSpPr>
        <p:spPr>
          <a:xfrm>
            <a:off x="8709354" y="5541264"/>
            <a:ext cx="280720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800" u="sng">
                <a:solidFill>
                  <a:srgbClr val="A5A5A5"/>
                </a:solidFill>
                <a:latin typeface="Corbel"/>
                <a:ea typeface="Corbel"/>
                <a:cs typeface="Corbel"/>
                <a:sym typeface="Corbel"/>
                <a:hlinkClick r:id="rId5">
                  <a:extLst>
                    <a:ext uri="{A12FA001-AC4F-418D-AE19-62706E023703}">
                      <ahyp:hlinkClr val="tx"/>
                    </a:ext>
                  </a:extLst>
                </a:hlinkClick>
              </a:rPr>
              <a:t>https://www.techmed.sk/wolff-parkinson-white-wpw-syndrom/</a:t>
            </a:r>
            <a:endParaRPr i="1" sz="800">
              <a:solidFill>
                <a:srgbClr val="A5A5A5"/>
              </a:solidFill>
              <a:latin typeface="Corbel"/>
              <a:ea typeface="Corbel"/>
              <a:cs typeface="Corbel"/>
              <a:sym typeface="Corbel"/>
            </a:endParaRPr>
          </a:p>
        </p:txBody>
      </p:sp>
      <p:sp>
        <p:nvSpPr>
          <p:cNvPr id="603" name="Google Shape;603;p44"/>
          <p:cNvSpPr txBox="1"/>
          <p:nvPr/>
        </p:nvSpPr>
        <p:spPr>
          <a:xfrm>
            <a:off x="1743441" y="6421649"/>
            <a:ext cx="8705118"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cs-CZ" sz="800">
                <a:solidFill>
                  <a:srgbClr val="A5A5A5"/>
                </a:solidFill>
                <a:latin typeface="Corbel"/>
                <a:ea typeface="Corbel"/>
                <a:cs typeface="Corbel"/>
                <a:sym typeface="Corbel"/>
              </a:rPr>
              <a:t>Kardioblog: (EKG Kazuistika) Palpitace u mladé pacientky. Kardioblog [online]. Dostupné z: </a:t>
            </a:r>
            <a:r>
              <a:rPr i="1" lang="cs-CZ" sz="800" u="sng">
                <a:solidFill>
                  <a:srgbClr val="A5A5A5"/>
                </a:solidFill>
                <a:latin typeface="Corbel"/>
                <a:ea typeface="Corbel"/>
                <a:cs typeface="Corbel"/>
                <a:sym typeface="Corbel"/>
                <a:hlinkClick r:id="rId6">
                  <a:extLst>
                    <a:ext uri="{A12FA001-AC4F-418D-AE19-62706E023703}">
                      <ahyp:hlinkClr val="tx"/>
                    </a:ext>
                  </a:extLst>
                </a:hlinkClick>
              </a:rPr>
              <a:t>http://kardioblogie.blogspot.cz/2015/08/ekg-kazuistika-palpitace-u-mlade.html</a:t>
            </a:r>
            <a:endParaRPr i="1" sz="800">
              <a:solidFill>
                <a:srgbClr val="A5A5A5"/>
              </a:solidFill>
              <a:latin typeface="Corbel"/>
              <a:ea typeface="Corbel"/>
              <a:cs typeface="Corbel"/>
              <a:sym typeface="Corbe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00"/>
                                        </p:tgtEl>
                                        <p:attrNameLst>
                                          <p:attrName>style.visibility</p:attrName>
                                        </p:attrNameLst>
                                      </p:cBhvr>
                                      <p:to>
                                        <p:strVal val="visible"/>
                                      </p:to>
                                    </p:set>
                                    <p:anim calcmode="lin" valueType="num">
                                      <p:cBhvr additive="base">
                                        <p:cTn dur="500"/>
                                        <p:tgtEl>
                                          <p:spTgt spid="60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id="608" name="Google Shape;608;g3128d11ae01_1_0"/>
          <p:cNvPicPr preferRelativeResize="0"/>
          <p:nvPr/>
        </p:nvPicPr>
        <p:blipFill>
          <a:blip r:embed="rId3">
            <a:alphaModFix/>
          </a:blip>
          <a:stretch>
            <a:fillRect/>
          </a:stretch>
        </p:blipFill>
        <p:spPr>
          <a:xfrm>
            <a:off x="-121887" y="0"/>
            <a:ext cx="12435775" cy="62121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g3128d11ae01_1_49"/>
          <p:cNvSpPr txBox="1"/>
          <p:nvPr>
            <p:ph type="title"/>
          </p:nvPr>
        </p:nvSpPr>
        <p:spPr>
          <a:xfrm>
            <a:off x="554133" y="791156"/>
            <a:ext cx="15147600" cy="10179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Příběh</a:t>
            </a:r>
            <a:endParaRPr/>
          </a:p>
        </p:txBody>
      </p:sp>
      <p:sp>
        <p:nvSpPr>
          <p:cNvPr id="614" name="Google Shape;614;g3128d11ae01_1_49"/>
          <p:cNvSpPr txBox="1"/>
          <p:nvPr>
            <p:ph idx="1" type="body"/>
          </p:nvPr>
        </p:nvSpPr>
        <p:spPr>
          <a:xfrm>
            <a:off x="554133" y="2048844"/>
            <a:ext cx="7110900" cy="60735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rPr lang="cs-CZ"/>
              <a:t>53letý zdravý muž prezentován s náhlým vznikem palpitací, které trvali do 5min a pak spontánně přestali. Co to bude?</a:t>
            </a:r>
            <a:endParaRPr/>
          </a:p>
        </p:txBody>
      </p:sp>
      <p:sp>
        <p:nvSpPr>
          <p:cNvPr id="615" name="Google Shape;615;g3128d11ae01_1_49"/>
          <p:cNvSpPr txBox="1"/>
          <p:nvPr>
            <p:ph idx="2" type="body"/>
          </p:nvPr>
        </p:nvSpPr>
        <p:spPr>
          <a:xfrm>
            <a:off x="8590933" y="2048844"/>
            <a:ext cx="7110900" cy="6073500"/>
          </a:xfrm>
          <a:prstGeom prst="rect">
            <a:avLst/>
          </a:prstGeom>
        </p:spPr>
        <p:txBody>
          <a:bodyPr anchorCtr="0" anchor="t" bIns="45700" lIns="91425" spcFirstLastPara="1" rIns="91425" wrap="square" tIns="45700">
            <a:normAutofit/>
          </a:bodyPr>
          <a:lstStyle/>
          <a:p>
            <a:pPr indent="-349250" lvl="0" marL="457200" rtl="0" algn="l">
              <a:spcBef>
                <a:spcPts val="1400"/>
              </a:spcBef>
              <a:spcAft>
                <a:spcPts val="0"/>
              </a:spcAft>
              <a:buSzPts val="1900"/>
              <a:buChar char="•"/>
            </a:pPr>
            <a:r>
              <a:rPr lang="cs-CZ"/>
              <a:t>AV blok 2:1</a:t>
            </a:r>
            <a:endParaRPr/>
          </a:p>
          <a:p>
            <a:pPr indent="-349250" lvl="0" marL="457200" rtl="0" algn="l">
              <a:spcBef>
                <a:spcPts val="0"/>
              </a:spcBef>
              <a:spcAft>
                <a:spcPts val="0"/>
              </a:spcAft>
              <a:buSzPts val="1900"/>
              <a:buChar char="•"/>
            </a:pPr>
            <a:r>
              <a:rPr lang="cs-CZ"/>
              <a:t>AVNRT</a:t>
            </a:r>
            <a:endParaRPr/>
          </a:p>
          <a:p>
            <a:pPr indent="-349250" lvl="0" marL="457200" rtl="0" algn="l">
              <a:spcBef>
                <a:spcPts val="0"/>
              </a:spcBef>
              <a:spcAft>
                <a:spcPts val="0"/>
              </a:spcAft>
              <a:buSzPts val="1900"/>
              <a:buChar char="•"/>
            </a:pPr>
            <a:r>
              <a:rPr lang="cs-CZ"/>
              <a:t>Typický flutter síní</a:t>
            </a:r>
            <a:endParaRPr/>
          </a:p>
          <a:p>
            <a:pPr indent="-349250" lvl="0" marL="457200" rtl="0" algn="l">
              <a:spcBef>
                <a:spcPts val="0"/>
              </a:spcBef>
              <a:spcAft>
                <a:spcPts val="0"/>
              </a:spcAft>
              <a:buSzPts val="1900"/>
              <a:buChar char="•"/>
            </a:pPr>
            <a:r>
              <a:rPr lang="cs-CZ"/>
              <a:t>FiSi</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g3128d11ae01_1_100"/>
          <p:cNvSpPr txBox="1"/>
          <p:nvPr>
            <p:ph type="title"/>
          </p:nvPr>
        </p:nvSpPr>
        <p:spPr>
          <a:xfrm>
            <a:off x="554133" y="791156"/>
            <a:ext cx="15147600" cy="10179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Vysvětlení:</a:t>
            </a:r>
            <a:endParaRPr/>
          </a:p>
        </p:txBody>
      </p:sp>
      <p:sp>
        <p:nvSpPr>
          <p:cNvPr id="621" name="Google Shape;621;g3128d11ae01_1_100"/>
          <p:cNvSpPr txBox="1"/>
          <p:nvPr>
            <p:ph idx="1" type="body"/>
          </p:nvPr>
        </p:nvSpPr>
        <p:spPr>
          <a:xfrm>
            <a:off x="554133" y="2048844"/>
            <a:ext cx="7110900" cy="60735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rPr lang="cs-CZ"/>
              <a:t>1) Typické zuby pily ve spodních svodech.      </a:t>
            </a:r>
            <a:endParaRPr/>
          </a:p>
          <a:p>
            <a:pPr indent="0" lvl="0" marL="0" rtl="0" algn="l">
              <a:spcBef>
                <a:spcPts val="1400"/>
              </a:spcBef>
              <a:spcAft>
                <a:spcPts val="0"/>
              </a:spcAft>
              <a:buNone/>
            </a:pPr>
            <a:r>
              <a:rPr lang="cs-CZ"/>
              <a:t>                                                                                                                                                                                                                                                             </a:t>
            </a:r>
            <a:endParaRPr/>
          </a:p>
          <a:p>
            <a:pPr indent="0" lvl="0" marL="0" rtl="0" algn="l">
              <a:spcBef>
                <a:spcPts val="1400"/>
              </a:spcBef>
              <a:spcAft>
                <a:spcPts val="0"/>
              </a:spcAft>
              <a:buNone/>
            </a:pPr>
            <a:r>
              <a:rPr lang="cs-CZ"/>
              <a:t>FiSi:</a:t>
            </a:r>
            <a:endParaRPr/>
          </a:p>
          <a:p>
            <a:pPr indent="0" lvl="0" marL="0" rtl="0" algn="l">
              <a:spcBef>
                <a:spcPts val="1400"/>
              </a:spcBef>
              <a:spcAft>
                <a:spcPts val="0"/>
              </a:spcAft>
              <a:buNone/>
            </a:pPr>
            <a:r>
              <a:rPr lang="cs-CZ"/>
              <a:t>1) tachykardie se síňovým rytmem o 250-350 bpm</a:t>
            </a:r>
            <a:endParaRPr/>
          </a:p>
          <a:p>
            <a:pPr indent="0" lvl="0" marL="0" rtl="0" algn="l">
              <a:spcBef>
                <a:spcPts val="1400"/>
              </a:spcBef>
              <a:spcAft>
                <a:spcPts val="0"/>
              </a:spcAft>
              <a:buNone/>
            </a:pPr>
            <a:r>
              <a:rPr lang="cs-CZ"/>
              <a:t>2) </a:t>
            </a:r>
            <a:r>
              <a:rPr lang="cs-CZ"/>
              <a:t>Typické zuby pily</a:t>
            </a:r>
            <a:r>
              <a:rPr lang="cs-CZ"/>
              <a:t> = flutter vlny jsou nejlépe vidět v spodních svodech II, III, aVF</a:t>
            </a:r>
            <a:endParaRPr/>
          </a:p>
          <a:p>
            <a:pPr indent="0" lvl="0" marL="0" rtl="0" algn="l">
              <a:spcBef>
                <a:spcPts val="1400"/>
              </a:spcBef>
              <a:spcAft>
                <a:spcPts val="0"/>
              </a:spcAft>
              <a:buNone/>
            </a:pPr>
            <a:r>
              <a:rPr lang="cs-CZ"/>
              <a:t>3) Absence isoelektrické baseline</a:t>
            </a:r>
            <a:endParaRPr/>
          </a:p>
          <a:p>
            <a:pPr indent="0" lvl="0" marL="0" rtl="0" algn="l">
              <a:spcBef>
                <a:spcPts val="1400"/>
              </a:spcBef>
              <a:spcAft>
                <a:spcPts val="0"/>
              </a:spcAft>
              <a:buNone/>
            </a:pPr>
            <a:r>
              <a:rPr lang="cs-CZ"/>
              <a:t>4) TF &gt;150 bpm - náročný identifikovat flutter vlnky = na </a:t>
            </a:r>
            <a:r>
              <a:rPr lang="cs-CZ"/>
              <a:t>snížení</a:t>
            </a:r>
            <a:r>
              <a:rPr lang="cs-CZ"/>
              <a:t> SF použijeme vagové </a:t>
            </a:r>
            <a:r>
              <a:rPr lang="cs-CZ"/>
              <a:t>manévry</a:t>
            </a:r>
            <a:r>
              <a:rPr lang="cs-CZ"/>
              <a:t> </a:t>
            </a:r>
            <a:r>
              <a:rPr lang="cs-CZ"/>
              <a:t>nebo</a:t>
            </a:r>
            <a:r>
              <a:rPr lang="cs-CZ"/>
              <a:t> medikaci aby </a:t>
            </a:r>
            <a:r>
              <a:rPr lang="cs-CZ"/>
              <a:t>jsme</a:t>
            </a:r>
            <a:r>
              <a:rPr lang="cs-CZ"/>
              <a:t> </a:t>
            </a:r>
            <a:r>
              <a:rPr lang="cs-CZ"/>
              <a:t>zpomalili</a:t>
            </a:r>
            <a:r>
              <a:rPr lang="cs-CZ"/>
              <a:t> prevod v AV uzlu (adenosin, verapamil).</a:t>
            </a:r>
            <a:endParaRPr/>
          </a:p>
        </p:txBody>
      </p:sp>
      <p:sp>
        <p:nvSpPr>
          <p:cNvPr id="622" name="Google Shape;622;g3128d11ae01_1_100"/>
          <p:cNvSpPr txBox="1"/>
          <p:nvPr>
            <p:ph idx="2" type="body"/>
          </p:nvPr>
        </p:nvSpPr>
        <p:spPr>
          <a:xfrm>
            <a:off x="8590933" y="2048844"/>
            <a:ext cx="7110900" cy="6073500"/>
          </a:xfrm>
          <a:prstGeom prst="rect">
            <a:avLst/>
          </a:prstGeom>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Clr>
                <a:srgbClr val="000000"/>
              </a:buClr>
              <a:buSzPts val="1400"/>
              <a:buFont typeface="Arial"/>
              <a:buChar char="●"/>
            </a:pPr>
            <a:r>
              <a:rPr lang="cs-CZ"/>
              <a:t>AV blok 2:1</a:t>
            </a:r>
            <a:endParaRPr/>
          </a:p>
          <a:p>
            <a:pPr indent="-317500" lvl="0" marL="457200" rtl="0" algn="l">
              <a:lnSpc>
                <a:spcPct val="100000"/>
              </a:lnSpc>
              <a:spcBef>
                <a:spcPts val="0"/>
              </a:spcBef>
              <a:spcAft>
                <a:spcPts val="0"/>
              </a:spcAft>
              <a:buClr>
                <a:srgbClr val="000000"/>
              </a:buClr>
              <a:buSzPts val="1400"/>
              <a:buFont typeface="Arial"/>
              <a:buChar char="●"/>
            </a:pPr>
            <a:r>
              <a:rPr lang="cs-CZ"/>
              <a:t>AVNRT</a:t>
            </a:r>
            <a:endParaRPr/>
          </a:p>
          <a:p>
            <a:pPr indent="-317500" lvl="0" marL="457200" rtl="0" algn="l">
              <a:lnSpc>
                <a:spcPct val="100000"/>
              </a:lnSpc>
              <a:spcBef>
                <a:spcPts val="0"/>
              </a:spcBef>
              <a:spcAft>
                <a:spcPts val="0"/>
              </a:spcAft>
              <a:buClr>
                <a:srgbClr val="000000"/>
              </a:buClr>
              <a:buSzPts val="1400"/>
              <a:buFont typeface="Arial"/>
              <a:buChar char="●"/>
            </a:pPr>
            <a:r>
              <a:rPr lang="cs-CZ">
                <a:highlight>
                  <a:srgbClr val="00FF00"/>
                </a:highlight>
              </a:rPr>
              <a:t>Typický flutter síní</a:t>
            </a:r>
            <a:endParaRPr>
              <a:highlight>
                <a:srgbClr val="00FF00"/>
              </a:highlight>
            </a:endParaRPr>
          </a:p>
          <a:p>
            <a:pPr indent="-317500" lvl="0" marL="457200" rtl="0" algn="l">
              <a:lnSpc>
                <a:spcPct val="100000"/>
              </a:lnSpc>
              <a:spcBef>
                <a:spcPts val="0"/>
              </a:spcBef>
              <a:spcAft>
                <a:spcPts val="0"/>
              </a:spcAft>
              <a:buClr>
                <a:srgbClr val="000000"/>
              </a:buClr>
              <a:buSzPts val="1400"/>
              <a:buFont typeface="Arial"/>
              <a:buChar char="●"/>
            </a:pPr>
            <a:r>
              <a:rPr lang="cs-CZ"/>
              <a:t>FiSi</a:t>
            </a:r>
            <a:endParaRPr/>
          </a:p>
          <a:p>
            <a:pPr indent="0" lvl="0" marL="0" rtl="0" algn="l">
              <a:spcBef>
                <a:spcPts val="140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5"/>
          <p:cNvSpPr txBox="1"/>
          <p:nvPr>
            <p:ph type="title"/>
          </p:nvPr>
        </p:nvSpPr>
        <p:spPr>
          <a:xfrm>
            <a:off x="974188" y="237092"/>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Rytmus</a:t>
            </a:r>
            <a:endParaRPr/>
          </a:p>
        </p:txBody>
      </p:sp>
      <p:sp>
        <p:nvSpPr>
          <p:cNvPr id="137" name="Google Shape;137;p5"/>
          <p:cNvSpPr txBox="1"/>
          <p:nvPr>
            <p:ph idx="1" type="body"/>
          </p:nvPr>
        </p:nvSpPr>
        <p:spPr>
          <a:xfrm>
            <a:off x="3621551" y="1297876"/>
            <a:ext cx="5220873" cy="69249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2240"/>
              <a:buNone/>
            </a:pPr>
            <a:r>
              <a:rPr lang="cs-CZ" sz="2800">
                <a:solidFill>
                  <a:srgbClr val="0070C0"/>
                </a:solidFill>
              </a:rPr>
              <a:t>Fyziologicky: </a:t>
            </a:r>
            <a:r>
              <a:rPr b="1" lang="cs-CZ" sz="2800">
                <a:solidFill>
                  <a:srgbClr val="0070C0"/>
                </a:solidFill>
              </a:rPr>
              <a:t>sinusový</a:t>
            </a:r>
            <a:endParaRPr/>
          </a:p>
        </p:txBody>
      </p:sp>
      <p:pic>
        <p:nvPicPr>
          <p:cNvPr descr="Výsledek obrázku pro sinusový rytmus" id="138" name="Google Shape;138;p5"/>
          <p:cNvPicPr preferRelativeResize="0"/>
          <p:nvPr>
            <p:ph idx="2" type="body"/>
          </p:nvPr>
        </p:nvPicPr>
        <p:blipFill rotWithShape="1">
          <a:blip r:embed="rId3">
            <a:alphaModFix/>
          </a:blip>
          <a:srcRect b="0" l="0" r="0" t="0"/>
          <a:stretch/>
        </p:blipFill>
        <p:spPr>
          <a:xfrm>
            <a:off x="676376" y="1994407"/>
            <a:ext cx="10813412" cy="2859546"/>
          </a:xfrm>
          <a:prstGeom prst="rect">
            <a:avLst/>
          </a:prstGeom>
          <a:noFill/>
          <a:ln>
            <a:noFill/>
          </a:ln>
        </p:spPr>
      </p:pic>
      <p:cxnSp>
        <p:nvCxnSpPr>
          <p:cNvPr id="139" name="Google Shape;139;p5"/>
          <p:cNvCxnSpPr/>
          <p:nvPr/>
        </p:nvCxnSpPr>
        <p:spPr>
          <a:xfrm>
            <a:off x="1871004" y="1892675"/>
            <a:ext cx="295421" cy="413095"/>
          </a:xfrm>
          <a:prstGeom prst="straightConnector1">
            <a:avLst/>
          </a:prstGeom>
          <a:noFill/>
          <a:ln cap="flat" cmpd="sng" w="38100">
            <a:solidFill>
              <a:srgbClr val="FF0000"/>
            </a:solidFill>
            <a:prstDash val="solid"/>
            <a:round/>
            <a:headEnd len="sm" w="sm" type="none"/>
            <a:tailEnd len="med" w="med" type="triangle"/>
          </a:ln>
        </p:spPr>
      </p:cxnSp>
      <p:cxnSp>
        <p:nvCxnSpPr>
          <p:cNvPr id="140" name="Google Shape;140;p5"/>
          <p:cNvCxnSpPr/>
          <p:nvPr/>
        </p:nvCxnSpPr>
        <p:spPr>
          <a:xfrm>
            <a:off x="1814734" y="2949556"/>
            <a:ext cx="351691" cy="383632"/>
          </a:xfrm>
          <a:prstGeom prst="straightConnector1">
            <a:avLst/>
          </a:prstGeom>
          <a:noFill/>
          <a:ln cap="flat" cmpd="sng" w="38100">
            <a:solidFill>
              <a:srgbClr val="FF0000"/>
            </a:solidFill>
            <a:prstDash val="solid"/>
            <a:round/>
            <a:headEnd len="sm" w="sm" type="none"/>
            <a:tailEnd len="med" w="med" type="triangle"/>
          </a:ln>
        </p:spPr>
      </p:cxnSp>
      <p:sp>
        <p:nvSpPr>
          <p:cNvPr id="141" name="Google Shape;141;p5"/>
          <p:cNvSpPr/>
          <p:nvPr/>
        </p:nvSpPr>
        <p:spPr>
          <a:xfrm>
            <a:off x="825282" y="4894687"/>
            <a:ext cx="6096000" cy="1200329"/>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cs-CZ" sz="2400" u="none" cap="none" strike="noStrike">
                <a:solidFill>
                  <a:schemeClr val="dk1"/>
                </a:solidFill>
                <a:latin typeface="Corbel"/>
                <a:ea typeface="Corbel"/>
                <a:cs typeface="Corbel"/>
                <a:sym typeface="Corbel"/>
              </a:rPr>
              <a:t>Jiný:</a:t>
            </a:r>
            <a:endParaRPr/>
          </a:p>
          <a:p>
            <a:pPr indent="0" lvl="2" marL="914400" marR="0" rtl="0" algn="l">
              <a:spcBef>
                <a:spcPts val="0"/>
              </a:spcBef>
              <a:spcAft>
                <a:spcPts val="0"/>
              </a:spcAft>
              <a:buNone/>
            </a:pPr>
            <a:r>
              <a:rPr b="1" i="0" lang="cs-CZ" sz="2400" u="none" cap="none" strike="noStrike">
                <a:solidFill>
                  <a:schemeClr val="dk1"/>
                </a:solidFill>
                <a:latin typeface="Corbel"/>
                <a:ea typeface="Corbel"/>
                <a:cs typeface="Corbel"/>
                <a:sym typeface="Corbel"/>
              </a:rPr>
              <a:t>Junkční</a:t>
            </a:r>
            <a:r>
              <a:rPr b="0" i="0" lang="cs-CZ" sz="2400" u="none" cap="none" strike="noStrike">
                <a:solidFill>
                  <a:schemeClr val="dk1"/>
                </a:solidFill>
                <a:latin typeface="Corbel"/>
                <a:ea typeface="Corbel"/>
                <a:cs typeface="Corbel"/>
                <a:sym typeface="Corbel"/>
              </a:rPr>
              <a:t> (40-60/min)</a:t>
            </a:r>
            <a:endParaRPr/>
          </a:p>
          <a:p>
            <a:pPr indent="0" lvl="2" marL="914400" marR="0" rtl="0" algn="l">
              <a:spcBef>
                <a:spcPts val="0"/>
              </a:spcBef>
              <a:spcAft>
                <a:spcPts val="0"/>
              </a:spcAft>
              <a:buNone/>
            </a:pPr>
            <a:r>
              <a:rPr b="1" i="0" lang="cs-CZ" sz="2400" u="none" cap="none" strike="noStrike">
                <a:solidFill>
                  <a:schemeClr val="dk1"/>
                </a:solidFill>
                <a:latin typeface="Corbel"/>
                <a:ea typeface="Corbel"/>
                <a:cs typeface="Corbel"/>
                <a:sym typeface="Corbel"/>
              </a:rPr>
              <a:t>Idioventrikulární </a:t>
            </a:r>
            <a:r>
              <a:rPr b="0" i="0" lang="cs-CZ" sz="2400" u="none" cap="none" strike="noStrike">
                <a:solidFill>
                  <a:schemeClr val="dk1"/>
                </a:solidFill>
                <a:latin typeface="Corbel"/>
                <a:ea typeface="Corbel"/>
                <a:cs typeface="Corbel"/>
                <a:sym typeface="Corbel"/>
              </a:rPr>
              <a:t>(30-40/min)</a:t>
            </a:r>
            <a:endParaRPr/>
          </a:p>
        </p:txBody>
      </p:sp>
      <p:sp>
        <p:nvSpPr>
          <p:cNvPr id="142" name="Google Shape;142;p5"/>
          <p:cNvSpPr txBox="1"/>
          <p:nvPr/>
        </p:nvSpPr>
        <p:spPr>
          <a:xfrm>
            <a:off x="8069932" y="5131822"/>
            <a:ext cx="2926080" cy="954107"/>
          </a:xfrm>
          <a:prstGeom prst="rect">
            <a:avLst/>
          </a:prstGeom>
          <a:solidFill>
            <a:srgbClr val="00B0F0"/>
          </a:solid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cs-CZ" sz="2800" u="none" cap="none" strike="noStrike">
                <a:solidFill>
                  <a:schemeClr val="dk1"/>
                </a:solidFill>
                <a:latin typeface="Corbel"/>
                <a:ea typeface="Corbel"/>
                <a:cs typeface="Corbel"/>
                <a:sym typeface="Corbel"/>
              </a:rPr>
              <a:t>Poznáme podle: </a:t>
            </a:r>
            <a:endParaRPr/>
          </a:p>
          <a:p>
            <a:pPr indent="0" lvl="0" marL="0" marR="0" rtl="0" algn="ctr">
              <a:spcBef>
                <a:spcPts val="0"/>
              </a:spcBef>
              <a:spcAft>
                <a:spcPts val="0"/>
              </a:spcAft>
              <a:buNone/>
            </a:pPr>
            <a:r>
              <a:rPr b="1" i="0" lang="cs-CZ" sz="2800" u="none" cap="none" strike="noStrike">
                <a:solidFill>
                  <a:schemeClr val="dk1"/>
                </a:solidFill>
                <a:latin typeface="Corbel"/>
                <a:ea typeface="Corbel"/>
                <a:cs typeface="Corbel"/>
                <a:sym typeface="Corbel"/>
              </a:rPr>
              <a:t>Vlna P PŘED QRS</a:t>
            </a:r>
            <a:endParaRPr/>
          </a:p>
        </p:txBody>
      </p:sp>
      <p:sp>
        <p:nvSpPr>
          <p:cNvPr id="143" name="Google Shape;143;p5"/>
          <p:cNvSpPr txBox="1"/>
          <p:nvPr/>
        </p:nvSpPr>
        <p:spPr>
          <a:xfrm>
            <a:off x="3008362" y="6363798"/>
            <a:ext cx="614944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cs-CZ" sz="800" u="none" cap="none" strike="noStrike">
                <a:solidFill>
                  <a:schemeClr val="accent6"/>
                </a:solidFill>
                <a:latin typeface="Corbel"/>
                <a:ea typeface="Corbel"/>
                <a:cs typeface="Corbel"/>
                <a:sym typeface="Corbel"/>
              </a:rPr>
              <a:t>Záchranáři Vločkaři [online]. [cit. 17.05.2017]. Dostupné z: </a:t>
            </a:r>
            <a:r>
              <a:rPr b="0" i="0" lang="cs-CZ" sz="800" u="sng" cap="none" strike="noStrike">
                <a:solidFill>
                  <a:schemeClr val="accent6"/>
                </a:solidFill>
                <a:latin typeface="Corbel"/>
                <a:ea typeface="Corbel"/>
                <a:cs typeface="Corbel"/>
                <a:sym typeface="Corbel"/>
                <a:hlinkClick r:id="rId4">
                  <a:extLst>
                    <a:ext uri="{A12FA001-AC4F-418D-AE19-62706E023703}">
                      <ahyp:hlinkClr val="tx"/>
                    </a:ext>
                  </a:extLst>
                </a:hlinkClick>
              </a:rPr>
              <a:t>http://www.zachranarivlockari.wz.cz/index.php?obsah=arytmie.php&amp;menu=okruhy</a:t>
            </a:r>
            <a:endParaRPr sz="800">
              <a:solidFill>
                <a:schemeClr val="accent6"/>
              </a:solidFill>
              <a:latin typeface="Corbel"/>
              <a:ea typeface="Corbel"/>
              <a:cs typeface="Corbel"/>
              <a:sym typeface="Corbe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id="627" name="Google Shape;627;g3128d11ae01_1_153"/>
          <p:cNvPicPr preferRelativeResize="0"/>
          <p:nvPr/>
        </p:nvPicPr>
        <p:blipFill>
          <a:blip r:embed="rId3">
            <a:alphaModFix/>
          </a:blip>
          <a:stretch>
            <a:fillRect/>
          </a:stretch>
        </p:blipFill>
        <p:spPr>
          <a:xfrm>
            <a:off x="0" y="0"/>
            <a:ext cx="12334924" cy="62120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g3128d11ae01_1_202"/>
          <p:cNvSpPr txBox="1"/>
          <p:nvPr>
            <p:ph type="title"/>
          </p:nvPr>
        </p:nvSpPr>
        <p:spPr>
          <a:xfrm>
            <a:off x="554133" y="791156"/>
            <a:ext cx="15147600" cy="10179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Príbeh:</a:t>
            </a:r>
            <a:endParaRPr/>
          </a:p>
        </p:txBody>
      </p:sp>
      <p:sp>
        <p:nvSpPr>
          <p:cNvPr id="633" name="Google Shape;633;g3128d11ae01_1_202"/>
          <p:cNvSpPr txBox="1"/>
          <p:nvPr>
            <p:ph idx="1" type="body"/>
          </p:nvPr>
        </p:nvSpPr>
        <p:spPr>
          <a:xfrm>
            <a:off x="554133" y="2048844"/>
            <a:ext cx="7110900" cy="60735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rPr lang="cs-CZ"/>
              <a:t>74 let stará paní bez historie SS přijela do nemocnice kvůli bolesti na hrudi a dyspnoe. Poslat rovno na hřbitov?</a:t>
            </a:r>
            <a:endParaRPr/>
          </a:p>
        </p:txBody>
      </p:sp>
      <p:sp>
        <p:nvSpPr>
          <p:cNvPr id="634" name="Google Shape;634;g3128d11ae01_1_202"/>
          <p:cNvSpPr txBox="1"/>
          <p:nvPr>
            <p:ph idx="2" type="body"/>
          </p:nvPr>
        </p:nvSpPr>
        <p:spPr>
          <a:xfrm>
            <a:off x="8590933" y="2048844"/>
            <a:ext cx="7110900" cy="6073500"/>
          </a:xfrm>
          <a:prstGeom prst="rect">
            <a:avLst/>
          </a:prstGeom>
        </p:spPr>
        <p:txBody>
          <a:bodyPr anchorCtr="0" anchor="t" bIns="45700" lIns="91425" spcFirstLastPara="1" rIns="91425" wrap="square" tIns="45700">
            <a:normAutofit/>
          </a:bodyPr>
          <a:lstStyle/>
          <a:p>
            <a:pPr indent="-349250" lvl="0" marL="457200" rtl="0" algn="l">
              <a:spcBef>
                <a:spcPts val="1400"/>
              </a:spcBef>
              <a:spcAft>
                <a:spcPts val="0"/>
              </a:spcAft>
              <a:buSzPts val="1900"/>
              <a:buChar char="•"/>
            </a:pPr>
            <a:r>
              <a:rPr lang="cs-CZ"/>
              <a:t>AV blok 1. stupně</a:t>
            </a:r>
            <a:endParaRPr/>
          </a:p>
          <a:p>
            <a:pPr indent="-349250" lvl="0" marL="457200" rtl="0" algn="l">
              <a:spcBef>
                <a:spcPts val="0"/>
              </a:spcBef>
              <a:spcAft>
                <a:spcPts val="0"/>
              </a:spcAft>
              <a:buSzPts val="1900"/>
              <a:buChar char="•"/>
            </a:pPr>
            <a:r>
              <a:rPr lang="cs-CZ"/>
              <a:t>LVH</a:t>
            </a:r>
            <a:endParaRPr/>
          </a:p>
          <a:p>
            <a:pPr indent="-349250" lvl="0" marL="457200" rtl="0" algn="l">
              <a:spcBef>
                <a:spcPts val="0"/>
              </a:spcBef>
              <a:spcAft>
                <a:spcPts val="0"/>
              </a:spcAft>
              <a:buSzPts val="1900"/>
              <a:buChar char="•"/>
            </a:pPr>
            <a:r>
              <a:rPr lang="cs-CZ"/>
              <a:t>Levý přední hemiblok</a:t>
            </a:r>
            <a:endParaRPr/>
          </a:p>
          <a:p>
            <a:pPr indent="-349250" lvl="0" marL="457200" rtl="0" algn="l">
              <a:spcBef>
                <a:spcPts val="0"/>
              </a:spcBef>
              <a:spcAft>
                <a:spcPts val="0"/>
              </a:spcAft>
              <a:buSzPts val="1900"/>
              <a:buChar char="•"/>
            </a:pPr>
            <a:r>
              <a:rPr lang="cs-CZ"/>
              <a:t>LBBB</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g3128d11ae01_1_253"/>
          <p:cNvSpPr txBox="1"/>
          <p:nvPr>
            <p:ph type="title"/>
          </p:nvPr>
        </p:nvSpPr>
        <p:spPr>
          <a:xfrm>
            <a:off x="554133" y="791156"/>
            <a:ext cx="15147600" cy="10179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Vysvětlení</a:t>
            </a:r>
            <a:endParaRPr/>
          </a:p>
        </p:txBody>
      </p:sp>
      <p:sp>
        <p:nvSpPr>
          <p:cNvPr id="640" name="Google Shape;640;g3128d11ae01_1_253"/>
          <p:cNvSpPr txBox="1"/>
          <p:nvPr>
            <p:ph idx="1" type="body"/>
          </p:nvPr>
        </p:nvSpPr>
        <p:spPr>
          <a:xfrm>
            <a:off x="554133" y="2048844"/>
            <a:ext cx="7110900" cy="60735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rPr lang="cs-CZ"/>
              <a:t>Znaky LBBB:</a:t>
            </a:r>
            <a:endParaRPr/>
          </a:p>
          <a:p>
            <a:pPr indent="0" lvl="0" marL="0" rtl="0" algn="l">
              <a:spcBef>
                <a:spcPts val="1400"/>
              </a:spcBef>
              <a:spcAft>
                <a:spcPts val="0"/>
              </a:spcAft>
              <a:buNone/>
            </a:pPr>
            <a:r>
              <a:rPr lang="cs-CZ"/>
              <a:t>‍1) QRS </a:t>
            </a:r>
            <a:r>
              <a:rPr lang="cs-CZ"/>
              <a:t>délka</a:t>
            </a:r>
            <a:r>
              <a:rPr lang="cs-CZ"/>
              <a:t> &gt; 120ms, “</a:t>
            </a:r>
            <a:r>
              <a:rPr lang="cs-CZ"/>
              <a:t>dělící</a:t>
            </a:r>
            <a:r>
              <a:rPr lang="cs-CZ"/>
              <a:t> se” v půlce QRS komplexu</a:t>
            </a:r>
            <a:endParaRPr/>
          </a:p>
          <a:p>
            <a:pPr indent="0" lvl="0" marL="0" rtl="0" algn="l">
              <a:spcBef>
                <a:spcPts val="1400"/>
              </a:spcBef>
              <a:spcAft>
                <a:spcPts val="0"/>
              </a:spcAft>
              <a:buNone/>
            </a:pPr>
            <a:r>
              <a:rPr lang="cs-CZ"/>
              <a:t>2) QS nebo rS pattern ve V1 – často hlboké a abnormální vlny</a:t>
            </a:r>
            <a:endParaRPr/>
          </a:p>
          <a:p>
            <a:pPr indent="0" lvl="0" marL="0" rtl="0" algn="l">
              <a:spcBef>
                <a:spcPts val="1400"/>
              </a:spcBef>
              <a:spcAft>
                <a:spcPts val="0"/>
              </a:spcAft>
              <a:buNone/>
            </a:pPr>
            <a:r>
              <a:rPr lang="cs-CZ"/>
              <a:t>3) Jeden široký R kmit ve svodech  I, aVL a V5,V6</a:t>
            </a:r>
            <a:endParaRPr/>
          </a:p>
          <a:p>
            <a:pPr indent="0" lvl="0" marL="0" rtl="0" algn="l">
              <a:spcBef>
                <a:spcPts val="1400"/>
              </a:spcBef>
              <a:spcAft>
                <a:spcPts val="0"/>
              </a:spcAft>
              <a:buNone/>
            </a:pPr>
            <a:r>
              <a:rPr lang="cs-CZ"/>
              <a:t>4) aVR – a QS pattern </a:t>
            </a:r>
            <a:endParaRPr/>
          </a:p>
          <a:p>
            <a:pPr indent="0" lvl="0" marL="0" rtl="0" algn="l">
              <a:spcBef>
                <a:spcPts val="1400"/>
              </a:spcBef>
              <a:spcAft>
                <a:spcPts val="0"/>
              </a:spcAft>
              <a:buNone/>
            </a:pPr>
            <a:r>
              <a:rPr lang="cs-CZ"/>
              <a:t>5) ST and T vlna abnormální  - T inverze and ST segment deprese, v </a:t>
            </a:r>
            <a:r>
              <a:rPr lang="cs-CZ"/>
              <a:t>opačném</a:t>
            </a:r>
            <a:r>
              <a:rPr lang="cs-CZ"/>
              <a:t> směru od QRS komplexu</a:t>
            </a:r>
            <a:endParaRPr/>
          </a:p>
          <a:p>
            <a:pPr indent="0" lvl="0" marL="0" rtl="0" algn="l">
              <a:spcBef>
                <a:spcPts val="1400"/>
              </a:spcBef>
              <a:spcAft>
                <a:spcPts val="0"/>
              </a:spcAft>
              <a:buNone/>
            </a:pPr>
            <a:r>
              <a:rPr lang="cs-CZ"/>
              <a:t>6) Absentující Q vlna ve svodu V6 – septum se depolarizuje zprava </a:t>
            </a:r>
            <a:r>
              <a:rPr lang="cs-CZ"/>
              <a:t>doleva</a:t>
            </a:r>
            <a:endParaRPr/>
          </a:p>
          <a:p>
            <a:pPr indent="0" lvl="0" marL="0" rtl="0" algn="l">
              <a:spcBef>
                <a:spcPts val="1400"/>
              </a:spcBef>
              <a:spcAft>
                <a:spcPts val="0"/>
              </a:spcAft>
              <a:buNone/>
            </a:pPr>
            <a:r>
              <a:rPr lang="cs-CZ"/>
              <a:t>7) Levotočivá QRS osa</a:t>
            </a:r>
            <a:endParaRPr/>
          </a:p>
        </p:txBody>
      </p:sp>
      <p:sp>
        <p:nvSpPr>
          <p:cNvPr id="641" name="Google Shape;641;g3128d11ae01_1_253"/>
          <p:cNvSpPr txBox="1"/>
          <p:nvPr>
            <p:ph idx="2" type="body"/>
          </p:nvPr>
        </p:nvSpPr>
        <p:spPr>
          <a:xfrm>
            <a:off x="8590933" y="2048844"/>
            <a:ext cx="7110900" cy="6073500"/>
          </a:xfrm>
          <a:prstGeom prst="rect">
            <a:avLst/>
          </a:prstGeom>
        </p:spPr>
        <p:txBody>
          <a:bodyPr anchorCtr="0" anchor="t" bIns="45700" lIns="91425" spcFirstLastPara="1" rIns="91425" wrap="square" tIns="45700">
            <a:normAutofit/>
          </a:bodyPr>
          <a:lstStyle/>
          <a:p>
            <a:pPr indent="-349250" lvl="0" marL="457200" rtl="0" algn="l">
              <a:spcBef>
                <a:spcPts val="1400"/>
              </a:spcBef>
              <a:spcAft>
                <a:spcPts val="0"/>
              </a:spcAft>
              <a:buSzPts val="1900"/>
              <a:buChar char="•"/>
            </a:pPr>
            <a:r>
              <a:rPr lang="cs-CZ"/>
              <a:t>AV blok 1. stupně</a:t>
            </a:r>
            <a:endParaRPr/>
          </a:p>
          <a:p>
            <a:pPr indent="-349250" lvl="0" marL="457200" rtl="0" algn="l">
              <a:spcBef>
                <a:spcPts val="0"/>
              </a:spcBef>
              <a:spcAft>
                <a:spcPts val="0"/>
              </a:spcAft>
              <a:buSzPts val="1900"/>
              <a:buChar char="•"/>
            </a:pPr>
            <a:r>
              <a:rPr lang="cs-CZ"/>
              <a:t>LVH</a:t>
            </a:r>
            <a:endParaRPr/>
          </a:p>
          <a:p>
            <a:pPr indent="-349250" lvl="0" marL="457200" rtl="0" algn="l">
              <a:spcBef>
                <a:spcPts val="0"/>
              </a:spcBef>
              <a:spcAft>
                <a:spcPts val="0"/>
              </a:spcAft>
              <a:buSzPts val="1900"/>
              <a:buChar char="•"/>
            </a:pPr>
            <a:r>
              <a:rPr lang="cs-CZ"/>
              <a:t>Levý přední hemiblok</a:t>
            </a:r>
            <a:endParaRPr/>
          </a:p>
          <a:p>
            <a:pPr indent="-349250" lvl="0" marL="457200" rtl="0" algn="l">
              <a:spcBef>
                <a:spcPts val="0"/>
              </a:spcBef>
              <a:spcAft>
                <a:spcPts val="0"/>
              </a:spcAft>
              <a:buSzPts val="1900"/>
              <a:buChar char="•"/>
            </a:pPr>
            <a:r>
              <a:rPr lang="cs-CZ">
                <a:highlight>
                  <a:srgbClr val="00FF00"/>
                </a:highlight>
              </a:rPr>
              <a:t>LBBB</a:t>
            </a:r>
            <a:endParaRPr>
              <a:highlight>
                <a:srgbClr val="00FF00"/>
              </a:highlight>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pic>
        <p:nvPicPr>
          <p:cNvPr id="646" name="Google Shape;646;g3128d11ae01_1_537"/>
          <p:cNvPicPr preferRelativeResize="0"/>
          <p:nvPr/>
        </p:nvPicPr>
        <p:blipFill>
          <a:blip r:embed="rId3">
            <a:alphaModFix/>
          </a:blip>
          <a:stretch>
            <a:fillRect/>
          </a:stretch>
        </p:blipFill>
        <p:spPr>
          <a:xfrm>
            <a:off x="0" y="180475"/>
            <a:ext cx="12395350" cy="61171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g3128d11ae01_1_586"/>
          <p:cNvSpPr txBox="1"/>
          <p:nvPr>
            <p:ph type="title"/>
          </p:nvPr>
        </p:nvSpPr>
        <p:spPr>
          <a:xfrm>
            <a:off x="554133" y="987733"/>
            <a:ext cx="4992000" cy="1343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cs-CZ"/>
              <a:t>Popis:</a:t>
            </a:r>
            <a:endParaRPr/>
          </a:p>
        </p:txBody>
      </p:sp>
      <p:sp>
        <p:nvSpPr>
          <p:cNvPr id="652" name="Google Shape;652;g3128d11ae01_1_586"/>
          <p:cNvSpPr txBox="1"/>
          <p:nvPr>
            <p:ph idx="1" type="body"/>
          </p:nvPr>
        </p:nvSpPr>
        <p:spPr>
          <a:xfrm>
            <a:off x="554133" y="2470400"/>
            <a:ext cx="4992000" cy="56523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rPr lang="cs-CZ"/>
              <a:t>Rytmus: není sinusový</a:t>
            </a:r>
            <a:endParaRPr/>
          </a:p>
          <a:p>
            <a:pPr indent="0" lvl="0" marL="0" rtl="0" algn="l">
              <a:spcBef>
                <a:spcPts val="1400"/>
              </a:spcBef>
              <a:spcAft>
                <a:spcPts val="0"/>
              </a:spcAft>
              <a:buNone/>
            </a:pPr>
            <a:r>
              <a:rPr lang="cs-CZ"/>
              <a:t>Pravidelnost: nepravidelný</a:t>
            </a:r>
            <a:endParaRPr/>
          </a:p>
          <a:p>
            <a:pPr indent="0" lvl="0" marL="0" rtl="0" algn="l">
              <a:spcBef>
                <a:spcPts val="1400"/>
              </a:spcBef>
              <a:spcAft>
                <a:spcPts val="0"/>
              </a:spcAft>
              <a:buNone/>
            </a:pPr>
            <a:r>
              <a:rPr lang="cs-CZ"/>
              <a:t>TF: 65–140 min-1</a:t>
            </a:r>
            <a:endParaRPr/>
          </a:p>
          <a:p>
            <a:pPr indent="0" lvl="0" marL="0" rtl="0" algn="l">
              <a:spcBef>
                <a:spcPts val="1400"/>
              </a:spcBef>
              <a:spcAft>
                <a:spcPts val="0"/>
              </a:spcAft>
              <a:buNone/>
            </a:pPr>
            <a:r>
              <a:rPr lang="cs-CZ"/>
              <a:t>PQ: není</a:t>
            </a:r>
            <a:endParaRPr/>
          </a:p>
          <a:p>
            <a:pPr indent="0" lvl="0" marL="0" rtl="0" algn="l">
              <a:spcBef>
                <a:spcPts val="1400"/>
              </a:spcBef>
              <a:spcAft>
                <a:spcPts val="0"/>
              </a:spcAft>
              <a:buNone/>
            </a:pPr>
            <a:r>
              <a:rPr lang="cs-CZ"/>
              <a:t>QRS: 80 ms</a:t>
            </a:r>
            <a:endParaRPr/>
          </a:p>
          <a:p>
            <a:pPr indent="0" lvl="0" marL="0" rtl="0" algn="l">
              <a:spcBef>
                <a:spcPts val="1400"/>
              </a:spcBef>
              <a:spcAft>
                <a:spcPts val="0"/>
              </a:spcAft>
              <a:buNone/>
            </a:pPr>
            <a:r>
              <a:rPr lang="cs-CZ"/>
              <a:t>Osa: intermediální</a:t>
            </a:r>
            <a:endParaRPr/>
          </a:p>
          <a:p>
            <a:pPr indent="0" lvl="0" marL="0" rtl="0" algn="l">
              <a:spcBef>
                <a:spcPts val="1400"/>
              </a:spcBef>
              <a:spcAft>
                <a:spcPts val="0"/>
              </a:spcAft>
              <a:buNone/>
            </a:pPr>
            <a:r>
              <a:rPr lang="cs-CZ"/>
              <a:t>Patologie: Nepravidelný rytmus, nelze poznat vlnu P</a:t>
            </a:r>
            <a:endParaRPr/>
          </a:p>
          <a:p>
            <a:pPr indent="0" lvl="0" marL="0" rtl="0" algn="l">
              <a:spcBef>
                <a:spcPts val="1400"/>
              </a:spcBef>
              <a:spcAft>
                <a:spcPts val="0"/>
              </a:spcAft>
              <a:buNone/>
            </a:pPr>
            <a:r>
              <a:rPr lang="cs-CZ"/>
              <a:t>Pravděpodobná příčina: fibrilace síní</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45"/>
          <p:cNvSpPr txBox="1"/>
          <p:nvPr>
            <p:ph type="title"/>
          </p:nvPr>
        </p:nvSpPr>
        <p:spPr>
          <a:xfrm>
            <a:off x="819912" y="2568829"/>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B0F0"/>
              </a:buClr>
              <a:buSzPts val="7200"/>
              <a:buFont typeface="Corbel"/>
              <a:buNone/>
            </a:pPr>
            <a:r>
              <a:rPr b="1" i="1" lang="cs-CZ" sz="7200">
                <a:solidFill>
                  <a:srgbClr val="00B0F0"/>
                </a:solidFill>
              </a:rPr>
              <a:t>BLOK 3: Akutní stavy</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46"/>
          <p:cNvSpPr txBox="1"/>
          <p:nvPr>
            <p:ph type="title"/>
          </p:nvPr>
        </p:nvSpPr>
        <p:spPr>
          <a:xfrm>
            <a:off x="1962273" y="2662229"/>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B050"/>
              </a:buClr>
              <a:buSzPts val="5400"/>
              <a:buFont typeface="Corbel"/>
              <a:buNone/>
            </a:pPr>
            <a:r>
              <a:rPr b="1" i="1" lang="cs-CZ" sz="5400">
                <a:solidFill>
                  <a:srgbClr val="00B050"/>
                </a:solidFill>
                <a:latin typeface="Corbel"/>
                <a:ea typeface="Corbel"/>
                <a:cs typeface="Corbel"/>
                <a:sym typeface="Corbel"/>
              </a:rPr>
              <a:t>Infarkt myokardu</a:t>
            </a:r>
            <a:endParaRPr b="1" i="1" sz="5400">
              <a:solidFill>
                <a:srgbClr val="00B050"/>
              </a:solidFill>
              <a:latin typeface="Corbel"/>
              <a:ea typeface="Corbel"/>
              <a:cs typeface="Corbel"/>
              <a:sym typeface="Corbe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47"/>
          <p:cNvSpPr txBox="1"/>
          <p:nvPr>
            <p:ph type="title"/>
          </p:nvPr>
        </p:nvSpPr>
        <p:spPr>
          <a:xfrm>
            <a:off x="1143000" y="609600"/>
            <a:ext cx="9875520" cy="13563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Infarkt myokardu</a:t>
            </a:r>
            <a:endParaRPr i="1"/>
          </a:p>
        </p:txBody>
      </p:sp>
      <p:sp>
        <p:nvSpPr>
          <p:cNvPr id="668" name="Google Shape;668;p47"/>
          <p:cNvSpPr txBox="1"/>
          <p:nvPr>
            <p:ph idx="1" type="body"/>
          </p:nvPr>
        </p:nvSpPr>
        <p:spPr>
          <a:xfrm>
            <a:off x="1715118" y="1965959"/>
            <a:ext cx="8731283" cy="4290907"/>
          </a:xfrm>
          <a:prstGeom prst="rect">
            <a:avLst/>
          </a:prstGeom>
          <a:noFill/>
          <a:ln>
            <a:noFill/>
          </a:ln>
        </p:spPr>
        <p:txBody>
          <a:bodyPr anchorCtr="0" anchor="t" bIns="45700" lIns="91425" spcFirstLastPara="1" rIns="91425" wrap="square" tIns="45700">
            <a:noAutofit/>
          </a:bodyPr>
          <a:lstStyle/>
          <a:p>
            <a:pPr indent="-182880" lvl="0" marL="228600" rtl="0" algn="l">
              <a:lnSpc>
                <a:spcPct val="90000"/>
              </a:lnSpc>
              <a:spcBef>
                <a:spcPts val="0"/>
              </a:spcBef>
              <a:spcAft>
                <a:spcPts val="0"/>
              </a:spcAft>
              <a:buSzPts val="2240"/>
              <a:buChar char="•"/>
            </a:pPr>
            <a:r>
              <a:rPr lang="cs-CZ" sz="2800"/>
              <a:t>uzavření </a:t>
            </a:r>
            <a:r>
              <a:rPr b="1" lang="cs-CZ" sz="2800"/>
              <a:t>koronární artérie</a:t>
            </a:r>
            <a:endParaRPr/>
          </a:p>
          <a:p>
            <a:pPr indent="0" lvl="0" marL="0" rtl="0" algn="l">
              <a:lnSpc>
                <a:spcPct val="90000"/>
              </a:lnSpc>
              <a:spcBef>
                <a:spcPts val="1400"/>
              </a:spcBef>
              <a:spcAft>
                <a:spcPts val="0"/>
              </a:spcAft>
              <a:buSzPts val="2240"/>
              <a:buNone/>
            </a:pPr>
            <a:r>
              <a:rPr lang="cs-CZ" sz="2800" u="sng"/>
              <a:t>K určení dg.:</a:t>
            </a:r>
            <a:endParaRPr/>
          </a:p>
          <a:p>
            <a:pPr indent="-342900" lvl="1" marL="800089" rtl="0" algn="l">
              <a:lnSpc>
                <a:spcPct val="90000"/>
              </a:lnSpc>
              <a:spcBef>
                <a:spcPts val="200"/>
              </a:spcBef>
              <a:spcAft>
                <a:spcPts val="0"/>
              </a:spcAft>
              <a:buSzPts val="2240"/>
              <a:buChar char="•"/>
            </a:pPr>
            <a:r>
              <a:rPr lang="cs-CZ" sz="2800"/>
              <a:t>anamnéza</a:t>
            </a:r>
            <a:r>
              <a:rPr b="1" lang="cs-CZ" sz="2800"/>
              <a:t> → </a:t>
            </a:r>
            <a:r>
              <a:rPr i="1" lang="cs-CZ" sz="2800"/>
              <a:t>Na co se zaměříme?</a:t>
            </a:r>
            <a:endParaRPr/>
          </a:p>
          <a:p>
            <a:pPr indent="0" lvl="5" marL="1599989" rtl="0" algn="l">
              <a:lnSpc>
                <a:spcPct val="90000"/>
              </a:lnSpc>
              <a:spcBef>
                <a:spcPts val="600"/>
              </a:spcBef>
              <a:spcAft>
                <a:spcPts val="0"/>
              </a:spcAft>
              <a:buSzPts val="2240"/>
              <a:buNone/>
            </a:pPr>
            <a:r>
              <a:rPr lang="cs-CZ" sz="2800">
                <a:solidFill>
                  <a:srgbClr val="FF0000"/>
                </a:solidFill>
              </a:rPr>
              <a:t>1/3 bez typických příznak</a:t>
            </a:r>
            <a:r>
              <a:rPr lang="cs-CZ" sz="2800">
                <a:solidFill>
                  <a:srgbClr val="FF0000"/>
                </a:solidFill>
                <a:latin typeface="Calibri"/>
                <a:ea typeface="Calibri"/>
                <a:cs typeface="Calibri"/>
                <a:sym typeface="Calibri"/>
              </a:rPr>
              <a:t>ů!</a:t>
            </a:r>
            <a:endParaRPr sz="2800">
              <a:solidFill>
                <a:srgbClr val="FF0000"/>
              </a:solidFill>
            </a:endParaRPr>
          </a:p>
          <a:p>
            <a:pPr indent="-200659" lvl="1" marL="800089" rtl="0" algn="l">
              <a:lnSpc>
                <a:spcPct val="90000"/>
              </a:lnSpc>
              <a:spcBef>
                <a:spcPts val="600"/>
              </a:spcBef>
              <a:spcAft>
                <a:spcPts val="0"/>
              </a:spcAft>
              <a:buSzPts val="2240"/>
              <a:buNone/>
            </a:pPr>
            <a:r>
              <a:t/>
            </a:r>
            <a:endParaRPr b="1" sz="2800"/>
          </a:p>
          <a:p>
            <a:pPr indent="-342900" lvl="1" marL="800089" rtl="0" algn="l">
              <a:lnSpc>
                <a:spcPct val="90000"/>
              </a:lnSpc>
              <a:spcBef>
                <a:spcPts val="600"/>
              </a:spcBef>
              <a:spcAft>
                <a:spcPts val="0"/>
              </a:spcAft>
              <a:buSzPts val="2240"/>
              <a:buChar char="•"/>
            </a:pPr>
            <a:r>
              <a:rPr lang="cs-CZ" sz="2800">
                <a:solidFill>
                  <a:srgbClr val="A5A5A5"/>
                </a:solidFill>
              </a:rPr>
              <a:t>kardiomarkery:  </a:t>
            </a:r>
            <a:r>
              <a:rPr i="1" lang="cs-CZ" sz="2800">
                <a:solidFill>
                  <a:srgbClr val="A5A5A5"/>
                </a:solidFill>
              </a:rPr>
              <a:t>myoglobin, troponin, CK-MB mass</a:t>
            </a:r>
            <a:endParaRPr i="1" sz="2800">
              <a:solidFill>
                <a:srgbClr val="A5A5A5"/>
              </a:solidFill>
            </a:endParaRPr>
          </a:p>
          <a:p>
            <a:pPr indent="0" lvl="1" marL="457189" rtl="0" algn="l">
              <a:lnSpc>
                <a:spcPct val="90000"/>
              </a:lnSpc>
              <a:spcBef>
                <a:spcPts val="600"/>
              </a:spcBef>
              <a:spcAft>
                <a:spcPts val="0"/>
              </a:spcAft>
              <a:buSzPts val="2240"/>
              <a:buNone/>
            </a:pPr>
            <a:r>
              <a:t/>
            </a:r>
            <a:endParaRPr b="1" sz="2800"/>
          </a:p>
          <a:p>
            <a:pPr indent="-457199" lvl="1" marL="914388" rtl="0" algn="l">
              <a:lnSpc>
                <a:spcPct val="90000"/>
              </a:lnSpc>
              <a:spcBef>
                <a:spcPts val="600"/>
              </a:spcBef>
              <a:spcAft>
                <a:spcPts val="0"/>
              </a:spcAft>
              <a:buSzPts val="2240"/>
              <a:buChar char="•"/>
            </a:pPr>
            <a:r>
              <a:rPr b="1" lang="cs-CZ" sz="2800"/>
              <a:t>EKG: </a:t>
            </a:r>
            <a:r>
              <a:rPr lang="cs-CZ" sz="2800"/>
              <a:t>vždy indikováno, mění se v čase – </a:t>
            </a:r>
            <a:r>
              <a:rPr b="1" lang="cs-CZ" sz="2800"/>
              <a:t>nutné opakovat</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48"/>
          <p:cNvSpPr txBox="1"/>
          <p:nvPr>
            <p:ph type="title"/>
          </p:nvPr>
        </p:nvSpPr>
        <p:spPr>
          <a:xfrm>
            <a:off x="2152650" y="603505"/>
            <a:ext cx="7886700" cy="101403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orbel"/>
              <a:buNone/>
            </a:pPr>
            <a:r>
              <a:rPr i="1" lang="cs-CZ" sz="4000"/>
              <a:t>AIM na EKG</a:t>
            </a:r>
            <a:endParaRPr i="1" sz="4000"/>
          </a:p>
        </p:txBody>
      </p:sp>
      <p:pic>
        <p:nvPicPr>
          <p:cNvPr descr="Výsledek obrázku pro st úsek" id="674" name="Google Shape;674;p48"/>
          <p:cNvPicPr preferRelativeResize="0"/>
          <p:nvPr/>
        </p:nvPicPr>
        <p:blipFill rotWithShape="1">
          <a:blip r:embed="rId3">
            <a:alphaModFix/>
          </a:blip>
          <a:srcRect b="0" l="0" r="0" t="0"/>
          <a:stretch/>
        </p:blipFill>
        <p:spPr>
          <a:xfrm>
            <a:off x="3393499" y="1617538"/>
            <a:ext cx="8504126" cy="4233676"/>
          </a:xfrm>
          <a:prstGeom prst="rect">
            <a:avLst/>
          </a:prstGeom>
          <a:noFill/>
          <a:ln>
            <a:noFill/>
          </a:ln>
        </p:spPr>
      </p:pic>
      <p:sp>
        <p:nvSpPr>
          <p:cNvPr id="675" name="Google Shape;675;p48"/>
          <p:cNvSpPr txBox="1"/>
          <p:nvPr>
            <p:ph idx="1" type="body"/>
          </p:nvPr>
        </p:nvSpPr>
        <p:spPr>
          <a:xfrm>
            <a:off x="277812" y="1994476"/>
            <a:ext cx="3115687" cy="3479799"/>
          </a:xfrm>
          <a:prstGeom prst="rect">
            <a:avLst/>
          </a:prstGeom>
          <a:noFill/>
          <a:ln>
            <a:noFill/>
          </a:ln>
        </p:spPr>
        <p:txBody>
          <a:bodyPr anchorCtr="0" anchor="t" bIns="45700" lIns="91425" spcFirstLastPara="1" rIns="91425" wrap="square" tIns="45700">
            <a:normAutofit/>
          </a:bodyPr>
          <a:lstStyle/>
          <a:p>
            <a:pPr indent="-457200" lvl="0" marL="685789" rtl="0" algn="l">
              <a:lnSpc>
                <a:spcPct val="90000"/>
              </a:lnSpc>
              <a:spcBef>
                <a:spcPts val="0"/>
              </a:spcBef>
              <a:spcAft>
                <a:spcPts val="0"/>
              </a:spcAft>
              <a:buSzPts val="2080"/>
              <a:buChar char="•"/>
            </a:pPr>
            <a:r>
              <a:rPr b="1" lang="cs-CZ" sz="2600"/>
              <a:t>hrotnaté T vlny </a:t>
            </a:r>
            <a:r>
              <a:rPr lang="cs-CZ" sz="2600"/>
              <a:t>a jich pozdější inverze</a:t>
            </a:r>
            <a:endParaRPr b="1" sz="2600"/>
          </a:p>
          <a:p>
            <a:pPr indent="-457200" lvl="0" marL="685789" rtl="0" algn="l">
              <a:lnSpc>
                <a:spcPct val="90000"/>
              </a:lnSpc>
              <a:spcBef>
                <a:spcPts val="1400"/>
              </a:spcBef>
              <a:spcAft>
                <a:spcPts val="0"/>
              </a:spcAft>
              <a:buSzPts val="2080"/>
              <a:buChar char="•"/>
            </a:pPr>
            <a:r>
              <a:rPr b="1" lang="cs-CZ" sz="2600">
                <a:solidFill>
                  <a:srgbClr val="FF0000"/>
                </a:solidFill>
              </a:rPr>
              <a:t>ST elevace</a:t>
            </a:r>
            <a:endParaRPr sz="2600">
              <a:solidFill>
                <a:srgbClr val="FF0000"/>
              </a:solidFill>
            </a:endParaRPr>
          </a:p>
          <a:p>
            <a:pPr indent="-457200" lvl="0" marL="685789" rtl="0" algn="l">
              <a:lnSpc>
                <a:spcPct val="90000"/>
              </a:lnSpc>
              <a:spcBef>
                <a:spcPts val="1400"/>
              </a:spcBef>
              <a:spcAft>
                <a:spcPts val="0"/>
              </a:spcAft>
              <a:buSzPts val="2080"/>
              <a:buChar char="•"/>
            </a:pPr>
            <a:r>
              <a:rPr lang="cs-CZ" sz="2600"/>
              <a:t>patologické </a:t>
            </a:r>
            <a:r>
              <a:rPr b="1" lang="cs-CZ" sz="2600"/>
              <a:t>Q kmity</a:t>
            </a:r>
            <a:endParaRPr/>
          </a:p>
          <a:p>
            <a:pPr indent="0" lvl="0" marL="0" rtl="0" algn="l">
              <a:lnSpc>
                <a:spcPct val="90000"/>
              </a:lnSpc>
              <a:spcBef>
                <a:spcPts val="1400"/>
              </a:spcBef>
              <a:spcAft>
                <a:spcPts val="0"/>
              </a:spcAft>
              <a:buSzPts val="1600"/>
              <a:buNone/>
            </a:pPr>
            <a:r>
              <a:rPr i="1" lang="cs-CZ" sz="2000"/>
              <a:t>Změny mohou proběhnout i izolovaně!</a:t>
            </a:r>
            <a:endParaRPr/>
          </a:p>
        </p:txBody>
      </p:sp>
      <p:sp>
        <p:nvSpPr>
          <p:cNvPr id="676" name="Google Shape;676;p48"/>
          <p:cNvSpPr txBox="1"/>
          <p:nvPr/>
        </p:nvSpPr>
        <p:spPr>
          <a:xfrm>
            <a:off x="1304144" y="6365646"/>
            <a:ext cx="10593481"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800">
                <a:solidFill>
                  <a:srgbClr val="A5A5A5"/>
                </a:solidFill>
                <a:latin typeface="Corbel"/>
                <a:ea typeface="Corbel"/>
                <a:cs typeface="Corbel"/>
                <a:sym typeface="Corbel"/>
              </a:rPr>
              <a:t>VESELÝ, Jaroslav and ŠTÍPAL, Roman. Patofyziologie ischemické choroby srdeční. Ústav patologické fyziologie, Univerzita Palackého v Olomouci [online]. Winter 2017. Available from: http://pfyziollfup.upol.cz/castwiki2/?p=1037</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descr="VÃ½sledok vyhÄ¾adÃ¡vania obrÃ¡zkov pre dopyt t wave inversion ischemia" id="681" name="Google Shape;681;p49"/>
          <p:cNvPicPr preferRelativeResize="0"/>
          <p:nvPr/>
        </p:nvPicPr>
        <p:blipFill rotWithShape="1">
          <a:blip r:embed="rId3">
            <a:alphaModFix/>
          </a:blip>
          <a:srcRect b="23063" l="0" r="41412" t="14310"/>
          <a:stretch/>
        </p:blipFill>
        <p:spPr>
          <a:xfrm>
            <a:off x="7634806" y="4642868"/>
            <a:ext cx="3894668" cy="1434829"/>
          </a:xfrm>
          <a:prstGeom prst="rect">
            <a:avLst/>
          </a:prstGeom>
          <a:noFill/>
          <a:ln>
            <a:noFill/>
          </a:ln>
        </p:spPr>
      </p:pic>
      <p:sp>
        <p:nvSpPr>
          <p:cNvPr id="682" name="Google Shape;682;p49"/>
          <p:cNvSpPr txBox="1"/>
          <p:nvPr>
            <p:ph type="title"/>
          </p:nvPr>
        </p:nvSpPr>
        <p:spPr>
          <a:xfrm>
            <a:off x="2076449" y="470381"/>
            <a:ext cx="7886700" cy="11476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Vlna T</a:t>
            </a:r>
            <a:endParaRPr i="1"/>
          </a:p>
        </p:txBody>
      </p:sp>
      <p:sp>
        <p:nvSpPr>
          <p:cNvPr id="683" name="Google Shape;683;p49"/>
          <p:cNvSpPr txBox="1"/>
          <p:nvPr>
            <p:ph idx="1" type="body"/>
          </p:nvPr>
        </p:nvSpPr>
        <p:spPr>
          <a:xfrm>
            <a:off x="1109246" y="1688699"/>
            <a:ext cx="6519329" cy="4698920"/>
          </a:xfrm>
          <a:prstGeom prst="rect">
            <a:avLst/>
          </a:prstGeom>
          <a:noFill/>
          <a:ln>
            <a:noFill/>
          </a:ln>
        </p:spPr>
        <p:txBody>
          <a:bodyPr anchorCtr="0" anchor="t" bIns="45700" lIns="91425" spcFirstLastPara="1" rIns="91425" wrap="square" tIns="45700">
            <a:normAutofit/>
          </a:bodyPr>
          <a:lstStyle/>
          <a:p>
            <a:pPr indent="-457189" lvl="0" marL="457189" rtl="0" algn="l">
              <a:lnSpc>
                <a:spcPct val="90000"/>
              </a:lnSpc>
              <a:spcBef>
                <a:spcPts val="0"/>
              </a:spcBef>
              <a:spcAft>
                <a:spcPts val="0"/>
              </a:spcAft>
              <a:buSzPts val="2240"/>
              <a:buChar char="•"/>
            </a:pPr>
            <a:r>
              <a:rPr lang="cs-CZ" sz="2800"/>
              <a:t>znak </a:t>
            </a:r>
            <a:r>
              <a:rPr b="1" lang="cs-CZ" sz="2800"/>
              <a:t>ischémie</a:t>
            </a:r>
            <a:endParaRPr/>
          </a:p>
          <a:p>
            <a:pPr indent="-457189" lvl="0" marL="457189" rtl="0" algn="l">
              <a:lnSpc>
                <a:spcPct val="90000"/>
              </a:lnSpc>
              <a:spcBef>
                <a:spcPts val="1400"/>
              </a:spcBef>
              <a:spcAft>
                <a:spcPts val="0"/>
              </a:spcAft>
              <a:buSzPts val="2240"/>
              <a:buChar char="•"/>
            </a:pPr>
            <a:r>
              <a:rPr lang="cs-CZ" sz="2800"/>
              <a:t>prvně </a:t>
            </a:r>
            <a:r>
              <a:rPr i="1" lang="cs-CZ" sz="2800"/>
              <a:t>„hrotnaté vlny T“</a:t>
            </a:r>
            <a:endParaRPr/>
          </a:p>
          <a:p>
            <a:pPr indent="-457189" lvl="0" marL="457189" rtl="0" algn="l">
              <a:lnSpc>
                <a:spcPct val="90000"/>
              </a:lnSpc>
              <a:spcBef>
                <a:spcPts val="1400"/>
              </a:spcBef>
              <a:spcAft>
                <a:spcPts val="0"/>
              </a:spcAft>
              <a:buSzPts val="2240"/>
              <a:buChar char="•"/>
            </a:pPr>
            <a:r>
              <a:rPr lang="cs-CZ" sz="2800"/>
              <a:t>po několika hodinách → </a:t>
            </a:r>
            <a:r>
              <a:rPr b="1" lang="cs-CZ" sz="2800"/>
              <a:t>inverze</a:t>
            </a:r>
            <a:endParaRPr/>
          </a:p>
          <a:p>
            <a:pPr indent="-457189" lvl="0" marL="457189" rtl="0" algn="l">
              <a:lnSpc>
                <a:spcPct val="90000"/>
              </a:lnSpc>
              <a:spcBef>
                <a:spcPts val="1400"/>
              </a:spcBef>
              <a:spcAft>
                <a:spcPts val="0"/>
              </a:spcAft>
              <a:buSzPts val="1920"/>
              <a:buChar char="•"/>
            </a:pPr>
            <a:r>
              <a:rPr lang="cs-CZ" sz="2400"/>
              <a:t>v případě obnovení průtoku se vracejí k normálu (pokud nedojde k nekróze)</a:t>
            </a:r>
            <a:endParaRPr/>
          </a:p>
          <a:p>
            <a:pPr indent="0" lvl="0" marL="0" rtl="0" algn="l">
              <a:lnSpc>
                <a:spcPct val="90000"/>
              </a:lnSpc>
              <a:spcBef>
                <a:spcPts val="1400"/>
              </a:spcBef>
              <a:spcAft>
                <a:spcPts val="0"/>
              </a:spcAft>
              <a:buSzPts val="880"/>
              <a:buNone/>
            </a:pPr>
            <a:r>
              <a:t/>
            </a:r>
            <a:endParaRPr b="1" sz="1100"/>
          </a:p>
          <a:p>
            <a:pPr indent="0" lvl="0" marL="0" rtl="0" algn="l">
              <a:lnSpc>
                <a:spcPct val="90000"/>
              </a:lnSpc>
              <a:spcBef>
                <a:spcPts val="1400"/>
              </a:spcBef>
              <a:spcAft>
                <a:spcPts val="0"/>
              </a:spcAft>
              <a:buSzPts val="1920"/>
              <a:buNone/>
            </a:pPr>
            <a:r>
              <a:rPr i="1" lang="cs-CZ" sz="2400" u="sng"/>
              <a:t>Kde jinde můžeme najít invertované T vlny?</a:t>
            </a:r>
            <a:endParaRPr/>
          </a:p>
          <a:p>
            <a:pPr indent="-342899" lvl="1" marL="800089" rtl="0" algn="l">
              <a:lnSpc>
                <a:spcPct val="90000"/>
              </a:lnSpc>
              <a:spcBef>
                <a:spcPts val="200"/>
              </a:spcBef>
              <a:spcAft>
                <a:spcPts val="0"/>
              </a:spcAft>
              <a:buSzPts val="1920"/>
              <a:buChar char="•"/>
            </a:pPr>
            <a:r>
              <a:rPr b="1" lang="cs-CZ" sz="2400"/>
              <a:t>bloky Tawarovych ramének</a:t>
            </a:r>
            <a:endParaRPr/>
          </a:p>
          <a:p>
            <a:pPr indent="-342899" lvl="1" marL="800089" rtl="0" algn="l">
              <a:lnSpc>
                <a:spcPct val="90000"/>
              </a:lnSpc>
              <a:spcBef>
                <a:spcPts val="600"/>
              </a:spcBef>
              <a:spcAft>
                <a:spcPts val="0"/>
              </a:spcAft>
              <a:buSzPts val="1920"/>
              <a:buChar char="•"/>
            </a:pPr>
            <a:r>
              <a:rPr b="1" lang="cs-CZ" sz="2400"/>
              <a:t>hypertrofie komory </a:t>
            </a:r>
            <a:r>
              <a:rPr lang="cs-CZ" sz="2400"/>
              <a:t>s </a:t>
            </a:r>
            <a:r>
              <a:rPr b="1" lang="cs-CZ" sz="2400"/>
              <a:t>repolarizačními abnormalitami</a:t>
            </a:r>
            <a:endParaRPr/>
          </a:p>
        </p:txBody>
      </p:sp>
      <p:pic>
        <p:nvPicPr>
          <p:cNvPr descr="Výsledek obrázku pro AIM hrotnatá vlna T" id="684" name="Google Shape;684;p49"/>
          <p:cNvPicPr preferRelativeResize="0"/>
          <p:nvPr/>
        </p:nvPicPr>
        <p:blipFill rotWithShape="1">
          <a:blip r:embed="rId4">
            <a:alphaModFix/>
          </a:blip>
          <a:srcRect b="26444" l="46299" r="3450" t="12505"/>
          <a:stretch/>
        </p:blipFill>
        <p:spPr>
          <a:xfrm>
            <a:off x="8087774" y="880125"/>
            <a:ext cx="2988733" cy="1828800"/>
          </a:xfrm>
          <a:prstGeom prst="rect">
            <a:avLst/>
          </a:prstGeom>
          <a:noFill/>
          <a:ln>
            <a:noFill/>
          </a:ln>
        </p:spPr>
      </p:pic>
      <p:pic>
        <p:nvPicPr>
          <p:cNvPr descr="VÃ½sledok vyhÄ¾adÃ¡vania obrÃ¡zkov pre dopyt t wave inversion ischemia" id="685" name="Google Shape;685;p49"/>
          <p:cNvPicPr preferRelativeResize="0"/>
          <p:nvPr/>
        </p:nvPicPr>
        <p:blipFill rotWithShape="1">
          <a:blip r:embed="rId5">
            <a:alphaModFix/>
          </a:blip>
          <a:srcRect b="11384" l="8596" r="7727" t="10655"/>
          <a:stretch/>
        </p:blipFill>
        <p:spPr>
          <a:xfrm>
            <a:off x="8520900" y="2890065"/>
            <a:ext cx="2122480" cy="1571663"/>
          </a:xfrm>
          <a:prstGeom prst="rect">
            <a:avLst/>
          </a:prstGeom>
          <a:noFill/>
          <a:ln>
            <a:noFill/>
          </a:ln>
        </p:spPr>
      </p:pic>
      <p:sp>
        <p:nvSpPr>
          <p:cNvPr id="686" name="Google Shape;686;p49"/>
          <p:cNvSpPr txBox="1"/>
          <p:nvPr/>
        </p:nvSpPr>
        <p:spPr>
          <a:xfrm>
            <a:off x="1109246" y="6395671"/>
            <a:ext cx="10801978" cy="33855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800">
                <a:solidFill>
                  <a:srgbClr val="A5A5A5"/>
                </a:solidFill>
                <a:latin typeface="Corbel"/>
                <a:ea typeface="Corbel"/>
                <a:cs typeface="Corbel"/>
                <a:sym typeface="Corbel"/>
              </a:rPr>
              <a:t>1. VESELÝ, Jaroslav and ŠTÍPAL, Roman. Patofyziologie ischemické choroby srdeční. Ústav patologické fyziologie, Univerzita Palackého v Olomouci [online]. Winter 2017. Available from: http://pfyziollfup.upol.cz/castwiki2/?p=1037</a:t>
            </a:r>
            <a:endParaRPr/>
          </a:p>
          <a:p>
            <a:pPr indent="0" lvl="0" marL="0" marR="0" rtl="0" algn="r">
              <a:spcBef>
                <a:spcPts val="0"/>
              </a:spcBef>
              <a:spcAft>
                <a:spcPts val="0"/>
              </a:spcAft>
              <a:buNone/>
            </a:pPr>
            <a:r>
              <a:t/>
            </a:r>
            <a:endParaRPr i="1" sz="800">
              <a:solidFill>
                <a:srgbClr val="A5A5A5"/>
              </a:solidFill>
              <a:latin typeface="Corbel"/>
              <a:ea typeface="Corbel"/>
              <a:cs typeface="Corbel"/>
              <a:sym typeface="Corbe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6"/>
          <p:cNvSpPr txBox="1"/>
          <p:nvPr>
            <p:ph type="title"/>
          </p:nvPr>
        </p:nvSpPr>
        <p:spPr>
          <a:xfrm>
            <a:off x="838200" y="189518"/>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Akce</a:t>
            </a:r>
            <a:endParaRPr/>
          </a:p>
        </p:txBody>
      </p:sp>
      <p:sp>
        <p:nvSpPr>
          <p:cNvPr id="150" name="Google Shape;150;p6"/>
          <p:cNvSpPr txBox="1"/>
          <p:nvPr>
            <p:ph idx="1" type="body"/>
          </p:nvPr>
        </p:nvSpPr>
        <p:spPr>
          <a:xfrm>
            <a:off x="3631222" y="1234736"/>
            <a:ext cx="4929554" cy="57995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2240"/>
              <a:buNone/>
            </a:pPr>
            <a:r>
              <a:rPr lang="cs-CZ" sz="2800">
                <a:solidFill>
                  <a:srgbClr val="0070C0"/>
                </a:solidFill>
              </a:rPr>
              <a:t>Fyziologicky </a:t>
            </a:r>
            <a:r>
              <a:rPr b="1" lang="cs-CZ" sz="2800">
                <a:solidFill>
                  <a:srgbClr val="0070C0"/>
                </a:solidFill>
              </a:rPr>
              <a:t>pravidelná</a:t>
            </a:r>
            <a:endParaRPr/>
          </a:p>
        </p:txBody>
      </p:sp>
      <p:pic>
        <p:nvPicPr>
          <p:cNvPr descr="Soubor:Ekg normal.jpg" id="151" name="Google Shape;151;p6"/>
          <p:cNvPicPr preferRelativeResize="0"/>
          <p:nvPr>
            <p:ph idx="2" type="body"/>
          </p:nvPr>
        </p:nvPicPr>
        <p:blipFill rotWithShape="1">
          <a:blip r:embed="rId3">
            <a:alphaModFix/>
          </a:blip>
          <a:srcRect b="0" l="0" r="0" t="0"/>
          <a:stretch/>
        </p:blipFill>
        <p:spPr>
          <a:xfrm>
            <a:off x="1766676" y="1650302"/>
            <a:ext cx="8658645" cy="4337773"/>
          </a:xfrm>
          <a:prstGeom prst="rect">
            <a:avLst/>
          </a:prstGeom>
          <a:noFill/>
          <a:ln>
            <a:noFill/>
          </a:ln>
        </p:spPr>
      </p:pic>
      <p:cxnSp>
        <p:nvCxnSpPr>
          <p:cNvPr id="152" name="Google Shape;152;p6"/>
          <p:cNvCxnSpPr/>
          <p:nvPr/>
        </p:nvCxnSpPr>
        <p:spPr>
          <a:xfrm>
            <a:off x="2743518" y="3165231"/>
            <a:ext cx="450166" cy="0"/>
          </a:xfrm>
          <a:prstGeom prst="straightConnector1">
            <a:avLst/>
          </a:prstGeom>
          <a:noFill/>
          <a:ln cap="flat" cmpd="sng" w="28575">
            <a:solidFill>
              <a:srgbClr val="FF0000"/>
            </a:solidFill>
            <a:prstDash val="solid"/>
            <a:round/>
            <a:headEnd len="med" w="med" type="triangle"/>
            <a:tailEnd len="med" w="med" type="triangle"/>
          </a:ln>
        </p:spPr>
      </p:cxnSp>
      <p:cxnSp>
        <p:nvCxnSpPr>
          <p:cNvPr id="153" name="Google Shape;153;p6"/>
          <p:cNvCxnSpPr/>
          <p:nvPr/>
        </p:nvCxnSpPr>
        <p:spPr>
          <a:xfrm>
            <a:off x="3234045" y="3165231"/>
            <a:ext cx="464234" cy="0"/>
          </a:xfrm>
          <a:prstGeom prst="straightConnector1">
            <a:avLst/>
          </a:prstGeom>
          <a:noFill/>
          <a:ln cap="flat" cmpd="sng" w="28575">
            <a:solidFill>
              <a:srgbClr val="FF0000"/>
            </a:solidFill>
            <a:prstDash val="solid"/>
            <a:round/>
            <a:headEnd len="med" w="med" type="triangle"/>
            <a:tailEnd len="med" w="med" type="triangle"/>
          </a:ln>
        </p:spPr>
      </p:cxnSp>
      <p:cxnSp>
        <p:nvCxnSpPr>
          <p:cNvPr id="154" name="Google Shape;154;p6"/>
          <p:cNvCxnSpPr/>
          <p:nvPr/>
        </p:nvCxnSpPr>
        <p:spPr>
          <a:xfrm>
            <a:off x="3831428" y="3165231"/>
            <a:ext cx="422031" cy="0"/>
          </a:xfrm>
          <a:prstGeom prst="straightConnector1">
            <a:avLst/>
          </a:prstGeom>
          <a:noFill/>
          <a:ln cap="flat" cmpd="sng" w="28575">
            <a:solidFill>
              <a:srgbClr val="FF0000"/>
            </a:solidFill>
            <a:prstDash val="solid"/>
            <a:round/>
            <a:headEnd len="med" w="med" type="triangle"/>
            <a:tailEnd len="med" w="med" type="triangle"/>
          </a:ln>
        </p:spPr>
      </p:cxnSp>
      <p:sp>
        <p:nvSpPr>
          <p:cNvPr id="155" name="Google Shape;155;p6"/>
          <p:cNvSpPr txBox="1"/>
          <p:nvPr/>
        </p:nvSpPr>
        <p:spPr>
          <a:xfrm>
            <a:off x="3698279" y="5880353"/>
            <a:ext cx="4929554" cy="57995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800"/>
              <a:buFont typeface="Arial"/>
              <a:buNone/>
            </a:pPr>
            <a:r>
              <a:rPr lang="cs-CZ" sz="2800">
                <a:solidFill>
                  <a:schemeClr val="dk1"/>
                </a:solidFill>
                <a:latin typeface="Corbel"/>
                <a:ea typeface="Corbel"/>
                <a:cs typeface="Corbel"/>
                <a:sym typeface="Corbel"/>
              </a:rPr>
              <a:t>Jiná: </a:t>
            </a:r>
            <a:r>
              <a:rPr b="1" lang="cs-CZ" sz="2800">
                <a:solidFill>
                  <a:schemeClr val="dk1"/>
                </a:solidFill>
                <a:latin typeface="Corbel"/>
                <a:ea typeface="Corbel"/>
                <a:cs typeface="Corbel"/>
                <a:sym typeface="Corbel"/>
              </a:rPr>
              <a:t>nepravidelná</a:t>
            </a:r>
            <a:endParaRPr/>
          </a:p>
        </p:txBody>
      </p:sp>
      <p:sp>
        <p:nvSpPr>
          <p:cNvPr id="156" name="Google Shape;156;p6"/>
          <p:cNvSpPr txBox="1"/>
          <p:nvPr/>
        </p:nvSpPr>
        <p:spPr>
          <a:xfrm>
            <a:off x="3119061" y="6352581"/>
            <a:ext cx="5953874"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800">
                <a:solidFill>
                  <a:schemeClr val="accent6"/>
                </a:solidFill>
                <a:latin typeface="Corbel"/>
                <a:ea typeface="Corbel"/>
                <a:cs typeface="Corbel"/>
                <a:sym typeface="Corbel"/>
              </a:rPr>
              <a:t>Soubor:Ekg normal.jpg – WikiSkripta. [online]. [cit. 17.05.2017]. Dostupné z: </a:t>
            </a:r>
            <a:r>
              <a:rPr i="1" lang="cs-CZ" sz="800" u="sng">
                <a:solidFill>
                  <a:schemeClr val="accent6"/>
                </a:solidFill>
                <a:latin typeface="Corbel"/>
                <a:ea typeface="Corbel"/>
                <a:cs typeface="Corbel"/>
                <a:sym typeface="Corbel"/>
                <a:hlinkClick r:id="rId4">
                  <a:extLst>
                    <a:ext uri="{A12FA001-AC4F-418D-AE19-62706E023703}">
                      <ahyp:hlinkClr val="tx"/>
                    </a:ext>
                  </a:extLst>
                </a:hlinkClick>
              </a:rPr>
              <a:t>http://www.wikiskripta.eu/index.php/Soubor:Ekg_normal.jpg</a:t>
            </a:r>
            <a:endParaRPr i="1" sz="800">
              <a:solidFill>
                <a:schemeClr val="accent6"/>
              </a:solidFill>
              <a:latin typeface="Corbel"/>
              <a:ea typeface="Corbel"/>
              <a:cs typeface="Corbel"/>
              <a:sym typeface="Corbe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50"/>
          <p:cNvSpPr txBox="1"/>
          <p:nvPr>
            <p:ph type="title"/>
          </p:nvPr>
        </p:nvSpPr>
        <p:spPr>
          <a:xfrm>
            <a:off x="1734841" y="704586"/>
            <a:ext cx="7931224"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Úsek ST</a:t>
            </a:r>
            <a:endParaRPr i="1"/>
          </a:p>
        </p:txBody>
      </p:sp>
      <p:sp>
        <p:nvSpPr>
          <p:cNvPr id="692" name="Google Shape;692;p50"/>
          <p:cNvSpPr txBox="1"/>
          <p:nvPr>
            <p:ph idx="1" type="body"/>
          </p:nvPr>
        </p:nvSpPr>
        <p:spPr>
          <a:xfrm>
            <a:off x="1388616" y="1947333"/>
            <a:ext cx="6341535" cy="4167924"/>
          </a:xfrm>
          <a:prstGeom prst="rect">
            <a:avLst/>
          </a:prstGeom>
          <a:noFill/>
          <a:ln>
            <a:noFill/>
          </a:ln>
        </p:spPr>
        <p:txBody>
          <a:bodyPr anchorCtr="0" anchor="t" bIns="45700" lIns="91425" spcFirstLastPara="1" rIns="91425" wrap="square" tIns="45700">
            <a:normAutofit/>
          </a:bodyPr>
          <a:lstStyle/>
          <a:p>
            <a:pPr indent="-182880" lvl="0" marL="228600" rtl="0" algn="l">
              <a:lnSpc>
                <a:spcPct val="90000"/>
              </a:lnSpc>
              <a:spcBef>
                <a:spcPts val="0"/>
              </a:spcBef>
              <a:spcAft>
                <a:spcPts val="0"/>
              </a:spcAft>
              <a:buSzPts val="1760"/>
              <a:buChar char="•"/>
            </a:pPr>
            <a:r>
              <a:rPr lang="cs-CZ"/>
              <a:t>následuje po aktivaci komor</a:t>
            </a:r>
            <a:endParaRPr/>
          </a:p>
          <a:p>
            <a:pPr indent="-182880" lvl="0" marL="228600" rtl="0" algn="l">
              <a:lnSpc>
                <a:spcPct val="90000"/>
              </a:lnSpc>
              <a:spcBef>
                <a:spcPts val="1400"/>
              </a:spcBef>
              <a:spcAft>
                <a:spcPts val="0"/>
              </a:spcAft>
              <a:buSzPts val="1760"/>
              <a:buChar char="•"/>
            </a:pPr>
            <a:r>
              <a:rPr lang="cs-CZ"/>
              <a:t>izoelektrická linie</a:t>
            </a:r>
            <a:endParaRPr/>
          </a:p>
          <a:p>
            <a:pPr indent="0" lvl="0" marL="0" rtl="0" algn="l">
              <a:lnSpc>
                <a:spcPct val="90000"/>
              </a:lnSpc>
              <a:spcBef>
                <a:spcPts val="1400"/>
              </a:spcBef>
              <a:spcAft>
                <a:spcPts val="0"/>
              </a:spcAft>
              <a:buSzPts val="1760"/>
              <a:buNone/>
            </a:pPr>
            <a:r>
              <a:rPr b="1" lang="cs-CZ" u="sng"/>
              <a:t>ELEVACE</a:t>
            </a:r>
            <a:r>
              <a:rPr lang="cs-CZ"/>
              <a:t> </a:t>
            </a:r>
            <a:endParaRPr/>
          </a:p>
          <a:p>
            <a:pPr indent="-457189" lvl="0" marL="457189" rtl="0" algn="l">
              <a:lnSpc>
                <a:spcPct val="90000"/>
              </a:lnSpc>
              <a:spcBef>
                <a:spcPts val="1400"/>
              </a:spcBef>
              <a:spcAft>
                <a:spcPts val="0"/>
              </a:spcAft>
              <a:buSzPts val="1760"/>
              <a:buChar char="•"/>
            </a:pPr>
            <a:r>
              <a:rPr lang="cs-CZ"/>
              <a:t>fyziologická ve svodech </a:t>
            </a:r>
            <a:r>
              <a:rPr b="1" lang="cs-CZ"/>
              <a:t>I, II, III, aVR, aVL, aVF </a:t>
            </a:r>
            <a:r>
              <a:rPr lang="cs-CZ"/>
              <a:t>pod 0,1mV </a:t>
            </a:r>
            <a:r>
              <a:rPr b="1" lang="cs-CZ"/>
              <a:t>(≤ 1mm)</a:t>
            </a:r>
            <a:endParaRPr/>
          </a:p>
          <a:p>
            <a:pPr indent="-457189" lvl="0" marL="457189" rtl="0" algn="l">
              <a:lnSpc>
                <a:spcPct val="90000"/>
              </a:lnSpc>
              <a:spcBef>
                <a:spcPts val="1400"/>
              </a:spcBef>
              <a:spcAft>
                <a:spcPts val="0"/>
              </a:spcAft>
              <a:buSzPts val="1760"/>
              <a:buChar char="•"/>
            </a:pPr>
            <a:r>
              <a:rPr b="1" lang="cs-CZ"/>
              <a:t>V1-V6</a:t>
            </a:r>
            <a:r>
              <a:rPr lang="cs-CZ"/>
              <a:t> pod 0,2mV </a:t>
            </a:r>
            <a:r>
              <a:rPr b="1" lang="cs-CZ"/>
              <a:t>(≤ 2mm)</a:t>
            </a:r>
            <a:endParaRPr/>
          </a:p>
          <a:p>
            <a:pPr indent="0" lvl="0" marL="0" rtl="0" algn="l">
              <a:lnSpc>
                <a:spcPct val="90000"/>
              </a:lnSpc>
              <a:spcBef>
                <a:spcPts val="1400"/>
              </a:spcBef>
              <a:spcAft>
                <a:spcPts val="0"/>
              </a:spcAft>
              <a:buSzPts val="1760"/>
              <a:buNone/>
            </a:pPr>
            <a:r>
              <a:rPr b="1" lang="cs-CZ" u="sng"/>
              <a:t>DEPRESE</a:t>
            </a:r>
            <a:endParaRPr/>
          </a:p>
          <a:p>
            <a:pPr indent="-342900" lvl="0" marL="342900" rtl="0" algn="l">
              <a:lnSpc>
                <a:spcPct val="90000"/>
              </a:lnSpc>
              <a:spcBef>
                <a:spcPts val="1400"/>
              </a:spcBef>
              <a:spcAft>
                <a:spcPts val="0"/>
              </a:spcAft>
              <a:buSzPts val="1760"/>
              <a:buChar char="•"/>
            </a:pPr>
            <a:r>
              <a:rPr lang="cs-CZ">
                <a:solidFill>
                  <a:srgbClr val="7030A0"/>
                </a:solidFill>
              </a:rPr>
              <a:t>vždy </a:t>
            </a:r>
            <a:r>
              <a:rPr b="1" lang="cs-CZ">
                <a:solidFill>
                  <a:srgbClr val="7030A0"/>
                </a:solidFill>
              </a:rPr>
              <a:t>patologická!!!</a:t>
            </a:r>
            <a:endParaRPr b="1">
              <a:solidFill>
                <a:srgbClr val="7030A0"/>
              </a:solidFill>
            </a:endParaRPr>
          </a:p>
        </p:txBody>
      </p:sp>
      <p:pic>
        <p:nvPicPr>
          <p:cNvPr descr="VÃ½sledok vyhÄ¾adÃ¡vania obrÃ¡zkov pre dopyt st segment" id="693" name="Google Shape;693;p50"/>
          <p:cNvPicPr preferRelativeResize="0"/>
          <p:nvPr/>
        </p:nvPicPr>
        <p:blipFill rotWithShape="1">
          <a:blip r:embed="rId3">
            <a:alphaModFix/>
          </a:blip>
          <a:srcRect b="0" l="0" r="0" t="0"/>
          <a:stretch/>
        </p:blipFill>
        <p:spPr>
          <a:xfrm>
            <a:off x="7730151" y="350839"/>
            <a:ext cx="3871829" cy="6167380"/>
          </a:xfrm>
          <a:prstGeom prst="rect">
            <a:avLst/>
          </a:prstGeom>
          <a:noFill/>
          <a:ln>
            <a:noFill/>
          </a:ln>
        </p:spPr>
      </p:pic>
      <p:sp>
        <p:nvSpPr>
          <p:cNvPr id="694" name="Google Shape;694;p50"/>
          <p:cNvSpPr/>
          <p:nvPr/>
        </p:nvSpPr>
        <p:spPr>
          <a:xfrm>
            <a:off x="5868692" y="6410497"/>
            <a:ext cx="6096000"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800">
                <a:solidFill>
                  <a:srgbClr val="6E6E6E"/>
                </a:solidFill>
                <a:latin typeface="Corbel"/>
                <a:ea typeface="Corbel"/>
                <a:cs typeface="Corbel"/>
                <a:sym typeface="Corbel"/>
              </a:rPr>
              <a:t>https://twitter.com/cardiactechnol1/status/918842633644101633</a:t>
            </a:r>
            <a:endParaRPr i="1" sz="800">
              <a:solidFill>
                <a:srgbClr val="6E6E6E"/>
              </a:solidFill>
              <a:latin typeface="Corbel"/>
              <a:ea typeface="Corbel"/>
              <a:cs typeface="Corbel"/>
              <a:sym typeface="Corbe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descr="VÃ½sledok vyhÄ¾adÃ¡vania obrÃ¡zkov pre dopyt stemi non stemi" id="699" name="Google Shape;699;p51"/>
          <p:cNvPicPr preferRelativeResize="0"/>
          <p:nvPr/>
        </p:nvPicPr>
        <p:blipFill rotWithShape="1">
          <a:blip r:embed="rId3">
            <a:alphaModFix/>
          </a:blip>
          <a:srcRect b="0" l="28468" r="35506" t="0"/>
          <a:stretch/>
        </p:blipFill>
        <p:spPr>
          <a:xfrm>
            <a:off x="8601752" y="508001"/>
            <a:ext cx="3329431" cy="5740399"/>
          </a:xfrm>
          <a:prstGeom prst="rect">
            <a:avLst/>
          </a:prstGeom>
          <a:noFill/>
          <a:ln>
            <a:noFill/>
          </a:ln>
        </p:spPr>
      </p:pic>
      <p:sp>
        <p:nvSpPr>
          <p:cNvPr id="700" name="Google Shape;700;p51"/>
          <p:cNvSpPr txBox="1"/>
          <p:nvPr>
            <p:ph type="title"/>
          </p:nvPr>
        </p:nvSpPr>
        <p:spPr>
          <a:xfrm>
            <a:off x="1143000" y="609600"/>
            <a:ext cx="9875520" cy="13563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b="1" i="1" lang="cs-CZ"/>
              <a:t>ST elevace</a:t>
            </a:r>
            <a:endParaRPr b="1" i="1">
              <a:solidFill>
                <a:srgbClr val="00B0F0"/>
              </a:solidFill>
            </a:endParaRPr>
          </a:p>
        </p:txBody>
      </p:sp>
      <p:sp>
        <p:nvSpPr>
          <p:cNvPr id="701" name="Google Shape;701;p51"/>
          <p:cNvSpPr txBox="1"/>
          <p:nvPr>
            <p:ph idx="1" type="body"/>
          </p:nvPr>
        </p:nvSpPr>
        <p:spPr>
          <a:xfrm>
            <a:off x="833226" y="1674772"/>
            <a:ext cx="9123468" cy="2202962"/>
          </a:xfrm>
          <a:prstGeom prst="rect">
            <a:avLst/>
          </a:prstGeom>
          <a:noFill/>
          <a:ln>
            <a:noFill/>
          </a:ln>
        </p:spPr>
        <p:txBody>
          <a:bodyPr anchorCtr="0" anchor="t" bIns="45700" lIns="91425" spcFirstLastPara="1" rIns="91425" wrap="square" tIns="45700">
            <a:normAutofit/>
          </a:bodyPr>
          <a:lstStyle/>
          <a:p>
            <a:pPr indent="-571489" lvl="0" marL="571489" rtl="0" algn="l">
              <a:lnSpc>
                <a:spcPct val="90000"/>
              </a:lnSpc>
              <a:spcBef>
                <a:spcPts val="0"/>
              </a:spcBef>
              <a:spcAft>
                <a:spcPts val="0"/>
              </a:spcAft>
              <a:buSzPts val="2240"/>
              <a:buChar char="•"/>
            </a:pPr>
            <a:r>
              <a:rPr b="1" lang="cs-CZ" sz="2800"/>
              <a:t>akutní fáze </a:t>
            </a:r>
            <a:r>
              <a:rPr lang="cs-CZ" sz="2800"/>
              <a:t>IM</a:t>
            </a:r>
            <a:endParaRPr/>
          </a:p>
          <a:p>
            <a:pPr indent="-571489" lvl="0" marL="571489" rtl="0" algn="l">
              <a:lnSpc>
                <a:spcPct val="90000"/>
              </a:lnSpc>
              <a:spcBef>
                <a:spcPts val="1400"/>
              </a:spcBef>
              <a:spcAft>
                <a:spcPts val="0"/>
              </a:spcAft>
              <a:buSzPts val="2240"/>
              <a:buChar char="•"/>
            </a:pPr>
            <a:r>
              <a:rPr lang="cs-CZ" sz="2800"/>
              <a:t>znak poškození myokardu v důsledku ischémie </a:t>
            </a:r>
            <a:endParaRPr/>
          </a:p>
          <a:p>
            <a:pPr indent="-571489" lvl="0" marL="571489" rtl="0" algn="l">
              <a:lnSpc>
                <a:spcPct val="90000"/>
              </a:lnSpc>
              <a:spcBef>
                <a:spcPts val="1400"/>
              </a:spcBef>
              <a:spcAft>
                <a:spcPts val="0"/>
              </a:spcAft>
              <a:buSzPts val="2240"/>
              <a:buChar char="•"/>
            </a:pPr>
            <a:r>
              <a:rPr lang="cs-CZ" sz="2800"/>
              <a:t>po obnovení průtoku -&gt; </a:t>
            </a:r>
            <a:r>
              <a:rPr b="1" lang="cs-CZ" sz="2800"/>
              <a:t>návrat k normě </a:t>
            </a:r>
            <a:endParaRPr/>
          </a:p>
          <a:p>
            <a:pPr indent="-571489" lvl="0" marL="571489" rtl="0" algn="l">
              <a:lnSpc>
                <a:spcPct val="90000"/>
              </a:lnSpc>
              <a:spcBef>
                <a:spcPts val="1400"/>
              </a:spcBef>
              <a:spcAft>
                <a:spcPts val="0"/>
              </a:spcAft>
              <a:buSzPts val="1600"/>
              <a:buChar char="•"/>
            </a:pPr>
            <a:r>
              <a:rPr lang="cs-CZ" sz="2000"/>
              <a:t>kontralaterální změna – ST deprese</a:t>
            </a:r>
            <a:endParaRPr sz="2000"/>
          </a:p>
          <a:p>
            <a:pPr indent="-429249" lvl="0" marL="571489" rtl="0" algn="l">
              <a:lnSpc>
                <a:spcPct val="90000"/>
              </a:lnSpc>
              <a:spcBef>
                <a:spcPts val="1400"/>
              </a:spcBef>
              <a:spcAft>
                <a:spcPts val="0"/>
              </a:spcAft>
              <a:buSzPts val="2240"/>
              <a:buNone/>
            </a:pPr>
            <a:r>
              <a:t/>
            </a:r>
            <a:endParaRPr sz="2800"/>
          </a:p>
        </p:txBody>
      </p:sp>
      <p:sp>
        <p:nvSpPr>
          <p:cNvPr id="702" name="Google Shape;702;p51"/>
          <p:cNvSpPr txBox="1"/>
          <p:nvPr/>
        </p:nvSpPr>
        <p:spPr>
          <a:xfrm>
            <a:off x="1366277" y="4157134"/>
            <a:ext cx="6704902" cy="1964267"/>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100000"/>
              </a:lnSpc>
              <a:spcBef>
                <a:spcPts val="0"/>
              </a:spcBef>
              <a:spcAft>
                <a:spcPts val="0"/>
              </a:spcAft>
              <a:buClr>
                <a:schemeClr val="dk1"/>
              </a:buClr>
              <a:buSzPts val="1920"/>
              <a:buFont typeface="Corbel"/>
              <a:buNone/>
            </a:pPr>
            <a:r>
              <a:rPr b="1" lang="cs-CZ" sz="2400">
                <a:solidFill>
                  <a:schemeClr val="dk1"/>
                </a:solidFill>
                <a:latin typeface="Corbel"/>
                <a:ea typeface="Corbel"/>
                <a:cs typeface="Corbel"/>
                <a:sym typeface="Corbel"/>
              </a:rPr>
              <a:t>STEMI</a:t>
            </a:r>
            <a:endParaRPr/>
          </a:p>
          <a:p>
            <a:pPr indent="-342900" lvl="0" marL="342900" marR="0" rtl="0" algn="l">
              <a:lnSpc>
                <a:spcPct val="100000"/>
              </a:lnSpc>
              <a:spcBef>
                <a:spcPts val="1400"/>
              </a:spcBef>
              <a:spcAft>
                <a:spcPts val="0"/>
              </a:spcAft>
              <a:buClr>
                <a:schemeClr val="dk1"/>
              </a:buClr>
              <a:buSzPts val="1600"/>
              <a:buFont typeface="Corbel"/>
              <a:buChar char="•"/>
            </a:pPr>
            <a:r>
              <a:rPr b="1" lang="cs-CZ" sz="2000">
                <a:solidFill>
                  <a:schemeClr val="dk1"/>
                </a:solidFill>
                <a:latin typeface="Corbel"/>
                <a:ea typeface="Corbel"/>
                <a:cs typeface="Corbel"/>
                <a:sym typeface="Corbel"/>
              </a:rPr>
              <a:t>ST elevace</a:t>
            </a:r>
            <a:endParaRPr/>
          </a:p>
          <a:p>
            <a:pPr indent="-342900" lvl="0" marL="342900" marR="0" rtl="0" algn="l">
              <a:lnSpc>
                <a:spcPct val="100000"/>
              </a:lnSpc>
              <a:spcBef>
                <a:spcPts val="1400"/>
              </a:spcBef>
              <a:spcAft>
                <a:spcPts val="0"/>
              </a:spcAft>
              <a:buClr>
                <a:schemeClr val="dk1"/>
              </a:buClr>
              <a:buSzPts val="1600"/>
              <a:buFont typeface="Corbel"/>
              <a:buChar char="•"/>
            </a:pPr>
            <a:r>
              <a:rPr lang="cs-CZ" sz="2000">
                <a:solidFill>
                  <a:schemeClr val="dk1"/>
                </a:solidFill>
                <a:latin typeface="Corbel"/>
                <a:ea typeface="Corbel"/>
                <a:cs typeface="Corbel"/>
                <a:sym typeface="Corbel"/>
              </a:rPr>
              <a:t>typický</a:t>
            </a:r>
            <a:endParaRPr/>
          </a:p>
          <a:p>
            <a:pPr indent="0" lvl="0" marL="0" marR="0" rtl="0" algn="l">
              <a:lnSpc>
                <a:spcPct val="100000"/>
              </a:lnSpc>
              <a:spcBef>
                <a:spcPts val="1400"/>
              </a:spcBef>
              <a:spcAft>
                <a:spcPts val="0"/>
              </a:spcAft>
              <a:buClr>
                <a:schemeClr val="dk1"/>
              </a:buClr>
              <a:buSzPts val="1920"/>
              <a:buFont typeface="Corbel"/>
              <a:buNone/>
            </a:pPr>
            <a:r>
              <a:t/>
            </a:r>
            <a:endParaRPr b="1" sz="2400">
              <a:solidFill>
                <a:schemeClr val="dk1"/>
              </a:solidFill>
              <a:latin typeface="Corbel"/>
              <a:ea typeface="Corbel"/>
              <a:cs typeface="Corbel"/>
              <a:sym typeface="Corbel"/>
            </a:endParaRPr>
          </a:p>
          <a:p>
            <a:pPr indent="0" lvl="0" marL="0" marR="0" rtl="0" algn="l">
              <a:lnSpc>
                <a:spcPct val="100000"/>
              </a:lnSpc>
              <a:spcBef>
                <a:spcPts val="1400"/>
              </a:spcBef>
              <a:spcAft>
                <a:spcPts val="0"/>
              </a:spcAft>
              <a:buClr>
                <a:schemeClr val="dk1"/>
              </a:buClr>
              <a:buSzPts val="1920"/>
              <a:buFont typeface="Corbel"/>
              <a:buNone/>
            </a:pPr>
            <a:r>
              <a:rPr b="1" lang="cs-CZ" sz="2400">
                <a:solidFill>
                  <a:schemeClr val="dk1"/>
                </a:solidFill>
                <a:latin typeface="Corbel"/>
                <a:ea typeface="Corbel"/>
                <a:cs typeface="Corbel"/>
                <a:sym typeface="Corbel"/>
              </a:rPr>
              <a:t>Non-STEMI</a:t>
            </a:r>
            <a:endParaRPr/>
          </a:p>
          <a:p>
            <a:pPr indent="-342900" lvl="0" marL="342900" marR="0" rtl="0" algn="l">
              <a:lnSpc>
                <a:spcPct val="100000"/>
              </a:lnSpc>
              <a:spcBef>
                <a:spcPts val="1400"/>
              </a:spcBef>
              <a:spcAft>
                <a:spcPts val="0"/>
              </a:spcAft>
              <a:buClr>
                <a:schemeClr val="dk1"/>
              </a:buClr>
              <a:buSzPts val="1600"/>
              <a:buFont typeface="Corbel"/>
              <a:buChar char="•"/>
            </a:pPr>
            <a:r>
              <a:rPr b="1" lang="cs-CZ" sz="2000">
                <a:solidFill>
                  <a:schemeClr val="dk1"/>
                </a:solidFill>
                <a:latin typeface="Corbel"/>
                <a:ea typeface="Corbel"/>
                <a:cs typeface="Corbel"/>
                <a:sym typeface="Corbel"/>
              </a:rPr>
              <a:t>ST deprese </a:t>
            </a:r>
            <a:r>
              <a:rPr lang="cs-CZ" sz="2000">
                <a:solidFill>
                  <a:srgbClr val="FF0000"/>
                </a:solidFill>
                <a:latin typeface="Corbel"/>
                <a:ea typeface="Corbel"/>
                <a:cs typeface="Corbel"/>
                <a:sym typeface="Corbel"/>
              </a:rPr>
              <a:t>&gt;1mm </a:t>
            </a:r>
            <a:r>
              <a:rPr lang="cs-CZ" sz="2000">
                <a:solidFill>
                  <a:schemeClr val="dk1"/>
                </a:solidFill>
                <a:latin typeface="Corbel"/>
                <a:ea typeface="Corbel"/>
                <a:cs typeface="Corbel"/>
                <a:sym typeface="Corbel"/>
              </a:rPr>
              <a:t>/ změny </a:t>
            </a:r>
            <a:r>
              <a:rPr b="1" lang="cs-CZ" sz="2000">
                <a:solidFill>
                  <a:schemeClr val="dk1"/>
                </a:solidFill>
                <a:latin typeface="Corbel"/>
                <a:ea typeface="Corbel"/>
                <a:cs typeface="Corbel"/>
                <a:sym typeface="Corbel"/>
              </a:rPr>
              <a:t>T vlny  </a:t>
            </a:r>
            <a:r>
              <a:rPr lang="cs-CZ" sz="2000">
                <a:solidFill>
                  <a:schemeClr val="dk1"/>
                </a:solidFill>
                <a:latin typeface="Corbel"/>
                <a:ea typeface="Corbel"/>
                <a:cs typeface="Corbel"/>
                <a:sym typeface="Corbel"/>
              </a:rPr>
              <a:t>(</a:t>
            </a:r>
            <a:r>
              <a:rPr i="1" lang="cs-CZ" sz="2000">
                <a:solidFill>
                  <a:schemeClr val="dk1"/>
                </a:solidFill>
                <a:latin typeface="Corbel"/>
                <a:ea typeface="Corbel"/>
                <a:cs typeface="Corbel"/>
                <a:sym typeface="Corbel"/>
              </a:rPr>
              <a:t>inverze</a:t>
            </a:r>
            <a:r>
              <a:rPr lang="cs-CZ" sz="2000">
                <a:solidFill>
                  <a:schemeClr val="dk1"/>
                </a:solidFill>
                <a:latin typeface="Corbel"/>
                <a:ea typeface="Corbel"/>
                <a:cs typeface="Corbel"/>
                <a:sym typeface="Corbel"/>
              </a:rPr>
              <a:t>, </a:t>
            </a:r>
            <a:r>
              <a:rPr i="1" lang="cs-CZ" sz="2000">
                <a:solidFill>
                  <a:schemeClr val="dk1"/>
                </a:solidFill>
                <a:latin typeface="Corbel"/>
                <a:ea typeface="Corbel"/>
                <a:cs typeface="Corbel"/>
                <a:sym typeface="Corbel"/>
              </a:rPr>
              <a:t>oploštěni</a:t>
            </a:r>
            <a:r>
              <a:rPr lang="cs-CZ" sz="2000">
                <a:solidFill>
                  <a:schemeClr val="dk1"/>
                </a:solidFill>
                <a:latin typeface="Corbel"/>
                <a:ea typeface="Corbel"/>
                <a:cs typeface="Corbel"/>
                <a:sym typeface="Corbel"/>
              </a:rPr>
              <a:t>)</a:t>
            </a:r>
            <a:endParaRPr/>
          </a:p>
          <a:p>
            <a:pPr indent="-342900" lvl="0" marL="342900" marR="0" rtl="0" algn="l">
              <a:lnSpc>
                <a:spcPct val="100000"/>
              </a:lnSpc>
              <a:spcBef>
                <a:spcPts val="1400"/>
              </a:spcBef>
              <a:spcAft>
                <a:spcPts val="0"/>
              </a:spcAft>
              <a:buClr>
                <a:schemeClr val="dk1"/>
              </a:buClr>
              <a:buSzPts val="1600"/>
              <a:buFont typeface="Corbel"/>
              <a:buChar char="•"/>
            </a:pPr>
            <a:r>
              <a:rPr lang="cs-CZ" sz="2000">
                <a:solidFill>
                  <a:schemeClr val="dk1"/>
                </a:solidFill>
                <a:latin typeface="Corbel"/>
                <a:ea typeface="Corbel"/>
                <a:cs typeface="Corbel"/>
                <a:sym typeface="Corbel"/>
              </a:rPr>
              <a:t>menší poškození myokardu</a:t>
            </a:r>
            <a:endParaRPr sz="2000">
              <a:solidFill>
                <a:srgbClr val="FF0000"/>
              </a:solidFill>
              <a:latin typeface="Corbel"/>
              <a:ea typeface="Corbel"/>
              <a:cs typeface="Corbel"/>
              <a:sym typeface="Corbel"/>
            </a:endParaRPr>
          </a:p>
        </p:txBody>
      </p:sp>
      <p:sp>
        <p:nvSpPr>
          <p:cNvPr id="703" name="Google Shape;703;p51"/>
          <p:cNvSpPr/>
          <p:nvPr/>
        </p:nvSpPr>
        <p:spPr>
          <a:xfrm>
            <a:off x="5835183" y="6400801"/>
            <a:ext cx="6096000"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800">
                <a:solidFill>
                  <a:srgbClr val="A5A5A5"/>
                </a:solidFill>
                <a:latin typeface="Corbel"/>
                <a:ea typeface="Corbel"/>
                <a:cs typeface="Corbel"/>
                <a:sym typeface="Corbel"/>
              </a:rPr>
              <a:t>https://i.pinimg.com/originals/3b/fd/d0/3bfdd052a0054dd8dd84758738ef0f5a.jpg</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descr="Výsledek obrázku pro patologické Q" id="708" name="Google Shape;708;p52"/>
          <p:cNvPicPr preferRelativeResize="0"/>
          <p:nvPr/>
        </p:nvPicPr>
        <p:blipFill rotWithShape="1">
          <a:blip r:embed="rId3">
            <a:alphaModFix/>
          </a:blip>
          <a:srcRect b="0" l="0" r="0" t="0"/>
          <a:stretch/>
        </p:blipFill>
        <p:spPr>
          <a:xfrm>
            <a:off x="7789333" y="567405"/>
            <a:ext cx="4022948" cy="2395596"/>
          </a:xfrm>
          <a:prstGeom prst="rect">
            <a:avLst/>
          </a:prstGeom>
          <a:noFill/>
          <a:ln>
            <a:noFill/>
          </a:ln>
        </p:spPr>
      </p:pic>
      <p:sp>
        <p:nvSpPr>
          <p:cNvPr id="709" name="Google Shape;709;p52"/>
          <p:cNvSpPr txBox="1"/>
          <p:nvPr>
            <p:ph type="title"/>
          </p:nvPr>
        </p:nvSpPr>
        <p:spPr>
          <a:xfrm>
            <a:off x="2152650" y="567405"/>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Změna Q kmitu</a:t>
            </a:r>
            <a:endParaRPr i="1"/>
          </a:p>
        </p:txBody>
      </p:sp>
      <p:sp>
        <p:nvSpPr>
          <p:cNvPr id="710" name="Google Shape;710;p52"/>
          <p:cNvSpPr txBox="1"/>
          <p:nvPr>
            <p:ph idx="1" type="body"/>
          </p:nvPr>
        </p:nvSpPr>
        <p:spPr>
          <a:xfrm>
            <a:off x="980339" y="1738567"/>
            <a:ext cx="8229600" cy="2904068"/>
          </a:xfrm>
          <a:prstGeom prst="rect">
            <a:avLst/>
          </a:prstGeom>
          <a:noFill/>
          <a:ln>
            <a:noFill/>
          </a:ln>
        </p:spPr>
        <p:txBody>
          <a:bodyPr anchorCtr="0" anchor="t" bIns="45700" lIns="91425" spcFirstLastPara="1" rIns="91425" wrap="square" tIns="45700">
            <a:normAutofit/>
          </a:bodyPr>
          <a:lstStyle/>
          <a:p>
            <a:pPr indent="-182880" lvl="0" marL="228600" rtl="0" algn="l">
              <a:lnSpc>
                <a:spcPct val="90000"/>
              </a:lnSpc>
              <a:spcBef>
                <a:spcPts val="0"/>
              </a:spcBef>
              <a:spcAft>
                <a:spcPts val="0"/>
              </a:spcAft>
              <a:buSzPts val="1920"/>
              <a:buChar char="•"/>
            </a:pPr>
            <a:r>
              <a:rPr b="1" lang="cs-CZ" sz="2400"/>
              <a:t>hodiny/dny</a:t>
            </a:r>
            <a:r>
              <a:rPr lang="cs-CZ" sz="2400"/>
              <a:t> po IM, známka nekrózy </a:t>
            </a:r>
            <a:r>
              <a:rPr i="1" lang="cs-CZ" sz="1800">
                <a:solidFill>
                  <a:srgbClr val="A5A5A5"/>
                </a:solidFill>
              </a:rPr>
              <a:t>(ireverzibilní změna)</a:t>
            </a:r>
            <a:endParaRPr i="1" sz="2400">
              <a:solidFill>
                <a:srgbClr val="A5A5A5"/>
              </a:solidFill>
            </a:endParaRPr>
          </a:p>
          <a:p>
            <a:pPr indent="-182880" lvl="0" marL="228600" rtl="0" algn="l">
              <a:lnSpc>
                <a:spcPct val="90000"/>
              </a:lnSpc>
              <a:spcBef>
                <a:spcPts val="1400"/>
              </a:spcBef>
              <a:spcAft>
                <a:spcPts val="0"/>
              </a:spcAft>
              <a:buSzPts val="1920"/>
              <a:buChar char="•"/>
            </a:pPr>
            <a:r>
              <a:rPr lang="cs-CZ" sz="2400"/>
              <a:t>typická pro </a:t>
            </a:r>
            <a:r>
              <a:rPr b="1" lang="cs-CZ" sz="2400"/>
              <a:t>prodělaný IM</a:t>
            </a:r>
            <a:r>
              <a:rPr lang="cs-CZ" sz="2400"/>
              <a:t>, doživotně</a:t>
            </a:r>
            <a:endParaRPr b="1" sz="2400"/>
          </a:p>
          <a:p>
            <a:pPr indent="-182880" lvl="0" marL="228600" rtl="0" algn="l">
              <a:lnSpc>
                <a:spcPct val="90000"/>
              </a:lnSpc>
              <a:spcBef>
                <a:spcPts val="1400"/>
              </a:spcBef>
              <a:spcAft>
                <a:spcPts val="0"/>
              </a:spcAft>
              <a:buSzPts val="2560"/>
              <a:buChar char="•"/>
            </a:pPr>
            <a:r>
              <a:rPr lang="cs-CZ" sz="3200"/>
              <a:t>Q </a:t>
            </a:r>
            <a:r>
              <a:rPr b="1" lang="cs-CZ" sz="3200">
                <a:solidFill>
                  <a:srgbClr val="FF0000"/>
                </a:solidFill>
              </a:rPr>
              <a:t>&gt;0,04 s </a:t>
            </a:r>
            <a:r>
              <a:rPr lang="cs-CZ" sz="2400">
                <a:solidFill>
                  <a:srgbClr val="9E998B"/>
                </a:solidFill>
              </a:rPr>
              <a:t>(jeden malý čtvereček), </a:t>
            </a:r>
            <a:r>
              <a:rPr lang="cs-CZ" sz="2400">
                <a:solidFill>
                  <a:srgbClr val="373737"/>
                </a:solidFill>
              </a:rPr>
              <a:t>min. 1/3 R kmitu</a:t>
            </a:r>
            <a:endParaRPr b="1" sz="3200">
              <a:solidFill>
                <a:srgbClr val="373737"/>
              </a:solidFill>
            </a:endParaRPr>
          </a:p>
          <a:p>
            <a:pPr indent="-182880" lvl="0" marL="228600" rtl="0" algn="l">
              <a:lnSpc>
                <a:spcPct val="90000"/>
              </a:lnSpc>
              <a:spcBef>
                <a:spcPts val="1400"/>
              </a:spcBef>
              <a:spcAft>
                <a:spcPts val="0"/>
              </a:spcAft>
              <a:buSzPts val="1600"/>
              <a:buChar char="•"/>
            </a:pPr>
            <a:r>
              <a:rPr lang="cs-CZ" sz="2000"/>
              <a:t>kontralaterální změna – vysoký R kmit</a:t>
            </a:r>
            <a:endParaRPr sz="2400"/>
          </a:p>
          <a:p>
            <a:pPr indent="-60959" lvl="1" marL="457200" rtl="0" algn="l">
              <a:lnSpc>
                <a:spcPct val="90000"/>
              </a:lnSpc>
              <a:spcBef>
                <a:spcPts val="200"/>
              </a:spcBef>
              <a:spcAft>
                <a:spcPts val="0"/>
              </a:spcAft>
              <a:buSzPts val="1920"/>
              <a:buNone/>
            </a:pPr>
            <a:r>
              <a:t/>
            </a:r>
            <a:endParaRPr sz="2400"/>
          </a:p>
        </p:txBody>
      </p:sp>
      <p:sp>
        <p:nvSpPr>
          <p:cNvPr id="711" name="Google Shape;711;p52"/>
          <p:cNvSpPr txBox="1"/>
          <p:nvPr/>
        </p:nvSpPr>
        <p:spPr>
          <a:xfrm>
            <a:off x="1411962" y="4057434"/>
            <a:ext cx="7366354" cy="213169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920"/>
              <a:buFont typeface="Corbel"/>
              <a:buNone/>
            </a:pPr>
            <a:r>
              <a:rPr b="1" i="1" lang="cs-CZ" sz="2400">
                <a:solidFill>
                  <a:schemeClr val="dk1"/>
                </a:solidFill>
                <a:latin typeface="Corbel"/>
                <a:ea typeface="Corbel"/>
                <a:cs typeface="Corbel"/>
                <a:sym typeface="Corbel"/>
              </a:rPr>
              <a:t>Non-Q IM</a:t>
            </a:r>
            <a:endParaRPr i="1" sz="2400" u="sng">
              <a:solidFill>
                <a:schemeClr val="dk1"/>
              </a:solidFill>
              <a:latin typeface="Corbel"/>
              <a:ea typeface="Corbel"/>
              <a:cs typeface="Corbel"/>
              <a:sym typeface="Corbel"/>
            </a:endParaRPr>
          </a:p>
          <a:p>
            <a:pPr indent="-342900" lvl="0" marL="342900" marR="0" rtl="0" algn="l">
              <a:lnSpc>
                <a:spcPct val="90000"/>
              </a:lnSpc>
              <a:spcBef>
                <a:spcPts val="1400"/>
              </a:spcBef>
              <a:spcAft>
                <a:spcPts val="0"/>
              </a:spcAft>
              <a:buClr>
                <a:schemeClr val="dk1"/>
              </a:buClr>
              <a:buSzPts val="1600"/>
              <a:buFont typeface="Corbel"/>
              <a:buChar char="•"/>
            </a:pPr>
            <a:r>
              <a:rPr lang="cs-CZ" sz="2000">
                <a:solidFill>
                  <a:schemeClr val="dk1"/>
                </a:solidFill>
                <a:latin typeface="Corbel"/>
                <a:ea typeface="Corbel"/>
                <a:cs typeface="Corbel"/>
                <a:sym typeface="Corbel"/>
              </a:rPr>
              <a:t>bez změn v Q kmitě </a:t>
            </a:r>
            <a:endParaRPr/>
          </a:p>
          <a:p>
            <a:pPr indent="-342900" lvl="0" marL="342900" marR="0" rtl="0" algn="l">
              <a:lnSpc>
                <a:spcPct val="90000"/>
              </a:lnSpc>
              <a:spcBef>
                <a:spcPts val="1400"/>
              </a:spcBef>
              <a:spcAft>
                <a:spcPts val="0"/>
              </a:spcAft>
              <a:buClr>
                <a:schemeClr val="dk1"/>
              </a:buClr>
              <a:buSzPts val="1600"/>
              <a:buFont typeface="Corbel"/>
              <a:buChar char="•"/>
            </a:pPr>
            <a:r>
              <a:rPr b="1" lang="cs-CZ" sz="2000">
                <a:solidFill>
                  <a:schemeClr val="dk1"/>
                </a:solidFill>
                <a:latin typeface="Corbel"/>
                <a:ea typeface="Corbel"/>
                <a:cs typeface="Corbel"/>
                <a:sym typeface="Corbel"/>
              </a:rPr>
              <a:t>jenom </a:t>
            </a:r>
            <a:r>
              <a:rPr lang="cs-CZ" sz="2000">
                <a:solidFill>
                  <a:schemeClr val="dk1"/>
                </a:solidFill>
                <a:latin typeface="Corbel"/>
                <a:ea typeface="Corbel"/>
                <a:cs typeface="Corbel"/>
                <a:sym typeface="Corbel"/>
              </a:rPr>
              <a:t>inverze vlny T a deprese ST</a:t>
            </a:r>
            <a:r>
              <a:rPr b="1" lang="cs-CZ" sz="2000">
                <a:solidFill>
                  <a:schemeClr val="dk1"/>
                </a:solidFill>
                <a:latin typeface="Corbel"/>
                <a:ea typeface="Corbel"/>
                <a:cs typeface="Corbel"/>
                <a:sym typeface="Corbel"/>
              </a:rPr>
              <a:t> </a:t>
            </a:r>
            <a:endParaRPr/>
          </a:p>
          <a:p>
            <a:pPr indent="-342900" lvl="0" marL="342900" marR="0" rtl="0" algn="l">
              <a:lnSpc>
                <a:spcPct val="90000"/>
              </a:lnSpc>
              <a:spcBef>
                <a:spcPts val="1400"/>
              </a:spcBef>
              <a:spcAft>
                <a:spcPts val="0"/>
              </a:spcAft>
              <a:buClr>
                <a:schemeClr val="dk1"/>
              </a:buClr>
              <a:buSzPts val="1600"/>
              <a:buFont typeface="Corbel"/>
              <a:buChar char="•"/>
            </a:pPr>
            <a:r>
              <a:rPr lang="cs-CZ" sz="2000">
                <a:solidFill>
                  <a:schemeClr val="dk1"/>
                </a:solidFill>
                <a:latin typeface="Corbel"/>
                <a:ea typeface="Corbel"/>
                <a:cs typeface="Corbel"/>
                <a:sym typeface="Corbel"/>
              </a:rPr>
              <a:t> </a:t>
            </a:r>
            <a:r>
              <a:rPr b="1" lang="cs-CZ" sz="2000">
                <a:solidFill>
                  <a:srgbClr val="FF0000"/>
                </a:solidFill>
                <a:latin typeface="Corbel"/>
                <a:ea typeface="Corbel"/>
                <a:cs typeface="Corbel"/>
                <a:sym typeface="Corbel"/>
              </a:rPr>
              <a:t>vyšší úmrtnost</a:t>
            </a:r>
            <a:endParaRPr/>
          </a:p>
          <a:p>
            <a:pPr indent="0" lvl="2" marL="502919" marR="0" rtl="0" algn="l">
              <a:lnSpc>
                <a:spcPct val="90000"/>
              </a:lnSpc>
              <a:spcBef>
                <a:spcPts val="200"/>
              </a:spcBef>
              <a:spcAft>
                <a:spcPts val="0"/>
              </a:spcAft>
              <a:buClr>
                <a:schemeClr val="dk1"/>
              </a:buClr>
              <a:buSzPts val="1440"/>
              <a:buFont typeface="Corbel"/>
              <a:buNone/>
            </a:pPr>
            <a:r>
              <a:rPr b="0" i="1" lang="cs-CZ" sz="1800" u="none" cap="none" strike="noStrike">
                <a:solidFill>
                  <a:srgbClr val="A5A5A5"/>
                </a:solidFill>
                <a:latin typeface="Corbel"/>
                <a:ea typeface="Corbel"/>
                <a:cs typeface="Corbel"/>
                <a:sym typeface="Corbel"/>
              </a:rPr>
              <a:t>(„malé nedokončené infarkty“)</a:t>
            </a:r>
            <a:endParaRPr/>
          </a:p>
        </p:txBody>
      </p:sp>
      <p:pic>
        <p:nvPicPr>
          <p:cNvPr id="712" name="Google Shape;712;p52"/>
          <p:cNvPicPr preferRelativeResize="0"/>
          <p:nvPr/>
        </p:nvPicPr>
        <p:blipFill rotWithShape="1">
          <a:blip r:embed="rId4">
            <a:alphaModFix/>
          </a:blip>
          <a:srcRect b="32303" l="16435" r="21620" t="20740"/>
          <a:stretch/>
        </p:blipFill>
        <p:spPr>
          <a:xfrm>
            <a:off x="5907379" y="3468764"/>
            <a:ext cx="5741873" cy="2720369"/>
          </a:xfrm>
          <a:prstGeom prst="rect">
            <a:avLst/>
          </a:prstGeom>
          <a:noFill/>
          <a:ln>
            <a:noFill/>
          </a:ln>
        </p:spPr>
      </p:pic>
      <p:sp>
        <p:nvSpPr>
          <p:cNvPr id="713" name="Google Shape;713;p52"/>
          <p:cNvSpPr txBox="1"/>
          <p:nvPr/>
        </p:nvSpPr>
        <p:spPr>
          <a:xfrm>
            <a:off x="7614975" y="6428100"/>
            <a:ext cx="4371664"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800">
                <a:solidFill>
                  <a:srgbClr val="A5A5A5"/>
                </a:solidFill>
                <a:latin typeface="Corbel"/>
                <a:ea typeface="Corbel"/>
                <a:cs typeface="Corbel"/>
                <a:sym typeface="Corbel"/>
              </a:rPr>
              <a:t>popis5. [online]. [Accessed 25 April 2017]. Available from: http://ekg.kvalitne.cz/popis5.htm</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pic>
        <p:nvPicPr>
          <p:cNvPr id="718" name="Google Shape;718;p53"/>
          <p:cNvPicPr preferRelativeResize="0"/>
          <p:nvPr/>
        </p:nvPicPr>
        <p:blipFill rotWithShape="1">
          <a:blip r:embed="rId3">
            <a:alphaModFix/>
          </a:blip>
          <a:srcRect b="0" l="0" r="0" t="0"/>
          <a:stretch/>
        </p:blipFill>
        <p:spPr>
          <a:xfrm>
            <a:off x="1633661" y="3159151"/>
            <a:ext cx="3804360" cy="3030370"/>
          </a:xfrm>
          <a:prstGeom prst="rect">
            <a:avLst/>
          </a:prstGeom>
          <a:noFill/>
          <a:ln>
            <a:noFill/>
          </a:ln>
        </p:spPr>
      </p:pic>
      <p:pic>
        <p:nvPicPr>
          <p:cNvPr descr="https://kardioblog.cz/wp-content/uploads/2012/07/536927_534815629884734_1294659635_n-3.jpg" id="719" name="Google Shape;719;p53"/>
          <p:cNvPicPr preferRelativeResize="0"/>
          <p:nvPr/>
        </p:nvPicPr>
        <p:blipFill rotWithShape="1">
          <a:blip r:embed="rId4">
            <a:alphaModFix/>
          </a:blip>
          <a:srcRect b="0" l="0" r="0" t="0"/>
          <a:stretch/>
        </p:blipFill>
        <p:spPr>
          <a:xfrm>
            <a:off x="548287" y="451238"/>
            <a:ext cx="5975109" cy="2355779"/>
          </a:xfrm>
          <a:prstGeom prst="rect">
            <a:avLst/>
          </a:prstGeom>
          <a:noFill/>
          <a:ln>
            <a:noFill/>
          </a:ln>
        </p:spPr>
      </p:pic>
      <p:sp>
        <p:nvSpPr>
          <p:cNvPr id="720" name="Google Shape;720;p53"/>
          <p:cNvSpPr/>
          <p:nvPr/>
        </p:nvSpPr>
        <p:spPr>
          <a:xfrm>
            <a:off x="4655033" y="4638699"/>
            <a:ext cx="306631" cy="301259"/>
          </a:xfrm>
          <a:prstGeom prst="ellipse">
            <a:avLst/>
          </a:prstGeom>
          <a:gradFill>
            <a:gsLst>
              <a:gs pos="0">
                <a:schemeClr val="accent2"/>
              </a:gs>
              <a:gs pos="90000">
                <a:srgbClr val="E35022"/>
              </a:gs>
              <a:gs pos="100000">
                <a:srgbClr val="D94112"/>
              </a:gs>
            </a:gsLst>
            <a:path path="circle">
              <a:fillToRect b="50%" l="50%" r="50%" t="50%"/>
            </a:path>
            <a:tileRect/>
          </a:gradFill>
          <a:ln cap="flat" cmpd="sng" w="10000">
            <a:solidFill>
              <a:schemeClr val="accent2"/>
            </a:solidFill>
            <a:prstDash val="solid"/>
            <a:round/>
            <a:headEnd len="sm" w="sm" type="none"/>
            <a:tailEnd len="sm" w="sm" type="none"/>
          </a:ln>
          <a:effectLst>
            <a:outerShdw blurRad="38100" rotWithShape="0" dir="5400000" dist="25400">
              <a:srgbClr val="000000">
                <a:alpha val="4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721" name="Google Shape;721;p53"/>
          <p:cNvSpPr/>
          <p:nvPr/>
        </p:nvSpPr>
        <p:spPr>
          <a:xfrm>
            <a:off x="5374486" y="3324718"/>
            <a:ext cx="306631" cy="301259"/>
          </a:xfrm>
          <a:prstGeom prst="ellipse">
            <a:avLst/>
          </a:prstGeom>
          <a:gradFill>
            <a:gsLst>
              <a:gs pos="0">
                <a:schemeClr val="accent1"/>
              </a:gs>
              <a:gs pos="90000">
                <a:srgbClr val="A8BA23"/>
              </a:gs>
              <a:gs pos="100000">
                <a:srgbClr val="9EB215"/>
              </a:gs>
            </a:gsLst>
            <a:path path="circle">
              <a:fillToRect b="50%" l="50%" r="50%" t="50%"/>
            </a:path>
            <a:tileRect/>
          </a:gradFill>
          <a:ln cap="flat" cmpd="sng" w="10000">
            <a:solidFill>
              <a:schemeClr val="accent1"/>
            </a:solidFill>
            <a:prstDash val="solid"/>
            <a:round/>
            <a:headEnd len="sm" w="sm" type="none"/>
            <a:tailEnd len="sm" w="sm" type="none"/>
          </a:ln>
          <a:effectLst>
            <a:outerShdw blurRad="38100" rotWithShape="0" dir="5400000" dist="25400">
              <a:srgbClr val="000000">
                <a:alpha val="4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Corbel"/>
              <a:ea typeface="Corbel"/>
              <a:cs typeface="Corbel"/>
              <a:sym typeface="Corbel"/>
            </a:endParaRPr>
          </a:p>
        </p:txBody>
      </p:sp>
      <p:sp>
        <p:nvSpPr>
          <p:cNvPr id="722" name="Google Shape;722;p53"/>
          <p:cNvSpPr/>
          <p:nvPr/>
        </p:nvSpPr>
        <p:spPr>
          <a:xfrm>
            <a:off x="3338063" y="3006740"/>
            <a:ext cx="306631" cy="301259"/>
          </a:xfrm>
          <a:prstGeom prst="ellipse">
            <a:avLst/>
          </a:prstGeom>
          <a:gradFill>
            <a:gsLst>
              <a:gs pos="0">
                <a:schemeClr val="accent1"/>
              </a:gs>
              <a:gs pos="90000">
                <a:srgbClr val="A8BA23"/>
              </a:gs>
              <a:gs pos="100000">
                <a:srgbClr val="9EB215"/>
              </a:gs>
            </a:gsLst>
            <a:path path="circle">
              <a:fillToRect b="50%" l="50%" r="50%" t="50%"/>
            </a:path>
            <a:tileRect/>
          </a:gradFill>
          <a:ln cap="flat" cmpd="sng" w="10000">
            <a:solidFill>
              <a:schemeClr val="accent1"/>
            </a:solidFill>
            <a:prstDash val="solid"/>
            <a:round/>
            <a:headEnd len="sm" w="sm" type="none"/>
            <a:tailEnd len="sm" w="sm" type="none"/>
          </a:ln>
          <a:effectLst>
            <a:outerShdw blurRad="38100" rotWithShape="0" dir="5400000" dist="25400">
              <a:srgbClr val="000000">
                <a:alpha val="4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Corbel"/>
              <a:ea typeface="Corbel"/>
              <a:cs typeface="Corbel"/>
              <a:sym typeface="Corbel"/>
            </a:endParaRPr>
          </a:p>
        </p:txBody>
      </p:sp>
      <p:sp>
        <p:nvSpPr>
          <p:cNvPr id="723" name="Google Shape;723;p53"/>
          <p:cNvSpPr/>
          <p:nvPr/>
        </p:nvSpPr>
        <p:spPr>
          <a:xfrm>
            <a:off x="2036942" y="4612152"/>
            <a:ext cx="306631" cy="301259"/>
          </a:xfrm>
          <a:prstGeom prst="ellipse">
            <a:avLst/>
          </a:prstGeom>
          <a:gradFill>
            <a:gsLst>
              <a:gs pos="0">
                <a:schemeClr val="accent2"/>
              </a:gs>
              <a:gs pos="90000">
                <a:srgbClr val="E35022"/>
              </a:gs>
              <a:gs pos="100000">
                <a:srgbClr val="D94112"/>
              </a:gs>
            </a:gsLst>
            <a:path path="circle">
              <a:fillToRect b="50%" l="50%" r="50%" t="50%"/>
            </a:path>
            <a:tileRect/>
          </a:gradFill>
          <a:ln cap="flat" cmpd="sng" w="10000">
            <a:solidFill>
              <a:schemeClr val="accent2"/>
            </a:solidFill>
            <a:prstDash val="solid"/>
            <a:round/>
            <a:headEnd len="sm" w="sm" type="none"/>
            <a:tailEnd len="sm" w="sm" type="none"/>
          </a:ln>
          <a:effectLst>
            <a:outerShdw blurRad="38100" rotWithShape="0" dir="5400000" dist="25400">
              <a:srgbClr val="000000">
                <a:alpha val="4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724" name="Google Shape;724;p53"/>
          <p:cNvSpPr/>
          <p:nvPr/>
        </p:nvSpPr>
        <p:spPr>
          <a:xfrm>
            <a:off x="3338063" y="6214713"/>
            <a:ext cx="306631" cy="301259"/>
          </a:xfrm>
          <a:prstGeom prst="ellipse">
            <a:avLst/>
          </a:prstGeom>
          <a:gradFill>
            <a:gsLst>
              <a:gs pos="0">
                <a:schemeClr val="accent2"/>
              </a:gs>
              <a:gs pos="90000">
                <a:srgbClr val="E35022"/>
              </a:gs>
              <a:gs pos="100000">
                <a:srgbClr val="D94112"/>
              </a:gs>
            </a:gsLst>
            <a:path path="circle">
              <a:fillToRect b="50%" l="50%" r="50%" t="50%"/>
            </a:path>
            <a:tileRect/>
          </a:gradFill>
          <a:ln cap="flat" cmpd="sng" w="10000">
            <a:solidFill>
              <a:schemeClr val="accent2"/>
            </a:solidFill>
            <a:prstDash val="solid"/>
            <a:round/>
            <a:headEnd len="sm" w="sm" type="none"/>
            <a:tailEnd len="sm" w="sm" type="none"/>
          </a:ln>
          <a:effectLst>
            <a:outerShdw blurRad="38100" rotWithShape="0" dir="5400000" dist="25400">
              <a:srgbClr val="000000">
                <a:alpha val="4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725" name="Google Shape;725;p53"/>
          <p:cNvSpPr/>
          <p:nvPr/>
        </p:nvSpPr>
        <p:spPr>
          <a:xfrm>
            <a:off x="688204" y="829604"/>
            <a:ext cx="1224136" cy="301259"/>
          </a:xfrm>
          <a:prstGeom prst="rect">
            <a:avLst/>
          </a:prstGeom>
          <a:solidFill>
            <a:schemeClr val="accent1"/>
          </a:solidFill>
          <a:ln cap="flat" cmpd="sng" w="19050">
            <a:solidFill>
              <a:srgbClr val="7985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cs-CZ" sz="1800">
                <a:solidFill>
                  <a:schemeClr val="lt1"/>
                </a:solidFill>
                <a:latin typeface="Corbel"/>
                <a:ea typeface="Corbel"/>
                <a:cs typeface="Corbel"/>
                <a:sym typeface="Corbel"/>
              </a:rPr>
              <a:t>laterálny</a:t>
            </a:r>
            <a:endParaRPr sz="1800">
              <a:solidFill>
                <a:schemeClr val="lt1"/>
              </a:solidFill>
              <a:latin typeface="Corbel"/>
              <a:ea typeface="Corbel"/>
              <a:cs typeface="Corbel"/>
              <a:sym typeface="Corbel"/>
            </a:endParaRPr>
          </a:p>
        </p:txBody>
      </p:sp>
      <p:sp>
        <p:nvSpPr>
          <p:cNvPr id="726" name="Google Shape;726;p53"/>
          <p:cNvSpPr/>
          <p:nvPr/>
        </p:nvSpPr>
        <p:spPr>
          <a:xfrm>
            <a:off x="2190258" y="1667680"/>
            <a:ext cx="1224136" cy="301259"/>
          </a:xfrm>
          <a:prstGeom prst="rect">
            <a:avLst/>
          </a:prstGeom>
          <a:solidFill>
            <a:schemeClr val="accent1"/>
          </a:solidFill>
          <a:ln cap="flat" cmpd="sng" w="19050">
            <a:solidFill>
              <a:srgbClr val="7985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cs-CZ" sz="1800">
                <a:solidFill>
                  <a:schemeClr val="lt1"/>
                </a:solidFill>
                <a:latin typeface="Corbel"/>
                <a:ea typeface="Corbel"/>
                <a:cs typeface="Corbel"/>
                <a:sym typeface="Corbel"/>
              </a:rPr>
              <a:t>laterálny</a:t>
            </a:r>
            <a:endParaRPr sz="1800">
              <a:solidFill>
                <a:schemeClr val="lt1"/>
              </a:solidFill>
              <a:latin typeface="Corbel"/>
              <a:ea typeface="Corbel"/>
              <a:cs typeface="Corbel"/>
              <a:sym typeface="Corbel"/>
            </a:endParaRPr>
          </a:p>
        </p:txBody>
      </p:sp>
      <p:sp>
        <p:nvSpPr>
          <p:cNvPr id="727" name="Google Shape;727;p53"/>
          <p:cNvSpPr/>
          <p:nvPr/>
        </p:nvSpPr>
        <p:spPr>
          <a:xfrm>
            <a:off x="5149148" y="1667679"/>
            <a:ext cx="1224136" cy="301259"/>
          </a:xfrm>
          <a:prstGeom prst="rect">
            <a:avLst/>
          </a:prstGeom>
          <a:solidFill>
            <a:schemeClr val="accent1"/>
          </a:solidFill>
          <a:ln cap="flat" cmpd="sng" w="19050">
            <a:solidFill>
              <a:srgbClr val="7985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cs-CZ" sz="1800">
                <a:solidFill>
                  <a:schemeClr val="lt1"/>
                </a:solidFill>
                <a:latin typeface="Corbel"/>
                <a:ea typeface="Corbel"/>
                <a:cs typeface="Corbel"/>
                <a:sym typeface="Corbel"/>
              </a:rPr>
              <a:t>laterálny</a:t>
            </a:r>
            <a:endParaRPr sz="1800">
              <a:solidFill>
                <a:schemeClr val="lt1"/>
              </a:solidFill>
              <a:latin typeface="Corbel"/>
              <a:ea typeface="Corbel"/>
              <a:cs typeface="Corbel"/>
              <a:sym typeface="Corbel"/>
            </a:endParaRPr>
          </a:p>
        </p:txBody>
      </p:sp>
      <p:sp>
        <p:nvSpPr>
          <p:cNvPr id="728" name="Google Shape;728;p53"/>
          <p:cNvSpPr/>
          <p:nvPr/>
        </p:nvSpPr>
        <p:spPr>
          <a:xfrm>
            <a:off x="5149148" y="2433549"/>
            <a:ext cx="1224136" cy="301259"/>
          </a:xfrm>
          <a:prstGeom prst="rect">
            <a:avLst/>
          </a:prstGeom>
          <a:solidFill>
            <a:schemeClr val="accent1"/>
          </a:solidFill>
          <a:ln cap="flat" cmpd="sng" w="19050">
            <a:solidFill>
              <a:srgbClr val="7985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cs-CZ" sz="1800">
                <a:solidFill>
                  <a:schemeClr val="lt1"/>
                </a:solidFill>
                <a:latin typeface="Corbel"/>
                <a:ea typeface="Corbel"/>
                <a:cs typeface="Corbel"/>
                <a:sym typeface="Corbel"/>
              </a:rPr>
              <a:t>laterálny</a:t>
            </a:r>
            <a:endParaRPr sz="1800">
              <a:solidFill>
                <a:schemeClr val="lt1"/>
              </a:solidFill>
              <a:latin typeface="Corbel"/>
              <a:ea typeface="Corbel"/>
              <a:cs typeface="Corbel"/>
              <a:sym typeface="Corbel"/>
            </a:endParaRPr>
          </a:p>
        </p:txBody>
      </p:sp>
      <p:sp>
        <p:nvSpPr>
          <p:cNvPr id="729" name="Google Shape;729;p53"/>
          <p:cNvSpPr/>
          <p:nvPr/>
        </p:nvSpPr>
        <p:spPr>
          <a:xfrm>
            <a:off x="642988" y="1667681"/>
            <a:ext cx="1314569" cy="301259"/>
          </a:xfrm>
          <a:prstGeom prst="rect">
            <a:avLst/>
          </a:prstGeom>
          <a:solidFill>
            <a:schemeClr val="accent2"/>
          </a:solidFill>
          <a:ln cap="flat" cmpd="sng" w="19050">
            <a:solidFill>
              <a:srgbClr val="A23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cs-CZ" sz="1800">
                <a:solidFill>
                  <a:schemeClr val="lt1"/>
                </a:solidFill>
                <a:latin typeface="Corbel"/>
                <a:ea typeface="Corbel"/>
                <a:cs typeface="Corbel"/>
                <a:sym typeface="Corbel"/>
              </a:rPr>
              <a:t>spodný</a:t>
            </a:r>
            <a:endParaRPr sz="1800">
              <a:solidFill>
                <a:schemeClr val="lt1"/>
              </a:solidFill>
              <a:latin typeface="Corbel"/>
              <a:ea typeface="Corbel"/>
              <a:cs typeface="Corbel"/>
              <a:sym typeface="Corbel"/>
            </a:endParaRPr>
          </a:p>
        </p:txBody>
      </p:sp>
      <p:sp>
        <p:nvSpPr>
          <p:cNvPr id="730" name="Google Shape;730;p53"/>
          <p:cNvSpPr/>
          <p:nvPr/>
        </p:nvSpPr>
        <p:spPr>
          <a:xfrm>
            <a:off x="642989" y="2407003"/>
            <a:ext cx="1314569" cy="301259"/>
          </a:xfrm>
          <a:prstGeom prst="rect">
            <a:avLst/>
          </a:prstGeom>
          <a:solidFill>
            <a:schemeClr val="accent2"/>
          </a:solidFill>
          <a:ln cap="flat" cmpd="sng" w="19050">
            <a:solidFill>
              <a:srgbClr val="A23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cs-CZ" sz="1800">
                <a:solidFill>
                  <a:schemeClr val="lt1"/>
                </a:solidFill>
                <a:latin typeface="Corbel"/>
                <a:ea typeface="Corbel"/>
                <a:cs typeface="Corbel"/>
                <a:sym typeface="Corbel"/>
              </a:rPr>
              <a:t>spodný</a:t>
            </a:r>
            <a:endParaRPr sz="1800">
              <a:solidFill>
                <a:schemeClr val="lt1"/>
              </a:solidFill>
              <a:latin typeface="Corbel"/>
              <a:ea typeface="Corbel"/>
              <a:cs typeface="Corbel"/>
              <a:sym typeface="Corbel"/>
            </a:endParaRPr>
          </a:p>
        </p:txBody>
      </p:sp>
      <p:sp>
        <p:nvSpPr>
          <p:cNvPr id="731" name="Google Shape;731;p53"/>
          <p:cNvSpPr/>
          <p:nvPr/>
        </p:nvSpPr>
        <p:spPr>
          <a:xfrm>
            <a:off x="2145042" y="2407003"/>
            <a:ext cx="1314569" cy="301259"/>
          </a:xfrm>
          <a:prstGeom prst="rect">
            <a:avLst/>
          </a:prstGeom>
          <a:solidFill>
            <a:schemeClr val="accent2"/>
          </a:solidFill>
          <a:ln cap="flat" cmpd="sng" w="19050">
            <a:solidFill>
              <a:srgbClr val="A23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cs-CZ" sz="1800">
                <a:solidFill>
                  <a:schemeClr val="lt1"/>
                </a:solidFill>
                <a:latin typeface="Corbel"/>
                <a:ea typeface="Corbel"/>
                <a:cs typeface="Corbel"/>
                <a:sym typeface="Corbel"/>
              </a:rPr>
              <a:t>spodný</a:t>
            </a:r>
            <a:endParaRPr sz="1800">
              <a:solidFill>
                <a:schemeClr val="lt1"/>
              </a:solidFill>
              <a:latin typeface="Corbel"/>
              <a:ea typeface="Corbel"/>
              <a:cs typeface="Corbel"/>
              <a:sym typeface="Corbel"/>
            </a:endParaRPr>
          </a:p>
        </p:txBody>
      </p:sp>
      <p:sp>
        <p:nvSpPr>
          <p:cNvPr id="732" name="Google Shape;732;p53"/>
          <p:cNvSpPr/>
          <p:nvPr/>
        </p:nvSpPr>
        <p:spPr>
          <a:xfrm>
            <a:off x="5103931" y="867836"/>
            <a:ext cx="1314569" cy="301259"/>
          </a:xfrm>
          <a:prstGeom prst="rect">
            <a:avLst/>
          </a:prstGeom>
          <a:solidFill>
            <a:schemeClr val="accent4"/>
          </a:solidFill>
          <a:ln cap="flat" cmpd="sng" w="19050">
            <a:solidFill>
              <a:srgbClr val="2F648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cs-CZ" sz="1800">
                <a:solidFill>
                  <a:schemeClr val="lt1"/>
                </a:solidFill>
                <a:latin typeface="Corbel"/>
                <a:ea typeface="Corbel"/>
                <a:cs typeface="Corbel"/>
                <a:sym typeface="Corbel"/>
              </a:rPr>
              <a:t>predný</a:t>
            </a:r>
            <a:endParaRPr sz="1800">
              <a:solidFill>
                <a:schemeClr val="lt1"/>
              </a:solidFill>
              <a:latin typeface="Corbel"/>
              <a:ea typeface="Corbel"/>
              <a:cs typeface="Corbel"/>
              <a:sym typeface="Corbel"/>
            </a:endParaRPr>
          </a:p>
        </p:txBody>
      </p:sp>
      <p:sp>
        <p:nvSpPr>
          <p:cNvPr id="733" name="Google Shape;733;p53"/>
          <p:cNvSpPr/>
          <p:nvPr/>
        </p:nvSpPr>
        <p:spPr>
          <a:xfrm>
            <a:off x="3647095" y="2433550"/>
            <a:ext cx="1314569" cy="301259"/>
          </a:xfrm>
          <a:prstGeom prst="rect">
            <a:avLst/>
          </a:prstGeom>
          <a:solidFill>
            <a:schemeClr val="accent4"/>
          </a:solidFill>
          <a:ln cap="flat" cmpd="sng" w="19050">
            <a:solidFill>
              <a:srgbClr val="2F648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cs-CZ" sz="1800">
                <a:solidFill>
                  <a:schemeClr val="lt1"/>
                </a:solidFill>
                <a:latin typeface="Corbel"/>
                <a:ea typeface="Corbel"/>
                <a:cs typeface="Corbel"/>
                <a:sym typeface="Corbel"/>
              </a:rPr>
              <a:t>predný</a:t>
            </a:r>
            <a:endParaRPr sz="1800">
              <a:solidFill>
                <a:schemeClr val="lt1"/>
              </a:solidFill>
              <a:latin typeface="Corbel"/>
              <a:ea typeface="Corbel"/>
              <a:cs typeface="Corbel"/>
              <a:sym typeface="Corbel"/>
            </a:endParaRPr>
          </a:p>
        </p:txBody>
      </p:sp>
      <p:sp>
        <p:nvSpPr>
          <p:cNvPr id="734" name="Google Shape;734;p53"/>
          <p:cNvSpPr/>
          <p:nvPr/>
        </p:nvSpPr>
        <p:spPr>
          <a:xfrm>
            <a:off x="3627224" y="829603"/>
            <a:ext cx="1314569" cy="301259"/>
          </a:xfrm>
          <a:prstGeom prst="rect">
            <a:avLst/>
          </a:prstGeom>
          <a:solidFill>
            <a:schemeClr val="accent3"/>
          </a:solidFill>
          <a:ln cap="flat" cmpd="sng" w="19050">
            <a:solidFill>
              <a:srgbClr val="B97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cs-CZ" sz="1800">
                <a:solidFill>
                  <a:schemeClr val="lt1"/>
                </a:solidFill>
                <a:latin typeface="Corbel"/>
                <a:ea typeface="Corbel"/>
                <a:cs typeface="Corbel"/>
                <a:sym typeface="Corbel"/>
              </a:rPr>
              <a:t>septum</a:t>
            </a:r>
            <a:endParaRPr/>
          </a:p>
        </p:txBody>
      </p:sp>
      <p:sp>
        <p:nvSpPr>
          <p:cNvPr id="735" name="Google Shape;735;p53"/>
          <p:cNvSpPr/>
          <p:nvPr/>
        </p:nvSpPr>
        <p:spPr>
          <a:xfrm>
            <a:off x="3630175" y="1667680"/>
            <a:ext cx="1314569" cy="301259"/>
          </a:xfrm>
          <a:prstGeom prst="rect">
            <a:avLst/>
          </a:prstGeom>
          <a:solidFill>
            <a:schemeClr val="accent3"/>
          </a:solidFill>
          <a:ln cap="flat" cmpd="sng" w="19050">
            <a:solidFill>
              <a:srgbClr val="B97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cs-CZ" sz="1800">
                <a:solidFill>
                  <a:schemeClr val="lt1"/>
                </a:solidFill>
                <a:latin typeface="Corbel"/>
                <a:ea typeface="Corbel"/>
                <a:cs typeface="Corbel"/>
                <a:sym typeface="Corbel"/>
              </a:rPr>
              <a:t>septum</a:t>
            </a:r>
            <a:endParaRPr/>
          </a:p>
        </p:txBody>
      </p:sp>
      <p:pic>
        <p:nvPicPr>
          <p:cNvPr descr="https://kardioblog.cz/wp-content/uploads/2012/07/heartcross-3.jpg" id="736" name="Google Shape;736;p53"/>
          <p:cNvPicPr preferRelativeResize="0"/>
          <p:nvPr/>
        </p:nvPicPr>
        <p:blipFill rotWithShape="1">
          <a:blip r:embed="rId5">
            <a:alphaModFix/>
          </a:blip>
          <a:srcRect b="0" l="0" r="0" t="0"/>
          <a:stretch/>
        </p:blipFill>
        <p:spPr>
          <a:xfrm>
            <a:off x="6666066" y="2989308"/>
            <a:ext cx="4145867" cy="3011396"/>
          </a:xfrm>
          <a:prstGeom prst="rect">
            <a:avLst/>
          </a:prstGeom>
          <a:noFill/>
          <a:ln>
            <a:noFill/>
          </a:ln>
        </p:spPr>
      </p:pic>
      <p:sp>
        <p:nvSpPr>
          <p:cNvPr id="737" name="Google Shape;737;p53"/>
          <p:cNvSpPr/>
          <p:nvPr/>
        </p:nvSpPr>
        <p:spPr>
          <a:xfrm>
            <a:off x="10811933" y="3386579"/>
            <a:ext cx="306631" cy="301259"/>
          </a:xfrm>
          <a:prstGeom prst="ellipse">
            <a:avLst/>
          </a:prstGeom>
          <a:gradFill>
            <a:gsLst>
              <a:gs pos="0">
                <a:schemeClr val="accent1"/>
              </a:gs>
              <a:gs pos="90000">
                <a:srgbClr val="A8BA23"/>
              </a:gs>
              <a:gs pos="100000">
                <a:srgbClr val="9EB215"/>
              </a:gs>
            </a:gsLst>
            <a:path path="circle">
              <a:fillToRect b="50%" l="50%" r="50%" t="50%"/>
            </a:path>
            <a:tileRect/>
          </a:gradFill>
          <a:ln cap="flat" cmpd="sng" w="10000">
            <a:solidFill>
              <a:schemeClr val="accent1"/>
            </a:solidFill>
            <a:prstDash val="solid"/>
            <a:round/>
            <a:headEnd len="sm" w="sm" type="none"/>
            <a:tailEnd len="sm" w="sm" type="none"/>
          </a:ln>
          <a:effectLst>
            <a:outerShdw blurRad="38100" rotWithShape="0" dir="5400000" dist="25400">
              <a:srgbClr val="000000">
                <a:alpha val="4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738" name="Google Shape;738;p53"/>
          <p:cNvSpPr/>
          <p:nvPr/>
        </p:nvSpPr>
        <p:spPr>
          <a:xfrm>
            <a:off x="10811933" y="4245043"/>
            <a:ext cx="306631" cy="301259"/>
          </a:xfrm>
          <a:prstGeom prst="ellipse">
            <a:avLst/>
          </a:prstGeom>
          <a:gradFill>
            <a:gsLst>
              <a:gs pos="0">
                <a:schemeClr val="accent1"/>
              </a:gs>
              <a:gs pos="90000">
                <a:srgbClr val="A8BA23"/>
              </a:gs>
              <a:gs pos="100000">
                <a:srgbClr val="9EB215"/>
              </a:gs>
            </a:gsLst>
            <a:path path="circle">
              <a:fillToRect b="50%" l="50%" r="50%" t="50%"/>
            </a:path>
            <a:tileRect/>
          </a:gradFill>
          <a:ln cap="flat" cmpd="sng" w="10000">
            <a:solidFill>
              <a:schemeClr val="accent1"/>
            </a:solidFill>
            <a:prstDash val="solid"/>
            <a:round/>
            <a:headEnd len="sm" w="sm" type="none"/>
            <a:tailEnd len="sm" w="sm" type="none"/>
          </a:ln>
          <a:effectLst>
            <a:outerShdw blurRad="38100" rotWithShape="0" dir="5400000" dist="25400">
              <a:srgbClr val="000000">
                <a:alpha val="4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739" name="Google Shape;739;p53"/>
          <p:cNvSpPr/>
          <p:nvPr/>
        </p:nvSpPr>
        <p:spPr>
          <a:xfrm>
            <a:off x="10658617" y="5122873"/>
            <a:ext cx="306631" cy="301259"/>
          </a:xfrm>
          <a:prstGeom prst="ellipse">
            <a:avLst/>
          </a:prstGeom>
          <a:gradFill>
            <a:gsLst>
              <a:gs pos="0">
                <a:schemeClr val="accent4"/>
              </a:gs>
              <a:gs pos="90000">
                <a:srgbClr val="3E8AB5"/>
              </a:gs>
              <a:gs pos="100000">
                <a:srgbClr val="2F7EAB"/>
              </a:gs>
            </a:gsLst>
            <a:path path="circle">
              <a:fillToRect b="50%" l="50%" r="50%" t="50%"/>
            </a:path>
            <a:tileRect/>
          </a:gradFill>
          <a:ln cap="flat" cmpd="sng" w="10000">
            <a:solidFill>
              <a:schemeClr val="accent4"/>
            </a:solidFill>
            <a:prstDash val="solid"/>
            <a:round/>
            <a:headEnd len="sm" w="sm" type="none"/>
            <a:tailEnd len="sm" w="sm" type="none"/>
          </a:ln>
          <a:effectLst>
            <a:outerShdw blurRad="38100" rotWithShape="0" dir="5400000" dist="25400">
              <a:srgbClr val="000000">
                <a:alpha val="4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740" name="Google Shape;740;p53"/>
          <p:cNvSpPr/>
          <p:nvPr/>
        </p:nvSpPr>
        <p:spPr>
          <a:xfrm>
            <a:off x="9906068" y="5850074"/>
            <a:ext cx="306631" cy="301259"/>
          </a:xfrm>
          <a:prstGeom prst="ellipse">
            <a:avLst/>
          </a:prstGeom>
          <a:gradFill>
            <a:gsLst>
              <a:gs pos="0">
                <a:schemeClr val="accent4"/>
              </a:gs>
              <a:gs pos="90000">
                <a:srgbClr val="3E8AB5"/>
              </a:gs>
              <a:gs pos="100000">
                <a:srgbClr val="2F7EAB"/>
              </a:gs>
            </a:gsLst>
            <a:path path="circle">
              <a:fillToRect b="50%" l="50%" r="50%" t="50%"/>
            </a:path>
            <a:tileRect/>
          </a:gradFill>
          <a:ln cap="flat" cmpd="sng" w="10000">
            <a:solidFill>
              <a:schemeClr val="accent4"/>
            </a:solidFill>
            <a:prstDash val="solid"/>
            <a:round/>
            <a:headEnd len="sm" w="sm" type="none"/>
            <a:tailEnd len="sm" w="sm" type="none"/>
          </a:ln>
          <a:effectLst>
            <a:outerShdw blurRad="38100" rotWithShape="0" dir="5400000" dist="25400">
              <a:srgbClr val="000000">
                <a:alpha val="4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741" name="Google Shape;741;p53"/>
          <p:cNvSpPr/>
          <p:nvPr/>
        </p:nvSpPr>
        <p:spPr>
          <a:xfrm>
            <a:off x="7633056" y="5925389"/>
            <a:ext cx="306631" cy="301259"/>
          </a:xfrm>
          <a:prstGeom prst="ellipse">
            <a:avLst/>
          </a:prstGeom>
          <a:gradFill>
            <a:gsLst>
              <a:gs pos="0">
                <a:schemeClr val="accent3"/>
              </a:gs>
              <a:gs pos="90000">
                <a:srgbClr val="FF9F00"/>
              </a:gs>
              <a:gs pos="100000">
                <a:srgbClr val="FB9300"/>
              </a:gs>
            </a:gsLst>
            <a:path path="circle">
              <a:fillToRect b="50%" l="50%" r="50%" t="50%"/>
            </a:path>
            <a:tileRect/>
          </a:gradFill>
          <a:ln>
            <a:noFill/>
          </a:ln>
          <a:effectLst>
            <a:outerShdw blurRad="38100" rotWithShape="0" dir="5400000" dist="25400">
              <a:srgbClr val="000000">
                <a:alpha val="4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742" name="Google Shape;742;p53"/>
          <p:cNvSpPr/>
          <p:nvPr/>
        </p:nvSpPr>
        <p:spPr>
          <a:xfrm>
            <a:off x="8725061" y="6019198"/>
            <a:ext cx="306631" cy="301259"/>
          </a:xfrm>
          <a:prstGeom prst="ellipse">
            <a:avLst/>
          </a:prstGeom>
          <a:gradFill>
            <a:gsLst>
              <a:gs pos="0">
                <a:schemeClr val="accent3"/>
              </a:gs>
              <a:gs pos="90000">
                <a:srgbClr val="FF9F00"/>
              </a:gs>
              <a:gs pos="100000">
                <a:srgbClr val="FB9300"/>
              </a:gs>
            </a:gsLst>
            <a:path path="circle">
              <a:fillToRect b="50%" l="50%" r="50%" t="50%"/>
            </a:path>
            <a:tileRect/>
          </a:gradFill>
          <a:ln>
            <a:noFill/>
          </a:ln>
          <a:effectLst>
            <a:outerShdw blurRad="38100" rotWithShape="0" dir="5400000" dist="25400">
              <a:srgbClr val="000000">
                <a:alpha val="4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743" name="Google Shape;743;p53"/>
          <p:cNvSpPr txBox="1"/>
          <p:nvPr/>
        </p:nvSpPr>
        <p:spPr>
          <a:xfrm>
            <a:off x="7059063" y="959068"/>
            <a:ext cx="4302247" cy="576184"/>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800"/>
              <a:buFont typeface="Corbel"/>
              <a:buNone/>
            </a:pPr>
            <a:r>
              <a:rPr b="1" i="1" lang="cs-CZ" sz="2800">
                <a:solidFill>
                  <a:schemeClr val="dk1"/>
                </a:solidFill>
                <a:latin typeface="Corbel"/>
                <a:ea typeface="Corbel"/>
                <a:cs typeface="Corbel"/>
                <a:sym typeface="Corbel"/>
              </a:rPr>
              <a:t>Jak určíme lokalizaci IM?</a:t>
            </a:r>
            <a:endParaRPr b="1" i="1" sz="2800">
              <a:solidFill>
                <a:schemeClr val="dk1"/>
              </a:solidFill>
              <a:latin typeface="Corbel"/>
              <a:ea typeface="Corbel"/>
              <a:cs typeface="Corbel"/>
              <a:sym typeface="Corbel"/>
            </a:endParaRPr>
          </a:p>
        </p:txBody>
      </p:sp>
      <p:sp>
        <p:nvSpPr>
          <p:cNvPr id="744" name="Google Shape;744;p53"/>
          <p:cNvSpPr txBox="1"/>
          <p:nvPr/>
        </p:nvSpPr>
        <p:spPr>
          <a:xfrm>
            <a:off x="6939573" y="1443105"/>
            <a:ext cx="4541228" cy="96389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240"/>
              <a:buFont typeface="Corbel"/>
              <a:buNone/>
            </a:pPr>
            <a:r>
              <a:rPr lang="cs-CZ" sz="2800">
                <a:solidFill>
                  <a:schemeClr val="dk1"/>
                </a:solidFill>
                <a:latin typeface="Corbel"/>
                <a:ea typeface="Corbel"/>
                <a:cs typeface="Corbel"/>
                <a:sym typeface="Corbel"/>
              </a:rPr>
              <a:t>Změny nejvíce vyjádřeny ve svodech </a:t>
            </a:r>
            <a:r>
              <a:rPr b="1" i="1" lang="cs-CZ" sz="2800">
                <a:solidFill>
                  <a:srgbClr val="0070C0"/>
                </a:solidFill>
                <a:latin typeface="Corbel"/>
                <a:ea typeface="Corbel"/>
                <a:cs typeface="Corbel"/>
                <a:sym typeface="Corbel"/>
              </a:rPr>
              <a:t>nad </a:t>
            </a:r>
            <a:r>
              <a:rPr lang="cs-CZ" sz="2800">
                <a:solidFill>
                  <a:schemeClr val="dk1"/>
                </a:solidFill>
                <a:latin typeface="Corbel"/>
                <a:ea typeface="Corbel"/>
                <a:cs typeface="Corbel"/>
                <a:sym typeface="Corbel"/>
              </a:rPr>
              <a:t>ložiskem IM</a:t>
            </a:r>
            <a:endParaRPr sz="2800">
              <a:solidFill>
                <a:schemeClr val="dk1"/>
              </a:solidFill>
              <a:latin typeface="Corbel"/>
              <a:ea typeface="Corbel"/>
              <a:cs typeface="Corbel"/>
              <a:sym typeface="Corbel"/>
            </a:endParaRPr>
          </a:p>
        </p:txBody>
      </p:sp>
      <p:sp>
        <p:nvSpPr>
          <p:cNvPr id="745" name="Google Shape;745;p53"/>
          <p:cNvSpPr/>
          <p:nvPr/>
        </p:nvSpPr>
        <p:spPr>
          <a:xfrm>
            <a:off x="5830376" y="6406762"/>
            <a:ext cx="6096000"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800" u="sng">
                <a:solidFill>
                  <a:srgbClr val="A5A5A5"/>
                </a:solidFill>
                <a:latin typeface="Corbel"/>
                <a:ea typeface="Corbel"/>
                <a:cs typeface="Corbel"/>
                <a:sym typeface="Corbel"/>
                <a:hlinkClick r:id="rId6">
                  <a:extLst>
                    <a:ext uri="{A12FA001-AC4F-418D-AE19-62706E023703}">
                      <ahyp:hlinkClr val="tx"/>
                    </a:ext>
                  </a:extLst>
                </a:hlinkClick>
              </a:rPr>
              <a:t>https://kardioblog.cz/zacatecnici-lokalizace-stemi-a-zrcadlove-st-deprese/</a:t>
            </a:r>
            <a:endParaRPr i="1" sz="800">
              <a:solidFill>
                <a:srgbClr val="A5A5A5"/>
              </a:solidFill>
              <a:latin typeface="Corbel"/>
              <a:ea typeface="Corbel"/>
              <a:cs typeface="Corbel"/>
              <a:sym typeface="Corbe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pic>
        <p:nvPicPr>
          <p:cNvPr id="751" name="Google Shape;751;g2cf527ae286_0_34"/>
          <p:cNvPicPr preferRelativeResize="0"/>
          <p:nvPr/>
        </p:nvPicPr>
        <p:blipFill>
          <a:blip r:embed="rId3">
            <a:alphaModFix/>
          </a:blip>
          <a:stretch>
            <a:fillRect/>
          </a:stretch>
        </p:blipFill>
        <p:spPr>
          <a:xfrm>
            <a:off x="1163300" y="152400"/>
            <a:ext cx="9647973" cy="65532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pic>
        <p:nvPicPr>
          <p:cNvPr id="757" name="Google Shape;757;g2cf527ae286_0_40"/>
          <p:cNvPicPr preferRelativeResize="0"/>
          <p:nvPr/>
        </p:nvPicPr>
        <p:blipFill>
          <a:blip r:embed="rId3">
            <a:alphaModFix/>
          </a:blip>
          <a:stretch>
            <a:fillRect/>
          </a:stretch>
        </p:blipFill>
        <p:spPr>
          <a:xfrm>
            <a:off x="253813" y="1588350"/>
            <a:ext cx="11684375" cy="39371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54"/>
          <p:cNvSpPr txBox="1"/>
          <p:nvPr>
            <p:ph type="title"/>
          </p:nvPr>
        </p:nvSpPr>
        <p:spPr>
          <a:xfrm>
            <a:off x="1227667" y="228600"/>
            <a:ext cx="9875520" cy="67818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Font typeface="Corbel"/>
              <a:buNone/>
            </a:pPr>
            <a:r>
              <a:rPr i="1" lang="cs-CZ" sz="2800"/>
              <a:t>AIM spodní stěny</a:t>
            </a:r>
            <a:endParaRPr i="1" sz="2800"/>
          </a:p>
        </p:txBody>
      </p:sp>
      <p:sp>
        <p:nvSpPr>
          <p:cNvPr id="763" name="Google Shape;763;p54"/>
          <p:cNvSpPr txBox="1"/>
          <p:nvPr/>
        </p:nvSpPr>
        <p:spPr>
          <a:xfrm>
            <a:off x="1227667" y="6413956"/>
            <a:ext cx="9474437"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cs-CZ" sz="800">
                <a:solidFill>
                  <a:srgbClr val="A5A5A5"/>
                </a:solidFill>
                <a:latin typeface="Corbel"/>
                <a:ea typeface="Corbel"/>
                <a:cs typeface="Corbel"/>
                <a:sym typeface="Corbel"/>
              </a:rPr>
              <a:t>IM spodní stěny - EKG | Medicína, nemoci, studium na 1. LF UK. [online]. [Accessed 25 April 2017]. Available from: http://www.stefajir.cz/?q=im-spodni-steny-ekg</a:t>
            </a:r>
            <a:endParaRPr/>
          </a:p>
        </p:txBody>
      </p:sp>
      <p:pic>
        <p:nvPicPr>
          <p:cNvPr descr="A close up of a screen&#10;&#10;Description automatically generated" id="764" name="Google Shape;764;p54"/>
          <p:cNvPicPr preferRelativeResize="0"/>
          <p:nvPr/>
        </p:nvPicPr>
        <p:blipFill rotWithShape="1">
          <a:blip r:embed="rId3">
            <a:alphaModFix/>
          </a:blip>
          <a:srcRect b="0" l="0" r="0" t="0"/>
          <a:stretch/>
        </p:blipFill>
        <p:spPr>
          <a:xfrm>
            <a:off x="2242185" y="1086766"/>
            <a:ext cx="7846483" cy="468446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55"/>
          <p:cNvSpPr txBox="1"/>
          <p:nvPr>
            <p:ph idx="1" type="body"/>
          </p:nvPr>
        </p:nvSpPr>
        <p:spPr>
          <a:xfrm>
            <a:off x="2043140" y="1312333"/>
            <a:ext cx="8075240" cy="1118675"/>
          </a:xfrm>
          <a:prstGeom prst="rect">
            <a:avLst/>
          </a:prstGeom>
          <a:noFill/>
          <a:ln>
            <a:noFill/>
          </a:ln>
        </p:spPr>
        <p:txBody>
          <a:bodyPr anchorCtr="0" anchor="t" bIns="45700" lIns="91425" spcFirstLastPara="1" rIns="91425" wrap="square" tIns="45700">
            <a:normAutofit/>
          </a:bodyPr>
          <a:lstStyle/>
          <a:p>
            <a:pPr indent="-457200" lvl="0" marL="514348" rtl="0" algn="l">
              <a:lnSpc>
                <a:spcPct val="90000"/>
              </a:lnSpc>
              <a:spcBef>
                <a:spcPts val="0"/>
              </a:spcBef>
              <a:spcAft>
                <a:spcPts val="0"/>
              </a:spcAft>
              <a:buSzPts val="2240"/>
              <a:buChar char="•"/>
            </a:pPr>
            <a:r>
              <a:rPr b="1" lang="cs-CZ" sz="2800"/>
              <a:t>deprese ST </a:t>
            </a:r>
            <a:r>
              <a:rPr lang="cs-CZ" sz="2800"/>
              <a:t>/ </a:t>
            </a:r>
            <a:r>
              <a:rPr b="1" lang="cs-CZ" sz="2800"/>
              <a:t>inverze vlny T</a:t>
            </a:r>
            <a:endParaRPr/>
          </a:p>
          <a:p>
            <a:pPr indent="-457200" lvl="0" marL="514348" rtl="0" algn="l">
              <a:lnSpc>
                <a:spcPct val="90000"/>
              </a:lnSpc>
              <a:spcBef>
                <a:spcPts val="1400"/>
              </a:spcBef>
              <a:spcAft>
                <a:spcPts val="0"/>
              </a:spcAft>
              <a:buSzPts val="2240"/>
              <a:buChar char="•"/>
            </a:pPr>
            <a:r>
              <a:rPr lang="cs-CZ" sz="2800"/>
              <a:t>po odeznění bolesti – ST opět v normě</a:t>
            </a:r>
            <a:endParaRPr b="1" sz="2800"/>
          </a:p>
        </p:txBody>
      </p:sp>
      <p:sp>
        <p:nvSpPr>
          <p:cNvPr id="770" name="Google Shape;770;p55"/>
          <p:cNvSpPr txBox="1"/>
          <p:nvPr>
            <p:ph type="title"/>
          </p:nvPr>
        </p:nvSpPr>
        <p:spPr>
          <a:xfrm>
            <a:off x="1143000" y="200431"/>
            <a:ext cx="9875520" cy="111190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B050"/>
              </a:buClr>
              <a:buSzPts val="4400"/>
              <a:buFont typeface="Corbel"/>
              <a:buNone/>
            </a:pPr>
            <a:r>
              <a:rPr b="1" i="1" lang="cs-CZ">
                <a:solidFill>
                  <a:srgbClr val="00B050"/>
                </a:solidFill>
              </a:rPr>
              <a:t>Angina pectoris</a:t>
            </a:r>
            <a:endParaRPr i="1">
              <a:solidFill>
                <a:srgbClr val="00B050"/>
              </a:solidFill>
            </a:endParaRPr>
          </a:p>
        </p:txBody>
      </p:sp>
      <p:pic>
        <p:nvPicPr>
          <p:cNvPr descr="VÃ½sledok vyhÄ¾adÃ¡vania obrÃ¡zkov pre dopyt angina pectoris ecg" id="771" name="Google Shape;771;p55"/>
          <p:cNvPicPr preferRelativeResize="0"/>
          <p:nvPr/>
        </p:nvPicPr>
        <p:blipFill rotWithShape="1">
          <a:blip r:embed="rId3">
            <a:alphaModFix/>
          </a:blip>
          <a:srcRect b="0" l="0" r="0" t="0"/>
          <a:stretch/>
        </p:blipFill>
        <p:spPr>
          <a:xfrm>
            <a:off x="2268094" y="2359878"/>
            <a:ext cx="7880766" cy="1813924"/>
          </a:xfrm>
          <a:prstGeom prst="rect">
            <a:avLst/>
          </a:prstGeom>
          <a:noFill/>
          <a:ln>
            <a:noFill/>
          </a:ln>
        </p:spPr>
      </p:pic>
      <p:sp>
        <p:nvSpPr>
          <p:cNvPr id="772" name="Google Shape;772;p55"/>
          <p:cNvSpPr txBox="1"/>
          <p:nvPr/>
        </p:nvSpPr>
        <p:spPr>
          <a:xfrm>
            <a:off x="762169" y="5015762"/>
            <a:ext cx="3011849" cy="66083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Corbel"/>
              <a:buNone/>
            </a:pPr>
            <a:r>
              <a:rPr i="1" lang="cs-CZ" sz="2800">
                <a:solidFill>
                  <a:schemeClr val="dk1"/>
                </a:solidFill>
                <a:latin typeface="Corbel"/>
                <a:ea typeface="Corbel"/>
                <a:cs typeface="Corbel"/>
                <a:sym typeface="Corbel"/>
              </a:rPr>
              <a:t>Zátěžový test:</a:t>
            </a:r>
            <a:endParaRPr/>
          </a:p>
        </p:txBody>
      </p:sp>
      <p:pic>
        <p:nvPicPr>
          <p:cNvPr id="773" name="Google Shape;773;p55"/>
          <p:cNvPicPr preferRelativeResize="0"/>
          <p:nvPr/>
        </p:nvPicPr>
        <p:blipFill rotWithShape="1">
          <a:blip r:embed="rId4">
            <a:alphaModFix/>
          </a:blip>
          <a:srcRect b="0" l="0" r="0" t="0"/>
          <a:stretch/>
        </p:blipFill>
        <p:spPr>
          <a:xfrm>
            <a:off x="3086447" y="4345232"/>
            <a:ext cx="6756401" cy="2001897"/>
          </a:xfrm>
          <a:prstGeom prst="rect">
            <a:avLst/>
          </a:prstGeom>
          <a:noFill/>
          <a:ln>
            <a:noFill/>
          </a:ln>
        </p:spPr>
      </p:pic>
      <p:sp>
        <p:nvSpPr>
          <p:cNvPr id="774" name="Google Shape;774;p55"/>
          <p:cNvSpPr txBox="1"/>
          <p:nvPr/>
        </p:nvSpPr>
        <p:spPr>
          <a:xfrm>
            <a:off x="3627171" y="6409982"/>
            <a:ext cx="5674951"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800">
                <a:solidFill>
                  <a:srgbClr val="A5A5A5"/>
                </a:solidFill>
                <a:latin typeface="Corbel"/>
                <a:ea typeface="Corbel"/>
                <a:cs typeface="Corbel"/>
                <a:sym typeface="Corbel"/>
              </a:rPr>
              <a:t>Cardiac stress test - Wikiwand. Wikiwand [online]. [cit. 24.08.2017]. Dostupné z: </a:t>
            </a:r>
            <a:r>
              <a:rPr i="1" lang="cs-CZ" sz="800" u="sng">
                <a:solidFill>
                  <a:srgbClr val="A5A5A5"/>
                </a:solidFill>
                <a:latin typeface="Corbel"/>
                <a:ea typeface="Corbel"/>
                <a:cs typeface="Corbel"/>
                <a:sym typeface="Corbel"/>
                <a:hlinkClick r:id="rId5">
                  <a:extLst>
                    <a:ext uri="{A12FA001-AC4F-418D-AE19-62706E023703}">
                      <ahyp:hlinkClr val="tx"/>
                    </a:ext>
                  </a:extLst>
                </a:hlinkClick>
              </a:rPr>
              <a:t>http://www.wikiwand.com/en/Cardiac_stress_test</a:t>
            </a:r>
            <a:endParaRPr i="1" sz="800">
              <a:solidFill>
                <a:srgbClr val="A5A5A5"/>
              </a:solidFill>
              <a:latin typeface="Corbel"/>
              <a:ea typeface="Corbel"/>
              <a:cs typeface="Corbel"/>
              <a:sym typeface="Corbe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g2cf527ae286_0_116"/>
          <p:cNvSpPr txBox="1"/>
          <p:nvPr>
            <p:ph idx="1" type="body"/>
          </p:nvPr>
        </p:nvSpPr>
        <p:spPr>
          <a:xfrm>
            <a:off x="1143000" y="2057400"/>
            <a:ext cx="9873000" cy="40386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t/>
            </a:r>
            <a:endParaRPr/>
          </a:p>
        </p:txBody>
      </p:sp>
      <p:pic>
        <p:nvPicPr>
          <p:cNvPr id="781" name="Google Shape;781;g2cf527ae286_0_116"/>
          <p:cNvPicPr preferRelativeResize="0"/>
          <p:nvPr/>
        </p:nvPicPr>
        <p:blipFill>
          <a:blip r:embed="rId3">
            <a:alphaModFix/>
          </a:blip>
          <a:stretch>
            <a:fillRect/>
          </a:stretch>
        </p:blipFill>
        <p:spPr>
          <a:xfrm>
            <a:off x="804127" y="816300"/>
            <a:ext cx="3762049" cy="5640325"/>
          </a:xfrm>
          <a:prstGeom prst="rect">
            <a:avLst/>
          </a:prstGeom>
          <a:noFill/>
          <a:ln>
            <a:noFill/>
          </a:ln>
        </p:spPr>
      </p:pic>
      <p:sp>
        <p:nvSpPr>
          <p:cNvPr id="782" name="Google Shape;782;g2cf527ae286_0_116"/>
          <p:cNvSpPr txBox="1"/>
          <p:nvPr>
            <p:ph type="title"/>
          </p:nvPr>
        </p:nvSpPr>
        <p:spPr>
          <a:xfrm>
            <a:off x="804125" y="575150"/>
            <a:ext cx="10993500" cy="1356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CHAD EU GUY    		VS.			SMALL USA BOY</a:t>
            </a:r>
            <a:endParaRPr/>
          </a:p>
        </p:txBody>
      </p:sp>
      <p:pic>
        <p:nvPicPr>
          <p:cNvPr id="783" name="Google Shape;783;g2cf527ae286_0_116"/>
          <p:cNvPicPr preferRelativeResize="0"/>
          <p:nvPr/>
        </p:nvPicPr>
        <p:blipFill>
          <a:blip r:embed="rId4">
            <a:alphaModFix/>
          </a:blip>
          <a:stretch>
            <a:fillRect/>
          </a:stretch>
        </p:blipFill>
        <p:spPr>
          <a:xfrm>
            <a:off x="5961625" y="1696760"/>
            <a:ext cx="5901938" cy="47598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56"/>
          <p:cNvSpPr txBox="1"/>
          <p:nvPr>
            <p:ph type="title"/>
          </p:nvPr>
        </p:nvSpPr>
        <p:spPr>
          <a:xfrm>
            <a:off x="2161794" y="2596263"/>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B050"/>
              </a:buClr>
              <a:buSzPts val="5400"/>
              <a:buFont typeface="Corbel"/>
              <a:buNone/>
            </a:pPr>
            <a:r>
              <a:rPr b="1" i="1" lang="cs-CZ" sz="5400">
                <a:solidFill>
                  <a:srgbClr val="00B050"/>
                </a:solidFill>
              </a:rPr>
              <a:t>Akutní perikarditida </a:t>
            </a:r>
            <a:endParaRPr b="1" i="1" sz="5400">
              <a:solidFill>
                <a:srgbClr val="00B05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7"/>
          <p:cNvSpPr txBox="1"/>
          <p:nvPr>
            <p:ph type="title"/>
          </p:nvPr>
        </p:nvSpPr>
        <p:spPr>
          <a:xfrm>
            <a:off x="1143000" y="271272"/>
            <a:ext cx="9875520" cy="13563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Frekvence</a:t>
            </a:r>
            <a:endParaRPr/>
          </a:p>
        </p:txBody>
      </p:sp>
      <p:sp>
        <p:nvSpPr>
          <p:cNvPr id="163" name="Google Shape;163;p7"/>
          <p:cNvSpPr txBox="1"/>
          <p:nvPr>
            <p:ph idx="1" type="body"/>
          </p:nvPr>
        </p:nvSpPr>
        <p:spPr>
          <a:xfrm>
            <a:off x="822960" y="1409890"/>
            <a:ext cx="4754880" cy="40233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240"/>
              <a:buNone/>
            </a:pPr>
            <a:r>
              <a:rPr lang="cs-CZ" sz="2800">
                <a:solidFill>
                  <a:srgbClr val="0070C0"/>
                </a:solidFill>
              </a:rPr>
              <a:t>Fyziologicky </a:t>
            </a:r>
            <a:r>
              <a:rPr b="1" lang="cs-CZ" sz="2800">
                <a:solidFill>
                  <a:srgbClr val="0070C0"/>
                </a:solidFill>
              </a:rPr>
              <a:t>60–90/min</a:t>
            </a:r>
            <a:endParaRPr/>
          </a:p>
          <a:p>
            <a:pPr indent="0" lvl="0" marL="0" rtl="0" algn="l">
              <a:lnSpc>
                <a:spcPct val="90000"/>
              </a:lnSpc>
              <a:spcBef>
                <a:spcPts val="1400"/>
              </a:spcBef>
              <a:spcAft>
                <a:spcPts val="0"/>
              </a:spcAft>
              <a:buSzPts val="1920"/>
              <a:buNone/>
            </a:pPr>
            <a:r>
              <a:rPr lang="cs-CZ" sz="2400"/>
              <a:t>Jiná: </a:t>
            </a:r>
            <a:endParaRPr/>
          </a:p>
          <a:p>
            <a:pPr indent="0" lvl="1" marL="457200" rtl="0" algn="l">
              <a:lnSpc>
                <a:spcPct val="90000"/>
              </a:lnSpc>
              <a:spcBef>
                <a:spcPts val="200"/>
              </a:spcBef>
              <a:spcAft>
                <a:spcPts val="0"/>
              </a:spcAft>
              <a:buSzPts val="1920"/>
              <a:buNone/>
            </a:pPr>
            <a:r>
              <a:rPr b="1" lang="cs-CZ" sz="2400"/>
              <a:t>Tachykardie</a:t>
            </a:r>
            <a:r>
              <a:rPr lang="cs-CZ" sz="2400"/>
              <a:t> &gt;90/min</a:t>
            </a:r>
            <a:endParaRPr/>
          </a:p>
          <a:p>
            <a:pPr indent="0" lvl="1" marL="457200" rtl="0" algn="l">
              <a:lnSpc>
                <a:spcPct val="90000"/>
              </a:lnSpc>
              <a:spcBef>
                <a:spcPts val="600"/>
              </a:spcBef>
              <a:spcAft>
                <a:spcPts val="0"/>
              </a:spcAft>
              <a:buSzPts val="1920"/>
              <a:buNone/>
            </a:pPr>
            <a:r>
              <a:rPr b="1" lang="cs-CZ" sz="2400"/>
              <a:t>Bradykardie</a:t>
            </a:r>
            <a:r>
              <a:rPr lang="cs-CZ" sz="2400"/>
              <a:t> &lt;60/min</a:t>
            </a:r>
            <a:endParaRPr/>
          </a:p>
          <a:p>
            <a:pPr indent="0" lvl="1" marL="457200" rtl="0" algn="l">
              <a:lnSpc>
                <a:spcPct val="90000"/>
              </a:lnSpc>
              <a:spcBef>
                <a:spcPts val="600"/>
              </a:spcBef>
              <a:spcAft>
                <a:spcPts val="0"/>
              </a:spcAft>
              <a:buSzPts val="2240"/>
              <a:buNone/>
            </a:pPr>
            <a:r>
              <a:t/>
            </a:r>
            <a:endParaRPr sz="2800"/>
          </a:p>
        </p:txBody>
      </p:sp>
      <p:pic>
        <p:nvPicPr>
          <p:cNvPr descr="http://www.stefajir.cz/files/SinusBradykardie.jpg" id="164" name="Google Shape;164;p7"/>
          <p:cNvPicPr preferRelativeResize="0"/>
          <p:nvPr>
            <p:ph idx="2" type="body"/>
          </p:nvPr>
        </p:nvPicPr>
        <p:blipFill rotWithShape="1">
          <a:blip r:embed="rId3">
            <a:alphaModFix/>
          </a:blip>
          <a:srcRect b="0" l="0" r="0" t="5570"/>
          <a:stretch/>
        </p:blipFill>
        <p:spPr>
          <a:xfrm>
            <a:off x="750051" y="3778255"/>
            <a:ext cx="6391412" cy="2407466"/>
          </a:xfrm>
          <a:prstGeom prst="rect">
            <a:avLst/>
          </a:prstGeom>
          <a:noFill/>
          <a:ln>
            <a:noFill/>
          </a:ln>
        </p:spPr>
      </p:pic>
      <p:pic>
        <p:nvPicPr>
          <p:cNvPr descr="http://www.stefajir.cz/files/SinusTachykardie.jpg" id="165" name="Google Shape;165;p7"/>
          <p:cNvPicPr preferRelativeResize="0"/>
          <p:nvPr/>
        </p:nvPicPr>
        <p:blipFill rotWithShape="1">
          <a:blip r:embed="rId4">
            <a:alphaModFix/>
          </a:blip>
          <a:srcRect b="0" l="0" r="0" t="0"/>
          <a:stretch/>
        </p:blipFill>
        <p:spPr>
          <a:xfrm>
            <a:off x="5576434" y="1342886"/>
            <a:ext cx="5964700" cy="2309190"/>
          </a:xfrm>
          <a:prstGeom prst="rect">
            <a:avLst/>
          </a:prstGeom>
          <a:noFill/>
          <a:ln>
            <a:noFill/>
          </a:ln>
        </p:spPr>
      </p:pic>
      <p:sp>
        <p:nvSpPr>
          <p:cNvPr id="166" name="Google Shape;166;p7"/>
          <p:cNvSpPr txBox="1"/>
          <p:nvPr/>
        </p:nvSpPr>
        <p:spPr>
          <a:xfrm>
            <a:off x="7446264" y="3953583"/>
            <a:ext cx="3922776" cy="1846659"/>
          </a:xfrm>
          <a:prstGeom prst="rect">
            <a:avLst/>
          </a:prstGeom>
          <a:solidFill>
            <a:srgbClr val="00B0F0"/>
          </a:solid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2400">
                <a:solidFill>
                  <a:schemeClr val="dk1"/>
                </a:solidFill>
                <a:latin typeface="Corbel"/>
                <a:ea typeface="Corbel"/>
                <a:cs typeface="Corbel"/>
                <a:sym typeface="Corbel"/>
              </a:rPr>
              <a:t>Jak zjistíme?</a:t>
            </a:r>
            <a:endParaRPr/>
          </a:p>
          <a:p>
            <a:pPr indent="-285750" lvl="0" marL="285750" marR="0" rtl="0" algn="l">
              <a:lnSpc>
                <a:spcPct val="150000"/>
              </a:lnSpc>
              <a:spcBef>
                <a:spcPts val="0"/>
              </a:spcBef>
              <a:spcAft>
                <a:spcPts val="0"/>
              </a:spcAft>
              <a:buClr>
                <a:schemeClr val="dk1"/>
              </a:buClr>
              <a:buSzPts val="2400"/>
              <a:buFont typeface="Arial"/>
              <a:buChar char="•"/>
            </a:pPr>
            <a:r>
              <a:rPr b="1" lang="cs-CZ" sz="2400">
                <a:solidFill>
                  <a:schemeClr val="dk1"/>
                </a:solidFill>
                <a:latin typeface="Corbel"/>
                <a:ea typeface="Corbel"/>
                <a:cs typeface="Corbel"/>
                <a:sym typeface="Corbel"/>
              </a:rPr>
              <a:t>300/velké čtverečky v 1RR </a:t>
            </a:r>
            <a:endParaRPr/>
          </a:p>
          <a:p>
            <a:pPr indent="-285750" lvl="0" marL="285750" marR="0" rtl="0" algn="l">
              <a:lnSpc>
                <a:spcPct val="150000"/>
              </a:lnSpc>
              <a:spcBef>
                <a:spcPts val="0"/>
              </a:spcBef>
              <a:spcAft>
                <a:spcPts val="0"/>
              </a:spcAft>
              <a:buClr>
                <a:schemeClr val="dk1"/>
              </a:buClr>
              <a:buSzPts val="1800"/>
              <a:buFont typeface="Arial"/>
              <a:buChar char="•"/>
            </a:pPr>
            <a:r>
              <a:rPr lang="cs-CZ" sz="1800">
                <a:solidFill>
                  <a:schemeClr val="dk1"/>
                </a:solidFill>
                <a:latin typeface="Corbel"/>
                <a:ea typeface="Corbel"/>
                <a:cs typeface="Corbel"/>
                <a:sym typeface="Corbel"/>
              </a:rPr>
              <a:t>EKG pravítko  </a:t>
            </a:r>
            <a:endParaRPr/>
          </a:p>
          <a:p>
            <a:pPr indent="-285750" lvl="0" marL="285750" marR="0" rtl="0" algn="l">
              <a:lnSpc>
                <a:spcPct val="150000"/>
              </a:lnSpc>
              <a:spcBef>
                <a:spcPts val="0"/>
              </a:spcBef>
              <a:spcAft>
                <a:spcPts val="0"/>
              </a:spcAft>
              <a:buClr>
                <a:schemeClr val="dk1"/>
              </a:buClr>
              <a:buSzPts val="1800"/>
              <a:buFont typeface="Arial"/>
              <a:buChar char="•"/>
            </a:pPr>
            <a:r>
              <a:rPr lang="cs-CZ" sz="1800">
                <a:solidFill>
                  <a:schemeClr val="dk1"/>
                </a:solidFill>
                <a:latin typeface="Corbel"/>
                <a:ea typeface="Corbel"/>
                <a:cs typeface="Corbel"/>
                <a:sym typeface="Corbel"/>
              </a:rPr>
              <a:t>přistroj</a:t>
            </a:r>
            <a:endParaRPr/>
          </a:p>
        </p:txBody>
      </p:sp>
      <p:cxnSp>
        <p:nvCxnSpPr>
          <p:cNvPr id="167" name="Google Shape;167;p7"/>
          <p:cNvCxnSpPr/>
          <p:nvPr/>
        </p:nvCxnSpPr>
        <p:spPr>
          <a:xfrm>
            <a:off x="4242816" y="2514600"/>
            <a:ext cx="896112" cy="0"/>
          </a:xfrm>
          <a:prstGeom prst="straightConnector1">
            <a:avLst/>
          </a:prstGeom>
          <a:noFill/>
          <a:ln cap="flat" cmpd="sng" w="19050">
            <a:solidFill>
              <a:schemeClr val="dk1"/>
            </a:solidFill>
            <a:prstDash val="solid"/>
            <a:round/>
            <a:headEnd len="sm" w="sm" type="none"/>
            <a:tailEnd len="med" w="med" type="triangle"/>
          </a:ln>
        </p:spPr>
      </p:cxnSp>
      <p:cxnSp>
        <p:nvCxnSpPr>
          <p:cNvPr id="168" name="Google Shape;168;p7"/>
          <p:cNvCxnSpPr/>
          <p:nvPr/>
        </p:nvCxnSpPr>
        <p:spPr>
          <a:xfrm>
            <a:off x="2395728" y="3085570"/>
            <a:ext cx="0" cy="671999"/>
          </a:xfrm>
          <a:prstGeom prst="straightConnector1">
            <a:avLst/>
          </a:prstGeom>
          <a:noFill/>
          <a:ln cap="flat" cmpd="sng" w="19050">
            <a:solidFill>
              <a:schemeClr val="dk1"/>
            </a:solidFill>
            <a:prstDash val="solid"/>
            <a:round/>
            <a:headEnd len="sm" w="sm" type="none"/>
            <a:tailEnd len="med" w="med" type="triangle"/>
          </a:ln>
        </p:spPr>
      </p:cxnSp>
      <p:sp>
        <p:nvSpPr>
          <p:cNvPr id="169" name="Google Shape;169;p7"/>
          <p:cNvSpPr txBox="1"/>
          <p:nvPr/>
        </p:nvSpPr>
        <p:spPr>
          <a:xfrm>
            <a:off x="838200" y="6311900"/>
            <a:ext cx="1001107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800">
                <a:solidFill>
                  <a:schemeClr val="accent6"/>
                </a:solidFill>
                <a:latin typeface="Corbel"/>
                <a:ea typeface="Corbel"/>
                <a:cs typeface="Corbel"/>
                <a:sym typeface="Corbel"/>
              </a:rPr>
              <a:t>Sinusová tachykardie - EKG | Medicína, nemoci, studium na 1. LF UK. Uvod | Medicína, nemoci, studium na 1. LF UK [online]. Copyright © 2011 MUDr. Jiř [cit. 17.05.2017]. Dostupné z: </a:t>
            </a:r>
            <a:r>
              <a:rPr i="1" lang="cs-CZ" sz="800" u="sng">
                <a:solidFill>
                  <a:schemeClr val="accent6"/>
                </a:solidFill>
                <a:latin typeface="Corbel"/>
                <a:ea typeface="Corbel"/>
                <a:cs typeface="Corbel"/>
                <a:sym typeface="Corbel"/>
                <a:hlinkClick r:id="rId5">
                  <a:extLst>
                    <a:ext uri="{A12FA001-AC4F-418D-AE19-62706E023703}">
                      <ahyp:hlinkClr val="tx"/>
                    </a:ext>
                  </a:extLst>
                </a:hlinkClick>
              </a:rPr>
              <a:t>http://www.stefajir.cz/?q=sinusova-tachykardie-ekg</a:t>
            </a:r>
            <a:endParaRPr i="1" sz="800" u="sng">
              <a:solidFill>
                <a:schemeClr val="accent6"/>
              </a:solidFill>
              <a:latin typeface="Corbel"/>
              <a:ea typeface="Corbel"/>
              <a:cs typeface="Corbel"/>
              <a:sym typeface="Corbel"/>
            </a:endParaRPr>
          </a:p>
          <a:p>
            <a:pPr indent="0" lvl="0" marL="0" marR="0" rtl="0" algn="l">
              <a:spcBef>
                <a:spcPts val="0"/>
              </a:spcBef>
              <a:spcAft>
                <a:spcPts val="0"/>
              </a:spcAft>
              <a:buNone/>
            </a:pPr>
            <a:r>
              <a:rPr i="1" lang="cs-CZ" sz="800">
                <a:solidFill>
                  <a:schemeClr val="accent6"/>
                </a:solidFill>
                <a:latin typeface="Corbel"/>
                <a:ea typeface="Corbel"/>
                <a:cs typeface="Corbel"/>
                <a:sym typeface="Corbel"/>
              </a:rPr>
              <a:t>Sinusová bradykardie - EKG | Medicína, nemoci, studium na 1. LF UK. Uvod | Medicína, nemoci, studium na 1. LF UK [online]. Copyright © 2011 MUDr. Jiř [cit. 17.05.2017]. Dostupné z: </a:t>
            </a:r>
            <a:r>
              <a:rPr i="1" lang="cs-CZ" sz="800" u="sng">
                <a:solidFill>
                  <a:schemeClr val="accent6"/>
                </a:solidFill>
                <a:latin typeface="Corbel"/>
                <a:ea typeface="Corbel"/>
                <a:cs typeface="Corbel"/>
                <a:sym typeface="Corbel"/>
                <a:hlinkClick r:id="rId6">
                  <a:extLst>
                    <a:ext uri="{A12FA001-AC4F-418D-AE19-62706E023703}">
                      <ahyp:hlinkClr val="tx"/>
                    </a:ext>
                  </a:extLst>
                </a:hlinkClick>
              </a:rPr>
              <a:t>http://www.stefajir.cz/?q=sinusova-bradykardie-ekg</a:t>
            </a:r>
            <a:endParaRPr i="1" sz="800">
              <a:solidFill>
                <a:schemeClr val="accent6"/>
              </a:solidFill>
              <a:latin typeface="Corbel"/>
              <a:ea typeface="Corbel"/>
              <a:cs typeface="Corbel"/>
              <a:sym typeface="Corbe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57"/>
          <p:cNvSpPr txBox="1"/>
          <p:nvPr>
            <p:ph type="title"/>
          </p:nvPr>
        </p:nvSpPr>
        <p:spPr>
          <a:xfrm>
            <a:off x="1143000" y="404707"/>
            <a:ext cx="9875520" cy="13563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Akutní perikarditida</a:t>
            </a:r>
            <a:endParaRPr i="1"/>
          </a:p>
        </p:txBody>
      </p:sp>
      <p:sp>
        <p:nvSpPr>
          <p:cNvPr id="794" name="Google Shape;794;p57"/>
          <p:cNvSpPr txBox="1"/>
          <p:nvPr>
            <p:ph idx="1" type="body"/>
          </p:nvPr>
        </p:nvSpPr>
        <p:spPr>
          <a:xfrm>
            <a:off x="1329269" y="1566333"/>
            <a:ext cx="9689252" cy="466513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760"/>
              <a:buNone/>
            </a:pPr>
            <a:r>
              <a:rPr i="1" lang="cs-CZ" u="sng"/>
              <a:t>Vyšetření</a:t>
            </a:r>
            <a:r>
              <a:rPr lang="cs-CZ"/>
              <a:t>: anamnéza, fyzikální vyšetření, ECHO</a:t>
            </a:r>
            <a:endParaRPr/>
          </a:p>
          <a:p>
            <a:pPr indent="0" lvl="0" marL="0" rtl="0" algn="l">
              <a:lnSpc>
                <a:spcPct val="90000"/>
              </a:lnSpc>
              <a:spcBef>
                <a:spcPts val="1400"/>
              </a:spcBef>
              <a:spcAft>
                <a:spcPts val="0"/>
              </a:spcAft>
              <a:buSzPts val="1760"/>
              <a:buNone/>
            </a:pPr>
            <a:r>
              <a:rPr i="1" lang="cs-CZ" u="sng"/>
              <a:t>Symptomy</a:t>
            </a:r>
            <a:r>
              <a:rPr lang="cs-CZ"/>
              <a:t>: bolest na hrudi, zhoršení v leže a při nádechu, kašel, horečka, vyčerpanost, podrážděnost </a:t>
            </a:r>
            <a:endParaRPr/>
          </a:p>
          <a:p>
            <a:pPr indent="0" lvl="0" marL="45720" rtl="0" algn="l">
              <a:lnSpc>
                <a:spcPct val="90000"/>
              </a:lnSpc>
              <a:spcBef>
                <a:spcPts val="1400"/>
              </a:spcBef>
              <a:spcAft>
                <a:spcPts val="0"/>
              </a:spcAft>
              <a:buSzPts val="960"/>
              <a:buNone/>
            </a:pPr>
            <a:r>
              <a:t/>
            </a:r>
            <a:endParaRPr sz="1200"/>
          </a:p>
          <a:p>
            <a:pPr indent="0" lvl="0" marL="45720" rtl="0" algn="l">
              <a:lnSpc>
                <a:spcPct val="90000"/>
              </a:lnSpc>
              <a:spcBef>
                <a:spcPts val="1400"/>
              </a:spcBef>
              <a:spcAft>
                <a:spcPts val="0"/>
              </a:spcAft>
              <a:buSzPts val="2240"/>
              <a:buNone/>
            </a:pPr>
            <a:r>
              <a:rPr lang="cs-CZ" sz="2800" u="sng"/>
              <a:t>Na EKG</a:t>
            </a:r>
            <a:r>
              <a:rPr lang="cs-CZ" sz="2800"/>
              <a:t>:</a:t>
            </a:r>
            <a:endParaRPr/>
          </a:p>
          <a:p>
            <a:pPr indent="-182880" lvl="0" marL="228600" rtl="0" algn="l">
              <a:lnSpc>
                <a:spcPct val="90000"/>
              </a:lnSpc>
              <a:spcBef>
                <a:spcPts val="1400"/>
              </a:spcBef>
              <a:spcAft>
                <a:spcPts val="0"/>
              </a:spcAft>
              <a:buSzPts val="1920"/>
              <a:buFont typeface="Noto Sans Symbols"/>
              <a:buChar char="→"/>
            </a:pPr>
            <a:r>
              <a:rPr lang="cs-CZ" sz="2400"/>
              <a:t>ve všech svodech </a:t>
            </a:r>
            <a:r>
              <a:rPr b="1" lang="cs-CZ" sz="2400"/>
              <a:t>kromě aVR a V1 </a:t>
            </a:r>
            <a:endParaRPr/>
          </a:p>
          <a:p>
            <a:pPr indent="0" lvl="2" marL="548640" rtl="0" algn="l">
              <a:lnSpc>
                <a:spcPct val="90000"/>
              </a:lnSpc>
              <a:spcBef>
                <a:spcPts val="200"/>
              </a:spcBef>
              <a:spcAft>
                <a:spcPts val="0"/>
              </a:spcAft>
              <a:buSzPts val="1600"/>
              <a:buNone/>
            </a:pPr>
            <a:r>
              <a:rPr lang="cs-CZ" sz="2000"/>
              <a:t>(v tych jsou naopak)</a:t>
            </a:r>
            <a:endParaRPr sz="2600"/>
          </a:p>
          <a:p>
            <a:pPr indent="-182880" lvl="0" marL="228600" rtl="0" algn="l">
              <a:lnSpc>
                <a:spcPct val="90000"/>
              </a:lnSpc>
              <a:spcBef>
                <a:spcPts val="1800"/>
              </a:spcBef>
              <a:spcAft>
                <a:spcPts val="0"/>
              </a:spcAft>
              <a:buSzPts val="2240"/>
              <a:buChar char="•"/>
            </a:pPr>
            <a:r>
              <a:rPr lang="cs-CZ" sz="2800"/>
              <a:t>mírné </a:t>
            </a:r>
            <a:r>
              <a:rPr b="1" lang="cs-CZ" sz="2800">
                <a:solidFill>
                  <a:srgbClr val="7030A0"/>
                </a:solidFill>
              </a:rPr>
              <a:t>ST elevace</a:t>
            </a:r>
            <a:endParaRPr/>
          </a:p>
          <a:p>
            <a:pPr indent="-182880" lvl="0" marL="228600" rtl="0" algn="l">
              <a:lnSpc>
                <a:spcPct val="90000"/>
              </a:lnSpc>
              <a:spcBef>
                <a:spcPts val="1400"/>
              </a:spcBef>
              <a:spcAft>
                <a:spcPts val="0"/>
              </a:spcAft>
              <a:buSzPts val="2240"/>
              <a:buChar char="•"/>
            </a:pPr>
            <a:r>
              <a:rPr lang="cs-CZ" sz="2800">
                <a:solidFill>
                  <a:srgbClr val="FF0000"/>
                </a:solidFill>
              </a:rPr>
              <a:t>deprese </a:t>
            </a:r>
            <a:r>
              <a:rPr b="1" lang="cs-CZ" sz="2800">
                <a:solidFill>
                  <a:srgbClr val="FF0000"/>
                </a:solidFill>
              </a:rPr>
              <a:t>PR </a:t>
            </a:r>
            <a:r>
              <a:rPr lang="cs-CZ" sz="2800"/>
              <a:t>segmentu</a:t>
            </a:r>
            <a:endParaRPr/>
          </a:p>
          <a:p>
            <a:pPr indent="-182880" lvl="0" marL="228600" rtl="0" algn="l">
              <a:lnSpc>
                <a:spcPct val="90000"/>
              </a:lnSpc>
              <a:spcBef>
                <a:spcPts val="1400"/>
              </a:spcBef>
              <a:spcAft>
                <a:spcPts val="0"/>
              </a:spcAft>
              <a:buSzPts val="2240"/>
              <a:buChar char="•"/>
            </a:pPr>
            <a:r>
              <a:rPr b="1" lang="cs-CZ" sz="2800"/>
              <a:t>inverze  T </a:t>
            </a:r>
            <a:r>
              <a:rPr lang="cs-CZ" sz="2800"/>
              <a:t>vlny po návratu úseku ST k zákl. linii</a:t>
            </a:r>
            <a:endParaRPr/>
          </a:p>
        </p:txBody>
      </p:sp>
      <p:pic>
        <p:nvPicPr>
          <p:cNvPr descr="ECG pericarditis PR depression and ST elevation in V5" id="795" name="Google Shape;795;p57"/>
          <p:cNvPicPr preferRelativeResize="0"/>
          <p:nvPr/>
        </p:nvPicPr>
        <p:blipFill rotWithShape="1">
          <a:blip r:embed="rId3">
            <a:alphaModFix/>
          </a:blip>
          <a:srcRect b="-304" l="-200" r="199" t="22704"/>
          <a:stretch/>
        </p:blipFill>
        <p:spPr>
          <a:xfrm>
            <a:off x="6827026" y="2922693"/>
            <a:ext cx="4551583" cy="2316111"/>
          </a:xfrm>
          <a:prstGeom prst="rect">
            <a:avLst/>
          </a:prstGeom>
          <a:noFill/>
          <a:ln>
            <a:noFill/>
          </a:ln>
        </p:spPr>
      </p:pic>
      <p:sp>
        <p:nvSpPr>
          <p:cNvPr id="796" name="Google Shape;796;p57"/>
          <p:cNvSpPr/>
          <p:nvPr/>
        </p:nvSpPr>
        <p:spPr>
          <a:xfrm>
            <a:off x="8561811" y="5267415"/>
            <a:ext cx="281679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800">
                <a:solidFill>
                  <a:srgbClr val="6E6E6E"/>
                </a:solidFill>
                <a:latin typeface="Corbel"/>
                <a:ea typeface="Corbel"/>
                <a:cs typeface="Corbel"/>
                <a:sym typeface="Corbel"/>
              </a:rPr>
              <a:t>https://litfl.com/wp-content/uploads/2018/08/V5-pericarditis.jpg</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58"/>
          <p:cNvSpPr txBox="1"/>
          <p:nvPr>
            <p:ph type="title"/>
          </p:nvPr>
        </p:nvSpPr>
        <p:spPr>
          <a:xfrm>
            <a:off x="1116008" y="364067"/>
            <a:ext cx="9875520" cy="13563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Diferenciální diagnostika od AIM</a:t>
            </a:r>
            <a:endParaRPr i="1"/>
          </a:p>
        </p:txBody>
      </p:sp>
      <p:sp>
        <p:nvSpPr>
          <p:cNvPr id="802" name="Google Shape;802;p58"/>
          <p:cNvSpPr txBox="1"/>
          <p:nvPr>
            <p:ph idx="1" type="body"/>
          </p:nvPr>
        </p:nvSpPr>
        <p:spPr>
          <a:xfrm>
            <a:off x="1380067" y="1720427"/>
            <a:ext cx="9939866" cy="2827864"/>
          </a:xfrm>
          <a:prstGeom prst="rect">
            <a:avLst/>
          </a:prstGeom>
          <a:noFill/>
          <a:ln>
            <a:noFill/>
          </a:ln>
        </p:spPr>
        <p:txBody>
          <a:bodyPr anchorCtr="0" anchor="t" bIns="45700" lIns="91425" spcFirstLastPara="1" rIns="91425" wrap="square" tIns="45700">
            <a:normAutofit/>
          </a:bodyPr>
          <a:lstStyle/>
          <a:p>
            <a:pPr indent="-457189" lvl="0" marL="457189" rtl="0" algn="l">
              <a:lnSpc>
                <a:spcPct val="100000"/>
              </a:lnSpc>
              <a:spcBef>
                <a:spcPts val="0"/>
              </a:spcBef>
              <a:spcAft>
                <a:spcPts val="0"/>
              </a:spcAft>
              <a:buSzPts val="2240"/>
              <a:buChar char="•"/>
            </a:pPr>
            <a:r>
              <a:rPr b="1" lang="cs-CZ" sz="2800">
                <a:solidFill>
                  <a:srgbClr val="FF00FF"/>
                </a:solidFill>
              </a:rPr>
              <a:t>difúzní</a:t>
            </a:r>
            <a:r>
              <a:rPr b="1" lang="cs-CZ" sz="2800"/>
              <a:t> změny </a:t>
            </a:r>
            <a:r>
              <a:rPr lang="cs-CZ" sz="2800"/>
              <a:t>ve všech svodech </a:t>
            </a:r>
            <a:endParaRPr/>
          </a:p>
          <a:p>
            <a:pPr indent="-457189" lvl="0" marL="457189" rtl="0" algn="l">
              <a:lnSpc>
                <a:spcPct val="100000"/>
              </a:lnSpc>
              <a:spcBef>
                <a:spcPts val="1400"/>
              </a:spcBef>
              <a:spcAft>
                <a:spcPts val="0"/>
              </a:spcAft>
              <a:buSzPts val="2240"/>
              <a:buChar char="•"/>
            </a:pPr>
            <a:r>
              <a:rPr b="1" lang="cs-CZ" sz="2800"/>
              <a:t>inverze vlny T  </a:t>
            </a:r>
            <a:r>
              <a:rPr b="1" lang="cs-CZ" sz="2800">
                <a:solidFill>
                  <a:srgbClr val="FF00FF"/>
                </a:solidFill>
              </a:rPr>
              <a:t>po návrate </a:t>
            </a:r>
            <a:r>
              <a:rPr lang="cs-CZ" sz="2800"/>
              <a:t>úseku ST k izoel. linii </a:t>
            </a:r>
            <a:endParaRPr/>
          </a:p>
          <a:p>
            <a:pPr indent="0" lvl="2" marL="502919" rtl="0" algn="l">
              <a:lnSpc>
                <a:spcPct val="100000"/>
              </a:lnSpc>
              <a:spcBef>
                <a:spcPts val="200"/>
              </a:spcBef>
              <a:spcAft>
                <a:spcPts val="0"/>
              </a:spcAft>
              <a:buSzPts val="1920"/>
              <a:buNone/>
            </a:pPr>
            <a:r>
              <a:rPr lang="cs-CZ" sz="2400"/>
              <a:t>× </a:t>
            </a:r>
            <a:r>
              <a:rPr i="1" lang="cs-CZ" sz="2400"/>
              <a:t>při AIM inverze vlny T </a:t>
            </a:r>
            <a:r>
              <a:rPr i="1" lang="cs-CZ" sz="2400" u="sng"/>
              <a:t>před</a:t>
            </a:r>
            <a:r>
              <a:rPr i="1" lang="cs-CZ" sz="2400"/>
              <a:t> návratem úseku ST k zákl. linii</a:t>
            </a:r>
            <a:endParaRPr/>
          </a:p>
          <a:p>
            <a:pPr indent="-457189" lvl="0" marL="457189" rtl="0" algn="l">
              <a:lnSpc>
                <a:spcPct val="100000"/>
              </a:lnSpc>
              <a:spcBef>
                <a:spcPts val="1800"/>
              </a:spcBef>
              <a:spcAft>
                <a:spcPts val="0"/>
              </a:spcAft>
              <a:buSzPts val="2240"/>
              <a:buChar char="•"/>
            </a:pPr>
            <a:r>
              <a:rPr b="1" lang="cs-CZ" sz="2800">
                <a:solidFill>
                  <a:srgbClr val="FF00FF"/>
                </a:solidFill>
              </a:rPr>
              <a:t>bez patologických Q</a:t>
            </a:r>
            <a:r>
              <a:rPr lang="cs-CZ" sz="2800">
                <a:solidFill>
                  <a:srgbClr val="FF00FF"/>
                </a:solidFill>
              </a:rPr>
              <a:t> kmitů  </a:t>
            </a:r>
            <a:endParaRPr sz="2800">
              <a:solidFill>
                <a:srgbClr val="FF0000"/>
              </a:solidFill>
            </a:endParaRPr>
          </a:p>
          <a:p>
            <a:pPr indent="-457189" lvl="0" marL="457189" rtl="0" algn="l">
              <a:lnSpc>
                <a:spcPct val="100000"/>
              </a:lnSpc>
              <a:spcBef>
                <a:spcPts val="1400"/>
              </a:spcBef>
              <a:spcAft>
                <a:spcPts val="0"/>
              </a:spcAft>
              <a:buSzPts val="2240"/>
              <a:buChar char="•"/>
            </a:pPr>
            <a:r>
              <a:rPr b="1" lang="cs-CZ" sz="2800"/>
              <a:t>PR interval </a:t>
            </a:r>
            <a:r>
              <a:rPr lang="cs-CZ" sz="2800"/>
              <a:t>někdy </a:t>
            </a:r>
            <a:r>
              <a:rPr b="1" lang="cs-CZ" sz="2800"/>
              <a:t>pokleslý</a:t>
            </a:r>
            <a:endParaRPr/>
          </a:p>
        </p:txBody>
      </p:sp>
      <p:pic>
        <p:nvPicPr>
          <p:cNvPr descr="VÃ½sledok vyhÄ¾adÃ¡vania obrÃ¡zkov pre dopyt pericarditis ecg" id="803" name="Google Shape;803;p58"/>
          <p:cNvPicPr preferRelativeResize="0"/>
          <p:nvPr/>
        </p:nvPicPr>
        <p:blipFill rotWithShape="1">
          <a:blip r:embed="rId3">
            <a:alphaModFix/>
          </a:blip>
          <a:srcRect b="0" l="0" r="0" t="0"/>
          <a:stretch/>
        </p:blipFill>
        <p:spPr>
          <a:xfrm>
            <a:off x="2987675" y="4706687"/>
            <a:ext cx="6132186" cy="1712384"/>
          </a:xfrm>
          <a:prstGeom prst="rect">
            <a:avLst/>
          </a:prstGeom>
          <a:noFill/>
          <a:ln>
            <a:noFill/>
          </a:ln>
        </p:spPr>
      </p:pic>
      <p:sp>
        <p:nvSpPr>
          <p:cNvPr id="804" name="Google Shape;804;p58"/>
          <p:cNvSpPr/>
          <p:nvPr/>
        </p:nvSpPr>
        <p:spPr>
          <a:xfrm>
            <a:off x="3048000" y="6386211"/>
            <a:ext cx="6096000"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cs-CZ" sz="800">
                <a:solidFill>
                  <a:srgbClr val="6E6E6E"/>
                </a:solidFill>
                <a:latin typeface="Corbel"/>
                <a:ea typeface="Corbel"/>
                <a:cs typeface="Corbel"/>
                <a:sym typeface="Corbel"/>
              </a:rPr>
              <a:t>https://epomedicine.com/wp-content/uploads/2014/03/Pericarditis-ECG-stages.jpg</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pic>
        <p:nvPicPr>
          <p:cNvPr descr="Výsledok vyhľadávania obrázkov pre dopyt calcemia ekg" id="809" name="Google Shape;809;p59"/>
          <p:cNvPicPr preferRelativeResize="0"/>
          <p:nvPr/>
        </p:nvPicPr>
        <p:blipFill rotWithShape="1">
          <a:blip r:embed="rId3">
            <a:alphaModFix/>
          </a:blip>
          <a:srcRect b="-1" l="3785" r="0" t="15527"/>
          <a:stretch/>
        </p:blipFill>
        <p:spPr>
          <a:xfrm>
            <a:off x="2872277" y="2240281"/>
            <a:ext cx="6429151" cy="4207193"/>
          </a:xfrm>
          <a:prstGeom prst="rect">
            <a:avLst/>
          </a:prstGeom>
          <a:noFill/>
          <a:ln>
            <a:noFill/>
          </a:ln>
        </p:spPr>
      </p:pic>
      <p:sp>
        <p:nvSpPr>
          <p:cNvPr id="810" name="Google Shape;810;p59"/>
          <p:cNvSpPr txBox="1"/>
          <p:nvPr>
            <p:ph type="title"/>
          </p:nvPr>
        </p:nvSpPr>
        <p:spPr>
          <a:xfrm>
            <a:off x="2143502" y="612014"/>
            <a:ext cx="7886700" cy="162826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B050"/>
              </a:buClr>
              <a:buSzPts val="5400"/>
              <a:buFont typeface="Corbel"/>
              <a:buNone/>
            </a:pPr>
            <a:r>
              <a:rPr b="1" i="1" lang="cs-CZ" sz="5400">
                <a:solidFill>
                  <a:srgbClr val="00B050"/>
                </a:solidFill>
              </a:rPr>
              <a:t>Projevy iontových dysbalancí na EKG</a:t>
            </a:r>
            <a:endParaRPr/>
          </a:p>
        </p:txBody>
      </p:sp>
      <p:sp>
        <p:nvSpPr>
          <p:cNvPr id="811" name="Google Shape;811;p59"/>
          <p:cNvSpPr txBox="1"/>
          <p:nvPr/>
        </p:nvSpPr>
        <p:spPr>
          <a:xfrm>
            <a:off x="8162540" y="6372521"/>
            <a:ext cx="3735323" cy="198396"/>
          </a:xfrm>
          <a:prstGeom prst="rect">
            <a:avLst/>
          </a:prstGeom>
          <a:noFill/>
          <a:ln>
            <a:noFill/>
          </a:ln>
        </p:spPr>
        <p:txBody>
          <a:bodyPr anchorCtr="0" anchor="t" bIns="45700" lIns="91425" spcFirstLastPara="1" rIns="91425" wrap="square" tIns="45700">
            <a:normAutofit lnSpcReduction="10000"/>
          </a:bodyPr>
          <a:lstStyle/>
          <a:p>
            <a:pPr indent="0" lvl="0" marL="0" marR="0" rtl="0" algn="r">
              <a:lnSpc>
                <a:spcPct val="90000"/>
              </a:lnSpc>
              <a:spcBef>
                <a:spcPts val="0"/>
              </a:spcBef>
              <a:spcAft>
                <a:spcPts val="0"/>
              </a:spcAft>
              <a:buClr>
                <a:srgbClr val="6E6E6E"/>
              </a:buClr>
              <a:buSzPts val="800"/>
              <a:buFont typeface="Arial"/>
              <a:buNone/>
            </a:pPr>
            <a:r>
              <a:rPr i="1" lang="cs-CZ" sz="800">
                <a:solidFill>
                  <a:srgbClr val="6E6E6E"/>
                </a:solidFill>
                <a:latin typeface="Corbel"/>
                <a:ea typeface="Corbel"/>
                <a:cs typeface="Corbel"/>
                <a:sym typeface="Corbel"/>
              </a:rPr>
              <a:t>http://www.ecgclass.co.uk/2013/11/hypercalcemia-and-ecg.html</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g2cf527ae286_0_46"/>
          <p:cNvSpPr txBox="1"/>
          <p:nvPr>
            <p:ph type="title"/>
          </p:nvPr>
        </p:nvSpPr>
        <p:spPr>
          <a:xfrm>
            <a:off x="1143000" y="609600"/>
            <a:ext cx="9875400" cy="1356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pic>
        <p:nvPicPr>
          <p:cNvPr id="818" name="Google Shape;818;g2cf527ae286_0_46"/>
          <p:cNvPicPr preferRelativeResize="0"/>
          <p:nvPr/>
        </p:nvPicPr>
        <p:blipFill>
          <a:blip r:embed="rId3">
            <a:alphaModFix/>
          </a:blip>
          <a:stretch>
            <a:fillRect/>
          </a:stretch>
        </p:blipFill>
        <p:spPr>
          <a:xfrm>
            <a:off x="2453713" y="697287"/>
            <a:ext cx="7284576" cy="546342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60"/>
          <p:cNvSpPr txBox="1"/>
          <p:nvPr>
            <p:ph type="title"/>
          </p:nvPr>
        </p:nvSpPr>
        <p:spPr>
          <a:xfrm>
            <a:off x="1143000" y="469265"/>
            <a:ext cx="9875520" cy="13563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Hyperkalemie</a:t>
            </a:r>
            <a:r>
              <a:rPr b="1" lang="cs-CZ"/>
              <a:t> </a:t>
            </a:r>
            <a:endParaRPr/>
          </a:p>
        </p:txBody>
      </p:sp>
      <p:sp>
        <p:nvSpPr>
          <p:cNvPr id="824" name="Google Shape;824;p60"/>
          <p:cNvSpPr txBox="1"/>
          <p:nvPr>
            <p:ph idx="1" type="body"/>
          </p:nvPr>
        </p:nvSpPr>
        <p:spPr>
          <a:xfrm>
            <a:off x="1253067" y="1825625"/>
            <a:ext cx="9765453" cy="4657471"/>
          </a:xfrm>
          <a:prstGeom prst="rect">
            <a:avLst/>
          </a:prstGeom>
          <a:noFill/>
          <a:ln>
            <a:noFill/>
          </a:ln>
        </p:spPr>
        <p:txBody>
          <a:bodyPr anchorCtr="0" anchor="t" bIns="45700" lIns="91425" spcFirstLastPara="1" rIns="91425" wrap="square" tIns="45700">
            <a:normAutofit/>
          </a:bodyPr>
          <a:lstStyle/>
          <a:p>
            <a:pPr indent="0" lvl="0" marL="45720" rtl="0" algn="l">
              <a:lnSpc>
                <a:spcPct val="100000"/>
              </a:lnSpc>
              <a:spcBef>
                <a:spcPts val="0"/>
              </a:spcBef>
              <a:spcAft>
                <a:spcPts val="0"/>
              </a:spcAft>
              <a:buSzPts val="2240"/>
              <a:buNone/>
            </a:pPr>
            <a:r>
              <a:rPr lang="cs-CZ" sz="2800"/>
              <a:t>K</a:t>
            </a:r>
            <a:r>
              <a:rPr baseline="30000" lang="cs-CZ" sz="2800"/>
              <a:t>+</a:t>
            </a:r>
            <a:r>
              <a:rPr lang="cs-CZ" sz="2800"/>
              <a:t> v plazmě </a:t>
            </a:r>
            <a:r>
              <a:rPr b="1" lang="cs-CZ" sz="2800">
                <a:solidFill>
                  <a:srgbClr val="FF0000"/>
                </a:solidFill>
              </a:rPr>
              <a:t>&gt; 5,5 mmol/l</a:t>
            </a:r>
            <a:endParaRPr b="1" sz="2800">
              <a:solidFill>
                <a:srgbClr val="FF0000"/>
              </a:solidFill>
            </a:endParaRPr>
          </a:p>
          <a:p>
            <a:pPr indent="0" lvl="0" marL="45720" rtl="0" algn="l">
              <a:lnSpc>
                <a:spcPct val="100000"/>
              </a:lnSpc>
              <a:spcBef>
                <a:spcPts val="1400"/>
              </a:spcBef>
              <a:spcAft>
                <a:spcPts val="0"/>
              </a:spcAft>
              <a:buSzPts val="1760"/>
              <a:buNone/>
            </a:pPr>
            <a:r>
              <a:rPr lang="cs-CZ"/>
              <a:t>Na EKG:</a:t>
            </a:r>
            <a:endParaRPr/>
          </a:p>
          <a:p>
            <a:pPr indent="-342900" lvl="1" marL="800100" rtl="0" algn="l">
              <a:lnSpc>
                <a:spcPct val="100000"/>
              </a:lnSpc>
              <a:spcBef>
                <a:spcPts val="200"/>
              </a:spcBef>
              <a:spcAft>
                <a:spcPts val="0"/>
              </a:spcAft>
              <a:buSzPts val="2240"/>
              <a:buFont typeface="Corbel"/>
              <a:buAutoNum type="arabicPeriod"/>
            </a:pPr>
            <a:r>
              <a:rPr lang="cs-CZ" sz="2800" u="sng"/>
              <a:t>ve všech svodech </a:t>
            </a:r>
            <a:r>
              <a:rPr b="1" lang="cs-CZ" sz="2800"/>
              <a:t>zahrocování vln T </a:t>
            </a:r>
            <a:r>
              <a:rPr lang="cs-CZ"/>
              <a:t>(pozn. hrotnaté T vlny u AIM – jen svody nad infarktem!)</a:t>
            </a:r>
            <a:endParaRPr/>
          </a:p>
          <a:p>
            <a:pPr indent="-342900" lvl="1" marL="800100" rtl="0" algn="l">
              <a:lnSpc>
                <a:spcPct val="100000"/>
              </a:lnSpc>
              <a:spcBef>
                <a:spcPts val="600"/>
              </a:spcBef>
              <a:spcAft>
                <a:spcPts val="0"/>
              </a:spcAft>
              <a:buSzPts val="2240"/>
              <a:buFont typeface="Corbel"/>
              <a:buAutoNum type="arabicPeriod"/>
            </a:pPr>
            <a:r>
              <a:rPr b="1" lang="cs-CZ" sz="2800"/>
              <a:t>prodlužování </a:t>
            </a:r>
            <a:r>
              <a:rPr lang="cs-CZ" sz="2800"/>
              <a:t>intervalu </a:t>
            </a:r>
            <a:r>
              <a:rPr b="1" lang="cs-CZ" sz="2800"/>
              <a:t>PR </a:t>
            </a:r>
            <a:r>
              <a:rPr lang="cs-CZ" sz="2800"/>
              <a:t>a  </a:t>
            </a:r>
            <a:r>
              <a:rPr b="1" lang="cs-CZ" sz="2800"/>
              <a:t>oploštění </a:t>
            </a:r>
            <a:r>
              <a:rPr lang="cs-CZ" sz="2800"/>
              <a:t>vlny</a:t>
            </a:r>
            <a:r>
              <a:rPr b="1" lang="cs-CZ" sz="2800"/>
              <a:t> P </a:t>
            </a:r>
            <a:endParaRPr/>
          </a:p>
          <a:p>
            <a:pPr indent="-342900" lvl="1" marL="800100" rtl="0" algn="l">
              <a:lnSpc>
                <a:spcPct val="100000"/>
              </a:lnSpc>
              <a:spcBef>
                <a:spcPts val="600"/>
              </a:spcBef>
              <a:spcAft>
                <a:spcPts val="0"/>
              </a:spcAft>
              <a:buSzPts val="2240"/>
              <a:buFont typeface="Corbel"/>
              <a:buAutoNum type="arabicPeriod"/>
            </a:pPr>
            <a:r>
              <a:rPr b="1" lang="cs-CZ" sz="2800"/>
              <a:t>rozšíření QRS </a:t>
            </a:r>
            <a:r>
              <a:rPr lang="cs-CZ" sz="2800"/>
              <a:t>a postupné splynutí s vlnou T </a:t>
            </a:r>
            <a:r>
              <a:rPr b="1" lang="cs-CZ" sz="2800">
                <a:solidFill>
                  <a:srgbClr val="FF00FF"/>
                </a:solidFill>
              </a:rPr>
              <a:t>(riziko fibrilace komor!)</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pic>
        <p:nvPicPr>
          <p:cNvPr descr="hyperkalemia6" id="829" name="Google Shape;829;p61"/>
          <p:cNvPicPr preferRelativeResize="0"/>
          <p:nvPr/>
        </p:nvPicPr>
        <p:blipFill rotWithShape="1">
          <a:blip r:embed="rId3">
            <a:alphaModFix/>
          </a:blip>
          <a:srcRect b="0" l="0" r="0" t="8533"/>
          <a:stretch/>
        </p:blipFill>
        <p:spPr>
          <a:xfrm>
            <a:off x="2184400" y="319613"/>
            <a:ext cx="7789333" cy="6318715"/>
          </a:xfrm>
          <a:prstGeom prst="rect">
            <a:avLst/>
          </a:prstGeom>
          <a:noFill/>
          <a:ln>
            <a:noFill/>
          </a:ln>
        </p:spPr>
      </p:pic>
      <p:sp>
        <p:nvSpPr>
          <p:cNvPr id="830" name="Google Shape;830;p61"/>
          <p:cNvSpPr txBox="1"/>
          <p:nvPr/>
        </p:nvSpPr>
        <p:spPr>
          <a:xfrm>
            <a:off x="558800" y="4284133"/>
            <a:ext cx="2602441" cy="971495"/>
          </a:xfrm>
          <a:prstGeom prst="rect">
            <a:avLst/>
          </a:prstGeom>
          <a:solidFill>
            <a:srgbClr val="F1F0AF"/>
          </a:solidFill>
          <a:ln cap="flat" cmpd="sng" w="10000">
            <a:solidFill>
              <a:schemeClr val="accent5"/>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Corbel"/>
              <a:buNone/>
            </a:pPr>
            <a:r>
              <a:rPr b="1" lang="cs-CZ" sz="2400">
                <a:solidFill>
                  <a:schemeClr val="dk1"/>
                </a:solidFill>
                <a:latin typeface="Corbel"/>
                <a:ea typeface="Corbel"/>
                <a:cs typeface="Corbel"/>
                <a:sym typeface="Corbel"/>
              </a:rPr>
              <a:t>1. zahrocování vlny T </a:t>
            </a:r>
            <a:endParaRPr/>
          </a:p>
        </p:txBody>
      </p:sp>
      <p:sp>
        <p:nvSpPr>
          <p:cNvPr id="831" name="Google Shape;831;p61"/>
          <p:cNvSpPr txBox="1"/>
          <p:nvPr/>
        </p:nvSpPr>
        <p:spPr>
          <a:xfrm>
            <a:off x="8957733" y="3191933"/>
            <a:ext cx="2819400" cy="1187493"/>
          </a:xfrm>
          <a:prstGeom prst="rect">
            <a:avLst/>
          </a:prstGeom>
          <a:solidFill>
            <a:srgbClr val="FFCDA5"/>
          </a:solidFill>
          <a:ln cap="flat" cmpd="sng" w="10000">
            <a:solidFill>
              <a:schemeClr val="accent3"/>
            </a:solidFill>
            <a:prstDash val="solid"/>
            <a:round/>
            <a:headEnd len="sm" w="sm" type="none"/>
            <a:tailEnd len="sm" w="sm" type="none"/>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Corbel"/>
              <a:buNone/>
            </a:pPr>
            <a:r>
              <a:rPr b="1" lang="cs-CZ" sz="2400">
                <a:solidFill>
                  <a:schemeClr val="dk1"/>
                </a:solidFill>
                <a:latin typeface="Corbel"/>
                <a:ea typeface="Corbel"/>
                <a:cs typeface="Corbel"/>
                <a:sym typeface="Corbel"/>
              </a:rPr>
              <a:t>2. oploštění vlny P, prodlužování intervalu PR</a:t>
            </a:r>
            <a:endParaRPr/>
          </a:p>
        </p:txBody>
      </p:sp>
      <p:sp>
        <p:nvSpPr>
          <p:cNvPr id="832" name="Google Shape;832;p61"/>
          <p:cNvSpPr txBox="1"/>
          <p:nvPr/>
        </p:nvSpPr>
        <p:spPr>
          <a:xfrm>
            <a:off x="558801" y="2607733"/>
            <a:ext cx="2602440" cy="1095861"/>
          </a:xfrm>
          <a:prstGeom prst="rect">
            <a:avLst/>
          </a:prstGeom>
          <a:solidFill>
            <a:srgbClr val="F6B1AA"/>
          </a:solidFill>
          <a:ln cap="flat" cmpd="sng" w="10000">
            <a:solidFill>
              <a:schemeClr val="accent2"/>
            </a:solidFill>
            <a:prstDash val="solid"/>
            <a:round/>
            <a:headEnd len="sm" w="sm" type="none"/>
            <a:tailEnd len="sm" w="sm" type="none"/>
          </a:ln>
        </p:spPr>
        <p:txBody>
          <a:bodyPr anchorCtr="0" anchor="ctr" bIns="45700" lIns="91425" spcFirstLastPara="1" rIns="91425" wrap="square" tIns="45700">
            <a:normAutofit fontScale="97500"/>
          </a:bodyPr>
          <a:lstStyle/>
          <a:p>
            <a:pPr indent="0" lvl="0" marL="0" marR="0" rtl="0" algn="ctr">
              <a:lnSpc>
                <a:spcPct val="90000"/>
              </a:lnSpc>
              <a:spcBef>
                <a:spcPts val="0"/>
              </a:spcBef>
              <a:spcAft>
                <a:spcPts val="0"/>
              </a:spcAft>
              <a:buClr>
                <a:schemeClr val="dk1"/>
              </a:buClr>
              <a:buSzPct val="100000"/>
              <a:buFont typeface="Corbel"/>
              <a:buNone/>
            </a:pPr>
            <a:r>
              <a:rPr b="1" lang="cs-CZ" sz="2400">
                <a:solidFill>
                  <a:schemeClr val="dk1"/>
                </a:solidFill>
                <a:latin typeface="Corbel"/>
                <a:ea typeface="Corbel"/>
                <a:cs typeface="Corbel"/>
                <a:sym typeface="Corbel"/>
              </a:rPr>
              <a:t>3. rozšíření QRS, splynutí s vlnou T</a:t>
            </a:r>
            <a:endParaRPr/>
          </a:p>
        </p:txBody>
      </p:sp>
      <p:sp>
        <p:nvSpPr>
          <p:cNvPr id="833" name="Google Shape;833;p61"/>
          <p:cNvSpPr txBox="1"/>
          <p:nvPr/>
        </p:nvSpPr>
        <p:spPr>
          <a:xfrm>
            <a:off x="7383547" y="6391441"/>
            <a:ext cx="4581144" cy="246887"/>
          </a:xfrm>
          <a:prstGeom prst="rect">
            <a:avLst/>
          </a:prstGeom>
          <a:noFill/>
          <a:ln>
            <a:noFill/>
          </a:ln>
        </p:spPr>
        <p:txBody>
          <a:bodyPr anchorCtr="0" anchor="t" bIns="45700" lIns="91425" spcFirstLastPara="1" rIns="91425" wrap="square" tIns="45700">
            <a:normAutofit/>
          </a:bodyPr>
          <a:lstStyle/>
          <a:p>
            <a:pPr indent="0" lvl="0" marL="0" marR="0" rtl="0" algn="r">
              <a:lnSpc>
                <a:spcPct val="90000"/>
              </a:lnSpc>
              <a:spcBef>
                <a:spcPts val="0"/>
              </a:spcBef>
              <a:spcAft>
                <a:spcPts val="0"/>
              </a:spcAft>
              <a:buClr>
                <a:srgbClr val="6E6E6E"/>
              </a:buClr>
              <a:buSzPts val="800"/>
              <a:buFont typeface="Arial"/>
              <a:buNone/>
            </a:pPr>
            <a:r>
              <a:rPr i="1" lang="cs-CZ" sz="800">
                <a:solidFill>
                  <a:srgbClr val="6E6E6E"/>
                </a:solidFill>
                <a:latin typeface="Corbel"/>
                <a:ea typeface="Corbel"/>
                <a:cs typeface="Corbel"/>
                <a:sym typeface="Corbel"/>
              </a:rPr>
              <a:t>https://acadoodle.com/articles/5-ecg-changes-of-hyperkalemia-you-need-to-know</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62"/>
          <p:cNvSpPr txBox="1"/>
          <p:nvPr>
            <p:ph type="title"/>
          </p:nvPr>
        </p:nvSpPr>
        <p:spPr>
          <a:xfrm>
            <a:off x="2152650" y="497713"/>
            <a:ext cx="7886700" cy="125149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Hypokalemie</a:t>
            </a:r>
            <a:endParaRPr i="1" sz="4800"/>
          </a:p>
        </p:txBody>
      </p:sp>
      <p:sp>
        <p:nvSpPr>
          <p:cNvPr id="839" name="Google Shape;839;p62"/>
          <p:cNvSpPr txBox="1"/>
          <p:nvPr>
            <p:ph idx="1" type="body"/>
          </p:nvPr>
        </p:nvSpPr>
        <p:spPr>
          <a:xfrm>
            <a:off x="1094317" y="1779691"/>
            <a:ext cx="5001683" cy="4647013"/>
          </a:xfrm>
          <a:prstGeom prst="rect">
            <a:avLst/>
          </a:prstGeom>
          <a:noFill/>
          <a:ln>
            <a:noFill/>
          </a:ln>
        </p:spPr>
        <p:txBody>
          <a:bodyPr anchorCtr="0" anchor="t" bIns="45700" lIns="91425" spcFirstLastPara="1" rIns="91425" wrap="square" tIns="45700">
            <a:normAutofit/>
          </a:bodyPr>
          <a:lstStyle/>
          <a:p>
            <a:pPr indent="0" lvl="0" marL="45720" rtl="0" algn="l">
              <a:lnSpc>
                <a:spcPct val="150000"/>
              </a:lnSpc>
              <a:spcBef>
                <a:spcPts val="0"/>
              </a:spcBef>
              <a:spcAft>
                <a:spcPts val="0"/>
              </a:spcAft>
              <a:buSzPts val="2240"/>
              <a:buNone/>
            </a:pPr>
            <a:r>
              <a:rPr lang="cs-CZ" sz="2800"/>
              <a:t>K</a:t>
            </a:r>
            <a:r>
              <a:rPr baseline="30000" lang="cs-CZ" sz="2800"/>
              <a:t>+</a:t>
            </a:r>
            <a:r>
              <a:rPr lang="cs-CZ" sz="2800"/>
              <a:t> v plazme </a:t>
            </a:r>
            <a:r>
              <a:rPr b="1" lang="cs-CZ" sz="2800">
                <a:solidFill>
                  <a:srgbClr val="FF0000"/>
                </a:solidFill>
              </a:rPr>
              <a:t>&lt; 3,5 mmol/l</a:t>
            </a:r>
            <a:endParaRPr b="1" sz="2800">
              <a:solidFill>
                <a:srgbClr val="FF0000"/>
              </a:solidFill>
            </a:endParaRPr>
          </a:p>
          <a:p>
            <a:pPr indent="0" lvl="0" marL="45720" rtl="0" algn="l">
              <a:lnSpc>
                <a:spcPct val="100000"/>
              </a:lnSpc>
              <a:spcBef>
                <a:spcPts val="1400"/>
              </a:spcBef>
              <a:spcAft>
                <a:spcPts val="0"/>
              </a:spcAft>
              <a:buSzPts val="1760"/>
              <a:buNone/>
            </a:pPr>
            <a:r>
              <a:rPr lang="cs-CZ"/>
              <a:t>Na EKG (NE v konkrétním pořadí):</a:t>
            </a:r>
            <a:endParaRPr/>
          </a:p>
          <a:p>
            <a:pPr indent="-182880" lvl="1" marL="457200" rtl="0" algn="l">
              <a:lnSpc>
                <a:spcPct val="100000"/>
              </a:lnSpc>
              <a:spcBef>
                <a:spcPts val="200"/>
              </a:spcBef>
              <a:spcAft>
                <a:spcPts val="0"/>
              </a:spcAft>
              <a:buSzPts val="2240"/>
              <a:buFont typeface="Noto Sans Symbols"/>
              <a:buChar char="▪"/>
            </a:pPr>
            <a:r>
              <a:rPr lang="cs-CZ" sz="2800"/>
              <a:t>deprese segmentu ST</a:t>
            </a:r>
            <a:endParaRPr/>
          </a:p>
          <a:p>
            <a:pPr indent="-182880" lvl="1" marL="457200" rtl="0" algn="l">
              <a:lnSpc>
                <a:spcPct val="100000"/>
              </a:lnSpc>
              <a:spcBef>
                <a:spcPts val="600"/>
              </a:spcBef>
              <a:spcAft>
                <a:spcPts val="0"/>
              </a:spcAft>
              <a:buSzPts val="2240"/>
              <a:buFont typeface="Noto Sans Symbols"/>
              <a:buChar char="▪"/>
            </a:pPr>
            <a:r>
              <a:rPr lang="cs-CZ" sz="2800"/>
              <a:t>oploštění vlny T</a:t>
            </a:r>
            <a:endParaRPr/>
          </a:p>
          <a:p>
            <a:pPr indent="-182880" lvl="1" marL="457200" rtl="0" algn="l">
              <a:lnSpc>
                <a:spcPct val="100000"/>
              </a:lnSpc>
              <a:spcBef>
                <a:spcPts val="600"/>
              </a:spcBef>
              <a:spcAft>
                <a:spcPts val="0"/>
              </a:spcAft>
              <a:buSzPts val="2240"/>
              <a:buFont typeface="Noto Sans Symbols"/>
              <a:buChar char="▪"/>
            </a:pPr>
            <a:r>
              <a:rPr lang="cs-CZ" sz="2800"/>
              <a:t>vznik vlny U</a:t>
            </a:r>
            <a:endParaRPr/>
          </a:p>
          <a:p>
            <a:pPr indent="0" lvl="0" marL="45720" rtl="0" algn="l">
              <a:lnSpc>
                <a:spcPct val="150000"/>
              </a:lnSpc>
              <a:spcBef>
                <a:spcPts val="1800"/>
              </a:spcBef>
              <a:spcAft>
                <a:spcPts val="0"/>
              </a:spcAft>
              <a:buSzPts val="1760"/>
              <a:buNone/>
            </a:pPr>
            <a:r>
              <a:rPr b="1" lang="cs-CZ"/>
              <a:t>„vlna U“ </a:t>
            </a:r>
            <a:r>
              <a:rPr lang="cs-CZ"/>
              <a:t>= objevuje se po vlně T</a:t>
            </a:r>
            <a:endParaRPr/>
          </a:p>
        </p:txBody>
      </p:sp>
      <p:pic>
        <p:nvPicPr>
          <p:cNvPr descr="https://coreem.net/content/uploads/2015/05/EKG-Changes-Rosens.png" id="840" name="Google Shape;840;p62"/>
          <p:cNvPicPr preferRelativeResize="0"/>
          <p:nvPr/>
        </p:nvPicPr>
        <p:blipFill rotWithShape="1">
          <a:blip r:embed="rId3">
            <a:alphaModFix/>
          </a:blip>
          <a:srcRect b="0" l="0" r="0" t="0"/>
          <a:stretch/>
        </p:blipFill>
        <p:spPr>
          <a:xfrm>
            <a:off x="5582608" y="1749212"/>
            <a:ext cx="5500258" cy="3630170"/>
          </a:xfrm>
          <a:prstGeom prst="rect">
            <a:avLst/>
          </a:prstGeom>
          <a:noFill/>
          <a:ln>
            <a:noFill/>
          </a:ln>
        </p:spPr>
      </p:pic>
      <p:sp>
        <p:nvSpPr>
          <p:cNvPr id="841" name="Google Shape;841;p62"/>
          <p:cNvSpPr txBox="1"/>
          <p:nvPr/>
        </p:nvSpPr>
        <p:spPr>
          <a:xfrm>
            <a:off x="8693996" y="5379382"/>
            <a:ext cx="2388870" cy="233171"/>
          </a:xfrm>
          <a:prstGeom prst="rect">
            <a:avLst/>
          </a:prstGeom>
          <a:noFill/>
          <a:ln>
            <a:noFill/>
          </a:ln>
        </p:spPr>
        <p:txBody>
          <a:bodyPr anchorCtr="0" anchor="t" bIns="45700" lIns="91425" spcFirstLastPara="1" rIns="91425" wrap="square" tIns="45700">
            <a:normAutofit/>
          </a:bodyPr>
          <a:lstStyle/>
          <a:p>
            <a:pPr indent="0" lvl="0" marL="0" marR="0" rtl="0" algn="r">
              <a:lnSpc>
                <a:spcPct val="90000"/>
              </a:lnSpc>
              <a:spcBef>
                <a:spcPts val="0"/>
              </a:spcBef>
              <a:spcAft>
                <a:spcPts val="0"/>
              </a:spcAft>
              <a:buClr>
                <a:srgbClr val="6E6E6E"/>
              </a:buClr>
              <a:buSzPts val="900"/>
              <a:buFont typeface="Arial"/>
              <a:buNone/>
            </a:pPr>
            <a:r>
              <a:rPr i="1" lang="cs-CZ" sz="900">
                <a:solidFill>
                  <a:srgbClr val="6E6E6E"/>
                </a:solidFill>
                <a:latin typeface="Corbel"/>
                <a:ea typeface="Corbel"/>
                <a:cs typeface="Corbel"/>
                <a:sym typeface="Corbel"/>
              </a:rPr>
              <a:t>https://coreem.net/core/hypokalemia/</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g2cf527ae286_0_53"/>
          <p:cNvSpPr txBox="1"/>
          <p:nvPr>
            <p:ph type="title"/>
          </p:nvPr>
        </p:nvSpPr>
        <p:spPr>
          <a:xfrm>
            <a:off x="1143000" y="609600"/>
            <a:ext cx="9875400" cy="1356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848" name="Google Shape;848;g2cf527ae286_0_53"/>
          <p:cNvSpPr txBox="1"/>
          <p:nvPr>
            <p:ph idx="1" type="body"/>
          </p:nvPr>
        </p:nvSpPr>
        <p:spPr>
          <a:xfrm>
            <a:off x="1143000" y="2057400"/>
            <a:ext cx="9873000" cy="40386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t/>
            </a:r>
            <a:endParaRPr/>
          </a:p>
        </p:txBody>
      </p:sp>
      <p:pic>
        <p:nvPicPr>
          <p:cNvPr id="849" name="Google Shape;849;g2cf527ae286_0_53"/>
          <p:cNvPicPr preferRelativeResize="0"/>
          <p:nvPr/>
        </p:nvPicPr>
        <p:blipFill>
          <a:blip r:embed="rId3">
            <a:alphaModFix/>
          </a:blip>
          <a:stretch>
            <a:fillRect/>
          </a:stretch>
        </p:blipFill>
        <p:spPr>
          <a:xfrm>
            <a:off x="987713" y="1645775"/>
            <a:ext cx="10183576" cy="371887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g2cf527ae286_0_62"/>
          <p:cNvSpPr txBox="1"/>
          <p:nvPr>
            <p:ph type="title"/>
          </p:nvPr>
        </p:nvSpPr>
        <p:spPr>
          <a:xfrm>
            <a:off x="1143000" y="609600"/>
            <a:ext cx="9875400" cy="1356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856" name="Google Shape;856;g2cf527ae286_0_62"/>
          <p:cNvSpPr txBox="1"/>
          <p:nvPr>
            <p:ph idx="1" type="body"/>
          </p:nvPr>
        </p:nvSpPr>
        <p:spPr>
          <a:xfrm>
            <a:off x="1143000" y="2057400"/>
            <a:ext cx="9873000" cy="40386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t/>
            </a:r>
            <a:endParaRPr/>
          </a:p>
        </p:txBody>
      </p:sp>
      <p:pic>
        <p:nvPicPr>
          <p:cNvPr id="857" name="Google Shape;857;g2cf527ae286_0_62"/>
          <p:cNvPicPr preferRelativeResize="0"/>
          <p:nvPr/>
        </p:nvPicPr>
        <p:blipFill>
          <a:blip r:embed="rId3">
            <a:alphaModFix/>
          </a:blip>
          <a:stretch>
            <a:fillRect/>
          </a:stretch>
        </p:blipFill>
        <p:spPr>
          <a:xfrm>
            <a:off x="2105250" y="678525"/>
            <a:ext cx="8342475" cy="56051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63"/>
          <p:cNvSpPr txBox="1"/>
          <p:nvPr>
            <p:ph type="title"/>
          </p:nvPr>
        </p:nvSpPr>
        <p:spPr>
          <a:xfrm>
            <a:off x="2152650" y="365126"/>
            <a:ext cx="7886700" cy="111359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Abnormální hladiny kalcia</a:t>
            </a:r>
            <a:endParaRPr/>
          </a:p>
        </p:txBody>
      </p:sp>
      <p:sp>
        <p:nvSpPr>
          <p:cNvPr id="864" name="Google Shape;864;p63"/>
          <p:cNvSpPr txBox="1"/>
          <p:nvPr>
            <p:ph idx="1" type="body"/>
          </p:nvPr>
        </p:nvSpPr>
        <p:spPr>
          <a:xfrm>
            <a:off x="2152650" y="1548384"/>
            <a:ext cx="8278283" cy="1948348"/>
          </a:xfrm>
          <a:prstGeom prst="rect">
            <a:avLst/>
          </a:prstGeom>
          <a:noFill/>
          <a:ln>
            <a:noFill/>
          </a:ln>
        </p:spPr>
        <p:txBody>
          <a:bodyPr anchorCtr="0" anchor="t" bIns="45700" lIns="91425" spcFirstLastPara="1" rIns="91425" wrap="square" tIns="45700">
            <a:normAutofit/>
          </a:bodyPr>
          <a:lstStyle/>
          <a:p>
            <a:pPr indent="-182880" lvl="0" marL="228600" rtl="0" algn="l">
              <a:lnSpc>
                <a:spcPct val="90000"/>
              </a:lnSpc>
              <a:spcBef>
                <a:spcPts val="0"/>
              </a:spcBef>
              <a:spcAft>
                <a:spcPts val="0"/>
              </a:spcAft>
              <a:buSzPts val="1920"/>
              <a:buChar char="•"/>
            </a:pPr>
            <a:r>
              <a:rPr lang="cs-CZ" sz="2400"/>
              <a:t>ovlivňují především </a:t>
            </a:r>
            <a:r>
              <a:rPr b="1" lang="cs-CZ" sz="2400"/>
              <a:t>QT interval</a:t>
            </a:r>
            <a:endParaRPr/>
          </a:p>
          <a:p>
            <a:pPr indent="-182880" lvl="0" marL="228600" rtl="0" algn="l">
              <a:lnSpc>
                <a:spcPct val="90000"/>
              </a:lnSpc>
              <a:spcBef>
                <a:spcPts val="1400"/>
              </a:spcBef>
              <a:spcAft>
                <a:spcPts val="0"/>
              </a:spcAft>
              <a:buSzPts val="1920"/>
              <a:buChar char="•"/>
            </a:pPr>
            <a:r>
              <a:rPr b="1" lang="cs-CZ" sz="2400">
                <a:solidFill>
                  <a:srgbClr val="00B050"/>
                </a:solidFill>
              </a:rPr>
              <a:t>HYPO</a:t>
            </a:r>
            <a:r>
              <a:rPr lang="cs-CZ" sz="2400"/>
              <a:t>kalcémi (Ca2+ </a:t>
            </a:r>
            <a:r>
              <a:rPr b="1" lang="cs-CZ" sz="2400">
                <a:solidFill>
                  <a:srgbClr val="FF0000"/>
                </a:solidFill>
              </a:rPr>
              <a:t>&lt; 2,14 mmol/l</a:t>
            </a:r>
            <a:r>
              <a:rPr lang="cs-CZ" sz="2400"/>
              <a:t>) </a:t>
            </a:r>
            <a:r>
              <a:rPr lang="cs-CZ" sz="2400" u="sng">
                <a:solidFill>
                  <a:srgbClr val="00B050"/>
                </a:solidFill>
              </a:rPr>
              <a:t>prodlužuje</a:t>
            </a:r>
            <a:r>
              <a:rPr lang="cs-CZ" sz="2400"/>
              <a:t> interval QT </a:t>
            </a:r>
            <a:endParaRPr/>
          </a:p>
          <a:p>
            <a:pPr indent="0" lvl="4" marL="1097280" rtl="0" algn="l">
              <a:lnSpc>
                <a:spcPct val="90000"/>
              </a:lnSpc>
              <a:spcBef>
                <a:spcPts val="200"/>
              </a:spcBef>
              <a:spcAft>
                <a:spcPts val="0"/>
              </a:spcAft>
              <a:buSzPts val="1920"/>
              <a:buNone/>
            </a:pPr>
            <a:r>
              <a:rPr i="1" lang="cs-CZ" sz="2400">
                <a:solidFill>
                  <a:srgbClr val="FF0000"/>
                </a:solidFill>
              </a:rPr>
              <a:t>(</a:t>
            </a:r>
            <a:r>
              <a:rPr lang="cs-CZ" sz="2400">
                <a:solidFill>
                  <a:srgbClr val="FF0000"/>
                </a:solidFill>
              </a:rPr>
              <a:t>Riziko: </a:t>
            </a:r>
            <a:r>
              <a:rPr i="1" lang="cs-CZ" sz="2400">
                <a:solidFill>
                  <a:srgbClr val="FF0000"/>
                </a:solidFill>
              </a:rPr>
              <a:t>Torsades de pointes)</a:t>
            </a:r>
            <a:endParaRPr/>
          </a:p>
          <a:p>
            <a:pPr indent="-182880" lvl="0" marL="228600" rtl="0" algn="l">
              <a:lnSpc>
                <a:spcPct val="90000"/>
              </a:lnSpc>
              <a:spcBef>
                <a:spcPts val="1800"/>
              </a:spcBef>
              <a:spcAft>
                <a:spcPts val="0"/>
              </a:spcAft>
              <a:buSzPts val="1920"/>
              <a:buChar char="•"/>
            </a:pPr>
            <a:r>
              <a:rPr b="1" lang="cs-CZ" sz="2400">
                <a:solidFill>
                  <a:srgbClr val="FFC000"/>
                </a:solidFill>
              </a:rPr>
              <a:t>HYPER</a:t>
            </a:r>
            <a:r>
              <a:rPr lang="cs-CZ" sz="2400"/>
              <a:t>kalcémie (Ca2+ </a:t>
            </a:r>
            <a:r>
              <a:rPr b="1" lang="cs-CZ" sz="2400">
                <a:solidFill>
                  <a:srgbClr val="FF0000"/>
                </a:solidFill>
              </a:rPr>
              <a:t>&gt; 2,8 mmol/l</a:t>
            </a:r>
            <a:r>
              <a:rPr lang="cs-CZ" sz="2400"/>
              <a:t>) </a:t>
            </a:r>
            <a:r>
              <a:rPr lang="cs-CZ" sz="2400" u="sng">
                <a:solidFill>
                  <a:srgbClr val="FFC000"/>
                </a:solidFill>
              </a:rPr>
              <a:t>zkracuje</a:t>
            </a:r>
            <a:r>
              <a:rPr lang="cs-CZ" sz="2400">
                <a:solidFill>
                  <a:srgbClr val="FFC000"/>
                </a:solidFill>
              </a:rPr>
              <a:t> </a:t>
            </a:r>
            <a:r>
              <a:rPr lang="cs-CZ" sz="2400"/>
              <a:t>interval QT</a:t>
            </a:r>
            <a:endParaRPr/>
          </a:p>
          <a:p>
            <a:pPr indent="0" lvl="0" marL="0" rtl="0" algn="l">
              <a:lnSpc>
                <a:spcPct val="90000"/>
              </a:lnSpc>
              <a:spcBef>
                <a:spcPts val="1400"/>
              </a:spcBef>
              <a:spcAft>
                <a:spcPts val="0"/>
              </a:spcAft>
              <a:buSzPts val="1920"/>
              <a:buNone/>
            </a:pPr>
            <a:r>
              <a:t/>
            </a:r>
            <a:endParaRPr sz="2400"/>
          </a:p>
        </p:txBody>
      </p:sp>
      <p:pic>
        <p:nvPicPr>
          <p:cNvPr descr="https://5minuteconsult.com/data/GbosContainer/49/m_50741_c082_f15.jpeg" id="865" name="Google Shape;865;p63"/>
          <p:cNvPicPr preferRelativeResize="0"/>
          <p:nvPr/>
        </p:nvPicPr>
        <p:blipFill rotWithShape="1">
          <a:blip r:embed="rId3">
            <a:alphaModFix/>
          </a:blip>
          <a:srcRect b="0" l="0" r="0" t="0"/>
          <a:stretch/>
        </p:blipFill>
        <p:spPr>
          <a:xfrm>
            <a:off x="1702762" y="3684534"/>
            <a:ext cx="8728171" cy="2719161"/>
          </a:xfrm>
          <a:prstGeom prst="rect">
            <a:avLst/>
          </a:prstGeom>
          <a:noFill/>
          <a:ln>
            <a:noFill/>
          </a:ln>
        </p:spPr>
      </p:pic>
      <p:sp>
        <p:nvSpPr>
          <p:cNvPr id="866" name="Google Shape;866;p63"/>
          <p:cNvSpPr/>
          <p:nvPr/>
        </p:nvSpPr>
        <p:spPr>
          <a:xfrm>
            <a:off x="7162800" y="3479800"/>
            <a:ext cx="3708400" cy="3083795"/>
          </a:xfrm>
          <a:prstGeom prst="ellipse">
            <a:avLst/>
          </a:prstGeom>
          <a:noFill/>
          <a:ln cap="flat" cmpd="sng" w="1905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000"/>
              </a:solidFill>
              <a:latin typeface="Corbel"/>
              <a:ea typeface="Corbel"/>
              <a:cs typeface="Corbel"/>
              <a:sym typeface="Corbel"/>
            </a:endParaRPr>
          </a:p>
        </p:txBody>
      </p:sp>
      <p:sp>
        <p:nvSpPr>
          <p:cNvPr id="867" name="Google Shape;867;p63"/>
          <p:cNvSpPr/>
          <p:nvPr/>
        </p:nvSpPr>
        <p:spPr>
          <a:xfrm>
            <a:off x="1583267" y="3566396"/>
            <a:ext cx="2878666" cy="2997200"/>
          </a:xfrm>
          <a:prstGeom prst="ellipse">
            <a:avLst/>
          </a:prstGeom>
          <a:no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000"/>
              </a:solidFill>
              <a:latin typeface="Corbel"/>
              <a:ea typeface="Corbel"/>
              <a:cs typeface="Corbel"/>
              <a:sym typeface="Corbel"/>
            </a:endParaRPr>
          </a:p>
        </p:txBody>
      </p:sp>
      <p:sp>
        <p:nvSpPr>
          <p:cNvPr id="868" name="Google Shape;868;p63"/>
          <p:cNvSpPr txBox="1"/>
          <p:nvPr/>
        </p:nvSpPr>
        <p:spPr>
          <a:xfrm>
            <a:off x="3448812" y="6403695"/>
            <a:ext cx="5294376" cy="311246"/>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A5A5A5"/>
              </a:buClr>
              <a:buSzPts val="800"/>
              <a:buFont typeface="Arial"/>
              <a:buNone/>
            </a:pPr>
            <a:r>
              <a:rPr i="1" lang="cs-CZ" sz="800">
                <a:solidFill>
                  <a:srgbClr val="A5A5A5"/>
                </a:solidFill>
                <a:latin typeface="Corbel"/>
                <a:ea typeface="Corbel"/>
                <a:cs typeface="Corbel"/>
                <a:sym typeface="Corbel"/>
              </a:rPr>
              <a:t>https://5minuteconsult.com/collectioncontent/1-151819/diseases-and-conditions/long-qt-interval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descr="http://www.stefajir.cz/files/EKG09.06.2014.jpg" id="175" name="Google Shape;175;p8"/>
          <p:cNvPicPr preferRelativeResize="0"/>
          <p:nvPr>
            <p:ph idx="1" type="body"/>
          </p:nvPr>
        </p:nvPicPr>
        <p:blipFill rotWithShape="1">
          <a:blip r:embed="rId3">
            <a:alphaModFix/>
          </a:blip>
          <a:srcRect b="0" l="0" r="0" t="8095"/>
          <a:stretch/>
        </p:blipFill>
        <p:spPr>
          <a:xfrm>
            <a:off x="1666917" y="283465"/>
            <a:ext cx="8858166" cy="6037938"/>
          </a:xfrm>
          <a:prstGeom prst="rect">
            <a:avLst/>
          </a:prstGeom>
          <a:noFill/>
          <a:ln>
            <a:noFill/>
          </a:ln>
        </p:spPr>
      </p:pic>
      <p:sp>
        <p:nvSpPr>
          <p:cNvPr id="176" name="Google Shape;176;p8"/>
          <p:cNvSpPr txBox="1"/>
          <p:nvPr>
            <p:ph type="title"/>
          </p:nvPr>
        </p:nvSpPr>
        <p:spPr>
          <a:xfrm>
            <a:off x="8638032" y="1453896"/>
            <a:ext cx="2343912" cy="1014984"/>
          </a:xfrm>
          <a:prstGeom prst="rect">
            <a:avLst/>
          </a:prstGeom>
          <a:solidFill>
            <a:srgbClr val="92D05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Font typeface="Corbel"/>
              <a:buNone/>
            </a:pPr>
            <a:r>
              <a:rPr lang="cs-CZ" sz="3200"/>
              <a:t>Jaká je frekvence?</a:t>
            </a:r>
            <a:endParaRPr/>
          </a:p>
        </p:txBody>
      </p:sp>
      <p:sp>
        <p:nvSpPr>
          <p:cNvPr id="177" name="Google Shape;177;p8"/>
          <p:cNvSpPr txBox="1"/>
          <p:nvPr/>
        </p:nvSpPr>
        <p:spPr>
          <a:xfrm>
            <a:off x="1666917" y="6386522"/>
            <a:ext cx="8858166"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800">
                <a:solidFill>
                  <a:schemeClr val="accent6"/>
                </a:solidFill>
                <a:latin typeface="Corbel"/>
                <a:ea typeface="Corbel"/>
                <a:cs typeface="Corbel"/>
                <a:sym typeface="Corbel"/>
              </a:rPr>
              <a:t>EKG z praxe 36 | Medicína, nemoci, studium na 1. LF UK. Uvod | Medicína, nemoci, studium na 1. LF UK [online]. Copyright © 2011 MUDr. Jiř [cit. 17.05.2017]. Dostupné z: </a:t>
            </a:r>
            <a:r>
              <a:rPr i="1" lang="cs-CZ" sz="800" u="sng">
                <a:solidFill>
                  <a:schemeClr val="accent6"/>
                </a:solidFill>
                <a:latin typeface="Corbel"/>
                <a:ea typeface="Corbel"/>
                <a:cs typeface="Corbel"/>
                <a:sym typeface="Corbel"/>
                <a:hlinkClick r:id="rId4">
                  <a:extLst>
                    <a:ext uri="{A12FA001-AC4F-418D-AE19-62706E023703}">
                      <ahyp:hlinkClr val="tx"/>
                    </a:ext>
                  </a:extLst>
                </a:hlinkClick>
              </a:rPr>
              <a:t>http://www.stefajir.cz/?q=ekg-z-praxe-36</a:t>
            </a:r>
            <a:endParaRPr i="1" sz="800">
              <a:solidFill>
                <a:schemeClr val="accent6"/>
              </a:solidFill>
              <a:latin typeface="Corbel"/>
              <a:ea typeface="Corbel"/>
              <a:cs typeface="Corbel"/>
              <a:sym typeface="Corbe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g2cf527ae286_0_91"/>
          <p:cNvSpPr txBox="1"/>
          <p:nvPr>
            <p:ph type="title"/>
          </p:nvPr>
        </p:nvSpPr>
        <p:spPr>
          <a:xfrm>
            <a:off x="1143000" y="609600"/>
            <a:ext cx="9875400" cy="1356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HyperCa</a:t>
            </a:r>
            <a:r>
              <a:rPr baseline="30000" lang="cs-CZ"/>
              <a:t>2+</a:t>
            </a:r>
            <a:endParaRPr baseline="30000"/>
          </a:p>
        </p:txBody>
      </p:sp>
      <p:sp>
        <p:nvSpPr>
          <p:cNvPr id="875" name="Google Shape;875;g2cf527ae286_0_91"/>
          <p:cNvSpPr txBox="1"/>
          <p:nvPr>
            <p:ph idx="1" type="body"/>
          </p:nvPr>
        </p:nvSpPr>
        <p:spPr>
          <a:xfrm>
            <a:off x="1143000" y="2057400"/>
            <a:ext cx="9873000" cy="4038600"/>
          </a:xfrm>
          <a:prstGeom prst="rect">
            <a:avLst/>
          </a:prstGeom>
        </p:spPr>
        <p:txBody>
          <a:bodyPr anchorCtr="0" anchor="t" bIns="45700" lIns="91425" spcFirstLastPara="1" rIns="91425" wrap="square" tIns="45700">
            <a:normAutofit/>
          </a:bodyPr>
          <a:lstStyle/>
          <a:p>
            <a:pPr indent="-298450" lvl="0" marL="457200" rtl="0" algn="l">
              <a:lnSpc>
                <a:spcPct val="115000"/>
              </a:lnSpc>
              <a:spcBef>
                <a:spcPts val="1200"/>
              </a:spcBef>
              <a:spcAft>
                <a:spcPts val="0"/>
              </a:spcAft>
              <a:buSzPts val="1100"/>
              <a:buFont typeface="Arial"/>
              <a:buChar char="●"/>
            </a:pPr>
            <a:r>
              <a:rPr lang="cs-CZ"/>
              <a:t>Hyperparathyroidismus? </a:t>
            </a:r>
            <a:endParaRPr/>
          </a:p>
          <a:p>
            <a:pPr indent="-298450" lvl="0" marL="457200" rtl="0" algn="l">
              <a:lnSpc>
                <a:spcPct val="115000"/>
              </a:lnSpc>
              <a:spcBef>
                <a:spcPts val="0"/>
              </a:spcBef>
              <a:spcAft>
                <a:spcPts val="0"/>
              </a:spcAft>
              <a:buSzPts val="1100"/>
              <a:buFont typeface="Arial"/>
              <a:buChar char="●"/>
            </a:pPr>
            <a:r>
              <a:rPr lang="cs-CZ"/>
              <a:t>Myelom</a:t>
            </a:r>
            <a:endParaRPr/>
          </a:p>
          <a:p>
            <a:pPr indent="-298450" lvl="0" marL="457200" rtl="0" algn="l">
              <a:lnSpc>
                <a:spcPct val="115000"/>
              </a:lnSpc>
              <a:spcBef>
                <a:spcPts val="0"/>
              </a:spcBef>
              <a:spcAft>
                <a:spcPts val="0"/>
              </a:spcAft>
              <a:buSzPts val="1100"/>
              <a:buFont typeface="Arial"/>
              <a:buChar char="●"/>
            </a:pPr>
            <a:r>
              <a:rPr lang="cs-CZ"/>
              <a:t>Kostní metastázy</a:t>
            </a:r>
            <a:endParaRPr/>
          </a:p>
          <a:p>
            <a:pPr indent="-298450" lvl="0" marL="457200" rtl="0" algn="l">
              <a:lnSpc>
                <a:spcPct val="115000"/>
              </a:lnSpc>
              <a:spcBef>
                <a:spcPts val="0"/>
              </a:spcBef>
              <a:spcAft>
                <a:spcPts val="0"/>
              </a:spcAft>
              <a:buSzPts val="1100"/>
              <a:buFont typeface="Arial"/>
              <a:buChar char="●"/>
            </a:pPr>
            <a:r>
              <a:rPr lang="cs-CZ"/>
              <a:t>Paraneoplastické sy.</a:t>
            </a:r>
            <a:endParaRPr/>
          </a:p>
          <a:p>
            <a:pPr indent="-298450" lvl="0" marL="457200" rtl="0" algn="l">
              <a:lnSpc>
                <a:spcPct val="115000"/>
              </a:lnSpc>
              <a:spcBef>
                <a:spcPts val="0"/>
              </a:spcBef>
              <a:spcAft>
                <a:spcPts val="0"/>
              </a:spcAft>
              <a:buSzPts val="1100"/>
              <a:buFont typeface="Arial"/>
              <a:buChar char="●"/>
            </a:pPr>
            <a:r>
              <a:rPr lang="cs-CZ"/>
              <a:t>Sarkoidóza</a:t>
            </a:r>
            <a:endParaRPr/>
          </a:p>
          <a:p>
            <a:pPr indent="-298450" lvl="0" marL="457200" rtl="0" algn="l">
              <a:lnSpc>
                <a:spcPct val="115000"/>
              </a:lnSpc>
              <a:spcBef>
                <a:spcPts val="0"/>
              </a:spcBef>
              <a:spcAft>
                <a:spcPts val="0"/>
              </a:spcAft>
              <a:buSzPts val="1100"/>
              <a:buFont typeface="Arial"/>
              <a:buChar char="●"/>
            </a:pPr>
            <a:r>
              <a:rPr lang="cs-CZ"/>
              <a:t>Nadbytok vitamin D (iatrogenní)</a:t>
            </a:r>
            <a:endParaRPr/>
          </a:p>
          <a:p>
            <a:pPr indent="0" lvl="0" marL="0" rtl="0" algn="l">
              <a:spcBef>
                <a:spcPts val="1400"/>
              </a:spcBef>
              <a:spcAft>
                <a:spcPts val="0"/>
              </a:spcAft>
              <a:buNone/>
            </a:pPr>
            <a:r>
              <a:t/>
            </a:r>
            <a:endParaRPr/>
          </a:p>
        </p:txBody>
      </p:sp>
      <p:pic>
        <p:nvPicPr>
          <p:cNvPr id="876" name="Google Shape;876;g2cf527ae286_0_91"/>
          <p:cNvPicPr preferRelativeResize="0"/>
          <p:nvPr/>
        </p:nvPicPr>
        <p:blipFill>
          <a:blip r:embed="rId3">
            <a:alphaModFix/>
          </a:blip>
          <a:stretch>
            <a:fillRect/>
          </a:stretch>
        </p:blipFill>
        <p:spPr>
          <a:xfrm>
            <a:off x="7554474" y="553949"/>
            <a:ext cx="3463925" cy="54378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g2cf527ae286_0_84"/>
          <p:cNvSpPr txBox="1"/>
          <p:nvPr>
            <p:ph type="title"/>
          </p:nvPr>
        </p:nvSpPr>
        <p:spPr>
          <a:xfrm>
            <a:off x="1143000" y="609600"/>
            <a:ext cx="9875400" cy="1356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883" name="Google Shape;883;g2cf527ae286_0_84"/>
          <p:cNvSpPr txBox="1"/>
          <p:nvPr>
            <p:ph idx="1" type="body"/>
          </p:nvPr>
        </p:nvSpPr>
        <p:spPr>
          <a:xfrm>
            <a:off x="1143000" y="2057400"/>
            <a:ext cx="9873000" cy="40386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t/>
            </a:r>
            <a:endParaRPr/>
          </a:p>
        </p:txBody>
      </p:sp>
      <p:pic>
        <p:nvPicPr>
          <p:cNvPr id="884" name="Google Shape;884;g2cf527ae286_0_84"/>
          <p:cNvPicPr preferRelativeResize="0"/>
          <p:nvPr/>
        </p:nvPicPr>
        <p:blipFill>
          <a:blip r:embed="rId3">
            <a:alphaModFix/>
          </a:blip>
          <a:stretch>
            <a:fillRect/>
          </a:stretch>
        </p:blipFill>
        <p:spPr>
          <a:xfrm>
            <a:off x="1403400" y="655548"/>
            <a:ext cx="9704976" cy="573402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g2cf527ae286_0_70"/>
          <p:cNvSpPr txBox="1"/>
          <p:nvPr>
            <p:ph type="title"/>
          </p:nvPr>
        </p:nvSpPr>
        <p:spPr>
          <a:xfrm>
            <a:off x="901775" y="371125"/>
            <a:ext cx="9875400" cy="1356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Osbornove (J) vlny</a:t>
            </a:r>
            <a:endParaRPr/>
          </a:p>
        </p:txBody>
      </p:sp>
      <p:sp>
        <p:nvSpPr>
          <p:cNvPr id="891" name="Google Shape;891;g2cf527ae286_0_70"/>
          <p:cNvSpPr txBox="1"/>
          <p:nvPr>
            <p:ph idx="1" type="body"/>
          </p:nvPr>
        </p:nvSpPr>
        <p:spPr>
          <a:xfrm>
            <a:off x="1143000" y="2057400"/>
            <a:ext cx="9873000" cy="40386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t/>
            </a:r>
            <a:endParaRPr/>
          </a:p>
        </p:txBody>
      </p:sp>
      <p:pic>
        <p:nvPicPr>
          <p:cNvPr id="892" name="Google Shape;892;g2cf527ae286_0_70"/>
          <p:cNvPicPr preferRelativeResize="0"/>
          <p:nvPr/>
        </p:nvPicPr>
        <p:blipFill>
          <a:blip r:embed="rId3">
            <a:alphaModFix/>
          </a:blip>
          <a:stretch>
            <a:fillRect/>
          </a:stretch>
        </p:blipFill>
        <p:spPr>
          <a:xfrm>
            <a:off x="2722500" y="1463225"/>
            <a:ext cx="9121024" cy="5130574"/>
          </a:xfrm>
          <a:prstGeom prst="rect">
            <a:avLst/>
          </a:prstGeom>
          <a:noFill/>
          <a:ln>
            <a:noFill/>
          </a:ln>
        </p:spPr>
      </p:pic>
      <p:sp>
        <p:nvSpPr>
          <p:cNvPr id="893" name="Google Shape;893;g2cf527ae286_0_70"/>
          <p:cNvSpPr txBox="1"/>
          <p:nvPr/>
        </p:nvSpPr>
        <p:spPr>
          <a:xfrm>
            <a:off x="2906350" y="2802950"/>
            <a:ext cx="3331500" cy="15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cs-CZ" sz="2200">
                <a:solidFill>
                  <a:schemeClr val="lt1"/>
                </a:solidFill>
                <a:latin typeface="Corbel"/>
                <a:ea typeface="Corbel"/>
                <a:cs typeface="Corbel"/>
                <a:sym typeface="Corbel"/>
              </a:rPr>
              <a:t>You know, I´m something of a ECG master myself</a:t>
            </a:r>
            <a:endParaRPr b="1" i="1" sz="2200">
              <a:solidFill>
                <a:schemeClr val="lt1"/>
              </a:solidFill>
              <a:latin typeface="Corbel"/>
              <a:ea typeface="Corbel"/>
              <a:cs typeface="Corbel"/>
              <a:sym typeface="Corbe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64"/>
          <p:cNvSpPr txBox="1"/>
          <p:nvPr>
            <p:ph type="title"/>
          </p:nvPr>
        </p:nvSpPr>
        <p:spPr>
          <a:xfrm>
            <a:off x="1092200" y="2455333"/>
            <a:ext cx="9867053" cy="13563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B050"/>
              </a:buClr>
              <a:buSzPts val="6600"/>
              <a:buFont typeface="Corbel"/>
              <a:buNone/>
            </a:pPr>
            <a:r>
              <a:rPr b="1" i="1" lang="cs-CZ" sz="6600">
                <a:solidFill>
                  <a:srgbClr val="00B050"/>
                </a:solidFill>
              </a:rPr>
              <a:t>Plicní embolie</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65"/>
          <p:cNvSpPr txBox="1"/>
          <p:nvPr>
            <p:ph idx="1" type="body"/>
          </p:nvPr>
        </p:nvSpPr>
        <p:spPr>
          <a:xfrm>
            <a:off x="1210733" y="1347021"/>
            <a:ext cx="9228667" cy="4743814"/>
          </a:xfrm>
          <a:prstGeom prst="rect">
            <a:avLst/>
          </a:prstGeom>
          <a:noFill/>
          <a:ln>
            <a:noFill/>
          </a:ln>
        </p:spPr>
        <p:txBody>
          <a:bodyPr anchorCtr="0" anchor="t" bIns="45700" lIns="91425" spcFirstLastPara="1" rIns="91425" wrap="square" tIns="45700">
            <a:normAutofit/>
          </a:bodyPr>
          <a:lstStyle/>
          <a:p>
            <a:pPr indent="-182880" lvl="0" marL="228600" rtl="0" algn="l">
              <a:lnSpc>
                <a:spcPct val="90000"/>
              </a:lnSpc>
              <a:spcBef>
                <a:spcPts val="0"/>
              </a:spcBef>
              <a:spcAft>
                <a:spcPts val="0"/>
              </a:spcAft>
              <a:buSzPts val="1920"/>
              <a:buChar char="•"/>
            </a:pPr>
            <a:r>
              <a:rPr lang="cs-CZ" sz="2400"/>
              <a:t>ucpání a. pulmonalis a její větve embolem </a:t>
            </a:r>
            <a:endParaRPr/>
          </a:p>
          <a:p>
            <a:pPr indent="0" lvl="0" marL="45720" rtl="0" algn="l">
              <a:lnSpc>
                <a:spcPct val="90000"/>
              </a:lnSpc>
              <a:spcBef>
                <a:spcPts val="1400"/>
              </a:spcBef>
              <a:spcAft>
                <a:spcPts val="0"/>
              </a:spcAft>
              <a:buSzPts val="1760"/>
              <a:buNone/>
            </a:pPr>
            <a:r>
              <a:rPr b="1" lang="cs-CZ"/>
              <a:t>Příčiny:  </a:t>
            </a:r>
            <a:endParaRPr/>
          </a:p>
          <a:p>
            <a:pPr indent="-182879" lvl="1" marL="457200" rtl="0" algn="l">
              <a:lnSpc>
                <a:spcPct val="90000"/>
              </a:lnSpc>
              <a:spcBef>
                <a:spcPts val="200"/>
              </a:spcBef>
              <a:spcAft>
                <a:spcPts val="0"/>
              </a:spcAft>
              <a:buSzPts val="1760"/>
              <a:buChar char="•"/>
            </a:pPr>
            <a:r>
              <a:rPr lang="cs-CZ" sz="2200"/>
              <a:t>trombembolická nemoc             </a:t>
            </a:r>
            <a:endParaRPr/>
          </a:p>
          <a:p>
            <a:pPr indent="-182879" lvl="1" marL="457200" rtl="0" algn="l">
              <a:lnSpc>
                <a:spcPct val="90000"/>
              </a:lnSpc>
              <a:spcBef>
                <a:spcPts val="600"/>
              </a:spcBef>
              <a:spcAft>
                <a:spcPts val="0"/>
              </a:spcAft>
              <a:buSzPts val="1760"/>
              <a:buChar char="•"/>
            </a:pPr>
            <a:r>
              <a:rPr lang="cs-CZ" sz="2200"/>
              <a:t>hluboká žilní trombóza DKK</a:t>
            </a:r>
            <a:endParaRPr/>
          </a:p>
          <a:p>
            <a:pPr indent="-182879" lvl="1" marL="457200" rtl="0" algn="l">
              <a:lnSpc>
                <a:spcPct val="90000"/>
              </a:lnSpc>
              <a:spcBef>
                <a:spcPts val="600"/>
              </a:spcBef>
              <a:spcAft>
                <a:spcPts val="0"/>
              </a:spcAft>
              <a:buSzPts val="1760"/>
              <a:buChar char="•"/>
            </a:pPr>
            <a:r>
              <a:rPr lang="cs-CZ" sz="2200"/>
              <a:t>jiné emboly : vzduch, tuk, plodová voda, nádorové buňky...</a:t>
            </a:r>
            <a:endParaRPr/>
          </a:p>
          <a:p>
            <a:pPr indent="0" lvl="0" marL="45720" rtl="0" algn="l">
              <a:lnSpc>
                <a:spcPct val="90000"/>
              </a:lnSpc>
              <a:spcBef>
                <a:spcPts val="1800"/>
              </a:spcBef>
              <a:spcAft>
                <a:spcPts val="0"/>
              </a:spcAft>
              <a:buSzPts val="1760"/>
              <a:buNone/>
            </a:pPr>
            <a:r>
              <a:rPr b="1" lang="cs-CZ"/>
              <a:t>Symptomy:</a:t>
            </a:r>
            <a:endParaRPr/>
          </a:p>
          <a:p>
            <a:pPr indent="-182879" lvl="1" marL="457200" rtl="0" algn="l">
              <a:lnSpc>
                <a:spcPct val="80000"/>
              </a:lnSpc>
              <a:spcBef>
                <a:spcPts val="200"/>
              </a:spcBef>
              <a:spcAft>
                <a:spcPts val="0"/>
              </a:spcAft>
              <a:buSzPts val="1760"/>
              <a:buChar char="•"/>
            </a:pPr>
            <a:r>
              <a:rPr lang="cs-CZ" sz="2200"/>
              <a:t>potíže s dýcháním </a:t>
            </a:r>
            <a:endParaRPr/>
          </a:p>
          <a:p>
            <a:pPr indent="-182879" lvl="1" marL="457200" rtl="0" algn="l">
              <a:lnSpc>
                <a:spcPct val="80000"/>
              </a:lnSpc>
              <a:spcBef>
                <a:spcPts val="600"/>
              </a:spcBef>
              <a:spcAft>
                <a:spcPts val="0"/>
              </a:spcAft>
              <a:buSzPts val="1760"/>
              <a:buChar char="•"/>
            </a:pPr>
            <a:r>
              <a:rPr lang="cs-CZ" sz="2200"/>
              <a:t>cyanóza </a:t>
            </a:r>
            <a:endParaRPr/>
          </a:p>
          <a:p>
            <a:pPr indent="-182879" lvl="1" marL="457200" rtl="0" algn="l">
              <a:lnSpc>
                <a:spcPct val="80000"/>
              </a:lnSpc>
              <a:spcBef>
                <a:spcPts val="600"/>
              </a:spcBef>
              <a:spcAft>
                <a:spcPts val="0"/>
              </a:spcAft>
              <a:buSzPts val="1760"/>
              <a:buChar char="•"/>
            </a:pPr>
            <a:r>
              <a:rPr lang="cs-CZ" sz="2200"/>
              <a:t>kašel, někdy s vykašláváním krve</a:t>
            </a:r>
            <a:endParaRPr/>
          </a:p>
          <a:p>
            <a:pPr indent="-182879" lvl="1" marL="457200" rtl="0" algn="l">
              <a:lnSpc>
                <a:spcPct val="80000"/>
              </a:lnSpc>
              <a:spcBef>
                <a:spcPts val="600"/>
              </a:spcBef>
              <a:spcAft>
                <a:spcPts val="0"/>
              </a:spcAft>
              <a:buSzPts val="1760"/>
              <a:buChar char="•"/>
            </a:pPr>
            <a:r>
              <a:rPr lang="cs-CZ" sz="2200"/>
              <a:t>bolest na hrudi</a:t>
            </a:r>
            <a:endParaRPr/>
          </a:p>
          <a:p>
            <a:pPr indent="-182879" lvl="1" marL="457200" rtl="0" algn="l">
              <a:lnSpc>
                <a:spcPct val="80000"/>
              </a:lnSpc>
              <a:spcBef>
                <a:spcPts val="600"/>
              </a:spcBef>
              <a:spcAft>
                <a:spcPts val="0"/>
              </a:spcAft>
              <a:buSzPts val="1760"/>
              <a:buChar char="•"/>
            </a:pPr>
            <a:r>
              <a:rPr lang="cs-CZ" sz="2200"/>
              <a:t>tachykardie, zrychlené dýchání</a:t>
            </a:r>
            <a:endParaRPr/>
          </a:p>
          <a:p>
            <a:pPr indent="-182879" lvl="1" marL="457200" rtl="0" algn="l">
              <a:lnSpc>
                <a:spcPct val="80000"/>
              </a:lnSpc>
              <a:spcBef>
                <a:spcPts val="600"/>
              </a:spcBef>
              <a:spcAft>
                <a:spcPts val="0"/>
              </a:spcAft>
              <a:buSzPts val="1760"/>
              <a:buChar char="•"/>
            </a:pPr>
            <a:r>
              <a:rPr lang="cs-CZ" sz="2200"/>
              <a:t>pokles krevního tlaku až cirkulační šok </a:t>
            </a:r>
            <a:endParaRPr/>
          </a:p>
        </p:txBody>
      </p:sp>
      <p:sp>
        <p:nvSpPr>
          <p:cNvPr id="904" name="Google Shape;904;p65"/>
          <p:cNvSpPr txBox="1"/>
          <p:nvPr/>
        </p:nvSpPr>
        <p:spPr>
          <a:xfrm>
            <a:off x="2167171" y="511278"/>
            <a:ext cx="7958962" cy="935891"/>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4400"/>
              <a:buFont typeface="Corbel"/>
              <a:buNone/>
            </a:pPr>
            <a:r>
              <a:rPr i="1" lang="cs-CZ" sz="4400">
                <a:solidFill>
                  <a:schemeClr val="dk1"/>
                </a:solidFill>
                <a:latin typeface="Corbel"/>
                <a:ea typeface="Corbel"/>
                <a:cs typeface="Corbel"/>
                <a:sym typeface="Corbel"/>
              </a:rPr>
              <a:t>Plicní embolie</a:t>
            </a:r>
            <a:endParaRPr/>
          </a:p>
        </p:txBody>
      </p:sp>
      <p:pic>
        <p:nvPicPr>
          <p:cNvPr descr="VÃ½sledok vyhÄ¾adÃ¡vania obrÃ¡zkov pre dopyt plucna embolia" id="905" name="Google Shape;905;p65"/>
          <p:cNvPicPr preferRelativeResize="0"/>
          <p:nvPr/>
        </p:nvPicPr>
        <p:blipFill rotWithShape="1">
          <a:blip r:embed="rId3">
            <a:alphaModFix/>
          </a:blip>
          <a:srcRect b="0" l="0" r="0" t="0"/>
          <a:stretch/>
        </p:blipFill>
        <p:spPr>
          <a:xfrm>
            <a:off x="7470890" y="3310468"/>
            <a:ext cx="4113696" cy="3074988"/>
          </a:xfrm>
          <a:prstGeom prst="rect">
            <a:avLst/>
          </a:prstGeom>
          <a:noFill/>
          <a:ln>
            <a:noFill/>
          </a:ln>
        </p:spPr>
      </p:pic>
      <p:sp>
        <p:nvSpPr>
          <p:cNvPr id="906" name="Google Shape;906;p65"/>
          <p:cNvSpPr/>
          <p:nvPr/>
        </p:nvSpPr>
        <p:spPr>
          <a:xfrm>
            <a:off x="5825066" y="6346722"/>
            <a:ext cx="6096000"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800" u="sng">
                <a:solidFill>
                  <a:srgbClr val="A5A5A5"/>
                </a:solidFill>
                <a:latin typeface="Corbel"/>
                <a:ea typeface="Corbel"/>
                <a:cs typeface="Corbel"/>
                <a:sym typeface="Corbel"/>
                <a:hlinkClick r:id="rId4">
                  <a:extLst>
                    <a:ext uri="{A12FA001-AC4F-418D-AE19-62706E023703}">
                      <ahyp:hlinkClr val="tx"/>
                    </a:ext>
                  </a:extLst>
                </a:hlinkClick>
              </a:rPr>
              <a:t>http://www.cardionet.vn/tam-phe-cap-tinh-va-tac-dong-mach-phoi.htm#.XiSCdE9KgY0</a:t>
            </a:r>
            <a:endParaRPr i="1" sz="800">
              <a:solidFill>
                <a:srgbClr val="A5A5A5"/>
              </a:solidFill>
              <a:latin typeface="Corbel"/>
              <a:ea typeface="Corbel"/>
              <a:cs typeface="Corbel"/>
              <a:sym typeface="Corbe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g2cf527ae286_0_105"/>
          <p:cNvSpPr txBox="1"/>
          <p:nvPr>
            <p:ph type="title"/>
          </p:nvPr>
        </p:nvSpPr>
        <p:spPr>
          <a:xfrm>
            <a:off x="1143000" y="609600"/>
            <a:ext cx="9875400" cy="1356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913" name="Google Shape;913;g2cf527ae286_0_105"/>
          <p:cNvSpPr txBox="1"/>
          <p:nvPr>
            <p:ph idx="1" type="body"/>
          </p:nvPr>
        </p:nvSpPr>
        <p:spPr>
          <a:xfrm>
            <a:off x="1143000" y="2057400"/>
            <a:ext cx="9873000" cy="40386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t/>
            </a:r>
            <a:endParaRPr/>
          </a:p>
        </p:txBody>
      </p:sp>
      <p:pic>
        <p:nvPicPr>
          <p:cNvPr id="914" name="Google Shape;914;g2cf527ae286_0_105"/>
          <p:cNvPicPr preferRelativeResize="0"/>
          <p:nvPr/>
        </p:nvPicPr>
        <p:blipFill>
          <a:blip r:embed="rId3">
            <a:alphaModFix/>
          </a:blip>
          <a:stretch>
            <a:fillRect/>
          </a:stretch>
        </p:blipFill>
        <p:spPr>
          <a:xfrm>
            <a:off x="2762250" y="685800"/>
            <a:ext cx="6667500" cy="54864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g2cf527ae286_0_98"/>
          <p:cNvSpPr txBox="1"/>
          <p:nvPr>
            <p:ph type="title"/>
          </p:nvPr>
        </p:nvSpPr>
        <p:spPr>
          <a:xfrm>
            <a:off x="1143000" y="609600"/>
            <a:ext cx="9875400" cy="1356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921" name="Google Shape;921;g2cf527ae286_0_98"/>
          <p:cNvSpPr txBox="1"/>
          <p:nvPr>
            <p:ph idx="1" type="body"/>
          </p:nvPr>
        </p:nvSpPr>
        <p:spPr>
          <a:xfrm>
            <a:off x="1143000" y="2057400"/>
            <a:ext cx="9873000" cy="40386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t/>
            </a:r>
            <a:endParaRPr/>
          </a:p>
        </p:txBody>
      </p:sp>
      <p:pic>
        <p:nvPicPr>
          <p:cNvPr id="922" name="Google Shape;922;g2cf527ae286_0_98"/>
          <p:cNvPicPr preferRelativeResize="0"/>
          <p:nvPr/>
        </p:nvPicPr>
        <p:blipFill>
          <a:blip r:embed="rId3">
            <a:alphaModFix/>
          </a:blip>
          <a:stretch>
            <a:fillRect/>
          </a:stretch>
        </p:blipFill>
        <p:spPr>
          <a:xfrm>
            <a:off x="2745750" y="609600"/>
            <a:ext cx="6667500" cy="550545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pic>
        <p:nvPicPr>
          <p:cNvPr id="927" name="Google Shape;927;p66"/>
          <p:cNvPicPr preferRelativeResize="0"/>
          <p:nvPr/>
        </p:nvPicPr>
        <p:blipFill rotWithShape="1">
          <a:blip r:embed="rId3">
            <a:alphaModFix/>
          </a:blip>
          <a:srcRect b="0" l="0" r="0" t="0"/>
          <a:stretch/>
        </p:blipFill>
        <p:spPr>
          <a:xfrm>
            <a:off x="5147732" y="1403363"/>
            <a:ext cx="6214489" cy="2168166"/>
          </a:xfrm>
          <a:prstGeom prst="rect">
            <a:avLst/>
          </a:prstGeom>
          <a:noFill/>
          <a:ln>
            <a:noFill/>
          </a:ln>
        </p:spPr>
      </p:pic>
      <p:sp>
        <p:nvSpPr>
          <p:cNvPr id="928" name="Google Shape;928;p66"/>
          <p:cNvSpPr txBox="1"/>
          <p:nvPr>
            <p:ph type="title"/>
          </p:nvPr>
        </p:nvSpPr>
        <p:spPr>
          <a:xfrm>
            <a:off x="2133332" y="560309"/>
            <a:ext cx="7886700" cy="8254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orbel"/>
              <a:buNone/>
            </a:pPr>
            <a:r>
              <a:rPr i="1" lang="cs-CZ"/>
              <a:t>Plicní embolie </a:t>
            </a:r>
            <a:r>
              <a:rPr b="1" i="1" lang="cs-CZ"/>
              <a:t>na EKG</a:t>
            </a:r>
            <a:endParaRPr/>
          </a:p>
        </p:txBody>
      </p:sp>
      <p:sp>
        <p:nvSpPr>
          <p:cNvPr id="929" name="Google Shape;929;p66"/>
          <p:cNvSpPr txBox="1"/>
          <p:nvPr>
            <p:ph idx="1" type="body"/>
          </p:nvPr>
        </p:nvSpPr>
        <p:spPr>
          <a:xfrm>
            <a:off x="753265" y="1706960"/>
            <a:ext cx="7886700" cy="5103543"/>
          </a:xfrm>
          <a:prstGeom prst="rect">
            <a:avLst/>
          </a:prstGeom>
          <a:noFill/>
          <a:ln>
            <a:noFill/>
          </a:ln>
        </p:spPr>
        <p:txBody>
          <a:bodyPr anchorCtr="0" anchor="t" bIns="45700" lIns="91425" spcFirstLastPara="1" rIns="91425" wrap="square" tIns="45700">
            <a:noAutofit/>
          </a:bodyPr>
          <a:lstStyle/>
          <a:p>
            <a:pPr indent="-182880" lvl="0" marL="228600" rtl="0" algn="l">
              <a:lnSpc>
                <a:spcPct val="100000"/>
              </a:lnSpc>
              <a:spcBef>
                <a:spcPts val="0"/>
              </a:spcBef>
              <a:spcAft>
                <a:spcPts val="0"/>
              </a:spcAft>
              <a:buSzPts val="2240"/>
              <a:buChar char="•"/>
            </a:pPr>
            <a:r>
              <a:rPr b="1" lang="cs-CZ" sz="2800"/>
              <a:t>obraz S</a:t>
            </a:r>
            <a:r>
              <a:rPr b="1" baseline="-25000" lang="cs-CZ" sz="2800"/>
              <a:t>I</a:t>
            </a:r>
            <a:r>
              <a:rPr b="1" lang="cs-CZ" sz="2800"/>
              <a:t>Q</a:t>
            </a:r>
            <a:r>
              <a:rPr b="1" baseline="-25000" lang="cs-CZ" sz="2800"/>
              <a:t>III</a:t>
            </a:r>
            <a:r>
              <a:rPr b="1" lang="cs-CZ" sz="2800"/>
              <a:t>T</a:t>
            </a:r>
            <a:r>
              <a:rPr b="1" baseline="-25000" lang="cs-CZ" sz="2800"/>
              <a:t>III</a:t>
            </a:r>
            <a:r>
              <a:rPr lang="cs-CZ" sz="2800"/>
              <a:t>:</a:t>
            </a:r>
            <a:endParaRPr/>
          </a:p>
          <a:p>
            <a:pPr indent="-182879" lvl="2" marL="731520" rtl="0" algn="l">
              <a:lnSpc>
                <a:spcPct val="100000"/>
              </a:lnSpc>
              <a:spcBef>
                <a:spcPts val="200"/>
              </a:spcBef>
              <a:spcAft>
                <a:spcPts val="0"/>
              </a:spcAft>
              <a:buSzPts val="1760"/>
              <a:buChar char="•"/>
            </a:pPr>
            <a:r>
              <a:rPr lang="cs-CZ" sz="2200"/>
              <a:t>hluboký kmit S ve svode I</a:t>
            </a:r>
            <a:endParaRPr/>
          </a:p>
          <a:p>
            <a:pPr indent="-182879" lvl="2" marL="731520" rtl="0" algn="l">
              <a:lnSpc>
                <a:spcPct val="100000"/>
              </a:lnSpc>
              <a:spcBef>
                <a:spcPts val="600"/>
              </a:spcBef>
              <a:spcAft>
                <a:spcPts val="0"/>
              </a:spcAft>
              <a:buSzPts val="1760"/>
              <a:buChar char="•"/>
            </a:pPr>
            <a:r>
              <a:rPr lang="cs-CZ" sz="2200"/>
              <a:t>kmit Q ve svode III</a:t>
            </a:r>
            <a:endParaRPr/>
          </a:p>
          <a:p>
            <a:pPr indent="-182879" lvl="2" marL="731520" rtl="0" algn="l">
              <a:lnSpc>
                <a:spcPct val="100000"/>
              </a:lnSpc>
              <a:spcBef>
                <a:spcPts val="600"/>
              </a:spcBef>
              <a:spcAft>
                <a:spcPts val="0"/>
              </a:spcAft>
              <a:buSzPts val="1760"/>
              <a:buChar char="•"/>
            </a:pPr>
            <a:r>
              <a:rPr lang="cs-CZ" sz="2200"/>
              <a:t>negativní vlna T v svode III</a:t>
            </a:r>
            <a:endParaRPr/>
          </a:p>
          <a:p>
            <a:pPr indent="-182880" lvl="0" marL="228600" rtl="0" algn="l">
              <a:lnSpc>
                <a:spcPct val="100000"/>
              </a:lnSpc>
              <a:spcBef>
                <a:spcPts val="1800"/>
              </a:spcBef>
              <a:spcAft>
                <a:spcPts val="0"/>
              </a:spcAft>
              <a:buSzPts val="1760"/>
              <a:buChar char="•"/>
            </a:pPr>
            <a:r>
              <a:rPr lang="cs-CZ"/>
              <a:t>sinusová tachykardie, j</a:t>
            </a:r>
            <a:r>
              <a:rPr lang="cs-CZ" sz="2000"/>
              <a:t>iné arytmie </a:t>
            </a:r>
            <a:r>
              <a:rPr lang="cs-CZ" sz="1800"/>
              <a:t>(např.FiSi)</a:t>
            </a:r>
            <a:endParaRPr/>
          </a:p>
          <a:p>
            <a:pPr indent="-182880" lvl="0" marL="228600" rtl="0" algn="l">
              <a:lnSpc>
                <a:spcPct val="100000"/>
              </a:lnSpc>
              <a:spcBef>
                <a:spcPts val="1400"/>
              </a:spcBef>
              <a:spcAft>
                <a:spcPts val="0"/>
              </a:spcAft>
              <a:buSzPts val="2240"/>
              <a:buChar char="•"/>
            </a:pPr>
            <a:r>
              <a:rPr b="1" lang="cs-CZ" sz="2800"/>
              <a:t>přetížení pravého srdce </a:t>
            </a:r>
            <a:r>
              <a:rPr b="1" i="1" lang="cs-CZ" sz="2000"/>
              <a:t>(cor pulmonale acutum)</a:t>
            </a:r>
            <a:endParaRPr/>
          </a:p>
          <a:p>
            <a:pPr indent="-182879" lvl="2" marL="731520" rtl="0" algn="l">
              <a:lnSpc>
                <a:spcPct val="100000"/>
              </a:lnSpc>
              <a:spcBef>
                <a:spcPts val="200"/>
              </a:spcBef>
              <a:spcAft>
                <a:spcPts val="0"/>
              </a:spcAft>
              <a:buSzPts val="1760"/>
              <a:buChar char="•"/>
            </a:pPr>
            <a:r>
              <a:rPr lang="cs-CZ" sz="2200"/>
              <a:t>deviace osy doprava</a:t>
            </a:r>
            <a:endParaRPr/>
          </a:p>
          <a:p>
            <a:pPr indent="-182879" lvl="2" marL="731520" rtl="0" algn="l">
              <a:lnSpc>
                <a:spcPct val="100000"/>
              </a:lnSpc>
              <a:spcBef>
                <a:spcPts val="600"/>
              </a:spcBef>
              <a:spcAft>
                <a:spcPts val="0"/>
              </a:spcAft>
              <a:buSzPts val="1760"/>
              <a:buChar char="•"/>
            </a:pPr>
            <a:r>
              <a:rPr lang="cs-CZ" sz="2200"/>
              <a:t>dilatace pravé síně</a:t>
            </a:r>
            <a:endParaRPr/>
          </a:p>
          <a:p>
            <a:pPr indent="-182879" lvl="2" marL="731520" rtl="0" algn="l">
              <a:lnSpc>
                <a:spcPct val="100000"/>
              </a:lnSpc>
              <a:spcBef>
                <a:spcPts val="600"/>
              </a:spcBef>
              <a:spcAft>
                <a:spcPts val="0"/>
              </a:spcAft>
              <a:buSzPts val="1760"/>
              <a:buChar char="•"/>
            </a:pPr>
            <a:r>
              <a:rPr lang="cs-CZ" sz="2200"/>
              <a:t>blokáda pravého Tawarova raménka</a:t>
            </a:r>
            <a:endParaRPr/>
          </a:p>
          <a:p>
            <a:pPr indent="0" lvl="0" marL="45720" rtl="0" algn="l">
              <a:lnSpc>
                <a:spcPct val="100000"/>
              </a:lnSpc>
              <a:spcBef>
                <a:spcPts val="1800"/>
              </a:spcBef>
              <a:spcAft>
                <a:spcPts val="0"/>
              </a:spcAft>
              <a:buSzPts val="1600"/>
              <a:buNone/>
            </a:pPr>
            <a:r>
              <a:rPr lang="cs-CZ" sz="2000" u="sng"/>
              <a:t>Nelze diagnostikovat ani vyloučit  </a:t>
            </a:r>
            <a:r>
              <a:rPr lang="cs-CZ" sz="2000" u="sng">
                <a:solidFill>
                  <a:srgbClr val="FF0000"/>
                </a:solidFill>
              </a:rPr>
              <a:t>POUZE</a:t>
            </a:r>
            <a:r>
              <a:rPr lang="cs-CZ" sz="2000" u="sng"/>
              <a:t> na základě EKG!</a:t>
            </a:r>
            <a:endParaRPr/>
          </a:p>
          <a:p>
            <a:pPr indent="-60959" lvl="1" marL="457200" rtl="0" algn="l">
              <a:lnSpc>
                <a:spcPct val="100000"/>
              </a:lnSpc>
              <a:spcBef>
                <a:spcPts val="200"/>
              </a:spcBef>
              <a:spcAft>
                <a:spcPts val="0"/>
              </a:spcAft>
              <a:buSzPts val="1920"/>
              <a:buNone/>
            </a:pPr>
            <a:r>
              <a:t/>
            </a:r>
            <a:endParaRPr sz="2400"/>
          </a:p>
        </p:txBody>
      </p:sp>
      <p:pic>
        <p:nvPicPr>
          <p:cNvPr id="930" name="Google Shape;930;p66"/>
          <p:cNvPicPr preferRelativeResize="0"/>
          <p:nvPr/>
        </p:nvPicPr>
        <p:blipFill rotWithShape="1">
          <a:blip r:embed="rId4">
            <a:alphaModFix/>
          </a:blip>
          <a:srcRect b="0" l="0" r="0" t="0"/>
          <a:stretch/>
        </p:blipFill>
        <p:spPr>
          <a:xfrm>
            <a:off x="8068733" y="4362162"/>
            <a:ext cx="2904519" cy="670274"/>
          </a:xfrm>
          <a:prstGeom prst="rect">
            <a:avLst/>
          </a:prstGeom>
          <a:noFill/>
          <a:ln>
            <a:noFill/>
          </a:ln>
        </p:spPr>
      </p:pic>
      <p:pic>
        <p:nvPicPr>
          <p:cNvPr id="931" name="Google Shape;931;p66"/>
          <p:cNvPicPr preferRelativeResize="0"/>
          <p:nvPr/>
        </p:nvPicPr>
        <p:blipFill rotWithShape="1">
          <a:blip r:embed="rId5">
            <a:alphaModFix/>
          </a:blip>
          <a:srcRect b="0" l="0" r="0" t="0"/>
          <a:stretch/>
        </p:blipFill>
        <p:spPr>
          <a:xfrm>
            <a:off x="8068733" y="5151040"/>
            <a:ext cx="2861734" cy="866542"/>
          </a:xfrm>
          <a:prstGeom prst="rect">
            <a:avLst/>
          </a:prstGeom>
          <a:noFill/>
          <a:ln>
            <a:noFill/>
          </a:ln>
        </p:spPr>
      </p:pic>
      <p:cxnSp>
        <p:nvCxnSpPr>
          <p:cNvPr id="932" name="Google Shape;932;p66"/>
          <p:cNvCxnSpPr/>
          <p:nvPr/>
        </p:nvCxnSpPr>
        <p:spPr>
          <a:xfrm flipH="1" rot="10800000">
            <a:off x="5969000" y="5361749"/>
            <a:ext cx="1921933" cy="192384"/>
          </a:xfrm>
          <a:prstGeom prst="straightConnector1">
            <a:avLst/>
          </a:prstGeom>
          <a:noFill/>
          <a:ln cap="flat" cmpd="sng" w="19050">
            <a:solidFill>
              <a:schemeClr val="dk1"/>
            </a:solidFill>
            <a:prstDash val="solid"/>
            <a:round/>
            <a:headEnd len="sm" w="sm" type="none"/>
            <a:tailEnd len="med" w="med" type="triangle"/>
          </a:ln>
        </p:spPr>
      </p:cxnSp>
      <p:sp>
        <p:nvSpPr>
          <p:cNvPr id="933" name="Google Shape;933;p66"/>
          <p:cNvSpPr/>
          <p:nvPr/>
        </p:nvSpPr>
        <p:spPr>
          <a:xfrm>
            <a:off x="7890933" y="4034141"/>
            <a:ext cx="3649357" cy="2313749"/>
          </a:xfrm>
          <a:prstGeom prst="ellipse">
            <a:avLst/>
          </a:prstGeom>
          <a:noFill/>
          <a:ln cap="flat" cmpd="sng" w="1905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orbel"/>
              <a:ea typeface="Corbel"/>
              <a:cs typeface="Corbel"/>
              <a:sym typeface="Corbel"/>
            </a:endParaRPr>
          </a:p>
        </p:txBody>
      </p:sp>
      <p:sp>
        <p:nvSpPr>
          <p:cNvPr id="934" name="Google Shape;934;p66"/>
          <p:cNvSpPr txBox="1"/>
          <p:nvPr/>
        </p:nvSpPr>
        <p:spPr>
          <a:xfrm>
            <a:off x="628651" y="6427194"/>
            <a:ext cx="11289546"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800">
                <a:solidFill>
                  <a:srgbClr val="A5A5A5"/>
                </a:solidFill>
                <a:latin typeface="Corbel"/>
                <a:ea typeface="Corbel"/>
                <a:cs typeface="Corbel"/>
                <a:sym typeface="Corbel"/>
              </a:rPr>
              <a:t>(KAZUISTIKA) Warfarinizovaný dušný pacient - Kardioblog. Kardioblog - Kardiologie srozumitelnou formou [online]. Copyright © Kardioblog.cz [cit. 22.10.2017]. Dostupné z: </a:t>
            </a:r>
            <a:r>
              <a:rPr i="1" lang="cs-CZ" sz="800" u="sng">
                <a:solidFill>
                  <a:srgbClr val="A5A5A5"/>
                </a:solidFill>
                <a:latin typeface="Corbel"/>
                <a:ea typeface="Corbel"/>
                <a:cs typeface="Corbel"/>
                <a:sym typeface="Corbel"/>
                <a:hlinkClick r:id="rId6">
                  <a:extLst>
                    <a:ext uri="{A12FA001-AC4F-418D-AE19-62706E023703}">
                      <ahyp:hlinkClr val="tx"/>
                    </a:ext>
                  </a:extLst>
                </a:hlinkClick>
              </a:rPr>
              <a:t>https://kardioblog.cz/kazuistika-warfarinizovany-dusny-pacient/</a:t>
            </a:r>
            <a:endParaRPr i="1" sz="800">
              <a:solidFill>
                <a:srgbClr val="A5A5A5"/>
              </a:solidFill>
              <a:latin typeface="Corbel"/>
              <a:ea typeface="Corbel"/>
              <a:cs typeface="Corbel"/>
              <a:sym typeface="Corbe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pic>
        <p:nvPicPr>
          <p:cNvPr descr="ECG massive pulmonary embolism, extreme right axis deviation, S1Q3T3, right bundle branch block (RBBB), negative T wave, dominant R wave aVR" id="939" name="Google Shape;939;p67"/>
          <p:cNvPicPr preferRelativeResize="0"/>
          <p:nvPr/>
        </p:nvPicPr>
        <p:blipFill rotWithShape="1">
          <a:blip r:embed="rId3">
            <a:alphaModFix/>
          </a:blip>
          <a:srcRect b="0" l="0" r="0" t="0"/>
          <a:stretch/>
        </p:blipFill>
        <p:spPr>
          <a:xfrm>
            <a:off x="492347" y="273946"/>
            <a:ext cx="11207306" cy="6062134"/>
          </a:xfrm>
          <a:prstGeom prst="rect">
            <a:avLst/>
          </a:prstGeom>
          <a:noFill/>
          <a:ln>
            <a:noFill/>
          </a:ln>
        </p:spPr>
      </p:pic>
      <p:sp>
        <p:nvSpPr>
          <p:cNvPr id="940" name="Google Shape;940;p67"/>
          <p:cNvSpPr/>
          <p:nvPr/>
        </p:nvSpPr>
        <p:spPr>
          <a:xfrm>
            <a:off x="1901125" y="6336080"/>
            <a:ext cx="8389749"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cs-CZ" sz="800">
                <a:solidFill>
                  <a:srgbClr val="A5A5A5"/>
                </a:solidFill>
                <a:latin typeface="Corbel"/>
                <a:ea typeface="Corbel"/>
                <a:cs typeface="Corbel"/>
                <a:sym typeface="Corbel"/>
              </a:rPr>
              <a:t>https://www.techmed.sk/ekg-kniha/obr/808/ecg-massive-pulmonary-embolism.png</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pic>
        <p:nvPicPr>
          <p:cNvPr id="945" name="Google Shape;945;g3128d11ae01_1_304"/>
          <p:cNvPicPr preferRelativeResize="0"/>
          <p:nvPr/>
        </p:nvPicPr>
        <p:blipFill>
          <a:blip r:embed="rId3">
            <a:alphaModFix/>
          </a:blip>
          <a:stretch>
            <a:fillRect/>
          </a:stretch>
        </p:blipFill>
        <p:spPr>
          <a:xfrm>
            <a:off x="0" y="723900"/>
            <a:ext cx="12192000" cy="541018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tív balíka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Základ">
  <a:themeElements>
    <a:clrScheme name="Základ">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2020-10-19T15:41:35Z</dcterms:created>
  <dc:creator>Branislav Chudiak</dc:creator>
</cp:coreProperties>
</file>