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69" r:id="rId3"/>
    <p:sldId id="257" r:id="rId4"/>
    <p:sldId id="259" r:id="rId5"/>
    <p:sldId id="276" r:id="rId6"/>
    <p:sldId id="278" r:id="rId7"/>
    <p:sldId id="277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0" r:id="rId18"/>
    <p:sldId id="271" r:id="rId19"/>
    <p:sldId id="275" r:id="rId20"/>
    <p:sldId id="272" r:id="rId21"/>
    <p:sldId id="279" r:id="rId22"/>
    <p:sldId id="268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9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11/22/23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3735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2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8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3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11/22/23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6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8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3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6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11/22/23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1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.slideserve.com/1415979/slide4-l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ACF94A-C0C3-40A8-997D-BAE788AA5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84" y="295422"/>
            <a:ext cx="4639526" cy="4396142"/>
          </a:xfrm>
        </p:spPr>
        <p:txBody>
          <a:bodyPr anchor="ctr">
            <a:normAutofit/>
          </a:bodyPr>
          <a:lstStyle/>
          <a:p>
            <a:pPr algn="l"/>
            <a:r>
              <a:rPr lang="cs-CZ" sz="4400" dirty="0"/>
              <a:t>Chromosomové aberace a jejich vliv na vývoj </a:t>
            </a:r>
            <a:r>
              <a:rPr lang="cs-CZ" sz="4000" dirty="0"/>
              <a:t>zárodku</a:t>
            </a:r>
            <a:br>
              <a:rPr lang="cs-CZ" sz="4000" dirty="0"/>
            </a:br>
            <a:br>
              <a:rPr lang="cs-CZ" sz="4000" dirty="0"/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Anna Mac Gillavry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Danylevska</a:t>
            </a:r>
            <a:endParaRPr lang="cs-CZ" sz="2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4E9762-5196-4808-9047-357E6A8D2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6553761"/>
            <a:ext cx="4102609" cy="444915"/>
          </a:xfrm>
        </p:spPr>
        <p:txBody>
          <a:bodyPr>
            <a:normAutofit lnSpcReduction="10000"/>
          </a:bodyPr>
          <a:lstStyle/>
          <a:p>
            <a:pPr algn="l"/>
            <a:endParaRPr lang="cs-CZ" dirty="0"/>
          </a:p>
        </p:txBody>
      </p:sp>
      <p:pic>
        <p:nvPicPr>
          <p:cNvPr id="6" name="Picture 2" descr="Department of Histology and Embryology (EN) - Barevné provedení">
            <a:extLst>
              <a:ext uri="{FF2B5EF4-FFF2-40B4-BE49-F238E27FC236}">
                <a16:creationId xmlns:a16="http://schemas.microsoft.com/office/drawing/2014/main" id="{EFF3E6B4-C4FD-4946-9B9B-55AFF71C3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50" y="5114579"/>
            <a:ext cx="3153515" cy="129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75F2698-0161-45F7-9A48-B383F8EDEBE6}"/>
              </a:ext>
            </a:extLst>
          </p:cNvPr>
          <p:cNvSpPr txBox="1"/>
          <p:nvPr/>
        </p:nvSpPr>
        <p:spPr>
          <a:xfrm>
            <a:off x="5473678" y="6523290"/>
            <a:ext cx="61092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200" dirty="0">
                <a:hlinkClick r:id="rId3"/>
              </a:rPr>
              <a:t>slide4-l.jpg (1024×768) (slideserve.com)</a:t>
            </a:r>
            <a:endParaRPr lang="cs-CZ" sz="1200" dirty="0"/>
          </a:p>
        </p:txBody>
      </p:sp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435195D1-14A2-4CB2-B24E-3CFC472FB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145" y="345532"/>
            <a:ext cx="75057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80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ACF94A-C0C3-40A8-997D-BAE788AA5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84" y="295422"/>
            <a:ext cx="4639526" cy="4396142"/>
          </a:xfrm>
        </p:spPr>
        <p:txBody>
          <a:bodyPr anchor="ctr">
            <a:normAutofit/>
          </a:bodyPr>
          <a:lstStyle/>
          <a:p>
            <a:pPr algn="l"/>
            <a:br>
              <a:rPr lang="cs-CZ" sz="4000" dirty="0"/>
            </a:br>
            <a:endParaRPr lang="cs-CZ" sz="2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4E9762-5196-4808-9047-357E6A8D2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417" y="295422"/>
            <a:ext cx="10614992" cy="6562578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111111"/>
                </a:solidFill>
              </a:rPr>
              <a:t> </a:t>
            </a:r>
            <a:endParaRPr lang="cs-CZ" dirty="0"/>
          </a:p>
          <a:p>
            <a:pPr marL="342900" indent="-342900" algn="l">
              <a:buFontTx/>
              <a:buChar char="-"/>
            </a:pPr>
            <a:r>
              <a:rPr lang="cs-CZ" dirty="0"/>
              <a:t>podílí se na 95 </a:t>
            </a:r>
            <a:r>
              <a:rPr lang="cs-CZ" dirty="0">
                <a:solidFill>
                  <a:srgbClr val="111111"/>
                </a:solidFill>
              </a:rPr>
              <a:t>% případů Downova syndromu (5 % - </a:t>
            </a:r>
            <a:r>
              <a:rPr lang="cs-CZ" dirty="0" err="1">
                <a:solidFill>
                  <a:srgbClr val="111111"/>
                </a:solidFill>
              </a:rPr>
              <a:t>mozaicism</a:t>
            </a:r>
            <a:r>
              <a:rPr lang="cs-CZ" dirty="0">
                <a:solidFill>
                  <a:srgbClr val="111111"/>
                </a:solidFill>
              </a:rPr>
              <a:t> nebo </a:t>
            </a:r>
            <a:r>
              <a:rPr lang="cs-CZ" dirty="0" err="1">
                <a:solidFill>
                  <a:srgbClr val="111111"/>
                </a:solidFill>
              </a:rPr>
              <a:t>Robertsonska</a:t>
            </a:r>
            <a:r>
              <a:rPr lang="cs-CZ" dirty="0">
                <a:solidFill>
                  <a:srgbClr val="111111"/>
                </a:solidFill>
              </a:rPr>
              <a:t> translokace); 1,2:1 </a:t>
            </a:r>
            <a:r>
              <a:rPr lang="cs-CZ" dirty="0" err="1">
                <a:solidFill>
                  <a:srgbClr val="111111"/>
                </a:solidFill>
              </a:rPr>
              <a:t>muži:ženy</a:t>
            </a:r>
            <a:endParaRPr lang="cs-CZ" dirty="0">
              <a:solidFill>
                <a:srgbClr val="11111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cs-CZ" dirty="0">
                <a:solidFill>
                  <a:srgbClr val="111111"/>
                </a:solidFill>
              </a:rPr>
              <a:t>hypotonie</a:t>
            </a:r>
          </a:p>
          <a:p>
            <a:pPr marL="342900" indent="-342900" algn="l">
              <a:buFontTx/>
              <a:buChar char="-"/>
            </a:pPr>
            <a:r>
              <a:rPr lang="cs-CZ" dirty="0">
                <a:solidFill>
                  <a:srgbClr val="111111"/>
                </a:solidFill>
              </a:rPr>
              <a:t>až 50 % pacientů s vrozenou vadou kardiovaskulárního systému! </a:t>
            </a:r>
          </a:p>
          <a:p>
            <a:pPr algn="l"/>
            <a:r>
              <a:rPr lang="cs-CZ" dirty="0">
                <a:solidFill>
                  <a:srgbClr val="111111"/>
                </a:solidFill>
              </a:rPr>
              <a:t>               defekt atrioventrikulárního kanálu, defekt síňového septa,                  perzistující </a:t>
            </a:r>
            <a:r>
              <a:rPr lang="cs-CZ" dirty="0" err="1">
                <a:solidFill>
                  <a:srgbClr val="111111"/>
                </a:solidFill>
              </a:rPr>
              <a:t>ductus</a:t>
            </a:r>
            <a:r>
              <a:rPr lang="cs-CZ" dirty="0">
                <a:solidFill>
                  <a:srgbClr val="111111"/>
                </a:solidFill>
              </a:rPr>
              <a:t> </a:t>
            </a:r>
            <a:r>
              <a:rPr lang="cs-CZ" dirty="0" err="1">
                <a:solidFill>
                  <a:srgbClr val="111111"/>
                </a:solidFill>
              </a:rPr>
              <a:t>arteriosus</a:t>
            </a:r>
            <a:r>
              <a:rPr lang="cs-CZ" dirty="0">
                <a:solidFill>
                  <a:srgbClr val="111111"/>
                </a:solidFill>
              </a:rPr>
              <a:t> </a:t>
            </a:r>
            <a:endParaRPr lang="cs-CZ" dirty="0"/>
          </a:p>
          <a:p>
            <a:pPr marL="342900" indent="-342900" algn="l">
              <a:buFontTx/>
              <a:buChar char="-"/>
            </a:pPr>
            <a:r>
              <a:rPr lang="cs-CZ" dirty="0"/>
              <a:t>duodenální atrezie, pankreas </a:t>
            </a:r>
            <a:r>
              <a:rPr lang="cs-CZ" dirty="0" err="1"/>
              <a:t>annulare</a:t>
            </a:r>
            <a:r>
              <a:rPr lang="cs-CZ" dirty="0"/>
              <a:t>, </a:t>
            </a:r>
            <a:r>
              <a:rPr lang="cs-CZ" dirty="0" err="1"/>
              <a:t>megacolon</a:t>
            </a:r>
            <a:r>
              <a:rPr lang="cs-CZ" dirty="0"/>
              <a:t>, katarakta</a:t>
            </a:r>
          </a:p>
          <a:p>
            <a:pPr marL="342900" indent="-342900" algn="l">
              <a:buFontTx/>
              <a:buChar char="-"/>
            </a:pPr>
            <a:r>
              <a:rPr lang="cs-CZ" dirty="0"/>
              <a:t>10 až 20 krát vyšší riziko leukémie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A6E4A5B-4150-4265-99AD-85FE3F880FF3}"/>
              </a:ext>
            </a:extLst>
          </p:cNvPr>
          <p:cNvSpPr txBox="1"/>
          <p:nvPr/>
        </p:nvSpPr>
        <p:spPr>
          <a:xfrm>
            <a:off x="882556" y="158945"/>
            <a:ext cx="104268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111111"/>
                </a:solidFill>
              </a:rPr>
              <a:t>[47,XX nebo XY,+21]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622990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ACF94A-C0C3-40A8-997D-BAE788AA5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84" y="295422"/>
            <a:ext cx="4639526" cy="4396142"/>
          </a:xfrm>
        </p:spPr>
        <p:txBody>
          <a:bodyPr anchor="ctr">
            <a:normAutofit/>
          </a:bodyPr>
          <a:lstStyle/>
          <a:p>
            <a:pPr algn="l"/>
            <a:br>
              <a:rPr lang="cs-CZ" sz="4000"/>
            </a:br>
            <a:endParaRPr lang="cs-CZ" sz="2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4E9762-5196-4808-9047-357E6A8D2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417" y="295422"/>
            <a:ext cx="10614992" cy="6562578"/>
          </a:xfrm>
        </p:spPr>
        <p:txBody>
          <a:bodyPr>
            <a:normAutofit/>
          </a:bodyPr>
          <a:lstStyle/>
          <a:p>
            <a:pPr algn="l"/>
            <a:r>
              <a:rPr lang="cs-CZ">
                <a:solidFill>
                  <a:srgbClr val="111111"/>
                </a:solidFill>
              </a:rPr>
              <a:t> </a:t>
            </a:r>
            <a:endParaRPr lang="cs-CZ"/>
          </a:p>
          <a:p>
            <a:pPr algn="l"/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A6E4A5B-4150-4265-99AD-85FE3F880FF3}"/>
              </a:ext>
            </a:extLst>
          </p:cNvPr>
          <p:cNvSpPr txBox="1"/>
          <p:nvPr/>
        </p:nvSpPr>
        <p:spPr>
          <a:xfrm>
            <a:off x="882556" y="158945"/>
            <a:ext cx="104268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>
                <a:solidFill>
                  <a:srgbClr val="111111"/>
                </a:solidFill>
              </a:rPr>
              <a:t>[47,XX nebo XY,+21] </a:t>
            </a:r>
            <a:endParaRPr lang="cs-CZ" sz="2800" dirty="0"/>
          </a:p>
        </p:txBody>
      </p:sp>
      <p:pic>
        <p:nvPicPr>
          <p:cNvPr id="5" name="Obrázek 4" descr="Obsah obrázku osoba, obloha, exteriér, malé&#10;&#10;Popis byl vytvořen automaticky">
            <a:extLst>
              <a:ext uri="{FF2B5EF4-FFF2-40B4-BE49-F238E27FC236}">
                <a16:creationId xmlns:a16="http://schemas.microsoft.com/office/drawing/2014/main" id="{1A17FAF0-A827-4864-AC5A-819247A69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" y="766625"/>
            <a:ext cx="3840479" cy="3840479"/>
          </a:xfrm>
          <a:prstGeom prst="rect">
            <a:avLst/>
          </a:prstGeom>
        </p:spPr>
      </p:pic>
      <p:pic>
        <p:nvPicPr>
          <p:cNvPr id="8" name="Obrázek 7" descr="Obsah obrázku interiér, osoba, zeď, dítě&#10;&#10;Popis byl vytvořen automaticky">
            <a:extLst>
              <a:ext uri="{FF2B5EF4-FFF2-40B4-BE49-F238E27FC236}">
                <a16:creationId xmlns:a16="http://schemas.microsoft.com/office/drawing/2014/main" id="{5C365628-99BD-449C-AA09-A7B4BBC33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85" y="766625"/>
            <a:ext cx="4650070" cy="3101560"/>
          </a:xfrm>
          <a:prstGeom prst="rect">
            <a:avLst/>
          </a:prstGeom>
        </p:spPr>
      </p:pic>
      <p:pic>
        <p:nvPicPr>
          <p:cNvPr id="11" name="Obrázek 10" descr="Obsah obrázku osoba, muž, exteriér&#10;&#10;Popis byl vytvořen automaticky">
            <a:extLst>
              <a:ext uri="{FF2B5EF4-FFF2-40B4-BE49-F238E27FC236}">
                <a16:creationId xmlns:a16="http://schemas.microsoft.com/office/drawing/2014/main" id="{7D83CA23-CA20-459D-8F40-A2AE45DAD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416" y="766624"/>
            <a:ext cx="3079584" cy="384047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801B688-D780-433F-89B1-39CDE8DBCB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" y="4304080"/>
            <a:ext cx="3840479" cy="2553919"/>
          </a:xfrm>
          <a:prstGeom prst="rect">
            <a:avLst/>
          </a:prstGeom>
        </p:spPr>
      </p:pic>
      <p:pic>
        <p:nvPicPr>
          <p:cNvPr id="17" name="Obrázek 16" descr="Obsah obrázku osoba, držení, ruka&#10;&#10;Popis byl vytvořen automaticky">
            <a:extLst>
              <a:ext uri="{FF2B5EF4-FFF2-40B4-BE49-F238E27FC236}">
                <a16:creationId xmlns:a16="http://schemas.microsoft.com/office/drawing/2014/main" id="{B6A33C9D-DD2C-4818-9861-A8E50380CE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567" y="3868185"/>
            <a:ext cx="2231488" cy="2975317"/>
          </a:xfrm>
          <a:prstGeom prst="rect">
            <a:avLst/>
          </a:prstGeom>
        </p:spPr>
      </p:pic>
      <p:pic>
        <p:nvPicPr>
          <p:cNvPr id="6" name="Obrázek 5" descr="Obsah obrázku osoba, ruka&#10;&#10;Popis byl vytvořen automaticky">
            <a:extLst>
              <a:ext uri="{FF2B5EF4-FFF2-40B4-BE49-F238E27FC236}">
                <a16:creationId xmlns:a16="http://schemas.microsoft.com/office/drawing/2014/main" id="{55D231FE-E4DE-4029-A14B-B17EC88FD7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6" y="3868184"/>
            <a:ext cx="2231488" cy="297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49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ACF94A-C0C3-40A8-997D-BAE788AA5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84" y="295422"/>
            <a:ext cx="4639526" cy="4396142"/>
          </a:xfrm>
        </p:spPr>
        <p:txBody>
          <a:bodyPr anchor="ctr">
            <a:normAutofit/>
          </a:bodyPr>
          <a:lstStyle/>
          <a:p>
            <a:pPr algn="l"/>
            <a:br>
              <a:rPr lang="cs-CZ" sz="4000" dirty="0"/>
            </a:br>
            <a:endParaRPr lang="cs-CZ" sz="2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4E9762-5196-4808-9047-357E6A8D2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417" y="295422"/>
            <a:ext cx="10614992" cy="6562578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111111"/>
                </a:solidFill>
              </a:rPr>
              <a:t> </a:t>
            </a:r>
          </a:p>
          <a:p>
            <a:pPr algn="l"/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A6E4A5B-4150-4265-99AD-85FE3F880FF3}"/>
              </a:ext>
            </a:extLst>
          </p:cNvPr>
          <p:cNvSpPr txBox="1"/>
          <p:nvPr/>
        </p:nvSpPr>
        <p:spPr>
          <a:xfrm>
            <a:off x="882556" y="158945"/>
            <a:ext cx="104268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111111"/>
                </a:solidFill>
              </a:rPr>
              <a:t>[47,XX nebo XY,+21] </a:t>
            </a:r>
            <a:endParaRPr lang="cs-CZ" sz="2800" dirty="0"/>
          </a:p>
        </p:txBody>
      </p:sp>
      <p:pic>
        <p:nvPicPr>
          <p:cNvPr id="5" name="Obrázek 4" descr="Obsah obrázku text, obrazovka&#10;&#10;Popis byl vytvořen automaticky">
            <a:extLst>
              <a:ext uri="{FF2B5EF4-FFF2-40B4-BE49-F238E27FC236}">
                <a16:creationId xmlns:a16="http://schemas.microsoft.com/office/drawing/2014/main" id="{AD30E075-CB66-469B-A593-CAA8E04E0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4" y="977587"/>
            <a:ext cx="5666926" cy="3017638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1253956A-C87D-40D7-95E8-7CC5B0857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77586"/>
            <a:ext cx="3624775" cy="5268569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D3299B81-5B68-4753-8878-06FA03B1AC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48" b="50912"/>
          <a:stretch/>
        </p:blipFill>
        <p:spPr>
          <a:xfrm>
            <a:off x="200981" y="4336043"/>
            <a:ext cx="5691029" cy="186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28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ACF94A-C0C3-40A8-997D-BAE788AA5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84" y="295422"/>
            <a:ext cx="4639526" cy="4396142"/>
          </a:xfrm>
        </p:spPr>
        <p:txBody>
          <a:bodyPr anchor="ctr">
            <a:normAutofit/>
          </a:bodyPr>
          <a:lstStyle/>
          <a:p>
            <a:pPr algn="l"/>
            <a:br>
              <a:rPr lang="cs-CZ" sz="4000" dirty="0"/>
            </a:br>
            <a:endParaRPr lang="cs-CZ" sz="2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4E9762-5196-4808-9047-357E6A8D2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417" y="295422"/>
            <a:ext cx="10614992" cy="6562578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111111"/>
                </a:solidFill>
              </a:rPr>
              <a:t> </a:t>
            </a:r>
            <a:endParaRPr lang="cs-CZ" dirty="0"/>
          </a:p>
          <a:p>
            <a:pPr algn="l"/>
            <a:endParaRPr lang="cs-CZ" dirty="0"/>
          </a:p>
          <a:p>
            <a:pPr algn="l"/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A6E4A5B-4150-4265-99AD-85FE3F880FF3}"/>
              </a:ext>
            </a:extLst>
          </p:cNvPr>
          <p:cNvSpPr txBox="1"/>
          <p:nvPr/>
        </p:nvSpPr>
        <p:spPr>
          <a:xfrm>
            <a:off x="882556" y="158945"/>
            <a:ext cx="104268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111111"/>
                </a:solidFill>
              </a:rPr>
              <a:t>[47,XX nebo XY,+18] </a:t>
            </a:r>
            <a:endParaRPr lang="cs-CZ" sz="2800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027129F4-3DB0-4119-97AE-371A5A83B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978" y="682165"/>
            <a:ext cx="8285870" cy="62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36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ACF94A-C0C3-40A8-997D-BAE788AA5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84" y="295422"/>
            <a:ext cx="4639526" cy="4396142"/>
          </a:xfrm>
        </p:spPr>
        <p:txBody>
          <a:bodyPr anchor="ctr">
            <a:normAutofit/>
          </a:bodyPr>
          <a:lstStyle/>
          <a:p>
            <a:pPr algn="l"/>
            <a:br>
              <a:rPr lang="cs-CZ" sz="4000" dirty="0"/>
            </a:br>
            <a:endParaRPr lang="cs-CZ" sz="2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4E9762-5196-4808-9047-357E6A8D2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417" y="295422"/>
            <a:ext cx="10614992" cy="6562578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111111"/>
                </a:solidFill>
              </a:rPr>
              <a:t> </a:t>
            </a:r>
            <a:endParaRPr lang="cs-CZ" dirty="0"/>
          </a:p>
          <a:p>
            <a:pPr marL="342900" indent="-342900" algn="l">
              <a:buFontTx/>
              <a:buChar char="-"/>
            </a:pPr>
            <a:r>
              <a:rPr lang="cs-CZ" dirty="0">
                <a:solidFill>
                  <a:srgbClr val="111111"/>
                </a:solidFill>
              </a:rPr>
              <a:t>1:3-4 </a:t>
            </a:r>
            <a:r>
              <a:rPr lang="cs-CZ" dirty="0" err="1">
                <a:solidFill>
                  <a:srgbClr val="111111"/>
                </a:solidFill>
              </a:rPr>
              <a:t>muži:ženy</a:t>
            </a:r>
            <a:endParaRPr lang="cs-CZ" dirty="0">
              <a:solidFill>
                <a:srgbClr val="11111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cs-CZ" dirty="0">
                <a:solidFill>
                  <a:srgbClr val="111111"/>
                </a:solidFill>
              </a:rPr>
              <a:t>hypotonie a následně zvýšený svalový tonus</a:t>
            </a:r>
          </a:p>
          <a:p>
            <a:pPr marL="342900" indent="-342900" algn="l">
              <a:buFontTx/>
              <a:buChar char="-"/>
            </a:pPr>
            <a:r>
              <a:rPr lang="cs-CZ" dirty="0">
                <a:solidFill>
                  <a:srgbClr val="111111"/>
                </a:solidFill>
              </a:rPr>
              <a:t>defekt komorového septa, defekt síňového septa, perzistující </a:t>
            </a:r>
            <a:r>
              <a:rPr lang="cs-CZ" dirty="0" err="1">
                <a:solidFill>
                  <a:srgbClr val="111111"/>
                </a:solidFill>
              </a:rPr>
              <a:t>ductus</a:t>
            </a:r>
            <a:r>
              <a:rPr lang="cs-CZ" dirty="0">
                <a:solidFill>
                  <a:srgbClr val="111111"/>
                </a:solidFill>
              </a:rPr>
              <a:t> </a:t>
            </a:r>
            <a:r>
              <a:rPr lang="cs-CZ" dirty="0" err="1">
                <a:solidFill>
                  <a:srgbClr val="111111"/>
                </a:solidFill>
              </a:rPr>
              <a:t>arteriosus</a:t>
            </a:r>
            <a:r>
              <a:rPr lang="cs-CZ" dirty="0">
                <a:solidFill>
                  <a:srgbClr val="111111"/>
                </a:solidFill>
              </a:rPr>
              <a:t> </a:t>
            </a:r>
            <a:endParaRPr lang="cs-CZ" dirty="0"/>
          </a:p>
          <a:p>
            <a:pPr marL="342900" indent="-342900" algn="l">
              <a:buFontTx/>
              <a:buChar char="-"/>
            </a:pPr>
            <a:r>
              <a:rPr lang="cs-CZ" dirty="0"/>
              <a:t>kýla, jedna umbilikální arterie, </a:t>
            </a:r>
            <a:r>
              <a:rPr lang="cs-CZ" dirty="0" err="1"/>
              <a:t>kryptorchidismus</a:t>
            </a:r>
            <a:r>
              <a:rPr lang="cs-CZ" dirty="0"/>
              <a:t>, krátké sternum, vrozený strmý </a:t>
            </a:r>
            <a:r>
              <a:rPr lang="cs-CZ" dirty="0" err="1"/>
              <a:t>talus</a:t>
            </a:r>
            <a:r>
              <a:rPr lang="cs-CZ" dirty="0"/>
              <a:t>, </a:t>
            </a:r>
            <a:r>
              <a:rPr lang="cs-CZ" dirty="0" err="1"/>
              <a:t>mikrognacie</a:t>
            </a:r>
            <a:r>
              <a:rPr lang="cs-CZ" dirty="0"/>
              <a:t>, malý </a:t>
            </a:r>
            <a:r>
              <a:rPr lang="cs-CZ" dirty="0" err="1"/>
              <a:t>bifrontální</a:t>
            </a:r>
            <a:r>
              <a:rPr lang="cs-CZ" dirty="0"/>
              <a:t> diametr…</a:t>
            </a:r>
          </a:p>
          <a:p>
            <a:pPr marL="342900" indent="-342900" algn="l">
              <a:buFontTx/>
              <a:buChar char="-"/>
            </a:pPr>
            <a:r>
              <a:rPr lang="cs-CZ" dirty="0"/>
              <a:t>medián „přežití“ je 5 dní, pouze 10 </a:t>
            </a:r>
            <a:r>
              <a:rPr lang="cs-CZ" dirty="0">
                <a:solidFill>
                  <a:srgbClr val="111111"/>
                </a:solidFill>
              </a:rPr>
              <a:t>% pacientů je dožije věku 1 roku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A6E4A5B-4150-4265-99AD-85FE3F880FF3}"/>
              </a:ext>
            </a:extLst>
          </p:cNvPr>
          <p:cNvSpPr txBox="1"/>
          <p:nvPr/>
        </p:nvSpPr>
        <p:spPr>
          <a:xfrm>
            <a:off x="882556" y="158945"/>
            <a:ext cx="104268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111111"/>
                </a:solidFill>
              </a:rPr>
              <a:t>[47,XX nebo XY,+18] </a:t>
            </a:r>
            <a:endParaRPr lang="cs-CZ" sz="2800" dirty="0"/>
          </a:p>
        </p:txBody>
      </p:sp>
      <p:pic>
        <p:nvPicPr>
          <p:cNvPr id="5" name="Obrázek 4" descr="Obsah obrázku rukavice&#10;&#10;Popis byl vytvořen automaticky">
            <a:extLst>
              <a:ext uri="{FF2B5EF4-FFF2-40B4-BE49-F238E27FC236}">
                <a16:creationId xmlns:a16="http://schemas.microsoft.com/office/drawing/2014/main" id="{B8E8631A-41F7-4D0D-AB14-28DA3DA7F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60" y="4086328"/>
            <a:ext cx="4211983" cy="2311750"/>
          </a:xfrm>
          <a:prstGeom prst="rect">
            <a:avLst/>
          </a:prstGeom>
        </p:spPr>
      </p:pic>
      <p:pic>
        <p:nvPicPr>
          <p:cNvPr id="8" name="Obrázek 7" descr="Obsah obrázku zelenina&#10;&#10;Popis byl vytvořen automaticky">
            <a:extLst>
              <a:ext uri="{FF2B5EF4-FFF2-40B4-BE49-F238E27FC236}">
                <a16:creationId xmlns:a16="http://schemas.microsoft.com/office/drawing/2014/main" id="{078DE522-EB65-4AA3-8993-D9F276B5D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059" y="4086329"/>
            <a:ext cx="4099654" cy="23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6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ACF94A-C0C3-40A8-997D-BAE788AA5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84" y="295422"/>
            <a:ext cx="4639526" cy="4396142"/>
          </a:xfrm>
        </p:spPr>
        <p:txBody>
          <a:bodyPr anchor="ctr">
            <a:normAutofit/>
          </a:bodyPr>
          <a:lstStyle/>
          <a:p>
            <a:pPr algn="l"/>
            <a:br>
              <a:rPr lang="cs-CZ" sz="4000" dirty="0"/>
            </a:br>
            <a:endParaRPr lang="cs-CZ" sz="2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4E9762-5196-4808-9047-357E6A8D2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417" y="295422"/>
            <a:ext cx="10614992" cy="6562578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111111"/>
                </a:solidFill>
              </a:rPr>
              <a:t> </a:t>
            </a:r>
            <a:endParaRPr lang="cs-CZ" dirty="0"/>
          </a:p>
          <a:p>
            <a:pPr algn="l"/>
            <a:endParaRPr lang="cs-CZ" dirty="0"/>
          </a:p>
          <a:p>
            <a:pPr algn="l"/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A6E4A5B-4150-4265-99AD-85FE3F880FF3}"/>
              </a:ext>
            </a:extLst>
          </p:cNvPr>
          <p:cNvSpPr txBox="1"/>
          <p:nvPr/>
        </p:nvSpPr>
        <p:spPr>
          <a:xfrm>
            <a:off x="882556" y="158945"/>
            <a:ext cx="104268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111111"/>
                </a:solidFill>
              </a:rPr>
              <a:t>[47,XX nebo XY,+13] </a:t>
            </a:r>
            <a:endParaRPr lang="cs-CZ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C4B9B31-CF06-4268-8E23-C66FB2A735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" r="642" b="9147"/>
          <a:stretch/>
        </p:blipFill>
        <p:spPr>
          <a:xfrm>
            <a:off x="1538793" y="682165"/>
            <a:ext cx="8189407" cy="574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39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ACF94A-C0C3-40A8-997D-BAE788AA5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84" y="295422"/>
            <a:ext cx="4639526" cy="4396142"/>
          </a:xfrm>
        </p:spPr>
        <p:txBody>
          <a:bodyPr anchor="ctr">
            <a:normAutofit/>
          </a:bodyPr>
          <a:lstStyle/>
          <a:p>
            <a:pPr algn="l"/>
            <a:br>
              <a:rPr lang="cs-CZ" sz="4000" dirty="0"/>
            </a:br>
            <a:endParaRPr lang="cs-CZ" sz="2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4E9762-5196-4808-9047-357E6A8D2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417" y="295422"/>
            <a:ext cx="10614992" cy="6562578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111111"/>
                </a:solidFill>
              </a:rPr>
              <a:t> </a:t>
            </a:r>
            <a:endParaRPr lang="cs-CZ" dirty="0"/>
          </a:p>
          <a:p>
            <a:pPr marL="342900" indent="-342900" algn="l">
              <a:buFontTx/>
              <a:buChar char="-"/>
            </a:pPr>
            <a:r>
              <a:rPr lang="cs-CZ" dirty="0" err="1"/>
              <a:t>holoprosencephalie</a:t>
            </a:r>
            <a:endParaRPr lang="cs-CZ" dirty="0"/>
          </a:p>
          <a:p>
            <a:pPr marL="342900" indent="-342900" algn="l">
              <a:buFontTx/>
              <a:buChar char="-"/>
            </a:pPr>
            <a:r>
              <a:rPr lang="cs-CZ" dirty="0"/>
              <a:t>kýla, jedna umbilikální arterie, </a:t>
            </a:r>
            <a:r>
              <a:rPr lang="cs-CZ" dirty="0" err="1"/>
              <a:t>kryptorchidismus</a:t>
            </a:r>
            <a:r>
              <a:rPr lang="cs-CZ" dirty="0"/>
              <a:t>, uterus </a:t>
            </a:r>
            <a:r>
              <a:rPr lang="cs-CZ" dirty="0" err="1"/>
              <a:t>bicornus</a:t>
            </a:r>
            <a:r>
              <a:rPr lang="cs-CZ" dirty="0"/>
              <a:t>, </a:t>
            </a:r>
            <a:r>
              <a:rPr lang="cs-CZ" dirty="0" err="1"/>
              <a:t>polycystická</a:t>
            </a:r>
            <a:r>
              <a:rPr lang="cs-CZ" dirty="0"/>
              <a:t> ledvina</a:t>
            </a:r>
          </a:p>
          <a:p>
            <a:pPr marL="342900" indent="-342900" algn="l">
              <a:buFontTx/>
              <a:buChar char="-"/>
            </a:pPr>
            <a:r>
              <a:rPr lang="cs-CZ" dirty="0"/>
              <a:t>vrozené srdeční vady u 80 </a:t>
            </a:r>
            <a:r>
              <a:rPr lang="cs-CZ" dirty="0">
                <a:solidFill>
                  <a:srgbClr val="111111"/>
                </a:solidFill>
              </a:rPr>
              <a:t>%  pacientů</a:t>
            </a:r>
          </a:p>
          <a:p>
            <a:pPr marL="342900" indent="-342900" algn="l">
              <a:buFontTx/>
              <a:buChar char="-"/>
            </a:pPr>
            <a:r>
              <a:rPr lang="cs-CZ" dirty="0"/>
              <a:t>medián „přežití“ je 2,5 dní, pouze 5 </a:t>
            </a:r>
            <a:r>
              <a:rPr lang="cs-CZ" dirty="0">
                <a:solidFill>
                  <a:srgbClr val="111111"/>
                </a:solidFill>
              </a:rPr>
              <a:t>% pacientů je dožije věku 6 měsíců</a:t>
            </a:r>
          </a:p>
          <a:p>
            <a:pPr marL="342900" indent="-342900" algn="l">
              <a:buFontTx/>
              <a:buChar char="-"/>
            </a:pPr>
            <a:endParaRPr lang="cs-CZ" dirty="0">
              <a:solidFill>
                <a:srgbClr val="111111"/>
              </a:solidFill>
            </a:endParaRPr>
          </a:p>
          <a:p>
            <a:pPr marL="342900" indent="-342900" algn="l">
              <a:buFontTx/>
              <a:buChar char="-"/>
            </a:pPr>
            <a:endParaRPr lang="cs-CZ" dirty="0">
              <a:solidFill>
                <a:srgbClr val="111111"/>
              </a:solidFill>
            </a:endParaRPr>
          </a:p>
          <a:p>
            <a:pPr marL="342900" indent="-342900" algn="l">
              <a:buFontTx/>
              <a:buChar char="-"/>
            </a:pPr>
            <a:endParaRPr lang="cs-CZ" dirty="0"/>
          </a:p>
          <a:p>
            <a:pPr marL="342900" indent="-342900" algn="l">
              <a:buFontTx/>
              <a:buChar char="-"/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A6E4A5B-4150-4265-99AD-85FE3F880FF3}"/>
              </a:ext>
            </a:extLst>
          </p:cNvPr>
          <p:cNvSpPr txBox="1"/>
          <p:nvPr/>
        </p:nvSpPr>
        <p:spPr>
          <a:xfrm>
            <a:off x="882556" y="158945"/>
            <a:ext cx="104268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111111"/>
                </a:solidFill>
              </a:rPr>
              <a:t>[47,XX nebo XY,+13] </a:t>
            </a:r>
            <a:endParaRPr lang="cs-CZ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5B4CB-D8D9-A44A-8D42-066775E97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27" y="3092960"/>
            <a:ext cx="5424417" cy="41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83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ACF94A-C0C3-40A8-997D-BAE788AA5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84" y="295422"/>
            <a:ext cx="4639526" cy="4396142"/>
          </a:xfrm>
        </p:spPr>
        <p:txBody>
          <a:bodyPr anchor="ctr">
            <a:normAutofit/>
          </a:bodyPr>
          <a:lstStyle/>
          <a:p>
            <a:pPr algn="l"/>
            <a:br>
              <a:rPr lang="cs-CZ" sz="4000" dirty="0"/>
            </a:br>
            <a:endParaRPr lang="cs-CZ" sz="2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4E9762-5196-4808-9047-357E6A8D2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417" y="309936"/>
            <a:ext cx="10614992" cy="6562578"/>
          </a:xfrm>
        </p:spPr>
        <p:txBody>
          <a:bodyPr>
            <a:normAutofit/>
          </a:bodyPr>
          <a:lstStyle/>
          <a:p>
            <a:r>
              <a:rPr lang="cs-CZ" dirty="0"/>
              <a:t>Chromosomové aberace:</a:t>
            </a:r>
          </a:p>
          <a:p>
            <a:pPr algn="l"/>
            <a:endParaRPr lang="cs-CZ" dirty="0"/>
          </a:p>
          <a:p>
            <a:pPr marL="457200" indent="-457200" algn="l">
              <a:buAutoNum type="arabicPeriod"/>
            </a:pPr>
            <a:r>
              <a:rPr lang="cs-CZ" sz="3200" dirty="0"/>
              <a:t>Strukturní</a:t>
            </a:r>
          </a:p>
          <a:p>
            <a:pPr algn="l"/>
            <a:r>
              <a:rPr lang="cs-CZ" sz="2800" i="1" dirty="0"/>
              <a:t> - 75</a:t>
            </a:r>
            <a:r>
              <a:rPr lang="cs-CZ" dirty="0"/>
              <a:t> % strukturních chromosomálních přestaveb je </a:t>
            </a:r>
            <a:r>
              <a:rPr lang="cs-CZ" dirty="0" err="1"/>
              <a:t>paternálního</a:t>
            </a:r>
            <a:r>
              <a:rPr lang="cs-CZ" dirty="0"/>
              <a:t> původu!!! </a:t>
            </a:r>
          </a:p>
          <a:p>
            <a:pPr algn="l"/>
            <a:r>
              <a:rPr lang="cs-CZ" dirty="0"/>
              <a:t>(výjimky: de novo nehomologní </a:t>
            </a:r>
            <a:r>
              <a:rPr lang="cs-CZ" dirty="0" err="1"/>
              <a:t>Robertsonska</a:t>
            </a:r>
            <a:r>
              <a:rPr lang="cs-CZ" dirty="0"/>
              <a:t> translokace a terminální delece krátkého raménka 1) </a:t>
            </a:r>
          </a:p>
          <a:p>
            <a:pPr algn="l"/>
            <a:r>
              <a:rPr lang="cs-CZ" dirty="0"/>
              <a:t> - zřídkakdy v </a:t>
            </a:r>
            <a:r>
              <a:rPr lang="cs-CZ" dirty="0" err="1"/>
              <a:t>mozaické</a:t>
            </a:r>
            <a:r>
              <a:rPr lang="cs-CZ" dirty="0"/>
              <a:t> formě</a:t>
            </a:r>
          </a:p>
          <a:p>
            <a:pPr algn="l"/>
            <a:r>
              <a:rPr lang="cs-CZ" dirty="0"/>
              <a:t> - limitace klasického cytogenetického vyšetření (</a:t>
            </a:r>
            <a:r>
              <a:rPr lang="cs-CZ" dirty="0" err="1"/>
              <a:t>G-band+mikroskop</a:t>
            </a:r>
            <a:r>
              <a:rPr lang="cs-CZ" dirty="0"/>
              <a:t>) – maximální rozlišení 2-5 </a:t>
            </a:r>
            <a:r>
              <a:rPr lang="cs-CZ" dirty="0" err="1"/>
              <a:t>Mb</a:t>
            </a:r>
            <a:r>
              <a:rPr lang="cs-CZ" dirty="0"/>
              <a:t>, proto se využívají molekulární cytogenetické metody (FISH, CGH)                                               </a:t>
            </a:r>
          </a:p>
          <a:p>
            <a:pPr algn="l"/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98E30341-63E4-4B58-B127-9F85693021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19" y="40243"/>
            <a:ext cx="9425248" cy="681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93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ACF94A-C0C3-40A8-997D-BAE788AA5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84" y="295422"/>
            <a:ext cx="4639526" cy="4396142"/>
          </a:xfrm>
        </p:spPr>
        <p:txBody>
          <a:bodyPr anchor="ctr">
            <a:normAutofit/>
          </a:bodyPr>
          <a:lstStyle/>
          <a:p>
            <a:pPr algn="l"/>
            <a:br>
              <a:rPr lang="cs-CZ" sz="4000" dirty="0"/>
            </a:br>
            <a:endParaRPr lang="cs-CZ" sz="2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4E9762-5196-4808-9047-357E6A8D2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417" y="295422"/>
            <a:ext cx="10614992" cy="6562578"/>
          </a:xfrm>
        </p:spPr>
        <p:txBody>
          <a:bodyPr>
            <a:normAutofit/>
          </a:bodyPr>
          <a:lstStyle/>
          <a:p>
            <a:pPr algn="l"/>
            <a:endParaRPr lang="cs-CZ" sz="2400" dirty="0">
              <a:solidFill>
                <a:srgbClr val="111111"/>
              </a:solidFill>
            </a:endParaRPr>
          </a:p>
          <a:p>
            <a:pPr algn="l"/>
            <a:endParaRPr lang="cs-CZ" dirty="0">
              <a:solidFill>
                <a:srgbClr val="11111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cs-CZ" sz="2400" dirty="0">
                <a:solidFill>
                  <a:srgbClr val="111111"/>
                </a:solidFill>
              </a:rPr>
              <a:t>[46,XX nebo </a:t>
            </a:r>
            <a:r>
              <a:rPr lang="cs-CZ" sz="2400" dirty="0" err="1">
                <a:solidFill>
                  <a:srgbClr val="111111"/>
                </a:solidFill>
              </a:rPr>
              <a:t>XY,del</a:t>
            </a:r>
            <a:r>
              <a:rPr lang="cs-CZ" sz="2400" dirty="0">
                <a:solidFill>
                  <a:srgbClr val="111111"/>
                </a:solidFill>
              </a:rPr>
              <a:t>(5)(p15.3)]            [46,XX nebo </a:t>
            </a:r>
            <a:r>
              <a:rPr lang="cs-CZ" sz="2400" dirty="0" err="1">
                <a:solidFill>
                  <a:srgbClr val="111111"/>
                </a:solidFill>
              </a:rPr>
              <a:t>XY,del</a:t>
            </a:r>
            <a:r>
              <a:rPr lang="cs-CZ" sz="2400" dirty="0">
                <a:solidFill>
                  <a:srgbClr val="111111"/>
                </a:solidFill>
              </a:rPr>
              <a:t>(13)(</a:t>
            </a:r>
            <a:r>
              <a:rPr lang="cs-CZ" dirty="0">
                <a:solidFill>
                  <a:srgbClr val="111111"/>
                </a:solidFill>
              </a:rPr>
              <a:t>q21</a:t>
            </a:r>
            <a:r>
              <a:rPr lang="cs-CZ" sz="2400" dirty="0">
                <a:solidFill>
                  <a:srgbClr val="111111"/>
                </a:solidFill>
              </a:rPr>
              <a:t>.3q33)] </a:t>
            </a:r>
          </a:p>
          <a:p>
            <a:pPr marL="342900" indent="-342900" algn="l">
              <a:buFontTx/>
              <a:buChar char="-"/>
            </a:pPr>
            <a:r>
              <a:rPr lang="cs-CZ" dirty="0">
                <a:solidFill>
                  <a:srgbClr val="111111"/>
                </a:solidFill>
              </a:rPr>
              <a:t>terminální vs. intersticiální</a:t>
            </a:r>
            <a:endParaRPr lang="cs-CZ" dirty="0"/>
          </a:p>
          <a:p>
            <a:pPr marL="342900" indent="-342900" algn="l">
              <a:buFontTx/>
              <a:buChar char="-"/>
            </a:pPr>
            <a:r>
              <a:rPr lang="cs-CZ" dirty="0">
                <a:solidFill>
                  <a:srgbClr val="111111"/>
                </a:solidFill>
              </a:rPr>
              <a:t>výsledkem je </a:t>
            </a:r>
            <a:r>
              <a:rPr lang="cs-CZ" dirty="0" err="1">
                <a:solidFill>
                  <a:srgbClr val="111111"/>
                </a:solidFill>
              </a:rPr>
              <a:t>monosomie</a:t>
            </a:r>
            <a:r>
              <a:rPr lang="cs-CZ" dirty="0">
                <a:solidFill>
                  <a:srgbClr val="111111"/>
                </a:solidFill>
              </a:rPr>
              <a:t>; vliv má velikost delece a „kvalita“ materiálu; (ztráta materiálů krátkého raménka akrocentrických chromosomů nebo heterochromatinu nemá vliv na fenotyp) </a:t>
            </a:r>
          </a:p>
          <a:p>
            <a:pPr algn="l"/>
            <a:endParaRPr lang="cs-CZ" dirty="0">
              <a:solidFill>
                <a:srgbClr val="111111"/>
              </a:solidFill>
            </a:endParaRPr>
          </a:p>
          <a:p>
            <a:pPr marL="342900" indent="-342900" algn="l">
              <a:buFontTx/>
              <a:buChar char="-"/>
            </a:pPr>
            <a:endParaRPr lang="cs-CZ" dirty="0"/>
          </a:p>
          <a:p>
            <a:pPr marL="342900" indent="-342900" algn="l">
              <a:buFontTx/>
              <a:buChar char="-"/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A6E4A5B-4150-4265-99AD-85FE3F880FF3}"/>
              </a:ext>
            </a:extLst>
          </p:cNvPr>
          <p:cNvSpPr txBox="1"/>
          <p:nvPr/>
        </p:nvSpPr>
        <p:spPr>
          <a:xfrm>
            <a:off x="882556" y="158945"/>
            <a:ext cx="10426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solidFill>
                  <a:srgbClr val="111111"/>
                </a:solidFill>
              </a:rPr>
              <a:t>Delece</a:t>
            </a:r>
            <a:endParaRPr lang="cs-CZ" sz="3600" b="1" dirty="0"/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20459080-41AD-4D95-A10F-89DE2E61E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5" t="9524" r="31904" b="57672"/>
          <a:stretch/>
        </p:blipFill>
        <p:spPr>
          <a:xfrm>
            <a:off x="882556" y="4078513"/>
            <a:ext cx="3875316" cy="2249715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E9640858-540C-41E9-8C97-CC5EE486A6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3" t="57143" r="25238" b="11746"/>
          <a:stretch/>
        </p:blipFill>
        <p:spPr>
          <a:xfrm>
            <a:off x="6019011" y="4428978"/>
            <a:ext cx="515257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59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ACF94A-C0C3-40A8-997D-BAE788AA5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84" y="295422"/>
            <a:ext cx="4639526" cy="4396142"/>
          </a:xfrm>
        </p:spPr>
        <p:txBody>
          <a:bodyPr anchor="ctr">
            <a:normAutofit/>
          </a:bodyPr>
          <a:lstStyle/>
          <a:p>
            <a:pPr algn="l"/>
            <a:br>
              <a:rPr lang="cs-CZ" sz="4000" dirty="0"/>
            </a:br>
            <a:endParaRPr lang="cs-CZ" sz="2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4E9762-5196-4808-9047-357E6A8D2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417" y="295422"/>
            <a:ext cx="10614992" cy="6562578"/>
          </a:xfrm>
        </p:spPr>
        <p:txBody>
          <a:bodyPr>
            <a:normAutofit/>
          </a:bodyPr>
          <a:lstStyle/>
          <a:p>
            <a:pPr algn="l"/>
            <a:endParaRPr lang="cs-CZ" sz="2400" dirty="0">
              <a:solidFill>
                <a:srgbClr val="111111"/>
              </a:solidFill>
            </a:endParaRPr>
          </a:p>
          <a:p>
            <a:pPr algn="l"/>
            <a:endParaRPr lang="cs-CZ" dirty="0">
              <a:solidFill>
                <a:srgbClr val="11111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cs-CZ" dirty="0" err="1"/>
              <a:t>Cri</a:t>
            </a:r>
            <a:r>
              <a:rPr lang="cs-CZ" dirty="0"/>
              <a:t> </a:t>
            </a:r>
            <a:r>
              <a:rPr lang="cs-CZ" dirty="0" err="1"/>
              <a:t>du</a:t>
            </a:r>
            <a:r>
              <a:rPr lang="cs-CZ" dirty="0"/>
              <a:t> chat – 5p – „</a:t>
            </a:r>
            <a:r>
              <a:rPr lang="cs-CZ" dirty="0" err="1"/>
              <a:t>mňoukácí</a:t>
            </a:r>
            <a:r>
              <a:rPr lang="cs-CZ" dirty="0"/>
              <a:t>“ plač, růstová retardace, mentální retardace, mikrocefalie</a:t>
            </a:r>
          </a:p>
          <a:p>
            <a:pPr marL="342900" indent="-342900" algn="l">
              <a:buFontTx/>
              <a:buChar char="-"/>
            </a:pPr>
            <a:r>
              <a:rPr lang="cs-CZ" dirty="0" err="1"/>
              <a:t>Angelmanův</a:t>
            </a:r>
            <a:r>
              <a:rPr lang="cs-CZ" dirty="0"/>
              <a:t> syndrom – delece na </a:t>
            </a:r>
            <a:r>
              <a:rPr lang="cs-CZ" dirty="0" err="1"/>
              <a:t>maternálním</a:t>
            </a:r>
            <a:r>
              <a:rPr lang="cs-CZ" dirty="0"/>
              <a:t> chromosomu 15q11-15q13 (nebo UPD!!!) – záchvaty smíchu, křeče </a:t>
            </a:r>
          </a:p>
          <a:p>
            <a:pPr marL="342900" indent="-342900" algn="l">
              <a:buFontTx/>
              <a:buChar char="-"/>
            </a:pPr>
            <a:r>
              <a:rPr lang="cs-CZ" dirty="0" err="1"/>
              <a:t>Prader</a:t>
            </a:r>
            <a:r>
              <a:rPr lang="cs-CZ" dirty="0"/>
              <a:t>-Willi - delece na </a:t>
            </a:r>
            <a:r>
              <a:rPr lang="cs-CZ" dirty="0" err="1"/>
              <a:t>paternálním</a:t>
            </a:r>
            <a:r>
              <a:rPr lang="cs-CZ" dirty="0"/>
              <a:t> chromosomu 15q11-15q13 (nebo UPD!!!) – obézní pacienti – hyperfagie, </a:t>
            </a:r>
            <a:r>
              <a:rPr lang="cs-CZ" dirty="0" err="1"/>
              <a:t>hypogonadismus</a:t>
            </a:r>
            <a:endParaRPr lang="cs-CZ" dirty="0"/>
          </a:p>
          <a:p>
            <a:pPr marL="342900" indent="-342900" algn="l">
              <a:buFontTx/>
              <a:buChar char="-"/>
            </a:pPr>
            <a:r>
              <a:rPr lang="cs-CZ" dirty="0" err="1"/>
              <a:t>DiGeorgeův</a:t>
            </a:r>
            <a:r>
              <a:rPr lang="cs-CZ" dirty="0"/>
              <a:t> (</a:t>
            </a:r>
            <a:r>
              <a:rPr lang="cs-CZ" dirty="0" err="1"/>
              <a:t>velokardiofaciální</a:t>
            </a:r>
            <a:r>
              <a:rPr lang="cs-CZ" dirty="0"/>
              <a:t>) syndrom – 22q11.2 – poruchy učení, rozštěpy patra, </a:t>
            </a:r>
            <a:r>
              <a:rPr lang="cs-CZ" dirty="0" err="1"/>
              <a:t>velofaryngeální</a:t>
            </a:r>
            <a:r>
              <a:rPr lang="cs-CZ" dirty="0"/>
              <a:t> insuficience, </a:t>
            </a:r>
            <a:r>
              <a:rPr lang="cs-CZ" dirty="0" err="1"/>
              <a:t>kotrunkální</a:t>
            </a:r>
            <a:r>
              <a:rPr lang="cs-CZ" dirty="0"/>
              <a:t> srdeční vady </a:t>
            </a:r>
          </a:p>
          <a:p>
            <a:pPr marL="342900" indent="-342900" algn="l">
              <a:buFontTx/>
              <a:buChar char="-"/>
            </a:pPr>
            <a:r>
              <a:rPr lang="cs-CZ" dirty="0"/>
              <a:t>Ichtyóza – Xp22.3 – také jako součást syndromu sousedících genů, delece často není pozorovatelna při běžném cytogenetickém vyšetření </a:t>
            </a:r>
          </a:p>
          <a:p>
            <a:pPr marL="342900" indent="-342900" algn="l">
              <a:buFontTx/>
              <a:buChar char="-"/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A6E4A5B-4150-4265-99AD-85FE3F880FF3}"/>
              </a:ext>
            </a:extLst>
          </p:cNvPr>
          <p:cNvSpPr txBox="1"/>
          <p:nvPr/>
        </p:nvSpPr>
        <p:spPr>
          <a:xfrm>
            <a:off x="882556" y="158945"/>
            <a:ext cx="10426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solidFill>
                  <a:srgbClr val="111111"/>
                </a:solidFill>
              </a:rPr>
              <a:t>Delece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67431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ACF94A-C0C3-40A8-997D-BAE788AA5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84" y="295422"/>
            <a:ext cx="4639526" cy="4396142"/>
          </a:xfrm>
        </p:spPr>
        <p:txBody>
          <a:bodyPr anchor="ctr">
            <a:normAutofit/>
          </a:bodyPr>
          <a:lstStyle/>
          <a:p>
            <a:pPr algn="l"/>
            <a:br>
              <a:rPr lang="cs-CZ" sz="4000" dirty="0"/>
            </a:br>
            <a:endParaRPr lang="cs-CZ" sz="2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4E9762-5196-4808-9047-357E6A8D2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417" y="295422"/>
            <a:ext cx="10614992" cy="6562578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 ≈ 78 </a:t>
            </a:r>
            <a:r>
              <a:rPr lang="cs-CZ" dirty="0">
                <a:solidFill>
                  <a:srgbClr val="111111"/>
                </a:solidFill>
              </a:rPr>
              <a:t>% všech početí je potraceno; 15 – 20 % diagnostikovaných těhotenství není donošeno;</a:t>
            </a:r>
          </a:p>
          <a:p>
            <a:pPr algn="l"/>
            <a:r>
              <a:rPr lang="cs-CZ" dirty="0"/>
              <a:t>50 </a:t>
            </a:r>
            <a:r>
              <a:rPr lang="cs-CZ" dirty="0">
                <a:solidFill>
                  <a:srgbClr val="111111"/>
                </a:solidFill>
              </a:rPr>
              <a:t>% abortů na raných stadiích vykazuje abnormální karyotyp</a:t>
            </a:r>
          </a:p>
          <a:p>
            <a:pPr algn="l"/>
            <a:endParaRPr lang="cs-CZ" dirty="0">
              <a:solidFill>
                <a:srgbClr val="111111"/>
              </a:solidFill>
            </a:endParaRP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98E30341-63E4-4B58-B127-9F85693021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9502" y="5645805"/>
            <a:ext cx="9402540" cy="680133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A5B4F73-4CBE-42A8-8BCF-E0548BB7E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528" y="27137"/>
            <a:ext cx="9406943" cy="6803726"/>
          </a:xfrm>
          <a:prstGeom prst="rect">
            <a:avLst/>
          </a:prstGeom>
        </p:spPr>
      </p:pic>
      <p:pic>
        <p:nvPicPr>
          <p:cNvPr id="7" name="Obrázek 6" descr="Obsah obrázku tráva, osoba, exteriér&#10;&#10;Popis byl vytvořen automaticky">
            <a:extLst>
              <a:ext uri="{FF2B5EF4-FFF2-40B4-BE49-F238E27FC236}">
                <a16:creationId xmlns:a16="http://schemas.microsoft.com/office/drawing/2014/main" id="{885D55C0-3514-41E2-AC1C-416F50EA2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17" y="2493493"/>
            <a:ext cx="6497413" cy="433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50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ACF94A-C0C3-40A8-997D-BAE788AA5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84" y="295422"/>
            <a:ext cx="4639526" cy="4396142"/>
          </a:xfrm>
        </p:spPr>
        <p:txBody>
          <a:bodyPr anchor="ctr">
            <a:normAutofit/>
          </a:bodyPr>
          <a:lstStyle/>
          <a:p>
            <a:pPr algn="l"/>
            <a:br>
              <a:rPr lang="cs-CZ" sz="4000" dirty="0"/>
            </a:br>
            <a:endParaRPr lang="cs-CZ" sz="2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4E9762-5196-4808-9047-357E6A8D2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417" y="295422"/>
            <a:ext cx="10614992" cy="6562578"/>
          </a:xfrm>
        </p:spPr>
        <p:txBody>
          <a:bodyPr>
            <a:normAutofit/>
          </a:bodyPr>
          <a:lstStyle/>
          <a:p>
            <a:pPr algn="l"/>
            <a:endParaRPr lang="cs-CZ" sz="2400" dirty="0">
              <a:solidFill>
                <a:srgbClr val="111111"/>
              </a:solidFill>
            </a:endParaRPr>
          </a:p>
          <a:p>
            <a:pPr algn="l"/>
            <a:endParaRPr lang="cs-CZ" dirty="0">
              <a:solidFill>
                <a:srgbClr val="11111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cs-CZ" sz="2400" dirty="0">
                <a:solidFill>
                  <a:srgbClr val="111111"/>
                </a:solidFill>
              </a:rPr>
              <a:t>[46,XX nebo </a:t>
            </a:r>
            <a:r>
              <a:rPr lang="cs-CZ" sz="2400" dirty="0" err="1">
                <a:solidFill>
                  <a:srgbClr val="111111"/>
                </a:solidFill>
              </a:rPr>
              <a:t>XY,dup</a:t>
            </a:r>
            <a:r>
              <a:rPr lang="cs-CZ" sz="2400" dirty="0">
                <a:solidFill>
                  <a:srgbClr val="111111"/>
                </a:solidFill>
              </a:rPr>
              <a:t>(</a:t>
            </a:r>
            <a:r>
              <a:rPr lang="cs-CZ" dirty="0">
                <a:solidFill>
                  <a:srgbClr val="111111"/>
                </a:solidFill>
              </a:rPr>
              <a:t>15</a:t>
            </a:r>
            <a:r>
              <a:rPr lang="cs-CZ" sz="2400" dirty="0">
                <a:solidFill>
                  <a:srgbClr val="111111"/>
                </a:solidFill>
              </a:rPr>
              <a:t>)(</a:t>
            </a:r>
            <a:r>
              <a:rPr lang="cs-CZ" dirty="0">
                <a:solidFill>
                  <a:srgbClr val="111111"/>
                </a:solidFill>
              </a:rPr>
              <a:t>q24q26.3</a:t>
            </a:r>
            <a:r>
              <a:rPr lang="cs-CZ" sz="2400" dirty="0">
                <a:solidFill>
                  <a:srgbClr val="111111"/>
                </a:solidFill>
              </a:rPr>
              <a:t>)] </a:t>
            </a:r>
          </a:p>
          <a:p>
            <a:pPr marL="342900" indent="-342900" algn="l">
              <a:buFontTx/>
              <a:buChar char="-"/>
            </a:pPr>
            <a:r>
              <a:rPr lang="cs-CZ" dirty="0">
                <a:solidFill>
                  <a:srgbClr val="111111"/>
                </a:solidFill>
              </a:rPr>
              <a:t>přímá vs. obracená</a:t>
            </a:r>
            <a:endParaRPr lang="cs-CZ" dirty="0"/>
          </a:p>
          <a:p>
            <a:pPr marL="342900" indent="-342900" algn="l">
              <a:buFontTx/>
              <a:buChar char="-"/>
            </a:pPr>
            <a:r>
              <a:rPr lang="cs-CZ" dirty="0">
                <a:solidFill>
                  <a:srgbClr val="111111"/>
                </a:solidFill>
              </a:rPr>
              <a:t>samostatné nebo v kombinaci s jinou aberaci: </a:t>
            </a:r>
            <a:r>
              <a:rPr lang="cs-CZ" dirty="0" err="1">
                <a:solidFill>
                  <a:srgbClr val="111111"/>
                </a:solidFill>
              </a:rPr>
              <a:t>isochomosom</a:t>
            </a:r>
            <a:r>
              <a:rPr lang="cs-CZ" dirty="0">
                <a:solidFill>
                  <a:srgbClr val="111111"/>
                </a:solidFill>
              </a:rPr>
              <a:t>, </a:t>
            </a:r>
            <a:r>
              <a:rPr lang="cs-CZ" dirty="0" err="1">
                <a:solidFill>
                  <a:srgbClr val="111111"/>
                </a:solidFill>
              </a:rPr>
              <a:t>dicentrické</a:t>
            </a:r>
            <a:r>
              <a:rPr lang="cs-CZ" dirty="0">
                <a:solidFill>
                  <a:srgbClr val="111111"/>
                </a:solidFill>
              </a:rPr>
              <a:t> chromosomy, marker…</a:t>
            </a:r>
          </a:p>
          <a:p>
            <a:pPr marL="342900" indent="-342900" algn="l">
              <a:buFontTx/>
              <a:buChar char="-"/>
            </a:pPr>
            <a:r>
              <a:rPr lang="cs-CZ" dirty="0">
                <a:solidFill>
                  <a:srgbClr val="111111"/>
                </a:solidFill>
              </a:rPr>
              <a:t>výsledkem je částečná </a:t>
            </a:r>
            <a:r>
              <a:rPr lang="cs-CZ" dirty="0" err="1">
                <a:solidFill>
                  <a:srgbClr val="111111"/>
                </a:solidFill>
              </a:rPr>
              <a:t>trisomie</a:t>
            </a:r>
            <a:r>
              <a:rPr lang="cs-CZ" dirty="0">
                <a:solidFill>
                  <a:srgbClr val="111111"/>
                </a:solidFill>
              </a:rPr>
              <a:t> </a:t>
            </a:r>
          </a:p>
          <a:p>
            <a:pPr algn="l"/>
            <a:endParaRPr lang="cs-CZ" dirty="0">
              <a:solidFill>
                <a:srgbClr val="111111"/>
              </a:solidFill>
            </a:endParaRPr>
          </a:p>
          <a:p>
            <a:pPr marL="342900" indent="-342900" algn="l">
              <a:buFontTx/>
              <a:buChar char="-"/>
            </a:pPr>
            <a:endParaRPr lang="cs-CZ" dirty="0"/>
          </a:p>
          <a:p>
            <a:pPr marL="342900" indent="-342900" algn="l">
              <a:buFontTx/>
              <a:buChar char="-"/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A6E4A5B-4150-4265-99AD-85FE3F880FF3}"/>
              </a:ext>
            </a:extLst>
          </p:cNvPr>
          <p:cNvSpPr txBox="1"/>
          <p:nvPr/>
        </p:nvSpPr>
        <p:spPr>
          <a:xfrm>
            <a:off x="882556" y="158945"/>
            <a:ext cx="10426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solidFill>
                  <a:srgbClr val="111111"/>
                </a:solidFill>
              </a:rPr>
              <a:t>Duplikace</a:t>
            </a:r>
            <a:endParaRPr lang="cs-CZ" sz="3600" b="1" dirty="0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077ED695-AAFD-47A4-B1AF-39FBB07004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0" t="20106" r="20000" b="39047"/>
          <a:stretch/>
        </p:blipFill>
        <p:spPr>
          <a:xfrm>
            <a:off x="2544847" y="3897797"/>
            <a:ext cx="6052458" cy="280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6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ACF94A-C0C3-40A8-997D-BAE788AA5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84" y="295422"/>
            <a:ext cx="4639526" cy="4396142"/>
          </a:xfrm>
        </p:spPr>
        <p:txBody>
          <a:bodyPr anchor="ctr">
            <a:normAutofit/>
          </a:bodyPr>
          <a:lstStyle/>
          <a:p>
            <a:pPr algn="l"/>
            <a:br>
              <a:rPr lang="cs-CZ" sz="4000" dirty="0"/>
            </a:br>
            <a:endParaRPr lang="cs-CZ" sz="2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4E9762-5196-4808-9047-357E6A8D2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417" y="295422"/>
            <a:ext cx="10614992" cy="6562578"/>
          </a:xfrm>
        </p:spPr>
        <p:txBody>
          <a:bodyPr>
            <a:normAutofit/>
          </a:bodyPr>
          <a:lstStyle/>
          <a:p>
            <a:pPr algn="l"/>
            <a:endParaRPr lang="cs-CZ" sz="2400" dirty="0">
              <a:solidFill>
                <a:srgbClr val="111111"/>
              </a:solidFill>
            </a:endParaRPr>
          </a:p>
          <a:p>
            <a:pPr algn="l"/>
            <a:endParaRPr lang="cs-CZ" dirty="0">
              <a:solidFill>
                <a:srgbClr val="11111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cs-CZ" sz="2400" dirty="0">
                <a:solidFill>
                  <a:srgbClr val="111111"/>
                </a:solidFill>
              </a:rPr>
              <a:t>[46,XX nebo </a:t>
            </a:r>
            <a:r>
              <a:rPr lang="cs-CZ" sz="2400" dirty="0" err="1">
                <a:solidFill>
                  <a:srgbClr val="111111"/>
                </a:solidFill>
              </a:rPr>
              <a:t>XY,</a:t>
            </a:r>
            <a:r>
              <a:rPr lang="cs-CZ" dirty="0" err="1">
                <a:solidFill>
                  <a:srgbClr val="111111"/>
                </a:solidFill>
              </a:rPr>
              <a:t>inv</a:t>
            </a:r>
            <a:r>
              <a:rPr lang="cs-CZ" sz="2400" dirty="0">
                <a:solidFill>
                  <a:srgbClr val="111111"/>
                </a:solidFill>
              </a:rPr>
              <a:t>(2)(p</a:t>
            </a:r>
            <a:r>
              <a:rPr lang="cs-CZ" dirty="0">
                <a:solidFill>
                  <a:srgbClr val="111111"/>
                </a:solidFill>
              </a:rPr>
              <a:t>21q31</a:t>
            </a:r>
            <a:r>
              <a:rPr lang="cs-CZ" sz="2400" dirty="0">
                <a:solidFill>
                  <a:srgbClr val="111111"/>
                </a:solidFill>
              </a:rPr>
              <a:t>)] vs. [46,XX nebo </a:t>
            </a:r>
            <a:r>
              <a:rPr lang="cs-CZ" sz="2400" dirty="0" err="1">
                <a:solidFill>
                  <a:srgbClr val="111111"/>
                </a:solidFill>
              </a:rPr>
              <a:t>XY,</a:t>
            </a:r>
            <a:r>
              <a:rPr lang="cs-CZ" dirty="0" err="1">
                <a:solidFill>
                  <a:srgbClr val="111111"/>
                </a:solidFill>
              </a:rPr>
              <a:t>inv</a:t>
            </a:r>
            <a:r>
              <a:rPr lang="cs-CZ" sz="2400" dirty="0">
                <a:solidFill>
                  <a:srgbClr val="111111"/>
                </a:solidFill>
              </a:rPr>
              <a:t>(</a:t>
            </a:r>
            <a:r>
              <a:rPr lang="cs-CZ" dirty="0">
                <a:solidFill>
                  <a:srgbClr val="111111"/>
                </a:solidFill>
              </a:rPr>
              <a:t>3</a:t>
            </a:r>
            <a:r>
              <a:rPr lang="cs-CZ" sz="2400" dirty="0">
                <a:solidFill>
                  <a:srgbClr val="111111"/>
                </a:solidFill>
              </a:rPr>
              <a:t>)(</a:t>
            </a:r>
            <a:r>
              <a:rPr lang="cs-CZ" dirty="0">
                <a:solidFill>
                  <a:srgbClr val="111111"/>
                </a:solidFill>
              </a:rPr>
              <a:t>q21q27</a:t>
            </a:r>
            <a:r>
              <a:rPr lang="cs-CZ" sz="2400" dirty="0">
                <a:solidFill>
                  <a:srgbClr val="111111"/>
                </a:solidFill>
              </a:rPr>
              <a:t>)] </a:t>
            </a:r>
          </a:p>
          <a:p>
            <a:pPr marL="342900" indent="-342900" algn="l">
              <a:buFontTx/>
              <a:buChar char="-"/>
            </a:pPr>
            <a:r>
              <a:rPr lang="cs-CZ" dirty="0" err="1">
                <a:solidFill>
                  <a:srgbClr val="111111"/>
                </a:solidFill>
              </a:rPr>
              <a:t>pericentrická</a:t>
            </a:r>
            <a:r>
              <a:rPr lang="cs-CZ" dirty="0">
                <a:solidFill>
                  <a:srgbClr val="111111"/>
                </a:solidFill>
              </a:rPr>
              <a:t> vs. </a:t>
            </a:r>
            <a:r>
              <a:rPr lang="cs-CZ" dirty="0" err="1">
                <a:solidFill>
                  <a:srgbClr val="111111"/>
                </a:solidFill>
              </a:rPr>
              <a:t>paracentrická</a:t>
            </a:r>
            <a:endParaRPr lang="cs-CZ" dirty="0"/>
          </a:p>
          <a:p>
            <a:pPr marL="342900" indent="-342900" algn="l">
              <a:buFontTx/>
              <a:buChar char="-"/>
            </a:pPr>
            <a:r>
              <a:rPr lang="cs-CZ" dirty="0">
                <a:solidFill>
                  <a:srgbClr val="111111"/>
                </a:solidFill>
              </a:rPr>
              <a:t>v 85-90 % případů rodiče jsou nosiči, tj. inverze je dědičná </a:t>
            </a:r>
          </a:p>
          <a:p>
            <a:pPr marL="342900" indent="-342900" algn="l">
              <a:buFontTx/>
              <a:buChar char="-"/>
            </a:pPr>
            <a:r>
              <a:rPr lang="cs-CZ" dirty="0">
                <a:solidFill>
                  <a:srgbClr val="111111"/>
                </a:solidFill>
              </a:rPr>
              <a:t>častý důvod „</a:t>
            </a:r>
            <a:r>
              <a:rPr lang="cs-CZ" dirty="0" err="1">
                <a:solidFill>
                  <a:srgbClr val="111111"/>
                </a:solidFill>
              </a:rPr>
              <a:t>nepolodnosti</a:t>
            </a:r>
            <a:r>
              <a:rPr lang="cs-CZ" dirty="0">
                <a:solidFill>
                  <a:srgbClr val="111111"/>
                </a:solidFill>
              </a:rPr>
              <a:t>“ </a:t>
            </a:r>
          </a:p>
          <a:p>
            <a:pPr marL="342900" indent="-342900" algn="l">
              <a:buFontTx/>
              <a:buChar char="-"/>
            </a:pPr>
            <a:r>
              <a:rPr lang="cs-CZ" dirty="0">
                <a:solidFill>
                  <a:srgbClr val="111111"/>
                </a:solidFill>
              </a:rPr>
              <a:t> </a:t>
            </a:r>
          </a:p>
          <a:p>
            <a:pPr algn="l"/>
            <a:endParaRPr lang="cs-CZ" dirty="0">
              <a:solidFill>
                <a:srgbClr val="111111"/>
              </a:solidFill>
            </a:endParaRPr>
          </a:p>
          <a:p>
            <a:pPr marL="342900" indent="-342900" algn="l">
              <a:buFontTx/>
              <a:buChar char="-"/>
            </a:pPr>
            <a:endParaRPr lang="cs-CZ" dirty="0"/>
          </a:p>
          <a:p>
            <a:pPr marL="342900" indent="-342900" algn="l">
              <a:buFontTx/>
              <a:buChar char="-"/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A6E4A5B-4150-4265-99AD-85FE3F880FF3}"/>
              </a:ext>
            </a:extLst>
          </p:cNvPr>
          <p:cNvSpPr txBox="1"/>
          <p:nvPr/>
        </p:nvSpPr>
        <p:spPr>
          <a:xfrm>
            <a:off x="882556" y="158945"/>
            <a:ext cx="10426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solidFill>
                  <a:srgbClr val="111111"/>
                </a:solidFill>
              </a:rPr>
              <a:t>Inverze</a:t>
            </a:r>
            <a:endParaRPr lang="cs-CZ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163BD-47C8-C04E-BDA1-84E4EE58B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80" y="3399486"/>
            <a:ext cx="63246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03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ACF94A-C0C3-40A8-997D-BAE788AA5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84" y="295422"/>
            <a:ext cx="4639526" cy="4396142"/>
          </a:xfrm>
        </p:spPr>
        <p:txBody>
          <a:bodyPr anchor="ctr">
            <a:normAutofit/>
          </a:bodyPr>
          <a:lstStyle/>
          <a:p>
            <a:pPr algn="l"/>
            <a:br>
              <a:rPr lang="cs-CZ" sz="4000" dirty="0"/>
            </a:br>
            <a:endParaRPr lang="cs-CZ" sz="2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4E9762-5196-4808-9047-357E6A8D2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295422"/>
            <a:ext cx="11582400" cy="6562578"/>
          </a:xfrm>
        </p:spPr>
        <p:txBody>
          <a:bodyPr>
            <a:normAutofit/>
          </a:bodyPr>
          <a:lstStyle/>
          <a:p>
            <a:pPr algn="l"/>
            <a:r>
              <a:rPr lang="en-GB" sz="4400" b="1" dirty="0"/>
              <a:t>All of the most common chromosomal syndromes and most of the less common have ear anomalies in their characteristics!!!</a:t>
            </a:r>
            <a:r>
              <a:rPr lang="en-GB" b="1" dirty="0"/>
              <a:t> </a:t>
            </a:r>
            <a:r>
              <a:rPr lang="en-GB" sz="1600" dirty="0"/>
              <a:t>(</a:t>
            </a:r>
            <a:r>
              <a:rPr lang="en-GB" sz="1600" dirty="0" err="1"/>
              <a:t>Langman’s</a:t>
            </a:r>
            <a:r>
              <a:rPr lang="en-GB" sz="1600" dirty="0"/>
              <a:t> medical embryology, T. W. Sadler, 12</a:t>
            </a:r>
            <a:r>
              <a:rPr lang="en-GB" sz="1600" baseline="30000" dirty="0"/>
              <a:t>th</a:t>
            </a:r>
            <a:r>
              <a:rPr lang="en-GB" sz="1600" dirty="0"/>
              <a:t> edition, p. 328)</a:t>
            </a:r>
            <a:endParaRPr lang="en-GB" b="1" dirty="0"/>
          </a:p>
          <a:p>
            <a:pPr algn="l"/>
            <a:endParaRPr lang="cs-CZ" dirty="0"/>
          </a:p>
          <a:p>
            <a:pPr algn="l"/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98E30341-63E4-4B58-B127-9F85693021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7" y="-96336"/>
            <a:ext cx="948088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13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ACF94A-C0C3-40A8-997D-BAE788AA5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84" y="295422"/>
            <a:ext cx="4639526" cy="4396142"/>
          </a:xfrm>
        </p:spPr>
        <p:txBody>
          <a:bodyPr anchor="ctr">
            <a:normAutofit/>
          </a:bodyPr>
          <a:lstStyle/>
          <a:p>
            <a:pPr algn="l"/>
            <a:br>
              <a:rPr lang="cs-CZ" sz="4000" dirty="0"/>
            </a:br>
            <a:endParaRPr lang="cs-CZ" sz="2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4E9762-5196-4808-9047-357E6A8D2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417" y="295422"/>
            <a:ext cx="10614992" cy="6562578"/>
          </a:xfrm>
        </p:spPr>
        <p:txBody>
          <a:bodyPr>
            <a:normAutofit fontScale="55000" lnSpcReduction="20000"/>
          </a:bodyPr>
          <a:lstStyle/>
          <a:p>
            <a:r>
              <a:rPr lang="cs-CZ" sz="3300" b="1" i="1" dirty="0"/>
              <a:t>Chromosomové aberace:</a:t>
            </a:r>
          </a:p>
          <a:p>
            <a:r>
              <a:rPr lang="cs-CZ" sz="3300" b="1" dirty="0"/>
              <a:t>autozomální x </a:t>
            </a:r>
            <a:r>
              <a:rPr lang="cs-CZ" sz="3300" b="1" dirty="0" err="1"/>
              <a:t>gonozomální</a:t>
            </a:r>
            <a:endParaRPr lang="cs-CZ" sz="3300" b="1" dirty="0"/>
          </a:p>
          <a:p>
            <a:r>
              <a:rPr lang="cs-CZ" sz="3300" b="1" dirty="0" err="1"/>
              <a:t>nemozaické</a:t>
            </a:r>
            <a:r>
              <a:rPr lang="cs-CZ" sz="3300" b="1" dirty="0"/>
              <a:t> x </a:t>
            </a:r>
            <a:r>
              <a:rPr lang="cs-CZ" sz="3300" b="1" dirty="0" err="1"/>
              <a:t>mozaické</a:t>
            </a:r>
            <a:endParaRPr lang="cs-CZ" sz="3300" b="1" dirty="0"/>
          </a:p>
          <a:p>
            <a:pPr algn="l"/>
            <a:endParaRPr lang="cs-CZ" dirty="0"/>
          </a:p>
          <a:p>
            <a:pPr algn="l"/>
            <a:r>
              <a:rPr lang="cs-CZ" sz="3200" i="1" dirty="0">
                <a:solidFill>
                  <a:srgbClr val="00B050"/>
                </a:solidFill>
              </a:rPr>
              <a:t>Numerické </a:t>
            </a:r>
            <a:r>
              <a:rPr lang="cs-CZ" sz="3200" dirty="0">
                <a:solidFill>
                  <a:srgbClr val="00B050"/>
                </a:solidFill>
              </a:rPr>
              <a:t>                                                              </a:t>
            </a:r>
            <a:r>
              <a:rPr lang="cs-CZ" sz="3200" i="1" dirty="0">
                <a:solidFill>
                  <a:srgbClr val="00B050"/>
                </a:solidFill>
              </a:rPr>
              <a:t>Strukturní</a:t>
            </a:r>
          </a:p>
          <a:p>
            <a:pPr algn="l"/>
            <a:r>
              <a:rPr lang="cs-CZ" sz="3200" dirty="0"/>
              <a:t>- </a:t>
            </a:r>
            <a:r>
              <a:rPr lang="cs-CZ" sz="3200" dirty="0" err="1"/>
              <a:t>trisomie</a:t>
            </a:r>
            <a:r>
              <a:rPr lang="cs-CZ" sz="3200" dirty="0"/>
              <a:t>                                                                       Balancované:</a:t>
            </a:r>
          </a:p>
          <a:p>
            <a:pPr algn="l"/>
            <a:r>
              <a:rPr lang="cs-CZ" sz="3200" dirty="0"/>
              <a:t>- </a:t>
            </a:r>
            <a:r>
              <a:rPr lang="cs-CZ" sz="3200" dirty="0" err="1"/>
              <a:t>monosomie</a:t>
            </a:r>
            <a:r>
              <a:rPr lang="cs-CZ" sz="3200" dirty="0"/>
              <a:t>                                                          - inverze</a:t>
            </a:r>
          </a:p>
          <a:p>
            <a:pPr algn="l"/>
            <a:r>
              <a:rPr lang="cs-CZ" sz="3200" dirty="0"/>
              <a:t>- polyploidie                                                           - translokace</a:t>
            </a:r>
          </a:p>
          <a:p>
            <a:pPr algn="l"/>
            <a:r>
              <a:rPr lang="cs-CZ" sz="3200" dirty="0"/>
              <a:t>- </a:t>
            </a:r>
            <a:r>
              <a:rPr lang="cs-CZ" sz="3200" dirty="0" err="1"/>
              <a:t>uniparentální</a:t>
            </a:r>
            <a:r>
              <a:rPr lang="cs-CZ" sz="3200" dirty="0"/>
              <a:t> </a:t>
            </a:r>
            <a:r>
              <a:rPr lang="cs-CZ" sz="3200" dirty="0" err="1"/>
              <a:t>disomie</a:t>
            </a:r>
            <a:r>
              <a:rPr lang="cs-CZ" sz="3200" dirty="0"/>
              <a:t>                                         - inzerce</a:t>
            </a:r>
          </a:p>
          <a:p>
            <a:pPr algn="l"/>
            <a:r>
              <a:rPr lang="cs-CZ" sz="3200" dirty="0"/>
              <a:t>                                                                           </a:t>
            </a:r>
          </a:p>
          <a:p>
            <a:pPr algn="l"/>
            <a:r>
              <a:rPr lang="cs-CZ" sz="3200" dirty="0"/>
              <a:t>                                                                           Nebalancované:</a:t>
            </a:r>
          </a:p>
          <a:p>
            <a:pPr algn="l"/>
            <a:r>
              <a:rPr lang="cs-CZ" sz="3200" dirty="0"/>
              <a:t>                                                                           - duplikace </a:t>
            </a:r>
          </a:p>
          <a:p>
            <a:pPr algn="l"/>
            <a:r>
              <a:rPr lang="cs-CZ" sz="3200" dirty="0"/>
              <a:t>                                                                           - delece </a:t>
            </a:r>
          </a:p>
          <a:p>
            <a:pPr algn="l"/>
            <a:r>
              <a:rPr lang="cs-CZ" sz="3200" dirty="0"/>
              <a:t>                                                                           - </a:t>
            </a:r>
            <a:r>
              <a:rPr lang="cs-CZ" sz="3200" dirty="0" err="1"/>
              <a:t>dicentrický</a:t>
            </a:r>
            <a:r>
              <a:rPr lang="cs-CZ" sz="3200" dirty="0"/>
              <a:t> chromosom </a:t>
            </a:r>
          </a:p>
          <a:p>
            <a:pPr algn="l"/>
            <a:r>
              <a:rPr lang="cs-CZ" sz="3200" dirty="0"/>
              <a:t>                                                                          -  </a:t>
            </a:r>
            <a:r>
              <a:rPr lang="cs-CZ" sz="3200" dirty="0" err="1"/>
              <a:t>acentrický</a:t>
            </a:r>
            <a:r>
              <a:rPr lang="cs-CZ" sz="3200" dirty="0"/>
              <a:t> chromosom</a:t>
            </a:r>
          </a:p>
          <a:p>
            <a:pPr algn="l"/>
            <a:r>
              <a:rPr lang="cs-CZ" sz="3200" dirty="0"/>
              <a:t>                                                                          - </a:t>
            </a:r>
            <a:r>
              <a:rPr lang="cs-CZ" sz="3200" dirty="0" err="1"/>
              <a:t>izochromosom</a:t>
            </a:r>
            <a:endParaRPr lang="cs-CZ" sz="3200" dirty="0"/>
          </a:p>
          <a:p>
            <a:pPr algn="l"/>
            <a:r>
              <a:rPr lang="cs-CZ" sz="3200" dirty="0"/>
              <a:t>                                                                          - ring chromosom</a:t>
            </a:r>
          </a:p>
          <a:p>
            <a:pPr algn="l"/>
            <a:r>
              <a:rPr lang="cs-CZ" sz="3200" dirty="0"/>
              <a:t>                                                                          - marker chromosom</a:t>
            </a:r>
          </a:p>
          <a:p>
            <a:pPr algn="l"/>
            <a:r>
              <a:rPr lang="cs-CZ" sz="3200" dirty="0"/>
              <a:t>                                                                          - </a:t>
            </a:r>
            <a:r>
              <a:rPr lang="cs-CZ" sz="3200" dirty="0" err="1"/>
              <a:t>komplexni</a:t>
            </a:r>
            <a:r>
              <a:rPr lang="cs-CZ" sz="3200" dirty="0"/>
              <a:t> chromosomová přestavba</a:t>
            </a:r>
          </a:p>
          <a:p>
            <a:pPr algn="l"/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98E30341-63E4-4B58-B127-9F85693021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17" y="-3553"/>
            <a:ext cx="9402540" cy="680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8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ACF94A-C0C3-40A8-997D-BAE788AA5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84" y="295422"/>
            <a:ext cx="4639526" cy="4396142"/>
          </a:xfrm>
        </p:spPr>
        <p:txBody>
          <a:bodyPr anchor="ctr">
            <a:normAutofit/>
          </a:bodyPr>
          <a:lstStyle/>
          <a:p>
            <a:pPr algn="l"/>
            <a:br>
              <a:rPr lang="cs-CZ" sz="4000" dirty="0"/>
            </a:br>
            <a:endParaRPr lang="cs-CZ" sz="2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4E9762-5196-4808-9047-357E6A8D2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417" y="295422"/>
            <a:ext cx="10614992" cy="656257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Chromosomové aberace:</a:t>
            </a:r>
          </a:p>
          <a:p>
            <a:pPr algn="l"/>
            <a:endParaRPr lang="cs-CZ" dirty="0"/>
          </a:p>
          <a:p>
            <a:pPr marL="457200" indent="-457200" algn="l">
              <a:buAutoNum type="arabicPeriod"/>
            </a:pPr>
            <a:r>
              <a:rPr lang="cs-CZ" sz="3200" dirty="0"/>
              <a:t>Numerické</a:t>
            </a:r>
          </a:p>
          <a:p>
            <a:pPr algn="l"/>
            <a:r>
              <a:rPr lang="cs-CZ" sz="2800" i="1" dirty="0"/>
              <a:t> - aneuploidie autosomální </a:t>
            </a:r>
            <a:r>
              <a:rPr lang="cs-CZ" dirty="0"/>
              <a:t>– 0,2 % živě narozených, </a:t>
            </a:r>
          </a:p>
          <a:p>
            <a:pPr algn="l"/>
            <a:r>
              <a:rPr lang="cs-CZ" dirty="0"/>
              <a:t>                                               až ve 30 </a:t>
            </a:r>
            <a:r>
              <a:rPr lang="cs-CZ" i="0" dirty="0">
                <a:solidFill>
                  <a:srgbClr val="111111"/>
                </a:solidFill>
                <a:effectLst/>
              </a:rPr>
              <a:t>% spontánních potratů;</a:t>
            </a:r>
          </a:p>
          <a:p>
            <a:pPr algn="l"/>
            <a:r>
              <a:rPr lang="cs-CZ" dirty="0">
                <a:solidFill>
                  <a:srgbClr val="111111"/>
                </a:solidFill>
              </a:rPr>
              <a:t>                                                tvoří více než 90 % aberaci v oocytech</a:t>
            </a:r>
          </a:p>
          <a:p>
            <a:pPr algn="l"/>
            <a:r>
              <a:rPr lang="cs-CZ" dirty="0">
                <a:solidFill>
                  <a:srgbClr val="111111"/>
                </a:solidFill>
              </a:rPr>
              <a:t>                                                a méně než 50 % ve spermiích</a:t>
            </a:r>
          </a:p>
          <a:p>
            <a:pPr algn="l"/>
            <a:endParaRPr lang="cs-CZ" dirty="0">
              <a:solidFill>
                <a:srgbClr val="111111"/>
              </a:solidFill>
            </a:endParaRPr>
          </a:p>
          <a:p>
            <a:pPr algn="l"/>
            <a:r>
              <a:rPr lang="cs-CZ" b="1" dirty="0" err="1">
                <a:solidFill>
                  <a:srgbClr val="111111"/>
                </a:solidFill>
              </a:rPr>
              <a:t>Trisomie</a:t>
            </a:r>
            <a:r>
              <a:rPr lang="cs-CZ" dirty="0">
                <a:solidFill>
                  <a:srgbClr val="111111"/>
                </a:solidFill>
              </a:rPr>
              <a:t> – u živě narozených všechny </a:t>
            </a:r>
            <a:r>
              <a:rPr lang="cs-CZ" dirty="0" err="1">
                <a:solidFill>
                  <a:srgbClr val="111111"/>
                </a:solidFill>
              </a:rPr>
              <a:t>autosomy</a:t>
            </a:r>
            <a:r>
              <a:rPr lang="cs-CZ" dirty="0">
                <a:solidFill>
                  <a:srgbClr val="111111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kromě</a:t>
            </a:r>
            <a:r>
              <a:rPr lang="cs-CZ" dirty="0">
                <a:solidFill>
                  <a:srgbClr val="111111"/>
                </a:solidFill>
              </a:rPr>
              <a:t> 1 a 11 (!!!) </a:t>
            </a:r>
          </a:p>
          <a:p>
            <a:pPr algn="l"/>
            <a:r>
              <a:rPr lang="cs-CZ" dirty="0">
                <a:solidFill>
                  <a:srgbClr val="111111"/>
                </a:solidFill>
              </a:rPr>
              <a:t>                                                                                 které nejčastěji???</a:t>
            </a:r>
          </a:p>
          <a:p>
            <a:pPr algn="l"/>
            <a:r>
              <a:rPr lang="cs-CZ" dirty="0">
                <a:solidFill>
                  <a:srgbClr val="111111"/>
                </a:solidFill>
              </a:rPr>
              <a:t>frekvence </a:t>
            </a:r>
            <a:r>
              <a:rPr lang="cs-CZ" dirty="0" err="1">
                <a:solidFill>
                  <a:srgbClr val="111111"/>
                </a:solidFill>
              </a:rPr>
              <a:t>trisomii</a:t>
            </a:r>
            <a:r>
              <a:rPr lang="cs-CZ" dirty="0">
                <a:solidFill>
                  <a:srgbClr val="111111"/>
                </a:solidFill>
              </a:rPr>
              <a:t> při početí ale u všech </a:t>
            </a:r>
            <a:r>
              <a:rPr lang="cs-CZ" dirty="0" err="1">
                <a:solidFill>
                  <a:srgbClr val="111111"/>
                </a:solidFill>
              </a:rPr>
              <a:t>autosomů</a:t>
            </a:r>
            <a:r>
              <a:rPr lang="cs-CZ" dirty="0">
                <a:solidFill>
                  <a:srgbClr val="111111"/>
                </a:solidFill>
              </a:rPr>
              <a:t> nejspíše stejná!</a:t>
            </a:r>
          </a:p>
          <a:p>
            <a:pPr algn="l"/>
            <a:r>
              <a:rPr lang="cs-CZ" b="1" dirty="0" err="1">
                <a:solidFill>
                  <a:srgbClr val="111111"/>
                </a:solidFill>
              </a:rPr>
              <a:t>Unisomie</a:t>
            </a:r>
            <a:r>
              <a:rPr lang="cs-CZ" b="1" dirty="0">
                <a:solidFill>
                  <a:srgbClr val="111111"/>
                </a:solidFill>
              </a:rPr>
              <a:t>, </a:t>
            </a:r>
            <a:r>
              <a:rPr lang="cs-CZ" b="1" dirty="0" err="1">
                <a:solidFill>
                  <a:srgbClr val="111111"/>
                </a:solidFill>
              </a:rPr>
              <a:t>nullisomie</a:t>
            </a:r>
            <a:r>
              <a:rPr lang="cs-CZ" b="1" dirty="0">
                <a:solidFill>
                  <a:srgbClr val="111111"/>
                </a:solidFill>
              </a:rPr>
              <a:t> </a:t>
            </a:r>
            <a:r>
              <a:rPr lang="cs-CZ" dirty="0">
                <a:solidFill>
                  <a:srgbClr val="111111"/>
                </a:solidFill>
              </a:rPr>
              <a:t>- nejsou slučitelné s životem</a:t>
            </a:r>
          </a:p>
          <a:p>
            <a:pPr algn="l"/>
            <a:r>
              <a:rPr lang="cs-CZ" b="1" dirty="0" err="1">
                <a:solidFill>
                  <a:srgbClr val="111111"/>
                </a:solidFill>
              </a:rPr>
              <a:t>Uniparentální</a:t>
            </a:r>
            <a:r>
              <a:rPr lang="cs-CZ" b="1" dirty="0">
                <a:solidFill>
                  <a:srgbClr val="111111"/>
                </a:solidFill>
              </a:rPr>
              <a:t> </a:t>
            </a:r>
            <a:r>
              <a:rPr lang="cs-CZ" b="1" dirty="0" err="1">
                <a:solidFill>
                  <a:srgbClr val="111111"/>
                </a:solidFill>
              </a:rPr>
              <a:t>disomie</a:t>
            </a:r>
            <a:endParaRPr lang="cs-CZ" dirty="0">
              <a:solidFill>
                <a:srgbClr val="111111"/>
              </a:solidFill>
            </a:endParaRPr>
          </a:p>
          <a:p>
            <a:pPr algn="l"/>
            <a:r>
              <a:rPr lang="cs-CZ" sz="2800" i="1" dirty="0">
                <a:solidFill>
                  <a:srgbClr val="111111"/>
                </a:solidFill>
              </a:rPr>
              <a:t> </a:t>
            </a:r>
            <a:endParaRPr lang="cs-CZ" dirty="0"/>
          </a:p>
          <a:p>
            <a:pPr algn="l"/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98E30341-63E4-4B58-B127-9F85693021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28" y="167832"/>
            <a:ext cx="9425248" cy="681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4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ACF94A-C0C3-40A8-997D-BAE788AA5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84" y="295422"/>
            <a:ext cx="4639526" cy="4396142"/>
          </a:xfrm>
        </p:spPr>
        <p:txBody>
          <a:bodyPr anchor="ctr">
            <a:normAutofit/>
          </a:bodyPr>
          <a:lstStyle/>
          <a:p>
            <a:pPr algn="l"/>
            <a:br>
              <a:rPr lang="cs-CZ" sz="4000" dirty="0"/>
            </a:br>
            <a:endParaRPr lang="cs-CZ" sz="2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4E9762-5196-4808-9047-357E6A8D2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417" y="295422"/>
            <a:ext cx="10614992" cy="6562578"/>
          </a:xfrm>
        </p:spPr>
        <p:txBody>
          <a:bodyPr>
            <a:normAutofit/>
          </a:bodyPr>
          <a:lstStyle/>
          <a:p>
            <a:pPr algn="l"/>
            <a:r>
              <a:rPr lang="cs-CZ" dirty="0" err="1"/>
              <a:t>Nondisjunkce</a:t>
            </a:r>
            <a:r>
              <a:rPr lang="cs-CZ" dirty="0"/>
              <a:t> I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98E30341-63E4-4B58-B127-9F85693021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730" y="0"/>
            <a:ext cx="9402540" cy="680133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D880448-4AE3-44A5-AB47-D0153CFC0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08" y="520403"/>
            <a:ext cx="4094183" cy="611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29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ACF94A-C0C3-40A8-997D-BAE788AA5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84" y="295422"/>
            <a:ext cx="4639526" cy="4396142"/>
          </a:xfrm>
        </p:spPr>
        <p:txBody>
          <a:bodyPr anchor="ctr">
            <a:normAutofit/>
          </a:bodyPr>
          <a:lstStyle/>
          <a:p>
            <a:pPr algn="l"/>
            <a:br>
              <a:rPr lang="cs-CZ" sz="4000" dirty="0"/>
            </a:br>
            <a:endParaRPr lang="cs-CZ" sz="2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4E9762-5196-4808-9047-357E6A8D2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417" y="295422"/>
            <a:ext cx="10614992" cy="6562578"/>
          </a:xfrm>
        </p:spPr>
        <p:txBody>
          <a:bodyPr>
            <a:normAutofit/>
          </a:bodyPr>
          <a:lstStyle/>
          <a:p>
            <a:pPr algn="l"/>
            <a:r>
              <a:rPr lang="cs-CZ" dirty="0" err="1"/>
              <a:t>Nondisjunkce</a:t>
            </a:r>
            <a:r>
              <a:rPr lang="cs-CZ" dirty="0"/>
              <a:t> II 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98E30341-63E4-4B58-B127-9F85693021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43" y="-238752"/>
            <a:ext cx="9402540" cy="6801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87CCC7-BFBE-1240-B360-E9B61CFDA8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0" t="-2236" r="21937" b="1"/>
          <a:stretch/>
        </p:blipFill>
        <p:spPr>
          <a:xfrm>
            <a:off x="3691128" y="54924"/>
            <a:ext cx="4809744" cy="665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07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ACF94A-C0C3-40A8-997D-BAE788AA5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84" y="295422"/>
            <a:ext cx="4639526" cy="4396142"/>
          </a:xfrm>
        </p:spPr>
        <p:txBody>
          <a:bodyPr anchor="ctr">
            <a:normAutofit/>
          </a:bodyPr>
          <a:lstStyle/>
          <a:p>
            <a:pPr algn="l"/>
            <a:br>
              <a:rPr lang="cs-CZ" sz="4000" dirty="0"/>
            </a:br>
            <a:endParaRPr lang="cs-CZ" sz="2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4E9762-5196-4808-9047-357E6A8D2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417" y="295422"/>
            <a:ext cx="10614992" cy="6562578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Předčasný rozestup </a:t>
            </a:r>
          </a:p>
          <a:p>
            <a:pPr algn="l"/>
            <a:r>
              <a:rPr lang="cs-CZ" dirty="0"/>
              <a:t>sesterských chromatid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98E30341-63E4-4B58-B127-9F85693021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730" y="85005"/>
            <a:ext cx="9402540" cy="680133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5A6A6B2-574F-4133-9867-CE4BB8B13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867" y="48281"/>
            <a:ext cx="4799744" cy="675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82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ACF94A-C0C3-40A8-997D-BAE788AA5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84" y="295422"/>
            <a:ext cx="4639526" cy="4396142"/>
          </a:xfrm>
        </p:spPr>
        <p:txBody>
          <a:bodyPr anchor="ctr">
            <a:normAutofit/>
          </a:bodyPr>
          <a:lstStyle/>
          <a:p>
            <a:pPr algn="l"/>
            <a:br>
              <a:rPr lang="cs-CZ" sz="4000" dirty="0"/>
            </a:br>
            <a:endParaRPr lang="cs-CZ" sz="2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4E9762-5196-4808-9047-357E6A8D2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417" y="295422"/>
            <a:ext cx="10614992" cy="6562578"/>
          </a:xfrm>
        </p:spPr>
        <p:txBody>
          <a:bodyPr>
            <a:normAutofit/>
          </a:bodyPr>
          <a:lstStyle/>
          <a:p>
            <a:pPr algn="l"/>
            <a:r>
              <a:rPr lang="cs-CZ" sz="2800" i="1" dirty="0">
                <a:solidFill>
                  <a:srgbClr val="111111"/>
                </a:solidFill>
              </a:rPr>
              <a:t> - polyploidie – </a:t>
            </a:r>
            <a:r>
              <a:rPr lang="cs-CZ" dirty="0" err="1">
                <a:solidFill>
                  <a:srgbClr val="111111"/>
                </a:solidFill>
              </a:rPr>
              <a:t>triploidie</a:t>
            </a:r>
            <a:r>
              <a:rPr lang="cs-CZ" dirty="0">
                <a:solidFill>
                  <a:srgbClr val="111111"/>
                </a:solidFill>
              </a:rPr>
              <a:t> (</a:t>
            </a:r>
            <a:r>
              <a:rPr lang="cs-CZ" dirty="0" err="1">
                <a:solidFill>
                  <a:srgbClr val="111111"/>
                </a:solidFill>
              </a:rPr>
              <a:t>diandry</a:t>
            </a:r>
            <a:r>
              <a:rPr lang="cs-CZ" dirty="0">
                <a:solidFill>
                  <a:srgbClr val="111111"/>
                </a:solidFill>
              </a:rPr>
              <a:t>/</a:t>
            </a:r>
            <a:r>
              <a:rPr lang="cs-CZ" dirty="0" err="1">
                <a:solidFill>
                  <a:srgbClr val="111111"/>
                </a:solidFill>
              </a:rPr>
              <a:t>digyny</a:t>
            </a:r>
            <a:r>
              <a:rPr lang="cs-CZ" dirty="0">
                <a:solidFill>
                  <a:srgbClr val="111111"/>
                </a:solidFill>
              </a:rPr>
              <a:t>): cca 1 % všech početí, 17-18 % chromosomových aberací v potratech; 50 popsaných případů živě narozených (nejdéle 10 měsíců)</a:t>
            </a:r>
          </a:p>
          <a:p>
            <a:pPr algn="l"/>
            <a:r>
              <a:rPr lang="cs-CZ" dirty="0">
                <a:solidFill>
                  <a:srgbClr val="111111"/>
                </a:solidFill>
              </a:rPr>
              <a:t>                        - </a:t>
            </a:r>
            <a:r>
              <a:rPr lang="cs-CZ" dirty="0" err="1">
                <a:solidFill>
                  <a:srgbClr val="111111"/>
                </a:solidFill>
              </a:rPr>
              <a:t>tetraploidie</a:t>
            </a:r>
            <a:r>
              <a:rPr lang="cs-CZ" dirty="0">
                <a:solidFill>
                  <a:srgbClr val="111111"/>
                </a:solidFill>
              </a:rPr>
              <a:t>: 6 -7 % chromosomových aberací v potratech; 8 popsaných případů živě narozených (nejdéle 22 měsíce)</a:t>
            </a:r>
          </a:p>
          <a:p>
            <a:pPr algn="l"/>
            <a:endParaRPr lang="cs-CZ" dirty="0">
              <a:solidFill>
                <a:srgbClr val="111111"/>
              </a:solidFill>
            </a:endParaRPr>
          </a:p>
          <a:p>
            <a:pPr algn="l"/>
            <a:r>
              <a:rPr lang="cs-CZ" sz="2800" i="1" dirty="0">
                <a:solidFill>
                  <a:srgbClr val="111111"/>
                </a:solidFill>
              </a:rPr>
              <a:t>- částečné autosomální aneuploidie </a:t>
            </a:r>
            <a:r>
              <a:rPr lang="cs-CZ" dirty="0">
                <a:solidFill>
                  <a:srgbClr val="111111"/>
                </a:solidFill>
              </a:rPr>
              <a:t>– přítomnost nadbytečného </a:t>
            </a:r>
            <a:r>
              <a:rPr lang="cs-CZ" dirty="0" err="1">
                <a:solidFill>
                  <a:srgbClr val="111111"/>
                </a:solidFill>
              </a:rPr>
              <a:t>isochromosomu</a:t>
            </a:r>
            <a:r>
              <a:rPr lang="cs-CZ" dirty="0">
                <a:solidFill>
                  <a:srgbClr val="111111"/>
                </a:solidFill>
              </a:rPr>
              <a:t> [47,XX nebo </a:t>
            </a:r>
            <a:r>
              <a:rPr lang="cs-CZ" dirty="0" err="1">
                <a:solidFill>
                  <a:srgbClr val="111111"/>
                </a:solidFill>
              </a:rPr>
              <a:t>XY,+i</a:t>
            </a:r>
            <a:r>
              <a:rPr lang="cs-CZ" dirty="0">
                <a:solidFill>
                  <a:srgbClr val="111111"/>
                </a:solidFill>
              </a:rPr>
              <a:t>(5)(p10)] nebo markeru (0,7 % u živě narozených; 40 % všech markerů jsou složené ze 2 kopii krátkého raménka 15 s různým obsahem materiálu z dlouhého raménka)</a:t>
            </a:r>
            <a:endParaRPr lang="cs-CZ" i="1" dirty="0">
              <a:solidFill>
                <a:srgbClr val="111111"/>
              </a:solidFill>
            </a:endParaRPr>
          </a:p>
          <a:p>
            <a:pPr algn="l"/>
            <a:r>
              <a:rPr lang="cs-CZ" dirty="0">
                <a:solidFill>
                  <a:srgbClr val="111111"/>
                </a:solidFill>
              </a:rPr>
              <a:t> </a:t>
            </a:r>
            <a:endParaRPr lang="cs-CZ" dirty="0"/>
          </a:p>
          <a:p>
            <a:pPr algn="l"/>
            <a:endParaRPr lang="cs-CZ" dirty="0"/>
          </a:p>
          <a:p>
            <a:pPr algn="l"/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98E30341-63E4-4B58-B127-9F85693021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174" y="147711"/>
            <a:ext cx="948088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0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ACF94A-C0C3-40A8-997D-BAE788AA5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84" y="295422"/>
            <a:ext cx="4639526" cy="4396142"/>
          </a:xfrm>
        </p:spPr>
        <p:txBody>
          <a:bodyPr anchor="ctr">
            <a:normAutofit/>
          </a:bodyPr>
          <a:lstStyle/>
          <a:p>
            <a:pPr algn="l"/>
            <a:br>
              <a:rPr lang="cs-CZ" sz="4000" dirty="0"/>
            </a:br>
            <a:endParaRPr lang="cs-CZ" sz="2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4E9762-5196-4808-9047-357E6A8D2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417" y="295422"/>
            <a:ext cx="10614992" cy="6562578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111111"/>
                </a:solidFill>
              </a:rPr>
              <a:t> </a:t>
            </a:r>
            <a:endParaRPr lang="cs-CZ" dirty="0"/>
          </a:p>
          <a:p>
            <a:pPr algn="l"/>
            <a:endParaRPr lang="cs-CZ" dirty="0"/>
          </a:p>
          <a:p>
            <a:pPr algn="l"/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A6E4A5B-4150-4265-99AD-85FE3F880FF3}"/>
              </a:ext>
            </a:extLst>
          </p:cNvPr>
          <p:cNvSpPr txBox="1"/>
          <p:nvPr/>
        </p:nvSpPr>
        <p:spPr>
          <a:xfrm>
            <a:off x="882556" y="158945"/>
            <a:ext cx="104268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111111"/>
                </a:solidFill>
              </a:rPr>
              <a:t>[47,XX nebo XY,+21] </a:t>
            </a:r>
            <a:endParaRPr lang="cs-CZ" sz="28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F3BAB76-7FF7-456D-A502-58814F7E80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8" t="13296" r="6490" b="4627"/>
          <a:stretch/>
        </p:blipFill>
        <p:spPr>
          <a:xfrm>
            <a:off x="2119091" y="841109"/>
            <a:ext cx="8079986" cy="575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0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rismaticVTI">
  <a:themeElements>
    <a:clrScheme name="AnalogousFromDarkSeedLeftStep">
      <a:dk1>
        <a:srgbClr val="000000"/>
      </a:dk1>
      <a:lt1>
        <a:srgbClr val="FFFFFF"/>
      </a:lt1>
      <a:dk2>
        <a:srgbClr val="1A212E"/>
      </a:dk2>
      <a:lt2>
        <a:srgbClr val="F0F3F1"/>
      </a:lt2>
      <a:accent1>
        <a:srgbClr val="E729D5"/>
      </a:accent1>
      <a:accent2>
        <a:srgbClr val="9717D5"/>
      </a:accent2>
      <a:accent3>
        <a:srgbClr val="5A29E7"/>
      </a:accent3>
      <a:accent4>
        <a:srgbClr val="1D3AD6"/>
      </a:accent4>
      <a:accent5>
        <a:srgbClr val="2996E7"/>
      </a:accent5>
      <a:accent6>
        <a:srgbClr val="15BFC1"/>
      </a:accent6>
      <a:hlink>
        <a:srgbClr val="3F73BF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907</Words>
  <Application>Microsoft Macintosh PowerPoint</Application>
  <PresentationFormat>Widescreen</PresentationFormat>
  <Paragraphs>140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Aharoni</vt:lpstr>
      <vt:lpstr>Arial</vt:lpstr>
      <vt:lpstr>Avenir Next LT Pro</vt:lpstr>
      <vt:lpstr>PrismaticVTI</vt:lpstr>
      <vt:lpstr>Chromosomové aberace a jejich vliv na vývoj zárodku  Anna Mac Gillavry Danylevska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Chromosomové aberace a jejich vliv na vývoj zárodku  Anna Mac Gillavry Danylevska</dc:title>
  <dc:creator>Anna Mac Gillavry</dc:creator>
  <cp:lastModifiedBy>macgillz@gmail.com</cp:lastModifiedBy>
  <cp:revision>34</cp:revision>
  <dcterms:created xsi:type="dcterms:W3CDTF">2021-10-24T19:44:54Z</dcterms:created>
  <dcterms:modified xsi:type="dcterms:W3CDTF">2023-11-22T18:48:40Z</dcterms:modified>
</cp:coreProperties>
</file>