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1"/>
  </p:notesMasterIdLst>
  <p:sldIdLst>
    <p:sldId id="256" r:id="rId2"/>
    <p:sldId id="314" r:id="rId3"/>
    <p:sldId id="315" r:id="rId4"/>
    <p:sldId id="272" r:id="rId5"/>
    <p:sldId id="346" r:id="rId6"/>
    <p:sldId id="316" r:id="rId7"/>
    <p:sldId id="274" r:id="rId8"/>
    <p:sldId id="317" r:id="rId9"/>
    <p:sldId id="276" r:id="rId10"/>
    <p:sldId id="278" r:id="rId11"/>
    <p:sldId id="318" r:id="rId12"/>
    <p:sldId id="320" r:id="rId13"/>
    <p:sldId id="322" r:id="rId14"/>
    <p:sldId id="323" r:id="rId15"/>
    <p:sldId id="324" r:id="rId16"/>
    <p:sldId id="319" r:id="rId17"/>
    <p:sldId id="321" r:id="rId18"/>
    <p:sldId id="325" r:id="rId19"/>
    <p:sldId id="347" r:id="rId20"/>
    <p:sldId id="326" r:id="rId21"/>
    <p:sldId id="327" r:id="rId22"/>
    <p:sldId id="332" r:id="rId23"/>
    <p:sldId id="333" r:id="rId24"/>
    <p:sldId id="334" r:id="rId25"/>
    <p:sldId id="328" r:id="rId26"/>
    <p:sldId id="329" r:id="rId27"/>
    <p:sldId id="331" r:id="rId28"/>
    <p:sldId id="330" r:id="rId29"/>
    <p:sldId id="335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7" r:id="rId38"/>
    <p:sldId id="339" r:id="rId39"/>
    <p:sldId id="343" r:id="rId40"/>
    <p:sldId id="338" r:id="rId41"/>
    <p:sldId id="340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344" r:id="rId50"/>
    <p:sldId id="342" r:id="rId51"/>
    <p:sldId id="296" r:id="rId52"/>
    <p:sldId id="298" r:id="rId53"/>
    <p:sldId id="297" r:id="rId54"/>
    <p:sldId id="299" r:id="rId55"/>
    <p:sldId id="302" r:id="rId56"/>
    <p:sldId id="345" r:id="rId57"/>
    <p:sldId id="304" r:id="rId58"/>
    <p:sldId id="305" r:id="rId59"/>
    <p:sldId id="306" r:id="rId60"/>
    <p:sldId id="341" r:id="rId61"/>
    <p:sldId id="303" r:id="rId62"/>
    <p:sldId id="348" r:id="rId63"/>
    <p:sldId id="308" r:id="rId64"/>
    <p:sldId id="309" r:id="rId65"/>
    <p:sldId id="310" r:id="rId66"/>
    <p:sldId id="311" r:id="rId67"/>
    <p:sldId id="313" r:id="rId68"/>
    <p:sldId id="312" r:id="rId69"/>
    <p:sldId id="271" r:id="rId7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42" autoAdjust="0"/>
    <p:restoredTop sz="94665" autoAdjust="0"/>
  </p:normalViewPr>
  <p:slideViewPr>
    <p:cSldViewPr>
      <p:cViewPr>
        <p:scale>
          <a:sx n="113" d="100"/>
          <a:sy n="113" d="100"/>
        </p:scale>
        <p:origin x="1616" y="-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D73397-A563-465C-B524-B9945256A4AC}" type="datetimeFigureOut">
              <a:rPr lang="cs-CZ" smtClean="0"/>
              <a:t>01.12.2020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9DB68C-953F-428E-A152-FACCC0B33C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1980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DB68C-953F-428E-A152-FACCC0B33CA0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7830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DB68C-953F-428E-A152-FACCC0B33CA0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2325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DB68C-953F-428E-A152-FACCC0B33CA0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3743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DB68C-953F-428E-A152-FACCC0B33CA0}" type="slidenum">
              <a:rPr lang="cs-CZ" smtClean="0"/>
              <a:t>65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9264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2700338" y="260350"/>
            <a:ext cx="58324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cs-CZ">
                <a:solidFill>
                  <a:prstClr val="white"/>
                </a:solidFill>
              </a:rPr>
              <a:t>MEZINÁRODNÍ CENTRUM KLINICKÉHO VÝZKUMU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prstClr val="white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cs-CZ">
                <a:solidFill>
                  <a:prstClr val="white"/>
                </a:solidFill>
              </a:rPr>
              <a:t>„TVOŘÍME BUDOUCNOST MEDICÍNY“</a:t>
            </a:r>
          </a:p>
        </p:txBody>
      </p:sp>
      <p:pic>
        <p:nvPicPr>
          <p:cNvPr id="5" name="Picture 4" descr="C:\Users\ing. Radomil Novak\Desktop\ICRC\propagace a marketing\PPT prezentace\Background\budovajpe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84313"/>
            <a:ext cx="3344862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707904" y="1556792"/>
            <a:ext cx="5110336" cy="1470025"/>
          </a:xfrm>
        </p:spPr>
        <p:txBody>
          <a:bodyPr/>
          <a:lstStyle>
            <a:lvl1pPr>
              <a:defRPr sz="3600">
                <a:solidFill>
                  <a:srgbClr val="E1253B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004048" y="3429000"/>
            <a:ext cx="3880520" cy="1752600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920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01.12.2020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986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01.12.2020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831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838200" y="2362200"/>
            <a:ext cx="3770313" cy="17859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760913" y="2362200"/>
            <a:ext cx="3770312" cy="17859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838200" y="4300538"/>
            <a:ext cx="3770313" cy="178593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60913" y="4300538"/>
            <a:ext cx="3770312" cy="178593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2438400" y="6248400"/>
            <a:ext cx="2130425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5791200" y="6248400"/>
            <a:ext cx="2897188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138" y="6242050"/>
            <a:ext cx="587375" cy="488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FFF80D-95EA-42A4-87F0-C93B9ECECAC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272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2438400" y="6248400"/>
            <a:ext cx="2130425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5791200" y="6248400"/>
            <a:ext cx="2897188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138" y="6242050"/>
            <a:ext cx="587375" cy="488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7DA39-C528-4171-B04A-4700F21542E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633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ovací čára 4"/>
          <p:cNvCxnSpPr/>
          <p:nvPr/>
        </p:nvCxnSpPr>
        <p:spPr>
          <a:xfrm>
            <a:off x="2484438" y="1125538"/>
            <a:ext cx="619125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ovací čára 5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67744" y="188640"/>
            <a:ext cx="6552728" cy="936104"/>
          </a:xfrm>
        </p:spPr>
        <p:txBody>
          <a:bodyPr/>
          <a:lstStyle>
            <a:lvl1pPr>
              <a:defRPr sz="3600">
                <a:solidFill>
                  <a:srgbClr val="E1253B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4713387"/>
          </a:xfrm>
        </p:spPr>
        <p:txBody>
          <a:bodyPr/>
          <a:lstStyle>
            <a:lvl1pPr>
              <a:buClr>
                <a:srgbClr val="E1253B"/>
              </a:buClr>
              <a:buFont typeface="Wingdings" pitchFamily="2" charset="2"/>
              <a:buChar char="§"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Clr>
                <a:srgbClr val="E1253B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Clr>
                <a:srgbClr val="E1253B"/>
              </a:buClr>
              <a:buFont typeface="Wingdings" pitchFamily="2" charset="2"/>
              <a:buChar char="§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Clr>
                <a:srgbClr val="E1253B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rgbClr val="E1253B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229283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01.12.2020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554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01.12.2020</a:t>
            </a:fld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274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5961063"/>
            <a:ext cx="3203575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Přímá spojovací čára 5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9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01.12.2020</a:t>
            </a:fld>
            <a:endParaRPr lang="cs-CZ"/>
          </a:p>
        </p:txBody>
      </p:sp>
      <p:sp>
        <p:nvSpPr>
          <p:cNvPr id="10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11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417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01.12.2020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290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01.12.2020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304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01.12.2020</a:t>
            </a:fld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031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01.12.2020</a:t>
            </a:fld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501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2411413" y="188913"/>
            <a:ext cx="62753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323850" y="1600200"/>
            <a:ext cx="8362950" cy="485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28" name="Picture 6" descr="C:\Users\ing. Radomil Novak\Desktop\ICRC\propagace a marketing\loga\FNUSA - NEW!!\FNUSA_logo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2160587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530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kern="1200">
          <a:solidFill>
            <a:srgbClr val="E1253B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E1253B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E1253B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E1253B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E1253B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lnSpc>
          <a:spcPct val="114000"/>
        </a:lnSpc>
        <a:spcBef>
          <a:spcPct val="0"/>
        </a:spcBef>
        <a:spcAft>
          <a:spcPts val="600"/>
        </a:spcAft>
        <a:buClr>
          <a:srgbClr val="E1253B"/>
        </a:buClr>
        <a:buFont typeface="Wingdings" pitchFamily="2" charset="2"/>
        <a:buChar char="§"/>
        <a:defRPr sz="2800" kern="1200">
          <a:solidFill>
            <a:srgbClr val="595959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ct val="114000"/>
        </a:lnSpc>
        <a:spcBef>
          <a:spcPct val="0"/>
        </a:spcBef>
        <a:spcAft>
          <a:spcPts val="600"/>
        </a:spcAft>
        <a:buClr>
          <a:srgbClr val="E1253B"/>
        </a:buClr>
        <a:buFont typeface="Arial" pitchFamily="34" charset="0"/>
        <a:buChar char="–"/>
        <a:defRPr sz="28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114000"/>
        </a:lnSpc>
        <a:spcBef>
          <a:spcPct val="0"/>
        </a:spcBef>
        <a:spcAft>
          <a:spcPts val="600"/>
        </a:spcAft>
        <a:buClr>
          <a:srgbClr val="E1253B"/>
        </a:buClr>
        <a:buFont typeface="Wingdings" pitchFamily="2" charset="2"/>
        <a:buChar char="§"/>
        <a:defRPr sz="2400"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E1253B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E1253B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operativa.cz/wp-content/uploads/rhinofyma2.jpg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5" Type="http://schemas.openxmlformats.org/officeDocument/2006/relationships/image" Target="../media/image26.png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microsoft.com/office/2007/relationships/hdphoto" Target="../media/hdphoto12.wdp"/><Relationship Id="rId4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microsoft.com/office/2007/relationships/hdphoto" Target="../media/hdphoto15.wdp"/><Relationship Id="rId4" Type="http://schemas.openxmlformats.org/officeDocument/2006/relationships/image" Target="../media/image57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microsoft.com/office/2007/relationships/hdphoto" Target="../media/hdphoto16.wdp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63.png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347864" y="980728"/>
            <a:ext cx="5110336" cy="1872208"/>
          </a:xfrm>
        </p:spPr>
        <p:txBody>
          <a:bodyPr/>
          <a:lstStyle/>
          <a:p>
            <a:r>
              <a:rPr lang="cs-CZ" sz="5400" dirty="0"/>
              <a:t>Nos I.</a:t>
            </a:r>
          </a:p>
        </p:txBody>
      </p:sp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3491880" y="2492896"/>
            <a:ext cx="5112568" cy="3600400"/>
          </a:xfrm>
        </p:spPr>
        <p:txBody>
          <a:bodyPr/>
          <a:lstStyle/>
          <a:p>
            <a:pPr algn="l"/>
            <a:r>
              <a:rPr lang="cs-CZ" sz="3200" dirty="0">
                <a:solidFill>
                  <a:srgbClr val="FF0000"/>
                </a:solidFill>
              </a:rPr>
              <a:t>        Otorinolaryngologie </a:t>
            </a:r>
          </a:p>
          <a:p>
            <a:pPr marL="0" lvl="3" algn="l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dirty="0">
                <a:solidFill>
                  <a:srgbClr val="FF0000"/>
                </a:solidFill>
              </a:rPr>
              <a:t>      </a:t>
            </a:r>
          </a:p>
          <a:p>
            <a:pPr marL="0" lvl="3" algn="l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dirty="0">
                <a:solidFill>
                  <a:srgbClr val="FF0000"/>
                </a:solidFill>
              </a:rPr>
              <a:t>        Magisterský studijní program VL a ZL </a:t>
            </a:r>
          </a:p>
          <a:p>
            <a:pPr marL="0" lvl="3" algn="l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</a:pPr>
            <a:endParaRPr lang="cs-CZ" dirty="0">
              <a:solidFill>
                <a:srgbClr val="FF0000"/>
              </a:solidFill>
            </a:endParaRPr>
          </a:p>
          <a:p>
            <a:pPr algn="l"/>
            <a:r>
              <a:rPr lang="cs-CZ" sz="1800" dirty="0"/>
              <a:t>Klinika otorinolaryngologie a chirurgie hlavy a krku</a:t>
            </a:r>
          </a:p>
          <a:p>
            <a:pPr algn="l"/>
            <a:r>
              <a:rPr lang="cs-CZ" sz="1800" dirty="0"/>
              <a:t>Fakultní nemocnice u sv. Anny a LF MU v Brně</a:t>
            </a:r>
          </a:p>
          <a:p>
            <a:pPr algn="l"/>
            <a:r>
              <a:rPr lang="cs-CZ" sz="1800" dirty="0"/>
              <a:t>Přednosta: Doc. MUDr. Gál  Břetislav, Ph.D.</a:t>
            </a:r>
          </a:p>
          <a:p>
            <a:pPr algn="l"/>
            <a:r>
              <a:rPr lang="en-US" sz="1800" dirty="0" err="1"/>
              <a:t>Pekařská</a:t>
            </a:r>
            <a:r>
              <a:rPr lang="en-US" sz="1800" dirty="0"/>
              <a:t>  53</a:t>
            </a:r>
            <a:r>
              <a:rPr lang="cs-CZ" sz="1800" dirty="0"/>
              <a:t>, Brno , </a:t>
            </a:r>
            <a:r>
              <a:rPr lang="en-US" sz="1800" dirty="0"/>
              <a:t>656 91</a:t>
            </a:r>
            <a:endParaRPr lang="cs-CZ" sz="1800" dirty="0"/>
          </a:p>
          <a:p>
            <a:pPr algn="l"/>
            <a:endParaRPr lang="cs-CZ" sz="1700" dirty="0">
              <a:latin typeface="+mj-lt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5301208"/>
            <a:ext cx="1368152" cy="1368152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6632"/>
            <a:ext cx="1493837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783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</a:t>
            </a:r>
            <a:br>
              <a:rPr lang="cs-CZ" sz="2800" dirty="0"/>
            </a:br>
            <a:r>
              <a:rPr lang="cs-CZ" sz="2800" dirty="0"/>
              <a:t>funkce nosu a PND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132418"/>
            <a:ext cx="8496944" cy="5725581"/>
          </a:xfrm>
          <a:ln>
            <a:noFill/>
          </a:ln>
        </p:spPr>
        <p:txBody>
          <a:bodyPr/>
          <a:lstStyle/>
          <a:p>
            <a:pPr>
              <a:buClr>
                <a:srgbClr val="FF0000"/>
              </a:buClr>
            </a:pPr>
            <a:r>
              <a:rPr lang="cs-CZ" sz="1800" dirty="0"/>
              <a:t>respirační  </a:t>
            </a:r>
          </a:p>
          <a:p>
            <a:pPr lvl="1">
              <a:buClr>
                <a:srgbClr val="FF0000"/>
              </a:buClr>
            </a:pPr>
            <a:r>
              <a:rPr lang="cs-CZ" sz="1400" dirty="0"/>
              <a:t>schopnost mnohonásobně zvýšit výměnu dýchacích plynů, 6-70 l/min</a:t>
            </a:r>
          </a:p>
          <a:p>
            <a:pPr lvl="1">
              <a:buClr>
                <a:srgbClr val="FF0000"/>
              </a:buClr>
            </a:pPr>
            <a:r>
              <a:rPr lang="cs-CZ" sz="1400" dirty="0"/>
              <a:t>laminární proudění</a:t>
            </a:r>
          </a:p>
          <a:p>
            <a:pPr>
              <a:buClr>
                <a:srgbClr val="FF0000"/>
              </a:buClr>
            </a:pPr>
            <a:r>
              <a:rPr lang="cs-CZ" sz="1800" dirty="0"/>
              <a:t>čichová</a:t>
            </a:r>
          </a:p>
          <a:p>
            <a:pPr lvl="1">
              <a:buClr>
                <a:srgbClr val="FF0000"/>
              </a:buClr>
            </a:pPr>
            <a:r>
              <a:rPr lang="cs-CZ" sz="1400" dirty="0"/>
              <a:t>vjem až 10000 látek, rozlišíme až 200 látek</a:t>
            </a:r>
          </a:p>
          <a:p>
            <a:pPr lvl="1">
              <a:buClr>
                <a:srgbClr val="FF0000"/>
              </a:buClr>
            </a:pPr>
            <a:r>
              <a:rPr lang="cs-CZ" sz="1400" dirty="0" err="1">
                <a:solidFill>
                  <a:srgbClr val="C00000"/>
                </a:solidFill>
              </a:rPr>
              <a:t>regio</a:t>
            </a:r>
            <a:r>
              <a:rPr lang="cs-CZ" sz="1400" dirty="0">
                <a:solidFill>
                  <a:srgbClr val="C00000"/>
                </a:solidFill>
              </a:rPr>
              <a:t> </a:t>
            </a:r>
            <a:r>
              <a:rPr lang="cs-CZ" sz="1400" dirty="0" err="1">
                <a:solidFill>
                  <a:srgbClr val="C00000"/>
                </a:solidFill>
              </a:rPr>
              <a:t>olfactoria</a:t>
            </a:r>
            <a:r>
              <a:rPr lang="cs-CZ" sz="1400" dirty="0">
                <a:solidFill>
                  <a:srgbClr val="C00000"/>
                </a:solidFill>
              </a:rPr>
              <a:t> </a:t>
            </a:r>
            <a:r>
              <a:rPr lang="cs-CZ" sz="1400" dirty="0"/>
              <a:t>– strop nosní dutiny (2-2.5cm²), bulbus </a:t>
            </a:r>
            <a:r>
              <a:rPr lang="cs-CZ" sz="1400" dirty="0" err="1"/>
              <a:t>olfactorius</a:t>
            </a:r>
            <a:r>
              <a:rPr lang="cs-CZ" sz="1400" dirty="0"/>
              <a:t>, n. </a:t>
            </a:r>
            <a:r>
              <a:rPr lang="cs-CZ" sz="1400" dirty="0" err="1"/>
              <a:t>olfactorius</a:t>
            </a:r>
            <a:endParaRPr lang="cs-CZ" sz="1400" dirty="0"/>
          </a:p>
          <a:p>
            <a:pPr>
              <a:buClr>
                <a:srgbClr val="FF0000"/>
              </a:buClr>
            </a:pPr>
            <a:r>
              <a:rPr lang="cs-CZ" sz="1800" dirty="0"/>
              <a:t>obranná</a:t>
            </a:r>
          </a:p>
          <a:p>
            <a:pPr lvl="1">
              <a:buClr>
                <a:srgbClr val="FF0000"/>
              </a:buClr>
            </a:pPr>
            <a:r>
              <a:rPr lang="cs-CZ" altLang="cs-CZ" sz="1400" dirty="0"/>
              <a:t>imunitní, biofyzikální a biochemický ochranný systém </a:t>
            </a:r>
          </a:p>
          <a:p>
            <a:pPr lvl="2">
              <a:buClr>
                <a:srgbClr val="FF0000"/>
              </a:buClr>
            </a:pPr>
            <a:r>
              <a:rPr lang="cs-CZ" altLang="cs-CZ" sz="1200" dirty="0"/>
              <a:t>produkce </a:t>
            </a:r>
            <a:r>
              <a:rPr lang="cs-CZ" altLang="cs-CZ" sz="1200" dirty="0" err="1"/>
              <a:t>IgG</a:t>
            </a:r>
            <a:r>
              <a:rPr lang="cs-CZ" altLang="cs-CZ" sz="1200" dirty="0"/>
              <a:t> a </a:t>
            </a:r>
            <a:r>
              <a:rPr lang="cs-CZ" altLang="cs-CZ" sz="1200" dirty="0" err="1"/>
              <a:t>IgA</a:t>
            </a:r>
            <a:r>
              <a:rPr lang="cs-CZ" altLang="cs-CZ" sz="1200" dirty="0"/>
              <a:t> protilátek</a:t>
            </a:r>
          </a:p>
          <a:p>
            <a:pPr lvl="1">
              <a:buClr>
                <a:srgbClr val="FF0000"/>
              </a:buClr>
            </a:pPr>
            <a:r>
              <a:rPr lang="cs-CZ" altLang="cs-CZ" sz="1400" dirty="0"/>
              <a:t>více jak 80% pevných částic větších jak 1µm je zachyceno hlenem na sliznici  a odstraněno </a:t>
            </a:r>
            <a:r>
              <a:rPr lang="cs-CZ" sz="1400" dirty="0" err="1">
                <a:solidFill>
                  <a:srgbClr val="C00000"/>
                </a:solidFill>
              </a:rPr>
              <a:t>mukociliárním</a:t>
            </a:r>
            <a:r>
              <a:rPr lang="cs-CZ" sz="1400" dirty="0">
                <a:solidFill>
                  <a:srgbClr val="C00000"/>
                </a:solidFill>
              </a:rPr>
              <a:t> transportem</a:t>
            </a:r>
            <a:r>
              <a:rPr lang="cs-CZ" sz="1400" dirty="0"/>
              <a:t> do nosohltanu rychlostí (3-25mm/min)</a:t>
            </a:r>
          </a:p>
          <a:p>
            <a:pPr>
              <a:buClr>
                <a:srgbClr val="FF0000"/>
              </a:buClr>
            </a:pPr>
            <a:r>
              <a:rPr lang="cs-CZ" sz="1800" dirty="0"/>
              <a:t>klimatizační</a:t>
            </a:r>
          </a:p>
          <a:p>
            <a:pPr lvl="1">
              <a:buClr>
                <a:srgbClr val="FF0000"/>
              </a:buClr>
            </a:pPr>
            <a:r>
              <a:rPr lang="cs-CZ" altLang="cs-CZ" sz="1400" dirty="0"/>
              <a:t>regulace teploty na 31- 36 </a:t>
            </a:r>
            <a:r>
              <a:rPr lang="cs-CZ" altLang="cs-CZ" sz="1400" baseline="32000" dirty="0" err="1"/>
              <a:t>o</a:t>
            </a:r>
            <a:r>
              <a:rPr lang="cs-CZ" altLang="cs-CZ" sz="1400" dirty="0" err="1"/>
              <a:t>C</a:t>
            </a:r>
            <a:r>
              <a:rPr lang="cs-CZ" altLang="cs-CZ" sz="1400" dirty="0"/>
              <a:t> z -10 až +42 </a:t>
            </a:r>
            <a:r>
              <a:rPr lang="cs-CZ" altLang="cs-CZ" sz="1400" baseline="30000" dirty="0" err="1"/>
              <a:t>o</a:t>
            </a:r>
            <a:r>
              <a:rPr lang="cs-CZ" altLang="cs-CZ" sz="1400" dirty="0" err="1"/>
              <a:t>C</a:t>
            </a:r>
            <a:endParaRPr lang="cs-CZ" altLang="cs-CZ" sz="1400" dirty="0"/>
          </a:p>
          <a:p>
            <a:pPr lvl="1">
              <a:buClr>
                <a:srgbClr val="FF0000"/>
              </a:buClr>
            </a:pPr>
            <a:r>
              <a:rPr lang="cs-CZ" altLang="cs-CZ" sz="1400" dirty="0"/>
              <a:t>zvlhčení, obohacení vodní páry do 80% relativní  vlhkosti</a:t>
            </a:r>
          </a:p>
          <a:p>
            <a:pPr>
              <a:buClr>
                <a:srgbClr val="FF0000"/>
              </a:buClr>
            </a:pPr>
            <a:r>
              <a:rPr lang="cs-CZ" sz="1800" dirty="0"/>
              <a:t>fonační</a:t>
            </a:r>
          </a:p>
          <a:p>
            <a:pPr lvl="1">
              <a:buClr>
                <a:srgbClr val="FF0000"/>
              </a:buClr>
            </a:pPr>
            <a:r>
              <a:rPr lang="cs-CZ" sz="1400" dirty="0"/>
              <a:t>nosní dutina  a PND ovlivňuje barvu a kvalitu hlasu jako rezonanční dutiny</a:t>
            </a:r>
          </a:p>
          <a:p>
            <a:pPr>
              <a:buClr>
                <a:srgbClr val="FF0000"/>
              </a:buClr>
            </a:pPr>
            <a:r>
              <a:rPr lang="cs-CZ" sz="1800" dirty="0"/>
              <a:t>význam ve fyziognomii člověka </a:t>
            </a:r>
          </a:p>
          <a:p>
            <a:pPr marL="0" indent="0">
              <a:buNone/>
            </a:pPr>
            <a:r>
              <a:rPr lang="cs-CZ" sz="2000" dirty="0"/>
              <a:t>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65D4B58-AF85-4143-86F7-0BF7BE0A9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0965"/>
            <a:ext cx="1054029" cy="79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833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NOS I.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  Anatomie nosu a PND, funkce nosu a PND, vyšetření nosu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a.  klinická anatomie nosu a PND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b.  funkce nosu a PND</a:t>
            </a:r>
          </a:p>
          <a:p>
            <a:pPr marL="0" lvl="0" indent="0">
              <a:buNone/>
            </a:pPr>
            <a:endParaRPr lang="cs-CZ" sz="1000" b="1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r>
              <a:rPr lang="cs-CZ" sz="1000" b="1" dirty="0">
                <a:solidFill>
                  <a:srgbClr val="FF0000"/>
                </a:solidFill>
              </a:rPr>
              <a:t>2. Vyšetřovací metody nosu a PND 	</a:t>
            </a:r>
            <a:r>
              <a:rPr lang="cs-CZ" sz="1000" dirty="0">
                <a:solidFill>
                  <a:srgbClr val="FF0000"/>
                </a:solidFill>
              </a:rPr>
              <a:t>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rgbClr val="FF0000"/>
                </a:solidFill>
              </a:rPr>
              <a:t>a.  fyziologický nález</a:t>
            </a:r>
          </a:p>
          <a:p>
            <a:pPr marL="0" lvl="0" indent="0">
              <a:buNone/>
            </a:pPr>
            <a:r>
              <a:rPr lang="cs-CZ" sz="1000" dirty="0">
                <a:solidFill>
                  <a:srgbClr val="FF0000"/>
                </a:solidFill>
              </a:rPr>
              <a:t>b. přední rinoskopie, zadní rinoskopie, endoskopie</a:t>
            </a:r>
          </a:p>
          <a:p>
            <a:pPr marL="0" lvl="0" indent="0">
              <a:buNone/>
            </a:pPr>
            <a:r>
              <a:rPr lang="cs-CZ" sz="1000" dirty="0">
                <a:solidFill>
                  <a:srgbClr val="FF0000"/>
                </a:solidFill>
              </a:rPr>
              <a:t>c. vyšetření nosní průchodnosti</a:t>
            </a:r>
          </a:p>
          <a:p>
            <a:pPr marL="0" lvl="0" indent="0">
              <a:buNone/>
            </a:pPr>
            <a:r>
              <a:rPr lang="cs-CZ" sz="1000" dirty="0">
                <a:solidFill>
                  <a:srgbClr val="FF0000"/>
                </a:solidFill>
              </a:rPr>
              <a:t>d. zobrazovací vyšetření PND</a:t>
            </a:r>
          </a:p>
          <a:p>
            <a:pPr marL="0" lvl="0" indent="0">
              <a:buNone/>
            </a:pPr>
            <a:endParaRPr lang="cs-CZ" sz="1000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3. Vývojové poruchy nosu a PND 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rozštěpové vady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b. stenózy a atrézie dutiny nosní	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cs-CZ" sz="1000" dirty="0"/>
          </a:p>
          <a:p>
            <a:pPr marL="0" indent="0">
              <a:buNone/>
            </a:pPr>
            <a:r>
              <a:rPr lang="cs-CZ" sz="1000" b="1" dirty="0"/>
              <a:t>4.  Nemoci nosní přepážky</a:t>
            </a:r>
            <a:r>
              <a:rPr lang="cs-CZ" sz="1000" dirty="0"/>
              <a:t>	</a:t>
            </a:r>
            <a:endParaRPr lang="cs-CZ" sz="1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1000" dirty="0"/>
              <a:t>a. deviace septa, hematom, absces, perforace</a:t>
            </a:r>
          </a:p>
          <a:p>
            <a:pPr marL="0" lvl="0" indent="0">
              <a:buNone/>
            </a:pPr>
            <a:endParaRPr lang="cs-CZ" sz="1000" b="1" i="1" dirty="0"/>
          </a:p>
          <a:p>
            <a:pPr marL="0" lvl="0" indent="0">
              <a:buNone/>
            </a:pPr>
            <a:r>
              <a:rPr lang="cs-CZ" sz="1000" b="1" i="1" dirty="0"/>
              <a:t>5. </a:t>
            </a:r>
            <a:r>
              <a:rPr lang="cs-CZ" sz="1000" b="1" dirty="0"/>
              <a:t>Choroby zevního nosu	</a:t>
            </a:r>
          </a:p>
          <a:p>
            <a:pPr marL="0" lvl="0" indent="0">
              <a:buNone/>
            </a:pPr>
            <a:r>
              <a:rPr lang="cs-CZ" sz="1000" dirty="0"/>
              <a:t>a. ekzém, </a:t>
            </a:r>
            <a:r>
              <a:rPr lang="cs-CZ" sz="1000" dirty="0" err="1"/>
              <a:t>foliculutis</a:t>
            </a:r>
            <a:r>
              <a:rPr lang="cs-CZ" sz="1000" dirty="0"/>
              <a:t>,/ </a:t>
            </a:r>
            <a:r>
              <a:rPr lang="cs-CZ" sz="1000" dirty="0" err="1"/>
              <a:t>furunculus</a:t>
            </a:r>
            <a:r>
              <a:rPr lang="cs-CZ" sz="1000" dirty="0"/>
              <a:t> </a:t>
            </a:r>
            <a:r>
              <a:rPr lang="cs-CZ" sz="1000" dirty="0" err="1"/>
              <a:t>nasi</a:t>
            </a:r>
            <a:r>
              <a:rPr lang="cs-CZ" sz="1000" dirty="0"/>
              <a:t>, </a:t>
            </a:r>
            <a:r>
              <a:rPr lang="cs-CZ" sz="1000" dirty="0" err="1"/>
              <a:t>rinophyma</a:t>
            </a:r>
            <a:endParaRPr lang="cs-CZ" sz="1000" b="1" i="1" dirty="0"/>
          </a:p>
          <a:p>
            <a:endParaRPr lang="cs-CZ" sz="10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cs-CZ" sz="1000" b="1" dirty="0"/>
              <a:t>6. </a:t>
            </a:r>
            <a:r>
              <a:rPr lang="cs-CZ" sz="1000" b="1" dirty="0" err="1"/>
              <a:t>Rhinosinusitis</a:t>
            </a:r>
            <a:r>
              <a:rPr lang="cs-CZ" sz="1000" b="1" dirty="0"/>
              <a:t> </a:t>
            </a:r>
            <a:r>
              <a:rPr lang="cs-CZ" sz="1000" b="1" dirty="0" err="1"/>
              <a:t>acuta</a:t>
            </a:r>
            <a:r>
              <a:rPr lang="cs-CZ" sz="1000" b="1" dirty="0"/>
              <a:t> </a:t>
            </a:r>
            <a:r>
              <a:rPr lang="cs-CZ" sz="1000" dirty="0"/>
              <a:t>	</a:t>
            </a:r>
          </a:p>
          <a:p>
            <a:pPr marL="0" lvl="0" indent="0">
              <a:buNone/>
            </a:pPr>
            <a:r>
              <a:rPr lang="cs-CZ" sz="1000" dirty="0"/>
              <a:t>a.  definice, terminologie a klasifikace dle EPOS</a:t>
            </a:r>
          </a:p>
          <a:p>
            <a:pPr marL="0" lvl="0" indent="0">
              <a:buNone/>
            </a:pPr>
            <a:endParaRPr lang="cs-CZ" sz="1000" b="1" i="1" dirty="0"/>
          </a:p>
          <a:p>
            <a:pPr marL="0" lvl="0" indent="0">
              <a:buNone/>
            </a:pPr>
            <a:r>
              <a:rPr lang="cs-CZ" sz="1000" b="1" dirty="0"/>
              <a:t>7.  </a:t>
            </a:r>
            <a:r>
              <a:rPr lang="cs-CZ" sz="1000" b="1" dirty="0" err="1"/>
              <a:t>Rhinosinusitis</a:t>
            </a:r>
            <a:r>
              <a:rPr lang="cs-CZ" sz="1000" b="1" dirty="0"/>
              <a:t> </a:t>
            </a:r>
            <a:r>
              <a:rPr lang="cs-CZ" sz="1000" b="1" dirty="0" err="1"/>
              <a:t>chronica</a:t>
            </a:r>
            <a:r>
              <a:rPr lang="cs-CZ" sz="1000" b="1" dirty="0"/>
              <a:t> s/bez NP </a:t>
            </a:r>
            <a:r>
              <a:rPr lang="cs-CZ" sz="1000" dirty="0"/>
              <a:t>	</a:t>
            </a:r>
          </a:p>
          <a:p>
            <a:pPr marL="0" lvl="0" indent="0">
              <a:buNone/>
            </a:pPr>
            <a:r>
              <a:rPr lang="cs-CZ" sz="1000" dirty="0"/>
              <a:t>a.   definice, terminologie, terapie, klasifikace dle EPOS</a:t>
            </a:r>
          </a:p>
          <a:p>
            <a:pPr marL="0" lvl="0" indent="0">
              <a:buNone/>
            </a:pPr>
            <a:endParaRPr lang="cs-CZ" sz="1000" b="1" i="1" dirty="0"/>
          </a:p>
          <a:p>
            <a:pPr marL="0" lvl="0" indent="0">
              <a:buNone/>
            </a:pPr>
            <a:r>
              <a:rPr lang="cs-CZ" sz="1000" b="1" dirty="0"/>
              <a:t>8. Principy chirurgie PND</a:t>
            </a:r>
            <a:r>
              <a:rPr lang="cs-CZ" sz="1000" dirty="0"/>
              <a:t>	 	</a:t>
            </a:r>
          </a:p>
          <a:p>
            <a:pPr marL="0" lvl="0" indent="0">
              <a:buNone/>
            </a:pPr>
            <a:r>
              <a:rPr lang="cs-CZ" sz="1000" dirty="0"/>
              <a:t>a.    koncept FESS</a:t>
            </a:r>
            <a:endParaRPr lang="cs-CZ" sz="1000" b="1" i="1" dirty="0"/>
          </a:p>
          <a:p>
            <a:pPr marL="0" lvl="0" indent="0">
              <a:buNone/>
            </a:pPr>
            <a:r>
              <a:rPr lang="cs-CZ" sz="1000" dirty="0"/>
              <a:t>b.    typy endoskopických výkonů vs. zevní přístupy (C.-L.)</a:t>
            </a:r>
          </a:p>
          <a:p>
            <a:pPr marL="0" lvl="0" indent="0">
              <a:buNone/>
            </a:pPr>
            <a:endParaRPr lang="cs-CZ" sz="1000" b="1" i="1" dirty="0"/>
          </a:p>
          <a:p>
            <a:pPr marL="0" lvl="0" indent="0">
              <a:buNone/>
            </a:pPr>
            <a:r>
              <a:rPr lang="cs-CZ" sz="1000" b="1" dirty="0"/>
              <a:t>9.    Komplikace zánětů nosu a </a:t>
            </a:r>
            <a:r>
              <a:rPr lang="cs-CZ" sz="1000" b="1" dirty="0" err="1"/>
              <a:t>paranazálních</a:t>
            </a:r>
            <a:r>
              <a:rPr lang="cs-CZ" sz="1000" b="1" dirty="0"/>
              <a:t> dutin	</a:t>
            </a:r>
          </a:p>
          <a:p>
            <a:pPr marL="0" lvl="0" indent="0">
              <a:buNone/>
            </a:pPr>
            <a:r>
              <a:rPr lang="cs-CZ" sz="1000" dirty="0"/>
              <a:t>a.    místní komplikace ( cysty, </a:t>
            </a:r>
            <a:r>
              <a:rPr lang="cs-CZ" sz="1000" dirty="0" err="1"/>
              <a:t>mukokély</a:t>
            </a:r>
            <a:r>
              <a:rPr lang="cs-CZ" sz="1000" dirty="0"/>
              <a:t>)</a:t>
            </a:r>
            <a:endParaRPr lang="cs-CZ" sz="1000" b="1" i="1" dirty="0"/>
          </a:p>
          <a:p>
            <a:pPr marL="0" lvl="0" indent="0">
              <a:buNone/>
            </a:pPr>
            <a:r>
              <a:rPr lang="cs-CZ" sz="1000" dirty="0"/>
              <a:t>b.     orbitální komplikace</a:t>
            </a:r>
            <a:endParaRPr lang="cs-CZ" sz="1000" b="1" i="1" dirty="0"/>
          </a:p>
          <a:p>
            <a:pPr marL="0" lvl="0" indent="0">
              <a:buNone/>
            </a:pPr>
            <a:r>
              <a:rPr lang="cs-CZ" sz="1000" dirty="0"/>
              <a:t>c.     nitrolební komplikace</a:t>
            </a:r>
          </a:p>
          <a:p>
            <a:pPr marL="228600" lvl="0" indent="-228600">
              <a:buAutoNum type="alphaLcPeriod" startAt="3"/>
            </a:pPr>
            <a:endParaRPr lang="cs-CZ" sz="1000" b="1" i="1" dirty="0"/>
          </a:p>
          <a:p>
            <a:pPr marL="0" indent="0">
              <a:buNone/>
            </a:pPr>
            <a:r>
              <a:rPr lang="cs-CZ" sz="1000" b="1" dirty="0"/>
              <a:t>10.   Epistaxe</a:t>
            </a:r>
          </a:p>
          <a:p>
            <a:endParaRPr lang="cs-CZ" sz="1000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A5914AB5-1365-514B-9A27-096398A65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63225"/>
            <a:ext cx="1054029" cy="79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107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 </a:t>
            </a:r>
            <a:br>
              <a:rPr lang="cs-CZ" sz="2800" dirty="0"/>
            </a:br>
            <a:r>
              <a:rPr lang="cs-CZ" sz="2800" dirty="0"/>
              <a:t>vyšetřovací metody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179512" y="1125538"/>
            <a:ext cx="4752528" cy="5615830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přední rinoskopie</a:t>
            </a:r>
          </a:p>
          <a:p>
            <a:pPr lvl="1"/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pomůcky:</a:t>
            </a:r>
          </a:p>
          <a:p>
            <a:pPr lvl="2"/>
            <a:r>
              <a:rPr lang="cs-CZ" sz="1200" dirty="0"/>
              <a:t>čelní reflektor</a:t>
            </a:r>
            <a:r>
              <a:rPr lang="en-GB" sz="1200" dirty="0"/>
              <a:t>, </a:t>
            </a:r>
            <a:r>
              <a:rPr lang="cs-CZ" sz="1200" dirty="0"/>
              <a:t>Hartmanovo nosní zrcátko</a:t>
            </a:r>
          </a:p>
          <a:p>
            <a:pPr lvl="1"/>
            <a:r>
              <a:rPr lang="cs-CZ" sz="1600" dirty="0"/>
              <a:t>fyziologický nález: </a:t>
            </a:r>
          </a:p>
          <a:p>
            <a:pPr lvl="2"/>
            <a:r>
              <a:rPr lang="cs-CZ" sz="1200" dirty="0"/>
              <a:t>přepážka nosní ve střední čáře, bez hran a trnů skořepy </a:t>
            </a:r>
            <a:r>
              <a:rPr lang="cs-CZ" sz="1200" dirty="0" err="1"/>
              <a:t>normoplastické</a:t>
            </a:r>
            <a:r>
              <a:rPr lang="cs-CZ" sz="1200" dirty="0"/>
              <a:t>,  s volnými vstupy do dolního a středního nosního průduchu, sliznice růžová, vlhká a hladká, bez patologické sekrece či patologických eflorescencí</a:t>
            </a:r>
            <a:endParaRPr lang="en-GB" sz="1200" dirty="0"/>
          </a:p>
          <a:p>
            <a:r>
              <a:rPr lang="en-GB" sz="2000" dirty="0">
                <a:solidFill>
                  <a:srgbClr val="C00000"/>
                </a:solidFill>
              </a:rPr>
              <a:t>z</a:t>
            </a:r>
            <a:r>
              <a:rPr lang="cs-CZ" sz="2000" dirty="0" err="1">
                <a:solidFill>
                  <a:srgbClr val="C00000"/>
                </a:solidFill>
              </a:rPr>
              <a:t>adní</a:t>
            </a:r>
            <a:r>
              <a:rPr lang="cs-CZ" sz="2000" dirty="0">
                <a:solidFill>
                  <a:srgbClr val="C00000"/>
                </a:solidFill>
              </a:rPr>
              <a:t> rinoskopie </a:t>
            </a:r>
          </a:p>
          <a:p>
            <a:pPr lvl="1"/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pomůcky:</a:t>
            </a:r>
          </a:p>
          <a:p>
            <a:pPr lvl="2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čelní reflektor, ústní lopatka, nosohltanové zrcátko</a:t>
            </a:r>
          </a:p>
          <a:p>
            <a:pPr lvl="1"/>
            <a:r>
              <a:rPr lang="cs-CZ" sz="1600" dirty="0"/>
              <a:t>normální nález: </a:t>
            </a:r>
          </a:p>
          <a:p>
            <a:pPr lvl="2"/>
            <a:r>
              <a:rPr lang="cs-CZ" sz="1200" dirty="0"/>
              <a:t>ohraničení:</a:t>
            </a:r>
          </a:p>
          <a:p>
            <a:pPr lvl="3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dole - měkké patro</a:t>
            </a:r>
          </a:p>
          <a:p>
            <a:pPr lvl="3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střední část - choany </a:t>
            </a:r>
          </a:p>
          <a:p>
            <a:pPr lvl="3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nahoře - klenba nosohltanu. V choanách jsou konce dolní a střední skořepy</a:t>
            </a:r>
          </a:p>
          <a:p>
            <a:pPr lvl="3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laterálně – tory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tubární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ústí Eustachovy tuby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8" b="14906"/>
          <a:stretch/>
        </p:blipFill>
        <p:spPr bwMode="auto">
          <a:xfrm>
            <a:off x="4741614" y="3650266"/>
            <a:ext cx="1965028" cy="2041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5724128" y="6464369"/>
            <a:ext cx="3312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</a:t>
            </a:r>
            <a:r>
              <a:rPr lang="en-GB" sz="1200" i="1" dirty="0"/>
              <a:t> </a:t>
            </a:r>
            <a:r>
              <a:rPr lang="en-GB" sz="1200" i="1" dirty="0" err="1"/>
              <a:t>www.eorl.cz</a:t>
            </a:r>
            <a:endParaRPr lang="cs-CZ" sz="1200" i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922" y="1193970"/>
            <a:ext cx="1830165" cy="137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937EB32E-5564-8F44-BEDA-515477840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57343"/>
            <a:ext cx="1054029" cy="79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CF1AE8B-5D92-C441-81A9-2974BBED6C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974" y="1349831"/>
            <a:ext cx="2483768" cy="1862826"/>
          </a:xfrm>
          <a:prstGeom prst="rect">
            <a:avLst/>
          </a:prstGeom>
        </p:spPr>
      </p:pic>
      <p:pic>
        <p:nvPicPr>
          <p:cNvPr id="2049" name="Picture 1" descr="page19image140771168">
            <a:extLst>
              <a:ext uri="{FF2B5EF4-FFF2-40B4-BE49-F238E27FC236}">
                <a16:creationId xmlns:a16="http://schemas.microsoft.com/office/drawing/2014/main" id="{736F4955-9112-6B4E-8093-AFF409674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497" y="3750666"/>
            <a:ext cx="1893245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7B4CE80-C3F4-7642-B9BD-E4A18CCD1D09}"/>
              </a:ext>
            </a:extLst>
          </p:cNvPr>
          <p:cNvSpPr txBox="1"/>
          <p:nvPr/>
        </p:nvSpPr>
        <p:spPr>
          <a:xfrm>
            <a:off x="5959497" y="3270382"/>
            <a:ext cx="3150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Fotoarchív KOCHHK FNUSA a LFMU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F9AADECC-FE41-3A43-AE6E-A2ABF9B10058}"/>
              </a:ext>
            </a:extLst>
          </p:cNvPr>
          <p:cNvSpPr txBox="1"/>
          <p:nvPr/>
        </p:nvSpPr>
        <p:spPr>
          <a:xfrm>
            <a:off x="6971550" y="5692036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1 – hltanová mandle </a:t>
            </a:r>
          </a:p>
          <a:p>
            <a:r>
              <a:rPr lang="cs-CZ" sz="1200" i="1" dirty="0"/>
              <a:t>2 – měkké patro s uvulou</a:t>
            </a:r>
          </a:p>
          <a:p>
            <a:r>
              <a:rPr lang="cs-CZ" sz="1200" i="1" dirty="0"/>
              <a:t>3 – ústí sluchové trubice</a:t>
            </a:r>
          </a:p>
        </p:txBody>
      </p:sp>
    </p:spTree>
    <p:extLst>
      <p:ext uri="{BB962C8B-B14F-4D97-AF65-F5344CB8AC3E}">
        <p14:creationId xmlns:p14="http://schemas.microsoft.com/office/powerpoint/2010/main" val="44378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</a:t>
            </a:r>
            <a:br>
              <a:rPr lang="cs-CZ" sz="2800" dirty="0"/>
            </a:br>
            <a:r>
              <a:rPr lang="cs-CZ" sz="2800" dirty="0"/>
              <a:t> vyšetřovací metody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7504" y="1240816"/>
            <a:ext cx="4388296" cy="5428544"/>
          </a:xfrm>
        </p:spPr>
        <p:txBody>
          <a:bodyPr/>
          <a:lstStyle/>
          <a:p>
            <a:r>
              <a:rPr lang="cs-CZ" sz="2000" dirty="0" err="1">
                <a:solidFill>
                  <a:srgbClr val="C00000"/>
                </a:solidFill>
              </a:rPr>
              <a:t>rinoendoskopie</a:t>
            </a:r>
            <a:r>
              <a:rPr lang="cs-CZ" sz="2000" dirty="0">
                <a:solidFill>
                  <a:srgbClr val="C00000"/>
                </a:solidFill>
              </a:rPr>
              <a:t> </a:t>
            </a:r>
          </a:p>
          <a:p>
            <a:pPr lvl="1"/>
            <a:r>
              <a:rPr lang="cs-CZ" sz="1600" dirty="0"/>
              <a:t>standard při ORL vyšetření</a:t>
            </a:r>
          </a:p>
          <a:p>
            <a:pPr lvl="1"/>
            <a:r>
              <a:rPr lang="cs-CZ" sz="1600" dirty="0"/>
              <a:t>rigidní optika (0 st., 30.st., 70 st. optika)</a:t>
            </a:r>
          </a:p>
          <a:p>
            <a:pPr lvl="1"/>
            <a:r>
              <a:rPr lang="cs-CZ" sz="1600" dirty="0"/>
              <a:t>flexibilní optika (ohebný endoskop)</a:t>
            </a:r>
          </a:p>
          <a:p>
            <a:pPr lvl="1"/>
            <a:r>
              <a:rPr lang="cs-CZ" sz="1600" dirty="0"/>
              <a:t>fyziologický nález: </a:t>
            </a:r>
          </a:p>
          <a:p>
            <a:pPr lvl="2"/>
            <a:r>
              <a:rPr lang="cs-CZ" sz="1400" dirty="0"/>
              <a:t>sliznice dolní skořepy klidná, bez hypertrofie, dolní nosní průduch volný, </a:t>
            </a:r>
          </a:p>
          <a:p>
            <a:pPr lvl="2"/>
            <a:r>
              <a:rPr lang="cs-CZ" sz="1400" dirty="0"/>
              <a:t>střední  skořepa klidná, střední nosní průduch volný</a:t>
            </a:r>
          </a:p>
          <a:p>
            <a:pPr lvl="2"/>
            <a:r>
              <a:rPr lang="cs-CZ" sz="1400" dirty="0" err="1"/>
              <a:t>ostiomeatální</a:t>
            </a:r>
            <a:r>
              <a:rPr lang="cs-CZ" sz="1400" dirty="0"/>
              <a:t> jednotka volná, bez polypů, či patologické sekrece</a:t>
            </a: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719" y="1266169"/>
            <a:ext cx="3240360" cy="187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5044706" y="5907372"/>
            <a:ext cx="37757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obr: :  Fotoarchiv KOCHHK FN u sv. Anny a LF MU 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8424F2C2-51C7-9540-83B2-690E025FB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73635"/>
            <a:ext cx="1296144" cy="98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C4E454F-19DE-CB43-B82D-82D26E6FF8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720" y="3286320"/>
            <a:ext cx="3398142" cy="254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48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</a:t>
            </a:r>
            <a:br>
              <a:rPr lang="cs-CZ" sz="2800" dirty="0"/>
            </a:br>
            <a:r>
              <a:rPr lang="cs-CZ" sz="2800" dirty="0"/>
              <a:t>vyšetřovací metody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-1" y="1268760"/>
            <a:ext cx="4714059" cy="5430216"/>
          </a:xfrm>
        </p:spPr>
        <p:txBody>
          <a:bodyPr/>
          <a:lstStyle/>
          <a:p>
            <a:r>
              <a:rPr lang="cs-CZ" sz="2000" dirty="0"/>
              <a:t>CT (počítačová tomografie)</a:t>
            </a:r>
          </a:p>
          <a:p>
            <a:pPr lvl="1"/>
            <a:r>
              <a:rPr lang="cs-CZ" sz="1600" dirty="0"/>
              <a:t>vysoce kvalitní zobrazení skeletu (infiltrace kostěného skeletu)</a:t>
            </a:r>
          </a:p>
          <a:p>
            <a:pPr lvl="1"/>
            <a:endParaRPr lang="cs-CZ" sz="2000" dirty="0"/>
          </a:p>
          <a:p>
            <a:r>
              <a:rPr lang="cs-CZ" sz="2000" dirty="0"/>
              <a:t>MR (magnetická rezonance) </a:t>
            </a:r>
          </a:p>
          <a:p>
            <a:pPr lvl="1"/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vysoce kvalitní </a:t>
            </a:r>
            <a:r>
              <a:rPr lang="cs-CZ" sz="1600" dirty="0">
                <a:solidFill>
                  <a:srgbClr val="FF0000"/>
                </a:solidFill>
              </a:rPr>
              <a:t> 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zobrazení měkkých tkání </a:t>
            </a:r>
          </a:p>
          <a:p>
            <a:pPr lvl="1"/>
            <a:r>
              <a:rPr lang="cs-CZ" sz="1600" dirty="0"/>
              <a:t>průnik patologií  (záněty , nádory) vycházejících z PND do okolních struktur: </a:t>
            </a:r>
          </a:p>
          <a:p>
            <a:pPr lvl="2"/>
            <a:r>
              <a:rPr lang="cs-CZ" sz="1400" dirty="0" err="1"/>
              <a:t>nitrolebí</a:t>
            </a:r>
            <a:r>
              <a:rPr lang="cs-CZ" sz="1400" dirty="0"/>
              <a:t> (infiltrace tvrdé pleny mozkové a mozku) </a:t>
            </a:r>
          </a:p>
          <a:p>
            <a:pPr lvl="2"/>
            <a:r>
              <a:rPr lang="cs-CZ" sz="1400" dirty="0"/>
              <a:t>očnice (</a:t>
            </a:r>
            <a:r>
              <a:rPr lang="cs-CZ" sz="1400" dirty="0" err="1"/>
              <a:t>periorbita</a:t>
            </a:r>
            <a:r>
              <a:rPr lang="cs-CZ" sz="1400" dirty="0"/>
              <a:t>) </a:t>
            </a:r>
          </a:p>
          <a:p>
            <a:pPr lvl="2"/>
            <a:r>
              <a:rPr lang="cs-CZ" sz="1400" dirty="0" err="1"/>
              <a:t>infratemporální</a:t>
            </a:r>
            <a:r>
              <a:rPr lang="cs-CZ" sz="1400" dirty="0"/>
              <a:t> jáma</a:t>
            </a:r>
          </a:p>
          <a:p>
            <a:pPr lvl="1"/>
            <a:endParaRPr lang="cs-CZ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059" y="1268760"/>
            <a:ext cx="4176464" cy="237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777" y="3789040"/>
            <a:ext cx="2277649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583777" y="6237311"/>
            <a:ext cx="2349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 Fotoarchiv KOCHHK FN u sv. Anny a LF MU 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9DE685D5-BC3C-E743-A14F-5D90130F0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656" y="45691"/>
            <a:ext cx="1296144" cy="98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714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</a:t>
            </a:r>
            <a:br>
              <a:rPr lang="cs-CZ" sz="2800" dirty="0"/>
            </a:br>
            <a:r>
              <a:rPr lang="cs-CZ" sz="2800" dirty="0"/>
              <a:t>vyšetřovací metody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7504" y="1238112"/>
            <a:ext cx="5616624" cy="5503256"/>
          </a:xfrm>
        </p:spPr>
        <p:txBody>
          <a:bodyPr/>
          <a:lstStyle/>
          <a:p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vyšetření nosní průchodnosti</a:t>
            </a:r>
          </a:p>
          <a:p>
            <a:pPr lvl="1"/>
            <a:r>
              <a:rPr lang="cs-CZ" sz="1600" dirty="0">
                <a:solidFill>
                  <a:srgbClr val="C00000"/>
                </a:solidFill>
              </a:rPr>
              <a:t>výdechem na </a:t>
            </a:r>
            <a:r>
              <a:rPr lang="cs-CZ" sz="1600" dirty="0" err="1">
                <a:solidFill>
                  <a:srgbClr val="C00000"/>
                </a:solidFill>
              </a:rPr>
              <a:t>Glatzelovu</a:t>
            </a:r>
            <a:r>
              <a:rPr lang="cs-CZ" sz="1600" dirty="0">
                <a:solidFill>
                  <a:srgbClr val="C00000"/>
                </a:solidFill>
              </a:rPr>
              <a:t> desku</a:t>
            </a:r>
          </a:p>
          <a:p>
            <a:pPr lvl="2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orientační</a:t>
            </a:r>
          </a:p>
          <a:p>
            <a:pPr lvl="2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 kovové desce se zrcadlí velikost a souměrnost orosení vydechovaného vzduchu</a:t>
            </a:r>
          </a:p>
          <a:p>
            <a:pPr lvl="1"/>
            <a:r>
              <a:rPr lang="cs-CZ" sz="1600" dirty="0" err="1">
                <a:solidFill>
                  <a:srgbClr val="C00000"/>
                </a:solidFill>
              </a:rPr>
              <a:t>rinomanometrie</a:t>
            </a:r>
            <a:endParaRPr lang="cs-CZ" sz="1600" dirty="0">
              <a:solidFill>
                <a:srgbClr val="C00000"/>
              </a:solidFill>
            </a:endParaRPr>
          </a:p>
          <a:p>
            <a:pPr lvl="2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objektivní</a:t>
            </a:r>
          </a:p>
          <a:p>
            <a:pPr lvl="2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měří průtok vzduchu nosem a tlak v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dut.nosní</a:t>
            </a:r>
            <a:endParaRPr lang="cs-CZ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3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podíl tlakového gradientu (nosní vchod – choana) vztaženému k nosnímu proudění</a:t>
            </a:r>
          </a:p>
          <a:p>
            <a:pPr lvl="2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aktivní přední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rinomanometrie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(dýchání nosem)</a:t>
            </a:r>
          </a:p>
          <a:p>
            <a:pPr lvl="2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pasivní přední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rinomanometrie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(insuflace vzduchu)</a:t>
            </a:r>
          </a:p>
          <a:p>
            <a:pPr lvl="3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alergologické provokační testy</a:t>
            </a:r>
          </a:p>
          <a:p>
            <a:pPr lvl="1"/>
            <a:r>
              <a:rPr lang="cs-CZ" sz="1600" dirty="0">
                <a:solidFill>
                  <a:srgbClr val="C00000"/>
                </a:solidFill>
              </a:rPr>
              <a:t>akustická </a:t>
            </a:r>
            <a:r>
              <a:rPr lang="cs-CZ" sz="1600" dirty="0" err="1">
                <a:solidFill>
                  <a:srgbClr val="C00000"/>
                </a:solidFill>
              </a:rPr>
              <a:t>rinometrie</a:t>
            </a:r>
            <a:endParaRPr lang="cs-CZ" sz="1600" dirty="0">
              <a:solidFill>
                <a:srgbClr val="C00000"/>
              </a:solidFill>
            </a:endParaRPr>
          </a:p>
          <a:p>
            <a:pPr lvl="2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zobrazení topografie dut. nosní</a:t>
            </a:r>
          </a:p>
          <a:p>
            <a:pPr lvl="2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metoda založena na vysílání a snímání zvukové energie</a:t>
            </a:r>
          </a:p>
          <a:p>
            <a:pPr lvl="2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výsledkem je křivka snímající příčné průřezy dutinou v určité vzdálenosti od nosního vchodu</a:t>
            </a:r>
          </a:p>
          <a:p>
            <a:pPr lvl="3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  zadní části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dut.nosní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nepřesné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621" y="1253593"/>
            <a:ext cx="2833179" cy="2448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660232" y="3758907"/>
            <a:ext cx="237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[online cit.  4.4.2020</a:t>
            </a:r>
            <a:r>
              <a:rPr lang="en-GB" sz="1200" i="1" dirty="0"/>
              <a:t>]</a:t>
            </a:r>
            <a:r>
              <a:rPr lang="cs-CZ" sz="1200" i="1" dirty="0"/>
              <a:t>https://link.springer.com</a:t>
            </a:r>
            <a:r>
              <a:rPr lang="cs-CZ" sz="1200" dirty="0"/>
              <a:t> 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2EE70678-A634-FD49-ABC7-A6248A44C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817" y="76339"/>
            <a:ext cx="1296144" cy="98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327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NOS I.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  Anatomie nosu a PND, funkce nosu a PND, vyšetření nosu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a.  klinická anatomie nosu a PND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b.  funkce nosu a PND</a:t>
            </a:r>
          </a:p>
          <a:p>
            <a:pPr marL="0" lvl="0" indent="0">
              <a:buNone/>
            </a:pPr>
            <a:endParaRPr lang="cs-CZ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2. Vyšetřovací metody nosu a PND 	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 fyziologický nález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b. přední rinoskopie, zadní rinoskopie, endoskopie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c. vyšetření nosní průchodnosti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d. zobrazovací vyšetření PND</a:t>
            </a:r>
          </a:p>
          <a:p>
            <a:pPr marL="0" lvl="0" indent="0">
              <a:buNone/>
            </a:pPr>
            <a:endParaRPr lang="cs-CZ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3. Vývojové poruchy nosu a PND 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rozštěpové vady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b. stenózy a atrézie dutiny nosní	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cs-CZ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4.  Nemoci nosní přepážky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deviace septa, hematom, absces, perforace</a:t>
            </a:r>
          </a:p>
          <a:p>
            <a:pPr marL="0" lvl="0" indent="0">
              <a:buNone/>
            </a:pP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i="1" dirty="0">
                <a:solidFill>
                  <a:srgbClr val="FF0000"/>
                </a:solidFill>
              </a:rPr>
              <a:t>5. </a:t>
            </a:r>
            <a:r>
              <a:rPr lang="cs-CZ" sz="1000" b="1" dirty="0">
                <a:solidFill>
                  <a:srgbClr val="FF0000"/>
                </a:solidFill>
              </a:rPr>
              <a:t>Choroby zevního nosu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rgbClr val="FF0000"/>
                </a:solidFill>
              </a:rPr>
              <a:t>a. ekzém, </a:t>
            </a:r>
            <a:r>
              <a:rPr lang="cs-CZ" sz="1000" dirty="0" err="1">
                <a:solidFill>
                  <a:srgbClr val="FF0000"/>
                </a:solidFill>
              </a:rPr>
              <a:t>foliculutis</a:t>
            </a:r>
            <a:r>
              <a:rPr lang="cs-CZ" sz="1000" dirty="0">
                <a:solidFill>
                  <a:srgbClr val="FF0000"/>
                </a:solidFill>
              </a:rPr>
              <a:t>,/ </a:t>
            </a:r>
            <a:r>
              <a:rPr lang="cs-CZ" sz="1000" dirty="0" err="1">
                <a:solidFill>
                  <a:srgbClr val="FF0000"/>
                </a:solidFill>
              </a:rPr>
              <a:t>furunculus</a:t>
            </a:r>
            <a:r>
              <a:rPr lang="cs-CZ" sz="1000" dirty="0">
                <a:solidFill>
                  <a:srgbClr val="FF0000"/>
                </a:solidFill>
              </a:rPr>
              <a:t> </a:t>
            </a:r>
            <a:r>
              <a:rPr lang="cs-CZ" sz="1000" dirty="0" err="1">
                <a:solidFill>
                  <a:srgbClr val="FF0000"/>
                </a:solidFill>
              </a:rPr>
              <a:t>nasi</a:t>
            </a:r>
            <a:r>
              <a:rPr lang="cs-CZ" sz="1000" dirty="0">
                <a:solidFill>
                  <a:srgbClr val="FF0000"/>
                </a:solidFill>
              </a:rPr>
              <a:t>, </a:t>
            </a:r>
            <a:r>
              <a:rPr lang="cs-CZ" sz="1000" dirty="0" err="1">
                <a:solidFill>
                  <a:srgbClr val="FF0000"/>
                </a:solidFill>
              </a:rPr>
              <a:t>rinophyma</a:t>
            </a:r>
            <a:endParaRPr lang="cs-CZ" sz="1000" b="1" i="1" dirty="0">
              <a:solidFill>
                <a:srgbClr val="FF0000"/>
              </a:solidFill>
            </a:endParaRPr>
          </a:p>
          <a:p>
            <a:endParaRPr lang="cs-CZ" sz="10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cs-CZ" sz="1000" b="1" dirty="0"/>
              <a:t>6. </a:t>
            </a:r>
            <a:r>
              <a:rPr lang="cs-CZ" sz="1000" b="1" dirty="0" err="1"/>
              <a:t>Rhinosinusitis</a:t>
            </a:r>
            <a:r>
              <a:rPr lang="cs-CZ" sz="1000" b="1" dirty="0"/>
              <a:t> </a:t>
            </a:r>
            <a:r>
              <a:rPr lang="cs-CZ" sz="1000" b="1" dirty="0" err="1"/>
              <a:t>acuta</a:t>
            </a:r>
            <a:r>
              <a:rPr lang="cs-CZ" sz="1000" b="1" dirty="0"/>
              <a:t> </a:t>
            </a:r>
            <a:r>
              <a:rPr lang="cs-CZ" sz="1000" dirty="0"/>
              <a:t>	</a:t>
            </a:r>
          </a:p>
          <a:p>
            <a:pPr marL="0" lvl="0" indent="0">
              <a:buNone/>
            </a:pPr>
            <a:r>
              <a:rPr lang="cs-CZ" sz="1000" dirty="0"/>
              <a:t>a.  definice, terminologie a klasifikace dle EPOS</a:t>
            </a:r>
          </a:p>
          <a:p>
            <a:pPr marL="0" lvl="0" indent="0">
              <a:buNone/>
            </a:pPr>
            <a:endParaRPr lang="cs-CZ" sz="1000" b="1" i="1" dirty="0"/>
          </a:p>
          <a:p>
            <a:pPr marL="0" lvl="0" indent="0">
              <a:buNone/>
            </a:pPr>
            <a:r>
              <a:rPr lang="cs-CZ" sz="1000" b="1" dirty="0"/>
              <a:t>7.  </a:t>
            </a:r>
            <a:r>
              <a:rPr lang="cs-CZ" sz="1000" b="1" dirty="0" err="1"/>
              <a:t>Rhinosinusitis</a:t>
            </a:r>
            <a:r>
              <a:rPr lang="cs-CZ" sz="1000" b="1" dirty="0"/>
              <a:t> </a:t>
            </a:r>
            <a:r>
              <a:rPr lang="cs-CZ" sz="1000" b="1" dirty="0" err="1"/>
              <a:t>chronica</a:t>
            </a:r>
            <a:r>
              <a:rPr lang="cs-CZ" sz="1000" b="1" dirty="0"/>
              <a:t> s/bez NP </a:t>
            </a:r>
            <a:r>
              <a:rPr lang="cs-CZ" sz="1000" dirty="0"/>
              <a:t>	</a:t>
            </a:r>
          </a:p>
          <a:p>
            <a:pPr marL="0" lvl="0" indent="0">
              <a:buNone/>
            </a:pPr>
            <a:r>
              <a:rPr lang="cs-CZ" sz="1000" dirty="0"/>
              <a:t>a.   definice, terminologie, terapie, klasifikace dle EPOS</a:t>
            </a:r>
          </a:p>
          <a:p>
            <a:pPr marL="0" lvl="0" indent="0">
              <a:buNone/>
            </a:pPr>
            <a:endParaRPr lang="cs-CZ" sz="1000" b="1" i="1" dirty="0"/>
          </a:p>
          <a:p>
            <a:pPr marL="0" lvl="0" indent="0">
              <a:buNone/>
            </a:pPr>
            <a:r>
              <a:rPr lang="cs-CZ" sz="1000" b="1" dirty="0"/>
              <a:t>8. Principy chirurgie PND</a:t>
            </a:r>
            <a:r>
              <a:rPr lang="cs-CZ" sz="1000" dirty="0"/>
              <a:t>	 	</a:t>
            </a:r>
          </a:p>
          <a:p>
            <a:pPr marL="0" lvl="0" indent="0">
              <a:buNone/>
            </a:pPr>
            <a:r>
              <a:rPr lang="cs-CZ" sz="1000" dirty="0"/>
              <a:t>a.    koncept FESS</a:t>
            </a:r>
            <a:endParaRPr lang="cs-CZ" sz="1000" b="1" i="1" dirty="0"/>
          </a:p>
          <a:p>
            <a:pPr marL="0" lvl="0" indent="0">
              <a:buNone/>
            </a:pPr>
            <a:r>
              <a:rPr lang="cs-CZ" sz="1000" dirty="0"/>
              <a:t>b.    typy endoskopických výkonů vs. zevní přístupy (C.-L.)</a:t>
            </a:r>
          </a:p>
          <a:p>
            <a:pPr marL="0" lvl="0" indent="0">
              <a:buNone/>
            </a:pPr>
            <a:endParaRPr lang="cs-CZ" sz="1000" b="1" i="1" dirty="0"/>
          </a:p>
          <a:p>
            <a:pPr marL="0" lvl="0" indent="0">
              <a:buNone/>
            </a:pPr>
            <a:r>
              <a:rPr lang="cs-CZ" sz="1000" b="1" dirty="0"/>
              <a:t>9.    Komplikace zánětů nosu a </a:t>
            </a:r>
            <a:r>
              <a:rPr lang="cs-CZ" sz="1000" b="1" dirty="0" err="1"/>
              <a:t>paranazálních</a:t>
            </a:r>
            <a:r>
              <a:rPr lang="cs-CZ" sz="1000" b="1" dirty="0"/>
              <a:t> dutin	</a:t>
            </a:r>
          </a:p>
          <a:p>
            <a:pPr marL="0" lvl="0" indent="0">
              <a:buNone/>
            </a:pPr>
            <a:r>
              <a:rPr lang="cs-CZ" sz="1000" dirty="0"/>
              <a:t>a.    místní komplikace ( cysty, </a:t>
            </a:r>
            <a:r>
              <a:rPr lang="cs-CZ" sz="1000" dirty="0" err="1"/>
              <a:t>mukokély</a:t>
            </a:r>
            <a:r>
              <a:rPr lang="cs-CZ" sz="1000" dirty="0"/>
              <a:t>)</a:t>
            </a:r>
            <a:endParaRPr lang="cs-CZ" sz="1000" b="1" i="1" dirty="0"/>
          </a:p>
          <a:p>
            <a:pPr marL="0" lvl="0" indent="0">
              <a:buNone/>
            </a:pPr>
            <a:r>
              <a:rPr lang="cs-CZ" sz="1000" dirty="0"/>
              <a:t>b.     orbitální komplikace</a:t>
            </a:r>
            <a:endParaRPr lang="cs-CZ" sz="1000" b="1" i="1" dirty="0"/>
          </a:p>
          <a:p>
            <a:pPr marL="0" lvl="0" indent="0">
              <a:buNone/>
            </a:pPr>
            <a:r>
              <a:rPr lang="cs-CZ" sz="1000" dirty="0"/>
              <a:t>c.     nitrolební komplikace</a:t>
            </a:r>
          </a:p>
          <a:p>
            <a:pPr marL="228600" lvl="0" indent="-228600">
              <a:buAutoNum type="alphaLcPeriod" startAt="3"/>
            </a:pPr>
            <a:endParaRPr lang="cs-CZ" sz="1000" b="1" i="1" dirty="0"/>
          </a:p>
          <a:p>
            <a:pPr marL="0" indent="0">
              <a:buNone/>
            </a:pPr>
            <a:r>
              <a:rPr lang="cs-CZ" sz="1000" b="1" dirty="0"/>
              <a:t>10.   Epistaxe</a:t>
            </a:r>
          </a:p>
          <a:p>
            <a:pPr marL="0" indent="0">
              <a:buNone/>
            </a:pPr>
            <a:endParaRPr lang="cs-CZ" sz="1000" b="1" dirty="0"/>
          </a:p>
          <a:p>
            <a:endParaRPr lang="cs-CZ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B8A6EB-A9AF-A240-971A-D4FB59678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817" y="76339"/>
            <a:ext cx="1296144" cy="98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55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 </a:t>
            </a:r>
            <a:br>
              <a:rPr lang="cs-CZ" sz="2800" dirty="0"/>
            </a:br>
            <a:r>
              <a:rPr lang="cs-CZ" sz="2800" dirty="0"/>
              <a:t>choroby zevního nosu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79512" y="1238112"/>
            <a:ext cx="4536504" cy="5431248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furunkl</a:t>
            </a:r>
          </a:p>
          <a:p>
            <a:pPr lvl="1"/>
            <a:r>
              <a:rPr lang="cs-CZ" sz="1600" dirty="0"/>
              <a:t>definice </a:t>
            </a:r>
          </a:p>
          <a:p>
            <a:pPr lvl="2"/>
            <a:r>
              <a:rPr lang="cs-CZ" sz="1400" dirty="0"/>
              <a:t>zánět vlasového folikulu ve vestibulu dutiny nosní</a:t>
            </a:r>
          </a:p>
          <a:p>
            <a:pPr lvl="1"/>
            <a:r>
              <a:rPr lang="cs-CZ" sz="1600" dirty="0"/>
              <a:t>epidemiologie</a:t>
            </a:r>
          </a:p>
          <a:p>
            <a:pPr lvl="2"/>
            <a:r>
              <a:rPr lang="cs-CZ" sz="1400" dirty="0" err="1"/>
              <a:t>Staphyloccocus</a:t>
            </a:r>
            <a:r>
              <a:rPr lang="cs-CZ" sz="1400" dirty="0"/>
              <a:t> aureus, </a:t>
            </a:r>
            <a:r>
              <a:rPr lang="cs-CZ" sz="1400" dirty="0" err="1"/>
              <a:t>epidermidis</a:t>
            </a:r>
            <a:r>
              <a:rPr lang="cs-CZ" sz="1400" dirty="0"/>
              <a:t> </a:t>
            </a:r>
          </a:p>
          <a:p>
            <a:pPr lvl="1"/>
            <a:r>
              <a:rPr lang="cs-CZ" sz="1600" dirty="0"/>
              <a:t>příznaky </a:t>
            </a:r>
          </a:p>
          <a:p>
            <a:pPr lvl="2"/>
            <a:r>
              <a:rPr lang="cs-CZ" sz="1400" dirty="0"/>
              <a:t>zarudlá oteklá kůže, smetanově žlutá pustula, folikulitida, </a:t>
            </a:r>
            <a:r>
              <a:rPr lang="cs-CZ" sz="1400" dirty="0" err="1"/>
              <a:t>abscedování</a:t>
            </a:r>
            <a:r>
              <a:rPr lang="cs-CZ" sz="1400" dirty="0"/>
              <a:t>  a nekróza okolní tkáně, otok horního rtu a tváře </a:t>
            </a:r>
          </a:p>
          <a:p>
            <a:pPr lvl="1"/>
            <a:r>
              <a:rPr lang="cs-CZ" sz="1600" dirty="0"/>
              <a:t>komplikace</a:t>
            </a:r>
          </a:p>
          <a:p>
            <a:pPr lvl="2"/>
            <a:r>
              <a:rPr lang="cs-CZ" sz="1400" dirty="0"/>
              <a:t>trombóza sinus </a:t>
            </a:r>
            <a:r>
              <a:rPr lang="cs-CZ" sz="1400" dirty="0" err="1"/>
              <a:t>cavernosus</a:t>
            </a:r>
            <a:r>
              <a:rPr lang="cs-CZ" sz="1400" dirty="0"/>
              <a:t> a </a:t>
            </a:r>
            <a:r>
              <a:rPr lang="cs-CZ" sz="1400" dirty="0" err="1"/>
              <a:t>prurulentní</a:t>
            </a:r>
            <a:r>
              <a:rPr lang="cs-CZ" sz="1400" dirty="0"/>
              <a:t> meningitida</a:t>
            </a:r>
          </a:p>
          <a:p>
            <a:pPr lvl="1"/>
            <a:r>
              <a:rPr lang="cs-CZ" sz="1600" dirty="0"/>
              <a:t>léčba</a:t>
            </a:r>
          </a:p>
          <a:p>
            <a:pPr lvl="2"/>
            <a:r>
              <a:rPr lang="cs-CZ" sz="1400" dirty="0" err="1"/>
              <a:t>atb</a:t>
            </a:r>
            <a:r>
              <a:rPr lang="cs-CZ" sz="1400" dirty="0"/>
              <a:t> terapie (amoxicilin + </a:t>
            </a:r>
            <a:r>
              <a:rPr lang="cs-CZ" sz="1400" dirty="0" err="1"/>
              <a:t>kys</a:t>
            </a:r>
            <a:r>
              <a:rPr lang="cs-CZ" sz="1400" dirty="0"/>
              <a:t>. </a:t>
            </a:r>
            <a:r>
              <a:rPr lang="cs-CZ" sz="1400" dirty="0" err="1"/>
              <a:t>klavulanová</a:t>
            </a:r>
            <a:r>
              <a:rPr lang="cs-CZ" sz="1400" dirty="0"/>
              <a:t> - </a:t>
            </a:r>
            <a:r>
              <a:rPr lang="cs-CZ" sz="1400" dirty="0" err="1"/>
              <a:t>Augmentin</a:t>
            </a:r>
            <a:r>
              <a:rPr lang="cs-CZ" sz="1400" dirty="0"/>
              <a:t>)</a:t>
            </a:r>
          </a:p>
          <a:p>
            <a:pPr marL="0" indent="0">
              <a:buNone/>
            </a:pPr>
            <a:endParaRPr lang="cs-CZ" sz="1400" b="1" dirty="0"/>
          </a:p>
          <a:p>
            <a:pPr marL="0" indent="0">
              <a:buNone/>
            </a:pPr>
            <a:endParaRPr lang="cs-CZ" sz="14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71" b="-1350"/>
          <a:stretch/>
        </p:blipFill>
        <p:spPr bwMode="auto">
          <a:xfrm>
            <a:off x="4886234" y="2494132"/>
            <a:ext cx="4020313" cy="291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020975" y="5424958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 :  Fotoarchiv KOCHHK FN u sv. Anny a LF MU 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983285A3-1CE2-2E41-B411-022FC01E4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817" y="76339"/>
            <a:ext cx="1296144" cy="98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404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 </a:t>
            </a:r>
            <a:br>
              <a:rPr lang="cs-CZ" sz="2800" dirty="0"/>
            </a:br>
            <a:r>
              <a:rPr lang="cs-CZ" sz="2800" dirty="0"/>
              <a:t>choroby zevního nosu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916832"/>
            <a:ext cx="3586306" cy="3395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79512" y="1268760"/>
            <a:ext cx="4896544" cy="5256584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erysipel</a:t>
            </a:r>
          </a:p>
          <a:p>
            <a:pPr lvl="1"/>
            <a:r>
              <a:rPr lang="cs-CZ" sz="1600" dirty="0"/>
              <a:t>definice</a:t>
            </a:r>
          </a:p>
          <a:p>
            <a:pPr lvl="2"/>
            <a:r>
              <a:rPr lang="cs-CZ" sz="1400" dirty="0"/>
              <a:t>akutní zánětlivé postižení kůže  vnějšího nosu</a:t>
            </a:r>
          </a:p>
          <a:p>
            <a:pPr lvl="1"/>
            <a:r>
              <a:rPr lang="cs-CZ" sz="1600" dirty="0"/>
              <a:t>epidemiologie</a:t>
            </a:r>
          </a:p>
          <a:p>
            <a:pPr lvl="2"/>
            <a:r>
              <a:rPr lang="cs-CZ" sz="1400" dirty="0" err="1"/>
              <a:t>Streptoccocus</a:t>
            </a:r>
            <a:r>
              <a:rPr lang="cs-CZ" sz="1400" dirty="0"/>
              <a:t> </a:t>
            </a:r>
            <a:r>
              <a:rPr lang="cs-CZ" sz="1400" dirty="0" err="1"/>
              <a:t>pyogenes</a:t>
            </a:r>
            <a:r>
              <a:rPr lang="cs-CZ" sz="1400" dirty="0"/>
              <a:t>,  případně  </a:t>
            </a:r>
            <a:r>
              <a:rPr lang="cs-CZ" sz="1400" dirty="0" err="1"/>
              <a:t>Staphyloccocus</a:t>
            </a:r>
            <a:r>
              <a:rPr lang="cs-CZ" sz="1400" dirty="0"/>
              <a:t> aureus</a:t>
            </a:r>
          </a:p>
          <a:p>
            <a:pPr lvl="1"/>
            <a:r>
              <a:rPr lang="cs-CZ" sz="1600" dirty="0"/>
              <a:t>příznaky</a:t>
            </a:r>
          </a:p>
          <a:p>
            <a:pPr lvl="2"/>
            <a:r>
              <a:rPr lang="cs-CZ" sz="1400" dirty="0"/>
              <a:t>ragáda ve vestibulu dutiny nosní,  zarudnutí na hřbetu nosu, motýlovitý erytém  ve tváři </a:t>
            </a:r>
          </a:p>
          <a:p>
            <a:pPr lvl="1"/>
            <a:r>
              <a:rPr lang="cs-CZ" sz="1600" dirty="0"/>
              <a:t>komplikace</a:t>
            </a:r>
          </a:p>
          <a:p>
            <a:pPr lvl="2"/>
            <a:r>
              <a:rPr lang="cs-CZ" sz="1400" dirty="0"/>
              <a:t>šíření zánětu do očnice a sinus </a:t>
            </a:r>
            <a:r>
              <a:rPr lang="cs-CZ" sz="1400" dirty="0" err="1"/>
              <a:t>cavernosus</a:t>
            </a:r>
            <a:endParaRPr lang="cs-CZ" sz="1400" dirty="0"/>
          </a:p>
          <a:p>
            <a:pPr lvl="1"/>
            <a:r>
              <a:rPr lang="cs-CZ" sz="1600" dirty="0"/>
              <a:t>léčba</a:t>
            </a:r>
          </a:p>
          <a:p>
            <a:pPr lvl="2"/>
            <a:r>
              <a:rPr lang="cs-CZ" sz="1400" dirty="0" err="1"/>
              <a:t>atb</a:t>
            </a:r>
            <a:r>
              <a:rPr lang="cs-CZ" sz="1400" dirty="0"/>
              <a:t> terapie (amoxicilin+ kyselina </a:t>
            </a:r>
            <a:r>
              <a:rPr lang="cs-CZ" sz="1400" dirty="0" err="1"/>
              <a:t>klavulanová</a:t>
            </a:r>
            <a:r>
              <a:rPr lang="cs-CZ" sz="1400" dirty="0"/>
              <a:t> - </a:t>
            </a:r>
            <a:r>
              <a:rPr lang="cs-CZ" sz="1400" dirty="0" err="1"/>
              <a:t>Augmentin</a:t>
            </a:r>
            <a:r>
              <a:rPr lang="cs-CZ" sz="1400" dirty="0"/>
              <a:t>)</a:t>
            </a:r>
          </a:p>
          <a:p>
            <a:endParaRPr lang="cs-CZ" sz="1800" dirty="0"/>
          </a:p>
        </p:txBody>
      </p:sp>
      <p:sp>
        <p:nvSpPr>
          <p:cNvPr id="5" name="Obdélník 4"/>
          <p:cNvSpPr/>
          <p:nvPr/>
        </p:nvSpPr>
        <p:spPr>
          <a:xfrm>
            <a:off x="5323349" y="5445224"/>
            <a:ext cx="36724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i="1" dirty="0"/>
              <a:t>Zdroj obr. :  Fotoarchiv KOCHHK FN u sv. Anny a LF MU 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F598E452-7AB2-F84A-8F3A-91CBBFC8E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817" y="76339"/>
            <a:ext cx="1296144" cy="98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989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DAA031-E2BA-0D4E-A83B-BCB9D8103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 </a:t>
            </a:r>
            <a:br>
              <a:rPr lang="cs-CZ" sz="2800" dirty="0"/>
            </a:br>
            <a:r>
              <a:rPr lang="cs-CZ" sz="2800" dirty="0"/>
              <a:t>choroby zevního nosu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435C6EF-3010-BA40-81B3-A35624E89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124744"/>
            <a:ext cx="6624736" cy="5733256"/>
          </a:xfrm>
        </p:spPr>
        <p:txBody>
          <a:bodyPr/>
          <a:lstStyle/>
          <a:p>
            <a:r>
              <a:rPr lang="cs-CZ" sz="2000" dirty="0" err="1">
                <a:solidFill>
                  <a:srgbClr val="C00000"/>
                </a:solidFill>
              </a:rPr>
              <a:t>rinophyma</a:t>
            </a:r>
            <a:r>
              <a:rPr lang="cs-CZ" sz="2000" dirty="0">
                <a:solidFill>
                  <a:srgbClr val="C00000"/>
                </a:solidFill>
              </a:rPr>
              <a:t> </a:t>
            </a:r>
          </a:p>
          <a:p>
            <a:pPr lvl="1"/>
            <a:r>
              <a:rPr lang="cs-CZ" sz="1600" dirty="0"/>
              <a:t>definice</a:t>
            </a:r>
          </a:p>
          <a:p>
            <a:pPr lvl="2"/>
            <a:r>
              <a:rPr lang="cs-CZ" sz="1200" dirty="0"/>
              <a:t>„akné dospělých“</a:t>
            </a:r>
          </a:p>
          <a:p>
            <a:pPr lvl="2"/>
            <a:r>
              <a:rPr lang="cs-CZ" sz="1200" dirty="0"/>
              <a:t>vzniká na podkladě onemocnění kůže -  </a:t>
            </a:r>
            <a:r>
              <a:rPr lang="cs-CZ" sz="1200" dirty="0" err="1"/>
              <a:t>rosacey</a:t>
            </a:r>
            <a:endParaRPr lang="cs-CZ" sz="1200" dirty="0"/>
          </a:p>
          <a:p>
            <a:pPr lvl="1"/>
            <a:r>
              <a:rPr lang="cs-CZ" sz="1600" dirty="0"/>
              <a:t>patofyziologie</a:t>
            </a:r>
          </a:p>
          <a:p>
            <a:pPr lvl="2"/>
            <a:r>
              <a:rPr lang="cs-CZ" sz="1200" dirty="0"/>
              <a:t>chronický zánět kůže a kožních žláz nosu</a:t>
            </a:r>
          </a:p>
          <a:p>
            <a:pPr lvl="2"/>
            <a:r>
              <a:rPr lang="cs-CZ" sz="1200" dirty="0" err="1"/>
              <a:t>teleangiektáze</a:t>
            </a:r>
            <a:r>
              <a:rPr lang="cs-CZ" sz="1200" dirty="0"/>
              <a:t> cév, dilatace vývodů kožních žláz, novotvorba </a:t>
            </a:r>
            <a:r>
              <a:rPr lang="cs-CZ" sz="1200" dirty="0" err="1"/>
              <a:t>hypocelulárního</a:t>
            </a:r>
            <a:r>
              <a:rPr lang="cs-CZ" sz="1200" dirty="0"/>
              <a:t> vaziva</a:t>
            </a:r>
          </a:p>
          <a:p>
            <a:pPr lvl="1"/>
            <a:r>
              <a:rPr lang="cs-CZ" sz="1600" dirty="0"/>
              <a:t>etiologie</a:t>
            </a:r>
          </a:p>
          <a:p>
            <a:pPr lvl="2"/>
            <a:r>
              <a:rPr lang="cs-CZ" sz="1200" dirty="0"/>
              <a:t>nejasná </a:t>
            </a:r>
          </a:p>
          <a:p>
            <a:pPr lvl="2"/>
            <a:r>
              <a:rPr lang="cs-CZ" sz="1200" dirty="0"/>
              <a:t>nadbytek steroidních hormonů, stres, nadbytek expozice slunečnímu záření , větru, střídání teplot,  abusus alkoholu, přítomnost parazita </a:t>
            </a:r>
            <a:r>
              <a:rPr lang="cs-CZ" sz="1200" dirty="0" err="1"/>
              <a:t>demodex</a:t>
            </a:r>
            <a:r>
              <a:rPr lang="cs-CZ" sz="1200" dirty="0"/>
              <a:t> </a:t>
            </a:r>
            <a:r>
              <a:rPr lang="cs-CZ" sz="1200" dirty="0" err="1"/>
              <a:t>foliculorum</a:t>
            </a:r>
            <a:endParaRPr lang="cs-CZ" sz="1200" dirty="0"/>
          </a:p>
          <a:p>
            <a:pPr lvl="1"/>
            <a:r>
              <a:rPr lang="cs-CZ" sz="1600" dirty="0"/>
              <a:t>příznaky</a:t>
            </a:r>
          </a:p>
          <a:p>
            <a:pPr lvl="2"/>
            <a:r>
              <a:rPr lang="cs-CZ" sz="1200" dirty="0"/>
              <a:t>květákovité zduření nosu</a:t>
            </a:r>
          </a:p>
          <a:p>
            <a:pPr lvl="1"/>
            <a:r>
              <a:rPr lang="cs-CZ" sz="1600" dirty="0"/>
              <a:t>léčba</a:t>
            </a:r>
          </a:p>
          <a:p>
            <a:pPr lvl="2"/>
            <a:r>
              <a:rPr lang="cs-CZ" sz="1200" dirty="0"/>
              <a:t>chirurgická </a:t>
            </a:r>
          </a:p>
          <a:p>
            <a:pPr lvl="3"/>
            <a:r>
              <a:rPr lang="cs-CZ" sz="1200" dirty="0"/>
              <a:t>malé léze - dermabraze , laser </a:t>
            </a:r>
          </a:p>
          <a:p>
            <a:pPr lvl="3"/>
            <a:r>
              <a:rPr lang="cs-CZ" sz="1200" dirty="0"/>
              <a:t>velké léze - studené a horké techniky  - snesení tkáně pomocí chirurgických nástrojů , elektrokauteru , harmonického skalpelu, laseru </a:t>
            </a:r>
          </a:p>
          <a:p>
            <a:pPr lvl="3"/>
            <a:endParaRPr lang="cs-CZ" sz="1200" dirty="0"/>
          </a:p>
          <a:p>
            <a:endParaRPr lang="cs-CZ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540741-4ABB-7A48-8CC7-5EFDB8B79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817" y="76339"/>
            <a:ext cx="1296144" cy="98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pohled na pacienta s rhinophymou">
            <a:hlinkClick r:id="rId3"/>
            <a:extLst>
              <a:ext uri="{FF2B5EF4-FFF2-40B4-BE49-F238E27FC236}">
                <a16:creationId xmlns:a16="http://schemas.microsoft.com/office/drawing/2014/main" id="{7763DEFA-AF5B-0642-9E96-AA1EB4183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192" y="1334764"/>
            <a:ext cx="2365460" cy="324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0DEAB7A-050A-254F-8AE3-1D79FE1B08AC}"/>
              </a:ext>
            </a:extLst>
          </p:cNvPr>
          <p:cNvSpPr txBox="1"/>
          <p:nvPr/>
        </p:nvSpPr>
        <p:spPr>
          <a:xfrm>
            <a:off x="7020272" y="4653136"/>
            <a:ext cx="19843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</a:t>
            </a:r>
            <a:r>
              <a:rPr lang="cs-CZ" sz="1200" i="1" dirty="0" err="1"/>
              <a:t>www.operativa.cz</a:t>
            </a:r>
            <a:endParaRPr lang="cs-CZ" sz="1200" i="1" dirty="0"/>
          </a:p>
        </p:txBody>
      </p:sp>
    </p:spTree>
    <p:extLst>
      <p:ext uri="{BB962C8B-B14F-4D97-AF65-F5344CB8AC3E}">
        <p14:creationId xmlns:p14="http://schemas.microsoft.com/office/powerpoint/2010/main" val="385019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NOS I.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251520" y="1600200"/>
            <a:ext cx="4244280" cy="4997152"/>
          </a:xfrm>
        </p:spPr>
        <p:txBody>
          <a:bodyPr/>
          <a:lstStyle/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  Anatomie nosu a PND, funkce nosu a PND, vyšetření nosu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a.  klinická anatomie nosu a PND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b.  funkce nosu a PND</a:t>
            </a:r>
          </a:p>
          <a:p>
            <a:pPr marL="0" lvl="0" indent="0">
              <a:buNone/>
            </a:pPr>
            <a:endParaRPr lang="cs-CZ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2. Vyšetřovací metody nosu a PND 	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 fyziologický nález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b. přední rinoskopie, zadní rinoskopie, endoskopie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c. vyšetření nosní průchodnosti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d. zobrazovací vyšetření PND</a:t>
            </a:r>
          </a:p>
          <a:p>
            <a:pPr marL="0" lvl="0" indent="0">
              <a:buNone/>
            </a:pPr>
            <a:endParaRPr lang="cs-CZ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3. Vývojové poruchy nosu a PND 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rozštěpové vady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b. stenózy a atrézie dutiny nosní	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cs-CZ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4.  Nemoci nosní přepážky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deviace septa, hematom, absces, perforace</a:t>
            </a:r>
          </a:p>
          <a:p>
            <a:pPr marL="0" lvl="0" indent="0">
              <a:buNone/>
            </a:pP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5. </a:t>
            </a: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Choroby zevního nosu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ekzém,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foliculutis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,/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furunculus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nasi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rinophyma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cs-CZ" sz="1000" b="1" i="1" dirty="0"/>
          </a:p>
          <a:p>
            <a:pPr marL="0" lvl="0" indent="0">
              <a:buNone/>
            </a:pPr>
            <a:endParaRPr lang="cs-CZ" sz="1000" b="1" i="1" dirty="0">
              <a:solidFill>
                <a:schemeClr val="tx1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6. </a:t>
            </a:r>
            <a:r>
              <a:rPr lang="cs-CZ" sz="1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Rhinosinusitis</a:t>
            </a: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acuta</a:t>
            </a: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 definice, terminologie a klasifikace dle EPOS</a:t>
            </a:r>
          </a:p>
          <a:p>
            <a:pPr marL="0" lvl="0" indent="0">
              <a:buNone/>
            </a:pP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7.  </a:t>
            </a:r>
            <a:r>
              <a:rPr lang="cs-CZ" sz="1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Rhinosinusitis</a:t>
            </a: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chronica</a:t>
            </a: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s/bez NP 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  definice, terminologie, terapie, klasifikace dle EPOS</a:t>
            </a:r>
          </a:p>
          <a:p>
            <a:pPr marL="0" lvl="0" indent="0">
              <a:buNone/>
            </a:pP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8. Principy chirurgie PND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 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   koncept FESS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b.    typy endoskopických výkonů vs. zevní přístupy (C.-L.)</a:t>
            </a:r>
          </a:p>
          <a:p>
            <a:pPr marL="0" lvl="0" indent="0">
              <a:buNone/>
            </a:pP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9.    Komplikace zánětů nosu a </a:t>
            </a:r>
            <a:r>
              <a:rPr lang="cs-CZ" sz="1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paranazálních</a:t>
            </a: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dutin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   místní komplikace ( cysty,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mukokély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b.     orbitální komplikace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c.     nitrolební komplikace</a:t>
            </a:r>
          </a:p>
          <a:p>
            <a:pPr marL="228600" lvl="0" indent="-228600">
              <a:buAutoNum type="alphaLcPeriod" startAt="3"/>
            </a:pP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10.   Epistaxe</a:t>
            </a:r>
          </a:p>
          <a:p>
            <a:pPr marL="0" lvl="0" indent="0">
              <a:buNone/>
            </a:pPr>
            <a:endParaRPr lang="cs-CZ" sz="1000" b="1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9BA57FCC-833B-4E41-B435-C624863C7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660" y="180965"/>
            <a:ext cx="1173272" cy="89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994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NOS I.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  Anatomie nosu a PND, funkce nosu a PND, vyšetření nosu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a.  klinická anatomie nosu a PND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b.  funkce nosu a PND</a:t>
            </a:r>
          </a:p>
          <a:p>
            <a:pPr marL="0" lvl="0" indent="0">
              <a:buNone/>
            </a:pPr>
            <a:endParaRPr lang="cs-CZ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2. Vyšetřovací metody nosu a PND 	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 fyziologický nález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b. přední rinoskopie, zadní rinoskopie, endoskopie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c. vyšetření nosní průchodnosti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d. zobrazovací vyšetření PND</a:t>
            </a:r>
          </a:p>
          <a:p>
            <a:pPr marL="0" lvl="0" indent="0">
              <a:buNone/>
            </a:pPr>
            <a:endParaRPr lang="cs-CZ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3. Vývojové poruchy nosu a PND 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rozštěpové vady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b. stenózy a atrézie dutiny nosní	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cs-CZ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4.  Nemoci nosní přepážky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deviace septa, hematom, absces, perforace</a:t>
            </a:r>
          </a:p>
          <a:p>
            <a:pPr marL="0" lvl="0" indent="0">
              <a:buNone/>
            </a:pP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5. </a:t>
            </a: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Choroby zevního nosu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ekzém,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foliculutis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,/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furunculus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nasi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rinophyma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cs-CZ" sz="20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cs-CZ" sz="1000" b="1" dirty="0">
                <a:solidFill>
                  <a:srgbClr val="FF0000"/>
                </a:solidFill>
              </a:rPr>
              <a:t>6. </a:t>
            </a:r>
            <a:r>
              <a:rPr lang="cs-CZ" sz="1000" b="1" dirty="0" err="1">
                <a:solidFill>
                  <a:srgbClr val="FF0000"/>
                </a:solidFill>
              </a:rPr>
              <a:t>Rhinosinusitis</a:t>
            </a:r>
            <a:r>
              <a:rPr lang="cs-CZ" sz="1000" b="1" dirty="0">
                <a:solidFill>
                  <a:srgbClr val="FF0000"/>
                </a:solidFill>
              </a:rPr>
              <a:t> </a:t>
            </a:r>
            <a:r>
              <a:rPr lang="cs-CZ" sz="1000" b="1" dirty="0" err="1">
                <a:solidFill>
                  <a:srgbClr val="FF0000"/>
                </a:solidFill>
              </a:rPr>
              <a:t>acuta</a:t>
            </a:r>
            <a:r>
              <a:rPr lang="cs-CZ" sz="1000" b="1" dirty="0">
                <a:solidFill>
                  <a:srgbClr val="FF0000"/>
                </a:solidFill>
              </a:rPr>
              <a:t> </a:t>
            </a:r>
            <a:r>
              <a:rPr lang="cs-CZ" sz="1000" dirty="0">
                <a:solidFill>
                  <a:srgbClr val="FF0000"/>
                </a:solidFill>
              </a:rPr>
              <a:t>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rgbClr val="FF0000"/>
                </a:solidFill>
              </a:rPr>
              <a:t>a.  definice, terminologie a klasifikace dle EPOS</a:t>
            </a:r>
          </a:p>
          <a:p>
            <a:pPr marL="0" lvl="0" indent="0">
              <a:buNone/>
            </a:pPr>
            <a:endParaRPr lang="cs-CZ" sz="1000" b="1" i="1" dirty="0"/>
          </a:p>
          <a:p>
            <a:pPr marL="0" lvl="0" indent="0">
              <a:buNone/>
            </a:pPr>
            <a:r>
              <a:rPr lang="cs-CZ" sz="1000" b="1" dirty="0"/>
              <a:t>7.  </a:t>
            </a:r>
            <a:r>
              <a:rPr lang="cs-CZ" sz="1000" b="1" dirty="0" err="1"/>
              <a:t>Rhinosinusitis</a:t>
            </a:r>
            <a:r>
              <a:rPr lang="cs-CZ" sz="1000" b="1" dirty="0"/>
              <a:t> </a:t>
            </a:r>
            <a:r>
              <a:rPr lang="cs-CZ" sz="1000" b="1" dirty="0" err="1"/>
              <a:t>chronica</a:t>
            </a:r>
            <a:r>
              <a:rPr lang="cs-CZ" sz="1000" b="1" dirty="0"/>
              <a:t> s/bez NP </a:t>
            </a:r>
            <a:r>
              <a:rPr lang="cs-CZ" sz="1000" dirty="0"/>
              <a:t>	</a:t>
            </a:r>
          </a:p>
          <a:p>
            <a:pPr marL="0" lvl="0" indent="0">
              <a:buNone/>
            </a:pPr>
            <a:r>
              <a:rPr lang="cs-CZ" sz="1000" dirty="0"/>
              <a:t>a.   definice, terminologie, terapie, klasifikace dle EPOS</a:t>
            </a:r>
          </a:p>
          <a:p>
            <a:pPr marL="0" lvl="0" indent="0">
              <a:buNone/>
            </a:pPr>
            <a:endParaRPr lang="cs-CZ" sz="1000" b="1" i="1" dirty="0"/>
          </a:p>
          <a:p>
            <a:pPr marL="0" lvl="0" indent="0">
              <a:buNone/>
            </a:pPr>
            <a:r>
              <a:rPr lang="cs-CZ" sz="1000" b="1" dirty="0"/>
              <a:t>8. Principy chirurgie PND</a:t>
            </a:r>
            <a:r>
              <a:rPr lang="cs-CZ" sz="1000" dirty="0"/>
              <a:t>	 	</a:t>
            </a:r>
          </a:p>
          <a:p>
            <a:pPr marL="0" lvl="0" indent="0">
              <a:buNone/>
            </a:pPr>
            <a:r>
              <a:rPr lang="cs-CZ" sz="1000" dirty="0"/>
              <a:t>a.    koncept FESS</a:t>
            </a:r>
            <a:endParaRPr lang="cs-CZ" sz="1000" b="1" i="1" dirty="0"/>
          </a:p>
          <a:p>
            <a:pPr marL="0" lvl="0" indent="0">
              <a:buNone/>
            </a:pPr>
            <a:r>
              <a:rPr lang="cs-CZ" sz="1000" dirty="0"/>
              <a:t>b.    typy endoskopických výkonů vs. zevní přístupy (C.-L.)</a:t>
            </a:r>
          </a:p>
          <a:p>
            <a:pPr marL="0" lvl="0" indent="0">
              <a:buNone/>
            </a:pPr>
            <a:endParaRPr lang="cs-CZ" sz="1000" b="1" i="1" dirty="0"/>
          </a:p>
          <a:p>
            <a:pPr marL="0" lvl="0" indent="0">
              <a:buNone/>
            </a:pPr>
            <a:r>
              <a:rPr lang="cs-CZ" sz="1000" b="1" dirty="0"/>
              <a:t>9.    Komplikace zánětů nosu a </a:t>
            </a:r>
            <a:r>
              <a:rPr lang="cs-CZ" sz="1000" b="1" dirty="0" err="1"/>
              <a:t>paranazálních</a:t>
            </a:r>
            <a:r>
              <a:rPr lang="cs-CZ" sz="1000" b="1" dirty="0"/>
              <a:t> dutin	</a:t>
            </a:r>
          </a:p>
          <a:p>
            <a:pPr marL="0" lvl="0" indent="0">
              <a:buNone/>
            </a:pPr>
            <a:r>
              <a:rPr lang="cs-CZ" sz="1000" dirty="0"/>
              <a:t>a.    místní komplikace ( cysty, </a:t>
            </a:r>
            <a:r>
              <a:rPr lang="cs-CZ" sz="1000" dirty="0" err="1"/>
              <a:t>mukokély</a:t>
            </a:r>
            <a:r>
              <a:rPr lang="cs-CZ" sz="1000" dirty="0"/>
              <a:t>)</a:t>
            </a:r>
            <a:endParaRPr lang="cs-CZ" sz="1000" b="1" i="1" dirty="0"/>
          </a:p>
          <a:p>
            <a:pPr marL="0" lvl="0" indent="0">
              <a:buNone/>
            </a:pPr>
            <a:r>
              <a:rPr lang="cs-CZ" sz="1000" dirty="0"/>
              <a:t>b.     orbitální komplikace</a:t>
            </a:r>
            <a:endParaRPr lang="cs-CZ" sz="1000" b="1" i="1" dirty="0"/>
          </a:p>
          <a:p>
            <a:pPr marL="0" lvl="0" indent="0">
              <a:buNone/>
            </a:pPr>
            <a:r>
              <a:rPr lang="cs-CZ" sz="1000" dirty="0"/>
              <a:t>c.     nitrolební komplikace</a:t>
            </a:r>
          </a:p>
          <a:p>
            <a:pPr marL="228600" lvl="0" indent="-228600">
              <a:buAutoNum type="alphaLcPeriod" startAt="3"/>
            </a:pPr>
            <a:endParaRPr lang="cs-CZ" sz="1000" b="1" i="1" dirty="0"/>
          </a:p>
          <a:p>
            <a:pPr marL="0" indent="0">
              <a:buNone/>
            </a:pPr>
            <a:r>
              <a:rPr lang="cs-CZ" sz="1000" b="1" dirty="0"/>
              <a:t>10.   Epistaxe</a:t>
            </a:r>
          </a:p>
          <a:p>
            <a:endParaRPr lang="cs-C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E08ADF-F162-BB42-A355-69598BB59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817" y="76339"/>
            <a:ext cx="1296144" cy="98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186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</a:t>
            </a:r>
            <a:br>
              <a:rPr lang="cs-CZ" sz="2800" dirty="0"/>
            </a:br>
            <a:r>
              <a:rPr lang="cs-CZ" sz="2800" dirty="0"/>
              <a:t>akutní </a:t>
            </a:r>
            <a:r>
              <a:rPr lang="cs-CZ" sz="2800" dirty="0" err="1"/>
              <a:t>rinosinusitida</a:t>
            </a:r>
            <a:r>
              <a:rPr lang="cs-CZ" sz="2800" dirty="0"/>
              <a:t> (ARS)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07504" y="1251444"/>
            <a:ext cx="8964488" cy="5417915"/>
          </a:xfrm>
        </p:spPr>
        <p:txBody>
          <a:bodyPr/>
          <a:lstStyle/>
          <a:p>
            <a:r>
              <a:rPr lang="cs-CZ" sz="2000" dirty="0"/>
              <a:t>definice dle EPOS</a:t>
            </a:r>
          </a:p>
          <a:p>
            <a:pPr lvl="1"/>
            <a:r>
              <a:rPr lang="cs-CZ" sz="1600" dirty="0"/>
              <a:t>zánětlivé postižení sliznice dutiny nosní a vedlejších nosních dutin (PND)</a:t>
            </a:r>
          </a:p>
          <a:p>
            <a:pPr lvl="1"/>
            <a:r>
              <a:rPr lang="cs-CZ" sz="1600" dirty="0"/>
              <a:t>trvání maxim. 12 týdnů</a:t>
            </a:r>
          </a:p>
          <a:p>
            <a:pPr lvl="1"/>
            <a:r>
              <a:rPr lang="cs-CZ" sz="1600" dirty="0"/>
              <a:t>přítomnost minimálně dvou z následujících příznaků: </a:t>
            </a:r>
          </a:p>
          <a:p>
            <a:pPr lvl="2"/>
            <a:r>
              <a:rPr lang="cs-CZ" sz="1400" dirty="0"/>
              <a:t>nosní obstrukce, nosní sekrece, zhoršení čichu, bolest tváří a hlavy</a:t>
            </a:r>
          </a:p>
          <a:p>
            <a:pPr lvl="2"/>
            <a:r>
              <a:rPr lang="cs-CZ" sz="1400" dirty="0">
                <a:solidFill>
                  <a:srgbClr val="C00000"/>
                </a:solidFill>
              </a:rPr>
              <a:t>jeden z příznaků musí být nosní obstrukce, nebo sekrece z dutiny nosní</a:t>
            </a:r>
          </a:p>
          <a:p>
            <a:pPr marL="914400" lvl="2" indent="0">
              <a:buNone/>
            </a:pPr>
            <a:endParaRPr lang="cs-CZ" sz="1400" dirty="0"/>
          </a:p>
          <a:p>
            <a:r>
              <a:rPr lang="cs-CZ" sz="2000" dirty="0"/>
              <a:t>rozdělení dle EPOS</a:t>
            </a:r>
          </a:p>
          <a:p>
            <a:pPr lvl="1"/>
            <a:r>
              <a:rPr lang="cs-CZ" sz="1600" dirty="0">
                <a:solidFill>
                  <a:srgbClr val="C00000"/>
                </a:solidFill>
              </a:rPr>
              <a:t>akutní virová </a:t>
            </a:r>
            <a:r>
              <a:rPr lang="cs-CZ" sz="1600" dirty="0" err="1">
                <a:solidFill>
                  <a:srgbClr val="C00000"/>
                </a:solidFill>
              </a:rPr>
              <a:t>rinosinusitida</a:t>
            </a:r>
            <a:r>
              <a:rPr lang="cs-CZ" sz="1600" dirty="0">
                <a:solidFill>
                  <a:srgbClr val="C00000"/>
                </a:solidFill>
              </a:rPr>
              <a:t> </a:t>
            </a:r>
          </a:p>
          <a:p>
            <a:pPr lvl="2"/>
            <a:r>
              <a:rPr lang="cs-CZ" sz="1400" dirty="0"/>
              <a:t>trvání výše zmíněných příznaků méně jak 10 dní</a:t>
            </a:r>
          </a:p>
          <a:p>
            <a:pPr lvl="1"/>
            <a:r>
              <a:rPr lang="cs-CZ" sz="1600" dirty="0">
                <a:solidFill>
                  <a:srgbClr val="C00000"/>
                </a:solidFill>
              </a:rPr>
              <a:t>akutní postvirová </a:t>
            </a:r>
            <a:r>
              <a:rPr lang="cs-CZ" sz="1600" dirty="0" err="1">
                <a:solidFill>
                  <a:srgbClr val="C00000"/>
                </a:solidFill>
              </a:rPr>
              <a:t>rinosinusitida</a:t>
            </a:r>
            <a:r>
              <a:rPr lang="cs-CZ" sz="1600" dirty="0">
                <a:solidFill>
                  <a:srgbClr val="C00000"/>
                </a:solidFill>
              </a:rPr>
              <a:t> </a:t>
            </a:r>
          </a:p>
          <a:p>
            <a:pPr lvl="2"/>
            <a:r>
              <a:rPr lang="cs-CZ" sz="1400" dirty="0"/>
              <a:t>zhoršením výše popsaných příznaků po 5 dnech od začátku onemocnění, nebo perzistencí symptomů více    jak 10 dní, trvání max. do  12. týdne </a:t>
            </a:r>
          </a:p>
          <a:p>
            <a:pPr lvl="1"/>
            <a:r>
              <a:rPr lang="cs-CZ" sz="1600" dirty="0">
                <a:solidFill>
                  <a:srgbClr val="C00000"/>
                </a:solidFill>
              </a:rPr>
              <a:t>akutní bakteriální </a:t>
            </a:r>
            <a:r>
              <a:rPr lang="cs-CZ" sz="1600" dirty="0" err="1">
                <a:solidFill>
                  <a:srgbClr val="C00000"/>
                </a:solidFill>
              </a:rPr>
              <a:t>rinosinusitida</a:t>
            </a:r>
            <a:r>
              <a:rPr lang="cs-CZ" sz="1600" dirty="0">
                <a:solidFill>
                  <a:srgbClr val="C00000"/>
                </a:solidFill>
              </a:rPr>
              <a:t> </a:t>
            </a:r>
          </a:p>
          <a:p>
            <a:pPr lvl="2"/>
            <a:r>
              <a:rPr lang="cs-CZ" sz="1400" dirty="0"/>
              <a:t>hnisavá sekrece z dutiny nosní, silná bolest hlavy a obličeje, </a:t>
            </a:r>
            <a:r>
              <a:rPr lang="cs-CZ" sz="1400" dirty="0" err="1"/>
              <a:t>febrilie</a:t>
            </a:r>
            <a:r>
              <a:rPr lang="cs-CZ" sz="1400" dirty="0"/>
              <a:t>, elevace CRP</a:t>
            </a:r>
          </a:p>
          <a:p>
            <a:endParaRPr lang="cs-CZ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FCA857F-00D7-F144-9AB3-6E3C2563F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528" y="61939"/>
            <a:ext cx="1296144" cy="98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921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/>
              <a:t>NOS I. </a:t>
            </a:r>
            <a:br>
              <a:rPr lang="cs-CZ" sz="2800"/>
            </a:br>
            <a:r>
              <a:rPr lang="cs-CZ" sz="2800"/>
              <a:t>akutní rinosinusitida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172112"/>
            <a:ext cx="8784976" cy="5685888"/>
          </a:xfrm>
        </p:spPr>
        <p:txBody>
          <a:bodyPr/>
          <a:lstStyle/>
          <a:p>
            <a:r>
              <a:rPr lang="cs-CZ" sz="2000" dirty="0"/>
              <a:t>patogeneze</a:t>
            </a:r>
          </a:p>
          <a:p>
            <a:pPr lvl="1"/>
            <a:r>
              <a:rPr lang="cs-CZ" sz="1600" dirty="0"/>
              <a:t>viry</a:t>
            </a:r>
          </a:p>
          <a:p>
            <a:pPr lvl="2"/>
            <a:r>
              <a:rPr lang="cs-CZ" sz="1400" dirty="0"/>
              <a:t>rinoviry, </a:t>
            </a:r>
            <a:r>
              <a:rPr lang="cs-CZ" sz="1400" dirty="0" err="1"/>
              <a:t>coronaroviry</a:t>
            </a:r>
            <a:r>
              <a:rPr lang="cs-CZ" sz="1400" dirty="0"/>
              <a:t>, viry influenzy, </a:t>
            </a:r>
            <a:r>
              <a:rPr lang="cs-CZ" sz="1400" dirty="0" err="1"/>
              <a:t>parainfluenzy</a:t>
            </a:r>
            <a:r>
              <a:rPr lang="cs-CZ" sz="1400" dirty="0"/>
              <a:t>, adenovirus, </a:t>
            </a:r>
            <a:r>
              <a:rPr lang="cs-CZ" sz="1400" dirty="0" err="1"/>
              <a:t>respiratory</a:t>
            </a:r>
            <a:r>
              <a:rPr lang="cs-CZ" sz="1400" dirty="0"/>
              <a:t> </a:t>
            </a:r>
            <a:r>
              <a:rPr lang="cs-CZ" sz="1400" dirty="0" err="1"/>
              <a:t>syncytial</a:t>
            </a:r>
            <a:r>
              <a:rPr lang="cs-CZ" sz="1400" dirty="0"/>
              <a:t> virus a enterovirus</a:t>
            </a:r>
          </a:p>
          <a:p>
            <a:pPr lvl="1"/>
            <a:r>
              <a:rPr lang="cs-CZ" sz="1600" dirty="0"/>
              <a:t>bakterie</a:t>
            </a:r>
          </a:p>
          <a:p>
            <a:pPr lvl="2"/>
            <a:r>
              <a:rPr lang="cs-CZ" sz="1400" dirty="0" err="1"/>
              <a:t>Streptoccocus</a:t>
            </a:r>
            <a:r>
              <a:rPr lang="cs-CZ" sz="1400" dirty="0"/>
              <a:t> </a:t>
            </a:r>
            <a:r>
              <a:rPr lang="cs-CZ" sz="1400" dirty="0" err="1"/>
              <a:t>pneumoniae</a:t>
            </a:r>
            <a:r>
              <a:rPr lang="cs-CZ" sz="1400" dirty="0"/>
              <a:t>, </a:t>
            </a:r>
            <a:r>
              <a:rPr lang="cs-CZ" sz="1400" dirty="0" err="1"/>
              <a:t>Streptoccocus</a:t>
            </a:r>
            <a:r>
              <a:rPr lang="cs-CZ" sz="1400" dirty="0"/>
              <a:t> </a:t>
            </a:r>
            <a:r>
              <a:rPr lang="cs-CZ" sz="1400" dirty="0" err="1"/>
              <a:t>pyogenes</a:t>
            </a:r>
            <a:r>
              <a:rPr lang="cs-CZ" sz="1400" dirty="0"/>
              <a:t>, </a:t>
            </a:r>
            <a:r>
              <a:rPr lang="cs-CZ" sz="1400" dirty="0" err="1"/>
              <a:t>Haemophilus</a:t>
            </a:r>
            <a:r>
              <a:rPr lang="cs-CZ" sz="1400" dirty="0"/>
              <a:t> </a:t>
            </a:r>
            <a:r>
              <a:rPr lang="cs-CZ" sz="1400" dirty="0" err="1"/>
              <a:t>influenzae</a:t>
            </a:r>
            <a:r>
              <a:rPr lang="cs-CZ" sz="1400" dirty="0"/>
              <a:t>, </a:t>
            </a:r>
            <a:r>
              <a:rPr lang="cs-CZ" sz="1400" dirty="0" err="1"/>
              <a:t>Moraxella</a:t>
            </a:r>
            <a:r>
              <a:rPr lang="cs-CZ" sz="1400" dirty="0"/>
              <a:t> </a:t>
            </a:r>
            <a:r>
              <a:rPr lang="cs-CZ" sz="1400" dirty="0" err="1"/>
              <a:t>catarrhalis</a:t>
            </a:r>
            <a:r>
              <a:rPr lang="cs-CZ" sz="1400" dirty="0"/>
              <a:t>,</a:t>
            </a:r>
          </a:p>
          <a:p>
            <a:pPr lvl="2"/>
            <a:r>
              <a:rPr lang="cs-CZ" sz="1400" dirty="0"/>
              <a:t>anaerobní flóra - </a:t>
            </a:r>
            <a:r>
              <a:rPr lang="cs-CZ" sz="1400" dirty="0" err="1"/>
              <a:t>Peptoccocus</a:t>
            </a:r>
            <a:r>
              <a:rPr lang="cs-CZ" sz="1400" dirty="0"/>
              <a:t>, </a:t>
            </a:r>
            <a:r>
              <a:rPr lang="cs-CZ" sz="1400" dirty="0" err="1"/>
              <a:t>Peptostreptoccocus</a:t>
            </a:r>
            <a:r>
              <a:rPr lang="cs-CZ" sz="1400" dirty="0"/>
              <a:t>, </a:t>
            </a:r>
            <a:r>
              <a:rPr lang="cs-CZ" sz="1400" dirty="0" err="1"/>
              <a:t>Fusobacterium</a:t>
            </a:r>
            <a:r>
              <a:rPr lang="cs-CZ" sz="1400" dirty="0"/>
              <a:t>, </a:t>
            </a:r>
            <a:r>
              <a:rPr lang="cs-CZ" sz="1400" dirty="0" err="1"/>
              <a:t>Bacteroides</a:t>
            </a:r>
            <a:endParaRPr lang="cs-CZ" sz="1400" dirty="0"/>
          </a:p>
          <a:p>
            <a:pPr lvl="1"/>
            <a:r>
              <a:rPr lang="cs-CZ" sz="1600" dirty="0"/>
              <a:t>mykózy</a:t>
            </a:r>
          </a:p>
          <a:p>
            <a:pPr lvl="2"/>
            <a:r>
              <a:rPr lang="cs-CZ" sz="1400" dirty="0" err="1"/>
              <a:t>Aspergilus</a:t>
            </a:r>
            <a:r>
              <a:rPr lang="cs-CZ" sz="1400" dirty="0"/>
              <a:t>, </a:t>
            </a:r>
            <a:r>
              <a:rPr lang="cs-CZ" sz="1400" dirty="0" err="1"/>
              <a:t>Mucor</a:t>
            </a:r>
            <a:r>
              <a:rPr lang="cs-CZ" sz="1400" dirty="0"/>
              <a:t>, </a:t>
            </a:r>
            <a:r>
              <a:rPr lang="cs-CZ" sz="1400" dirty="0" err="1"/>
              <a:t>Candida</a:t>
            </a:r>
            <a:endParaRPr lang="cs-CZ" sz="1400" dirty="0"/>
          </a:p>
          <a:p>
            <a:r>
              <a:rPr lang="cs-CZ" sz="2000" dirty="0"/>
              <a:t>příznaky</a:t>
            </a:r>
          </a:p>
          <a:p>
            <a:pPr lvl="1"/>
            <a:r>
              <a:rPr lang="cs-CZ" sz="1600" dirty="0"/>
              <a:t>zhoršené dýchání nosem, sekrece z dutiny nosní, </a:t>
            </a:r>
            <a:r>
              <a:rPr lang="cs-CZ" sz="1600" dirty="0" err="1"/>
              <a:t>retronazální</a:t>
            </a:r>
            <a:r>
              <a:rPr lang="cs-CZ" sz="1600" dirty="0"/>
              <a:t> zatékání (postnazální drip), zhoršení čichu (</a:t>
            </a:r>
            <a:r>
              <a:rPr lang="cs-CZ" sz="1600" dirty="0" err="1"/>
              <a:t>hyposmie</a:t>
            </a:r>
            <a:r>
              <a:rPr lang="cs-CZ" sz="1600" dirty="0"/>
              <a:t>, anosmie), bolest hlavy či tváří</a:t>
            </a:r>
          </a:p>
          <a:p>
            <a:r>
              <a:rPr lang="cs-CZ" sz="2000" dirty="0"/>
              <a:t>diagnostika </a:t>
            </a:r>
          </a:p>
          <a:p>
            <a:pPr lvl="1"/>
            <a:r>
              <a:rPr lang="cs-CZ" sz="1600" dirty="0"/>
              <a:t>přední a zadní rinoskopie, rigidní </a:t>
            </a:r>
            <a:r>
              <a:rPr lang="cs-CZ" sz="1600" dirty="0" err="1"/>
              <a:t>rinoendoskopie</a:t>
            </a:r>
            <a:r>
              <a:rPr lang="cs-CZ" sz="1600" dirty="0"/>
              <a:t> (</a:t>
            </a:r>
            <a:r>
              <a:rPr lang="cs-CZ" sz="1600" dirty="0" err="1"/>
              <a:t>event.flexibilní</a:t>
            </a:r>
            <a:r>
              <a:rPr lang="cs-CZ" sz="1600" dirty="0"/>
              <a:t>)</a:t>
            </a:r>
          </a:p>
          <a:p>
            <a:pPr lvl="1"/>
            <a:r>
              <a:rPr lang="cs-CZ" sz="1600" dirty="0" err="1"/>
              <a:t>rinoendoskopický</a:t>
            </a:r>
            <a:r>
              <a:rPr lang="cs-CZ" sz="1600" dirty="0"/>
              <a:t> nález: </a:t>
            </a:r>
          </a:p>
          <a:p>
            <a:pPr lvl="2"/>
            <a:r>
              <a:rPr lang="cs-CZ" sz="1400" dirty="0"/>
              <a:t>otok, zarudnutí sliznice, blokáda OMJ, vytékající hnis pod střední skořepou </a:t>
            </a:r>
          </a:p>
          <a:p>
            <a:pPr lvl="1"/>
            <a:r>
              <a:rPr lang="cs-CZ" sz="1600" dirty="0"/>
              <a:t>CT vyšetření PND v případě podezření na komplikaci ARS</a:t>
            </a:r>
          </a:p>
          <a:p>
            <a:endParaRPr lang="cs-CZ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534027E-2C6E-7A4C-B860-2415A6077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148" y="96052"/>
            <a:ext cx="1296144" cy="98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138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 </a:t>
            </a:r>
            <a:br>
              <a:rPr lang="cs-CZ" sz="2800" dirty="0"/>
            </a:br>
            <a:r>
              <a:rPr lang="cs-CZ" sz="2800" dirty="0"/>
              <a:t>akutní </a:t>
            </a:r>
            <a:r>
              <a:rPr lang="cs-CZ" sz="2800" dirty="0" err="1"/>
              <a:t>rinosinusitida</a:t>
            </a:r>
            <a:endParaRPr lang="cs-CZ" sz="2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80" y="2132856"/>
            <a:ext cx="3795919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7" t="3329" r="-1" b="5103"/>
          <a:stretch/>
        </p:blipFill>
        <p:spPr bwMode="auto">
          <a:xfrm>
            <a:off x="4499992" y="2108204"/>
            <a:ext cx="3945576" cy="3710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4726360" y="5819032"/>
            <a:ext cx="39604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[online cit.  4.4.2020</a:t>
            </a:r>
            <a:r>
              <a:rPr lang="en-GB" sz="1200" i="1" dirty="0"/>
              <a:t>] https://radiopaedia.org</a:t>
            </a:r>
            <a:endParaRPr lang="cs-CZ" sz="1200" i="1" dirty="0"/>
          </a:p>
          <a:p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575556" y="5831334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 :  Fotoarchiv KOCHHK FN u sv. Anny a LF MU 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67544" y="1338858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dirty="0" err="1"/>
              <a:t>Rinoendoskopie</a:t>
            </a:r>
            <a:r>
              <a:rPr lang="cs-CZ" dirty="0"/>
              <a:t>: hnisavý výtok pod střední nosní skořepou vlevo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499992" y="1351458"/>
            <a:ext cx="3903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dirty="0"/>
              <a:t>CT vyšetření: zánětlivé zastření levé čelistní dutiny a </a:t>
            </a:r>
            <a:r>
              <a:rPr lang="cs-CZ" dirty="0" err="1"/>
              <a:t>ethmoidů</a:t>
            </a:r>
            <a:r>
              <a:rPr lang="cs-CZ" dirty="0"/>
              <a:t> vlevo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DA237E93-7BB7-154A-8F10-C02495755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39" y="134471"/>
            <a:ext cx="1296144" cy="98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586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</a:t>
            </a:r>
            <a:br>
              <a:rPr lang="cs-CZ" sz="2800" dirty="0"/>
            </a:br>
            <a:r>
              <a:rPr lang="cs-CZ" sz="2800" dirty="0"/>
              <a:t>akutní </a:t>
            </a:r>
            <a:r>
              <a:rPr lang="cs-CZ" sz="2800" dirty="0" err="1"/>
              <a:t>rinosinusitida</a:t>
            </a:r>
            <a:endParaRPr lang="cs-CZ" sz="28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79512" y="1172112"/>
            <a:ext cx="8856984" cy="5569256"/>
          </a:xfrm>
        </p:spPr>
        <p:txBody>
          <a:bodyPr/>
          <a:lstStyle/>
          <a:p>
            <a:r>
              <a:rPr lang="cs-CZ" sz="2000" dirty="0"/>
              <a:t>terapie:</a:t>
            </a:r>
          </a:p>
          <a:p>
            <a:pPr lvl="1"/>
            <a:r>
              <a:rPr lang="cs-CZ" sz="1800" dirty="0"/>
              <a:t>konzervativní</a:t>
            </a:r>
          </a:p>
          <a:p>
            <a:pPr lvl="2"/>
            <a:r>
              <a:rPr lang="cs-CZ" sz="1600" dirty="0"/>
              <a:t>lokální</a:t>
            </a:r>
          </a:p>
          <a:p>
            <a:pPr lvl="3"/>
            <a:r>
              <a:rPr lang="cs-CZ" sz="1400" dirty="0" err="1"/>
              <a:t>dekongesce</a:t>
            </a:r>
            <a:r>
              <a:rPr lang="cs-CZ" sz="1400" dirty="0"/>
              <a:t> nosní sliznice </a:t>
            </a:r>
          </a:p>
          <a:p>
            <a:pPr lvl="4"/>
            <a:r>
              <a:rPr lang="cs-CZ" sz="1400" dirty="0" err="1"/>
              <a:t>Olynth</a:t>
            </a:r>
            <a:r>
              <a:rPr lang="cs-CZ" sz="1400" dirty="0"/>
              <a:t>, </a:t>
            </a:r>
            <a:r>
              <a:rPr lang="cs-CZ" sz="1400" dirty="0" err="1"/>
              <a:t>Muconasal</a:t>
            </a:r>
            <a:r>
              <a:rPr lang="cs-CZ" sz="1400" dirty="0"/>
              <a:t> plus, </a:t>
            </a:r>
            <a:r>
              <a:rPr lang="cs-CZ" sz="1400" dirty="0" err="1"/>
              <a:t>Nasivin</a:t>
            </a:r>
            <a:endParaRPr lang="cs-CZ" sz="1400" dirty="0"/>
          </a:p>
          <a:p>
            <a:pPr lvl="3"/>
            <a:r>
              <a:rPr lang="cs-CZ" sz="1400" dirty="0"/>
              <a:t>nasální kortikosteroidy (při přetrvávání obtíží déle jak 5 dní) </a:t>
            </a:r>
          </a:p>
          <a:p>
            <a:pPr lvl="4"/>
            <a:r>
              <a:rPr lang="cs-CZ" sz="1400" dirty="0" err="1"/>
              <a:t>Mommox</a:t>
            </a:r>
            <a:r>
              <a:rPr lang="cs-CZ" sz="1400" dirty="0"/>
              <a:t>, </a:t>
            </a:r>
            <a:r>
              <a:rPr lang="cs-CZ" sz="1400" dirty="0" err="1"/>
              <a:t>Avamys</a:t>
            </a:r>
            <a:r>
              <a:rPr lang="cs-CZ" sz="1400" dirty="0"/>
              <a:t>, </a:t>
            </a:r>
            <a:r>
              <a:rPr lang="cs-CZ" sz="1400" dirty="0" err="1"/>
              <a:t>Nasonex</a:t>
            </a:r>
            <a:endParaRPr lang="cs-CZ" sz="1400" dirty="0"/>
          </a:p>
          <a:p>
            <a:pPr lvl="2"/>
            <a:r>
              <a:rPr lang="cs-CZ" sz="1600" dirty="0"/>
              <a:t>celková</a:t>
            </a:r>
          </a:p>
          <a:p>
            <a:pPr lvl="3"/>
            <a:r>
              <a:rPr lang="cs-CZ" sz="1400" dirty="0" err="1"/>
              <a:t>dekongestiva</a:t>
            </a:r>
            <a:r>
              <a:rPr lang="cs-CZ" sz="1400" dirty="0"/>
              <a:t> (pseudoefedrin)</a:t>
            </a:r>
          </a:p>
          <a:p>
            <a:pPr lvl="4"/>
            <a:r>
              <a:rPr lang="cs-CZ" sz="1400" dirty="0" err="1"/>
              <a:t>Clarinase</a:t>
            </a:r>
            <a:r>
              <a:rPr lang="cs-CZ" sz="1400" dirty="0"/>
              <a:t>, </a:t>
            </a:r>
            <a:r>
              <a:rPr lang="cs-CZ" sz="1400" dirty="0" err="1"/>
              <a:t>Aerinase</a:t>
            </a:r>
            <a:endParaRPr lang="cs-CZ" sz="1400" dirty="0"/>
          </a:p>
          <a:p>
            <a:pPr lvl="3"/>
            <a:r>
              <a:rPr lang="cs-CZ" sz="1400" dirty="0"/>
              <a:t>Antibiotika (při bakteriální ARS)</a:t>
            </a:r>
          </a:p>
          <a:p>
            <a:pPr lvl="4"/>
            <a:r>
              <a:rPr lang="cs-CZ" sz="1400" dirty="0" err="1"/>
              <a:t>Amoxicillin</a:t>
            </a:r>
            <a:r>
              <a:rPr lang="cs-CZ" sz="1400" dirty="0"/>
              <a:t>/kyselina </a:t>
            </a:r>
            <a:r>
              <a:rPr lang="cs-CZ" sz="1400" dirty="0" err="1"/>
              <a:t>klavulanová</a:t>
            </a:r>
            <a:r>
              <a:rPr lang="cs-CZ" sz="1400" dirty="0"/>
              <a:t>  (</a:t>
            </a:r>
            <a:r>
              <a:rPr lang="cs-CZ" sz="1400" dirty="0" err="1"/>
              <a:t>Augmentin</a:t>
            </a:r>
            <a:r>
              <a:rPr lang="cs-CZ" sz="1400" dirty="0"/>
              <a:t>), </a:t>
            </a:r>
            <a:r>
              <a:rPr lang="cs-CZ" sz="1400" dirty="0" err="1"/>
              <a:t>Cefuroxim</a:t>
            </a:r>
            <a:r>
              <a:rPr lang="cs-CZ" sz="1400" dirty="0"/>
              <a:t> </a:t>
            </a:r>
            <a:r>
              <a:rPr lang="cs-CZ" sz="1400" dirty="0" err="1"/>
              <a:t>axetil</a:t>
            </a:r>
            <a:r>
              <a:rPr lang="cs-CZ" sz="1400" dirty="0"/>
              <a:t> (</a:t>
            </a:r>
            <a:r>
              <a:rPr lang="cs-CZ" sz="1400" dirty="0" err="1"/>
              <a:t>Zinnat</a:t>
            </a:r>
            <a:r>
              <a:rPr lang="cs-CZ" sz="1400" dirty="0"/>
              <a:t>) , </a:t>
            </a:r>
            <a:r>
              <a:rPr lang="cs-CZ" sz="1400" dirty="0" err="1"/>
              <a:t>Clarithromycin</a:t>
            </a:r>
            <a:r>
              <a:rPr lang="cs-CZ" sz="1400" dirty="0"/>
              <a:t> (</a:t>
            </a:r>
            <a:r>
              <a:rPr lang="cs-CZ" sz="1400" dirty="0" err="1"/>
              <a:t>Klacid</a:t>
            </a:r>
            <a:r>
              <a:rPr lang="cs-CZ" sz="1400" dirty="0"/>
              <a:t>) </a:t>
            </a:r>
          </a:p>
          <a:p>
            <a:pPr lvl="1"/>
            <a:r>
              <a:rPr lang="cs-CZ" sz="1800" dirty="0"/>
              <a:t>chirurgická</a:t>
            </a:r>
          </a:p>
          <a:p>
            <a:pPr lvl="2"/>
            <a:r>
              <a:rPr lang="cs-CZ" sz="1600" dirty="0"/>
              <a:t>v případě neustupujících příznaků po zavedené konzervativní léčbě</a:t>
            </a:r>
          </a:p>
          <a:p>
            <a:pPr lvl="2"/>
            <a:r>
              <a:rPr lang="cs-CZ" sz="1600" dirty="0"/>
              <a:t>komplikace ARS (přestup zánětu do očnice /</a:t>
            </a:r>
            <a:r>
              <a:rPr lang="cs-CZ" sz="1600" dirty="0" err="1"/>
              <a:t>nitrolebí</a:t>
            </a:r>
            <a:r>
              <a:rPr lang="cs-CZ" sz="1600" dirty="0"/>
              <a:t>) – zjištěno na CT (MR)</a:t>
            </a:r>
          </a:p>
          <a:p>
            <a:pPr lvl="2"/>
            <a:r>
              <a:rPr lang="cs-CZ" sz="1600" dirty="0"/>
              <a:t>punkce čelistní dutiny v LA</a:t>
            </a:r>
          </a:p>
          <a:p>
            <a:pPr lvl="2"/>
            <a:r>
              <a:rPr lang="cs-CZ" sz="1600" dirty="0"/>
              <a:t>FESS  v CA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8D4585E-0EA5-654B-8061-4E9D2D2E6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148" y="96052"/>
            <a:ext cx="1296144" cy="98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15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NOS I.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  Anatomie nosu a PND, funkce nosu a PND, vyšetření nosu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a.  klinická anatomie nosu a PND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b.  funkce nosu a PND</a:t>
            </a:r>
          </a:p>
          <a:p>
            <a:pPr marL="0" lvl="0" indent="0">
              <a:buNone/>
            </a:pPr>
            <a:endParaRPr lang="cs-CZ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2. Vyšetřovací metody nosu a PND 	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 fyziologický nález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b. přední rinoskopie, zadní rinoskopie, endoskopie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c. vyšetření nosní průchodnosti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d. zobrazovací vyšetření PND</a:t>
            </a:r>
          </a:p>
          <a:p>
            <a:pPr marL="0" lvl="0" indent="0">
              <a:buNone/>
            </a:pPr>
            <a:endParaRPr lang="cs-CZ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3. Vývojové poruchy nosu a PND 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rozštěpové vady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b. stenózy a atrézie dutiny nosní	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cs-CZ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4.  Nemoci nosní přepážky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deviace septa, hematom, absces, perforace</a:t>
            </a:r>
          </a:p>
          <a:p>
            <a:pPr marL="0" lvl="0" indent="0">
              <a:buNone/>
            </a:pP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5. </a:t>
            </a: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Choroby zevního nosu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ekzém,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foliculutis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,/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furunculus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nasi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rinophyma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cs-CZ" sz="10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solidFill>
            <a:schemeClr val="bg1"/>
          </a:solidFill>
        </p:spPr>
        <p:txBody>
          <a:bodyPr/>
          <a:lstStyle/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6. </a:t>
            </a:r>
            <a:r>
              <a:rPr lang="cs-CZ" sz="1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Rhinosinusitis</a:t>
            </a: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acuta</a:t>
            </a: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 definice, terminologie a klasifikace dle EPOS</a:t>
            </a:r>
          </a:p>
          <a:p>
            <a:pPr marL="0" lvl="0" indent="0">
              <a:buNone/>
            </a:pPr>
            <a:endParaRPr lang="cs-CZ" sz="1000" b="1" i="1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r>
              <a:rPr lang="cs-CZ" sz="1000" b="1" dirty="0">
                <a:solidFill>
                  <a:srgbClr val="FF0000"/>
                </a:solidFill>
              </a:rPr>
              <a:t>7.  </a:t>
            </a:r>
            <a:r>
              <a:rPr lang="cs-CZ" sz="1000" b="1" dirty="0" err="1">
                <a:solidFill>
                  <a:srgbClr val="FF0000"/>
                </a:solidFill>
              </a:rPr>
              <a:t>Rhinosinusitis</a:t>
            </a:r>
            <a:r>
              <a:rPr lang="cs-CZ" sz="1000" b="1" dirty="0">
                <a:solidFill>
                  <a:srgbClr val="FF0000"/>
                </a:solidFill>
              </a:rPr>
              <a:t> </a:t>
            </a:r>
            <a:r>
              <a:rPr lang="cs-CZ" sz="1000" b="1" dirty="0" err="1">
                <a:solidFill>
                  <a:srgbClr val="FF0000"/>
                </a:solidFill>
              </a:rPr>
              <a:t>chronica</a:t>
            </a:r>
            <a:r>
              <a:rPr lang="cs-CZ" sz="1000" b="1" dirty="0">
                <a:solidFill>
                  <a:srgbClr val="FF0000"/>
                </a:solidFill>
              </a:rPr>
              <a:t> s/bez NP </a:t>
            </a:r>
            <a:r>
              <a:rPr lang="cs-CZ" sz="1000" dirty="0">
                <a:solidFill>
                  <a:srgbClr val="FF0000"/>
                </a:solidFill>
              </a:rPr>
              <a:t>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rgbClr val="FF0000"/>
                </a:solidFill>
              </a:rPr>
              <a:t>a.   definice, terminologie, terapie, klasifikace dle EPOS</a:t>
            </a:r>
          </a:p>
          <a:p>
            <a:pPr marL="0" lvl="0" indent="0">
              <a:buNone/>
            </a:pPr>
            <a:endParaRPr lang="cs-CZ" sz="1000" b="1" i="1" dirty="0">
              <a:solidFill>
                <a:srgbClr val="FF0000"/>
              </a:solidFill>
            </a:endParaRPr>
          </a:p>
          <a:p>
            <a:pPr marL="0" lvl="0" indent="0">
              <a:buNone/>
            </a:pPr>
            <a:r>
              <a:rPr lang="cs-CZ" sz="1000" b="1" dirty="0"/>
              <a:t>8. Principy chirurgie PND</a:t>
            </a:r>
            <a:r>
              <a:rPr lang="cs-CZ" sz="1000" dirty="0"/>
              <a:t>	 	</a:t>
            </a:r>
          </a:p>
          <a:p>
            <a:pPr marL="0" lvl="0" indent="0">
              <a:buNone/>
            </a:pPr>
            <a:r>
              <a:rPr lang="cs-CZ" sz="1000" dirty="0"/>
              <a:t>a.    koncept FESS</a:t>
            </a:r>
            <a:endParaRPr lang="cs-CZ" sz="1000" b="1" i="1" dirty="0"/>
          </a:p>
          <a:p>
            <a:pPr marL="0" lvl="0" indent="0">
              <a:buNone/>
            </a:pPr>
            <a:r>
              <a:rPr lang="cs-CZ" sz="1000" dirty="0"/>
              <a:t>b.    typy endoskopických výkonů vs. zevní přístupy (C.-L.)</a:t>
            </a:r>
          </a:p>
          <a:p>
            <a:pPr marL="0" lvl="0" indent="0">
              <a:buNone/>
            </a:pPr>
            <a:endParaRPr lang="cs-CZ" sz="1000" b="1" i="1" dirty="0"/>
          </a:p>
          <a:p>
            <a:pPr marL="0" lvl="0" indent="0">
              <a:buNone/>
            </a:pPr>
            <a:r>
              <a:rPr lang="cs-CZ" sz="1000" b="1" dirty="0"/>
              <a:t>9.    Komplikace zánětů nosu a </a:t>
            </a:r>
            <a:r>
              <a:rPr lang="cs-CZ" sz="1000" b="1" dirty="0" err="1"/>
              <a:t>paranazálních</a:t>
            </a:r>
            <a:r>
              <a:rPr lang="cs-CZ" sz="1000" b="1" dirty="0"/>
              <a:t> dutin	</a:t>
            </a:r>
          </a:p>
          <a:p>
            <a:pPr marL="0" lvl="0" indent="0">
              <a:buNone/>
            </a:pPr>
            <a:r>
              <a:rPr lang="cs-CZ" sz="1000" dirty="0"/>
              <a:t>a.    místní komplikace ( cysty, </a:t>
            </a:r>
            <a:r>
              <a:rPr lang="cs-CZ" sz="1000" dirty="0" err="1"/>
              <a:t>mukokély</a:t>
            </a:r>
            <a:r>
              <a:rPr lang="cs-CZ" sz="1000" dirty="0"/>
              <a:t>)</a:t>
            </a:r>
            <a:endParaRPr lang="cs-CZ" sz="1000" b="1" i="1" dirty="0"/>
          </a:p>
          <a:p>
            <a:pPr marL="0" lvl="0" indent="0">
              <a:buNone/>
            </a:pPr>
            <a:r>
              <a:rPr lang="cs-CZ" sz="1000" dirty="0"/>
              <a:t>b.     orbitální komplikace</a:t>
            </a:r>
            <a:endParaRPr lang="cs-CZ" sz="1000" b="1" i="1" dirty="0"/>
          </a:p>
          <a:p>
            <a:pPr marL="0" lvl="0" indent="0">
              <a:buNone/>
            </a:pPr>
            <a:r>
              <a:rPr lang="cs-CZ" sz="1000" dirty="0"/>
              <a:t>c.     nitrolební komplikace</a:t>
            </a:r>
          </a:p>
          <a:p>
            <a:pPr marL="228600" lvl="0" indent="-228600">
              <a:buAutoNum type="alphaLcPeriod" startAt="3"/>
            </a:pPr>
            <a:endParaRPr lang="cs-CZ" sz="1000" b="1" i="1" dirty="0"/>
          </a:p>
          <a:p>
            <a:pPr marL="0" indent="0">
              <a:buNone/>
            </a:pPr>
            <a:r>
              <a:rPr lang="cs-CZ" sz="1000" b="1" dirty="0"/>
              <a:t>10.   Epistaxe</a:t>
            </a:r>
          </a:p>
          <a:p>
            <a:endParaRPr lang="cs-CZ" sz="1000" dirty="0"/>
          </a:p>
          <a:p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60772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67744" y="188640"/>
            <a:ext cx="6768752" cy="936104"/>
          </a:xfrm>
        </p:spPr>
        <p:txBody>
          <a:bodyPr/>
          <a:lstStyle/>
          <a:p>
            <a:r>
              <a:rPr lang="cs-CZ" sz="2800" dirty="0"/>
              <a:t>NOS I. </a:t>
            </a:r>
            <a:br>
              <a:rPr lang="cs-CZ" sz="2800" dirty="0"/>
            </a:br>
            <a:r>
              <a:rPr lang="cs-CZ" sz="2800" dirty="0"/>
              <a:t>chronická </a:t>
            </a:r>
            <a:r>
              <a:rPr lang="cs-CZ" sz="2800" dirty="0" err="1"/>
              <a:t>rinosinusitida</a:t>
            </a:r>
            <a:endParaRPr lang="cs-CZ" sz="28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23528" y="1079524"/>
            <a:ext cx="8712968" cy="5661844"/>
          </a:xfrm>
        </p:spPr>
        <p:txBody>
          <a:bodyPr/>
          <a:lstStyle/>
          <a:p>
            <a:r>
              <a:rPr lang="cs-CZ" sz="2000" dirty="0"/>
              <a:t>definice</a:t>
            </a:r>
          </a:p>
          <a:p>
            <a:pPr lvl="1"/>
            <a:r>
              <a:rPr lang="cs-CZ" sz="1400" dirty="0"/>
              <a:t>zánětlivé postižení sliznice dutiny nosní a vedlejších nosních dutin, </a:t>
            </a:r>
            <a:r>
              <a:rPr lang="cs-CZ" sz="1400" dirty="0">
                <a:solidFill>
                  <a:srgbClr val="C00000"/>
                </a:solidFill>
              </a:rPr>
              <a:t>trvající déle než 12 týdnů</a:t>
            </a:r>
          </a:p>
          <a:p>
            <a:pPr lvl="1"/>
            <a:r>
              <a:rPr lang="cs-CZ" sz="1400" dirty="0"/>
              <a:t>přítomností dvou, či více následujících příznaků:</a:t>
            </a:r>
          </a:p>
          <a:p>
            <a:pPr lvl="2"/>
            <a:r>
              <a:rPr lang="cs-CZ" sz="1400" dirty="0"/>
              <a:t>nosní obstrukce, nosní sekrece, zhoršení čichu, bolest tváří a hlavy </a:t>
            </a:r>
          </a:p>
          <a:p>
            <a:pPr lvl="2"/>
            <a:r>
              <a:rPr lang="cs-CZ" sz="1400" dirty="0">
                <a:solidFill>
                  <a:srgbClr val="C00000"/>
                </a:solidFill>
              </a:rPr>
              <a:t>minimálně jeden příznak by měl být nosní obstrukce či sekrece z nosní dutiny </a:t>
            </a:r>
          </a:p>
          <a:p>
            <a:r>
              <a:rPr lang="cs-CZ" sz="2000" dirty="0"/>
              <a:t>rozdělení</a:t>
            </a:r>
          </a:p>
          <a:p>
            <a:pPr lvl="1"/>
            <a:r>
              <a:rPr lang="cs-CZ" sz="1400" dirty="0" err="1"/>
              <a:t>CRSwNP</a:t>
            </a:r>
            <a:r>
              <a:rPr lang="cs-CZ" sz="1400" dirty="0"/>
              <a:t> (s polypy) </a:t>
            </a:r>
          </a:p>
          <a:p>
            <a:pPr lvl="1"/>
            <a:r>
              <a:rPr lang="cs-CZ" sz="1400" dirty="0" err="1"/>
              <a:t>CRSsNP</a:t>
            </a:r>
            <a:r>
              <a:rPr lang="cs-CZ" sz="1400" dirty="0"/>
              <a:t> (bez polypů)</a:t>
            </a:r>
          </a:p>
          <a:p>
            <a:r>
              <a:rPr lang="cs-CZ" sz="2000" dirty="0"/>
              <a:t>patogeneze</a:t>
            </a:r>
          </a:p>
          <a:p>
            <a:pPr lvl="1"/>
            <a:r>
              <a:rPr lang="cs-CZ" sz="1400" dirty="0"/>
              <a:t>anatomické abnormality vrozené či získané (trauma)</a:t>
            </a:r>
          </a:p>
          <a:p>
            <a:pPr lvl="1"/>
            <a:r>
              <a:rPr lang="cs-CZ" sz="1400" dirty="0"/>
              <a:t>infekční agens, genetické faktory, alergie, vlivy vnějšího prostředí</a:t>
            </a:r>
          </a:p>
          <a:p>
            <a:r>
              <a:rPr lang="cs-CZ" sz="2000" dirty="0"/>
              <a:t>diagnostika:</a:t>
            </a:r>
          </a:p>
          <a:p>
            <a:pPr lvl="1"/>
            <a:r>
              <a:rPr lang="cs-CZ" sz="1400" dirty="0" err="1"/>
              <a:t>rinoendoskopie</a:t>
            </a:r>
            <a:r>
              <a:rPr lang="cs-CZ" sz="1400" dirty="0"/>
              <a:t>: </a:t>
            </a:r>
          </a:p>
          <a:p>
            <a:pPr lvl="2"/>
            <a:r>
              <a:rPr lang="cs-CZ" sz="1400" dirty="0"/>
              <a:t>otok  / hypertrofie sliznice, nosní polypy, blokáda OMJ</a:t>
            </a:r>
          </a:p>
          <a:p>
            <a:pPr lvl="1"/>
            <a:r>
              <a:rPr lang="cs-CZ" sz="1400" dirty="0"/>
              <a:t>CT (MR): </a:t>
            </a:r>
          </a:p>
          <a:p>
            <a:pPr lvl="2"/>
            <a:r>
              <a:rPr lang="cs-CZ" sz="1400" dirty="0"/>
              <a:t>slizniční změny v oblasti </a:t>
            </a:r>
            <a:r>
              <a:rPr lang="cs-CZ" sz="1400" dirty="0" err="1"/>
              <a:t>ostiomeatální</a:t>
            </a:r>
            <a:r>
              <a:rPr lang="cs-CZ" sz="1400" dirty="0"/>
              <a:t> jednotky, hypertrofie sliznice, polypy, retence v PND, před FESS</a:t>
            </a: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A0A3A42-7220-6847-976E-9C3ED9197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148" y="96052"/>
            <a:ext cx="1296144" cy="98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E6DA593-C11B-8540-8F6A-6A22F2F9D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134174"/>
            <a:ext cx="2016224" cy="1950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3BF4FE4-D35B-4B4B-8F1C-CA17E7192D54}"/>
              </a:ext>
            </a:extLst>
          </p:cNvPr>
          <p:cNvSpPr txBox="1"/>
          <p:nvPr/>
        </p:nvSpPr>
        <p:spPr>
          <a:xfrm>
            <a:off x="6804248" y="5229200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obr: :  Fotoarchiv KOCHHK FN u sv. Anny a LF MU </a:t>
            </a:r>
          </a:p>
        </p:txBody>
      </p:sp>
    </p:spTree>
    <p:extLst>
      <p:ext uri="{BB962C8B-B14F-4D97-AF65-F5344CB8AC3E}">
        <p14:creationId xmlns:p14="http://schemas.microsoft.com/office/powerpoint/2010/main" val="341250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</a:t>
            </a:r>
            <a:br>
              <a:rPr lang="cs-CZ" sz="2800" dirty="0"/>
            </a:br>
            <a:r>
              <a:rPr lang="cs-CZ" sz="2800" dirty="0"/>
              <a:t>chronická </a:t>
            </a:r>
            <a:r>
              <a:rPr lang="cs-CZ" sz="2800" dirty="0" err="1"/>
              <a:t>rinosinusitida</a:t>
            </a:r>
            <a:endParaRPr lang="cs-CZ" sz="2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4138674" cy="33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95536" y="5440937"/>
            <a:ext cx="37444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[online cit.  4.4.2020</a:t>
            </a:r>
            <a:r>
              <a:rPr lang="en-GB" sz="1200" i="1" dirty="0"/>
              <a:t>]</a:t>
            </a:r>
            <a:r>
              <a:rPr lang="cs-CZ" sz="1200" i="1" dirty="0"/>
              <a:t> https://www.euforea.eu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860032" y="6114976"/>
            <a:ext cx="37444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i="1" dirty="0"/>
              <a:t>Zdroje obr. :  Fotoarchiv KOCHHK FN u sv. Anny a LF MU 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234" y="2076301"/>
            <a:ext cx="3593929" cy="3986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215516" y="1268760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dirty="0"/>
              <a:t>nosní polypy ve středním nosním průduchu vpravo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788024" y="1290481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dirty="0"/>
              <a:t>CT obraz chronické oboustranné </a:t>
            </a:r>
            <a:r>
              <a:rPr lang="cs-CZ" dirty="0" err="1"/>
              <a:t>pansinusitidy</a:t>
            </a:r>
            <a:endParaRPr lang="cs-CZ" dirty="0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6EEE30B4-2638-D448-A5B6-9D0706E0D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148" y="96052"/>
            <a:ext cx="1296144" cy="98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983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 </a:t>
            </a:r>
            <a:br>
              <a:rPr lang="cs-CZ" sz="2800" dirty="0"/>
            </a:br>
            <a:r>
              <a:rPr lang="cs-CZ" sz="2800" dirty="0"/>
              <a:t>chronická sinusitida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340768"/>
            <a:ext cx="8784976" cy="5400600"/>
          </a:xfrm>
        </p:spPr>
        <p:txBody>
          <a:bodyPr/>
          <a:lstStyle/>
          <a:p>
            <a:r>
              <a:rPr lang="cs-CZ" sz="2000" dirty="0"/>
              <a:t>terapie</a:t>
            </a:r>
          </a:p>
          <a:p>
            <a:pPr lvl="1"/>
            <a:r>
              <a:rPr lang="cs-CZ" sz="1800" dirty="0"/>
              <a:t>konzervativní </a:t>
            </a:r>
          </a:p>
          <a:p>
            <a:pPr lvl="2"/>
            <a:r>
              <a:rPr lang="cs-CZ" sz="1600" dirty="0">
                <a:solidFill>
                  <a:srgbClr val="C00000"/>
                </a:solidFill>
              </a:rPr>
              <a:t>nasální  kortikosteroidy, celkové kortikosteroidy</a:t>
            </a:r>
            <a:r>
              <a:rPr lang="cs-CZ" sz="1600" dirty="0"/>
              <a:t>, antihistaminika, ATB terapie, imunoterapie</a:t>
            </a:r>
          </a:p>
          <a:p>
            <a:pPr lvl="1"/>
            <a:r>
              <a:rPr lang="cs-CZ" sz="1800" dirty="0"/>
              <a:t>chirurgická</a:t>
            </a:r>
          </a:p>
          <a:p>
            <a:pPr lvl="2"/>
            <a:r>
              <a:rPr lang="cs-CZ" sz="1600" dirty="0" err="1">
                <a:solidFill>
                  <a:srgbClr val="C00000"/>
                </a:solidFill>
              </a:rPr>
              <a:t>endonazální</a:t>
            </a:r>
            <a:r>
              <a:rPr lang="cs-CZ" sz="1600" dirty="0">
                <a:solidFill>
                  <a:srgbClr val="C00000"/>
                </a:solidFill>
              </a:rPr>
              <a:t> výkony – FESS </a:t>
            </a:r>
            <a:r>
              <a:rPr lang="cs-CZ" sz="1600" dirty="0"/>
              <a:t>(</a:t>
            </a:r>
            <a:r>
              <a:rPr lang="cs-CZ" sz="1600" dirty="0" err="1"/>
              <a:t>functional</a:t>
            </a:r>
            <a:r>
              <a:rPr lang="cs-CZ" sz="1600" dirty="0"/>
              <a:t> </a:t>
            </a:r>
            <a:r>
              <a:rPr lang="cs-CZ" sz="1600" dirty="0" err="1"/>
              <a:t>endoscopic</a:t>
            </a:r>
            <a:r>
              <a:rPr lang="cs-CZ" sz="1600" dirty="0"/>
              <a:t> sinus </a:t>
            </a:r>
            <a:r>
              <a:rPr lang="cs-CZ" sz="1600" dirty="0" err="1"/>
              <a:t>surgery</a:t>
            </a:r>
            <a:r>
              <a:rPr lang="cs-CZ" sz="1600" dirty="0"/>
              <a:t>)</a:t>
            </a:r>
          </a:p>
          <a:p>
            <a:pPr lvl="3"/>
            <a:r>
              <a:rPr lang="cs-CZ" sz="1400" dirty="0"/>
              <a:t>výkony respektují fyziologické poměry PND, </a:t>
            </a:r>
            <a:r>
              <a:rPr lang="cs-CZ" sz="1400" dirty="0" err="1"/>
              <a:t>mukociliární</a:t>
            </a:r>
            <a:r>
              <a:rPr lang="cs-CZ" sz="1400" dirty="0"/>
              <a:t> transport</a:t>
            </a:r>
          </a:p>
          <a:p>
            <a:pPr lvl="4"/>
            <a:r>
              <a:rPr lang="cs-CZ" sz="1400" dirty="0"/>
              <a:t>preferovaný výkon u pacientů s CRS</a:t>
            </a:r>
          </a:p>
          <a:p>
            <a:pPr lvl="3"/>
            <a:r>
              <a:rPr lang="cs-CZ" sz="1400" dirty="0" err="1"/>
              <a:t>supraturbinální</a:t>
            </a:r>
            <a:r>
              <a:rPr lang="cs-CZ" sz="1400" dirty="0"/>
              <a:t> </a:t>
            </a:r>
            <a:r>
              <a:rPr lang="cs-CZ" sz="1400" dirty="0" err="1"/>
              <a:t>antrostomie</a:t>
            </a:r>
            <a:r>
              <a:rPr lang="cs-CZ" sz="1400" dirty="0"/>
              <a:t>, </a:t>
            </a:r>
            <a:r>
              <a:rPr lang="cs-CZ" sz="1400" dirty="0" err="1"/>
              <a:t>etmoidectomie</a:t>
            </a:r>
            <a:r>
              <a:rPr lang="cs-CZ" sz="1400" dirty="0"/>
              <a:t>, frontální </a:t>
            </a:r>
            <a:r>
              <a:rPr lang="cs-CZ" sz="1400" dirty="0" err="1"/>
              <a:t>sinotomie</a:t>
            </a:r>
            <a:r>
              <a:rPr lang="cs-CZ" sz="1400" dirty="0"/>
              <a:t>, </a:t>
            </a:r>
            <a:r>
              <a:rPr lang="cs-CZ" sz="1400" dirty="0" err="1"/>
              <a:t>sfenoidotomie</a:t>
            </a:r>
            <a:r>
              <a:rPr lang="cs-CZ" sz="1400" dirty="0"/>
              <a:t> </a:t>
            </a:r>
          </a:p>
          <a:p>
            <a:pPr lvl="2"/>
            <a:r>
              <a:rPr lang="cs-CZ" sz="1600" dirty="0"/>
              <a:t>zevní výkony </a:t>
            </a:r>
          </a:p>
          <a:p>
            <a:pPr lvl="3"/>
            <a:r>
              <a:rPr lang="cs-CZ" sz="1400" dirty="0"/>
              <a:t>operace dle </a:t>
            </a:r>
            <a:r>
              <a:rPr lang="cs-CZ" sz="1400" dirty="0" err="1"/>
              <a:t>Caldwell</a:t>
            </a:r>
            <a:r>
              <a:rPr lang="cs-CZ" sz="1400" dirty="0"/>
              <a:t> – </a:t>
            </a:r>
            <a:r>
              <a:rPr lang="cs-CZ" sz="1400" dirty="0" err="1"/>
              <a:t>Luca</a:t>
            </a:r>
            <a:r>
              <a:rPr lang="cs-CZ" sz="1400" dirty="0"/>
              <a:t> (</a:t>
            </a:r>
            <a:r>
              <a:rPr lang="cs-CZ" sz="1400" dirty="0" err="1"/>
              <a:t>sublabilání</a:t>
            </a:r>
            <a:r>
              <a:rPr lang="cs-CZ" sz="1400" dirty="0"/>
              <a:t> přístup do čelistní dutiny), zevní </a:t>
            </a:r>
            <a:r>
              <a:rPr lang="cs-CZ" sz="1400" dirty="0" err="1"/>
              <a:t>etmoidektomie</a:t>
            </a:r>
            <a:r>
              <a:rPr lang="cs-CZ" sz="1400" dirty="0"/>
              <a:t>, </a:t>
            </a:r>
            <a:r>
              <a:rPr lang="cs-CZ" sz="1400" dirty="0" err="1"/>
              <a:t>frontání</a:t>
            </a:r>
            <a:r>
              <a:rPr lang="cs-CZ" sz="1400" dirty="0"/>
              <a:t>  </a:t>
            </a:r>
            <a:r>
              <a:rPr lang="cs-CZ" sz="1400" dirty="0" err="1"/>
              <a:t>sinotomie</a:t>
            </a:r>
            <a:endParaRPr lang="cs-CZ" sz="1400" dirty="0"/>
          </a:p>
          <a:p>
            <a:pPr lvl="3"/>
            <a:r>
              <a:rPr lang="cs-CZ" sz="1400" dirty="0"/>
              <a:t>při komplikacích CRS</a:t>
            </a:r>
          </a:p>
          <a:p>
            <a:pPr lvl="2"/>
            <a:r>
              <a:rPr lang="cs-CZ" sz="1600" dirty="0"/>
              <a:t>s rozvojem endoskopických metod jsou vnější přístupy v léčbě CRS užívány sporadicky</a:t>
            </a:r>
          </a:p>
          <a:p>
            <a:pPr lvl="2"/>
            <a:r>
              <a:rPr lang="cs-CZ" sz="1600" dirty="0"/>
              <a:t>chirurgie nosní neprůchodnosti</a:t>
            </a:r>
          </a:p>
          <a:p>
            <a:pPr lvl="3"/>
            <a:r>
              <a:rPr lang="cs-CZ" sz="1400" dirty="0" err="1"/>
              <a:t>septoplastika</a:t>
            </a:r>
            <a:r>
              <a:rPr lang="cs-CZ" sz="1400" dirty="0"/>
              <a:t> (plastika nosní přepážky)</a:t>
            </a:r>
          </a:p>
          <a:p>
            <a:pPr lvl="3"/>
            <a:r>
              <a:rPr lang="cs-CZ" sz="1400" dirty="0" err="1"/>
              <a:t>turbinoplastika</a:t>
            </a:r>
            <a:r>
              <a:rPr lang="cs-CZ" sz="1400" dirty="0"/>
              <a:t> (zmenšení dolních nosních lastur )</a:t>
            </a: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367CA2A-61F9-2449-83E2-F15487984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148" y="96052"/>
            <a:ext cx="1296144" cy="98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944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NOS I.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  Anatomie nosu a PND, funkce nosu a PND, vyšetření nosu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a.  klinická anatomie nosu a PND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b.  funkce nosu a PND</a:t>
            </a:r>
          </a:p>
          <a:p>
            <a:pPr marL="0" lvl="0" indent="0">
              <a:buNone/>
            </a:pPr>
            <a:endParaRPr lang="cs-CZ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2. Vyšetřovací metody nosu a PND 	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 fyziologický nález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b. přední rinoskopie, zadní rinoskopie, endoskopie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c. vyšetření nosní průchodnosti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d. zobrazovací vyšetření PND</a:t>
            </a:r>
          </a:p>
          <a:p>
            <a:pPr marL="0" lvl="0" indent="0">
              <a:buNone/>
            </a:pPr>
            <a:endParaRPr lang="cs-CZ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3. Vývojové poruchy nosu a PND 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rozštěpové vady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b. stenózy a atrézie dutiny nosní	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cs-CZ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4.  Nemoci nosní přepážky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deviace septa, hematom, absces, perforace</a:t>
            </a:r>
          </a:p>
          <a:p>
            <a:pPr marL="0" lvl="0" indent="0">
              <a:buNone/>
            </a:pP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5. </a:t>
            </a: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Choroby zevního nosu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ekzém,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foliculutis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,/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furunculus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nasi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rinophyma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cs-CZ" sz="10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6. </a:t>
            </a:r>
            <a:r>
              <a:rPr lang="cs-CZ" sz="1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Rhinosinusitis</a:t>
            </a: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acuta</a:t>
            </a: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 definice, terminologie a klasifikace dle EPOS</a:t>
            </a:r>
          </a:p>
          <a:p>
            <a:pPr marL="0" lvl="0" indent="0">
              <a:buNone/>
            </a:pP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7.  </a:t>
            </a:r>
            <a:r>
              <a:rPr lang="cs-CZ" sz="1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Rhinosinusitis</a:t>
            </a: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chronica</a:t>
            </a: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s/bez NP 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  definice, terminologie, terapie, klasifikace dle EPOS</a:t>
            </a:r>
          </a:p>
          <a:p>
            <a:pPr marL="0" lvl="0" indent="0">
              <a:buNone/>
            </a:pPr>
            <a:endParaRPr lang="cs-CZ" sz="1000" b="1" i="1" dirty="0">
              <a:solidFill>
                <a:srgbClr val="FF0000"/>
              </a:solidFill>
            </a:endParaRPr>
          </a:p>
          <a:p>
            <a:pPr marL="0" lvl="0" indent="0">
              <a:buNone/>
            </a:pPr>
            <a:r>
              <a:rPr lang="cs-CZ" sz="1000" b="1" dirty="0">
                <a:solidFill>
                  <a:srgbClr val="FF0000"/>
                </a:solidFill>
              </a:rPr>
              <a:t>8. Principy chirurgie PND</a:t>
            </a:r>
            <a:r>
              <a:rPr lang="cs-CZ" sz="1000" dirty="0">
                <a:solidFill>
                  <a:srgbClr val="FF0000"/>
                </a:solidFill>
              </a:rPr>
              <a:t>	 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rgbClr val="FF0000"/>
                </a:solidFill>
              </a:rPr>
              <a:t>a.    koncept FESS</a:t>
            </a:r>
            <a:endParaRPr lang="cs-CZ" sz="1000" b="1" i="1" dirty="0">
              <a:solidFill>
                <a:srgbClr val="FF0000"/>
              </a:solidFill>
            </a:endParaRPr>
          </a:p>
          <a:p>
            <a:pPr marL="0" lvl="0" indent="0">
              <a:buNone/>
            </a:pPr>
            <a:r>
              <a:rPr lang="cs-CZ" sz="1000" dirty="0">
                <a:solidFill>
                  <a:srgbClr val="FF0000"/>
                </a:solidFill>
              </a:rPr>
              <a:t>b.    typy endoskopických výkonů vs. zevní přístupy (C.-L.)</a:t>
            </a:r>
          </a:p>
          <a:p>
            <a:pPr marL="0" lvl="0" indent="0">
              <a:buNone/>
            </a:pPr>
            <a:endParaRPr lang="cs-CZ" sz="1000" b="1" i="1" dirty="0"/>
          </a:p>
          <a:p>
            <a:pPr marL="0" lvl="0" indent="0">
              <a:buNone/>
            </a:pPr>
            <a:r>
              <a:rPr lang="cs-CZ" sz="1000" b="1" dirty="0"/>
              <a:t>9.    Komplikace zánětů nosu a </a:t>
            </a:r>
            <a:r>
              <a:rPr lang="cs-CZ" sz="1000" b="1" dirty="0" err="1"/>
              <a:t>paranazálních</a:t>
            </a:r>
            <a:r>
              <a:rPr lang="cs-CZ" sz="1000" b="1" dirty="0"/>
              <a:t> dutin	</a:t>
            </a:r>
          </a:p>
          <a:p>
            <a:pPr marL="0" lvl="0" indent="0">
              <a:buNone/>
            </a:pPr>
            <a:r>
              <a:rPr lang="cs-CZ" sz="1000" dirty="0"/>
              <a:t>a.    místní komplikace ( cysty, </a:t>
            </a:r>
            <a:r>
              <a:rPr lang="cs-CZ" sz="1000" dirty="0" err="1"/>
              <a:t>mukokély</a:t>
            </a:r>
            <a:r>
              <a:rPr lang="cs-CZ" sz="1000" dirty="0"/>
              <a:t>)</a:t>
            </a:r>
            <a:endParaRPr lang="cs-CZ" sz="1000" b="1" i="1" dirty="0"/>
          </a:p>
          <a:p>
            <a:pPr marL="0" lvl="0" indent="0">
              <a:buNone/>
            </a:pPr>
            <a:r>
              <a:rPr lang="cs-CZ" sz="1000" dirty="0"/>
              <a:t>b.     orbitální komplikace</a:t>
            </a:r>
            <a:endParaRPr lang="cs-CZ" sz="1000" b="1" i="1" dirty="0"/>
          </a:p>
          <a:p>
            <a:pPr marL="0" lvl="0" indent="0">
              <a:buNone/>
            </a:pPr>
            <a:r>
              <a:rPr lang="cs-CZ" sz="1000" dirty="0"/>
              <a:t>c.     nitrolební komplikace</a:t>
            </a:r>
          </a:p>
          <a:p>
            <a:pPr marL="228600" lvl="0" indent="-228600">
              <a:buAutoNum type="alphaLcPeriod" startAt="3"/>
            </a:pPr>
            <a:endParaRPr lang="cs-CZ" sz="1000" b="1" i="1" dirty="0"/>
          </a:p>
          <a:p>
            <a:pPr marL="0" indent="0">
              <a:buNone/>
            </a:pPr>
            <a:r>
              <a:rPr lang="cs-CZ" sz="1000" b="1" dirty="0"/>
              <a:t>10.   </a:t>
            </a: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Epistaxe</a:t>
            </a:r>
          </a:p>
          <a:p>
            <a:endParaRPr lang="cs-CZ" sz="1000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F8947BF6-61DF-DF48-8603-3F364960D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23755"/>
            <a:ext cx="1296144" cy="98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283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NOS I. 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cs-CZ" sz="1000" b="1" dirty="0">
                <a:solidFill>
                  <a:srgbClr val="FF0000"/>
                </a:solidFill>
              </a:rPr>
              <a:t>1.  Anatomie nosu a PND, funkce nosu a PND, vyšetření nosu</a:t>
            </a:r>
          </a:p>
          <a:p>
            <a:pPr marL="0" lvl="0" indent="0">
              <a:buNone/>
            </a:pPr>
            <a:r>
              <a:rPr lang="cs-CZ" sz="1000" dirty="0">
                <a:solidFill>
                  <a:srgbClr val="FF0000"/>
                </a:solidFill>
              </a:rPr>
              <a:t> a.  klinická anatomie nosu a PND</a:t>
            </a:r>
          </a:p>
          <a:p>
            <a:pPr marL="0" lvl="0" indent="0">
              <a:buNone/>
            </a:pPr>
            <a:r>
              <a:rPr lang="cs-CZ" sz="1000" dirty="0">
                <a:solidFill>
                  <a:srgbClr val="FF0000"/>
                </a:solidFill>
              </a:rPr>
              <a:t> b.  funkce nosu a PND</a:t>
            </a:r>
          </a:p>
          <a:p>
            <a:pPr marL="0" lvl="0" indent="0">
              <a:buNone/>
            </a:pPr>
            <a:endParaRPr lang="cs-CZ" sz="1000" b="1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2. Vyšetřovací metody nosu a PND 	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 fyziologický nález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b. přední rinoskopie, zadní rinoskopie, endoskopie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c. vyšetření nosní průchodnosti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d. zobrazovací vyšetření PND</a:t>
            </a:r>
          </a:p>
          <a:p>
            <a:pPr marL="0" lvl="0" indent="0">
              <a:buNone/>
            </a:pPr>
            <a:endParaRPr lang="cs-CZ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3. Vývojové poruchy nosu a PND 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rozštěpové vady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b. stenózy a atrézie dutiny nosní	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cs-CZ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4.  Nemoci nosní přepážky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deviace septa, hematom, absces, perforace</a:t>
            </a:r>
          </a:p>
          <a:p>
            <a:pPr marL="0" lvl="0" indent="0">
              <a:buNone/>
            </a:pP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5. </a:t>
            </a: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Choroby zevního nosu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ekzém,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foliculutis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,/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furunculus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nasi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rinophyma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cs-CZ" sz="1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6. </a:t>
            </a:r>
            <a:r>
              <a:rPr lang="cs-CZ" sz="1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Rhinosinusitis</a:t>
            </a: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acuta</a:t>
            </a: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 definice, terminologie a klasifikace dle EPOS</a:t>
            </a:r>
          </a:p>
          <a:p>
            <a:pPr marL="0" lvl="0" indent="0">
              <a:buNone/>
            </a:pP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7.  </a:t>
            </a:r>
            <a:r>
              <a:rPr lang="cs-CZ" sz="1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Rhinosinusitis</a:t>
            </a: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chronica</a:t>
            </a: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s/bez NP 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  definice, terminologie, terapie, klasifikace dle EPOS</a:t>
            </a:r>
          </a:p>
          <a:p>
            <a:pPr marL="0" lvl="0" indent="0">
              <a:buNone/>
            </a:pP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8. Principy chirurgie PND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 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   koncept FESS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b.    typy endoskopických výkonů vs. zevní přístupy (C.-L.)</a:t>
            </a:r>
          </a:p>
          <a:p>
            <a:pPr marL="0" lvl="0" indent="0">
              <a:buNone/>
            </a:pP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9.    Komplikace zánětů nosu a </a:t>
            </a:r>
            <a:r>
              <a:rPr lang="cs-CZ" sz="1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paranazálních</a:t>
            </a: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dutin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   místní komplikace ( cysty,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mukokély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b.     orbitální komplikace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c.     nitrolební komplikace</a:t>
            </a:r>
          </a:p>
          <a:p>
            <a:pPr marL="228600" lvl="0" indent="-228600">
              <a:buAutoNum type="alphaLcPeriod" startAt="3"/>
            </a:pP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10.   Epistaxe</a:t>
            </a:r>
          </a:p>
          <a:p>
            <a:endParaRPr lang="cs-CZ" sz="1000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2E97A41A-11D0-A742-93E1-6FB470B40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3233"/>
            <a:ext cx="1152128" cy="874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103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</a:t>
            </a:r>
            <a:br>
              <a:rPr lang="cs-CZ" sz="2800" dirty="0"/>
            </a:br>
            <a:r>
              <a:rPr lang="cs-CZ" sz="2800" dirty="0"/>
              <a:t>principy chirurgie PND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7504" y="1628800"/>
            <a:ext cx="5184576" cy="5101535"/>
          </a:xfrm>
        </p:spPr>
        <p:txBody>
          <a:bodyPr/>
          <a:lstStyle/>
          <a:p>
            <a:pPr lvl="0"/>
            <a:r>
              <a:rPr lang="cs-CZ" sz="2000" dirty="0"/>
              <a:t>koncept </a:t>
            </a:r>
            <a:r>
              <a:rPr lang="cs-CZ" sz="2000" dirty="0">
                <a:solidFill>
                  <a:srgbClr val="C00000"/>
                </a:solidFill>
              </a:rPr>
              <a:t>FESS </a:t>
            </a:r>
          </a:p>
          <a:p>
            <a:pPr lvl="1"/>
            <a:r>
              <a:rPr lang="cs-CZ" sz="1600" dirty="0" err="1">
                <a:solidFill>
                  <a:srgbClr val="C00000"/>
                </a:solidFill>
              </a:rPr>
              <a:t>Functional</a:t>
            </a:r>
            <a:r>
              <a:rPr lang="cs-CZ" sz="1600" dirty="0">
                <a:solidFill>
                  <a:srgbClr val="C00000"/>
                </a:solidFill>
              </a:rPr>
              <a:t> </a:t>
            </a:r>
            <a:r>
              <a:rPr lang="cs-CZ" sz="1600" dirty="0" err="1">
                <a:solidFill>
                  <a:srgbClr val="C00000"/>
                </a:solidFill>
              </a:rPr>
              <a:t>Endoscopic</a:t>
            </a:r>
            <a:r>
              <a:rPr lang="cs-CZ" sz="1600" dirty="0">
                <a:solidFill>
                  <a:srgbClr val="C00000"/>
                </a:solidFill>
              </a:rPr>
              <a:t> Sinus </a:t>
            </a:r>
            <a:r>
              <a:rPr lang="cs-CZ" sz="1600" dirty="0" err="1">
                <a:solidFill>
                  <a:srgbClr val="C00000"/>
                </a:solidFill>
              </a:rPr>
              <a:t>Surgery</a:t>
            </a:r>
            <a:endParaRPr lang="cs-CZ" sz="1600" dirty="0">
              <a:solidFill>
                <a:srgbClr val="C00000"/>
              </a:solidFill>
            </a:endParaRPr>
          </a:p>
          <a:p>
            <a:pPr lvl="1"/>
            <a:r>
              <a:rPr lang="cs-CZ" sz="1600" dirty="0"/>
              <a:t>odstranění patologických změn nosu  a PND, blokující přirozená ústí</a:t>
            </a:r>
          </a:p>
          <a:p>
            <a:pPr lvl="1"/>
            <a:r>
              <a:rPr lang="cs-CZ" sz="1600" dirty="0"/>
              <a:t>zachování přirozených kostních struktur a šetření zdravé sliznice</a:t>
            </a:r>
          </a:p>
          <a:p>
            <a:pPr lvl="1"/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nenarušit </a:t>
            </a:r>
            <a:r>
              <a:rPr lang="cs-CZ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mukociliární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transport</a:t>
            </a:r>
          </a:p>
          <a:p>
            <a:pPr lvl="1"/>
            <a:r>
              <a:rPr lang="cs-CZ" sz="1600" dirty="0"/>
              <a:t>nástroje:</a:t>
            </a:r>
          </a:p>
          <a:p>
            <a:pPr lvl="2"/>
            <a:r>
              <a:rPr lang="cs-CZ" sz="1400" dirty="0"/>
              <a:t>úhlové optiky, </a:t>
            </a:r>
            <a:r>
              <a:rPr lang="cs-CZ" sz="1400" dirty="0" err="1"/>
              <a:t>videořetězce</a:t>
            </a:r>
            <a:r>
              <a:rPr lang="cs-CZ" sz="1400" dirty="0"/>
              <a:t>, </a:t>
            </a:r>
            <a:r>
              <a:rPr lang="cs-CZ" sz="1400" dirty="0" err="1"/>
              <a:t>miniinvazivní</a:t>
            </a:r>
            <a:r>
              <a:rPr lang="cs-CZ" sz="1400" dirty="0"/>
              <a:t> nástroje (</a:t>
            </a:r>
            <a:r>
              <a:rPr lang="cs-CZ" sz="1400" dirty="0" err="1"/>
              <a:t>shaver</a:t>
            </a:r>
            <a:r>
              <a:rPr lang="cs-CZ" sz="1400" dirty="0"/>
              <a:t>, </a:t>
            </a:r>
            <a:r>
              <a:rPr lang="cs-CZ" sz="1400" dirty="0" err="1"/>
              <a:t>chapáčky</a:t>
            </a:r>
            <a:r>
              <a:rPr lang="cs-CZ" sz="1400" dirty="0"/>
              <a:t>,…)</a:t>
            </a:r>
          </a:p>
          <a:p>
            <a:pPr marL="0" lvl="0" indent="0">
              <a:buNone/>
            </a:pPr>
            <a:r>
              <a:rPr lang="cs-CZ" sz="2000" dirty="0"/>
              <a:t> </a:t>
            </a:r>
            <a:endParaRPr lang="cs-CZ" sz="2000" b="1" i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bright="10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551" y="1628800"/>
            <a:ext cx="3367569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508104" y="6453336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Fotoarchiv </a:t>
            </a:r>
            <a:r>
              <a:rPr lang="pl-PL" sz="1200" i="1" dirty="0"/>
              <a:t>KOCHHK FN u sv. Anny a LF MU </a:t>
            </a:r>
            <a:endParaRPr lang="cs-CZ" sz="1200" i="1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ACD6E6E8-FE7C-7849-8F4C-63DA221A8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148" y="96052"/>
            <a:ext cx="1296144" cy="98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157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 </a:t>
            </a:r>
            <a:br>
              <a:rPr lang="cs-CZ" sz="2800" dirty="0"/>
            </a:br>
            <a:r>
              <a:rPr lang="cs-CZ" sz="2800" dirty="0"/>
              <a:t>principy chirurgie PND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196752"/>
            <a:ext cx="9036496" cy="5400600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indikace k FESS</a:t>
            </a:r>
          </a:p>
          <a:p>
            <a:pPr lvl="1"/>
            <a:r>
              <a:rPr lang="cs-CZ" sz="1800" dirty="0"/>
              <a:t>záněty</a:t>
            </a:r>
          </a:p>
          <a:p>
            <a:pPr lvl="2"/>
            <a:r>
              <a:rPr lang="cs-CZ" sz="1400" dirty="0"/>
              <a:t>chronická </a:t>
            </a:r>
            <a:r>
              <a:rPr lang="cs-CZ" sz="1400" dirty="0" err="1"/>
              <a:t>rinosinusitida</a:t>
            </a:r>
            <a:r>
              <a:rPr lang="cs-CZ" sz="1400" dirty="0"/>
              <a:t> s/ bez polypů </a:t>
            </a:r>
          </a:p>
          <a:p>
            <a:pPr lvl="2"/>
            <a:r>
              <a:rPr lang="cs-CZ" sz="1400" dirty="0"/>
              <a:t>mykotická sinusitida (</a:t>
            </a:r>
            <a:r>
              <a:rPr lang="cs-CZ" sz="1400" dirty="0" err="1"/>
              <a:t>aspergilom</a:t>
            </a:r>
            <a:r>
              <a:rPr lang="cs-CZ" sz="1400" dirty="0"/>
              <a:t>)</a:t>
            </a:r>
          </a:p>
          <a:p>
            <a:pPr lvl="2"/>
            <a:r>
              <a:rPr lang="cs-CZ" sz="1400" dirty="0"/>
              <a:t>prolongovaná ARS, komplikace ARS (očnicové, nitrolební)  a CRS (</a:t>
            </a:r>
            <a:r>
              <a:rPr lang="cs-CZ" sz="1400" dirty="0" err="1"/>
              <a:t>mukokéla</a:t>
            </a:r>
            <a:r>
              <a:rPr lang="cs-CZ" sz="1400" dirty="0"/>
              <a:t>)</a:t>
            </a:r>
          </a:p>
          <a:p>
            <a:pPr lvl="1"/>
            <a:r>
              <a:rPr lang="cs-CZ" sz="1800" dirty="0"/>
              <a:t>nádory nosu a PND</a:t>
            </a:r>
          </a:p>
          <a:p>
            <a:pPr lvl="2"/>
            <a:r>
              <a:rPr lang="cs-CZ" sz="1400" dirty="0"/>
              <a:t>benigní (invertovaný papilom, osteom, juvenilní </a:t>
            </a:r>
            <a:r>
              <a:rPr lang="cs-CZ" sz="1400" dirty="0" err="1"/>
              <a:t>angiofibrom</a:t>
            </a:r>
            <a:r>
              <a:rPr lang="cs-CZ" sz="1400" dirty="0"/>
              <a:t>)</a:t>
            </a:r>
          </a:p>
          <a:p>
            <a:pPr lvl="2"/>
            <a:r>
              <a:rPr lang="cs-CZ" sz="1400" dirty="0"/>
              <a:t>maligní ( adenokarcinom, adenoidně cystický karcinom)</a:t>
            </a:r>
          </a:p>
          <a:p>
            <a:pPr lvl="1"/>
            <a:r>
              <a:rPr lang="cs-CZ" sz="1800" dirty="0"/>
              <a:t>přístupová cesta k nádorům báze lební</a:t>
            </a:r>
          </a:p>
          <a:p>
            <a:pPr lvl="2"/>
            <a:r>
              <a:rPr lang="cs-CZ" sz="1400" dirty="0" err="1"/>
              <a:t>endonazální</a:t>
            </a:r>
            <a:r>
              <a:rPr lang="cs-CZ" sz="1400" dirty="0"/>
              <a:t> </a:t>
            </a:r>
            <a:r>
              <a:rPr lang="cs-CZ" sz="1400" dirty="0" err="1"/>
              <a:t>endskopická</a:t>
            </a:r>
            <a:r>
              <a:rPr lang="cs-CZ" sz="1400" dirty="0"/>
              <a:t> resekce adenomu hypofýzy</a:t>
            </a:r>
          </a:p>
          <a:p>
            <a:pPr lvl="1"/>
            <a:r>
              <a:rPr lang="cs-CZ" sz="1800" dirty="0"/>
              <a:t>řešení epistaxe</a:t>
            </a:r>
          </a:p>
          <a:p>
            <a:pPr lvl="2"/>
            <a:r>
              <a:rPr lang="cs-CZ" sz="1400" dirty="0"/>
              <a:t>ligatura </a:t>
            </a:r>
            <a:r>
              <a:rPr lang="cs-CZ" sz="1400" dirty="0" err="1"/>
              <a:t>a.sphenopalatina</a:t>
            </a:r>
            <a:endParaRPr lang="cs-CZ" sz="1400" dirty="0"/>
          </a:p>
          <a:p>
            <a:pPr lvl="1"/>
            <a:r>
              <a:rPr lang="cs-CZ" sz="1800" dirty="0"/>
              <a:t>jiné </a:t>
            </a:r>
          </a:p>
          <a:p>
            <a:pPr lvl="2"/>
            <a:r>
              <a:rPr lang="cs-CZ" sz="1400" dirty="0"/>
              <a:t>cysty PND,  </a:t>
            </a:r>
            <a:r>
              <a:rPr lang="cs-CZ" sz="1400" dirty="0" err="1"/>
              <a:t>antrochoanální</a:t>
            </a:r>
            <a:r>
              <a:rPr lang="cs-CZ" sz="1400" dirty="0"/>
              <a:t> polyp, cizí těleso PND,  endoskopická  </a:t>
            </a:r>
            <a:r>
              <a:rPr lang="cs-CZ" sz="1400" dirty="0" err="1"/>
              <a:t>dacryocystorinostomie</a:t>
            </a:r>
            <a:r>
              <a:rPr lang="cs-CZ" sz="1400" dirty="0"/>
              <a:t>, </a:t>
            </a:r>
            <a:r>
              <a:rPr lang="cs-CZ" sz="1400" dirty="0" err="1"/>
              <a:t>endonazální</a:t>
            </a:r>
            <a:r>
              <a:rPr lang="cs-CZ" sz="1400" dirty="0"/>
              <a:t> dekomprese očnice při endokrinní </a:t>
            </a:r>
            <a:r>
              <a:rPr lang="cs-CZ" sz="1400" dirty="0" err="1"/>
              <a:t>orbitopatii</a:t>
            </a:r>
            <a:endParaRPr lang="cs-CZ" sz="14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FFAA54E-BFD4-A54C-B85B-3C600123E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148" y="96052"/>
            <a:ext cx="1296144" cy="98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36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 </a:t>
            </a:r>
            <a:br>
              <a:rPr lang="cs-CZ" sz="2800" dirty="0"/>
            </a:br>
            <a:r>
              <a:rPr lang="cs-CZ" sz="2800" dirty="0"/>
              <a:t>principy chirurgie PND - FESS</a:t>
            </a:r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0895109"/>
              </p:ext>
            </p:extLst>
          </p:nvPr>
        </p:nvGraphicFramePr>
        <p:xfrm>
          <a:off x="107504" y="1412875"/>
          <a:ext cx="8928991" cy="45395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35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16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694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3376">
                <a:tc>
                  <a:txBody>
                    <a:bodyPr/>
                    <a:lstStyle/>
                    <a:p>
                      <a:endParaRPr lang="cs-CZ" sz="1800" dirty="0"/>
                    </a:p>
                  </a:txBody>
                  <a:tcPr marL="110074" marR="11007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/>
                        <a:t>Výkon</a:t>
                      </a:r>
                    </a:p>
                    <a:p>
                      <a:endParaRPr lang="cs-CZ" sz="1800" dirty="0"/>
                    </a:p>
                  </a:txBody>
                  <a:tcPr marL="110074" marR="11007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Popis výkonu</a:t>
                      </a:r>
                    </a:p>
                  </a:txBody>
                  <a:tcPr marL="110074" marR="11007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0537">
                <a:tc>
                  <a:txBody>
                    <a:bodyPr/>
                    <a:lstStyle/>
                    <a:p>
                      <a:r>
                        <a:rPr lang="cs-CZ" sz="1800" dirty="0"/>
                        <a:t>1.</a:t>
                      </a:r>
                    </a:p>
                  </a:txBody>
                  <a:tcPr marL="110074" marR="11007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err="1"/>
                        <a:t>supraturbinální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antrostomie</a:t>
                      </a:r>
                      <a:endParaRPr lang="cs-CZ" sz="1800" dirty="0"/>
                    </a:p>
                    <a:p>
                      <a:endParaRPr lang="cs-CZ" sz="1800" dirty="0"/>
                    </a:p>
                  </a:txBody>
                  <a:tcPr marL="110074" marR="11007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/>
                        <a:t>přístup do čelistní dutiny mezi střední a</a:t>
                      </a:r>
                      <a:r>
                        <a:rPr lang="cs-CZ" sz="1800" baseline="0" dirty="0"/>
                        <a:t> </a:t>
                      </a:r>
                      <a:r>
                        <a:rPr lang="cs-CZ" sz="1800" dirty="0"/>
                        <a:t>dolní skořepou</a:t>
                      </a:r>
                    </a:p>
                    <a:p>
                      <a:endParaRPr lang="cs-CZ" sz="1800" dirty="0"/>
                    </a:p>
                  </a:txBody>
                  <a:tcPr marL="110074" marR="11007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0537">
                <a:tc>
                  <a:txBody>
                    <a:bodyPr/>
                    <a:lstStyle/>
                    <a:p>
                      <a:r>
                        <a:rPr lang="cs-CZ" sz="1800" dirty="0"/>
                        <a:t>2.</a:t>
                      </a:r>
                    </a:p>
                  </a:txBody>
                  <a:tcPr marL="110074" marR="11007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err="1"/>
                        <a:t>infraturbinální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antrostomie</a:t>
                      </a:r>
                      <a:endParaRPr lang="cs-CZ" sz="1800" dirty="0"/>
                    </a:p>
                    <a:p>
                      <a:endParaRPr lang="cs-CZ" sz="1800" dirty="0"/>
                    </a:p>
                  </a:txBody>
                  <a:tcPr marL="110074" marR="11007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/>
                        <a:t>přístup do čelistní dutiny pod dolní skořepou</a:t>
                      </a:r>
                    </a:p>
                    <a:p>
                      <a:endParaRPr lang="cs-CZ" sz="1800" dirty="0"/>
                    </a:p>
                  </a:txBody>
                  <a:tcPr marL="110074" marR="11007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3376">
                <a:tc>
                  <a:txBody>
                    <a:bodyPr/>
                    <a:lstStyle/>
                    <a:p>
                      <a:r>
                        <a:rPr lang="cs-CZ" sz="1800" dirty="0"/>
                        <a:t>3.</a:t>
                      </a:r>
                    </a:p>
                  </a:txBody>
                  <a:tcPr marL="110074" marR="11007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err="1"/>
                        <a:t>ethmoidektomie</a:t>
                      </a:r>
                      <a:r>
                        <a:rPr lang="cs-CZ" sz="1800" dirty="0"/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/>
                        <a:t>přední</a:t>
                      </a:r>
                      <a:r>
                        <a:rPr lang="cs-CZ" sz="1800" baseline="0" dirty="0"/>
                        <a:t> a zadní </a:t>
                      </a:r>
                      <a:endParaRPr lang="cs-CZ" sz="1800" dirty="0"/>
                    </a:p>
                    <a:p>
                      <a:endParaRPr lang="cs-CZ" sz="1800" dirty="0"/>
                    </a:p>
                  </a:txBody>
                  <a:tcPr marL="110074" marR="11007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/>
                        <a:t>přístup do předních a zadních čichových sklípků</a:t>
                      </a:r>
                    </a:p>
                    <a:p>
                      <a:endParaRPr lang="cs-CZ" sz="1800" dirty="0"/>
                    </a:p>
                  </a:txBody>
                  <a:tcPr marL="110074" marR="11007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3376">
                <a:tc>
                  <a:txBody>
                    <a:bodyPr/>
                    <a:lstStyle/>
                    <a:p>
                      <a:r>
                        <a:rPr lang="cs-CZ" sz="1800" dirty="0"/>
                        <a:t>4.</a:t>
                      </a:r>
                    </a:p>
                  </a:txBody>
                  <a:tcPr marL="110074" marR="11007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/>
                        <a:t>frontální </a:t>
                      </a:r>
                      <a:r>
                        <a:rPr lang="cs-CZ" sz="1800" dirty="0" err="1"/>
                        <a:t>sinotomie</a:t>
                      </a:r>
                      <a:endParaRPr lang="cs-CZ" sz="1800" dirty="0"/>
                    </a:p>
                    <a:p>
                      <a:endParaRPr lang="cs-CZ" sz="1800" dirty="0"/>
                    </a:p>
                  </a:txBody>
                  <a:tcPr marL="110074" marR="11007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otevření čelní dutiny</a:t>
                      </a:r>
                    </a:p>
                  </a:txBody>
                  <a:tcPr marL="110074" marR="11007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3376">
                <a:tc>
                  <a:txBody>
                    <a:bodyPr/>
                    <a:lstStyle/>
                    <a:p>
                      <a:r>
                        <a:rPr lang="cs-CZ" sz="1800" dirty="0"/>
                        <a:t>5.</a:t>
                      </a:r>
                    </a:p>
                  </a:txBody>
                  <a:tcPr marL="110074" marR="11007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err="1"/>
                        <a:t>sfenoidotomie</a:t>
                      </a:r>
                      <a:endParaRPr lang="cs-CZ" sz="1800" dirty="0"/>
                    </a:p>
                    <a:p>
                      <a:endParaRPr lang="cs-CZ" sz="1800" dirty="0"/>
                    </a:p>
                  </a:txBody>
                  <a:tcPr marL="110074" marR="11007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otevření klínové dutiny </a:t>
                      </a:r>
                    </a:p>
                  </a:txBody>
                  <a:tcPr marL="110074" marR="11007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" name="Picture 4">
            <a:extLst>
              <a:ext uri="{FF2B5EF4-FFF2-40B4-BE49-F238E27FC236}">
                <a16:creationId xmlns:a16="http://schemas.microsoft.com/office/drawing/2014/main" id="{FAE8B5AB-FA9B-F64E-9C5C-40BEE6548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0329"/>
            <a:ext cx="1080120" cy="819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132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 </a:t>
            </a:r>
            <a:br>
              <a:rPr lang="cs-CZ" sz="2800" dirty="0"/>
            </a:br>
            <a:r>
              <a:rPr lang="cs-CZ" sz="2800" dirty="0"/>
              <a:t>principy chirurgie PND - FESS</a:t>
            </a:r>
            <a:endParaRPr lang="cs-CZ" sz="2800" dirty="0">
              <a:solidFill>
                <a:srgbClr val="00B050"/>
              </a:solidFill>
            </a:endParaRPr>
          </a:p>
        </p:txBody>
      </p:sp>
      <p:pic>
        <p:nvPicPr>
          <p:cNvPr id="4101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49973"/>
            <a:ext cx="4038600" cy="4026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549" y="1842182"/>
            <a:ext cx="4035902" cy="404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587010" y="5945152"/>
            <a:ext cx="390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Fotoarchiv </a:t>
            </a:r>
            <a:r>
              <a:rPr lang="pl-PL" sz="1200" i="1" dirty="0"/>
              <a:t>KOCHHK FN u sv. Anny a LF MU </a:t>
            </a:r>
            <a:endParaRPr lang="cs-CZ" sz="1200" i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4941035" y="5913049"/>
            <a:ext cx="37444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Fotoarchiv </a:t>
            </a:r>
            <a:r>
              <a:rPr lang="pl-PL" sz="1200" i="1" dirty="0"/>
              <a:t>KOCHHK FN u sv. Anny a LF MU </a:t>
            </a:r>
            <a:endParaRPr lang="cs-CZ" sz="1200" i="1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C9B975B5-7BFD-914B-A90D-392ED8225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0329"/>
            <a:ext cx="1147122" cy="87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524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 </a:t>
            </a:r>
            <a:br>
              <a:rPr lang="cs-CZ" sz="2800" dirty="0"/>
            </a:br>
            <a:r>
              <a:rPr lang="cs-CZ" sz="2800" dirty="0"/>
              <a:t>principy chirurgie PND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51520" y="1340768"/>
            <a:ext cx="8496944" cy="5400600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vnější přístupy </a:t>
            </a:r>
          </a:p>
          <a:p>
            <a:pPr lvl="1"/>
            <a:r>
              <a:rPr lang="cs-CZ" sz="1800" dirty="0"/>
              <a:t>princip: </a:t>
            </a:r>
          </a:p>
          <a:p>
            <a:pPr lvl="2"/>
            <a:r>
              <a:rPr lang="cs-CZ" sz="1600" dirty="0"/>
              <a:t>proniknutí do VDN  přes kožní kryt a kostěnou stěnu</a:t>
            </a:r>
          </a:p>
          <a:p>
            <a:pPr lvl="1"/>
            <a:r>
              <a:rPr lang="cs-CZ" sz="1800" dirty="0"/>
              <a:t>instrumentarium: </a:t>
            </a:r>
          </a:p>
          <a:p>
            <a:pPr lvl="2"/>
            <a:r>
              <a:rPr lang="cs-CZ" sz="1600" dirty="0"/>
              <a:t>skalpel, dlátko, </a:t>
            </a:r>
            <a:r>
              <a:rPr lang="cs-CZ" sz="1600" dirty="0" err="1"/>
              <a:t>raspatorium</a:t>
            </a:r>
            <a:r>
              <a:rPr lang="cs-CZ" sz="1600" dirty="0"/>
              <a:t>, fréza</a:t>
            </a:r>
          </a:p>
          <a:p>
            <a:pPr lvl="1"/>
            <a:r>
              <a:rPr lang="cs-CZ" sz="1800" dirty="0"/>
              <a:t>provedení : </a:t>
            </a:r>
          </a:p>
          <a:p>
            <a:pPr lvl="2"/>
            <a:r>
              <a:rPr lang="cs-CZ" sz="1600" dirty="0"/>
              <a:t>zevní kožní řez či </a:t>
            </a:r>
            <a:r>
              <a:rPr lang="cs-CZ" sz="1600" dirty="0" err="1"/>
              <a:t>sublabiální</a:t>
            </a:r>
            <a:r>
              <a:rPr lang="cs-CZ" sz="1600" dirty="0"/>
              <a:t> slizniční řez </a:t>
            </a:r>
          </a:p>
          <a:p>
            <a:pPr lvl="2"/>
            <a:r>
              <a:rPr lang="cs-CZ" sz="1600" dirty="0"/>
              <a:t>kompletní odstranění slizniční výstelky vedlejší nosní dutiny  s jejím  propojením do nosní dutiny</a:t>
            </a:r>
          </a:p>
          <a:p>
            <a:pPr lvl="2"/>
            <a:r>
              <a:rPr lang="cs-CZ" sz="1600" dirty="0"/>
              <a:t>snaha o maximální zachování fyziologických poměrů - funkčního </a:t>
            </a:r>
            <a:r>
              <a:rPr lang="cs-CZ" sz="1600" dirty="0" err="1"/>
              <a:t>mukociliárního</a:t>
            </a:r>
            <a:r>
              <a:rPr lang="cs-CZ" sz="1600" dirty="0"/>
              <a:t> transportu</a:t>
            </a:r>
            <a:endParaRPr lang="cs-CZ" sz="1400" dirty="0"/>
          </a:p>
          <a:p>
            <a:pPr lvl="1"/>
            <a:r>
              <a:rPr lang="cs-CZ" sz="1800" dirty="0"/>
              <a:t>s rozvojem endoskopického instrumentaria došlo k zúžení spektra indikací k vnějšímu přístupu</a:t>
            </a: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0D24DC7-3F0E-0B41-8D4C-1CF33FCE4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0329"/>
            <a:ext cx="1296144" cy="98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617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</a:t>
            </a:r>
            <a:br>
              <a:rPr lang="cs-CZ" sz="2800" dirty="0"/>
            </a:br>
            <a:r>
              <a:rPr lang="cs-CZ" sz="2800" dirty="0"/>
              <a:t>principy chirurgie PND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268760"/>
            <a:ext cx="8496944" cy="5328592"/>
          </a:xfrm>
        </p:spPr>
        <p:txBody>
          <a:bodyPr/>
          <a:lstStyle/>
          <a:p>
            <a:r>
              <a:rPr lang="cs-CZ" sz="2000" dirty="0"/>
              <a:t>indikace k vnějším přístupům do PND</a:t>
            </a:r>
          </a:p>
          <a:p>
            <a:pPr lvl="1"/>
            <a:r>
              <a:rPr lang="cs-CZ" sz="1800" dirty="0">
                <a:solidFill>
                  <a:srgbClr val="C00000"/>
                </a:solidFill>
              </a:rPr>
              <a:t>záněty</a:t>
            </a:r>
          </a:p>
          <a:p>
            <a:pPr lvl="2"/>
            <a:r>
              <a:rPr lang="cs-CZ" sz="1600" dirty="0"/>
              <a:t>rozsáhlé agresivní mykotické postižení PND</a:t>
            </a:r>
          </a:p>
          <a:p>
            <a:pPr lvl="2"/>
            <a:r>
              <a:rPr lang="cs-CZ" sz="1600" dirty="0"/>
              <a:t>komplikace CRS </a:t>
            </a:r>
          </a:p>
          <a:p>
            <a:pPr lvl="3"/>
            <a:r>
              <a:rPr lang="cs-CZ" sz="1400" dirty="0" err="1"/>
              <a:t>mukokély</a:t>
            </a:r>
            <a:r>
              <a:rPr lang="cs-CZ" sz="1400" dirty="0"/>
              <a:t> špatně dosažitelné </a:t>
            </a:r>
            <a:r>
              <a:rPr lang="cs-CZ" sz="1400" dirty="0" err="1"/>
              <a:t>endonazálně</a:t>
            </a:r>
            <a:r>
              <a:rPr lang="cs-CZ" sz="1400" dirty="0"/>
              <a:t> (</a:t>
            </a:r>
            <a:r>
              <a:rPr lang="cs-CZ" sz="1400" dirty="0" err="1"/>
              <a:t>např</a:t>
            </a:r>
            <a:r>
              <a:rPr lang="cs-CZ" sz="1400" dirty="0"/>
              <a:t>: </a:t>
            </a:r>
            <a:r>
              <a:rPr lang="cs-CZ" sz="1400" dirty="0" err="1"/>
              <a:t>mukokéla</a:t>
            </a:r>
            <a:r>
              <a:rPr lang="cs-CZ" sz="1400" dirty="0"/>
              <a:t> laterálního recesu čelní dutiny)</a:t>
            </a:r>
          </a:p>
          <a:p>
            <a:pPr lvl="2"/>
            <a:r>
              <a:rPr lang="cs-CZ" sz="1600" dirty="0"/>
              <a:t>komplikace ARS: </a:t>
            </a:r>
          </a:p>
          <a:p>
            <a:pPr lvl="3"/>
            <a:r>
              <a:rPr lang="cs-CZ" sz="1400" dirty="0" err="1"/>
              <a:t>sinogenní</a:t>
            </a:r>
            <a:r>
              <a:rPr lang="cs-CZ" sz="1400" dirty="0"/>
              <a:t> orbitální a intrakraniální komplikace </a:t>
            </a:r>
          </a:p>
          <a:p>
            <a:pPr lvl="1"/>
            <a:r>
              <a:rPr lang="cs-CZ" sz="1800" dirty="0">
                <a:solidFill>
                  <a:srgbClr val="C00000"/>
                </a:solidFill>
              </a:rPr>
              <a:t>nádory</a:t>
            </a:r>
          </a:p>
          <a:p>
            <a:pPr lvl="2"/>
            <a:r>
              <a:rPr lang="cs-CZ" sz="1600" dirty="0"/>
              <a:t>benigní tumory špatně dostupné </a:t>
            </a:r>
            <a:r>
              <a:rPr lang="cs-CZ" sz="1600" dirty="0" err="1"/>
              <a:t>endonazálně</a:t>
            </a:r>
            <a:endParaRPr lang="cs-CZ" sz="1600" dirty="0"/>
          </a:p>
          <a:p>
            <a:pPr lvl="3"/>
            <a:r>
              <a:rPr lang="cs-CZ" sz="1400" dirty="0"/>
              <a:t>invertovaný papilom přední stěny čelistní dutiny, osteom v laterálním recesu čelní dutiny</a:t>
            </a:r>
          </a:p>
          <a:p>
            <a:pPr lvl="2"/>
            <a:r>
              <a:rPr lang="cs-CZ" sz="1600" dirty="0"/>
              <a:t>maligní tumory špatně řešitelné </a:t>
            </a:r>
            <a:r>
              <a:rPr lang="cs-CZ" sz="1600" dirty="0" err="1"/>
              <a:t>endonazálním</a:t>
            </a:r>
            <a:r>
              <a:rPr lang="cs-CZ" sz="1600" dirty="0"/>
              <a:t> přístupem</a:t>
            </a:r>
          </a:p>
          <a:p>
            <a:pPr lvl="1"/>
            <a:r>
              <a:rPr lang="cs-CZ" sz="1800" dirty="0">
                <a:solidFill>
                  <a:srgbClr val="C00000"/>
                </a:solidFill>
              </a:rPr>
              <a:t>přístupová cesta do jiných lokalit</a:t>
            </a:r>
          </a:p>
          <a:p>
            <a:pPr lvl="2"/>
            <a:r>
              <a:rPr lang="cs-CZ" sz="1600" dirty="0" err="1"/>
              <a:t>transmaxilární</a:t>
            </a:r>
            <a:r>
              <a:rPr lang="cs-CZ" sz="1600" dirty="0"/>
              <a:t> přístup </a:t>
            </a:r>
          </a:p>
          <a:p>
            <a:pPr lvl="3"/>
            <a:r>
              <a:rPr lang="cs-CZ" sz="1400" dirty="0"/>
              <a:t>odstraňování tumorů </a:t>
            </a:r>
            <a:r>
              <a:rPr lang="cs-CZ" sz="1400" dirty="0" err="1"/>
              <a:t>fossa</a:t>
            </a:r>
            <a:r>
              <a:rPr lang="cs-CZ" sz="1400" dirty="0"/>
              <a:t> </a:t>
            </a:r>
            <a:r>
              <a:rPr lang="cs-CZ" sz="1400" dirty="0" err="1"/>
              <a:t>pterygopalatina</a:t>
            </a:r>
            <a:endParaRPr lang="cs-CZ" sz="1400" dirty="0"/>
          </a:p>
          <a:p>
            <a:pPr lvl="3"/>
            <a:r>
              <a:rPr lang="cs-CZ" sz="1400" dirty="0" err="1"/>
              <a:t>ligace</a:t>
            </a:r>
            <a:r>
              <a:rPr lang="cs-CZ" sz="1400" dirty="0"/>
              <a:t> a. </a:t>
            </a:r>
            <a:r>
              <a:rPr lang="cs-CZ" sz="1400" dirty="0" err="1"/>
              <a:t>maxillaris</a:t>
            </a:r>
            <a:endParaRPr lang="cs-CZ" sz="1400" dirty="0"/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2E6CCEC-0BA6-4A49-B3C1-16CE501B9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0329"/>
            <a:ext cx="1296144" cy="98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263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 </a:t>
            </a:r>
            <a:br>
              <a:rPr lang="cs-CZ" sz="2800" dirty="0"/>
            </a:br>
            <a:r>
              <a:rPr lang="cs-CZ" sz="2800" dirty="0"/>
              <a:t>principy chirurgie PND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4743367"/>
              </p:ext>
            </p:extLst>
          </p:nvPr>
        </p:nvGraphicFramePr>
        <p:xfrm>
          <a:off x="107504" y="1124745"/>
          <a:ext cx="8928992" cy="56745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6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76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963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8371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Výkon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Popis výkonu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819">
                <a:tc>
                  <a:txBody>
                    <a:bodyPr/>
                    <a:lstStyle/>
                    <a:p>
                      <a:r>
                        <a:rPr lang="cs-CZ" dirty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sublabiální</a:t>
                      </a:r>
                      <a:r>
                        <a:rPr lang="cs-CZ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maxilární </a:t>
                      </a:r>
                      <a:r>
                        <a:rPr lang="cs-CZ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antrostomie</a:t>
                      </a:r>
                      <a:r>
                        <a:rPr lang="cs-CZ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r>
                        <a:rPr lang="cs-CZ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= operace dle </a:t>
                      </a:r>
                      <a:r>
                        <a:rPr lang="cs-CZ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Caldwell</a:t>
                      </a:r>
                      <a:r>
                        <a:rPr lang="cs-CZ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</a:t>
                      </a:r>
                      <a:r>
                        <a:rPr lang="cs-CZ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Luc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zevní přístup do čelistní dutiny</a:t>
                      </a:r>
                    </a:p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8244">
                <a:tc>
                  <a:txBody>
                    <a:bodyPr/>
                    <a:lstStyle/>
                    <a:p>
                      <a:r>
                        <a:rPr lang="cs-CZ" dirty="0"/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zevní frontální </a:t>
                      </a:r>
                      <a:r>
                        <a:rPr lang="cs-CZ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sinotomie</a:t>
                      </a:r>
                      <a:endParaRPr lang="cs-CZ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cs-CZ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Riedelův</a:t>
                      </a:r>
                      <a:r>
                        <a:rPr lang="cs-CZ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přístup </a:t>
                      </a:r>
                      <a:r>
                        <a:rPr lang="cs-CZ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(odstranění přední a dolní stěny čelní dutiny bez ponechaného kostního můstku v oblasti nadočnicového oblouku)</a:t>
                      </a:r>
                    </a:p>
                    <a:p>
                      <a:pPr lvl="0"/>
                      <a:endParaRPr lang="cs-CZ" sz="18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cs-CZ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Killianův</a:t>
                      </a:r>
                      <a:r>
                        <a:rPr lang="cs-CZ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přístup </a:t>
                      </a:r>
                      <a:r>
                        <a:rPr lang="cs-CZ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 odstranění přední a dolní stěny s ponecháním kostního můstku v oblasti nadočnicového oblouku)</a:t>
                      </a:r>
                    </a:p>
                    <a:p>
                      <a:pPr lvl="0"/>
                      <a:endParaRPr lang="cs-CZ" sz="18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cs-CZ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Jansen</a:t>
                      </a:r>
                      <a:r>
                        <a:rPr lang="cs-CZ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-Ritter  přístup </a:t>
                      </a:r>
                      <a:r>
                        <a:rPr lang="cs-CZ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 přes dolní stěnu čelní dut.)</a:t>
                      </a:r>
                    </a:p>
                    <a:p>
                      <a:pPr lvl="0"/>
                      <a:endParaRPr lang="cs-CZ" sz="18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cs-CZ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osteoplastický lalok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zevní přístup do čelní dutiny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5819">
                <a:tc>
                  <a:txBody>
                    <a:bodyPr/>
                    <a:lstStyle/>
                    <a:p>
                      <a:r>
                        <a:rPr lang="cs-CZ" dirty="0"/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zevní </a:t>
                      </a:r>
                      <a:r>
                        <a:rPr lang="cs-CZ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etmoidektomie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zevní přístup do čichových sklípků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371">
                <a:tc>
                  <a:txBody>
                    <a:bodyPr/>
                    <a:lstStyle/>
                    <a:p>
                      <a:r>
                        <a:rPr lang="cs-CZ" dirty="0"/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zevní </a:t>
                      </a:r>
                      <a:r>
                        <a:rPr lang="cs-CZ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sfenoidotomie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zevní přístup do klínové dutiny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A0104886-5F14-024B-BFBB-56F94398D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0329"/>
            <a:ext cx="1296144" cy="98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117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 </a:t>
            </a:r>
            <a:br>
              <a:rPr lang="cs-CZ" sz="2800" dirty="0"/>
            </a:br>
            <a:r>
              <a:rPr lang="cs-CZ" sz="2800" dirty="0"/>
              <a:t>principy chirurgie PND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  <a14:imgEffect>
                      <a14:brightnessContrast bright="8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19137"/>
            <a:ext cx="7713080" cy="467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483768" y="6387404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Zdroj obr.:</a:t>
            </a:r>
            <a:r>
              <a:rPr lang="en-GB" sz="1200" dirty="0"/>
              <a:t>[</a:t>
            </a:r>
            <a:r>
              <a:rPr lang="cs-CZ" sz="1200" dirty="0"/>
              <a:t>online </a:t>
            </a:r>
            <a:r>
              <a:rPr lang="en-GB" sz="1200" dirty="0" err="1"/>
              <a:t>cit</a:t>
            </a:r>
            <a:r>
              <a:rPr lang="cs-CZ" sz="1200" dirty="0"/>
              <a:t>. </a:t>
            </a:r>
            <a:r>
              <a:rPr lang="en-GB" sz="1200" dirty="0"/>
              <a:t>4.4.2020] </a:t>
            </a:r>
            <a:r>
              <a:rPr lang="cs-CZ" sz="1200" dirty="0"/>
              <a:t>https://medicalency.com</a:t>
            </a:r>
          </a:p>
          <a:p>
            <a:endParaRPr lang="cs-CZ" sz="12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107504" y="1319027"/>
            <a:ext cx="811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sz="2000" dirty="0"/>
              <a:t>zevní přístup do čelistní dutiny -  </a:t>
            </a:r>
            <a:r>
              <a:rPr lang="en-GB" sz="2000" dirty="0"/>
              <a:t>Caldwell</a:t>
            </a:r>
            <a:r>
              <a:rPr lang="cs-CZ" sz="2000" dirty="0"/>
              <a:t>-L</a:t>
            </a:r>
            <a:r>
              <a:rPr lang="en-GB" sz="2000" dirty="0" err="1"/>
              <a:t>uc</a:t>
            </a:r>
            <a:r>
              <a:rPr lang="en-GB" sz="2000" dirty="0"/>
              <a:t> </a:t>
            </a:r>
            <a:r>
              <a:rPr lang="en-GB" sz="2000" dirty="0" err="1"/>
              <a:t>operace</a:t>
            </a:r>
            <a:endParaRPr lang="cs-CZ" sz="1600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75A312C1-3098-8D4C-8751-FB18FE7E3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0329"/>
            <a:ext cx="1296144" cy="98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919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 </a:t>
            </a:r>
            <a:br>
              <a:rPr lang="cs-CZ" sz="2800" dirty="0"/>
            </a:br>
            <a:r>
              <a:rPr lang="cs-CZ" sz="2800" dirty="0"/>
              <a:t>principy chirurgie PND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zevní přístup do čelní dutiny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40" y="2492896"/>
            <a:ext cx="2952328" cy="3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296" y="2513216"/>
            <a:ext cx="3286120" cy="3471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876768" y="198884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přístup dle Riedla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508104" y="198884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osteoplastický lalok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954896" y="6135584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</a:t>
            </a:r>
            <a:r>
              <a:rPr lang="en-GB" sz="1200" i="1" dirty="0"/>
              <a:t>[online cit.4.4.2020]https:</a:t>
            </a:r>
            <a:r>
              <a:rPr lang="cs-CZ" sz="1200" i="1" dirty="0"/>
              <a:t>//springer.com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07504" y="6135584"/>
            <a:ext cx="4464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</a:t>
            </a:r>
            <a:r>
              <a:rPr lang="en-GB" sz="1200" i="1" dirty="0"/>
              <a:t>[online cit. 4.4.2020]</a:t>
            </a:r>
            <a:r>
              <a:rPr lang="cs-CZ" sz="1200" i="1" dirty="0"/>
              <a:t>http://videolibrary.globalcastmd.com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F9DF9D6E-1AED-E046-AC18-6CB96A7DC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0329"/>
            <a:ext cx="1296144" cy="98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107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 </a:t>
            </a:r>
            <a:br>
              <a:rPr lang="cs-CZ" sz="2800" dirty="0"/>
            </a:br>
            <a:r>
              <a:rPr lang="cs-CZ" sz="2800" dirty="0"/>
              <a:t>principy chirurgie PND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" t="23074" r="16139" b="33"/>
          <a:stretch/>
        </p:blipFill>
        <p:spPr bwMode="auto">
          <a:xfrm>
            <a:off x="256766" y="2737556"/>
            <a:ext cx="4440994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" t="4405" r="9104" b="-378"/>
          <a:stretch/>
        </p:blipFill>
        <p:spPr bwMode="auto">
          <a:xfrm>
            <a:off x="4882119" y="2737556"/>
            <a:ext cx="3770600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360278" y="1642809"/>
            <a:ext cx="406770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sz="2000" dirty="0"/>
              <a:t>operace </a:t>
            </a:r>
            <a:r>
              <a:rPr lang="cs-CZ" sz="2000" dirty="0" err="1"/>
              <a:t>mukokély</a:t>
            </a:r>
            <a:r>
              <a:rPr lang="cs-CZ" sz="2000" dirty="0"/>
              <a:t> čelní dutiny ze zevního přístupu</a:t>
            </a:r>
          </a:p>
          <a:p>
            <a:pPr>
              <a:buClr>
                <a:srgbClr val="FF0000"/>
              </a:buClr>
            </a:pP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4776746" y="1642809"/>
            <a:ext cx="3910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sz="2000" dirty="0"/>
              <a:t>obliterace čelní dutiny tukem z břicha  </a:t>
            </a:r>
          </a:p>
        </p:txBody>
      </p:sp>
      <p:sp>
        <p:nvSpPr>
          <p:cNvPr id="10" name="Obdélník 9"/>
          <p:cNvSpPr/>
          <p:nvPr/>
        </p:nvSpPr>
        <p:spPr>
          <a:xfrm>
            <a:off x="2411760" y="601577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200" i="1" dirty="0"/>
              <a:t>Zdroj obr.: Fotoarchiv </a:t>
            </a:r>
            <a:r>
              <a:rPr lang="pl-PL" sz="1200" i="1" dirty="0"/>
              <a:t>KOCHHK FN u sv. Anny a LF MU </a:t>
            </a:r>
            <a:endParaRPr lang="cs-CZ" sz="1200" i="1" dirty="0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AF3A355C-81F1-4A41-BBFE-62DBC28F0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0329"/>
            <a:ext cx="1296144" cy="98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24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</a:t>
            </a:r>
            <a:br>
              <a:rPr lang="cs-CZ" sz="2800" dirty="0"/>
            </a:br>
            <a:r>
              <a:rPr lang="cs-CZ" sz="2800" dirty="0"/>
              <a:t>klinická anatomie nosu a PND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7504" y="1268759"/>
            <a:ext cx="5328592" cy="5589241"/>
          </a:xfrm>
        </p:spPr>
        <p:txBody>
          <a:bodyPr/>
          <a:lstStyle/>
          <a:p>
            <a:r>
              <a:rPr lang="cs-CZ" sz="2000" dirty="0"/>
              <a:t>vnější nos</a:t>
            </a:r>
          </a:p>
          <a:p>
            <a:pPr lvl="1">
              <a:buFontTx/>
              <a:buChar char="-"/>
            </a:pPr>
            <a:r>
              <a:rPr lang="cs-CZ" sz="1600" dirty="0"/>
              <a:t>tvar trojboké pyramidy</a:t>
            </a:r>
          </a:p>
          <a:p>
            <a:pPr lvl="1">
              <a:buFontTx/>
              <a:buChar char="-"/>
            </a:pPr>
            <a:r>
              <a:rPr lang="cs-CZ" sz="1600" dirty="0"/>
              <a:t>dělení</a:t>
            </a:r>
          </a:p>
          <a:p>
            <a:pPr lvl="2">
              <a:buFontTx/>
              <a:buChar char="-"/>
            </a:pPr>
            <a:r>
              <a:rPr lang="cs-CZ" sz="1400" dirty="0"/>
              <a:t>kořen nosu</a:t>
            </a:r>
          </a:p>
          <a:p>
            <a:pPr lvl="2">
              <a:buFontTx/>
              <a:buChar char="-"/>
            </a:pPr>
            <a:r>
              <a:rPr lang="cs-CZ" sz="1400" dirty="0" err="1"/>
              <a:t>dorzum</a:t>
            </a:r>
            <a:r>
              <a:rPr lang="cs-CZ" sz="1400" dirty="0"/>
              <a:t> nosu</a:t>
            </a:r>
          </a:p>
          <a:p>
            <a:pPr lvl="2">
              <a:buFontTx/>
              <a:buChar char="-"/>
            </a:pPr>
            <a:r>
              <a:rPr lang="cs-CZ" sz="1400" dirty="0"/>
              <a:t>apex nosu</a:t>
            </a:r>
          </a:p>
          <a:p>
            <a:pPr lvl="1">
              <a:buFontTx/>
              <a:buChar char="-"/>
            </a:pPr>
            <a:r>
              <a:rPr lang="cs-CZ" sz="1600" dirty="0"/>
              <a:t>kostní část</a:t>
            </a:r>
          </a:p>
          <a:p>
            <a:pPr lvl="2">
              <a:buFontTx/>
              <a:buChar char="-"/>
            </a:pPr>
            <a:r>
              <a:rPr lang="cs-CZ" sz="1400" dirty="0"/>
              <a:t>nosní kůstky</a:t>
            </a:r>
          </a:p>
          <a:p>
            <a:pPr lvl="2">
              <a:buFontTx/>
              <a:buChar char="-"/>
            </a:pPr>
            <a:r>
              <a:rPr lang="cs-CZ" sz="1400" dirty="0"/>
              <a:t>nazální výběžky frontální kosti</a:t>
            </a:r>
          </a:p>
          <a:p>
            <a:pPr lvl="2">
              <a:buFontTx/>
              <a:buChar char="-"/>
            </a:pPr>
            <a:r>
              <a:rPr lang="cs-CZ" sz="1400" dirty="0"/>
              <a:t>čelní výběžky horní čelisti</a:t>
            </a:r>
          </a:p>
          <a:p>
            <a:pPr lvl="2">
              <a:buFontTx/>
              <a:buChar char="-"/>
            </a:pPr>
            <a:r>
              <a:rPr lang="cs-CZ" sz="1400" dirty="0"/>
              <a:t>apertura </a:t>
            </a:r>
            <a:r>
              <a:rPr lang="cs-CZ" sz="1400" dirty="0" err="1"/>
              <a:t>pirifomis</a:t>
            </a:r>
            <a:endParaRPr lang="cs-CZ" sz="1400" dirty="0"/>
          </a:p>
          <a:p>
            <a:pPr lvl="1">
              <a:buFontTx/>
              <a:buChar char="-"/>
            </a:pPr>
            <a:r>
              <a:rPr lang="cs-CZ" sz="1600" dirty="0"/>
              <a:t>chrupavčitá část</a:t>
            </a:r>
          </a:p>
          <a:p>
            <a:pPr lvl="2">
              <a:buFontTx/>
              <a:buChar char="-"/>
            </a:pPr>
            <a:r>
              <a:rPr lang="cs-CZ" sz="1400" dirty="0"/>
              <a:t>laterální chrupavky</a:t>
            </a:r>
          </a:p>
          <a:p>
            <a:pPr lvl="2">
              <a:buFontTx/>
              <a:buChar char="-"/>
            </a:pPr>
            <a:r>
              <a:rPr lang="cs-CZ" sz="1400" dirty="0"/>
              <a:t>velké křídlové chrupavky</a:t>
            </a:r>
          </a:p>
          <a:p>
            <a:pPr lvl="2">
              <a:buFontTx/>
              <a:buChar char="-"/>
            </a:pPr>
            <a:r>
              <a:rPr lang="cs-CZ" sz="1400" dirty="0"/>
              <a:t>malé křídlové chrupavky</a:t>
            </a:r>
          </a:p>
          <a:p>
            <a:pPr marL="0" indent="0">
              <a:buNone/>
            </a:pPr>
            <a:endParaRPr lang="cs-CZ" sz="2000" b="1" u="sng" dirty="0"/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585" y="1455286"/>
            <a:ext cx="3764911" cy="4061946"/>
          </a:xfrm>
        </p:spPr>
      </p:pic>
      <p:sp>
        <p:nvSpPr>
          <p:cNvPr id="4" name="TextovéPole 3"/>
          <p:cNvSpPr txBox="1"/>
          <p:nvPr/>
        </p:nvSpPr>
        <p:spPr>
          <a:xfrm>
            <a:off x="5566376" y="5661248"/>
            <a:ext cx="3577624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 : [online cit. 4.4.2020</a:t>
            </a:r>
            <a:r>
              <a:rPr lang="en-GB" sz="1200" i="1" dirty="0"/>
              <a:t>] http</a:t>
            </a:r>
            <a:r>
              <a:rPr lang="cs-CZ" sz="1200" i="1" dirty="0"/>
              <a:t>//oral-maxillofacial.blogspot.com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9BC48B54-A188-C943-91FD-6DBE25CA7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0602"/>
            <a:ext cx="1149926" cy="872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261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 </a:t>
            </a:r>
            <a:br>
              <a:rPr lang="cs-CZ" sz="2800" dirty="0"/>
            </a:br>
            <a:r>
              <a:rPr lang="cs-CZ" sz="2800" dirty="0"/>
              <a:t>principy chirurgie PND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Zevní přístup do čichových sklípků – </a:t>
            </a:r>
            <a:r>
              <a:rPr lang="cs-CZ" sz="2000" dirty="0" err="1"/>
              <a:t>Moorův</a:t>
            </a:r>
            <a:r>
              <a:rPr lang="cs-CZ" sz="2000" dirty="0"/>
              <a:t> kožní řez, zevní </a:t>
            </a:r>
            <a:r>
              <a:rPr lang="cs-CZ" sz="2000" dirty="0" err="1"/>
              <a:t>etmoidektomie</a:t>
            </a:r>
            <a:endParaRPr lang="cs-CZ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018830"/>
            <a:ext cx="4032448" cy="4549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06216"/>
            <a:ext cx="3429020" cy="2894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51520" y="6186142"/>
            <a:ext cx="6192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Zdroje obr.:</a:t>
            </a:r>
            <a:r>
              <a:rPr lang="en-GB" sz="1200" i="1" dirty="0"/>
              <a:t>[</a:t>
            </a:r>
            <a:r>
              <a:rPr lang="cs-CZ" sz="1200" i="1" dirty="0"/>
              <a:t>online </a:t>
            </a:r>
            <a:r>
              <a:rPr lang="en-GB" sz="1200" i="1" dirty="0"/>
              <a:t>cit.</a:t>
            </a:r>
            <a:r>
              <a:rPr lang="cs-CZ" sz="1200" i="1" dirty="0"/>
              <a:t> </a:t>
            </a:r>
            <a:r>
              <a:rPr lang="en-GB" sz="1200" i="1" dirty="0"/>
              <a:t>4.4.2020]</a:t>
            </a:r>
            <a:r>
              <a:rPr lang="cs-CZ" sz="1200" i="1" dirty="0"/>
              <a:t>https://www.thieme-connect.de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00866E33-F940-AD48-960E-3B9C7412D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0329"/>
            <a:ext cx="1296144" cy="98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963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NOS I.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  Anatomie nosu a PND, funkce nosu a PND, vyšetření nosu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a.  klinická anatomie nosu a PND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b.  funkce nosu a PND</a:t>
            </a:r>
          </a:p>
          <a:p>
            <a:pPr marL="0" lvl="0" indent="0">
              <a:buNone/>
            </a:pPr>
            <a:endParaRPr lang="cs-CZ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2. Vyšetřovací metody nosu a PND 	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 fyziologický nález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b. přední rinoskopie, zadní rinoskopie, endoskopie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c. vyšetření nosní průchodnosti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d. zobrazovací vyšetření PND</a:t>
            </a:r>
          </a:p>
          <a:p>
            <a:pPr marL="0" lvl="0" indent="0">
              <a:buNone/>
            </a:pPr>
            <a:endParaRPr lang="cs-CZ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3. Vývojové poruchy nosu a PND 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rozštěpové vady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b. stenózy a atrézie dutiny nosní	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cs-CZ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4.  Nemoci nosní přepážky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deviace septa, hematom, absces, perforace</a:t>
            </a:r>
          </a:p>
          <a:p>
            <a:pPr marL="0" lvl="0" indent="0">
              <a:buNone/>
            </a:pP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5. </a:t>
            </a: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Choroby zevního nosu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ekzém,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foliculutis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,/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furunculus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nasi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rinophyma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cs-CZ" sz="10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6. </a:t>
            </a:r>
            <a:r>
              <a:rPr lang="cs-CZ" sz="1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Rhinosinusitis</a:t>
            </a: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acuta</a:t>
            </a: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 definice, terminologie a klasifikace dle EPOS</a:t>
            </a:r>
          </a:p>
          <a:p>
            <a:pPr marL="0" lvl="0" indent="0">
              <a:buNone/>
            </a:pP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7.  </a:t>
            </a:r>
            <a:r>
              <a:rPr lang="cs-CZ" sz="1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Rhinosinusitis</a:t>
            </a: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chronica</a:t>
            </a: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s/bez NP 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  definice, terminologie, terapie, klasifikace dle EPOS</a:t>
            </a:r>
          </a:p>
          <a:p>
            <a:pPr marL="0" lvl="0" indent="0">
              <a:buNone/>
            </a:pP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8. Principy chirurgie PND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 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   koncept FESS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b.    typy endoskopických výkonů vs. zevní přístupy (C.-L.)</a:t>
            </a:r>
          </a:p>
          <a:p>
            <a:pPr marL="0" lvl="0" indent="0">
              <a:buNone/>
            </a:pPr>
            <a:endParaRPr lang="cs-CZ" sz="1000" b="1" i="1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r>
              <a:rPr lang="cs-CZ" sz="1000" b="1" dirty="0">
                <a:solidFill>
                  <a:srgbClr val="FF0000"/>
                </a:solidFill>
              </a:rPr>
              <a:t>9.    Komplikace zánětů nosu a </a:t>
            </a:r>
            <a:r>
              <a:rPr lang="cs-CZ" sz="1000" b="1" dirty="0" err="1">
                <a:solidFill>
                  <a:srgbClr val="FF0000"/>
                </a:solidFill>
              </a:rPr>
              <a:t>paranazálních</a:t>
            </a:r>
            <a:r>
              <a:rPr lang="cs-CZ" sz="1000" b="1" dirty="0">
                <a:solidFill>
                  <a:srgbClr val="FF0000"/>
                </a:solidFill>
              </a:rPr>
              <a:t> dutin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rgbClr val="FF0000"/>
                </a:solidFill>
              </a:rPr>
              <a:t>a.    místní komplikace ( cysty, </a:t>
            </a:r>
            <a:r>
              <a:rPr lang="cs-CZ" sz="1000" dirty="0" err="1">
                <a:solidFill>
                  <a:srgbClr val="FF0000"/>
                </a:solidFill>
              </a:rPr>
              <a:t>mukokély</a:t>
            </a:r>
            <a:r>
              <a:rPr lang="cs-CZ" sz="1000" dirty="0">
                <a:solidFill>
                  <a:srgbClr val="FF0000"/>
                </a:solidFill>
              </a:rPr>
              <a:t>)</a:t>
            </a:r>
            <a:endParaRPr lang="cs-CZ" sz="1000" b="1" i="1" dirty="0">
              <a:solidFill>
                <a:srgbClr val="FF0000"/>
              </a:solidFill>
            </a:endParaRPr>
          </a:p>
          <a:p>
            <a:pPr marL="0" lvl="0" indent="0">
              <a:buNone/>
            </a:pPr>
            <a:r>
              <a:rPr lang="cs-CZ" sz="1000" dirty="0">
                <a:solidFill>
                  <a:srgbClr val="FF0000"/>
                </a:solidFill>
              </a:rPr>
              <a:t>b.     orbitální komplikace</a:t>
            </a:r>
            <a:endParaRPr lang="cs-CZ" sz="1000" b="1" i="1" dirty="0">
              <a:solidFill>
                <a:srgbClr val="FF0000"/>
              </a:solidFill>
            </a:endParaRPr>
          </a:p>
          <a:p>
            <a:pPr marL="0" lvl="0" indent="0">
              <a:buNone/>
            </a:pPr>
            <a:r>
              <a:rPr lang="cs-CZ" sz="1000" dirty="0">
                <a:solidFill>
                  <a:srgbClr val="FF0000"/>
                </a:solidFill>
              </a:rPr>
              <a:t>c.     nitrolební komplikace</a:t>
            </a:r>
          </a:p>
          <a:p>
            <a:pPr marL="228600" lvl="0" indent="-228600">
              <a:buAutoNum type="alphaLcPeriod" startAt="3"/>
            </a:pPr>
            <a:endParaRPr lang="cs-CZ" sz="1000" b="1" i="1" dirty="0"/>
          </a:p>
          <a:p>
            <a:pPr marL="0" indent="0">
              <a:buNone/>
            </a:pPr>
            <a:r>
              <a:rPr lang="cs-CZ" sz="1000" b="1" dirty="0"/>
              <a:t>10.   Epistaxe</a:t>
            </a:r>
          </a:p>
          <a:p>
            <a:endParaRPr lang="cs-CZ" sz="1000" dirty="0"/>
          </a:p>
          <a:p>
            <a:endParaRPr lang="cs-CZ" sz="1000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097D0FAF-775D-634D-A704-6611771EF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0522"/>
            <a:ext cx="1296144" cy="98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586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  </a:t>
            </a:r>
            <a:br>
              <a:rPr lang="cs-CZ" sz="2800" dirty="0"/>
            </a:br>
            <a:r>
              <a:rPr lang="cs-CZ" sz="2800" dirty="0"/>
              <a:t>komplikace zánětů nosu a PND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5445224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místní komplikace </a:t>
            </a:r>
          </a:p>
          <a:p>
            <a:pPr lvl="1"/>
            <a:r>
              <a:rPr lang="cs-CZ" sz="1600" dirty="0" err="1"/>
              <a:t>mukokély</a:t>
            </a:r>
            <a:r>
              <a:rPr lang="cs-CZ" sz="1600" dirty="0"/>
              <a:t>, cysty</a:t>
            </a:r>
          </a:p>
          <a:p>
            <a:r>
              <a:rPr lang="cs-CZ" sz="2000" dirty="0">
                <a:solidFill>
                  <a:srgbClr val="C00000"/>
                </a:solidFill>
              </a:rPr>
              <a:t>orbitální komplikace</a:t>
            </a:r>
          </a:p>
          <a:p>
            <a:pPr lvl="1"/>
            <a:r>
              <a:rPr lang="cs-CZ" sz="1600" dirty="0" err="1"/>
              <a:t>preseptální</a:t>
            </a:r>
            <a:r>
              <a:rPr lang="cs-CZ" sz="1600" dirty="0"/>
              <a:t> </a:t>
            </a:r>
            <a:r>
              <a:rPr lang="cs-CZ" sz="1600" dirty="0" err="1"/>
              <a:t>orbitocelulitida</a:t>
            </a:r>
            <a:endParaRPr lang="cs-CZ" sz="1600" dirty="0"/>
          </a:p>
          <a:p>
            <a:pPr lvl="1"/>
            <a:r>
              <a:rPr lang="cs-CZ" sz="1600" dirty="0"/>
              <a:t>orbitální celulitida</a:t>
            </a:r>
          </a:p>
          <a:p>
            <a:pPr lvl="1"/>
            <a:r>
              <a:rPr lang="cs-CZ" sz="1600" dirty="0" err="1"/>
              <a:t>subperiostální</a:t>
            </a:r>
            <a:r>
              <a:rPr lang="cs-CZ" sz="1600" dirty="0"/>
              <a:t> absces</a:t>
            </a:r>
          </a:p>
          <a:p>
            <a:pPr lvl="1"/>
            <a:r>
              <a:rPr lang="cs-CZ" sz="1600" dirty="0"/>
              <a:t>orbitální absces</a:t>
            </a:r>
          </a:p>
          <a:p>
            <a:r>
              <a:rPr lang="cs-CZ" sz="2000" dirty="0">
                <a:solidFill>
                  <a:srgbClr val="C00000"/>
                </a:solidFill>
              </a:rPr>
              <a:t>nitrolební komplikace</a:t>
            </a:r>
          </a:p>
          <a:p>
            <a:pPr lvl="1"/>
            <a:r>
              <a:rPr lang="cs-CZ" sz="1600" dirty="0"/>
              <a:t>epidurální absces</a:t>
            </a:r>
          </a:p>
          <a:p>
            <a:pPr lvl="1"/>
            <a:r>
              <a:rPr lang="cs-CZ" sz="1600" dirty="0"/>
              <a:t>subdurální absces</a:t>
            </a:r>
          </a:p>
          <a:p>
            <a:pPr lvl="1"/>
            <a:r>
              <a:rPr lang="cs-CZ" sz="1600" dirty="0"/>
              <a:t>mozkový absces</a:t>
            </a:r>
          </a:p>
          <a:p>
            <a:pPr lvl="1"/>
            <a:r>
              <a:rPr lang="cs-CZ" sz="1600" dirty="0"/>
              <a:t>meningitida</a:t>
            </a:r>
          </a:p>
          <a:p>
            <a:pPr lvl="1"/>
            <a:r>
              <a:rPr lang="cs-CZ" sz="1600" dirty="0"/>
              <a:t>trombóza sinus </a:t>
            </a:r>
            <a:r>
              <a:rPr lang="cs-CZ" sz="1600" dirty="0" err="1"/>
              <a:t>cavernosus</a:t>
            </a:r>
            <a:r>
              <a:rPr lang="cs-CZ" sz="1600" dirty="0"/>
              <a:t>, </a:t>
            </a:r>
            <a:r>
              <a:rPr lang="cs-CZ" sz="1600" dirty="0" err="1"/>
              <a:t>sagitalis</a:t>
            </a:r>
            <a:endParaRPr lang="cs-CZ" sz="1600" dirty="0"/>
          </a:p>
          <a:p>
            <a:pPr marL="0" indent="0">
              <a:buNone/>
            </a:pPr>
            <a:endParaRPr lang="cs-CZ" sz="2000" b="1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3E211A1-A1AA-EA4A-8394-BB77E77EB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01498"/>
            <a:ext cx="957320" cy="726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842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NOS I. </a:t>
            </a:r>
            <a:br>
              <a:rPr lang="cs-CZ" sz="2800" dirty="0"/>
            </a:br>
            <a:r>
              <a:rPr lang="cs-CZ" sz="2800" dirty="0"/>
              <a:t>komplikace zánětů PND – </a:t>
            </a:r>
            <a:r>
              <a:rPr lang="cs-CZ" sz="2800" dirty="0" err="1"/>
              <a:t>mukokéla</a:t>
            </a:r>
            <a:r>
              <a:rPr lang="cs-CZ" sz="2800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268760"/>
            <a:ext cx="8496944" cy="5589240"/>
          </a:xfrm>
        </p:spPr>
        <p:txBody>
          <a:bodyPr/>
          <a:lstStyle/>
          <a:p>
            <a:r>
              <a:rPr lang="cs-CZ" sz="2000" dirty="0"/>
              <a:t>definice </a:t>
            </a:r>
          </a:p>
          <a:p>
            <a:pPr lvl="1"/>
            <a:r>
              <a:rPr lang="cs-CZ" sz="1600" dirty="0"/>
              <a:t>benigní pomalu rostoucí </a:t>
            </a:r>
            <a:r>
              <a:rPr lang="cs-CZ" sz="1600" dirty="0" err="1"/>
              <a:t>pseudocystický</a:t>
            </a:r>
            <a:r>
              <a:rPr lang="cs-CZ" sz="1600" dirty="0"/>
              <a:t> útvar vznikající ve vedlejší nosní dutině, dochází k expanzi PND a ztenčování její stěny</a:t>
            </a:r>
          </a:p>
          <a:p>
            <a:r>
              <a:rPr lang="cs-CZ" sz="2000" dirty="0"/>
              <a:t>patogeneze</a:t>
            </a:r>
          </a:p>
          <a:p>
            <a:pPr lvl="1"/>
            <a:r>
              <a:rPr lang="cs-CZ" sz="1600" dirty="0"/>
              <a:t>obstrukce vývodu PND</a:t>
            </a:r>
          </a:p>
          <a:p>
            <a:pPr lvl="2"/>
            <a:r>
              <a:rPr lang="cs-CZ" sz="1400" dirty="0"/>
              <a:t>CRS, tumor, trauma, předešlý chirurgický výkon</a:t>
            </a:r>
          </a:p>
          <a:p>
            <a:r>
              <a:rPr lang="cs-CZ" sz="2000" dirty="0"/>
              <a:t>četnost postižení PND: </a:t>
            </a:r>
          </a:p>
          <a:p>
            <a:pPr lvl="1"/>
            <a:r>
              <a:rPr lang="cs-CZ" sz="1600" dirty="0">
                <a:solidFill>
                  <a:srgbClr val="C00000"/>
                </a:solidFill>
              </a:rPr>
              <a:t>frontální 60 - 65% </a:t>
            </a:r>
            <a:r>
              <a:rPr lang="cs-CZ" sz="1600" dirty="0"/>
              <a:t>, etmoidální 20 -30 %, maxilární 10%, klínová dutina 2-3 % </a:t>
            </a:r>
          </a:p>
          <a:p>
            <a:r>
              <a:rPr lang="cs-CZ" sz="2000" dirty="0"/>
              <a:t>příznaky: </a:t>
            </a:r>
          </a:p>
          <a:p>
            <a:pPr lvl="1"/>
            <a:r>
              <a:rPr lang="cs-CZ" sz="1600" dirty="0"/>
              <a:t>nosní obstrukce, bolest hlavy, tváří, očnicové příznaky – </a:t>
            </a:r>
            <a:r>
              <a:rPr lang="cs-CZ" sz="1600" dirty="0">
                <a:solidFill>
                  <a:srgbClr val="C00000"/>
                </a:solidFill>
              </a:rPr>
              <a:t>změna polohy bulbu, </a:t>
            </a:r>
            <a:r>
              <a:rPr lang="cs-CZ" sz="1600" dirty="0"/>
              <a:t>diplopie a zhoršení zraku a dále zevní deformity lebky</a:t>
            </a:r>
          </a:p>
          <a:p>
            <a:r>
              <a:rPr lang="cs-CZ" sz="2000" dirty="0"/>
              <a:t>komplikace: </a:t>
            </a:r>
          </a:p>
          <a:p>
            <a:pPr lvl="1"/>
            <a:r>
              <a:rPr lang="cs-CZ" sz="1600" dirty="0"/>
              <a:t>oční, nitrolební (</a:t>
            </a:r>
            <a:r>
              <a:rPr lang="cs-CZ" sz="1600" dirty="0" err="1"/>
              <a:t>subperiostální</a:t>
            </a:r>
            <a:r>
              <a:rPr lang="cs-CZ" sz="1600" dirty="0"/>
              <a:t> absces), </a:t>
            </a:r>
            <a:r>
              <a:rPr lang="cs-CZ" sz="1600" dirty="0" err="1"/>
              <a:t>pyokéla</a:t>
            </a:r>
            <a:endParaRPr lang="cs-CZ" sz="1600" dirty="0"/>
          </a:p>
          <a:p>
            <a:r>
              <a:rPr lang="cs-CZ" sz="2000" dirty="0"/>
              <a:t>diagnostika: </a:t>
            </a:r>
          </a:p>
          <a:p>
            <a:pPr lvl="1"/>
            <a:r>
              <a:rPr lang="cs-CZ" sz="1600" dirty="0" err="1"/>
              <a:t>rinoendoskopie</a:t>
            </a:r>
            <a:r>
              <a:rPr lang="cs-CZ" sz="1600" dirty="0"/>
              <a:t>, CT ( event. MR)</a:t>
            </a:r>
          </a:p>
          <a:p>
            <a:endParaRPr lang="cs-CZ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AFFB615-C180-D041-9B61-3E8E23977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2960"/>
            <a:ext cx="720080" cy="546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631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NOS I. </a:t>
            </a:r>
            <a:br>
              <a:rPr lang="cs-CZ" sz="2800" dirty="0"/>
            </a:br>
            <a:r>
              <a:rPr lang="cs-CZ" sz="2800" dirty="0"/>
              <a:t>komplikace zánětů PND - </a:t>
            </a:r>
            <a:r>
              <a:rPr lang="cs-CZ" sz="2800" dirty="0" err="1"/>
              <a:t>mukokéla</a:t>
            </a:r>
            <a:r>
              <a:rPr lang="cs-CZ" sz="2800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terapie </a:t>
            </a:r>
          </a:p>
          <a:p>
            <a:pPr lvl="1"/>
            <a:r>
              <a:rPr lang="cs-CZ" sz="1800" dirty="0" err="1"/>
              <a:t>endonazální</a:t>
            </a:r>
            <a:r>
              <a:rPr lang="cs-CZ" sz="1800" dirty="0"/>
              <a:t> výkon </a:t>
            </a:r>
          </a:p>
          <a:p>
            <a:pPr lvl="2"/>
            <a:r>
              <a:rPr lang="cs-CZ" sz="1600" dirty="0"/>
              <a:t>frontální </a:t>
            </a:r>
            <a:r>
              <a:rPr lang="cs-CZ" sz="1600" dirty="0" err="1"/>
              <a:t>sinotomie</a:t>
            </a:r>
            <a:r>
              <a:rPr lang="cs-CZ" sz="1600" dirty="0"/>
              <a:t>, </a:t>
            </a:r>
            <a:r>
              <a:rPr lang="cs-CZ" sz="1600" dirty="0" err="1"/>
              <a:t>etmoidektomie</a:t>
            </a:r>
            <a:r>
              <a:rPr lang="cs-CZ" sz="1600" dirty="0"/>
              <a:t>, </a:t>
            </a:r>
            <a:r>
              <a:rPr lang="cs-CZ" sz="1600" dirty="0" err="1"/>
              <a:t>supraturbinální</a:t>
            </a:r>
            <a:r>
              <a:rPr lang="cs-CZ" sz="1600" dirty="0"/>
              <a:t> </a:t>
            </a:r>
            <a:r>
              <a:rPr lang="cs-CZ" sz="1600" dirty="0" err="1"/>
              <a:t>antrostomie</a:t>
            </a:r>
            <a:r>
              <a:rPr lang="cs-CZ" sz="1600" dirty="0"/>
              <a:t>, </a:t>
            </a:r>
            <a:r>
              <a:rPr lang="cs-CZ" sz="1600" dirty="0" err="1"/>
              <a:t>sfenoidotomie</a:t>
            </a:r>
            <a:endParaRPr lang="cs-CZ" sz="1600" dirty="0"/>
          </a:p>
          <a:p>
            <a:pPr lvl="1"/>
            <a:r>
              <a:rPr lang="cs-CZ" sz="1800" dirty="0"/>
              <a:t>zevní výkon:  </a:t>
            </a:r>
          </a:p>
          <a:p>
            <a:pPr lvl="2"/>
            <a:r>
              <a:rPr lang="cs-CZ" sz="1600" dirty="0"/>
              <a:t>frontální dutina:  </a:t>
            </a:r>
          </a:p>
          <a:p>
            <a:pPr lvl="3"/>
            <a:r>
              <a:rPr lang="cs-CZ" sz="1400" dirty="0"/>
              <a:t>přístup dle </a:t>
            </a:r>
            <a:r>
              <a:rPr lang="cs-CZ" sz="1400" dirty="0" err="1"/>
              <a:t>Jansen</a:t>
            </a:r>
            <a:r>
              <a:rPr lang="cs-CZ" sz="1400" dirty="0"/>
              <a:t> – Rittera (Kiliana, </a:t>
            </a:r>
            <a:r>
              <a:rPr lang="cs-CZ" sz="1400" dirty="0" err="1"/>
              <a:t>Riedela</a:t>
            </a:r>
            <a:r>
              <a:rPr lang="cs-CZ" sz="1400" dirty="0"/>
              <a:t>)</a:t>
            </a:r>
          </a:p>
          <a:p>
            <a:pPr lvl="3"/>
            <a:r>
              <a:rPr lang="cs-CZ" sz="1400" dirty="0"/>
              <a:t>osteoplastický přístup</a:t>
            </a:r>
          </a:p>
          <a:p>
            <a:pPr lvl="2"/>
            <a:r>
              <a:rPr lang="cs-CZ" sz="1600" dirty="0"/>
              <a:t>maxilární dutina: </a:t>
            </a:r>
          </a:p>
          <a:p>
            <a:pPr lvl="3"/>
            <a:r>
              <a:rPr lang="cs-CZ" sz="1400" dirty="0"/>
              <a:t>maxilární </a:t>
            </a:r>
            <a:r>
              <a:rPr lang="cs-CZ" sz="1400" dirty="0" err="1"/>
              <a:t>sinotomie</a:t>
            </a:r>
            <a:r>
              <a:rPr lang="cs-CZ" sz="1400" dirty="0"/>
              <a:t>  - operace dle </a:t>
            </a:r>
            <a:r>
              <a:rPr lang="cs-CZ" sz="1400" dirty="0" err="1"/>
              <a:t>Caldwell</a:t>
            </a:r>
            <a:r>
              <a:rPr lang="cs-CZ" sz="1400" dirty="0"/>
              <a:t> – </a:t>
            </a:r>
            <a:r>
              <a:rPr lang="cs-CZ" sz="1400" dirty="0" err="1"/>
              <a:t>Luca</a:t>
            </a:r>
            <a:endParaRPr lang="cs-CZ" sz="1400" dirty="0"/>
          </a:p>
          <a:p>
            <a:pPr lvl="2"/>
            <a:r>
              <a:rPr lang="cs-CZ" sz="1600" dirty="0"/>
              <a:t>čichové dutiny: </a:t>
            </a:r>
          </a:p>
          <a:p>
            <a:pPr lvl="3"/>
            <a:r>
              <a:rPr lang="cs-CZ" sz="1400" dirty="0"/>
              <a:t>zevní </a:t>
            </a:r>
            <a:r>
              <a:rPr lang="cs-CZ" sz="1400" dirty="0" err="1"/>
              <a:t>etmoidektomie</a:t>
            </a:r>
            <a:endParaRPr lang="cs-CZ" sz="1400" dirty="0"/>
          </a:p>
          <a:p>
            <a:pPr lvl="1"/>
            <a:r>
              <a:rPr lang="cs-CZ" sz="1800" dirty="0"/>
              <a:t>kombinovaný přístup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4ED032D-1322-3947-8968-DD2132A2F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2960"/>
            <a:ext cx="720080" cy="546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949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NOS I.</a:t>
            </a:r>
            <a:r>
              <a:rPr lang="cs-CZ" sz="2800" dirty="0"/>
              <a:t> </a:t>
            </a:r>
            <a:br>
              <a:rPr lang="cs-CZ" sz="2800" dirty="0"/>
            </a:br>
            <a:r>
              <a:rPr lang="cs-CZ" sz="2800" dirty="0"/>
              <a:t>komplikace zánětů PND - </a:t>
            </a:r>
            <a:r>
              <a:rPr lang="cs-CZ" sz="2800" dirty="0" err="1"/>
              <a:t>mukokéla</a:t>
            </a:r>
            <a:r>
              <a:rPr lang="cs-CZ" sz="2800" dirty="0"/>
              <a:t> 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13" y="1988840"/>
            <a:ext cx="3560373" cy="3999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470" y="1988840"/>
            <a:ext cx="4035902" cy="4029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69398" y="6032321"/>
            <a:ext cx="36004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 Fotoarchiv KOCHHK FN u sv. Anny a LF MU 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887217" y="6032321"/>
            <a:ext cx="36724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 Fotoarchiv KOCHHK FN u sv. Anny a LF MU </a:t>
            </a:r>
          </a:p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74690" y="1340150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mukokéla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čichových sklípků vlevo s penetrací do očnice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D2EDC975-EBDA-DC4A-B13C-8865A3093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2960"/>
            <a:ext cx="720080" cy="546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749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NOS I.</a:t>
            </a:r>
            <a:br>
              <a:rPr lang="cs-CZ" sz="2800" dirty="0"/>
            </a:br>
            <a:r>
              <a:rPr lang="cs-CZ" sz="2800" dirty="0"/>
              <a:t>komplikace zánětů PND - </a:t>
            </a:r>
            <a:r>
              <a:rPr lang="cs-CZ" sz="2800" dirty="0" err="1"/>
              <a:t>mukokéla</a:t>
            </a:r>
            <a:r>
              <a:rPr lang="cs-CZ" sz="2800" dirty="0"/>
              <a:t> </a:t>
            </a: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17" y="2126857"/>
            <a:ext cx="3001295" cy="399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872" y="2103444"/>
            <a:ext cx="3641576" cy="406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077072"/>
            <a:ext cx="384175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704" y="4028682"/>
            <a:ext cx="384175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039601"/>
            <a:ext cx="311150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91480" y="6184181"/>
            <a:ext cx="40324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 Fotoarchiv KOCHHK FN u sv. Anny a LF MU </a:t>
            </a:r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5111552" y="6184181"/>
            <a:ext cx="4032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 Fotoarchiv KOCHHK FN u sv. Anny a LF MU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82061" y="1510419"/>
            <a:ext cx="792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mukokéla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frontální dutiny s deformací zevního skeletu lebky 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7AF49618-9450-3A45-998E-30D657994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264" y="110852"/>
            <a:ext cx="720080" cy="546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906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NOS I.</a:t>
            </a:r>
            <a:br>
              <a:rPr lang="cs-CZ" sz="2800" dirty="0"/>
            </a:br>
            <a:r>
              <a:rPr lang="cs-CZ" sz="2800" dirty="0"/>
              <a:t>komplikace zánětů PND - </a:t>
            </a:r>
            <a:r>
              <a:rPr lang="cs-CZ" sz="2800" dirty="0" err="1"/>
              <a:t>mukokéla</a:t>
            </a:r>
            <a:r>
              <a:rPr lang="cs-CZ" sz="2800" dirty="0"/>
              <a:t> 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2141474"/>
            <a:ext cx="7704856" cy="4126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982295" y="2150147"/>
            <a:ext cx="504056" cy="5040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126" y="4293096"/>
            <a:ext cx="530225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615" y="2147403"/>
            <a:ext cx="600235" cy="600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918" y="4293096"/>
            <a:ext cx="530225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699792" y="6441417"/>
            <a:ext cx="37444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 Fotoarchiv KOCHHK FN u sv. Anny a LF MU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39552" y="1196752"/>
            <a:ext cx="7994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mukokéla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pravé frontální dutiny s destrukcí přední, zadní a dolní stěny, se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subperiostálním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abscesem  </a:t>
            </a:r>
          </a:p>
        </p:txBody>
      </p:sp>
      <p:sp>
        <p:nvSpPr>
          <p:cNvPr id="6" name="Šipka doprava 5"/>
          <p:cNvSpPr/>
          <p:nvPr/>
        </p:nvSpPr>
        <p:spPr>
          <a:xfrm rot="10307392">
            <a:off x="6379900" y="2675630"/>
            <a:ext cx="504056" cy="14401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23A15616-38D5-9B4C-97D6-BAD83BECC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2960"/>
            <a:ext cx="720080" cy="546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428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NOS I. </a:t>
            </a:r>
            <a:br>
              <a:rPr lang="cs-CZ" sz="2800" dirty="0"/>
            </a:br>
            <a:r>
              <a:rPr lang="cs-CZ" sz="2800" dirty="0"/>
              <a:t>komplikace zánětů PND - </a:t>
            </a:r>
            <a:r>
              <a:rPr lang="cs-CZ" sz="2800" dirty="0" err="1"/>
              <a:t>mukokéla</a:t>
            </a:r>
            <a:r>
              <a:rPr lang="cs-CZ" sz="2800" dirty="0"/>
              <a:t> </a:t>
            </a:r>
            <a:endParaRPr lang="cs-CZ" sz="2800" dirty="0">
              <a:solidFill>
                <a:srgbClr val="00B05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76872"/>
            <a:ext cx="4038600" cy="3027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76872"/>
            <a:ext cx="4035902" cy="302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741948" y="5460509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 Fotoarchiv KOCHHK FN u sv. Anny a LF MU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67544" y="1412776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zevní přístup k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subperiostálnímu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abscesu frontální krajiny, kombinovaný přístup 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ACA8E262-72DA-9942-BD0A-41EB37BAF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2960"/>
            <a:ext cx="720080" cy="546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256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2123728" y="188640"/>
            <a:ext cx="7020272" cy="936104"/>
          </a:xfrm>
        </p:spPr>
        <p:txBody>
          <a:bodyPr/>
          <a:lstStyle/>
          <a:p>
            <a:r>
              <a:rPr lang="en-GB" sz="2800" dirty="0"/>
              <a:t>NOS I.</a:t>
            </a:r>
            <a:br>
              <a:rPr lang="en-GB" sz="2800" dirty="0"/>
            </a:br>
            <a:r>
              <a:rPr lang="cs-CZ" sz="2800" dirty="0"/>
              <a:t>orbitální komplikace zánětů PND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79512" y="1268760"/>
            <a:ext cx="8784976" cy="5328592"/>
          </a:xfrm>
        </p:spPr>
        <p:txBody>
          <a:bodyPr/>
          <a:lstStyle/>
          <a:p>
            <a:pPr>
              <a:buClr>
                <a:srgbClr val="FF0000"/>
              </a:buClr>
              <a:defRPr/>
            </a:pPr>
            <a:r>
              <a:rPr lang="cs-CZ" sz="2000" dirty="0">
                <a:solidFill>
                  <a:srgbClr val="C00000"/>
                </a:solidFill>
              </a:rPr>
              <a:t>zánět</a:t>
            </a:r>
          </a:p>
          <a:p>
            <a:pPr lvl="1">
              <a:buClr>
                <a:srgbClr val="FF0000"/>
              </a:buClr>
              <a:defRPr/>
            </a:pPr>
            <a:r>
              <a:rPr lang="cs-CZ" sz="1800" dirty="0"/>
              <a:t>85 % infekcí </a:t>
            </a:r>
            <a:r>
              <a:rPr lang="cs-CZ" sz="1800" dirty="0" err="1">
                <a:solidFill>
                  <a:srgbClr val="C00000"/>
                </a:solidFill>
              </a:rPr>
              <a:t>sinogenního</a:t>
            </a:r>
            <a:r>
              <a:rPr lang="cs-CZ" sz="1800" dirty="0">
                <a:solidFill>
                  <a:srgbClr val="C00000"/>
                </a:solidFill>
              </a:rPr>
              <a:t> původu </a:t>
            </a:r>
          </a:p>
          <a:p>
            <a:pPr lvl="1">
              <a:buClr>
                <a:srgbClr val="FF0000"/>
              </a:buClr>
              <a:defRPr/>
            </a:pPr>
            <a:r>
              <a:rPr lang="cs-CZ" sz="1800" dirty="0"/>
              <a:t>nejčastěji </a:t>
            </a:r>
            <a:r>
              <a:rPr lang="cs-CZ" sz="1800" dirty="0">
                <a:solidFill>
                  <a:srgbClr val="C00000"/>
                </a:solidFill>
              </a:rPr>
              <a:t>z </a:t>
            </a:r>
            <a:r>
              <a:rPr lang="cs-CZ" sz="1800" dirty="0" err="1">
                <a:solidFill>
                  <a:srgbClr val="C00000"/>
                </a:solidFill>
              </a:rPr>
              <a:t>ethmoidálních</a:t>
            </a:r>
            <a:r>
              <a:rPr lang="cs-CZ" sz="1800" dirty="0">
                <a:solidFill>
                  <a:srgbClr val="C00000"/>
                </a:solidFill>
              </a:rPr>
              <a:t> </a:t>
            </a:r>
            <a:r>
              <a:rPr lang="cs-CZ" sz="1800" dirty="0"/>
              <a:t>sklípků</a:t>
            </a:r>
          </a:p>
          <a:p>
            <a:pPr lvl="1">
              <a:buClr>
                <a:srgbClr val="FF0000"/>
              </a:buClr>
              <a:defRPr/>
            </a:pPr>
            <a:r>
              <a:rPr lang="cs-CZ" sz="1800" dirty="0"/>
              <a:t>šíření infekce</a:t>
            </a:r>
          </a:p>
          <a:p>
            <a:pPr lvl="2">
              <a:buClr>
                <a:srgbClr val="FF0000"/>
              </a:buClr>
              <a:defRPr/>
            </a:pPr>
            <a:r>
              <a:rPr lang="cs-CZ" sz="1600" dirty="0"/>
              <a:t>přes přirozené kostní dehiscence, otvory, </a:t>
            </a:r>
            <a:r>
              <a:rPr lang="cs-CZ" sz="1600" dirty="0" err="1"/>
              <a:t>osteolýzou</a:t>
            </a:r>
            <a:r>
              <a:rPr lang="cs-CZ" sz="1600" dirty="0"/>
              <a:t> kosti, retrográdní tromboflebitidou</a:t>
            </a:r>
          </a:p>
          <a:p>
            <a:pPr lvl="1">
              <a:buClr>
                <a:srgbClr val="FF0000"/>
              </a:buClr>
              <a:defRPr/>
            </a:pPr>
            <a:r>
              <a:rPr lang="cs-CZ" sz="1800" dirty="0"/>
              <a:t>diagnostika </a:t>
            </a:r>
          </a:p>
          <a:p>
            <a:pPr lvl="2">
              <a:buClr>
                <a:srgbClr val="FF0000"/>
              </a:buClr>
              <a:defRPr/>
            </a:pPr>
            <a:r>
              <a:rPr lang="cs-CZ" sz="1600" dirty="0"/>
              <a:t>klinické vyšetření: </a:t>
            </a:r>
          </a:p>
          <a:p>
            <a:pPr lvl="3">
              <a:buClr>
                <a:srgbClr val="FF0000"/>
              </a:buClr>
              <a:defRPr/>
            </a:pPr>
            <a:r>
              <a:rPr lang="cs-CZ" sz="1400" dirty="0" err="1"/>
              <a:t>rinoendoskopie</a:t>
            </a:r>
            <a:r>
              <a:rPr lang="cs-CZ" sz="1400" dirty="0"/>
              <a:t> k vyloučení infekčního fokusu v dutině nosní a PND</a:t>
            </a:r>
          </a:p>
          <a:p>
            <a:pPr lvl="3">
              <a:buClr>
                <a:srgbClr val="FF0000"/>
              </a:buClr>
              <a:defRPr/>
            </a:pPr>
            <a:r>
              <a:rPr lang="cs-CZ" sz="1400" dirty="0"/>
              <a:t>vyšetření očí – otok víček, zarudnutí víček, pohyblivost očních bulbů, </a:t>
            </a:r>
            <a:r>
              <a:rPr lang="cs-CZ" sz="1400" dirty="0" err="1"/>
              <a:t>protruze</a:t>
            </a:r>
            <a:r>
              <a:rPr lang="cs-CZ" sz="1400" dirty="0"/>
              <a:t> bulbu, </a:t>
            </a:r>
            <a:r>
              <a:rPr lang="cs-CZ" sz="1400" dirty="0" err="1"/>
              <a:t>chemóza</a:t>
            </a:r>
            <a:r>
              <a:rPr lang="cs-CZ" sz="1400" dirty="0"/>
              <a:t> spojivky, diplopie, zhoršený </a:t>
            </a:r>
            <a:r>
              <a:rPr lang="cs-CZ" sz="1400" dirty="0" err="1"/>
              <a:t>vizus</a:t>
            </a:r>
            <a:r>
              <a:rPr lang="cs-CZ" sz="1400" dirty="0"/>
              <a:t>   </a:t>
            </a:r>
          </a:p>
          <a:p>
            <a:pPr lvl="2">
              <a:buClr>
                <a:srgbClr val="FF0000"/>
              </a:buClr>
              <a:defRPr/>
            </a:pPr>
            <a:r>
              <a:rPr lang="cs-CZ" sz="1600" dirty="0"/>
              <a:t>zobrazovací metody:  </a:t>
            </a:r>
          </a:p>
          <a:p>
            <a:pPr lvl="3">
              <a:buClr>
                <a:srgbClr val="FF0000"/>
              </a:buClr>
              <a:defRPr/>
            </a:pPr>
            <a:r>
              <a:rPr lang="cs-CZ" sz="1400" dirty="0"/>
              <a:t>CT orbit a PND s kontrastem nebo MRI s kontrastem (lépe zobrazí zánětlivý </a:t>
            </a:r>
            <a:r>
              <a:rPr lang="cs-CZ" sz="1400" dirty="0" err="1"/>
              <a:t>prosak</a:t>
            </a:r>
            <a:r>
              <a:rPr lang="cs-CZ" sz="1400" dirty="0"/>
              <a:t> a případný absces )</a:t>
            </a:r>
          </a:p>
          <a:p>
            <a:pPr lvl="2">
              <a:buClr>
                <a:srgbClr val="FF0000"/>
              </a:buClr>
              <a:defRPr/>
            </a:pPr>
            <a:r>
              <a:rPr lang="cs-CZ" sz="1600" dirty="0"/>
              <a:t>oční vyšetření :</a:t>
            </a:r>
            <a:r>
              <a:rPr lang="en-GB" sz="1600" dirty="0"/>
              <a:t> </a:t>
            </a:r>
          </a:p>
          <a:p>
            <a:pPr lvl="3">
              <a:buClr>
                <a:srgbClr val="FF0000"/>
              </a:buClr>
              <a:defRPr/>
            </a:pPr>
            <a:r>
              <a:rPr lang="en-GB" sz="1400" dirty="0" err="1"/>
              <a:t>exo</a:t>
            </a:r>
            <a:r>
              <a:rPr lang="cs-CZ" sz="1400" dirty="0"/>
              <a:t>ft</a:t>
            </a:r>
            <a:r>
              <a:rPr lang="en-GB" sz="1400" dirty="0" err="1"/>
              <a:t>almometrie</a:t>
            </a:r>
            <a:r>
              <a:rPr lang="en-GB" sz="1400" dirty="0"/>
              <a:t> (</a:t>
            </a:r>
            <a:r>
              <a:rPr lang="en-GB" sz="1400" dirty="0" err="1"/>
              <a:t>Hertelův</a:t>
            </a:r>
            <a:r>
              <a:rPr lang="en-GB" sz="1400" dirty="0"/>
              <a:t> test), </a:t>
            </a:r>
            <a:r>
              <a:rPr lang="en-GB" sz="1400" dirty="0" err="1"/>
              <a:t>diplopie</a:t>
            </a:r>
            <a:r>
              <a:rPr lang="en-GB" sz="1400" dirty="0"/>
              <a:t> (</a:t>
            </a:r>
            <a:r>
              <a:rPr lang="en-GB" sz="1400" dirty="0" err="1"/>
              <a:t>Hessovo</a:t>
            </a:r>
            <a:r>
              <a:rPr lang="en-GB" sz="1400" dirty="0"/>
              <a:t> </a:t>
            </a:r>
            <a:r>
              <a:rPr lang="en-GB" sz="1400" dirty="0" err="1"/>
              <a:t>plátno</a:t>
            </a:r>
            <a:r>
              <a:rPr lang="en-GB" sz="1400" dirty="0"/>
              <a:t>)</a:t>
            </a:r>
          </a:p>
          <a:p>
            <a:endParaRPr lang="cs-CZ" sz="20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605E736-FBA6-E04E-811D-B33DE2101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2960"/>
            <a:ext cx="887954" cy="67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470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63E162-275B-F945-A85C-F644D07C5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</a:t>
            </a:r>
            <a:br>
              <a:rPr lang="cs-CZ" sz="2800" dirty="0"/>
            </a:br>
            <a:r>
              <a:rPr lang="cs-CZ" sz="2800" dirty="0"/>
              <a:t>klinická anatomie nosu a PND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46E8464-5EEB-EF4B-B3F6-EA7A4A60C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5445224"/>
          </a:xfrm>
        </p:spPr>
        <p:txBody>
          <a:bodyPr/>
          <a:lstStyle/>
          <a:p>
            <a:r>
              <a:rPr lang="cs-CZ" sz="2000" dirty="0"/>
              <a:t>nosní předsíň (vestibulum </a:t>
            </a:r>
            <a:r>
              <a:rPr lang="cs-CZ" sz="2000" dirty="0" err="1"/>
              <a:t>nasi</a:t>
            </a:r>
            <a:r>
              <a:rPr lang="cs-CZ" sz="2000" dirty="0"/>
              <a:t>)</a:t>
            </a:r>
          </a:p>
          <a:p>
            <a:pPr lvl="2">
              <a:buFontTx/>
              <a:buChar char="-"/>
            </a:pPr>
            <a:r>
              <a:rPr lang="cs-CZ" sz="1600" dirty="0"/>
              <a:t>ohraničení :</a:t>
            </a:r>
          </a:p>
          <a:p>
            <a:pPr lvl="3">
              <a:buFontTx/>
              <a:buChar char="-"/>
            </a:pPr>
            <a:r>
              <a:rPr lang="cs-CZ" sz="1400" dirty="0"/>
              <a:t>ventrální - nozdry </a:t>
            </a:r>
          </a:p>
          <a:p>
            <a:pPr lvl="3">
              <a:buFontTx/>
              <a:buChar char="-"/>
            </a:pPr>
            <a:r>
              <a:rPr lang="cs-CZ" sz="1400" dirty="0"/>
              <a:t>laterální  ( skelet) -  křídlové chrupavky</a:t>
            </a:r>
          </a:p>
          <a:p>
            <a:pPr lvl="3">
              <a:buFontTx/>
              <a:buChar char="-"/>
            </a:pPr>
            <a:r>
              <a:rPr lang="cs-CZ" sz="1400" dirty="0"/>
              <a:t>dorzální - nosní chlopeň</a:t>
            </a:r>
          </a:p>
          <a:p>
            <a:r>
              <a:rPr lang="cs-CZ" sz="2000" dirty="0"/>
              <a:t>nosní dutina </a:t>
            </a:r>
          </a:p>
          <a:p>
            <a:pPr lvl="1">
              <a:buFontTx/>
              <a:buChar char="-"/>
            </a:pPr>
            <a:r>
              <a:rPr lang="cs-CZ" sz="1600" dirty="0">
                <a:solidFill>
                  <a:srgbClr val="C00000"/>
                </a:solidFill>
              </a:rPr>
              <a:t>nosní chlopeň </a:t>
            </a:r>
          </a:p>
          <a:p>
            <a:pPr lvl="2">
              <a:buFontTx/>
              <a:buChar char="-"/>
            </a:pPr>
            <a:r>
              <a:rPr lang="cs-CZ" sz="1400" dirty="0"/>
              <a:t>nejužší oblast v dutině nosní  </a:t>
            </a:r>
          </a:p>
          <a:p>
            <a:pPr lvl="2">
              <a:buFontTx/>
              <a:buChar char="-"/>
            </a:pPr>
            <a:r>
              <a:rPr lang="cs-CZ" sz="1400" dirty="0"/>
              <a:t>mezi septální chrupavkou a l</a:t>
            </a:r>
          </a:p>
          <a:p>
            <a:pPr marL="914400" lvl="2" indent="0">
              <a:buNone/>
            </a:pPr>
            <a:r>
              <a:rPr lang="cs-CZ" sz="1400" dirty="0"/>
              <a:t>      laterálními chrupavkami</a:t>
            </a:r>
          </a:p>
          <a:p>
            <a:pPr lvl="1">
              <a:buFontTx/>
              <a:buChar char="-"/>
            </a:pPr>
            <a:r>
              <a:rPr lang="cs-CZ" sz="1600" dirty="0">
                <a:solidFill>
                  <a:srgbClr val="C00000"/>
                </a:solidFill>
              </a:rPr>
              <a:t>dolní, střední, horní nosní skořepa </a:t>
            </a:r>
            <a:r>
              <a:rPr lang="cs-CZ" sz="1200" dirty="0"/>
              <a:t>(viz níže)</a:t>
            </a:r>
          </a:p>
          <a:p>
            <a:pPr lvl="1">
              <a:buFontTx/>
              <a:buChar char="-"/>
            </a:pPr>
            <a:r>
              <a:rPr lang="cs-CZ" sz="1600" dirty="0">
                <a:solidFill>
                  <a:srgbClr val="C00000"/>
                </a:solidFill>
              </a:rPr>
              <a:t>dolní, střední, horní nosní průduch </a:t>
            </a:r>
            <a:r>
              <a:rPr lang="cs-CZ" sz="1200" dirty="0"/>
              <a:t>(viz níže)</a:t>
            </a:r>
          </a:p>
          <a:p>
            <a:pPr lvl="1">
              <a:buFontTx/>
              <a:buChar char="-"/>
            </a:pPr>
            <a:r>
              <a:rPr lang="cs-CZ" sz="1600" dirty="0">
                <a:solidFill>
                  <a:srgbClr val="C00000"/>
                </a:solidFill>
              </a:rPr>
              <a:t>společný nosní průduch</a:t>
            </a:r>
          </a:p>
          <a:p>
            <a:pPr lvl="2">
              <a:buFontTx/>
              <a:buChar char="-"/>
            </a:pPr>
            <a:r>
              <a:rPr lang="cs-CZ" sz="1400" dirty="0"/>
              <a:t>ohraničení :</a:t>
            </a:r>
          </a:p>
          <a:p>
            <a:pPr lvl="3">
              <a:buFontTx/>
              <a:buChar char="-"/>
            </a:pPr>
            <a:r>
              <a:rPr lang="cs-CZ" sz="1400" dirty="0"/>
              <a:t>mediálně - nosní septum </a:t>
            </a:r>
          </a:p>
          <a:p>
            <a:pPr lvl="3">
              <a:buFontTx/>
              <a:buChar char="-"/>
            </a:pPr>
            <a:r>
              <a:rPr lang="cs-CZ" sz="1400" dirty="0"/>
              <a:t>laterálně - mediální část nosních skořep</a:t>
            </a:r>
          </a:p>
          <a:p>
            <a:endParaRPr lang="cs-CZ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D82741F-1657-4B43-A3A9-DFBD44440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0602"/>
            <a:ext cx="1149926" cy="872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2">
            <a:extLst>
              <a:ext uri="{FF2B5EF4-FFF2-40B4-BE49-F238E27FC236}">
                <a16:creationId xmlns:a16="http://schemas.microsoft.com/office/drawing/2014/main" id="{89B5308B-DEB7-F74A-B6A6-32F9DD543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852936"/>
            <a:ext cx="4082262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" name="TextovéPole 69">
            <a:extLst>
              <a:ext uri="{FF2B5EF4-FFF2-40B4-BE49-F238E27FC236}">
                <a16:creationId xmlns:a16="http://schemas.microsoft.com/office/drawing/2014/main" id="{DBABBD12-835F-C24B-9E56-E6DF7324ABA1}"/>
              </a:ext>
            </a:extLst>
          </p:cNvPr>
          <p:cNvSpPr txBox="1"/>
          <p:nvPr/>
        </p:nvSpPr>
        <p:spPr>
          <a:xfrm>
            <a:off x="5292080" y="6468459"/>
            <a:ext cx="3456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[online cit.  4.4.2020</a:t>
            </a:r>
            <a:r>
              <a:rPr lang="en-GB" sz="1200" i="1" dirty="0"/>
              <a:t>] http</a:t>
            </a:r>
            <a:r>
              <a:rPr lang="cs-CZ" sz="1200" i="1" dirty="0"/>
              <a:t>//answers.com</a:t>
            </a:r>
          </a:p>
        </p:txBody>
      </p:sp>
    </p:spTree>
    <p:extLst>
      <p:ext uri="{BB962C8B-B14F-4D97-AF65-F5344CB8AC3E}">
        <p14:creationId xmlns:p14="http://schemas.microsoft.com/office/powerpoint/2010/main" val="219443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51720" y="188640"/>
            <a:ext cx="7092280" cy="936104"/>
          </a:xfrm>
        </p:spPr>
        <p:txBody>
          <a:bodyPr/>
          <a:lstStyle/>
          <a:p>
            <a:r>
              <a:rPr lang="en-GB" sz="2800" dirty="0"/>
              <a:t>NOS I.</a:t>
            </a:r>
            <a:br>
              <a:rPr lang="en-GB" sz="2800" dirty="0"/>
            </a:br>
            <a:r>
              <a:rPr lang="cs-CZ" sz="2800" dirty="0"/>
              <a:t>orbitální komplikace zánětů PND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340768"/>
            <a:ext cx="9036496" cy="5400600"/>
          </a:xfrm>
        </p:spPr>
        <p:txBody>
          <a:bodyPr/>
          <a:lstStyle/>
          <a:p>
            <a:r>
              <a:rPr lang="cs-CZ" sz="2000" dirty="0" err="1">
                <a:solidFill>
                  <a:srgbClr val="C00000"/>
                </a:solidFill>
              </a:rPr>
              <a:t>preseptální</a:t>
            </a:r>
            <a:r>
              <a:rPr lang="cs-CZ" sz="2000" dirty="0">
                <a:solidFill>
                  <a:srgbClr val="C00000"/>
                </a:solidFill>
              </a:rPr>
              <a:t> </a:t>
            </a:r>
            <a:r>
              <a:rPr lang="cs-CZ" sz="2000" dirty="0" err="1">
                <a:solidFill>
                  <a:srgbClr val="C00000"/>
                </a:solidFill>
              </a:rPr>
              <a:t>orbitocelulitida</a:t>
            </a:r>
            <a:r>
              <a:rPr lang="cs-CZ" sz="2000" dirty="0">
                <a:solidFill>
                  <a:srgbClr val="C00000"/>
                </a:solidFill>
              </a:rPr>
              <a:t> </a:t>
            </a:r>
          </a:p>
          <a:p>
            <a:pPr lvl="1"/>
            <a:r>
              <a:rPr lang="cs-CZ" sz="1400" dirty="0"/>
              <a:t>přestup infekce mezi laminu </a:t>
            </a:r>
            <a:r>
              <a:rPr lang="cs-CZ" sz="1400" dirty="0" err="1"/>
              <a:t>papyraceu</a:t>
            </a:r>
            <a:r>
              <a:rPr lang="cs-CZ" sz="1400" dirty="0"/>
              <a:t> a </a:t>
            </a:r>
            <a:r>
              <a:rPr lang="cs-CZ" sz="1400" dirty="0" err="1"/>
              <a:t>periorbitu</a:t>
            </a:r>
            <a:r>
              <a:rPr lang="cs-CZ" sz="1400" dirty="0"/>
              <a:t> – </a:t>
            </a:r>
            <a:r>
              <a:rPr lang="cs-CZ" sz="1400" dirty="0" err="1"/>
              <a:t>preseptální</a:t>
            </a:r>
            <a:r>
              <a:rPr lang="cs-CZ" sz="1400" dirty="0"/>
              <a:t> prostor</a:t>
            </a:r>
          </a:p>
          <a:p>
            <a:pPr lvl="1"/>
            <a:r>
              <a:rPr lang="cs-CZ" sz="1400" dirty="0"/>
              <a:t>otok víček, hybnost bulbů i zrak v normě</a:t>
            </a:r>
          </a:p>
          <a:p>
            <a:r>
              <a:rPr lang="cs-CZ" sz="2000" dirty="0">
                <a:solidFill>
                  <a:srgbClr val="C00000"/>
                </a:solidFill>
              </a:rPr>
              <a:t>orbitální celulitida</a:t>
            </a:r>
          </a:p>
          <a:p>
            <a:pPr lvl="1"/>
            <a:r>
              <a:rPr lang="cs-CZ" sz="1400" dirty="0"/>
              <a:t>infekce prostupuje přes </a:t>
            </a:r>
            <a:r>
              <a:rPr lang="cs-CZ" sz="1400" dirty="0" err="1"/>
              <a:t>periorbitu</a:t>
            </a:r>
            <a:r>
              <a:rPr lang="cs-CZ" sz="1400" dirty="0"/>
              <a:t> s postižením okohybných svalů a měkkých tkání orbity</a:t>
            </a:r>
          </a:p>
          <a:p>
            <a:pPr lvl="1"/>
            <a:r>
              <a:rPr lang="cs-CZ" sz="1400" dirty="0"/>
              <a:t>může dojít k postižení hybnosti bulbů s  diplopií, </a:t>
            </a:r>
            <a:r>
              <a:rPr lang="cs-CZ" sz="1400" dirty="0" err="1"/>
              <a:t>chemóza</a:t>
            </a:r>
            <a:r>
              <a:rPr lang="cs-CZ" sz="1400" dirty="0"/>
              <a:t> spojivky</a:t>
            </a:r>
          </a:p>
          <a:p>
            <a:r>
              <a:rPr lang="cs-CZ" sz="2000" dirty="0" err="1">
                <a:solidFill>
                  <a:srgbClr val="C00000"/>
                </a:solidFill>
              </a:rPr>
              <a:t>subperiostální</a:t>
            </a:r>
            <a:r>
              <a:rPr lang="cs-CZ" sz="2000" dirty="0">
                <a:solidFill>
                  <a:srgbClr val="C00000"/>
                </a:solidFill>
              </a:rPr>
              <a:t> absces</a:t>
            </a:r>
          </a:p>
          <a:p>
            <a:pPr lvl="1"/>
            <a:r>
              <a:rPr lang="cs-CZ" sz="1400" dirty="0"/>
              <a:t>absces mezi kostěnou stěnou očnice a </a:t>
            </a:r>
            <a:r>
              <a:rPr lang="cs-CZ" sz="1400" dirty="0" err="1"/>
              <a:t>periorbitou</a:t>
            </a:r>
            <a:r>
              <a:rPr lang="cs-CZ" sz="1400" dirty="0"/>
              <a:t> </a:t>
            </a:r>
          </a:p>
          <a:p>
            <a:pPr lvl="1"/>
            <a:r>
              <a:rPr lang="cs-CZ" sz="1400" dirty="0"/>
              <a:t>hybnost bulbu i zrak v normě, dislokace bulbu </a:t>
            </a:r>
            <a:r>
              <a:rPr lang="cs-CZ" sz="1400" dirty="0" err="1"/>
              <a:t>laterokaudálně</a:t>
            </a:r>
            <a:r>
              <a:rPr lang="cs-CZ" sz="1400" dirty="0"/>
              <a:t>, </a:t>
            </a:r>
            <a:r>
              <a:rPr lang="cs-CZ" sz="1400" dirty="0" err="1"/>
              <a:t>chemóza</a:t>
            </a:r>
            <a:r>
              <a:rPr lang="cs-CZ" sz="1400" dirty="0"/>
              <a:t> spojivky</a:t>
            </a:r>
          </a:p>
          <a:p>
            <a:r>
              <a:rPr lang="cs-CZ" sz="2000" dirty="0">
                <a:solidFill>
                  <a:srgbClr val="C00000"/>
                </a:solidFill>
              </a:rPr>
              <a:t>orbitální absces</a:t>
            </a:r>
          </a:p>
          <a:p>
            <a:pPr lvl="1"/>
            <a:r>
              <a:rPr lang="cs-CZ" sz="1400" dirty="0"/>
              <a:t>ložisko hnisu v očnici, </a:t>
            </a:r>
            <a:r>
              <a:rPr lang="cs-CZ" sz="1400" dirty="0" err="1"/>
              <a:t>intakonálně</a:t>
            </a:r>
            <a:r>
              <a:rPr lang="cs-CZ" sz="1400" dirty="0"/>
              <a:t> , či </a:t>
            </a:r>
            <a:r>
              <a:rPr lang="cs-CZ" sz="1400" dirty="0" err="1"/>
              <a:t>extrakonálně</a:t>
            </a:r>
            <a:endParaRPr lang="cs-CZ" sz="1400" dirty="0"/>
          </a:p>
          <a:p>
            <a:pPr lvl="1"/>
            <a:r>
              <a:rPr lang="cs-CZ" sz="1400" dirty="0" err="1"/>
              <a:t>exopthalmus</a:t>
            </a:r>
            <a:r>
              <a:rPr lang="cs-CZ" sz="1400" dirty="0"/>
              <a:t>, </a:t>
            </a:r>
            <a:r>
              <a:rPr lang="cs-CZ" sz="1400" dirty="0" err="1"/>
              <a:t>chemóza</a:t>
            </a:r>
            <a:r>
              <a:rPr lang="cs-CZ" sz="1400" dirty="0"/>
              <a:t> spojivky, porucha hybnosti, poškození zrakového nervu a zhoršení, až ztráta zraku</a:t>
            </a:r>
          </a:p>
          <a:p>
            <a:r>
              <a:rPr lang="cs-CZ" sz="2000" dirty="0">
                <a:solidFill>
                  <a:srgbClr val="C00000"/>
                </a:solidFill>
              </a:rPr>
              <a:t>trombóza sinus </a:t>
            </a:r>
            <a:r>
              <a:rPr lang="cs-CZ" sz="2000" dirty="0" err="1">
                <a:solidFill>
                  <a:srgbClr val="C00000"/>
                </a:solidFill>
              </a:rPr>
              <a:t>cavernosus</a:t>
            </a:r>
            <a:endParaRPr lang="cs-CZ" sz="2000" dirty="0">
              <a:solidFill>
                <a:srgbClr val="C00000"/>
              </a:solidFill>
            </a:endParaRPr>
          </a:p>
          <a:p>
            <a:pPr lvl="1"/>
            <a:r>
              <a:rPr lang="cs-CZ" sz="1400" dirty="0"/>
              <a:t>otok víček, exoftalmus, porucha hybnosti , </a:t>
            </a:r>
            <a:r>
              <a:rPr lang="cs-CZ" sz="1400" dirty="0" err="1"/>
              <a:t>chemóza</a:t>
            </a:r>
            <a:r>
              <a:rPr lang="cs-CZ" sz="1400" dirty="0"/>
              <a:t> spojivky, porucha zraku, meningismus, sepse </a:t>
            </a:r>
          </a:p>
          <a:p>
            <a:endParaRPr lang="cs-CZ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EB4198-79FB-2A4C-B68D-52C0682AA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2960"/>
            <a:ext cx="887954" cy="67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223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67744" y="188640"/>
            <a:ext cx="6876256" cy="936104"/>
          </a:xfrm>
        </p:spPr>
        <p:txBody>
          <a:bodyPr/>
          <a:lstStyle/>
          <a:p>
            <a:r>
              <a:rPr lang="en-GB" sz="2800" dirty="0"/>
              <a:t>NOS I.</a:t>
            </a:r>
            <a:br>
              <a:rPr lang="en-GB" sz="2800" dirty="0"/>
            </a:br>
            <a:r>
              <a:rPr lang="cs-CZ" sz="2800" dirty="0"/>
              <a:t>orbitální komplikace zánětů PND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58627"/>
            <a:ext cx="8496300" cy="4117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2627784" y="6189068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 Fotoarchiv KOCHHK FN u sv. Anny a LF MU </a:t>
            </a:r>
          </a:p>
        </p:txBody>
      </p:sp>
      <p:sp>
        <p:nvSpPr>
          <p:cNvPr id="3" name="Šipka doprava 2"/>
          <p:cNvSpPr/>
          <p:nvPr/>
        </p:nvSpPr>
        <p:spPr>
          <a:xfrm rot="3653659">
            <a:off x="677626" y="2183431"/>
            <a:ext cx="875980" cy="17164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323528" y="1389601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lamina </a:t>
            </a:r>
            <a:r>
              <a:rPr lang="cs-CZ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papyracea</a:t>
            </a:r>
            <a:endParaRPr lang="cs-CZ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648" y="1810871"/>
            <a:ext cx="53657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707904" y="1329412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periorbita</a:t>
            </a:r>
            <a:endParaRPr lang="cs-CZ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424" y="1772816"/>
            <a:ext cx="53657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5940152" y="1340768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přestup infekce přes </a:t>
            </a:r>
            <a:r>
              <a:rPr lang="cs-CZ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periorbitu</a:t>
            </a:r>
            <a:endParaRPr lang="cs-CZ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0005B921-4111-2B4C-A61E-337663627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2960"/>
            <a:ext cx="887954" cy="67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084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67744" y="188913"/>
            <a:ext cx="6876255" cy="936625"/>
          </a:xfrm>
        </p:spPr>
        <p:txBody>
          <a:bodyPr/>
          <a:lstStyle/>
          <a:p>
            <a:r>
              <a:rPr lang="en-GB" sz="2800" dirty="0"/>
              <a:t>NOS I.</a:t>
            </a:r>
            <a:br>
              <a:rPr lang="en-GB" sz="2800" dirty="0"/>
            </a:br>
            <a:r>
              <a:rPr lang="cs-CZ" sz="2800" dirty="0"/>
              <a:t>orbitální komplikace zánětů PND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2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92896"/>
            <a:ext cx="4038600" cy="273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7000"/>
                    </a14:imgEffect>
                    <a14:imgEffect>
                      <a14:brightnessContrast bright="4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132856"/>
            <a:ext cx="3560373" cy="3883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627784" y="6268670"/>
            <a:ext cx="41044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 Fotoarchiv KOCHHK FN u sv. Anny a LF MU 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51520" y="1305634"/>
            <a:ext cx="39665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absces pravé očnice</a:t>
            </a:r>
          </a:p>
          <a:p>
            <a:pPr marL="742950" lvl="1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protruze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bulbu, otok víček, </a:t>
            </a:r>
            <a:r>
              <a:rPr lang="cs-CZ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chemóza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spojivky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788024" y="1345666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absces pravé očnice  </a:t>
            </a:r>
          </a:p>
          <a:p>
            <a:pPr marL="742950" lvl="1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dislokace bulbu </a:t>
            </a:r>
            <a:r>
              <a:rPr lang="cs-CZ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laterokaudálně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953E5FE3-4979-564C-924A-C9B321DB5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2960"/>
            <a:ext cx="887954" cy="67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50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23728" y="188640"/>
            <a:ext cx="7020272" cy="936104"/>
          </a:xfrm>
        </p:spPr>
        <p:txBody>
          <a:bodyPr/>
          <a:lstStyle/>
          <a:p>
            <a:r>
              <a:rPr lang="en-GB" sz="2800" dirty="0"/>
              <a:t>NOS I.</a:t>
            </a:r>
            <a:br>
              <a:rPr lang="en-GB" sz="2800" dirty="0"/>
            </a:br>
            <a:r>
              <a:rPr lang="cs-CZ" sz="2800" dirty="0"/>
              <a:t>orbitální komplikace zánětů PND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340768"/>
            <a:ext cx="8496944" cy="5328592"/>
          </a:xfrm>
        </p:spPr>
        <p:txBody>
          <a:bodyPr/>
          <a:lstStyle/>
          <a:p>
            <a:r>
              <a:rPr lang="cs-CZ" sz="2000" dirty="0"/>
              <a:t>terapie</a:t>
            </a:r>
          </a:p>
          <a:p>
            <a:pPr lvl="1"/>
            <a:r>
              <a:rPr lang="cs-CZ" sz="2000" dirty="0"/>
              <a:t>konzervativní</a:t>
            </a:r>
          </a:p>
          <a:p>
            <a:pPr lvl="2"/>
            <a:r>
              <a:rPr lang="cs-CZ" altLang="cs-CZ" sz="1600" dirty="0"/>
              <a:t>antibiotická terapie, </a:t>
            </a:r>
            <a:r>
              <a:rPr lang="cs-CZ" altLang="cs-CZ" sz="1600" dirty="0" err="1"/>
              <a:t>dekongestiva</a:t>
            </a:r>
            <a:r>
              <a:rPr lang="cs-CZ" altLang="cs-CZ" sz="1600" dirty="0"/>
              <a:t> (nosní , celková)</a:t>
            </a:r>
          </a:p>
          <a:p>
            <a:pPr lvl="1"/>
            <a:r>
              <a:rPr lang="cs-CZ" altLang="cs-CZ" sz="2000" dirty="0"/>
              <a:t>chirurgická </a:t>
            </a:r>
          </a:p>
          <a:p>
            <a:pPr lvl="2"/>
            <a:r>
              <a:rPr lang="cs-CZ" altLang="cs-CZ" sz="1600" dirty="0">
                <a:solidFill>
                  <a:srgbClr val="C00000"/>
                </a:solidFill>
              </a:rPr>
              <a:t>sanace primárního zánětlivého ložiska v PND</a:t>
            </a:r>
          </a:p>
          <a:p>
            <a:pPr lvl="3"/>
            <a:r>
              <a:rPr lang="cs-CZ" altLang="cs-CZ" sz="1400" dirty="0"/>
              <a:t>endoskopický přístup: </a:t>
            </a:r>
          </a:p>
          <a:p>
            <a:pPr lvl="4"/>
            <a:r>
              <a:rPr lang="cs-CZ" altLang="cs-CZ" sz="1400" dirty="0" err="1"/>
              <a:t>ethmoidektomie</a:t>
            </a:r>
            <a:r>
              <a:rPr lang="cs-CZ" altLang="cs-CZ" sz="1400" dirty="0"/>
              <a:t>, </a:t>
            </a:r>
            <a:r>
              <a:rPr lang="cs-CZ" altLang="cs-CZ" sz="1400" dirty="0" err="1"/>
              <a:t>supraturbinální</a:t>
            </a:r>
            <a:r>
              <a:rPr lang="cs-CZ" altLang="cs-CZ" sz="1400" dirty="0"/>
              <a:t> </a:t>
            </a:r>
            <a:r>
              <a:rPr lang="cs-CZ" altLang="cs-CZ" sz="1400" dirty="0" err="1"/>
              <a:t>antrostomie</a:t>
            </a:r>
            <a:r>
              <a:rPr lang="cs-CZ" altLang="cs-CZ" sz="1400" dirty="0"/>
              <a:t>, frontální </a:t>
            </a:r>
            <a:r>
              <a:rPr lang="cs-CZ" altLang="cs-CZ" sz="1400" dirty="0" err="1"/>
              <a:t>sinotomie</a:t>
            </a:r>
            <a:endParaRPr lang="cs-CZ" altLang="cs-CZ" sz="1400" dirty="0"/>
          </a:p>
          <a:p>
            <a:pPr lvl="3"/>
            <a:r>
              <a:rPr lang="cs-CZ" altLang="cs-CZ" sz="1400" dirty="0"/>
              <a:t>zevní přístup: </a:t>
            </a:r>
          </a:p>
          <a:p>
            <a:pPr lvl="4"/>
            <a:r>
              <a:rPr lang="cs-CZ" altLang="cs-CZ" sz="1400" dirty="0" err="1"/>
              <a:t>Jansen</a:t>
            </a:r>
            <a:r>
              <a:rPr lang="cs-CZ" altLang="cs-CZ" sz="1400" dirty="0"/>
              <a:t>-Ritterova,  </a:t>
            </a:r>
            <a:r>
              <a:rPr lang="cs-CZ" altLang="cs-CZ" sz="1400" dirty="0" err="1"/>
              <a:t>Caldwell</a:t>
            </a:r>
            <a:r>
              <a:rPr lang="cs-CZ" altLang="cs-CZ" sz="1400" dirty="0"/>
              <a:t> –</a:t>
            </a:r>
            <a:r>
              <a:rPr lang="cs-CZ" altLang="cs-CZ" sz="1400" dirty="0" err="1"/>
              <a:t>Luc</a:t>
            </a:r>
            <a:r>
              <a:rPr lang="cs-CZ" altLang="cs-CZ" sz="1400" dirty="0"/>
              <a:t>, zevní </a:t>
            </a:r>
            <a:r>
              <a:rPr lang="cs-CZ" altLang="cs-CZ" sz="1400" dirty="0" err="1"/>
              <a:t>ethmoidektomie</a:t>
            </a:r>
            <a:endParaRPr lang="cs-CZ" altLang="cs-CZ" sz="1400" dirty="0"/>
          </a:p>
          <a:p>
            <a:pPr lvl="2"/>
            <a:r>
              <a:rPr lang="cs-CZ" altLang="cs-CZ" sz="1600" dirty="0">
                <a:solidFill>
                  <a:srgbClr val="C00000"/>
                </a:solidFill>
              </a:rPr>
              <a:t>evakuace abscesu očnice</a:t>
            </a:r>
          </a:p>
          <a:p>
            <a:pPr lvl="3"/>
            <a:r>
              <a:rPr lang="cs-CZ" sz="1400" dirty="0"/>
              <a:t>endoskopický přístup</a:t>
            </a:r>
          </a:p>
          <a:p>
            <a:pPr lvl="4"/>
            <a:r>
              <a:rPr lang="cs-CZ" sz="1400" dirty="0" err="1"/>
              <a:t>endonazální</a:t>
            </a:r>
            <a:r>
              <a:rPr lang="cs-CZ" sz="1400" dirty="0"/>
              <a:t> mediální </a:t>
            </a:r>
            <a:r>
              <a:rPr lang="cs-CZ" sz="1400" dirty="0" err="1"/>
              <a:t>orbitotomie</a:t>
            </a:r>
            <a:endParaRPr lang="cs-CZ" sz="1400" dirty="0"/>
          </a:p>
          <a:p>
            <a:pPr lvl="3"/>
            <a:r>
              <a:rPr lang="cs-CZ" sz="1400" dirty="0"/>
              <a:t>zevní přístup</a:t>
            </a:r>
          </a:p>
          <a:p>
            <a:pPr lvl="4"/>
            <a:r>
              <a:rPr lang="cs-CZ" sz="1400" dirty="0"/>
              <a:t>mediální, či laterální </a:t>
            </a:r>
            <a:r>
              <a:rPr lang="cs-CZ" sz="1400" dirty="0" err="1"/>
              <a:t>orbitotomie</a:t>
            </a:r>
            <a:endParaRPr lang="cs-CZ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DAE914-0C13-1643-B7E8-9D78B1476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2960"/>
            <a:ext cx="887954" cy="67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465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67744" y="188640"/>
            <a:ext cx="6876256" cy="936104"/>
          </a:xfrm>
        </p:spPr>
        <p:txBody>
          <a:bodyPr/>
          <a:lstStyle/>
          <a:p>
            <a:r>
              <a:rPr lang="en-GB" sz="2800" dirty="0"/>
              <a:t>NOS I.</a:t>
            </a:r>
            <a:br>
              <a:rPr lang="en-GB" sz="2800" dirty="0"/>
            </a:br>
            <a:r>
              <a:rPr lang="cs-CZ" sz="2800" dirty="0"/>
              <a:t>nitrolební komplikace zánětů PND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496" y="1268760"/>
            <a:ext cx="8784976" cy="4680519"/>
          </a:xfrm>
        </p:spPr>
        <p:txBody>
          <a:bodyPr/>
          <a:lstStyle/>
          <a:p>
            <a:r>
              <a:rPr lang="cs-CZ" sz="2000" dirty="0"/>
              <a:t>šíření infekce nejčastěji </a:t>
            </a:r>
            <a:r>
              <a:rPr lang="cs-CZ" sz="2000" dirty="0">
                <a:solidFill>
                  <a:srgbClr val="C00000"/>
                </a:solidFill>
              </a:rPr>
              <a:t>z čelní dutiny a čichových sklípků</a:t>
            </a:r>
            <a:r>
              <a:rPr lang="cs-CZ" sz="2000" dirty="0"/>
              <a:t>, méně často z klínové a čelistní dutiny do </a:t>
            </a:r>
            <a:r>
              <a:rPr lang="cs-CZ" sz="2000" dirty="0" err="1"/>
              <a:t>nitrolebí</a:t>
            </a:r>
            <a:endParaRPr lang="cs-CZ" sz="2000" dirty="0"/>
          </a:p>
          <a:p>
            <a:pPr marL="0" indent="0">
              <a:buNone/>
            </a:pPr>
            <a:endParaRPr lang="cs-CZ" sz="2000" b="1" dirty="0"/>
          </a:p>
          <a:p>
            <a:r>
              <a:rPr lang="cs-CZ" sz="2000" dirty="0"/>
              <a:t>rozdělení: </a:t>
            </a:r>
          </a:p>
          <a:p>
            <a:pPr lvl="1"/>
            <a:r>
              <a:rPr lang="cs-CZ" sz="1800" dirty="0"/>
              <a:t>epidurální absces </a:t>
            </a:r>
          </a:p>
          <a:p>
            <a:pPr lvl="1"/>
            <a:r>
              <a:rPr lang="cs-CZ" sz="1800" dirty="0"/>
              <a:t>subdurální empyém</a:t>
            </a:r>
          </a:p>
          <a:p>
            <a:pPr lvl="1"/>
            <a:r>
              <a:rPr lang="cs-CZ" sz="1800" dirty="0"/>
              <a:t>mozkový absces</a:t>
            </a:r>
          </a:p>
          <a:p>
            <a:pPr lvl="1"/>
            <a:r>
              <a:rPr lang="cs-CZ" sz="1800" dirty="0"/>
              <a:t>meningitida</a:t>
            </a:r>
          </a:p>
          <a:p>
            <a:pPr lvl="1"/>
            <a:r>
              <a:rPr lang="cs-CZ" sz="1800" dirty="0"/>
              <a:t>trombóza sinus </a:t>
            </a:r>
            <a:r>
              <a:rPr lang="cs-CZ" sz="1800" dirty="0" err="1"/>
              <a:t>cavernosus</a:t>
            </a:r>
            <a:r>
              <a:rPr lang="cs-CZ" sz="1800" dirty="0"/>
              <a:t>, </a:t>
            </a:r>
          </a:p>
          <a:p>
            <a:pPr lvl="1"/>
            <a:r>
              <a:rPr lang="cs-CZ" sz="1800" dirty="0"/>
              <a:t>trombóza sinus </a:t>
            </a:r>
            <a:r>
              <a:rPr lang="cs-CZ" sz="1800" dirty="0" err="1"/>
              <a:t>sagitalis</a:t>
            </a:r>
            <a:endParaRPr lang="cs-CZ" sz="1800" dirty="0"/>
          </a:p>
          <a:p>
            <a:pPr>
              <a:buNone/>
              <a:defRPr/>
            </a:pPr>
            <a:endParaRPr lang="cs-CZ" sz="1200" i="1" dirty="0"/>
          </a:p>
          <a:p>
            <a:pPr>
              <a:buNone/>
              <a:defRPr/>
            </a:pPr>
            <a:endParaRPr lang="cs-CZ" sz="1200" i="1" dirty="0"/>
          </a:p>
          <a:p>
            <a:pPr>
              <a:buNone/>
              <a:defRPr/>
            </a:pPr>
            <a:endParaRPr lang="cs-CZ" sz="1200" i="1" dirty="0"/>
          </a:p>
          <a:p>
            <a:pPr>
              <a:buNone/>
              <a:defRPr/>
            </a:pPr>
            <a:r>
              <a:rPr lang="cs-CZ" sz="1200" i="1" dirty="0"/>
              <a:t>Zdroj obr.:  Fotoarchiv KOCHHK FN u sv. Anny a LF MU </a:t>
            </a:r>
            <a:endParaRPr lang="cs-CZ" altLang="cs-CZ" sz="1400" b="1" dirty="0"/>
          </a:p>
          <a:p>
            <a:pPr>
              <a:buNone/>
              <a:defRPr/>
            </a:pPr>
            <a:r>
              <a:rPr lang="cs-CZ" altLang="cs-CZ" sz="1400" dirty="0"/>
              <a:t>1.frontální sinus, 2.epidurální absces, 3.dura mater, 4.subdurální absces, 6.mozková tkáň, 7.mozkový absces</a:t>
            </a:r>
          </a:p>
          <a:p>
            <a:endParaRPr lang="cs-CZ" sz="2000" b="1" dirty="0"/>
          </a:p>
        </p:txBody>
      </p:sp>
      <p:pic>
        <p:nvPicPr>
          <p:cNvPr id="5" name="Picture 4" descr="k_21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988840"/>
            <a:ext cx="4632040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26B06935-CE8C-E742-B393-677E1625C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2960"/>
            <a:ext cx="887954" cy="67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72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NOS I.</a:t>
            </a:r>
            <a:br>
              <a:rPr lang="en-GB" sz="2800" dirty="0"/>
            </a:br>
            <a:r>
              <a:rPr lang="cs-CZ" sz="2800" dirty="0"/>
              <a:t>nitrolební komplikace zánětů PND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7504" y="1287816"/>
            <a:ext cx="8928992" cy="5453552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epidurální absces</a:t>
            </a:r>
          </a:p>
          <a:p>
            <a:pPr lvl="1"/>
            <a:r>
              <a:rPr lang="cs-CZ" sz="1600" dirty="0"/>
              <a:t>etiologie</a:t>
            </a:r>
          </a:p>
          <a:p>
            <a:pPr lvl="2"/>
            <a:r>
              <a:rPr lang="cs-CZ" sz="1400" dirty="0"/>
              <a:t>retrográdní tromboflebitida při ostitidě čelní kosti</a:t>
            </a:r>
          </a:p>
          <a:p>
            <a:pPr lvl="1"/>
            <a:r>
              <a:rPr lang="cs-CZ" sz="1600" dirty="0"/>
              <a:t>příznaky </a:t>
            </a:r>
          </a:p>
          <a:p>
            <a:pPr lvl="2"/>
            <a:r>
              <a:rPr lang="cs-CZ" sz="1400" dirty="0"/>
              <a:t>chudé, bolest hlavy, </a:t>
            </a:r>
            <a:r>
              <a:rPr lang="cs-CZ" sz="1400" dirty="0" err="1"/>
              <a:t>febrilie</a:t>
            </a:r>
            <a:r>
              <a:rPr lang="cs-CZ" sz="1400" dirty="0"/>
              <a:t>, bez neurologické symptomatologie</a:t>
            </a:r>
          </a:p>
          <a:p>
            <a:pPr lvl="2"/>
            <a:endParaRPr lang="cs-CZ" sz="2000" dirty="0">
              <a:solidFill>
                <a:srgbClr val="C00000"/>
              </a:solidFill>
            </a:endParaRPr>
          </a:p>
          <a:p>
            <a:r>
              <a:rPr lang="cs-CZ" sz="2000" dirty="0">
                <a:solidFill>
                  <a:srgbClr val="C00000"/>
                </a:solidFill>
              </a:rPr>
              <a:t>subdurální empyém</a:t>
            </a:r>
          </a:p>
          <a:p>
            <a:pPr lvl="1"/>
            <a:r>
              <a:rPr lang="cs-CZ" sz="1600" dirty="0"/>
              <a:t>oblast mezi </a:t>
            </a:r>
            <a:r>
              <a:rPr lang="cs-CZ" sz="1600" dirty="0" err="1"/>
              <a:t>dura</a:t>
            </a:r>
            <a:r>
              <a:rPr lang="cs-CZ" sz="1600" dirty="0"/>
              <a:t> mater a </a:t>
            </a:r>
            <a:r>
              <a:rPr lang="cs-CZ" sz="1600" dirty="0" err="1"/>
              <a:t>arachnoideou</a:t>
            </a:r>
            <a:endParaRPr lang="cs-CZ" sz="1600" dirty="0"/>
          </a:p>
          <a:p>
            <a:pPr lvl="1"/>
            <a:r>
              <a:rPr lang="cs-CZ" sz="1600" dirty="0"/>
              <a:t>etiologie</a:t>
            </a:r>
          </a:p>
          <a:p>
            <a:pPr lvl="2"/>
            <a:r>
              <a:rPr lang="cs-CZ" sz="1400" dirty="0"/>
              <a:t>šíření epidurálního abscesu, či retrográdní </a:t>
            </a:r>
            <a:r>
              <a:rPr lang="cs-CZ" sz="1400" dirty="0" err="1"/>
              <a:t>tromboflebiditou</a:t>
            </a:r>
            <a:endParaRPr lang="cs-CZ" sz="1400" dirty="0"/>
          </a:p>
          <a:p>
            <a:pPr lvl="2"/>
            <a:r>
              <a:rPr lang="cs-CZ" sz="1400" dirty="0"/>
              <a:t>vzniká zánět měkké pleny a povrchu mozkové kůry s vaskulitidou a </a:t>
            </a:r>
            <a:r>
              <a:rPr lang="cs-CZ" sz="1400" dirty="0" err="1"/>
              <a:t>trombroflebitidou</a:t>
            </a:r>
            <a:r>
              <a:rPr lang="cs-CZ" sz="1400" dirty="0"/>
              <a:t> </a:t>
            </a:r>
          </a:p>
          <a:p>
            <a:pPr lvl="1"/>
            <a:r>
              <a:rPr lang="cs-CZ" sz="1600" dirty="0"/>
              <a:t>příznaky </a:t>
            </a:r>
          </a:p>
          <a:p>
            <a:pPr lvl="2"/>
            <a:r>
              <a:rPr lang="cs-CZ" sz="1400" dirty="0"/>
              <a:t>bolesti hlavy, </a:t>
            </a:r>
            <a:r>
              <a:rPr lang="cs-CZ" sz="1400" dirty="0" err="1"/>
              <a:t>febrílie</a:t>
            </a:r>
            <a:r>
              <a:rPr lang="cs-CZ" sz="1400" dirty="0"/>
              <a:t>, projevy ohraničeného meningeálního dráždění,</a:t>
            </a:r>
          </a:p>
          <a:p>
            <a:pPr lvl="2"/>
            <a:r>
              <a:rPr lang="cs-CZ" sz="1400" dirty="0"/>
              <a:t>zvýšený intrakraniální tlak</a:t>
            </a:r>
          </a:p>
          <a:p>
            <a:pPr lvl="3"/>
            <a:r>
              <a:rPr lang="cs-CZ" sz="1400" dirty="0"/>
              <a:t>nauzea, zvracení, bradykardie,  hypertenze, porucha vědomí</a:t>
            </a: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0E94712-D3DC-A148-B018-6DDBC7E43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5568"/>
            <a:ext cx="887954" cy="67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338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3E11D9-8A9B-1042-9650-F2A4FDB50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NOS I.</a:t>
            </a:r>
            <a:br>
              <a:rPr lang="en-GB" sz="2800" dirty="0"/>
            </a:br>
            <a:r>
              <a:rPr lang="cs-CZ" sz="2800" dirty="0"/>
              <a:t>nitrolební komplikace zánětů PND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66247F4-3BBE-764A-BB9F-5B990C2CA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5328592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mozkový absces: </a:t>
            </a:r>
          </a:p>
          <a:p>
            <a:pPr lvl="1"/>
            <a:r>
              <a:rPr lang="cs-CZ" sz="1600" dirty="0"/>
              <a:t>etiologie</a:t>
            </a:r>
          </a:p>
          <a:p>
            <a:pPr lvl="2"/>
            <a:r>
              <a:rPr lang="cs-CZ" sz="1400" dirty="0"/>
              <a:t>retrográdní septická embolizace z </a:t>
            </a:r>
            <a:r>
              <a:rPr lang="cs-CZ" sz="1400" dirty="0" err="1"/>
              <a:t>diploických</a:t>
            </a:r>
            <a:r>
              <a:rPr lang="cs-CZ" sz="1400" dirty="0"/>
              <a:t> vén do sinus </a:t>
            </a:r>
            <a:r>
              <a:rPr lang="cs-CZ" sz="1400" dirty="0" err="1"/>
              <a:t>sagitalis</a:t>
            </a:r>
            <a:r>
              <a:rPr lang="cs-CZ" sz="1400" dirty="0"/>
              <a:t> a kortikálních vén</a:t>
            </a:r>
          </a:p>
          <a:p>
            <a:pPr lvl="2"/>
            <a:r>
              <a:rPr lang="cs-CZ" sz="1400" dirty="0"/>
              <a:t>nejčastěji ve </a:t>
            </a:r>
            <a:r>
              <a:rPr lang="cs-CZ" sz="1400" dirty="0">
                <a:solidFill>
                  <a:srgbClr val="C00000"/>
                </a:solidFill>
              </a:rPr>
              <a:t>frontálním laloku</a:t>
            </a:r>
          </a:p>
          <a:p>
            <a:pPr lvl="1"/>
            <a:r>
              <a:rPr lang="cs-CZ" sz="1600" dirty="0"/>
              <a:t>příznaky</a:t>
            </a:r>
          </a:p>
          <a:p>
            <a:pPr lvl="2"/>
            <a:r>
              <a:rPr lang="cs-CZ" sz="1400" dirty="0"/>
              <a:t>frontální syndrom - změny chování, žoviálnost, vulgárnost, + příznaky  subdurálního empyému, meningeální syndrom</a:t>
            </a:r>
          </a:p>
          <a:p>
            <a:r>
              <a:rPr lang="cs-CZ" sz="2000" dirty="0">
                <a:solidFill>
                  <a:srgbClr val="C00000"/>
                </a:solidFill>
              </a:rPr>
              <a:t>meningitida</a:t>
            </a:r>
          </a:p>
          <a:p>
            <a:pPr lvl="1"/>
            <a:r>
              <a:rPr lang="cs-CZ" sz="1600" dirty="0"/>
              <a:t>zánět </a:t>
            </a:r>
            <a:r>
              <a:rPr lang="cs-CZ" sz="1600" dirty="0" err="1"/>
              <a:t>arachnoidey</a:t>
            </a:r>
            <a:r>
              <a:rPr lang="cs-CZ" sz="1600" dirty="0"/>
              <a:t> a pia mater</a:t>
            </a:r>
          </a:p>
          <a:p>
            <a:pPr lvl="1"/>
            <a:r>
              <a:rPr lang="cs-CZ" sz="1600" dirty="0"/>
              <a:t>etiologie</a:t>
            </a:r>
          </a:p>
          <a:p>
            <a:pPr lvl="2"/>
            <a:r>
              <a:rPr lang="cs-CZ" sz="1400" dirty="0"/>
              <a:t>po úrazu, operaci, kdy se  poruší kostěné ohraničení, šířením mozkového abscesu</a:t>
            </a:r>
          </a:p>
          <a:p>
            <a:pPr lvl="2"/>
            <a:r>
              <a:rPr lang="cs-CZ" sz="1400" dirty="0"/>
              <a:t>šíření nejčastěji </a:t>
            </a:r>
            <a:r>
              <a:rPr lang="cs-CZ" sz="1400" dirty="0">
                <a:solidFill>
                  <a:srgbClr val="C00000"/>
                </a:solidFill>
              </a:rPr>
              <a:t>z čichových dutiny a klínové dutiny</a:t>
            </a:r>
          </a:p>
          <a:p>
            <a:pPr lvl="1"/>
            <a:r>
              <a:rPr lang="cs-CZ" sz="1600" dirty="0"/>
              <a:t>příznaky</a:t>
            </a:r>
          </a:p>
          <a:p>
            <a:pPr lvl="2"/>
            <a:r>
              <a:rPr lang="cs-CZ" sz="1400" dirty="0"/>
              <a:t>bolest hlavy, nauzea, zvracení, světloplachost, ztuhnutí svalstva (opozice šíje), poruchy vědomí</a:t>
            </a:r>
          </a:p>
          <a:p>
            <a:endParaRPr lang="cs-CZ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AD95B2E-5026-F84E-AE0B-28C40BD14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720" y="116632"/>
            <a:ext cx="887954" cy="67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40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NOS I.</a:t>
            </a:r>
            <a:br>
              <a:rPr lang="en-GB" sz="2800" dirty="0"/>
            </a:br>
            <a:r>
              <a:rPr lang="cs-CZ" sz="2800" dirty="0"/>
              <a:t>nitrolební komplikace zánětů PND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340768"/>
            <a:ext cx="8496944" cy="5400600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trombóza sinus </a:t>
            </a:r>
            <a:r>
              <a:rPr lang="cs-CZ" sz="2000" dirty="0" err="1">
                <a:solidFill>
                  <a:srgbClr val="C00000"/>
                </a:solidFill>
              </a:rPr>
              <a:t>cavernosus</a:t>
            </a:r>
            <a:endParaRPr lang="cs-CZ" sz="2000" dirty="0">
              <a:solidFill>
                <a:srgbClr val="C00000"/>
              </a:solidFill>
            </a:endParaRPr>
          </a:p>
          <a:p>
            <a:pPr lvl="1"/>
            <a:r>
              <a:rPr lang="cs-CZ" sz="1600" dirty="0"/>
              <a:t>etiologie</a:t>
            </a:r>
          </a:p>
          <a:p>
            <a:pPr lvl="2"/>
            <a:r>
              <a:rPr lang="cs-CZ" sz="1400" dirty="0"/>
              <a:t>šířením infekce z </a:t>
            </a:r>
            <a:r>
              <a:rPr lang="cs-CZ" sz="1400" dirty="0">
                <a:solidFill>
                  <a:srgbClr val="C00000"/>
                </a:solidFill>
              </a:rPr>
              <a:t>klínové dutiny, zadní čichových sklípků nebo tromboflebitidou očnicových vén</a:t>
            </a:r>
            <a:r>
              <a:rPr lang="cs-CZ" sz="1400" dirty="0"/>
              <a:t> komunikujících z sinus </a:t>
            </a:r>
            <a:r>
              <a:rPr lang="cs-CZ" sz="1400" dirty="0" err="1"/>
              <a:t>cavernosus</a:t>
            </a:r>
            <a:endParaRPr lang="cs-CZ" sz="1400" dirty="0"/>
          </a:p>
          <a:p>
            <a:pPr lvl="1"/>
            <a:r>
              <a:rPr lang="cs-CZ" sz="1600" dirty="0"/>
              <a:t>příznaky </a:t>
            </a:r>
          </a:p>
          <a:p>
            <a:pPr lvl="2"/>
            <a:r>
              <a:rPr lang="cs-CZ" sz="1400" dirty="0"/>
              <a:t>bolesti hlavy, horečka, světloplachost, </a:t>
            </a:r>
            <a:r>
              <a:rPr lang="cs-CZ" sz="1400" dirty="0" err="1"/>
              <a:t>periorbitální</a:t>
            </a:r>
            <a:r>
              <a:rPr lang="cs-CZ" sz="1400" dirty="0"/>
              <a:t> otok, </a:t>
            </a:r>
            <a:r>
              <a:rPr lang="cs-CZ" sz="1400" dirty="0" err="1"/>
              <a:t>exopthalmus</a:t>
            </a:r>
            <a:r>
              <a:rPr lang="cs-CZ" sz="1400" dirty="0"/>
              <a:t>, </a:t>
            </a:r>
            <a:r>
              <a:rPr lang="cs-CZ" sz="1400" dirty="0" err="1"/>
              <a:t>chemóza</a:t>
            </a:r>
            <a:r>
              <a:rPr lang="cs-CZ" sz="1400" dirty="0"/>
              <a:t> spojivek, diplopie, poruchy zraku, meningismus, parézy </a:t>
            </a:r>
            <a:r>
              <a:rPr lang="cs-CZ" sz="1400" dirty="0" err="1"/>
              <a:t>n.II</a:t>
            </a:r>
            <a:r>
              <a:rPr lang="cs-CZ" sz="1400" dirty="0"/>
              <a:t> – </a:t>
            </a:r>
            <a:r>
              <a:rPr lang="cs-CZ" sz="1400" dirty="0" err="1"/>
              <a:t>n.VI</a:t>
            </a:r>
            <a:r>
              <a:rPr lang="cs-CZ" sz="1400" dirty="0"/>
              <a:t>.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dirty="0">
                <a:solidFill>
                  <a:srgbClr val="C00000"/>
                </a:solidFill>
              </a:rPr>
              <a:t>trombóza sinus </a:t>
            </a:r>
            <a:r>
              <a:rPr lang="cs-CZ" sz="2000" dirty="0" err="1">
                <a:solidFill>
                  <a:srgbClr val="C00000"/>
                </a:solidFill>
              </a:rPr>
              <a:t>sagitalis</a:t>
            </a:r>
            <a:endParaRPr lang="cs-CZ" sz="2000" dirty="0">
              <a:solidFill>
                <a:srgbClr val="C00000"/>
              </a:solidFill>
            </a:endParaRPr>
          </a:p>
          <a:p>
            <a:pPr lvl="1"/>
            <a:r>
              <a:rPr lang="cs-CZ" sz="1600" dirty="0"/>
              <a:t>etiologie</a:t>
            </a:r>
          </a:p>
          <a:p>
            <a:pPr lvl="2"/>
            <a:r>
              <a:rPr lang="cs-CZ" sz="1400" dirty="0"/>
              <a:t>retrográdní tromboflebitidou při </a:t>
            </a:r>
            <a:r>
              <a:rPr lang="cs-CZ" sz="1400" dirty="0">
                <a:solidFill>
                  <a:srgbClr val="C00000"/>
                </a:solidFill>
              </a:rPr>
              <a:t>frontální sinusitidě</a:t>
            </a:r>
          </a:p>
          <a:p>
            <a:pPr lvl="1"/>
            <a:r>
              <a:rPr lang="cs-CZ" sz="1600" dirty="0"/>
              <a:t>příznaky</a:t>
            </a:r>
          </a:p>
          <a:p>
            <a:pPr lvl="2"/>
            <a:r>
              <a:rPr lang="cs-CZ" sz="1400" dirty="0"/>
              <a:t>bolesti hlavy, horečky, nauzea, zvracení, motorické a senzorické neurologické příznaky, edém obličeje, oční papily, zhoršení mentálního stavu, porucha vědomí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E399BC5-0A98-A848-B410-A0C95C570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720" y="116632"/>
            <a:ext cx="887954" cy="67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205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39752" y="188119"/>
            <a:ext cx="6275387" cy="936625"/>
          </a:xfrm>
        </p:spPr>
        <p:txBody>
          <a:bodyPr/>
          <a:lstStyle/>
          <a:p>
            <a:r>
              <a:rPr lang="en-GB" sz="2800" dirty="0"/>
              <a:t>NOS I.</a:t>
            </a:r>
            <a:br>
              <a:rPr lang="en-GB" sz="2800" dirty="0"/>
            </a:br>
            <a:r>
              <a:rPr lang="cs-CZ" sz="2800" dirty="0"/>
              <a:t>nitrolební komplikace zánětů PND</a:t>
            </a: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8000"/>
                    </a14:imgEffect>
                    <a14:imgEffect>
                      <a14:brightnessContrast bright="22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1" t="9791" r="9280" b="1046"/>
          <a:stretch/>
        </p:blipFill>
        <p:spPr bwMode="auto">
          <a:xfrm>
            <a:off x="809442" y="2085618"/>
            <a:ext cx="3922231" cy="4207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9000"/>
                    </a14:imgEffect>
                    <a14:imgEffect>
                      <a14:brightnessContrast bright="18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66" t="18732" r="14908"/>
          <a:stretch/>
        </p:blipFill>
        <p:spPr bwMode="auto">
          <a:xfrm>
            <a:off x="4772520" y="2085618"/>
            <a:ext cx="3798913" cy="4221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29856" y="1412776"/>
            <a:ext cx="453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CT vyšetření - mozkový absces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987824" y="6309320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  <a:defRPr/>
            </a:pPr>
            <a:r>
              <a:rPr lang="cs-CZ" sz="1200" i="1" dirty="0"/>
              <a:t>Zdroj obr.:  Fotoarchiv KOCHHK FN u sv. Anny a LF MU </a:t>
            </a:r>
            <a:endParaRPr lang="cs-CZ" altLang="cs-CZ" sz="1200" b="1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AE93BF13-B8F6-2D44-BD2B-0621E7AAF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720" y="116632"/>
            <a:ext cx="887954" cy="67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591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NOS I.</a:t>
            </a:r>
            <a:br>
              <a:rPr lang="en-GB" sz="2800" dirty="0"/>
            </a:br>
            <a:r>
              <a:rPr lang="cs-CZ" sz="2800" dirty="0"/>
              <a:t>nitrolební komplikace zánětů PND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79512" y="1268760"/>
            <a:ext cx="8856984" cy="5256584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terapie</a:t>
            </a:r>
          </a:p>
          <a:p>
            <a:pPr lvl="1"/>
            <a:r>
              <a:rPr lang="cs-CZ" sz="1800" dirty="0"/>
              <a:t>širokospektrá antibiotika s dobrou prostupností přes </a:t>
            </a:r>
            <a:r>
              <a:rPr lang="cs-CZ" sz="1800" dirty="0" err="1"/>
              <a:t>hematotoencefalickou</a:t>
            </a:r>
            <a:r>
              <a:rPr lang="cs-CZ" sz="1800" dirty="0"/>
              <a:t> bariéru</a:t>
            </a:r>
          </a:p>
          <a:p>
            <a:pPr lvl="2"/>
            <a:r>
              <a:rPr lang="cs-CZ" sz="1400" dirty="0"/>
              <a:t>cefalosporiny </a:t>
            </a:r>
            <a:r>
              <a:rPr lang="cs-CZ" sz="1400" dirty="0" err="1"/>
              <a:t>III.generace</a:t>
            </a:r>
            <a:r>
              <a:rPr lang="cs-CZ" sz="1400" dirty="0"/>
              <a:t> (</a:t>
            </a:r>
            <a:r>
              <a:rPr lang="cs-CZ" sz="1400" dirty="0" err="1"/>
              <a:t>Sefotak</a:t>
            </a:r>
            <a:r>
              <a:rPr lang="cs-CZ" sz="1400" dirty="0"/>
              <a:t>)</a:t>
            </a:r>
          </a:p>
          <a:p>
            <a:pPr lvl="1"/>
            <a:r>
              <a:rPr lang="cs-CZ" sz="1800" dirty="0"/>
              <a:t>kortikosteroidy, </a:t>
            </a:r>
            <a:r>
              <a:rPr lang="cs-CZ" sz="1800" dirty="0" err="1"/>
              <a:t>manitol</a:t>
            </a:r>
            <a:r>
              <a:rPr lang="cs-CZ" sz="1800" dirty="0"/>
              <a:t> </a:t>
            </a:r>
          </a:p>
          <a:p>
            <a:pPr lvl="2"/>
            <a:r>
              <a:rPr lang="cs-CZ" sz="1400" dirty="0"/>
              <a:t>při těžkém otoku mozku</a:t>
            </a:r>
          </a:p>
          <a:p>
            <a:pPr lvl="1"/>
            <a:r>
              <a:rPr lang="cs-CZ" sz="1800" dirty="0"/>
              <a:t>sanace infekčního zdroje v PND</a:t>
            </a:r>
          </a:p>
          <a:p>
            <a:pPr lvl="2"/>
            <a:r>
              <a:rPr lang="cs-CZ" sz="1400" dirty="0"/>
              <a:t>endoskopický přístup </a:t>
            </a:r>
          </a:p>
          <a:p>
            <a:pPr lvl="2"/>
            <a:r>
              <a:rPr lang="cs-CZ" sz="1400" dirty="0"/>
              <a:t>zevní přístup </a:t>
            </a:r>
          </a:p>
          <a:p>
            <a:pPr lvl="2"/>
            <a:r>
              <a:rPr lang="cs-CZ" sz="1400" dirty="0"/>
              <a:t>kombinovaný přístup</a:t>
            </a:r>
          </a:p>
          <a:p>
            <a:pPr lvl="1"/>
            <a:r>
              <a:rPr lang="cs-CZ" sz="1800" dirty="0"/>
              <a:t>sanace epidurálního, subdurálního, či mozkového abscesu neurochirurgem</a:t>
            </a:r>
          </a:p>
          <a:p>
            <a:pPr lvl="2"/>
            <a:r>
              <a:rPr lang="cs-CZ" sz="1400" dirty="0"/>
              <a:t>punkce</a:t>
            </a:r>
          </a:p>
          <a:p>
            <a:pPr lvl="2"/>
            <a:r>
              <a:rPr lang="cs-CZ" sz="1400" dirty="0"/>
              <a:t>kraniotomie</a:t>
            </a:r>
          </a:p>
          <a:p>
            <a:pPr>
              <a:buFontTx/>
              <a:buChar char="-"/>
            </a:pPr>
            <a:endParaRPr lang="cs-CZ" sz="2400" dirty="0"/>
          </a:p>
          <a:p>
            <a:pPr>
              <a:buFontTx/>
              <a:buChar char="-"/>
            </a:pPr>
            <a:endParaRPr lang="cs-CZ" sz="2400" dirty="0"/>
          </a:p>
          <a:p>
            <a:pPr>
              <a:buFontTx/>
              <a:buChar char="-"/>
            </a:pPr>
            <a:endParaRPr lang="cs-CZ" sz="24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E1592D5-E30E-C34D-8D1F-E94E31913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720" y="116632"/>
            <a:ext cx="887954" cy="67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794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 </a:t>
            </a:r>
            <a:br>
              <a:rPr lang="cs-CZ" sz="2800" dirty="0"/>
            </a:br>
            <a:r>
              <a:rPr lang="cs-CZ" sz="2800" dirty="0"/>
              <a:t>klinická anatomie nosu a PND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7504" y="1021372"/>
            <a:ext cx="4824536" cy="5647988"/>
          </a:xfrm>
        </p:spPr>
        <p:txBody>
          <a:bodyPr/>
          <a:lstStyle/>
          <a:p>
            <a:pPr lvl="1"/>
            <a:r>
              <a:rPr lang="cs-CZ" sz="1600" dirty="0">
                <a:solidFill>
                  <a:srgbClr val="C00000"/>
                </a:solidFill>
              </a:rPr>
              <a:t>nosní septum </a:t>
            </a:r>
          </a:p>
          <a:p>
            <a:pPr lvl="2">
              <a:buFontTx/>
              <a:buChar char="-"/>
            </a:pPr>
            <a:r>
              <a:rPr lang="cs-CZ" sz="1200" dirty="0" err="1"/>
              <a:t>membranózní</a:t>
            </a:r>
            <a:r>
              <a:rPr lang="cs-CZ" sz="1200" dirty="0"/>
              <a:t> část</a:t>
            </a:r>
          </a:p>
          <a:p>
            <a:pPr lvl="2">
              <a:buFontTx/>
              <a:buChar char="-"/>
            </a:pPr>
            <a:r>
              <a:rPr lang="cs-CZ" sz="1200" dirty="0"/>
              <a:t>chrupavčitá část</a:t>
            </a:r>
          </a:p>
          <a:p>
            <a:pPr lvl="3">
              <a:buFontTx/>
              <a:buChar char="-"/>
            </a:pP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cartilago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septi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nasi</a:t>
            </a:r>
            <a:endParaRPr lang="cs-CZ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2">
              <a:buFontTx/>
              <a:buChar char="-"/>
            </a:pPr>
            <a:r>
              <a:rPr lang="cs-CZ" sz="1200" dirty="0"/>
              <a:t>kostěná část </a:t>
            </a:r>
          </a:p>
          <a:p>
            <a:pPr lvl="3">
              <a:buFontTx/>
              <a:buChar char="-"/>
            </a:pP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lamina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perpendicularis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ossis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ethmoidalis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vomer</a:t>
            </a:r>
            <a:endParaRPr lang="cs-CZ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cs-CZ" sz="1600" dirty="0">
                <a:solidFill>
                  <a:srgbClr val="C00000"/>
                </a:solidFill>
              </a:rPr>
              <a:t>dolní nosní průduch</a:t>
            </a:r>
          </a:p>
          <a:p>
            <a:pPr lvl="2"/>
            <a:r>
              <a:rPr lang="cs-CZ" sz="1200" dirty="0"/>
              <a:t>oblast pod dolní nosní skořepou</a:t>
            </a:r>
          </a:p>
          <a:p>
            <a:pPr lvl="2"/>
            <a:r>
              <a:rPr lang="cs-CZ" sz="1200" dirty="0"/>
              <a:t>vyústění </a:t>
            </a:r>
          </a:p>
          <a:p>
            <a:pPr lvl="3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slzovodu</a:t>
            </a:r>
          </a:p>
          <a:p>
            <a:pPr lvl="1"/>
            <a:r>
              <a:rPr lang="cs-CZ" sz="1600" dirty="0">
                <a:solidFill>
                  <a:srgbClr val="C00000"/>
                </a:solidFill>
              </a:rPr>
              <a:t>střední nosní průduch</a:t>
            </a:r>
          </a:p>
          <a:p>
            <a:pPr lvl="2"/>
            <a:r>
              <a:rPr lang="cs-CZ" sz="1200" dirty="0"/>
              <a:t>oblast pod střední nosní skořepou</a:t>
            </a:r>
          </a:p>
          <a:p>
            <a:pPr lvl="2"/>
            <a:r>
              <a:rPr lang="cs-CZ" sz="1200" dirty="0"/>
              <a:t>vyústění </a:t>
            </a:r>
          </a:p>
          <a:p>
            <a:pPr lvl="3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čelistní dutiny</a:t>
            </a:r>
          </a:p>
          <a:p>
            <a:pPr lvl="3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čelní dutiny </a:t>
            </a:r>
          </a:p>
          <a:p>
            <a:pPr lvl="3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předních čichových sklípků</a:t>
            </a:r>
          </a:p>
          <a:p>
            <a:pPr lvl="1"/>
            <a:r>
              <a:rPr lang="cs-CZ" sz="1600" dirty="0">
                <a:solidFill>
                  <a:srgbClr val="C00000"/>
                </a:solidFill>
              </a:rPr>
              <a:t>horní nosní průduch</a:t>
            </a:r>
          </a:p>
          <a:p>
            <a:pPr lvl="2"/>
            <a:r>
              <a:rPr lang="cs-CZ" sz="1200" dirty="0"/>
              <a:t>oblast pod horní nosní skořepou</a:t>
            </a:r>
          </a:p>
          <a:p>
            <a:pPr lvl="2"/>
            <a:r>
              <a:rPr lang="cs-CZ" sz="1200" dirty="0"/>
              <a:t>vyústění</a:t>
            </a:r>
          </a:p>
          <a:p>
            <a:pPr lvl="3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zadních čichových sklípků</a:t>
            </a:r>
          </a:p>
          <a:p>
            <a:pPr lvl="3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klínové dutiny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784B4919-AB65-C043-9080-02B3A7E89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31131"/>
            <a:ext cx="1173272" cy="89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02B1BA4A-2939-8843-808E-7B7F3E7A10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824" y="3284984"/>
            <a:ext cx="4688976" cy="3088769"/>
          </a:xfr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7343AD6D-84CF-6B4B-93E7-048BF0DF7A0E}"/>
              </a:ext>
            </a:extLst>
          </p:cNvPr>
          <p:cNvSpPr txBox="1"/>
          <p:nvPr/>
        </p:nvSpPr>
        <p:spPr>
          <a:xfrm>
            <a:off x="5549106" y="6425836"/>
            <a:ext cx="3888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</a:t>
            </a:r>
            <a:r>
              <a:rPr lang="cs-CZ" sz="1200" i="1" dirty="0" err="1"/>
              <a:t>M.Sičák</a:t>
            </a:r>
            <a:r>
              <a:rPr lang="cs-CZ" sz="1200" i="1" dirty="0"/>
              <a:t> , </a:t>
            </a:r>
            <a:r>
              <a:rPr lang="cs-CZ" sz="1200" i="1" dirty="0" err="1"/>
              <a:t>Rinológia</a:t>
            </a:r>
            <a:r>
              <a:rPr lang="cs-CZ" sz="12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1784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NOS I.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  Anatomie nosu a PND, funkce nosu a PND, vyšetření nosu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a.  klinická anatomie nosu a PND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b.  funkce nosu a PND</a:t>
            </a:r>
          </a:p>
          <a:p>
            <a:pPr marL="0" lvl="0" indent="0">
              <a:buNone/>
            </a:pPr>
            <a:endParaRPr lang="cs-CZ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2. Vyšetřovací metody nosu a PND 	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 fyziologický nález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b. přední rinoskopie, zadní rinoskopie, endoskopie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c. vyšetření nosní průchodnosti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d. zobrazovací vyšetření PND</a:t>
            </a:r>
          </a:p>
          <a:p>
            <a:pPr marL="0" lvl="0" indent="0">
              <a:buNone/>
            </a:pPr>
            <a:endParaRPr lang="cs-CZ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3. Vývojové poruchy nosu a PND 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rozštěpové vady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b. stenózy a atrézie dutiny nosní	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cs-CZ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4.  Nemoci nosní přepážky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deviace septa, hematom, absces, perforace</a:t>
            </a:r>
          </a:p>
          <a:p>
            <a:pPr marL="0" lvl="0" indent="0">
              <a:buNone/>
            </a:pP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5. </a:t>
            </a: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Choroby zevního nosu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ekzém,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foliculutis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,/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furunculus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nasi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rinophyma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cs-CZ" sz="10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6. </a:t>
            </a:r>
            <a:r>
              <a:rPr lang="cs-CZ" sz="1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Rhinosinusitis</a:t>
            </a: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acuta</a:t>
            </a: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 definice, terminologie a klasifikace dle EPOS</a:t>
            </a:r>
          </a:p>
          <a:p>
            <a:pPr marL="0" lvl="0" indent="0">
              <a:buNone/>
            </a:pP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7.  </a:t>
            </a:r>
            <a:r>
              <a:rPr lang="cs-CZ" sz="1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Rhinosinusitis</a:t>
            </a: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chronica</a:t>
            </a: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s/bez NP 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  definice, terminologie, terapie, klasifikace dle EPOS</a:t>
            </a:r>
          </a:p>
          <a:p>
            <a:pPr marL="0" lvl="0" indent="0">
              <a:buNone/>
            </a:pP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8. Principy chirurgie PND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 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   koncept FESS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b.    typy endoskopických výkonů vs. zevní přístupy (C.-L.)</a:t>
            </a:r>
          </a:p>
          <a:p>
            <a:pPr marL="0" lvl="0" indent="0">
              <a:buNone/>
            </a:pP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9.    Komplikace zánětů nosu a </a:t>
            </a:r>
            <a:r>
              <a:rPr lang="cs-CZ" sz="1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paranazálních</a:t>
            </a: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dutin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   místní komplikace ( cysty,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mukokély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b.     orbitální komplikace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c.     nitrolební komplikace</a:t>
            </a:r>
          </a:p>
          <a:p>
            <a:pPr marL="228600" lvl="0" indent="-228600">
              <a:buAutoNum type="alphaLcPeriod" startAt="3"/>
            </a:pPr>
            <a:endParaRPr lang="cs-CZ" sz="1000" b="1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sz="1000" b="1" dirty="0">
                <a:solidFill>
                  <a:srgbClr val="FF0000"/>
                </a:solidFill>
              </a:rPr>
              <a:t>10.   Epistaxe</a:t>
            </a:r>
          </a:p>
          <a:p>
            <a:pPr marL="0" indent="0">
              <a:buNone/>
            </a:pPr>
            <a:endParaRPr lang="cs-CZ" sz="1000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1C271742-C1D7-544D-A104-B78507639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928" y="170409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438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</a:t>
            </a:r>
            <a:br>
              <a:rPr lang="cs-CZ" sz="2800" dirty="0"/>
            </a:br>
            <a:r>
              <a:rPr lang="cs-CZ" sz="2800" dirty="0"/>
              <a:t>epistaxe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268760"/>
            <a:ext cx="8784976" cy="5328592"/>
          </a:xfrm>
        </p:spPr>
        <p:txBody>
          <a:bodyPr/>
          <a:lstStyle/>
          <a:p>
            <a:pPr>
              <a:defRPr/>
            </a:pPr>
            <a:r>
              <a:rPr lang="en-GB" sz="2000" dirty="0"/>
              <a:t>= </a:t>
            </a:r>
            <a:r>
              <a:rPr lang="en-GB" sz="2000" dirty="0" err="1"/>
              <a:t>krvácení</a:t>
            </a:r>
            <a:r>
              <a:rPr lang="en-GB" sz="2000" dirty="0"/>
              <a:t> z </a:t>
            </a:r>
            <a:r>
              <a:rPr lang="en-GB" sz="2000" dirty="0" err="1"/>
              <a:t>nosu</a:t>
            </a:r>
            <a:endParaRPr lang="en-GB" sz="2000" dirty="0"/>
          </a:p>
          <a:p>
            <a:pPr>
              <a:defRPr/>
            </a:pPr>
            <a:r>
              <a:rPr lang="en-GB" sz="2000" dirty="0" err="1"/>
              <a:t>příčiny</a:t>
            </a:r>
            <a:r>
              <a:rPr lang="en-GB" sz="2000" dirty="0"/>
              <a:t> </a:t>
            </a:r>
            <a:r>
              <a:rPr lang="en-GB" sz="2000" dirty="0" err="1"/>
              <a:t>místní</a:t>
            </a:r>
            <a:endParaRPr lang="cs-CZ" sz="2000" dirty="0"/>
          </a:p>
          <a:p>
            <a:pPr lvl="1">
              <a:defRPr/>
            </a:pPr>
            <a:r>
              <a:rPr lang="en-GB" sz="1600" dirty="0" err="1"/>
              <a:t>vaskulární</a:t>
            </a:r>
            <a:r>
              <a:rPr lang="en-GB" sz="1600" dirty="0"/>
              <a:t>, </a:t>
            </a:r>
            <a:r>
              <a:rPr lang="en-GB" sz="1600" dirty="0" err="1">
                <a:solidFill>
                  <a:srgbClr val="C00000"/>
                </a:solidFill>
              </a:rPr>
              <a:t>mikrotraumata</a:t>
            </a:r>
            <a:r>
              <a:rPr lang="en-GB" sz="1600" dirty="0">
                <a:solidFill>
                  <a:srgbClr val="C00000"/>
                </a:solidFill>
              </a:rPr>
              <a:t> </a:t>
            </a:r>
            <a:r>
              <a:rPr lang="en-GB" sz="1600" dirty="0" err="1">
                <a:solidFill>
                  <a:srgbClr val="C00000"/>
                </a:solidFill>
              </a:rPr>
              <a:t>Kiesselbachovy</a:t>
            </a:r>
            <a:r>
              <a:rPr lang="en-GB" sz="1600" dirty="0">
                <a:solidFill>
                  <a:srgbClr val="C00000"/>
                </a:solidFill>
              </a:rPr>
              <a:t> </a:t>
            </a:r>
            <a:r>
              <a:rPr lang="en-GB" sz="1600" dirty="0" err="1">
                <a:solidFill>
                  <a:srgbClr val="C00000"/>
                </a:solidFill>
              </a:rPr>
              <a:t>pleteně</a:t>
            </a:r>
            <a:endParaRPr lang="cs-CZ" sz="1600" dirty="0">
              <a:solidFill>
                <a:srgbClr val="C00000"/>
              </a:solidFill>
            </a:endParaRPr>
          </a:p>
          <a:p>
            <a:pPr lvl="1">
              <a:defRPr/>
            </a:pPr>
            <a:r>
              <a:rPr lang="en-GB" sz="1600" dirty="0"/>
              <a:t>traumata </a:t>
            </a:r>
            <a:r>
              <a:rPr lang="en-GB" sz="1600" dirty="0" err="1"/>
              <a:t>nosu</a:t>
            </a:r>
            <a:endParaRPr lang="cs-CZ" sz="1600" dirty="0"/>
          </a:p>
          <a:p>
            <a:pPr lvl="1">
              <a:defRPr/>
            </a:pPr>
            <a:r>
              <a:rPr lang="en-GB" sz="1600" dirty="0" err="1"/>
              <a:t>cizí</a:t>
            </a:r>
            <a:r>
              <a:rPr lang="en-GB" sz="1600" dirty="0"/>
              <a:t> </a:t>
            </a:r>
            <a:r>
              <a:rPr lang="en-GB" sz="1600" dirty="0" err="1"/>
              <a:t>tělesa</a:t>
            </a:r>
            <a:endParaRPr lang="cs-CZ" sz="1600" dirty="0"/>
          </a:p>
          <a:p>
            <a:pPr lvl="1">
              <a:defRPr/>
            </a:pPr>
            <a:r>
              <a:rPr lang="en-GB" sz="1600" dirty="0" err="1"/>
              <a:t>krvácející</a:t>
            </a:r>
            <a:r>
              <a:rPr lang="en-GB" sz="1600" dirty="0"/>
              <a:t> polyp septa</a:t>
            </a:r>
          </a:p>
          <a:p>
            <a:pPr lvl="2">
              <a:defRPr/>
            </a:pPr>
            <a:r>
              <a:rPr lang="en-GB" sz="1400" dirty="0" err="1"/>
              <a:t>teleangiektatický</a:t>
            </a:r>
            <a:r>
              <a:rPr lang="en-GB" sz="1400" dirty="0"/>
              <a:t> </a:t>
            </a:r>
            <a:r>
              <a:rPr lang="en-GB" sz="1400" dirty="0" err="1"/>
              <a:t>granulom</a:t>
            </a:r>
            <a:r>
              <a:rPr lang="en-GB" sz="1400" dirty="0"/>
              <a:t> </a:t>
            </a:r>
            <a:r>
              <a:rPr lang="en-GB" sz="1400" dirty="0" err="1"/>
              <a:t>nebo</a:t>
            </a:r>
            <a:r>
              <a:rPr lang="en-GB" sz="1400" dirty="0"/>
              <a:t> </a:t>
            </a:r>
            <a:r>
              <a:rPr lang="en-GB" sz="1400" dirty="0" err="1"/>
              <a:t>hemangiom</a:t>
            </a:r>
            <a:endParaRPr lang="cs-CZ" sz="1400" dirty="0"/>
          </a:p>
          <a:p>
            <a:pPr lvl="1">
              <a:defRPr/>
            </a:pPr>
            <a:r>
              <a:rPr lang="en-GB" sz="1600" dirty="0" err="1"/>
              <a:t>tumory</a:t>
            </a:r>
            <a:r>
              <a:rPr lang="en-GB" sz="1600" dirty="0"/>
              <a:t> </a:t>
            </a:r>
            <a:r>
              <a:rPr lang="en-GB" sz="1600" dirty="0" err="1"/>
              <a:t>nosu</a:t>
            </a:r>
            <a:r>
              <a:rPr lang="cs-CZ" sz="1600" dirty="0"/>
              <a:t>  a PND</a:t>
            </a:r>
          </a:p>
          <a:p>
            <a:pPr lvl="1">
              <a:defRPr/>
            </a:pPr>
            <a:r>
              <a:rPr lang="en-GB" sz="1600" dirty="0" err="1"/>
              <a:t>tumory</a:t>
            </a:r>
            <a:r>
              <a:rPr lang="en-GB" sz="1600" dirty="0"/>
              <a:t> </a:t>
            </a:r>
            <a:r>
              <a:rPr lang="en-GB" sz="1600" dirty="0" err="1"/>
              <a:t>nosohltanu</a:t>
            </a:r>
            <a:endParaRPr lang="en-GB" sz="1600" dirty="0"/>
          </a:p>
          <a:p>
            <a:pPr lvl="1">
              <a:defRPr/>
            </a:pPr>
            <a:r>
              <a:rPr lang="en-GB" sz="1600" dirty="0" err="1"/>
              <a:t>idiopatické</a:t>
            </a:r>
            <a:r>
              <a:rPr lang="en-GB" sz="1600" dirty="0"/>
              <a:t> </a:t>
            </a:r>
            <a:r>
              <a:rPr lang="en-GB" sz="1600" dirty="0" err="1"/>
              <a:t>epistaxe</a:t>
            </a:r>
            <a:r>
              <a:rPr lang="en-GB" sz="1600" dirty="0"/>
              <a:t> </a:t>
            </a:r>
          </a:p>
          <a:p>
            <a:pPr lvl="2">
              <a:defRPr/>
            </a:pPr>
            <a:r>
              <a:rPr lang="en-GB" sz="1200" dirty="0" err="1"/>
              <a:t>mírné</a:t>
            </a:r>
            <a:r>
              <a:rPr lang="en-GB" sz="1200" dirty="0"/>
              <a:t>, </a:t>
            </a:r>
            <a:r>
              <a:rPr lang="en-GB" sz="1200" dirty="0" err="1"/>
              <a:t>opakující</a:t>
            </a:r>
            <a:r>
              <a:rPr lang="en-GB" sz="1200" dirty="0"/>
              <a:t> se </a:t>
            </a:r>
            <a:r>
              <a:rPr lang="en-GB" sz="1200" dirty="0" err="1"/>
              <a:t>krvácení</a:t>
            </a:r>
            <a:r>
              <a:rPr lang="en-GB" sz="1200" dirty="0"/>
              <a:t> </a:t>
            </a:r>
          </a:p>
          <a:p>
            <a:pPr lvl="2">
              <a:defRPr/>
            </a:pPr>
            <a:r>
              <a:rPr lang="en-GB" sz="1200" dirty="0"/>
              <a:t>u </a:t>
            </a:r>
            <a:r>
              <a:rPr lang="en-GB" sz="1200" dirty="0" err="1"/>
              <a:t>adolescentů</a:t>
            </a:r>
            <a:endParaRPr lang="en-GB" sz="1200" dirty="0"/>
          </a:p>
          <a:p>
            <a:pPr lvl="1"/>
            <a:r>
              <a:rPr lang="en-GB" sz="1600" dirty="0"/>
              <a:t>rhinitis anterior </a:t>
            </a:r>
            <a:r>
              <a:rPr lang="cs-CZ" sz="1600" dirty="0"/>
              <a:t>s</a:t>
            </a:r>
            <a:r>
              <a:rPr lang="en-GB" sz="1600" dirty="0" err="1"/>
              <a:t>icca</a:t>
            </a:r>
            <a:endParaRPr lang="en-GB" sz="1600" dirty="0"/>
          </a:p>
          <a:p>
            <a:pPr lvl="1"/>
            <a:r>
              <a:rPr lang="en-GB" sz="1600" dirty="0" err="1"/>
              <a:t>vlivy</a:t>
            </a:r>
            <a:r>
              <a:rPr lang="en-GB" sz="1600" dirty="0"/>
              <a:t> </a:t>
            </a:r>
            <a:r>
              <a:rPr lang="en-GB" sz="1600" dirty="0" err="1"/>
              <a:t>prostředí</a:t>
            </a:r>
            <a:endParaRPr lang="cs-CZ" sz="1600" dirty="0"/>
          </a:p>
          <a:p>
            <a:endParaRPr lang="cs-CZ" sz="16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F1557D1-3037-E446-800C-587FC80CC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928" y="170409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619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2C6BC6-844D-8D4F-82C6-F0AE787AF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</a:t>
            </a:r>
            <a:br>
              <a:rPr lang="cs-CZ" sz="2800" dirty="0"/>
            </a:br>
            <a:r>
              <a:rPr lang="cs-CZ" sz="2800" dirty="0"/>
              <a:t>epistaxe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03ADAC7-A99B-7249-B02A-12AFB55354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GB" sz="2000" dirty="0" err="1"/>
              <a:t>příčiny</a:t>
            </a:r>
            <a:r>
              <a:rPr lang="en-GB" sz="2000" dirty="0"/>
              <a:t> </a:t>
            </a:r>
            <a:r>
              <a:rPr lang="en-GB" sz="2000" dirty="0" err="1"/>
              <a:t>celkové</a:t>
            </a:r>
            <a:endParaRPr lang="cs-CZ" sz="2000" dirty="0"/>
          </a:p>
          <a:p>
            <a:pPr lvl="1">
              <a:defRPr/>
            </a:pPr>
            <a:r>
              <a:rPr lang="en-GB" sz="1600" dirty="0" err="1">
                <a:solidFill>
                  <a:srgbClr val="C00000"/>
                </a:solidFill>
              </a:rPr>
              <a:t>hypertenze</a:t>
            </a:r>
            <a:endParaRPr lang="cs-CZ" sz="1600" dirty="0">
              <a:solidFill>
                <a:srgbClr val="C00000"/>
              </a:solidFill>
            </a:endParaRPr>
          </a:p>
          <a:p>
            <a:pPr lvl="1">
              <a:defRPr/>
            </a:pPr>
            <a:r>
              <a:rPr lang="cs-CZ" sz="1600" dirty="0">
                <a:solidFill>
                  <a:srgbClr val="C00000"/>
                </a:solidFill>
              </a:rPr>
              <a:t>užívání </a:t>
            </a:r>
            <a:r>
              <a:rPr lang="cs-CZ" sz="1600" dirty="0" err="1">
                <a:solidFill>
                  <a:srgbClr val="C00000"/>
                </a:solidFill>
              </a:rPr>
              <a:t>antiagregancií</a:t>
            </a:r>
            <a:r>
              <a:rPr lang="cs-CZ" sz="1600" dirty="0">
                <a:solidFill>
                  <a:srgbClr val="C00000"/>
                </a:solidFill>
              </a:rPr>
              <a:t> a antikoagulancia</a:t>
            </a:r>
          </a:p>
          <a:p>
            <a:pPr lvl="2">
              <a:defRPr/>
            </a:pPr>
            <a:r>
              <a:rPr lang="cs-CZ" sz="1400" dirty="0"/>
              <a:t>ASA, heparin, </a:t>
            </a:r>
            <a:r>
              <a:rPr lang="cs-CZ" sz="1400" dirty="0" err="1"/>
              <a:t>warfarin</a:t>
            </a:r>
            <a:r>
              <a:rPr lang="cs-CZ" sz="1400" dirty="0"/>
              <a:t>, </a:t>
            </a:r>
            <a:r>
              <a:rPr lang="cs-CZ" sz="1400" dirty="0" err="1"/>
              <a:t>xarelto</a:t>
            </a:r>
            <a:endParaRPr lang="cs-CZ" sz="1400" dirty="0"/>
          </a:p>
          <a:p>
            <a:pPr lvl="1">
              <a:defRPr/>
            </a:pPr>
            <a:r>
              <a:rPr lang="cs-CZ" sz="1600" dirty="0"/>
              <a:t>akutní infekce </a:t>
            </a:r>
          </a:p>
          <a:p>
            <a:pPr lvl="2">
              <a:defRPr/>
            </a:pPr>
            <a:r>
              <a:rPr lang="cs-CZ" sz="1400" dirty="0"/>
              <a:t>chřipka</a:t>
            </a:r>
          </a:p>
          <a:p>
            <a:pPr lvl="1">
              <a:defRPr/>
            </a:pPr>
            <a:r>
              <a:rPr lang="cs-CZ" sz="1600" dirty="0"/>
              <a:t>hematologické onemocnění </a:t>
            </a:r>
            <a:r>
              <a:rPr lang="en-GB" sz="1600" dirty="0"/>
              <a:t>a </a:t>
            </a:r>
            <a:r>
              <a:rPr lang="cs-CZ" sz="1600" dirty="0" err="1"/>
              <a:t>koagulopatie</a:t>
            </a:r>
            <a:r>
              <a:rPr lang="cs-CZ" sz="1600" dirty="0"/>
              <a:t> </a:t>
            </a:r>
          </a:p>
          <a:p>
            <a:pPr lvl="2">
              <a:defRPr/>
            </a:pPr>
            <a:r>
              <a:rPr lang="cs-CZ" sz="1400" dirty="0" err="1"/>
              <a:t>trombocytopatie</a:t>
            </a:r>
            <a:r>
              <a:rPr lang="cs-CZ" sz="1400" dirty="0"/>
              <a:t> , </a:t>
            </a:r>
            <a:r>
              <a:rPr lang="cs-CZ" sz="1400" dirty="0" err="1"/>
              <a:t>hemofílie</a:t>
            </a:r>
            <a:r>
              <a:rPr lang="cs-CZ" sz="1400" dirty="0"/>
              <a:t> , leukémie</a:t>
            </a:r>
          </a:p>
          <a:p>
            <a:pPr lvl="1">
              <a:defRPr/>
            </a:pPr>
            <a:r>
              <a:rPr lang="en-GB" sz="1600" dirty="0" err="1"/>
              <a:t>uremie</a:t>
            </a:r>
            <a:r>
              <a:rPr lang="en-GB" sz="1600" dirty="0"/>
              <a:t> a </a:t>
            </a:r>
            <a:r>
              <a:rPr lang="en-GB" sz="1600" dirty="0" err="1"/>
              <a:t>hepatální</a:t>
            </a:r>
            <a:r>
              <a:rPr lang="en-GB" sz="1600" dirty="0"/>
              <a:t> </a:t>
            </a:r>
            <a:r>
              <a:rPr lang="en-GB" sz="1600" dirty="0" err="1"/>
              <a:t>selhání</a:t>
            </a:r>
            <a:endParaRPr lang="cs-CZ" sz="1600" dirty="0"/>
          </a:p>
          <a:p>
            <a:pPr lvl="1">
              <a:defRPr/>
            </a:pPr>
            <a:r>
              <a:rPr lang="en-GB" sz="1600" dirty="0" err="1"/>
              <a:t>endokrinní</a:t>
            </a:r>
            <a:r>
              <a:rPr lang="en-GB" sz="1600" dirty="0"/>
              <a:t> </a:t>
            </a:r>
            <a:r>
              <a:rPr lang="en-GB" sz="1600" dirty="0" err="1"/>
              <a:t>příčiny</a:t>
            </a:r>
            <a:r>
              <a:rPr lang="en-GB" sz="1600" dirty="0"/>
              <a:t> </a:t>
            </a:r>
          </a:p>
          <a:p>
            <a:pPr lvl="2">
              <a:defRPr/>
            </a:pPr>
            <a:r>
              <a:rPr lang="en-GB" sz="1400" dirty="0" err="1"/>
              <a:t>feochromocytom</a:t>
            </a:r>
            <a:r>
              <a:rPr lang="en-GB" sz="1400" dirty="0"/>
              <a:t>, </a:t>
            </a:r>
            <a:r>
              <a:rPr lang="en-GB" sz="1400" dirty="0" err="1"/>
              <a:t>menstruace</a:t>
            </a:r>
            <a:endParaRPr lang="cs-CZ" sz="1400" dirty="0"/>
          </a:p>
          <a:p>
            <a:pPr lvl="1">
              <a:defRPr/>
            </a:pPr>
            <a:r>
              <a:rPr lang="en-GB" sz="1600" dirty="0" err="1"/>
              <a:t>hereditární</a:t>
            </a:r>
            <a:r>
              <a:rPr lang="en-GB" sz="1600" dirty="0"/>
              <a:t> </a:t>
            </a:r>
            <a:r>
              <a:rPr lang="en-GB" sz="1600" dirty="0" err="1"/>
              <a:t>hemorhagická</a:t>
            </a:r>
            <a:r>
              <a:rPr lang="en-GB" sz="1600" dirty="0"/>
              <a:t> </a:t>
            </a:r>
            <a:r>
              <a:rPr lang="en-GB" sz="1600" dirty="0" err="1"/>
              <a:t>teleangiektasie</a:t>
            </a:r>
            <a:r>
              <a:rPr lang="en-GB" sz="1600" dirty="0"/>
              <a:t> (morbus </a:t>
            </a:r>
            <a:r>
              <a:rPr lang="en-GB" sz="1600" dirty="0" err="1"/>
              <a:t>Rendu</a:t>
            </a:r>
            <a:r>
              <a:rPr lang="en-GB" sz="1600" dirty="0"/>
              <a:t>-Osler-Weber)</a:t>
            </a:r>
          </a:p>
          <a:p>
            <a:endParaRPr lang="cs-CZ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C31E1C6-113C-3E46-8EF5-AAE2F19A0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928" y="170409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534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cs-CZ" dirty="0"/>
            </a:br>
            <a:r>
              <a:rPr lang="cs-CZ" sz="2800" dirty="0"/>
              <a:t>NOS I.</a:t>
            </a:r>
            <a:br>
              <a:rPr lang="cs-CZ" sz="2800" dirty="0"/>
            </a:br>
            <a:r>
              <a:rPr lang="cs-CZ" sz="2800" dirty="0"/>
              <a:t>epistaxe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5328592"/>
          </a:xfrm>
        </p:spPr>
        <p:txBody>
          <a:bodyPr/>
          <a:lstStyle/>
          <a:p>
            <a:pPr>
              <a:buClr>
                <a:srgbClr val="FF3300"/>
              </a:buClr>
              <a:defRPr/>
            </a:pPr>
            <a:r>
              <a:rPr lang="cs-CZ" sz="2000" dirty="0">
                <a:solidFill>
                  <a:srgbClr val="C00000"/>
                </a:solidFill>
              </a:rPr>
              <a:t>diagnostika</a:t>
            </a:r>
          </a:p>
          <a:p>
            <a:pPr lvl="1">
              <a:buClr>
                <a:srgbClr val="FF3300"/>
              </a:buClr>
              <a:defRPr/>
            </a:pPr>
            <a:r>
              <a:rPr lang="cs-CZ" sz="1600" dirty="0"/>
              <a:t>a</a:t>
            </a:r>
            <a:r>
              <a:rPr lang="en-GB" sz="1600" dirty="0" err="1"/>
              <a:t>namnéza</a:t>
            </a:r>
            <a:endParaRPr lang="cs-CZ" sz="1600" dirty="0"/>
          </a:p>
          <a:p>
            <a:pPr lvl="2">
              <a:buClr>
                <a:srgbClr val="FF3300"/>
              </a:buClr>
              <a:defRPr/>
            </a:pPr>
            <a:r>
              <a:rPr lang="cs-CZ" sz="1400" dirty="0"/>
              <a:t>krvácení</a:t>
            </a:r>
          </a:p>
          <a:p>
            <a:pPr lvl="3">
              <a:buClr>
                <a:srgbClr val="FF3300"/>
              </a:buClr>
              <a:defRPr/>
            </a:pPr>
            <a:r>
              <a:rPr lang="cs-CZ" sz="1400" dirty="0"/>
              <a:t>délka, četnost, síla epistaxe, jednostranná / oboustranná </a:t>
            </a:r>
          </a:p>
          <a:p>
            <a:pPr lvl="2">
              <a:buClr>
                <a:srgbClr val="FF3300"/>
              </a:buClr>
              <a:defRPr/>
            </a:pPr>
            <a:r>
              <a:rPr lang="cs-CZ" sz="1400" dirty="0"/>
              <a:t>osobní </a:t>
            </a:r>
            <a:r>
              <a:rPr lang="cs-CZ" sz="1400" dirty="0" err="1"/>
              <a:t>anamenéza</a:t>
            </a:r>
            <a:r>
              <a:rPr lang="cs-CZ" sz="1400" dirty="0"/>
              <a:t> </a:t>
            </a:r>
          </a:p>
          <a:p>
            <a:pPr lvl="3">
              <a:buClr>
                <a:srgbClr val="FF3300"/>
              </a:buClr>
              <a:defRPr/>
            </a:pPr>
            <a:r>
              <a:rPr lang="cs-CZ" sz="1400" dirty="0"/>
              <a:t>s čím se pacient léčí</a:t>
            </a:r>
          </a:p>
          <a:p>
            <a:pPr lvl="1">
              <a:buClr>
                <a:srgbClr val="FF3300"/>
              </a:buClr>
              <a:defRPr/>
            </a:pPr>
            <a:r>
              <a:rPr lang="cs-CZ" sz="1600" dirty="0"/>
              <a:t>přední, zadní rinoskopie, </a:t>
            </a:r>
            <a:r>
              <a:rPr lang="cs-CZ" sz="1600" dirty="0" err="1"/>
              <a:t>rinoendoskopie</a:t>
            </a:r>
            <a:endParaRPr lang="cs-CZ" sz="1600" dirty="0"/>
          </a:p>
          <a:p>
            <a:pPr lvl="2">
              <a:buClr>
                <a:srgbClr val="FF3300"/>
              </a:buClr>
              <a:defRPr/>
            </a:pPr>
            <a:r>
              <a:rPr lang="cs-CZ" sz="1400" dirty="0"/>
              <a:t>lokalizace </a:t>
            </a:r>
            <a:r>
              <a:rPr lang="en-GB" sz="1400" dirty="0" err="1"/>
              <a:t>místa</a:t>
            </a:r>
            <a:r>
              <a:rPr lang="en-GB" sz="1400" dirty="0"/>
              <a:t> </a:t>
            </a:r>
            <a:r>
              <a:rPr lang="en-GB" sz="1400" dirty="0" err="1"/>
              <a:t>krvácení</a:t>
            </a:r>
            <a:r>
              <a:rPr lang="cs-CZ" sz="1400" dirty="0"/>
              <a:t> </a:t>
            </a:r>
          </a:p>
          <a:p>
            <a:pPr lvl="1">
              <a:buClr>
                <a:srgbClr val="FF3300"/>
              </a:buClr>
              <a:defRPr/>
            </a:pPr>
            <a:r>
              <a:rPr lang="cs-CZ" sz="1600" dirty="0"/>
              <a:t>z</a:t>
            </a:r>
            <a:r>
              <a:rPr lang="en-GB" sz="1600" dirty="0" err="1"/>
              <a:t>měřit</a:t>
            </a:r>
            <a:r>
              <a:rPr lang="en-GB" sz="1600" dirty="0"/>
              <a:t> </a:t>
            </a:r>
            <a:r>
              <a:rPr lang="en-GB" sz="1600" dirty="0" err="1"/>
              <a:t>krevní</a:t>
            </a:r>
            <a:r>
              <a:rPr lang="en-GB" sz="1600" dirty="0"/>
              <a:t> </a:t>
            </a:r>
            <a:r>
              <a:rPr lang="en-GB" sz="1600" dirty="0" err="1"/>
              <a:t>tlak</a:t>
            </a:r>
            <a:r>
              <a:rPr lang="cs-CZ" sz="1600" dirty="0"/>
              <a:t> </a:t>
            </a:r>
          </a:p>
          <a:p>
            <a:pPr lvl="2">
              <a:buClr>
                <a:srgbClr val="FF3300"/>
              </a:buClr>
              <a:defRPr/>
            </a:pPr>
            <a:r>
              <a:rPr lang="cs-CZ" sz="1400" dirty="0"/>
              <a:t>(dekompenzovaná hypertenze)</a:t>
            </a:r>
          </a:p>
          <a:p>
            <a:pPr lvl="1">
              <a:buClr>
                <a:srgbClr val="FF3300"/>
              </a:buClr>
              <a:defRPr/>
            </a:pPr>
            <a:r>
              <a:rPr lang="cs-CZ" sz="1600" dirty="0"/>
              <a:t>v</a:t>
            </a:r>
            <a:r>
              <a:rPr lang="en-GB" sz="1600" dirty="0" err="1"/>
              <a:t>yšetření</a:t>
            </a:r>
            <a:r>
              <a:rPr lang="en-GB" sz="1600" dirty="0"/>
              <a:t> </a:t>
            </a:r>
            <a:r>
              <a:rPr lang="en-GB" sz="1600" dirty="0" err="1"/>
              <a:t>hemokoagulac</a:t>
            </a:r>
            <a:r>
              <a:rPr lang="cs-CZ" sz="1600" dirty="0" err="1"/>
              <a:t>í</a:t>
            </a:r>
            <a:r>
              <a:rPr lang="cs-CZ" sz="1600" dirty="0"/>
              <a:t> </a:t>
            </a:r>
          </a:p>
          <a:p>
            <a:pPr lvl="2">
              <a:buClr>
                <a:srgbClr val="FF3300"/>
              </a:buClr>
              <a:defRPr/>
            </a:pPr>
            <a:r>
              <a:rPr lang="cs-CZ" sz="1400" dirty="0" err="1"/>
              <a:t>koagulopatie</a:t>
            </a:r>
            <a:endParaRPr lang="cs-CZ" sz="1400" dirty="0"/>
          </a:p>
          <a:p>
            <a:pPr lvl="1">
              <a:buClr>
                <a:srgbClr val="FF3300"/>
              </a:buClr>
              <a:defRPr/>
            </a:pPr>
            <a:r>
              <a:rPr lang="cs-CZ" sz="1600" dirty="0"/>
              <a:t>zobrazovací metody </a:t>
            </a:r>
          </a:p>
          <a:p>
            <a:pPr lvl="2">
              <a:buClr>
                <a:srgbClr val="FF3300"/>
              </a:buClr>
              <a:defRPr/>
            </a:pPr>
            <a:r>
              <a:rPr lang="cs-CZ" sz="1400" dirty="0"/>
              <a:t>v případě </a:t>
            </a:r>
            <a:r>
              <a:rPr lang="cs-CZ" sz="1400" dirty="0" err="1"/>
              <a:t>suspekce</a:t>
            </a:r>
            <a:r>
              <a:rPr lang="cs-CZ" sz="1400" dirty="0"/>
              <a:t> na tumor  (CT, NMR)</a:t>
            </a:r>
          </a:p>
          <a:p>
            <a:pPr lvl="1">
              <a:buClr>
                <a:srgbClr val="FF3300"/>
              </a:buClr>
              <a:defRPr/>
            </a:pPr>
            <a:r>
              <a:rPr lang="cs-CZ" sz="1600" dirty="0"/>
              <a:t>c</a:t>
            </a:r>
            <a:r>
              <a:rPr lang="en-GB" sz="1600" dirty="0" err="1"/>
              <a:t>elkové</a:t>
            </a:r>
            <a:r>
              <a:rPr lang="en-GB" sz="1600" dirty="0"/>
              <a:t> </a:t>
            </a:r>
            <a:r>
              <a:rPr lang="en-GB" sz="1600" dirty="0" err="1"/>
              <a:t>interní</a:t>
            </a:r>
            <a:r>
              <a:rPr lang="en-GB" sz="1600" dirty="0"/>
              <a:t> </a:t>
            </a:r>
            <a:r>
              <a:rPr lang="en-GB" sz="1600" dirty="0" err="1"/>
              <a:t>vyšetření</a:t>
            </a:r>
            <a:endParaRPr lang="cs-CZ" sz="16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C24DE48-41FB-A446-B20D-7F4C12F1F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928" y="170409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486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cs-CZ" dirty="0"/>
            </a:br>
            <a:r>
              <a:rPr lang="cs-CZ" sz="2800" dirty="0"/>
              <a:t>NOS I.</a:t>
            </a:r>
            <a:br>
              <a:rPr lang="cs-CZ" sz="2800" dirty="0"/>
            </a:br>
            <a:r>
              <a:rPr lang="cs-CZ" sz="2800" dirty="0"/>
              <a:t>epistaxe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124744"/>
            <a:ext cx="8928992" cy="5733256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terapie</a:t>
            </a:r>
          </a:p>
          <a:p>
            <a:pPr lvl="1"/>
            <a:r>
              <a:rPr lang="cs-CZ" sz="1600" dirty="0"/>
              <a:t>difúzní krvácení</a:t>
            </a:r>
          </a:p>
          <a:p>
            <a:pPr lvl="2"/>
            <a:r>
              <a:rPr lang="cs-CZ" sz="1400" dirty="0"/>
              <a:t>aplikace </a:t>
            </a:r>
            <a:r>
              <a:rPr lang="cs-CZ" sz="1400" dirty="0" err="1"/>
              <a:t>Gelasponu</a:t>
            </a:r>
            <a:endParaRPr lang="cs-CZ" sz="1400" dirty="0"/>
          </a:p>
          <a:p>
            <a:pPr lvl="2"/>
            <a:r>
              <a:rPr lang="cs-CZ" sz="1400" dirty="0" err="1"/>
              <a:t>chemokaustika</a:t>
            </a:r>
            <a:r>
              <a:rPr lang="cs-CZ" sz="1400" dirty="0"/>
              <a:t> (dusičnan stříbrný, </a:t>
            </a:r>
            <a:r>
              <a:rPr lang="cs-CZ" sz="1400" dirty="0" err="1"/>
              <a:t>kys</a:t>
            </a:r>
            <a:r>
              <a:rPr lang="cs-CZ" sz="1400" dirty="0"/>
              <a:t>. chromitá) </a:t>
            </a:r>
          </a:p>
          <a:p>
            <a:pPr lvl="2"/>
            <a:r>
              <a:rPr lang="cs-CZ" sz="1400" dirty="0"/>
              <a:t>přední mastná nosní tamponáda</a:t>
            </a:r>
          </a:p>
          <a:p>
            <a:pPr lvl="2"/>
            <a:r>
              <a:rPr lang="cs-CZ" sz="1400" dirty="0"/>
              <a:t>zadní nosní tamponáda</a:t>
            </a:r>
          </a:p>
          <a:p>
            <a:pPr lvl="2"/>
            <a:r>
              <a:rPr lang="cs-CZ" sz="1400" dirty="0"/>
              <a:t>balónková tamponáda </a:t>
            </a:r>
          </a:p>
          <a:p>
            <a:pPr lvl="2"/>
            <a:r>
              <a:rPr lang="cs-CZ" sz="1400" dirty="0" err="1"/>
              <a:t>Saundersova</a:t>
            </a:r>
            <a:r>
              <a:rPr lang="cs-CZ" sz="1400" dirty="0"/>
              <a:t> </a:t>
            </a:r>
            <a:r>
              <a:rPr lang="cs-CZ" sz="1400" dirty="0" err="1"/>
              <a:t>dermoplastika</a:t>
            </a:r>
            <a:r>
              <a:rPr lang="cs-CZ" sz="1400" dirty="0"/>
              <a:t> nosního septa</a:t>
            </a:r>
          </a:p>
          <a:p>
            <a:pPr lvl="3"/>
            <a:r>
              <a:rPr lang="cs-CZ" sz="1400" dirty="0" err="1"/>
              <a:t>morbus</a:t>
            </a:r>
            <a:r>
              <a:rPr lang="cs-CZ" sz="1400" dirty="0"/>
              <a:t> </a:t>
            </a:r>
            <a:r>
              <a:rPr lang="cs-CZ" sz="1400" dirty="0" err="1"/>
              <a:t>Rendu</a:t>
            </a:r>
            <a:r>
              <a:rPr lang="cs-CZ" sz="1400" dirty="0"/>
              <a:t>-</a:t>
            </a:r>
            <a:r>
              <a:rPr lang="cs-CZ" sz="1400" dirty="0" err="1"/>
              <a:t>Osler</a:t>
            </a:r>
            <a:r>
              <a:rPr lang="cs-CZ" sz="1400" dirty="0"/>
              <a:t>-Weber</a:t>
            </a:r>
          </a:p>
          <a:p>
            <a:pPr lvl="1"/>
            <a:r>
              <a:rPr lang="cs-CZ" sz="1600" dirty="0"/>
              <a:t>lokalizované krvácení</a:t>
            </a:r>
          </a:p>
          <a:p>
            <a:pPr lvl="2"/>
            <a:r>
              <a:rPr lang="cs-CZ" sz="1400" dirty="0" err="1"/>
              <a:t>monopolární</a:t>
            </a:r>
            <a:r>
              <a:rPr lang="cs-CZ" sz="1400" dirty="0"/>
              <a:t> / bipolární elektrokoagulace</a:t>
            </a:r>
          </a:p>
          <a:p>
            <a:pPr lvl="2"/>
            <a:r>
              <a:rPr lang="cs-CZ" sz="1400" dirty="0"/>
              <a:t>ligatura přívodných cév:  </a:t>
            </a:r>
          </a:p>
          <a:p>
            <a:pPr lvl="3"/>
            <a:r>
              <a:rPr lang="cs-CZ" sz="1400" dirty="0"/>
              <a:t>podvaz </a:t>
            </a:r>
            <a:r>
              <a:rPr lang="cs-CZ" sz="1400" dirty="0" err="1"/>
              <a:t>a.ethmoidalis</a:t>
            </a:r>
            <a:r>
              <a:rPr lang="cs-CZ" sz="1400" dirty="0"/>
              <a:t> ant. et post. z mediální </a:t>
            </a:r>
            <a:r>
              <a:rPr lang="cs-CZ" sz="1400" dirty="0" err="1"/>
              <a:t>orbitotomie</a:t>
            </a:r>
            <a:endParaRPr lang="cs-CZ" sz="1400" dirty="0"/>
          </a:p>
          <a:p>
            <a:pPr lvl="3"/>
            <a:r>
              <a:rPr lang="cs-CZ" sz="1400" dirty="0" err="1"/>
              <a:t>endonazální</a:t>
            </a:r>
            <a:r>
              <a:rPr lang="cs-CZ" sz="1400" dirty="0"/>
              <a:t> endoskopická ligatura </a:t>
            </a:r>
            <a:r>
              <a:rPr lang="cs-CZ" sz="1400" dirty="0" err="1"/>
              <a:t>a.sphenopalatina</a:t>
            </a:r>
            <a:endParaRPr lang="cs-CZ" sz="1400" dirty="0"/>
          </a:p>
          <a:p>
            <a:pPr lvl="3"/>
            <a:r>
              <a:rPr lang="cs-CZ" sz="1400" dirty="0" err="1"/>
              <a:t>transmaxilární</a:t>
            </a:r>
            <a:r>
              <a:rPr lang="cs-CZ" sz="1400" dirty="0"/>
              <a:t> ligatura </a:t>
            </a:r>
            <a:r>
              <a:rPr lang="cs-CZ" sz="1400" dirty="0" err="1"/>
              <a:t>a.maxillaris</a:t>
            </a:r>
            <a:r>
              <a:rPr lang="cs-CZ" sz="1400" dirty="0"/>
              <a:t> ze zevního přístupu /  endoskopicky</a:t>
            </a:r>
          </a:p>
          <a:p>
            <a:pPr lvl="3"/>
            <a:r>
              <a:rPr lang="cs-CZ" sz="1400" dirty="0"/>
              <a:t>podvaz a. </a:t>
            </a:r>
            <a:r>
              <a:rPr lang="cs-CZ" sz="1400" dirty="0" err="1"/>
              <a:t>carotis</a:t>
            </a:r>
            <a:r>
              <a:rPr lang="cs-CZ" sz="1400" dirty="0"/>
              <a:t> </a:t>
            </a:r>
            <a:r>
              <a:rPr lang="cs-CZ" sz="1400" dirty="0" err="1"/>
              <a:t>externa</a:t>
            </a:r>
            <a:endParaRPr lang="cs-CZ" sz="1400" dirty="0"/>
          </a:p>
          <a:p>
            <a:pPr lvl="3"/>
            <a:r>
              <a:rPr lang="cs-CZ" sz="1400" dirty="0"/>
              <a:t>selektivní </a:t>
            </a:r>
            <a:r>
              <a:rPr lang="cs-CZ" sz="1400" dirty="0" err="1"/>
              <a:t>endovaskulární</a:t>
            </a:r>
            <a:r>
              <a:rPr lang="cs-CZ" sz="1400" dirty="0"/>
              <a:t> embolizace </a:t>
            </a:r>
            <a:r>
              <a:rPr lang="cs-CZ" sz="1400" dirty="0" err="1"/>
              <a:t>a.maxillaris</a:t>
            </a:r>
            <a:r>
              <a:rPr lang="cs-CZ" sz="1400" dirty="0"/>
              <a:t> </a:t>
            </a:r>
          </a:p>
          <a:p>
            <a:pPr lvl="4"/>
            <a:r>
              <a:rPr lang="cs-CZ" sz="1400" dirty="0"/>
              <a:t>od periferie směrem proximálním pomocí balónkového katetru a </a:t>
            </a:r>
            <a:r>
              <a:rPr lang="cs-CZ" sz="1400" dirty="0" err="1"/>
              <a:t>embolizačního</a:t>
            </a:r>
            <a:r>
              <a:rPr lang="cs-CZ" sz="1400" dirty="0"/>
              <a:t> činidla </a:t>
            </a:r>
          </a:p>
          <a:p>
            <a:endParaRPr lang="cs-CZ" sz="2000" dirty="0"/>
          </a:p>
          <a:p>
            <a:pPr>
              <a:buFontTx/>
              <a:buChar char="-"/>
            </a:pPr>
            <a:endParaRPr lang="cs-CZ" sz="2000" dirty="0"/>
          </a:p>
          <a:p>
            <a:endParaRPr lang="cs-CZ" sz="20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7594EA3-CC6C-D844-88CC-88C0F2832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928" y="170409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631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</a:t>
            </a:r>
            <a:br>
              <a:rPr lang="cs-CZ" sz="2800" dirty="0"/>
            </a:br>
            <a:r>
              <a:rPr lang="cs-CZ" sz="2800" dirty="0"/>
              <a:t>epistaxe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5000"/>
                    </a14:imgEffect>
                    <a14:imgEffect>
                      <a14:brightnessContrast bright="18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" y="2060848"/>
            <a:ext cx="2643489" cy="4021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060848"/>
            <a:ext cx="2107580" cy="252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" b="3283"/>
          <a:stretch/>
        </p:blipFill>
        <p:spPr bwMode="auto">
          <a:xfrm>
            <a:off x="6507780" y="2025415"/>
            <a:ext cx="1745829" cy="2464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0" t="7655" r="2860" b="7979"/>
          <a:stretch/>
        </p:blipFill>
        <p:spPr bwMode="auto">
          <a:xfrm>
            <a:off x="5069854" y="4288536"/>
            <a:ext cx="1952737" cy="216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aoblený obdélník 2"/>
          <p:cNvSpPr/>
          <p:nvPr/>
        </p:nvSpPr>
        <p:spPr>
          <a:xfrm rot="768377">
            <a:off x="4849112" y="1283426"/>
            <a:ext cx="1145156" cy="6586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vál 3"/>
          <p:cNvSpPr/>
          <p:nvPr/>
        </p:nvSpPr>
        <p:spPr>
          <a:xfrm>
            <a:off x="4942892" y="1593367"/>
            <a:ext cx="1274440" cy="8640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2123728" y="6136986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  <a:defRPr/>
            </a:pPr>
            <a:r>
              <a:rPr lang="cs-CZ" sz="1200" i="1" dirty="0"/>
              <a:t>Zdroj obr.:  Fotoarchiv KOCHHK FN u sv. Anny a LF MU </a:t>
            </a:r>
            <a:endParaRPr lang="cs-CZ" altLang="cs-CZ" sz="1200" b="1" i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568658" y="1222764"/>
            <a:ext cx="8443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přední nosní tamponáda                           zadní nosní tamponáda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576D9AB9-F485-FB4F-95E5-6283D58F0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928" y="170409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81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</a:t>
            </a:r>
            <a:br>
              <a:rPr lang="cs-CZ" sz="2800" dirty="0"/>
            </a:br>
            <a:r>
              <a:rPr lang="cs-CZ" sz="2800" dirty="0"/>
              <a:t>epistaxe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5" y="2029635"/>
            <a:ext cx="2952328" cy="3996998"/>
          </a:xfrm>
        </p:spPr>
      </p:pic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348880"/>
            <a:ext cx="3455117" cy="2767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860032" y="6251770"/>
            <a:ext cx="3888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  <a:defRPr/>
            </a:pPr>
            <a:r>
              <a:rPr lang="cs-CZ" sz="1200" i="1" dirty="0"/>
              <a:t>Zdroj obr.:  Fotoarchiv KOCHHK FN u sv. Anny a LF MU </a:t>
            </a:r>
            <a:endParaRPr lang="cs-CZ" altLang="cs-CZ" sz="1200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611560" y="6273940"/>
            <a:ext cx="4032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</a:t>
            </a:r>
            <a:r>
              <a:rPr lang="en-GB" sz="1200" i="1" dirty="0"/>
              <a:t>[online cit.4.4.2020]</a:t>
            </a:r>
            <a:r>
              <a:rPr lang="cs-CZ" sz="1200" i="1" dirty="0"/>
              <a:t>http://www.emdocs.net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827584" y="1420158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balónkové tamponády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EEAD8381-7C25-3640-BF57-EB06EBF19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928" y="170409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419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</a:t>
            </a:r>
            <a:br>
              <a:rPr lang="cs-CZ" sz="2800" dirty="0"/>
            </a:br>
            <a:r>
              <a:rPr lang="cs-CZ" sz="2800" dirty="0"/>
              <a:t>epistaxe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7504" y="1268759"/>
            <a:ext cx="4968552" cy="4955043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cs-CZ" altLang="cs-CZ" sz="2000" dirty="0">
                <a:solidFill>
                  <a:srgbClr val="C00000"/>
                </a:solidFill>
              </a:rPr>
              <a:t>chirurgická léčba lokalizovaného krvácení</a:t>
            </a:r>
          </a:p>
          <a:p>
            <a:pPr lvl="1">
              <a:spcBef>
                <a:spcPct val="50000"/>
              </a:spcBef>
            </a:pPr>
            <a:r>
              <a:rPr lang="cs-CZ" alt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pokud nelze vyřešit konzervativně:</a:t>
            </a:r>
          </a:p>
          <a:p>
            <a:pPr lvl="1">
              <a:spcBef>
                <a:spcPct val="50000"/>
              </a:spcBef>
            </a:pPr>
            <a:r>
              <a:rPr lang="cs-CZ" altLang="cs-CZ" sz="1600" dirty="0">
                <a:solidFill>
                  <a:srgbClr val="FF0000"/>
                </a:solidFill>
              </a:rPr>
              <a:t>podvaz a. </a:t>
            </a:r>
            <a:r>
              <a:rPr lang="cs-CZ" altLang="cs-CZ" sz="1600" dirty="0" err="1">
                <a:solidFill>
                  <a:srgbClr val="FF0000"/>
                </a:solidFill>
              </a:rPr>
              <a:t>ethmoidalis</a:t>
            </a:r>
            <a:r>
              <a:rPr lang="cs-CZ" altLang="cs-CZ" sz="1600" dirty="0">
                <a:solidFill>
                  <a:srgbClr val="FF0000"/>
                </a:solidFill>
              </a:rPr>
              <a:t> ant. post</a:t>
            </a:r>
            <a:r>
              <a:rPr lang="cs-CZ" alt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(b)</a:t>
            </a:r>
          </a:p>
          <a:p>
            <a:pPr lvl="2">
              <a:spcBef>
                <a:spcPct val="50000"/>
              </a:spcBef>
            </a:pPr>
            <a:r>
              <a:rPr lang="cs-CZ" alt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zevní mediální </a:t>
            </a:r>
            <a:r>
              <a:rPr lang="cs-CZ" alt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orbitotomie</a:t>
            </a:r>
            <a:endParaRPr lang="cs-CZ" altLang="cs-CZ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Bef>
                <a:spcPct val="50000"/>
              </a:spcBef>
            </a:pPr>
            <a:r>
              <a:rPr lang="cs-CZ" altLang="cs-CZ" sz="1600" dirty="0">
                <a:solidFill>
                  <a:srgbClr val="FF0000"/>
                </a:solidFill>
              </a:rPr>
              <a:t>podvaz </a:t>
            </a:r>
            <a:r>
              <a:rPr lang="cs-CZ" altLang="cs-CZ" sz="1600" dirty="0" err="1">
                <a:solidFill>
                  <a:srgbClr val="FF0000"/>
                </a:solidFill>
              </a:rPr>
              <a:t>a.sphenopalatina</a:t>
            </a:r>
            <a:r>
              <a:rPr lang="cs-CZ" altLang="cs-CZ" sz="1600" dirty="0">
                <a:solidFill>
                  <a:srgbClr val="FF0000"/>
                </a:solidFill>
              </a:rPr>
              <a:t> </a:t>
            </a:r>
            <a:r>
              <a:rPr lang="cs-CZ" alt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(1) </a:t>
            </a:r>
          </a:p>
          <a:p>
            <a:pPr lvl="2">
              <a:spcBef>
                <a:spcPct val="50000"/>
              </a:spcBef>
            </a:pPr>
            <a:r>
              <a:rPr lang="cs-CZ" alt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endoskopicky </a:t>
            </a:r>
            <a:r>
              <a:rPr lang="cs-CZ" alt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endonazálně</a:t>
            </a:r>
            <a:endParaRPr lang="cs-CZ" altLang="cs-CZ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Bef>
                <a:spcPct val="50000"/>
              </a:spcBef>
            </a:pPr>
            <a:r>
              <a:rPr lang="cs-CZ" altLang="cs-CZ" sz="1600" dirty="0">
                <a:solidFill>
                  <a:srgbClr val="FF0000"/>
                </a:solidFill>
              </a:rPr>
              <a:t>podvaz a. </a:t>
            </a:r>
            <a:r>
              <a:rPr lang="cs-CZ" altLang="cs-CZ" sz="1600" dirty="0" err="1">
                <a:solidFill>
                  <a:srgbClr val="FF0000"/>
                </a:solidFill>
              </a:rPr>
              <a:t>maxillaris</a:t>
            </a:r>
            <a:r>
              <a:rPr lang="cs-CZ" altLang="cs-CZ" sz="1600" dirty="0">
                <a:solidFill>
                  <a:srgbClr val="FF0000"/>
                </a:solidFill>
              </a:rPr>
              <a:t> </a:t>
            </a:r>
            <a:r>
              <a:rPr lang="cs-CZ" alt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(c) </a:t>
            </a:r>
          </a:p>
          <a:p>
            <a:pPr lvl="2">
              <a:spcBef>
                <a:spcPct val="50000"/>
              </a:spcBef>
            </a:pPr>
            <a:r>
              <a:rPr lang="cs-CZ" alt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transmaxilárně</a:t>
            </a:r>
            <a:r>
              <a:rPr lang="cs-CZ" alt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ze zevního přístupu</a:t>
            </a:r>
          </a:p>
          <a:p>
            <a:pPr lvl="2">
              <a:spcBef>
                <a:spcPct val="50000"/>
              </a:spcBef>
            </a:pPr>
            <a:r>
              <a:rPr lang="cs-CZ" alt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endoskopicky</a:t>
            </a:r>
          </a:p>
          <a:p>
            <a:pPr lvl="1">
              <a:spcBef>
                <a:spcPct val="50000"/>
              </a:spcBef>
            </a:pPr>
            <a:r>
              <a:rPr lang="cs-CZ" altLang="cs-CZ" sz="1600" dirty="0">
                <a:solidFill>
                  <a:srgbClr val="FF0000"/>
                </a:solidFill>
              </a:rPr>
              <a:t>podvaz a. </a:t>
            </a:r>
            <a:r>
              <a:rPr lang="cs-CZ" altLang="cs-CZ" sz="1600" dirty="0" err="1">
                <a:solidFill>
                  <a:srgbClr val="FF0000"/>
                </a:solidFill>
              </a:rPr>
              <a:t>carotis</a:t>
            </a:r>
            <a:r>
              <a:rPr lang="cs-CZ" altLang="cs-CZ" sz="1600" dirty="0">
                <a:solidFill>
                  <a:srgbClr val="FF0000"/>
                </a:solidFill>
              </a:rPr>
              <a:t> </a:t>
            </a:r>
            <a:r>
              <a:rPr lang="cs-CZ" altLang="cs-CZ" sz="1600" dirty="0" err="1">
                <a:solidFill>
                  <a:srgbClr val="FF0000"/>
                </a:solidFill>
              </a:rPr>
              <a:t>externa</a:t>
            </a:r>
            <a:r>
              <a:rPr lang="cs-CZ" altLang="cs-CZ" sz="1600" dirty="0">
                <a:solidFill>
                  <a:srgbClr val="FF0000"/>
                </a:solidFill>
              </a:rPr>
              <a:t> </a:t>
            </a:r>
            <a:r>
              <a:rPr lang="cs-CZ" alt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(2,3)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1000"/>
                    </a14:imgEffect>
                    <a14:imgEffect>
                      <a14:brightnessContrast bright="2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21068"/>
            <a:ext cx="3378336" cy="4788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362101" y="6152482"/>
            <a:ext cx="7056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[online cit.  4.4.2020</a:t>
            </a:r>
            <a:r>
              <a:rPr lang="en-GB" sz="1200" i="1" dirty="0"/>
              <a:t>] </a:t>
            </a:r>
            <a:r>
              <a:rPr lang="cs-CZ" sz="1200" i="1" dirty="0"/>
              <a:t>Kiss F., </a:t>
            </a:r>
            <a:r>
              <a:rPr lang="cs-CZ" sz="1200" i="1" dirty="0" err="1"/>
              <a:t>Szentágothai</a:t>
            </a:r>
            <a:r>
              <a:rPr lang="cs-CZ" sz="1200" i="1" dirty="0"/>
              <a:t> J.: Atlas </a:t>
            </a:r>
            <a:r>
              <a:rPr lang="cs-CZ" sz="1200" i="1" dirty="0" err="1"/>
              <a:t>anatómie</a:t>
            </a:r>
            <a:r>
              <a:rPr lang="cs-CZ" sz="1200" i="1" dirty="0"/>
              <a:t> </a:t>
            </a:r>
            <a:r>
              <a:rPr lang="cs-CZ" sz="1200" i="1" dirty="0" err="1"/>
              <a:t>človeka</a:t>
            </a:r>
            <a:r>
              <a:rPr lang="cs-CZ" sz="1200" i="1" dirty="0"/>
              <a:t>. </a:t>
            </a:r>
            <a:r>
              <a:rPr lang="cs-CZ" sz="1200" i="1" dirty="0" err="1"/>
              <a:t>Osveta</a:t>
            </a:r>
            <a:r>
              <a:rPr lang="cs-CZ" sz="1200" i="1" dirty="0"/>
              <a:t>, Martin,1975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9A136DAD-E9CE-1349-B5A6-3B7A0D899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928" y="170409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63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NOS I.</a:t>
            </a:r>
            <a:br>
              <a:rPr lang="cs-CZ" dirty="0"/>
            </a:br>
            <a:r>
              <a:rPr lang="cs-CZ" sz="2800" dirty="0"/>
              <a:t>epistaxe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51520" y="1268761"/>
            <a:ext cx="5328592" cy="2520280"/>
          </a:xfrm>
        </p:spPr>
        <p:txBody>
          <a:bodyPr/>
          <a:lstStyle/>
          <a:p>
            <a:pPr lvl="1">
              <a:buClr>
                <a:srgbClr val="FF3300"/>
              </a:buClr>
              <a:defRPr/>
            </a:pPr>
            <a:r>
              <a:rPr lang="en-GB" sz="2000" dirty="0" err="1">
                <a:solidFill>
                  <a:srgbClr val="C00000"/>
                </a:solidFill>
              </a:rPr>
              <a:t>podpůrná</a:t>
            </a:r>
            <a:r>
              <a:rPr lang="en-GB" sz="2000" dirty="0">
                <a:solidFill>
                  <a:srgbClr val="C00000"/>
                </a:solidFill>
              </a:rPr>
              <a:t> </a:t>
            </a:r>
            <a:r>
              <a:rPr lang="en-GB" sz="2000" dirty="0" err="1">
                <a:solidFill>
                  <a:srgbClr val="C00000"/>
                </a:solidFill>
              </a:rPr>
              <a:t>léčba</a:t>
            </a:r>
            <a:r>
              <a:rPr lang="en-GB" sz="2000" dirty="0">
                <a:solidFill>
                  <a:srgbClr val="C00000"/>
                </a:solidFill>
              </a:rPr>
              <a:t>  </a:t>
            </a:r>
          </a:p>
          <a:p>
            <a:pPr lvl="2">
              <a:buClr>
                <a:srgbClr val="FF3300"/>
              </a:buClr>
              <a:defRPr/>
            </a:pPr>
            <a:r>
              <a:rPr lang="en-GB" sz="1600" dirty="0" err="1"/>
              <a:t>náhrada</a:t>
            </a:r>
            <a:r>
              <a:rPr lang="en-GB" sz="1600" dirty="0"/>
              <a:t> </a:t>
            </a:r>
            <a:r>
              <a:rPr lang="en-GB" sz="1600" dirty="0" err="1"/>
              <a:t>krevních</a:t>
            </a:r>
            <a:r>
              <a:rPr lang="en-GB" sz="1600" dirty="0"/>
              <a:t> </a:t>
            </a:r>
            <a:r>
              <a:rPr lang="en-GB" sz="1600" dirty="0" err="1"/>
              <a:t>tekuti</a:t>
            </a:r>
            <a:r>
              <a:rPr lang="cs-CZ" sz="1600" dirty="0"/>
              <a:t>n</a:t>
            </a:r>
          </a:p>
          <a:p>
            <a:pPr lvl="3">
              <a:buClr>
                <a:srgbClr val="FF3300"/>
              </a:buClr>
              <a:defRPr/>
            </a:pP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mražená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plasma </a:t>
            </a:r>
            <a:endParaRPr lang="cs-CZ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2">
              <a:buClr>
                <a:srgbClr val="FF3300"/>
              </a:buClr>
              <a:defRPr/>
            </a:pP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dodání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chybějících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hemokoagul</a:t>
            </a:r>
            <a:r>
              <a:rPr lang="cs-CZ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ačních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faktorů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cs-CZ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2">
              <a:buClr>
                <a:srgbClr val="FF3300"/>
              </a:buClr>
              <a:defRPr/>
            </a:pPr>
            <a:r>
              <a:rPr lang="en-GB" sz="1600" dirty="0" err="1"/>
              <a:t>hemostyptika</a:t>
            </a:r>
            <a:r>
              <a:rPr lang="en-GB" sz="1600" dirty="0"/>
              <a:t> </a:t>
            </a:r>
            <a:endParaRPr lang="cs-CZ" sz="1600" dirty="0"/>
          </a:p>
          <a:p>
            <a:pPr lvl="2">
              <a:buClr>
                <a:srgbClr val="FF3300"/>
              </a:buClr>
              <a:defRPr/>
            </a:pPr>
            <a:r>
              <a:rPr lang="en-GB" sz="1600" dirty="0" err="1"/>
              <a:t>léčba</a:t>
            </a:r>
            <a:r>
              <a:rPr lang="en-GB" sz="1600" dirty="0"/>
              <a:t> </a:t>
            </a:r>
            <a:r>
              <a:rPr lang="en-GB" sz="1600" dirty="0" err="1"/>
              <a:t>hypertenze</a:t>
            </a:r>
            <a:r>
              <a:rPr lang="en-GB" sz="1600" dirty="0"/>
              <a:t> </a:t>
            </a:r>
            <a:endParaRPr lang="cs-CZ" sz="1600" dirty="0"/>
          </a:p>
          <a:p>
            <a:endParaRPr lang="cs-CZ" sz="20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35" y="3645024"/>
            <a:ext cx="3989615" cy="2992211"/>
          </a:xfrm>
        </p:spPr>
      </p:pic>
      <p:sp>
        <p:nvSpPr>
          <p:cNvPr id="4" name="TextovéPole 3"/>
          <p:cNvSpPr txBox="1"/>
          <p:nvPr/>
        </p:nvSpPr>
        <p:spPr>
          <a:xfrm>
            <a:off x="5059957" y="6340764"/>
            <a:ext cx="3960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Fotoarchiv </a:t>
            </a:r>
            <a:r>
              <a:rPr lang="pl-PL" sz="1200" i="1" dirty="0"/>
              <a:t>KOCHHK FN u sv. Anny a LF MU </a:t>
            </a:r>
            <a:endParaRPr lang="cs-CZ" sz="1200" i="1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EDD3920F-8DF0-D84C-9E41-7B7C66D47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928" y="170409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049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6552728" cy="936104"/>
          </a:xfrm>
        </p:spPr>
        <p:txBody>
          <a:bodyPr/>
          <a:lstStyle/>
          <a:p>
            <a:r>
              <a:rPr lang="cs-CZ" dirty="0"/>
              <a:t>                      Děkuji za pozornost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86" y="1412776"/>
            <a:ext cx="7452827" cy="4968551"/>
          </a:xfr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AC849D6-8576-604F-AB1B-BA340D7F6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8640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148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 </a:t>
            </a:r>
            <a:br>
              <a:rPr lang="cs-CZ" sz="2800" dirty="0"/>
            </a:br>
            <a:r>
              <a:rPr lang="cs-CZ" sz="2800" dirty="0"/>
              <a:t>klinická anatomie nosu a PND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484784"/>
            <a:ext cx="4038600" cy="4641380"/>
          </a:xfrm>
        </p:spPr>
        <p:txBody>
          <a:bodyPr/>
          <a:lstStyle/>
          <a:p>
            <a:r>
              <a:rPr lang="cs-CZ" sz="2000" dirty="0" err="1">
                <a:solidFill>
                  <a:srgbClr val="C00000"/>
                </a:solidFill>
              </a:rPr>
              <a:t>ostiomeatální</a:t>
            </a:r>
            <a:r>
              <a:rPr lang="cs-CZ" sz="2000" dirty="0">
                <a:solidFill>
                  <a:srgbClr val="C00000"/>
                </a:solidFill>
              </a:rPr>
              <a:t> jednotka</a:t>
            </a:r>
          </a:p>
          <a:p>
            <a:pPr lvl="1"/>
            <a:r>
              <a:rPr lang="cs-CZ" sz="1600" dirty="0"/>
              <a:t>trojrozměrný prostor ve středním nosním průduchu</a:t>
            </a:r>
          </a:p>
          <a:p>
            <a:pPr lvl="1"/>
            <a:r>
              <a:rPr lang="cs-CZ" sz="1600" dirty="0"/>
              <a:t>rozhodující oblast pro patogenezi chronické </a:t>
            </a:r>
            <a:r>
              <a:rPr lang="cs-CZ" sz="1600" dirty="0" err="1"/>
              <a:t>rinosinusitidy</a:t>
            </a:r>
            <a:endParaRPr lang="cs-CZ" sz="1600" dirty="0"/>
          </a:p>
          <a:p>
            <a:pPr lvl="1"/>
            <a:r>
              <a:rPr lang="cs-CZ" sz="1600" dirty="0"/>
              <a:t>obsah:</a:t>
            </a:r>
          </a:p>
          <a:p>
            <a:pPr lvl="2"/>
            <a:r>
              <a:rPr lang="cs-CZ" sz="1400" dirty="0" err="1"/>
              <a:t>Processus</a:t>
            </a:r>
            <a:r>
              <a:rPr lang="cs-CZ" sz="1400" dirty="0"/>
              <a:t> </a:t>
            </a:r>
            <a:r>
              <a:rPr lang="cs-CZ" sz="1400" dirty="0" err="1"/>
              <a:t>uncinatus</a:t>
            </a:r>
            <a:r>
              <a:rPr lang="cs-CZ" sz="1400" dirty="0"/>
              <a:t> (PU) </a:t>
            </a:r>
          </a:p>
          <a:p>
            <a:pPr lvl="2"/>
            <a:r>
              <a:rPr lang="cs-CZ" sz="1400" dirty="0"/>
              <a:t>Bulla </a:t>
            </a:r>
            <a:r>
              <a:rPr lang="cs-CZ" sz="1400" dirty="0" err="1"/>
              <a:t>ethmoidalis</a:t>
            </a:r>
            <a:r>
              <a:rPr lang="cs-CZ" sz="1400" dirty="0"/>
              <a:t> (BE)</a:t>
            </a:r>
          </a:p>
          <a:p>
            <a:pPr lvl="2"/>
            <a:r>
              <a:rPr lang="cs-CZ" sz="1400" dirty="0" err="1"/>
              <a:t>Hiatus</a:t>
            </a:r>
            <a:r>
              <a:rPr lang="cs-CZ" sz="1400" dirty="0"/>
              <a:t> </a:t>
            </a:r>
            <a:r>
              <a:rPr lang="cs-CZ" sz="1400" dirty="0" err="1"/>
              <a:t>semilunaris</a:t>
            </a:r>
            <a:r>
              <a:rPr lang="cs-CZ" sz="1400" dirty="0"/>
              <a:t> (HS)</a:t>
            </a:r>
          </a:p>
          <a:p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597" y="1356661"/>
            <a:ext cx="3317203" cy="428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951312" y="5877272"/>
            <a:ext cx="619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Zdroj obr.: </a:t>
            </a:r>
            <a:r>
              <a:rPr lang="en-GB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</a:t>
            </a:r>
            <a:r>
              <a:rPr lang="cs-CZ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online </a:t>
            </a:r>
            <a:r>
              <a:rPr lang="en-GB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citace</a:t>
            </a:r>
            <a:r>
              <a:rPr lang="en-GB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4.4.2020] </a:t>
            </a:r>
            <a:r>
              <a:rPr lang="cs-CZ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GONÇALVES, </a:t>
            </a:r>
            <a:r>
              <a:rPr lang="cs-CZ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Fabrício</a:t>
            </a:r>
            <a:r>
              <a:rPr lang="cs-CZ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Guimarães</a:t>
            </a:r>
            <a:r>
              <a:rPr lang="en-GB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cs-CZ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Tomografia</a:t>
            </a:r>
            <a:r>
              <a:rPr lang="cs-CZ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computadorizada</a:t>
            </a:r>
            <a:r>
              <a:rPr lang="cs-CZ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das</a:t>
            </a:r>
            <a:r>
              <a:rPr lang="cs-CZ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células</a:t>
            </a:r>
            <a:r>
              <a:rPr lang="cs-CZ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etmoidais</a:t>
            </a:r>
            <a:r>
              <a:rPr lang="cs-CZ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intra e </a:t>
            </a:r>
            <a:r>
              <a:rPr lang="cs-CZ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extramurais</a:t>
            </a:r>
            <a:r>
              <a:rPr lang="cs-CZ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cs-CZ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ensaio</a:t>
            </a:r>
            <a:r>
              <a:rPr lang="cs-CZ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iconográfico</a:t>
            </a:r>
            <a:r>
              <a:rPr lang="cs-CZ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/ </a:t>
            </a:r>
            <a:r>
              <a:rPr lang="cs-CZ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Computed</a:t>
            </a:r>
            <a:r>
              <a:rPr lang="cs-CZ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tomography</a:t>
            </a:r>
            <a:r>
              <a:rPr lang="cs-CZ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of</a:t>
            </a:r>
            <a:r>
              <a:rPr lang="cs-CZ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intra- and </a:t>
            </a:r>
            <a:r>
              <a:rPr lang="cs-CZ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extramural</a:t>
            </a:r>
            <a:r>
              <a:rPr lang="cs-CZ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ethmoid</a:t>
            </a:r>
            <a:r>
              <a:rPr lang="cs-CZ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cells</a:t>
            </a:r>
            <a:r>
              <a:rPr lang="cs-CZ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 </a:t>
            </a:r>
            <a:r>
              <a:rPr lang="cs-CZ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Radiologia</a:t>
            </a:r>
            <a:r>
              <a:rPr lang="cs-CZ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Brasileira</a:t>
            </a:r>
            <a:r>
              <a:rPr lang="cs-CZ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[online]. 2011, </a:t>
            </a:r>
            <a:r>
              <a:rPr lang="cs-CZ" sz="1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44</a:t>
            </a:r>
            <a:r>
              <a:rPr lang="cs-CZ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(5), 321-326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438B4F28-DABB-5044-A783-20CFF5C4C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8913"/>
            <a:ext cx="1082611" cy="82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494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</a:t>
            </a:r>
            <a:br>
              <a:rPr lang="cs-CZ" sz="2800" dirty="0"/>
            </a:br>
            <a:r>
              <a:rPr lang="cs-CZ" sz="2800" dirty="0"/>
              <a:t>klinická anatomie nosu a PND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7503" y="1125538"/>
            <a:ext cx="5742711" cy="5672916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čelistní dutina: </a:t>
            </a:r>
          </a:p>
          <a:p>
            <a:pPr lvl="1">
              <a:buFontTx/>
              <a:buChar char="-"/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horní stěna  - spodina očnice</a:t>
            </a:r>
          </a:p>
          <a:p>
            <a:pPr lvl="1">
              <a:buFontTx/>
              <a:buChar char="-"/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zadní stěna - </a:t>
            </a:r>
            <a:r>
              <a:rPr lang="cs-CZ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pterygopalatinální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jáma </a:t>
            </a:r>
          </a:p>
          <a:p>
            <a:pPr marL="457200" lvl="1" indent="0">
              <a:buNone/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         - </a:t>
            </a:r>
            <a:r>
              <a:rPr lang="cs-CZ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infratemporální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jáma</a:t>
            </a:r>
          </a:p>
          <a:p>
            <a:r>
              <a:rPr lang="cs-CZ" sz="2000" dirty="0">
                <a:solidFill>
                  <a:srgbClr val="C00000"/>
                </a:solidFill>
              </a:rPr>
              <a:t>čelní dutina: </a:t>
            </a:r>
          </a:p>
          <a:p>
            <a:pPr lvl="1">
              <a:buFontTx/>
              <a:buChar char="-"/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dolní stěna  - strop očnice</a:t>
            </a:r>
          </a:p>
          <a:p>
            <a:pPr lvl="1">
              <a:buFontTx/>
              <a:buChar char="-"/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zadní stěna - báze lební (přední jáma lební)</a:t>
            </a:r>
          </a:p>
          <a:p>
            <a:r>
              <a:rPr lang="cs-CZ" sz="2000" dirty="0">
                <a:solidFill>
                  <a:srgbClr val="C00000"/>
                </a:solidFill>
              </a:rPr>
              <a:t>čichové sklípky: </a:t>
            </a:r>
          </a:p>
          <a:p>
            <a:pPr lvl="1">
              <a:buFontTx/>
              <a:buChar char="-"/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laterální stěna – lamina </a:t>
            </a:r>
            <a:r>
              <a:rPr lang="cs-CZ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papyracea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(mediální stěna očnice)</a:t>
            </a:r>
          </a:p>
          <a:p>
            <a:pPr lvl="1">
              <a:buFontTx/>
              <a:buChar char="-"/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horní stěna - báze lební (přední jáma lební)</a:t>
            </a:r>
          </a:p>
          <a:p>
            <a:pPr marL="400050" lvl="1" indent="0">
              <a:buNone/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           - lamina </a:t>
            </a:r>
            <a:r>
              <a:rPr lang="cs-CZ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cribriformis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cs-CZ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n.olfactorius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r>
              <a:rPr lang="cs-CZ" sz="2000" dirty="0">
                <a:solidFill>
                  <a:srgbClr val="C00000"/>
                </a:solidFill>
              </a:rPr>
              <a:t>klínová dutina: </a:t>
            </a:r>
          </a:p>
          <a:p>
            <a:pPr lvl="1">
              <a:buFontTx/>
              <a:buChar char="-"/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zadní stěna – turecké sedlo, hypofýza</a:t>
            </a:r>
          </a:p>
          <a:p>
            <a:pPr lvl="1">
              <a:buFontTx/>
              <a:buChar char="-"/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laterální stěna – </a:t>
            </a:r>
            <a:r>
              <a:rPr lang="cs-CZ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a.carotis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interna, </a:t>
            </a:r>
            <a:r>
              <a:rPr lang="cs-CZ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n.opticus</a:t>
            </a:r>
            <a:endParaRPr lang="cs-CZ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cs-CZ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214" y="1266991"/>
            <a:ext cx="3154675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8" b="5252"/>
          <a:stretch/>
        </p:blipFill>
        <p:spPr bwMode="auto">
          <a:xfrm>
            <a:off x="6077383" y="3905310"/>
            <a:ext cx="2700337" cy="2313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354954" y="6336789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 A+B: [online cit. 4.4.2020</a:t>
            </a:r>
            <a:r>
              <a:rPr lang="en-GB" sz="1200" i="1" dirty="0"/>
              <a:t>] https://www.sciencedirect.com</a:t>
            </a:r>
            <a:endParaRPr lang="cs-CZ" sz="1200" i="1" dirty="0"/>
          </a:p>
        </p:txBody>
      </p:sp>
      <p:sp>
        <p:nvSpPr>
          <p:cNvPr id="7" name="Šipka doprava 6"/>
          <p:cNvSpPr/>
          <p:nvPr/>
        </p:nvSpPr>
        <p:spPr>
          <a:xfrm rot="13926508" flipV="1">
            <a:off x="6764268" y="1917860"/>
            <a:ext cx="512118" cy="10522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8" name="Šipka doprava 7"/>
          <p:cNvSpPr/>
          <p:nvPr/>
        </p:nvSpPr>
        <p:spPr>
          <a:xfrm rot="11102435">
            <a:off x="6381493" y="4929496"/>
            <a:ext cx="435085" cy="13215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doprava 8"/>
          <p:cNvSpPr/>
          <p:nvPr/>
        </p:nvSpPr>
        <p:spPr>
          <a:xfrm rot="16200000">
            <a:off x="6300079" y="4188410"/>
            <a:ext cx="478915" cy="10329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E03B3323-4224-6F40-971C-CEF94D6A7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0965"/>
            <a:ext cx="1054029" cy="79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881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 </a:t>
            </a:r>
            <a:br>
              <a:rPr lang="cs-CZ" sz="2800" dirty="0"/>
            </a:br>
            <a:r>
              <a:rPr lang="cs-CZ" sz="2800" dirty="0"/>
              <a:t>klinická anatomie nosu a PND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0" y="1242496"/>
            <a:ext cx="5292080" cy="5615504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cévní zásobení</a:t>
            </a:r>
          </a:p>
          <a:p>
            <a:pPr lvl="1"/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tepny</a:t>
            </a:r>
          </a:p>
          <a:p>
            <a:pPr lvl="2"/>
            <a:r>
              <a:rPr lang="cs-CZ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arteria</a:t>
            </a: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carotis</a:t>
            </a: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 interna </a:t>
            </a:r>
          </a:p>
          <a:p>
            <a:pPr lvl="3"/>
            <a:r>
              <a:rPr lang="cs-CZ" altLang="cs-CZ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cs-CZ" alt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ethmoidalis</a:t>
            </a:r>
            <a:r>
              <a:rPr lang="cs-CZ" altLang="cs-CZ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anterior and posterior</a:t>
            </a:r>
          </a:p>
          <a:p>
            <a:pPr marL="1371600" lvl="3" indent="0">
              <a:buNone/>
            </a:pPr>
            <a:r>
              <a:rPr lang="en-US" altLang="cs-CZ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sz="1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r>
              <a:rPr lang="cs-CZ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arteria</a:t>
            </a: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carotis</a:t>
            </a: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externa</a:t>
            </a: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3"/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a.sphenopalatina</a:t>
            </a:r>
            <a:endParaRPr lang="cs-CZ" sz="1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r>
              <a:rPr lang="cs-CZ" altLang="cs-CZ" sz="1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locus</a:t>
            </a:r>
            <a:r>
              <a:rPr lang="cs-CZ" altLang="cs-CZ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1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Kiesselbachi</a:t>
            </a:r>
            <a:endParaRPr lang="cs-CZ" altLang="cs-CZ" sz="1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3"/>
            <a:r>
              <a:rPr lang="cs-CZ" alt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arteriolovenózní</a:t>
            </a:r>
            <a:r>
              <a:rPr lang="cs-CZ" altLang="cs-CZ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pleteň</a:t>
            </a:r>
          </a:p>
          <a:p>
            <a:pPr lvl="3"/>
            <a:r>
              <a:rPr lang="cs-CZ" altLang="cs-CZ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přední části nosního septa</a:t>
            </a:r>
          </a:p>
          <a:p>
            <a:pPr lvl="3"/>
            <a:r>
              <a:rPr lang="cs-CZ" altLang="cs-CZ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nejčastější místo epistaxe</a:t>
            </a:r>
          </a:p>
          <a:p>
            <a:pPr marL="0" indent="0">
              <a:buNone/>
            </a:pPr>
            <a:endParaRPr lang="cs-CZ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žíly </a:t>
            </a:r>
          </a:p>
          <a:p>
            <a:pPr marL="1085850" lvl="2" indent="-285750"/>
            <a:r>
              <a:rPr lang="cs-CZ" altLang="cs-CZ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vv</a:t>
            </a:r>
            <a:r>
              <a:rPr lang="cs-CZ" alt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altLang="cs-CZ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ethmoidales</a:t>
            </a:r>
            <a:r>
              <a:rPr lang="cs-CZ" alt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cs-CZ" altLang="cs-CZ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vv</a:t>
            </a:r>
            <a:r>
              <a:rPr lang="cs-CZ" alt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altLang="cs-CZ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opthalmicae</a:t>
            </a:r>
            <a:r>
              <a:rPr lang="cs-CZ" alt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 –- </a:t>
            </a:r>
            <a:r>
              <a:rPr lang="cs-CZ" altLang="cs-CZ" sz="1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sinusus</a:t>
            </a:r>
            <a:r>
              <a:rPr lang="cs-CZ" altLang="cs-CZ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1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cavernosus</a:t>
            </a:r>
            <a:endParaRPr lang="cs-CZ" altLang="cs-CZ" sz="1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43050" lvl="3" indent="-285750"/>
            <a:r>
              <a:rPr lang="cs-CZ" altLang="cs-CZ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spojení s intrakraniálním řečištěm </a:t>
            </a:r>
          </a:p>
          <a:p>
            <a:pPr marL="2000250" lvl="4" indent="-285750"/>
            <a:r>
              <a:rPr lang="cs-CZ" altLang="cs-CZ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možný přestup infekce!</a:t>
            </a:r>
          </a:p>
          <a:p>
            <a:pPr marL="0" indent="0">
              <a:buNone/>
            </a:pPr>
            <a:endParaRPr lang="cs-CZ" altLang="cs-CZ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altLang="cs-CZ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altLang="cs-CZ" sz="40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altLang="cs-CZ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endParaRPr lang="cs-CZ" altLang="cs-CZ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endParaRPr lang="cs-CZ" altLang="cs-CZ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cs-CZ" altLang="cs-CZ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altLang="cs-CZ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520" y="1196752"/>
            <a:ext cx="3960440" cy="461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364088" y="5811736"/>
            <a:ext cx="4355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[online cit.  4.4.2020</a:t>
            </a:r>
            <a:r>
              <a:rPr lang="en-GB" sz="1200" i="1" dirty="0"/>
              <a:t>] </a:t>
            </a:r>
            <a:r>
              <a:rPr lang="cs-CZ" sz="1200" i="1" dirty="0"/>
              <a:t>Kiss F., </a:t>
            </a:r>
            <a:r>
              <a:rPr lang="cs-CZ" sz="1200" i="1" dirty="0" err="1"/>
              <a:t>zentágothai</a:t>
            </a:r>
            <a:r>
              <a:rPr lang="cs-CZ" sz="1200" i="1" dirty="0"/>
              <a:t> J.: </a:t>
            </a:r>
          </a:p>
          <a:p>
            <a:r>
              <a:rPr lang="cs-CZ" sz="1200" i="1" dirty="0"/>
              <a:t>Atlas </a:t>
            </a:r>
            <a:r>
              <a:rPr lang="cs-CZ" sz="1200" i="1" dirty="0" err="1"/>
              <a:t>anatómie</a:t>
            </a:r>
            <a:r>
              <a:rPr lang="cs-CZ" sz="1200" i="1" dirty="0"/>
              <a:t> </a:t>
            </a:r>
            <a:r>
              <a:rPr lang="cs-CZ" sz="1200" i="1" dirty="0" err="1"/>
              <a:t>človeka</a:t>
            </a:r>
            <a:r>
              <a:rPr lang="cs-CZ" sz="1200" i="1" dirty="0"/>
              <a:t>. </a:t>
            </a:r>
            <a:r>
              <a:rPr lang="cs-CZ" sz="1200" i="1" dirty="0" err="1"/>
              <a:t>Osveta</a:t>
            </a:r>
            <a:r>
              <a:rPr lang="cs-CZ" sz="1200" i="1" dirty="0"/>
              <a:t>, Martin,1975</a:t>
            </a:r>
          </a:p>
          <a:p>
            <a:endParaRPr lang="cs-CZ" sz="1200" i="1" dirty="0"/>
          </a:p>
          <a:p>
            <a:r>
              <a:rPr lang="cs-CZ" sz="1200" i="1" dirty="0"/>
              <a:t>1 .</a:t>
            </a:r>
            <a:r>
              <a:rPr lang="cs-CZ" sz="1200" i="1" dirty="0" err="1"/>
              <a:t>locus</a:t>
            </a:r>
            <a:r>
              <a:rPr lang="cs-CZ" sz="1200" i="1" dirty="0"/>
              <a:t> </a:t>
            </a:r>
            <a:r>
              <a:rPr lang="cs-CZ" sz="1200" i="1" dirty="0" err="1"/>
              <a:t>Kiesselbachi</a:t>
            </a:r>
            <a:r>
              <a:rPr lang="cs-CZ" sz="1200" i="1" dirty="0"/>
              <a:t>, 2. </a:t>
            </a:r>
            <a:r>
              <a:rPr lang="cs-CZ" sz="1200" i="1" dirty="0" err="1"/>
              <a:t>a.maxillaris</a:t>
            </a:r>
            <a:r>
              <a:rPr lang="cs-CZ" sz="1200" i="1" dirty="0"/>
              <a:t>, 3. </a:t>
            </a:r>
            <a:r>
              <a:rPr lang="cs-CZ" sz="1200" i="1" dirty="0" err="1"/>
              <a:t>a.sphenopalatina</a:t>
            </a:r>
            <a:endParaRPr lang="cs-CZ" sz="1200" i="1" dirty="0"/>
          </a:p>
          <a:p>
            <a:r>
              <a:rPr lang="cs-CZ" sz="1200" i="1" dirty="0"/>
              <a:t>4. a.opthalmica5. </a:t>
            </a:r>
            <a:r>
              <a:rPr lang="cs-CZ" sz="1200" i="1" dirty="0" err="1"/>
              <a:t>a.ethmoidales</a:t>
            </a:r>
            <a:endParaRPr lang="cs-CZ" sz="1200" i="1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41883773-01C4-4944-B02A-E1DD89D9B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0965"/>
            <a:ext cx="1054029" cy="79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700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tiv1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Motiv1</Template>
  <TotalTime>8171</TotalTime>
  <Words>6177</Words>
  <Application>Microsoft Macintosh PowerPoint</Application>
  <PresentationFormat>Předvádění na obrazovce (4:3)</PresentationFormat>
  <Paragraphs>1055</Paragraphs>
  <Slides>69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69</vt:i4>
      </vt:variant>
    </vt:vector>
  </HeadingPairs>
  <TitlesOfParts>
    <vt:vector size="73" baseType="lpstr">
      <vt:lpstr>Arial</vt:lpstr>
      <vt:lpstr>Calibri</vt:lpstr>
      <vt:lpstr>Wingdings</vt:lpstr>
      <vt:lpstr>Motiv1</vt:lpstr>
      <vt:lpstr>Nos I.</vt:lpstr>
      <vt:lpstr>NOS I.</vt:lpstr>
      <vt:lpstr>NOS I. </vt:lpstr>
      <vt:lpstr>NOS I. klinická anatomie nosu a PND</vt:lpstr>
      <vt:lpstr>NOS I. klinická anatomie nosu a PND</vt:lpstr>
      <vt:lpstr>NOS I.  klinická anatomie nosu a PND </vt:lpstr>
      <vt:lpstr>NOS I.  klinická anatomie nosu a PND</vt:lpstr>
      <vt:lpstr>NOS I. klinická anatomie nosu a PND</vt:lpstr>
      <vt:lpstr>NOS I.  klinická anatomie nosu a PND</vt:lpstr>
      <vt:lpstr>NOS I. funkce nosu a PND</vt:lpstr>
      <vt:lpstr>NOS I.</vt:lpstr>
      <vt:lpstr>NOS I.  vyšetřovací metody</vt:lpstr>
      <vt:lpstr>NOS I.  vyšetřovací metody</vt:lpstr>
      <vt:lpstr>NOS I. vyšetřovací metody</vt:lpstr>
      <vt:lpstr>NOS I. vyšetřovací metody</vt:lpstr>
      <vt:lpstr>NOS I. </vt:lpstr>
      <vt:lpstr>NOS I.  choroby zevního nosu</vt:lpstr>
      <vt:lpstr>NOS I.  choroby zevního nosu</vt:lpstr>
      <vt:lpstr>NOS I.  choroby zevního nosu</vt:lpstr>
      <vt:lpstr>NOS I. </vt:lpstr>
      <vt:lpstr>NOS I. akutní rinosinusitida (ARS)</vt:lpstr>
      <vt:lpstr>NOS I.  akutní rinosinusitida</vt:lpstr>
      <vt:lpstr>NOS I.  akutní rinosinusitida</vt:lpstr>
      <vt:lpstr>NOS I. akutní rinosinusitida</vt:lpstr>
      <vt:lpstr>NOS I.</vt:lpstr>
      <vt:lpstr>NOS I.  chronická rinosinusitida</vt:lpstr>
      <vt:lpstr>NOS I. chronická rinosinusitida</vt:lpstr>
      <vt:lpstr>NOS I.  chronická sinusitida</vt:lpstr>
      <vt:lpstr>NOS I.</vt:lpstr>
      <vt:lpstr>NOS I. principy chirurgie PND</vt:lpstr>
      <vt:lpstr>NOS I.  principy chirurgie PND</vt:lpstr>
      <vt:lpstr>NOS I.  principy chirurgie PND - FESS</vt:lpstr>
      <vt:lpstr>NOS I.  principy chirurgie PND - FESS</vt:lpstr>
      <vt:lpstr>NOS I.  principy chirurgie PND</vt:lpstr>
      <vt:lpstr>NOS I. principy chirurgie PND</vt:lpstr>
      <vt:lpstr>NOS I.  principy chirurgie PND</vt:lpstr>
      <vt:lpstr>NOS I.  principy chirurgie PND</vt:lpstr>
      <vt:lpstr>NOS I.  principy chirurgie PND</vt:lpstr>
      <vt:lpstr>NOS I.  principy chirurgie PND</vt:lpstr>
      <vt:lpstr>NOS I.  principy chirurgie PND</vt:lpstr>
      <vt:lpstr>NOS I.</vt:lpstr>
      <vt:lpstr>NOS I.   komplikace zánětů nosu a PND</vt:lpstr>
      <vt:lpstr>NOS I.  komplikace zánětů PND – mukokéla </vt:lpstr>
      <vt:lpstr>NOS I.  komplikace zánětů PND - mukokéla </vt:lpstr>
      <vt:lpstr>NOS I.  komplikace zánětů PND - mukokéla </vt:lpstr>
      <vt:lpstr>NOS I. komplikace zánětů PND - mukokéla </vt:lpstr>
      <vt:lpstr>NOS I. komplikace zánětů PND - mukokéla </vt:lpstr>
      <vt:lpstr>NOS I.  komplikace zánětů PND - mukokéla </vt:lpstr>
      <vt:lpstr>NOS I. orbitální komplikace zánětů PND</vt:lpstr>
      <vt:lpstr>NOS I. orbitální komplikace zánětů PND</vt:lpstr>
      <vt:lpstr>NOS I. orbitální komplikace zánětů PND</vt:lpstr>
      <vt:lpstr>NOS I. orbitální komplikace zánětů PND</vt:lpstr>
      <vt:lpstr>NOS I. orbitální komplikace zánětů PND</vt:lpstr>
      <vt:lpstr>NOS I. nitrolební komplikace zánětů PND</vt:lpstr>
      <vt:lpstr>NOS I. nitrolební komplikace zánětů PND</vt:lpstr>
      <vt:lpstr>NOS I. nitrolební komplikace zánětů PND</vt:lpstr>
      <vt:lpstr>NOS I. nitrolební komplikace zánětů PND</vt:lpstr>
      <vt:lpstr>NOS I. nitrolební komplikace zánětů PND</vt:lpstr>
      <vt:lpstr>NOS I. nitrolební komplikace zánětů PND</vt:lpstr>
      <vt:lpstr>NOS I.</vt:lpstr>
      <vt:lpstr>NOS I. epistaxe</vt:lpstr>
      <vt:lpstr>NOS I. epistaxe</vt:lpstr>
      <vt:lpstr> NOS I. epistaxe </vt:lpstr>
      <vt:lpstr> NOS I. epistaxe </vt:lpstr>
      <vt:lpstr>NOS I. epistaxe</vt:lpstr>
      <vt:lpstr>NOS I. epistaxe</vt:lpstr>
      <vt:lpstr>NOS I. epistaxe</vt:lpstr>
      <vt:lpstr>NOS I. epistaxe</vt:lpstr>
      <vt:lpstr>                      Děkuji za pozornost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Břetislav</dc:creator>
  <cp:lastModifiedBy>Tereza Hložková</cp:lastModifiedBy>
  <cp:revision>618</cp:revision>
  <dcterms:created xsi:type="dcterms:W3CDTF">2016-05-29T18:14:43Z</dcterms:created>
  <dcterms:modified xsi:type="dcterms:W3CDTF">2020-12-01T19:59:07Z</dcterms:modified>
</cp:coreProperties>
</file>