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428" r:id="rId2"/>
    <p:sldId id="324" r:id="rId3"/>
    <p:sldId id="333" r:id="rId4"/>
    <p:sldId id="362" r:id="rId5"/>
    <p:sldId id="356" r:id="rId6"/>
    <p:sldId id="433" r:id="rId7"/>
    <p:sldId id="352" r:id="rId8"/>
    <p:sldId id="353" r:id="rId9"/>
    <p:sldId id="354" r:id="rId10"/>
    <p:sldId id="365" r:id="rId11"/>
    <p:sldId id="377" r:id="rId12"/>
    <p:sldId id="429" r:id="rId13"/>
    <p:sldId id="367" r:id="rId14"/>
    <p:sldId id="391" r:id="rId15"/>
    <p:sldId id="384" r:id="rId16"/>
    <p:sldId id="434" r:id="rId17"/>
    <p:sldId id="387" r:id="rId18"/>
    <p:sldId id="435" r:id="rId19"/>
    <p:sldId id="436" r:id="rId20"/>
    <p:sldId id="437" r:id="rId21"/>
    <p:sldId id="438" r:id="rId22"/>
    <p:sldId id="392" r:id="rId23"/>
    <p:sldId id="430" r:id="rId24"/>
    <p:sldId id="396" r:id="rId25"/>
    <p:sldId id="397" r:id="rId26"/>
    <p:sldId id="399" r:id="rId27"/>
    <p:sldId id="398" r:id="rId28"/>
    <p:sldId id="373" r:id="rId29"/>
    <p:sldId id="439" r:id="rId30"/>
    <p:sldId id="375" r:id="rId31"/>
    <p:sldId id="372" r:id="rId32"/>
    <p:sldId id="368" r:id="rId33"/>
    <p:sldId id="440" r:id="rId34"/>
    <p:sldId id="370" r:id="rId35"/>
    <p:sldId id="441" r:id="rId36"/>
    <p:sldId id="376" r:id="rId37"/>
    <p:sldId id="403" r:id="rId38"/>
    <p:sldId id="402" r:id="rId39"/>
    <p:sldId id="431" r:id="rId40"/>
    <p:sldId id="334" r:id="rId41"/>
    <p:sldId id="332" r:id="rId42"/>
    <p:sldId id="338" r:id="rId43"/>
    <p:sldId id="339" r:id="rId44"/>
    <p:sldId id="343" r:id="rId45"/>
    <p:sldId id="344" r:id="rId46"/>
    <p:sldId id="346" r:id="rId47"/>
    <p:sldId id="405" r:id="rId48"/>
    <p:sldId id="348" r:id="rId49"/>
    <p:sldId id="350" r:id="rId50"/>
    <p:sldId id="432" r:id="rId51"/>
    <p:sldId id="261" r:id="rId52"/>
    <p:sldId id="406" r:id="rId53"/>
    <p:sldId id="265" r:id="rId54"/>
    <p:sldId id="442" r:id="rId55"/>
    <p:sldId id="419" r:id="rId56"/>
    <p:sldId id="266" r:id="rId57"/>
    <p:sldId id="443" r:id="rId58"/>
    <p:sldId id="446" r:id="rId59"/>
    <p:sldId id="412" r:id="rId60"/>
    <p:sldId id="447" r:id="rId61"/>
    <p:sldId id="409" r:id="rId62"/>
    <p:sldId id="414" r:id="rId63"/>
    <p:sldId id="417" r:id="rId64"/>
    <p:sldId id="415" r:id="rId65"/>
    <p:sldId id="418" r:id="rId66"/>
    <p:sldId id="444" r:id="rId67"/>
    <p:sldId id="449" r:id="rId68"/>
    <p:sldId id="450" r:id="rId69"/>
    <p:sldId id="427" r:id="rId70"/>
    <p:sldId id="448" r:id="rId71"/>
    <p:sldId id="423" r:id="rId72"/>
    <p:sldId id="421" r:id="rId73"/>
    <p:sldId id="411" r:id="rId74"/>
    <p:sldId id="453" r:id="rId75"/>
    <p:sldId id="451" r:id="rId76"/>
    <p:sldId id="452" r:id="rId77"/>
    <p:sldId id="424" r:id="rId78"/>
    <p:sldId id="445" r:id="rId79"/>
    <p:sldId id="257" r:id="rId8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oslav V" initials="M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8" autoAdjust="0"/>
    <p:restoredTop sz="95884"/>
  </p:normalViewPr>
  <p:slideViewPr>
    <p:cSldViewPr>
      <p:cViewPr varScale="1">
        <p:scale>
          <a:sx n="109" d="100"/>
          <a:sy n="109" d="100"/>
        </p:scale>
        <p:origin x="144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271F0-1A02-4A2C-AF80-8D3A0C031967}" type="datetimeFigureOut">
              <a:rPr lang="cs-CZ" smtClean="0"/>
              <a:t>12.09.2021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D557-5413-4F36-879C-15DD85748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62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0D557-5413-4F36-879C-15DD85748BF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29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260350"/>
            <a:ext cx="583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MEZINÁRODNÍ CENTRUM KLINICKÉHO VÝZKUMU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44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6792"/>
            <a:ext cx="5110336" cy="1470025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8" y="3429000"/>
            <a:ext cx="388052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2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12.09.2021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86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12.09.2021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31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F80D-95EA-42A4-87F0-C93B9ECECA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22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DA39-C528-4171-B04A-4700F21542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33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84438" y="1125538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CC18D6B-988C-44C2-A24A-2B2511E55B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76" y="117498"/>
            <a:ext cx="1422747" cy="10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8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12.09.2021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54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12.09.2021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4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961063"/>
            <a:ext cx="32035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12.09.2021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17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0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12.09.2021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04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12.09.2021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31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12.09.2021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1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275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23850" y="1600200"/>
            <a:ext cx="8362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28" name="Picture 6" descr="C:\Users\ing. Radomil Novak\Desktop\ICRC\propagace a marketing\loga\FNUSA - NEW!!\FNUSA_log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605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nonline.com/content/stanford-university-medical-center-acquire-second-accuray-cyberknife-m6-syst&#233;m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www.sciencephoto.com/medi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lanoma.org.au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brnensky.denik.cz/galerie/kaple_u_sv_anny.html?photo=1&amp;back=2035190107-2244-5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07184" y="1484784"/>
            <a:ext cx="4841280" cy="3420614"/>
          </a:xfrm>
        </p:spPr>
        <p:txBody>
          <a:bodyPr/>
          <a:lstStyle/>
          <a:p>
            <a:r>
              <a:rPr lang="cs-CZ" sz="4800" dirty="0"/>
              <a:t>UCHO II</a:t>
            </a:r>
            <a:br>
              <a:rPr lang="cs-CZ" sz="4800" dirty="0"/>
            </a:br>
            <a:br>
              <a:rPr lang="cs-CZ" sz="4800" dirty="0"/>
            </a:br>
            <a:r>
              <a:rPr lang="cs-CZ" sz="2800" dirty="0"/>
              <a:t>Otorinolaryngologie</a:t>
            </a:r>
            <a:br>
              <a:rPr lang="cs-CZ" sz="1800" dirty="0"/>
            </a:br>
            <a:br>
              <a:rPr lang="cs-CZ" sz="1800" dirty="0"/>
            </a:br>
            <a:r>
              <a:rPr lang="cs-CZ" sz="1800" dirty="0"/>
              <a:t>Magisterský studijní program VL a ZL LF MU</a:t>
            </a:r>
            <a:br>
              <a:rPr lang="cs-CZ" sz="8800" dirty="0"/>
            </a:br>
            <a:endParaRPr lang="cs-CZ" sz="4800" dirty="0"/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4562593" y="4905398"/>
            <a:ext cx="5112568" cy="1799729"/>
          </a:xfrm>
        </p:spPr>
        <p:txBody>
          <a:bodyPr/>
          <a:lstStyle/>
          <a:p>
            <a:pPr algn="l"/>
            <a:r>
              <a:rPr lang="cs-CZ" sz="1400" dirty="0"/>
              <a:t>Klinika otorinolaryngologie a chirurgie hlavy a krku</a:t>
            </a:r>
          </a:p>
          <a:p>
            <a:pPr algn="l"/>
            <a:r>
              <a:rPr lang="cs-CZ" sz="1400" dirty="0"/>
              <a:t>Fakultní nemocnice u sv. Anny a LF MU v Brně</a:t>
            </a:r>
          </a:p>
          <a:p>
            <a:pPr algn="l"/>
            <a:r>
              <a:rPr lang="cs-CZ" sz="1400" dirty="0"/>
              <a:t>Přednosta: Doc. MUDr. Gál  Břetislav, Ph.D.</a:t>
            </a:r>
          </a:p>
          <a:p>
            <a:pPr algn="l"/>
            <a:r>
              <a:rPr lang="en-US" sz="1400" dirty="0" err="1"/>
              <a:t>Pekařská</a:t>
            </a:r>
            <a:r>
              <a:rPr lang="en-US" sz="1400" dirty="0"/>
              <a:t>  53</a:t>
            </a:r>
            <a:r>
              <a:rPr lang="cs-CZ" sz="1400" dirty="0"/>
              <a:t>, Brno , </a:t>
            </a:r>
            <a:r>
              <a:rPr lang="en-US" sz="1400" dirty="0"/>
              <a:t>656 91</a:t>
            </a:r>
            <a:endParaRPr lang="cs-CZ" sz="1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409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65B201-5370-4947-8DC2-5ADF75E9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9600" dirty="0"/>
            </a:br>
            <a:r>
              <a:rPr lang="cs-CZ" sz="2800" dirty="0"/>
              <a:t>vestibulární </a:t>
            </a:r>
            <a:r>
              <a:rPr lang="cs-CZ" sz="2800" dirty="0" err="1"/>
              <a:t>schwannom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6297B7-8611-46A1-B181-3DD0555EB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41376"/>
            <a:ext cx="9289032" cy="5616624"/>
          </a:xfrm>
        </p:spPr>
        <p:txBody>
          <a:bodyPr/>
          <a:lstStyle/>
          <a:p>
            <a:r>
              <a:rPr lang="cs-CZ" sz="2000" b="1" dirty="0"/>
              <a:t>Symptomy</a:t>
            </a:r>
          </a:p>
          <a:p>
            <a:pPr lvl="1"/>
            <a:r>
              <a:rPr lang="cs-CZ" sz="1600" dirty="0"/>
              <a:t>jednostranná nedoslýchavost </a:t>
            </a:r>
          </a:p>
          <a:p>
            <a:pPr lvl="1"/>
            <a:r>
              <a:rPr lang="cs-CZ" sz="1600" dirty="0" err="1"/>
              <a:t>tinnitus</a:t>
            </a:r>
            <a:endParaRPr lang="cs-CZ" sz="1600" dirty="0"/>
          </a:p>
          <a:p>
            <a:pPr lvl="1"/>
            <a:r>
              <a:rPr lang="cs-CZ" sz="1600" dirty="0"/>
              <a:t>závrať (cca v 10 %)</a:t>
            </a:r>
          </a:p>
          <a:p>
            <a:pPr lvl="1"/>
            <a:r>
              <a:rPr lang="cs-CZ" sz="1600" dirty="0"/>
              <a:t>postižení hlavových nervů ( n. VII )</a:t>
            </a:r>
          </a:p>
          <a:p>
            <a:pPr lvl="1"/>
            <a:r>
              <a:rPr lang="cs-CZ" sz="1600" dirty="0"/>
              <a:t>Bolest hlavy v </a:t>
            </a:r>
            <a:r>
              <a:rPr lang="cs-CZ" sz="1600" dirty="0" err="1"/>
              <a:t>retroaurikulární</a:t>
            </a:r>
            <a:r>
              <a:rPr lang="cs-CZ" sz="1600" dirty="0"/>
              <a:t> a okcipitální oblasti (50%)</a:t>
            </a:r>
          </a:p>
          <a:p>
            <a:r>
              <a:rPr lang="cs-CZ" sz="2000" b="1" dirty="0"/>
              <a:t>Diagnostika</a:t>
            </a:r>
          </a:p>
          <a:p>
            <a:pPr lvl="1"/>
            <a:r>
              <a:rPr lang="cs-CZ" sz="1600" dirty="0"/>
              <a:t>Normální otoskopický nález</a:t>
            </a:r>
          </a:p>
          <a:p>
            <a:pPr lvl="1"/>
            <a:r>
              <a:rPr lang="cs-CZ" sz="1600" dirty="0"/>
              <a:t>Audiometrie 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Jednostranná percepční </a:t>
            </a:r>
            <a:r>
              <a:rPr lang="cs-CZ" sz="1400" dirty="0" err="1">
                <a:solidFill>
                  <a:srgbClr val="FF0000"/>
                </a:solidFill>
              </a:rPr>
              <a:t>basokochlární</a:t>
            </a:r>
            <a:r>
              <a:rPr lang="cs-CZ" sz="1400" dirty="0">
                <a:solidFill>
                  <a:srgbClr val="FF0000"/>
                </a:solidFill>
              </a:rPr>
              <a:t> nedoslýchavost </a:t>
            </a:r>
          </a:p>
          <a:p>
            <a:pPr marL="914400" lvl="2" indent="0">
              <a:buNone/>
            </a:pPr>
            <a:r>
              <a:rPr lang="cs-CZ" sz="1400" dirty="0"/>
              <a:t>      = pokles ve vysokých frekvencích</a:t>
            </a:r>
          </a:p>
          <a:p>
            <a:pPr lvl="1"/>
            <a:r>
              <a:rPr lang="cs-CZ" sz="1600" dirty="0"/>
              <a:t>BERA </a:t>
            </a:r>
          </a:p>
          <a:p>
            <a:pPr lvl="2"/>
            <a:r>
              <a:rPr lang="cs-CZ" sz="1400" dirty="0"/>
              <a:t>Známky </a:t>
            </a:r>
            <a:r>
              <a:rPr lang="cs-CZ" sz="1400" dirty="0" err="1"/>
              <a:t>retrokochleární</a:t>
            </a:r>
            <a:r>
              <a:rPr lang="cs-CZ" sz="1400" dirty="0"/>
              <a:t> léze</a:t>
            </a:r>
          </a:p>
          <a:p>
            <a:pPr lvl="1"/>
            <a:r>
              <a:rPr lang="cs-CZ" sz="1600" dirty="0"/>
              <a:t>MRI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827D1E-C72F-4D2F-B6EF-160A6DE64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7"/>
          <a:stretch/>
        </p:blipFill>
        <p:spPr>
          <a:xfrm>
            <a:off x="5700217" y="1265694"/>
            <a:ext cx="3329950" cy="273827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361EF19-0E49-4979-BAE1-EC330F96FC35}"/>
              </a:ext>
            </a:extLst>
          </p:cNvPr>
          <p:cNvSpPr txBox="1"/>
          <p:nvPr/>
        </p:nvSpPr>
        <p:spPr>
          <a:xfrm>
            <a:off x="297772" y="6381521"/>
            <a:ext cx="873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nahoře: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jednostraná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percepční nedoslýchavost,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zdraj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archiv KOCHHK FNUSA</a:t>
            </a:r>
          </a:p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dole: MR s nálezem vestibulárního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schwannomu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vlevo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www.dizziness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-and-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balance.com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endParaRPr lang="cs-CZ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1E836E8-F561-4FEA-A0FD-8C007A5A4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62"/>
          <a:stretch/>
        </p:blipFill>
        <p:spPr>
          <a:xfrm>
            <a:off x="5990077" y="4147498"/>
            <a:ext cx="2750229" cy="259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67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65B201-5370-4947-8DC2-5ADF75E9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11000" dirty="0"/>
            </a:br>
            <a:r>
              <a:rPr lang="cs-CZ" sz="2800" dirty="0"/>
              <a:t>vestibulární </a:t>
            </a:r>
            <a:r>
              <a:rPr lang="cs-CZ" sz="2800" dirty="0" err="1"/>
              <a:t>schwannom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6297B7-8611-46A1-B181-3DD0555EB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49" y="1340768"/>
            <a:ext cx="5128332" cy="5112568"/>
          </a:xfrm>
        </p:spPr>
        <p:txBody>
          <a:bodyPr/>
          <a:lstStyle/>
          <a:p>
            <a:r>
              <a:rPr lang="cs-CZ" sz="2000" b="1" dirty="0"/>
              <a:t>Léčba</a:t>
            </a:r>
            <a:endParaRPr lang="cs-CZ" sz="2000" dirty="0"/>
          </a:p>
          <a:p>
            <a:pPr lvl="1"/>
            <a:r>
              <a:rPr lang="cs-CZ" sz="1600" dirty="0"/>
              <a:t>Observace</a:t>
            </a:r>
          </a:p>
          <a:p>
            <a:pPr lvl="2"/>
            <a:r>
              <a:rPr lang="cs-CZ" sz="1400" dirty="0"/>
              <a:t>ve většině případů pomalý růst, nebo může přestat růst úplně</a:t>
            </a:r>
          </a:p>
          <a:p>
            <a:pPr lvl="2"/>
            <a:r>
              <a:rPr lang="cs-CZ" sz="1400" dirty="0"/>
              <a:t>malé nádory, dobrý sluch, nebo jediné slyšící ucho</a:t>
            </a:r>
          </a:p>
          <a:p>
            <a:pPr lvl="1"/>
            <a:r>
              <a:rPr lang="cs-CZ" sz="1600" dirty="0"/>
              <a:t>Stereotaktická chirurgie </a:t>
            </a:r>
          </a:p>
          <a:p>
            <a:pPr lvl="2"/>
            <a:r>
              <a:rPr lang="cs-CZ" sz="1400" dirty="0"/>
              <a:t>Leksellův </a:t>
            </a:r>
            <a:r>
              <a:rPr lang="cs-CZ" sz="1400" dirty="0" err="1"/>
              <a:t>gamma</a:t>
            </a:r>
            <a:r>
              <a:rPr lang="cs-CZ" sz="1400" dirty="0"/>
              <a:t> nůž, </a:t>
            </a:r>
            <a:r>
              <a:rPr lang="cs-CZ" sz="1400" dirty="0" err="1"/>
              <a:t>Cyber</a:t>
            </a:r>
            <a:r>
              <a:rPr lang="cs-CZ" sz="1400" dirty="0"/>
              <a:t> </a:t>
            </a:r>
            <a:r>
              <a:rPr lang="cs-CZ" sz="1400" dirty="0" err="1"/>
              <a:t>knife</a:t>
            </a:r>
            <a:endParaRPr lang="cs-CZ" sz="1400" dirty="0"/>
          </a:p>
          <a:p>
            <a:pPr lvl="1"/>
            <a:r>
              <a:rPr lang="cs-CZ" sz="1600" dirty="0"/>
              <a:t>Mikrochirurgie </a:t>
            </a:r>
          </a:p>
          <a:p>
            <a:pPr lvl="2"/>
            <a:r>
              <a:rPr lang="cs-CZ" sz="1400" dirty="0"/>
              <a:t>„zlatý standard“</a:t>
            </a:r>
          </a:p>
          <a:p>
            <a:pPr lvl="2"/>
            <a:r>
              <a:rPr lang="cs-CZ" sz="1400" dirty="0"/>
              <a:t>kraniotomie - tři přístupy:</a:t>
            </a:r>
          </a:p>
          <a:p>
            <a:pPr lvl="3"/>
            <a:r>
              <a:rPr lang="cs-CZ" sz="1400" dirty="0" err="1"/>
              <a:t>retrosigmoidní</a:t>
            </a:r>
            <a:endParaRPr lang="cs-CZ" sz="1400" dirty="0"/>
          </a:p>
          <a:p>
            <a:pPr lvl="3"/>
            <a:r>
              <a:rPr lang="cs-CZ" sz="1400" dirty="0" err="1"/>
              <a:t>subtemporální</a:t>
            </a:r>
            <a:r>
              <a:rPr lang="cs-CZ" sz="1400" dirty="0"/>
              <a:t> (</a:t>
            </a:r>
            <a:r>
              <a:rPr lang="cs-CZ" sz="1400" dirty="0" err="1"/>
              <a:t>middle</a:t>
            </a:r>
            <a:r>
              <a:rPr lang="cs-CZ" sz="1400" dirty="0"/>
              <a:t> </a:t>
            </a:r>
            <a:r>
              <a:rPr lang="cs-CZ" sz="1400" dirty="0" err="1"/>
              <a:t>fossa</a:t>
            </a:r>
            <a:r>
              <a:rPr lang="cs-CZ" sz="1400" dirty="0"/>
              <a:t> </a:t>
            </a:r>
            <a:r>
              <a:rPr lang="cs-CZ" sz="1400" dirty="0" err="1"/>
              <a:t>approach</a:t>
            </a:r>
            <a:r>
              <a:rPr lang="cs-CZ" sz="1400" dirty="0"/>
              <a:t>)</a:t>
            </a:r>
          </a:p>
          <a:p>
            <a:pPr lvl="3"/>
            <a:r>
              <a:rPr lang="cs-CZ" sz="1400" dirty="0" err="1"/>
              <a:t>translabyrintální</a:t>
            </a:r>
            <a:endParaRPr lang="cs-CZ" sz="1400" dirty="0"/>
          </a:p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967E3F1-7E19-40CC-AA5E-125BE2A21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6" r="17923"/>
          <a:stretch/>
        </p:blipFill>
        <p:spPr bwMode="auto">
          <a:xfrm>
            <a:off x="5880788" y="1340768"/>
            <a:ext cx="2736304" cy="243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1B6A5E4-345C-483F-A818-51D7BD04104B}"/>
              </a:ext>
            </a:extLst>
          </p:cNvPr>
          <p:cNvSpPr/>
          <p:nvPr/>
        </p:nvSpPr>
        <p:spPr>
          <a:xfrm>
            <a:off x="323528" y="5750782"/>
            <a:ext cx="3888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1.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CyberKnife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obr. 2.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transkraniální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přístupy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www.itnonline.com/content/stanford-university-medical-center-acquire-second-accuray-cyberknife-m6-systém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www.anaa.org.au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acoustic-neuroma-treatment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E3A2121-3A40-8A42-8CDB-B66AB3461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447" y="3897052"/>
            <a:ext cx="3011957" cy="28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1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79EC-D0DB-4EB6-B35F-A29DD285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dirty="0"/>
              <a:t>UCHO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FBAE66-DDB4-41ED-A1DB-1477DC97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1484784"/>
            <a:ext cx="4644007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200" b="1" dirty="0"/>
              <a:t>16. Percepční porucha sluchu a rovnováhy 	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</a:t>
            </a:r>
            <a:r>
              <a:rPr lang="cs-CZ" sz="1200" dirty="0" err="1"/>
              <a:t>Morbus</a:t>
            </a:r>
            <a:r>
              <a:rPr lang="cs-CZ" sz="1200" dirty="0"/>
              <a:t> </a:t>
            </a:r>
            <a:r>
              <a:rPr lang="cs-CZ" sz="1200" dirty="0" err="1"/>
              <a:t>Ménièri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infekční poruchy sluchu a rovnováhy </a:t>
            </a:r>
          </a:p>
          <a:p>
            <a:pPr marL="457200" lvl="1" indent="0">
              <a:buNone/>
            </a:pPr>
            <a:r>
              <a:rPr lang="cs-CZ" sz="1200" dirty="0"/>
              <a:t>     (labyrintitis,    </a:t>
            </a:r>
            <a:r>
              <a:rPr lang="cs-CZ" sz="1200" dirty="0" err="1"/>
              <a:t>neuronitis</a:t>
            </a:r>
            <a:r>
              <a:rPr lang="cs-CZ" sz="1200" dirty="0"/>
              <a:t> </a:t>
            </a:r>
            <a:r>
              <a:rPr lang="cs-CZ" sz="1200" dirty="0" err="1"/>
              <a:t>vestibularis</a:t>
            </a:r>
            <a:r>
              <a:rPr lang="cs-CZ" sz="1200" dirty="0"/>
              <a:t>, Herpes </a:t>
            </a:r>
            <a:r>
              <a:rPr lang="cs-CZ" sz="1200" dirty="0" err="1"/>
              <a:t>zoster</a:t>
            </a:r>
            <a:r>
              <a:rPr lang="cs-CZ" sz="1200" dirty="0"/>
              <a:t> </a:t>
            </a:r>
            <a:r>
              <a:rPr lang="cs-CZ" sz="1200" dirty="0" err="1"/>
              <a:t>oticus</a:t>
            </a:r>
            <a:r>
              <a:rPr lang="cs-CZ" sz="1200" dirty="0"/>
              <a:t>)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toxické poruchy </a:t>
            </a:r>
            <a:r>
              <a:rPr lang="cs-CZ" sz="1200" dirty="0" err="1"/>
              <a:t>kochleovestibul</a:t>
            </a:r>
            <a:r>
              <a:rPr lang="cs-CZ" sz="1200" dirty="0"/>
              <a:t>. systému (</a:t>
            </a:r>
            <a:r>
              <a:rPr lang="cs-CZ" sz="1200" dirty="0" err="1"/>
              <a:t>ototoxicita</a:t>
            </a:r>
            <a:r>
              <a:rPr lang="cs-CZ" sz="1200" dirty="0"/>
              <a:t>)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idiopatická SSNHL</a:t>
            </a:r>
          </a:p>
          <a:p>
            <a:pPr lvl="1">
              <a:buFontTx/>
              <a:buChar char="-"/>
            </a:pPr>
            <a:endParaRPr lang="cs-CZ" sz="1200" b="1" i="1" dirty="0"/>
          </a:p>
          <a:p>
            <a:pPr marL="0" lvl="0" indent="0">
              <a:buNone/>
            </a:pPr>
            <a:r>
              <a:rPr lang="cs-CZ" sz="1200" b="1" dirty="0"/>
              <a:t>17. Rehabilitace sluchu 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sluchadly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implantáty pro přímé kostní vedení 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kochleární implantace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b="1" dirty="0"/>
              <a:t>	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4C6A0F0-6A84-4A94-B0C4-28F3A61765F7}"/>
              </a:ext>
            </a:extLst>
          </p:cNvPr>
          <p:cNvSpPr txBox="1">
            <a:spLocks/>
          </p:cNvSpPr>
          <p:nvPr/>
        </p:nvSpPr>
        <p:spPr bwMode="auto">
          <a:xfrm>
            <a:off x="428258" y="1484784"/>
            <a:ext cx="407173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7. Nádory ucha			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benigní a maligní nádory zevního ucha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nádory středouší (</a:t>
            </a:r>
            <a:r>
              <a:rPr lang="cs-CZ" sz="1200" dirty="0" err="1"/>
              <a:t>tympanojugulární</a:t>
            </a:r>
            <a:r>
              <a:rPr lang="cs-CZ" sz="1200" dirty="0"/>
              <a:t> </a:t>
            </a:r>
            <a:r>
              <a:rPr lang="cs-CZ" sz="1200" dirty="0" err="1"/>
              <a:t>paragangliom</a:t>
            </a:r>
            <a:r>
              <a:rPr lang="cs-CZ" sz="1200" dirty="0"/>
              <a:t>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</a:t>
            </a:r>
            <a:r>
              <a:rPr lang="cs-CZ" sz="1200" dirty="0" err="1"/>
              <a:t>Neurinom</a:t>
            </a:r>
            <a:r>
              <a:rPr lang="cs-CZ" sz="1200" dirty="0"/>
              <a:t> nervi </a:t>
            </a:r>
            <a:r>
              <a:rPr lang="cs-CZ" sz="1200" dirty="0" err="1"/>
              <a:t>statoacustici</a:t>
            </a:r>
            <a:r>
              <a:rPr lang="cs-CZ" sz="1200" dirty="0"/>
              <a:t> </a:t>
            </a:r>
          </a:p>
          <a:p>
            <a:pPr lvl="1">
              <a:lnSpc>
                <a:spcPct val="100000"/>
              </a:lnSpc>
              <a:buFont typeface="+mj-lt"/>
              <a:buAutoNum type="alphaLcPeriod"/>
            </a:pPr>
            <a:endParaRPr lang="cs-CZ" sz="1200" dirty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>
                <a:solidFill>
                  <a:srgbClr val="FF0000"/>
                </a:solidFill>
              </a:rPr>
              <a:t>13. Sanační a rekonstrukční  operace prováděné při chronickém zánětu středoušním a jeho následcích</a:t>
            </a:r>
            <a:r>
              <a:rPr lang="cs-CZ" dirty="0"/>
              <a:t>	</a:t>
            </a:r>
            <a:r>
              <a:rPr lang="cs-CZ" sz="1200" b="1" dirty="0"/>
              <a:t>		</a:t>
            </a:r>
            <a:endParaRPr lang="cs-CZ" sz="1200" b="1" i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15. Traumatologie středního a vnitřního ucha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přímé poranění bubínku a středouší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fraktury spánkové kosti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kontuze labyrintu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akustické trauma, </a:t>
            </a:r>
            <a:r>
              <a:rPr lang="cs-CZ" sz="1200" dirty="0" err="1"/>
              <a:t>barotrauma</a:t>
            </a:r>
            <a:endParaRPr lang="cs-CZ" sz="1200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nedoslýchavost z přetížení hlukem </a:t>
            </a:r>
            <a:endParaRPr lang="cs-CZ" sz="1200" b="1" i="1" dirty="0"/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lvl="1">
              <a:buFont typeface="+mj-lt"/>
              <a:buAutoNum type="alphaLcPeriod"/>
            </a:pPr>
            <a:endParaRPr lang="cs-CZ" sz="1200" dirty="0"/>
          </a:p>
          <a:p>
            <a:pPr lvl="1">
              <a:buFont typeface="+mj-lt"/>
              <a:buAutoNum type="alphaLcPeriod"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649889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5D9AF-1CF9-49F3-B330-6A0FA8A7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11400" dirty="0"/>
            </a:br>
            <a:r>
              <a:rPr lang="cs-CZ" sz="2800" dirty="0"/>
              <a:t>Sanační a rekonstrukční operace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16EFED-ADC6-4FDA-9C90-53504CB0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712968" cy="5445224"/>
          </a:xfrm>
        </p:spPr>
        <p:txBody>
          <a:bodyPr/>
          <a:lstStyle/>
          <a:p>
            <a:r>
              <a:rPr lang="cs-CZ" sz="2000" b="1" dirty="0"/>
              <a:t>Sanační operace</a:t>
            </a:r>
          </a:p>
          <a:p>
            <a:pPr lvl="1"/>
            <a:r>
              <a:rPr lang="cs-CZ" sz="1600" dirty="0"/>
              <a:t>cílem je </a:t>
            </a:r>
            <a:r>
              <a:rPr lang="cs-CZ" sz="1600" dirty="0">
                <a:solidFill>
                  <a:srgbClr val="FF0000"/>
                </a:solidFill>
              </a:rPr>
              <a:t>odstranit ložisko infekce </a:t>
            </a:r>
            <a:r>
              <a:rPr lang="cs-CZ" sz="1600" dirty="0"/>
              <a:t>(akutní / chronické) v oblasti spánkové kosti, které potenciálně může způsobit život ohrožující nitrolební komplikaci</a:t>
            </a:r>
          </a:p>
          <a:p>
            <a:pPr lvl="1"/>
            <a:endParaRPr lang="cs-CZ" sz="1600" dirty="0"/>
          </a:p>
          <a:p>
            <a:r>
              <a:rPr lang="cs-CZ" sz="2000" b="1" dirty="0"/>
              <a:t>Rekonstrukční operace </a:t>
            </a:r>
          </a:p>
          <a:p>
            <a:pPr lvl="1"/>
            <a:r>
              <a:rPr lang="cs-CZ" sz="1600" dirty="0"/>
              <a:t>cílem je </a:t>
            </a:r>
            <a:r>
              <a:rPr lang="cs-CZ" sz="1600" dirty="0">
                <a:solidFill>
                  <a:srgbClr val="FF0000"/>
                </a:solidFill>
              </a:rPr>
              <a:t>obnovit sluchovou funkci</a:t>
            </a:r>
          </a:p>
          <a:p>
            <a:pPr lvl="1"/>
            <a:r>
              <a:rPr lang="cs-CZ" sz="1600" dirty="0" err="1"/>
              <a:t>Myringoplastika</a:t>
            </a:r>
            <a:endParaRPr lang="cs-CZ" sz="1600" dirty="0"/>
          </a:p>
          <a:p>
            <a:pPr lvl="2"/>
            <a:r>
              <a:rPr lang="cs-CZ" sz="1400" dirty="0"/>
              <a:t>rekonstrukce bubínku </a:t>
            </a:r>
          </a:p>
          <a:p>
            <a:pPr lvl="1"/>
            <a:r>
              <a:rPr lang="cs-CZ" sz="1600" dirty="0" err="1"/>
              <a:t>Osikuloplastika</a:t>
            </a:r>
            <a:endParaRPr lang="cs-CZ" sz="1600" dirty="0"/>
          </a:p>
          <a:p>
            <a:pPr lvl="2"/>
            <a:r>
              <a:rPr lang="cs-CZ" sz="1400" dirty="0"/>
              <a:t>rekonstrukce řetězce kůstek </a:t>
            </a:r>
          </a:p>
          <a:p>
            <a:pPr lvl="2"/>
            <a:endParaRPr lang="cs-CZ" sz="1400" dirty="0"/>
          </a:p>
          <a:p>
            <a:r>
              <a:rPr lang="cs-CZ" sz="2000" b="1" dirty="0"/>
              <a:t>Sanačně – rekonstrukční operace </a:t>
            </a:r>
          </a:p>
          <a:p>
            <a:pPr lvl="1"/>
            <a:r>
              <a:rPr lang="cs-CZ" sz="1600" dirty="0"/>
              <a:t>nejčastěji</a:t>
            </a:r>
          </a:p>
          <a:p>
            <a:pPr lvl="1"/>
            <a:r>
              <a:rPr lang="cs-CZ" sz="1600" dirty="0"/>
              <a:t>v rámci jednoho chirurgického zákroku je sanován zánět a provedena rekonstrukční operace</a:t>
            </a:r>
          </a:p>
          <a:p>
            <a:pPr marL="0" indent="0">
              <a:buNone/>
            </a:pPr>
            <a:r>
              <a:rPr lang="cs-CZ" sz="1600" dirty="0"/>
              <a:t> 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7541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B47AA-4CA2-4A15-89AD-02E8970CD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11800" dirty="0"/>
            </a:br>
            <a:r>
              <a:rPr lang="cs-CZ" sz="2800" dirty="0"/>
              <a:t>Sanační a rekonstrukční operace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6A77F7-03D7-4954-AD8D-67A85E45F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256584"/>
          </a:xfrm>
        </p:spPr>
        <p:txBody>
          <a:bodyPr/>
          <a:lstStyle/>
          <a:p>
            <a:r>
              <a:rPr lang="cs-CZ" sz="2000" b="1" dirty="0"/>
              <a:t>Indikace operace</a:t>
            </a:r>
          </a:p>
          <a:p>
            <a:pPr lvl="1"/>
            <a:r>
              <a:rPr lang="cs-CZ" sz="1600" dirty="0"/>
              <a:t>přítomnost chronického </a:t>
            </a:r>
            <a:r>
              <a:rPr lang="cs-CZ" sz="1600" dirty="0" err="1"/>
              <a:t>epitympanálního</a:t>
            </a:r>
            <a:r>
              <a:rPr lang="cs-CZ" sz="1600" dirty="0"/>
              <a:t> zánětu  (</a:t>
            </a:r>
            <a:r>
              <a:rPr lang="cs-CZ" sz="1600" dirty="0" err="1"/>
              <a:t>cholesteatomu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neúspěšná konzervativní léčba chronického středoušního zánětu (OMCH)</a:t>
            </a:r>
          </a:p>
          <a:p>
            <a:pPr lvl="1"/>
            <a:r>
              <a:rPr lang="cs-CZ" sz="1600" dirty="0"/>
              <a:t>řešení následků a komplikací OMCH</a:t>
            </a:r>
          </a:p>
          <a:p>
            <a:pPr lvl="2"/>
            <a:r>
              <a:rPr lang="cs-CZ" sz="1400" dirty="0"/>
              <a:t>Perforace bubínku, </a:t>
            </a:r>
            <a:r>
              <a:rPr lang="cs-CZ" sz="1400" dirty="0" err="1"/>
              <a:t>usurace</a:t>
            </a:r>
            <a:r>
              <a:rPr lang="cs-CZ" sz="1400" dirty="0"/>
              <a:t> řetězce kůstek, srůsty ..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9B7BD7-4F6E-40B6-B690-3378A701D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388" y="3837336"/>
            <a:ext cx="2232248" cy="19377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9EE0583-10A0-4683-9445-D4B5E2A59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840518"/>
            <a:ext cx="2844040" cy="281285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DE685C6-89EF-4B29-A564-FFB28B528FB8}"/>
              </a:ext>
            </a:extLst>
          </p:cNvPr>
          <p:cNvSpPr txBox="1"/>
          <p:nvPr/>
        </p:nvSpPr>
        <p:spPr>
          <a:xfrm>
            <a:off x="3705788" y="5536718"/>
            <a:ext cx="43117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 Příklady indikací k operaci:</a:t>
            </a:r>
          </a:p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Vpravo: otoskopický nález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cholesteatomu</a:t>
            </a:r>
            <a:endParaRPr lang="cs-CZ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Vlevo: nekontrolovatelná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retrakční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kapsa v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epitympanu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mesotympanu</a:t>
            </a:r>
            <a:endParaRPr lang="cs-CZ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www.otorinolaryngologie.cz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/dokumenty/PPP_OMCH.pdf</a:t>
            </a:r>
          </a:p>
        </p:txBody>
      </p:sp>
    </p:spTree>
    <p:extLst>
      <p:ext uri="{BB962C8B-B14F-4D97-AF65-F5344CB8AC3E}">
        <p14:creationId xmlns:p14="http://schemas.microsoft.com/office/powerpoint/2010/main" val="520331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5D9AF-1CF9-49F3-B330-6A0FA8A7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11800" dirty="0"/>
            </a:br>
            <a:r>
              <a:rPr lang="cs-CZ" sz="2800" dirty="0"/>
              <a:t>Sanační a rekonstrukční operace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16EFED-ADC6-4FDA-9C90-53504CB0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5040560" cy="4785395"/>
          </a:xfrm>
        </p:spPr>
        <p:txBody>
          <a:bodyPr/>
          <a:lstStyle/>
          <a:p>
            <a:r>
              <a:rPr lang="cs-CZ" sz="2000" b="1" dirty="0"/>
              <a:t>Chirurgické přístupy ke spánkové kosti</a:t>
            </a:r>
          </a:p>
          <a:p>
            <a:pPr lvl="1"/>
            <a:r>
              <a:rPr lang="cs-CZ" sz="1600" dirty="0"/>
              <a:t>Volí se dle povahy a lokalizace onemocnění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Retroaurikulární</a:t>
            </a:r>
            <a:endParaRPr lang="cs-CZ" sz="16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Kožní řez veden  cca 5mm za </a:t>
            </a:r>
            <a:r>
              <a:rPr lang="cs-CZ" sz="1400" dirty="0" err="1"/>
              <a:t>retroaurikulární</a:t>
            </a:r>
            <a:r>
              <a:rPr lang="cs-CZ" sz="1400" dirty="0"/>
              <a:t> rýhou</a:t>
            </a:r>
          </a:p>
          <a:p>
            <a:pPr lvl="2"/>
            <a:r>
              <a:rPr lang="cs-CZ" sz="1400" dirty="0"/>
              <a:t>Preferovaný přístup u dětí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Endaurální</a:t>
            </a:r>
            <a:endParaRPr lang="cs-CZ" sz="16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Kožní řez veden v </a:t>
            </a:r>
            <a:r>
              <a:rPr lang="cs-CZ" sz="1400" dirty="0" err="1"/>
              <a:t>sulcus</a:t>
            </a:r>
            <a:r>
              <a:rPr lang="cs-CZ" sz="1400" dirty="0"/>
              <a:t> </a:t>
            </a:r>
            <a:r>
              <a:rPr lang="cs-CZ" sz="1400" dirty="0" err="1"/>
              <a:t>helicotragicus</a:t>
            </a:r>
            <a:endParaRPr lang="cs-CZ" sz="1400" dirty="0"/>
          </a:p>
          <a:p>
            <a:pPr lvl="2"/>
            <a:r>
              <a:rPr lang="cs-CZ" sz="1400" dirty="0"/>
              <a:t>Paralelně s dlouhou osou zvukovodu</a:t>
            </a:r>
          </a:p>
          <a:p>
            <a:pPr lvl="2"/>
            <a:r>
              <a:rPr lang="cs-CZ" sz="1400" dirty="0"/>
              <a:t>Často navazuje přístup </a:t>
            </a:r>
            <a:r>
              <a:rPr lang="cs-CZ" sz="1400" dirty="0" err="1"/>
              <a:t>endomeatální</a:t>
            </a:r>
            <a:endParaRPr lang="cs-CZ" sz="1400" dirty="0"/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Endomeatální</a:t>
            </a:r>
            <a:endParaRPr lang="cs-CZ" sz="16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Kožní řez přímo v zevním zvukovodu  - 5-10mm před bubínkem  a jeho odklopením 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Kombinovaný</a:t>
            </a:r>
          </a:p>
          <a:p>
            <a:pPr lvl="2"/>
            <a:r>
              <a:rPr lang="cs-CZ" sz="1400" dirty="0" err="1"/>
              <a:t>Transmeatální</a:t>
            </a:r>
            <a:r>
              <a:rPr lang="cs-CZ" sz="1400" dirty="0"/>
              <a:t> a </a:t>
            </a:r>
            <a:r>
              <a:rPr lang="cs-CZ" sz="1400" dirty="0" err="1"/>
              <a:t>retroaurikulární</a:t>
            </a:r>
            <a:endParaRPr lang="cs-CZ" sz="1400" dirty="0"/>
          </a:p>
          <a:p>
            <a:pPr lvl="2"/>
            <a:endParaRPr lang="cs-CZ" sz="1400" dirty="0"/>
          </a:p>
          <a:p>
            <a:pPr lvl="3"/>
            <a:endParaRPr lang="cs-CZ" sz="1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EFDC14-AC11-43AB-846C-610DDDE15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122" y="5212688"/>
            <a:ext cx="2150308" cy="16453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8E3F9A-6278-4331-9E17-4B9630EA5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232078"/>
            <a:ext cx="2421576" cy="178412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E1FD240-5DD1-4760-AB42-E4D06DAEC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624" y="3054192"/>
            <a:ext cx="2014128" cy="192857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FC40BA1-CE9C-4E35-A708-FAEF0BF910FC}"/>
              </a:ext>
            </a:extLst>
          </p:cNvPr>
          <p:cNvSpPr txBox="1"/>
          <p:nvPr/>
        </p:nvSpPr>
        <p:spPr>
          <a:xfrm>
            <a:off x="1115616" y="6342187"/>
            <a:ext cx="3941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chirurgické přístupy do středouší</a:t>
            </a:r>
          </a:p>
          <a:p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Zdroj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obr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.: Surgical Therapy of the Temporal Bone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www.neupsykey.com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2715445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F8C296-89FE-3B47-BB7D-218F5759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15200" dirty="0"/>
            </a:br>
            <a:r>
              <a:rPr lang="cs-CZ" sz="2800" dirty="0"/>
              <a:t>Sanační a rekonstrukční operace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65CF06-6578-A34C-BB96-54769C342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589240"/>
          </a:xfrm>
        </p:spPr>
        <p:txBody>
          <a:bodyPr/>
          <a:lstStyle/>
          <a:p>
            <a:r>
              <a:rPr lang="cs-CZ" sz="2000" b="1" dirty="0"/>
              <a:t>Sanační operace</a:t>
            </a:r>
          </a:p>
          <a:p>
            <a:pPr lvl="1"/>
            <a:r>
              <a:rPr lang="cs-CZ" sz="1600" dirty="0"/>
              <a:t>Dle rozsahu trepanace a jeho vztahu k dutině bubínkové, </a:t>
            </a:r>
            <a:r>
              <a:rPr lang="cs-CZ" sz="1600" dirty="0" err="1"/>
              <a:t>nadbubínkové</a:t>
            </a:r>
            <a:r>
              <a:rPr lang="cs-CZ" sz="1600" dirty="0"/>
              <a:t>, antru, bradavkovému výběžku označujeme:</a:t>
            </a:r>
          </a:p>
          <a:p>
            <a:pPr lvl="2"/>
            <a:r>
              <a:rPr lang="cs-CZ" sz="1600" dirty="0" err="1"/>
              <a:t>Tympanotomie</a:t>
            </a:r>
            <a:endParaRPr lang="cs-CZ" sz="1600" dirty="0"/>
          </a:p>
          <a:p>
            <a:pPr lvl="2"/>
            <a:r>
              <a:rPr lang="cs-CZ" sz="1600" dirty="0" err="1"/>
              <a:t>Atikotomie</a:t>
            </a:r>
            <a:endParaRPr lang="cs-CZ" sz="1600" dirty="0"/>
          </a:p>
          <a:p>
            <a:pPr lvl="2"/>
            <a:r>
              <a:rPr lang="cs-CZ" sz="1600" dirty="0" err="1"/>
              <a:t>Antrotomie</a:t>
            </a:r>
            <a:endParaRPr lang="cs-CZ" sz="1600" dirty="0"/>
          </a:p>
          <a:p>
            <a:pPr lvl="2"/>
            <a:r>
              <a:rPr lang="cs-CZ" sz="1600" dirty="0" err="1"/>
              <a:t>Mastoidektomie</a:t>
            </a:r>
            <a:endParaRPr lang="cs-CZ" sz="1600" dirty="0"/>
          </a:p>
          <a:p>
            <a:pPr lvl="2"/>
            <a:r>
              <a:rPr lang="cs-CZ" sz="1600" dirty="0"/>
              <a:t>Dle potřeby výkony kombinujeme , např. </a:t>
            </a:r>
            <a:r>
              <a:rPr lang="cs-CZ" sz="1600" dirty="0" err="1"/>
              <a:t>atikoantrotomie</a:t>
            </a:r>
            <a:r>
              <a:rPr lang="cs-CZ" sz="1600" dirty="0"/>
              <a:t>, </a:t>
            </a:r>
            <a:r>
              <a:rPr lang="cs-CZ" sz="1600" dirty="0" err="1"/>
              <a:t>antromastoidetkomie</a:t>
            </a:r>
            <a:r>
              <a:rPr lang="cs-CZ" sz="1600" dirty="0"/>
              <a:t>,…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9E1BB1-EF98-4B42-AFE3-F50E3FF89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149080"/>
            <a:ext cx="8499874" cy="22486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174C728-562E-C342-B3A2-00A06299F942}"/>
              </a:ext>
            </a:extLst>
          </p:cNvPr>
          <p:cNvSpPr txBox="1"/>
          <p:nvPr/>
        </p:nvSpPr>
        <p:spPr>
          <a:xfrm>
            <a:off x="1691680" y="639772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Obr.: </a:t>
            </a:r>
            <a:r>
              <a:rPr lang="cs-CZ" sz="1200" dirty="0" err="1"/>
              <a:t>atikotomie</a:t>
            </a:r>
            <a:r>
              <a:rPr lang="cs-CZ" sz="1200" dirty="0"/>
              <a:t>, </a:t>
            </a:r>
            <a:r>
              <a:rPr lang="cs-CZ" sz="1200" dirty="0" err="1"/>
              <a:t>atikoantrotomie</a:t>
            </a:r>
            <a:r>
              <a:rPr lang="cs-CZ" sz="1200" dirty="0"/>
              <a:t>, </a:t>
            </a:r>
            <a:r>
              <a:rPr lang="cs-CZ" sz="1200" dirty="0" err="1"/>
              <a:t>atikoantromastoidektomie</a:t>
            </a:r>
            <a:r>
              <a:rPr lang="cs-CZ" dirty="0"/>
              <a:t>, </a:t>
            </a:r>
            <a:r>
              <a:rPr lang="cs-CZ" sz="1000" i="1" dirty="0"/>
              <a:t>zdroj obr.:</a:t>
            </a: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převzato z klasifikace SAMEO –ATO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95683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5D9AF-1CF9-49F3-B330-6A0FA8A7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11800" dirty="0"/>
            </a:br>
            <a:r>
              <a:rPr lang="cs-CZ" sz="2800" dirty="0"/>
              <a:t>Sanační a rekonstrukční operace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16EFED-ADC6-4FDA-9C90-53504CB03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Sanační operace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Antromastoidektomie</a:t>
            </a:r>
            <a:endParaRPr lang="cs-CZ" sz="16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Odstranění systému sklípků v bradavčitém výběžku, včetně uvolnění antra a </a:t>
            </a:r>
            <a:r>
              <a:rPr lang="cs-CZ" sz="1400" dirty="0" err="1"/>
              <a:t>aditu</a:t>
            </a:r>
            <a:r>
              <a:rPr lang="cs-CZ" sz="1400" dirty="0"/>
              <a:t> – rozšíření komunikace do dutiny bubínkové </a:t>
            </a:r>
          </a:p>
          <a:p>
            <a:pPr lvl="2"/>
            <a:r>
              <a:rPr lang="cs-CZ" sz="1400" dirty="0" err="1"/>
              <a:t>Retroaurikulární</a:t>
            </a:r>
            <a:r>
              <a:rPr lang="cs-CZ" sz="1400" dirty="0"/>
              <a:t> přístup</a:t>
            </a:r>
          </a:p>
          <a:p>
            <a:pPr lvl="2"/>
            <a:r>
              <a:rPr lang="cs-CZ" sz="1400" dirty="0"/>
              <a:t>Indikace </a:t>
            </a:r>
          </a:p>
          <a:p>
            <a:pPr lvl="3"/>
            <a:r>
              <a:rPr lang="cs-CZ" sz="1400" dirty="0"/>
              <a:t>Akutní  i chronická </a:t>
            </a:r>
            <a:r>
              <a:rPr lang="cs-CZ" sz="1400" dirty="0" err="1"/>
              <a:t>masoiditida</a:t>
            </a:r>
            <a:endParaRPr lang="cs-CZ" sz="1400" dirty="0"/>
          </a:p>
          <a:p>
            <a:pPr lvl="3"/>
            <a:r>
              <a:rPr lang="cs-CZ" sz="1400" dirty="0" err="1"/>
              <a:t>Intratemporální</a:t>
            </a:r>
            <a:r>
              <a:rPr lang="cs-CZ" sz="1400" dirty="0"/>
              <a:t> či intrakraniální </a:t>
            </a:r>
            <a:r>
              <a:rPr lang="cs-CZ" sz="1400" dirty="0" err="1"/>
              <a:t>zanětlivé</a:t>
            </a:r>
            <a:r>
              <a:rPr lang="cs-CZ" sz="1400" dirty="0"/>
              <a:t> komplikace středoušního zánětu</a:t>
            </a:r>
          </a:p>
          <a:p>
            <a:pPr lvl="3"/>
            <a:r>
              <a:rPr lang="cs-CZ" sz="1400" dirty="0"/>
              <a:t>Zavedení kochleárního </a:t>
            </a:r>
            <a:r>
              <a:rPr lang="cs-CZ" sz="1400" dirty="0" err="1"/>
              <a:t>implantatu</a:t>
            </a:r>
            <a:r>
              <a:rPr lang="cs-CZ" sz="1400" dirty="0"/>
              <a:t> 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Atikotomie</a:t>
            </a:r>
            <a:endParaRPr lang="cs-CZ" sz="16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Otevření a sanace v dutině </a:t>
            </a:r>
            <a:r>
              <a:rPr lang="cs-CZ" sz="1400" dirty="0" err="1"/>
              <a:t>nadbubínkové</a:t>
            </a:r>
            <a:endParaRPr lang="cs-CZ" sz="1400" dirty="0"/>
          </a:p>
          <a:p>
            <a:pPr lvl="2"/>
            <a:r>
              <a:rPr lang="cs-CZ" sz="1400" dirty="0" err="1"/>
              <a:t>Endaurální</a:t>
            </a:r>
            <a:r>
              <a:rPr lang="cs-CZ" sz="1400" dirty="0"/>
              <a:t> (event. </a:t>
            </a:r>
            <a:r>
              <a:rPr lang="cs-CZ" sz="1400" dirty="0" err="1"/>
              <a:t>retroaurikulární</a:t>
            </a:r>
            <a:r>
              <a:rPr lang="cs-CZ" sz="1400" dirty="0"/>
              <a:t> ) přístup  </a:t>
            </a:r>
          </a:p>
          <a:p>
            <a:pPr lvl="2"/>
            <a:r>
              <a:rPr lang="cs-CZ" sz="1400" dirty="0"/>
              <a:t>Indikace</a:t>
            </a:r>
          </a:p>
          <a:p>
            <a:pPr lvl="3"/>
            <a:r>
              <a:rPr lang="cs-CZ" sz="1400" dirty="0"/>
              <a:t>Méně rozsáhlý </a:t>
            </a:r>
            <a:r>
              <a:rPr lang="cs-CZ" sz="1400" dirty="0" err="1"/>
              <a:t>cholesteatom</a:t>
            </a:r>
            <a:endParaRPr lang="cs-CZ" sz="14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206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E4515-F835-FA4C-B3BD-99373C5C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15200" dirty="0"/>
            </a:br>
            <a:r>
              <a:rPr lang="cs-CZ" sz="2800" dirty="0"/>
              <a:t>Sanační a rekonstrukční operace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1A2E54-D077-6343-B50E-D684F2393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Sanační operace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Atikoantrotomie</a:t>
            </a:r>
            <a:r>
              <a:rPr lang="cs-CZ" sz="1600" dirty="0">
                <a:solidFill>
                  <a:srgbClr val="FF0000"/>
                </a:solidFill>
              </a:rPr>
              <a:t>  a </a:t>
            </a:r>
            <a:r>
              <a:rPr lang="cs-CZ" sz="1600" dirty="0" err="1">
                <a:solidFill>
                  <a:srgbClr val="FF0000"/>
                </a:solidFill>
              </a:rPr>
              <a:t>atikoantromastoidektomie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cs-CZ" sz="1400" dirty="0"/>
              <a:t>Odstranění ostitického ložiska /granulací / </a:t>
            </a:r>
            <a:r>
              <a:rPr lang="cs-CZ" sz="1400" dirty="0" err="1"/>
              <a:t>cholesteatomu</a:t>
            </a:r>
            <a:r>
              <a:rPr lang="cs-CZ" sz="1400" dirty="0"/>
              <a:t>, které narušují stěny dutiny </a:t>
            </a:r>
            <a:r>
              <a:rPr lang="cs-CZ" sz="1400" dirty="0" err="1"/>
              <a:t>nadbubínkové</a:t>
            </a:r>
            <a:r>
              <a:rPr lang="cs-CZ" sz="1400" dirty="0"/>
              <a:t> a propagují se do antra, popřípadě </a:t>
            </a:r>
            <a:r>
              <a:rPr lang="cs-CZ" sz="1400" dirty="0" err="1"/>
              <a:t>mastoidních</a:t>
            </a:r>
            <a:r>
              <a:rPr lang="cs-CZ" sz="1400" dirty="0"/>
              <a:t> sklepů</a:t>
            </a:r>
          </a:p>
          <a:p>
            <a:pPr lvl="2"/>
            <a:r>
              <a:rPr lang="cs-CZ" sz="1400" dirty="0"/>
              <a:t>Přístup </a:t>
            </a:r>
            <a:r>
              <a:rPr lang="cs-CZ" sz="1400" dirty="0" err="1"/>
              <a:t>endaurální</a:t>
            </a:r>
            <a:r>
              <a:rPr lang="cs-CZ" sz="1400" dirty="0"/>
              <a:t> + </a:t>
            </a:r>
            <a:r>
              <a:rPr lang="cs-CZ" sz="1400" dirty="0" err="1"/>
              <a:t>endomeatální</a:t>
            </a:r>
            <a:r>
              <a:rPr lang="cs-CZ" sz="1400" dirty="0"/>
              <a:t>  u AAT (event. kombinovaný u AAM)</a:t>
            </a:r>
          </a:p>
          <a:p>
            <a:pPr lvl="2"/>
            <a:r>
              <a:rPr lang="cs-CZ" sz="1400" b="1" dirty="0"/>
              <a:t>Otevřená technika (</a:t>
            </a:r>
            <a:r>
              <a:rPr lang="cs-CZ" sz="1400" b="1" dirty="0" err="1"/>
              <a:t>canal-wall-down</a:t>
            </a:r>
            <a:r>
              <a:rPr lang="cs-CZ" sz="1400" b="1" dirty="0"/>
              <a:t>) </a:t>
            </a:r>
          </a:p>
          <a:p>
            <a:pPr lvl="3"/>
            <a:r>
              <a:rPr lang="cs-CZ" sz="1400" dirty="0"/>
              <a:t>Odstranění zadní horní stěny kostěného zvukovodu</a:t>
            </a:r>
          </a:p>
          <a:p>
            <a:pPr lvl="3"/>
            <a:r>
              <a:rPr lang="cs-CZ" sz="1400" dirty="0"/>
              <a:t>Při otoskopickém vyšetření </a:t>
            </a:r>
            <a:r>
              <a:rPr lang="cs-CZ" sz="1400" dirty="0" err="1"/>
              <a:t>vidéme</a:t>
            </a:r>
            <a:r>
              <a:rPr lang="cs-CZ" sz="1400" dirty="0"/>
              <a:t> trepanační dutinu</a:t>
            </a:r>
          </a:p>
          <a:p>
            <a:pPr lvl="3"/>
            <a:r>
              <a:rPr lang="cs-CZ" sz="1400" dirty="0"/>
              <a:t>Revizní operace „second </a:t>
            </a:r>
            <a:r>
              <a:rPr lang="cs-CZ" sz="1400" dirty="0" err="1"/>
              <a:t>look</a:t>
            </a:r>
            <a:r>
              <a:rPr lang="cs-CZ" sz="1400" dirty="0"/>
              <a:t>“ není  standardně indikován</a:t>
            </a:r>
          </a:p>
          <a:p>
            <a:pPr lvl="2"/>
            <a:r>
              <a:rPr lang="cs-CZ" sz="1400" b="1" dirty="0"/>
              <a:t>Uzavřená technika  (</a:t>
            </a:r>
            <a:r>
              <a:rPr lang="cs-CZ" sz="1400" b="1" dirty="0" err="1"/>
              <a:t>canal</a:t>
            </a:r>
            <a:r>
              <a:rPr lang="cs-CZ" sz="1400" b="1" dirty="0"/>
              <a:t>-</a:t>
            </a:r>
            <a:r>
              <a:rPr lang="cs-CZ" sz="1400" b="1" dirty="0" err="1"/>
              <a:t>wall</a:t>
            </a:r>
            <a:r>
              <a:rPr lang="cs-CZ" sz="1400" b="1" dirty="0"/>
              <a:t>-up)</a:t>
            </a:r>
          </a:p>
          <a:p>
            <a:pPr lvl="3"/>
            <a:r>
              <a:rPr lang="cs-CZ" sz="1400" dirty="0"/>
              <a:t>zadní horní stěny zvukovodu nebyla odstraněna / Rekonstrukce zadní horní stěny zvukovodu</a:t>
            </a:r>
          </a:p>
          <a:p>
            <a:pPr lvl="3"/>
            <a:r>
              <a:rPr lang="cs-CZ" sz="1400" dirty="0"/>
              <a:t>Do 1 roku po operaci doporučena revizní operace („</a:t>
            </a:r>
            <a:r>
              <a:rPr lang="cs-CZ" sz="1400" dirty="0" err="1"/>
              <a:t>secnd</a:t>
            </a:r>
            <a:r>
              <a:rPr lang="cs-CZ" sz="1400" dirty="0"/>
              <a:t> </a:t>
            </a:r>
            <a:r>
              <a:rPr lang="cs-CZ" sz="1400" dirty="0" err="1"/>
              <a:t>look</a:t>
            </a:r>
            <a:r>
              <a:rPr lang="cs-CZ" sz="1400" dirty="0"/>
              <a:t>“)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54105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E0350-6F64-094D-9B8A-C5C8D16D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19500" dirty="0"/>
            </a:br>
            <a:r>
              <a:rPr lang="cs-CZ" sz="2800" dirty="0"/>
              <a:t>Sanační a rekonstrukční operace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8C0C58-A4D6-E54F-9779-CD62DDF66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Rekonstrukční operace (</a:t>
            </a:r>
            <a:r>
              <a:rPr lang="cs-CZ" sz="2000" b="1" dirty="0" err="1"/>
              <a:t>tympanoplastiky</a:t>
            </a:r>
            <a:r>
              <a:rPr lang="cs-CZ" sz="2000" b="1" dirty="0"/>
              <a:t>)</a:t>
            </a:r>
          </a:p>
          <a:p>
            <a:pPr lvl="1"/>
            <a:r>
              <a:rPr lang="cs-CZ" sz="1600" dirty="0"/>
              <a:t>Cílem je </a:t>
            </a:r>
            <a:r>
              <a:rPr lang="cs-CZ" sz="1600" dirty="0">
                <a:solidFill>
                  <a:srgbClr val="FF0000"/>
                </a:solidFill>
              </a:rPr>
              <a:t>náprava sluchu </a:t>
            </a:r>
          </a:p>
          <a:p>
            <a:pPr lvl="2"/>
            <a:r>
              <a:rPr lang="cs-CZ" sz="1400" dirty="0"/>
              <a:t>Samostatný výkon</a:t>
            </a:r>
          </a:p>
          <a:p>
            <a:pPr lvl="3"/>
            <a:r>
              <a:rPr lang="cs-CZ" sz="1400" dirty="0"/>
              <a:t>Např. </a:t>
            </a:r>
            <a:r>
              <a:rPr lang="cs-CZ" sz="1400" dirty="0" err="1"/>
              <a:t>myringoplastika</a:t>
            </a:r>
            <a:endParaRPr lang="cs-CZ" sz="1400" dirty="0"/>
          </a:p>
          <a:p>
            <a:pPr lvl="2"/>
            <a:r>
              <a:rPr lang="cs-CZ" sz="1400" dirty="0"/>
              <a:t> Součástí je sanační výkon</a:t>
            </a:r>
          </a:p>
          <a:p>
            <a:pPr lvl="3"/>
            <a:r>
              <a:rPr lang="cs-CZ" sz="1400" dirty="0"/>
              <a:t>Např. </a:t>
            </a:r>
            <a:r>
              <a:rPr lang="cs-CZ" sz="1400" dirty="0" err="1"/>
              <a:t>atikoantrotomie</a:t>
            </a:r>
            <a:r>
              <a:rPr lang="cs-CZ" sz="1400" dirty="0"/>
              <a:t> pro </a:t>
            </a:r>
            <a:r>
              <a:rPr lang="cs-CZ" sz="1400" dirty="0" err="1"/>
              <a:t>cholesteatom</a:t>
            </a:r>
            <a:r>
              <a:rPr lang="cs-CZ" sz="1400" dirty="0"/>
              <a:t> s následnou </a:t>
            </a:r>
            <a:r>
              <a:rPr lang="cs-CZ" sz="1400" dirty="0" err="1"/>
              <a:t>myringoplastikou</a:t>
            </a:r>
            <a:r>
              <a:rPr lang="cs-CZ" sz="1400" dirty="0"/>
              <a:t> a </a:t>
            </a:r>
            <a:r>
              <a:rPr lang="cs-CZ" sz="1400" dirty="0" err="1"/>
              <a:t>osikuloplastikou</a:t>
            </a:r>
            <a:endParaRPr lang="cs-CZ" sz="1400" dirty="0"/>
          </a:p>
          <a:p>
            <a:pPr lvl="1"/>
            <a:r>
              <a:rPr lang="cs-CZ" sz="1600" dirty="0"/>
              <a:t>Typy výkonů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Myringoplastika</a:t>
            </a:r>
            <a:endParaRPr lang="cs-CZ" sz="1400" dirty="0">
              <a:solidFill>
                <a:srgbClr val="FF0000"/>
              </a:solidFill>
            </a:endParaRP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Osikuloplastika</a:t>
            </a:r>
            <a:endParaRPr lang="cs-CZ" sz="1400" dirty="0">
              <a:solidFill>
                <a:srgbClr val="FF0000"/>
              </a:solidFill>
            </a:endParaRP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Myringoplastika</a:t>
            </a:r>
            <a:r>
              <a:rPr lang="cs-CZ" sz="1400" dirty="0">
                <a:solidFill>
                  <a:srgbClr val="FF0000"/>
                </a:solidFill>
              </a:rPr>
              <a:t> s </a:t>
            </a:r>
            <a:r>
              <a:rPr lang="cs-CZ" sz="1400" dirty="0" err="1">
                <a:solidFill>
                  <a:srgbClr val="FF0000"/>
                </a:solidFill>
              </a:rPr>
              <a:t>osikuloplastikou</a:t>
            </a:r>
            <a:endParaRPr lang="cs-CZ" sz="1400" dirty="0">
              <a:solidFill>
                <a:srgbClr val="FF0000"/>
              </a:solidFill>
            </a:endParaRPr>
          </a:p>
          <a:p>
            <a:pPr lvl="1"/>
            <a:endParaRPr lang="cs-CZ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7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79EC-D0DB-4EB6-B35F-A29DD285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dirty="0"/>
              <a:t>UCHO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FBAE66-DDB4-41ED-A1DB-1477DC97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1484784"/>
            <a:ext cx="4644007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200" b="1" dirty="0"/>
              <a:t>16. Percepční porucha sluchu a rovnováhy 	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</a:t>
            </a:r>
            <a:r>
              <a:rPr lang="cs-CZ" sz="1200" dirty="0" err="1"/>
              <a:t>Morbus</a:t>
            </a:r>
            <a:r>
              <a:rPr lang="cs-CZ" sz="1200" dirty="0"/>
              <a:t> </a:t>
            </a:r>
            <a:r>
              <a:rPr lang="cs-CZ" sz="1200" dirty="0" err="1"/>
              <a:t>Ménièri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infekční poruchy sluchu a rovnováhy </a:t>
            </a:r>
          </a:p>
          <a:p>
            <a:pPr marL="457200" lvl="1" indent="0">
              <a:buNone/>
            </a:pPr>
            <a:r>
              <a:rPr lang="cs-CZ" sz="1200" dirty="0"/>
              <a:t>     (labyrintitis,    </a:t>
            </a:r>
            <a:r>
              <a:rPr lang="cs-CZ" sz="1200" dirty="0" err="1"/>
              <a:t>neuronitis</a:t>
            </a:r>
            <a:r>
              <a:rPr lang="cs-CZ" sz="1200" dirty="0"/>
              <a:t> </a:t>
            </a:r>
            <a:r>
              <a:rPr lang="cs-CZ" sz="1200" dirty="0" err="1"/>
              <a:t>vestibularis</a:t>
            </a:r>
            <a:r>
              <a:rPr lang="cs-CZ" sz="1200" dirty="0"/>
              <a:t>, Herpes </a:t>
            </a:r>
            <a:r>
              <a:rPr lang="cs-CZ" sz="1200" dirty="0" err="1"/>
              <a:t>zoster</a:t>
            </a:r>
            <a:r>
              <a:rPr lang="cs-CZ" sz="1200" dirty="0"/>
              <a:t> </a:t>
            </a:r>
            <a:r>
              <a:rPr lang="cs-CZ" sz="1200" dirty="0" err="1"/>
              <a:t>oticus</a:t>
            </a:r>
            <a:r>
              <a:rPr lang="cs-CZ" sz="1200" dirty="0"/>
              <a:t>)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toxické poruchy </a:t>
            </a:r>
            <a:r>
              <a:rPr lang="cs-CZ" sz="1200" dirty="0" err="1"/>
              <a:t>kochleovestibul</a:t>
            </a:r>
            <a:r>
              <a:rPr lang="cs-CZ" sz="1200" dirty="0"/>
              <a:t>. systému (</a:t>
            </a:r>
            <a:r>
              <a:rPr lang="cs-CZ" sz="1200" dirty="0" err="1"/>
              <a:t>ototoxicita</a:t>
            </a:r>
            <a:r>
              <a:rPr lang="cs-CZ" sz="1200" dirty="0"/>
              <a:t>)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idiopatická SSNHL</a:t>
            </a:r>
          </a:p>
          <a:p>
            <a:pPr lvl="1">
              <a:buFontTx/>
              <a:buChar char="-"/>
            </a:pPr>
            <a:endParaRPr lang="cs-CZ" sz="1200" b="1" i="1" dirty="0"/>
          </a:p>
          <a:p>
            <a:pPr marL="0" lvl="0" indent="0">
              <a:buNone/>
            </a:pPr>
            <a:r>
              <a:rPr lang="cs-CZ" sz="1200" b="1" dirty="0"/>
              <a:t>17. Rehabilitace sluchu 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sluchadly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implantáty pro přímé kostní vedení 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kochleární implantace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b="1" dirty="0"/>
              <a:t>	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4C6A0F0-6A84-4A94-B0C4-28F3A61765F7}"/>
              </a:ext>
            </a:extLst>
          </p:cNvPr>
          <p:cNvSpPr txBox="1">
            <a:spLocks/>
          </p:cNvSpPr>
          <p:nvPr/>
        </p:nvSpPr>
        <p:spPr bwMode="auto">
          <a:xfrm>
            <a:off x="428258" y="1484784"/>
            <a:ext cx="407173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>
                <a:solidFill>
                  <a:srgbClr val="FF0000"/>
                </a:solidFill>
              </a:rPr>
              <a:t>7. Nádory ucha			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>
                <a:solidFill>
                  <a:srgbClr val="FF0000"/>
                </a:solidFill>
              </a:rPr>
              <a:t>-   benigní a maligní nádory zevního ucha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>
                <a:solidFill>
                  <a:srgbClr val="FF0000"/>
                </a:solidFill>
              </a:rPr>
              <a:t>-   nádory středouší (</a:t>
            </a:r>
            <a:r>
              <a:rPr lang="cs-CZ" sz="1200" dirty="0" err="1">
                <a:solidFill>
                  <a:srgbClr val="FF0000"/>
                </a:solidFill>
              </a:rPr>
              <a:t>tympanojugulární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 err="1">
                <a:solidFill>
                  <a:srgbClr val="FF0000"/>
                </a:solidFill>
              </a:rPr>
              <a:t>paragangliom</a:t>
            </a:r>
            <a:r>
              <a:rPr lang="cs-CZ" sz="1200" dirty="0">
                <a:solidFill>
                  <a:srgbClr val="FF0000"/>
                </a:solidFill>
              </a:rPr>
              <a:t>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>
                <a:solidFill>
                  <a:srgbClr val="FF0000"/>
                </a:solidFill>
              </a:rPr>
              <a:t>-   </a:t>
            </a:r>
            <a:r>
              <a:rPr lang="cs-CZ" sz="1200" dirty="0" err="1">
                <a:solidFill>
                  <a:srgbClr val="FF0000"/>
                </a:solidFill>
              </a:rPr>
              <a:t>Neurinom</a:t>
            </a:r>
            <a:r>
              <a:rPr lang="cs-CZ" sz="1200" dirty="0">
                <a:solidFill>
                  <a:srgbClr val="FF0000"/>
                </a:solidFill>
              </a:rPr>
              <a:t> nervi </a:t>
            </a:r>
            <a:r>
              <a:rPr lang="cs-CZ" sz="1200" dirty="0" err="1">
                <a:solidFill>
                  <a:srgbClr val="FF0000"/>
                </a:solidFill>
              </a:rPr>
              <a:t>statoacustici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100000"/>
              </a:lnSpc>
              <a:buFont typeface="+mj-lt"/>
              <a:buAutoNum type="alphaLcPeriod"/>
            </a:pPr>
            <a:endParaRPr lang="cs-CZ" sz="1200" dirty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13. Sanační a rekonstrukční  operace prováděné při chronickém zánětu středoušním a jeho následcích</a:t>
            </a:r>
            <a:r>
              <a:rPr lang="cs-CZ" dirty="0"/>
              <a:t>	</a:t>
            </a:r>
            <a:r>
              <a:rPr lang="cs-CZ" sz="1200" b="1" dirty="0"/>
              <a:t>		</a:t>
            </a:r>
            <a:endParaRPr lang="cs-CZ" sz="1200" b="1" i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15. Traumatologie středního a vnitřního ucha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přímé poranění bubínku a středouší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fraktury spánkové kosti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kontuze labyrintu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akustické trauma, </a:t>
            </a:r>
            <a:r>
              <a:rPr lang="cs-CZ" sz="1200" dirty="0" err="1"/>
              <a:t>barotrauma</a:t>
            </a:r>
            <a:endParaRPr lang="cs-CZ" sz="1200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nedoslýchavost z přetížení hlukem </a:t>
            </a:r>
            <a:endParaRPr lang="cs-CZ" sz="1200" b="1" i="1" dirty="0"/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lvl="1">
              <a:buFont typeface="+mj-lt"/>
              <a:buAutoNum type="alphaLcPeriod"/>
            </a:pPr>
            <a:endParaRPr lang="cs-CZ" sz="1200" dirty="0"/>
          </a:p>
          <a:p>
            <a:pPr lvl="1">
              <a:buFont typeface="+mj-lt"/>
              <a:buAutoNum type="alphaLcPeriod"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64391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8F461-205E-A248-8347-DF20ACEC6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25100" dirty="0"/>
            </a:br>
            <a:r>
              <a:rPr lang="cs-CZ" sz="2800" dirty="0"/>
              <a:t>Sanační a rekonstrukční operace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7095ABE-68F9-924F-9ED8-54A673C6F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Rekonstrukční operace (</a:t>
            </a:r>
            <a:r>
              <a:rPr lang="cs-CZ" sz="2000" b="1" dirty="0" err="1"/>
              <a:t>tympanoplastiky</a:t>
            </a:r>
            <a:r>
              <a:rPr lang="cs-CZ" sz="2000" b="1" dirty="0"/>
              <a:t>)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Myringoplastika</a:t>
            </a:r>
            <a:endParaRPr lang="cs-CZ" sz="16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Rekonstrukce bubínku</a:t>
            </a:r>
          </a:p>
          <a:p>
            <a:pPr lvl="2"/>
            <a:r>
              <a:rPr lang="cs-CZ" sz="1400" dirty="0"/>
              <a:t>Cílem je uzavřít perforaci v bubínku a tím zlepšit převodní nedoslýchavost a zamezit recidivujícím akutním středoušním zánětům</a:t>
            </a:r>
          </a:p>
          <a:p>
            <a:pPr lvl="2"/>
            <a:r>
              <a:rPr lang="cs-CZ" sz="1400" dirty="0"/>
              <a:t>Podmínkou je předoperační zklidnění středouší  a dobrá funkce Eustachovy tuby</a:t>
            </a:r>
          </a:p>
          <a:p>
            <a:pPr lvl="3"/>
            <a:r>
              <a:rPr lang="cs-CZ" sz="1400" dirty="0"/>
              <a:t>ucho musí být bez výtoku minimálně 6 měsíců</a:t>
            </a:r>
          </a:p>
          <a:p>
            <a:pPr lvl="2"/>
            <a:r>
              <a:rPr lang="cs-CZ" sz="1400" dirty="0"/>
              <a:t>Operační postup</a:t>
            </a:r>
          </a:p>
          <a:p>
            <a:pPr lvl="3"/>
            <a:r>
              <a:rPr lang="cs-CZ" sz="1400" dirty="0" err="1"/>
              <a:t>Endomeatální</a:t>
            </a:r>
            <a:r>
              <a:rPr lang="cs-CZ" sz="1400" dirty="0"/>
              <a:t> řez, odklopení perforovaného bubínku</a:t>
            </a:r>
          </a:p>
          <a:p>
            <a:pPr lvl="3"/>
            <a:r>
              <a:rPr lang="cs-CZ" sz="1400" dirty="0"/>
              <a:t>Odběr </a:t>
            </a:r>
            <a:r>
              <a:rPr lang="cs-CZ" sz="1400" dirty="0" err="1"/>
              <a:t>chondroperichondriálního</a:t>
            </a:r>
            <a:r>
              <a:rPr lang="cs-CZ" sz="1400" dirty="0"/>
              <a:t> štěpu (z tragu) / svalové fascie (z </a:t>
            </a:r>
            <a:r>
              <a:rPr lang="cs-CZ" sz="1400" dirty="0" err="1"/>
              <a:t>m.temporalis</a:t>
            </a:r>
            <a:r>
              <a:rPr lang="cs-CZ" sz="1400" dirty="0"/>
              <a:t>) </a:t>
            </a:r>
          </a:p>
          <a:p>
            <a:pPr lvl="3"/>
            <a:r>
              <a:rPr lang="cs-CZ" sz="1400" dirty="0"/>
              <a:t>Štěp  uložen </a:t>
            </a:r>
            <a:r>
              <a:rPr lang="cs-CZ" sz="1400" dirty="0" err="1"/>
              <a:t>retromyringicky</a:t>
            </a:r>
            <a:endParaRPr lang="cs-CZ" sz="1400" dirty="0"/>
          </a:p>
          <a:p>
            <a:pPr lvl="2"/>
            <a:endParaRPr lang="cs-CZ" sz="1400" dirty="0"/>
          </a:p>
          <a:p>
            <a:pPr marL="914400" lvl="2" indent="0">
              <a:buNone/>
            </a:pPr>
            <a:endParaRPr lang="cs-CZ" sz="1600" dirty="0"/>
          </a:p>
        </p:txBody>
      </p:sp>
      <p:pic>
        <p:nvPicPr>
          <p:cNvPr id="4" name="Obrázek 3" descr="Obsah obrázku jídlo, červená, muž, baseballový míček&#10;&#10;Popis byl vytvořen automaticky">
            <a:extLst>
              <a:ext uri="{FF2B5EF4-FFF2-40B4-BE49-F238E27FC236}">
                <a16:creationId xmlns:a16="http://schemas.microsoft.com/office/drawing/2014/main" id="{CCB110B1-2DFD-144C-9F0D-115CE74FA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8138" y="4176630"/>
            <a:ext cx="1871463" cy="32403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AFD6CE5-3BB4-3449-ABE0-6138FC0AC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915" y="4861078"/>
            <a:ext cx="1889779" cy="18714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C8497EB-48C1-FC48-B768-AC89825B94DB}"/>
              </a:ext>
            </a:extLst>
          </p:cNvPr>
          <p:cNvSpPr txBox="1"/>
          <p:nvPr/>
        </p:nvSpPr>
        <p:spPr>
          <a:xfrm>
            <a:off x="7092280" y="6309320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 knihy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Cholesteatom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Chrobok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V.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2474942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E29B9-12E7-B149-9EC2-E88AB401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300" dirty="0"/>
            </a:br>
            <a:r>
              <a:rPr lang="cs-CZ" sz="2800" dirty="0"/>
              <a:t>Sanační a rekonstrukční operace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53ACBF-29C3-864A-A4D0-68FA050EF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Rekonstrukční operace (</a:t>
            </a:r>
            <a:r>
              <a:rPr lang="cs-CZ" sz="2000" b="1" dirty="0" err="1"/>
              <a:t>tympanoplastiky</a:t>
            </a:r>
            <a:r>
              <a:rPr lang="cs-CZ" sz="2000" b="1" dirty="0"/>
              <a:t>)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Osikuloplastiky</a:t>
            </a:r>
            <a:endParaRPr lang="cs-CZ" sz="16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Spektrum operací, jejichž účelem je rekonstrukce části nebo celého řetězce kůstek</a:t>
            </a:r>
          </a:p>
          <a:p>
            <a:pPr lvl="3"/>
            <a:r>
              <a:rPr lang="cs-CZ" sz="1400" dirty="0"/>
              <a:t>obnovení převodního systému středouší</a:t>
            </a:r>
          </a:p>
          <a:p>
            <a:pPr lvl="2"/>
            <a:r>
              <a:rPr lang="cs-CZ" sz="1400" dirty="0"/>
              <a:t>Materiál používaný při </a:t>
            </a:r>
            <a:r>
              <a:rPr lang="cs-CZ" sz="1400" dirty="0" err="1"/>
              <a:t>osikuloplastice</a:t>
            </a:r>
            <a:endParaRPr lang="cs-CZ" sz="1400" dirty="0"/>
          </a:p>
          <a:p>
            <a:pPr lvl="3"/>
            <a:r>
              <a:rPr lang="cs-CZ" sz="1400" dirty="0"/>
              <a:t>autologní štěpy (chrupavka, kost)  </a:t>
            </a:r>
          </a:p>
          <a:p>
            <a:pPr lvl="3"/>
            <a:r>
              <a:rPr lang="cs-CZ" sz="1400" dirty="0"/>
              <a:t>biokompatibilní protézy (TORP, PORP -  vyrobené z titanu)</a:t>
            </a:r>
          </a:p>
          <a:p>
            <a:pPr lvl="2"/>
            <a:r>
              <a:rPr lang="cs-CZ" sz="1400" dirty="0"/>
              <a:t>Typy operací</a:t>
            </a:r>
          </a:p>
          <a:p>
            <a:pPr lvl="3"/>
            <a:r>
              <a:rPr lang="cs-CZ" sz="1400" b="1" dirty="0" err="1"/>
              <a:t>Kolumelizace</a:t>
            </a:r>
            <a:r>
              <a:rPr lang="cs-CZ" sz="1400" b="1" dirty="0"/>
              <a:t> (</a:t>
            </a:r>
            <a:r>
              <a:rPr lang="cs-CZ" sz="1400" b="1" dirty="0" err="1"/>
              <a:t>myringostapedopexe</a:t>
            </a:r>
            <a:r>
              <a:rPr lang="cs-CZ" sz="1400" b="1" dirty="0"/>
              <a:t>)</a:t>
            </a:r>
          </a:p>
          <a:p>
            <a:pPr lvl="4"/>
            <a:r>
              <a:rPr lang="cs-CZ" sz="1400" dirty="0"/>
              <a:t>Při destrukci kůstek v </a:t>
            </a:r>
            <a:r>
              <a:rPr lang="cs-CZ" sz="1400" dirty="0" err="1"/>
              <a:t>epitympanu</a:t>
            </a:r>
            <a:r>
              <a:rPr lang="cs-CZ" sz="1400" dirty="0"/>
              <a:t> (kladívka, </a:t>
            </a:r>
            <a:r>
              <a:rPr lang="cs-CZ" sz="1400" dirty="0" err="1"/>
              <a:t>kovadinky</a:t>
            </a:r>
            <a:r>
              <a:rPr lang="cs-CZ" sz="1400" dirty="0"/>
              <a:t>)</a:t>
            </a:r>
          </a:p>
          <a:p>
            <a:pPr lvl="4"/>
            <a:r>
              <a:rPr lang="cs-CZ" sz="1400" dirty="0"/>
              <a:t>Transpozice bubínku (případně jeho plastiky) na hlavičku třmínku</a:t>
            </a:r>
          </a:p>
          <a:p>
            <a:pPr lvl="3"/>
            <a:r>
              <a:rPr lang="cs-CZ" sz="1400" b="1" dirty="0"/>
              <a:t>Transpozice sluchových kůstek</a:t>
            </a:r>
          </a:p>
          <a:p>
            <a:pPr lvl="4"/>
            <a:r>
              <a:rPr lang="cs-CZ" sz="1400" dirty="0"/>
              <a:t>Úprava tvaru a pozice některých z kůstek</a:t>
            </a:r>
          </a:p>
          <a:p>
            <a:pPr lvl="3"/>
            <a:r>
              <a:rPr lang="cs-CZ" sz="1400" b="1" dirty="0"/>
              <a:t>TORP</a:t>
            </a:r>
            <a:r>
              <a:rPr lang="cs-CZ" sz="1400" dirty="0"/>
              <a:t> – totální </a:t>
            </a:r>
            <a:r>
              <a:rPr lang="cs-CZ" sz="1400" dirty="0" err="1"/>
              <a:t>osikulární</a:t>
            </a:r>
            <a:r>
              <a:rPr lang="cs-CZ" sz="1400" dirty="0"/>
              <a:t> protéza</a:t>
            </a:r>
          </a:p>
          <a:p>
            <a:pPr lvl="4"/>
            <a:r>
              <a:rPr lang="cs-CZ" sz="1400" dirty="0"/>
              <a:t>V případě, že je zachovaná pouze ploténka třmínku</a:t>
            </a:r>
          </a:p>
          <a:p>
            <a:pPr lvl="3"/>
            <a:r>
              <a:rPr lang="cs-CZ" sz="1400" b="1" dirty="0"/>
              <a:t>PORP </a:t>
            </a:r>
            <a:r>
              <a:rPr lang="cs-CZ" sz="1400" dirty="0"/>
              <a:t>– parciální </a:t>
            </a:r>
            <a:r>
              <a:rPr lang="cs-CZ" sz="1400" dirty="0" err="1"/>
              <a:t>osikulární</a:t>
            </a:r>
            <a:r>
              <a:rPr lang="cs-CZ" sz="1400" dirty="0"/>
              <a:t> protéza</a:t>
            </a:r>
          </a:p>
          <a:p>
            <a:pPr lvl="4"/>
            <a:r>
              <a:rPr lang="cs-CZ" sz="1400" dirty="0"/>
              <a:t>V případě zachovalého celého třmínku </a:t>
            </a:r>
          </a:p>
          <a:p>
            <a:pPr lvl="4"/>
            <a:endParaRPr lang="cs-CZ" sz="1400" dirty="0"/>
          </a:p>
          <a:p>
            <a:pPr lvl="4"/>
            <a:endParaRPr lang="cs-CZ" sz="1400" dirty="0"/>
          </a:p>
          <a:p>
            <a:pPr lvl="1"/>
            <a:endParaRPr lang="cs-CZ" sz="1600" dirty="0">
              <a:solidFill>
                <a:srgbClr val="FF0000"/>
              </a:solidFill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71674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5D9AF-1CF9-49F3-B330-6A0FA8A7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11800" dirty="0"/>
            </a:br>
            <a:r>
              <a:rPr lang="cs-CZ" sz="2800" dirty="0"/>
              <a:t>Sanační a rekonstrukční operace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16EFED-ADC6-4FDA-9C90-53504CB0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4384840" cy="525658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FC40BA1-CE9C-4E35-A708-FAEF0BF910FC}"/>
              </a:ext>
            </a:extLst>
          </p:cNvPr>
          <p:cNvSpPr txBox="1"/>
          <p:nvPr/>
        </p:nvSpPr>
        <p:spPr>
          <a:xfrm>
            <a:off x="4936246" y="5992642"/>
            <a:ext cx="4392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převzato z klasifikace SAMEO –ATO,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www.kckentcentre.com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6E5F84-168B-4F83-9993-92FEFF611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25172"/>
            <a:ext cx="4090059" cy="5320828"/>
          </a:xfrm>
          <a:prstGeom prst="rect">
            <a:avLst/>
          </a:prstGeom>
        </p:spPr>
      </p:pic>
      <p:pic>
        <p:nvPicPr>
          <p:cNvPr id="6" name="Picture 4" descr="Ossiculoplasty: Best Hospitals, Doctors &amp; Cost in India - MedGurus">
            <a:extLst>
              <a:ext uri="{FF2B5EF4-FFF2-40B4-BE49-F238E27FC236}">
                <a16:creationId xmlns:a16="http://schemas.microsoft.com/office/drawing/2014/main" id="{F7633DC7-825A-5B4D-9DF0-B027B3E65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-497"/>
          <a:stretch/>
        </p:blipFill>
        <p:spPr bwMode="auto">
          <a:xfrm>
            <a:off x="4704817" y="2914484"/>
            <a:ext cx="4171750" cy="289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E0DCC9D-CFDE-294B-84EF-5C8F61B6F45E}"/>
              </a:ext>
            </a:extLst>
          </p:cNvPr>
          <p:cNvSpPr/>
          <p:nvPr/>
        </p:nvSpPr>
        <p:spPr>
          <a:xfrm>
            <a:off x="4704817" y="1570139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PORP</a:t>
            </a:r>
          </a:p>
          <a:p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cs-CZ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partial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ossicular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replacement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prothesis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2262F15-C54C-8440-AE1F-C0D3FD30862D}"/>
              </a:ext>
            </a:extLst>
          </p:cNvPr>
          <p:cNvSpPr/>
          <p:nvPr/>
        </p:nvSpPr>
        <p:spPr>
          <a:xfrm>
            <a:off x="6798851" y="1590928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TORP</a:t>
            </a:r>
          </a:p>
          <a:p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cs-CZ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total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ossicular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replacement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prothesis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0737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79EC-D0DB-4EB6-B35F-A29DD285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dirty="0"/>
              <a:t>UCHO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FBAE66-DDB4-41ED-A1DB-1477DC97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1484784"/>
            <a:ext cx="4644007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200" b="1" dirty="0"/>
              <a:t>16. Percepční porucha sluchu a rovnováhy 	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</a:t>
            </a:r>
            <a:r>
              <a:rPr lang="cs-CZ" sz="1200" dirty="0" err="1"/>
              <a:t>Morbus</a:t>
            </a:r>
            <a:r>
              <a:rPr lang="cs-CZ" sz="1200" dirty="0"/>
              <a:t> </a:t>
            </a:r>
            <a:r>
              <a:rPr lang="cs-CZ" sz="1200" dirty="0" err="1"/>
              <a:t>Ménièri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infekční poruchy sluchu a rovnováhy </a:t>
            </a:r>
          </a:p>
          <a:p>
            <a:pPr marL="457200" lvl="1" indent="0">
              <a:buNone/>
            </a:pPr>
            <a:r>
              <a:rPr lang="cs-CZ" sz="1200" dirty="0"/>
              <a:t>     (labyrintitis,    </a:t>
            </a:r>
            <a:r>
              <a:rPr lang="cs-CZ" sz="1200" dirty="0" err="1"/>
              <a:t>neuronitis</a:t>
            </a:r>
            <a:r>
              <a:rPr lang="cs-CZ" sz="1200" dirty="0"/>
              <a:t> </a:t>
            </a:r>
            <a:r>
              <a:rPr lang="cs-CZ" sz="1200" dirty="0" err="1"/>
              <a:t>vestibularis</a:t>
            </a:r>
            <a:r>
              <a:rPr lang="cs-CZ" sz="1200" dirty="0"/>
              <a:t>, Herpes </a:t>
            </a:r>
            <a:r>
              <a:rPr lang="cs-CZ" sz="1200" dirty="0" err="1"/>
              <a:t>zoster</a:t>
            </a:r>
            <a:r>
              <a:rPr lang="cs-CZ" sz="1200" dirty="0"/>
              <a:t> </a:t>
            </a:r>
            <a:r>
              <a:rPr lang="cs-CZ" sz="1200" dirty="0" err="1"/>
              <a:t>oticus</a:t>
            </a:r>
            <a:r>
              <a:rPr lang="cs-CZ" sz="1200" dirty="0"/>
              <a:t>)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toxické poruchy </a:t>
            </a:r>
            <a:r>
              <a:rPr lang="cs-CZ" sz="1200" dirty="0" err="1"/>
              <a:t>kochleovestibul</a:t>
            </a:r>
            <a:r>
              <a:rPr lang="cs-CZ" sz="1200" dirty="0"/>
              <a:t>. systému (</a:t>
            </a:r>
            <a:r>
              <a:rPr lang="cs-CZ" sz="1200" dirty="0" err="1"/>
              <a:t>ototoxicita</a:t>
            </a:r>
            <a:r>
              <a:rPr lang="cs-CZ" sz="1200" dirty="0"/>
              <a:t>)</a:t>
            </a:r>
            <a:endParaRPr lang="cs-CZ" sz="1200" b="1" i="1" dirty="0"/>
          </a:p>
          <a:p>
            <a:pPr lvl="1">
              <a:buFontTx/>
              <a:buChar char="-"/>
            </a:pPr>
            <a:r>
              <a:rPr lang="cs-CZ" sz="1200" dirty="0"/>
              <a:t>idiopatická SSNHL</a:t>
            </a:r>
          </a:p>
          <a:p>
            <a:pPr lvl="1">
              <a:buFontTx/>
              <a:buChar char="-"/>
            </a:pPr>
            <a:endParaRPr lang="cs-CZ" sz="1200" b="1" i="1" dirty="0"/>
          </a:p>
          <a:p>
            <a:pPr marL="0" lvl="0" indent="0">
              <a:buNone/>
            </a:pPr>
            <a:r>
              <a:rPr lang="cs-CZ" sz="1200" b="1" dirty="0"/>
              <a:t>17. Rehabilitace sluchu 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sluchadly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implantáty pro přímé kostní vedení 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kochleární implantace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b="1" dirty="0"/>
              <a:t>	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4C6A0F0-6A84-4A94-B0C4-28F3A61765F7}"/>
              </a:ext>
            </a:extLst>
          </p:cNvPr>
          <p:cNvSpPr txBox="1">
            <a:spLocks/>
          </p:cNvSpPr>
          <p:nvPr/>
        </p:nvSpPr>
        <p:spPr bwMode="auto">
          <a:xfrm>
            <a:off x="428258" y="1484784"/>
            <a:ext cx="407173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7. Nádory ucha			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benigní a maligní nádory zevního ucha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nádory středouší (</a:t>
            </a:r>
            <a:r>
              <a:rPr lang="cs-CZ" sz="1200" dirty="0" err="1"/>
              <a:t>tympanojugulární</a:t>
            </a:r>
            <a:r>
              <a:rPr lang="cs-CZ" sz="1200" dirty="0"/>
              <a:t> </a:t>
            </a:r>
            <a:r>
              <a:rPr lang="cs-CZ" sz="1200" dirty="0" err="1"/>
              <a:t>paragangliom</a:t>
            </a:r>
            <a:r>
              <a:rPr lang="cs-CZ" sz="1200" dirty="0"/>
              <a:t>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</a:t>
            </a:r>
            <a:r>
              <a:rPr lang="cs-CZ" sz="1200" dirty="0" err="1"/>
              <a:t>Neurinom</a:t>
            </a:r>
            <a:r>
              <a:rPr lang="cs-CZ" sz="1200" dirty="0"/>
              <a:t> nervi </a:t>
            </a:r>
            <a:r>
              <a:rPr lang="cs-CZ" sz="1200" dirty="0" err="1"/>
              <a:t>statoacustici</a:t>
            </a:r>
            <a:r>
              <a:rPr lang="cs-CZ" sz="1200" dirty="0"/>
              <a:t> </a:t>
            </a:r>
          </a:p>
          <a:p>
            <a:pPr lvl="1">
              <a:lnSpc>
                <a:spcPct val="100000"/>
              </a:lnSpc>
              <a:buFont typeface="+mj-lt"/>
              <a:buAutoNum type="alphaLcPeriod"/>
            </a:pPr>
            <a:endParaRPr lang="cs-CZ" sz="1200" dirty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13. Sanační a rekonstrukční  operace prováděné při chronickém zánětu středoušním a jeho následcích</a:t>
            </a:r>
            <a:r>
              <a:rPr lang="cs-CZ" dirty="0"/>
              <a:t>	</a:t>
            </a:r>
            <a:r>
              <a:rPr lang="cs-CZ" sz="1200" b="1" dirty="0"/>
              <a:t>		</a:t>
            </a:r>
            <a:endParaRPr lang="cs-CZ" sz="1200" b="1" i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>
                <a:solidFill>
                  <a:srgbClr val="FF0000"/>
                </a:solidFill>
              </a:rPr>
              <a:t>15. Traumatologie středního a vnitřního ucha</a:t>
            </a:r>
            <a:r>
              <a:rPr lang="cs-CZ" sz="1200" dirty="0">
                <a:solidFill>
                  <a:srgbClr val="FF0000"/>
                </a:solidFill>
              </a:rPr>
              <a:t>	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>
                <a:solidFill>
                  <a:srgbClr val="FF0000"/>
                </a:solidFill>
              </a:rPr>
              <a:t>-   přímé poranění bubínku a středouší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>
                <a:solidFill>
                  <a:srgbClr val="FF0000"/>
                </a:solidFill>
              </a:rPr>
              <a:t>-   fraktury spánkové kosti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>
                <a:solidFill>
                  <a:srgbClr val="FF0000"/>
                </a:solidFill>
              </a:rPr>
              <a:t>-   kontuze labyrintu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>
                <a:solidFill>
                  <a:srgbClr val="FF0000"/>
                </a:solidFill>
              </a:rPr>
              <a:t>-   akustické trauma, </a:t>
            </a:r>
            <a:r>
              <a:rPr lang="cs-CZ" sz="1200" dirty="0" err="1">
                <a:solidFill>
                  <a:srgbClr val="FF0000"/>
                </a:solidFill>
              </a:rPr>
              <a:t>barotrauma</a:t>
            </a:r>
            <a:endParaRPr lang="cs-CZ" sz="1200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>
                <a:solidFill>
                  <a:srgbClr val="FF0000"/>
                </a:solidFill>
              </a:rPr>
              <a:t>-   nedoslýchavost z přetížení hlukem 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lvl="1">
              <a:buFont typeface="+mj-lt"/>
              <a:buAutoNum type="alphaLcPeriod"/>
            </a:pPr>
            <a:endParaRPr lang="cs-CZ" sz="1200" dirty="0"/>
          </a:p>
          <a:p>
            <a:pPr lvl="1">
              <a:buFont typeface="+mj-lt"/>
              <a:buAutoNum type="alphaLcPeriod"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57343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13500" dirty="0"/>
            </a:br>
            <a:r>
              <a:rPr lang="cs-CZ" sz="2400" dirty="0"/>
              <a:t>Přímé poranění bubínku a středouší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D713A4B-4DBF-4866-9E34-BAC87AE2DE38}"/>
              </a:ext>
            </a:extLst>
          </p:cNvPr>
          <p:cNvSpPr txBox="1">
            <a:spLocks/>
          </p:cNvSpPr>
          <p:nvPr/>
        </p:nvSpPr>
        <p:spPr bwMode="auto">
          <a:xfrm>
            <a:off x="292097" y="1341974"/>
            <a:ext cx="5848409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4000"/>
              </a:lnSpc>
            </a:pPr>
            <a:r>
              <a:rPr lang="cs-CZ" sz="2000" b="1" dirty="0"/>
              <a:t>Poranění (perforace) bubínku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Přímé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rgbClr val="FF0000"/>
                </a:solidFill>
              </a:rPr>
              <a:t>cizí těleso 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okuje, osina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rgbClr val="FF0000"/>
                </a:solidFill>
              </a:rPr>
              <a:t>Nešetrná manipulace ve zvukovodu 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Čištění ucha</a:t>
            </a:r>
          </a:p>
          <a:p>
            <a:pPr lvl="2">
              <a:lnSpc>
                <a:spcPct val="104000"/>
              </a:lnSpc>
            </a:pPr>
            <a:r>
              <a:rPr lang="cs-CZ" sz="1400" dirty="0" err="1">
                <a:solidFill>
                  <a:srgbClr val="FF0000"/>
                </a:solidFill>
              </a:rPr>
              <a:t>Iatrogenní</a:t>
            </a:r>
            <a:r>
              <a:rPr lang="cs-CZ" sz="1400" dirty="0">
                <a:solidFill>
                  <a:srgbClr val="FF0000"/>
                </a:solidFill>
              </a:rPr>
              <a:t> poranění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Nešetrný výplach </a:t>
            </a:r>
            <a:r>
              <a:rPr lang="cs-CZ" sz="1400" dirty="0" err="1"/>
              <a:t>cerumenu</a:t>
            </a:r>
            <a:r>
              <a:rPr lang="cs-CZ" sz="1400" dirty="0"/>
              <a:t> ve zvukovodu při atrofické jizvě bubínku 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rgbClr val="FF0000"/>
                </a:solidFill>
              </a:rPr>
              <a:t>fraktury spánkové kosti</a:t>
            </a:r>
          </a:p>
          <a:p>
            <a:pPr>
              <a:lnSpc>
                <a:spcPct val="104000"/>
              </a:lnSpc>
            </a:pPr>
            <a:endParaRPr lang="cs-CZ" sz="2000" dirty="0"/>
          </a:p>
        </p:txBody>
      </p:sp>
      <p:sp>
        <p:nvSpPr>
          <p:cNvPr id="5" name="AutoShape 2" descr="Traumatic Eardrum Perfo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998" y="4252433"/>
            <a:ext cx="3100474" cy="159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 descr="Boom, boom bubble, boom comic bubble, boom expression, explosion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25" y="1582148"/>
            <a:ext cx="2539128" cy="251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5980436" y="6164639"/>
            <a:ext cx="30001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poranění bubínku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www.ent-istanbul.com, www.humanisti.sk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DD713A4B-4DBF-4866-9E34-BAC87AE2DE38}"/>
              </a:ext>
            </a:extLst>
          </p:cNvPr>
          <p:cNvSpPr txBox="1">
            <a:spLocks/>
          </p:cNvSpPr>
          <p:nvPr/>
        </p:nvSpPr>
        <p:spPr bwMode="auto">
          <a:xfrm>
            <a:off x="292097" y="4345675"/>
            <a:ext cx="4328474" cy="456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4000"/>
              </a:lnSpc>
            </a:pPr>
            <a:r>
              <a:rPr lang="cs-CZ" sz="1600" dirty="0"/>
              <a:t>Nepřímé</a:t>
            </a:r>
          </a:p>
          <a:p>
            <a:pPr lvl="2">
              <a:lnSpc>
                <a:spcPct val="104000"/>
              </a:lnSpc>
            </a:pPr>
            <a:r>
              <a:rPr lang="cs-CZ" sz="1400" dirty="0" err="1">
                <a:solidFill>
                  <a:srgbClr val="FF0000"/>
                </a:solidFill>
              </a:rPr>
              <a:t>Barotrauma</a:t>
            </a:r>
            <a:endParaRPr lang="cs-CZ" sz="1400" dirty="0">
              <a:solidFill>
                <a:srgbClr val="FF0000"/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400" dirty="0"/>
              <a:t>facka, výbuch, skok do vody, potápění…</a:t>
            </a:r>
          </a:p>
          <a:p>
            <a:pPr lvl="1">
              <a:lnSpc>
                <a:spcPct val="104000"/>
              </a:lnSpc>
            </a:pPr>
            <a:endParaRPr lang="cs-CZ" sz="1800" dirty="0"/>
          </a:p>
          <a:p>
            <a:pPr lvl="1">
              <a:lnSpc>
                <a:spcPct val="104000"/>
              </a:lnSpc>
            </a:pPr>
            <a:r>
              <a:rPr lang="cs-CZ" sz="1600" dirty="0"/>
              <a:t>Může být spojeno s poraněním středouší (poranění řetězce kůstek)</a:t>
            </a:r>
          </a:p>
          <a:p>
            <a:pPr>
              <a:lnSpc>
                <a:spcPct val="104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08465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18000" dirty="0"/>
            </a:br>
            <a:r>
              <a:rPr lang="cs-CZ" sz="2400" dirty="0"/>
              <a:t>Přímé poranění bubínku a středouší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4713387"/>
          </a:xfrm>
        </p:spPr>
        <p:txBody>
          <a:bodyPr/>
          <a:lstStyle/>
          <a:p>
            <a:r>
              <a:rPr lang="cs-CZ" sz="2000" b="1" dirty="0"/>
              <a:t>Poranění (perforace) bubínku</a:t>
            </a:r>
          </a:p>
          <a:p>
            <a:pPr lvl="1"/>
            <a:r>
              <a:rPr lang="cs-CZ" sz="1600" dirty="0"/>
              <a:t>Otoskopický nález perforace bubínku:</a:t>
            </a:r>
          </a:p>
          <a:p>
            <a:endParaRPr lang="cs-CZ" sz="2400" b="1" dirty="0"/>
          </a:p>
        </p:txBody>
      </p:sp>
      <p:sp>
        <p:nvSpPr>
          <p:cNvPr id="6" name="Obdélník 5"/>
          <p:cNvSpPr/>
          <p:nvPr/>
        </p:nvSpPr>
        <p:spPr>
          <a:xfrm>
            <a:off x="1216812" y="5250638"/>
            <a:ext cx="30048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Štěrbinovitá perforace bubínku pravého ucha 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obr:</a:t>
            </a: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www.ent-istanbul.com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 bwMode="auto">
          <a:xfrm>
            <a:off x="1115616" y="2190515"/>
            <a:ext cx="3106063" cy="2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322012" y="5278913"/>
            <a:ext cx="32705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Rozsáhlá perforace zadní poloviny bubínku levého ucha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</a:t>
            </a: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www.entusa.com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1" b="6511"/>
          <a:stretch/>
        </p:blipFill>
        <p:spPr bwMode="auto">
          <a:xfrm>
            <a:off x="4251658" y="2190514"/>
            <a:ext cx="3057434" cy="2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08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2AA224-0751-414A-A59B-26EFC7EC2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pPr lvl="1"/>
            <a:r>
              <a:rPr lang="cs-CZ" sz="3200" dirty="0"/>
              <a:t>UCHO II</a:t>
            </a:r>
            <a:br>
              <a:rPr lang="cs-CZ" sz="24000" dirty="0"/>
            </a:br>
            <a:r>
              <a:rPr lang="cs-CZ" sz="2400" dirty="0"/>
              <a:t>Přímé poranění bubínku a středouší</a:t>
            </a:r>
            <a:endParaRPr lang="cs-CZ" sz="2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F22117-6E25-4DB8-BCDF-D3C18A6B4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b="1" dirty="0"/>
              <a:t>Poranění středoušních kůstek</a:t>
            </a:r>
          </a:p>
          <a:p>
            <a:pPr lvl="1"/>
            <a:r>
              <a:rPr lang="cs-CZ" sz="1600" dirty="0"/>
              <a:t>mechanismus vzniku poranění je podobný jako u poranění bubínku</a:t>
            </a:r>
          </a:p>
          <a:p>
            <a:pPr lvl="1"/>
            <a:r>
              <a:rPr lang="cs-CZ" sz="1600" dirty="0"/>
              <a:t>může být </a:t>
            </a:r>
            <a:r>
              <a:rPr lang="cs-CZ" sz="1600" dirty="0">
                <a:solidFill>
                  <a:srgbClr val="FF0000"/>
                </a:solidFill>
              </a:rPr>
              <a:t>spojeno s poraněními bubínku</a:t>
            </a:r>
            <a:r>
              <a:rPr lang="cs-CZ" sz="1600" dirty="0"/>
              <a:t>, ale může být </a:t>
            </a:r>
            <a:r>
              <a:rPr lang="cs-CZ" sz="1600" dirty="0">
                <a:solidFill>
                  <a:srgbClr val="FF0000"/>
                </a:solidFill>
              </a:rPr>
              <a:t>i za intaktním bubínkem</a:t>
            </a:r>
          </a:p>
          <a:p>
            <a:pPr lvl="1"/>
            <a:r>
              <a:rPr lang="cs-CZ" sz="1600" dirty="0"/>
              <a:t>Příklady poranění </a:t>
            </a:r>
          </a:p>
          <a:p>
            <a:pPr marL="457200" lvl="1" indent="0">
              <a:buNone/>
            </a:pPr>
            <a:endParaRPr lang="cs-CZ" sz="1800" b="1" i="1" dirty="0"/>
          </a:p>
          <a:p>
            <a:pPr marL="457200" lvl="1" indent="0">
              <a:buNone/>
            </a:pPr>
            <a:r>
              <a:rPr lang="cs-CZ" sz="1600" dirty="0"/>
              <a:t>luxace </a:t>
            </a:r>
            <a:r>
              <a:rPr lang="cs-CZ" sz="1600" dirty="0" err="1"/>
              <a:t>inkudostapediálního</a:t>
            </a:r>
            <a:r>
              <a:rPr lang="cs-CZ" sz="1600" dirty="0"/>
              <a:t> skloubení	                        fraktura ramének třmínku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123728" y="6525344"/>
            <a:ext cx="5940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obr.: 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O’Connell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B. P., Lambert, P. R., &amp;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Huang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M. Y. 22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Temporal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Bone Trauma.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3769468"/>
            <a:ext cx="2516226" cy="262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80" y="3769468"/>
            <a:ext cx="2850781" cy="262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921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0" dirty="0"/>
            </a:br>
            <a:r>
              <a:rPr lang="cs-CZ" sz="2400" dirty="0"/>
              <a:t>Přímé poranění bubínku a středouší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963587FD-6A41-4175-8938-818812C77CA1}"/>
              </a:ext>
            </a:extLst>
          </p:cNvPr>
          <p:cNvSpPr txBox="1">
            <a:spLocks/>
          </p:cNvSpPr>
          <p:nvPr/>
        </p:nvSpPr>
        <p:spPr bwMode="auto">
          <a:xfrm>
            <a:off x="346657" y="1052736"/>
            <a:ext cx="856895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4000"/>
              </a:lnSpc>
            </a:pPr>
            <a:r>
              <a:rPr lang="cs-CZ" sz="2000" b="1" dirty="0"/>
              <a:t>Symptomy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výtok z ucha, bolest, nedoslýchavost, </a:t>
            </a:r>
            <a:r>
              <a:rPr lang="cs-CZ" sz="1600" dirty="0" err="1"/>
              <a:t>tinitus</a:t>
            </a:r>
            <a:r>
              <a:rPr lang="cs-CZ" sz="1600" dirty="0"/>
              <a:t>, závrať</a:t>
            </a:r>
          </a:p>
          <a:p>
            <a:pPr>
              <a:lnSpc>
                <a:spcPct val="104000"/>
              </a:lnSpc>
            </a:pPr>
            <a:r>
              <a:rPr lang="cs-CZ" sz="2000" b="1" dirty="0"/>
              <a:t>Klinický nález</a:t>
            </a:r>
          </a:p>
          <a:p>
            <a:pPr lvl="1">
              <a:lnSpc>
                <a:spcPct val="104000"/>
              </a:lnSpc>
            </a:pPr>
            <a:r>
              <a:rPr lang="cs-CZ" sz="1600" dirty="0" err="1"/>
              <a:t>Otomikroskopie</a:t>
            </a:r>
            <a:endParaRPr lang="cs-CZ" sz="1600" dirty="0"/>
          </a:p>
          <a:p>
            <a:pPr lvl="2">
              <a:lnSpc>
                <a:spcPct val="104000"/>
              </a:lnSpc>
            </a:pPr>
            <a:r>
              <a:rPr lang="cs-CZ" sz="1400" dirty="0"/>
              <a:t>Krev ve zvukovodu, perforace bubínku</a:t>
            </a:r>
          </a:p>
          <a:p>
            <a:pPr lvl="2">
              <a:lnSpc>
                <a:spcPct val="104000"/>
              </a:lnSpc>
            </a:pPr>
            <a:r>
              <a:rPr lang="cs-CZ" sz="1400" dirty="0" err="1"/>
              <a:t>Prokrvácený</a:t>
            </a:r>
            <a:r>
              <a:rPr lang="cs-CZ" sz="1400" dirty="0"/>
              <a:t>  / intaktní bubínek (izolované poranění středouší) 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Audiogram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Převodní nedoslýchavost, </a:t>
            </a:r>
            <a:r>
              <a:rPr lang="cs-CZ" sz="1400" dirty="0">
                <a:solidFill>
                  <a:srgbClr val="FF0000"/>
                </a:solidFill>
              </a:rPr>
              <a:t>„</a:t>
            </a:r>
            <a:r>
              <a:rPr lang="cs-CZ" sz="1400" dirty="0" err="1">
                <a:solidFill>
                  <a:srgbClr val="FF0000"/>
                </a:solidFill>
              </a:rPr>
              <a:t>protézkový</a:t>
            </a:r>
            <a:r>
              <a:rPr lang="cs-CZ" sz="1400" dirty="0">
                <a:solidFill>
                  <a:srgbClr val="FF0000"/>
                </a:solidFill>
              </a:rPr>
              <a:t> test“ </a:t>
            </a:r>
            <a:r>
              <a:rPr lang="cs-CZ" sz="1400" dirty="0"/>
              <a:t>(test, zda se jedná o izolovanou perforaci bubínku event. s poraněním středoušních kůstek 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Riziko rozvoje sekundárního zánětu středního ucha</a:t>
            </a:r>
            <a:endParaRPr lang="cs-CZ" sz="1800" dirty="0"/>
          </a:p>
          <a:p>
            <a:pPr>
              <a:lnSpc>
                <a:spcPct val="104000"/>
              </a:lnSpc>
            </a:pPr>
            <a:r>
              <a:rPr lang="cs-CZ" sz="2000" b="1" dirty="0"/>
              <a:t>Léčba</a:t>
            </a:r>
          </a:p>
          <a:p>
            <a:pPr lvl="1">
              <a:lnSpc>
                <a:spcPct val="104000"/>
              </a:lnSpc>
            </a:pPr>
            <a:r>
              <a:rPr lang="cs-CZ" sz="1600" i="1" dirty="0"/>
              <a:t>Perforace bubínku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antibiotika (prevence středoušního zánětu)  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malá perforace se zahojí spontánně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rgbClr val="FF0000"/>
                </a:solidFill>
              </a:rPr>
              <a:t>překrytí hedvábím </a:t>
            </a:r>
            <a:r>
              <a:rPr lang="cs-CZ" sz="1400" dirty="0"/>
              <a:t>/ cigaretovým papírkem</a:t>
            </a:r>
          </a:p>
          <a:p>
            <a:pPr lvl="2">
              <a:lnSpc>
                <a:spcPct val="104000"/>
              </a:lnSpc>
            </a:pPr>
            <a:r>
              <a:rPr lang="cs-CZ" sz="1400" dirty="0" err="1">
                <a:solidFill>
                  <a:srgbClr val="FF0000"/>
                </a:solidFill>
              </a:rPr>
              <a:t>myringoplastika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u velkých perforací, které nelze vyřešit konzervativně</a:t>
            </a:r>
          </a:p>
          <a:p>
            <a:pPr lvl="1">
              <a:lnSpc>
                <a:spcPct val="104000"/>
              </a:lnSpc>
            </a:pPr>
            <a:r>
              <a:rPr lang="cs-CZ" sz="1600" i="1" dirty="0"/>
              <a:t>Léčba poranění středoušních kůstek</a:t>
            </a:r>
          </a:p>
          <a:p>
            <a:pPr lvl="2">
              <a:lnSpc>
                <a:spcPct val="104000"/>
              </a:lnSpc>
            </a:pPr>
            <a:r>
              <a:rPr lang="cs-CZ" sz="1400" dirty="0" err="1">
                <a:solidFill>
                  <a:srgbClr val="FF0000"/>
                </a:solidFill>
              </a:rPr>
              <a:t>osikuloplastika</a:t>
            </a:r>
            <a:endParaRPr lang="cs-CZ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13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93E14D-53E4-46E4-A5E3-7AA94EFB1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2700" dirty="0"/>
            </a:br>
            <a:r>
              <a:rPr lang="cs-CZ" sz="2800" dirty="0"/>
              <a:t>Fraktury spánkové kosti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BAA41F-FE2E-4F7A-B584-6E388AB2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256584"/>
          </a:xfrm>
        </p:spPr>
        <p:txBody>
          <a:bodyPr/>
          <a:lstStyle/>
          <a:p>
            <a:pPr lvl="0"/>
            <a:r>
              <a:rPr lang="cs-CZ" sz="2000" b="1" dirty="0"/>
              <a:t>Synonyma</a:t>
            </a:r>
          </a:p>
          <a:p>
            <a:pPr lvl="1"/>
            <a:r>
              <a:rPr lang="cs-CZ" sz="1600" dirty="0" err="1"/>
              <a:t>laterobazální</a:t>
            </a:r>
            <a:r>
              <a:rPr lang="cs-CZ" sz="1600" dirty="0"/>
              <a:t> zlomeniny, </a:t>
            </a:r>
            <a:r>
              <a:rPr lang="cs-CZ" sz="1600" dirty="0" err="1"/>
              <a:t>temporobazální</a:t>
            </a:r>
            <a:r>
              <a:rPr lang="cs-CZ" sz="1600" dirty="0"/>
              <a:t> zlomeniny</a:t>
            </a:r>
          </a:p>
          <a:p>
            <a:pPr lvl="0"/>
            <a:r>
              <a:rPr lang="cs-CZ" sz="2000" b="1" dirty="0"/>
              <a:t>Mechanismy poranění</a:t>
            </a:r>
          </a:p>
          <a:p>
            <a:pPr lvl="1"/>
            <a:r>
              <a:rPr lang="cs-CZ" sz="1600" dirty="0"/>
              <a:t>dopravní havárie, pády z výšky na záhlaví apod.</a:t>
            </a:r>
          </a:p>
          <a:p>
            <a:pPr lvl="0"/>
            <a:r>
              <a:rPr lang="cs-CZ" sz="2000" b="1" dirty="0"/>
              <a:t>Symptomy</a:t>
            </a:r>
          </a:p>
          <a:p>
            <a:pPr lvl="1"/>
            <a:r>
              <a:rPr lang="cs-CZ" sz="1600" dirty="0"/>
              <a:t>Pacient je většinou v bezvědomí, či v umělém spánku na ARK, NCH</a:t>
            </a:r>
          </a:p>
          <a:p>
            <a:r>
              <a:rPr lang="cs-CZ" sz="2000" b="1" dirty="0"/>
              <a:t>Klinický nález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Převážně spojeno s nitrolební komplikací</a:t>
            </a:r>
          </a:p>
          <a:p>
            <a:pPr lvl="2"/>
            <a:r>
              <a:rPr lang="cs-CZ" sz="1400" dirty="0"/>
              <a:t>intrakraniální krvácení, kontuze mozku, poranění mozkových obalů a </a:t>
            </a:r>
            <a:r>
              <a:rPr lang="cs-CZ" sz="1400" dirty="0" err="1"/>
              <a:t>likvorea</a:t>
            </a:r>
            <a:endParaRPr lang="cs-CZ" sz="1400" dirty="0"/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porucha sluchu </a:t>
            </a:r>
          </a:p>
          <a:p>
            <a:pPr lvl="2"/>
            <a:r>
              <a:rPr lang="cs-CZ" sz="1400" dirty="0"/>
              <a:t>převodní (středouší) / percepční (vnitřní ucho)  / smíšená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krvácení ze zvukovodu, </a:t>
            </a:r>
            <a:r>
              <a:rPr lang="cs-CZ" sz="1600" dirty="0" err="1">
                <a:solidFill>
                  <a:srgbClr val="FF0000"/>
                </a:solidFill>
              </a:rPr>
              <a:t>hemotympanum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(až v 90%)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poranění hlavových nervů (hlavně n VII)</a:t>
            </a:r>
          </a:p>
          <a:p>
            <a:pPr lvl="1"/>
            <a:r>
              <a:rPr lang="cs-CZ" sz="1600" dirty="0"/>
              <a:t>podkožní hematom v </a:t>
            </a:r>
            <a:r>
              <a:rPr lang="cs-CZ" sz="1600" dirty="0" err="1"/>
              <a:t>retroaurikulární</a:t>
            </a:r>
            <a:r>
              <a:rPr lang="cs-CZ" sz="1600" dirty="0"/>
              <a:t> krajině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6038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525D1-3991-884C-9785-597C40C97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2800" dirty="0"/>
              <a:t>Fraktury spánkové kosti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39FFF4-A10F-9146-B872-7AD07DC81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6612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b="1" dirty="0"/>
              <a:t>Diagnostika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Anamnéza 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ORL vyšetření  - </a:t>
            </a:r>
            <a:r>
              <a:rPr lang="cs-CZ" sz="1600" dirty="0" err="1"/>
              <a:t>oto</a:t>
            </a:r>
            <a:r>
              <a:rPr lang="cs-CZ" sz="1600" dirty="0"/>
              <a:t>(mikro)</a:t>
            </a:r>
            <a:r>
              <a:rPr lang="cs-CZ" sz="1600" dirty="0" err="1"/>
              <a:t>skopie</a:t>
            </a:r>
            <a:endParaRPr lang="cs-CZ" sz="1600" dirty="0"/>
          </a:p>
          <a:p>
            <a:pPr lvl="2">
              <a:lnSpc>
                <a:spcPct val="90000"/>
              </a:lnSpc>
            </a:pPr>
            <a:r>
              <a:rPr lang="cs-CZ" sz="1400" dirty="0"/>
              <a:t>Vyšetření sluchu dle stavu pacienta</a:t>
            </a:r>
          </a:p>
          <a:p>
            <a:pPr lvl="3">
              <a:lnSpc>
                <a:spcPct val="90000"/>
              </a:lnSpc>
            </a:pPr>
            <a:r>
              <a:rPr lang="cs-CZ" sz="1400" dirty="0"/>
              <a:t>Klasická sluchová zkouška hlasitou řečí a šepotem , </a:t>
            </a:r>
            <a:r>
              <a:rPr lang="cs-CZ" sz="1400" dirty="0" err="1"/>
              <a:t>ladičkové</a:t>
            </a:r>
            <a:r>
              <a:rPr lang="cs-CZ" sz="1400" dirty="0"/>
              <a:t> zkoušky</a:t>
            </a:r>
          </a:p>
          <a:p>
            <a:pPr lvl="3">
              <a:lnSpc>
                <a:spcPct val="90000"/>
              </a:lnSpc>
            </a:pPr>
            <a:r>
              <a:rPr lang="cs-CZ" sz="1400" dirty="0"/>
              <a:t>Audiogram, </a:t>
            </a:r>
            <a:r>
              <a:rPr lang="cs-CZ" sz="1400" dirty="0" err="1"/>
              <a:t>tympanogram</a:t>
            </a:r>
            <a:endParaRPr lang="cs-CZ" sz="1400" dirty="0"/>
          </a:p>
          <a:p>
            <a:pPr lvl="1">
              <a:lnSpc>
                <a:spcPct val="90000"/>
              </a:lnSpc>
            </a:pPr>
            <a:r>
              <a:rPr lang="cs-CZ" sz="1600" dirty="0"/>
              <a:t>Zobrazovací vyšetření - HRCT pyramid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Vyšetření </a:t>
            </a:r>
            <a:r>
              <a:rPr lang="cs-CZ" sz="1600" dirty="0" err="1"/>
              <a:t>n.VII</a:t>
            </a:r>
            <a:r>
              <a:rPr lang="cs-CZ" sz="1600" dirty="0"/>
              <a:t> a </a:t>
            </a:r>
            <a:r>
              <a:rPr lang="cs-CZ" sz="1600" dirty="0" err="1"/>
              <a:t>n.VIII</a:t>
            </a:r>
            <a:endParaRPr lang="cs-CZ" sz="1600" dirty="0"/>
          </a:p>
          <a:p>
            <a:pPr lvl="1">
              <a:lnSpc>
                <a:spcPct val="90000"/>
              </a:lnSpc>
            </a:pPr>
            <a:r>
              <a:rPr lang="cs-CZ" sz="1600" dirty="0"/>
              <a:t>Neurologické vyšetření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Dělení zlomenin spánkové kosti: </a:t>
            </a:r>
          </a:p>
          <a:p>
            <a:pPr lvl="1">
              <a:lnSpc>
                <a:spcPct val="90000"/>
              </a:lnSpc>
            </a:pPr>
            <a:r>
              <a:rPr lang="cs-CZ" sz="1600" dirty="0" err="1">
                <a:solidFill>
                  <a:srgbClr val="FF0000"/>
                </a:solidFill>
              </a:rPr>
              <a:t>Nepetrózní</a:t>
            </a:r>
            <a:endParaRPr lang="cs-CZ" sz="1600" dirty="0">
              <a:solidFill>
                <a:srgbClr val="FF000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1400" dirty="0"/>
              <a:t>šupina spánkové kosti</a:t>
            </a:r>
          </a:p>
          <a:p>
            <a:pPr lvl="2">
              <a:lnSpc>
                <a:spcPct val="90000"/>
              </a:lnSpc>
            </a:pPr>
            <a:r>
              <a:rPr lang="cs-CZ" sz="1400" dirty="0" err="1"/>
              <a:t>mastoidní</a:t>
            </a:r>
            <a:r>
              <a:rPr lang="cs-CZ" sz="1400" dirty="0"/>
              <a:t> kost</a:t>
            </a:r>
          </a:p>
          <a:p>
            <a:pPr lvl="2">
              <a:lnSpc>
                <a:spcPct val="90000"/>
              </a:lnSpc>
            </a:pPr>
            <a:r>
              <a:rPr lang="cs-CZ" sz="1400" dirty="0"/>
              <a:t>tympanická kost</a:t>
            </a:r>
          </a:p>
          <a:p>
            <a:pPr lvl="1">
              <a:lnSpc>
                <a:spcPct val="90000"/>
              </a:lnSpc>
            </a:pPr>
            <a:r>
              <a:rPr lang="cs-CZ" sz="1600" dirty="0" err="1">
                <a:solidFill>
                  <a:srgbClr val="FF0000"/>
                </a:solidFill>
              </a:rPr>
              <a:t>Petrózní</a:t>
            </a:r>
            <a:endParaRPr lang="cs-CZ" sz="1600" dirty="0">
              <a:solidFill>
                <a:srgbClr val="FF000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1400" dirty="0"/>
              <a:t>s postižením otické kapsuly</a:t>
            </a:r>
          </a:p>
          <a:p>
            <a:pPr lvl="3">
              <a:lnSpc>
                <a:spcPct val="90000"/>
              </a:lnSpc>
            </a:pPr>
            <a:r>
              <a:rPr lang="cs-CZ" sz="1400" dirty="0">
                <a:solidFill>
                  <a:srgbClr val="595959"/>
                </a:solidFill>
              </a:rPr>
              <a:t>labyrint, kochlea, vestibulum, polokruhovité kanálky</a:t>
            </a:r>
          </a:p>
          <a:p>
            <a:pPr lvl="4">
              <a:lnSpc>
                <a:spcPct val="90000"/>
              </a:lnSpc>
            </a:pPr>
            <a:r>
              <a:rPr lang="cs-CZ" sz="1400" dirty="0" err="1">
                <a:solidFill>
                  <a:srgbClr val="595959"/>
                </a:solidFill>
              </a:rPr>
              <a:t>vys</a:t>
            </a:r>
            <a:r>
              <a:rPr lang="cs-CZ" sz="1400" dirty="0">
                <a:solidFill>
                  <a:srgbClr val="595959"/>
                </a:solidFill>
              </a:rPr>
              <a:t>. riziko poranění n. VII, </a:t>
            </a:r>
            <a:r>
              <a:rPr lang="cs-CZ" sz="1400" dirty="0" err="1">
                <a:solidFill>
                  <a:srgbClr val="595959"/>
                </a:solidFill>
              </a:rPr>
              <a:t>likvorey</a:t>
            </a:r>
            <a:r>
              <a:rPr lang="cs-CZ" sz="1400" dirty="0">
                <a:solidFill>
                  <a:srgbClr val="595959"/>
                </a:solidFill>
              </a:rPr>
              <a:t>, </a:t>
            </a:r>
            <a:r>
              <a:rPr lang="cs-CZ" sz="1400" dirty="0" err="1">
                <a:solidFill>
                  <a:srgbClr val="595959"/>
                </a:solidFill>
              </a:rPr>
              <a:t>perc</a:t>
            </a:r>
            <a:r>
              <a:rPr lang="cs-CZ" sz="1400" dirty="0">
                <a:solidFill>
                  <a:srgbClr val="595959"/>
                </a:solidFill>
              </a:rPr>
              <a:t>. nedoslýchavosti</a:t>
            </a:r>
          </a:p>
          <a:p>
            <a:pPr lvl="2">
              <a:lnSpc>
                <a:spcPct val="90000"/>
              </a:lnSpc>
            </a:pPr>
            <a:r>
              <a:rPr lang="cs-CZ" sz="1400" dirty="0"/>
              <a:t>bez postižení otické kapsuly</a:t>
            </a: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AD8AD0-6670-CB48-8EC0-44A734708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80" b="1"/>
          <a:stretch/>
        </p:blipFill>
        <p:spPr>
          <a:xfrm>
            <a:off x="6126962" y="2924944"/>
            <a:ext cx="2663744" cy="2985195"/>
          </a:xfrm>
          <a:prstGeom prst="rect">
            <a:avLst/>
          </a:prstGeom>
          <a:noFill/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CAA8B0C-627F-6D4E-B35A-B9D8E74BC90C}"/>
              </a:ext>
            </a:extLst>
          </p:cNvPr>
          <p:cNvSpPr/>
          <p:nvPr/>
        </p:nvSpPr>
        <p:spPr>
          <a:xfrm>
            <a:off x="5406781" y="6404253"/>
            <a:ext cx="37555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Fraktura spánkové kosti zasahující otickou kapsulu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www.radiopaedia.org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67258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BB43C-4E5A-4271-9DD8-19A731F2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2400" dirty="0"/>
            </a:br>
            <a:r>
              <a:rPr lang="cs-CZ" sz="2400" dirty="0"/>
              <a:t>Benigní a maligní nádory zevního ucha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BA72BD-8D6A-4523-ABF8-50DD55E55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0"/>
            <a:ext cx="8856983" cy="5544616"/>
          </a:xfrm>
        </p:spPr>
        <p:txBody>
          <a:bodyPr/>
          <a:lstStyle/>
          <a:p>
            <a:r>
              <a:rPr lang="cs-CZ" sz="2000" b="1" dirty="0"/>
              <a:t>Benigní nádory zevního ucha </a:t>
            </a:r>
            <a:r>
              <a:rPr lang="cs-CZ" sz="2000" dirty="0"/>
              <a:t>(boltec, zvukovod)</a:t>
            </a:r>
          </a:p>
          <a:p>
            <a:pPr lvl="2"/>
            <a:r>
              <a:rPr lang="cs-CZ" sz="1600" dirty="0"/>
              <a:t>Široké spektrum útvarů různé histologické stavby</a:t>
            </a:r>
          </a:p>
          <a:p>
            <a:pPr lvl="2"/>
            <a:r>
              <a:rPr lang="cs-CZ" sz="1600" dirty="0"/>
              <a:t>Boltec</a:t>
            </a:r>
          </a:p>
          <a:p>
            <a:pPr lvl="3"/>
            <a:r>
              <a:rPr lang="cs-CZ" sz="1400" dirty="0" err="1"/>
              <a:t>veruky</a:t>
            </a:r>
            <a:r>
              <a:rPr lang="cs-CZ" sz="1400" dirty="0"/>
              <a:t>, kožní névy, solární keratóza, </a:t>
            </a:r>
            <a:r>
              <a:rPr lang="cs-CZ" sz="1400" dirty="0" err="1"/>
              <a:t>cornu</a:t>
            </a:r>
            <a:r>
              <a:rPr lang="cs-CZ" sz="1400" dirty="0"/>
              <a:t> </a:t>
            </a:r>
            <a:r>
              <a:rPr lang="cs-CZ" sz="1400" dirty="0" err="1"/>
              <a:t>cutaneum</a:t>
            </a:r>
            <a:r>
              <a:rPr lang="cs-CZ" sz="1400" dirty="0"/>
              <a:t>, aterom, hemangiom, </a:t>
            </a:r>
            <a:r>
              <a:rPr lang="cs-CZ" sz="1400" dirty="0" err="1"/>
              <a:t>lymfangiom</a:t>
            </a:r>
            <a:endParaRPr lang="cs-CZ" sz="1400" dirty="0"/>
          </a:p>
          <a:p>
            <a:pPr lvl="2"/>
            <a:r>
              <a:rPr lang="cs-CZ" sz="1600" dirty="0"/>
              <a:t>Zevní zvukovod</a:t>
            </a:r>
          </a:p>
          <a:p>
            <a:pPr lvl="3"/>
            <a:r>
              <a:rPr lang="cs-CZ" sz="1400" dirty="0" err="1"/>
              <a:t>Exostozy</a:t>
            </a:r>
            <a:r>
              <a:rPr lang="cs-CZ" sz="1400" dirty="0"/>
              <a:t> (u plavců) , osteom 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Symptomy</a:t>
            </a:r>
          </a:p>
          <a:p>
            <a:pPr lvl="2"/>
            <a:r>
              <a:rPr lang="cs-CZ" sz="1400" dirty="0"/>
              <a:t>Pomalu rostoucí, nebolestivé útvary (při inflamaci bolestivost – aterom), převodní nedoslýchavost (při obstrukci lumen zvukovodu)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Diagnostika</a:t>
            </a:r>
          </a:p>
          <a:p>
            <a:pPr lvl="2"/>
            <a:r>
              <a:rPr lang="cs-CZ" sz="1400" dirty="0"/>
              <a:t>ORL vyšetření </a:t>
            </a:r>
          </a:p>
          <a:p>
            <a:pPr lvl="3"/>
            <a:r>
              <a:rPr lang="cs-CZ" sz="1400" dirty="0"/>
              <a:t>Vyšetření boltce a </a:t>
            </a:r>
            <a:r>
              <a:rPr lang="cs-CZ" sz="1400" dirty="0" err="1"/>
              <a:t>periaurikulární</a:t>
            </a:r>
            <a:r>
              <a:rPr lang="cs-CZ" sz="1400" dirty="0"/>
              <a:t> krajiny pohledem a pohmatem </a:t>
            </a:r>
          </a:p>
          <a:p>
            <a:pPr lvl="3"/>
            <a:r>
              <a:rPr lang="cs-CZ" sz="1400" dirty="0" err="1"/>
              <a:t>Otomikroskopické</a:t>
            </a:r>
            <a:r>
              <a:rPr lang="cs-CZ" sz="1400" dirty="0"/>
              <a:t> vyšetření</a:t>
            </a:r>
          </a:p>
          <a:p>
            <a:pPr lvl="2"/>
            <a:r>
              <a:rPr lang="cs-CZ" sz="1400" dirty="0"/>
              <a:t>u kožních lézí spolupráce s dermatologem</a:t>
            </a:r>
          </a:p>
          <a:p>
            <a:pPr lvl="2"/>
            <a:r>
              <a:rPr lang="cs-CZ" sz="1400" dirty="0"/>
              <a:t>definitivní diagnóza často až z histologického vyšetření </a:t>
            </a:r>
            <a:r>
              <a:rPr lang="cs-CZ" sz="1400" dirty="0" err="1"/>
              <a:t>excidovaného</a:t>
            </a:r>
            <a:r>
              <a:rPr lang="cs-CZ" sz="1400" dirty="0"/>
              <a:t> útvaru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Léčba</a:t>
            </a:r>
          </a:p>
          <a:p>
            <a:pPr lvl="2"/>
            <a:r>
              <a:rPr lang="cs-CZ" sz="1400" dirty="0"/>
              <a:t>většinou chirurgická</a:t>
            </a:r>
          </a:p>
          <a:p>
            <a:pPr>
              <a:buFontTx/>
              <a:buChar char="-"/>
            </a:pPr>
            <a:endParaRPr lang="cs-CZ" sz="2000" dirty="0"/>
          </a:p>
          <a:p>
            <a:pPr marL="457200" lvl="1" indent="0">
              <a:buNone/>
            </a:pPr>
            <a:endParaRPr lang="cs-CZ" sz="1800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1413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8EDA2-74B0-4D86-9B6C-69D6F26E7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dirty="0"/>
            </a:br>
            <a:r>
              <a:rPr lang="cs-CZ" sz="2800" dirty="0"/>
              <a:t>Fraktury spánkové kosti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ADBAEE-C656-49BB-B1BA-46E40D7D7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Léčba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konzervativní </a:t>
            </a:r>
          </a:p>
          <a:p>
            <a:pPr lvl="2"/>
            <a:r>
              <a:rPr lang="cs-CZ" sz="1600" dirty="0"/>
              <a:t>observace, antibiotika, antiemetika, </a:t>
            </a:r>
            <a:r>
              <a:rPr lang="cs-CZ" sz="1600" dirty="0" err="1"/>
              <a:t>antivertiginoza</a:t>
            </a:r>
            <a:r>
              <a:rPr lang="cs-CZ" sz="1600" dirty="0"/>
              <a:t>, analgetika, kortikoidy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chirurgická </a:t>
            </a:r>
          </a:p>
          <a:p>
            <a:pPr lvl="2"/>
            <a:r>
              <a:rPr lang="cs-CZ" sz="1600" dirty="0"/>
              <a:t>indikována individuálně</a:t>
            </a:r>
          </a:p>
          <a:p>
            <a:pPr lvl="2"/>
            <a:r>
              <a:rPr lang="cs-CZ" sz="1600" dirty="0"/>
              <a:t>časná chirurgická léčba </a:t>
            </a:r>
          </a:p>
          <a:p>
            <a:pPr lvl="3"/>
            <a:r>
              <a:rPr lang="cs-CZ" sz="1400" dirty="0"/>
              <a:t>zohledňována je dynamika rozvoje symptomů (</a:t>
            </a:r>
            <a:r>
              <a:rPr lang="cs-CZ" sz="1400" dirty="0" err="1"/>
              <a:t>likvorea</a:t>
            </a:r>
            <a:r>
              <a:rPr lang="cs-CZ" sz="1400" dirty="0"/>
              <a:t>, paréza n VII.  - dekomprese, apod.)</a:t>
            </a:r>
          </a:p>
          <a:p>
            <a:pPr lvl="2"/>
            <a:r>
              <a:rPr lang="cs-CZ" sz="1600" dirty="0"/>
              <a:t>elektivní </a:t>
            </a:r>
          </a:p>
          <a:p>
            <a:pPr lvl="3"/>
            <a:r>
              <a:rPr lang="cs-CZ" sz="1400" dirty="0"/>
              <a:t>řešení převodní nedoslýchavosti </a:t>
            </a:r>
          </a:p>
        </p:txBody>
      </p:sp>
    </p:spTree>
    <p:extLst>
      <p:ext uri="{BB962C8B-B14F-4D97-AF65-F5344CB8AC3E}">
        <p14:creationId xmlns:p14="http://schemas.microsoft.com/office/powerpoint/2010/main" val="2827784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01F80-3533-414A-89B6-ECC85515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pPr lvl="0"/>
            <a:r>
              <a:rPr lang="cs-CZ" sz="3200" dirty="0"/>
              <a:t>UCHO II</a:t>
            </a:r>
            <a:br>
              <a:rPr lang="cs-CZ" sz="3200" dirty="0"/>
            </a:br>
            <a:r>
              <a:rPr lang="cs-CZ" sz="2800" dirty="0"/>
              <a:t>Kontuze labyrintu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4E183-5D57-4E11-AAA1-C0F741239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256584"/>
          </a:xfrm>
        </p:spPr>
        <p:txBody>
          <a:bodyPr/>
          <a:lstStyle/>
          <a:p>
            <a:pPr lvl="0"/>
            <a:r>
              <a:rPr lang="cs-CZ" sz="2000" b="1" dirty="0"/>
              <a:t>Mechanismus vzniku</a:t>
            </a:r>
          </a:p>
          <a:p>
            <a:pPr lvl="1"/>
            <a:r>
              <a:rPr lang="cs-CZ" sz="1600" dirty="0"/>
              <a:t>tupé poranění spánkové kosti nebo lebky</a:t>
            </a:r>
          </a:p>
          <a:p>
            <a:pPr lvl="1"/>
            <a:r>
              <a:rPr lang="cs-CZ" sz="1600" dirty="0" err="1"/>
              <a:t>mikrotraumata</a:t>
            </a:r>
            <a:r>
              <a:rPr lang="cs-CZ" sz="1600" dirty="0"/>
              <a:t> blanitého labyrintu, smísení endolymfy a perilymfy, krvácení do labyrintu, sekundárně jizvení labyrintu</a:t>
            </a:r>
          </a:p>
          <a:p>
            <a:pPr lvl="1"/>
            <a:r>
              <a:rPr lang="cs-CZ" sz="1600" dirty="0"/>
              <a:t>často společně s komocí mozkovou</a:t>
            </a:r>
          </a:p>
          <a:p>
            <a:r>
              <a:rPr lang="cs-CZ" sz="2000" b="1" dirty="0"/>
              <a:t>Příznaky</a:t>
            </a:r>
            <a:endParaRPr lang="cs-CZ" sz="2400" b="1" dirty="0"/>
          </a:p>
          <a:p>
            <a:pPr lvl="1"/>
            <a:r>
              <a:rPr lang="cs-CZ" sz="1600" dirty="0"/>
              <a:t>Nedoslýchavost , </a:t>
            </a:r>
            <a:r>
              <a:rPr lang="cs-CZ" sz="1600" dirty="0" err="1"/>
              <a:t>tinnitus</a:t>
            </a:r>
            <a:r>
              <a:rPr lang="cs-CZ" sz="1600" dirty="0"/>
              <a:t>, závratě</a:t>
            </a:r>
          </a:p>
          <a:p>
            <a:r>
              <a:rPr lang="cs-CZ" sz="2000" b="1" dirty="0"/>
              <a:t>Klinický nález</a:t>
            </a:r>
          </a:p>
          <a:p>
            <a:pPr lvl="1"/>
            <a:r>
              <a:rPr lang="cs-CZ" sz="1600" dirty="0"/>
              <a:t>Normální otoskopický nález </a:t>
            </a:r>
          </a:p>
          <a:p>
            <a:pPr lvl="1"/>
            <a:r>
              <a:rPr lang="cs-CZ" sz="1600" dirty="0"/>
              <a:t>Percepční nedoslýchavost , </a:t>
            </a:r>
            <a:r>
              <a:rPr lang="cs-CZ" sz="1600" dirty="0" err="1"/>
              <a:t>tinnitus</a:t>
            </a:r>
            <a:endParaRPr lang="cs-CZ" sz="1600" dirty="0"/>
          </a:p>
          <a:p>
            <a:pPr lvl="1"/>
            <a:r>
              <a:rPr lang="cs-CZ" sz="1600" dirty="0"/>
              <a:t>Periferní </a:t>
            </a:r>
            <a:r>
              <a:rPr lang="cs-CZ" sz="1600" dirty="0" err="1"/>
              <a:t>vestbibulární</a:t>
            </a:r>
            <a:r>
              <a:rPr lang="cs-CZ" sz="1600" dirty="0"/>
              <a:t> syndrom</a:t>
            </a:r>
          </a:p>
          <a:p>
            <a:r>
              <a:rPr lang="cs-CZ" sz="2000" b="1" dirty="0"/>
              <a:t>Léčba</a:t>
            </a:r>
          </a:p>
          <a:p>
            <a:pPr lvl="1"/>
            <a:r>
              <a:rPr lang="cs-CZ" sz="1600" dirty="0"/>
              <a:t>kortikoterapie</a:t>
            </a:r>
          </a:p>
          <a:p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2853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E7B8F-0917-4698-A60E-A579B927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dirty="0"/>
            </a:br>
            <a:r>
              <a:rPr lang="cs-CZ" sz="2800" dirty="0"/>
              <a:t>Akustické trauma, </a:t>
            </a:r>
            <a:r>
              <a:rPr lang="cs-CZ" sz="2800" dirty="0" err="1"/>
              <a:t>barotrauma</a:t>
            </a:r>
            <a:endParaRPr lang="cs-CZ" sz="28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D982EF-F461-4069-AD12-D61AF69CC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636207"/>
            <a:ext cx="8882623" cy="4711662"/>
          </a:xfrm>
        </p:spPr>
        <p:txBody>
          <a:bodyPr/>
          <a:lstStyle/>
          <a:p>
            <a:pPr lvl="1"/>
            <a:r>
              <a:rPr lang="cs-CZ" sz="1600" b="1" dirty="0"/>
              <a:t>Patogeneze</a:t>
            </a:r>
          </a:p>
          <a:p>
            <a:pPr lvl="2"/>
            <a:r>
              <a:rPr lang="cs-CZ" sz="1400" dirty="0"/>
              <a:t>při krátkodobá expozice hluku - reverzibilní zvýšení sluchového prahu </a:t>
            </a:r>
          </a:p>
          <a:p>
            <a:pPr lvl="3"/>
            <a:r>
              <a:rPr lang="cs-CZ" sz="1400" dirty="0"/>
              <a:t>Hlasitá hudba, výstřel</a:t>
            </a:r>
          </a:p>
          <a:p>
            <a:pPr lvl="2"/>
            <a:r>
              <a:rPr lang="cs-CZ" sz="1400" dirty="0"/>
              <a:t>trvalá / intenzivní hluková zátěž – trvalé zvýšení sluchového prahu  </a:t>
            </a:r>
          </a:p>
          <a:p>
            <a:pPr lvl="3"/>
            <a:r>
              <a:rPr lang="cs-CZ" sz="1400" dirty="0"/>
              <a:t>poškození vláskových buněk a podpůrných buněk</a:t>
            </a:r>
          </a:p>
          <a:p>
            <a:pPr lvl="3"/>
            <a:r>
              <a:rPr lang="cs-CZ" sz="1400" dirty="0"/>
              <a:t>trhliny </a:t>
            </a:r>
            <a:r>
              <a:rPr lang="cs-CZ" sz="1400" dirty="0" err="1"/>
              <a:t>Reissnerovy</a:t>
            </a:r>
            <a:r>
              <a:rPr lang="cs-CZ" sz="1400" dirty="0"/>
              <a:t> membrány</a:t>
            </a:r>
          </a:p>
          <a:p>
            <a:pPr lvl="3"/>
            <a:r>
              <a:rPr lang="cs-CZ" sz="1400" dirty="0"/>
              <a:t>edém </a:t>
            </a:r>
            <a:r>
              <a:rPr lang="cs-CZ" sz="1400" dirty="0" err="1"/>
              <a:t>stria</a:t>
            </a:r>
            <a:r>
              <a:rPr lang="cs-CZ" sz="1400" dirty="0"/>
              <a:t> </a:t>
            </a:r>
            <a:r>
              <a:rPr lang="cs-CZ" sz="1400" dirty="0" err="1"/>
              <a:t>vascularis</a:t>
            </a:r>
            <a:endParaRPr lang="cs-CZ" sz="1400" dirty="0"/>
          </a:p>
          <a:p>
            <a:pPr lvl="3"/>
            <a:r>
              <a:rPr lang="cs-CZ" sz="1400" dirty="0"/>
              <a:t>vnější vláskové buňky jsou na poškození hlukem citlivější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BA8189-BED6-4BAB-BA5F-22B4A1206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320" y="1350050"/>
            <a:ext cx="4026675" cy="215095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76475AB-76E5-4D2D-8048-33AE81C9385F}"/>
              </a:ext>
            </a:extLst>
          </p:cNvPr>
          <p:cNvSpPr/>
          <p:nvPr/>
        </p:nvSpPr>
        <p:spPr>
          <a:xfrm>
            <a:off x="6728561" y="3710429"/>
            <a:ext cx="17734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www.healthline.com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E99BB7D-A2C5-46C9-8D31-E6B5D58883E5}"/>
              </a:ext>
            </a:extLst>
          </p:cNvPr>
          <p:cNvSpPr txBox="1">
            <a:spLocks/>
          </p:cNvSpPr>
          <p:nvPr/>
        </p:nvSpPr>
        <p:spPr bwMode="auto">
          <a:xfrm>
            <a:off x="179512" y="1350051"/>
            <a:ext cx="4346119" cy="170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err="1">
                <a:solidFill>
                  <a:srgbClr val="FF0000"/>
                </a:solidFill>
              </a:rPr>
              <a:t>Akutrauma</a:t>
            </a:r>
            <a:endParaRPr lang="cs-CZ" sz="2000" dirty="0">
              <a:solidFill>
                <a:srgbClr val="FF0000"/>
              </a:solidFill>
            </a:endParaRPr>
          </a:p>
          <a:p>
            <a:pPr lvl="1"/>
            <a:r>
              <a:rPr lang="cs-CZ" sz="1600" dirty="0"/>
              <a:t>poškození sluchu hlukem</a:t>
            </a:r>
          </a:p>
          <a:p>
            <a:pPr lvl="1"/>
            <a:r>
              <a:rPr lang="cs-CZ" sz="1600" dirty="0"/>
              <a:t>Hluk </a:t>
            </a:r>
          </a:p>
          <a:p>
            <a:pPr lvl="2"/>
            <a:r>
              <a:rPr lang="cs-CZ" sz="1400" dirty="0"/>
              <a:t>každý zvuk, který působí na organizmus škodlivě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1487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2DED7-405F-4A41-AE8B-A62C4A530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dirty="0"/>
            </a:br>
            <a:r>
              <a:rPr lang="cs-CZ" sz="2800" dirty="0"/>
              <a:t>Akustické trauma, </a:t>
            </a:r>
            <a:r>
              <a:rPr lang="cs-CZ" sz="2800" dirty="0" err="1"/>
              <a:t>barotrauma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5995B5-371A-7E49-AB90-0ADB14D38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err="1">
                <a:solidFill>
                  <a:srgbClr val="FF0000"/>
                </a:solidFill>
              </a:rPr>
              <a:t>Akutrauma</a:t>
            </a:r>
            <a:endParaRPr lang="cs-CZ" sz="2000" dirty="0">
              <a:solidFill>
                <a:srgbClr val="FF0000"/>
              </a:solidFill>
            </a:endParaRPr>
          </a:p>
          <a:p>
            <a:pPr lvl="1"/>
            <a:r>
              <a:rPr lang="cs-CZ" sz="1600" b="1" dirty="0"/>
              <a:t>Symptomy</a:t>
            </a:r>
          </a:p>
          <a:p>
            <a:pPr lvl="2"/>
            <a:r>
              <a:rPr lang="cs-CZ" sz="1400" dirty="0"/>
              <a:t>Zalehnutí ucha a </a:t>
            </a:r>
            <a:r>
              <a:rPr lang="cs-CZ" sz="1400" dirty="0" err="1"/>
              <a:t>tinnitus</a:t>
            </a:r>
            <a:endParaRPr lang="cs-CZ" sz="1400" dirty="0"/>
          </a:p>
          <a:p>
            <a:pPr lvl="1"/>
            <a:r>
              <a:rPr lang="cs-CZ" sz="1600" b="1" dirty="0"/>
              <a:t>Klinický nález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Otoskopický nález je normální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Audiometrie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Různé stupně percepční poruchy </a:t>
            </a:r>
          </a:p>
          <a:p>
            <a:pPr marL="1371600" lvl="3" indent="0">
              <a:lnSpc>
                <a:spcPct val="104000"/>
              </a:lnSpc>
              <a:buNone/>
            </a:pPr>
            <a:r>
              <a:rPr lang="cs-CZ" sz="1400" dirty="0"/>
              <a:t>      ve vysokých frekvencích (3-6kHz)</a:t>
            </a:r>
          </a:p>
          <a:p>
            <a:pPr lvl="3">
              <a:lnSpc>
                <a:spcPct val="104000"/>
              </a:lnSpc>
            </a:pPr>
            <a:r>
              <a:rPr lang="cs-CZ" sz="1400" dirty="0" err="1"/>
              <a:t>Tinnitus</a:t>
            </a:r>
            <a:endParaRPr lang="cs-CZ" sz="1400" dirty="0"/>
          </a:p>
          <a:p>
            <a:pPr lvl="1"/>
            <a:r>
              <a:rPr lang="cs-CZ" sz="1600" b="1" dirty="0"/>
              <a:t>Léčba</a:t>
            </a:r>
          </a:p>
          <a:p>
            <a:pPr lvl="2"/>
            <a:r>
              <a:rPr lang="cs-CZ" sz="1400" dirty="0"/>
              <a:t>Kortikoidy , tiché prostředí</a:t>
            </a:r>
          </a:p>
          <a:p>
            <a:pPr lvl="2"/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98A3ED-DDF6-5949-9718-CE7CF7E4D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390" y="1916832"/>
            <a:ext cx="3938900" cy="3456384"/>
          </a:xfrm>
          <a:prstGeom prst="rect">
            <a:avLst/>
          </a:prstGeom>
          <a:noFill/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B0832BD-3FD2-114F-891A-5F73957BFB9C}"/>
              </a:ext>
            </a:extLst>
          </p:cNvPr>
          <p:cNvSpPr/>
          <p:nvPr/>
        </p:nvSpPr>
        <p:spPr>
          <a:xfrm>
            <a:off x="5364088" y="5492551"/>
            <a:ext cx="3590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oboustranná percepční nedoslýchavost ve vysokých frekvencích</a:t>
            </a:r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WALKER, Jennifer Junnila, et al. Audiometry screening and interpretation. American family physician.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03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20B0A-6DBB-42BE-9FE2-EBC52475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2800" dirty="0"/>
              <a:t>Akustické trauma, </a:t>
            </a:r>
            <a:r>
              <a:rPr lang="cs-CZ" sz="2800" dirty="0" err="1"/>
              <a:t>barotrauma</a:t>
            </a:r>
            <a:endParaRPr lang="cs-CZ" sz="28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5C2643-B103-4E2F-B315-BDC153F59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184576"/>
          </a:xfrm>
        </p:spPr>
        <p:txBody>
          <a:bodyPr/>
          <a:lstStyle/>
          <a:p>
            <a:pPr lvl="0"/>
            <a:r>
              <a:rPr lang="cs-CZ" sz="2000" dirty="0" err="1">
                <a:solidFill>
                  <a:srgbClr val="FF0000"/>
                </a:solidFill>
              </a:rPr>
              <a:t>Barotrauma</a:t>
            </a:r>
            <a:endParaRPr lang="cs-CZ" sz="2000" dirty="0">
              <a:solidFill>
                <a:srgbClr val="FF0000"/>
              </a:solidFill>
            </a:endParaRPr>
          </a:p>
          <a:p>
            <a:pPr lvl="1"/>
            <a:r>
              <a:rPr lang="cs-CZ" sz="1600" dirty="0"/>
              <a:t>strukturální poškození bubínku, struktur středního a vnitřního ucha působením tlakových změn</a:t>
            </a:r>
          </a:p>
          <a:p>
            <a:pPr lvl="1"/>
            <a:r>
              <a:rPr lang="cs-CZ" sz="1600" dirty="0"/>
              <a:t>rozsah poškození je různý</a:t>
            </a:r>
          </a:p>
          <a:p>
            <a:pPr lvl="2"/>
            <a:r>
              <a:rPr lang="cs-CZ" sz="1400" dirty="0"/>
              <a:t>ruptura bubínku, poškození řetězce kůstek, poškození vnitřního ucha </a:t>
            </a:r>
          </a:p>
          <a:p>
            <a:pPr lvl="1"/>
            <a:r>
              <a:rPr lang="cs-CZ" sz="1600" b="1" dirty="0"/>
              <a:t>Etiologie</a:t>
            </a:r>
          </a:p>
          <a:p>
            <a:pPr lvl="2"/>
            <a:r>
              <a:rPr lang="cs-CZ" sz="1400" dirty="0"/>
              <a:t>změna tlaku při sestupu letadla </a:t>
            </a:r>
          </a:p>
          <a:p>
            <a:pPr lvl="2"/>
            <a:r>
              <a:rPr lang="cs-CZ" sz="1400" dirty="0"/>
              <a:t>potápění </a:t>
            </a:r>
          </a:p>
          <a:p>
            <a:pPr marL="1371600" lvl="3" indent="0">
              <a:buNone/>
            </a:pPr>
            <a:r>
              <a:rPr lang="cs-CZ" sz="1400" dirty="0"/>
              <a:t>Pozn.: při potápění do hloubky 5m se zvyšuje tlak oproti atmosférickému o 50% tj. 0.5kg/cm2 – při této hodnotě se trhá bubínek, </a:t>
            </a:r>
            <a:r>
              <a:rPr lang="cs-CZ" sz="1400" dirty="0" err="1"/>
              <a:t>potapěči</a:t>
            </a:r>
            <a:r>
              <a:rPr lang="cs-CZ" sz="1400" dirty="0"/>
              <a:t> se musí vynořovat postupně a vyrovnávat tlak </a:t>
            </a:r>
            <a:r>
              <a:rPr lang="cs-CZ" sz="1400" dirty="0" err="1"/>
              <a:t>Valsalvovým</a:t>
            </a:r>
            <a:r>
              <a:rPr lang="cs-CZ" sz="1400" dirty="0"/>
              <a:t> manévrem</a:t>
            </a:r>
          </a:p>
          <a:p>
            <a:pPr lvl="2"/>
            <a:r>
              <a:rPr lang="cs-CZ" sz="1400" dirty="0"/>
              <a:t>facka</a:t>
            </a:r>
          </a:p>
          <a:p>
            <a:pPr lvl="2"/>
            <a:r>
              <a:rPr lang="cs-CZ" sz="1400" dirty="0"/>
              <a:t>skok do vody</a:t>
            </a:r>
          </a:p>
          <a:p>
            <a:pPr lvl="2"/>
            <a:r>
              <a:rPr lang="cs-CZ" sz="1400" dirty="0"/>
              <a:t>výbuch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2149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E1E7D-0194-4143-8E59-141655E73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2800" dirty="0"/>
              <a:t>Akustické trauma, </a:t>
            </a:r>
            <a:r>
              <a:rPr lang="cs-CZ" sz="2800" dirty="0" err="1"/>
              <a:t>barotrauma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B65759-1D1B-684C-9F5E-E2F557F5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544616"/>
          </a:xfrm>
        </p:spPr>
        <p:txBody>
          <a:bodyPr/>
          <a:lstStyle/>
          <a:p>
            <a:r>
              <a:rPr lang="cs-CZ" sz="2000" dirty="0" err="1">
                <a:solidFill>
                  <a:srgbClr val="FF0000"/>
                </a:solidFill>
              </a:rPr>
              <a:t>Barotrauma</a:t>
            </a:r>
            <a:endParaRPr lang="cs-CZ" sz="2000" dirty="0">
              <a:solidFill>
                <a:srgbClr val="FF0000"/>
              </a:solidFill>
            </a:endParaRPr>
          </a:p>
          <a:p>
            <a:pPr lvl="1">
              <a:lnSpc>
                <a:spcPct val="104000"/>
              </a:lnSpc>
            </a:pPr>
            <a:r>
              <a:rPr lang="cs-CZ" sz="1600" b="1" dirty="0"/>
              <a:t>Symptomatologie: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porucha sluchu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závrať</a:t>
            </a:r>
          </a:p>
          <a:p>
            <a:pPr lvl="2">
              <a:lnSpc>
                <a:spcPct val="104000"/>
              </a:lnSpc>
            </a:pPr>
            <a:r>
              <a:rPr lang="cs-CZ" sz="1400" dirty="0" err="1"/>
              <a:t>tinnitus</a:t>
            </a:r>
            <a:endParaRPr lang="cs-CZ" sz="1400" dirty="0"/>
          </a:p>
          <a:p>
            <a:pPr lvl="2">
              <a:lnSpc>
                <a:spcPct val="104000"/>
              </a:lnSpc>
            </a:pPr>
            <a:r>
              <a:rPr lang="cs-CZ" sz="1400" dirty="0"/>
              <a:t>bolest ucha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výtok z ucha 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Diagnostika: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otoskopie: 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různý stupeň poškození - </a:t>
            </a:r>
            <a:r>
              <a:rPr lang="cs-CZ" sz="1400" dirty="0">
                <a:solidFill>
                  <a:srgbClr val="595959"/>
                </a:solidFill>
              </a:rPr>
              <a:t>zarudnutí bubínku, perforace, výtok,..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audiometrie: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převodní nebo percepční nedoslýchavost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Léčba: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Chirurgická  v oblasti středního ucha 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poranění středoušních kůstek, bubínku)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Konzervativní v oblasti vnitřního ucha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Kortikoidy, tiché prostředí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Hedvábná </a:t>
            </a:r>
            <a:r>
              <a:rPr lang="cs-CZ" sz="1400" dirty="0" err="1"/>
              <a:t>protézka</a:t>
            </a:r>
            <a:r>
              <a:rPr lang="cs-CZ" sz="1400" dirty="0"/>
              <a:t> při izolovaném poranění bubínku („</a:t>
            </a:r>
            <a:r>
              <a:rPr lang="cs-CZ" sz="1400" dirty="0" err="1"/>
              <a:t>protézkový</a:t>
            </a:r>
            <a:r>
              <a:rPr lang="cs-CZ" sz="1400" dirty="0"/>
              <a:t> test“)</a:t>
            </a:r>
          </a:p>
          <a:p>
            <a:pPr lvl="1"/>
            <a:endParaRPr lang="cs-CZ" sz="1600" dirty="0">
              <a:solidFill>
                <a:srgbClr val="FF0000"/>
              </a:solidFill>
            </a:endParaRPr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116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84F684-BFBA-4263-9CE7-303F4DEB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2800" dirty="0"/>
              <a:t>Nedoslýchavost z přetížení hlukem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F026A-6CF6-4E1D-8DAF-C2E561966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11" y="1268760"/>
            <a:ext cx="8496944" cy="5256584"/>
          </a:xfrm>
        </p:spPr>
        <p:txBody>
          <a:bodyPr/>
          <a:lstStyle/>
          <a:p>
            <a:r>
              <a:rPr lang="cs-CZ" sz="2000" b="1" dirty="0"/>
              <a:t>Akutní expozice hluku </a:t>
            </a:r>
            <a:endParaRPr lang="cs-CZ" sz="2000" dirty="0"/>
          </a:p>
          <a:p>
            <a:pPr lvl="1"/>
            <a:r>
              <a:rPr lang="cs-CZ" sz="1600" dirty="0" err="1"/>
              <a:t>Akutrauma</a:t>
            </a:r>
            <a:r>
              <a:rPr lang="cs-CZ" sz="1600" dirty="0"/>
              <a:t> </a:t>
            </a:r>
          </a:p>
          <a:p>
            <a:pPr lvl="1"/>
            <a:r>
              <a:rPr lang="cs-CZ" sz="1600" dirty="0" err="1"/>
              <a:t>Barotrauma</a:t>
            </a:r>
            <a:endParaRPr lang="cs-CZ" sz="1600" dirty="0"/>
          </a:p>
          <a:p>
            <a:r>
              <a:rPr lang="cs-CZ" sz="2000" b="1" dirty="0"/>
              <a:t>Chronická expozice hluku</a:t>
            </a:r>
          </a:p>
          <a:p>
            <a:pPr lvl="1"/>
            <a:r>
              <a:rPr lang="cs-CZ" sz="1600" dirty="0"/>
              <a:t>Vznik po dlouhotrvající expozici nadměrným hladinám hluku nad 90dB </a:t>
            </a:r>
          </a:p>
          <a:p>
            <a:pPr lvl="1"/>
            <a:r>
              <a:rPr lang="cs-CZ" sz="1600" dirty="0"/>
              <a:t>často v pracovním prostředí</a:t>
            </a:r>
          </a:p>
          <a:p>
            <a:pPr lvl="1"/>
            <a:endParaRPr lang="cs-CZ" sz="1800" b="1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51F651-D1F0-4CD5-9D56-75E7310A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539" y="3595162"/>
            <a:ext cx="4281709" cy="283559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739EED0-6524-44F7-A963-FD43FD43A38C}"/>
              </a:ext>
            </a:extLst>
          </p:cNvPr>
          <p:cNvSpPr/>
          <p:nvPr/>
        </p:nvSpPr>
        <p:spPr>
          <a:xfrm>
            <a:off x="2519121" y="6485294"/>
            <a:ext cx="18774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pbr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www.cooperator.com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09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84F684-BFBA-4263-9CE7-303F4DEB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2800" dirty="0"/>
              <a:t>Nedoslýchavost z přetížení hlukem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F026A-6CF6-4E1D-8DAF-C2E561966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11" y="1412776"/>
            <a:ext cx="8496944" cy="5112568"/>
          </a:xfrm>
        </p:spPr>
        <p:txBody>
          <a:bodyPr/>
          <a:lstStyle/>
          <a:p>
            <a:r>
              <a:rPr lang="cs-CZ" sz="2000" b="1" dirty="0"/>
              <a:t>Jak reaguje lidské ucho na hluk? 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zpočátku reverzibilní </a:t>
            </a:r>
            <a:r>
              <a:rPr lang="cs-CZ" sz="1600" dirty="0"/>
              <a:t>posun sluchového prahu</a:t>
            </a:r>
          </a:p>
          <a:p>
            <a:pPr lvl="1"/>
            <a:r>
              <a:rPr lang="cs-CZ" sz="1600" dirty="0"/>
              <a:t>po několikaleté expozici </a:t>
            </a:r>
            <a:r>
              <a:rPr lang="cs-CZ" sz="1600" dirty="0">
                <a:solidFill>
                  <a:srgbClr val="FF0000"/>
                </a:solidFill>
              </a:rPr>
              <a:t>ireverzibilní poškození </a:t>
            </a:r>
            <a:r>
              <a:rPr lang="cs-CZ" sz="1600" dirty="0"/>
              <a:t>vláskových buněk</a:t>
            </a:r>
          </a:p>
          <a:p>
            <a:pPr lvl="2"/>
            <a:r>
              <a:rPr lang="cs-CZ" sz="1400" dirty="0"/>
              <a:t>nejcitlivější je </a:t>
            </a:r>
            <a:r>
              <a:rPr lang="cs-CZ" sz="1400" dirty="0">
                <a:solidFill>
                  <a:srgbClr val="FF0000"/>
                </a:solidFill>
              </a:rPr>
              <a:t>fr. 4kHz </a:t>
            </a:r>
            <a:r>
              <a:rPr lang="cs-CZ" sz="1400" dirty="0"/>
              <a:t>(postiženo nejdříve)</a:t>
            </a:r>
          </a:p>
          <a:p>
            <a:pPr lvl="2"/>
            <a:r>
              <a:rPr lang="cs-CZ" sz="1400" dirty="0"/>
              <a:t>postižený vadu nemusí vnímat</a:t>
            </a:r>
          </a:p>
          <a:p>
            <a:pPr lvl="2"/>
            <a:r>
              <a:rPr lang="cs-CZ" sz="1400" dirty="0"/>
              <a:t>postupně prohlubování sluchové ztráty na </a:t>
            </a:r>
            <a:r>
              <a:rPr lang="cs-CZ" sz="1400" dirty="0">
                <a:solidFill>
                  <a:srgbClr val="FF0000"/>
                </a:solidFill>
              </a:rPr>
              <a:t>sousední frekvence</a:t>
            </a:r>
          </a:p>
          <a:p>
            <a:pPr lvl="2"/>
            <a:r>
              <a:rPr lang="cs-CZ" sz="1400" dirty="0"/>
              <a:t>porucha symetrická (pokud není výrazněji exponováno jedno ucho)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tinnitus</a:t>
            </a:r>
            <a:endParaRPr lang="cs-CZ" sz="14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při vyřazení z hlučného prostředí se ztráta sluchu dále nezhoršuje</a:t>
            </a:r>
          </a:p>
          <a:p>
            <a:pPr lvl="1"/>
            <a:endParaRPr lang="cs-CZ" sz="18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5323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92044-A886-41CE-9A1D-61BD96E2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dirty="0"/>
            </a:br>
            <a:r>
              <a:rPr lang="cs-CZ" sz="2800" dirty="0"/>
              <a:t>Nedoslýchavost z přetížení hlukem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0364CB-FBE9-4D64-9859-682639BF7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Chronická expozice hluku </a:t>
            </a:r>
          </a:p>
          <a:p>
            <a:pPr lvl="1"/>
            <a:r>
              <a:rPr lang="cs-CZ" sz="1600" b="1" dirty="0"/>
              <a:t>Symptomatologie</a:t>
            </a:r>
          </a:p>
          <a:p>
            <a:pPr lvl="2"/>
            <a:r>
              <a:rPr lang="cs-CZ" sz="1400" dirty="0"/>
              <a:t>Postupně progredující porucha sluchu a </a:t>
            </a:r>
            <a:r>
              <a:rPr lang="cs-CZ" sz="1400" dirty="0" err="1"/>
              <a:t>tinnitus</a:t>
            </a:r>
            <a:endParaRPr lang="cs-CZ" sz="1400" dirty="0"/>
          </a:p>
          <a:p>
            <a:pPr lvl="1"/>
            <a:r>
              <a:rPr lang="cs-CZ" sz="1600" b="1" dirty="0"/>
              <a:t>Diagnostika</a:t>
            </a:r>
          </a:p>
          <a:p>
            <a:pPr lvl="2"/>
            <a:r>
              <a:rPr lang="cs-CZ" sz="1400" dirty="0"/>
              <a:t>Anamnéza	</a:t>
            </a:r>
          </a:p>
          <a:p>
            <a:pPr lvl="3"/>
            <a:r>
              <a:rPr lang="cs-CZ" sz="1400" dirty="0"/>
              <a:t>Hlučné pracovní prostředí</a:t>
            </a:r>
          </a:p>
          <a:p>
            <a:pPr lvl="2"/>
            <a:r>
              <a:rPr lang="cs-CZ" sz="1400" dirty="0"/>
              <a:t>ORL vyšetření </a:t>
            </a:r>
          </a:p>
          <a:p>
            <a:pPr lvl="3"/>
            <a:r>
              <a:rPr lang="cs-CZ" sz="1400" dirty="0"/>
              <a:t>Normální otoskopický nález</a:t>
            </a:r>
          </a:p>
          <a:p>
            <a:pPr lvl="3"/>
            <a:r>
              <a:rPr lang="cs-CZ" sz="1400" dirty="0"/>
              <a:t>Audiometrie</a:t>
            </a:r>
          </a:p>
          <a:p>
            <a:pPr lvl="4"/>
            <a:r>
              <a:rPr lang="cs-CZ" sz="1400" dirty="0"/>
              <a:t>Symetrická percepční </a:t>
            </a:r>
            <a:r>
              <a:rPr lang="cs-CZ" sz="1400" dirty="0" err="1"/>
              <a:t>hypacuze</a:t>
            </a:r>
            <a:r>
              <a:rPr lang="cs-CZ" sz="1400" dirty="0"/>
              <a:t> ve vysokých frekvencích s maximem na. 4kHz</a:t>
            </a:r>
          </a:p>
          <a:p>
            <a:pPr lvl="1"/>
            <a:r>
              <a:rPr lang="cs-CZ" sz="1600" b="1" dirty="0"/>
              <a:t>Diferenciální diagnostika</a:t>
            </a:r>
          </a:p>
          <a:p>
            <a:pPr lvl="2"/>
            <a:r>
              <a:rPr lang="cs-CZ" sz="1400" dirty="0" err="1"/>
              <a:t>presbyakuze</a:t>
            </a:r>
            <a:endParaRPr lang="cs-CZ" sz="1400" dirty="0"/>
          </a:p>
          <a:p>
            <a:pPr lvl="2"/>
            <a:r>
              <a:rPr lang="cs-CZ" sz="1400" dirty="0" err="1"/>
              <a:t>poinfekční</a:t>
            </a:r>
            <a:r>
              <a:rPr lang="cs-CZ" sz="1400" dirty="0"/>
              <a:t> nebo poléková porucha sluchu</a:t>
            </a:r>
          </a:p>
          <a:p>
            <a:pPr lvl="2"/>
            <a:r>
              <a:rPr lang="cs-CZ" sz="1400" dirty="0"/>
              <a:t>nádory </a:t>
            </a:r>
            <a:r>
              <a:rPr lang="cs-CZ" sz="1400" dirty="0" err="1"/>
              <a:t>mostomozečkového</a:t>
            </a:r>
            <a:r>
              <a:rPr lang="cs-CZ" sz="1400" dirty="0"/>
              <a:t> koutu (MMK)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5487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79EC-D0DB-4EB6-B35F-A29DD285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dirty="0"/>
              <a:t>UCHO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FBAE66-DDB4-41ED-A1DB-1477DC97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1484784"/>
            <a:ext cx="4644007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200" b="1" dirty="0">
                <a:solidFill>
                  <a:srgbClr val="FF0000"/>
                </a:solidFill>
              </a:rPr>
              <a:t>16. Percepční porucha sluchu a rovnováhy 	</a:t>
            </a:r>
            <a:r>
              <a:rPr lang="cs-CZ" sz="1200" dirty="0">
                <a:solidFill>
                  <a:srgbClr val="FF0000"/>
                </a:solidFill>
              </a:rPr>
              <a:t>	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</a:t>
            </a:r>
            <a:r>
              <a:rPr lang="cs-CZ" sz="1200" dirty="0" err="1">
                <a:solidFill>
                  <a:srgbClr val="FF0000"/>
                </a:solidFill>
              </a:rPr>
              <a:t>Morbus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 err="1">
                <a:solidFill>
                  <a:srgbClr val="FF0000"/>
                </a:solidFill>
              </a:rPr>
              <a:t>Ménièri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infekční poruchy sluchu a rovnováhy </a:t>
            </a: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     (labyrintitis,    </a:t>
            </a:r>
            <a:r>
              <a:rPr lang="cs-CZ" sz="1200" dirty="0" err="1">
                <a:solidFill>
                  <a:srgbClr val="FF0000"/>
                </a:solidFill>
              </a:rPr>
              <a:t>neuronitis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 err="1">
                <a:solidFill>
                  <a:srgbClr val="FF0000"/>
                </a:solidFill>
              </a:rPr>
              <a:t>vestibularis</a:t>
            </a:r>
            <a:r>
              <a:rPr lang="cs-CZ" sz="1200" dirty="0">
                <a:solidFill>
                  <a:srgbClr val="FF0000"/>
                </a:solidFill>
              </a:rPr>
              <a:t>, Herpes </a:t>
            </a:r>
            <a:r>
              <a:rPr lang="cs-CZ" sz="1200" dirty="0" err="1">
                <a:solidFill>
                  <a:srgbClr val="FF0000"/>
                </a:solidFill>
              </a:rPr>
              <a:t>zoster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 err="1">
                <a:solidFill>
                  <a:srgbClr val="FF0000"/>
                </a:solidFill>
              </a:rPr>
              <a:t>oticus</a:t>
            </a:r>
            <a:r>
              <a:rPr lang="cs-CZ" sz="1200" dirty="0">
                <a:solidFill>
                  <a:srgbClr val="FF0000"/>
                </a:solidFill>
              </a:rPr>
              <a:t>)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toxické poruchy </a:t>
            </a:r>
            <a:r>
              <a:rPr lang="cs-CZ" sz="1200" dirty="0" err="1">
                <a:solidFill>
                  <a:srgbClr val="FF0000"/>
                </a:solidFill>
              </a:rPr>
              <a:t>kochleovestibul</a:t>
            </a:r>
            <a:r>
              <a:rPr lang="cs-CZ" sz="1200" dirty="0">
                <a:solidFill>
                  <a:srgbClr val="FF0000"/>
                </a:solidFill>
              </a:rPr>
              <a:t>. systému (</a:t>
            </a:r>
            <a:r>
              <a:rPr lang="cs-CZ" sz="1200" dirty="0" err="1">
                <a:solidFill>
                  <a:srgbClr val="FF0000"/>
                </a:solidFill>
              </a:rPr>
              <a:t>ototoxicita</a:t>
            </a:r>
            <a:r>
              <a:rPr lang="cs-CZ" sz="1200" dirty="0">
                <a:solidFill>
                  <a:srgbClr val="FF0000"/>
                </a:solidFill>
              </a:rPr>
              <a:t>)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r>
              <a:rPr lang="cs-CZ" sz="1200" dirty="0">
                <a:solidFill>
                  <a:srgbClr val="FF0000"/>
                </a:solidFill>
              </a:rPr>
              <a:t>idiopatická SSNHL</a:t>
            </a:r>
          </a:p>
          <a:p>
            <a:pPr lvl="1">
              <a:buFontTx/>
              <a:buChar char="-"/>
            </a:pPr>
            <a:endParaRPr lang="cs-CZ" sz="1200" b="1" i="1" dirty="0"/>
          </a:p>
          <a:p>
            <a:pPr marL="0" lvl="0" indent="0">
              <a:buNone/>
            </a:pPr>
            <a:r>
              <a:rPr lang="cs-CZ" sz="1200" b="1" dirty="0"/>
              <a:t>17. Rehabilitace sluchu 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sluchadly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implantáty pro přímé kostní vedení 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kochleární implantace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b="1" dirty="0"/>
              <a:t>	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4C6A0F0-6A84-4A94-B0C4-28F3A61765F7}"/>
              </a:ext>
            </a:extLst>
          </p:cNvPr>
          <p:cNvSpPr txBox="1">
            <a:spLocks/>
          </p:cNvSpPr>
          <p:nvPr/>
        </p:nvSpPr>
        <p:spPr bwMode="auto">
          <a:xfrm>
            <a:off x="428258" y="1484784"/>
            <a:ext cx="407173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7. Nádory ucha			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benigní a maligní nádory zevního ucha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nádory středouší (</a:t>
            </a:r>
            <a:r>
              <a:rPr lang="cs-CZ" sz="1200" dirty="0" err="1"/>
              <a:t>tympanojugulární</a:t>
            </a:r>
            <a:r>
              <a:rPr lang="cs-CZ" sz="1200" dirty="0"/>
              <a:t> </a:t>
            </a:r>
            <a:r>
              <a:rPr lang="cs-CZ" sz="1200" dirty="0" err="1"/>
              <a:t>paragangliom</a:t>
            </a:r>
            <a:r>
              <a:rPr lang="cs-CZ" sz="1200" dirty="0"/>
              <a:t>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</a:t>
            </a:r>
            <a:r>
              <a:rPr lang="cs-CZ" sz="1200" dirty="0" err="1"/>
              <a:t>Neurinom</a:t>
            </a:r>
            <a:r>
              <a:rPr lang="cs-CZ" sz="1200" dirty="0"/>
              <a:t> nervi </a:t>
            </a:r>
            <a:r>
              <a:rPr lang="cs-CZ" sz="1200" dirty="0" err="1"/>
              <a:t>statoacustici</a:t>
            </a:r>
            <a:r>
              <a:rPr lang="cs-CZ" sz="1200" dirty="0"/>
              <a:t> </a:t>
            </a:r>
          </a:p>
          <a:p>
            <a:pPr lvl="1">
              <a:lnSpc>
                <a:spcPct val="100000"/>
              </a:lnSpc>
              <a:buFont typeface="+mj-lt"/>
              <a:buAutoNum type="alphaLcPeriod"/>
            </a:pPr>
            <a:endParaRPr lang="cs-CZ" sz="1200" dirty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13. Sanační a rekonstrukční  operace prováděné při chronickém zánětu středoušním a jeho následcích</a:t>
            </a:r>
            <a:r>
              <a:rPr lang="cs-CZ" dirty="0"/>
              <a:t>	</a:t>
            </a:r>
            <a:r>
              <a:rPr lang="cs-CZ" sz="1200" b="1" dirty="0"/>
              <a:t>		</a:t>
            </a:r>
            <a:endParaRPr lang="cs-CZ" sz="1200" b="1" i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15. Traumatologie středního a vnitřního ucha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přímé poranění bubínku a středouší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fraktury spánkové kosti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kontuze labyrintu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akustické trauma, </a:t>
            </a:r>
            <a:r>
              <a:rPr lang="cs-CZ" sz="1200" dirty="0" err="1"/>
              <a:t>barotrauma</a:t>
            </a:r>
            <a:endParaRPr lang="cs-CZ" sz="1200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nedoslýchavost z přetížení hlukem </a:t>
            </a:r>
            <a:endParaRPr lang="cs-CZ" sz="1200" b="1" i="1" dirty="0"/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lvl="1">
              <a:buFont typeface="+mj-lt"/>
              <a:buAutoNum type="alphaLcPeriod"/>
            </a:pPr>
            <a:endParaRPr lang="cs-CZ" sz="1200" dirty="0"/>
          </a:p>
          <a:p>
            <a:pPr lvl="1">
              <a:buFont typeface="+mj-lt"/>
              <a:buAutoNum type="alphaLcPeriod"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11163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BB43C-4E5A-4271-9DD8-19A731F2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2800" dirty="0"/>
            </a:br>
            <a:r>
              <a:rPr lang="cs-CZ" sz="2400" dirty="0"/>
              <a:t>Benigní a maligní nádory zevního ucha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BA72BD-8D6A-4523-ABF8-50DD55E55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1412776"/>
            <a:ext cx="8496944" cy="5400600"/>
          </a:xfrm>
        </p:spPr>
        <p:txBody>
          <a:bodyPr/>
          <a:lstStyle/>
          <a:p>
            <a:pPr marL="457200" lvl="1" indent="0">
              <a:buNone/>
            </a:pPr>
            <a:endParaRPr lang="cs-CZ" sz="1800" dirty="0"/>
          </a:p>
          <a:p>
            <a:pPr lvl="1"/>
            <a:endParaRPr lang="cs-CZ" sz="1400" dirty="0"/>
          </a:p>
        </p:txBody>
      </p:sp>
      <p:sp>
        <p:nvSpPr>
          <p:cNvPr id="4" name="AutoShape 2" descr="Infected sebaceous cyst - Stock Image - M130/0996 - Science Photo ...">
            <a:extLst>
              <a:ext uri="{FF2B5EF4-FFF2-40B4-BE49-F238E27FC236}">
                <a16:creationId xmlns:a16="http://schemas.microsoft.com/office/drawing/2014/main" id="{4A2616F0-B4BF-49F8-B7E6-AE12F13DC9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296C1A1-C4F3-9A4A-B22C-98D18B76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" y="1890537"/>
            <a:ext cx="2676600" cy="33817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35A7A94-72E1-DB4F-B2B9-56AFB1A6D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01"/>
          <a:stretch/>
        </p:blipFill>
        <p:spPr>
          <a:xfrm>
            <a:off x="3181954" y="1732403"/>
            <a:ext cx="2187292" cy="17911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CD59347-119A-5543-87B2-E89E9DDFA5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46"/>
          <a:stretch/>
        </p:blipFill>
        <p:spPr>
          <a:xfrm>
            <a:off x="3191417" y="3616668"/>
            <a:ext cx="2187292" cy="243314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0037665-4264-FF46-B818-6011E8DE1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653" y="2342793"/>
            <a:ext cx="3361955" cy="2878176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91AD3F88-A7CF-6448-AC0B-0EDE89991224}"/>
              </a:ext>
            </a:extLst>
          </p:cNvPr>
          <p:cNvSpPr/>
          <p:nvPr/>
        </p:nvSpPr>
        <p:spPr>
          <a:xfrm>
            <a:off x="167208" y="619333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1 –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cornu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cutaneum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obr.2,3 – aterom, 4 –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exostozy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zvukovodu 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Usatine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P.,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Color Atlas of Family Medicine, 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www.sciencephoto.com/media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www.entusa.com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1.4.2020, upraveno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06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516B5-F200-4616-AA0C-3069C39B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 err="1"/>
              <a:t>Morbus</a:t>
            </a:r>
            <a:r>
              <a:rPr lang="cs-CZ" sz="3200" dirty="0"/>
              <a:t> </a:t>
            </a:r>
            <a:r>
              <a:rPr lang="cs-CZ" sz="3200" dirty="0" err="1"/>
              <a:t>Ménieri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537C66-691B-4915-B443-5751924B7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1412777"/>
            <a:ext cx="8664897" cy="1249822"/>
          </a:xfrm>
        </p:spPr>
        <p:txBody>
          <a:bodyPr/>
          <a:lstStyle/>
          <a:p>
            <a:pPr lvl="0"/>
            <a:r>
              <a:rPr lang="cs-CZ" sz="2000" b="1" dirty="0"/>
              <a:t>Definice</a:t>
            </a:r>
          </a:p>
          <a:p>
            <a:pPr lvl="1"/>
            <a:r>
              <a:rPr lang="cs-CZ" sz="1600" dirty="0"/>
              <a:t>onemocnění vnitřního ucha charakterizované záchvaty závratí periferního typu, s fluktuující poruchou sluchu, </a:t>
            </a:r>
            <a:r>
              <a:rPr lang="cs-CZ" sz="1600" dirty="0" err="1"/>
              <a:t>tinnitem</a:t>
            </a:r>
            <a:r>
              <a:rPr lang="cs-CZ" sz="1600" dirty="0"/>
              <a:t> a pocitem plnosti v uchu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FF537C66-691B-4915-B443-5751924B731C}"/>
              </a:ext>
            </a:extLst>
          </p:cNvPr>
          <p:cNvSpPr txBox="1">
            <a:spLocks/>
          </p:cNvSpPr>
          <p:nvPr/>
        </p:nvSpPr>
        <p:spPr bwMode="auto">
          <a:xfrm>
            <a:off x="155575" y="2564905"/>
            <a:ext cx="549924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/>
              <a:t>Etiologie</a:t>
            </a:r>
          </a:p>
          <a:p>
            <a:pPr lvl="1"/>
            <a:r>
              <a:rPr lang="cs-CZ" sz="1600" dirty="0"/>
              <a:t>idiopatické onemocnění</a:t>
            </a:r>
          </a:p>
          <a:p>
            <a:pPr lvl="1"/>
            <a:r>
              <a:rPr lang="cs-CZ" sz="1600" dirty="0"/>
              <a:t>Příčinou je endolymfatický hydrops</a:t>
            </a:r>
          </a:p>
          <a:p>
            <a:pPr lvl="2"/>
            <a:r>
              <a:rPr lang="cs-CZ" sz="1600" dirty="0"/>
              <a:t>nerovnováha mezi tvorbou a odtokem endolymfy  </a:t>
            </a:r>
          </a:p>
          <a:p>
            <a:pPr lvl="3"/>
            <a:r>
              <a:rPr lang="cs-CZ" sz="1400" dirty="0"/>
              <a:t>Zvýšená produkce endolymfy</a:t>
            </a:r>
          </a:p>
          <a:p>
            <a:pPr lvl="3"/>
            <a:r>
              <a:rPr lang="cs-CZ" sz="1400" dirty="0"/>
              <a:t>Snížená resorpce endolymfy v </a:t>
            </a:r>
            <a:r>
              <a:rPr lang="cs-CZ" sz="1400" dirty="0" err="1"/>
              <a:t>saccus</a:t>
            </a:r>
            <a:r>
              <a:rPr lang="cs-CZ" sz="1400" dirty="0"/>
              <a:t> </a:t>
            </a:r>
            <a:r>
              <a:rPr lang="cs-CZ" sz="1400" dirty="0" err="1"/>
              <a:t>endolymphaticus</a:t>
            </a:r>
            <a:endParaRPr lang="cs-CZ" sz="1400" dirty="0"/>
          </a:p>
          <a:p>
            <a:pPr lvl="3"/>
            <a:r>
              <a:rPr lang="cs-CZ" sz="1400" dirty="0"/>
              <a:t>narůstání tlaku endolymfy v blanitém labyrintu</a:t>
            </a:r>
          </a:p>
          <a:p>
            <a:pPr lvl="3"/>
            <a:r>
              <a:rPr lang="cs-CZ" sz="1400" dirty="0"/>
              <a:t> ruptura </a:t>
            </a:r>
            <a:r>
              <a:rPr lang="cs-CZ" sz="1400" dirty="0" err="1"/>
              <a:t>Reissnerovy</a:t>
            </a:r>
            <a:r>
              <a:rPr lang="cs-CZ" sz="1400" dirty="0"/>
              <a:t> membrány </a:t>
            </a:r>
          </a:p>
          <a:p>
            <a:pPr lvl="3"/>
            <a:r>
              <a:rPr lang="cs-CZ" sz="1400" dirty="0"/>
              <a:t>Smísení endolymfy s perilymfou</a:t>
            </a:r>
            <a:endParaRPr lang="cs-CZ" sz="1600" dirty="0"/>
          </a:p>
          <a:p>
            <a:endParaRPr lang="cs-CZ" dirty="0"/>
          </a:p>
        </p:txBody>
      </p:sp>
      <p:sp>
        <p:nvSpPr>
          <p:cNvPr id="5" name="AutoShape 2" descr="https://www.health.harvard.edu/media/content/images/cr/205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62598"/>
            <a:ext cx="2757855" cy="365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252558" y="6549138"/>
            <a:ext cx="58565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endolymfatický hydrops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zdroj: www.health.harvard.edu -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menieres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disease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-a-to-z </a:t>
            </a:r>
          </a:p>
        </p:txBody>
      </p:sp>
    </p:spTree>
    <p:extLst>
      <p:ext uri="{BB962C8B-B14F-4D97-AF65-F5344CB8AC3E}">
        <p14:creationId xmlns:p14="http://schemas.microsoft.com/office/powerpoint/2010/main" val="3448484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36201-B460-486A-B8AE-8980CB79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 err="1"/>
              <a:t>Morbus</a:t>
            </a:r>
            <a:r>
              <a:rPr lang="cs-CZ" sz="3200" dirty="0"/>
              <a:t> </a:t>
            </a:r>
            <a:r>
              <a:rPr lang="cs-CZ" sz="3200" dirty="0" err="1"/>
              <a:t>Ménieri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DD91C1-4AC7-4A2B-840B-0A76BBAE2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4"/>
            <a:ext cx="5745108" cy="5483238"/>
          </a:xfrm>
        </p:spPr>
        <p:txBody>
          <a:bodyPr/>
          <a:lstStyle/>
          <a:p>
            <a:r>
              <a:rPr lang="cs-CZ" sz="2000" b="1" dirty="0"/>
              <a:t>Symptomatologie</a:t>
            </a:r>
          </a:p>
          <a:p>
            <a:pPr lvl="1"/>
            <a:r>
              <a:rPr lang="cs-CZ" sz="1600" dirty="0"/>
              <a:t>V úvodu pocit plnosti v uchu, </a:t>
            </a:r>
            <a:r>
              <a:rPr lang="cs-CZ" sz="1600" dirty="0" err="1"/>
              <a:t>nauzea,zvracení</a:t>
            </a:r>
            <a:endParaRPr lang="cs-CZ" sz="1600" dirty="0"/>
          </a:p>
          <a:p>
            <a:pPr lvl="1"/>
            <a:r>
              <a:rPr lang="cs-CZ" sz="1600" dirty="0"/>
              <a:t>závrať - trvá minuty až hodiny (nejdéle 24h)</a:t>
            </a:r>
          </a:p>
          <a:p>
            <a:pPr lvl="1"/>
            <a:r>
              <a:rPr lang="cs-CZ" sz="1600" dirty="0"/>
              <a:t>zhoršení sluchu</a:t>
            </a:r>
          </a:p>
          <a:p>
            <a:pPr lvl="1"/>
            <a:r>
              <a:rPr lang="cs-CZ" sz="1600" dirty="0" err="1"/>
              <a:t>tinnitus</a:t>
            </a:r>
            <a:endParaRPr lang="cs-CZ" sz="1600" dirty="0"/>
          </a:p>
          <a:p>
            <a:pPr lvl="0"/>
            <a:r>
              <a:rPr lang="cs-CZ" sz="2000" b="1" dirty="0"/>
              <a:t>Klinický obraz </a:t>
            </a:r>
          </a:p>
          <a:p>
            <a:pPr lvl="1"/>
            <a:r>
              <a:rPr lang="cs-CZ" sz="1600" dirty="0"/>
              <a:t>obraz periferního vestibulárního syndromu </a:t>
            </a:r>
          </a:p>
          <a:p>
            <a:pPr lvl="1"/>
            <a:r>
              <a:rPr lang="cs-CZ" sz="1600" dirty="0"/>
              <a:t>percepční porucha sluchu – tzv. </a:t>
            </a:r>
            <a:r>
              <a:rPr lang="cs-CZ" sz="1600" dirty="0" err="1"/>
              <a:t>hydropická</a:t>
            </a:r>
            <a:r>
              <a:rPr lang="cs-CZ" sz="1600" dirty="0"/>
              <a:t> křivka s poklesem v hlubokých frekvencích </a:t>
            </a:r>
          </a:p>
          <a:p>
            <a:pPr lvl="2"/>
            <a:r>
              <a:rPr lang="cs-CZ" sz="1400" dirty="0"/>
              <a:t>(</a:t>
            </a:r>
            <a:r>
              <a:rPr lang="cs-CZ" sz="1400" dirty="0" err="1"/>
              <a:t>apikochleární</a:t>
            </a:r>
            <a:r>
              <a:rPr lang="cs-CZ" sz="1400" dirty="0"/>
              <a:t> percepční nedoslýchavost)</a:t>
            </a:r>
          </a:p>
          <a:p>
            <a:pPr lvl="0"/>
            <a:r>
              <a:rPr lang="cs-CZ" sz="2000" b="1" dirty="0"/>
              <a:t>Léčba</a:t>
            </a:r>
          </a:p>
          <a:p>
            <a:pPr lvl="1"/>
            <a:r>
              <a:rPr lang="cs-CZ" sz="1600" dirty="0"/>
              <a:t>Kortikosteroidy ( v akutní fázi)</a:t>
            </a:r>
          </a:p>
          <a:p>
            <a:pPr lvl="1"/>
            <a:r>
              <a:rPr lang="cs-CZ" sz="1600" dirty="0" err="1"/>
              <a:t>Betahistin</a:t>
            </a:r>
            <a:endParaRPr lang="cs-CZ" sz="1600" dirty="0"/>
          </a:p>
          <a:p>
            <a:pPr lvl="1"/>
            <a:r>
              <a:rPr lang="cs-CZ" sz="1600" dirty="0"/>
              <a:t>u úporných závratí </a:t>
            </a:r>
            <a:r>
              <a:rPr lang="cs-CZ" sz="1600" dirty="0" err="1"/>
              <a:t>nereagujích</a:t>
            </a:r>
            <a:r>
              <a:rPr lang="cs-CZ" sz="1600" dirty="0"/>
              <a:t> na jinou léčbu:</a:t>
            </a:r>
          </a:p>
          <a:p>
            <a:pPr lvl="2"/>
            <a:r>
              <a:rPr lang="cs-CZ" sz="1400" dirty="0"/>
              <a:t>chemická </a:t>
            </a:r>
            <a:r>
              <a:rPr lang="cs-CZ" sz="1400" dirty="0" err="1"/>
              <a:t>labyrintektomie</a:t>
            </a:r>
            <a:r>
              <a:rPr lang="cs-CZ" sz="1400" dirty="0"/>
              <a:t> (gentamycin)</a:t>
            </a:r>
          </a:p>
          <a:p>
            <a:pPr lvl="2"/>
            <a:r>
              <a:rPr lang="cs-CZ" sz="1400" dirty="0"/>
              <a:t>chirurgická dekomprese endolymfatického saku</a:t>
            </a:r>
          </a:p>
        </p:txBody>
      </p:sp>
      <p:sp>
        <p:nvSpPr>
          <p:cNvPr id="4" name="AutoShape 2" descr="Inner ear :: Meniere's Disease :: 5_6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976" y="2594222"/>
            <a:ext cx="3281304" cy="326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996628" y="5877272"/>
            <a:ext cx="25922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hydropická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křivka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www.innerear.hawkelibrary.com</a:t>
            </a:r>
          </a:p>
        </p:txBody>
      </p:sp>
    </p:spTree>
    <p:extLst>
      <p:ext uri="{BB962C8B-B14F-4D97-AF65-F5344CB8AC3E}">
        <p14:creationId xmlns:p14="http://schemas.microsoft.com/office/powerpoint/2010/main" val="2672999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596335-C1C3-4723-A959-62120B65F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Labyrintitida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A6D500-0D82-4E1D-A116-D1C0AB63B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Definice</a:t>
            </a:r>
          </a:p>
          <a:p>
            <a:pPr lvl="1"/>
            <a:r>
              <a:rPr lang="cs-CZ" sz="1800" dirty="0"/>
              <a:t>zánět vnitřního ucha</a:t>
            </a:r>
          </a:p>
          <a:p>
            <a:r>
              <a:rPr lang="cs-CZ" sz="2000" b="1" dirty="0"/>
              <a:t>Dělení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Akutní – difuzní </a:t>
            </a:r>
            <a:r>
              <a:rPr lang="cs-CZ" sz="1600" dirty="0"/>
              <a:t>(labyrintitis </a:t>
            </a:r>
            <a:r>
              <a:rPr lang="cs-CZ" sz="1600" dirty="0" err="1"/>
              <a:t>difusa</a:t>
            </a:r>
            <a:r>
              <a:rPr lang="cs-CZ" sz="1600" dirty="0"/>
              <a:t>)</a:t>
            </a:r>
          </a:p>
          <a:p>
            <a:pPr lvl="2"/>
            <a:r>
              <a:rPr lang="cs-CZ" sz="1600" dirty="0"/>
              <a:t>Serosní (labyrintitis </a:t>
            </a:r>
            <a:r>
              <a:rPr lang="cs-CZ" sz="1600" dirty="0" err="1"/>
              <a:t>serosa</a:t>
            </a:r>
            <a:r>
              <a:rPr lang="cs-CZ" sz="1600" dirty="0"/>
              <a:t>)</a:t>
            </a:r>
          </a:p>
          <a:p>
            <a:pPr lvl="2"/>
            <a:r>
              <a:rPr lang="cs-CZ" sz="1600" dirty="0"/>
              <a:t>Hnisavá (labyrintitis </a:t>
            </a:r>
            <a:r>
              <a:rPr lang="cs-CZ" sz="1600" dirty="0" err="1"/>
              <a:t>purulenta</a:t>
            </a:r>
            <a:r>
              <a:rPr lang="cs-CZ" sz="1600" dirty="0"/>
              <a:t>)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Chronická – ohraničená </a:t>
            </a:r>
            <a:r>
              <a:rPr lang="cs-CZ" sz="1600" dirty="0"/>
              <a:t>(labyrintitis </a:t>
            </a:r>
            <a:r>
              <a:rPr lang="cs-CZ" sz="1600" dirty="0" err="1"/>
              <a:t>circumscripta</a:t>
            </a:r>
            <a:r>
              <a:rPr lang="cs-CZ" sz="1600" dirty="0"/>
              <a:t>) </a:t>
            </a:r>
          </a:p>
          <a:p>
            <a:pPr lvl="2"/>
            <a:r>
              <a:rPr lang="cs-CZ" sz="1600" dirty="0"/>
              <a:t>v souvislosti s OMCH (</a:t>
            </a:r>
            <a:r>
              <a:rPr lang="cs-CZ" sz="1600" dirty="0" err="1"/>
              <a:t>cholesteatom</a:t>
            </a:r>
            <a:r>
              <a:rPr lang="cs-CZ" sz="1600" dirty="0"/>
              <a:t>), např. píštěl labyrintu (laterálního kanálku)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7094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E44B40-C5D4-4306-B7E8-316D0E22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dirty="0"/>
              <a:t>UCHO II</a:t>
            </a:r>
            <a:br>
              <a:rPr lang="cs-CZ" dirty="0"/>
            </a:br>
            <a:r>
              <a:rPr lang="cs-CZ" dirty="0"/>
              <a:t>Labyrintitida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2761F1-7DCF-4077-B802-AEA47078C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640960" cy="5517232"/>
          </a:xfrm>
        </p:spPr>
        <p:txBody>
          <a:bodyPr/>
          <a:lstStyle/>
          <a:p>
            <a:r>
              <a:rPr lang="cs-CZ" sz="2000" b="1" dirty="0"/>
              <a:t>Patogeneze</a:t>
            </a:r>
          </a:p>
          <a:p>
            <a:pPr lvl="1"/>
            <a:r>
              <a:rPr lang="cs-CZ" sz="1600" dirty="0"/>
              <a:t>Viry, bakterie a jejich toxiny</a:t>
            </a:r>
          </a:p>
          <a:p>
            <a:pPr lvl="1"/>
            <a:r>
              <a:rPr lang="cs-CZ" sz="1600" dirty="0"/>
              <a:t>cesty šíření infekce do vnitřního ucha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otogenní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(OMA, OMCH)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meningogenní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(meningitida)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perioperační kontaminace perilymfy </a:t>
            </a:r>
            <a:r>
              <a:rPr lang="cs-CZ" sz="1400" dirty="0"/>
              <a:t>(třmínková chirurgie)</a:t>
            </a:r>
          </a:p>
          <a:p>
            <a:r>
              <a:rPr lang="cs-CZ" sz="2000" b="1" dirty="0"/>
              <a:t>Symptomatologie</a:t>
            </a:r>
          </a:p>
          <a:p>
            <a:pPr lvl="1"/>
            <a:r>
              <a:rPr lang="cs-CZ" sz="1600" dirty="0"/>
              <a:t>Nedoslýchavost - percepční nedoslýchavost </a:t>
            </a:r>
          </a:p>
          <a:p>
            <a:pPr lvl="1"/>
            <a:r>
              <a:rPr lang="cs-CZ" sz="1600" dirty="0"/>
              <a:t>Závratě – obraz periferního vestibulárního syndromu</a:t>
            </a:r>
          </a:p>
          <a:p>
            <a:r>
              <a:rPr lang="cs-CZ" sz="2000" b="1" dirty="0"/>
              <a:t>Léčba</a:t>
            </a:r>
          </a:p>
          <a:p>
            <a:pPr lvl="1"/>
            <a:r>
              <a:rPr lang="cs-CZ" sz="1600" dirty="0"/>
              <a:t>Konzervativní</a:t>
            </a:r>
          </a:p>
          <a:p>
            <a:pPr lvl="2"/>
            <a:r>
              <a:rPr lang="cs-CZ" sz="1400" dirty="0"/>
              <a:t>antibiotika, kortikoidy</a:t>
            </a:r>
          </a:p>
          <a:p>
            <a:pPr lvl="1"/>
            <a:r>
              <a:rPr lang="cs-CZ" sz="1600" dirty="0"/>
              <a:t>Chirurgická</a:t>
            </a:r>
          </a:p>
          <a:p>
            <a:pPr lvl="2"/>
            <a:r>
              <a:rPr lang="cs-CZ" sz="1400" dirty="0"/>
              <a:t>sanace akutního či chronického zánětu středního ucha</a:t>
            </a:r>
          </a:p>
          <a:p>
            <a:pPr lvl="2"/>
            <a:r>
              <a:rPr lang="cs-CZ" sz="1400" dirty="0"/>
              <a:t>vzácně </a:t>
            </a:r>
            <a:r>
              <a:rPr lang="cs-CZ" sz="1400" dirty="0" err="1"/>
              <a:t>labyrintektomie</a:t>
            </a:r>
            <a:endParaRPr lang="cs-CZ" sz="1400" dirty="0"/>
          </a:p>
          <a:p>
            <a:pPr lvl="2">
              <a:buFont typeface="Wingdings" panose="05000000000000000000" pitchFamily="2" charset="2"/>
              <a:buChar char="Ø"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535011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3C068-8547-427D-A51D-CC804942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Vestibulární </a:t>
            </a:r>
            <a:r>
              <a:rPr lang="cs-CZ" sz="3200" dirty="0" err="1"/>
              <a:t>neuronitida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70FAE-C55D-4A0A-9D74-161B1329B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Definice</a:t>
            </a:r>
          </a:p>
          <a:p>
            <a:pPr lvl="1"/>
            <a:r>
              <a:rPr lang="cs-CZ" sz="1600" dirty="0"/>
              <a:t>náhlé izolované jednostranné postižení vestibulární části </a:t>
            </a:r>
            <a:r>
              <a:rPr lang="cs-CZ" sz="1600" dirty="0" err="1"/>
              <a:t>n.VIII</a:t>
            </a:r>
            <a:endParaRPr lang="cs-CZ" sz="1600" dirty="0"/>
          </a:p>
          <a:p>
            <a:r>
              <a:rPr lang="cs-CZ" sz="2000" b="1" dirty="0"/>
              <a:t>Incidence, epidemiologie</a:t>
            </a:r>
          </a:p>
          <a:p>
            <a:pPr lvl="1"/>
            <a:r>
              <a:rPr lang="cs-CZ" sz="1800" dirty="0"/>
              <a:t>2. nejčastější příčina periferního </a:t>
            </a:r>
            <a:r>
              <a:rPr lang="cs-CZ" sz="1800" dirty="0" err="1"/>
              <a:t>vertiga</a:t>
            </a:r>
            <a:r>
              <a:rPr lang="cs-CZ" sz="1800" dirty="0"/>
              <a:t> (po BPPV)</a:t>
            </a:r>
          </a:p>
          <a:p>
            <a:pPr lvl="1"/>
            <a:r>
              <a:rPr lang="cs-CZ" sz="1800" dirty="0"/>
              <a:t>postihuje převážně mladší jedince (30-40 let)</a:t>
            </a:r>
          </a:p>
          <a:p>
            <a:r>
              <a:rPr lang="cs-CZ" sz="2000" b="1" dirty="0"/>
              <a:t>Etiologie</a:t>
            </a:r>
          </a:p>
          <a:p>
            <a:pPr lvl="1"/>
            <a:r>
              <a:rPr lang="cs-CZ" sz="1800" dirty="0"/>
              <a:t>pravděpodobně virová</a:t>
            </a:r>
          </a:p>
          <a:p>
            <a:pPr lvl="2"/>
            <a:r>
              <a:rPr lang="cs-CZ" sz="1400" dirty="0"/>
              <a:t>často vzniká v návaznosti na </a:t>
            </a:r>
            <a:r>
              <a:rPr lang="cs-CZ" sz="1400" dirty="0" err="1"/>
              <a:t>infekt</a:t>
            </a:r>
            <a:r>
              <a:rPr lang="cs-CZ" sz="1400" dirty="0"/>
              <a:t> HCD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62146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8D54E-04B8-441E-BA0B-889434E5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Vestibulární </a:t>
            </a:r>
            <a:r>
              <a:rPr lang="cs-CZ" sz="3200" dirty="0" err="1"/>
              <a:t>neuronitida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690BEA-DCFB-4DF3-82F8-9D93BA296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Klinický obraz</a:t>
            </a:r>
          </a:p>
          <a:p>
            <a:pPr lvl="1"/>
            <a:r>
              <a:rPr lang="cs-CZ" sz="1600" dirty="0"/>
              <a:t>obraz periferního vestibulárního syndromu </a:t>
            </a:r>
          </a:p>
          <a:p>
            <a:pPr lvl="1"/>
            <a:r>
              <a:rPr lang="cs-CZ" sz="1600" dirty="0"/>
              <a:t>Silný vegetativní doprovod (zvracení)</a:t>
            </a:r>
          </a:p>
          <a:p>
            <a:pPr lvl="1"/>
            <a:r>
              <a:rPr lang="cs-CZ" sz="1600" dirty="0"/>
              <a:t>bez poklesu sluchu</a:t>
            </a:r>
          </a:p>
          <a:p>
            <a:r>
              <a:rPr lang="cs-CZ" sz="2000" b="1" dirty="0"/>
              <a:t>Léčba</a:t>
            </a:r>
          </a:p>
          <a:p>
            <a:pPr lvl="1"/>
            <a:r>
              <a:rPr lang="cs-CZ" sz="1600" dirty="0"/>
              <a:t>Antiemetika</a:t>
            </a:r>
          </a:p>
          <a:p>
            <a:pPr lvl="1"/>
            <a:r>
              <a:rPr lang="cs-CZ" sz="1600" dirty="0"/>
              <a:t>kortikosteroidy </a:t>
            </a:r>
          </a:p>
          <a:p>
            <a:pPr lvl="1"/>
            <a:r>
              <a:rPr lang="cs-CZ" sz="1600" dirty="0" err="1"/>
              <a:t>betahistin</a:t>
            </a:r>
            <a:r>
              <a:rPr lang="cs-CZ" sz="1600" dirty="0"/>
              <a:t> </a:t>
            </a:r>
          </a:p>
          <a:p>
            <a:pPr lvl="1"/>
            <a:r>
              <a:rPr lang="cs-CZ" sz="1600" dirty="0"/>
              <a:t>vestibulární rehabilitace co nejdříve po odeznění akutních symptomů (za 3-5 dní) </a:t>
            </a:r>
          </a:p>
          <a:p>
            <a:r>
              <a:rPr lang="cs-CZ" sz="2000" b="1" dirty="0" err="1"/>
              <a:t>Dif</a:t>
            </a:r>
            <a:r>
              <a:rPr lang="cs-CZ" sz="2000" b="1" dirty="0"/>
              <a:t>. Dg</a:t>
            </a:r>
          </a:p>
          <a:p>
            <a:pPr lvl="1"/>
            <a:r>
              <a:rPr lang="cs-CZ" sz="1600" dirty="0"/>
              <a:t>CMP</a:t>
            </a:r>
          </a:p>
          <a:p>
            <a:endParaRPr lang="cs-CZ" sz="1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7940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88599-4E65-4882-BF72-5686BB01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Herpes </a:t>
            </a:r>
            <a:r>
              <a:rPr lang="cs-CZ" sz="3200" dirty="0" err="1"/>
              <a:t>zoster</a:t>
            </a:r>
            <a:r>
              <a:rPr lang="cs-CZ" sz="3200" dirty="0"/>
              <a:t> </a:t>
            </a:r>
            <a:r>
              <a:rPr lang="cs-CZ" sz="3200" dirty="0" err="1"/>
              <a:t>oticus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3C027D-9AD7-4645-9D71-4B4318E89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7"/>
            <a:ext cx="5544616" cy="1944216"/>
          </a:xfrm>
        </p:spPr>
        <p:txBody>
          <a:bodyPr/>
          <a:lstStyle/>
          <a:p>
            <a:r>
              <a:rPr lang="cs-CZ" sz="2000" b="1" dirty="0"/>
              <a:t>Definice</a:t>
            </a:r>
          </a:p>
          <a:p>
            <a:pPr lvl="1"/>
            <a:r>
              <a:rPr lang="cs-CZ" sz="1600" dirty="0"/>
              <a:t>onemocnění způsobené virem </a:t>
            </a:r>
            <a:r>
              <a:rPr lang="cs-CZ" sz="1600" dirty="0" err="1"/>
              <a:t>Varicella-zoster</a:t>
            </a:r>
            <a:endParaRPr lang="cs-CZ" sz="1600" dirty="0"/>
          </a:p>
          <a:p>
            <a:pPr lvl="1"/>
            <a:r>
              <a:rPr lang="cs-CZ" sz="1600" dirty="0"/>
              <a:t>reaktivace latentní formy viru v gangliích senzitivních nervů  - ganglion </a:t>
            </a:r>
            <a:r>
              <a:rPr lang="cs-CZ" sz="1600" dirty="0" err="1"/>
              <a:t>geniculi</a:t>
            </a:r>
            <a:endParaRPr lang="cs-CZ" sz="1600" i="1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1237B248-34FE-445D-BD0D-CCC5C751D800}"/>
              </a:ext>
            </a:extLst>
          </p:cNvPr>
          <p:cNvSpPr txBox="1">
            <a:spLocks/>
          </p:cNvSpPr>
          <p:nvPr/>
        </p:nvSpPr>
        <p:spPr bwMode="auto">
          <a:xfrm>
            <a:off x="357060" y="2996953"/>
            <a:ext cx="525971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/>
              <a:t>Symptomatologie:</a:t>
            </a:r>
          </a:p>
          <a:p>
            <a:pPr lvl="1">
              <a:buFontTx/>
              <a:buChar char="-"/>
            </a:pPr>
            <a:r>
              <a:rPr lang="cs-CZ" sz="1600" b="1" i="1" dirty="0" err="1"/>
              <a:t>Ramsay</a:t>
            </a:r>
            <a:r>
              <a:rPr lang="cs-CZ" sz="1600" b="1" i="1" dirty="0"/>
              <a:t> – </a:t>
            </a:r>
            <a:r>
              <a:rPr lang="cs-CZ" sz="1600" b="1" i="1" dirty="0" err="1"/>
              <a:t>Hunt</a:t>
            </a:r>
            <a:r>
              <a:rPr lang="cs-CZ" sz="1600" b="1" i="1" dirty="0"/>
              <a:t> syndrom:</a:t>
            </a:r>
          </a:p>
          <a:p>
            <a:pPr lvl="2">
              <a:buFontTx/>
              <a:buChar char="-"/>
            </a:pPr>
            <a:r>
              <a:rPr lang="cs-CZ" sz="1400" dirty="0"/>
              <a:t>herpetický výsev na kůži boltce nebo ve zvukovodu</a:t>
            </a:r>
          </a:p>
          <a:p>
            <a:pPr lvl="2">
              <a:buFontTx/>
              <a:buChar char="-"/>
            </a:pPr>
            <a:r>
              <a:rPr lang="cs-CZ" sz="1400" dirty="0"/>
              <a:t>percepční porucha sluchu</a:t>
            </a:r>
          </a:p>
          <a:p>
            <a:pPr lvl="2">
              <a:buFontTx/>
              <a:buChar char="-"/>
            </a:pPr>
            <a:r>
              <a:rPr lang="cs-CZ" sz="1400" dirty="0"/>
              <a:t>porucha rovnováhy (periferní vestibulární syndrom)</a:t>
            </a:r>
          </a:p>
          <a:p>
            <a:pPr lvl="2">
              <a:buFontTx/>
              <a:buChar char="-"/>
            </a:pPr>
            <a:r>
              <a:rPr lang="cs-CZ" sz="1400" dirty="0"/>
              <a:t>obrna lícního nervu</a:t>
            </a:r>
          </a:p>
          <a:p>
            <a:pPr lvl="1">
              <a:buFontTx/>
              <a:buChar char="-"/>
            </a:pPr>
            <a:r>
              <a:rPr lang="cs-CZ" sz="1600" dirty="0"/>
              <a:t>výrazná bolestivost a svědění ucha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AB3ABF-D7D1-48BC-9190-A6C5FE7E4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500" y="1434491"/>
            <a:ext cx="2892168" cy="440970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A0EAFC-DDF5-4358-B4B5-C0476758EA30}"/>
              </a:ext>
            </a:extLst>
          </p:cNvPr>
          <p:cNvSpPr txBox="1"/>
          <p:nvPr/>
        </p:nvSpPr>
        <p:spPr>
          <a:xfrm>
            <a:off x="5724128" y="5989441"/>
            <a:ext cx="339491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Herpes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zoster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oticus</a:t>
            </a:r>
            <a:endParaRPr lang="cs-CZ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Ambler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Z., Periferní paréza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nervus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facialis</a:t>
            </a:r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Interní medicína pro praxi, </a:t>
            </a:r>
            <a:r>
              <a:rPr lang="it-IT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2010; 12(9)</a:t>
            </a:r>
            <a:endParaRPr lang="cs-CZ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30.3.2020</a:t>
            </a:r>
          </a:p>
        </p:txBody>
      </p:sp>
    </p:spTree>
    <p:extLst>
      <p:ext uri="{BB962C8B-B14F-4D97-AF65-F5344CB8AC3E}">
        <p14:creationId xmlns:p14="http://schemas.microsoft.com/office/powerpoint/2010/main" val="841987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88599-4E65-4882-BF72-5686BB01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Herpes </a:t>
            </a:r>
            <a:r>
              <a:rPr lang="cs-CZ" sz="3200" dirty="0" err="1"/>
              <a:t>zoster</a:t>
            </a:r>
            <a:r>
              <a:rPr lang="cs-CZ" sz="3200" dirty="0"/>
              <a:t> </a:t>
            </a:r>
            <a:r>
              <a:rPr lang="cs-CZ" sz="3200" dirty="0" err="1"/>
              <a:t>oticus</a:t>
            </a:r>
            <a:endParaRPr lang="cs-CZ" sz="3200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1237B248-34FE-445D-BD0D-CCC5C751D800}"/>
              </a:ext>
            </a:extLst>
          </p:cNvPr>
          <p:cNvSpPr txBox="1">
            <a:spLocks/>
          </p:cNvSpPr>
          <p:nvPr/>
        </p:nvSpPr>
        <p:spPr bwMode="auto">
          <a:xfrm>
            <a:off x="755576" y="1556793"/>
            <a:ext cx="784887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/>
              <a:t>Léčba</a:t>
            </a:r>
          </a:p>
          <a:p>
            <a:pPr lvl="1">
              <a:buFontTx/>
              <a:buChar char="-"/>
            </a:pPr>
            <a:r>
              <a:rPr lang="cs-CZ" sz="1600" dirty="0"/>
              <a:t>antivirotika – </a:t>
            </a:r>
            <a:r>
              <a:rPr lang="cs-CZ" sz="1600" dirty="0" err="1"/>
              <a:t>acyklovir</a:t>
            </a:r>
            <a:endParaRPr lang="cs-CZ" sz="1600" dirty="0"/>
          </a:p>
          <a:p>
            <a:pPr lvl="1">
              <a:buFontTx/>
              <a:buChar char="-"/>
            </a:pPr>
            <a:r>
              <a:rPr lang="cs-CZ" sz="1600" dirty="0"/>
              <a:t>kortikosteroidy</a:t>
            </a:r>
          </a:p>
          <a:p>
            <a:pPr lvl="1">
              <a:buFontTx/>
              <a:buChar char="-"/>
            </a:pPr>
            <a:r>
              <a:rPr lang="cs-CZ" sz="1600" dirty="0"/>
              <a:t>Analgetika</a:t>
            </a:r>
          </a:p>
          <a:p>
            <a:pPr lvl="1">
              <a:buFontTx/>
              <a:buChar char="-"/>
            </a:pPr>
            <a:r>
              <a:rPr lang="cs-CZ" sz="1600" dirty="0"/>
              <a:t>Vitaminy (skupiny B)</a:t>
            </a:r>
          </a:p>
          <a:p>
            <a:pPr lvl="1">
              <a:buFontTx/>
              <a:buChar char="-"/>
            </a:pPr>
            <a:r>
              <a:rPr lang="cs-CZ" sz="1600" dirty="0"/>
              <a:t>Antihistaminika</a:t>
            </a:r>
          </a:p>
          <a:p>
            <a:r>
              <a:rPr lang="cs-CZ" sz="2000" b="1" dirty="0"/>
              <a:t>Následky </a:t>
            </a:r>
          </a:p>
          <a:p>
            <a:pPr lvl="1"/>
            <a:r>
              <a:rPr lang="cs-CZ" sz="1600" dirty="0"/>
              <a:t>může být trvalá porucha </a:t>
            </a:r>
            <a:r>
              <a:rPr lang="cs-CZ" sz="1600" dirty="0" err="1"/>
              <a:t>vestibulokochleární</a:t>
            </a:r>
            <a:r>
              <a:rPr lang="cs-CZ" sz="1600" dirty="0"/>
              <a:t> funkce i lícního nervu</a:t>
            </a:r>
          </a:p>
          <a:p>
            <a:pPr marL="457200" lvl="1" indent="0">
              <a:buNone/>
            </a:pPr>
            <a:endParaRPr lang="cs-CZ" sz="1600" dirty="0"/>
          </a:p>
          <a:p>
            <a:pPr marL="457200" lvl="1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002488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1C538-EC0D-4D08-9793-438589A6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2800" dirty="0"/>
              <a:t>UCHO II</a:t>
            </a:r>
            <a:br>
              <a:rPr lang="cs-CZ" sz="2800" dirty="0"/>
            </a:br>
            <a:r>
              <a:rPr lang="cs-CZ" sz="2000" dirty="0"/>
              <a:t>Toxické poruchy </a:t>
            </a:r>
            <a:r>
              <a:rPr lang="cs-CZ" sz="2000" dirty="0" err="1"/>
              <a:t>kochleovestibulárního</a:t>
            </a:r>
            <a:r>
              <a:rPr lang="cs-CZ" sz="2000" dirty="0"/>
              <a:t> systému</a:t>
            </a:r>
            <a:endParaRPr lang="cs-CZ" sz="2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EA585E-A53B-4DFD-BEFC-63D9E3000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34240"/>
            <a:ext cx="8784976" cy="5445224"/>
          </a:xfrm>
        </p:spPr>
        <p:txBody>
          <a:bodyPr/>
          <a:lstStyle/>
          <a:p>
            <a:r>
              <a:rPr lang="cs-CZ" sz="2000" dirty="0" err="1">
                <a:solidFill>
                  <a:srgbClr val="FF0000"/>
                </a:solidFill>
              </a:rPr>
              <a:t>Ototoxicita</a:t>
            </a:r>
            <a:endParaRPr lang="cs-CZ" sz="2000" dirty="0">
              <a:solidFill>
                <a:srgbClr val="FF0000"/>
              </a:solidFill>
            </a:endParaRPr>
          </a:p>
          <a:p>
            <a:pPr lvl="1"/>
            <a:r>
              <a:rPr lang="cs-CZ" sz="1600" b="1" dirty="0"/>
              <a:t>Definice</a:t>
            </a:r>
          </a:p>
          <a:p>
            <a:pPr lvl="2"/>
            <a:r>
              <a:rPr lang="cs-CZ" sz="1400" dirty="0"/>
              <a:t>dočasné / trvalé poškození funkce vnitřního ucha chemickou látkou</a:t>
            </a:r>
          </a:p>
          <a:p>
            <a:pPr lvl="1"/>
            <a:r>
              <a:rPr lang="cs-CZ" sz="1600" b="1" dirty="0"/>
              <a:t>Etiologie</a:t>
            </a:r>
          </a:p>
          <a:p>
            <a:pPr lvl="2"/>
            <a:r>
              <a:rPr lang="cs-CZ" sz="1400" dirty="0"/>
              <a:t>zpravidla </a:t>
            </a:r>
            <a:r>
              <a:rPr lang="cs-CZ" sz="1400" dirty="0" err="1"/>
              <a:t>iatrogenní</a:t>
            </a:r>
            <a:endParaRPr lang="cs-CZ" sz="1400" dirty="0"/>
          </a:p>
          <a:p>
            <a:pPr lvl="3"/>
            <a:r>
              <a:rPr lang="cs-CZ" sz="1400" dirty="0"/>
              <a:t>nežádoucí účinek léků</a:t>
            </a:r>
          </a:p>
          <a:p>
            <a:pPr lvl="3"/>
            <a:r>
              <a:rPr lang="cs-CZ" sz="1400" dirty="0"/>
              <a:t> cílená terapie (m. </a:t>
            </a:r>
            <a:r>
              <a:rPr lang="cs-CZ" sz="1400" dirty="0" err="1"/>
              <a:t>Méniére</a:t>
            </a:r>
            <a:r>
              <a:rPr lang="cs-CZ" sz="1400" dirty="0"/>
              <a:t>), účinek závisí na dávce</a:t>
            </a:r>
          </a:p>
          <a:p>
            <a:pPr lvl="1"/>
            <a:r>
              <a:rPr lang="cs-CZ" sz="1600" dirty="0" err="1"/>
              <a:t>ototoxické</a:t>
            </a:r>
            <a:r>
              <a:rPr lang="cs-CZ" sz="1600" dirty="0"/>
              <a:t> látky působí na kochleu nebo na vestibulární ústrojí nebo kombinovaně: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Kochleární </a:t>
            </a:r>
            <a:r>
              <a:rPr lang="cs-CZ" sz="1600" dirty="0"/>
              <a:t>- </a:t>
            </a:r>
            <a:r>
              <a:rPr lang="cs-CZ" sz="1600" dirty="0" err="1"/>
              <a:t>kochleotoxicita</a:t>
            </a:r>
            <a:endParaRPr lang="cs-CZ" sz="1600" dirty="0"/>
          </a:p>
          <a:p>
            <a:pPr lvl="2"/>
            <a:r>
              <a:rPr lang="cs-CZ" sz="1400" dirty="0"/>
              <a:t>kličková diuretika, erytromycin, salicyláty, cis platina, chinin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Vestibulární </a:t>
            </a:r>
            <a:r>
              <a:rPr lang="cs-CZ" sz="1600" dirty="0"/>
              <a:t>- </a:t>
            </a:r>
            <a:r>
              <a:rPr lang="cs-CZ" sz="1600" dirty="0" err="1"/>
              <a:t>vestibulotoxicita</a:t>
            </a:r>
            <a:endParaRPr lang="cs-CZ" sz="1600" dirty="0"/>
          </a:p>
          <a:p>
            <a:pPr lvl="2"/>
            <a:r>
              <a:rPr lang="cs-CZ" sz="1400" dirty="0"/>
              <a:t>aminoglykosidy - streptomycin, gentamycin, </a:t>
            </a:r>
            <a:r>
              <a:rPr lang="cs-CZ" sz="1400" dirty="0" err="1"/>
              <a:t>tobramycin</a:t>
            </a:r>
            <a:endParaRPr lang="cs-CZ" sz="1400" dirty="0"/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Kochleovestibulární</a:t>
            </a:r>
            <a:endParaRPr lang="cs-CZ" sz="16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aminoglykosidy, </a:t>
            </a:r>
            <a:r>
              <a:rPr lang="cs-CZ" sz="1400" dirty="0" err="1"/>
              <a:t>megadávky</a:t>
            </a:r>
            <a:r>
              <a:rPr lang="cs-CZ" sz="1400" dirty="0"/>
              <a:t> PNC, </a:t>
            </a:r>
            <a:r>
              <a:rPr lang="cs-CZ" sz="1400" dirty="0" err="1"/>
              <a:t>cisplatina</a:t>
            </a:r>
            <a:r>
              <a:rPr lang="cs-CZ" sz="1400" dirty="0"/>
              <a:t>, </a:t>
            </a:r>
            <a:r>
              <a:rPr lang="cs-CZ" sz="1400" dirty="0" err="1"/>
              <a:t>taxol</a:t>
            </a:r>
            <a:r>
              <a:rPr lang="cs-CZ" sz="1400" dirty="0"/>
              <a:t>, </a:t>
            </a:r>
            <a:r>
              <a:rPr lang="cs-CZ" sz="1400" dirty="0" err="1"/>
              <a:t>Amiodaron</a:t>
            </a:r>
            <a:r>
              <a:rPr lang="cs-CZ" sz="1400" dirty="0"/>
              <a:t>, nitrofurantoin, alkohol, organofosfáty, těžké kovy</a:t>
            </a:r>
          </a:p>
          <a:p>
            <a:pPr marL="457200" lvl="1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168694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D26B5-57B3-44FC-BAE7-E17F510C1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3200" dirty="0"/>
              <a:t>Idiopatická SSNHL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6286F0-8808-4EEE-87C6-85EA64AFD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472608"/>
          </a:xfrm>
        </p:spPr>
        <p:txBody>
          <a:bodyPr/>
          <a:lstStyle/>
          <a:p>
            <a:r>
              <a:rPr lang="cs-CZ" sz="2000" b="1" dirty="0" err="1"/>
              <a:t>Sudden</a:t>
            </a:r>
            <a:r>
              <a:rPr lang="cs-CZ" sz="2000" b="1" dirty="0"/>
              <a:t> </a:t>
            </a:r>
            <a:r>
              <a:rPr lang="cs-CZ" sz="2000" b="1" dirty="0" err="1"/>
              <a:t>sensorineural</a:t>
            </a:r>
            <a:r>
              <a:rPr lang="cs-CZ" sz="2000" b="1" dirty="0"/>
              <a:t> </a:t>
            </a:r>
            <a:r>
              <a:rPr lang="cs-CZ" sz="2000" b="1" dirty="0" err="1"/>
              <a:t>hearing</a:t>
            </a:r>
            <a:r>
              <a:rPr lang="cs-CZ" sz="2000" b="1" dirty="0"/>
              <a:t> </a:t>
            </a:r>
            <a:r>
              <a:rPr lang="cs-CZ" sz="2000" b="1" dirty="0" err="1"/>
              <a:t>loss</a:t>
            </a:r>
            <a:r>
              <a:rPr lang="cs-CZ" sz="2000" b="1" dirty="0"/>
              <a:t> </a:t>
            </a:r>
          </a:p>
          <a:p>
            <a:pPr lvl="1"/>
            <a:r>
              <a:rPr lang="cs-CZ" sz="1600" b="1" dirty="0"/>
              <a:t>Definice</a:t>
            </a:r>
          </a:p>
          <a:p>
            <a:pPr lvl="2"/>
            <a:r>
              <a:rPr lang="cs-CZ" sz="1400" dirty="0"/>
              <a:t>náhle vzniklá idiopatická percepční ztráta sluchu</a:t>
            </a:r>
          </a:p>
          <a:p>
            <a:pPr lvl="2"/>
            <a:r>
              <a:rPr lang="cs-CZ" sz="1400" dirty="0"/>
              <a:t>pokles o 30dB a více na 3 sousedních frekvencích </a:t>
            </a:r>
          </a:p>
          <a:p>
            <a:pPr lvl="1"/>
            <a:r>
              <a:rPr lang="cs-CZ" sz="1600" b="1" dirty="0"/>
              <a:t>Symptomy</a:t>
            </a:r>
          </a:p>
          <a:p>
            <a:pPr lvl="2"/>
            <a:r>
              <a:rPr lang="cs-CZ" sz="1400" dirty="0"/>
              <a:t>Percepční nedoslýchavost </a:t>
            </a:r>
          </a:p>
          <a:p>
            <a:pPr lvl="3"/>
            <a:r>
              <a:rPr lang="cs-CZ" sz="1400" dirty="0"/>
              <a:t>nejčastěji jednostranná</a:t>
            </a:r>
          </a:p>
          <a:p>
            <a:pPr lvl="2"/>
            <a:r>
              <a:rPr lang="cs-CZ" sz="1400" dirty="0" err="1"/>
              <a:t>tinnitus</a:t>
            </a:r>
            <a:endParaRPr lang="cs-CZ" sz="1400" dirty="0"/>
          </a:p>
          <a:p>
            <a:pPr lvl="2"/>
            <a:r>
              <a:rPr lang="cs-CZ" sz="1400" dirty="0"/>
              <a:t>někdy porucha rovnováhy</a:t>
            </a:r>
          </a:p>
          <a:p>
            <a:pPr lvl="1"/>
            <a:r>
              <a:rPr lang="cs-CZ" sz="1600" b="1" dirty="0"/>
              <a:t>Diagnostika</a:t>
            </a:r>
          </a:p>
          <a:p>
            <a:pPr lvl="2"/>
            <a:r>
              <a:rPr lang="cs-CZ" sz="1400" dirty="0"/>
              <a:t>audiometrie</a:t>
            </a:r>
          </a:p>
          <a:p>
            <a:pPr lvl="1"/>
            <a:r>
              <a:rPr lang="cs-CZ" sz="1600" b="1" dirty="0"/>
              <a:t>Léčba</a:t>
            </a:r>
          </a:p>
          <a:p>
            <a:pPr lvl="2"/>
            <a:r>
              <a:rPr lang="cs-CZ" sz="1400" dirty="0"/>
              <a:t>Kortikosteroidy</a:t>
            </a:r>
          </a:p>
          <a:p>
            <a:pPr lvl="2"/>
            <a:r>
              <a:rPr lang="cs-CZ" sz="1400" dirty="0"/>
              <a:t>Ticho a klidový režim</a:t>
            </a:r>
          </a:p>
          <a:p>
            <a:pPr lvl="2"/>
            <a:r>
              <a:rPr lang="cs-CZ" sz="1400" dirty="0"/>
              <a:t>Hyperbarická komora</a:t>
            </a:r>
          </a:p>
        </p:txBody>
      </p:sp>
    </p:spTree>
    <p:extLst>
      <p:ext uri="{BB962C8B-B14F-4D97-AF65-F5344CB8AC3E}">
        <p14:creationId xmlns:p14="http://schemas.microsoft.com/office/powerpoint/2010/main" val="223995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BB43C-4E5A-4271-9DD8-19A731F2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2400" dirty="0"/>
              <a:t>Benigní a maligní nádory zevního ucha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BA72BD-8D6A-4523-ABF8-50DD55E55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340768"/>
            <a:ext cx="6654547" cy="5517232"/>
          </a:xfrm>
        </p:spPr>
        <p:txBody>
          <a:bodyPr/>
          <a:lstStyle/>
          <a:p>
            <a:r>
              <a:rPr lang="cs-CZ" sz="2000" b="1" dirty="0"/>
              <a:t>Maligní nádory zevní ucha</a:t>
            </a:r>
          </a:p>
          <a:p>
            <a:pPr lvl="2"/>
            <a:r>
              <a:rPr lang="cs-CZ" sz="1600" dirty="0" err="1"/>
              <a:t>Bazocelulární</a:t>
            </a:r>
            <a:r>
              <a:rPr lang="cs-CZ" sz="1600" dirty="0"/>
              <a:t> karcinom (</a:t>
            </a:r>
            <a:r>
              <a:rPr lang="cs-CZ" sz="1600" dirty="0" err="1"/>
              <a:t>bazaliom</a:t>
            </a:r>
            <a:r>
              <a:rPr lang="cs-CZ" sz="1600" dirty="0"/>
              <a:t>) </a:t>
            </a:r>
          </a:p>
          <a:p>
            <a:pPr lvl="2"/>
            <a:r>
              <a:rPr lang="cs-CZ" sz="1600" dirty="0" err="1"/>
              <a:t>Dlaždicobuněčný</a:t>
            </a:r>
            <a:r>
              <a:rPr lang="cs-CZ" sz="1600" dirty="0"/>
              <a:t> karcinom </a:t>
            </a:r>
          </a:p>
          <a:p>
            <a:pPr lvl="2"/>
            <a:r>
              <a:rPr lang="cs-CZ" sz="1600" dirty="0"/>
              <a:t>Maligní melanom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Symptomy</a:t>
            </a:r>
          </a:p>
          <a:p>
            <a:pPr lvl="2"/>
            <a:r>
              <a:rPr lang="cs-CZ" sz="1400" dirty="0"/>
              <a:t>Rychle rostoucí </a:t>
            </a:r>
            <a:r>
              <a:rPr lang="cs-CZ" sz="1400" dirty="0" err="1"/>
              <a:t>exofyt</a:t>
            </a:r>
            <a:r>
              <a:rPr lang="cs-CZ" sz="1400" dirty="0"/>
              <a:t> nebo </a:t>
            </a:r>
            <a:r>
              <a:rPr lang="cs-CZ" sz="1400" dirty="0" err="1"/>
              <a:t>ulcerativní</a:t>
            </a:r>
            <a:r>
              <a:rPr lang="cs-CZ" sz="1400" dirty="0"/>
              <a:t> proces , většinou </a:t>
            </a:r>
            <a:r>
              <a:rPr lang="cs-CZ" sz="1400" dirty="0" err="1"/>
              <a:t>intermitentě</a:t>
            </a:r>
            <a:r>
              <a:rPr lang="cs-CZ" sz="1400" dirty="0"/>
              <a:t> krvácející, s destrukcí chrupavky či spánkové kosti, event. s nedoslýchavostí</a:t>
            </a:r>
          </a:p>
          <a:p>
            <a:pPr lvl="2"/>
            <a:r>
              <a:rPr lang="cs-CZ" sz="1400" dirty="0" err="1"/>
              <a:t>Basaliom</a:t>
            </a:r>
            <a:r>
              <a:rPr lang="cs-CZ" sz="1400" dirty="0"/>
              <a:t> – lokálně destruktivní proces, nemetastazuje</a:t>
            </a:r>
          </a:p>
          <a:p>
            <a:pPr lvl="2"/>
            <a:r>
              <a:rPr lang="cs-CZ" sz="1400" dirty="0" err="1"/>
              <a:t>Spinaliom</a:t>
            </a:r>
            <a:r>
              <a:rPr lang="cs-CZ" sz="1400" dirty="0"/>
              <a:t> – metastazuje </a:t>
            </a:r>
            <a:r>
              <a:rPr lang="cs-CZ" sz="1400" dirty="0" err="1"/>
              <a:t>lymfogenně</a:t>
            </a:r>
            <a:r>
              <a:rPr lang="cs-CZ" sz="1400" dirty="0"/>
              <a:t> , zakládá krční metastázy</a:t>
            </a:r>
          </a:p>
          <a:p>
            <a:pPr lvl="2"/>
            <a:r>
              <a:rPr lang="cs-CZ" sz="1400" dirty="0"/>
              <a:t>Melanom – šíření hematogenní i </a:t>
            </a:r>
            <a:r>
              <a:rPr lang="cs-CZ" sz="1400" dirty="0" err="1"/>
              <a:t>lymfogenní</a:t>
            </a:r>
            <a:r>
              <a:rPr lang="cs-CZ" sz="1400" dirty="0"/>
              <a:t>, rychle zakládá vzdálené metastázy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Diagnostika</a:t>
            </a:r>
          </a:p>
          <a:p>
            <a:pPr lvl="2"/>
            <a:r>
              <a:rPr lang="cs-CZ" sz="1400" dirty="0"/>
              <a:t>ORL vyšetření  </a:t>
            </a:r>
          </a:p>
          <a:p>
            <a:pPr lvl="2"/>
            <a:r>
              <a:rPr lang="cs-CZ" sz="1400" dirty="0"/>
              <a:t>Histologická verifikace – probatorní excize</a:t>
            </a:r>
          </a:p>
          <a:p>
            <a:pPr lvl="2"/>
            <a:r>
              <a:rPr lang="cs-CZ" sz="1400" dirty="0"/>
              <a:t>Melanom - spolupráce s dermatologem (provedení </a:t>
            </a:r>
            <a:r>
              <a:rPr lang="cs-CZ" sz="1400" dirty="0" err="1"/>
              <a:t>dermatoskopie</a:t>
            </a:r>
            <a:r>
              <a:rPr lang="cs-CZ" sz="1400" dirty="0"/>
              <a:t>)</a:t>
            </a:r>
          </a:p>
          <a:p>
            <a:pPr lvl="1"/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5E519A-6D0B-5647-9E7D-AE856FA0F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18" t="19403" r="818" b="-610"/>
          <a:stretch/>
        </p:blipFill>
        <p:spPr>
          <a:xfrm>
            <a:off x="6569017" y="1484784"/>
            <a:ext cx="2274445" cy="22181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6A30D6B-1462-654E-8C36-46F309FBC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051" y="3825736"/>
            <a:ext cx="1891415" cy="26435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1F5586-561A-A941-9635-C3399C10B4BC}"/>
              </a:ext>
            </a:extLst>
          </p:cNvPr>
          <p:cNvSpPr txBox="1"/>
          <p:nvPr/>
        </p:nvSpPr>
        <p:spPr>
          <a:xfrm>
            <a:off x="1907704" y="6546774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Obr.1 – melanom </a:t>
            </a:r>
            <a:r>
              <a:rPr lang="cs-CZ" sz="1200" dirty="0" err="1"/>
              <a:t>retroaurik.krajiny</a:t>
            </a:r>
            <a:r>
              <a:rPr lang="cs-CZ" sz="1200" dirty="0"/>
              <a:t>, obr.2 – </a:t>
            </a:r>
            <a:r>
              <a:rPr lang="cs-CZ" sz="1200" dirty="0" err="1"/>
              <a:t>spinaliom</a:t>
            </a:r>
            <a:r>
              <a:rPr lang="cs-CZ" sz="1200" dirty="0"/>
              <a:t> zvukovodu, </a:t>
            </a:r>
            <a:r>
              <a:rPr lang="cs-CZ" sz="1000" i="1" dirty="0"/>
              <a:t>Zdroj obr.: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www.melanoma.org.au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www.entusa.com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2152078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79EC-D0DB-4EB6-B35F-A29DD285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dirty="0"/>
              <a:t>UCHO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FBAE66-DDB4-41ED-A1DB-1477DC97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1484784"/>
            <a:ext cx="4644007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200" b="1" dirty="0"/>
              <a:t>16. Percepční porucha sluchu a rovnováhy 	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</a:t>
            </a:r>
            <a:r>
              <a:rPr lang="cs-CZ" sz="1200" dirty="0" err="1"/>
              <a:t>Morbus</a:t>
            </a:r>
            <a:r>
              <a:rPr lang="cs-CZ" sz="1200" dirty="0"/>
              <a:t> </a:t>
            </a:r>
            <a:r>
              <a:rPr lang="cs-CZ" sz="1200" dirty="0" err="1"/>
              <a:t>Ménièri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infekční poruchy sluchu a rovnováhy </a:t>
            </a:r>
          </a:p>
          <a:p>
            <a:pPr marL="457200" lvl="1" indent="0">
              <a:buNone/>
            </a:pPr>
            <a:r>
              <a:rPr lang="cs-CZ" sz="1200" dirty="0"/>
              <a:t>     (labyrintitis,    </a:t>
            </a:r>
            <a:r>
              <a:rPr lang="cs-CZ" sz="1200" dirty="0" err="1"/>
              <a:t>neuronitis</a:t>
            </a:r>
            <a:r>
              <a:rPr lang="cs-CZ" sz="1200" dirty="0"/>
              <a:t> </a:t>
            </a:r>
            <a:r>
              <a:rPr lang="cs-CZ" sz="1200" dirty="0" err="1"/>
              <a:t>vestibularis</a:t>
            </a:r>
            <a:r>
              <a:rPr lang="cs-CZ" sz="1200" dirty="0"/>
              <a:t>, Herpes </a:t>
            </a:r>
            <a:r>
              <a:rPr lang="cs-CZ" sz="1200" dirty="0" err="1"/>
              <a:t>zoster</a:t>
            </a:r>
            <a:r>
              <a:rPr lang="cs-CZ" sz="1200" dirty="0"/>
              <a:t> </a:t>
            </a:r>
            <a:r>
              <a:rPr lang="cs-CZ" sz="1200" dirty="0" err="1"/>
              <a:t>oticus</a:t>
            </a:r>
            <a:r>
              <a:rPr lang="cs-CZ" sz="1200" dirty="0"/>
              <a:t>)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toxické poruchy </a:t>
            </a:r>
            <a:r>
              <a:rPr lang="cs-CZ" sz="1200" dirty="0" err="1"/>
              <a:t>kochleovestibul</a:t>
            </a:r>
            <a:r>
              <a:rPr lang="cs-CZ" sz="1200" dirty="0"/>
              <a:t>. systému (</a:t>
            </a:r>
            <a:r>
              <a:rPr lang="cs-CZ" sz="1200" dirty="0" err="1"/>
              <a:t>ototoxicita</a:t>
            </a:r>
            <a:r>
              <a:rPr lang="cs-CZ" sz="1200" dirty="0"/>
              <a:t>)</a:t>
            </a:r>
            <a:endParaRPr lang="cs-CZ" sz="1200" b="1" i="1" dirty="0"/>
          </a:p>
          <a:p>
            <a:pPr marL="457200" lvl="1" indent="0">
              <a:buNone/>
            </a:pPr>
            <a:r>
              <a:rPr lang="cs-CZ" sz="1200" dirty="0"/>
              <a:t>-   idiopatická SSNHL</a:t>
            </a:r>
          </a:p>
          <a:p>
            <a:pPr lvl="1">
              <a:buFontTx/>
              <a:buChar char="-"/>
            </a:pPr>
            <a:endParaRPr lang="cs-CZ" sz="1200" b="1" i="1" dirty="0"/>
          </a:p>
          <a:p>
            <a:pPr marL="0" lvl="0" indent="0">
              <a:buNone/>
            </a:pPr>
            <a:r>
              <a:rPr lang="cs-CZ" sz="1200" b="1" dirty="0"/>
              <a:t>17</a:t>
            </a:r>
            <a:r>
              <a:rPr lang="cs-CZ" sz="1200" b="1" dirty="0">
                <a:solidFill>
                  <a:srgbClr val="FF0000"/>
                </a:solidFill>
              </a:rPr>
              <a:t>. Rehabilitace sluchu </a:t>
            </a:r>
            <a:r>
              <a:rPr lang="cs-CZ" sz="1200" dirty="0">
                <a:solidFill>
                  <a:srgbClr val="FF0000"/>
                </a:solidFill>
              </a:rPr>
              <a:t>	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sluchadly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implantáty pro přímé kostní vedení 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kochleární implantace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1200" b="1" dirty="0"/>
              <a:t>	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4C6A0F0-6A84-4A94-B0C4-28F3A61765F7}"/>
              </a:ext>
            </a:extLst>
          </p:cNvPr>
          <p:cNvSpPr txBox="1">
            <a:spLocks/>
          </p:cNvSpPr>
          <p:nvPr/>
        </p:nvSpPr>
        <p:spPr bwMode="auto">
          <a:xfrm>
            <a:off x="428258" y="1484784"/>
            <a:ext cx="407173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7. Nádory ucha			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benigní a maligní nádory zevního ucha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nádory středouší (</a:t>
            </a:r>
            <a:r>
              <a:rPr lang="cs-CZ" sz="1200" dirty="0" err="1"/>
              <a:t>tympanojugulární</a:t>
            </a:r>
            <a:r>
              <a:rPr lang="cs-CZ" sz="1200" dirty="0"/>
              <a:t> </a:t>
            </a:r>
            <a:r>
              <a:rPr lang="cs-CZ" sz="1200" dirty="0" err="1"/>
              <a:t>paragangliom</a:t>
            </a:r>
            <a:r>
              <a:rPr lang="cs-CZ" sz="1200" dirty="0"/>
              <a:t>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</a:t>
            </a:r>
            <a:r>
              <a:rPr lang="cs-CZ" sz="1200" dirty="0" err="1"/>
              <a:t>Neurinom</a:t>
            </a:r>
            <a:r>
              <a:rPr lang="cs-CZ" sz="1200" dirty="0"/>
              <a:t> nervi </a:t>
            </a:r>
            <a:r>
              <a:rPr lang="cs-CZ" sz="1200" dirty="0" err="1"/>
              <a:t>statoacustici</a:t>
            </a:r>
            <a:r>
              <a:rPr lang="cs-CZ" sz="1200" dirty="0"/>
              <a:t> </a:t>
            </a:r>
          </a:p>
          <a:p>
            <a:pPr lvl="1">
              <a:lnSpc>
                <a:spcPct val="100000"/>
              </a:lnSpc>
              <a:buFont typeface="+mj-lt"/>
              <a:buAutoNum type="alphaLcPeriod"/>
            </a:pPr>
            <a:endParaRPr lang="cs-CZ" sz="1200" dirty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13. Sanační a rekonstrukční  operace prováděné při chronickém zánětu středoušním a jeho následcích</a:t>
            </a:r>
            <a:r>
              <a:rPr lang="cs-CZ" dirty="0"/>
              <a:t>	</a:t>
            </a:r>
            <a:r>
              <a:rPr lang="cs-CZ" sz="1200" b="1" dirty="0"/>
              <a:t>		</a:t>
            </a:r>
            <a:endParaRPr lang="cs-CZ" sz="1200" b="1" i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200" b="1" dirty="0"/>
              <a:t>15. Traumatologie středního a vnitřního ucha</a:t>
            </a:r>
            <a:r>
              <a:rPr lang="cs-CZ" sz="1200" dirty="0"/>
              <a:t>	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přímé poranění bubínku a středouší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fraktury spánkové kosti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kontuze labyrintu</a:t>
            </a:r>
            <a:endParaRPr lang="cs-CZ" sz="1200" b="1" i="1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akustické trauma, </a:t>
            </a:r>
            <a:r>
              <a:rPr lang="cs-CZ" sz="1200" dirty="0" err="1"/>
              <a:t>barotrauma</a:t>
            </a:r>
            <a:endParaRPr lang="cs-CZ" sz="1200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200" dirty="0"/>
              <a:t>-   nedoslýchavost z přetížení hlukem </a:t>
            </a:r>
            <a:endParaRPr lang="cs-CZ" sz="1200" b="1" i="1" dirty="0"/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lvl="1">
              <a:buFont typeface="+mj-lt"/>
              <a:buAutoNum type="alphaLcPeriod"/>
            </a:pPr>
            <a:endParaRPr lang="cs-CZ" sz="1200" dirty="0"/>
          </a:p>
          <a:p>
            <a:pPr lvl="1">
              <a:buFont typeface="+mj-lt"/>
              <a:buAutoNum type="alphaLcPeriod"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63774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5FB52A-7011-40CF-A453-0BC68B145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3200" dirty="0"/>
              <a:t>Rehabilitace sluchu</a:t>
            </a:r>
            <a:endParaRPr lang="cs-CZ" sz="3200" b="1" dirty="0"/>
          </a:p>
        </p:txBody>
      </p:sp>
      <p:sp>
        <p:nvSpPr>
          <p:cNvPr id="4" name="AutoShape 2" descr="Policeman brings tribunal claim after losing post due to hearing ...">
            <a:extLst>
              <a:ext uri="{FF2B5EF4-FFF2-40B4-BE49-F238E27FC236}">
                <a16:creationId xmlns:a16="http://schemas.microsoft.com/office/drawing/2014/main" id="{73869D96-FF8C-445F-996B-3C56D228AD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29F881-6615-498F-AFBE-5FD547846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3" y="1697973"/>
            <a:ext cx="6106928" cy="3816423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A004CFFF-27FD-45D5-8766-66A44A034F43}"/>
              </a:ext>
            </a:extLst>
          </p:cNvPr>
          <p:cNvSpPr txBox="1">
            <a:spLocks/>
          </p:cNvSpPr>
          <p:nvPr/>
        </p:nvSpPr>
        <p:spPr bwMode="auto">
          <a:xfrm>
            <a:off x="179512" y="1565176"/>
            <a:ext cx="4968552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FF0000"/>
                </a:solidFill>
              </a:rPr>
              <a:t>Problém s rozuměním řeči </a:t>
            </a:r>
            <a:r>
              <a:rPr lang="cs-CZ" sz="2000" dirty="0"/>
              <a:t>bývá při prahu sluchu kolem </a:t>
            </a:r>
            <a:r>
              <a:rPr lang="cs-CZ" sz="2000" dirty="0">
                <a:solidFill>
                  <a:srgbClr val="FF0000"/>
                </a:solidFill>
              </a:rPr>
              <a:t>40dB</a:t>
            </a:r>
          </a:p>
          <a:p>
            <a:endParaRPr lang="cs-CZ" sz="2000" dirty="0">
              <a:solidFill>
                <a:srgbClr val="FF0000"/>
              </a:solidFill>
            </a:endParaRPr>
          </a:p>
          <a:p>
            <a:r>
              <a:rPr lang="cs-CZ" sz="2000" dirty="0"/>
              <a:t>Při volbě sluchové pomůcky vycházíme z tíže sluchového postižení</a:t>
            </a:r>
          </a:p>
          <a:p>
            <a:pPr lvl="1"/>
            <a:r>
              <a:rPr lang="cs-CZ" sz="2000" dirty="0">
                <a:solidFill>
                  <a:srgbClr val="FF0000"/>
                </a:solidFill>
              </a:rPr>
              <a:t>tónová audiometrie</a:t>
            </a:r>
          </a:p>
          <a:p>
            <a:pPr lvl="1"/>
            <a:r>
              <a:rPr lang="cs-CZ" sz="2000" dirty="0">
                <a:solidFill>
                  <a:srgbClr val="FF0000"/>
                </a:solidFill>
              </a:rPr>
              <a:t>slovní audiometrie</a:t>
            </a:r>
          </a:p>
          <a:p>
            <a:pPr lvl="1"/>
            <a:r>
              <a:rPr lang="cs-CZ" sz="2000" dirty="0"/>
              <a:t>(objektivní audiometrie)</a:t>
            </a:r>
          </a:p>
          <a:p>
            <a:pPr lvl="1"/>
            <a:endParaRPr lang="cs-CZ" sz="2000" dirty="0"/>
          </a:p>
          <a:p>
            <a:r>
              <a:rPr lang="cs-CZ" sz="2000" dirty="0"/>
              <a:t>Respektujeme preference pacienta</a:t>
            </a:r>
          </a:p>
          <a:p>
            <a:endParaRPr lang="cs-CZ" sz="1800" dirty="0"/>
          </a:p>
          <a:p>
            <a:pPr marL="0" indent="0">
              <a:buFont typeface="Wingdings" pitchFamily="2" charset="2"/>
              <a:buNone/>
            </a:pP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FF884AA-22DB-4CF2-850C-CDF027DA1C34}"/>
              </a:ext>
            </a:extLst>
          </p:cNvPr>
          <p:cNvSpPr/>
          <p:nvPr/>
        </p:nvSpPr>
        <p:spPr>
          <a:xfrm>
            <a:off x="7002217" y="6011426"/>
            <a:ext cx="1818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www.personneltoday.com</a:t>
            </a:r>
          </a:p>
        </p:txBody>
      </p:sp>
    </p:spTree>
    <p:extLst>
      <p:ext uri="{BB962C8B-B14F-4D97-AF65-F5344CB8AC3E}">
        <p14:creationId xmlns:p14="http://schemas.microsoft.com/office/powerpoint/2010/main" val="947139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3F953-64A9-4FD3-8F3F-F2B497025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3200" dirty="0"/>
              <a:t>Rehabilitace sluchu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4249AC-222D-45B1-9C0D-828EE4D0E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04912"/>
            <a:ext cx="8496944" cy="4921252"/>
          </a:xfrm>
        </p:spPr>
        <p:txBody>
          <a:bodyPr/>
          <a:lstStyle/>
          <a:p>
            <a:r>
              <a:rPr lang="cs-CZ" sz="2000" dirty="0"/>
              <a:t>Co slyší pacienti s různou tíží sluchové vady?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7037697-7729-4909-89D0-2135D24D8E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24A4E8-0A1B-4F97-9785-7D09CF4E4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81531"/>
            <a:ext cx="6408712" cy="4683014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F36D32A2-FABE-4CBF-9553-03115EB1536F}"/>
              </a:ext>
            </a:extLst>
          </p:cNvPr>
          <p:cNvSpPr/>
          <p:nvPr/>
        </p:nvSpPr>
        <p:spPr>
          <a:xfrm>
            <a:off x="971600" y="6344712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audiologická charakteristika některých zvuků (osa y - intenzita v dB, osa x – kmitočet v Hz)  </a:t>
            </a:r>
          </a:p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www.deaf-ostrava.cz</a:t>
            </a: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87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11266-B40E-4ED3-BF22-999ABE3C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3200" dirty="0"/>
              <a:t>Sluchadla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CE4F65AE-8C39-4DA5-81B9-1F0A78FF9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82" y="1268760"/>
            <a:ext cx="8745964" cy="5511398"/>
          </a:xfrm>
        </p:spPr>
        <p:txBody>
          <a:bodyPr/>
          <a:lstStyle/>
          <a:p>
            <a:pPr lvl="0"/>
            <a:r>
              <a:rPr lang="cs-CZ" sz="2000" dirty="0"/>
              <a:t>Kompenzační pomůcky indikované při poruše slyšení a rozumění řeči</a:t>
            </a:r>
          </a:p>
          <a:p>
            <a:pPr lvl="0"/>
            <a:r>
              <a:rPr lang="cs-CZ" sz="2000" b="1" dirty="0"/>
              <a:t>Indikace </a:t>
            </a:r>
          </a:p>
          <a:p>
            <a:pPr lvl="1"/>
            <a:r>
              <a:rPr lang="cs-CZ" sz="1600" dirty="0"/>
              <a:t>U osob  s poruchou slyšení či rozumění, nebo tyto potíže u nich vnímají komunikační partneři</a:t>
            </a:r>
          </a:p>
          <a:p>
            <a:pPr lvl="1"/>
            <a:r>
              <a:rPr lang="cs-CZ" sz="1600" dirty="0"/>
              <a:t>Téměř všichni pacienti s převodní / percepční / smíšenou poruchou sluchu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horní hranice slyšení je 90dB</a:t>
            </a:r>
          </a:p>
          <a:p>
            <a:pPr lvl="1"/>
            <a:r>
              <a:rPr lang="cs-CZ" sz="1600" dirty="0"/>
              <a:t>snaha o </a:t>
            </a:r>
            <a:r>
              <a:rPr lang="cs-CZ" sz="1600" dirty="0">
                <a:solidFill>
                  <a:srgbClr val="FF0000"/>
                </a:solidFill>
              </a:rPr>
              <a:t>binaurální korekci </a:t>
            </a:r>
            <a:r>
              <a:rPr lang="cs-CZ" sz="1600" dirty="0"/>
              <a:t>(sluchadla na obě uši)</a:t>
            </a:r>
          </a:p>
          <a:p>
            <a:pPr lvl="1"/>
            <a:r>
              <a:rPr lang="cs-CZ" sz="1600" dirty="0"/>
              <a:t>U dětí co nejdříve -  stimulace sluchových center na vývoj řeči</a:t>
            </a:r>
          </a:p>
          <a:p>
            <a:r>
              <a:rPr lang="cs-CZ" sz="2000" b="1" dirty="0"/>
              <a:t>Kontraindikace</a:t>
            </a:r>
          </a:p>
          <a:p>
            <a:pPr lvl="1"/>
            <a:r>
              <a:rPr lang="cs-CZ" sz="1600" dirty="0"/>
              <a:t>chronický výtok ze zvukovodu / praktická hluchota</a:t>
            </a:r>
          </a:p>
          <a:p>
            <a:pPr lvl="0"/>
            <a:endParaRPr lang="cs-CZ" sz="1800" dirty="0"/>
          </a:p>
          <a:p>
            <a:endParaRPr lang="cs-CZ" dirty="0"/>
          </a:p>
        </p:txBody>
      </p:sp>
      <p:pic>
        <p:nvPicPr>
          <p:cNvPr id="12" name="Picture 10" descr="Image result for brýlová sluchadla">
            <a:extLst>
              <a:ext uri="{FF2B5EF4-FFF2-40B4-BE49-F238E27FC236}">
                <a16:creationId xmlns:a16="http://schemas.microsoft.com/office/drawing/2014/main" id="{3FA59E91-C061-48D3-8715-39DF7B249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6" b="13426"/>
          <a:stretch/>
        </p:blipFill>
        <p:spPr bwMode="auto">
          <a:xfrm>
            <a:off x="640573" y="4941168"/>
            <a:ext cx="2664296" cy="107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39299CF5-38B2-4827-BDB0-FD256F4F2DAF}"/>
              </a:ext>
            </a:extLst>
          </p:cNvPr>
          <p:cNvSpPr/>
          <p:nvPr/>
        </p:nvSpPr>
        <p:spPr>
          <a:xfrm>
            <a:off x="311519" y="6318492"/>
            <a:ext cx="31079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brýlová sluchadla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www.audionika.cz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F7D12C3-91FF-41AE-9043-31770E7E09FF}"/>
              </a:ext>
            </a:extLst>
          </p:cNvPr>
          <p:cNvSpPr/>
          <p:nvPr/>
        </p:nvSpPr>
        <p:spPr>
          <a:xfrm>
            <a:off x="4989864" y="6472381"/>
            <a:ext cx="5018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různé typy a provedení sluchadel,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www.widex.cz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C1804D-3428-43E4-8579-7FE4D7E82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386" y="4801841"/>
            <a:ext cx="2664296" cy="16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095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B6E4CF-99AE-154F-8C45-042DD1B4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Sluchadla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8EFDE1-F218-2240-A751-2F8644132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661248"/>
          </a:xfrm>
        </p:spPr>
        <p:txBody>
          <a:bodyPr/>
          <a:lstStyle/>
          <a:p>
            <a:r>
              <a:rPr lang="cs-CZ" sz="2000" b="1" dirty="0"/>
              <a:t>Typy sluchadel</a:t>
            </a:r>
          </a:p>
          <a:p>
            <a:pPr lvl="1"/>
            <a:r>
              <a:rPr lang="cs-CZ" sz="1600" dirty="0"/>
              <a:t>Dle zpracování zvuku </a:t>
            </a:r>
          </a:p>
          <a:p>
            <a:pPr lvl="2"/>
            <a:r>
              <a:rPr lang="cs-CZ" sz="1400" dirty="0"/>
              <a:t>analogová  / </a:t>
            </a:r>
            <a:r>
              <a:rPr lang="cs-CZ" sz="1400" dirty="0" err="1"/>
              <a:t>digitání</a:t>
            </a:r>
            <a:r>
              <a:rPr lang="cs-CZ" sz="1400" dirty="0"/>
              <a:t> (používají se dnes)</a:t>
            </a:r>
          </a:p>
          <a:p>
            <a:pPr lvl="1"/>
            <a:r>
              <a:rPr lang="cs-CZ" sz="1600" dirty="0"/>
              <a:t>Dle tvaru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Kanálová, zvukovodová, boltcová, závěsná, kapesní, brýlová</a:t>
            </a:r>
          </a:p>
          <a:p>
            <a:pPr lvl="1"/>
            <a:r>
              <a:rPr lang="cs-CZ" sz="1600" dirty="0"/>
              <a:t>řada vysoce výkonných moderních sluchadel</a:t>
            </a:r>
          </a:p>
          <a:p>
            <a:pPr lvl="1"/>
            <a:r>
              <a:rPr lang="cs-CZ" sz="1600" dirty="0"/>
              <a:t>limitem je cena</a:t>
            </a:r>
            <a:endParaRPr lang="cs-CZ" sz="2000" b="1" dirty="0"/>
          </a:p>
          <a:p>
            <a:r>
              <a:rPr lang="cs-CZ" sz="2000" b="1" dirty="0"/>
              <a:t>Charakteristika přístroje</a:t>
            </a:r>
          </a:p>
          <a:p>
            <a:pPr lvl="1"/>
            <a:r>
              <a:rPr lang="cs-CZ" sz="1600" dirty="0"/>
              <a:t>sofistikovaná zařízení</a:t>
            </a:r>
          </a:p>
          <a:p>
            <a:pPr lvl="1"/>
            <a:r>
              <a:rPr lang="cs-CZ" sz="1600" dirty="0"/>
              <a:t>směrové mikrofony</a:t>
            </a:r>
          </a:p>
          <a:p>
            <a:pPr lvl="1"/>
            <a:r>
              <a:rPr lang="cs-CZ" sz="1600" dirty="0"/>
              <a:t>zvuk zesilují, upravují, zbavují nežádoucího šumu, </a:t>
            </a:r>
          </a:p>
          <a:p>
            <a:pPr marL="457200" lvl="1" indent="0">
              <a:buNone/>
            </a:pPr>
            <a:r>
              <a:rPr lang="cs-CZ" sz="1600" dirty="0"/>
              <a:t>      zdůrazňují řeč apod</a:t>
            </a:r>
            <a:r>
              <a:rPr lang="cs-CZ" sz="2000" dirty="0"/>
              <a:t>.</a:t>
            </a: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DF5628-3318-D34F-BFFD-13BA7DCC6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430" y="1196751"/>
            <a:ext cx="3034815" cy="2570565"/>
          </a:xfrm>
          <a:prstGeom prst="rect">
            <a:avLst/>
          </a:prstGeom>
          <a:noFill/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89E2345-497D-824E-9F1B-BC3E731F80DE}"/>
              </a:ext>
            </a:extLst>
          </p:cNvPr>
          <p:cNvSpPr/>
          <p:nvPr/>
        </p:nvSpPr>
        <p:spPr>
          <a:xfrm>
            <a:off x="6012160" y="3767316"/>
            <a:ext cx="32180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Části sluchadla: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600" dirty="0">
                <a:solidFill>
                  <a:srgbClr val="FF0000"/>
                </a:solidFill>
              </a:rPr>
              <a:t>mikrofon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600" dirty="0">
                <a:solidFill>
                  <a:srgbClr val="FF0000"/>
                </a:solidFill>
              </a:rPr>
              <a:t>regulátor hlasitosti (zesilovač)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600" dirty="0"/>
              <a:t>přepínač programů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600" dirty="0"/>
              <a:t>vypínač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600" dirty="0"/>
              <a:t>zásuvka pro baterii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600" dirty="0"/>
              <a:t>hák sluchadla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600" dirty="0"/>
              <a:t>plastová hadička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600" dirty="0"/>
              <a:t>ušní koncovka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600" dirty="0">
                <a:solidFill>
                  <a:srgbClr val="FF0000"/>
                </a:solidFill>
              </a:rPr>
              <a:t>zvukový výstup (reproduktor)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600" dirty="0"/>
              <a:t>větrací trubička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F6CF62D-89D3-044B-9446-DD14CDD8F6CD}"/>
              </a:ext>
            </a:extLst>
          </p:cNvPr>
          <p:cNvSpPr/>
          <p:nvPr/>
        </p:nvSpPr>
        <p:spPr>
          <a:xfrm>
            <a:off x="6012160" y="6541293"/>
            <a:ext cx="30962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části sluchadla, </a:t>
            </a: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www.widex.cz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150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Sluchadla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91031"/>
            <a:ext cx="4464496" cy="5184576"/>
          </a:xfrm>
        </p:spPr>
        <p:txBody>
          <a:bodyPr/>
          <a:lstStyle/>
          <a:p>
            <a:r>
              <a:rPr lang="cs-CZ" sz="2000" b="1" dirty="0"/>
              <a:t>Kazuistika 1.</a:t>
            </a:r>
          </a:p>
          <a:p>
            <a:pPr lvl="1"/>
            <a:r>
              <a:rPr lang="cs-CZ" sz="1600" dirty="0"/>
              <a:t>Pacient:</a:t>
            </a:r>
          </a:p>
          <a:p>
            <a:pPr lvl="2"/>
            <a:r>
              <a:rPr lang="cs-CZ" sz="1400" dirty="0"/>
              <a:t>75 letý muž</a:t>
            </a:r>
          </a:p>
          <a:p>
            <a:pPr lvl="1"/>
            <a:r>
              <a:rPr lang="cs-CZ" sz="1600" dirty="0"/>
              <a:t>Subjektivní potíže</a:t>
            </a:r>
          </a:p>
          <a:p>
            <a:pPr lvl="2"/>
            <a:r>
              <a:rPr lang="cs-CZ" sz="1400" dirty="0"/>
              <a:t>postupně se zhoršující nedoslýchavost, komunikační potíže</a:t>
            </a:r>
          </a:p>
          <a:p>
            <a:pPr lvl="2"/>
            <a:r>
              <a:rPr lang="cs-CZ" sz="1400" dirty="0"/>
              <a:t>„</a:t>
            </a:r>
            <a:r>
              <a:rPr lang="cs-CZ" sz="1400" dirty="0">
                <a:solidFill>
                  <a:srgbClr val="FF0000"/>
                </a:solidFill>
              </a:rPr>
              <a:t>slyší, ale nerozumí</a:t>
            </a:r>
            <a:r>
              <a:rPr lang="cs-CZ" sz="1400" dirty="0"/>
              <a:t>“</a:t>
            </a:r>
          </a:p>
          <a:p>
            <a:pPr lvl="1"/>
            <a:r>
              <a:rPr lang="cs-CZ" sz="1600" dirty="0"/>
              <a:t>Objektivní nález</a:t>
            </a:r>
          </a:p>
          <a:p>
            <a:pPr lvl="2"/>
            <a:r>
              <a:rPr lang="cs-CZ" sz="1400" dirty="0"/>
              <a:t>Otoskopie: normální nález </a:t>
            </a:r>
          </a:p>
          <a:p>
            <a:pPr lvl="2"/>
            <a:r>
              <a:rPr lang="cs-CZ" sz="1400" dirty="0"/>
              <a:t>Audiometrie: symetrická percepční </a:t>
            </a:r>
            <a:r>
              <a:rPr lang="cs-CZ" sz="1400" dirty="0" err="1"/>
              <a:t>basokochleární</a:t>
            </a:r>
            <a:r>
              <a:rPr lang="cs-CZ" sz="1400" dirty="0"/>
              <a:t> nedoslýchavost </a:t>
            </a:r>
          </a:p>
          <a:p>
            <a:pPr lvl="1"/>
            <a:r>
              <a:rPr lang="cs-CZ" sz="1600" dirty="0"/>
              <a:t>Diagnóza 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presbyakuze</a:t>
            </a:r>
            <a:endParaRPr lang="cs-CZ" sz="1400" dirty="0">
              <a:solidFill>
                <a:srgbClr val="FF0000"/>
              </a:solidFill>
            </a:endParaRPr>
          </a:p>
          <a:p>
            <a:pPr lvl="1"/>
            <a:r>
              <a:rPr lang="cs-CZ" sz="1600" dirty="0"/>
              <a:t>Léčba</a:t>
            </a:r>
          </a:p>
          <a:p>
            <a:pPr lvl="2"/>
            <a:r>
              <a:rPr lang="cs-CZ" sz="1400" dirty="0"/>
              <a:t>sluchadla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1307">
            <a:off x="4978361" y="1220712"/>
            <a:ext cx="3760967" cy="25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48064" y="3757514"/>
            <a:ext cx="36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audiogram pacienta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archiv KOCHHK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90430"/>
            <a:ext cx="2553510" cy="25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796136" y="6611779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www.widex.cz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74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1D9CEE-7E64-42BE-9CA4-1FA46D1D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Sluchadla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9842F0-8F6B-4102-9E0F-5785D64A5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40768"/>
            <a:ext cx="4951339" cy="5445224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Sluchadla pro kostní vedení</a:t>
            </a:r>
          </a:p>
          <a:p>
            <a:pPr lvl="1"/>
            <a:r>
              <a:rPr lang="cs-CZ" sz="1600" dirty="0"/>
              <a:t>část sluchadla je pevně připevněna k lebce</a:t>
            </a:r>
          </a:p>
          <a:p>
            <a:pPr lvl="1"/>
            <a:r>
              <a:rPr lang="cs-CZ" sz="1600" dirty="0"/>
              <a:t>generuje vibrace, kostí se šíří do vnitřního ucha</a:t>
            </a:r>
          </a:p>
          <a:p>
            <a:pPr lvl="1"/>
            <a:r>
              <a:rPr lang="cs-CZ" sz="1600" dirty="0"/>
              <a:t>obchází převodní systém ucha</a:t>
            </a:r>
          </a:p>
          <a:p>
            <a:pPr lvl="1"/>
            <a:r>
              <a:rPr lang="cs-CZ" sz="1600" b="1" dirty="0"/>
              <a:t>Indikace</a:t>
            </a:r>
          </a:p>
          <a:p>
            <a:pPr lvl="2"/>
            <a:r>
              <a:rPr lang="cs-CZ" sz="1400" dirty="0"/>
              <a:t>pacienti s převodní / smíšenou sluchovou vadou / jednostrannou hluchotou</a:t>
            </a:r>
          </a:p>
          <a:p>
            <a:pPr lvl="2"/>
            <a:r>
              <a:rPr lang="cs-CZ" sz="1400" dirty="0"/>
              <a:t>tam kde nelze použít klasické sluchadlo:</a:t>
            </a:r>
          </a:p>
          <a:p>
            <a:pPr lvl="3"/>
            <a:r>
              <a:rPr lang="cs-CZ" sz="1400" dirty="0"/>
              <a:t>atrezie zvukovodu</a:t>
            </a:r>
          </a:p>
          <a:p>
            <a:pPr lvl="3"/>
            <a:r>
              <a:rPr lang="cs-CZ" sz="1400" dirty="0"/>
              <a:t>stenózy zvukovodů</a:t>
            </a:r>
          </a:p>
          <a:p>
            <a:pPr lvl="3"/>
            <a:r>
              <a:rPr lang="cs-CZ" sz="1400" dirty="0"/>
              <a:t>chronický výtok z ucha… </a:t>
            </a:r>
          </a:p>
          <a:p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FFAE11-4759-411D-963D-32CE98B92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9" r="27360"/>
          <a:stretch/>
        </p:blipFill>
        <p:spPr>
          <a:xfrm>
            <a:off x="5279502" y="1916832"/>
            <a:ext cx="3356450" cy="2470042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038F4A94-AF88-422F-A068-AFEAFD4ACC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F2644D6-ADA9-4391-956C-A31EC76A86C7}"/>
              </a:ext>
            </a:extLst>
          </p:cNvPr>
          <p:cNvSpPr/>
          <p:nvPr/>
        </p:nvSpPr>
        <p:spPr>
          <a:xfrm>
            <a:off x="5279502" y="4581128"/>
            <a:ext cx="33690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dítě se syndromem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Treacher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Collins -  kromě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kraniofaciální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malformace je typická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mikrootie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nebo atrezie zvukovodů</a:t>
            </a:r>
          </a:p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BAHA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softband</a:t>
            </a:r>
            <a:endParaRPr lang="cs-CZ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www.maminka.cz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159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C923F-DD73-7742-8835-95D399F5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2800" dirty="0"/>
              <a:t>Implantáty pro přímé kostní vedení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C23FCB-89B5-874D-B02C-10F0E6EF6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472608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BAHD</a:t>
            </a:r>
          </a:p>
          <a:p>
            <a:pPr lvl="1"/>
            <a:r>
              <a:rPr lang="cs-CZ" sz="1600" dirty="0"/>
              <a:t>„</a:t>
            </a:r>
            <a:r>
              <a:rPr lang="cs-CZ" sz="1600" dirty="0">
                <a:solidFill>
                  <a:srgbClr val="FF0000"/>
                </a:solidFill>
              </a:rPr>
              <a:t>Bone </a:t>
            </a:r>
            <a:r>
              <a:rPr lang="cs-CZ" sz="1600" dirty="0" err="1">
                <a:solidFill>
                  <a:srgbClr val="FF0000"/>
                </a:solidFill>
              </a:rPr>
              <a:t>anchored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hearing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devices</a:t>
            </a:r>
            <a:r>
              <a:rPr lang="cs-CZ" sz="1600" dirty="0"/>
              <a:t>“</a:t>
            </a:r>
          </a:p>
          <a:p>
            <a:pPr lvl="1"/>
            <a:r>
              <a:rPr lang="cs-CZ" sz="1400" b="1" dirty="0"/>
              <a:t>Princip </a:t>
            </a:r>
          </a:p>
          <a:p>
            <a:pPr lvl="2"/>
            <a:r>
              <a:rPr lang="cs-CZ" sz="1400" dirty="0"/>
              <a:t>Přeměna zvuku v řečovém procesoru na vibrace</a:t>
            </a:r>
          </a:p>
          <a:p>
            <a:pPr lvl="2"/>
            <a:r>
              <a:rPr lang="cs-CZ" sz="1400" dirty="0"/>
              <a:t>Vibrace přenášeny implantovaným systémem do kostí lebky na tekutiny vnitřního ucha</a:t>
            </a:r>
          </a:p>
          <a:p>
            <a:pPr lvl="3"/>
            <a:r>
              <a:rPr lang="cs-CZ" sz="1400" b="1" dirty="0" err="1"/>
              <a:t>Osteointegrace</a:t>
            </a:r>
            <a:r>
              <a:rPr lang="cs-CZ" sz="1400" b="1" dirty="0"/>
              <a:t> titanové komponenty do kosti lebky</a:t>
            </a:r>
          </a:p>
          <a:p>
            <a:pPr lvl="2"/>
            <a:r>
              <a:rPr lang="cs-CZ" sz="1400" dirty="0"/>
              <a:t>rozkmitáním tekutin vnitřního ucha jsou stimulovány vláskové buňky Cortiho orgánu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BAHA </a:t>
            </a:r>
          </a:p>
          <a:p>
            <a:pPr lvl="3"/>
            <a:r>
              <a:rPr lang="cs-CZ" sz="1400" dirty="0" err="1">
                <a:solidFill>
                  <a:srgbClr val="FF0000"/>
                </a:solidFill>
              </a:rPr>
              <a:t>Bonebridge</a:t>
            </a:r>
            <a:endParaRPr lang="cs-CZ" sz="1400" dirty="0">
              <a:solidFill>
                <a:srgbClr val="FF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A253D28-F387-7042-9A15-837A984C1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7" y="4748056"/>
            <a:ext cx="2885090" cy="20597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ABD135-5074-4A4B-B107-187C4645B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10" y="4738527"/>
            <a:ext cx="2960338" cy="205979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30886E2-63BA-534B-B31E-36555AE9B9F3}"/>
              </a:ext>
            </a:extLst>
          </p:cNvPr>
          <p:cNvSpPr txBox="1"/>
          <p:nvPr/>
        </p:nvSpPr>
        <p:spPr>
          <a:xfrm>
            <a:off x="3563888" y="3933056"/>
            <a:ext cx="54006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Systém BAHA</a:t>
            </a:r>
          </a:p>
          <a:p>
            <a:r>
              <a:rPr lang="cs-CZ" sz="1200" b="1" dirty="0"/>
              <a:t>Zakotvený </a:t>
            </a:r>
            <a:r>
              <a:rPr lang="cs-CZ" sz="1200" b="1" dirty="0" err="1"/>
              <a:t>abutment</a:t>
            </a:r>
            <a:r>
              <a:rPr lang="cs-CZ" sz="1200" b="1" dirty="0"/>
              <a:t> za uchem – připraven k připevnění řečového procesoru</a:t>
            </a:r>
          </a:p>
          <a:p>
            <a:r>
              <a:rPr lang="cs-CZ" sz="1000" i="1" dirty="0"/>
              <a:t>Zdroj obr.: </a:t>
            </a:r>
            <a:r>
              <a:rPr lang="cs-CZ" sz="1000" i="1" dirty="0" err="1"/>
              <a:t>R.Havlík</a:t>
            </a:r>
            <a:r>
              <a:rPr lang="cs-CZ" sz="1000" i="1" dirty="0"/>
              <a:t> Foniatrie - sluch</a:t>
            </a:r>
          </a:p>
        </p:txBody>
      </p:sp>
      <p:pic>
        <p:nvPicPr>
          <p:cNvPr id="12" name="Picture 4" descr="Implantát pro kostní vedení BONEBRIDGE">
            <a:extLst>
              <a:ext uri="{FF2B5EF4-FFF2-40B4-BE49-F238E27FC236}">
                <a16:creationId xmlns:a16="http://schemas.microsoft.com/office/drawing/2014/main" id="{B9B49602-1B9E-094B-8022-5DCD6E20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7" y="4606942"/>
            <a:ext cx="2081337" cy="214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4B72989-8C56-E844-8419-6D1F0CDEC570}"/>
              </a:ext>
            </a:extLst>
          </p:cNvPr>
          <p:cNvSpPr txBox="1"/>
          <p:nvPr/>
        </p:nvSpPr>
        <p:spPr>
          <a:xfrm>
            <a:off x="186407" y="4240832"/>
            <a:ext cx="2225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Schéma </a:t>
            </a:r>
            <a:r>
              <a:rPr lang="cs-CZ" sz="1200" b="1" dirty="0" err="1"/>
              <a:t>Bonebridge</a:t>
            </a:r>
            <a:endParaRPr lang="cs-CZ" sz="1200" b="1" dirty="0"/>
          </a:p>
          <a:p>
            <a:r>
              <a:rPr lang="cs-CZ" sz="1000" i="1" dirty="0"/>
              <a:t>Zdroj obr.: </a:t>
            </a:r>
            <a:r>
              <a:rPr lang="cs-CZ" sz="1000" i="1" dirty="0" err="1"/>
              <a:t>medel.com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8634072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AB09-178A-6040-8D25-12AAAC9E4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400" dirty="0"/>
            </a:br>
            <a:r>
              <a:rPr lang="cs-CZ" sz="2800" dirty="0"/>
              <a:t>Implantáty pro přímé kostní vedení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41AB10-582F-2E43-A06E-094F185ED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743070" cy="5661248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BAHD</a:t>
            </a:r>
          </a:p>
          <a:p>
            <a:pPr lvl="1"/>
            <a:r>
              <a:rPr lang="cs-CZ" sz="1600" b="1" dirty="0"/>
              <a:t>Indikace </a:t>
            </a:r>
          </a:p>
          <a:p>
            <a:pPr lvl="2"/>
            <a:r>
              <a:rPr lang="cs-CZ" sz="1400" dirty="0"/>
              <a:t>Indikována pro nemocné  </a:t>
            </a:r>
            <a:r>
              <a:rPr lang="cs-CZ" sz="1400" dirty="0">
                <a:solidFill>
                  <a:srgbClr val="FF0000"/>
                </a:solidFill>
              </a:rPr>
              <a:t>s převodní / smíšenou nedoslýchavostí, </a:t>
            </a:r>
          </a:p>
          <a:p>
            <a:pPr marL="914400" lvl="2" indent="0">
              <a:buNone/>
            </a:pPr>
            <a:r>
              <a:rPr lang="cs-CZ" sz="1400" dirty="0">
                <a:solidFill>
                  <a:srgbClr val="FF0000"/>
                </a:solidFill>
              </a:rPr>
              <a:t>      kteří nemohou nosit konvenční sluchadlo / s jednostrannou hluchotou</a:t>
            </a:r>
          </a:p>
          <a:p>
            <a:pPr lvl="3"/>
            <a:r>
              <a:rPr lang="cs-CZ" sz="1400" dirty="0"/>
              <a:t>Stenóza / atrézie zvukovodu (převodní nedoslýchavost)</a:t>
            </a:r>
          </a:p>
          <a:p>
            <a:pPr lvl="3"/>
            <a:r>
              <a:rPr lang="cs-CZ" sz="1400" dirty="0"/>
              <a:t>Ušní výtok </a:t>
            </a:r>
          </a:p>
          <a:p>
            <a:pPr lvl="4"/>
            <a:r>
              <a:rPr lang="cs-CZ" sz="1400" dirty="0"/>
              <a:t>Chronický středoušní zánět, alergické reakce ve zvukovodu</a:t>
            </a:r>
          </a:p>
          <a:p>
            <a:pPr lvl="3"/>
            <a:r>
              <a:rPr lang="cs-CZ" sz="1400" dirty="0"/>
              <a:t>přítomnost rozsáhlých trepanačních dutin </a:t>
            </a:r>
          </a:p>
          <a:p>
            <a:pPr lvl="3"/>
            <a:r>
              <a:rPr lang="cs-CZ" sz="1400" dirty="0"/>
              <a:t>Jednostranná hluchota</a:t>
            </a:r>
          </a:p>
          <a:p>
            <a:pPr lvl="4"/>
            <a:r>
              <a:rPr lang="cs-CZ" sz="1400" dirty="0"/>
              <a:t>Přenos zvuku z procesoru na postižené straně bezeztrátově kostním vedením  do hlemýždě zdravé strany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Zlepšení porozumění v hluku (odstranění akustického stínu hlavy)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„Pacient slyší z obou stran do jednoho hlemýždě“</a:t>
            </a:r>
          </a:p>
          <a:p>
            <a:pPr lvl="1"/>
            <a:endParaRPr lang="cs-CZ" sz="1600" b="1" dirty="0"/>
          </a:p>
          <a:p>
            <a:pPr lvl="1"/>
            <a:r>
              <a:rPr lang="cs-CZ" sz="1600" b="1" dirty="0"/>
              <a:t>Složení implantátu </a:t>
            </a:r>
            <a:r>
              <a:rPr lang="cs-CZ" sz="1600" b="1" dirty="0">
                <a:solidFill>
                  <a:srgbClr val="FF0000"/>
                </a:solidFill>
              </a:rPr>
              <a:t>BAHA</a:t>
            </a:r>
          </a:p>
          <a:p>
            <a:pPr lvl="2"/>
            <a:r>
              <a:rPr lang="cs-CZ" sz="1400" dirty="0"/>
              <a:t>Titanový implantát</a:t>
            </a:r>
          </a:p>
          <a:p>
            <a:pPr lvl="2"/>
            <a:r>
              <a:rPr lang="cs-CZ" sz="1400" dirty="0"/>
              <a:t>Nástavec (</a:t>
            </a:r>
            <a:r>
              <a:rPr lang="cs-CZ" sz="1400" dirty="0" err="1"/>
              <a:t>abutment</a:t>
            </a:r>
            <a:r>
              <a:rPr lang="cs-CZ" sz="1400" dirty="0"/>
              <a:t>)</a:t>
            </a:r>
          </a:p>
          <a:p>
            <a:pPr lvl="2"/>
            <a:r>
              <a:rPr lang="cs-CZ" sz="1400" dirty="0"/>
              <a:t>Řečový procesor (sluchadlo)</a:t>
            </a:r>
          </a:p>
          <a:p>
            <a:pPr lvl="2"/>
            <a:endParaRPr lang="cs-CZ" sz="1400" dirty="0"/>
          </a:p>
          <a:p>
            <a:pPr lvl="4"/>
            <a:endParaRPr lang="cs-CZ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A69FEF-2B0F-E84B-9C32-4E9969E20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02" y="4890639"/>
            <a:ext cx="1683805" cy="195874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0FC7A7D-0ED8-2B48-918D-7CEB349EB363}"/>
              </a:ext>
            </a:extLst>
          </p:cNvPr>
          <p:cNvSpPr txBox="1"/>
          <p:nvPr/>
        </p:nvSpPr>
        <p:spPr>
          <a:xfrm>
            <a:off x="5652120" y="5456669"/>
            <a:ext cx="1613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Řečový procesor</a:t>
            </a:r>
          </a:p>
          <a:p>
            <a:endParaRPr lang="cs-CZ" sz="1200" dirty="0"/>
          </a:p>
          <a:p>
            <a:endParaRPr lang="cs-CZ" sz="1200" dirty="0"/>
          </a:p>
          <a:p>
            <a:r>
              <a:rPr lang="cs-CZ" sz="1200" dirty="0" err="1"/>
              <a:t>Abutment</a:t>
            </a:r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r>
              <a:rPr lang="cs-CZ" sz="1200" dirty="0"/>
              <a:t>Titanový </a:t>
            </a:r>
            <a:r>
              <a:rPr lang="cs-CZ" sz="1200" dirty="0" err="1"/>
              <a:t>impantát</a:t>
            </a:r>
            <a:endParaRPr lang="cs-CZ" sz="12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D0124E-E703-B940-98B0-DFD41E337FE9}"/>
              </a:ext>
            </a:extLst>
          </p:cNvPr>
          <p:cNvSpPr txBox="1"/>
          <p:nvPr/>
        </p:nvSpPr>
        <p:spPr>
          <a:xfrm>
            <a:off x="4164872" y="6441554"/>
            <a:ext cx="1549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příručka pro </a:t>
            </a:r>
            <a:r>
              <a:rPr lang="cs-CZ" sz="1000" i="1" dirty="0" err="1"/>
              <a:t>praxi:BAHA</a:t>
            </a:r>
            <a:r>
              <a:rPr lang="cs-CZ" sz="1000" i="1" dirty="0"/>
              <a:t> implantát</a:t>
            </a:r>
          </a:p>
        </p:txBody>
      </p:sp>
    </p:spTree>
    <p:extLst>
      <p:ext uri="{BB962C8B-B14F-4D97-AF65-F5344CB8AC3E}">
        <p14:creationId xmlns:p14="http://schemas.microsoft.com/office/powerpoint/2010/main" val="6783028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B65FA-C3A1-4AE0-8C91-9E7F2662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2800" dirty="0"/>
              <a:t>Implantáty pro přímé kostní 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C44B2-32FF-41F5-902C-36D65AD4C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Systém BAHA </a:t>
            </a:r>
            <a:r>
              <a:rPr lang="cs-CZ" sz="2000" dirty="0" err="1"/>
              <a:t>connect</a:t>
            </a:r>
            <a:r>
              <a:rPr lang="cs-CZ" sz="2000" dirty="0"/>
              <a:t> ™ (video)</a:t>
            </a:r>
          </a:p>
          <a:p>
            <a:endParaRPr lang="cs-CZ" dirty="0"/>
          </a:p>
        </p:txBody>
      </p:sp>
      <p:pic>
        <p:nvPicPr>
          <p:cNvPr id="5" name="How the Baha Connect System works">
            <a:hlinkClick r:id="" action="ppaction://media"/>
            <a:extLst>
              <a:ext uri="{FF2B5EF4-FFF2-40B4-BE49-F238E27FC236}">
                <a16:creationId xmlns:a16="http://schemas.microsoft.com/office/drawing/2014/main" id="{21CD80BE-57CD-42C2-AE7E-C3DB97C09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290" y="1916832"/>
            <a:ext cx="819291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387A5-743C-6040-9828-6A289B75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2400" dirty="0"/>
              <a:t>Benigní a maligní nádory zevního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FD9F6B-1D4F-9A43-AC02-9B65CF1E0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8760"/>
            <a:ext cx="6840760" cy="5400600"/>
          </a:xfrm>
        </p:spPr>
        <p:txBody>
          <a:bodyPr/>
          <a:lstStyle/>
          <a:p>
            <a:r>
              <a:rPr lang="cs-CZ" sz="2000" b="1" dirty="0"/>
              <a:t>Maligní nádory zevní ucha</a:t>
            </a:r>
            <a:endParaRPr lang="cs-CZ" sz="2000" dirty="0">
              <a:solidFill>
                <a:srgbClr val="FF0000"/>
              </a:solidFill>
            </a:endParaRP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Léčba</a:t>
            </a:r>
          </a:p>
          <a:p>
            <a:pPr lvl="2"/>
            <a:r>
              <a:rPr lang="cs-CZ" sz="1400" dirty="0"/>
              <a:t>Chirurgická:</a:t>
            </a:r>
          </a:p>
          <a:p>
            <a:pPr lvl="3"/>
            <a:r>
              <a:rPr lang="cs-CZ" sz="1400" dirty="0"/>
              <a:t>resekce nádoru s dostatečným bezpečnostním lemem  s primární suturou</a:t>
            </a:r>
          </a:p>
          <a:p>
            <a:pPr lvl="3"/>
            <a:r>
              <a:rPr lang="cs-CZ" sz="1400" dirty="0"/>
              <a:t>u rozsáhlých tumorů spolupráce s plastickým chirurgem - lalokové plastiky </a:t>
            </a:r>
          </a:p>
          <a:p>
            <a:pPr lvl="4"/>
            <a:r>
              <a:rPr lang="cs-CZ" sz="1400" dirty="0"/>
              <a:t>plastiky posunem,  volný lalok na cévní stopce apod.</a:t>
            </a:r>
          </a:p>
          <a:p>
            <a:pPr lvl="3"/>
            <a:r>
              <a:rPr lang="cs-CZ" sz="1400" dirty="0"/>
              <a:t>bloková krční disekce – dle typu nádoru a uzlinového nálezu na CT a při klinickém vyšetření</a:t>
            </a:r>
          </a:p>
          <a:p>
            <a:pPr lvl="2"/>
            <a:r>
              <a:rPr lang="cs-CZ" sz="1400" dirty="0"/>
              <a:t>Konzervativní</a:t>
            </a:r>
          </a:p>
          <a:p>
            <a:pPr lvl="3"/>
            <a:r>
              <a:rPr lang="cs-CZ" sz="1400" dirty="0"/>
              <a:t>Radioterapie</a:t>
            </a:r>
          </a:p>
          <a:p>
            <a:pPr lvl="4"/>
            <a:r>
              <a:rPr lang="cs-CZ" sz="1400" dirty="0"/>
              <a:t>Kurativní RT 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Inoperabilní tumor</a:t>
            </a:r>
          </a:p>
          <a:p>
            <a:pPr lvl="4"/>
            <a:r>
              <a:rPr lang="cs-CZ" sz="1400" dirty="0"/>
              <a:t>Adjuvantní režim 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pozitivních resekčních okrajů</a:t>
            </a:r>
          </a:p>
          <a:p>
            <a:pPr lvl="3"/>
            <a:r>
              <a:rPr lang="cs-CZ" sz="1400" dirty="0"/>
              <a:t>chemoterapie, biologická léčba</a:t>
            </a:r>
          </a:p>
          <a:p>
            <a:pPr lvl="4"/>
            <a:r>
              <a:rPr lang="cs-CZ" sz="1400" dirty="0" err="1"/>
              <a:t>Paliace</a:t>
            </a:r>
            <a:r>
              <a:rPr lang="cs-CZ" sz="1400" dirty="0"/>
              <a:t> při diseminaci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CF0C84-8FC9-9742-A62A-5881814D4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"/>
          <a:stretch/>
        </p:blipFill>
        <p:spPr>
          <a:xfrm>
            <a:off x="6939406" y="3995764"/>
            <a:ext cx="1896193" cy="23965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30EACD1-AA61-6E40-9A1C-681CF9699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406" y="1388553"/>
            <a:ext cx="1881066" cy="242697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002D03D-9482-B243-B36C-CB56EF43844F}"/>
              </a:ext>
            </a:extLst>
          </p:cNvPr>
          <p:cNvSpPr txBox="1"/>
          <p:nvPr/>
        </p:nvSpPr>
        <p:spPr>
          <a:xfrm>
            <a:off x="3062031" y="6446284"/>
            <a:ext cx="604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Obr, 1, 2  - </a:t>
            </a:r>
            <a:r>
              <a:rPr lang="cs-CZ" sz="1200" dirty="0" err="1"/>
              <a:t>basaliom</a:t>
            </a:r>
            <a:r>
              <a:rPr lang="cs-CZ" sz="1200" dirty="0"/>
              <a:t> helixu boltce a </a:t>
            </a:r>
            <a:r>
              <a:rPr lang="cs-CZ" sz="1200" dirty="0" err="1"/>
              <a:t>retroaurikulární</a:t>
            </a:r>
            <a:r>
              <a:rPr lang="cs-CZ" sz="1200" dirty="0"/>
              <a:t> krajiny, </a:t>
            </a:r>
            <a:r>
              <a:rPr lang="cs-CZ" sz="1000" i="1" dirty="0"/>
              <a:t>Zdroj obr.: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www.pinna.hawkelibrary.com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41437117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E9FF94-68B9-DE47-8E60-4F61BCE3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88640"/>
            <a:ext cx="5400600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dirty="0"/>
            </a:br>
            <a:r>
              <a:rPr lang="cs-CZ" sz="2800" dirty="0"/>
              <a:t>Implantáty pro přímé kostní vedení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9F7461-97F5-874D-9A9C-C947B9E9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2776"/>
            <a:ext cx="8712968" cy="4713387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BAHD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Bonebridge</a:t>
            </a:r>
            <a:endParaRPr lang="cs-CZ" sz="16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Složení 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Zevní </a:t>
            </a:r>
            <a:r>
              <a:rPr lang="cs-CZ" sz="1400" dirty="0" err="1">
                <a:solidFill>
                  <a:srgbClr val="FF0000"/>
                </a:solidFill>
              </a:rPr>
              <a:t>audioprocesor</a:t>
            </a:r>
            <a:endParaRPr lang="cs-CZ" sz="1400" dirty="0">
              <a:solidFill>
                <a:srgbClr val="FF0000"/>
              </a:solidFill>
            </a:endParaRP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Plně </a:t>
            </a:r>
            <a:r>
              <a:rPr lang="cs-CZ" sz="1400" dirty="0" err="1">
                <a:solidFill>
                  <a:srgbClr val="FF0000"/>
                </a:solidFill>
              </a:rPr>
              <a:t>implantabilní</a:t>
            </a:r>
            <a:r>
              <a:rPr lang="cs-CZ" sz="1400" dirty="0">
                <a:solidFill>
                  <a:srgbClr val="FF0000"/>
                </a:solidFill>
              </a:rPr>
              <a:t> vnitřní kostní implantát</a:t>
            </a:r>
          </a:p>
          <a:p>
            <a:pPr lvl="4"/>
            <a:r>
              <a:rPr lang="cs-CZ" sz="1400" dirty="0"/>
              <a:t>Součástí je zdroj vibrací (</a:t>
            </a:r>
            <a:r>
              <a:rPr lang="cs-CZ" sz="1400" dirty="0" err="1"/>
              <a:t>transducer</a:t>
            </a:r>
            <a:r>
              <a:rPr lang="cs-CZ" sz="1400" dirty="0"/>
              <a:t>)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Implantace do kostního lůžka (spánkové kosti),</a:t>
            </a:r>
          </a:p>
          <a:p>
            <a:pPr marL="2286000" lvl="5" indent="0">
              <a:buNone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fixace 2 kortikálními šrouby</a:t>
            </a:r>
          </a:p>
          <a:p>
            <a:pPr lvl="5"/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Transmastoidní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implantace</a:t>
            </a:r>
          </a:p>
          <a:p>
            <a:pPr lvl="4"/>
            <a:r>
              <a:rPr lang="cs-CZ" sz="1400" dirty="0"/>
              <a:t>S </a:t>
            </a:r>
            <a:r>
              <a:rPr lang="cs-CZ" sz="1400" dirty="0" err="1"/>
              <a:t>audioprocesorem</a:t>
            </a:r>
            <a:r>
              <a:rPr lang="cs-CZ" sz="1400" dirty="0"/>
              <a:t> propojeny magneticky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4" descr="Pacient se zevním audioprocesorem 3 týdny po operaci.">
            <a:extLst>
              <a:ext uri="{FF2B5EF4-FFF2-40B4-BE49-F238E27FC236}">
                <a16:creationId xmlns:a16="http://schemas.microsoft.com/office/drawing/2014/main" id="{9FE9A65A-FD8F-7142-AE97-D3C36B654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10" y="3101827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plantát pro kostní vedení BONEBRIDGE">
            <a:extLst>
              <a:ext uri="{FF2B5EF4-FFF2-40B4-BE49-F238E27FC236}">
                <a16:creationId xmlns:a16="http://schemas.microsoft.com/office/drawing/2014/main" id="{540FFD91-B3F7-6245-BB1A-0A0DBDA1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73901"/>
            <a:ext cx="1584176" cy="26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2A98410-FC40-8E4D-BFCD-A47F25B52955}"/>
              </a:ext>
            </a:extLst>
          </p:cNvPr>
          <p:cNvSpPr txBox="1"/>
          <p:nvPr/>
        </p:nvSpPr>
        <p:spPr>
          <a:xfrm>
            <a:off x="2555776" y="6126163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 obr.: Fotoarchív KOCHHK FNUSA a LFMU, </a:t>
            </a:r>
            <a:r>
              <a:rPr lang="cs-CZ" sz="1000" dirty="0" err="1"/>
              <a:t>www.medel.com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182921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B65FA-C3A1-4AE0-8C91-9E7F2662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2800" dirty="0"/>
              <a:t>Implantáty pro přímé kostní 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C44B2-32FF-41F5-902C-36D65AD4C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Systém </a:t>
            </a:r>
            <a:r>
              <a:rPr lang="cs-CZ" sz="2000" dirty="0" err="1"/>
              <a:t>Bonebridge</a:t>
            </a:r>
            <a:r>
              <a:rPr lang="cs-CZ" sz="2000" dirty="0"/>
              <a:t> ™ (video)</a:t>
            </a:r>
          </a:p>
          <a:p>
            <a:endParaRPr lang="cs-CZ" dirty="0"/>
          </a:p>
        </p:txBody>
      </p:sp>
      <p:pic>
        <p:nvPicPr>
          <p:cNvPr id="4" name="How the BONEBRIDGE works with SAMBA Audio Processor">
            <a:hlinkClick r:id="" action="ppaction://media"/>
            <a:extLst>
              <a:ext uri="{FF2B5EF4-FFF2-40B4-BE49-F238E27FC236}">
                <a16:creationId xmlns:a16="http://schemas.microsoft.com/office/drawing/2014/main" id="{EED43DA0-60CD-4F00-A0EE-3B8764CFE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916832"/>
            <a:ext cx="8012620" cy="450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B65FA-C3A1-4AE0-8C91-9E7F2662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2800" dirty="0"/>
              <a:t>Implantáty pro přímé kostní 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C44B2-32FF-41F5-902C-36D65AD4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2776"/>
            <a:ext cx="5184576" cy="5256584"/>
          </a:xfrm>
        </p:spPr>
        <p:txBody>
          <a:bodyPr/>
          <a:lstStyle/>
          <a:p>
            <a:r>
              <a:rPr lang="cs-CZ" sz="2000" b="1" dirty="0"/>
              <a:t>Kazuistika 2.</a:t>
            </a:r>
          </a:p>
          <a:p>
            <a:pPr lvl="1"/>
            <a:r>
              <a:rPr lang="cs-CZ" sz="1600" dirty="0"/>
              <a:t>Pacient</a:t>
            </a:r>
          </a:p>
          <a:p>
            <a:pPr lvl="2"/>
            <a:r>
              <a:rPr lang="cs-CZ" sz="1400" dirty="0"/>
              <a:t>32 letá žena se syndromem </a:t>
            </a:r>
            <a:r>
              <a:rPr lang="cs-CZ" sz="1400" dirty="0" err="1"/>
              <a:t>Treacher</a:t>
            </a:r>
            <a:r>
              <a:rPr lang="cs-CZ" sz="1400" dirty="0"/>
              <a:t> – </a:t>
            </a:r>
            <a:r>
              <a:rPr lang="cs-CZ" sz="1400" dirty="0" err="1"/>
              <a:t>Collins</a:t>
            </a:r>
            <a:endParaRPr lang="cs-CZ" sz="1400" dirty="0"/>
          </a:p>
          <a:p>
            <a:pPr lvl="1"/>
            <a:r>
              <a:rPr lang="cs-CZ" sz="1600" dirty="0" err="1"/>
              <a:t>Subj.potíže</a:t>
            </a:r>
            <a:endParaRPr lang="cs-CZ" sz="1600" dirty="0"/>
          </a:p>
          <a:p>
            <a:pPr lvl="2"/>
            <a:r>
              <a:rPr lang="cs-CZ" sz="1400" dirty="0"/>
              <a:t>doposud </a:t>
            </a:r>
            <a:r>
              <a:rPr lang="cs-CZ" sz="1400" dirty="0">
                <a:solidFill>
                  <a:srgbClr val="FF0000"/>
                </a:solidFill>
              </a:rPr>
              <a:t>nosila sluchadlo s kostním vibrátorem na čelence</a:t>
            </a:r>
          </a:p>
          <a:p>
            <a:pPr lvl="2"/>
            <a:r>
              <a:rPr lang="cs-CZ" sz="1400" dirty="0"/>
              <a:t>nedoslýchavost, komunikační potíže</a:t>
            </a:r>
          </a:p>
          <a:p>
            <a:pPr lvl="1"/>
            <a:r>
              <a:rPr lang="cs-CZ" sz="1600" dirty="0" err="1"/>
              <a:t>Obj.nález</a:t>
            </a:r>
            <a:endParaRPr lang="cs-CZ" sz="1600" dirty="0"/>
          </a:p>
          <a:p>
            <a:pPr lvl="2"/>
            <a:r>
              <a:rPr lang="cs-CZ" sz="1400" dirty="0"/>
              <a:t>Otoskopie: oboustranná </a:t>
            </a:r>
            <a:r>
              <a:rPr lang="cs-CZ" sz="1400" dirty="0">
                <a:solidFill>
                  <a:srgbClr val="FF0000"/>
                </a:solidFill>
              </a:rPr>
              <a:t>atrezie zvukovodů </a:t>
            </a:r>
          </a:p>
          <a:p>
            <a:pPr lvl="2"/>
            <a:r>
              <a:rPr lang="cs-CZ" sz="1400" dirty="0"/>
              <a:t>Audiometrie: převodní nedoslýchavost oboustranně (viz obrázek)</a:t>
            </a:r>
          </a:p>
          <a:p>
            <a:pPr lvl="1"/>
            <a:r>
              <a:rPr lang="cs-CZ" sz="1600" dirty="0"/>
              <a:t>Léčba</a:t>
            </a:r>
          </a:p>
          <a:p>
            <a:pPr lvl="2"/>
            <a:r>
              <a:rPr lang="cs-CZ" sz="1400" dirty="0"/>
              <a:t>Implantace </a:t>
            </a:r>
            <a:r>
              <a:rPr lang="cs-CZ" sz="1400" dirty="0" err="1">
                <a:solidFill>
                  <a:srgbClr val="FF0000"/>
                </a:solidFill>
              </a:rPr>
              <a:t>Bonebridge</a:t>
            </a:r>
            <a:endParaRPr lang="cs-CZ" sz="1400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r>
              <a:rPr lang="cs-CZ" sz="16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"/>
          <a:stretch/>
        </p:blipFill>
        <p:spPr bwMode="auto">
          <a:xfrm>
            <a:off x="5224140" y="2060848"/>
            <a:ext cx="3765190" cy="242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71530" y="4470552"/>
            <a:ext cx="2729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audiogram pacientky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 Fotoarchiv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10620225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B65FA-C3A1-4AE0-8C91-9E7F2662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2800" dirty="0"/>
              <a:t>Implantáty pro přímé kostní 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C44B2-32FF-41F5-902C-36D65AD4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4968552" cy="5256584"/>
          </a:xfrm>
        </p:spPr>
        <p:txBody>
          <a:bodyPr/>
          <a:lstStyle/>
          <a:p>
            <a:r>
              <a:rPr lang="cs-CZ" sz="2000" dirty="0"/>
              <a:t>Operace </a:t>
            </a:r>
            <a:r>
              <a:rPr lang="cs-CZ" sz="2000" dirty="0" err="1"/>
              <a:t>Bonebridge</a:t>
            </a:r>
            <a:endParaRPr lang="cs-CZ" sz="1800" dirty="0"/>
          </a:p>
          <a:p>
            <a:pPr marL="914400" lvl="2" indent="0">
              <a:buNone/>
            </a:pPr>
            <a:r>
              <a:rPr lang="cs-CZ" sz="1600" i="1" dirty="0"/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860932" y="6330998"/>
            <a:ext cx="599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příprava operačního pole a implantační set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Fotoarchiv KOCHHK FNUSA a L“FMU </a:t>
            </a:r>
          </a:p>
        </p:txBody>
      </p:sp>
      <p:pic>
        <p:nvPicPr>
          <p:cNvPr id="6" name="Obrázek 5" descr="E:\z micropacsu\Bonebridge - Dojčarová 2020\Foto 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14901" r="22018" b="12608"/>
          <a:stretch/>
        </p:blipFill>
        <p:spPr bwMode="auto">
          <a:xfrm>
            <a:off x="971601" y="3192264"/>
            <a:ext cx="3880288" cy="303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E:\z micropacsu\Bonebridge - Dojčarová 2020\Foto 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5" t="21451" r="31018" b="18067"/>
          <a:stretch/>
        </p:blipFill>
        <p:spPr bwMode="auto">
          <a:xfrm>
            <a:off x="5076056" y="3202849"/>
            <a:ext cx="3091521" cy="300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FF40693-57BF-EF4E-A489-FE62F3DFA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62" y="1245838"/>
            <a:ext cx="2088232" cy="190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761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B65FA-C3A1-4AE0-8C91-9E7F2662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2800" dirty="0"/>
              <a:t>Implantáty pro přímé kostní 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C44B2-32FF-41F5-902C-36D65AD4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4968552" cy="5256584"/>
          </a:xfrm>
        </p:spPr>
        <p:txBody>
          <a:bodyPr/>
          <a:lstStyle/>
          <a:p>
            <a:r>
              <a:rPr lang="cs-CZ" sz="2000" dirty="0"/>
              <a:t>Operace </a:t>
            </a:r>
            <a:r>
              <a:rPr lang="cs-CZ" sz="2000" dirty="0" err="1"/>
              <a:t>Bonebridge</a:t>
            </a:r>
            <a:endParaRPr lang="cs-CZ" sz="1800" dirty="0"/>
          </a:p>
          <a:p>
            <a:pPr marL="914400" lvl="2" indent="0">
              <a:buNone/>
            </a:pPr>
            <a:r>
              <a:rPr lang="cs-CZ" sz="1600" i="1" dirty="0"/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187624" y="6138996"/>
            <a:ext cx="7781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planum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mastoideum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 vyfrézování lůžka pro uložení vibrační části implantátu 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Fotoarchiv KOCHHK FNUSA a LFMU</a:t>
            </a:r>
          </a:p>
        </p:txBody>
      </p:sp>
      <p:pic>
        <p:nvPicPr>
          <p:cNvPr id="10" name="Obrázek 9" descr="E:\z micropacsu\Bonebridge - Dojčarová 2020\Foto 0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r="16139" b="16937"/>
          <a:stretch/>
        </p:blipFill>
        <p:spPr bwMode="auto">
          <a:xfrm>
            <a:off x="1628408" y="3183437"/>
            <a:ext cx="292584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E:\z micropacsu\Bonebridge - Dojčarová 2020\Foto 07.jpg">
            <a:extLst>
              <a:ext uri="{FF2B5EF4-FFF2-40B4-BE49-F238E27FC236}">
                <a16:creationId xmlns:a16="http://schemas.microsoft.com/office/drawing/2014/main" id="{FA7261DB-3345-084C-9FA8-C0BC3D99CD9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r="14327" b="18503"/>
          <a:stretch/>
        </p:blipFill>
        <p:spPr bwMode="auto">
          <a:xfrm>
            <a:off x="4716016" y="3186668"/>
            <a:ext cx="3480349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B16AE80-0A62-E342-96A9-DE5778F5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68" y="1308006"/>
            <a:ext cx="1910567" cy="180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687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B65FA-C3A1-4AE0-8C91-9E7F2662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2800" dirty="0"/>
              <a:t>Implantáty pro přímé kostní 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C44B2-32FF-41F5-902C-36D65AD4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4968552" cy="5256584"/>
          </a:xfrm>
        </p:spPr>
        <p:txBody>
          <a:bodyPr/>
          <a:lstStyle/>
          <a:p>
            <a:r>
              <a:rPr lang="cs-CZ" sz="2000" dirty="0"/>
              <a:t>Operace </a:t>
            </a:r>
            <a:r>
              <a:rPr lang="cs-CZ" sz="2000" dirty="0" err="1"/>
              <a:t>Bonebridge</a:t>
            </a:r>
            <a:endParaRPr lang="cs-CZ" sz="1800" dirty="0"/>
          </a:p>
          <a:p>
            <a:pPr marL="914400" lvl="2" indent="0">
              <a:buNone/>
            </a:pPr>
            <a:r>
              <a:rPr lang="cs-CZ" sz="1600" i="1" dirty="0"/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63688" y="6121405"/>
            <a:ext cx="59995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uložení implantátu a fixace dvěma kortikálními šrouby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Fotoarchiv KOCHHK FNUSA a LFMU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t="22299" r="16786" b="21757"/>
          <a:stretch/>
        </p:blipFill>
        <p:spPr bwMode="auto">
          <a:xfrm>
            <a:off x="2051720" y="3068960"/>
            <a:ext cx="4464496" cy="287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ADBFD7F-5827-4D47-8DCA-015BB1044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08" y="1421344"/>
            <a:ext cx="3168353" cy="155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9380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6C75C-BBF7-124C-B8A6-8F269563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3200" dirty="0"/>
              <a:t>Kochleární implantace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9A59B0-66E8-1B41-9CB5-A1960B116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Kochleární implantát</a:t>
            </a:r>
          </a:p>
          <a:p>
            <a:pPr lvl="1"/>
            <a:r>
              <a:rPr lang="cs-CZ" sz="1600" dirty="0"/>
              <a:t>Sluchová </a:t>
            </a:r>
            <a:r>
              <a:rPr lang="cs-CZ" sz="1600" dirty="0" err="1"/>
              <a:t>neuroprotéza</a:t>
            </a:r>
            <a:endParaRPr lang="cs-CZ" sz="1600" dirty="0"/>
          </a:p>
          <a:p>
            <a:pPr lvl="1"/>
            <a:r>
              <a:rPr lang="cs-CZ" sz="1600" b="1" dirty="0"/>
              <a:t>Indikace</a:t>
            </a:r>
          </a:p>
          <a:p>
            <a:pPr lvl="2"/>
            <a:r>
              <a:rPr lang="cs-CZ" sz="1400" dirty="0"/>
              <a:t>Pacienti s </a:t>
            </a:r>
            <a:r>
              <a:rPr lang="cs-CZ" sz="1400" dirty="0">
                <a:solidFill>
                  <a:srgbClr val="FF0000"/>
                </a:solidFill>
              </a:rPr>
              <a:t>jednostrannou / oboustrannou hluchotou / těžkou percepční nedoslýchavostí</a:t>
            </a:r>
          </a:p>
          <a:p>
            <a:pPr lvl="2"/>
            <a:r>
              <a:rPr lang="cs-CZ" sz="1400" dirty="0"/>
              <a:t>u dospělých nejčastěji:</a:t>
            </a:r>
          </a:p>
          <a:p>
            <a:pPr lvl="3"/>
            <a:r>
              <a:rPr lang="cs-CZ" sz="1400" dirty="0"/>
              <a:t>postupně </a:t>
            </a:r>
            <a:r>
              <a:rPr lang="cs-CZ" sz="1400" dirty="0" err="1"/>
              <a:t>progredující</a:t>
            </a:r>
            <a:r>
              <a:rPr lang="cs-CZ" sz="1400" dirty="0"/>
              <a:t> percepční vada</a:t>
            </a:r>
          </a:p>
          <a:p>
            <a:pPr lvl="3"/>
            <a:r>
              <a:rPr lang="cs-CZ" sz="1400" dirty="0"/>
              <a:t>idiopatická náhle vzniklá ztráta sluchu</a:t>
            </a:r>
          </a:p>
          <a:p>
            <a:pPr lvl="3"/>
            <a:r>
              <a:rPr lang="cs-CZ" sz="1400" dirty="0"/>
              <a:t>ztráta sluchu po meningitidě </a:t>
            </a:r>
          </a:p>
          <a:p>
            <a:pPr lvl="2"/>
            <a:r>
              <a:rPr lang="cs-CZ" sz="1400" dirty="0"/>
              <a:t>u dětí nejčastěji:</a:t>
            </a:r>
          </a:p>
          <a:p>
            <a:pPr lvl="3"/>
            <a:r>
              <a:rPr lang="cs-CZ" sz="1400" dirty="0"/>
              <a:t>vrozená vada </a:t>
            </a:r>
          </a:p>
          <a:p>
            <a:pPr lvl="4"/>
            <a:r>
              <a:rPr lang="cs-CZ" sz="1400" dirty="0"/>
              <a:t>Při </a:t>
            </a:r>
            <a:r>
              <a:rPr lang="cs-CZ" sz="1400" dirty="0" err="1"/>
              <a:t>screeningu</a:t>
            </a:r>
            <a:r>
              <a:rPr lang="cs-CZ" sz="1400" dirty="0"/>
              <a:t> sluchu novorozenců nebo zjištěno rodiči</a:t>
            </a:r>
          </a:p>
          <a:p>
            <a:pPr lvl="3"/>
            <a:r>
              <a:rPr lang="cs-CZ" sz="1400" dirty="0"/>
              <a:t>implantace nejlépe do 1 roku (0,5 – 4 roky)</a:t>
            </a:r>
          </a:p>
          <a:p>
            <a:pPr lvl="2"/>
            <a:r>
              <a:rPr lang="cs-CZ" sz="1400" dirty="0"/>
              <a:t>preferována je oboustranná implantace</a:t>
            </a:r>
          </a:p>
          <a:p>
            <a:pPr lvl="5"/>
            <a:endParaRPr lang="cs-CZ" sz="1400" dirty="0"/>
          </a:p>
          <a:p>
            <a:pPr lvl="2"/>
            <a:endParaRPr lang="cs-CZ" sz="1400" dirty="0"/>
          </a:p>
          <a:p>
            <a:endParaRPr lang="cs-CZ" sz="2000" dirty="0"/>
          </a:p>
        </p:txBody>
      </p:sp>
      <p:pic>
        <p:nvPicPr>
          <p:cNvPr id="4" name="Picture 6" descr="Image result for cochlear implant medel">
            <a:extLst>
              <a:ext uri="{FF2B5EF4-FFF2-40B4-BE49-F238E27FC236}">
                <a16:creationId xmlns:a16="http://schemas.microsoft.com/office/drawing/2014/main" id="{077C30CB-07B3-1945-A165-E163FDF7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57739"/>
            <a:ext cx="3384376" cy="21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0817598-F640-F747-9007-174D67A3EB74}"/>
              </a:ext>
            </a:extLst>
          </p:cNvPr>
          <p:cNvSpPr txBox="1"/>
          <p:nvPr/>
        </p:nvSpPr>
        <p:spPr>
          <a:xfrm>
            <a:off x="5935002" y="6365557"/>
            <a:ext cx="2895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kochleární implantát (f.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Medel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www.medel.com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009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57F27-ECC8-C642-925A-9D396603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3200" dirty="0"/>
              <a:t>Kochleární implantace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DD67B4-37BC-0D40-9FA5-84DCD2C62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Vyšetření pacienta před kochleární implantací</a:t>
            </a:r>
          </a:p>
          <a:p>
            <a:pPr lvl="1"/>
            <a:r>
              <a:rPr lang="cs-CZ" sz="1600" b="1" dirty="0"/>
              <a:t>ORL:</a:t>
            </a:r>
          </a:p>
          <a:p>
            <a:pPr lvl="2"/>
            <a:r>
              <a:rPr lang="cs-CZ" sz="1400" dirty="0"/>
              <a:t>Foniatrie/audiologie</a:t>
            </a:r>
          </a:p>
          <a:p>
            <a:pPr lvl="3"/>
            <a:r>
              <a:rPr lang="cs-CZ" sz="1400" dirty="0"/>
              <a:t>Anamnéza</a:t>
            </a:r>
          </a:p>
          <a:p>
            <a:pPr lvl="4"/>
            <a:r>
              <a:rPr lang="cs-CZ" sz="1400" dirty="0"/>
              <a:t>Etiologie sluchové vady</a:t>
            </a:r>
          </a:p>
          <a:p>
            <a:pPr lvl="4"/>
            <a:r>
              <a:rPr lang="cs-CZ" sz="1400" dirty="0"/>
              <a:t>Dosavadní kompenzace (sluchadla)</a:t>
            </a:r>
          </a:p>
          <a:p>
            <a:pPr lvl="3"/>
            <a:r>
              <a:rPr lang="cs-CZ" sz="1400" dirty="0"/>
              <a:t>Tónová audiometrie </a:t>
            </a:r>
          </a:p>
          <a:p>
            <a:pPr lvl="3"/>
            <a:r>
              <a:rPr lang="cs-CZ" sz="1400" dirty="0"/>
              <a:t>Slovní audiometrie </a:t>
            </a:r>
          </a:p>
          <a:p>
            <a:pPr lvl="3"/>
            <a:r>
              <a:rPr lang="cs-CZ" sz="1400" dirty="0"/>
              <a:t>OAE – </a:t>
            </a:r>
            <a:r>
              <a:rPr lang="cs-CZ" sz="1400" dirty="0" err="1"/>
              <a:t>Otoakustické</a:t>
            </a:r>
            <a:r>
              <a:rPr lang="cs-CZ" sz="1400" dirty="0"/>
              <a:t> emise</a:t>
            </a:r>
          </a:p>
          <a:p>
            <a:pPr lvl="3"/>
            <a:r>
              <a:rPr lang="cs-CZ" sz="1400" dirty="0"/>
              <a:t>ASSR – Auditory </a:t>
            </a:r>
            <a:r>
              <a:rPr lang="cs-CZ" sz="1400" dirty="0" err="1"/>
              <a:t>Steady-State</a:t>
            </a:r>
            <a:r>
              <a:rPr lang="cs-CZ" sz="1400" dirty="0"/>
              <a:t> Response</a:t>
            </a:r>
          </a:p>
          <a:p>
            <a:pPr lvl="2"/>
            <a:r>
              <a:rPr lang="cs-CZ" sz="1400" dirty="0"/>
              <a:t>Vyšetření vestibulárních funkcí</a:t>
            </a:r>
          </a:p>
          <a:p>
            <a:pPr lvl="3"/>
            <a:r>
              <a:rPr lang="cs-CZ" sz="1400" dirty="0"/>
              <a:t>VNG</a:t>
            </a:r>
          </a:p>
          <a:p>
            <a:pPr lvl="3"/>
            <a:r>
              <a:rPr lang="cs-CZ" sz="1400" dirty="0"/>
              <a:t>kalorizace</a:t>
            </a:r>
          </a:p>
          <a:p>
            <a:pPr lvl="1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15219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42237-A7DD-D74E-A5AB-256A6A2B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Kochleární implantace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9E7EDC-AAC8-9E4D-BD03-978BB0C66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Vyšetření pacienta před kochleární implantací</a:t>
            </a:r>
            <a:endParaRPr lang="cs-CZ" sz="2000" dirty="0"/>
          </a:p>
          <a:p>
            <a:pPr lvl="1"/>
            <a:r>
              <a:rPr lang="cs-CZ" sz="1600" b="1" dirty="0"/>
              <a:t>Zobrazovací metody</a:t>
            </a:r>
          </a:p>
          <a:p>
            <a:pPr lvl="2"/>
            <a:r>
              <a:rPr lang="cs-CZ" sz="1400" dirty="0"/>
              <a:t>HRCT pyramid – anatomické odchylky, vrozené vady, osifikace kochley</a:t>
            </a:r>
          </a:p>
          <a:p>
            <a:pPr lvl="2"/>
            <a:r>
              <a:rPr lang="cs-CZ" sz="1400" dirty="0"/>
              <a:t>MR mozku – vyloučení patologie MM koutů, vnitřní ucho</a:t>
            </a:r>
          </a:p>
          <a:p>
            <a:pPr lvl="1"/>
            <a:r>
              <a:rPr lang="cs-CZ" sz="1600" b="1" dirty="0"/>
              <a:t>Logopedie</a:t>
            </a:r>
          </a:p>
          <a:p>
            <a:pPr lvl="2"/>
            <a:r>
              <a:rPr lang="cs-CZ" sz="1400" dirty="0"/>
              <a:t>Zhodnocení komunikačních schopností</a:t>
            </a:r>
          </a:p>
          <a:p>
            <a:pPr lvl="2"/>
            <a:r>
              <a:rPr lang="cs-CZ" sz="1400" dirty="0" err="1"/>
              <a:t>Prelingvální</a:t>
            </a:r>
            <a:r>
              <a:rPr lang="cs-CZ" sz="1400" dirty="0"/>
              <a:t> / </a:t>
            </a:r>
            <a:r>
              <a:rPr lang="cs-CZ" sz="1400" dirty="0" err="1"/>
              <a:t>postlingvální</a:t>
            </a:r>
            <a:endParaRPr lang="cs-CZ" sz="1400" dirty="0"/>
          </a:p>
          <a:p>
            <a:pPr lvl="1"/>
            <a:r>
              <a:rPr lang="cs-CZ" sz="1600" b="1" dirty="0"/>
              <a:t>Neurologie</a:t>
            </a:r>
          </a:p>
          <a:p>
            <a:pPr lvl="2"/>
            <a:r>
              <a:rPr lang="cs-CZ" sz="1400" dirty="0"/>
              <a:t>Vyloučení centrální etiologie hluchoty ev. jiných závažných </a:t>
            </a:r>
            <a:r>
              <a:rPr lang="cs-CZ" sz="1400" dirty="0" err="1"/>
              <a:t>neurol</a:t>
            </a:r>
            <a:r>
              <a:rPr lang="cs-CZ" sz="1400" dirty="0"/>
              <a:t>. onemocnění </a:t>
            </a:r>
          </a:p>
          <a:p>
            <a:pPr lvl="1"/>
            <a:r>
              <a:rPr lang="cs-CZ" sz="1600" b="1" dirty="0"/>
              <a:t>Psychologie</a:t>
            </a:r>
          </a:p>
          <a:p>
            <a:pPr lvl="2"/>
            <a:r>
              <a:rPr lang="cs-CZ" sz="1400" dirty="0"/>
              <a:t>Zhodnocení schopnosti spolupráce při péči o KI, rehabilitaci apod.</a:t>
            </a:r>
          </a:p>
          <a:p>
            <a:pPr lvl="1"/>
            <a:r>
              <a:rPr lang="cs-CZ" sz="1600" b="1" dirty="0" err="1"/>
              <a:t>Otoplan</a:t>
            </a:r>
            <a:endParaRPr lang="cs-CZ" sz="1600" b="1" dirty="0"/>
          </a:p>
          <a:p>
            <a:pPr lvl="2"/>
            <a:r>
              <a:rPr lang="cs-CZ" sz="1400" dirty="0"/>
              <a:t>měření velikosti kochley, výběr elektrody, 3D modelace anatomie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31773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B65FA-C3A1-4AE0-8C91-9E7F2662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3200" dirty="0"/>
              <a:t>Kochleární implantace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C44B2-32FF-41F5-902C-36D65AD4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5600"/>
            <a:ext cx="8280920" cy="5256584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Vyšetření pacienta před kochleární implantací</a:t>
            </a:r>
            <a:endParaRPr lang="cs-CZ" sz="2000" dirty="0"/>
          </a:p>
          <a:p>
            <a:pPr lvl="1"/>
            <a:r>
              <a:rPr lang="cs-CZ" sz="1600" b="1" dirty="0" err="1"/>
              <a:t>Otoplán</a:t>
            </a:r>
            <a:r>
              <a:rPr lang="cs-CZ" sz="1600" b="1" dirty="0"/>
              <a:t> </a:t>
            </a:r>
          </a:p>
          <a:p>
            <a:pPr lvl="2"/>
            <a:r>
              <a:rPr lang="cs-CZ" sz="1400" dirty="0"/>
              <a:t>výběr vhodného kochleárního implantátu a vhodné délky elektrody pomocí speciálního softwaru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39" y="2756594"/>
            <a:ext cx="6153589" cy="385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75856" y="6611779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www.medel.com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79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2907E-23DB-4256-8290-7E1AEA8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188640"/>
            <a:ext cx="586814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2000" dirty="0"/>
              <a:t>Nádory středouší (</a:t>
            </a:r>
            <a:r>
              <a:rPr lang="cs-CZ" sz="2000" dirty="0" err="1"/>
              <a:t>tympanojugulární</a:t>
            </a:r>
            <a:r>
              <a:rPr lang="cs-CZ" sz="2000" dirty="0"/>
              <a:t> </a:t>
            </a:r>
            <a:r>
              <a:rPr lang="cs-CZ" sz="2000" dirty="0" err="1"/>
              <a:t>paragangliom</a:t>
            </a:r>
            <a:r>
              <a:rPr lang="cs-CZ" sz="20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B56C3-8955-4962-94AB-7B95A1984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340768"/>
            <a:ext cx="8876240" cy="5400600"/>
          </a:xfrm>
        </p:spPr>
        <p:txBody>
          <a:bodyPr/>
          <a:lstStyle/>
          <a:p>
            <a:r>
              <a:rPr lang="cs-CZ" sz="2000" b="1" dirty="0"/>
              <a:t>Definice</a:t>
            </a:r>
          </a:p>
          <a:p>
            <a:pPr lvl="1"/>
            <a:r>
              <a:rPr lang="cs-CZ" sz="1600" dirty="0"/>
              <a:t>Synonyma:  </a:t>
            </a:r>
            <a:r>
              <a:rPr lang="cs-CZ" sz="1600" b="1" dirty="0" err="1"/>
              <a:t>paragangliom</a:t>
            </a:r>
            <a:r>
              <a:rPr lang="cs-CZ" sz="1600" b="1" dirty="0"/>
              <a:t>, </a:t>
            </a:r>
            <a:r>
              <a:rPr lang="cs-CZ" sz="1600" b="1" dirty="0" err="1"/>
              <a:t>chemodektom</a:t>
            </a:r>
            <a:r>
              <a:rPr lang="cs-CZ" sz="1600" b="1" dirty="0"/>
              <a:t>, </a:t>
            </a:r>
            <a:r>
              <a:rPr lang="cs-CZ" sz="1600" b="1" dirty="0" err="1"/>
              <a:t>glomus</a:t>
            </a:r>
            <a:r>
              <a:rPr lang="cs-CZ" sz="1600" b="1" dirty="0"/>
              <a:t> tumor</a:t>
            </a:r>
          </a:p>
          <a:p>
            <a:pPr lvl="1"/>
            <a:r>
              <a:rPr lang="cs-CZ" sz="1600" dirty="0"/>
              <a:t>Nádory vycházející z buněk neuroendokrinního systému APUD (amine </a:t>
            </a:r>
            <a:r>
              <a:rPr lang="cs-CZ" sz="1600" dirty="0" err="1"/>
              <a:t>precursor</a:t>
            </a:r>
            <a:r>
              <a:rPr lang="cs-CZ" sz="1600" dirty="0"/>
              <a:t> </a:t>
            </a:r>
            <a:r>
              <a:rPr lang="cs-CZ" sz="1600" dirty="0" err="1"/>
              <a:t>uptake</a:t>
            </a:r>
            <a:r>
              <a:rPr lang="cs-CZ" sz="1600" dirty="0"/>
              <a:t> and </a:t>
            </a:r>
            <a:r>
              <a:rPr lang="cs-CZ" sz="1600" dirty="0" err="1"/>
              <a:t>decarboxylation</a:t>
            </a:r>
            <a:r>
              <a:rPr lang="cs-CZ" sz="1600" dirty="0"/>
              <a:t> systém)</a:t>
            </a:r>
          </a:p>
          <a:p>
            <a:pPr lvl="1"/>
            <a:r>
              <a:rPr lang="cs-CZ" sz="1600" dirty="0"/>
              <a:t>V oblasti hlavy a krku - 3% všech </a:t>
            </a:r>
            <a:r>
              <a:rPr lang="cs-CZ" sz="1600" dirty="0" err="1"/>
              <a:t>paragangliomů</a:t>
            </a:r>
            <a:r>
              <a:rPr lang="cs-CZ" sz="1600" dirty="0"/>
              <a:t> </a:t>
            </a:r>
          </a:p>
          <a:p>
            <a:pPr lvl="2"/>
            <a:r>
              <a:rPr lang="cs-CZ" sz="1400" dirty="0"/>
              <a:t>nejčastěji jsou v oblasti spánkové kosti – </a:t>
            </a:r>
            <a:r>
              <a:rPr lang="cs-CZ" sz="1400" b="1" dirty="0" err="1"/>
              <a:t>tympanojugulární</a:t>
            </a:r>
            <a:r>
              <a:rPr lang="cs-CZ" sz="1400" b="1" dirty="0"/>
              <a:t> </a:t>
            </a:r>
            <a:r>
              <a:rPr lang="cs-CZ" sz="1400" b="1" dirty="0" err="1"/>
              <a:t>paragangliom</a:t>
            </a:r>
            <a:endParaRPr lang="cs-CZ" sz="1400" dirty="0"/>
          </a:p>
          <a:p>
            <a:pPr lvl="1"/>
            <a:r>
              <a:rPr lang="cs-CZ" sz="1600" dirty="0"/>
              <a:t>V oblasti hlavy a krku nebývají hormonálně aktivní</a:t>
            </a:r>
          </a:p>
          <a:p>
            <a:pPr lvl="1"/>
            <a:r>
              <a:rPr lang="cs-CZ" sz="1600" dirty="0"/>
              <a:t>Benigní, pomalu rostoucí nádor (Maligní zvrat vzácně  - 2-4%)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07D8FD-DA52-4403-B22A-59D14B84A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414" y="4092879"/>
            <a:ext cx="2764718" cy="223774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1F36924-B0C5-4756-99DE-50278429A6F7}"/>
              </a:ext>
            </a:extLst>
          </p:cNvPr>
          <p:cNvSpPr/>
          <p:nvPr/>
        </p:nvSpPr>
        <p:spPr>
          <a:xfrm>
            <a:off x="6191414" y="6335097"/>
            <a:ext cx="3222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tympanojugulární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paragangliom</a:t>
            </a:r>
            <a:endParaRPr lang="cs-CZ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www.dizziness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-and-balance.</a:t>
            </a:r>
          </a:p>
        </p:txBody>
      </p:sp>
    </p:spTree>
    <p:extLst>
      <p:ext uri="{BB962C8B-B14F-4D97-AF65-F5344CB8AC3E}">
        <p14:creationId xmlns:p14="http://schemas.microsoft.com/office/powerpoint/2010/main" val="3913875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7C1F36-0CE1-C640-BC52-D175B1BE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3200" dirty="0"/>
              <a:t>Kochleární implantace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393B22-FA9F-804E-8CCD-92BD4E7D9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FF0000"/>
                </a:solidFill>
              </a:rPr>
              <a:t>Části Kochleárního implantátu</a:t>
            </a:r>
          </a:p>
          <a:p>
            <a:pPr lvl="1">
              <a:lnSpc>
                <a:spcPct val="104000"/>
              </a:lnSpc>
            </a:pPr>
            <a:r>
              <a:rPr lang="cs-CZ" sz="1600" b="1" dirty="0" err="1"/>
              <a:t>Audioprocesor</a:t>
            </a:r>
            <a:r>
              <a:rPr lang="cs-CZ" sz="1600" b="1" dirty="0"/>
              <a:t> (řečový procesor)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Zevní část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Zavěšený za uchem  /  umístění přímo nad implantátem</a:t>
            </a:r>
          </a:p>
          <a:p>
            <a:pPr lvl="1">
              <a:lnSpc>
                <a:spcPct val="104000"/>
              </a:lnSpc>
            </a:pPr>
            <a:endParaRPr lang="cs-CZ" sz="1800" dirty="0"/>
          </a:p>
          <a:p>
            <a:pPr lvl="1">
              <a:lnSpc>
                <a:spcPct val="104000"/>
              </a:lnSpc>
            </a:pPr>
            <a:r>
              <a:rPr lang="cs-CZ" sz="1600" b="1" dirty="0"/>
              <a:t>Samotný </a:t>
            </a:r>
            <a:r>
              <a:rPr lang="cs-CZ" sz="1600" b="1" dirty="0" err="1"/>
              <a:t>implanát</a:t>
            </a:r>
            <a:endParaRPr lang="cs-CZ" sz="1600" b="1" dirty="0"/>
          </a:p>
          <a:p>
            <a:pPr lvl="2">
              <a:lnSpc>
                <a:spcPct val="104000"/>
              </a:lnSpc>
            </a:pPr>
            <a:r>
              <a:rPr lang="cs-CZ" sz="1400" dirty="0"/>
              <a:t>Cívka a magnet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Tělo implantátu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Elektrodový svazek „elektroda“</a:t>
            </a:r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508FB7-DFCE-8640-A670-ABED292B8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3453" y="2852936"/>
            <a:ext cx="3382720" cy="337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8C8423A-3E13-B64D-95EE-6D8234FDEE4B}"/>
              </a:ext>
            </a:extLst>
          </p:cNvPr>
          <p:cNvSpPr txBox="1"/>
          <p:nvPr/>
        </p:nvSpPr>
        <p:spPr>
          <a:xfrm>
            <a:off x="5724128" y="6414195"/>
            <a:ext cx="237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www.audionica.cz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6147672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3200" dirty="0"/>
              <a:t>Kochleární implantace</a:t>
            </a:r>
          </a:p>
        </p:txBody>
      </p:sp>
      <p:pic>
        <p:nvPicPr>
          <p:cNvPr id="7" name="Obrázek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55"/>
          <a:stretch/>
        </p:blipFill>
        <p:spPr bwMode="auto">
          <a:xfrm>
            <a:off x="0" y="1989561"/>
            <a:ext cx="4427983" cy="47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B6D9BBA6-A954-4CC5-A0D5-C4BB9814C951}"/>
              </a:ext>
            </a:extLst>
          </p:cNvPr>
          <p:cNvSpPr txBox="1">
            <a:spLocks/>
          </p:cNvSpPr>
          <p:nvPr/>
        </p:nvSpPr>
        <p:spPr bwMode="auto">
          <a:xfrm>
            <a:off x="395535" y="1413498"/>
            <a:ext cx="8352928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Princip fungování kochleárního implantátu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4571999" y="1879856"/>
            <a:ext cx="44644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00" b="1" dirty="0">
                <a:solidFill>
                  <a:srgbClr val="FF0000"/>
                </a:solidFill>
              </a:rPr>
              <a:t>1</a:t>
            </a:r>
            <a:endParaRPr lang="cs-CZ" sz="13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Zvuk je snímán mikrofonem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audioprocesoru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zavěšený za uchem / přímo nad implantátem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přeměna v digitální signál</a:t>
            </a:r>
          </a:p>
          <a:p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r>
              <a:rPr lang="cs-CZ" sz="1300" b="1" dirty="0">
                <a:solidFill>
                  <a:srgbClr val="FF0000"/>
                </a:solidFill>
              </a:rPr>
              <a:t>2</a:t>
            </a:r>
            <a:endParaRPr lang="cs-CZ" sz="13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Signál se dostává do vysílací cívky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Nad místem přijímací cívky implantované části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Fixace pomocí magnetů ve vysílací i přijímací cívce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Někdy součást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audiprocesorů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,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umísěných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nad místo uložení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implanátu</a:t>
            </a:r>
            <a:endParaRPr lang="cs-CZ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cs-CZ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300" b="1" dirty="0">
                <a:solidFill>
                  <a:srgbClr val="FF0000"/>
                </a:solidFill>
              </a:rPr>
              <a:t>3</a:t>
            </a:r>
            <a:endParaRPr lang="cs-CZ" sz="13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Bezdrátová přenos signálu z vysílací cívky přes kůži do přijímací části implantátu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impulsech vysílaného signálu je energie pro napájení implantované části</a:t>
            </a:r>
          </a:p>
          <a:p>
            <a:endParaRPr lang="cs-CZ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391987" y="6410124"/>
            <a:ext cx="13194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www.audionika.cz</a:t>
            </a:r>
          </a:p>
        </p:txBody>
      </p:sp>
    </p:spTree>
    <p:extLst>
      <p:ext uri="{BB962C8B-B14F-4D97-AF65-F5344CB8AC3E}">
        <p14:creationId xmlns:p14="http://schemas.microsoft.com/office/powerpoint/2010/main" val="29789068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0" y="188640"/>
            <a:ext cx="5328592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3200" dirty="0"/>
              <a:t>Kochleární implantace</a:t>
            </a:r>
          </a:p>
        </p:txBody>
      </p:sp>
      <p:pic>
        <p:nvPicPr>
          <p:cNvPr id="7" name="Obrázek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13069"/>
          <a:stretch/>
        </p:blipFill>
        <p:spPr bwMode="auto">
          <a:xfrm>
            <a:off x="0" y="1900232"/>
            <a:ext cx="4752528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B6D9BBA6-A954-4CC5-A0D5-C4BB9814C951}"/>
              </a:ext>
            </a:extLst>
          </p:cNvPr>
          <p:cNvSpPr txBox="1">
            <a:spLocks/>
          </p:cNvSpPr>
          <p:nvPr/>
        </p:nvSpPr>
        <p:spPr bwMode="auto">
          <a:xfrm>
            <a:off x="395536" y="1412777"/>
            <a:ext cx="8352928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Princip fungování kochleárního implantátu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4932040" y="2016904"/>
            <a:ext cx="40324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4</a:t>
            </a:r>
            <a:endParaRPr lang="cs-CZ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 vnitřní části implantátu informace dekódovány na soubory elektrických kladných a záporných impulsů</a:t>
            </a:r>
          </a:p>
          <a:p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r>
              <a:rPr lang="cs-CZ" sz="1400" b="1" dirty="0">
                <a:solidFill>
                  <a:srgbClr val="FF0000"/>
                </a:solidFill>
              </a:rPr>
              <a:t>5</a:t>
            </a:r>
            <a:endParaRPr lang="cs-CZ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Impulzy jsou přeneseny v elektrodovém svazku do stimulačních elektrod</a:t>
            </a:r>
          </a:p>
          <a:p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400" b="1" dirty="0">
                <a:solidFill>
                  <a:srgbClr val="FF0000"/>
                </a:solidFill>
              </a:rPr>
              <a:t>6</a:t>
            </a:r>
            <a:endParaRPr lang="cs-CZ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Stimulační elektrody rozmístěny uvnitř hlemýždě, stimulují vlákna sluchového nervu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Sluchový nerv vede výslednou informaci po sluchových drahách do sluchových center, kde vzniká zvukový vjem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47664" y="6435234"/>
            <a:ext cx="13194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www.audionika.cz</a:t>
            </a:r>
          </a:p>
        </p:txBody>
      </p:sp>
    </p:spTree>
    <p:extLst>
      <p:ext uri="{BB962C8B-B14F-4D97-AF65-F5344CB8AC3E}">
        <p14:creationId xmlns:p14="http://schemas.microsoft.com/office/powerpoint/2010/main" val="36536724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DD659-A06E-4F00-9596-84B5A297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Kochleární implantace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D9BBA6-A954-4CC5-A0D5-C4BB9814C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196752"/>
            <a:ext cx="7848872" cy="4713387"/>
          </a:xfrm>
        </p:spPr>
        <p:txBody>
          <a:bodyPr/>
          <a:lstStyle/>
          <a:p>
            <a:r>
              <a:rPr lang="cs-CZ" sz="2000" dirty="0"/>
              <a:t>Princip fungování kochleárního implantátu (video)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How do Cochlear Implants Work_ The SYNCHRONY Cochlear Implant—MED-EL">
            <a:hlinkClick r:id="" action="ppaction://media"/>
            <a:extLst>
              <a:ext uri="{FF2B5EF4-FFF2-40B4-BE49-F238E27FC236}">
                <a16:creationId xmlns:a16="http://schemas.microsoft.com/office/drawing/2014/main" id="{60F9A9B0-06BE-4C63-9B60-8A73A09F7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772816"/>
            <a:ext cx="8037145" cy="452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2C125-F017-2747-85A2-78761AB0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Kochleární implantace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5F3C01-768E-E34E-840C-0B3E617B7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256584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  <a:latin typeface="helvetica" panose="020B0604020202020204" pitchFamily="34" charset="0"/>
              </a:rPr>
              <a:t>Operace step by step</a:t>
            </a:r>
          </a:p>
          <a:p>
            <a:pPr lvl="1"/>
            <a:r>
              <a:rPr lang="cs-CZ" sz="1600" dirty="0">
                <a:solidFill>
                  <a:srgbClr val="595959"/>
                </a:solidFill>
                <a:latin typeface="helvetica" panose="020B0604020202020204" pitchFamily="34" charset="0"/>
              </a:rPr>
              <a:t>příprava operačního pole a zaměření pozice KI</a:t>
            </a:r>
          </a:p>
          <a:p>
            <a:pPr lvl="1"/>
            <a:r>
              <a:rPr lang="cs-CZ" sz="1600" dirty="0" err="1">
                <a:solidFill>
                  <a:srgbClr val="595959"/>
                </a:solidFill>
                <a:latin typeface="helvetica" panose="020B0604020202020204" pitchFamily="34" charset="0"/>
              </a:rPr>
              <a:t>retroaurikulární</a:t>
            </a:r>
            <a:r>
              <a:rPr lang="cs-CZ" sz="1600" dirty="0">
                <a:solidFill>
                  <a:srgbClr val="595959"/>
                </a:solidFill>
                <a:latin typeface="helvetica" panose="020B0604020202020204" pitchFamily="34" charset="0"/>
              </a:rPr>
              <a:t> incize a příprava muskulárního laloku</a:t>
            </a:r>
          </a:p>
          <a:p>
            <a:pPr lvl="1"/>
            <a:r>
              <a:rPr lang="cs-CZ" sz="1600" b="1" dirty="0">
                <a:solidFill>
                  <a:srgbClr val="595959"/>
                </a:solidFill>
                <a:latin typeface="helvetica" panose="020B0604020202020204" pitchFamily="34" charset="0"/>
              </a:rPr>
              <a:t>kortikální </a:t>
            </a:r>
            <a:r>
              <a:rPr lang="cs-CZ" sz="1600" b="1" dirty="0" err="1">
                <a:solidFill>
                  <a:srgbClr val="595959"/>
                </a:solidFill>
                <a:latin typeface="helvetica" panose="020B0604020202020204" pitchFamily="34" charset="0"/>
              </a:rPr>
              <a:t>antromastoidektomie</a:t>
            </a:r>
            <a:endParaRPr lang="cs-CZ" sz="1600" b="1" dirty="0">
              <a:solidFill>
                <a:srgbClr val="595959"/>
              </a:solidFill>
              <a:latin typeface="helvetica" panose="020B0604020202020204" pitchFamily="34" charset="0"/>
            </a:endParaRPr>
          </a:p>
          <a:p>
            <a:pPr lvl="1"/>
            <a:r>
              <a:rPr lang="cs-CZ" sz="1600" b="1" dirty="0">
                <a:solidFill>
                  <a:srgbClr val="595959"/>
                </a:solidFill>
                <a:latin typeface="helvetica" panose="020B0604020202020204" pitchFamily="34" charset="0"/>
              </a:rPr>
              <a:t>zadní </a:t>
            </a:r>
            <a:r>
              <a:rPr lang="cs-CZ" sz="1600" b="1" dirty="0" err="1">
                <a:solidFill>
                  <a:srgbClr val="595959"/>
                </a:solidFill>
                <a:latin typeface="helvetica" panose="020B0604020202020204" pitchFamily="34" charset="0"/>
              </a:rPr>
              <a:t>tympanotomie</a:t>
            </a:r>
            <a:endParaRPr lang="cs-CZ" sz="1600" b="1" dirty="0">
              <a:solidFill>
                <a:srgbClr val="595959"/>
              </a:solidFill>
              <a:latin typeface="helvetica" panose="020B0604020202020204" pitchFamily="34" charset="0"/>
            </a:endParaRPr>
          </a:p>
          <a:p>
            <a:pPr lvl="1"/>
            <a:r>
              <a:rPr lang="cs-CZ" sz="1600" dirty="0">
                <a:solidFill>
                  <a:srgbClr val="595959"/>
                </a:solidFill>
                <a:latin typeface="helvetica" panose="020B0604020202020204" pitchFamily="34" charset="0"/>
              </a:rPr>
              <a:t>příprava lůžka pro tělo implantátu</a:t>
            </a:r>
          </a:p>
          <a:p>
            <a:pPr lvl="1"/>
            <a:r>
              <a:rPr lang="cs-CZ" sz="1600" dirty="0">
                <a:solidFill>
                  <a:srgbClr val="595959"/>
                </a:solidFill>
                <a:latin typeface="helvetica" panose="020B0604020202020204" pitchFamily="34" charset="0"/>
              </a:rPr>
              <a:t>expozice kulatého okénka </a:t>
            </a:r>
          </a:p>
          <a:p>
            <a:pPr lvl="1"/>
            <a:r>
              <a:rPr lang="cs-CZ" sz="1600" b="1" dirty="0">
                <a:solidFill>
                  <a:srgbClr val="595959"/>
                </a:solidFill>
                <a:latin typeface="helvetica" panose="020B0604020202020204" pitchFamily="34" charset="0"/>
              </a:rPr>
              <a:t>odklápění sekundární membrány kulatého okénka nebo provedení </a:t>
            </a:r>
            <a:r>
              <a:rPr lang="cs-CZ" sz="1600" b="1" dirty="0" err="1">
                <a:solidFill>
                  <a:srgbClr val="595959"/>
                </a:solidFill>
                <a:latin typeface="helvetica" panose="020B0604020202020204" pitchFamily="34" charset="0"/>
              </a:rPr>
              <a:t>kochleostomie</a:t>
            </a:r>
            <a:endParaRPr lang="cs-CZ" sz="1600" b="1" dirty="0">
              <a:solidFill>
                <a:srgbClr val="595959"/>
              </a:solidFill>
              <a:latin typeface="helvetica" panose="020B0604020202020204" pitchFamily="34" charset="0"/>
            </a:endParaRPr>
          </a:p>
          <a:p>
            <a:pPr lvl="1"/>
            <a:r>
              <a:rPr lang="cs-CZ" sz="1600" b="1" dirty="0">
                <a:solidFill>
                  <a:srgbClr val="595959"/>
                </a:solidFill>
                <a:latin typeface="helvetica" panose="020B0604020202020204" pitchFamily="34" charset="0"/>
              </a:rPr>
              <a:t>inzerce elektrody</a:t>
            </a:r>
          </a:p>
          <a:p>
            <a:pPr lvl="1"/>
            <a:r>
              <a:rPr lang="cs-CZ" sz="1600" dirty="0">
                <a:solidFill>
                  <a:srgbClr val="595959"/>
                </a:solidFill>
                <a:latin typeface="helvetica" panose="020B0604020202020204" pitchFamily="34" charset="0"/>
              </a:rPr>
              <a:t>měření impedance elektrod</a:t>
            </a:r>
          </a:p>
          <a:p>
            <a:pPr lvl="1"/>
            <a:r>
              <a:rPr lang="cs-CZ" sz="1600" dirty="0">
                <a:solidFill>
                  <a:srgbClr val="595959"/>
                </a:solidFill>
                <a:latin typeface="helvetica" panose="020B0604020202020204" pitchFamily="34" charset="0"/>
              </a:rPr>
              <a:t>fixace elektrodového svazku kostní drtí</a:t>
            </a:r>
          </a:p>
          <a:p>
            <a:pPr lvl="1"/>
            <a:r>
              <a:rPr lang="cs-CZ" sz="1600" dirty="0">
                <a:solidFill>
                  <a:srgbClr val="595959"/>
                </a:solidFill>
                <a:latin typeface="helvetica" panose="020B0604020202020204" pitchFamily="34" charset="0"/>
              </a:rPr>
              <a:t>repozice a sutura muskulárního laloku</a:t>
            </a:r>
          </a:p>
          <a:p>
            <a:pPr lvl="1"/>
            <a:r>
              <a:rPr lang="cs-CZ" sz="1600" dirty="0">
                <a:solidFill>
                  <a:srgbClr val="595959"/>
                </a:solidFill>
                <a:latin typeface="helvetica" panose="020B0604020202020204" pitchFamily="34" charset="0"/>
              </a:rPr>
              <a:t>drenáž a sutura kůže</a:t>
            </a:r>
            <a:endParaRPr lang="cs-CZ" sz="1600" b="1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116224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6C6F57-1982-144E-A2E2-676E8E07E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Kochleární implantace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BF04CE-16D5-834F-9881-865500F64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Komplikace kochleární implantace</a:t>
            </a:r>
          </a:p>
          <a:p>
            <a:pPr lvl="1"/>
            <a:r>
              <a:rPr lang="cs-CZ" sz="1600" b="1" dirty="0" err="1"/>
              <a:t>Peroperační</a:t>
            </a:r>
            <a:r>
              <a:rPr lang="cs-CZ" sz="1600" b="1" dirty="0"/>
              <a:t>:</a:t>
            </a:r>
          </a:p>
          <a:p>
            <a:pPr lvl="2"/>
            <a:r>
              <a:rPr lang="cs-CZ" sz="1400" dirty="0"/>
              <a:t>Krvácení z esovitého splavu</a:t>
            </a:r>
          </a:p>
          <a:p>
            <a:pPr lvl="2"/>
            <a:r>
              <a:rPr lang="cs-CZ" sz="1400" dirty="0" err="1"/>
              <a:t>Likvorea</a:t>
            </a:r>
            <a:r>
              <a:rPr lang="cs-CZ" sz="1400" dirty="0"/>
              <a:t> (porušení </a:t>
            </a:r>
            <a:r>
              <a:rPr lang="cs-CZ" sz="1400" dirty="0" err="1"/>
              <a:t>dura</a:t>
            </a:r>
            <a:r>
              <a:rPr lang="cs-CZ" sz="1400" dirty="0"/>
              <a:t> mater)</a:t>
            </a:r>
          </a:p>
          <a:p>
            <a:pPr lvl="2"/>
            <a:r>
              <a:rPr lang="cs-CZ" sz="1400" dirty="0"/>
              <a:t>Poranění lícního nervu (2.kolénko, </a:t>
            </a:r>
            <a:r>
              <a:rPr lang="cs-CZ" sz="1400" dirty="0" err="1"/>
              <a:t>mastoidní</a:t>
            </a:r>
            <a:r>
              <a:rPr lang="cs-CZ" sz="1400" dirty="0"/>
              <a:t> úsek, chorda </a:t>
            </a:r>
            <a:r>
              <a:rPr lang="cs-CZ" sz="1400" dirty="0" err="1"/>
              <a:t>tympani</a:t>
            </a:r>
            <a:r>
              <a:rPr lang="cs-CZ" sz="1400" dirty="0"/>
              <a:t>)</a:t>
            </a:r>
          </a:p>
          <a:p>
            <a:pPr lvl="2"/>
            <a:r>
              <a:rPr lang="cs-CZ" sz="1400" dirty="0"/>
              <a:t>Nemožnost provedení operace pro anatomické abnormality (vrozené, </a:t>
            </a:r>
            <a:r>
              <a:rPr lang="cs-CZ" sz="1400" dirty="0" err="1"/>
              <a:t>pozánětlivé</a:t>
            </a:r>
            <a:r>
              <a:rPr lang="cs-CZ" sz="1400" dirty="0"/>
              <a:t>, v důsledku </a:t>
            </a:r>
            <a:r>
              <a:rPr lang="cs-CZ" sz="1400" dirty="0" err="1"/>
              <a:t>otosklerozy</a:t>
            </a:r>
            <a:r>
              <a:rPr lang="cs-CZ" sz="1400" dirty="0"/>
              <a:t>, meningitidy)</a:t>
            </a:r>
          </a:p>
          <a:p>
            <a:pPr lvl="2"/>
            <a:r>
              <a:rPr lang="cs-CZ" sz="1400" dirty="0"/>
              <a:t>Zavedení elektrody mimo kochleu</a:t>
            </a:r>
          </a:p>
          <a:p>
            <a:pPr lvl="1"/>
            <a:r>
              <a:rPr lang="cs-CZ" sz="1600" b="1" dirty="0"/>
              <a:t>Pooperační:</a:t>
            </a:r>
          </a:p>
          <a:p>
            <a:pPr lvl="2"/>
            <a:r>
              <a:rPr lang="cs-CZ" sz="1400" dirty="0"/>
              <a:t>Infekční komplikace</a:t>
            </a:r>
          </a:p>
          <a:p>
            <a:pPr lvl="2"/>
            <a:r>
              <a:rPr lang="cs-CZ" sz="1400" dirty="0"/>
              <a:t>Závratě </a:t>
            </a:r>
          </a:p>
          <a:p>
            <a:pPr lvl="2"/>
            <a:r>
              <a:rPr lang="cs-CZ" sz="1400" dirty="0"/>
              <a:t>Odložená paréza lícního nervu</a:t>
            </a:r>
          </a:p>
          <a:p>
            <a:pPr lvl="2"/>
            <a:r>
              <a:rPr lang="cs-CZ" sz="1400" dirty="0"/>
              <a:t>Nežádoucí stimulace lícního nervu elektrodou implantátu</a:t>
            </a:r>
          </a:p>
          <a:p>
            <a:pPr lvl="2"/>
            <a:r>
              <a:rPr lang="cs-CZ" sz="1400" dirty="0"/>
              <a:t>Dislokace implantátu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251421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7B5AD2-FABE-714D-AA8C-935851CB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Kochleární implantace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668126-5489-DA49-AAC0-D46F36A28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Pooperační rehabilitace a sledování 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KI do provozu nejdříve za 4 týdny po operaci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první nastavení implantátu pacientovi na míru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propojení s </a:t>
            </a:r>
            <a:r>
              <a:rPr lang="cs-CZ" sz="1400" dirty="0" err="1"/>
              <a:t>audioprocesorem</a:t>
            </a:r>
            <a:endParaRPr lang="cs-CZ" sz="1400" dirty="0"/>
          </a:p>
          <a:p>
            <a:pPr lvl="1">
              <a:lnSpc>
                <a:spcPct val="104000"/>
              </a:lnSpc>
            </a:pPr>
            <a:r>
              <a:rPr lang="cs-CZ" sz="1600" dirty="0"/>
              <a:t>Pacient si na KI musí zvyknout a učit se s ním slyšet (6-12 měsíců)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Rychlost rehabilitace a výsledná kvalita slyšení závisí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na etiologii sluchové poruchy a předchozí stimulaci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zda nosil sluchadla, jak dlouho neslyší, jak je rozvinutá řeč </a:t>
            </a:r>
            <a:r>
              <a:rPr lang="cs-CZ" sz="1400" dirty="0" err="1"/>
              <a:t>apod</a:t>
            </a:r>
            <a:endParaRPr lang="cs-CZ" sz="1400" dirty="0"/>
          </a:p>
          <a:p>
            <a:pPr lvl="1">
              <a:lnSpc>
                <a:spcPct val="104000"/>
              </a:lnSpc>
            </a:pPr>
            <a:r>
              <a:rPr lang="cs-CZ" sz="1600" dirty="0"/>
              <a:t>Pravidelné ladění KI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individuální nastavování ve spolupráci klinický inženýr a foniatr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Hodnocení efektu KI: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Tónová audiometrie z volného pole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Slovní audiometrie, větná audiometre (ev. v šumu)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Dotazníky kvality života</a:t>
            </a:r>
          </a:p>
          <a:p>
            <a:pPr lvl="1">
              <a:lnSpc>
                <a:spcPct val="104000"/>
              </a:lnSpc>
            </a:pPr>
            <a:endParaRPr lang="cs-CZ" sz="1600" dirty="0"/>
          </a:p>
          <a:p>
            <a:pPr lvl="1"/>
            <a:endParaRPr lang="cs-CZ" sz="1600" dirty="0"/>
          </a:p>
        </p:txBody>
      </p:sp>
      <p:pic>
        <p:nvPicPr>
          <p:cNvPr id="4" name="Picture 2" descr="Cochlear Implant Surgery | Johns Hopkins Medicine">
            <a:extLst>
              <a:ext uri="{FF2B5EF4-FFF2-40B4-BE49-F238E27FC236}">
                <a16:creationId xmlns:a16="http://schemas.microsoft.com/office/drawing/2014/main" id="{9E78B52E-1356-7349-8357-24BB49FDF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8" r="10769" b="1"/>
          <a:stretch/>
        </p:blipFill>
        <p:spPr bwMode="auto">
          <a:xfrm>
            <a:off x="6676484" y="3596988"/>
            <a:ext cx="2088232" cy="29074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423D0C7-BDE9-F94B-9B9B-7F971BBFF9FB}"/>
              </a:ext>
            </a:extLst>
          </p:cNvPr>
          <p:cNvSpPr txBox="1"/>
          <p:nvPr/>
        </p:nvSpPr>
        <p:spPr>
          <a:xfrm>
            <a:off x="3563888" y="6381328"/>
            <a:ext cx="288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</a:t>
            </a:r>
            <a:r>
              <a:rPr lang="cs-CZ" sz="1000" i="1" dirty="0" err="1"/>
              <a:t>obr.:Fotoarchív</a:t>
            </a:r>
            <a:r>
              <a:rPr lang="cs-CZ" sz="1000" i="1" dirty="0"/>
              <a:t>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28919442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B65FA-C3A1-4AE0-8C91-9E7F2662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188640"/>
            <a:ext cx="525658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4000" dirty="0"/>
            </a:br>
            <a:r>
              <a:rPr lang="cs-CZ" sz="3200" dirty="0"/>
              <a:t>Kochleární implantace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C44B2-32FF-41F5-902C-36D65AD4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5256584" cy="5661248"/>
          </a:xfrm>
        </p:spPr>
        <p:txBody>
          <a:bodyPr/>
          <a:lstStyle/>
          <a:p>
            <a:r>
              <a:rPr lang="cs-CZ" sz="2000" b="1" dirty="0"/>
              <a:t>Kazuistika 3.</a:t>
            </a:r>
          </a:p>
          <a:p>
            <a:pPr lvl="1"/>
            <a:r>
              <a:rPr lang="cs-CZ" sz="1600" dirty="0"/>
              <a:t>Pacient:</a:t>
            </a:r>
          </a:p>
          <a:p>
            <a:pPr lvl="2"/>
            <a:r>
              <a:rPr lang="cs-CZ" sz="1400" dirty="0"/>
              <a:t>41 letá žena </a:t>
            </a:r>
          </a:p>
          <a:p>
            <a:pPr lvl="1"/>
            <a:r>
              <a:rPr lang="cs-CZ" sz="1600" dirty="0" err="1"/>
              <a:t>Subj.potíže</a:t>
            </a:r>
            <a:r>
              <a:rPr lang="cs-CZ" sz="1600" dirty="0"/>
              <a:t>:</a:t>
            </a:r>
          </a:p>
          <a:p>
            <a:pPr lvl="2"/>
            <a:r>
              <a:rPr lang="cs-CZ" sz="1400" dirty="0"/>
              <a:t>od dětství nosí sluchadla na obě uši</a:t>
            </a:r>
          </a:p>
          <a:p>
            <a:pPr lvl="2"/>
            <a:r>
              <a:rPr lang="cs-CZ" sz="1400" dirty="0"/>
              <a:t>sluch se postupně zhoršuje</a:t>
            </a:r>
          </a:p>
          <a:p>
            <a:pPr lvl="2"/>
            <a:r>
              <a:rPr lang="cs-CZ" sz="1400" dirty="0"/>
              <a:t>sluchadla již nepomáhají, má komunikační potíže</a:t>
            </a:r>
          </a:p>
          <a:p>
            <a:pPr lvl="1"/>
            <a:r>
              <a:rPr lang="cs-CZ" sz="1600" dirty="0" err="1"/>
              <a:t>Obj.nález</a:t>
            </a:r>
            <a:r>
              <a:rPr lang="cs-CZ" sz="1600" dirty="0"/>
              <a:t>:</a:t>
            </a:r>
          </a:p>
          <a:p>
            <a:pPr lvl="2"/>
            <a:r>
              <a:rPr lang="cs-CZ" sz="1400" dirty="0"/>
              <a:t>Otoskopie</a:t>
            </a:r>
          </a:p>
          <a:p>
            <a:pPr lvl="3"/>
            <a:r>
              <a:rPr lang="cs-CZ" sz="1400" dirty="0"/>
              <a:t>normální nález </a:t>
            </a:r>
          </a:p>
          <a:p>
            <a:pPr lvl="2"/>
            <a:r>
              <a:rPr lang="cs-CZ" sz="1400" dirty="0"/>
              <a:t>Tónová audiometrie</a:t>
            </a:r>
          </a:p>
          <a:p>
            <a:pPr lvl="3"/>
            <a:r>
              <a:rPr lang="cs-CZ" sz="1400" dirty="0"/>
              <a:t>vlevo velmi těžká nedoslýchavost</a:t>
            </a:r>
          </a:p>
          <a:p>
            <a:pPr lvl="3"/>
            <a:r>
              <a:rPr lang="cs-CZ" sz="1400" dirty="0"/>
              <a:t>vpravo praktická hluchota</a:t>
            </a:r>
          </a:p>
          <a:p>
            <a:pPr lvl="2"/>
            <a:r>
              <a:rPr lang="pl-PL" sz="1400" dirty="0" err="1"/>
              <a:t>Slovní</a:t>
            </a:r>
            <a:r>
              <a:rPr lang="pl-PL" sz="1400" dirty="0"/>
              <a:t>  audiometrie </a:t>
            </a:r>
          </a:p>
          <a:p>
            <a:pPr lvl="3"/>
            <a:r>
              <a:rPr lang="pl-PL" sz="1400" dirty="0"/>
              <a:t>bez </a:t>
            </a:r>
            <a:r>
              <a:rPr lang="pl-PL" sz="1400" dirty="0" err="1"/>
              <a:t>sluchadla</a:t>
            </a:r>
            <a:r>
              <a:rPr lang="pl-PL" sz="1400" dirty="0"/>
              <a:t> : bez </a:t>
            </a:r>
            <a:r>
              <a:rPr lang="pl-PL" sz="1400" dirty="0" err="1"/>
              <a:t>odpovědi</a:t>
            </a:r>
            <a:endParaRPr lang="pl-PL" sz="1400" dirty="0"/>
          </a:p>
          <a:p>
            <a:pPr lvl="3"/>
            <a:r>
              <a:rPr lang="cs-CZ" sz="1400" dirty="0"/>
              <a:t>se sluchadlem o výkonu 120 dB: nedostatečný efekt</a:t>
            </a:r>
          </a:p>
          <a:p>
            <a:pPr marL="1371600" lvl="3" indent="0">
              <a:buNone/>
            </a:pPr>
            <a:r>
              <a:rPr lang="cs-CZ" sz="1400" i="1" dirty="0"/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881370" y="488975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audiogram pacientky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Fotoarchiv KOCHHK FNUSA a LFMU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91488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8470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6E967A-3951-E242-BD41-8232A134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3200" dirty="0"/>
            </a:br>
            <a:r>
              <a:rPr lang="cs-CZ" sz="3200" dirty="0"/>
              <a:t>Kochleární implantace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F0B01D-C87A-2043-9A24-D9C7575CE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Kazuistika 3.</a:t>
            </a:r>
          </a:p>
          <a:p>
            <a:pPr lvl="1"/>
            <a:r>
              <a:rPr lang="cs-CZ" sz="1600" dirty="0"/>
              <a:t>Pacientka podstoupila níže uvedená vyšetření, abychom zjistili, zda je vhodným kandidátem ke kochleární implantaci:</a:t>
            </a:r>
          </a:p>
          <a:p>
            <a:pPr lvl="2"/>
            <a:r>
              <a:rPr lang="cs-CZ" sz="1400" i="1" dirty="0">
                <a:solidFill>
                  <a:srgbClr val="FF0000"/>
                </a:solidFill>
              </a:rPr>
              <a:t>HRCT spánkových kostí</a:t>
            </a:r>
          </a:p>
          <a:p>
            <a:pPr lvl="3"/>
            <a:r>
              <a:rPr lang="cs-CZ" sz="1400" i="1" dirty="0"/>
              <a:t>normální anatomické poměry středního i vnitřního ucha </a:t>
            </a:r>
          </a:p>
          <a:p>
            <a:pPr lvl="2"/>
            <a:r>
              <a:rPr lang="cs-CZ" sz="1400" i="1" dirty="0">
                <a:solidFill>
                  <a:srgbClr val="FF0000"/>
                </a:solidFill>
              </a:rPr>
              <a:t>Psychologické vyšetření</a:t>
            </a:r>
          </a:p>
          <a:p>
            <a:pPr lvl="3"/>
            <a:r>
              <a:rPr lang="cs-CZ" sz="1400" i="1" dirty="0"/>
              <a:t> doporučena kochleární implantace</a:t>
            </a:r>
          </a:p>
          <a:p>
            <a:pPr lvl="2"/>
            <a:r>
              <a:rPr lang="cs-CZ" sz="1400" i="1" dirty="0">
                <a:solidFill>
                  <a:srgbClr val="FF0000"/>
                </a:solidFill>
              </a:rPr>
              <a:t>Logopedické vyšetření</a:t>
            </a:r>
          </a:p>
          <a:p>
            <a:pPr lvl="3"/>
            <a:r>
              <a:rPr lang="cs-CZ" sz="1400" i="1" dirty="0"/>
              <a:t>doporučena kochleární implantace</a:t>
            </a:r>
          </a:p>
          <a:p>
            <a:pPr lvl="2"/>
            <a:r>
              <a:rPr lang="cs-CZ" sz="1400" i="1" dirty="0" err="1">
                <a:solidFill>
                  <a:srgbClr val="FF0000"/>
                </a:solidFill>
              </a:rPr>
              <a:t>Otoneurologické</a:t>
            </a:r>
            <a:r>
              <a:rPr lang="cs-CZ" sz="1400" i="1" dirty="0">
                <a:solidFill>
                  <a:srgbClr val="FF0000"/>
                </a:solidFill>
              </a:rPr>
              <a:t> vyšetření</a:t>
            </a:r>
          </a:p>
          <a:p>
            <a:pPr lvl="3"/>
            <a:r>
              <a:rPr lang="cs-CZ" sz="1400" i="1" dirty="0"/>
              <a:t>Neprokázána porucha rovnovážného ústrojí</a:t>
            </a:r>
          </a:p>
          <a:p>
            <a:pPr lvl="2"/>
            <a:r>
              <a:rPr lang="cs-CZ" sz="1400" dirty="0"/>
              <a:t>Pacientka byla multidisciplinární indikační komisí doporučena k operaci</a:t>
            </a:r>
          </a:p>
          <a:p>
            <a:pPr lvl="2"/>
            <a:endParaRPr lang="cs-CZ" sz="1800" i="1" dirty="0"/>
          </a:p>
          <a:p>
            <a:pPr lvl="2"/>
            <a:endParaRPr lang="cs-CZ" sz="1800" i="1" dirty="0"/>
          </a:p>
          <a:p>
            <a:pPr lvl="2"/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48774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2268538" y="188913"/>
            <a:ext cx="6551612" cy="936625"/>
          </a:xfrm>
        </p:spPr>
        <p:txBody>
          <a:bodyPr/>
          <a:lstStyle/>
          <a:p>
            <a:r>
              <a:rPr lang="cs-CZ" altLang="cs-CZ" dirty="0"/>
              <a:t>    Děkuji za pozornost</a:t>
            </a:r>
          </a:p>
        </p:txBody>
      </p:sp>
      <p:pic>
        <p:nvPicPr>
          <p:cNvPr id="4" name="Picture 2" descr="Kaple u sv. Anny">
            <a:hlinkClick r:id="rId2"/>
            <a:extLst>
              <a:ext uri="{FF2B5EF4-FFF2-40B4-BE49-F238E27FC236}">
                <a16:creationId xmlns:a16="http://schemas.microsoft.com/office/drawing/2014/main" id="{178E32EA-B12D-4040-B1C3-C1E92740B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" y="1480789"/>
            <a:ext cx="8977597" cy="50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38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2907E-23DB-4256-8290-7E1AEA8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188640"/>
            <a:ext cx="5868144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5400" dirty="0"/>
            </a:br>
            <a:r>
              <a:rPr lang="cs-CZ" sz="2000" dirty="0"/>
              <a:t>Nádory středouší (</a:t>
            </a:r>
            <a:r>
              <a:rPr lang="cs-CZ" sz="2000" dirty="0" err="1"/>
              <a:t>tympanojugulární</a:t>
            </a:r>
            <a:r>
              <a:rPr lang="cs-CZ" sz="2000" dirty="0"/>
              <a:t> </a:t>
            </a:r>
            <a:r>
              <a:rPr lang="cs-CZ" sz="2000" dirty="0" err="1"/>
              <a:t>paragangliom</a:t>
            </a:r>
            <a:r>
              <a:rPr lang="cs-CZ" sz="20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B56C3-8955-4962-94AB-7B95A1984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5319786" cy="5589240"/>
          </a:xfrm>
        </p:spPr>
        <p:txBody>
          <a:bodyPr/>
          <a:lstStyle/>
          <a:p>
            <a:pPr lvl="0"/>
            <a:r>
              <a:rPr lang="cs-CZ" sz="2000" b="1" dirty="0"/>
              <a:t>Symptomy</a:t>
            </a:r>
          </a:p>
          <a:p>
            <a:pPr lvl="1"/>
            <a:r>
              <a:rPr lang="cs-CZ" sz="1600" dirty="0"/>
              <a:t>tlak ve středouší</a:t>
            </a:r>
          </a:p>
          <a:p>
            <a:pPr lvl="1"/>
            <a:r>
              <a:rPr lang="cs-CZ" sz="1600" dirty="0" err="1"/>
              <a:t>pulzatorický</a:t>
            </a:r>
            <a:r>
              <a:rPr lang="cs-CZ" sz="1600" dirty="0"/>
              <a:t> </a:t>
            </a:r>
            <a:r>
              <a:rPr lang="cs-CZ" sz="1600" dirty="0" err="1"/>
              <a:t>tinnitus</a:t>
            </a:r>
            <a:endParaRPr lang="cs-CZ" sz="1600" dirty="0"/>
          </a:p>
          <a:p>
            <a:pPr lvl="1"/>
            <a:r>
              <a:rPr lang="cs-CZ" sz="1600" dirty="0"/>
              <a:t>Převodní nedoslýchavost </a:t>
            </a:r>
          </a:p>
          <a:p>
            <a:pPr lvl="2"/>
            <a:r>
              <a:rPr lang="cs-CZ" sz="1400" dirty="0"/>
              <a:t>při postižení vnitřního ucha percepční nedoslýchavost a event. závratě</a:t>
            </a:r>
          </a:p>
          <a:p>
            <a:pPr lvl="0"/>
            <a:r>
              <a:rPr lang="cs-CZ" sz="2000" b="1" dirty="0"/>
              <a:t>Diagnostika</a:t>
            </a:r>
          </a:p>
          <a:p>
            <a:pPr lvl="1"/>
            <a:r>
              <a:rPr lang="cs-CZ" sz="1600" dirty="0" err="1"/>
              <a:t>otomikroskopie</a:t>
            </a:r>
            <a:endParaRPr lang="cs-CZ" sz="1600" dirty="0"/>
          </a:p>
          <a:p>
            <a:pPr lvl="2"/>
            <a:r>
              <a:rPr lang="cs-CZ" sz="1400" dirty="0"/>
              <a:t>nafialovělá pulsující masa za dolními kvadranty bubínku</a:t>
            </a:r>
          </a:p>
          <a:p>
            <a:pPr lvl="1"/>
            <a:r>
              <a:rPr lang="cs-CZ" sz="1600" dirty="0"/>
              <a:t>CT, MR, angiografie</a:t>
            </a:r>
          </a:p>
          <a:p>
            <a:r>
              <a:rPr lang="cs-CZ" sz="2000" b="1" dirty="0"/>
              <a:t>Léčba</a:t>
            </a:r>
          </a:p>
          <a:p>
            <a:pPr lvl="1"/>
            <a:r>
              <a:rPr lang="cs-CZ" sz="1600" dirty="0"/>
              <a:t>chirurgická </a:t>
            </a:r>
          </a:p>
          <a:p>
            <a:pPr lvl="2"/>
            <a:r>
              <a:rPr lang="cs-CZ" sz="1400" dirty="0"/>
              <a:t>Malé, operabilní tumory</a:t>
            </a:r>
          </a:p>
          <a:p>
            <a:pPr lvl="1"/>
            <a:r>
              <a:rPr lang="cs-CZ" sz="1600" dirty="0"/>
              <a:t>Konzervativní (sledování) , event. RT</a:t>
            </a:r>
          </a:p>
          <a:p>
            <a:pPr lvl="2"/>
            <a:r>
              <a:rPr lang="cs-CZ" sz="1400" dirty="0"/>
              <a:t>u velkých nádorů </a:t>
            </a:r>
            <a:endParaRPr lang="cs-CZ" sz="1800" dirty="0"/>
          </a:p>
        </p:txBody>
      </p:sp>
      <p:sp>
        <p:nvSpPr>
          <p:cNvPr id="4" name="AutoShape 2" descr="To the Beat of Your Heart: Glomus Tumor">
            <a:extLst>
              <a:ext uri="{FF2B5EF4-FFF2-40B4-BE49-F238E27FC236}">
                <a16:creationId xmlns:a16="http://schemas.microsoft.com/office/drawing/2014/main" id="{CB9ABA59-1F6E-4608-88ED-7D75D0A892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E68905B-CE55-4160-9E22-7278AFC8F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" t="2166"/>
          <a:stretch/>
        </p:blipFill>
        <p:spPr>
          <a:xfrm>
            <a:off x="5643314" y="1538951"/>
            <a:ext cx="3337322" cy="325221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D6381C8-F84C-48EE-BE53-69D8BCBCEAFC}"/>
              </a:ext>
            </a:extLst>
          </p:cNvPr>
          <p:cNvSpPr/>
          <p:nvPr/>
        </p:nvSpPr>
        <p:spPr>
          <a:xfrm>
            <a:off x="5643314" y="4809009"/>
            <a:ext cx="3337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otoskopický nálezu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paragangliomu</a:t>
            </a:r>
            <a:endParaRPr lang="cs-CZ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www. hearinghealthmatters.org, </a:t>
            </a:r>
          </a:p>
        </p:txBody>
      </p:sp>
    </p:spTree>
    <p:extLst>
      <p:ext uri="{BB962C8B-B14F-4D97-AF65-F5344CB8AC3E}">
        <p14:creationId xmlns:p14="http://schemas.microsoft.com/office/powerpoint/2010/main" val="1676787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C0161-2248-4F54-AE74-01CA1245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040560" cy="936104"/>
          </a:xfrm>
        </p:spPr>
        <p:txBody>
          <a:bodyPr/>
          <a:lstStyle/>
          <a:p>
            <a:r>
              <a:rPr lang="cs-CZ" sz="3200" dirty="0"/>
              <a:t>UCHO II</a:t>
            </a:r>
            <a:br>
              <a:rPr lang="cs-CZ" sz="8000" dirty="0"/>
            </a:br>
            <a:r>
              <a:rPr lang="cs-CZ" sz="2800" dirty="0"/>
              <a:t>vestibulární </a:t>
            </a:r>
            <a:r>
              <a:rPr lang="cs-CZ" sz="2800" dirty="0" err="1"/>
              <a:t>schwannom</a:t>
            </a:r>
            <a:endParaRPr lang="cs-CZ" sz="28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3FD922-FA56-41EF-A945-E3BC25567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640960" cy="5472608"/>
          </a:xfrm>
        </p:spPr>
        <p:txBody>
          <a:bodyPr/>
          <a:lstStyle/>
          <a:p>
            <a:r>
              <a:rPr lang="cs-CZ" sz="2000" b="1" dirty="0"/>
              <a:t>Definice</a:t>
            </a:r>
          </a:p>
          <a:p>
            <a:pPr lvl="1"/>
            <a:r>
              <a:rPr lang="cs-CZ" sz="1600" dirty="0"/>
              <a:t>Synonymum  - </a:t>
            </a:r>
            <a:r>
              <a:rPr lang="cs-CZ" sz="1600" dirty="0" err="1"/>
              <a:t>neurinom</a:t>
            </a:r>
            <a:r>
              <a:rPr lang="cs-CZ" sz="1600" dirty="0"/>
              <a:t> akustiku (</a:t>
            </a:r>
            <a:r>
              <a:rPr lang="cs-CZ" sz="1600" dirty="0" err="1"/>
              <a:t>neurinom</a:t>
            </a:r>
            <a:r>
              <a:rPr lang="cs-CZ" sz="1600" dirty="0"/>
              <a:t> nervi </a:t>
            </a:r>
            <a:r>
              <a:rPr lang="cs-CZ" sz="1600" dirty="0" err="1"/>
              <a:t>statoacustici</a:t>
            </a:r>
            <a:r>
              <a:rPr lang="cs-CZ" sz="1600" dirty="0"/>
              <a:t>) -  </a:t>
            </a:r>
            <a:r>
              <a:rPr lang="cs-CZ" sz="1600" dirty="0" err="1"/>
              <a:t>obsolentní</a:t>
            </a:r>
            <a:endParaRPr lang="cs-CZ" sz="1600" dirty="0"/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Nádor ze </a:t>
            </a:r>
            <a:r>
              <a:rPr lang="cs-CZ" sz="1600" dirty="0" err="1">
                <a:solidFill>
                  <a:srgbClr val="FF0000"/>
                </a:solidFill>
              </a:rPr>
              <a:t>Schwannových</a:t>
            </a:r>
            <a:r>
              <a:rPr lang="cs-CZ" sz="1600" dirty="0">
                <a:solidFill>
                  <a:srgbClr val="FF0000"/>
                </a:solidFill>
              </a:rPr>
              <a:t> buněk vestibulární porce </a:t>
            </a:r>
            <a:r>
              <a:rPr lang="cs-CZ" sz="1600" dirty="0" err="1">
                <a:solidFill>
                  <a:srgbClr val="FF0000"/>
                </a:solidFill>
              </a:rPr>
              <a:t>n.VIII</a:t>
            </a:r>
            <a:r>
              <a:rPr lang="cs-CZ" sz="1600" dirty="0">
                <a:solidFill>
                  <a:srgbClr val="FF0000"/>
                </a:solidFill>
              </a:rPr>
              <a:t> v oblasti vnitřního zvukovodu</a:t>
            </a:r>
          </a:p>
          <a:p>
            <a:pPr lvl="1"/>
            <a:r>
              <a:rPr lang="cs-CZ" sz="1600" dirty="0"/>
              <a:t>Rychlost růstu</a:t>
            </a:r>
          </a:p>
          <a:p>
            <a:pPr lvl="2"/>
            <a:r>
              <a:rPr lang="cs-CZ" sz="1400" dirty="0" err="1"/>
              <a:t>Neroustoucí</a:t>
            </a:r>
            <a:r>
              <a:rPr lang="cs-CZ" sz="1400" dirty="0"/>
              <a:t> /velmi pomalu rostoucí  </a:t>
            </a:r>
          </a:p>
          <a:p>
            <a:pPr lvl="3"/>
            <a:r>
              <a:rPr lang="cs-CZ" sz="1400" dirty="0"/>
              <a:t>pod 0,1 cm/ rok</a:t>
            </a:r>
          </a:p>
          <a:p>
            <a:pPr lvl="2"/>
            <a:r>
              <a:rPr lang="cs-CZ" sz="1400" dirty="0"/>
              <a:t>Pomalu rostoucí </a:t>
            </a:r>
          </a:p>
          <a:p>
            <a:pPr lvl="3"/>
            <a:r>
              <a:rPr lang="cs-CZ" sz="1400" dirty="0"/>
              <a:t>Pod 1 cm / rok</a:t>
            </a:r>
          </a:p>
          <a:p>
            <a:pPr lvl="2"/>
            <a:r>
              <a:rPr lang="cs-CZ" sz="1400" dirty="0"/>
              <a:t>Rychle rostoucí</a:t>
            </a:r>
          </a:p>
          <a:p>
            <a:pPr lvl="3"/>
            <a:r>
              <a:rPr lang="cs-CZ" sz="1400" dirty="0"/>
              <a:t>Nad 1 cm/ rok</a:t>
            </a:r>
          </a:p>
          <a:p>
            <a:pPr lvl="2"/>
            <a:r>
              <a:rPr lang="cs-CZ" sz="1400" dirty="0"/>
              <a:t>Naprostá většina spadá do 1 a 2 skupiny, </a:t>
            </a:r>
          </a:p>
          <a:p>
            <a:pPr marL="914400" lvl="2" indent="0">
              <a:buNone/>
            </a:pPr>
            <a:r>
              <a:rPr lang="cs-CZ" sz="1400" dirty="0"/>
              <a:t>     rychlá progrese je vzácná</a:t>
            </a:r>
          </a:p>
          <a:p>
            <a:r>
              <a:rPr lang="cs-CZ" sz="2000" b="1" dirty="0"/>
              <a:t>Incidence </a:t>
            </a:r>
          </a:p>
          <a:p>
            <a:pPr lvl="1"/>
            <a:r>
              <a:rPr lang="cs-CZ" sz="1600" dirty="0"/>
              <a:t>0.8-2.3/100 000 obyvatel / rok</a:t>
            </a:r>
          </a:p>
          <a:p>
            <a:pPr lvl="1"/>
            <a:r>
              <a:rPr lang="cs-CZ" sz="1600" dirty="0"/>
              <a:t>Převažuj postižení žen ve všech věkových skupinách ( hlavně kolem 50 roku věku)</a:t>
            </a:r>
          </a:p>
          <a:p>
            <a:pPr lvl="1"/>
            <a:r>
              <a:rPr lang="cs-CZ" sz="1600" dirty="0"/>
              <a:t>Až 5% tumorů má hereditární původ (v rámci </a:t>
            </a:r>
            <a:r>
              <a:rPr lang="cs-CZ" sz="1600" dirty="0" err="1"/>
              <a:t>neurofibromatózy</a:t>
            </a:r>
            <a:r>
              <a:rPr lang="cs-CZ" sz="1600" dirty="0"/>
              <a:t> 2.typu) </a:t>
            </a:r>
          </a:p>
          <a:p>
            <a:pPr lvl="1"/>
            <a:r>
              <a:rPr lang="cs-CZ" sz="1600" dirty="0"/>
              <a:t>Tvoří 10% intrakraniálních tumorů</a:t>
            </a:r>
          </a:p>
          <a:p>
            <a:pPr marL="457200" lvl="1" indent="0">
              <a:buNone/>
            </a:pPr>
            <a:endParaRPr lang="cs-CZ" sz="1600" dirty="0"/>
          </a:p>
          <a:p>
            <a:pPr marL="457200" lvl="1" indent="0">
              <a:buNone/>
            </a:pPr>
            <a:endParaRPr lang="cs-CZ" sz="1800" dirty="0"/>
          </a:p>
        </p:txBody>
      </p:sp>
      <p:sp>
        <p:nvSpPr>
          <p:cNvPr id="4" name="AutoShape 2" descr="Acoustic neuroma (schwannoma) - Mayo Clinic">
            <a:extLst>
              <a:ext uri="{FF2B5EF4-FFF2-40B4-BE49-F238E27FC236}">
                <a16:creationId xmlns:a16="http://schemas.microsoft.com/office/drawing/2014/main" id="{7B525359-C057-49F1-BA74-B3F9D6CF9D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19B2DF-01E5-49EA-8686-BDE5906C7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" t="12445"/>
          <a:stretch/>
        </p:blipFill>
        <p:spPr>
          <a:xfrm>
            <a:off x="4896099" y="2492114"/>
            <a:ext cx="3924374" cy="208901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5F077F9-679F-44E7-B436-00F67742F925}"/>
              </a:ext>
            </a:extLst>
          </p:cNvPr>
          <p:cNvSpPr/>
          <p:nvPr/>
        </p:nvSpPr>
        <p:spPr>
          <a:xfrm>
            <a:off x="5831632" y="4725144"/>
            <a:ext cx="28448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vestibulární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schwannom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obr: www.mayoclinic.org/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acoustic-neuroma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618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5635</Words>
  <Application>Microsoft Macintosh PowerPoint</Application>
  <PresentationFormat>Předvádění na obrazovce (4:3)</PresentationFormat>
  <Paragraphs>1071</Paragraphs>
  <Slides>79</Slides>
  <Notes>1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4" baseType="lpstr">
      <vt:lpstr>Arial</vt:lpstr>
      <vt:lpstr>Calibri</vt:lpstr>
      <vt:lpstr>helvetica</vt:lpstr>
      <vt:lpstr>Wingdings</vt:lpstr>
      <vt:lpstr>Motiv1</vt:lpstr>
      <vt:lpstr>UCHO II  Otorinolaryngologie  Magisterský studijní program VL a ZL LF MU </vt:lpstr>
      <vt:lpstr>UCHO II</vt:lpstr>
      <vt:lpstr>UCHO II Benigní a maligní nádory zevního ucha</vt:lpstr>
      <vt:lpstr>UCHO II Benigní a maligní nádory zevního ucha</vt:lpstr>
      <vt:lpstr>UCHO II Benigní a maligní nádory zevního ucha</vt:lpstr>
      <vt:lpstr>UCHO II Benigní a maligní nádory zevního ucha</vt:lpstr>
      <vt:lpstr>UCHO II Nádory středouší (tympanojugulární paragangliom)</vt:lpstr>
      <vt:lpstr>UCHO II Nádory středouší (tympanojugulární paragangliom)</vt:lpstr>
      <vt:lpstr>UCHO II vestibulární schwannom</vt:lpstr>
      <vt:lpstr>UCHO II vestibulární schwannom</vt:lpstr>
      <vt:lpstr>UCHO II vestibulární schwannom</vt:lpstr>
      <vt:lpstr>UCHO II</vt:lpstr>
      <vt:lpstr>UCHO II Sanační a rekonstrukční operace</vt:lpstr>
      <vt:lpstr>UCHO II Sanační a rekonstrukční operace</vt:lpstr>
      <vt:lpstr>UCHO II Sanační a rekonstrukční operace</vt:lpstr>
      <vt:lpstr>UCHO II Sanační a rekonstrukční operace</vt:lpstr>
      <vt:lpstr>UCHO II Sanační a rekonstrukční operace</vt:lpstr>
      <vt:lpstr>UCHO II Sanační a rekonstrukční operace</vt:lpstr>
      <vt:lpstr>UCHO II Sanační a rekonstrukční operace</vt:lpstr>
      <vt:lpstr>UCHO II Sanační a rekonstrukční operace</vt:lpstr>
      <vt:lpstr>UCHO II Sanační a rekonstrukční operace</vt:lpstr>
      <vt:lpstr>UCHO II Sanační a rekonstrukční operace</vt:lpstr>
      <vt:lpstr>UCHO II</vt:lpstr>
      <vt:lpstr>UCHO II Přímé poranění bubínku a středouší</vt:lpstr>
      <vt:lpstr>UCHO II Přímé poranění bubínku a středouší</vt:lpstr>
      <vt:lpstr>UCHO II Přímé poranění bubínku a středouší</vt:lpstr>
      <vt:lpstr>UCHO II Přímé poranění bubínku a středouší</vt:lpstr>
      <vt:lpstr>UCHO II Fraktury spánkové kosti</vt:lpstr>
      <vt:lpstr>UCHO II Fraktury spánkové kosti</vt:lpstr>
      <vt:lpstr>UCHO II Fraktury spánkové kosti</vt:lpstr>
      <vt:lpstr>UCHO II Kontuze labyrintu</vt:lpstr>
      <vt:lpstr>UCHO II Akustické trauma, barotrauma</vt:lpstr>
      <vt:lpstr>UCHO II Akustické trauma, barotrauma</vt:lpstr>
      <vt:lpstr>UCHO II Akustické trauma, barotrauma</vt:lpstr>
      <vt:lpstr>UCHO II Akustické trauma, barotrauma</vt:lpstr>
      <vt:lpstr>UCHO II Nedoslýchavost z přetížení hlukem</vt:lpstr>
      <vt:lpstr>UCHO II Nedoslýchavost z přetížení hlukem</vt:lpstr>
      <vt:lpstr>UCHO II Nedoslýchavost z přetížení hlukem</vt:lpstr>
      <vt:lpstr>UCHO II</vt:lpstr>
      <vt:lpstr>UCHO II Morbus Ménieri</vt:lpstr>
      <vt:lpstr>UCHO II Morbus Ménieri</vt:lpstr>
      <vt:lpstr>UCHO II Labyrintitida</vt:lpstr>
      <vt:lpstr>UCHO II Labyrintitida</vt:lpstr>
      <vt:lpstr>UCHO II Vestibulární neuronitida</vt:lpstr>
      <vt:lpstr>UCHO II Vestibulární neuronitida</vt:lpstr>
      <vt:lpstr>UCHO II Herpes zoster oticus</vt:lpstr>
      <vt:lpstr>UCHO II Herpes zoster oticus</vt:lpstr>
      <vt:lpstr>UCHO II Toxické poruchy kochleovestibulárního systému</vt:lpstr>
      <vt:lpstr>UCHO II Idiopatická SSNHL</vt:lpstr>
      <vt:lpstr>UCHO II</vt:lpstr>
      <vt:lpstr>UCHO II Rehabilitace sluchu</vt:lpstr>
      <vt:lpstr>UCHO II Rehabilitace sluchu</vt:lpstr>
      <vt:lpstr>UCHO II Sluchadla</vt:lpstr>
      <vt:lpstr>UCHO II Sluchadla</vt:lpstr>
      <vt:lpstr>UCHO II Sluchadla</vt:lpstr>
      <vt:lpstr>UCHO II Sluchadla</vt:lpstr>
      <vt:lpstr>UCHO II Implantáty pro přímé kostní vedení</vt:lpstr>
      <vt:lpstr>UCHO II Implantáty pro přímé kostní vedení</vt:lpstr>
      <vt:lpstr>UCHO II Implantáty pro přímé kostní vedení</vt:lpstr>
      <vt:lpstr>UCHO II Implantáty pro přímé kostní vedení</vt:lpstr>
      <vt:lpstr>UCHO II Implantáty pro přímé kostní vedení</vt:lpstr>
      <vt:lpstr>UCHO II Implantáty pro přímé kostní vedení</vt:lpstr>
      <vt:lpstr>UCHO II Implantáty pro přímé kostní vedení</vt:lpstr>
      <vt:lpstr>UCHO II Implantáty pro přímé kostní vedení</vt:lpstr>
      <vt:lpstr>UCHO II Implantáty pro přímé kostní vedení</vt:lpstr>
      <vt:lpstr>UCHO II Kochleární implantace</vt:lpstr>
      <vt:lpstr>UCHO II Kochleární implantace</vt:lpstr>
      <vt:lpstr>UCHO II Kochleární implantace</vt:lpstr>
      <vt:lpstr>UCHO II Kochleární implantace</vt:lpstr>
      <vt:lpstr>UCHO II Kochleární implantace</vt:lpstr>
      <vt:lpstr>UCHO II Kochleární implantace</vt:lpstr>
      <vt:lpstr>UCHO II Kochleární implantace</vt:lpstr>
      <vt:lpstr>UCHO II Kochleární implantace</vt:lpstr>
      <vt:lpstr>UCHO II Kochleární implantace</vt:lpstr>
      <vt:lpstr>UCHO II Kochleární implantace</vt:lpstr>
      <vt:lpstr>UCHO II Kochleární implantace</vt:lpstr>
      <vt:lpstr>UCHO II Kochleární implantace</vt:lpstr>
      <vt:lpstr>UCHO II Kochleární implantace</vt:lpstr>
      <vt:lpstr>    Děkuji za pozornost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UCHO II</dc:title>
  <dc:creator>Miroslav V</dc:creator>
  <cp:lastModifiedBy>Tereza Hložková</cp:lastModifiedBy>
  <cp:revision>121</cp:revision>
  <dcterms:created xsi:type="dcterms:W3CDTF">2020-04-14T15:24:26Z</dcterms:created>
  <dcterms:modified xsi:type="dcterms:W3CDTF">2021-09-12T19:43:38Z</dcterms:modified>
</cp:coreProperties>
</file>