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8" r:id="rId2"/>
    <p:sldId id="260" r:id="rId3"/>
    <p:sldId id="465" r:id="rId4"/>
    <p:sldId id="290" r:id="rId5"/>
    <p:sldId id="513" r:id="rId6"/>
    <p:sldId id="514" r:id="rId7"/>
    <p:sldId id="521" r:id="rId8"/>
    <p:sldId id="522" r:id="rId9"/>
    <p:sldId id="493" r:id="rId10"/>
    <p:sldId id="520" r:id="rId11"/>
    <p:sldId id="515" r:id="rId12"/>
    <p:sldId id="523" r:id="rId13"/>
    <p:sldId id="546" r:id="rId14"/>
    <p:sldId id="516" r:id="rId15"/>
    <p:sldId id="525" r:id="rId16"/>
    <p:sldId id="266" r:id="rId17"/>
    <p:sldId id="551" r:id="rId18"/>
    <p:sldId id="556" r:id="rId19"/>
    <p:sldId id="557" r:id="rId20"/>
    <p:sldId id="547" r:id="rId21"/>
    <p:sldId id="517" r:id="rId22"/>
    <p:sldId id="526" r:id="rId23"/>
    <p:sldId id="527" r:id="rId24"/>
    <p:sldId id="528" r:id="rId25"/>
    <p:sldId id="529" r:id="rId26"/>
    <p:sldId id="530" r:id="rId27"/>
    <p:sldId id="531" r:id="rId28"/>
    <p:sldId id="518" r:id="rId29"/>
    <p:sldId id="519" r:id="rId30"/>
    <p:sldId id="532" r:id="rId31"/>
    <p:sldId id="533" r:id="rId32"/>
    <p:sldId id="549" r:id="rId33"/>
    <p:sldId id="534" r:id="rId34"/>
    <p:sldId id="548" r:id="rId35"/>
    <p:sldId id="535" r:id="rId36"/>
    <p:sldId id="536" r:id="rId37"/>
    <p:sldId id="537" r:id="rId38"/>
    <p:sldId id="538" r:id="rId39"/>
    <p:sldId id="539" r:id="rId40"/>
    <p:sldId id="550" r:id="rId41"/>
    <p:sldId id="541" r:id="rId42"/>
    <p:sldId id="542" r:id="rId43"/>
    <p:sldId id="543" r:id="rId44"/>
    <p:sldId id="544" r:id="rId45"/>
    <p:sldId id="540" r:id="rId46"/>
    <p:sldId id="499" r:id="rId47"/>
    <p:sldId id="500" r:id="rId48"/>
    <p:sldId id="552" r:id="rId49"/>
    <p:sldId id="553" r:id="rId50"/>
    <p:sldId id="554" r:id="rId51"/>
    <p:sldId id="555" r:id="rId52"/>
    <p:sldId id="545" r:id="rId53"/>
    <p:sldId id="315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6" autoAdjust="0"/>
    <p:restoredTop sz="86433" autoAdjust="0"/>
  </p:normalViewPr>
  <p:slideViewPr>
    <p:cSldViewPr>
      <p:cViewPr varScale="1">
        <p:scale>
          <a:sx n="97" d="100"/>
          <a:sy n="97" d="100"/>
        </p:scale>
        <p:origin x="22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47432-24F1-46B2-B4B9-A65F08C49B95}" type="datetimeFigureOut">
              <a:rPr lang="cs-CZ" smtClean="0"/>
              <a:t>06.06.2021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6F48C-D9FD-45E2-94A7-034B28F8F8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400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6F48C-D9FD-45E2-94A7-034B28F8F8E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524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MEZINÁRODNÍ CENTRUM KLINICKÉHO VÝZKUMU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2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06.06.2021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86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06.06.2021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1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F80D-95EA-42A4-87F0-C93B9ECEC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22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A39-C528-4171-B04A-4700F21542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2928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06.06.2021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4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06.06.2021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4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06.06.2021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1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06.06.2021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0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06.06.2021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06.06.2021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1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06.06.2021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1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hyperlink" Target="https://www.wikiskripta.eu/w/Soubor:PLoS_oral_cancer.png" TargetMode="Externa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mf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brnensky.denik.cz/galerie/kaple_u_sv_anny.html?photo=1&amp;back=2035190107-2244-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404664"/>
            <a:ext cx="5110336" cy="2952328"/>
          </a:xfrm>
        </p:spPr>
        <p:txBody>
          <a:bodyPr/>
          <a:lstStyle/>
          <a:p>
            <a:br>
              <a:rPr lang="cs-CZ" sz="4800" dirty="0"/>
            </a:br>
            <a:br>
              <a:rPr lang="cs-CZ" sz="4800" dirty="0"/>
            </a:br>
            <a:br>
              <a:rPr lang="cs-CZ" sz="4800" dirty="0"/>
            </a:br>
            <a:br>
              <a:rPr lang="cs-CZ" sz="4800" dirty="0"/>
            </a:br>
            <a:r>
              <a:rPr lang="cs-CZ" sz="4800" dirty="0"/>
              <a:t>ONKOLOGIE V ORL</a:t>
            </a:r>
            <a:br>
              <a:rPr lang="cs-CZ" sz="4800" dirty="0"/>
            </a:br>
            <a:r>
              <a:rPr lang="cs-CZ" dirty="0"/>
              <a:t>dutina ústní a hltan</a:t>
            </a:r>
            <a:br>
              <a:rPr lang="cs-CZ" sz="4800" dirty="0"/>
            </a:br>
            <a:br>
              <a:rPr lang="cs-CZ" sz="4800" dirty="0"/>
            </a:br>
            <a:r>
              <a:rPr lang="cs-CZ" sz="2800" dirty="0"/>
              <a:t>Otorinolaryngologie</a:t>
            </a:r>
            <a:br>
              <a:rPr lang="cs-CZ" sz="2800" dirty="0"/>
            </a:br>
            <a:r>
              <a:rPr lang="cs-CZ" sz="1800" dirty="0"/>
              <a:t>Magisterský studijní program VL a ZL LF MU</a:t>
            </a:r>
            <a:br>
              <a:rPr lang="cs-CZ" sz="4000" dirty="0"/>
            </a:br>
            <a:endParaRPr lang="cs-CZ" sz="2400" i="1" dirty="0"/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4031432" y="5157192"/>
            <a:ext cx="5112568" cy="1368152"/>
          </a:xfrm>
        </p:spPr>
        <p:txBody>
          <a:bodyPr/>
          <a:lstStyle/>
          <a:p>
            <a:pPr algn="l"/>
            <a:r>
              <a:rPr lang="cs-CZ" sz="1200" dirty="0">
                <a:latin typeface="+mj-lt"/>
              </a:rPr>
              <a:t>Klinika otorinolaryngologie a chirurgie hlavy a krku</a:t>
            </a:r>
          </a:p>
          <a:p>
            <a:pPr algn="l"/>
            <a:r>
              <a:rPr lang="cs-CZ" sz="1200" dirty="0">
                <a:latin typeface="+mj-lt"/>
              </a:rPr>
              <a:t>Fakultní nemocnice u sv. Anny a LF MU v Brně</a:t>
            </a:r>
          </a:p>
          <a:p>
            <a:pPr algn="l"/>
            <a:r>
              <a:rPr lang="cs-CZ" sz="1200" dirty="0">
                <a:latin typeface="+mj-lt"/>
              </a:rPr>
              <a:t>Přednosta: Doc. MUDr. Gál  Břetislav, Ph.D.</a:t>
            </a:r>
          </a:p>
          <a:p>
            <a:pPr algn="l"/>
            <a:r>
              <a:rPr lang="en-US" sz="1200" dirty="0">
                <a:latin typeface="+mj-lt"/>
              </a:rPr>
              <a:t>Pekařská  53</a:t>
            </a:r>
            <a:r>
              <a:rPr lang="cs-CZ" sz="1200" dirty="0">
                <a:latin typeface="+mj-lt"/>
              </a:rPr>
              <a:t>, Brno , </a:t>
            </a:r>
            <a:r>
              <a:rPr lang="en-US" sz="1200" dirty="0">
                <a:latin typeface="+mj-lt"/>
              </a:rPr>
              <a:t>656 91</a:t>
            </a:r>
            <a:endParaRPr lang="cs-CZ" sz="12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4954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7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2518D-70E5-4049-96D4-BE78BC81A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C8919C-FF0B-E24B-9CEE-BBD21073D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Histologie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Lymfoepiteliální</a:t>
            </a:r>
            <a:r>
              <a:rPr lang="cs-CZ" sz="1800" dirty="0">
                <a:solidFill>
                  <a:srgbClr val="FF0000"/>
                </a:solidFill>
              </a:rPr>
              <a:t> karcinom</a:t>
            </a:r>
          </a:p>
          <a:p>
            <a:pPr lvl="2"/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Tvoří 2% tumorů tonzil a kořene jazyka</a:t>
            </a:r>
          </a:p>
          <a:p>
            <a:pPr lvl="2"/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Radiosenzitivní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2"/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Lymfomy</a:t>
            </a:r>
          </a:p>
          <a:p>
            <a:pPr lvl="2"/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Hodgkinské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non-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hodgkinské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typy</a:t>
            </a:r>
          </a:p>
          <a:p>
            <a:pPr lvl="2"/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Diagnostikovány převážně z patrových tonzil</a:t>
            </a:r>
          </a:p>
          <a:p>
            <a:pPr lvl="2"/>
            <a:endParaRPr lang="cs-CZ" sz="1400" dirty="0">
              <a:solidFill>
                <a:srgbClr val="FF0000"/>
              </a:solidFill>
            </a:endParaRP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Maligní melanom</a:t>
            </a:r>
          </a:p>
          <a:p>
            <a:pPr lvl="2"/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Kožní i slizniční forma</a:t>
            </a:r>
          </a:p>
          <a:p>
            <a:pPr lvl="2"/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cs-CZ" sz="1400" dirty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5FD78D-0D3F-B143-B703-6839C6A6D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3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0CC487-027B-1743-B684-C8EF1F06A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C324CA-4AA7-EA45-903D-AAF7F3B1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616624"/>
          </a:xfrm>
        </p:spPr>
        <p:txBody>
          <a:bodyPr/>
          <a:lstStyle/>
          <a:p>
            <a:r>
              <a:rPr lang="cs-CZ" sz="2000" b="1" dirty="0"/>
              <a:t>Symptomatologie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Zpočátku nespecifické příznaky</a:t>
            </a:r>
          </a:p>
          <a:p>
            <a:pPr lvl="2"/>
            <a:r>
              <a:rPr lang="cs-CZ" sz="1400" dirty="0"/>
              <a:t>Podobné zánětům v příslušné lokalitě</a:t>
            </a:r>
          </a:p>
          <a:p>
            <a:pPr lvl="2"/>
            <a:r>
              <a:rPr lang="cs-CZ" sz="1400" dirty="0"/>
              <a:t>Pacienti  s abúzem alkoholu a tabáku přehlížejí  - jsou na určitý slizniční „</a:t>
            </a:r>
            <a:r>
              <a:rPr lang="cs-CZ" sz="1400" dirty="0" err="1"/>
              <a:t>dyskomfort</a:t>
            </a:r>
            <a:r>
              <a:rPr lang="cs-CZ" sz="1400" dirty="0"/>
              <a:t>“ zvyklí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CAVE : jednostrannost obtíží , postupná progrese obtíží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Bolest, pocit cizího tělesa, pálení, štípání, necitlivost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Omezená pohyblivost jazyka, čelisti,  otvírání úst</a:t>
            </a:r>
          </a:p>
          <a:p>
            <a:pPr lvl="2"/>
            <a:r>
              <a:rPr lang="cs-CZ" sz="1400" dirty="0"/>
              <a:t>U lokálně pokročilých tumorů</a:t>
            </a:r>
          </a:p>
          <a:p>
            <a:pPr lvl="2"/>
            <a:r>
              <a:rPr lang="cs-CZ" sz="1400" dirty="0"/>
              <a:t>Prorůstání do žvýkacích svalů, </a:t>
            </a:r>
            <a:r>
              <a:rPr lang="cs-CZ" sz="1400" dirty="0" err="1"/>
              <a:t>parafaryngeálního</a:t>
            </a:r>
            <a:r>
              <a:rPr lang="cs-CZ" sz="1400" dirty="0"/>
              <a:t> prostoru,  </a:t>
            </a:r>
            <a:r>
              <a:rPr lang="cs-CZ" sz="1400" dirty="0" err="1"/>
              <a:t>infiltace</a:t>
            </a:r>
            <a:r>
              <a:rPr lang="cs-CZ" sz="1400" dirty="0"/>
              <a:t> </a:t>
            </a:r>
            <a:r>
              <a:rPr lang="cs-CZ" sz="1400" dirty="0" err="1"/>
              <a:t>n.XII</a:t>
            </a:r>
            <a:endParaRPr lang="cs-CZ" sz="1400" dirty="0"/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Huhňavost</a:t>
            </a:r>
          </a:p>
          <a:p>
            <a:pPr lvl="2"/>
            <a:r>
              <a:rPr lang="cs-CZ" sz="1400" dirty="0"/>
              <a:t>Fixací jazyka, narůstající masou tumoru 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Obtížné žvýkání a polykání sousta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Zápach z úst</a:t>
            </a:r>
          </a:p>
          <a:p>
            <a:pPr lvl="2"/>
            <a:r>
              <a:rPr lang="cs-CZ" sz="1400" dirty="0"/>
              <a:t>Velké špinavě povleklé, </a:t>
            </a:r>
            <a:r>
              <a:rPr lang="cs-CZ" sz="1400" dirty="0" err="1"/>
              <a:t>exulcerované</a:t>
            </a:r>
            <a:r>
              <a:rPr lang="cs-CZ" sz="1400" dirty="0"/>
              <a:t> léze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Nechutenství a </a:t>
            </a:r>
            <a:r>
              <a:rPr lang="cs-CZ" sz="1800" dirty="0" err="1">
                <a:solidFill>
                  <a:srgbClr val="FF0000"/>
                </a:solidFill>
              </a:rPr>
              <a:t>dysfágie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400" dirty="0" err="1"/>
              <a:t>kachektizace</a:t>
            </a:r>
            <a:endParaRPr lang="cs-CZ" sz="1400" dirty="0"/>
          </a:p>
          <a:p>
            <a:pPr marL="457200" lvl="1" indent="0">
              <a:buNone/>
            </a:pPr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2CC19F-A39B-B641-A01E-E9A0CF1F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1"/>
            <a:ext cx="1072067" cy="101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8105A37-8138-D94C-9792-DFF27CDD10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0192018"/>
              </p:ext>
            </p:extLst>
          </p:nvPr>
        </p:nvGraphicFramePr>
        <p:xfrm>
          <a:off x="6938632" y="4293096"/>
          <a:ext cx="1881840" cy="2290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dokument" r:id="rId4" imgW="2991612" imgH="3646932" progId="Word.Document.8">
                  <p:embed/>
                </p:oleObj>
              </mc:Choice>
              <mc:Fallback>
                <p:oleObj name="dokument" r:id="rId4" imgW="2991612" imgH="3646932" progId="Word.Document.8">
                  <p:embed/>
                  <p:pic>
                    <p:nvPicPr>
                      <p:cNvPr id="162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8632" y="4293096"/>
                        <a:ext cx="1881840" cy="2290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D5B0A3C-A9A3-6949-AD8D-5EAA052D3BD9}"/>
              </a:ext>
            </a:extLst>
          </p:cNvPr>
          <p:cNvSpPr txBox="1"/>
          <p:nvPr/>
        </p:nvSpPr>
        <p:spPr>
          <a:xfrm>
            <a:off x="6516216" y="659639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fotoarchív KOCHHK FNUSA a LFMU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067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A5249-D2A1-6F48-AE80-233F83CFA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BE70AF-C363-334D-874D-2D478D3E5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712968" cy="5517232"/>
          </a:xfrm>
        </p:spPr>
        <p:txBody>
          <a:bodyPr/>
          <a:lstStyle/>
          <a:p>
            <a:r>
              <a:rPr lang="cs-CZ" sz="2000" b="1" dirty="0"/>
              <a:t>Objektivní nález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Nehojící se , </a:t>
            </a:r>
            <a:r>
              <a:rPr lang="cs-CZ" sz="1800" dirty="0" err="1">
                <a:solidFill>
                  <a:srgbClr val="FF0000"/>
                </a:solidFill>
              </a:rPr>
              <a:t>krustózní</a:t>
            </a:r>
            <a:r>
              <a:rPr lang="cs-CZ" sz="1800" dirty="0">
                <a:solidFill>
                  <a:srgbClr val="FF0000"/>
                </a:solidFill>
              </a:rPr>
              <a:t> léze na sliznici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Endofytické tumory - Ulkus </a:t>
            </a:r>
            <a:endParaRPr lang="cs-CZ" sz="1400" dirty="0"/>
          </a:p>
          <a:p>
            <a:pPr lvl="2"/>
            <a:r>
              <a:rPr lang="cs-CZ" sz="1400" dirty="0" err="1"/>
              <a:t>Navalité</a:t>
            </a:r>
            <a:r>
              <a:rPr lang="cs-CZ" sz="1400" dirty="0"/>
              <a:t> okraje, infiltrace tumorem po okraji vředu </a:t>
            </a:r>
          </a:p>
          <a:p>
            <a:pPr marL="914400" lvl="2" indent="0">
              <a:buNone/>
            </a:pPr>
            <a:r>
              <a:rPr lang="cs-CZ" sz="1400" dirty="0"/>
              <a:t>      s infiltrací hlubokých tkání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Exofytické</a:t>
            </a:r>
            <a:r>
              <a:rPr lang="cs-CZ" sz="1800" dirty="0">
                <a:solidFill>
                  <a:srgbClr val="FF0000"/>
                </a:solidFill>
              </a:rPr>
              <a:t> tumory</a:t>
            </a:r>
          </a:p>
          <a:p>
            <a:pPr lvl="2"/>
            <a:r>
              <a:rPr lang="cs-CZ" sz="1400" dirty="0"/>
              <a:t>Snadnější diagnostika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Zduření na krku</a:t>
            </a:r>
          </a:p>
          <a:p>
            <a:pPr lvl="2"/>
            <a:r>
              <a:rPr lang="cs-CZ" sz="1400" dirty="0"/>
              <a:t>Podmíněno metastázou do spádových lymfatických uzlin</a:t>
            </a:r>
          </a:p>
          <a:p>
            <a:pPr lvl="2"/>
            <a:r>
              <a:rPr lang="cs-CZ" sz="1400" dirty="0"/>
              <a:t>V době diagnostiky primárního tumoru ji má vysoké procento pacientů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Asymetrie hltanové branky</a:t>
            </a:r>
          </a:p>
          <a:p>
            <a:pPr lvl="2"/>
            <a:r>
              <a:rPr lang="cs-CZ" sz="1400" dirty="0"/>
              <a:t>Tumory tonzily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Asymetrie kořene jazyka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Erytroplakie</a:t>
            </a:r>
            <a:r>
              <a:rPr lang="cs-CZ" sz="1800" dirty="0">
                <a:solidFill>
                  <a:srgbClr val="FF0000"/>
                </a:solidFill>
              </a:rPr>
              <a:t> a leukoplakie</a:t>
            </a:r>
          </a:p>
          <a:p>
            <a:pPr lvl="2"/>
            <a:r>
              <a:rPr lang="cs-CZ" sz="1400" dirty="0"/>
              <a:t>Biopsie  a sledování  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897C7A2-A57D-4248-B92A-A497B67E8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13091"/>
            <a:ext cx="936104" cy="88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910473-5204-DC45-8AEE-F3E176641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28" y="4464977"/>
            <a:ext cx="1889015" cy="208066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24CE0BF-BD82-E940-8BDB-56849630BAF9}"/>
              </a:ext>
            </a:extLst>
          </p:cNvPr>
          <p:cNvSpPr txBox="1"/>
          <p:nvPr/>
        </p:nvSpPr>
        <p:spPr>
          <a:xfrm>
            <a:off x="4499992" y="6570317"/>
            <a:ext cx="5328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 obr.: </a:t>
            </a:r>
            <a:r>
              <a:rPr lang="cs-CZ" sz="1000" dirty="0" err="1"/>
              <a:t>P.Šlampa</a:t>
            </a:r>
            <a:r>
              <a:rPr lang="cs-CZ" sz="1000" dirty="0"/>
              <a:t> a kol.: Nádory hlavy a krku, fotoarchív KOCHHK FNUSA a LFMU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2B7675B-90CA-AE40-884B-CAC75C4DA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910" y="1921253"/>
            <a:ext cx="1882562" cy="21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21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E3A44-5799-6047-86DF-F5AADE14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7BD48BC-3E5D-6340-96DA-5F0EA5B1A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88" y="1605372"/>
            <a:ext cx="3672408" cy="284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/var/folders/03/xt2tvnrs4y7ffspqs4x7p4km0000gn/T/com.microsoft.Powerpoint/WebArchiveCopyPasteTempFiles/200px-PLoS_oral_cancer.png">
            <a:hlinkClick r:id="rId4"/>
            <a:extLst>
              <a:ext uri="{FF2B5EF4-FFF2-40B4-BE49-F238E27FC236}">
                <a16:creationId xmlns:a16="http://schemas.microsoft.com/office/drawing/2014/main" id="{F2BC71AA-123F-0D45-82E1-8E34D7EDF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42013"/>
          <a:stretch/>
        </p:blipFill>
        <p:spPr bwMode="auto">
          <a:xfrm>
            <a:off x="3443221" y="4511855"/>
            <a:ext cx="2672495" cy="202755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4" descr="ca spino orofaryngis T2  5">
            <a:extLst>
              <a:ext uri="{FF2B5EF4-FFF2-40B4-BE49-F238E27FC236}">
                <a16:creationId xmlns:a16="http://schemas.microsoft.com/office/drawing/2014/main" id="{685FE6A2-8C1B-5241-8FE5-D391D534E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08531"/>
            <a:ext cx="3793727" cy="284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a spino380814445">
            <a:extLst>
              <a:ext uri="{FF2B5EF4-FFF2-40B4-BE49-F238E27FC236}">
                <a16:creationId xmlns:a16="http://schemas.microsoft.com/office/drawing/2014/main" id="{15CB16CB-424C-A64A-B7AC-F9BF7267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" y="4509121"/>
            <a:ext cx="26845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774FC151-D342-AA48-BE1D-D2C1F54C6E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134883"/>
              </p:ext>
            </p:extLst>
          </p:nvPr>
        </p:nvGraphicFramePr>
        <p:xfrm>
          <a:off x="6275192" y="4509121"/>
          <a:ext cx="2681298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Photo Editor Photo" r:id="rId8" imgW="2666667" imgH="1971950" progId="MSPhotoEd.3">
                  <p:embed/>
                </p:oleObj>
              </mc:Choice>
              <mc:Fallback>
                <p:oleObj name="Photo Editor Photo" r:id="rId8" imgW="2666667" imgH="1971950" progId="MSPhotoEd.3">
                  <p:embed/>
                  <p:pic>
                    <p:nvPicPr>
                      <p:cNvPr id="1689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5192" y="4509121"/>
                        <a:ext cx="2681298" cy="2016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C011D7AC-567F-3245-B65A-BFFA8483E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13091"/>
            <a:ext cx="936104" cy="88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367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5FDB7-B463-014B-BD8E-AA1BE220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B7E508-6CF1-B24F-9EE1-24B1ABC4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Diagnostika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Anamnéza</a:t>
            </a:r>
          </a:p>
          <a:p>
            <a:pPr lvl="2"/>
            <a:r>
              <a:rPr lang="cs-CZ" sz="1400" dirty="0"/>
              <a:t>Kouření, abúzus alkoholu, předchozí ozařování, expozice toxickým vlivům, slunečnímu záření, sexuální zvyklosti ( </a:t>
            </a:r>
            <a:r>
              <a:rPr lang="cs-CZ" sz="1400" dirty="0">
                <a:solidFill>
                  <a:srgbClr val="FF0000"/>
                </a:solidFill>
              </a:rPr>
              <a:t>nádory HPV+)</a:t>
            </a:r>
          </a:p>
          <a:p>
            <a:pPr lvl="2"/>
            <a:r>
              <a:rPr lang="cs-CZ" sz="1400" dirty="0"/>
              <a:t>Prvotní příznaky  - nespecifické , pocit cizího tělesa, </a:t>
            </a:r>
          </a:p>
          <a:p>
            <a:pPr lvl="2"/>
            <a:r>
              <a:rPr lang="cs-CZ" sz="1400" dirty="0"/>
              <a:t>Pozdní příznaky -  dysfagie, odynofagie,, huhňavost, trismus, zápach z úst, krvácení z úst /přítomnost krve ve slinách, otalgie, zaléhávání ucha, rezistence na krku, váhový úbytek, noční pocení (lymfom)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Aspekce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Před vyšetřením vyjmout zubní náhrady, případně vypláchnout </a:t>
            </a:r>
            <a:r>
              <a:rPr lang="cs-CZ" sz="1400" dirty="0" err="1"/>
              <a:t>dut.ústní</a:t>
            </a:r>
            <a:endParaRPr lang="cs-CZ" sz="1400" dirty="0"/>
          </a:p>
          <a:p>
            <a:pPr lvl="2"/>
            <a:r>
              <a:rPr lang="cs-CZ" sz="1400" dirty="0"/>
              <a:t>Přehlédnutí celé dutiny ústní  po </a:t>
            </a:r>
            <a:r>
              <a:rPr lang="cs-CZ" sz="1400" dirty="0" err="1"/>
              <a:t>orofarynx</a:t>
            </a:r>
            <a:r>
              <a:rPr lang="cs-CZ" sz="1400" dirty="0"/>
              <a:t> - od rtů , vestibula, alveolární výběžky, vývody žláz, podjazykovou krajinu , bukální sliznici, pohyblivou část jazyka , hltanovou branku, kořen jazyka, tonzily až k zadní stěně </a:t>
            </a:r>
            <a:r>
              <a:rPr lang="cs-CZ" sz="1400" dirty="0" err="1"/>
              <a:t>orofaryngu</a:t>
            </a:r>
            <a:endParaRPr lang="cs-CZ" sz="1400" dirty="0"/>
          </a:p>
          <a:p>
            <a:pPr lvl="2"/>
            <a:r>
              <a:rPr lang="cs-CZ" sz="1400" dirty="0"/>
              <a:t>Posouzení hybnosti jazyka, hltanové branky</a:t>
            </a:r>
          </a:p>
          <a:p>
            <a:pPr lvl="2"/>
            <a:r>
              <a:rPr lang="cs-CZ" sz="1400" dirty="0"/>
              <a:t>Kořen jazyka   není </a:t>
            </a:r>
            <a:r>
              <a:rPr lang="cs-CZ" sz="1400" dirty="0" err="1"/>
              <a:t>vyšetřitelný</a:t>
            </a:r>
            <a:r>
              <a:rPr lang="cs-CZ" sz="1400" dirty="0"/>
              <a:t> přímým pohledem , ale je součástí laryngoskopického vyšetření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9A55403-23E2-704D-8F80-86AB44657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39"/>
            <a:ext cx="936104" cy="88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417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BC3B67-48D9-C64E-B1BF-A0F3A3C17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769906-5351-0847-B3EF-FF401E6BC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472608"/>
          </a:xfrm>
        </p:spPr>
        <p:txBody>
          <a:bodyPr/>
          <a:lstStyle/>
          <a:p>
            <a:r>
              <a:rPr lang="cs-CZ" sz="2000" b="1" dirty="0"/>
              <a:t>Diagnostika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Palpace</a:t>
            </a:r>
          </a:p>
          <a:p>
            <a:pPr lvl="2"/>
            <a:r>
              <a:rPr lang="cs-CZ" sz="1400" dirty="0"/>
              <a:t>Zejména u podslizničních lézí (tumory - </a:t>
            </a:r>
            <a:r>
              <a:rPr lang="cs-CZ" sz="1400" dirty="0" err="1"/>
              <a:t>exofytické</a:t>
            </a:r>
            <a:r>
              <a:rPr lang="cs-CZ" sz="1400" dirty="0"/>
              <a:t> /endofytické)</a:t>
            </a:r>
          </a:p>
          <a:p>
            <a:pPr lvl="2"/>
            <a:r>
              <a:rPr lang="cs-CZ" sz="1400" dirty="0"/>
              <a:t>K určení rozsahu infiltrace jazyka, spodiny </a:t>
            </a:r>
            <a:r>
              <a:rPr lang="cs-CZ" sz="1400" dirty="0" err="1"/>
              <a:t>dut.ústní</a:t>
            </a:r>
            <a:r>
              <a:rPr lang="cs-CZ" sz="1400" dirty="0"/>
              <a:t> (</a:t>
            </a:r>
            <a:r>
              <a:rPr lang="cs-CZ" sz="1400" dirty="0" err="1"/>
              <a:t>bimanuální</a:t>
            </a:r>
            <a:r>
              <a:rPr lang="cs-CZ" sz="1400" dirty="0"/>
              <a:t> palpace)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Endoskopické vyšetření</a:t>
            </a:r>
          </a:p>
          <a:p>
            <a:pPr lvl="2"/>
            <a:r>
              <a:rPr lang="cs-CZ" sz="1400" dirty="0"/>
              <a:t>Podrobné  a přehledné vyšetření  k přesnější </a:t>
            </a:r>
          </a:p>
          <a:p>
            <a:pPr marL="914400" lvl="2" indent="0">
              <a:buNone/>
            </a:pPr>
            <a:r>
              <a:rPr lang="cs-CZ" sz="1400" dirty="0"/>
              <a:t>      lokalizaci tumoru, event. přerůstání do sousedních </a:t>
            </a:r>
          </a:p>
          <a:p>
            <a:pPr marL="914400" lvl="2" indent="0">
              <a:buNone/>
            </a:pPr>
            <a:r>
              <a:rPr lang="cs-CZ" sz="1400" dirty="0"/>
              <a:t>      oblastí (</a:t>
            </a:r>
            <a:r>
              <a:rPr lang="cs-CZ" sz="1400" dirty="0" err="1"/>
              <a:t>hypofarynx</a:t>
            </a:r>
            <a:r>
              <a:rPr lang="cs-CZ" sz="1400" dirty="0"/>
              <a:t>, larynx)</a:t>
            </a:r>
          </a:p>
          <a:p>
            <a:pPr lvl="2"/>
            <a:r>
              <a:rPr lang="cs-CZ" sz="1400" dirty="0"/>
              <a:t>Rigidní </a:t>
            </a:r>
            <a:r>
              <a:rPr lang="cs-CZ" sz="1400" dirty="0" err="1"/>
              <a:t>nasoepifaryngoskopie</a:t>
            </a:r>
            <a:endParaRPr lang="cs-CZ" sz="1400" dirty="0"/>
          </a:p>
          <a:p>
            <a:pPr lvl="2"/>
            <a:r>
              <a:rPr lang="cs-CZ" sz="1400" dirty="0"/>
              <a:t>Flexibilní laryngoskopie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Biopsie </a:t>
            </a:r>
          </a:p>
          <a:p>
            <a:pPr lvl="2"/>
            <a:r>
              <a:rPr lang="cs-CZ" sz="1400" dirty="0"/>
              <a:t>Ambulantně v LA</a:t>
            </a:r>
          </a:p>
          <a:p>
            <a:pPr lvl="3"/>
            <a:r>
              <a:rPr lang="cs-CZ" sz="1400" dirty="0"/>
              <a:t>Povrchové , lehce dostupné tumory</a:t>
            </a:r>
          </a:p>
          <a:p>
            <a:pPr lvl="2"/>
            <a:r>
              <a:rPr lang="cs-CZ" sz="1400" dirty="0"/>
              <a:t>Za hospitalizace v CA</a:t>
            </a:r>
          </a:p>
          <a:p>
            <a:pPr lvl="3"/>
            <a:r>
              <a:rPr lang="cs-CZ" sz="1400" dirty="0"/>
              <a:t>Hlouběji uložené tumory jazyka, podslizniční tumor tonzily,…</a:t>
            </a:r>
          </a:p>
          <a:p>
            <a:pPr lvl="2"/>
            <a:r>
              <a:rPr lang="cs-CZ" sz="1400" dirty="0" err="1"/>
              <a:t>Histologiecké</a:t>
            </a:r>
            <a:r>
              <a:rPr lang="cs-CZ" sz="1400" dirty="0"/>
              <a:t> určení typu nádoru, stupně diferenciace (</a:t>
            </a:r>
            <a:r>
              <a:rPr lang="cs-CZ" sz="1400" dirty="0" err="1"/>
              <a:t>grading</a:t>
            </a:r>
            <a:r>
              <a:rPr lang="cs-CZ" sz="1400" dirty="0"/>
              <a:t>), pozitivita/negativita </a:t>
            </a:r>
            <a:r>
              <a:rPr lang="cs-CZ" sz="1400" dirty="0" err="1"/>
              <a:t>markerů</a:t>
            </a:r>
            <a:r>
              <a:rPr lang="cs-CZ" sz="1400" dirty="0"/>
              <a:t> HPV (protein p16)</a:t>
            </a:r>
          </a:p>
          <a:p>
            <a:pPr lvl="2"/>
            <a:endParaRPr lang="cs-CZ" sz="1400" dirty="0"/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F37FB9-456A-F745-8411-C7636C1C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88640"/>
            <a:ext cx="864095" cy="81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page8image557699632">
            <a:extLst>
              <a:ext uri="{FF2B5EF4-FFF2-40B4-BE49-F238E27FC236}">
                <a16:creationId xmlns:a16="http://schemas.microsoft.com/office/drawing/2014/main" id="{BD76468D-244D-7447-AF03-7ADA38F29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68960"/>
            <a:ext cx="2647565" cy="153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64C2DB3-99F9-844C-AAA8-8AAFFEF30AEA}"/>
              </a:ext>
            </a:extLst>
          </p:cNvPr>
          <p:cNvSpPr txBox="1"/>
          <p:nvPr/>
        </p:nvSpPr>
        <p:spPr>
          <a:xfrm>
            <a:off x="5652120" y="4634837"/>
            <a:ext cx="3659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Zdroj obr.: oba Fotoarchív KOCHHK FN u sv. Anny a LF MU </a:t>
            </a:r>
          </a:p>
        </p:txBody>
      </p:sp>
    </p:spTree>
    <p:extLst>
      <p:ext uri="{BB962C8B-B14F-4D97-AF65-F5344CB8AC3E}">
        <p14:creationId xmlns:p14="http://schemas.microsoft.com/office/powerpoint/2010/main" val="730568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625108-DE38-4340-A8F8-904ED9966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63851"/>
            <a:ext cx="5688632" cy="5401967"/>
          </a:xfrm>
        </p:spPr>
        <p:txBody>
          <a:bodyPr/>
          <a:lstStyle/>
          <a:p>
            <a:r>
              <a:rPr lang="cs-CZ" sz="2000" b="1" dirty="0"/>
              <a:t>Diagnostika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Zobrazovací metody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CT s/bez kontrastu</a:t>
            </a:r>
          </a:p>
          <a:p>
            <a:pPr lvl="3"/>
            <a:r>
              <a:rPr lang="cs-CZ" sz="1200" dirty="0"/>
              <a:t>základní zobrazovací vyšetření  pro hodnocení  rozsahu tumoru a </a:t>
            </a:r>
            <a:r>
              <a:rPr lang="cs-CZ" sz="1200" dirty="0" err="1"/>
              <a:t>lokoregionálního</a:t>
            </a:r>
            <a:r>
              <a:rPr lang="cs-CZ" sz="1200" dirty="0"/>
              <a:t> šíření (dutina ústní, hltan, lymfatické krční uzliny)</a:t>
            </a:r>
          </a:p>
          <a:p>
            <a:pPr lvl="3"/>
            <a:r>
              <a:rPr lang="cs-CZ" sz="1200" dirty="0"/>
              <a:t>Pozitiva</a:t>
            </a:r>
          </a:p>
          <a:p>
            <a:pPr lvl="4"/>
            <a:r>
              <a:rPr lang="cs-CZ" sz="1200" dirty="0"/>
              <a:t>zobrazení měkkých tkání a kostí (</a:t>
            </a:r>
            <a:r>
              <a:rPr lang="cs-CZ" sz="1200" dirty="0" err="1"/>
              <a:t>osteodestrukce</a:t>
            </a:r>
            <a:r>
              <a:rPr lang="cs-CZ" sz="1200" dirty="0"/>
              <a:t>), dostupnost </a:t>
            </a:r>
          </a:p>
          <a:p>
            <a:pPr lvl="3"/>
            <a:r>
              <a:rPr lang="cs-CZ" sz="1200" dirty="0"/>
              <a:t>Negativa </a:t>
            </a:r>
          </a:p>
          <a:p>
            <a:pPr lvl="4"/>
            <a:r>
              <a:rPr lang="cs-CZ" sz="1200" dirty="0"/>
              <a:t>časté artefakty ze zubních výplní (MRI)</a:t>
            </a:r>
          </a:p>
          <a:p>
            <a:pPr marL="1828800" lvl="4" indent="0">
              <a:buNone/>
            </a:pPr>
            <a:endParaRPr lang="cs-CZ" sz="1200" dirty="0"/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MRI </a:t>
            </a:r>
          </a:p>
          <a:p>
            <a:pPr lvl="3"/>
            <a:r>
              <a:rPr lang="cs-CZ" sz="1200" dirty="0"/>
              <a:t>vyhrazena jako rezervní modalita CT při potřebě detailnějšího vyšetření měkkých tkání (nevhodné pro kostní skelet) </a:t>
            </a:r>
            <a:endParaRPr lang="cs-CZ" sz="1200" b="1" dirty="0">
              <a:solidFill>
                <a:schemeClr val="bg1">
                  <a:lumMod val="50000"/>
                </a:schemeClr>
              </a:solidFill>
            </a:endParaRPr>
          </a:p>
          <a:p>
            <a:pPr lvl="3"/>
            <a:r>
              <a:rPr lang="cs-CZ" sz="1200" dirty="0"/>
              <a:t>Pozitiva</a:t>
            </a:r>
          </a:p>
          <a:p>
            <a:pPr lvl="4"/>
            <a:r>
              <a:rPr lang="cs-CZ" sz="1200" dirty="0"/>
              <a:t>absence radiace , vysoce senzitivní na měkké tkáně  </a:t>
            </a:r>
          </a:p>
          <a:p>
            <a:pPr lvl="3"/>
            <a:r>
              <a:rPr lang="cs-CZ" sz="1200" dirty="0"/>
              <a:t>Negativa</a:t>
            </a:r>
          </a:p>
          <a:p>
            <a:pPr lvl="4"/>
            <a:r>
              <a:rPr lang="cs-CZ" sz="1200" dirty="0"/>
              <a:t>Méně dostupný, Délka trvání vyšetření, limitující hodnocení kosti (čelisti)</a:t>
            </a:r>
          </a:p>
          <a:p>
            <a:pPr marL="0" indent="0">
              <a:buNone/>
            </a:pPr>
            <a:endParaRPr lang="cs-CZ" sz="16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1D60D4-27B6-0C4A-8806-F92EE75AE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3090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1AF8D2-DA60-B044-AFD7-E7F0CFC32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63851"/>
            <a:ext cx="2288965" cy="228896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3B8B644-82BD-FA40-810A-8FD96192953D}"/>
              </a:ext>
            </a:extLst>
          </p:cNvPr>
          <p:cNvSpPr txBox="1"/>
          <p:nvPr/>
        </p:nvSpPr>
        <p:spPr>
          <a:xfrm>
            <a:off x="5868144" y="6522728"/>
            <a:ext cx="352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i="1" dirty="0"/>
              <a:t>Zdroj obr.: Fotoarchív KZM FN u sv. Anny a LF MU </a:t>
            </a:r>
            <a:endParaRPr lang="cs-CZ" sz="105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B7DB2A9-F614-BE40-BB24-17F14DF435AF}"/>
              </a:ext>
            </a:extLst>
          </p:cNvPr>
          <p:cNvSpPr txBox="1"/>
          <p:nvPr/>
        </p:nvSpPr>
        <p:spPr>
          <a:xfrm>
            <a:off x="6468752" y="5899918"/>
            <a:ext cx="25215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CT hlavy a krku: tumor levé patrové tonzily s metastázou do krčních uzlin vlevo (</a:t>
            </a:r>
            <a:r>
              <a:rPr lang="cs-CZ" sz="1100" b="1" dirty="0"/>
              <a:t>koronární a axiální projekce</a:t>
            </a:r>
            <a:r>
              <a:rPr lang="cs-CZ" sz="1100" dirty="0"/>
              <a:t>)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1BAE480-FB79-6646-8BC3-87A252322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76808"/>
            <a:ext cx="2300464" cy="230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14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951CD-8574-E443-960F-27FFD206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C5EDF5-FEF5-2F4A-9ABF-2C5BE37C7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Diagnostika</a:t>
            </a:r>
          </a:p>
          <a:p>
            <a:pPr lvl="1"/>
            <a:r>
              <a:rPr lang="cs-CZ" sz="1800" dirty="0"/>
              <a:t>histopatologicky verifikovaný karcinom </a:t>
            </a:r>
          </a:p>
          <a:p>
            <a:pPr lvl="1"/>
            <a:r>
              <a:rPr lang="cs-CZ" sz="1800" dirty="0"/>
              <a:t>stanovení </a:t>
            </a:r>
            <a:r>
              <a:rPr lang="cs-CZ" sz="1800" b="1" dirty="0">
                <a:solidFill>
                  <a:srgbClr val="FF0000"/>
                </a:solidFill>
              </a:rPr>
              <a:t>TNM klasifikace:</a:t>
            </a:r>
          </a:p>
          <a:p>
            <a:pPr lvl="2"/>
            <a:r>
              <a:rPr lang="cs-CZ" sz="1400" dirty="0"/>
              <a:t>T:  velikost, rozsah a šíření tumoru</a:t>
            </a:r>
            <a:r>
              <a:rPr lang="cs-CZ" sz="1400" dirty="0">
                <a:solidFill>
                  <a:srgbClr val="FF0000"/>
                </a:solidFill>
              </a:rPr>
              <a:t>:  CT hlavy a krku (MRI)</a:t>
            </a:r>
          </a:p>
          <a:p>
            <a:pPr lvl="2"/>
            <a:r>
              <a:rPr lang="cs-CZ" sz="1400" dirty="0"/>
              <a:t>N:  rozsah postižení regionálních lymfatických uzlin:  CT hlavy a krku (MR)</a:t>
            </a:r>
          </a:p>
          <a:p>
            <a:pPr lvl="2"/>
            <a:r>
              <a:rPr lang="cs-CZ" sz="1400" dirty="0"/>
              <a:t>M:  vzdálené metastázy </a:t>
            </a:r>
          </a:p>
          <a:p>
            <a:pPr lvl="3"/>
            <a:r>
              <a:rPr lang="cs-CZ" sz="1400" dirty="0"/>
              <a:t>vyšetření plic: </a:t>
            </a:r>
            <a:r>
              <a:rPr lang="cs-CZ" sz="1400" b="1" dirty="0"/>
              <a:t>RTG plic </a:t>
            </a:r>
            <a:r>
              <a:rPr lang="cs-CZ" sz="1400" dirty="0"/>
              <a:t>(CT)</a:t>
            </a:r>
          </a:p>
          <a:p>
            <a:pPr lvl="3"/>
            <a:r>
              <a:rPr lang="cs-CZ" sz="1400" dirty="0"/>
              <a:t>vyšetření břišních orgánů:  </a:t>
            </a:r>
            <a:r>
              <a:rPr lang="cs-CZ" sz="1400" b="1" dirty="0"/>
              <a:t>UZ břicha  </a:t>
            </a:r>
            <a:r>
              <a:rPr lang="cs-CZ" sz="1400" dirty="0"/>
              <a:t>(CT)</a:t>
            </a:r>
          </a:p>
          <a:p>
            <a:pPr lvl="2"/>
            <a:r>
              <a:rPr lang="cs-CZ" sz="1400" dirty="0"/>
              <a:t>další vyšetření:  urologie (PSA)  /gynekologie, stomatologie (sanace chrupu)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0888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D8B9F-5352-2047-AB24-8FF45176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64B18E-8C69-AC4A-ACFB-E8F539CB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733256"/>
          </a:xfrm>
        </p:spPr>
        <p:txBody>
          <a:bodyPr/>
          <a:lstStyle/>
          <a:p>
            <a:r>
              <a:rPr lang="cs-CZ" sz="2000" b="1" dirty="0"/>
              <a:t>Diagnostika</a:t>
            </a:r>
          </a:p>
          <a:p>
            <a:pPr lvl="1"/>
            <a:r>
              <a:rPr lang="cs-CZ" sz="1800" dirty="0"/>
              <a:t>TNM klasifikace karcinomů </a:t>
            </a:r>
            <a:r>
              <a:rPr lang="cs-CZ" sz="1800" dirty="0" err="1"/>
              <a:t>orofaryngu</a:t>
            </a:r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endParaRPr lang="cs-CZ" sz="2000" dirty="0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7B42755-A5EB-424F-A005-2A3CF6ECF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724828"/>
              </p:ext>
            </p:extLst>
          </p:nvPr>
        </p:nvGraphicFramePr>
        <p:xfrm>
          <a:off x="323528" y="2060848"/>
          <a:ext cx="8712968" cy="4328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56484">
                  <a:extLst>
                    <a:ext uri="{9D8B030D-6E8A-4147-A177-3AD203B41FA5}">
                      <a16:colId xmlns:a16="http://schemas.microsoft.com/office/drawing/2014/main" val="2739705121"/>
                    </a:ext>
                  </a:extLst>
                </a:gridCol>
                <a:gridCol w="4356484">
                  <a:extLst>
                    <a:ext uri="{9D8B030D-6E8A-4147-A177-3AD203B41FA5}">
                      <a16:colId xmlns:a16="http://schemas.microsoft.com/office/drawing/2014/main" val="17566859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0" dirty="0"/>
                        <a:t>TX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0" dirty="0"/>
                        <a:t>Primární nádor nelze hodnotit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595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Bez známek primárního nádoru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113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Karcinom in </a:t>
                      </a:r>
                      <a:r>
                        <a:rPr lang="cs-CZ" dirty="0" err="1"/>
                        <a:t>situ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94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Nádor do 2 cm v největším rozměru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150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Nádor velikosti 2-4cm v největším rozměru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400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Nádor větší než 4cm v největším rozměru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024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T4a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Postižení hrtanu, hlubokých svalů jazyka, </a:t>
                      </a:r>
                      <a:r>
                        <a:rPr lang="cs-CZ" dirty="0" err="1"/>
                        <a:t>m.pterygoideus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medialis</a:t>
                      </a:r>
                      <a:r>
                        <a:rPr lang="cs-CZ" dirty="0"/>
                        <a:t>, tvrdého patra a dolní čelisti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45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Postižení </a:t>
                      </a:r>
                      <a:r>
                        <a:rPr lang="cs-CZ" dirty="0" err="1"/>
                        <a:t>m.pterygoideus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lateralis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pterygoidního</a:t>
                      </a:r>
                      <a:r>
                        <a:rPr lang="cs-CZ" dirty="0"/>
                        <a:t> výběžku, laterální části </a:t>
                      </a:r>
                      <a:r>
                        <a:rPr lang="cs-CZ" dirty="0" err="1"/>
                        <a:t>nasofaryngu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baze</a:t>
                      </a:r>
                      <a:r>
                        <a:rPr lang="cs-CZ" dirty="0"/>
                        <a:t> lební, obrůstání </a:t>
                      </a:r>
                      <a:r>
                        <a:rPr lang="cs-CZ" dirty="0" err="1"/>
                        <a:t>a.carotis</a:t>
                      </a:r>
                      <a:r>
                        <a:rPr lang="cs-CZ" dirty="0"/>
                        <a:t> interna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586023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45ABA909-2EE9-104A-BC9C-3BB1F925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3091"/>
            <a:ext cx="919451" cy="8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989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9F5647-C5AC-5843-AF99-ED0589F9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B02EE2-4449-D649-A042-6873A274B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857403"/>
          </a:xfrm>
        </p:spPr>
        <p:txBody>
          <a:bodyPr/>
          <a:lstStyle/>
          <a:p>
            <a:r>
              <a:rPr lang="cs-CZ" sz="2000" b="1" dirty="0"/>
              <a:t>Diagnostika</a:t>
            </a:r>
            <a:endParaRPr lang="cs-CZ" sz="1800" dirty="0"/>
          </a:p>
          <a:p>
            <a:pPr lvl="1"/>
            <a:r>
              <a:rPr lang="cs-CZ" sz="1800" dirty="0"/>
              <a:t>TNM klasifikace uzlinových krčních metastáz</a:t>
            </a:r>
          </a:p>
          <a:p>
            <a:pPr lvl="1"/>
            <a:endParaRPr lang="cs-CZ" sz="1800" b="1" dirty="0"/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6CC8772-86DE-8449-9BDE-424E7553D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3091"/>
            <a:ext cx="919451" cy="8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0684937D-61E9-8843-A3D8-BF399B875E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219166"/>
              </p:ext>
            </p:extLst>
          </p:nvPr>
        </p:nvGraphicFramePr>
        <p:xfrm>
          <a:off x="323528" y="2204864"/>
          <a:ext cx="8640960" cy="44856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046580470"/>
                    </a:ext>
                  </a:extLst>
                </a:gridCol>
                <a:gridCol w="4320480">
                  <a:extLst>
                    <a:ext uri="{9D8B030D-6E8A-4147-A177-3AD203B41FA5}">
                      <a16:colId xmlns:a16="http://schemas.microsoft.com/office/drawing/2014/main" val="39950856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0" dirty="0"/>
                        <a:t>NX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0" dirty="0"/>
                        <a:t>Regionální mízní uzliny nelze hodnotit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93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 regionálních mízních uzlinách nejsou metastázy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137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Metastáza v jedné stejnostranné uzlině do 3cm v největším rozměru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390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Metastáza v jedné stejnostranné uzlině 3-6cm v největším rozměru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639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Vícečetné stejnostranné uzlinové metastázy do 6 cm v největším rozměru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010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Oboustranné nebo kontralaterální uzlinové metastázy do 6cm v největším rozměru</a:t>
                      </a: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1242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Metastáza v mízní uzlině větší než 6cm v největším rozměru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885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5378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51720" y="71731"/>
            <a:ext cx="6842125" cy="11943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cs-CZ" sz="2800" dirty="0">
                <a:solidFill>
                  <a:srgbClr val="FF0000"/>
                </a:solidFill>
              </a:rPr>
              <a:t>ONKOLOGIE V ORL</a:t>
            </a:r>
          </a:p>
          <a:p>
            <a:pPr algn="ctr">
              <a:lnSpc>
                <a:spcPct val="85000"/>
              </a:lnSpc>
              <a:defRPr/>
            </a:pPr>
            <a:r>
              <a:rPr lang="cs-CZ" sz="2800" dirty="0">
                <a:solidFill>
                  <a:srgbClr val="FF0000"/>
                </a:solidFill>
              </a:rPr>
              <a:t>Vývoj incidence karcinomů </a:t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sz="2800" dirty="0">
                <a:solidFill>
                  <a:srgbClr val="FF0000"/>
                </a:solidFill>
              </a:rPr>
              <a:t>hlavy a krku</a:t>
            </a:r>
            <a:endParaRPr kumimoji="1" lang="cs-CZ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268538" y="5949950"/>
            <a:ext cx="3384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000">
                <a:latin typeface="Arial" pitchFamily="34" charset="0"/>
                <a:cs typeface="Arial" pitchFamily="34" charset="0"/>
              </a:rPr>
              <a:t>Zdroj: Národní onkologický registr, ÚZIS ČR</a:t>
            </a:r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1187450" y="1484313"/>
          <a:ext cx="5376863" cy="470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Graf" r:id="rId3" imgW="5667515" imgH="4705350" progId="MSGraph.Chart.8">
                  <p:embed followColorScheme="full"/>
                </p:oleObj>
              </mc:Choice>
              <mc:Fallback>
                <p:oleObj name="Graf" r:id="rId3" imgW="5667515" imgH="4705350" progId="MSGraph.Chart.8">
                  <p:embed followColorScheme="full"/>
                  <p:pic>
                    <p:nvPicPr>
                      <p:cNvPr id="17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484313"/>
                        <a:ext cx="5376863" cy="470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tangle 5"/>
          <p:cNvSpPr>
            <a:spLocks noChangeArrowheads="1"/>
          </p:cNvSpPr>
          <p:nvPr/>
        </p:nvSpPr>
        <p:spPr bwMode="auto">
          <a:xfrm rot="16200000">
            <a:off x="-1211920" y="3066901"/>
            <a:ext cx="3718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Monotype Sorts"/>
              <a:buChar char="l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/>
              <a:buChar char="l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>
                <a:latin typeface="Arial" pitchFamily="34" charset="0"/>
                <a:cs typeface="Arial" pitchFamily="34" charset="0"/>
              </a:rPr>
              <a:t>Počet nově diagnostikovaných nádorů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b="1" dirty="0">
                <a:latin typeface="Arial" pitchFamily="34" charset="0"/>
                <a:cs typeface="Arial" pitchFamily="34" charset="0"/>
              </a:rPr>
              <a:t>na 100 000 osob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6380163" y="2281238"/>
            <a:ext cx="215900" cy="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6380163" y="2716213"/>
            <a:ext cx="2159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6380163" y="3152775"/>
            <a:ext cx="215900" cy="0"/>
          </a:xfrm>
          <a:prstGeom prst="line">
            <a:avLst/>
          </a:prstGeom>
          <a:noFill/>
          <a:ln w="28575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6380163" y="3587750"/>
            <a:ext cx="215900" cy="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6380163" y="4024313"/>
            <a:ext cx="215900" cy="0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1052" name="Group 28"/>
          <p:cNvGraphicFramePr>
            <a:graphicFrameLocks noGrp="1"/>
          </p:cNvGraphicFramePr>
          <p:nvPr/>
        </p:nvGraphicFramePr>
        <p:xfrm>
          <a:off x="6732588" y="2060575"/>
          <a:ext cx="2297112" cy="2676524"/>
        </p:xfrm>
        <a:graphic>
          <a:graphicData uri="http://schemas.openxmlformats.org/drawingml/2006/table">
            <a:tbl>
              <a:tblPr/>
              <a:tblGrid>
                <a:gridCol w="2297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742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Ret, dutina ústní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(C00, C02-C06)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36000" marR="36000" marT="36005" marB="3600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81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Orofarynx, hypofarynx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(C01, C09-C10, C12-C14)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36000" marR="36000" marT="36005" marB="3600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81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Nosohltan - nazofarynx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(C11)</a:t>
                      </a:r>
                      <a:endParaRPr kumimoji="0" lang="cs-CZ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36000" marR="36000" marT="36005" marB="3600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81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Slinné žlázy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(C07-C08)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36000" marR="36000" marT="36005" marB="3600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81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Hrtan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(C32)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36000" marR="36000" marT="36005" marB="3600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81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Dutina nosní a dutiny </a:t>
                      </a:r>
                      <a:r>
                        <a:rPr kumimoji="0" 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paranazální</a:t>
                      </a: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(C30-C31)</a:t>
                      </a: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36000" marR="36000" marT="36005" marB="3600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426" name="Line 32"/>
          <p:cNvSpPr>
            <a:spLocks noChangeShapeType="1"/>
          </p:cNvSpPr>
          <p:nvPr/>
        </p:nvSpPr>
        <p:spPr bwMode="auto">
          <a:xfrm>
            <a:off x="6380163" y="4460875"/>
            <a:ext cx="215900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7458866-F7B6-8845-8376-F22CD52E9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0470"/>
            <a:ext cx="950022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45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7740D8-B7C1-A545-84A2-ADE1A0EF7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graphicFrame>
        <p:nvGraphicFramePr>
          <p:cNvPr id="6" name="Zástupný symbol pro obsah 5">
            <a:extLst>
              <a:ext uri="{FF2B5EF4-FFF2-40B4-BE49-F238E27FC236}">
                <a16:creationId xmlns:a16="http://schemas.microsoft.com/office/drawing/2014/main" id="{477AB5E4-08C4-394D-A1D7-CA970EE5E8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212469"/>
              </p:ext>
            </p:extLst>
          </p:nvPr>
        </p:nvGraphicFramePr>
        <p:xfrm>
          <a:off x="107504" y="1772817"/>
          <a:ext cx="8856984" cy="4968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0790">
                  <a:extLst>
                    <a:ext uri="{9D8B030D-6E8A-4147-A177-3AD203B41FA5}">
                      <a16:colId xmlns:a16="http://schemas.microsoft.com/office/drawing/2014/main" val="3931413147"/>
                    </a:ext>
                  </a:extLst>
                </a:gridCol>
                <a:gridCol w="3488412">
                  <a:extLst>
                    <a:ext uri="{9D8B030D-6E8A-4147-A177-3AD203B41FA5}">
                      <a16:colId xmlns:a16="http://schemas.microsoft.com/office/drawing/2014/main" val="1489463831"/>
                    </a:ext>
                  </a:extLst>
                </a:gridCol>
                <a:gridCol w="3297782">
                  <a:extLst>
                    <a:ext uri="{9D8B030D-6E8A-4147-A177-3AD203B41FA5}">
                      <a16:colId xmlns:a16="http://schemas.microsoft.com/office/drawing/2014/main" val="1964964737"/>
                    </a:ext>
                  </a:extLst>
                </a:gridCol>
              </a:tblGrid>
              <a:tr h="376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HPV pozitivní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HPV negativní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1315089826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Incidence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↑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↓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3937626629"/>
                  </a:ext>
                </a:extLst>
              </a:tr>
              <a:tr h="347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Věk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&lt;50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50-70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3460151333"/>
                  </a:ext>
                </a:extLst>
              </a:tr>
              <a:tr h="347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Rizikové faktory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orální sex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kouření, alkohol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1865203537"/>
                  </a:ext>
                </a:extLst>
              </a:tr>
              <a:tr h="708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Histologická charakteristika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nízce diferencované, </a:t>
                      </a:r>
                      <a:r>
                        <a:rPr lang="cs-CZ" sz="1400" b="1" dirty="0" err="1">
                          <a:effectLst/>
                        </a:rPr>
                        <a:t>nekeratinizující</a:t>
                      </a:r>
                      <a:r>
                        <a:rPr lang="cs-CZ" sz="1400" b="1" dirty="0">
                          <a:effectLst/>
                        </a:rPr>
                        <a:t>, </a:t>
                      </a:r>
                      <a:r>
                        <a:rPr lang="cs-CZ" sz="1400" b="1" dirty="0" err="1">
                          <a:effectLst/>
                        </a:rPr>
                        <a:t>bazaloidní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středně až dobře diferencované, </a:t>
                      </a:r>
                      <a:r>
                        <a:rPr lang="cs-CZ" sz="1400" b="1" dirty="0" err="1">
                          <a:effectLst/>
                        </a:rPr>
                        <a:t>keratinizujcí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928866937"/>
                  </a:ext>
                </a:extLst>
              </a:tr>
              <a:tr h="347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Markery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p16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p53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2211483795"/>
                  </a:ext>
                </a:extLst>
              </a:tr>
              <a:tr h="347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TNM klasifikace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nižší T  N++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vyšší T  N+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1503220683"/>
                  </a:ext>
                </a:extLst>
              </a:tr>
              <a:tr h="708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Metastázy v uzlinách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cystické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spíše homogenní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2751866394"/>
                  </a:ext>
                </a:extLst>
              </a:tr>
              <a:tr h="708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Chemoradiosenzitivita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vysoká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nižší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4063606250"/>
                  </a:ext>
                </a:extLst>
              </a:tr>
              <a:tr h="3479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Prognóza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dobrá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horší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558692488"/>
                  </a:ext>
                </a:extLst>
              </a:tr>
              <a:tr h="362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Přežití –OS (5 let)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&gt;80%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&lt; 40-50%</a:t>
                      </a:r>
                      <a:endParaRPr lang="cs-CZ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48" marR="44448" marT="0" marB="0" anchor="b"/>
                </a:tc>
                <a:extLst>
                  <a:ext uri="{0D108BD9-81ED-4DB2-BD59-A6C34878D82A}">
                    <a16:rowId xmlns:a16="http://schemas.microsoft.com/office/drawing/2014/main" val="4097203651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050F99A5-9578-5049-9312-6F30C8677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3091"/>
            <a:ext cx="919451" cy="8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C3941BC-132A-D646-A479-9BDD051D399B}"/>
              </a:ext>
            </a:extLst>
          </p:cNvPr>
          <p:cNvSpPr txBox="1"/>
          <p:nvPr/>
        </p:nvSpPr>
        <p:spPr>
          <a:xfrm>
            <a:off x="323528" y="126876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Srovnání HPV+ a HPV- nádorů</a:t>
            </a:r>
          </a:p>
        </p:txBody>
      </p:sp>
    </p:spTree>
    <p:extLst>
      <p:ext uri="{BB962C8B-B14F-4D97-AF65-F5344CB8AC3E}">
        <p14:creationId xmlns:p14="http://schemas.microsoft.com/office/powerpoint/2010/main" val="3601139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15056"/>
            <a:ext cx="5051251" cy="936625"/>
          </a:xfrm>
        </p:spPr>
        <p:txBody>
          <a:bodyPr/>
          <a:lstStyle/>
          <a:p>
            <a:r>
              <a:rPr lang="cs-CZ" sz="3200" dirty="0"/>
              <a:t>ONKOLOGIE V ORL</a:t>
            </a:r>
            <a:br>
              <a:rPr lang="cs-CZ" sz="3200" dirty="0"/>
            </a:br>
            <a:r>
              <a:rPr lang="cs-CZ" sz="3200" dirty="0"/>
              <a:t>dutina ústní a hltan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824536" cy="46805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Karcinom nosohltanu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Nádory dutiny ústní	a </a:t>
            </a:r>
            <a:r>
              <a:rPr lang="cs-CZ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orofaryngu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Histologie,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Symptomatologie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diagnostika</a:t>
            </a:r>
          </a:p>
          <a:p>
            <a:pPr lvl="1">
              <a:lnSpc>
                <a:spcPct val="100000"/>
              </a:lnSpc>
            </a:pP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rgbClr val="FF0000"/>
                </a:solidFill>
              </a:rPr>
              <a:t>Operační postupy u nádorů dutiny ústní  a </a:t>
            </a:r>
            <a:r>
              <a:rPr lang="cs-CZ" sz="1400" dirty="0" err="1">
                <a:solidFill>
                  <a:srgbClr val="FF0000"/>
                </a:solidFill>
              </a:rPr>
              <a:t>orofaryngu</a:t>
            </a:r>
            <a:r>
              <a:rPr lang="cs-CZ" sz="1400" dirty="0">
                <a:solidFill>
                  <a:srgbClr val="FF0000"/>
                </a:solidFill>
              </a:rPr>
              <a:t>	</a:t>
            </a:r>
          </a:p>
          <a:p>
            <a:pPr lvl="1">
              <a:lnSpc>
                <a:spcPct val="100000"/>
              </a:lnSpc>
            </a:pPr>
            <a:r>
              <a:rPr lang="cs-CZ" sz="1400" dirty="0" err="1">
                <a:solidFill>
                  <a:srgbClr val="FF0000"/>
                </a:solidFill>
              </a:rPr>
              <a:t>Transorální</a:t>
            </a:r>
            <a:r>
              <a:rPr lang="cs-CZ" sz="1400" dirty="0">
                <a:solidFill>
                  <a:srgbClr val="FF0000"/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rgbClr val="FF0000"/>
                </a:solidFill>
              </a:rPr>
              <a:t>Zevní přístupy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Maligní nádory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hypofaryngu</a:t>
            </a: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257827" cy="95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14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7273E-14F3-FE4D-91FB-7A7E7333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E501E7-047A-434C-BEDE-86D5756BC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Faktory ovlivňující volbu léčebné metody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Lokalizace nádoru -  dutina ústní</a:t>
            </a:r>
          </a:p>
          <a:p>
            <a:pPr lvl="2"/>
            <a:r>
              <a:rPr lang="cs-CZ" sz="1400" b="1" dirty="0"/>
              <a:t>Časná stádia (T1, T2)</a:t>
            </a:r>
          </a:p>
          <a:p>
            <a:pPr lvl="3"/>
            <a:r>
              <a:rPr lang="cs-CZ" sz="1400" dirty="0"/>
              <a:t>Chirurgická léčba metodou volby</a:t>
            </a:r>
          </a:p>
          <a:p>
            <a:pPr lvl="3"/>
            <a:r>
              <a:rPr lang="cs-CZ" sz="1400" dirty="0"/>
              <a:t>Stejný efekt lze dosáhnout radioterapií</a:t>
            </a:r>
          </a:p>
          <a:p>
            <a:pPr lvl="4"/>
            <a:r>
              <a:rPr lang="cs-CZ" sz="1400" dirty="0"/>
              <a:t>Vysoká frekvence nežádoucích účinků (xerostomie, </a:t>
            </a:r>
            <a:r>
              <a:rPr lang="cs-CZ" sz="1400" dirty="0" err="1"/>
              <a:t>mukozitida</a:t>
            </a:r>
            <a:r>
              <a:rPr lang="cs-CZ" sz="1400" dirty="0"/>
              <a:t>, dysfagie, </a:t>
            </a:r>
            <a:r>
              <a:rPr lang="cs-CZ" sz="1400" dirty="0" err="1"/>
              <a:t>osteoradionekróza</a:t>
            </a:r>
            <a:r>
              <a:rPr lang="cs-CZ" sz="1400" dirty="0"/>
              <a:t>)</a:t>
            </a:r>
          </a:p>
          <a:p>
            <a:pPr lvl="2"/>
            <a:r>
              <a:rPr lang="cs-CZ" sz="1400" b="1" dirty="0"/>
              <a:t>Lokálně pokročilý nádor (T3, T4, N+)</a:t>
            </a:r>
          </a:p>
          <a:p>
            <a:pPr lvl="3"/>
            <a:r>
              <a:rPr lang="cs-CZ" sz="1400" dirty="0"/>
              <a:t>Operabilní tumory</a:t>
            </a:r>
          </a:p>
          <a:p>
            <a:pPr lvl="4"/>
            <a:r>
              <a:rPr lang="cs-CZ" sz="1400" dirty="0"/>
              <a:t>Chirurgická léčba + adjuvantní radioterapie /adjuvantní </a:t>
            </a:r>
            <a:r>
              <a:rPr lang="cs-CZ" sz="1400" dirty="0" err="1"/>
              <a:t>chemoradioterapie</a:t>
            </a:r>
            <a:endParaRPr lang="cs-CZ" sz="1400" dirty="0"/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Metoda volby</a:t>
            </a:r>
          </a:p>
          <a:p>
            <a:pPr lvl="4"/>
            <a:r>
              <a:rPr lang="cs-CZ" sz="1400" dirty="0"/>
              <a:t>Primární nechirurgická léčba, v případě recidivy /perzistence záchranná chirurgická léčba (případně včetně blokové krční disekce)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(V případě zhoršení kvality života / mutilace pacienta)</a:t>
            </a:r>
          </a:p>
          <a:p>
            <a:pPr lvl="3"/>
            <a:r>
              <a:rPr lang="cs-CZ" sz="1400" dirty="0"/>
              <a:t>Inoperabilní tumory</a:t>
            </a:r>
          </a:p>
          <a:p>
            <a:pPr lvl="4"/>
            <a:r>
              <a:rPr lang="cs-CZ" sz="1400" dirty="0" err="1"/>
              <a:t>Konzeravtivní</a:t>
            </a:r>
            <a:r>
              <a:rPr lang="cs-CZ" sz="1400" dirty="0"/>
              <a:t> onkologická léčba (radioterapie /</a:t>
            </a:r>
            <a:r>
              <a:rPr lang="cs-CZ" sz="1400" dirty="0" err="1"/>
              <a:t>chemoradioterapie</a:t>
            </a:r>
            <a:r>
              <a:rPr lang="cs-CZ" sz="1400" dirty="0"/>
              <a:t>)</a:t>
            </a:r>
          </a:p>
          <a:p>
            <a:pPr lvl="4"/>
            <a:r>
              <a:rPr lang="cs-CZ" sz="1400" dirty="0"/>
              <a:t>Paliativní léčba</a:t>
            </a:r>
          </a:p>
          <a:p>
            <a:pPr lvl="4"/>
            <a:r>
              <a:rPr lang="cs-CZ" sz="1400" dirty="0"/>
              <a:t>Symptomatická léčba (tracheostomie, PEG, BSC)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3151834-4965-084D-BA7F-478445594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140027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446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0F6C61-F0D3-B240-80FE-160F81AF8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628618-DBA4-D141-92AD-F7D5D9149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Faktory ovlivňující volbu léčebné metody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Lokalizace nádoru – </a:t>
            </a:r>
            <a:r>
              <a:rPr lang="cs-CZ" sz="1800" dirty="0" err="1">
                <a:solidFill>
                  <a:srgbClr val="FF0000"/>
                </a:solidFill>
              </a:rPr>
              <a:t>orofarynx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Časná stádia</a:t>
            </a:r>
          </a:p>
          <a:p>
            <a:pPr lvl="3"/>
            <a:r>
              <a:rPr lang="cs-CZ" sz="1400" dirty="0"/>
              <a:t>Závisí na lokalizaci tumoru</a:t>
            </a:r>
          </a:p>
          <a:p>
            <a:pPr lvl="3"/>
            <a:r>
              <a:rPr lang="cs-CZ" sz="1400" dirty="0" err="1"/>
              <a:t>Transorální</a:t>
            </a:r>
            <a:r>
              <a:rPr lang="cs-CZ" sz="1400" dirty="0"/>
              <a:t> přístup</a:t>
            </a:r>
          </a:p>
          <a:p>
            <a:pPr lvl="4"/>
            <a:r>
              <a:rPr lang="cs-CZ" sz="1400" dirty="0"/>
              <a:t>Malé tumory </a:t>
            </a:r>
            <a:r>
              <a:rPr lang="cs-CZ" sz="1400" dirty="0" err="1"/>
              <a:t>měkého</a:t>
            </a:r>
            <a:r>
              <a:rPr lang="cs-CZ" sz="1400" dirty="0"/>
              <a:t> patra, patrových tonzil, patrových oblouků, </a:t>
            </a:r>
          </a:p>
          <a:p>
            <a:pPr lvl="3"/>
            <a:r>
              <a:rPr lang="cs-CZ" sz="1400" dirty="0"/>
              <a:t>Zevní přístup</a:t>
            </a:r>
          </a:p>
          <a:p>
            <a:pPr lvl="4"/>
            <a:r>
              <a:rPr lang="cs-CZ" sz="1400" dirty="0"/>
              <a:t>Tumory kořene jazyka</a:t>
            </a:r>
          </a:p>
          <a:p>
            <a:pPr lvl="2"/>
            <a:r>
              <a:rPr lang="cs-CZ" sz="1400" dirty="0"/>
              <a:t>Lokálně pokročilý nádor</a:t>
            </a:r>
          </a:p>
          <a:p>
            <a:pPr lvl="3"/>
            <a:r>
              <a:rPr lang="cs-CZ" sz="1400" dirty="0"/>
              <a:t>Primární nechirurgická léčba  (kurativní / paliativní)</a:t>
            </a:r>
          </a:p>
          <a:p>
            <a:pPr lvl="3"/>
            <a:r>
              <a:rPr lang="cs-CZ" sz="1400" dirty="0"/>
              <a:t>(chirurgická léčba by vedla k </a:t>
            </a:r>
            <a:r>
              <a:rPr lang="cs-CZ" sz="1400" dirty="0" err="1"/>
              <a:t>mutilujícím</a:t>
            </a:r>
            <a:r>
              <a:rPr lang="cs-CZ" sz="1400" dirty="0"/>
              <a:t> funkčním následkům)</a:t>
            </a:r>
          </a:p>
          <a:p>
            <a:pPr lvl="3"/>
            <a:r>
              <a:rPr lang="cs-CZ" sz="1400" dirty="0"/>
              <a:t>Symptomatická léčba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Resekabilita</a:t>
            </a:r>
            <a:r>
              <a:rPr lang="cs-CZ" sz="1800" dirty="0">
                <a:solidFill>
                  <a:srgbClr val="FF0000"/>
                </a:solidFill>
              </a:rPr>
              <a:t> nádoru</a:t>
            </a:r>
          </a:p>
          <a:p>
            <a:pPr lvl="2"/>
            <a:r>
              <a:rPr lang="cs-CZ" sz="1400" dirty="0"/>
              <a:t>Inoperabilní </a:t>
            </a:r>
          </a:p>
          <a:p>
            <a:pPr lvl="3"/>
            <a:r>
              <a:rPr lang="cs-CZ" sz="1400" dirty="0"/>
              <a:t>Šíření tumorů na ACC, ACI, do </a:t>
            </a:r>
            <a:r>
              <a:rPr lang="cs-CZ" sz="1400" dirty="0" err="1"/>
              <a:t>infratemporální</a:t>
            </a:r>
            <a:r>
              <a:rPr lang="cs-CZ" sz="1400" dirty="0"/>
              <a:t> jámy, </a:t>
            </a:r>
          </a:p>
          <a:p>
            <a:pPr lvl="3"/>
            <a:r>
              <a:rPr lang="cs-CZ" sz="1400" dirty="0" err="1"/>
              <a:t>Neresekabilní</a:t>
            </a:r>
            <a:r>
              <a:rPr lang="cs-CZ" sz="1400" dirty="0"/>
              <a:t> krční metastázy – fixace k </a:t>
            </a:r>
            <a:r>
              <a:rPr lang="cs-CZ" sz="1400" dirty="0" err="1"/>
              <a:t>bazi</a:t>
            </a:r>
            <a:r>
              <a:rPr lang="cs-CZ" sz="1400" dirty="0"/>
              <a:t> lební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3B01A0-FB42-8541-A387-E0FCE05A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140027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0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69C522-12E6-9048-A61F-197E9E05D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944F78-B65F-604A-92F7-5D230FFA7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517232"/>
          </a:xfrm>
        </p:spPr>
        <p:txBody>
          <a:bodyPr/>
          <a:lstStyle/>
          <a:p>
            <a:r>
              <a:rPr lang="cs-CZ" sz="2000" b="1" dirty="0"/>
              <a:t>Faktory ovlivňující volbu léčebné metody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Infiltrace kosti</a:t>
            </a:r>
          </a:p>
          <a:p>
            <a:pPr lvl="2"/>
            <a:r>
              <a:rPr lang="cs-CZ" sz="1400" dirty="0"/>
              <a:t>Tumor může postihovat pouze periost, </a:t>
            </a:r>
            <a:r>
              <a:rPr lang="cs-CZ" sz="1400" dirty="0" err="1"/>
              <a:t>kortikalis</a:t>
            </a:r>
            <a:r>
              <a:rPr lang="cs-CZ" sz="1400" dirty="0"/>
              <a:t>  nebo i </a:t>
            </a:r>
            <a:r>
              <a:rPr lang="cs-CZ" sz="1400" dirty="0" err="1"/>
              <a:t>spongiozu</a:t>
            </a:r>
            <a:endParaRPr lang="cs-CZ" sz="1400" dirty="0"/>
          </a:p>
          <a:p>
            <a:pPr lvl="2"/>
            <a:r>
              <a:rPr lang="cs-CZ" sz="1400" dirty="0"/>
              <a:t>Preference chirurgické léčby</a:t>
            </a:r>
          </a:p>
          <a:p>
            <a:pPr lvl="3"/>
            <a:r>
              <a:rPr lang="cs-CZ" sz="1400" dirty="0"/>
              <a:t>Postižení </a:t>
            </a:r>
            <a:r>
              <a:rPr lang="cs-CZ" sz="1400" dirty="0" err="1"/>
              <a:t>kortikalis</a:t>
            </a:r>
            <a:r>
              <a:rPr lang="cs-CZ" sz="1400" dirty="0"/>
              <a:t>  - marginální </a:t>
            </a:r>
            <a:r>
              <a:rPr lang="cs-CZ" sz="1400" dirty="0" err="1"/>
              <a:t>mandibulektomie</a:t>
            </a:r>
            <a:endParaRPr lang="cs-CZ" sz="1400" dirty="0"/>
          </a:p>
          <a:p>
            <a:pPr lvl="3"/>
            <a:r>
              <a:rPr lang="cs-CZ" sz="1400" dirty="0"/>
              <a:t>Postižení </a:t>
            </a:r>
            <a:r>
              <a:rPr lang="cs-CZ" sz="1400" dirty="0" err="1"/>
              <a:t>spongiozy</a:t>
            </a:r>
            <a:r>
              <a:rPr lang="cs-CZ" sz="1400" dirty="0"/>
              <a:t> – segmentální </a:t>
            </a:r>
            <a:r>
              <a:rPr lang="cs-CZ" sz="1400" dirty="0" err="1"/>
              <a:t>mandibulektomie</a:t>
            </a:r>
            <a:r>
              <a:rPr lang="cs-CZ" sz="1400" dirty="0"/>
              <a:t> s okrajovou resekcí min. 2 cm zdravé kosti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Typ nádoru</a:t>
            </a:r>
          </a:p>
          <a:p>
            <a:pPr lvl="2"/>
            <a:r>
              <a:rPr lang="cs-CZ" sz="1400" dirty="0" err="1"/>
              <a:t>Spinaliomy</a:t>
            </a:r>
            <a:r>
              <a:rPr lang="cs-CZ" sz="1400" dirty="0"/>
              <a:t> nízké diferenciace (G3)</a:t>
            </a:r>
          </a:p>
          <a:p>
            <a:pPr lvl="3"/>
            <a:r>
              <a:rPr lang="cs-CZ" sz="1400" dirty="0"/>
              <a:t>Vyšší </a:t>
            </a:r>
            <a:r>
              <a:rPr lang="cs-CZ" sz="1400" dirty="0" err="1"/>
              <a:t>radiosenzitivita</a:t>
            </a:r>
            <a:endParaRPr lang="cs-CZ" sz="1400" dirty="0"/>
          </a:p>
          <a:p>
            <a:pPr lvl="2"/>
            <a:r>
              <a:rPr lang="cs-CZ" sz="1400" dirty="0" err="1"/>
              <a:t>Spinaliomy</a:t>
            </a:r>
            <a:r>
              <a:rPr lang="cs-CZ" sz="1400" dirty="0"/>
              <a:t> dobře diferencované (G1)</a:t>
            </a:r>
          </a:p>
          <a:p>
            <a:pPr lvl="3"/>
            <a:r>
              <a:rPr lang="cs-CZ" sz="1400" dirty="0"/>
              <a:t>Chirurgická léčba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Celkový zdravotní stav a spolupráce</a:t>
            </a:r>
          </a:p>
          <a:p>
            <a:pPr lvl="2"/>
            <a:r>
              <a:rPr lang="cs-CZ" sz="1400" dirty="0"/>
              <a:t>Zhodnotit únosnost rozsáhlých operačních zákroků vzhledem ke kondici nemocného</a:t>
            </a:r>
          </a:p>
          <a:p>
            <a:pPr lvl="2"/>
            <a:r>
              <a:rPr lang="cs-CZ" sz="1400" dirty="0"/>
              <a:t>Spolupráce a přání pacienta mají na výběr léčebné modality významný vliv</a:t>
            </a:r>
          </a:p>
          <a:p>
            <a:pPr lvl="2"/>
            <a:r>
              <a:rPr lang="cs-CZ" sz="1400" b="1" dirty="0"/>
              <a:t>Krajské indikační onkologické komise </a:t>
            </a:r>
            <a:r>
              <a:rPr lang="cs-CZ" sz="1400" dirty="0"/>
              <a:t>pro volbu vhodné léčebné metody</a:t>
            </a:r>
          </a:p>
          <a:p>
            <a:pPr lvl="3"/>
            <a:r>
              <a:rPr lang="cs-CZ" sz="1400" dirty="0"/>
              <a:t>Přítomen lékař ORL, onkolog, radiolog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0265B49-CE17-4D41-B37D-42F0A70D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140027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464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922FB-DF4A-BD43-8209-5E510FD7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FE9A0F-5FF0-BE41-9238-B2B9030E2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96753"/>
            <a:ext cx="8784976" cy="5544615"/>
          </a:xfrm>
        </p:spPr>
        <p:txBody>
          <a:bodyPr/>
          <a:lstStyle/>
          <a:p>
            <a:r>
              <a:rPr lang="cs-CZ" sz="2000" b="1" dirty="0"/>
              <a:t>Předoperační příprava a plánování výkonu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Výběr chirurgického přístupu, resekčního a rekonstrukčního výkonu</a:t>
            </a:r>
          </a:p>
          <a:p>
            <a:pPr lvl="2"/>
            <a:r>
              <a:rPr lang="cs-CZ" sz="1400" dirty="0"/>
              <a:t>Nejoptimálnější </a:t>
            </a:r>
            <a:r>
              <a:rPr lang="cs-CZ" sz="1400" b="1" dirty="0"/>
              <a:t>přístupová cesta </a:t>
            </a:r>
            <a:r>
              <a:rPr lang="cs-CZ" sz="1400" dirty="0"/>
              <a:t>zajišťující nejlepší vizualizaci tumoru</a:t>
            </a:r>
          </a:p>
          <a:p>
            <a:pPr lvl="3"/>
            <a:r>
              <a:rPr lang="cs-CZ" sz="1400" dirty="0" err="1"/>
              <a:t>Transorální</a:t>
            </a:r>
            <a:r>
              <a:rPr lang="cs-CZ" sz="1400" dirty="0"/>
              <a:t> přístup</a:t>
            </a:r>
          </a:p>
          <a:p>
            <a:pPr lvl="3"/>
            <a:r>
              <a:rPr lang="cs-CZ" sz="1400" dirty="0"/>
              <a:t>Zevní přístup</a:t>
            </a:r>
          </a:p>
          <a:p>
            <a:pPr lvl="4"/>
            <a:r>
              <a:rPr lang="cs-CZ" sz="1400" dirty="0"/>
              <a:t>S protětím mandibuly</a:t>
            </a:r>
          </a:p>
          <a:p>
            <a:pPr lvl="4"/>
            <a:r>
              <a:rPr lang="cs-CZ" sz="1400" dirty="0"/>
              <a:t>Bez protětí mandibuly</a:t>
            </a:r>
          </a:p>
          <a:p>
            <a:pPr lvl="2"/>
            <a:r>
              <a:rPr lang="cs-CZ" sz="1400" b="1" dirty="0"/>
              <a:t>Resekční</a:t>
            </a:r>
            <a:r>
              <a:rPr lang="cs-CZ" sz="1400" dirty="0"/>
              <a:t> fáze</a:t>
            </a:r>
          </a:p>
          <a:p>
            <a:pPr lvl="2"/>
            <a:r>
              <a:rPr lang="cs-CZ" sz="1400" b="1" dirty="0"/>
              <a:t>Rekonstrukční</a:t>
            </a:r>
            <a:r>
              <a:rPr lang="cs-CZ" sz="1400" dirty="0"/>
              <a:t> fáze</a:t>
            </a:r>
          </a:p>
          <a:p>
            <a:pPr lvl="3"/>
            <a:r>
              <a:rPr lang="cs-CZ" sz="1400" dirty="0"/>
              <a:t>Primární sutura</a:t>
            </a:r>
          </a:p>
          <a:p>
            <a:pPr lvl="3"/>
            <a:r>
              <a:rPr lang="cs-CZ" sz="1400" dirty="0" err="1"/>
              <a:t>Stopkované</a:t>
            </a:r>
            <a:r>
              <a:rPr lang="cs-CZ" sz="1400" dirty="0"/>
              <a:t> / volné laloky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Anestezie</a:t>
            </a:r>
          </a:p>
          <a:p>
            <a:pPr lvl="2"/>
            <a:r>
              <a:rPr lang="cs-CZ" sz="1400" dirty="0"/>
              <a:t>Celková</a:t>
            </a:r>
          </a:p>
          <a:p>
            <a:pPr lvl="3"/>
            <a:r>
              <a:rPr lang="cs-CZ" sz="1400" dirty="0"/>
              <a:t>Flexibilní </a:t>
            </a:r>
            <a:r>
              <a:rPr lang="cs-CZ" sz="1400" dirty="0" err="1"/>
              <a:t>orotracheální</a:t>
            </a:r>
            <a:r>
              <a:rPr lang="cs-CZ" sz="1400" dirty="0"/>
              <a:t>   / </a:t>
            </a:r>
            <a:r>
              <a:rPr lang="cs-CZ" sz="1400" dirty="0" err="1"/>
              <a:t>nasotracheální</a:t>
            </a:r>
            <a:r>
              <a:rPr lang="cs-CZ" sz="1400" dirty="0"/>
              <a:t> intubace  </a:t>
            </a:r>
          </a:p>
          <a:p>
            <a:pPr lvl="4"/>
            <a:r>
              <a:rPr lang="cs-CZ" sz="1400" dirty="0"/>
              <a:t>U rozsáhlejších tumorů, trismus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9B455AA-0E50-2541-8000-EF6FDE962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140027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30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FF81A3-E39B-264A-BE72-72AE33305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B93C4D-AC5D-CA44-8EF4-DD1424DA9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Předoperační příprava a plánování výkonu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Tracheostomie</a:t>
            </a:r>
          </a:p>
          <a:p>
            <a:pPr lvl="2"/>
            <a:r>
              <a:rPr lang="cs-CZ" sz="1400" b="1" dirty="0"/>
              <a:t>Není vyžadována </a:t>
            </a:r>
          </a:p>
          <a:p>
            <a:pPr lvl="3"/>
            <a:r>
              <a:rPr lang="cs-CZ" sz="1400" dirty="0"/>
              <a:t>u resekčních výkonů malého rozsahu v přední části dutiny ústní, rozšířená tonzilektomie, resekce měkkého patra</a:t>
            </a:r>
          </a:p>
          <a:p>
            <a:pPr lvl="2"/>
            <a:r>
              <a:rPr lang="cs-CZ" sz="1400" b="1" dirty="0"/>
              <a:t>Je vyžadována </a:t>
            </a:r>
          </a:p>
          <a:p>
            <a:pPr lvl="3"/>
            <a:r>
              <a:rPr lang="cs-CZ" sz="1400" dirty="0"/>
              <a:t>U rozsáhlých onkologických výkonů  u </a:t>
            </a:r>
            <a:r>
              <a:rPr lang="cs-CZ" sz="1400" dirty="0" err="1"/>
              <a:t>hemiglosektomie</a:t>
            </a:r>
            <a:r>
              <a:rPr lang="cs-CZ" sz="1400" dirty="0"/>
              <a:t>, totální </a:t>
            </a:r>
            <a:r>
              <a:rPr lang="cs-CZ" sz="1400" dirty="0" err="1"/>
              <a:t>glosektomie</a:t>
            </a:r>
            <a:r>
              <a:rPr lang="cs-CZ" sz="1400" dirty="0"/>
              <a:t>, segmentální </a:t>
            </a:r>
            <a:r>
              <a:rPr lang="cs-CZ" sz="1400" dirty="0" err="1"/>
              <a:t>mandibulektomie</a:t>
            </a:r>
            <a:r>
              <a:rPr lang="cs-CZ" sz="1400" dirty="0"/>
              <a:t>, mediální či laterální </a:t>
            </a:r>
            <a:r>
              <a:rPr lang="cs-CZ" sz="1400" dirty="0" err="1"/>
              <a:t>faryngotomie</a:t>
            </a:r>
            <a:r>
              <a:rPr lang="cs-CZ" sz="1400" dirty="0"/>
              <a:t> s resekcí kořene jazyka, </a:t>
            </a:r>
            <a:r>
              <a:rPr lang="cs-CZ" sz="1400" dirty="0" err="1"/>
              <a:t>bukofaryngektomie</a:t>
            </a:r>
            <a:r>
              <a:rPr lang="cs-CZ" sz="1400" dirty="0"/>
              <a:t> </a:t>
            </a:r>
          </a:p>
          <a:p>
            <a:pPr lvl="3"/>
            <a:r>
              <a:rPr lang="cs-CZ" sz="1400" dirty="0"/>
              <a:t>riziko obstrukce dýchacích cest</a:t>
            </a:r>
          </a:p>
          <a:p>
            <a:pPr lvl="3"/>
            <a:r>
              <a:rPr lang="cs-CZ" sz="1400" dirty="0"/>
              <a:t>Dočasná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Stav chrupu</a:t>
            </a:r>
          </a:p>
          <a:p>
            <a:pPr lvl="2"/>
            <a:r>
              <a:rPr lang="cs-CZ" sz="1400" dirty="0"/>
              <a:t>Odstranění fokusů před započetím léčby</a:t>
            </a:r>
          </a:p>
          <a:p>
            <a:pPr lvl="2"/>
            <a:r>
              <a:rPr lang="cs-CZ" sz="1400" dirty="0"/>
              <a:t>Kariézní chrup může být příčinou </a:t>
            </a:r>
            <a:r>
              <a:rPr lang="cs-CZ" sz="1400" dirty="0" err="1"/>
              <a:t>osteoradionekrózy</a:t>
            </a:r>
            <a:r>
              <a:rPr lang="cs-CZ" sz="1400" dirty="0"/>
              <a:t> čelisti po léčbě</a:t>
            </a:r>
          </a:p>
          <a:p>
            <a:pPr lvl="2"/>
            <a:r>
              <a:rPr lang="cs-CZ" sz="1400" dirty="0"/>
              <a:t>Sanace</a:t>
            </a:r>
          </a:p>
          <a:p>
            <a:pPr lvl="3"/>
            <a:r>
              <a:rPr lang="cs-CZ" sz="1400" dirty="0"/>
              <a:t>Předoperačně</a:t>
            </a:r>
          </a:p>
          <a:p>
            <a:pPr lvl="3"/>
            <a:r>
              <a:rPr lang="cs-CZ" sz="1400" dirty="0"/>
              <a:t>V průběhu resekčního výkonu</a:t>
            </a:r>
          </a:p>
          <a:p>
            <a:pPr lvl="3"/>
            <a:r>
              <a:rPr lang="cs-CZ" sz="1400" dirty="0"/>
              <a:t>Extrakci zubu si někdy vyžádá přístupová cesta </a:t>
            </a:r>
            <a:r>
              <a:rPr lang="cs-CZ" sz="1400" dirty="0" err="1"/>
              <a:t>mandibulotomií</a:t>
            </a:r>
            <a:r>
              <a:rPr lang="cs-CZ" sz="1400" dirty="0"/>
              <a:t> </a:t>
            </a:r>
          </a:p>
          <a:p>
            <a:pPr lvl="3"/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FD70A5-DB70-2744-8F7A-09E458B22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140027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157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24ED3-8961-1349-917A-0036AC75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C000B2-8C7C-5D44-8EF3-4B8C740DE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Chirurgické přístupy pro resekci tumorů dutiny ústní a </a:t>
            </a:r>
            <a:r>
              <a:rPr lang="cs-CZ" sz="2000" b="1" dirty="0" err="1"/>
              <a:t>orofaryngu</a:t>
            </a:r>
            <a:endParaRPr lang="cs-CZ" sz="2000" b="1" dirty="0"/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Transorální</a:t>
            </a:r>
            <a:r>
              <a:rPr lang="cs-CZ" sz="1800" dirty="0">
                <a:solidFill>
                  <a:srgbClr val="FF0000"/>
                </a:solidFill>
              </a:rPr>
              <a:t> přístupy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Zevní přístupy</a:t>
            </a:r>
          </a:p>
          <a:p>
            <a:pPr lvl="2"/>
            <a:r>
              <a:rPr lang="cs-CZ" sz="1600" dirty="0"/>
              <a:t>Dolní tvářový lalok</a:t>
            </a:r>
          </a:p>
          <a:p>
            <a:pPr lvl="2"/>
            <a:r>
              <a:rPr lang="cs-CZ" sz="1600" dirty="0"/>
              <a:t>Horní tvářový lalok</a:t>
            </a:r>
          </a:p>
          <a:p>
            <a:pPr lvl="2"/>
            <a:r>
              <a:rPr lang="cs-CZ" sz="1600" dirty="0"/>
              <a:t>Bez protnutí mandibuly</a:t>
            </a:r>
          </a:p>
          <a:p>
            <a:pPr lvl="3"/>
            <a:r>
              <a:rPr lang="cs-CZ" sz="1600" dirty="0"/>
              <a:t>Mediální </a:t>
            </a:r>
            <a:r>
              <a:rPr lang="cs-CZ" sz="1600" dirty="0" err="1"/>
              <a:t>faryngotomie</a:t>
            </a:r>
            <a:endParaRPr lang="cs-CZ" sz="1600" dirty="0"/>
          </a:p>
          <a:p>
            <a:pPr lvl="3"/>
            <a:r>
              <a:rPr lang="cs-CZ" sz="1600" dirty="0"/>
              <a:t>Laterální </a:t>
            </a:r>
            <a:r>
              <a:rPr lang="cs-CZ" sz="1600" dirty="0" err="1"/>
              <a:t>faryngotomie</a:t>
            </a:r>
            <a:endParaRPr lang="cs-CZ" sz="1600" dirty="0"/>
          </a:p>
          <a:p>
            <a:pPr lvl="2"/>
            <a:r>
              <a:rPr lang="cs-CZ" sz="1600" dirty="0"/>
              <a:t> S dočasným protětím mandibuly (</a:t>
            </a:r>
            <a:r>
              <a:rPr lang="cs-CZ" sz="1600" dirty="0" err="1"/>
              <a:t>mandibulotomie</a:t>
            </a:r>
            <a:r>
              <a:rPr lang="cs-CZ" sz="1600" dirty="0"/>
              <a:t>)</a:t>
            </a:r>
          </a:p>
          <a:p>
            <a:pPr lvl="2"/>
            <a:r>
              <a:rPr lang="cs-CZ" sz="1600" dirty="0"/>
              <a:t>S resekcí mandibuly  (</a:t>
            </a:r>
            <a:r>
              <a:rPr lang="cs-CZ" sz="1600" dirty="0" err="1"/>
              <a:t>mandibulektomie</a:t>
            </a:r>
            <a:r>
              <a:rPr lang="cs-CZ" sz="1600" dirty="0"/>
              <a:t>)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Kombinované přístupy</a:t>
            </a:r>
          </a:p>
          <a:p>
            <a:pPr lvl="2"/>
            <a:r>
              <a:rPr lang="cs-CZ" sz="1600" dirty="0" err="1"/>
              <a:t>Pull</a:t>
            </a:r>
            <a:r>
              <a:rPr lang="cs-CZ" sz="1600" dirty="0"/>
              <a:t> </a:t>
            </a:r>
            <a:r>
              <a:rPr lang="cs-CZ" sz="1600" dirty="0" err="1"/>
              <a:t>through</a:t>
            </a:r>
            <a:endParaRPr lang="cs-CZ" sz="1600" dirty="0"/>
          </a:p>
          <a:p>
            <a:pPr lvl="2"/>
            <a:r>
              <a:rPr lang="cs-CZ" sz="1600" dirty="0" err="1"/>
              <a:t>Visor</a:t>
            </a:r>
            <a:r>
              <a:rPr lang="cs-CZ" sz="1600" dirty="0"/>
              <a:t> </a:t>
            </a:r>
            <a:r>
              <a:rPr lang="cs-CZ" sz="1600" dirty="0" err="1"/>
              <a:t>flap</a:t>
            </a:r>
            <a:endParaRPr lang="cs-CZ" sz="1600" dirty="0"/>
          </a:p>
          <a:p>
            <a:pPr lvl="3"/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4A45A9-FBE1-DD4F-B8C1-096EE297B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140027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01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304B8-8B72-6740-BC30-2BE53163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77506C-69B6-E747-9AF9-5FF817BE0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Chirurgické přístupy</a:t>
            </a:r>
          </a:p>
          <a:p>
            <a:pPr lvl="1"/>
            <a:r>
              <a:rPr lang="cs-CZ" sz="1800" b="1" dirty="0" err="1"/>
              <a:t>Transorální</a:t>
            </a:r>
            <a:r>
              <a:rPr lang="cs-CZ" sz="1800" b="1" dirty="0"/>
              <a:t> přístupy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Vhodné pro malé povrchové léze (T1-T2) v přední části </a:t>
            </a:r>
            <a:r>
              <a:rPr lang="cs-CZ" sz="1400" dirty="0" err="1">
                <a:solidFill>
                  <a:srgbClr val="FF0000"/>
                </a:solidFill>
              </a:rPr>
              <a:t>dut.ústní</a:t>
            </a:r>
            <a:r>
              <a:rPr lang="cs-CZ" sz="1400" dirty="0">
                <a:solidFill>
                  <a:srgbClr val="FF0000"/>
                </a:solidFill>
              </a:rPr>
              <a:t> , patrové tonzily, měkkého patra</a:t>
            </a:r>
          </a:p>
          <a:p>
            <a:pPr lvl="3"/>
            <a:r>
              <a:rPr lang="cs-CZ" sz="1400" dirty="0"/>
              <a:t>Hrana jazyka, spodina </a:t>
            </a:r>
            <a:r>
              <a:rPr lang="cs-CZ" sz="1400" dirty="0" err="1"/>
              <a:t>dut.ústní</a:t>
            </a:r>
            <a:r>
              <a:rPr lang="cs-CZ" sz="1400" dirty="0"/>
              <a:t>, bukální sliznice, tonzila, měkké patro</a:t>
            </a:r>
          </a:p>
          <a:p>
            <a:pPr lvl="3"/>
            <a:r>
              <a:rPr lang="cs-CZ" sz="1400" dirty="0"/>
              <a:t>Nešířící se do kosti a do hluboké svaloviny </a:t>
            </a:r>
          </a:p>
          <a:p>
            <a:pPr lvl="3"/>
            <a:r>
              <a:rPr lang="cs-CZ" sz="1400" dirty="0"/>
              <a:t>Tumor musí být přístupem dobře dosažitelný , přehledný,  nesmí se </a:t>
            </a:r>
            <a:r>
              <a:rPr lang="cs-CZ" sz="1400" dirty="0" err="1"/>
              <a:t>infiltrativně</a:t>
            </a:r>
            <a:r>
              <a:rPr lang="cs-CZ" sz="1400" dirty="0"/>
              <a:t> šířit do spodiny</a:t>
            </a:r>
          </a:p>
          <a:p>
            <a:pPr lvl="1"/>
            <a:endParaRPr lang="cs-CZ" sz="1800" dirty="0"/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C085178-4361-C047-AEE7-E3458CE3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652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B03B06-A3DA-7141-8538-A7FF25245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2402C4-1C79-AA42-8C9C-B99653A05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712968" cy="5328592"/>
          </a:xfrm>
        </p:spPr>
        <p:txBody>
          <a:bodyPr/>
          <a:lstStyle/>
          <a:p>
            <a:r>
              <a:rPr lang="cs-CZ" sz="2000" b="1" dirty="0"/>
              <a:t>Chirurgické přístupy</a:t>
            </a:r>
          </a:p>
          <a:p>
            <a:pPr lvl="1"/>
            <a:r>
              <a:rPr lang="cs-CZ" sz="1800" b="1" dirty="0"/>
              <a:t>Zevní přístupy</a:t>
            </a:r>
          </a:p>
          <a:p>
            <a:pPr lvl="2"/>
            <a:r>
              <a:rPr lang="cs-CZ" sz="1400" dirty="0"/>
              <a:t>Vhodné pro pokročilejší léze (T3-T4), </a:t>
            </a:r>
            <a:r>
              <a:rPr lang="cs-CZ" sz="1400" dirty="0" err="1"/>
              <a:t>infiltrativně</a:t>
            </a:r>
            <a:r>
              <a:rPr lang="cs-CZ" sz="1400" dirty="0"/>
              <a:t> se šířící T2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Dolní tvářový lalok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Horní tvářový lalok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Bez protnutí mandibuly</a:t>
            </a:r>
          </a:p>
          <a:p>
            <a:pPr lvl="3"/>
            <a:r>
              <a:rPr lang="cs-CZ" sz="1400" dirty="0"/>
              <a:t>Mediální </a:t>
            </a:r>
            <a:r>
              <a:rPr lang="cs-CZ" sz="1400" dirty="0" err="1"/>
              <a:t>faryngotomie</a:t>
            </a:r>
            <a:endParaRPr lang="cs-CZ" sz="1400" dirty="0"/>
          </a:p>
          <a:p>
            <a:pPr lvl="3"/>
            <a:r>
              <a:rPr lang="cs-CZ" sz="1400" dirty="0"/>
              <a:t>Laterální </a:t>
            </a:r>
            <a:r>
              <a:rPr lang="cs-CZ" sz="1400" dirty="0" err="1"/>
              <a:t>faryngotomie</a:t>
            </a:r>
            <a:endParaRPr lang="cs-CZ" sz="1400" dirty="0"/>
          </a:p>
          <a:p>
            <a:pPr lvl="2"/>
            <a:r>
              <a:rPr lang="cs-CZ" sz="1400" dirty="0"/>
              <a:t> s dočasným protětím mandibuly (</a:t>
            </a:r>
            <a:r>
              <a:rPr lang="cs-CZ" sz="1400" dirty="0" err="1">
                <a:solidFill>
                  <a:srgbClr val="FF0000"/>
                </a:solidFill>
              </a:rPr>
              <a:t>mandibulotomie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S resekcí mandibuly  (</a:t>
            </a:r>
            <a:r>
              <a:rPr lang="cs-CZ" sz="1400" dirty="0" err="1">
                <a:solidFill>
                  <a:srgbClr val="FF0000"/>
                </a:solidFill>
              </a:rPr>
              <a:t>mandibulektomie</a:t>
            </a:r>
            <a:r>
              <a:rPr lang="cs-CZ" sz="1400" dirty="0"/>
              <a:t>)</a:t>
            </a:r>
          </a:p>
          <a:p>
            <a:pPr lvl="1"/>
            <a:endParaRPr lang="cs-CZ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BC1C2C4-37B7-0D4D-8848-94F34659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992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15056"/>
            <a:ext cx="5051251" cy="936625"/>
          </a:xfrm>
        </p:spPr>
        <p:txBody>
          <a:bodyPr/>
          <a:lstStyle/>
          <a:p>
            <a:r>
              <a:rPr lang="cs-CZ" sz="3200" dirty="0"/>
              <a:t>ONKOLOGIE V ORL</a:t>
            </a:r>
            <a:br>
              <a:rPr lang="cs-CZ" sz="3200" dirty="0"/>
            </a:br>
            <a:r>
              <a:rPr lang="cs-CZ" sz="3200" dirty="0"/>
              <a:t>dutina ústní a hltan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176464" cy="46805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rgbClr val="FF0000"/>
                </a:solidFill>
              </a:rPr>
              <a:t>Karcinom nosohltanu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Nádory </a:t>
            </a:r>
            <a:r>
              <a:rPr lang="cs-CZ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orofaryngu</a:t>
            </a: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dutiny ústní		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Histologie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Symptomatologie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Diagnostika</a:t>
            </a:r>
          </a:p>
          <a:p>
            <a:pPr lvl="1">
              <a:lnSpc>
                <a:spcPct val="100000"/>
              </a:lnSpc>
            </a:pP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Operační postupy u nádorů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orofaryngu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lvl="1">
              <a:lnSpc>
                <a:spcPct val="100000"/>
              </a:lnSpc>
            </a:pP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Transorální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Zevní přístupy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Maligní nádory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hypofaryngu</a:t>
            </a: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2"/>
            <a:ext cx="1185819" cy="8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13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AC5743-B3B1-9E4D-A838-EF857DEA1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5C4411-CB6C-7448-B82E-A9456CBEB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Zevní přístupy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Dolní tvářový lalok</a:t>
            </a:r>
          </a:p>
          <a:p>
            <a:pPr lvl="2"/>
            <a:r>
              <a:rPr lang="cs-CZ" sz="1400" dirty="0"/>
              <a:t>Umožní dobrou přehlednost </a:t>
            </a:r>
            <a:r>
              <a:rPr lang="cs-CZ" sz="1400" dirty="0" err="1"/>
              <a:t>dut.ústní</a:t>
            </a:r>
            <a:r>
              <a:rPr lang="cs-CZ" sz="1400" dirty="0"/>
              <a:t> a </a:t>
            </a:r>
            <a:r>
              <a:rPr lang="cs-CZ" sz="1400" dirty="0" err="1"/>
              <a:t>orofaryngu</a:t>
            </a:r>
            <a:r>
              <a:rPr lang="cs-CZ" sz="1400" dirty="0"/>
              <a:t> při menších resekčních výkonech</a:t>
            </a:r>
          </a:p>
          <a:p>
            <a:pPr lvl="2"/>
            <a:r>
              <a:rPr lang="cs-CZ" sz="1400" dirty="0"/>
              <a:t>Mediální </a:t>
            </a:r>
            <a:r>
              <a:rPr lang="cs-CZ" sz="1400" dirty="0" err="1"/>
              <a:t>protnutní</a:t>
            </a:r>
            <a:r>
              <a:rPr lang="cs-CZ" sz="1400" dirty="0"/>
              <a:t> dolního rtu a obloukovitý řez kolem brady s částečným obnažením mandibuly, řez ve sliznici </a:t>
            </a:r>
            <a:r>
              <a:rPr lang="cs-CZ" sz="1400" dirty="0" err="1"/>
              <a:t>gingivobukální</a:t>
            </a:r>
            <a:r>
              <a:rPr lang="cs-CZ" sz="1400" dirty="0"/>
              <a:t> řasy a nadzvednutí bukálního laloku</a:t>
            </a:r>
          </a:p>
          <a:p>
            <a:pPr lvl="2"/>
            <a:r>
              <a:rPr lang="cs-CZ" sz="1400" dirty="0"/>
              <a:t>Je </a:t>
            </a:r>
            <a:r>
              <a:rPr lang="cs-CZ" sz="1400" b="1" dirty="0"/>
              <a:t>přístupovou cestou pro </a:t>
            </a:r>
            <a:r>
              <a:rPr lang="cs-CZ" sz="1400" b="1" dirty="0" err="1"/>
              <a:t>mandibulotomie</a:t>
            </a:r>
            <a:r>
              <a:rPr lang="cs-CZ" sz="1400" b="1" dirty="0"/>
              <a:t>, </a:t>
            </a:r>
            <a:r>
              <a:rPr lang="cs-CZ" sz="1400" b="1" dirty="0" err="1"/>
              <a:t>mandibulektomie</a:t>
            </a:r>
            <a:r>
              <a:rPr lang="cs-CZ" sz="1400" b="1" dirty="0"/>
              <a:t>, </a:t>
            </a:r>
            <a:r>
              <a:rPr lang="cs-CZ" sz="1400" b="1" dirty="0" err="1"/>
              <a:t>glosektomie</a:t>
            </a:r>
            <a:endParaRPr lang="cs-CZ" sz="1400" b="1" dirty="0"/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Horní tvářový lalok</a:t>
            </a:r>
          </a:p>
          <a:p>
            <a:pPr lvl="2"/>
            <a:r>
              <a:rPr lang="cs-CZ" sz="1400" dirty="0"/>
              <a:t>Usnadní resekci </a:t>
            </a:r>
            <a:r>
              <a:rPr lang="cs-CZ" sz="1400" b="1" dirty="0"/>
              <a:t>tumorů horního alveolárního výběžku a tvrdého patra</a:t>
            </a:r>
          </a:p>
          <a:p>
            <a:pPr lvl="2"/>
            <a:r>
              <a:rPr lang="cs-CZ" sz="1400" dirty="0"/>
              <a:t>Horní ret se protne ve střední čáře, pokračuje se přes </a:t>
            </a:r>
            <a:r>
              <a:rPr lang="cs-CZ" sz="1400" dirty="0" err="1"/>
              <a:t>nasolabiální</a:t>
            </a:r>
            <a:r>
              <a:rPr lang="cs-CZ" sz="1400" dirty="0"/>
              <a:t> rýhu</a:t>
            </a:r>
          </a:p>
          <a:p>
            <a:pPr lvl="2"/>
            <a:endParaRPr lang="cs-CZ" sz="1400" dirty="0"/>
          </a:p>
          <a:p>
            <a:pPr lvl="2"/>
            <a:endParaRPr lang="cs-CZ" sz="1400" dirty="0"/>
          </a:p>
          <a:p>
            <a:pPr lvl="2"/>
            <a:endParaRPr lang="cs-CZ" sz="1400" dirty="0"/>
          </a:p>
          <a:p>
            <a:pPr lvl="2"/>
            <a:endParaRPr lang="cs-CZ" sz="1400" dirty="0"/>
          </a:p>
          <a:p>
            <a:pPr lvl="2"/>
            <a:endParaRPr lang="cs-CZ" sz="1400" dirty="0"/>
          </a:p>
          <a:p>
            <a:pPr lvl="2"/>
            <a:endParaRPr lang="cs-CZ" sz="1400" dirty="0"/>
          </a:p>
          <a:p>
            <a:pPr lvl="2"/>
            <a:endParaRPr lang="cs-CZ" sz="1400" dirty="0"/>
          </a:p>
          <a:p>
            <a:pPr lvl="2"/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B5D11E-AD07-534F-B2DC-73EE936C1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F2BA22-BBFC-1140-868F-D0A041679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1" y="5116889"/>
            <a:ext cx="2651967" cy="16058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864C1D7-E57F-FB4C-BBAA-83486BCCD6CC}"/>
              </a:ext>
            </a:extLst>
          </p:cNvPr>
          <p:cNvSpPr txBox="1"/>
          <p:nvPr/>
        </p:nvSpPr>
        <p:spPr>
          <a:xfrm>
            <a:off x="3548626" y="6651271"/>
            <a:ext cx="5368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P.Šlampa</a:t>
            </a:r>
            <a:r>
              <a:rPr lang="cs-CZ" sz="1000" i="1" dirty="0"/>
              <a:t> a kol., Nádory hlavy a krku, </a:t>
            </a:r>
            <a:r>
              <a:rPr lang="cs-CZ" sz="1000" i="1" dirty="0" err="1"/>
              <a:t>P.Smilek</a:t>
            </a:r>
            <a:r>
              <a:rPr lang="cs-CZ" sz="1000" i="1" dirty="0"/>
              <a:t> a </a:t>
            </a:r>
            <a:r>
              <a:rPr lang="cs-CZ" sz="1000" i="1" dirty="0" err="1"/>
              <a:t>kol.Karcinomy</a:t>
            </a:r>
            <a:r>
              <a:rPr lang="cs-CZ" sz="1000" i="1" dirty="0"/>
              <a:t> dutiny ústní a hltanu</a:t>
            </a:r>
          </a:p>
        </p:txBody>
      </p:sp>
      <p:pic>
        <p:nvPicPr>
          <p:cNvPr id="8" name="Picture 4" descr="řez na split2">
            <a:extLst>
              <a:ext uri="{FF2B5EF4-FFF2-40B4-BE49-F238E27FC236}">
                <a16:creationId xmlns:a16="http://schemas.microsoft.com/office/drawing/2014/main" id="{61E8FF86-7139-AD47-B373-1F9872C1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04" y="5135544"/>
            <a:ext cx="2160600" cy="15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A0AD1FA-48D7-B942-A03E-D87AFC679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08" y="5141156"/>
            <a:ext cx="3081460" cy="13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32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423E2-8DBB-7042-A31C-5AFBD7EF1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FC7758-6A15-024B-AED3-89F35674E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Zevní přístupy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Mandibulotomie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Ke zlepšení přehlednosti operačního pole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Mediální </a:t>
            </a:r>
          </a:p>
          <a:p>
            <a:pPr lvl="3"/>
            <a:r>
              <a:rPr lang="cs-CZ" sz="1400" dirty="0" err="1">
                <a:solidFill>
                  <a:srgbClr val="FF0000"/>
                </a:solidFill>
              </a:rPr>
              <a:t>Paramediální</a:t>
            </a:r>
            <a:r>
              <a:rPr lang="cs-CZ" sz="1400" dirty="0">
                <a:solidFill>
                  <a:srgbClr val="FF0000"/>
                </a:solidFill>
              </a:rPr>
              <a:t> ( nejčastěji užívaná)</a:t>
            </a:r>
          </a:p>
          <a:p>
            <a:pPr lvl="4"/>
            <a:r>
              <a:rPr lang="cs-CZ" sz="1400" dirty="0"/>
              <a:t>Sešikmená/schodovitá linie osteotomie podporuje pevnost následné osteosyntézy titanovými </a:t>
            </a:r>
            <a:r>
              <a:rPr lang="cs-CZ" sz="1400" dirty="0" err="1"/>
              <a:t>minidlahami</a:t>
            </a:r>
            <a:endParaRPr lang="cs-CZ" sz="1400" dirty="0"/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Laterální</a:t>
            </a:r>
          </a:p>
          <a:p>
            <a:pPr lvl="2"/>
            <a:r>
              <a:rPr lang="cs-CZ" sz="1400" dirty="0"/>
              <a:t>Při parciálních či totálních </a:t>
            </a:r>
            <a:r>
              <a:rPr lang="cs-CZ" sz="1400" dirty="0" err="1"/>
              <a:t>glosektomiích</a:t>
            </a:r>
            <a:r>
              <a:rPr lang="cs-CZ" sz="1400" dirty="0"/>
              <a:t>, resekcích tumorů spodiny </a:t>
            </a:r>
            <a:r>
              <a:rPr lang="cs-CZ" sz="1400" dirty="0" err="1"/>
              <a:t>dut.ústní</a:t>
            </a:r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746573-FBBF-3940-81D7-37CEE54C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866B3D7-4402-F948-B624-1CFCAFC7E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55" y="4248472"/>
            <a:ext cx="1925502" cy="22466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96DF036-6482-CF44-B4A7-CF3FEA394DF3}"/>
              </a:ext>
            </a:extLst>
          </p:cNvPr>
          <p:cNvSpPr txBox="1"/>
          <p:nvPr/>
        </p:nvSpPr>
        <p:spPr>
          <a:xfrm>
            <a:off x="6420492" y="6495147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P.Šlampa</a:t>
            </a:r>
            <a:r>
              <a:rPr lang="cs-CZ" sz="1000" i="1" dirty="0"/>
              <a:t> a kol., Nádory hlavy a krku</a:t>
            </a:r>
          </a:p>
        </p:txBody>
      </p:sp>
      <p:pic>
        <p:nvPicPr>
          <p:cNvPr id="10" name="Picture 4" descr="split3">
            <a:extLst>
              <a:ext uri="{FF2B5EF4-FFF2-40B4-BE49-F238E27FC236}">
                <a16:creationId xmlns:a16="http://schemas.microsoft.com/office/drawing/2014/main" id="{DFE9BAB3-E1F6-D742-A72C-E35BF64A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33" y="4371498"/>
            <a:ext cx="2561486" cy="226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247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BC7577-6F86-664E-853F-DA5E41A4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93DC8-6C85-4842-B12B-E0066196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Zevní přístupy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Dolní tvářový lalok a </a:t>
            </a:r>
            <a:r>
              <a:rPr lang="cs-CZ" sz="1800" dirty="0" err="1">
                <a:solidFill>
                  <a:srgbClr val="FF0000"/>
                </a:solidFill>
              </a:rPr>
              <a:t>mandibulotomie</a:t>
            </a:r>
            <a:endParaRPr lang="cs-CZ" sz="1800" dirty="0">
              <a:solidFill>
                <a:srgbClr val="FF0000"/>
              </a:solidFill>
            </a:endParaRPr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C9B463-20A9-6648-B93A-00D158A0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ntraop10">
            <a:extLst>
              <a:ext uri="{FF2B5EF4-FFF2-40B4-BE49-F238E27FC236}">
                <a16:creationId xmlns:a16="http://schemas.microsoft.com/office/drawing/2014/main" id="{162B6F7D-526C-874E-AB07-98E063DDC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67" y="2564904"/>
            <a:ext cx="4155909" cy="311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ntraop">
            <a:extLst>
              <a:ext uri="{FF2B5EF4-FFF2-40B4-BE49-F238E27FC236}">
                <a16:creationId xmlns:a16="http://schemas.microsoft.com/office/drawing/2014/main" id="{7BE301A7-C09A-5C4F-A051-391E5AAD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863" y="2564904"/>
            <a:ext cx="4155909" cy="311693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4484225-DD7B-8845-A919-FD44D1593456}"/>
              </a:ext>
            </a:extLst>
          </p:cNvPr>
          <p:cNvSpPr txBox="1"/>
          <p:nvPr/>
        </p:nvSpPr>
        <p:spPr>
          <a:xfrm>
            <a:off x="3203848" y="5879942"/>
            <a:ext cx="6192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Fotoarchív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1681715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91B152-A965-9049-8020-67B8A9EB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F6C086-2F5C-9544-830B-324619D54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6120680" cy="5328592"/>
          </a:xfrm>
        </p:spPr>
        <p:txBody>
          <a:bodyPr/>
          <a:lstStyle/>
          <a:p>
            <a:r>
              <a:rPr lang="cs-CZ" sz="2000" b="1" dirty="0"/>
              <a:t>Zevní přístupy</a:t>
            </a:r>
          </a:p>
          <a:p>
            <a:pPr lvl="1"/>
            <a:r>
              <a:rPr lang="cs-CZ" sz="2000" dirty="0" err="1">
                <a:solidFill>
                  <a:srgbClr val="FF0000"/>
                </a:solidFill>
              </a:rPr>
              <a:t>Mandibulektomie</a:t>
            </a:r>
            <a:endParaRPr lang="cs-CZ" sz="20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Neměla by být prováděna jen jako přístupová cesta k nádoru</a:t>
            </a:r>
          </a:p>
          <a:p>
            <a:pPr lvl="2"/>
            <a:r>
              <a:rPr lang="cs-CZ" sz="1400" dirty="0"/>
              <a:t>Při infiltraci </a:t>
            </a:r>
            <a:r>
              <a:rPr lang="cs-CZ" sz="1400" dirty="0" err="1"/>
              <a:t>periostu</a:t>
            </a:r>
            <a:r>
              <a:rPr lang="cs-CZ" sz="1400" dirty="0"/>
              <a:t>, invazi do alveolů s </a:t>
            </a:r>
            <a:r>
              <a:rPr lang="cs-CZ" sz="1400" dirty="0" err="1"/>
              <a:t>perineurálním</a:t>
            </a:r>
            <a:r>
              <a:rPr lang="cs-CZ" sz="1400" dirty="0"/>
              <a:t> šířením, u primárních mandibulárních nádorů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Marginální 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Segmentální </a:t>
            </a:r>
          </a:p>
          <a:p>
            <a:pPr lvl="2"/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17AB50-BA88-A04F-BCDB-0CA9B70E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F016887-ECD3-0E43-AF18-BADBD53A7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933056"/>
            <a:ext cx="2162824" cy="242088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2B719DC-0812-4E4B-BFCF-551557973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58" y="3933056"/>
            <a:ext cx="2005412" cy="242088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747EFE0-00E3-CA43-A4FB-57CF45F0EB56}"/>
              </a:ext>
            </a:extLst>
          </p:cNvPr>
          <p:cNvSpPr txBox="1"/>
          <p:nvPr/>
        </p:nvSpPr>
        <p:spPr>
          <a:xfrm>
            <a:off x="2917108" y="6492916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P.Šlampa</a:t>
            </a:r>
            <a:r>
              <a:rPr lang="cs-CZ" sz="1000" i="1" dirty="0"/>
              <a:t> a kol., Nádory hlavy a krku</a:t>
            </a:r>
          </a:p>
        </p:txBody>
      </p:sp>
    </p:spTree>
    <p:extLst>
      <p:ext uri="{BB962C8B-B14F-4D97-AF65-F5344CB8AC3E}">
        <p14:creationId xmlns:p14="http://schemas.microsoft.com/office/powerpoint/2010/main" val="4186471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8C9ED-81B7-2447-95F9-7181C08B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EF7C85-7494-1C46-ABC0-E15642EDA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Zevní přístupy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Mediální a laterální </a:t>
            </a:r>
            <a:r>
              <a:rPr lang="cs-CZ" sz="1800" dirty="0" err="1">
                <a:solidFill>
                  <a:srgbClr val="FF0000"/>
                </a:solidFill>
              </a:rPr>
              <a:t>faryngotomie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Resekce menších tumorů kořene jazyka, </a:t>
            </a:r>
          </a:p>
          <a:p>
            <a:pPr marL="914400" lvl="2" indent="0">
              <a:buNone/>
            </a:pPr>
            <a:r>
              <a:rPr lang="cs-CZ" sz="1400" dirty="0"/>
              <a:t>      </a:t>
            </a:r>
            <a:r>
              <a:rPr lang="cs-CZ" sz="1400" dirty="0" err="1"/>
              <a:t>amygdaloglosického</a:t>
            </a:r>
            <a:r>
              <a:rPr lang="cs-CZ" sz="1400" dirty="0"/>
              <a:t> žlábku, distálního pólu tonzily</a:t>
            </a:r>
          </a:p>
          <a:p>
            <a:pPr lvl="2"/>
            <a:r>
              <a:rPr lang="cs-CZ" sz="1400" b="1" dirty="0"/>
              <a:t>Mediální</a:t>
            </a:r>
            <a:r>
              <a:rPr lang="cs-CZ" sz="1400" dirty="0"/>
              <a:t>  </a:t>
            </a:r>
          </a:p>
          <a:p>
            <a:pPr lvl="3"/>
            <a:r>
              <a:rPr lang="cs-CZ" sz="1400" dirty="0"/>
              <a:t>resekce jazylky, k tumoru proniknuto v úrovni </a:t>
            </a:r>
          </a:p>
          <a:p>
            <a:pPr marL="1371600" lvl="3" indent="0">
              <a:buNone/>
            </a:pPr>
            <a:r>
              <a:rPr lang="cs-CZ" sz="1400" dirty="0"/>
              <a:t>      </a:t>
            </a:r>
            <a:r>
              <a:rPr lang="cs-CZ" sz="1400" dirty="0" err="1"/>
              <a:t>glosoepiglotické</a:t>
            </a:r>
            <a:r>
              <a:rPr lang="cs-CZ" sz="1400" dirty="0"/>
              <a:t> </a:t>
            </a:r>
            <a:r>
              <a:rPr lang="cs-CZ" sz="1400" dirty="0" err="1"/>
              <a:t>valekuly</a:t>
            </a:r>
            <a:endParaRPr lang="cs-CZ" sz="1400" dirty="0"/>
          </a:p>
          <a:p>
            <a:pPr lvl="2"/>
            <a:r>
              <a:rPr lang="cs-CZ" sz="1400" b="1" dirty="0"/>
              <a:t>Laterální</a:t>
            </a:r>
            <a:r>
              <a:rPr lang="cs-CZ" sz="1400" dirty="0"/>
              <a:t> </a:t>
            </a:r>
          </a:p>
          <a:p>
            <a:pPr lvl="3"/>
            <a:r>
              <a:rPr lang="cs-CZ" sz="1400" dirty="0"/>
              <a:t>k tumoru proniknuto laterální stěnou hltanu</a:t>
            </a:r>
          </a:p>
          <a:p>
            <a:pPr lvl="1"/>
            <a:endParaRPr lang="cs-CZ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F6F281-B16B-9246-8801-161D315AC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DC57AE8-50F1-1041-8DA8-8FA18B5C1C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911912"/>
              </p:ext>
            </p:extLst>
          </p:nvPr>
        </p:nvGraphicFramePr>
        <p:xfrm>
          <a:off x="2564160" y="4615062"/>
          <a:ext cx="1791816" cy="20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CorelPhotoPaint.Image.8" r:id="rId4" imgW="2694209" imgH="3041653" progId="CorelPhotoPaint.Image.8">
                  <p:embed/>
                </p:oleObj>
              </mc:Choice>
              <mc:Fallback>
                <p:oleObj name="CorelPhotoPaint.Image.8" r:id="rId4" imgW="2694209" imgH="3041653" progId="CorelPhotoPaint.Image.8">
                  <p:embed/>
                  <p:pic>
                    <p:nvPicPr>
                      <p:cNvPr id="1781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4160" y="4615062"/>
                        <a:ext cx="1791816" cy="2022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laterální pharyngotomie1">
            <a:extLst>
              <a:ext uri="{FF2B5EF4-FFF2-40B4-BE49-F238E27FC236}">
                <a16:creationId xmlns:a16="http://schemas.microsoft.com/office/drawing/2014/main" id="{9375825F-CF3D-EE43-9E1E-2498CE45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7840" y="4667500"/>
            <a:ext cx="2856574" cy="19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DFB6363-8A4D-1E4A-A6E9-4E3EBC27C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1" y="4615062"/>
            <a:ext cx="1750835" cy="197611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6001CC6-5147-3E48-A7AD-A6C186B5D076}"/>
              </a:ext>
            </a:extLst>
          </p:cNvPr>
          <p:cNvSpPr txBox="1"/>
          <p:nvPr/>
        </p:nvSpPr>
        <p:spPr>
          <a:xfrm>
            <a:off x="4355976" y="6560690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P.Šlampa</a:t>
            </a:r>
            <a:r>
              <a:rPr lang="cs-CZ" sz="1000" i="1" dirty="0"/>
              <a:t> a kol., Nádory hlavy a krku</a:t>
            </a:r>
          </a:p>
        </p:txBody>
      </p:sp>
      <p:pic>
        <p:nvPicPr>
          <p:cNvPr id="10" name="Picture 4" descr="med sh phe 2">
            <a:extLst>
              <a:ext uri="{FF2B5EF4-FFF2-40B4-BE49-F238E27FC236}">
                <a16:creationId xmlns:a16="http://schemas.microsoft.com/office/drawing/2014/main" id="{FAA836FC-EDB2-6844-ADF3-68D8C489D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291" y="1425420"/>
            <a:ext cx="3197785" cy="195769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med sh phe 1">
            <a:extLst>
              <a:ext uri="{FF2B5EF4-FFF2-40B4-BE49-F238E27FC236}">
                <a16:creationId xmlns:a16="http://schemas.microsoft.com/office/drawing/2014/main" id="{1382D130-83EB-694F-99CB-DF091FB3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98" y="3383114"/>
            <a:ext cx="1449928" cy="172618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16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D54ACE-F333-DB41-BDCC-15274452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37CE3E-BF00-2B4C-865E-54A5C54DC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Kombinované přístupy (</a:t>
            </a:r>
            <a:r>
              <a:rPr lang="cs-CZ" sz="2000" b="1" dirty="0" err="1"/>
              <a:t>transorální</a:t>
            </a:r>
            <a:r>
              <a:rPr lang="cs-CZ" sz="2000" b="1" dirty="0"/>
              <a:t> a zevní)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Pull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through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Pro větší nádory spodiny </a:t>
            </a:r>
            <a:r>
              <a:rPr lang="cs-CZ" sz="1400" dirty="0" err="1"/>
              <a:t>dut.ústní</a:t>
            </a:r>
            <a:r>
              <a:rPr lang="cs-CZ" sz="1400" dirty="0"/>
              <a:t> a těla jazyka</a:t>
            </a:r>
          </a:p>
          <a:p>
            <a:pPr lvl="2"/>
            <a:r>
              <a:rPr lang="cs-CZ" sz="1400" dirty="0"/>
              <a:t>Resekovaná část spodiny </a:t>
            </a:r>
            <a:r>
              <a:rPr lang="cs-CZ" sz="1400" dirty="0" err="1"/>
              <a:t>dut.ústn</a:t>
            </a:r>
            <a:r>
              <a:rPr lang="cs-CZ" sz="1400" dirty="0"/>
              <a:t> a jazyka se protáhne do krční operační rány a je resekována v jednom bloku se spádovými krčními uzlinami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Visor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flap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Nadzvednutí odpreparovaného svalově-kožního laloku </a:t>
            </a:r>
            <a:r>
              <a:rPr lang="cs-CZ" sz="1400" dirty="0" err="1"/>
              <a:t>subemtnální</a:t>
            </a:r>
            <a:r>
              <a:rPr lang="cs-CZ" sz="1400" dirty="0"/>
              <a:t> a </a:t>
            </a:r>
            <a:r>
              <a:rPr lang="cs-CZ" sz="1400" dirty="0" err="1"/>
              <a:t>submandibulární</a:t>
            </a:r>
            <a:r>
              <a:rPr lang="cs-CZ" sz="1400" dirty="0"/>
              <a:t> oblasti</a:t>
            </a:r>
          </a:p>
          <a:p>
            <a:pPr lvl="2"/>
            <a:r>
              <a:rPr lang="cs-CZ" sz="1400" dirty="0"/>
              <a:t>Dobře vizualizuje celou </a:t>
            </a:r>
            <a:r>
              <a:rPr lang="cs-CZ" sz="1400" dirty="0" err="1"/>
              <a:t>dut.ústní</a:t>
            </a:r>
            <a:r>
              <a:rPr lang="cs-CZ" sz="1400" dirty="0"/>
              <a:t> včetně mandibuly aniž by bylo nutné protnutí rtu a kůže brady</a:t>
            </a:r>
          </a:p>
          <a:p>
            <a:pPr marL="914400" lvl="2" indent="0">
              <a:buNone/>
            </a:pPr>
            <a:endParaRPr lang="cs-CZ" sz="1400" b="1" dirty="0"/>
          </a:p>
          <a:p>
            <a:pPr lvl="1"/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58F31C4-9EC1-E34D-9F19-F3D55A0D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15F93C-87E8-AD48-899E-A417E6C2A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25" y="4365104"/>
            <a:ext cx="2476200" cy="220866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17C3EEA-D727-8743-8BF7-A5A152F65A79}"/>
              </a:ext>
            </a:extLst>
          </p:cNvPr>
          <p:cNvSpPr txBox="1"/>
          <p:nvPr/>
        </p:nvSpPr>
        <p:spPr>
          <a:xfrm>
            <a:off x="4283968" y="6327549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P.Smilek</a:t>
            </a:r>
            <a:r>
              <a:rPr lang="cs-CZ" sz="1000" i="1" dirty="0"/>
              <a:t> a kol., Karcinomy dutiny ústní a hltanu</a:t>
            </a:r>
          </a:p>
        </p:txBody>
      </p:sp>
    </p:spTree>
    <p:extLst>
      <p:ext uri="{BB962C8B-B14F-4D97-AF65-F5344CB8AC3E}">
        <p14:creationId xmlns:p14="http://schemas.microsoft.com/office/powerpoint/2010/main" val="4027594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93EC7-0BE1-0D42-B01D-15E14A10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975A3B-36F0-B44D-B99B-F8B41C3C8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5544616" cy="4713387"/>
          </a:xfrm>
        </p:spPr>
        <p:txBody>
          <a:bodyPr/>
          <a:lstStyle/>
          <a:p>
            <a:r>
              <a:rPr lang="cs-CZ" sz="2000" b="1" dirty="0"/>
              <a:t>Resekční výkony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Excize a primární sutura</a:t>
            </a:r>
          </a:p>
          <a:p>
            <a:pPr lvl="2"/>
            <a:r>
              <a:rPr lang="cs-CZ" sz="1400" dirty="0" err="1"/>
              <a:t>Transorálně</a:t>
            </a:r>
            <a:endParaRPr lang="cs-CZ" sz="1400" dirty="0"/>
          </a:p>
          <a:p>
            <a:pPr lvl="2"/>
            <a:r>
              <a:rPr lang="cs-CZ" sz="1400" dirty="0"/>
              <a:t>U menších nádorů volné části jazyka, ústní spodiny, bukální sliznice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Rozšířená tonzilektomie</a:t>
            </a:r>
          </a:p>
          <a:p>
            <a:pPr lvl="2"/>
            <a:r>
              <a:rPr lang="cs-CZ" sz="1400" dirty="0" err="1"/>
              <a:t>Transorálně</a:t>
            </a:r>
            <a:endParaRPr lang="cs-CZ" sz="1400" dirty="0"/>
          </a:p>
          <a:p>
            <a:pPr lvl="2"/>
            <a:r>
              <a:rPr lang="cs-CZ" sz="1400" dirty="0"/>
              <a:t>Menší tumory patrové tonzily (T1-T2), bez šíření do hluboké svaloviny lůžka, kořene jazyka, či mandibuly</a:t>
            </a:r>
          </a:p>
          <a:p>
            <a:pPr lvl="1"/>
            <a:endParaRPr lang="cs-CZ" sz="1800" dirty="0"/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7F80A9-C086-0649-91EE-CD00683B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ECAF8A-EDB2-7143-B2F4-464449A5D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24944"/>
            <a:ext cx="2100661" cy="36450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742CB29-0126-9544-94B5-BCD92D9EC92A}"/>
              </a:ext>
            </a:extLst>
          </p:cNvPr>
          <p:cNvSpPr txBox="1"/>
          <p:nvPr/>
        </p:nvSpPr>
        <p:spPr>
          <a:xfrm>
            <a:off x="5940152" y="6569968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P.Šlampa</a:t>
            </a:r>
            <a:r>
              <a:rPr lang="cs-CZ" sz="1000" i="1" dirty="0"/>
              <a:t> a kol., Nádory hlavy a krku</a:t>
            </a:r>
          </a:p>
        </p:txBody>
      </p:sp>
      <p:pic>
        <p:nvPicPr>
          <p:cNvPr id="8" name="Picture 4" descr="Ca tonsillae T1">
            <a:extLst>
              <a:ext uri="{FF2B5EF4-FFF2-40B4-BE49-F238E27FC236}">
                <a16:creationId xmlns:a16="http://schemas.microsoft.com/office/drawing/2014/main" id="{21E8598D-ED1B-114D-8E0D-614B1CB2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307" y="4825305"/>
            <a:ext cx="2180829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349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D120C-CF2D-954E-8088-6F77EFC9D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36D419-2B89-A446-95FD-8C6F5CDE7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5760640" cy="4785395"/>
          </a:xfrm>
        </p:spPr>
        <p:txBody>
          <a:bodyPr/>
          <a:lstStyle/>
          <a:p>
            <a:r>
              <a:rPr lang="cs-CZ" sz="2000" b="1" dirty="0"/>
              <a:t>Resekční výkony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Parciální </a:t>
            </a:r>
            <a:r>
              <a:rPr lang="cs-CZ" sz="1800" dirty="0" err="1">
                <a:solidFill>
                  <a:srgbClr val="FF0000"/>
                </a:solidFill>
              </a:rPr>
              <a:t>glosektomie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400" dirty="0" err="1"/>
              <a:t>Transorálně</a:t>
            </a:r>
            <a:endParaRPr lang="cs-CZ" sz="1400" dirty="0"/>
          </a:p>
          <a:p>
            <a:pPr lvl="2"/>
            <a:r>
              <a:rPr lang="cs-CZ" sz="1400" dirty="0"/>
              <a:t>Povrchové nádory T1-T2 předních dvou třetin jazyka</a:t>
            </a:r>
          </a:p>
          <a:p>
            <a:pPr lvl="3"/>
            <a:r>
              <a:rPr lang="cs-CZ" sz="1400" dirty="0"/>
              <a:t>Laser-resekce  s pevnou suturou ve dvou vrstvách vstřebatelným stehem</a:t>
            </a:r>
          </a:p>
          <a:p>
            <a:pPr lvl="3"/>
            <a:endParaRPr lang="cs-CZ" sz="1400" dirty="0"/>
          </a:p>
          <a:p>
            <a:pPr lvl="3"/>
            <a:endParaRPr lang="cs-CZ" sz="1400" dirty="0"/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Hemiglosektomie</a:t>
            </a:r>
            <a:r>
              <a:rPr lang="cs-CZ" sz="1800" dirty="0">
                <a:solidFill>
                  <a:srgbClr val="FF0000"/>
                </a:solidFill>
              </a:rPr>
              <a:t> / </a:t>
            </a:r>
            <a:r>
              <a:rPr lang="cs-CZ" sz="1800" dirty="0" err="1">
                <a:solidFill>
                  <a:srgbClr val="FF0000"/>
                </a:solidFill>
              </a:rPr>
              <a:t>subtotální</a:t>
            </a:r>
            <a:r>
              <a:rPr lang="cs-CZ" sz="1800" dirty="0">
                <a:solidFill>
                  <a:srgbClr val="FF0000"/>
                </a:solidFill>
              </a:rPr>
              <a:t> / totální </a:t>
            </a:r>
            <a:r>
              <a:rPr lang="cs-CZ" sz="1800" dirty="0" err="1">
                <a:solidFill>
                  <a:srgbClr val="FF0000"/>
                </a:solidFill>
              </a:rPr>
              <a:t>glosektomie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400" dirty="0"/>
              <a:t>Zevní přístup s event. </a:t>
            </a:r>
            <a:r>
              <a:rPr lang="cs-CZ" sz="1400" dirty="0" err="1"/>
              <a:t>mandibulotomií</a:t>
            </a:r>
            <a:endParaRPr lang="cs-CZ" sz="1400" dirty="0"/>
          </a:p>
          <a:p>
            <a:pPr lvl="3"/>
            <a:r>
              <a:rPr lang="cs-CZ" sz="1400" dirty="0"/>
              <a:t>Lepší přehlednost spodiny </a:t>
            </a:r>
            <a:r>
              <a:rPr lang="cs-CZ" sz="1400" dirty="0" err="1"/>
              <a:t>dut.ústní</a:t>
            </a:r>
            <a:r>
              <a:rPr lang="cs-CZ" sz="1400" dirty="0"/>
              <a:t> a hluboké svaloviny jazyka</a:t>
            </a:r>
          </a:p>
          <a:p>
            <a:pPr lvl="3"/>
            <a:r>
              <a:rPr lang="cs-CZ" sz="1400" dirty="0"/>
              <a:t>Dle potřeby výkon rozšířen o parciální </a:t>
            </a:r>
            <a:r>
              <a:rPr lang="cs-CZ" sz="1400" dirty="0" err="1"/>
              <a:t>madibulektomii</a:t>
            </a:r>
            <a:endParaRPr lang="cs-CZ" sz="1400" dirty="0"/>
          </a:p>
          <a:p>
            <a:pPr lvl="2"/>
            <a:r>
              <a:rPr lang="cs-CZ" sz="1400" dirty="0"/>
              <a:t>Nádory T3-T4</a:t>
            </a:r>
          </a:p>
          <a:p>
            <a:pPr marL="914400" lvl="2" indent="0">
              <a:buNone/>
            </a:pPr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0B5F64-9D67-6E4B-A595-A54AF74CE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E382D7-876B-634A-A7E2-0FF64C325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412776"/>
            <a:ext cx="1704209" cy="25649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275AFB-0B0B-BE43-93AB-58F1C335C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44" y="4008512"/>
            <a:ext cx="1738648" cy="27089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7B87B0B-3C5A-E441-8027-F81E9E05600E}"/>
              </a:ext>
            </a:extLst>
          </p:cNvPr>
          <p:cNvSpPr txBox="1"/>
          <p:nvPr/>
        </p:nvSpPr>
        <p:spPr>
          <a:xfrm>
            <a:off x="4211960" y="6553632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P.Šlampa</a:t>
            </a:r>
            <a:r>
              <a:rPr lang="cs-CZ" sz="1000" i="1" dirty="0"/>
              <a:t> a kol., Nádory hlavy a krku</a:t>
            </a:r>
          </a:p>
        </p:txBody>
      </p:sp>
    </p:spTree>
    <p:extLst>
      <p:ext uri="{BB962C8B-B14F-4D97-AF65-F5344CB8AC3E}">
        <p14:creationId xmlns:p14="http://schemas.microsoft.com/office/powerpoint/2010/main" val="3704962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45521-B72C-F24A-85FE-039A793CE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FCF846-433A-1B40-B5B2-83389A209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2776"/>
            <a:ext cx="8640960" cy="5040560"/>
          </a:xfrm>
        </p:spPr>
        <p:txBody>
          <a:bodyPr/>
          <a:lstStyle/>
          <a:p>
            <a:r>
              <a:rPr lang="cs-CZ" sz="2000" b="1" dirty="0"/>
              <a:t>Resekční výkony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Mandibulektomie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600" b="1" dirty="0"/>
              <a:t>Marginální</a:t>
            </a:r>
          </a:p>
          <a:p>
            <a:pPr lvl="3"/>
            <a:r>
              <a:rPr lang="cs-CZ" sz="1400" dirty="0"/>
              <a:t>Při intimní blízkosti tumoru a čelisti (nutno dosáhnout bezpečných resekčních okrajů)</a:t>
            </a:r>
          </a:p>
          <a:p>
            <a:pPr lvl="3"/>
            <a:r>
              <a:rPr lang="cs-CZ" sz="1400" dirty="0"/>
              <a:t>V případě infiltrace </a:t>
            </a:r>
            <a:r>
              <a:rPr lang="cs-CZ" sz="1400" dirty="0" err="1"/>
              <a:t>kortikalis</a:t>
            </a:r>
            <a:r>
              <a:rPr lang="cs-CZ" sz="1400" dirty="0"/>
              <a:t> čelisti, či přímo alveolárního výběžku</a:t>
            </a:r>
          </a:p>
          <a:p>
            <a:pPr lvl="3"/>
            <a:r>
              <a:rPr lang="cs-CZ" sz="1400" dirty="0"/>
              <a:t>Po extrakci zubů následuje </a:t>
            </a:r>
            <a:r>
              <a:rPr lang="cs-CZ" sz="1400" b="1" dirty="0"/>
              <a:t>vytnutí horního segmentu mandibuly oscilační pilkou do tvaru „U“, </a:t>
            </a:r>
            <a:r>
              <a:rPr lang="cs-CZ" sz="1400" dirty="0"/>
              <a:t>nutnost zachování min. 1cm  kostního můstku nad distální hranou čelisti</a:t>
            </a:r>
          </a:p>
          <a:p>
            <a:pPr lvl="3"/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EFE95F-4D0C-A941-9B16-E98176FC5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P1012815">
            <a:extLst>
              <a:ext uri="{FF2B5EF4-FFF2-40B4-BE49-F238E27FC236}">
                <a16:creationId xmlns:a16="http://schemas.microsoft.com/office/drawing/2014/main" id="{35FC8228-6E7E-FD4B-A1C0-FE8E06573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25" y="3897627"/>
            <a:ext cx="2952328" cy="221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1012816">
            <a:extLst>
              <a:ext uri="{FF2B5EF4-FFF2-40B4-BE49-F238E27FC236}">
                <a16:creationId xmlns:a16="http://schemas.microsoft.com/office/drawing/2014/main" id="{6C7D4776-2456-924F-AF5D-A75D13836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04" y="3916152"/>
            <a:ext cx="2949668" cy="22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990CCF1-4585-3B42-AD6D-12B656DB3A5E}"/>
              </a:ext>
            </a:extLst>
          </p:cNvPr>
          <p:cNvSpPr txBox="1"/>
          <p:nvPr/>
        </p:nvSpPr>
        <p:spPr>
          <a:xfrm>
            <a:off x="5292947" y="6416947"/>
            <a:ext cx="6192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Fotoarchív KOCHHK FNUSA a LFMU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2D29E72C-00B3-B440-920D-546107D8C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6" y="4117000"/>
            <a:ext cx="2464320" cy="181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355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D9A97C-D305-6940-B0EE-6EC36F527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E262DA-2D14-F143-BB19-ABB8500FB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2776"/>
            <a:ext cx="8928992" cy="5445224"/>
          </a:xfrm>
        </p:spPr>
        <p:txBody>
          <a:bodyPr/>
          <a:lstStyle/>
          <a:p>
            <a:r>
              <a:rPr lang="cs-CZ" sz="2000" b="1" dirty="0"/>
              <a:t>Resekční výkony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Mandibulektomie</a:t>
            </a:r>
            <a:endParaRPr lang="cs-CZ" sz="1800" dirty="0">
              <a:solidFill>
                <a:srgbClr val="FF0000"/>
              </a:solidFill>
            </a:endParaRPr>
          </a:p>
          <a:p>
            <a:pPr lvl="2"/>
            <a:r>
              <a:rPr lang="cs-CZ" sz="1600" b="1" dirty="0"/>
              <a:t>Segmentální</a:t>
            </a:r>
          </a:p>
          <a:p>
            <a:pPr lvl="3"/>
            <a:r>
              <a:rPr lang="cs-CZ" sz="1400" dirty="0"/>
              <a:t>Po dvojnásobné osteotomii je segment mandibuly vytnut  v celé kontinuitě kosti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Laterální</a:t>
            </a:r>
          </a:p>
          <a:p>
            <a:pPr lvl="4"/>
            <a:r>
              <a:rPr lang="cs-CZ" sz="1400" dirty="0"/>
              <a:t>Resekce tumorů </a:t>
            </a:r>
            <a:r>
              <a:rPr lang="cs-CZ" sz="1400" dirty="0" err="1"/>
              <a:t>retromolárního</a:t>
            </a:r>
            <a:r>
              <a:rPr lang="cs-CZ" sz="1400" dirty="0"/>
              <a:t> </a:t>
            </a:r>
            <a:r>
              <a:rPr lang="cs-CZ" sz="1400" dirty="0" err="1"/>
              <a:t>trigona</a:t>
            </a:r>
            <a:r>
              <a:rPr lang="cs-CZ" sz="1400" dirty="0"/>
              <a:t>, zadní části spodiny </a:t>
            </a:r>
            <a:r>
              <a:rPr lang="cs-CZ" sz="1400" dirty="0" err="1"/>
              <a:t>dut.ústní</a:t>
            </a:r>
            <a:r>
              <a:rPr lang="cs-CZ" sz="1400" dirty="0"/>
              <a:t>, hrany i kořene jazyka , šířící se na mandibulu</a:t>
            </a:r>
          </a:p>
          <a:p>
            <a:pPr lvl="4"/>
            <a:r>
              <a:rPr lang="cs-CZ" sz="1400" dirty="0"/>
              <a:t>Defekt lze většinou díky mobilním slizničním okrajům uzavřít primární suturou</a:t>
            </a:r>
          </a:p>
          <a:p>
            <a:pPr lvl="4"/>
            <a:r>
              <a:rPr lang="cs-CZ" sz="1400" dirty="0"/>
              <a:t>Absence osteosyntézy 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hojení i adjuvantní RT bez komplikací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Porucha artikulace a polykání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Kosmeticky nenápadná</a:t>
            </a:r>
            <a:endParaRPr lang="cs-CZ" sz="1400" dirty="0">
              <a:solidFill>
                <a:srgbClr val="FF0000"/>
              </a:solidFill>
            </a:endParaRP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Mediální</a:t>
            </a:r>
          </a:p>
          <a:p>
            <a:pPr lvl="4"/>
            <a:r>
              <a:rPr lang="cs-CZ" sz="1400" dirty="0"/>
              <a:t>Kosmeticky nepřijatelná</a:t>
            </a:r>
          </a:p>
          <a:p>
            <a:pPr lvl="5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Vždy v kombinaci s rekonstrukcí oblouku dolní čelisti – kostně svalový volný lalok na cévní stopce  (fibulární lalok)</a:t>
            </a:r>
          </a:p>
          <a:p>
            <a:pPr lvl="5"/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AD3470-4D47-634F-A5D4-6A7DC619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31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0D2C9A-5A35-C246-B00F-87647D874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24570"/>
            <a:ext cx="6408712" cy="5633430"/>
          </a:xfrm>
        </p:spPr>
        <p:txBody>
          <a:bodyPr/>
          <a:lstStyle/>
          <a:p>
            <a:r>
              <a:rPr lang="cs-CZ" sz="1600" b="1" dirty="0"/>
              <a:t>Epidemiologie</a:t>
            </a:r>
          </a:p>
          <a:p>
            <a:pPr lvl="1"/>
            <a:r>
              <a:rPr lang="cs-CZ" sz="1200" dirty="0"/>
              <a:t>vysoká prevalence v asijských zemích, v EU  mezi vzácné nádory </a:t>
            </a:r>
          </a:p>
          <a:p>
            <a:pPr lvl="1"/>
            <a:r>
              <a:rPr lang="cs-CZ" sz="1200" dirty="0"/>
              <a:t>etiologie:  1) vir  </a:t>
            </a:r>
            <a:r>
              <a:rPr lang="cs-CZ" sz="1200" dirty="0" err="1"/>
              <a:t>Ebstein</a:t>
            </a:r>
            <a:r>
              <a:rPr lang="cs-CZ" sz="1200" dirty="0"/>
              <a:t> –</a:t>
            </a:r>
            <a:r>
              <a:rPr lang="cs-CZ" sz="1200" dirty="0" err="1"/>
              <a:t>Barrové</a:t>
            </a:r>
            <a:r>
              <a:rPr lang="cs-CZ" sz="1200" dirty="0"/>
              <a:t> </a:t>
            </a:r>
          </a:p>
          <a:p>
            <a:pPr marL="514350" lvl="1" indent="0">
              <a:buNone/>
            </a:pPr>
            <a:r>
              <a:rPr lang="cs-CZ" sz="1200" dirty="0"/>
              <a:t>                         2) kouření, alkohol</a:t>
            </a:r>
          </a:p>
          <a:p>
            <a:pPr lvl="1"/>
            <a:r>
              <a:rPr lang="cs-CZ" sz="1200" b="1" dirty="0"/>
              <a:t>histologické typy : </a:t>
            </a:r>
            <a:r>
              <a:rPr lang="cs-CZ" sz="1200" dirty="0"/>
              <a:t>I – </a:t>
            </a:r>
            <a:r>
              <a:rPr lang="cs-CZ" sz="1200" dirty="0" err="1"/>
              <a:t>spinocelulární</a:t>
            </a:r>
            <a:r>
              <a:rPr lang="cs-CZ" sz="1200" dirty="0"/>
              <a:t> karcinom s rohověním, II – málo diferencovaný </a:t>
            </a:r>
            <a:r>
              <a:rPr lang="cs-CZ" sz="1200" dirty="0" err="1"/>
              <a:t>spinocelulární</a:t>
            </a:r>
            <a:r>
              <a:rPr lang="cs-CZ" sz="1200" dirty="0"/>
              <a:t> karcinom bez rohovění, III – nediferencovaný karcinom ( </a:t>
            </a:r>
            <a:r>
              <a:rPr lang="cs-CZ" sz="1200" dirty="0" err="1"/>
              <a:t>lymfoepiteliom</a:t>
            </a:r>
            <a:r>
              <a:rPr lang="cs-CZ" sz="1200" dirty="0"/>
              <a:t> - vztah k EBV infekci)</a:t>
            </a:r>
          </a:p>
          <a:p>
            <a:r>
              <a:rPr lang="cs-CZ" sz="1600" b="1" dirty="0"/>
              <a:t>Symptomy</a:t>
            </a:r>
          </a:p>
          <a:p>
            <a:pPr lvl="1"/>
            <a:r>
              <a:rPr lang="cs-CZ" sz="1200" dirty="0"/>
              <a:t>často prvním příznakem </a:t>
            </a:r>
            <a:r>
              <a:rPr lang="cs-CZ" sz="1200" dirty="0">
                <a:solidFill>
                  <a:srgbClr val="FF0000"/>
                </a:solidFill>
              </a:rPr>
              <a:t>zvětšené krční uzliny oboustranně </a:t>
            </a:r>
          </a:p>
          <a:p>
            <a:pPr lvl="1"/>
            <a:r>
              <a:rPr lang="cs-CZ" sz="1200" dirty="0" err="1"/>
              <a:t>uni</a:t>
            </a:r>
            <a:r>
              <a:rPr lang="cs-CZ" sz="1200" dirty="0"/>
              <a:t> / </a:t>
            </a:r>
            <a:r>
              <a:rPr lang="cs-CZ" sz="1200" dirty="0" err="1"/>
              <a:t>bilat</a:t>
            </a:r>
            <a:r>
              <a:rPr lang="cs-CZ" sz="1200" dirty="0"/>
              <a:t>. nosní obstrukce, </a:t>
            </a:r>
            <a:r>
              <a:rPr lang="cs-CZ" sz="1200" dirty="0" err="1">
                <a:solidFill>
                  <a:srgbClr val="FF0000"/>
                </a:solidFill>
              </a:rPr>
              <a:t>recid</a:t>
            </a:r>
            <a:r>
              <a:rPr lang="cs-CZ" sz="1200" dirty="0">
                <a:solidFill>
                  <a:srgbClr val="FF0000"/>
                </a:solidFill>
              </a:rPr>
              <a:t>. epistaxe</a:t>
            </a:r>
          </a:p>
          <a:p>
            <a:pPr lvl="1"/>
            <a:r>
              <a:rPr lang="cs-CZ" sz="1200" dirty="0"/>
              <a:t>insuficience ET  (vždy vyšetření nosohltanu)</a:t>
            </a:r>
          </a:p>
          <a:p>
            <a:pPr lvl="1"/>
            <a:r>
              <a:rPr lang="cs-CZ" sz="1200" dirty="0"/>
              <a:t>pokročilé tumory:  orbitální symptomy, intrakraniální symptomy </a:t>
            </a:r>
          </a:p>
          <a:p>
            <a:r>
              <a:rPr lang="cs-CZ" sz="1600" b="1" dirty="0"/>
              <a:t>Diagnostika</a:t>
            </a:r>
          </a:p>
          <a:p>
            <a:pPr lvl="1"/>
            <a:r>
              <a:rPr lang="cs-CZ" sz="1200" b="1" dirty="0"/>
              <a:t>anamnéza:  </a:t>
            </a:r>
            <a:r>
              <a:rPr lang="cs-CZ" sz="1200" b="1" dirty="0">
                <a:solidFill>
                  <a:srgbClr val="FF0000"/>
                </a:solidFill>
              </a:rPr>
              <a:t>recidivující epistaxe a jednostranná nedoslýchavost</a:t>
            </a:r>
            <a:r>
              <a:rPr lang="cs-CZ" sz="1200" b="1" dirty="0"/>
              <a:t> </a:t>
            </a:r>
            <a:r>
              <a:rPr lang="cs-CZ" sz="1200" dirty="0"/>
              <a:t>u dospělého pacienta: </a:t>
            </a:r>
            <a:r>
              <a:rPr lang="cs-CZ" sz="1200" b="1" dirty="0"/>
              <a:t>  ORL vyšetření nosohltanu </a:t>
            </a:r>
          </a:p>
          <a:p>
            <a:pPr lvl="1"/>
            <a:r>
              <a:rPr lang="cs-CZ" sz="1200" b="1" dirty="0"/>
              <a:t>zadní rinoskopie:</a:t>
            </a:r>
            <a:r>
              <a:rPr lang="cs-CZ" sz="1200" dirty="0"/>
              <a:t> fyziologicky klenba nosohltanu v dospělosti volná – jakýkoliv patologický nález (asymetrie klenby, patologická tkáň - </a:t>
            </a:r>
            <a:r>
              <a:rPr lang="cs-CZ" sz="1200" dirty="0">
                <a:solidFill>
                  <a:srgbClr val="FF0000"/>
                </a:solidFill>
              </a:rPr>
              <a:t>suspekce na nádor </a:t>
            </a:r>
          </a:p>
          <a:p>
            <a:pPr lvl="1"/>
            <a:r>
              <a:rPr lang="cs-CZ" sz="1200" dirty="0"/>
              <a:t>Suspekce na nádor: vždy indikována </a:t>
            </a:r>
            <a:r>
              <a:rPr lang="cs-CZ" sz="1200" dirty="0">
                <a:solidFill>
                  <a:srgbClr val="FF0000"/>
                </a:solidFill>
              </a:rPr>
              <a:t>endoskopie (</a:t>
            </a:r>
            <a:r>
              <a:rPr lang="cs-CZ" sz="1200" dirty="0" err="1">
                <a:solidFill>
                  <a:srgbClr val="FF0000"/>
                </a:solidFill>
              </a:rPr>
              <a:t>rhinoepifaryngoskopie</a:t>
            </a:r>
            <a:r>
              <a:rPr lang="cs-CZ" sz="1200" dirty="0">
                <a:solidFill>
                  <a:srgbClr val="FF0000"/>
                </a:solidFill>
              </a:rPr>
              <a:t>) +  </a:t>
            </a:r>
            <a:r>
              <a:rPr lang="cs-CZ" sz="1200" dirty="0"/>
              <a:t>Biopsie  (LA /CA) – cíl vyloučení tumoru / </a:t>
            </a:r>
            <a:r>
              <a:rPr lang="cs-CZ" sz="1200" b="1" dirty="0"/>
              <a:t>histopatologická verifikace tumoru</a:t>
            </a:r>
          </a:p>
          <a:p>
            <a:pPr marL="457200" lvl="1" indent="0">
              <a:buNone/>
            </a:pP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A14B53-BAE7-C843-90CA-7EF3F83D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296144" cy="98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/var/folders/03/xt2tvnrs4y7ffspqs4x7p4km0000gn/T/com.microsoft.Powerpoint/WebArchiveCopyPasteTempFiles/C34-FF1-2.gif">
            <a:extLst>
              <a:ext uri="{FF2B5EF4-FFF2-40B4-BE49-F238E27FC236}">
                <a16:creationId xmlns:a16="http://schemas.microsoft.com/office/drawing/2014/main" id="{6E0E0DF6-EC77-CB4A-ACEE-6758D4DA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06" y="2778233"/>
            <a:ext cx="2373143" cy="224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69EC02-B07B-3149-98C5-BF88178D02D4}"/>
              </a:ext>
            </a:extLst>
          </p:cNvPr>
          <p:cNvSpPr txBox="1"/>
          <p:nvPr/>
        </p:nvSpPr>
        <p:spPr>
          <a:xfrm>
            <a:off x="6602333" y="5018480"/>
            <a:ext cx="2526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www.sciencedirect.com</a:t>
            </a:r>
            <a:endParaRPr lang="cs-CZ" sz="1200" i="1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3D1C1257-9E0C-D248-A0CA-3B1D0EAD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494" y="131623"/>
            <a:ext cx="4730954" cy="936104"/>
          </a:xfrm>
        </p:spPr>
        <p:txBody>
          <a:bodyPr/>
          <a:lstStyle/>
          <a:p>
            <a:r>
              <a:rPr lang="cs-CZ" sz="3200" dirty="0"/>
              <a:t>ONKOLOGIE V ORL</a:t>
            </a:r>
            <a:br>
              <a:rPr lang="cs-CZ" sz="3200" dirty="0"/>
            </a:br>
            <a:r>
              <a:rPr lang="cs-CZ" sz="3200" dirty="0"/>
              <a:t>karcinom nosohltanu</a:t>
            </a:r>
          </a:p>
        </p:txBody>
      </p:sp>
    </p:spTree>
    <p:extLst>
      <p:ext uri="{BB962C8B-B14F-4D97-AF65-F5344CB8AC3E}">
        <p14:creationId xmlns:p14="http://schemas.microsoft.com/office/powerpoint/2010/main" val="895608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114AB-5576-5A42-A3EE-E47327BEF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92AF63-90C9-2644-8548-DC07B078B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Resekční výkony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Mandibulektomie</a:t>
            </a:r>
            <a:r>
              <a:rPr lang="cs-CZ" sz="1800" dirty="0">
                <a:solidFill>
                  <a:srgbClr val="FF0000"/>
                </a:solidFill>
              </a:rPr>
              <a:t>  (+ </a:t>
            </a:r>
            <a:r>
              <a:rPr lang="cs-CZ" sz="1800" dirty="0" err="1">
                <a:solidFill>
                  <a:srgbClr val="FF0000"/>
                </a:solidFill>
              </a:rPr>
              <a:t>transmandibulární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 err="1">
                <a:solidFill>
                  <a:srgbClr val="FF0000"/>
                </a:solidFill>
              </a:rPr>
              <a:t>bukofaryngektomie</a:t>
            </a:r>
            <a:r>
              <a:rPr lang="cs-CZ" sz="1800" dirty="0">
                <a:solidFill>
                  <a:srgbClr val="FF0000"/>
                </a:solidFill>
              </a:rPr>
              <a:t> –BPTM)</a:t>
            </a:r>
          </a:p>
          <a:p>
            <a:pPr lvl="2"/>
            <a:r>
              <a:rPr lang="cs-CZ" sz="1600" b="1" dirty="0"/>
              <a:t>Segmentální, laterální</a:t>
            </a:r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1E730B-B795-9F47-BF62-0FA134C70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sezione segmentale">
            <a:extLst>
              <a:ext uri="{FF2B5EF4-FFF2-40B4-BE49-F238E27FC236}">
                <a16:creationId xmlns:a16="http://schemas.microsoft.com/office/drawing/2014/main" id="{FD33BB66-1A1C-C64F-9B90-31A95152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839450"/>
            <a:ext cx="3069705" cy="3687060"/>
          </a:xfrm>
          <a:prstGeom prst="rect">
            <a:avLst/>
          </a:prstGeom>
        </p:spPr>
      </p:pic>
      <p:pic>
        <p:nvPicPr>
          <p:cNvPr id="6" name="Picture 2" descr="P1012771">
            <a:extLst>
              <a:ext uri="{FF2B5EF4-FFF2-40B4-BE49-F238E27FC236}">
                <a16:creationId xmlns:a16="http://schemas.microsoft.com/office/drawing/2014/main" id="{1A5FC0B5-8233-B94A-AE9F-4639BF31B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996952"/>
            <a:ext cx="4506765" cy="338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BCC9C7D-736D-5C48-9522-86280139F6C0}"/>
              </a:ext>
            </a:extLst>
          </p:cNvPr>
          <p:cNvSpPr txBox="1"/>
          <p:nvPr/>
        </p:nvSpPr>
        <p:spPr>
          <a:xfrm>
            <a:off x="4860032" y="6526510"/>
            <a:ext cx="61926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Fotoarchív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1697777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4B411-D3B2-EC4C-AF50-9DD495E3F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04D55A-F8A3-C743-8099-0126B2EBB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Chirurgická léčba spádových lymfatických uzlin</a:t>
            </a:r>
          </a:p>
          <a:p>
            <a:pPr lvl="1"/>
            <a:r>
              <a:rPr lang="cs-CZ" sz="1800" dirty="0"/>
              <a:t>Vysoká metastatická aktivita tumorů </a:t>
            </a:r>
            <a:r>
              <a:rPr lang="cs-CZ" sz="1800" dirty="0" err="1"/>
              <a:t>dut.ústní</a:t>
            </a:r>
            <a:r>
              <a:rPr lang="cs-CZ" sz="1800" dirty="0"/>
              <a:t> a </a:t>
            </a:r>
            <a:r>
              <a:rPr lang="cs-CZ" sz="1800" dirty="0" err="1"/>
              <a:t>orofaryngu</a:t>
            </a:r>
            <a:endParaRPr lang="cs-CZ" sz="1800" dirty="0"/>
          </a:p>
          <a:p>
            <a:pPr lvl="2"/>
            <a:r>
              <a:rPr lang="cs-CZ" sz="1400" dirty="0"/>
              <a:t>Pro T2-T4 = 30% a více</a:t>
            </a:r>
          </a:p>
          <a:p>
            <a:pPr lvl="1"/>
            <a:r>
              <a:rPr lang="cs-CZ" sz="1800" dirty="0"/>
              <a:t>Minimálně </a:t>
            </a:r>
            <a:r>
              <a:rPr lang="cs-CZ" sz="1800" dirty="0" err="1"/>
              <a:t>supraomohyoidní</a:t>
            </a:r>
            <a:r>
              <a:rPr lang="cs-CZ" sz="1800" dirty="0"/>
              <a:t> </a:t>
            </a:r>
            <a:r>
              <a:rPr lang="cs-CZ" sz="1800" dirty="0" err="1"/>
              <a:t>ipsilaterální</a:t>
            </a:r>
            <a:r>
              <a:rPr lang="cs-CZ" sz="1800" dirty="0"/>
              <a:t> bloková disekce (I-III) i při cN0</a:t>
            </a:r>
          </a:p>
          <a:p>
            <a:pPr lvl="1"/>
            <a:r>
              <a:rPr lang="cs-CZ" sz="1800" dirty="0"/>
              <a:t>doporučené odstranění i oblasti IV  (skip metastázy jazyka v 15%)</a:t>
            </a:r>
          </a:p>
          <a:p>
            <a:pPr lvl="1"/>
            <a:r>
              <a:rPr lang="cs-CZ" sz="1800" dirty="0"/>
              <a:t>U </a:t>
            </a:r>
            <a:r>
              <a:rPr lang="cs-CZ" sz="1800" dirty="0" err="1"/>
              <a:t>středočarových</a:t>
            </a:r>
            <a:r>
              <a:rPr lang="cs-CZ" sz="1800" dirty="0"/>
              <a:t> tumorů oboustranná disekce</a:t>
            </a:r>
          </a:p>
          <a:p>
            <a:pPr lvl="1"/>
            <a:r>
              <a:rPr lang="cs-CZ" sz="1800" dirty="0"/>
              <a:t>Pozitivní nález na krčních uzlinách je u 20-30% pacientů s cN0</a:t>
            </a:r>
          </a:p>
          <a:p>
            <a:pPr lvl="1"/>
            <a:r>
              <a:rPr lang="cs-CZ" sz="1800" dirty="0"/>
              <a:t>Při N+ modifikovaná radikální /radikální bloková disekce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FF6630-2382-A64B-810B-16A0FDB5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764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13EAA7-A052-6E40-89E3-7550440FF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A5B47F-8B89-6B49-9FBE-7EB559F1C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661248"/>
          </a:xfrm>
        </p:spPr>
        <p:txBody>
          <a:bodyPr/>
          <a:lstStyle/>
          <a:p>
            <a:r>
              <a:rPr lang="cs-CZ" sz="2000" b="1" dirty="0"/>
              <a:t>Rekonstrukce defektu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Bez rekonstrukce (ponechat k </a:t>
            </a:r>
            <a:r>
              <a:rPr lang="cs-CZ" sz="1800" dirty="0" err="1">
                <a:solidFill>
                  <a:srgbClr val="FF0000"/>
                </a:solidFill>
              </a:rPr>
              <a:t>vygranulování</a:t>
            </a:r>
            <a:r>
              <a:rPr lang="cs-CZ" sz="1800" dirty="0">
                <a:solidFill>
                  <a:srgbClr val="FF0000"/>
                </a:solidFill>
              </a:rPr>
              <a:t>, </a:t>
            </a:r>
            <a:r>
              <a:rPr lang="cs-CZ" sz="1800" dirty="0" err="1">
                <a:solidFill>
                  <a:srgbClr val="FF0000"/>
                </a:solidFill>
              </a:rPr>
              <a:t>přeepitelizování</a:t>
            </a:r>
            <a:r>
              <a:rPr lang="cs-CZ" sz="1800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cs-CZ" sz="1400" dirty="0" err="1"/>
              <a:t>Tonzilární</a:t>
            </a:r>
            <a:r>
              <a:rPr lang="cs-CZ" sz="1400" dirty="0"/>
              <a:t> lůžka, laterální stěna </a:t>
            </a:r>
            <a:r>
              <a:rPr lang="cs-CZ" sz="1400" dirty="0" err="1"/>
              <a:t>orofaryngu</a:t>
            </a:r>
            <a:endParaRPr lang="cs-CZ" sz="1400" dirty="0"/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Primární sutura</a:t>
            </a:r>
          </a:p>
          <a:p>
            <a:pPr lvl="2"/>
            <a:r>
              <a:rPr lang="cs-CZ" sz="1400" dirty="0"/>
              <a:t>Volná část jazyka, bukální sliznice, defekt po marginální </a:t>
            </a:r>
            <a:r>
              <a:rPr lang="cs-CZ" sz="1400" dirty="0" err="1"/>
              <a:t>mandibulektomii</a:t>
            </a:r>
            <a:r>
              <a:rPr lang="cs-CZ" sz="1400" dirty="0"/>
              <a:t> (sliznice spodiny nebo jazyka se přišívá k mobilizovanému </a:t>
            </a:r>
            <a:r>
              <a:rPr lang="cs-CZ" sz="1400" dirty="0" err="1"/>
              <a:t>mukoperiostuzbytku</a:t>
            </a:r>
            <a:r>
              <a:rPr lang="cs-CZ" sz="1400" dirty="0"/>
              <a:t> mandibuly)</a:t>
            </a:r>
          </a:p>
          <a:p>
            <a:pPr lvl="2"/>
            <a:r>
              <a:rPr lang="cs-CZ" sz="1400" dirty="0"/>
              <a:t>Výhoda je technicky i časově menší náročnost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Lalokové plastiky</a:t>
            </a:r>
          </a:p>
          <a:p>
            <a:pPr lvl="2"/>
            <a:r>
              <a:rPr lang="cs-CZ" sz="1400" dirty="0"/>
              <a:t>U větších defektů, které není možné uzavřít primární suturou či lokálním posunem  tkání</a:t>
            </a:r>
          </a:p>
          <a:p>
            <a:pPr lvl="2"/>
            <a:r>
              <a:rPr lang="cs-CZ" sz="1400" dirty="0" err="1"/>
              <a:t>Stopkované</a:t>
            </a:r>
            <a:endParaRPr lang="cs-CZ" sz="1400" dirty="0"/>
          </a:p>
          <a:p>
            <a:pPr lvl="3"/>
            <a:r>
              <a:rPr lang="cs-CZ" sz="1400" dirty="0" err="1"/>
              <a:t>Platyzmální</a:t>
            </a:r>
            <a:r>
              <a:rPr lang="cs-CZ" sz="1400" dirty="0"/>
              <a:t>, </a:t>
            </a:r>
            <a:r>
              <a:rPr lang="cs-CZ" sz="1400" dirty="0" err="1"/>
              <a:t>infrahyoidní</a:t>
            </a:r>
            <a:r>
              <a:rPr lang="cs-CZ" sz="1400" dirty="0"/>
              <a:t>, </a:t>
            </a:r>
            <a:r>
              <a:rPr lang="cs-CZ" sz="1400" dirty="0" err="1"/>
              <a:t>myokutánní</a:t>
            </a:r>
            <a:r>
              <a:rPr lang="cs-CZ" sz="1400" dirty="0"/>
              <a:t> z </a:t>
            </a:r>
            <a:r>
              <a:rPr lang="cs-CZ" sz="1400" dirty="0" err="1"/>
              <a:t>m.pectoralis</a:t>
            </a:r>
            <a:r>
              <a:rPr lang="cs-CZ" sz="1400" dirty="0"/>
              <a:t> maior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Volné</a:t>
            </a:r>
          </a:p>
          <a:p>
            <a:pPr lvl="3"/>
            <a:r>
              <a:rPr lang="cs-CZ" sz="1400" dirty="0"/>
              <a:t>Výborné funkční výsledky</a:t>
            </a:r>
          </a:p>
          <a:p>
            <a:pPr lvl="3"/>
            <a:r>
              <a:rPr lang="cs-CZ" sz="1400" dirty="0"/>
              <a:t>Tenké </a:t>
            </a:r>
            <a:r>
              <a:rPr lang="cs-CZ" sz="1400" dirty="0" err="1">
                <a:solidFill>
                  <a:srgbClr val="FF0000"/>
                </a:solidFill>
              </a:rPr>
              <a:t>fasciokutánní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laloky (radiální  - „čínský lalok)</a:t>
            </a:r>
          </a:p>
          <a:p>
            <a:pPr lvl="4"/>
            <a:r>
              <a:rPr lang="cs-CZ" sz="1400" dirty="0"/>
              <a:t>Vykrytí defektu spodiny dut. Ústní, po </a:t>
            </a:r>
            <a:r>
              <a:rPr lang="cs-CZ" sz="1400" dirty="0" err="1"/>
              <a:t>hemiglosektomii</a:t>
            </a:r>
            <a:endParaRPr lang="cs-CZ" sz="1400" dirty="0"/>
          </a:p>
          <a:p>
            <a:pPr lvl="3"/>
            <a:r>
              <a:rPr lang="cs-CZ" sz="1400" dirty="0"/>
              <a:t>Silné </a:t>
            </a:r>
            <a:r>
              <a:rPr lang="cs-CZ" sz="1400" dirty="0" err="1">
                <a:solidFill>
                  <a:srgbClr val="FF0000"/>
                </a:solidFill>
              </a:rPr>
              <a:t>muskulokutánní</a:t>
            </a:r>
            <a:r>
              <a:rPr lang="cs-CZ" sz="1400" dirty="0"/>
              <a:t> laloky(</a:t>
            </a:r>
            <a:r>
              <a:rPr lang="cs-CZ" sz="1400" dirty="0" err="1"/>
              <a:t>m.lattissimus</a:t>
            </a:r>
            <a:r>
              <a:rPr lang="cs-CZ" sz="1400" dirty="0"/>
              <a:t> </a:t>
            </a:r>
            <a:r>
              <a:rPr lang="cs-CZ" sz="1400" dirty="0" err="1"/>
              <a:t>dorsi</a:t>
            </a:r>
            <a:r>
              <a:rPr lang="cs-CZ" sz="1400" dirty="0"/>
              <a:t>)</a:t>
            </a:r>
          </a:p>
          <a:p>
            <a:pPr lvl="4"/>
            <a:r>
              <a:rPr lang="cs-CZ" sz="1400" dirty="0"/>
              <a:t>Krytí rozsáhlých defektů po totální </a:t>
            </a:r>
            <a:r>
              <a:rPr lang="cs-CZ" sz="1400" dirty="0" err="1"/>
              <a:t>glosektomii</a:t>
            </a:r>
            <a:r>
              <a:rPr lang="cs-CZ" sz="1400" dirty="0"/>
              <a:t> s resekcí spodiny </a:t>
            </a:r>
            <a:r>
              <a:rPr lang="cs-CZ" sz="1400" dirty="0" err="1"/>
              <a:t>dut.ústní</a:t>
            </a:r>
            <a:endParaRPr lang="cs-CZ" sz="1400" dirty="0"/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Kompozitní</a:t>
            </a:r>
            <a:r>
              <a:rPr lang="cs-CZ" sz="1400" dirty="0"/>
              <a:t> laloky (fibulární lalok) – rekonstrukce předního segmentu mandibuly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1C4BC95-70D6-1A4F-854A-0166CA6C2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252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E6AF8-B91D-0943-AB2E-DF50D307D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00A2A6-FC3E-A04E-ACA6-DDBA16E90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err="1"/>
              <a:t>Dvouostrůvkový</a:t>
            </a:r>
            <a:r>
              <a:rPr lang="cs-CZ" sz="2000" dirty="0"/>
              <a:t> </a:t>
            </a:r>
            <a:r>
              <a:rPr lang="cs-CZ" sz="2000" dirty="0" err="1"/>
              <a:t>fasciokutánní</a:t>
            </a:r>
            <a:r>
              <a:rPr lang="cs-CZ" sz="2000" dirty="0"/>
              <a:t> radiální lalok </a:t>
            </a:r>
          </a:p>
          <a:p>
            <a:pPr marL="0" indent="0">
              <a:buNone/>
            </a:pPr>
            <a:r>
              <a:rPr lang="cs-CZ" sz="2000" dirty="0"/>
              <a:t>      uzavírající defekt ústní spodiny a brady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Defekt po </a:t>
            </a:r>
            <a:r>
              <a:rPr lang="cs-CZ" sz="2000" dirty="0" err="1"/>
              <a:t>hemiglosektomii</a:t>
            </a:r>
            <a:r>
              <a:rPr lang="cs-CZ" sz="2000" dirty="0"/>
              <a:t> vykrytý </a:t>
            </a:r>
          </a:p>
          <a:p>
            <a:pPr marL="0" indent="0">
              <a:buNone/>
            </a:pPr>
            <a:r>
              <a:rPr lang="cs-CZ" sz="2000" dirty="0"/>
              <a:t>      </a:t>
            </a:r>
            <a:r>
              <a:rPr lang="cs-CZ" sz="2000" dirty="0" err="1"/>
              <a:t>fasciokutánním</a:t>
            </a:r>
            <a:r>
              <a:rPr lang="cs-CZ" sz="2000" dirty="0"/>
              <a:t> radiálním (čínským) </a:t>
            </a:r>
          </a:p>
          <a:p>
            <a:pPr marL="0" indent="0">
              <a:buNone/>
            </a:pPr>
            <a:r>
              <a:rPr lang="cs-CZ" sz="2000" dirty="0"/>
              <a:t>      lalokem na volné cévní stopce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08A4204-34B0-0E49-A763-5CD334FC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F69EBDC-BE80-1548-B72C-461605F0E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56792"/>
            <a:ext cx="2690879" cy="24173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8685D13-CA1D-E642-B920-DB9949CCA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18115"/>
            <a:ext cx="2711510" cy="256490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E4859C-A95C-0D4E-A289-37BDDAB60DCF}"/>
              </a:ext>
            </a:extLst>
          </p:cNvPr>
          <p:cNvSpPr txBox="1"/>
          <p:nvPr/>
        </p:nvSpPr>
        <p:spPr>
          <a:xfrm>
            <a:off x="3109127" y="6556327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Fotoarchív KOCHHK FNUSA a LFMU</a:t>
            </a:r>
          </a:p>
        </p:txBody>
      </p:sp>
    </p:spTree>
    <p:extLst>
      <p:ext uri="{BB962C8B-B14F-4D97-AF65-F5344CB8AC3E}">
        <p14:creationId xmlns:p14="http://schemas.microsoft.com/office/powerpoint/2010/main" val="1395365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8A2BCD-7F27-8940-84CE-E2C4EE6D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ONKOLOGIE V ORL</a:t>
            </a:r>
            <a:br>
              <a:rPr lang="cs-CZ" sz="2400" dirty="0"/>
            </a:br>
            <a:r>
              <a:rPr lang="cs-CZ" sz="2400" dirty="0"/>
              <a:t>operační postupy u nádorů</a:t>
            </a:r>
            <a:br>
              <a:rPr lang="cs-CZ" sz="2400" dirty="0"/>
            </a:br>
            <a:r>
              <a:rPr lang="cs-CZ" sz="2400" dirty="0" err="1"/>
              <a:t>dut.ústní</a:t>
            </a:r>
            <a:r>
              <a:rPr lang="cs-CZ" sz="2400" dirty="0"/>
              <a:t> a </a:t>
            </a:r>
            <a:r>
              <a:rPr lang="cs-CZ" sz="2400" dirty="0" err="1"/>
              <a:t>orofaryngu</a:t>
            </a:r>
            <a:endParaRPr lang="cs-CZ" sz="2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A96827-3002-9A44-B73A-100515680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Komplikace chirurgické léčby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Časné</a:t>
            </a:r>
          </a:p>
          <a:p>
            <a:pPr lvl="2"/>
            <a:r>
              <a:rPr lang="cs-CZ" sz="1400" dirty="0"/>
              <a:t>Krvácení, otok, rozpad rány, vznik </a:t>
            </a:r>
            <a:r>
              <a:rPr lang="cs-CZ" sz="1400" dirty="0" err="1"/>
              <a:t>orokutánní</a:t>
            </a:r>
            <a:r>
              <a:rPr lang="cs-CZ" sz="1400" dirty="0"/>
              <a:t> píštěle</a:t>
            </a:r>
          </a:p>
          <a:p>
            <a:pPr lvl="2"/>
            <a:r>
              <a:rPr lang="cs-CZ" sz="1400" dirty="0"/>
              <a:t>Prevence:</a:t>
            </a:r>
          </a:p>
          <a:p>
            <a:pPr lvl="3"/>
            <a:r>
              <a:rPr lang="cs-CZ" sz="1400" dirty="0"/>
              <a:t>Dokonalá hemostáza </a:t>
            </a:r>
            <a:r>
              <a:rPr lang="cs-CZ" sz="1400" dirty="0" err="1"/>
              <a:t>peroperačně</a:t>
            </a:r>
            <a:r>
              <a:rPr lang="cs-CZ" sz="1400" dirty="0"/>
              <a:t>, podání steroidů na konci výkonu, ATB terapie, přechodně zajištění stravy NGS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Pozdní</a:t>
            </a:r>
          </a:p>
          <a:p>
            <a:pPr lvl="2"/>
            <a:r>
              <a:rPr lang="cs-CZ" sz="1400" dirty="0"/>
              <a:t>Poruchy artikulace a posunu stravy </a:t>
            </a:r>
          </a:p>
          <a:p>
            <a:pPr lvl="3"/>
            <a:r>
              <a:rPr lang="cs-CZ" sz="1400" dirty="0"/>
              <a:t>Resekce přední pohyblivé části jazyka</a:t>
            </a:r>
          </a:p>
          <a:p>
            <a:pPr lvl="2"/>
            <a:r>
              <a:rPr lang="cs-CZ" sz="1400" dirty="0"/>
              <a:t>Poruchy kousání a žvýkání stravy</a:t>
            </a:r>
          </a:p>
          <a:p>
            <a:pPr lvl="3"/>
            <a:r>
              <a:rPr lang="cs-CZ" sz="1400" dirty="0"/>
              <a:t>Resekce mandibuly a zubů</a:t>
            </a:r>
          </a:p>
          <a:p>
            <a:pPr lvl="2"/>
            <a:r>
              <a:rPr lang="cs-CZ" sz="1400" dirty="0"/>
              <a:t>Porucha hybnosti jazyka z přerušení </a:t>
            </a:r>
            <a:r>
              <a:rPr lang="cs-CZ" sz="1400" dirty="0" err="1"/>
              <a:t>n.XII</a:t>
            </a:r>
            <a:endParaRPr lang="cs-CZ" sz="1400" dirty="0"/>
          </a:p>
          <a:p>
            <a:pPr lvl="3"/>
            <a:r>
              <a:rPr lang="cs-CZ" sz="1400" dirty="0" err="1"/>
              <a:t>Extentivní</a:t>
            </a:r>
            <a:r>
              <a:rPr lang="cs-CZ" sz="1400" dirty="0"/>
              <a:t> blokové krční disekce</a:t>
            </a:r>
          </a:p>
          <a:p>
            <a:pPr lvl="2"/>
            <a:r>
              <a:rPr lang="cs-CZ" sz="1400" dirty="0"/>
              <a:t> Osteomyelitida čelisti</a:t>
            </a:r>
          </a:p>
          <a:p>
            <a:pPr lvl="3"/>
            <a:r>
              <a:rPr lang="cs-CZ" sz="1400" dirty="0"/>
              <a:t>Následek chirurgické intervence i RT</a:t>
            </a:r>
          </a:p>
          <a:p>
            <a:pPr lvl="2"/>
            <a:r>
              <a:rPr lang="cs-CZ" sz="1400" dirty="0"/>
              <a:t>Estetické následky</a:t>
            </a:r>
          </a:p>
          <a:p>
            <a:pPr lvl="3"/>
            <a:r>
              <a:rPr lang="cs-CZ" sz="1400" dirty="0"/>
              <a:t>Nejzávažnější při resekčních výkonech na mandibule (přední </a:t>
            </a:r>
            <a:r>
              <a:rPr lang="cs-CZ" sz="1400"/>
              <a:t>segmentální resekce)</a:t>
            </a:r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23C7D2-88E9-3344-B249-01FD27F3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18" y="190465"/>
            <a:ext cx="1115415" cy="8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080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15056"/>
            <a:ext cx="5051251" cy="936625"/>
          </a:xfrm>
        </p:spPr>
        <p:txBody>
          <a:bodyPr/>
          <a:lstStyle/>
          <a:p>
            <a:r>
              <a:rPr lang="cs-CZ" sz="3200" dirty="0"/>
              <a:t>ONKOLOGIE V ORL</a:t>
            </a:r>
            <a:br>
              <a:rPr lang="cs-CZ" sz="3200" dirty="0"/>
            </a:br>
            <a:r>
              <a:rPr lang="cs-CZ" sz="3200" dirty="0"/>
              <a:t>dutina ústní a hltan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824536" cy="46805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Karcinom nosohltanu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Nádory dutiny ústní	a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orofaryngu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Histologie,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Symptomatologie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diagnostika</a:t>
            </a:r>
          </a:p>
          <a:p>
            <a:pPr lvl="1">
              <a:lnSpc>
                <a:spcPct val="100000"/>
              </a:lnSpc>
            </a:pP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Operační postupy u nádorů dutiny ústní  a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orofaryngu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  <a:p>
            <a:pPr lvl="1">
              <a:lnSpc>
                <a:spcPct val="100000"/>
              </a:lnSpc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Transorální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Zevní přístupy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4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rgbClr val="FF0000"/>
                </a:solidFill>
              </a:rPr>
              <a:t>Maligní nádory </a:t>
            </a:r>
            <a:r>
              <a:rPr lang="cs-CZ" sz="1400" dirty="0" err="1">
                <a:solidFill>
                  <a:srgbClr val="FF0000"/>
                </a:solidFill>
              </a:rPr>
              <a:t>hypofaryngu</a:t>
            </a:r>
            <a:endParaRPr lang="cs-CZ" sz="14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1"/>
            <a:ext cx="1257827" cy="95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968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2B3028-BE6B-AC46-9826-8FCD251D3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200293"/>
            <a:ext cx="8676964" cy="5387929"/>
          </a:xfrm>
        </p:spPr>
        <p:txBody>
          <a:bodyPr/>
          <a:lstStyle/>
          <a:p>
            <a:r>
              <a:rPr lang="cs-CZ" sz="2000" b="1" dirty="0"/>
              <a:t>Symptomy </a:t>
            </a:r>
          </a:p>
          <a:p>
            <a:pPr lvl="1"/>
            <a:r>
              <a:rPr lang="cs-CZ" sz="1400" dirty="0"/>
              <a:t>dysfagie, odynofagie, aspirace do dýchacích cest, dysfonie, dušnost, rezistence na krku, váhový úbytek</a:t>
            </a:r>
          </a:p>
          <a:p>
            <a:r>
              <a:rPr lang="cs-CZ" sz="2000" b="1" dirty="0"/>
              <a:t>Diagnostika</a:t>
            </a:r>
          </a:p>
          <a:p>
            <a:pPr lvl="1"/>
            <a:r>
              <a:rPr lang="cs-CZ" sz="1600" dirty="0"/>
              <a:t>vyšetření </a:t>
            </a:r>
            <a:r>
              <a:rPr lang="cs-CZ" sz="1600" dirty="0" err="1"/>
              <a:t>hypofaryngu</a:t>
            </a:r>
            <a:r>
              <a:rPr lang="cs-CZ" sz="1600" dirty="0"/>
              <a:t> součástí </a:t>
            </a:r>
            <a:r>
              <a:rPr lang="cs-CZ" sz="1600" dirty="0">
                <a:solidFill>
                  <a:srgbClr val="FF0000"/>
                </a:solidFill>
              </a:rPr>
              <a:t>indirektní laryngoskopie </a:t>
            </a:r>
          </a:p>
          <a:p>
            <a:pPr lvl="2"/>
            <a:r>
              <a:rPr lang="cs-CZ" sz="1400" dirty="0"/>
              <a:t>   čelní reflektor, hrtanové zrcátko, gáza na jazyk, vyplazení jazyka</a:t>
            </a:r>
          </a:p>
          <a:p>
            <a:pPr lvl="1"/>
            <a:r>
              <a:rPr lang="cs-CZ" sz="1600" dirty="0">
                <a:solidFill>
                  <a:srgbClr val="FF0000"/>
                </a:solidFill>
              </a:rPr>
              <a:t>Flexibilní/rigidní endoskopie </a:t>
            </a:r>
            <a:r>
              <a:rPr lang="cs-CZ" sz="1600" dirty="0" err="1">
                <a:solidFill>
                  <a:srgbClr val="FF0000"/>
                </a:solidFill>
              </a:rPr>
              <a:t>hypofaryngu</a:t>
            </a:r>
            <a:r>
              <a:rPr lang="cs-CZ" sz="1600" dirty="0">
                <a:solidFill>
                  <a:srgbClr val="FF0000"/>
                </a:solidFill>
              </a:rPr>
              <a:t>  </a:t>
            </a:r>
          </a:p>
          <a:p>
            <a:pPr lvl="2"/>
            <a:r>
              <a:rPr lang="cs-CZ" sz="1400" dirty="0"/>
              <a:t>flexibilní </a:t>
            </a:r>
            <a:r>
              <a:rPr lang="cs-CZ" sz="1400" dirty="0" err="1"/>
              <a:t>hypofaryngoskopie</a:t>
            </a:r>
            <a:r>
              <a:rPr lang="cs-CZ" sz="1400" dirty="0"/>
              <a:t>: flexibilní vyšetření v lokální anestesii, ambulantní vyšetření </a:t>
            </a:r>
          </a:p>
          <a:p>
            <a:pPr lvl="2"/>
            <a:r>
              <a:rPr lang="cs-CZ" sz="1400" dirty="0"/>
              <a:t>rigidní </a:t>
            </a:r>
            <a:r>
              <a:rPr lang="cs-CZ" sz="1400" dirty="0" err="1"/>
              <a:t>hypofaryngoskopie</a:t>
            </a:r>
            <a:r>
              <a:rPr lang="cs-CZ" sz="1400" dirty="0"/>
              <a:t>:  v celkové anestezii (s/bez biopsie), </a:t>
            </a:r>
            <a:r>
              <a:rPr lang="cs-CZ" sz="1400" dirty="0" err="1"/>
              <a:t>suspekce</a:t>
            </a:r>
            <a:r>
              <a:rPr lang="cs-CZ" sz="1400" dirty="0"/>
              <a:t> na nádor, umožňuje detailní vyšetření </a:t>
            </a:r>
            <a:r>
              <a:rPr lang="cs-CZ" sz="1400" dirty="0" err="1"/>
              <a:t>piriformních</a:t>
            </a:r>
            <a:r>
              <a:rPr lang="cs-CZ" sz="1400" dirty="0"/>
              <a:t> sinů a krční části jícnu</a:t>
            </a:r>
          </a:p>
          <a:p>
            <a:endParaRPr lang="cs-CZ" sz="1600" dirty="0"/>
          </a:p>
          <a:p>
            <a:pPr marL="914400" lvl="2" indent="0">
              <a:buNone/>
            </a:pPr>
            <a:r>
              <a:rPr lang="cs-CZ" sz="1200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1CBE7F-1CA8-AD4E-A9A3-BE86CD8E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0DBC6BC-2F91-DC47-B1CA-EEBC6B988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250" y="113090"/>
            <a:ext cx="5112568" cy="936104"/>
          </a:xfrm>
        </p:spPr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maligní nádory </a:t>
            </a:r>
            <a:r>
              <a:rPr lang="cs-CZ" sz="2800" dirty="0" err="1"/>
              <a:t>hypofaryngu</a:t>
            </a:r>
            <a:endParaRPr lang="cs-CZ" sz="2800" dirty="0"/>
          </a:p>
        </p:txBody>
      </p:sp>
      <p:pic>
        <p:nvPicPr>
          <p:cNvPr id="7" name="Picture 1" descr="page25image3623258976">
            <a:extLst>
              <a:ext uri="{FF2B5EF4-FFF2-40B4-BE49-F238E27FC236}">
                <a16:creationId xmlns:a16="http://schemas.microsoft.com/office/drawing/2014/main" id="{85C5CC64-DB3F-AD49-8A01-B0D77CF0A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54" y="4580739"/>
            <a:ext cx="2034254" cy="207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5D2338-26D6-8E46-9DDA-F3E4C3CDAE10}"/>
              </a:ext>
            </a:extLst>
          </p:cNvPr>
          <p:cNvSpPr txBox="1"/>
          <p:nvPr/>
        </p:nvSpPr>
        <p:spPr>
          <a:xfrm>
            <a:off x="7281623" y="6588222"/>
            <a:ext cx="2251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 obr.: </a:t>
            </a:r>
            <a:r>
              <a:rPr lang="cs-CZ" sz="1100" dirty="0" err="1"/>
              <a:t>www.eorl.cz</a:t>
            </a:r>
            <a:endParaRPr lang="cs-CZ" sz="1100" dirty="0"/>
          </a:p>
        </p:txBody>
      </p:sp>
      <p:pic>
        <p:nvPicPr>
          <p:cNvPr id="10" name="Obrázek 9" descr="3.jpg">
            <a:extLst>
              <a:ext uri="{FF2B5EF4-FFF2-40B4-BE49-F238E27FC236}">
                <a16:creationId xmlns:a16="http://schemas.microsoft.com/office/drawing/2014/main" id="{B7C4DAFC-B999-9643-8C56-015783B3F4D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23554" y="4647713"/>
            <a:ext cx="2448619" cy="194050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B60D9DC-9D91-9A4C-A0A9-EF9C1EFA9E8A}"/>
              </a:ext>
            </a:extLst>
          </p:cNvPr>
          <p:cNvSpPr txBox="1"/>
          <p:nvPr/>
        </p:nvSpPr>
        <p:spPr>
          <a:xfrm>
            <a:off x="4613198" y="5380672"/>
            <a:ext cx="2358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Hypofarynx</a:t>
            </a: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vlevo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– laterální stěna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piriformíno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sinu,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aryepiglotická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řasa,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– arytenoidní hrbol,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– dno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piriformního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sinu , </a:t>
            </a:r>
          </a:p>
          <a:p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–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postkrikoidní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krajina</a:t>
            </a: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37B9903-5759-6943-9914-A588163FFA3A}"/>
              </a:ext>
            </a:extLst>
          </p:cNvPr>
          <p:cNvSpPr txBox="1"/>
          <p:nvPr/>
        </p:nvSpPr>
        <p:spPr>
          <a:xfrm>
            <a:off x="2051720" y="6600821"/>
            <a:ext cx="3633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Fotoarchív KOCHHK FN u </a:t>
            </a:r>
            <a:r>
              <a:rPr lang="cs-CZ" sz="1200" i="1" dirty="0" err="1"/>
              <a:t>sv.Anny</a:t>
            </a:r>
            <a:r>
              <a:rPr lang="cs-CZ" sz="1200" i="1" dirty="0"/>
              <a:t>  a LF MU</a:t>
            </a:r>
          </a:p>
        </p:txBody>
      </p:sp>
    </p:spTree>
    <p:extLst>
      <p:ext uri="{BB962C8B-B14F-4D97-AF65-F5344CB8AC3E}">
        <p14:creationId xmlns:p14="http://schemas.microsoft.com/office/powerpoint/2010/main" val="592230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A80868-3605-8345-BF8F-ECF1E2DA1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r>
              <a:rPr lang="cs-CZ" sz="2000" b="1" dirty="0"/>
              <a:t>Diagnostika</a:t>
            </a:r>
          </a:p>
          <a:p>
            <a:pPr lvl="1"/>
            <a:r>
              <a:rPr lang="cs-CZ" sz="1800" b="1" dirty="0"/>
              <a:t>Vyšetřované struktury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piriformní</a:t>
            </a:r>
            <a:r>
              <a:rPr lang="cs-CZ" sz="1400" dirty="0">
                <a:solidFill>
                  <a:srgbClr val="FF0000"/>
                </a:solidFill>
              </a:rPr>
              <a:t> recesy</a:t>
            </a:r>
          </a:p>
          <a:p>
            <a:pPr lvl="3"/>
            <a:r>
              <a:rPr lang="cs-CZ" sz="1400" dirty="0"/>
              <a:t>symetrie recesů, při fonaci se rozevírají , stagnace slin </a:t>
            </a:r>
          </a:p>
          <a:p>
            <a:pPr marL="1371600" lvl="3" indent="0">
              <a:buNone/>
            </a:pPr>
            <a:r>
              <a:rPr lang="cs-CZ" sz="1400" dirty="0"/>
              <a:t>      jednostranná (nádor </a:t>
            </a:r>
            <a:r>
              <a:rPr lang="cs-CZ" sz="1400" dirty="0" err="1"/>
              <a:t>hypofaryngu</a:t>
            </a:r>
            <a:r>
              <a:rPr lang="cs-CZ" sz="1400" dirty="0"/>
              <a:t>), stagnace slin oboustranná </a:t>
            </a:r>
          </a:p>
          <a:p>
            <a:pPr marL="1371600" lvl="3" indent="0">
              <a:buNone/>
            </a:pPr>
            <a:r>
              <a:rPr lang="cs-CZ" sz="1400" dirty="0"/>
              <a:t>      (patologie jícnu)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zadní stěna  </a:t>
            </a:r>
            <a:r>
              <a:rPr lang="cs-CZ" sz="1400" dirty="0" err="1">
                <a:solidFill>
                  <a:srgbClr val="FF0000"/>
                </a:solidFill>
              </a:rPr>
              <a:t>hypofaryngu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Poskrikoidní</a:t>
            </a:r>
            <a:r>
              <a:rPr lang="cs-CZ" sz="1400" dirty="0">
                <a:solidFill>
                  <a:srgbClr val="FF0000"/>
                </a:solidFill>
              </a:rPr>
              <a:t> krajina  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Zevní strana </a:t>
            </a:r>
            <a:r>
              <a:rPr lang="cs-CZ" sz="1400" dirty="0" err="1">
                <a:solidFill>
                  <a:srgbClr val="FF0000"/>
                </a:solidFill>
              </a:rPr>
              <a:t>aryepiglotické</a:t>
            </a:r>
            <a:r>
              <a:rPr lang="cs-CZ" sz="1400" dirty="0">
                <a:solidFill>
                  <a:srgbClr val="FF0000"/>
                </a:solidFill>
              </a:rPr>
              <a:t> řasy</a:t>
            </a:r>
          </a:p>
          <a:p>
            <a:pPr lvl="1"/>
            <a:r>
              <a:rPr lang="cs-CZ" sz="1800" b="1" dirty="0"/>
              <a:t>Zobrazovací vyšetření</a:t>
            </a:r>
          </a:p>
          <a:p>
            <a:pPr lvl="2"/>
            <a:r>
              <a:rPr lang="cs-CZ" sz="1400" dirty="0"/>
              <a:t>RTG kontrastní vyšetření polykacího aktu kontrastní látkou 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CT (s kontrastní látkou)/ MRI (s kontrastní látkou)</a:t>
            </a:r>
          </a:p>
          <a:p>
            <a:pPr lvl="2"/>
            <a:r>
              <a:rPr lang="cs-CZ" sz="1400" dirty="0"/>
              <a:t>UZ</a:t>
            </a:r>
          </a:p>
          <a:p>
            <a:pPr lvl="3"/>
            <a:r>
              <a:rPr lang="cs-CZ" sz="1400" dirty="0"/>
              <a:t>vyšetření krku (krčních lymfatických uzlin, slinných žláz)</a:t>
            </a:r>
          </a:p>
          <a:p>
            <a:pPr lvl="3"/>
            <a:r>
              <a:rPr lang="cs-CZ" sz="1400" dirty="0"/>
              <a:t>rychlý, dostupný, absence radiačního záření  </a:t>
            </a:r>
          </a:p>
          <a:p>
            <a:pPr lvl="2"/>
            <a:endParaRPr lang="cs-CZ" sz="1400" dirty="0"/>
          </a:p>
          <a:p>
            <a:pPr lvl="2"/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169E2CD-8643-D44A-8100-0A1E6EA55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 ONKOLOGIE V ORL</a:t>
            </a:r>
            <a:br>
              <a:rPr lang="cs-CZ" sz="2800" dirty="0"/>
            </a:br>
            <a:r>
              <a:rPr lang="cs-CZ" sz="2800" dirty="0"/>
              <a:t>maligní nádory </a:t>
            </a:r>
            <a:r>
              <a:rPr lang="cs-CZ" sz="2800" dirty="0" err="1"/>
              <a:t>hypofaryngu</a:t>
            </a:r>
            <a:endParaRPr lang="cs-CZ" sz="2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443DF88-8578-6A43-948A-EDF3BF08E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856736"/>
            <a:ext cx="2088232" cy="213738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4FAB480-6F3E-994E-AD3E-6B0BAC828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908963"/>
            <a:ext cx="2088232" cy="19108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174EC7-72B2-3F43-80CC-B29B87806E0D}"/>
              </a:ext>
            </a:extLst>
          </p:cNvPr>
          <p:cNvSpPr txBox="1"/>
          <p:nvPr/>
        </p:nvSpPr>
        <p:spPr>
          <a:xfrm>
            <a:off x="6444208" y="6058449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obr.: </a:t>
            </a:r>
            <a:r>
              <a:rPr lang="cs-CZ" sz="1000" i="1" dirty="0" err="1"/>
              <a:t>P.Šlampa</a:t>
            </a:r>
            <a:r>
              <a:rPr lang="cs-CZ" sz="1000" i="1" dirty="0"/>
              <a:t> a kol., Nádory hlavy a krku</a:t>
            </a:r>
          </a:p>
        </p:txBody>
      </p:sp>
    </p:spTree>
    <p:extLst>
      <p:ext uri="{BB962C8B-B14F-4D97-AF65-F5344CB8AC3E}">
        <p14:creationId xmlns:p14="http://schemas.microsoft.com/office/powerpoint/2010/main" val="28374477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A62367-4298-DB41-A2A6-B97F7A2A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 ONKOLOGIE V ORL</a:t>
            </a:r>
            <a:br>
              <a:rPr lang="cs-CZ" sz="2800" dirty="0"/>
            </a:br>
            <a:r>
              <a:rPr lang="cs-CZ" sz="2800" dirty="0"/>
              <a:t>maligní nádory </a:t>
            </a:r>
            <a:r>
              <a:rPr lang="cs-CZ" sz="2800" dirty="0" err="1"/>
              <a:t>hypofaryngu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25038B-8D10-CD4F-8AB2-9EF604462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TNM klasifikace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3A6EEF7-CCB3-124D-B7AE-A265EF95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B6312AD7-F4FC-774C-9987-AE18076C4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915218"/>
              </p:ext>
            </p:extLst>
          </p:nvPr>
        </p:nvGraphicFramePr>
        <p:xfrm>
          <a:off x="107504" y="1949819"/>
          <a:ext cx="8928992" cy="2931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138203641"/>
                    </a:ext>
                  </a:extLst>
                </a:gridCol>
                <a:gridCol w="7920880">
                  <a:extLst>
                    <a:ext uri="{9D8B030D-6E8A-4147-A177-3AD203B41FA5}">
                      <a16:colId xmlns:a16="http://schemas.microsoft.com/office/drawing/2014/main" val="2527989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Tumor postihující jedinou </a:t>
                      </a:r>
                      <a:r>
                        <a:rPr lang="cs-CZ" dirty="0" err="1"/>
                        <a:t>sublokalitu</a:t>
                      </a:r>
                      <a:r>
                        <a:rPr lang="cs-CZ" dirty="0"/>
                        <a:t> do 2cm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7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Tumor postihující dvě </a:t>
                      </a:r>
                      <a:r>
                        <a:rPr lang="cs-CZ" dirty="0" err="1"/>
                        <a:t>sublokality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hypofaryngu</a:t>
                      </a:r>
                      <a:r>
                        <a:rPr lang="cs-CZ" dirty="0"/>
                        <a:t> a/nebo s velikostí 2-4cm v maximálním rozměru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72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Tumor o velikosti 4-6cm a maximálním rozměru a/nebo přesahující hranice </a:t>
                      </a:r>
                      <a:r>
                        <a:rPr lang="cs-CZ" dirty="0" err="1"/>
                        <a:t>hypofaryngu</a:t>
                      </a:r>
                      <a:r>
                        <a:rPr lang="cs-CZ" dirty="0"/>
                        <a:t> a prorůstající do </a:t>
                      </a:r>
                      <a:r>
                        <a:rPr lang="cs-CZ" dirty="0" err="1"/>
                        <a:t>paraglotického</a:t>
                      </a:r>
                      <a:r>
                        <a:rPr lang="cs-CZ" dirty="0"/>
                        <a:t> prostoru s </a:t>
                      </a:r>
                      <a:r>
                        <a:rPr lang="cs-CZ" dirty="0" err="1"/>
                        <a:t>fixaví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hemilaryngu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863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T4a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Tumor přesahující 6cm v největším rozměru a invazí do :hrtanu a štítnice, jícnu, </a:t>
                      </a:r>
                      <a:r>
                        <a:rPr lang="cs-CZ" dirty="0" err="1"/>
                        <a:t>orofaryngu</a:t>
                      </a:r>
                      <a:r>
                        <a:rPr lang="cs-CZ" dirty="0"/>
                        <a:t>, páskových svalů a okolní kůže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92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T4b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Tumor přesahující  6cm s invazí do </a:t>
                      </a:r>
                      <a:r>
                        <a:rPr lang="cs-CZ" dirty="0" err="1"/>
                        <a:t>prevertebrální</a:t>
                      </a:r>
                      <a:r>
                        <a:rPr lang="cs-CZ" dirty="0"/>
                        <a:t> fascie a páteře, karotického řečiště a bezprostředního okolí, do mediastina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04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7118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2AAAC-8CC3-8240-B2C6-5008E8D5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maligní nádory </a:t>
            </a:r>
            <a:r>
              <a:rPr lang="cs-CZ" sz="2800" dirty="0" err="1"/>
              <a:t>hypofaryngu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7D2CD5-43CC-E74C-9660-CD8CA7EDE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544616"/>
          </a:xfrm>
        </p:spPr>
        <p:txBody>
          <a:bodyPr/>
          <a:lstStyle/>
          <a:p>
            <a:r>
              <a:rPr lang="cs-CZ" sz="2000" b="1" dirty="0"/>
              <a:t>Léčba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Chirurgická</a:t>
            </a:r>
          </a:p>
          <a:p>
            <a:pPr lvl="2"/>
            <a:r>
              <a:rPr lang="cs-CZ" sz="1400" b="1" dirty="0"/>
              <a:t>U malých lézí </a:t>
            </a:r>
            <a:r>
              <a:rPr lang="cs-CZ" sz="1400" b="1" dirty="0" err="1"/>
              <a:t>hypofaryngu</a:t>
            </a:r>
            <a:r>
              <a:rPr lang="cs-CZ" sz="1400" b="1" dirty="0"/>
              <a:t> se uplatňuje minimálně, je dávána přednost konzervativní léčbě</a:t>
            </a:r>
          </a:p>
          <a:p>
            <a:pPr lvl="3"/>
            <a:r>
              <a:rPr lang="cs-CZ" sz="1400" dirty="0" err="1"/>
              <a:t>Transhyoidní</a:t>
            </a:r>
            <a:r>
              <a:rPr lang="cs-CZ" sz="1400" dirty="0"/>
              <a:t>/</a:t>
            </a:r>
            <a:r>
              <a:rPr lang="cs-CZ" sz="1400" dirty="0" err="1"/>
              <a:t>suprahyoidní</a:t>
            </a:r>
            <a:r>
              <a:rPr lang="cs-CZ" sz="1400" dirty="0"/>
              <a:t> </a:t>
            </a:r>
            <a:r>
              <a:rPr lang="cs-CZ" sz="1400" dirty="0" err="1"/>
              <a:t>faryngotomie</a:t>
            </a:r>
            <a:r>
              <a:rPr lang="cs-CZ" sz="1400" dirty="0"/>
              <a:t> </a:t>
            </a:r>
          </a:p>
          <a:p>
            <a:pPr lvl="4"/>
            <a:r>
              <a:rPr lang="cs-CZ" sz="1400" dirty="0"/>
              <a:t>Excize s primární suturou</a:t>
            </a:r>
          </a:p>
          <a:p>
            <a:pPr lvl="4"/>
            <a:r>
              <a:rPr lang="cs-CZ" sz="1400" dirty="0"/>
              <a:t>Malé tumory zadní stěny  (T1, vybrané T2 léze)</a:t>
            </a:r>
          </a:p>
          <a:p>
            <a:pPr lvl="3"/>
            <a:r>
              <a:rPr lang="cs-CZ" sz="1400" dirty="0" err="1"/>
              <a:t>Transorální</a:t>
            </a:r>
            <a:r>
              <a:rPr lang="cs-CZ" sz="1400" dirty="0"/>
              <a:t> laser resekce</a:t>
            </a:r>
          </a:p>
          <a:p>
            <a:pPr lvl="4"/>
            <a:r>
              <a:rPr lang="cs-CZ" sz="1400" dirty="0"/>
              <a:t>Vybrané T1 a T2</a:t>
            </a:r>
          </a:p>
          <a:p>
            <a:pPr lvl="2"/>
            <a:r>
              <a:rPr lang="cs-CZ" sz="1400" dirty="0"/>
              <a:t>U lokálně pokročilých tumorů je součástí operace i odstranění hrtanu</a:t>
            </a:r>
          </a:p>
          <a:p>
            <a:pPr lvl="3"/>
            <a:r>
              <a:rPr lang="cs-CZ" sz="1400" dirty="0"/>
              <a:t>Parciální </a:t>
            </a:r>
            <a:r>
              <a:rPr lang="cs-CZ" sz="1400" dirty="0" err="1"/>
              <a:t>laryngofaryngektomie</a:t>
            </a:r>
            <a:endParaRPr lang="cs-CZ" sz="1400" dirty="0"/>
          </a:p>
          <a:p>
            <a:pPr lvl="4"/>
            <a:r>
              <a:rPr lang="cs-CZ" sz="1400" dirty="0"/>
              <a:t>Malé tumory laterální stěny </a:t>
            </a:r>
            <a:r>
              <a:rPr lang="cs-CZ" sz="1400" dirty="0" err="1"/>
              <a:t>piriformního</a:t>
            </a:r>
            <a:r>
              <a:rPr lang="cs-CZ" sz="1400" dirty="0"/>
              <a:t> sinu s extenzí na stěnu mediální</a:t>
            </a:r>
          </a:p>
          <a:p>
            <a:pPr lvl="4"/>
            <a:r>
              <a:rPr lang="cs-CZ" sz="1400" dirty="0"/>
              <a:t>(kombinace </a:t>
            </a:r>
            <a:r>
              <a:rPr lang="cs-CZ" sz="1400" dirty="0" err="1"/>
              <a:t>supraglotické</a:t>
            </a:r>
            <a:r>
              <a:rPr lang="cs-CZ" sz="1400" dirty="0"/>
              <a:t> laryngektomie s </a:t>
            </a:r>
            <a:r>
              <a:rPr lang="cs-CZ" sz="1400" dirty="0" err="1"/>
              <a:t>arytenoidektomií</a:t>
            </a:r>
            <a:r>
              <a:rPr lang="cs-CZ" sz="1400" dirty="0"/>
              <a:t>  na straně léze  + resekce </a:t>
            </a:r>
            <a:r>
              <a:rPr lang="cs-CZ" sz="1400" dirty="0" err="1"/>
              <a:t>hypofaryngeální</a:t>
            </a:r>
            <a:r>
              <a:rPr lang="cs-CZ" sz="1400" dirty="0"/>
              <a:t> porce tumoru s primární suturou)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Totální laryngektomie s parciální </a:t>
            </a:r>
            <a:r>
              <a:rPr lang="cs-CZ" sz="1400" dirty="0" err="1">
                <a:solidFill>
                  <a:srgbClr val="FF0000"/>
                </a:solidFill>
              </a:rPr>
              <a:t>hypofaryngektomií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</a:p>
          <a:p>
            <a:pPr lvl="4"/>
            <a:r>
              <a:rPr lang="cs-CZ" sz="1400" dirty="0"/>
              <a:t>Alespoň 2/3 obvodu </a:t>
            </a:r>
            <a:r>
              <a:rPr lang="cs-CZ" sz="1400" dirty="0" err="1"/>
              <a:t>hypofaryngu</a:t>
            </a:r>
            <a:r>
              <a:rPr lang="cs-CZ" sz="1400" dirty="0"/>
              <a:t> nutno zachovat 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Totální </a:t>
            </a:r>
            <a:r>
              <a:rPr lang="cs-CZ" sz="1400" dirty="0" err="1">
                <a:solidFill>
                  <a:srgbClr val="FF0000"/>
                </a:solidFill>
              </a:rPr>
              <a:t>hypofaryngektomie</a:t>
            </a:r>
            <a:endParaRPr lang="cs-CZ" sz="1400" dirty="0">
              <a:solidFill>
                <a:srgbClr val="FF0000"/>
              </a:solidFill>
            </a:endParaRPr>
          </a:p>
          <a:p>
            <a:pPr lvl="4"/>
            <a:r>
              <a:rPr lang="cs-CZ" sz="1400" dirty="0"/>
              <a:t>Rekonstrukce </a:t>
            </a:r>
            <a:r>
              <a:rPr lang="cs-CZ" sz="1400" dirty="0" err="1"/>
              <a:t>hypofaryngu</a:t>
            </a:r>
            <a:r>
              <a:rPr lang="cs-CZ" sz="1400" dirty="0"/>
              <a:t> volným lalokem s cévní stopkou (</a:t>
            </a:r>
            <a:r>
              <a:rPr lang="cs-CZ" sz="1400" dirty="0" err="1"/>
              <a:t>tubulizovaný</a:t>
            </a:r>
            <a:r>
              <a:rPr lang="cs-CZ" sz="1400" dirty="0"/>
              <a:t> čínský lalok, část </a:t>
            </a:r>
            <a:r>
              <a:rPr lang="cs-CZ" sz="1400" dirty="0" err="1"/>
              <a:t>tenského</a:t>
            </a:r>
            <a:r>
              <a:rPr lang="cs-CZ" sz="1400" dirty="0"/>
              <a:t> střeva, transpozice žaludku)</a:t>
            </a:r>
          </a:p>
          <a:p>
            <a:pPr lvl="4"/>
            <a:r>
              <a:rPr lang="cs-CZ" sz="1400" dirty="0"/>
              <a:t>Permanentní </a:t>
            </a:r>
            <a:r>
              <a:rPr lang="cs-CZ" sz="1400" dirty="0" err="1"/>
              <a:t>faryngostoma</a:t>
            </a:r>
            <a:endParaRPr lang="cs-CZ" sz="1400" dirty="0"/>
          </a:p>
          <a:p>
            <a:pPr lvl="4"/>
            <a:r>
              <a:rPr lang="cs-CZ" sz="1400" dirty="0"/>
              <a:t>Uzavření polykacích cest nad a pod resekcí, výživa cestou gastrostomie</a:t>
            </a:r>
          </a:p>
          <a:p>
            <a:pPr lvl="4"/>
            <a:endParaRPr lang="cs-CZ" sz="1400" dirty="0"/>
          </a:p>
          <a:p>
            <a:pPr lvl="4"/>
            <a:endParaRPr lang="cs-CZ" sz="1400" dirty="0"/>
          </a:p>
          <a:p>
            <a:pPr lvl="3"/>
            <a:endParaRPr lang="cs-CZ" sz="1000" dirty="0"/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7FB0A6-BFD4-5145-ACBC-0910D023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266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0D2C9A-5A35-C246-B00F-87647D874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50068"/>
            <a:ext cx="8424936" cy="5373216"/>
          </a:xfrm>
        </p:spPr>
        <p:txBody>
          <a:bodyPr/>
          <a:lstStyle/>
          <a:p>
            <a:r>
              <a:rPr lang="cs-CZ" sz="1600" b="1" dirty="0"/>
              <a:t>Diagnostika</a:t>
            </a:r>
          </a:p>
          <a:p>
            <a:pPr lvl="1"/>
            <a:r>
              <a:rPr lang="cs-CZ" sz="1200" b="1" dirty="0"/>
              <a:t>histopatologicky verifikovaný karcinom  nosohltanu</a:t>
            </a:r>
          </a:p>
          <a:p>
            <a:pPr lvl="1"/>
            <a:r>
              <a:rPr lang="cs-CZ" sz="1200" dirty="0"/>
              <a:t>stanovení </a:t>
            </a:r>
            <a:r>
              <a:rPr lang="cs-CZ" sz="1200" b="1" dirty="0">
                <a:solidFill>
                  <a:srgbClr val="FF0000"/>
                </a:solidFill>
              </a:rPr>
              <a:t>TNM klasifikace:</a:t>
            </a:r>
          </a:p>
          <a:p>
            <a:pPr lvl="2"/>
            <a:r>
              <a:rPr lang="cs-CZ" sz="1200" dirty="0"/>
              <a:t>T:  velikost, rozsah a šíření tumoru</a:t>
            </a:r>
            <a:r>
              <a:rPr lang="cs-CZ" sz="1200" dirty="0">
                <a:solidFill>
                  <a:srgbClr val="FF0000"/>
                </a:solidFill>
              </a:rPr>
              <a:t>:  CT hlavy a krku (MRI)</a:t>
            </a:r>
          </a:p>
          <a:p>
            <a:pPr lvl="2"/>
            <a:r>
              <a:rPr lang="cs-CZ" sz="1200" dirty="0"/>
              <a:t>N:  rozsah postižení regionálních lymfatických uzlin:  CT hlavy a krku (UZ)</a:t>
            </a:r>
          </a:p>
          <a:p>
            <a:pPr lvl="2"/>
            <a:r>
              <a:rPr lang="cs-CZ" sz="1200" dirty="0"/>
              <a:t>M:  vzdálené metastázy </a:t>
            </a:r>
          </a:p>
          <a:p>
            <a:pPr lvl="3"/>
            <a:r>
              <a:rPr lang="cs-CZ" sz="1200" dirty="0"/>
              <a:t>vyšetření plic: </a:t>
            </a:r>
            <a:r>
              <a:rPr lang="cs-CZ" sz="1200" b="1" dirty="0"/>
              <a:t>RTG plic </a:t>
            </a:r>
            <a:r>
              <a:rPr lang="cs-CZ" sz="1200" dirty="0"/>
              <a:t>(CT)</a:t>
            </a:r>
          </a:p>
          <a:p>
            <a:pPr lvl="3"/>
            <a:r>
              <a:rPr lang="cs-CZ" sz="1200" dirty="0"/>
              <a:t>vyšetření břišních orgánů:  </a:t>
            </a:r>
            <a:r>
              <a:rPr lang="cs-CZ" sz="1200" b="1" dirty="0"/>
              <a:t>UZ břicha  </a:t>
            </a:r>
          </a:p>
          <a:p>
            <a:pPr lvl="2"/>
            <a:r>
              <a:rPr lang="cs-CZ" sz="1200" dirty="0"/>
              <a:t>další vyšetření:  urologie (PSA)  /gynekologie, stomatologie (sanace chrupu)</a:t>
            </a:r>
          </a:p>
          <a:p>
            <a:pPr lvl="2"/>
            <a:endParaRPr lang="cs-CZ" sz="1600" dirty="0"/>
          </a:p>
          <a:p>
            <a:r>
              <a:rPr lang="cs-CZ" sz="1600" b="1" dirty="0"/>
              <a:t>Léčba</a:t>
            </a:r>
            <a:endParaRPr lang="cs-CZ" sz="1200" dirty="0"/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radioterapie</a:t>
            </a:r>
            <a:r>
              <a:rPr lang="cs-CZ" sz="1200" dirty="0"/>
              <a:t>:  standard u časných stádií: cílená na primární tumor a regionální LU, celková dávka: 60 </a:t>
            </a:r>
            <a:r>
              <a:rPr lang="cs-CZ" sz="1200" dirty="0" err="1"/>
              <a:t>Gy</a:t>
            </a:r>
            <a:r>
              <a:rPr lang="cs-CZ" sz="1200" dirty="0"/>
              <a:t>, standardní režim:  (5x týdně, 6 týdnů) </a:t>
            </a: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konkomitantní radiochemoterapie</a:t>
            </a:r>
            <a:r>
              <a:rPr lang="cs-CZ" sz="1200" b="1" dirty="0"/>
              <a:t>: </a:t>
            </a:r>
            <a:r>
              <a:rPr lang="cs-CZ" sz="1200" dirty="0"/>
              <a:t> standard  pro pokročilý primární a metastazující tumor</a:t>
            </a:r>
          </a:p>
          <a:p>
            <a:pPr lvl="1"/>
            <a:r>
              <a:rPr lang="cs-CZ" sz="1200" b="1" dirty="0"/>
              <a:t>chirurgie: </a:t>
            </a:r>
          </a:p>
          <a:p>
            <a:pPr lvl="2"/>
            <a:r>
              <a:rPr lang="cs-CZ" sz="1200" dirty="0"/>
              <a:t>vzhledem k anatomické lokalizaci (</a:t>
            </a:r>
            <a:r>
              <a:rPr lang="cs-CZ" sz="1200" dirty="0" err="1"/>
              <a:t>baze</a:t>
            </a:r>
            <a:r>
              <a:rPr lang="cs-CZ" sz="1200" dirty="0"/>
              <a:t> lební) limitovaná modalita v oblasti primárního tumoru</a:t>
            </a:r>
          </a:p>
          <a:p>
            <a:pPr lvl="2"/>
            <a:r>
              <a:rPr lang="cs-CZ" sz="1200" dirty="0"/>
              <a:t>často záchranná modalita  pro řešení perzistujících krčních metastáz:  </a:t>
            </a:r>
            <a:r>
              <a:rPr lang="cs-CZ" sz="1200" dirty="0" err="1"/>
              <a:t>uni</a:t>
            </a:r>
            <a:r>
              <a:rPr lang="cs-CZ" sz="1200" dirty="0"/>
              <a:t>/</a:t>
            </a:r>
            <a:r>
              <a:rPr lang="cs-CZ" sz="1200" dirty="0" err="1"/>
              <a:t>bilat</a:t>
            </a:r>
            <a:r>
              <a:rPr lang="cs-CZ" sz="1200" dirty="0"/>
              <a:t>. krční disekce lymfatických uzlin </a:t>
            </a:r>
          </a:p>
          <a:p>
            <a:pPr lvl="1"/>
            <a:endParaRPr lang="cs-CZ" sz="1600" b="1" dirty="0"/>
          </a:p>
          <a:p>
            <a:pPr marL="457200" lvl="1" indent="0">
              <a:buNone/>
            </a:pP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A14B53-BAE7-C843-90CA-7EF3F83D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296144" cy="98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3D1C1257-9E0C-D248-A0CA-3B1D0EAD8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494" y="131623"/>
            <a:ext cx="4730954" cy="936104"/>
          </a:xfrm>
        </p:spPr>
        <p:txBody>
          <a:bodyPr/>
          <a:lstStyle/>
          <a:p>
            <a:r>
              <a:rPr lang="cs-CZ" sz="3200" dirty="0"/>
              <a:t>ONKOLOGIE V ORL</a:t>
            </a:r>
            <a:br>
              <a:rPr lang="cs-CZ" sz="3200" dirty="0"/>
            </a:br>
            <a:r>
              <a:rPr lang="cs-CZ" sz="3200" dirty="0"/>
              <a:t>karcinom nosohltanu</a:t>
            </a:r>
          </a:p>
        </p:txBody>
      </p:sp>
    </p:spTree>
    <p:extLst>
      <p:ext uri="{BB962C8B-B14F-4D97-AF65-F5344CB8AC3E}">
        <p14:creationId xmlns:p14="http://schemas.microsoft.com/office/powerpoint/2010/main" val="2299169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36B7F-47EE-C247-942B-D133745A2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maligní nádory </a:t>
            </a:r>
            <a:r>
              <a:rPr lang="cs-CZ" sz="2800" dirty="0" err="1"/>
              <a:t>hypofaryngu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AEA167-81D2-C841-83C6-B78A3BA62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Léčba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konzervativní</a:t>
            </a:r>
          </a:p>
          <a:p>
            <a:pPr lvl="2"/>
            <a:r>
              <a:rPr lang="cs-CZ" sz="1400" b="1" dirty="0"/>
              <a:t>Kurativní radioterapie</a:t>
            </a:r>
          </a:p>
          <a:p>
            <a:pPr lvl="3"/>
            <a:r>
              <a:rPr lang="cs-CZ" sz="1400" dirty="0"/>
              <a:t>Metodou volby u nižších stádií  (I, II)</a:t>
            </a:r>
          </a:p>
          <a:p>
            <a:pPr lvl="2"/>
            <a:r>
              <a:rPr lang="cs-CZ" sz="1400" b="1" dirty="0"/>
              <a:t>kurativní </a:t>
            </a:r>
            <a:r>
              <a:rPr lang="cs-CZ" sz="1400" b="1" dirty="0" err="1"/>
              <a:t>chemoradioterapie</a:t>
            </a:r>
            <a:endParaRPr lang="cs-CZ" sz="1400" b="1" dirty="0"/>
          </a:p>
          <a:p>
            <a:pPr lvl="3"/>
            <a:r>
              <a:rPr lang="cs-CZ" sz="1400" dirty="0"/>
              <a:t>Metodou volby u lokálně pokročilých byť i </a:t>
            </a:r>
            <a:r>
              <a:rPr lang="cs-CZ" sz="1400" dirty="0" err="1"/>
              <a:t>resekabilních</a:t>
            </a:r>
            <a:r>
              <a:rPr lang="cs-CZ" sz="1400" dirty="0"/>
              <a:t> tumorů  </a:t>
            </a:r>
            <a:r>
              <a:rPr lang="cs-CZ" sz="1400" dirty="0">
                <a:solidFill>
                  <a:srgbClr val="FF0000"/>
                </a:solidFill>
              </a:rPr>
              <a:t>(orgány šetřící protokol)</a:t>
            </a:r>
          </a:p>
          <a:p>
            <a:pPr lvl="4"/>
            <a:r>
              <a:rPr lang="cs-CZ" sz="1400" dirty="0"/>
              <a:t>Radikální chirurgický výkon ponechán jako záchranný léčebný postup v případě perzistence/recidivy</a:t>
            </a:r>
          </a:p>
          <a:p>
            <a:pPr lvl="2"/>
            <a:r>
              <a:rPr lang="cs-CZ" sz="1400" b="1" dirty="0"/>
              <a:t>Paliativní radioterapie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BD30A0-8320-8A43-8ED9-6B8BADBE3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817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A28F4-CDA9-5245-8FD0-2C5540F2A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ONKOLOGIE V ORL</a:t>
            </a:r>
            <a:br>
              <a:rPr lang="cs-CZ" sz="3200" dirty="0"/>
            </a:br>
            <a:r>
              <a:rPr lang="cs-CZ" sz="3200" dirty="0"/>
              <a:t>dutina ústní a hltan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DAF47A-C439-7B45-AF6E-17B03D1CB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33533"/>
            <a:ext cx="8496944" cy="4713387"/>
          </a:xfrm>
        </p:spPr>
        <p:txBody>
          <a:bodyPr/>
          <a:lstStyle/>
          <a:p>
            <a:r>
              <a:rPr lang="cs-CZ" sz="2000" b="1" dirty="0"/>
              <a:t>Onkologická dispenzarizace pacienta po ukončení léčby</a:t>
            </a: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3D9D49B-302F-BD43-9343-6D523E5EE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A2285E2-61ED-B44B-BFA3-9D211713D799}"/>
              </a:ext>
            </a:extLst>
          </p:cNvPr>
          <p:cNvSpPr txBox="1"/>
          <p:nvPr/>
        </p:nvSpPr>
        <p:spPr>
          <a:xfrm>
            <a:off x="3131840" y="6304836"/>
            <a:ext cx="40324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i="1" dirty="0"/>
              <a:t>Zdroj tabulky.: </a:t>
            </a:r>
            <a:r>
              <a:rPr lang="cs-CZ" sz="1000" i="1" dirty="0" err="1"/>
              <a:t>P.Šlampa</a:t>
            </a:r>
            <a:r>
              <a:rPr lang="cs-CZ" sz="1000" i="1" dirty="0"/>
              <a:t> a kol., Nádory hlavy a krku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F4F71C4D-F618-B04A-B606-CB2DF97D3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571039"/>
              </p:ext>
            </p:extLst>
          </p:nvPr>
        </p:nvGraphicFramePr>
        <p:xfrm>
          <a:off x="323528" y="1772816"/>
          <a:ext cx="8496945" cy="444510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32315">
                  <a:extLst>
                    <a:ext uri="{9D8B030D-6E8A-4147-A177-3AD203B41FA5}">
                      <a16:colId xmlns:a16="http://schemas.microsoft.com/office/drawing/2014/main" val="3939369052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1396516469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1780988618"/>
                    </a:ext>
                  </a:extLst>
                </a:gridCol>
              </a:tblGrid>
              <a:tr h="341931">
                <a:tc>
                  <a:txBody>
                    <a:bodyPr/>
                    <a:lstStyle/>
                    <a:p>
                      <a:r>
                        <a:rPr lang="cs-CZ" sz="1400" dirty="0"/>
                        <a:t>Typ vyšetření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Odstup od ukončené léčby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Interval kontrol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933697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r>
                        <a:rPr lang="cs-CZ" sz="1400" dirty="0"/>
                        <a:t>Klinické ORL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1-2 měsíce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41839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2.rok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2-3 měsíce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811025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3.rok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3-6 měsíců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451808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4.-5.rok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6 měsíců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963865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následně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1xročně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889696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r>
                        <a:rPr lang="cs-CZ" sz="1400" dirty="0"/>
                        <a:t>CT(MR), PET-CT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 měsíce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042213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2-3.rok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6 měsíců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835969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následně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1x ročně /při potížích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53995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r>
                        <a:rPr lang="cs-CZ" sz="1400" dirty="0"/>
                        <a:t>CT plic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1xročně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966539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2.-3.rok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1x ročně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174534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následně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1x ročně /při potížích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594461"/>
                  </a:ext>
                </a:extLst>
              </a:tr>
              <a:tr h="341931">
                <a:tc>
                  <a:txBody>
                    <a:bodyPr/>
                    <a:lstStyle/>
                    <a:p>
                      <a:r>
                        <a:rPr lang="cs-CZ" sz="1400" dirty="0"/>
                        <a:t>Krevní odběry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TSH – 1xročně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648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8644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7340B-A584-564E-B396-A45414F3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ONKOLOGIE V ORL</a:t>
            </a:r>
            <a:br>
              <a:rPr lang="cs-CZ" sz="3200" dirty="0"/>
            </a:br>
            <a:r>
              <a:rPr lang="cs-CZ" sz="3200" dirty="0"/>
              <a:t>dutina ústní a hltan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31AFBC-8F1F-C94A-829D-9AC9A379E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Onkologická prevence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Primární</a:t>
            </a:r>
          </a:p>
          <a:p>
            <a:pPr lvl="2"/>
            <a:r>
              <a:rPr lang="cs-CZ" sz="1600" dirty="0"/>
              <a:t>zamezit vzniku nádoru ovlivněním rizikových faktorů</a:t>
            </a:r>
          </a:p>
          <a:p>
            <a:pPr lvl="2"/>
            <a:r>
              <a:rPr lang="cs-CZ" sz="1600" dirty="0"/>
              <a:t>preventivní programy zacílené na rizikové skupiny (kouření, alkohol aj.)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Sekundární </a:t>
            </a:r>
          </a:p>
          <a:p>
            <a:pPr lvl="2"/>
            <a:r>
              <a:rPr lang="cs-CZ" sz="1600" dirty="0"/>
              <a:t>časnější záchyt onemocnění - zvýšená onkologická ostražitost odborných i praktických lékařů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Terciární</a:t>
            </a:r>
          </a:p>
          <a:p>
            <a:pPr lvl="2"/>
            <a:r>
              <a:rPr lang="cs-CZ" sz="1600" dirty="0"/>
              <a:t>časná detekce místní recidivy nebo metastáz</a:t>
            </a:r>
          </a:p>
          <a:p>
            <a:pPr lvl="2"/>
            <a:r>
              <a:rPr lang="cs-CZ" sz="1600" dirty="0"/>
              <a:t>detekce případného duplicitního tumoru</a:t>
            </a:r>
          </a:p>
          <a:p>
            <a:pPr lvl="2"/>
            <a:endParaRPr lang="cs-CZ" sz="1600" dirty="0"/>
          </a:p>
          <a:p>
            <a:pPr lvl="1"/>
            <a:endParaRPr lang="cs-CZ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4B9F7EB-C2B6-E84F-B9D3-84E8495B2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94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6A2AF-46A6-E949-860B-5CCE5BE6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 </a:t>
            </a:r>
          </a:p>
        </p:txBody>
      </p:sp>
      <p:pic>
        <p:nvPicPr>
          <p:cNvPr id="7170" name="Picture 2" descr="Kaple u sv. Anny">
            <a:hlinkClick r:id="rId2"/>
            <a:extLst>
              <a:ext uri="{FF2B5EF4-FFF2-40B4-BE49-F238E27FC236}">
                <a16:creationId xmlns:a16="http://schemas.microsoft.com/office/drawing/2014/main" id="{92B31B98-3BB2-D24D-8858-C3FD650DDB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9" y="1521618"/>
            <a:ext cx="8776786" cy="49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56A891B-502C-1F41-9112-B32D675F8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866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C621-7DF9-4F06-9162-F7DDA2BD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215056"/>
            <a:ext cx="5051251" cy="936625"/>
          </a:xfrm>
        </p:spPr>
        <p:txBody>
          <a:bodyPr/>
          <a:lstStyle/>
          <a:p>
            <a:r>
              <a:rPr lang="cs-CZ" sz="3200" dirty="0"/>
              <a:t>ONKOLOGIE V ORL</a:t>
            </a:r>
            <a:br>
              <a:rPr lang="cs-CZ" sz="3200" dirty="0"/>
            </a:br>
            <a:r>
              <a:rPr lang="cs-CZ" sz="3200" dirty="0"/>
              <a:t>dutina ústní a hltan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DD1AB-8FC5-4157-AC4F-632760024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176464" cy="46805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Karcinom nosohltanu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rgbClr val="FF0000"/>
                </a:solidFill>
              </a:rPr>
              <a:t>Nádory dutiny ústní	a </a:t>
            </a:r>
            <a:r>
              <a:rPr lang="cs-CZ" sz="1400" dirty="0" err="1">
                <a:solidFill>
                  <a:srgbClr val="FF0000"/>
                </a:solidFill>
              </a:rPr>
              <a:t>orofaryngu</a:t>
            </a:r>
            <a:r>
              <a:rPr lang="cs-CZ" sz="1400" dirty="0">
                <a:solidFill>
                  <a:srgbClr val="FF0000"/>
                </a:solidFill>
              </a:rPr>
              <a:t>	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rgbClr val="FF0000"/>
                </a:solidFill>
              </a:rPr>
              <a:t>Histologie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rgbClr val="FF0000"/>
                </a:solidFill>
              </a:rPr>
              <a:t>Symptomatologie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rgbClr val="FF0000"/>
                </a:solidFill>
              </a:rPr>
              <a:t>Diagnostika</a:t>
            </a:r>
          </a:p>
          <a:p>
            <a:pPr lvl="1">
              <a:lnSpc>
                <a:spcPct val="100000"/>
              </a:lnSpc>
            </a:pP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Operační postupy u nádorů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orofaryngu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lvl="1">
              <a:lnSpc>
                <a:spcPct val="100000"/>
              </a:lnSpc>
            </a:pP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Transorální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 přístupy</a:t>
            </a:r>
          </a:p>
          <a:p>
            <a:pPr lvl="1">
              <a:lnSpc>
                <a:spcPct val="100000"/>
              </a:lnSpc>
            </a:pP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Zevní přístupy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Maligní nádory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</a:rPr>
              <a:t>hypofaryngu</a:t>
            </a:r>
            <a:endParaRPr lang="cs-CZ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69" y="116632"/>
            <a:ext cx="1185819" cy="8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932040" y="1412776"/>
            <a:ext cx="4038600" cy="452596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</a:rPr>
              <a:t>		</a:t>
            </a:r>
          </a:p>
          <a:p>
            <a:pPr>
              <a:lnSpc>
                <a:spcPct val="100000"/>
              </a:lnSpc>
              <a:buFont typeface="+mj-lt"/>
              <a:buAutoNum type="arabicPeriod" startAt="7"/>
            </a:pPr>
            <a:endParaRPr lang="cs-CZ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5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87FD0-03EA-B849-BE72-F00E9BD1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DA79A6-639C-0748-98A8-C7F2E924B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472608"/>
          </a:xfrm>
        </p:spPr>
        <p:txBody>
          <a:bodyPr/>
          <a:lstStyle/>
          <a:p>
            <a:r>
              <a:rPr lang="cs-CZ" sz="2000" b="1" dirty="0"/>
              <a:t>Proces kancerogeneze</a:t>
            </a:r>
          </a:p>
          <a:p>
            <a:pPr lvl="1"/>
            <a:r>
              <a:rPr lang="cs-CZ" sz="1800" dirty="0"/>
              <a:t>2 cesty </a:t>
            </a:r>
          </a:p>
          <a:p>
            <a:pPr lvl="2"/>
            <a:r>
              <a:rPr lang="cs-CZ" sz="1400" dirty="0"/>
              <a:t>Přes postupné epiteliální změny  - hyperkeratózu , </a:t>
            </a:r>
            <a:r>
              <a:rPr lang="cs-CZ" sz="1400" dirty="0" err="1"/>
              <a:t>parakeratózu</a:t>
            </a:r>
            <a:r>
              <a:rPr lang="cs-CZ" sz="1400" dirty="0"/>
              <a:t>, </a:t>
            </a:r>
            <a:r>
              <a:rPr lang="cs-CZ" sz="1400" dirty="0" err="1"/>
              <a:t>dyskeratózu</a:t>
            </a:r>
            <a:r>
              <a:rPr lang="cs-CZ" sz="1400" dirty="0"/>
              <a:t>, </a:t>
            </a:r>
            <a:r>
              <a:rPr lang="cs-CZ" sz="1400" dirty="0" err="1"/>
              <a:t>carcinoma</a:t>
            </a:r>
            <a:r>
              <a:rPr lang="cs-CZ" sz="1400" dirty="0"/>
              <a:t> in </a:t>
            </a:r>
            <a:r>
              <a:rPr lang="cs-CZ" sz="1400" dirty="0" err="1"/>
              <a:t>situ</a:t>
            </a:r>
            <a:r>
              <a:rPr lang="cs-CZ" sz="1400" dirty="0"/>
              <a:t> , invazivní karcinom )</a:t>
            </a:r>
          </a:p>
          <a:p>
            <a:pPr lvl="2"/>
            <a:r>
              <a:rPr lang="cs-CZ" sz="1400" dirty="0"/>
              <a:t>Transformací normální sliznice přímo v invazivní karcinom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Prekancerózy</a:t>
            </a:r>
          </a:p>
          <a:p>
            <a:pPr lvl="2"/>
            <a:r>
              <a:rPr lang="cs-CZ" sz="1400" dirty="0"/>
              <a:t>Makroskopicky (klinicky)- odlišně zbarvené okrsky sliznice  (leukoplakie, </a:t>
            </a:r>
            <a:r>
              <a:rPr lang="cs-CZ" sz="1400" dirty="0" err="1"/>
              <a:t>erytroplakie</a:t>
            </a:r>
            <a:r>
              <a:rPr lang="cs-CZ" sz="1400" dirty="0"/>
              <a:t>) </a:t>
            </a:r>
          </a:p>
          <a:p>
            <a:pPr lvl="2"/>
            <a:r>
              <a:rPr lang="cs-CZ" sz="1400" dirty="0"/>
              <a:t>Histologicky – různý stupeň buněčné </a:t>
            </a:r>
            <a:r>
              <a:rPr lang="cs-CZ" sz="1400" dirty="0" err="1"/>
              <a:t>dysplázie</a:t>
            </a:r>
            <a:r>
              <a:rPr lang="cs-CZ" sz="1400" dirty="0"/>
              <a:t> ( lehká, střední, těžká)</a:t>
            </a:r>
          </a:p>
          <a:p>
            <a:pPr lvl="2"/>
            <a:r>
              <a:rPr lang="cs-CZ" sz="1400" dirty="0">
                <a:solidFill>
                  <a:srgbClr val="FF0000"/>
                </a:solidFill>
              </a:rPr>
              <a:t>Leukoplakie</a:t>
            </a:r>
          </a:p>
          <a:p>
            <a:pPr lvl="3"/>
            <a:r>
              <a:rPr lang="cs-CZ" sz="1400" dirty="0"/>
              <a:t>Většina způsobena hyper/</a:t>
            </a:r>
            <a:r>
              <a:rPr lang="cs-CZ" sz="1400" dirty="0" err="1"/>
              <a:t>parakeratózou</a:t>
            </a:r>
            <a:r>
              <a:rPr lang="cs-CZ" sz="1400" dirty="0"/>
              <a:t>, bez přítomnosti </a:t>
            </a:r>
            <a:r>
              <a:rPr lang="cs-CZ" sz="1400" dirty="0" err="1"/>
              <a:t>dysplázií</a:t>
            </a:r>
            <a:endParaRPr lang="cs-CZ" sz="1400" dirty="0"/>
          </a:p>
          <a:p>
            <a:pPr lvl="2"/>
            <a:r>
              <a:rPr lang="cs-CZ" sz="1400" dirty="0" err="1">
                <a:solidFill>
                  <a:srgbClr val="FF0000"/>
                </a:solidFill>
              </a:rPr>
              <a:t>Erytroplakie</a:t>
            </a:r>
            <a:endParaRPr lang="cs-CZ" sz="1400" dirty="0">
              <a:solidFill>
                <a:srgbClr val="FF0000"/>
              </a:solidFill>
            </a:endParaRPr>
          </a:p>
          <a:p>
            <a:pPr lvl="3"/>
            <a:r>
              <a:rPr lang="cs-CZ" sz="1400" dirty="0"/>
              <a:t>Vysoké riziko maligního zvratu</a:t>
            </a:r>
          </a:p>
          <a:p>
            <a:pPr lvl="2"/>
            <a:r>
              <a:rPr lang="cs-CZ" sz="1400" dirty="0"/>
              <a:t>Leukoplakie i </a:t>
            </a:r>
            <a:r>
              <a:rPr lang="cs-CZ" sz="1400" dirty="0" err="1"/>
              <a:t>erytroplakie</a:t>
            </a:r>
            <a:r>
              <a:rPr lang="cs-CZ" sz="1400" dirty="0"/>
              <a:t>  jsou termíny klinické </a:t>
            </a:r>
          </a:p>
          <a:p>
            <a:pPr lvl="3"/>
            <a:r>
              <a:rPr lang="cs-CZ" sz="1400" dirty="0"/>
              <a:t>je nutné vždy provést histologickou verifikaci </a:t>
            </a:r>
          </a:p>
          <a:p>
            <a:pPr marL="1371600" lvl="3" indent="0">
              <a:buNone/>
            </a:pPr>
            <a:r>
              <a:rPr lang="cs-CZ" sz="1400" dirty="0"/>
              <a:t>        k rozlišení </a:t>
            </a:r>
            <a:r>
              <a:rPr lang="cs-CZ" sz="1400" dirty="0" err="1"/>
              <a:t>dysplázie</a:t>
            </a:r>
            <a:r>
              <a:rPr lang="cs-CZ" sz="1400" dirty="0"/>
              <a:t> a invazivního karcinomu</a:t>
            </a:r>
          </a:p>
          <a:p>
            <a:pPr lvl="2"/>
            <a:r>
              <a:rPr lang="cs-CZ" sz="1400" dirty="0" err="1"/>
              <a:t>Dysplázie</a:t>
            </a:r>
            <a:r>
              <a:rPr lang="cs-CZ" sz="1400" dirty="0"/>
              <a:t> (lehká, střední těžká) jsou termíny </a:t>
            </a:r>
          </a:p>
          <a:p>
            <a:pPr marL="914400" lvl="2" indent="0">
              <a:buNone/>
            </a:pPr>
            <a:r>
              <a:rPr lang="cs-CZ" sz="1400" dirty="0"/>
              <a:t>      histologické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535B43F-A434-6143-B744-1E9F72D37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39"/>
            <a:ext cx="1045025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20A997D-81D2-274D-92B7-2EB089704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97152"/>
            <a:ext cx="3664428" cy="140735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E8E73B5-75B0-7B40-B846-6E3D1D7B66DF}"/>
              </a:ext>
            </a:extLst>
          </p:cNvPr>
          <p:cNvSpPr txBox="1"/>
          <p:nvPr/>
        </p:nvSpPr>
        <p:spPr>
          <a:xfrm>
            <a:off x="5940152" y="6208022"/>
            <a:ext cx="5328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 obr.: </a:t>
            </a:r>
            <a:r>
              <a:rPr lang="cs-CZ" sz="1000" dirty="0" err="1"/>
              <a:t>P.Šlampa</a:t>
            </a:r>
            <a:r>
              <a:rPr lang="cs-CZ" sz="1000" dirty="0"/>
              <a:t> a kol.: Nádory hlavy a krku</a:t>
            </a:r>
          </a:p>
        </p:txBody>
      </p:sp>
    </p:spTree>
    <p:extLst>
      <p:ext uri="{BB962C8B-B14F-4D97-AF65-F5344CB8AC3E}">
        <p14:creationId xmlns:p14="http://schemas.microsoft.com/office/powerpoint/2010/main" val="2817048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0775F7-202D-8D43-BD9B-07BDD518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0690AC-C20C-BC4D-BFFB-9941E2610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Proces kancerogeneze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Carcinoma</a:t>
            </a:r>
            <a:r>
              <a:rPr lang="cs-CZ" sz="1800" dirty="0">
                <a:solidFill>
                  <a:srgbClr val="FF0000"/>
                </a:solidFill>
              </a:rPr>
              <a:t> in </a:t>
            </a:r>
            <a:r>
              <a:rPr lang="cs-CZ" sz="1800" dirty="0" err="1">
                <a:solidFill>
                  <a:srgbClr val="FF0000"/>
                </a:solidFill>
              </a:rPr>
              <a:t>situ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cs-CZ" sz="1400" dirty="0"/>
              <a:t>Nádorové buňky jsou pouze v zevní epiteliální vrstvě, neprorůstají do dalších vrstev</a:t>
            </a:r>
          </a:p>
          <a:p>
            <a:pPr lvl="2"/>
            <a:r>
              <a:rPr lang="cs-CZ" sz="1400" dirty="0"/>
              <a:t>(obtížně se odlišuje od těžké </a:t>
            </a:r>
            <a:r>
              <a:rPr lang="cs-CZ" sz="1400" dirty="0" err="1"/>
              <a:t>dysplázie</a:t>
            </a:r>
            <a:r>
              <a:rPr lang="cs-CZ" sz="1400" dirty="0"/>
              <a:t>)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Invazivní karcinom</a:t>
            </a:r>
          </a:p>
          <a:p>
            <a:pPr lvl="2"/>
            <a:r>
              <a:rPr lang="cs-CZ" sz="1400" dirty="0"/>
              <a:t>Průnik nádorových buněk přes bazální membránu s infiltrací hlubší vrstvy epitelu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7ACDE5-DA81-E748-9655-7DA3DAAA7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39"/>
            <a:ext cx="1045025" cy="7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22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361340-7C29-444A-B0ED-C2665DC9B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17" y="1244968"/>
            <a:ext cx="8827179" cy="5613032"/>
          </a:xfrm>
        </p:spPr>
        <p:txBody>
          <a:bodyPr/>
          <a:lstStyle/>
          <a:p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Histologie</a:t>
            </a: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Dlaždicobuněčný</a:t>
            </a:r>
            <a:r>
              <a:rPr lang="cs-CZ" sz="1800" dirty="0">
                <a:solidFill>
                  <a:srgbClr val="FF0000"/>
                </a:solidFill>
              </a:rPr>
              <a:t> (</a:t>
            </a:r>
            <a:r>
              <a:rPr lang="cs-CZ" sz="1800" dirty="0" err="1">
                <a:solidFill>
                  <a:srgbClr val="FF0000"/>
                </a:solidFill>
              </a:rPr>
              <a:t>spinocelulární</a:t>
            </a:r>
            <a:r>
              <a:rPr lang="cs-CZ" sz="1800" dirty="0">
                <a:solidFill>
                  <a:srgbClr val="FF0000"/>
                </a:solidFill>
              </a:rPr>
              <a:t>) karcinom</a:t>
            </a:r>
          </a:p>
          <a:p>
            <a:pPr lvl="2"/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Různý stupeň diferenciace (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grading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I-III)</a:t>
            </a:r>
          </a:p>
          <a:p>
            <a:pPr lvl="2"/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Tvoří </a:t>
            </a:r>
            <a:r>
              <a:rPr lang="cs-CZ" sz="1400" dirty="0">
                <a:solidFill>
                  <a:srgbClr val="FF0000"/>
                </a:solidFill>
              </a:rPr>
              <a:t>90% všech malignit této oblasti </a:t>
            </a:r>
          </a:p>
          <a:p>
            <a:pPr lvl="2"/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Několik forem –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bazaloidní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(u HPV + karcinomů ),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verukózní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papilární,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vřetenobuněčný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akantolytický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adenoskvamózní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,..)</a:t>
            </a:r>
          </a:p>
          <a:p>
            <a:pPr lvl="2"/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Růst </a:t>
            </a:r>
          </a:p>
          <a:p>
            <a:pPr lvl="3"/>
            <a:r>
              <a:rPr lang="cs-CZ" sz="1400" dirty="0">
                <a:solidFill>
                  <a:srgbClr val="FF0000"/>
                </a:solidFill>
              </a:rPr>
              <a:t>Endofytický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-  s infiltrací tkáně „dovnitř“, později s rozpadem v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ulcus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3"/>
            <a:r>
              <a:rPr lang="cs-CZ" sz="1400" dirty="0" err="1">
                <a:solidFill>
                  <a:srgbClr val="FF0000"/>
                </a:solidFill>
              </a:rPr>
              <a:t>Exofytický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verukózní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útvary se zrohovatělými okrsky</a:t>
            </a:r>
          </a:p>
          <a:p>
            <a:pPr lvl="3"/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Adenoidně cystický karcinom </a:t>
            </a:r>
          </a:p>
          <a:p>
            <a:pPr lvl="2"/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Nejčastější nádor malých slinných žlázek</a:t>
            </a:r>
          </a:p>
          <a:p>
            <a:pPr lvl="2"/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Vzácně metastazuje do regionálních uzlin, </a:t>
            </a:r>
          </a:p>
          <a:p>
            <a:pPr marL="914400" lvl="2" indent="0">
              <a:buNone/>
            </a:pP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častěji jsou přítomny vzdálené metastázy. (plíce)</a:t>
            </a:r>
          </a:p>
          <a:p>
            <a:pPr lvl="2"/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cs-CZ" sz="1800" dirty="0" err="1">
                <a:solidFill>
                  <a:srgbClr val="FF0000"/>
                </a:solidFill>
              </a:rPr>
              <a:t>Mukoepidermoidní</a:t>
            </a:r>
            <a:r>
              <a:rPr lang="cs-CZ" sz="1800" dirty="0">
                <a:solidFill>
                  <a:srgbClr val="FF0000"/>
                </a:solidFill>
              </a:rPr>
              <a:t> karcinom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Adenokarcinom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DF1B17-872A-E849-B1E4-0CDCC7982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3090"/>
            <a:ext cx="1008112" cy="95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page6image552543952">
            <a:extLst>
              <a:ext uri="{FF2B5EF4-FFF2-40B4-BE49-F238E27FC236}">
                <a16:creationId xmlns:a16="http://schemas.microsoft.com/office/drawing/2014/main" id="{7C11891B-CA58-7149-9A3C-C28B2B63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46" y="4260394"/>
            <a:ext cx="2625426" cy="148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40F9376-AC40-0B47-AB49-411C64592A14}"/>
              </a:ext>
            </a:extLst>
          </p:cNvPr>
          <p:cNvSpPr txBox="1"/>
          <p:nvPr/>
        </p:nvSpPr>
        <p:spPr>
          <a:xfrm>
            <a:off x="5485019" y="5806611"/>
            <a:ext cx="3659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Zdroj obr.: oba Fotoarchív KOCHHK FN u sv. Anny a LF MU 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42CF05CE-D47D-C142-B109-B02C7AA4F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188640"/>
            <a:ext cx="5112568" cy="936104"/>
          </a:xfrm>
        </p:spPr>
        <p:txBody>
          <a:bodyPr/>
          <a:lstStyle/>
          <a:p>
            <a:r>
              <a:rPr lang="cs-CZ" sz="2800" dirty="0"/>
              <a:t>ONKOLOGIE V ORL</a:t>
            </a:r>
            <a:br>
              <a:rPr lang="cs-CZ" sz="2800" dirty="0"/>
            </a:br>
            <a:r>
              <a:rPr lang="cs-CZ" sz="2800" dirty="0"/>
              <a:t>nádory </a:t>
            </a:r>
            <a:r>
              <a:rPr lang="cs-CZ" sz="2800" dirty="0" err="1"/>
              <a:t>dut.ústní</a:t>
            </a:r>
            <a:r>
              <a:rPr lang="cs-CZ" sz="2800" dirty="0"/>
              <a:t> a </a:t>
            </a:r>
            <a:r>
              <a:rPr lang="cs-CZ" sz="2800" dirty="0" err="1"/>
              <a:t>orofaryngu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327190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6063</TotalTime>
  <Words>4418</Words>
  <Application>Microsoft Macintosh PowerPoint</Application>
  <PresentationFormat>Předvádění na obrazovce (4:3)</PresentationFormat>
  <Paragraphs>738</Paragraphs>
  <Slides>53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53</vt:i4>
      </vt:variant>
    </vt:vector>
  </HeadingPairs>
  <TitlesOfParts>
    <vt:vector size="63" baseType="lpstr">
      <vt:lpstr>Arial</vt:lpstr>
      <vt:lpstr>Calibri</vt:lpstr>
      <vt:lpstr>Tahoma</vt:lpstr>
      <vt:lpstr>Times New Roman</vt:lpstr>
      <vt:lpstr>Wingdings</vt:lpstr>
      <vt:lpstr>Motiv1</vt:lpstr>
      <vt:lpstr>CorelPhotoPaint.Image.8</vt:lpstr>
      <vt:lpstr>dokument</vt:lpstr>
      <vt:lpstr>Photo Editor Photo</vt:lpstr>
      <vt:lpstr>Graf</vt:lpstr>
      <vt:lpstr>    ONKOLOGIE V ORL dutina ústní a hltan  Otorinolaryngologie Magisterský studijní program VL a ZL LF MU </vt:lpstr>
      <vt:lpstr>Prezentace aplikace PowerPoint</vt:lpstr>
      <vt:lpstr>ONKOLOGIE V ORL dutina ústní a hltan</vt:lpstr>
      <vt:lpstr>ONKOLOGIE V ORL karcinom nosohltanu</vt:lpstr>
      <vt:lpstr>ONKOLOGIE V ORL karcinom nosohltanu</vt:lpstr>
      <vt:lpstr>ONKOLOGIE V ORL dutina ústní a hltan</vt:lpstr>
      <vt:lpstr>ONKOLOGIE V ORL nádory dut.ústní a orofaryngu</vt:lpstr>
      <vt:lpstr>ONKOLOGIE V ORL nádory dut.ústní a orofaryngu</vt:lpstr>
      <vt:lpstr>ONKOLOGIE V ORL nádory dut.ústní a orofaryngu</vt:lpstr>
      <vt:lpstr>ONKOLOGIE V ORL nádory dut.ústní a orofaryngu</vt:lpstr>
      <vt:lpstr>ONKOLOGIE V ORL nádory dut.ústní a orofaryngu</vt:lpstr>
      <vt:lpstr>ONKOLOGIE V ORL nádory dut.ústní a orofaryngu</vt:lpstr>
      <vt:lpstr>ONKOLOGIE V ORL nádory dut.ústní a orofaryngu</vt:lpstr>
      <vt:lpstr>ONKOLOGIE V ORL nádory dut.ústní a orofaryngu</vt:lpstr>
      <vt:lpstr>ONKOLOGIE V ORL nádory dut.ústní a orofaryngu</vt:lpstr>
      <vt:lpstr> ONKOLOGIE V ORL nádory dut.ústní a orofaryngu</vt:lpstr>
      <vt:lpstr>ONKOLOGIE V ORL nádory dut.ústní a orofaryngu</vt:lpstr>
      <vt:lpstr>ONKOLOGIE V ORL nádory dut.ústní a orofaryngu</vt:lpstr>
      <vt:lpstr>ONKOLOGIE V ORL nádory dut.ústní a orofaryngu</vt:lpstr>
      <vt:lpstr> ONKOLOGIE V ORL nádory dut.ústní a orofaryngu</vt:lpstr>
      <vt:lpstr>ONKOLOGIE V ORL dutina ústní a hltan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operační postupy u nádorů dut.ústní a orofaryngu</vt:lpstr>
      <vt:lpstr>ONKOLOGIE V ORL dutina ústní a hltan</vt:lpstr>
      <vt:lpstr>ONKOLOGIE V ORL maligní nádory hypofaryngu</vt:lpstr>
      <vt:lpstr> ONKOLOGIE V ORL maligní nádory hypofaryngu</vt:lpstr>
      <vt:lpstr> ONKOLOGIE V ORL maligní nádory hypofaryngu</vt:lpstr>
      <vt:lpstr>ONKOLOGIE V ORL maligní nádory hypofaryngu</vt:lpstr>
      <vt:lpstr>ONKOLOGIE V ORL maligní nádory hypofaryngu</vt:lpstr>
      <vt:lpstr>ONKOLOGIE V ORL dutina ústní a hltan</vt:lpstr>
      <vt:lpstr>ONKOLOGIE V ORL dutina ústní a hltan</vt:lpstr>
      <vt:lpstr>Děkuji za pozornost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Břetislav</dc:creator>
  <cp:lastModifiedBy>Tereza Hložková</cp:lastModifiedBy>
  <cp:revision>517</cp:revision>
  <dcterms:created xsi:type="dcterms:W3CDTF">2016-05-29T18:14:43Z</dcterms:created>
  <dcterms:modified xsi:type="dcterms:W3CDTF">2021-06-06T19:49:47Z</dcterms:modified>
</cp:coreProperties>
</file>