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17" r:id="rId2"/>
    <p:sldId id="468" r:id="rId3"/>
    <p:sldId id="280" r:id="rId4"/>
    <p:sldId id="282" r:id="rId5"/>
    <p:sldId id="483" r:id="rId6"/>
    <p:sldId id="481" r:id="rId7"/>
    <p:sldId id="287" r:id="rId8"/>
    <p:sldId id="283" r:id="rId9"/>
    <p:sldId id="289" r:id="rId10"/>
    <p:sldId id="295" r:id="rId11"/>
    <p:sldId id="482" r:id="rId12"/>
    <p:sldId id="484" r:id="rId13"/>
    <p:sldId id="300" r:id="rId14"/>
    <p:sldId id="299" r:id="rId15"/>
    <p:sldId id="301" r:id="rId16"/>
    <p:sldId id="302" r:id="rId17"/>
    <p:sldId id="470" r:id="rId18"/>
    <p:sldId id="471" r:id="rId19"/>
    <p:sldId id="306" r:id="rId20"/>
    <p:sldId id="307" r:id="rId21"/>
    <p:sldId id="309" r:id="rId22"/>
    <p:sldId id="308" r:id="rId23"/>
    <p:sldId id="304" r:id="rId24"/>
    <p:sldId id="310" r:id="rId25"/>
    <p:sldId id="305" r:id="rId26"/>
    <p:sldId id="311" r:id="rId27"/>
    <p:sldId id="472" r:id="rId28"/>
    <p:sldId id="262" r:id="rId29"/>
    <p:sldId id="485" r:id="rId30"/>
    <p:sldId id="486" r:id="rId31"/>
    <p:sldId id="263" r:id="rId32"/>
    <p:sldId id="475" r:id="rId33"/>
    <p:sldId id="476" r:id="rId34"/>
    <p:sldId id="265" r:id="rId35"/>
    <p:sldId id="266" r:id="rId36"/>
    <p:sldId id="267" r:id="rId37"/>
    <p:sldId id="268" r:id="rId38"/>
    <p:sldId id="269" r:id="rId39"/>
    <p:sldId id="477" r:id="rId40"/>
    <p:sldId id="270" r:id="rId41"/>
    <p:sldId id="271" r:id="rId42"/>
    <p:sldId id="272" r:id="rId43"/>
    <p:sldId id="274" r:id="rId44"/>
    <p:sldId id="275" r:id="rId45"/>
    <p:sldId id="276" r:id="rId46"/>
    <p:sldId id="277" r:id="rId47"/>
    <p:sldId id="478" r:id="rId48"/>
    <p:sldId id="279" r:id="rId49"/>
    <p:sldId id="480" r:id="rId50"/>
    <p:sldId id="479" r:id="rId51"/>
    <p:sldId id="474" r:id="rId52"/>
    <p:sldId id="315" r:id="rId53"/>
    <p:sldId id="487" r:id="rId54"/>
    <p:sldId id="257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564A-2EAD-D740-997F-255EFED35C23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FAAE-0D92-8D44-A461-F287A78BC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68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E2098-A646-4DE6-B241-22C57608F44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3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08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Vyfotit TNM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93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96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80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06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08.05.2021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brnensky.denik.cz/galerie/kaple_u_sv_anny.html?photo=1&amp;back=2035190107-2244-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www.wikiskripta.eu/w/Soubor:Proptosis_and_lid_retraction_from_Graves%27_Diseas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7B8F8-2D44-4ED4-ADA4-CE560FBA5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3665" y="1791290"/>
            <a:ext cx="5110336" cy="1102519"/>
          </a:xfrm>
        </p:spPr>
        <p:txBody>
          <a:bodyPr/>
          <a:lstStyle/>
          <a:p>
            <a:pPr algn="l"/>
            <a:r>
              <a:rPr lang="cs-CZ" sz="3200" dirty="0"/>
              <a:t>ŠTÍTNÁ ŽLÁZA, SLINNÉ ŽLÁZY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1DF386-A57A-4B81-9923-F948CDD87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8611" y="4457723"/>
            <a:ext cx="4373346" cy="1314450"/>
          </a:xfrm>
        </p:spPr>
        <p:txBody>
          <a:bodyPr/>
          <a:lstStyle/>
          <a:p>
            <a:pPr algn="l"/>
            <a:r>
              <a:rPr lang="cs-CZ" sz="1500" dirty="0"/>
              <a:t>Klinika otorinolaryngologie a chirurgie hlavy a krku</a:t>
            </a:r>
          </a:p>
          <a:p>
            <a:pPr algn="l"/>
            <a:r>
              <a:rPr lang="cs-CZ" sz="1500" dirty="0"/>
              <a:t>Fakultní nemocnice u sv. Anny a LF MU v Brně</a:t>
            </a:r>
          </a:p>
          <a:p>
            <a:pPr algn="l"/>
            <a:r>
              <a:rPr lang="cs-CZ" sz="1500" dirty="0"/>
              <a:t>Přednosta: Doc. MUDr. Gál  Břetislav, Ph.D.</a:t>
            </a:r>
          </a:p>
          <a:p>
            <a:pPr algn="l"/>
            <a:r>
              <a:rPr lang="en-US" sz="1500" dirty="0" err="1"/>
              <a:t>Pekařská</a:t>
            </a:r>
            <a:r>
              <a:rPr lang="en-US" sz="1500" dirty="0"/>
              <a:t>  53</a:t>
            </a:r>
            <a:r>
              <a:rPr lang="cs-CZ" sz="1500" dirty="0"/>
              <a:t>, Brno , </a:t>
            </a:r>
            <a:r>
              <a:rPr lang="en-US" sz="1500" dirty="0"/>
              <a:t>656 91</a:t>
            </a:r>
            <a:endParaRPr lang="cs-CZ" sz="15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9500E3-735F-4715-BD7A-56FFDA23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E7328D69-BF53-4A50-A482-97D5664195CC}"/>
              </a:ext>
            </a:extLst>
          </p:cNvPr>
          <p:cNvSpPr txBox="1">
            <a:spLocks/>
          </p:cNvSpPr>
          <p:nvPr/>
        </p:nvSpPr>
        <p:spPr bwMode="auto">
          <a:xfrm>
            <a:off x="4128610" y="2691645"/>
            <a:ext cx="4475837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1253B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defRPr/>
            </a:pPr>
            <a:br>
              <a:rPr lang="cs-CZ" sz="4050" b="1" dirty="0">
                <a:latin typeface="Calibri"/>
              </a:rPr>
            </a:br>
            <a:r>
              <a:rPr lang="cs-CZ" sz="2400" dirty="0">
                <a:latin typeface="Calibri"/>
              </a:rPr>
              <a:t>Otorinolaryngologie</a:t>
            </a:r>
            <a:br>
              <a:rPr lang="cs-CZ" sz="2400" b="1" dirty="0">
                <a:latin typeface="Calibri"/>
              </a:rPr>
            </a:br>
            <a:br>
              <a:rPr lang="cs-CZ" sz="2400" b="1" dirty="0">
                <a:latin typeface="Calibri"/>
              </a:rPr>
            </a:br>
            <a:r>
              <a:rPr lang="cs-CZ" sz="1500" dirty="0">
                <a:latin typeface="Calibri"/>
              </a:rPr>
              <a:t>Magisterský studijní program VL a ZL LF MU </a:t>
            </a:r>
          </a:p>
        </p:txBody>
      </p:sp>
    </p:spTree>
    <p:extLst>
      <p:ext uri="{BB962C8B-B14F-4D97-AF65-F5344CB8AC3E}">
        <p14:creationId xmlns:p14="http://schemas.microsoft.com/office/powerpoint/2010/main" val="305353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F3986-CC87-4BC1-BDCD-D164A59C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88640"/>
            <a:ext cx="619268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711AD0-C8F2-4542-AE49-849EED87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496944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poruchy funkce štítnice</a:t>
            </a:r>
            <a:endParaRPr lang="cs-CZ" sz="2000" dirty="0"/>
          </a:p>
          <a:p>
            <a:pPr lvl="1"/>
            <a:r>
              <a:rPr lang="cs-CZ" sz="1600" b="1" dirty="0" err="1"/>
              <a:t>myxedemové</a:t>
            </a:r>
            <a:r>
              <a:rPr lang="cs-CZ" sz="1600" b="1" dirty="0"/>
              <a:t> koma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vystupňování příznaků hypotyreózy</a:t>
            </a:r>
            <a:r>
              <a:rPr lang="cs-CZ" sz="1400" dirty="0"/>
              <a:t> do život ohrožujícího stavu</a:t>
            </a:r>
          </a:p>
          <a:p>
            <a:pPr lvl="2"/>
            <a:r>
              <a:rPr lang="cs-CZ" sz="1400" dirty="0"/>
              <a:t>klinický nález</a:t>
            </a:r>
          </a:p>
          <a:p>
            <a:pPr lvl="3"/>
            <a:r>
              <a:rPr lang="cs-CZ" sz="1400" dirty="0"/>
              <a:t>snížení tělesné teploty</a:t>
            </a:r>
          </a:p>
          <a:p>
            <a:pPr lvl="3"/>
            <a:r>
              <a:rPr lang="cs-CZ" sz="1400" dirty="0"/>
              <a:t>hypoventilace s </a:t>
            </a:r>
            <a:r>
              <a:rPr lang="cs-CZ" sz="1400" dirty="0" err="1"/>
              <a:t>hyperkapnií</a:t>
            </a:r>
            <a:endParaRPr lang="cs-CZ" sz="1400" dirty="0"/>
          </a:p>
          <a:p>
            <a:pPr lvl="3"/>
            <a:r>
              <a:rPr lang="cs-CZ" sz="1400" dirty="0"/>
              <a:t>spavost až komatosní stav</a:t>
            </a:r>
          </a:p>
          <a:p>
            <a:pPr lvl="3"/>
            <a:r>
              <a:rPr lang="cs-CZ" sz="1400" dirty="0"/>
              <a:t>bradykardie, arytmie až srdeční selhání</a:t>
            </a:r>
          </a:p>
          <a:p>
            <a:pPr lvl="2"/>
            <a:r>
              <a:rPr lang="cs-CZ" sz="1400" dirty="0"/>
              <a:t>etiologie</a:t>
            </a:r>
          </a:p>
          <a:p>
            <a:pPr lvl="3"/>
            <a:r>
              <a:rPr lang="cs-CZ" sz="1400" dirty="0"/>
              <a:t>neléčená nebo špatně léčená hypotyreóza při vystavení organizmu zátěži (chlad, infekce, úraz, operace, …)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400" dirty="0"/>
              <a:t>zajištění oběhu a dýchání (intubace s UPV) </a:t>
            </a:r>
          </a:p>
          <a:p>
            <a:pPr lvl="3"/>
            <a:r>
              <a:rPr lang="cs-CZ" sz="1400" dirty="0"/>
              <a:t>podání </a:t>
            </a:r>
            <a:r>
              <a:rPr lang="cs-CZ" sz="1400" dirty="0" err="1"/>
              <a:t>levothyroxinu</a:t>
            </a:r>
            <a:endParaRPr lang="cs-CZ" sz="1400" dirty="0"/>
          </a:p>
          <a:p>
            <a:pPr lvl="3"/>
            <a:r>
              <a:rPr lang="cs-CZ" sz="1400" dirty="0"/>
              <a:t>podání glukokortikoidů (nelze vyloučit současnou adrenální insuficienci)</a:t>
            </a:r>
          </a:p>
          <a:p>
            <a:pPr lvl="3"/>
            <a:r>
              <a:rPr lang="cs-CZ" sz="1400" dirty="0"/>
              <a:t>preventivně ATB </a:t>
            </a:r>
          </a:p>
          <a:p>
            <a:pPr lvl="3"/>
            <a:r>
              <a:rPr lang="cs-CZ" sz="1400" dirty="0"/>
              <a:t>postupné oteplování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7F1F10-DFCF-BF43-AE04-D24C4680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02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607A4-2A51-A24E-BB2C-FF76A484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FE9AB0-7BD1-D845-82E9-F49AE7D7A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5288223" cy="5517232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diagnostika patologií štítné žlázy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anamnéza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poruchy spánku, nervozita, palpitace, pocení, třes, úbytek či </a:t>
            </a:r>
            <a:r>
              <a:rPr lang="cs-CZ" sz="1400" dirty="0" err="1"/>
              <a:t>nárust</a:t>
            </a:r>
            <a:r>
              <a:rPr lang="cs-CZ" sz="1400" dirty="0"/>
              <a:t> váhy 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klinické vyšetření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C00000"/>
                </a:solidFill>
              </a:rPr>
              <a:t>palpace</a:t>
            </a:r>
            <a:r>
              <a:rPr lang="cs-CZ" sz="1400" dirty="0"/>
              <a:t> štítné žlázy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zhodnocení vzhledu očí </a:t>
            </a:r>
          </a:p>
          <a:p>
            <a:pPr lvl="3">
              <a:lnSpc>
                <a:spcPct val="104000"/>
              </a:lnSpc>
            </a:pPr>
            <a:r>
              <a:rPr lang="cs-CZ" sz="1200" dirty="0" err="1"/>
              <a:t>protruze</a:t>
            </a:r>
            <a:r>
              <a:rPr lang="cs-CZ" sz="1200" dirty="0"/>
              <a:t> očí, </a:t>
            </a:r>
            <a:r>
              <a:rPr lang="cs-CZ" sz="1200" dirty="0" err="1"/>
              <a:t>retrakce</a:t>
            </a:r>
            <a:r>
              <a:rPr lang="cs-CZ" sz="1200" dirty="0"/>
              <a:t> horních víček, oči doširoka otevřené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laboratorní metody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TSH, T3,T4, </a:t>
            </a:r>
            <a:r>
              <a:rPr lang="cs-CZ" sz="1400" dirty="0" err="1"/>
              <a:t>antiTPO</a:t>
            </a:r>
            <a:r>
              <a:rPr lang="cs-CZ" sz="1400" dirty="0"/>
              <a:t>, Tg, </a:t>
            </a:r>
            <a:r>
              <a:rPr lang="cs-CZ" sz="1400" dirty="0" err="1"/>
              <a:t>antiTg</a:t>
            </a:r>
            <a:r>
              <a:rPr lang="cs-CZ" sz="1400" dirty="0"/>
              <a:t>, TRAK, Ca, (kalcitonin)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zobrazovací metody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C00000"/>
                </a:solidFill>
              </a:rPr>
              <a:t>UZ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C00000"/>
                </a:solidFill>
              </a:rPr>
              <a:t>biopsie tenkou jehlou (FNAB) – </a:t>
            </a:r>
            <a:r>
              <a:rPr lang="cs-CZ" sz="1400" dirty="0" err="1">
                <a:solidFill>
                  <a:srgbClr val="C00000"/>
                </a:solidFill>
              </a:rPr>
              <a:t>Bethesda</a:t>
            </a:r>
            <a:r>
              <a:rPr lang="cs-CZ" sz="1400" dirty="0">
                <a:solidFill>
                  <a:srgbClr val="C00000"/>
                </a:solidFill>
              </a:rPr>
              <a:t> klasifikace</a:t>
            </a:r>
          </a:p>
          <a:p>
            <a:pPr lvl="3">
              <a:lnSpc>
                <a:spcPct val="104000"/>
              </a:lnSpc>
            </a:pPr>
            <a:r>
              <a:rPr lang="cs-CZ" sz="1200" dirty="0"/>
              <a:t>pod UZ kontrolou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CT (</a:t>
            </a:r>
            <a:r>
              <a:rPr lang="cs-CZ" sz="1400" dirty="0">
                <a:solidFill>
                  <a:srgbClr val="C00000"/>
                </a:solidFill>
              </a:rPr>
              <a:t>CAVE jodová kontrastní látka </a:t>
            </a:r>
            <a:r>
              <a:rPr lang="cs-CZ" sz="1400" dirty="0"/>
              <a:t>!)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MRI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PET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1185991-45AC-8E4E-9D05-959C0E878E90}"/>
              </a:ext>
            </a:extLst>
          </p:cNvPr>
          <p:cNvSpPr/>
          <p:nvPr/>
        </p:nvSpPr>
        <p:spPr>
          <a:xfrm>
            <a:off x="5119151" y="6474653"/>
            <a:ext cx="3712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  Zdroj obr.: </a:t>
            </a:r>
            <a:r>
              <a:rPr lang="pl-PL" sz="1200" i="1" dirty="0">
                <a:solidFill>
                  <a:prstClr val="black"/>
                </a:solidFill>
              </a:rPr>
              <a:t>Fotoarchiv KOCHHK FN u sv. Anny a LF MU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411F921-8A30-714A-8D58-967E387AE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EC3E8ED-7650-2146-9EF8-962547B7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185" y="3696870"/>
            <a:ext cx="2556128" cy="262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5C8E971-F397-9347-A790-7E2E3B50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8338" y="1565247"/>
            <a:ext cx="2545975" cy="19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83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54C3B-38AA-A04E-8C79-02B29949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0E599E-DA54-044E-9170-85FAB3D7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47B5F811-2ACC-1A41-9ADA-102135EC9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diagnostika patologií štítné žlázy</a:t>
            </a:r>
          </a:p>
          <a:p>
            <a:pPr lvl="1">
              <a:lnSpc>
                <a:spcPct val="104000"/>
              </a:lnSpc>
            </a:pPr>
            <a:r>
              <a:rPr lang="cs-CZ" sz="1800" b="1" dirty="0"/>
              <a:t>FNAB (</a:t>
            </a:r>
            <a:r>
              <a:rPr lang="cs-CZ" sz="1800" b="1" dirty="0" err="1"/>
              <a:t>tenkojeholová</a:t>
            </a:r>
            <a:r>
              <a:rPr lang="cs-CZ" sz="1800" b="1" dirty="0"/>
              <a:t> biopsie)  </a:t>
            </a:r>
          </a:p>
          <a:p>
            <a:pPr lvl="2">
              <a:lnSpc>
                <a:spcPct val="104000"/>
              </a:lnSpc>
            </a:pPr>
            <a:r>
              <a:rPr lang="cs-CZ" sz="1600" b="1" dirty="0" err="1"/>
              <a:t>Bethesda</a:t>
            </a:r>
            <a:r>
              <a:rPr lang="cs-CZ" sz="1600" b="1" dirty="0"/>
              <a:t> klasifikace (I-VI)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0F471B8-31FF-AB4B-BF6F-8AE5BEB66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6768"/>
          <a:stretch/>
        </p:blipFill>
        <p:spPr bwMode="auto">
          <a:xfrm>
            <a:off x="445114" y="3990590"/>
            <a:ext cx="826927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4269D7-3D2C-7142-8B1E-90FE7ED59C2D}"/>
              </a:ext>
            </a:extLst>
          </p:cNvPr>
          <p:cNvSpPr txBox="1"/>
          <p:nvPr/>
        </p:nvSpPr>
        <p:spPr>
          <a:xfrm>
            <a:off x="3521908" y="6160844"/>
            <a:ext cx="4145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www.researchgate.net</a:t>
            </a:r>
            <a:endParaRPr lang="cs-CZ" sz="1200" i="1" dirty="0"/>
          </a:p>
        </p:txBody>
      </p:sp>
      <p:pic>
        <p:nvPicPr>
          <p:cNvPr id="11" name="Obrázek 10" descr="Obsah obrázku interiér, vsedě, bílá, malé&#10;&#10;Popis byl vytvořen automaticky">
            <a:extLst>
              <a:ext uri="{FF2B5EF4-FFF2-40B4-BE49-F238E27FC236}">
                <a16:creationId xmlns:a16="http://schemas.microsoft.com/office/drawing/2014/main" id="{F9F0A456-061F-364B-9C4A-16D1338AD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98" y="1412776"/>
            <a:ext cx="3171764" cy="1784117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E77E6EBD-6810-9B41-B9CC-BB5DF6FC6734}"/>
              </a:ext>
            </a:extLst>
          </p:cNvPr>
          <p:cNvSpPr/>
          <p:nvPr/>
        </p:nvSpPr>
        <p:spPr>
          <a:xfrm>
            <a:off x="6291682" y="3312150"/>
            <a:ext cx="1601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09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A4FD0-B16C-4C0C-9582-3ACA8AE8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188640"/>
            <a:ext cx="604867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C420C7-9970-4140-A693-4DCE66357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struma</a:t>
            </a:r>
          </a:p>
          <a:p>
            <a:pPr lvl="1"/>
            <a:r>
              <a:rPr lang="cs-CZ" sz="1800" dirty="0" err="1"/>
              <a:t>hyperplázie</a:t>
            </a:r>
            <a:r>
              <a:rPr lang="cs-CZ" sz="1800" dirty="0"/>
              <a:t> parenchymu štítné žlázy</a:t>
            </a:r>
          </a:p>
          <a:p>
            <a:pPr lvl="1"/>
            <a:r>
              <a:rPr lang="cs-CZ" sz="1800" dirty="0"/>
              <a:t>dělení patologicko-anatomické</a:t>
            </a:r>
          </a:p>
          <a:p>
            <a:pPr lvl="2"/>
            <a:r>
              <a:rPr lang="cs-CZ" sz="1600" dirty="0" err="1"/>
              <a:t>difůzní</a:t>
            </a:r>
            <a:endParaRPr lang="cs-CZ" sz="1600" dirty="0"/>
          </a:p>
          <a:p>
            <a:pPr lvl="2"/>
            <a:r>
              <a:rPr lang="cs-CZ" sz="1600" dirty="0"/>
              <a:t>uzlová</a:t>
            </a:r>
          </a:p>
          <a:p>
            <a:pPr lvl="1"/>
            <a:r>
              <a:rPr lang="cs-CZ" sz="1800" dirty="0"/>
              <a:t>dělení funkční</a:t>
            </a:r>
          </a:p>
          <a:p>
            <a:pPr lvl="2"/>
            <a:r>
              <a:rPr lang="cs-CZ" sz="1600" dirty="0" err="1"/>
              <a:t>eufunkční</a:t>
            </a:r>
            <a:endParaRPr lang="cs-CZ" sz="1600" dirty="0"/>
          </a:p>
          <a:p>
            <a:pPr lvl="2"/>
            <a:r>
              <a:rPr lang="cs-CZ" sz="1600" dirty="0"/>
              <a:t>hypofunkční</a:t>
            </a:r>
          </a:p>
          <a:p>
            <a:pPr lvl="2"/>
            <a:r>
              <a:rPr lang="cs-CZ" sz="1600" dirty="0"/>
              <a:t>hyperfunkční</a:t>
            </a:r>
          </a:p>
          <a:p>
            <a:pPr lvl="2"/>
            <a:endParaRPr lang="cs-CZ" sz="1600" dirty="0"/>
          </a:p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b="1" dirty="0"/>
          </a:p>
          <a:p>
            <a:pPr lvl="1"/>
            <a:r>
              <a:rPr lang="cs-CZ" sz="1800" dirty="0"/>
              <a:t>akutní </a:t>
            </a:r>
            <a:r>
              <a:rPr lang="cs-CZ" sz="1800" dirty="0" err="1"/>
              <a:t>tyreoiditida</a:t>
            </a:r>
            <a:endParaRPr lang="cs-CZ" sz="1800" dirty="0"/>
          </a:p>
          <a:p>
            <a:pPr lvl="1"/>
            <a:r>
              <a:rPr lang="cs-CZ" sz="1800" dirty="0"/>
              <a:t>subakutní </a:t>
            </a:r>
            <a:r>
              <a:rPr lang="cs-CZ" sz="1800" dirty="0" err="1"/>
              <a:t>tyreoiditida</a:t>
            </a:r>
            <a:endParaRPr lang="cs-CZ" sz="1800" dirty="0"/>
          </a:p>
          <a:p>
            <a:pPr lvl="1"/>
            <a:r>
              <a:rPr lang="cs-CZ" sz="1800" dirty="0"/>
              <a:t>chronická </a:t>
            </a:r>
            <a:r>
              <a:rPr lang="cs-CZ" sz="1800" dirty="0" err="1"/>
              <a:t>tyreoiditida</a:t>
            </a:r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F73B34-541E-3340-8565-EDA71BEC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688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A17C3-373B-4BB3-BB8C-E37590B8D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188640"/>
            <a:ext cx="604867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6A44D-11E9-4B13-948A-1CCA062A7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496944" cy="5328591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b="1" dirty="0"/>
          </a:p>
          <a:p>
            <a:pPr lvl="1"/>
            <a:r>
              <a:rPr lang="cs-CZ" sz="1600" b="1" dirty="0"/>
              <a:t>akutní </a:t>
            </a:r>
            <a:r>
              <a:rPr lang="cs-CZ" sz="1600" b="1" dirty="0" err="1"/>
              <a:t>tyreoiditida</a:t>
            </a:r>
            <a:r>
              <a:rPr lang="cs-CZ" sz="1600" b="1" dirty="0"/>
              <a:t> (</a:t>
            </a:r>
            <a:r>
              <a:rPr lang="cs-CZ" sz="1600" b="1" dirty="0" err="1"/>
              <a:t>supurativní</a:t>
            </a:r>
            <a:r>
              <a:rPr lang="cs-CZ" sz="1600" b="1" dirty="0"/>
              <a:t> </a:t>
            </a:r>
            <a:r>
              <a:rPr lang="cs-CZ" sz="1600" b="1" dirty="0" err="1"/>
              <a:t>tyreoiditida</a:t>
            </a:r>
            <a:r>
              <a:rPr lang="cs-CZ" sz="1600" b="1" dirty="0"/>
              <a:t>)</a:t>
            </a:r>
          </a:p>
          <a:p>
            <a:pPr lvl="2"/>
            <a:r>
              <a:rPr lang="cs-CZ" sz="1400" dirty="0"/>
              <a:t>etiologie</a:t>
            </a:r>
          </a:p>
          <a:p>
            <a:pPr lvl="3"/>
            <a:r>
              <a:rPr lang="cs-CZ" sz="1400" dirty="0"/>
              <a:t>bakteriální</a:t>
            </a:r>
          </a:p>
          <a:p>
            <a:pPr lvl="2"/>
            <a:r>
              <a:rPr lang="cs-CZ" sz="1400" dirty="0"/>
              <a:t>klinický obraz</a:t>
            </a:r>
          </a:p>
          <a:p>
            <a:pPr lvl="3"/>
            <a:r>
              <a:rPr lang="cs-CZ" sz="1400" dirty="0"/>
              <a:t>lokální nález</a:t>
            </a:r>
          </a:p>
          <a:p>
            <a:pPr lvl="4"/>
            <a:r>
              <a:rPr lang="cs-CZ" sz="1200" dirty="0"/>
              <a:t>zarudnutí nad štítnou žlázou</a:t>
            </a:r>
          </a:p>
          <a:p>
            <a:pPr lvl="4"/>
            <a:r>
              <a:rPr lang="cs-CZ" sz="1200" dirty="0"/>
              <a:t>palpační bolestivost</a:t>
            </a:r>
          </a:p>
          <a:p>
            <a:pPr lvl="3"/>
            <a:r>
              <a:rPr lang="cs-CZ" sz="1400" dirty="0"/>
              <a:t>celkové příznaky</a:t>
            </a:r>
          </a:p>
          <a:p>
            <a:pPr lvl="4"/>
            <a:r>
              <a:rPr lang="cs-CZ" sz="1200" dirty="0"/>
              <a:t>horečka</a:t>
            </a:r>
          </a:p>
          <a:p>
            <a:pPr lvl="2"/>
            <a:r>
              <a:rPr lang="cs-CZ" sz="1400" dirty="0"/>
              <a:t>diagnostika</a:t>
            </a:r>
          </a:p>
          <a:p>
            <a:pPr lvl="3"/>
            <a:r>
              <a:rPr lang="cs-CZ" sz="1400" dirty="0"/>
              <a:t>laboratorní:</a:t>
            </a:r>
          </a:p>
          <a:p>
            <a:pPr lvl="4"/>
            <a:r>
              <a:rPr lang="cs-CZ" sz="1400" dirty="0"/>
              <a:t> </a:t>
            </a:r>
            <a:r>
              <a:rPr lang="cs-CZ" sz="1200" dirty="0"/>
              <a:t>zvýšená sedimentace, leukocytóza a vysoké CRP</a:t>
            </a:r>
          </a:p>
          <a:p>
            <a:pPr lvl="3"/>
            <a:r>
              <a:rPr lang="cs-CZ" sz="1400" dirty="0"/>
              <a:t>zobrazovací metody</a:t>
            </a:r>
          </a:p>
          <a:p>
            <a:pPr lvl="4"/>
            <a:r>
              <a:rPr lang="cs-CZ" sz="1200" dirty="0"/>
              <a:t>USG , event. aspirační biopsie tenkou jehlou (FNAB)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400" dirty="0"/>
              <a:t>ATB terapie, antiflogistika</a:t>
            </a:r>
          </a:p>
          <a:p>
            <a:pPr lvl="3"/>
            <a:r>
              <a:rPr lang="cs-CZ" sz="1400" dirty="0"/>
              <a:t>hnisavá komplikace - incize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E746A7-6C5C-E04A-B179-D16A08441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86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EEA36-7A79-46CC-B3E6-CCDC5462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86B9FD-7557-4854-A5F9-90D0F2BA9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496944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dirty="0"/>
          </a:p>
          <a:p>
            <a:pPr lvl="1"/>
            <a:r>
              <a:rPr lang="cs-CZ" sz="1600" b="1" dirty="0"/>
              <a:t>subakutní </a:t>
            </a:r>
            <a:r>
              <a:rPr lang="cs-CZ" sz="1600" b="1" dirty="0" err="1"/>
              <a:t>tyreoiditida</a:t>
            </a:r>
            <a:r>
              <a:rPr lang="cs-CZ" sz="1600" b="1" dirty="0"/>
              <a:t> (De </a:t>
            </a:r>
            <a:r>
              <a:rPr lang="cs-CZ" sz="1600" b="1" dirty="0" err="1"/>
              <a:t>Quervainova</a:t>
            </a:r>
            <a:r>
              <a:rPr lang="cs-CZ" sz="1600" b="1" dirty="0"/>
              <a:t>, </a:t>
            </a:r>
            <a:r>
              <a:rPr lang="cs-CZ" sz="1600" b="1" dirty="0" err="1"/>
              <a:t>granulomatózní</a:t>
            </a:r>
            <a:r>
              <a:rPr lang="cs-CZ" sz="1600" b="1" dirty="0"/>
              <a:t>, </a:t>
            </a:r>
            <a:r>
              <a:rPr lang="cs-CZ" sz="1600" b="1" dirty="0" err="1"/>
              <a:t>obrovskobuněčná</a:t>
            </a:r>
            <a:r>
              <a:rPr lang="cs-CZ" sz="1600" b="1" dirty="0"/>
              <a:t> </a:t>
            </a:r>
            <a:r>
              <a:rPr lang="cs-CZ" sz="1600" b="1" dirty="0" err="1"/>
              <a:t>tyreoiditida</a:t>
            </a:r>
            <a:r>
              <a:rPr lang="cs-CZ" sz="1600" b="1" dirty="0"/>
              <a:t>)</a:t>
            </a:r>
          </a:p>
          <a:p>
            <a:pPr lvl="2"/>
            <a:r>
              <a:rPr lang="cs-CZ" sz="1400" dirty="0"/>
              <a:t>etiologie</a:t>
            </a:r>
          </a:p>
          <a:p>
            <a:pPr lvl="3"/>
            <a:r>
              <a:rPr lang="cs-CZ" sz="1400" dirty="0"/>
              <a:t>virová </a:t>
            </a:r>
          </a:p>
          <a:p>
            <a:pPr lvl="3"/>
            <a:r>
              <a:rPr lang="cs-CZ" sz="1400" dirty="0"/>
              <a:t>vznik krátce po virové infekci horních cest dýchacích</a:t>
            </a:r>
          </a:p>
          <a:p>
            <a:pPr lvl="3"/>
            <a:r>
              <a:rPr lang="cs-CZ" sz="1400" dirty="0"/>
              <a:t>častý zánět štítné žlázy - více u žen</a:t>
            </a:r>
          </a:p>
          <a:p>
            <a:pPr lvl="2"/>
            <a:r>
              <a:rPr lang="cs-CZ" sz="1400" dirty="0"/>
              <a:t>klinický obraz:</a:t>
            </a:r>
          </a:p>
          <a:p>
            <a:pPr lvl="3"/>
            <a:r>
              <a:rPr lang="cs-CZ" sz="1400" dirty="0"/>
              <a:t>bolestivé zduření; celkové příznaky (únava, </a:t>
            </a:r>
            <a:r>
              <a:rPr lang="cs-CZ" sz="1400" dirty="0" err="1"/>
              <a:t>subfebrilie</a:t>
            </a:r>
            <a:r>
              <a:rPr lang="cs-CZ" sz="1400" dirty="0"/>
              <a:t>)</a:t>
            </a:r>
          </a:p>
          <a:p>
            <a:pPr lvl="3"/>
            <a:r>
              <a:rPr lang="cs-CZ" sz="1400" dirty="0"/>
              <a:t>příznaky tranzitorní destrukční hypertyreózy </a:t>
            </a:r>
          </a:p>
          <a:p>
            <a:pPr lvl="4"/>
            <a:r>
              <a:rPr lang="cs-CZ" sz="1400" dirty="0"/>
              <a:t>palpitace, pocení, nervozita</a:t>
            </a:r>
          </a:p>
          <a:p>
            <a:pPr lvl="2"/>
            <a:r>
              <a:rPr lang="cs-CZ" sz="1400" dirty="0"/>
              <a:t>diagnostika </a:t>
            </a:r>
          </a:p>
          <a:p>
            <a:pPr lvl="3"/>
            <a:r>
              <a:rPr lang="cs-CZ" sz="1400" dirty="0"/>
              <a:t>laboratorní</a:t>
            </a:r>
          </a:p>
          <a:p>
            <a:pPr lvl="4"/>
            <a:r>
              <a:rPr lang="cs-CZ" sz="1400" dirty="0"/>
              <a:t>zvýšená sedimentace,  mírně zvýšené CRP</a:t>
            </a:r>
          </a:p>
          <a:p>
            <a:pPr lvl="3"/>
            <a:r>
              <a:rPr lang="cs-CZ" sz="1400" dirty="0"/>
              <a:t>zobrazovací metody </a:t>
            </a:r>
          </a:p>
          <a:p>
            <a:pPr lvl="4"/>
            <a:r>
              <a:rPr lang="cs-CZ" sz="1400" dirty="0"/>
              <a:t>UZ, FNAB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400" dirty="0"/>
              <a:t>antiflogistika, kortikosteroidy, ev. hormony štítné žlázy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7564CA-E72D-454F-8ED7-F7E195A2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46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E861F-902F-405B-97C6-1EB28BC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531208-3F79-4938-A96B-6B98945C6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785395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dirty="0"/>
          </a:p>
          <a:p>
            <a:pPr lvl="1"/>
            <a:r>
              <a:rPr lang="cs-CZ" sz="1600" b="1" dirty="0"/>
              <a:t>chronická </a:t>
            </a:r>
            <a:r>
              <a:rPr lang="cs-CZ" sz="1600" b="1" dirty="0" err="1"/>
              <a:t>tyreoiditida</a:t>
            </a:r>
            <a:r>
              <a:rPr lang="cs-CZ" sz="1600" b="1" dirty="0"/>
              <a:t> (chronická autoimunitní </a:t>
            </a:r>
            <a:r>
              <a:rPr lang="cs-CZ" sz="1600" b="1" dirty="0" err="1"/>
              <a:t>tyreoiditida</a:t>
            </a:r>
            <a:r>
              <a:rPr lang="cs-CZ" sz="1600" b="1" dirty="0"/>
              <a:t> </a:t>
            </a:r>
            <a:r>
              <a:rPr lang="cs-CZ" sz="1600" b="1" dirty="0" err="1"/>
              <a:t>Hashimoto</a:t>
            </a:r>
            <a:r>
              <a:rPr lang="cs-CZ" sz="1600" b="1" dirty="0"/>
              <a:t>) </a:t>
            </a:r>
          </a:p>
          <a:p>
            <a:pPr lvl="2"/>
            <a:r>
              <a:rPr lang="cs-CZ" sz="1400" dirty="0"/>
              <a:t>nejčastější příčina hypotyreózy </a:t>
            </a:r>
          </a:p>
          <a:p>
            <a:pPr lvl="2"/>
            <a:r>
              <a:rPr lang="cs-CZ" sz="1400" dirty="0"/>
              <a:t>klinický obraz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dlouhou dobu zcela asymptomaticky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hypotyreóza 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difúzní struma (většinou nebolestivá), v dalším průběhu </a:t>
            </a:r>
            <a:r>
              <a:rPr lang="cs-CZ" sz="1400" dirty="0" err="1"/>
              <a:t>atrofizace</a:t>
            </a:r>
            <a:r>
              <a:rPr lang="cs-CZ" sz="1400" dirty="0"/>
              <a:t> žlázy </a:t>
            </a:r>
          </a:p>
          <a:p>
            <a:pPr lvl="2"/>
            <a:r>
              <a:rPr lang="cs-CZ" sz="1400" dirty="0"/>
              <a:t>diagnostika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průkaz protilátek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sono</a:t>
            </a:r>
          </a:p>
          <a:p>
            <a:pPr lvl="2"/>
            <a:r>
              <a:rPr lang="cs-CZ" sz="1400" dirty="0"/>
              <a:t>léčba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substituční léčba </a:t>
            </a:r>
            <a:r>
              <a:rPr lang="cs-CZ" sz="1400" dirty="0" err="1"/>
              <a:t>tyroideálními</a:t>
            </a:r>
            <a:r>
              <a:rPr lang="cs-CZ" sz="1400" dirty="0"/>
              <a:t> hormony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F32C72-3FE9-544C-8D71-67D23276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8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3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1600200"/>
            <a:ext cx="3812232" cy="4997152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</a:t>
            </a:r>
            <a:r>
              <a:rPr lang="cs-CZ" sz="1200" b="1" dirty="0">
                <a:solidFill>
                  <a:srgbClr val="FF0000"/>
                </a:solidFill>
              </a:rPr>
              <a:t>. Nádory  štítné žlázy	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klasifikace tumorů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principy chirurgické léčby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9. Anatomie a vyšetření slinných žláz			</a:t>
            </a:r>
            <a:endParaRPr lang="cs-CZ" sz="1200" b="1" i="1" dirty="0"/>
          </a:p>
          <a:p>
            <a:pPr lvl="1"/>
            <a:r>
              <a:rPr lang="cs-CZ" sz="1200" dirty="0"/>
              <a:t>chirurgická anatomie slinných žláz a lícního nervu</a:t>
            </a:r>
            <a:endParaRPr lang="cs-CZ" sz="1200" b="1" i="1" dirty="0"/>
          </a:p>
          <a:p>
            <a:pPr lvl="1"/>
            <a:r>
              <a:rPr lang="cs-CZ" sz="1200" dirty="0"/>
              <a:t>diagnostika onemocnění slinných žláz (klinické vyšetření, zobrazovací metody)</a:t>
            </a:r>
            <a:endParaRPr lang="cs-CZ" sz="1200" b="1" i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997152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3875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7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8CBA1-D898-4143-B61D-3AC0E9A4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448" y="332656"/>
            <a:ext cx="5602458" cy="702469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059AE3-C411-4616-A0F4-0250168B8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8363272" cy="551723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Klasifikace tumorů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Benigní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adenomy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Folikulární adenom </a:t>
            </a:r>
          </a:p>
          <a:p>
            <a:pPr lvl="3"/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Onkocytární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adenom (nádor z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Hurtleho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buněk)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Maligní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folikulárních buněk </a:t>
            </a:r>
          </a:p>
          <a:p>
            <a:pPr lvl="3"/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diferencované</a:t>
            </a:r>
          </a:p>
          <a:p>
            <a:pPr lvl="4"/>
            <a:r>
              <a:rPr lang="cs-CZ" sz="1200" dirty="0">
                <a:solidFill>
                  <a:srgbClr val="C00000"/>
                </a:solidFill>
              </a:rPr>
              <a:t>Papilární karcinom (70-80%)</a:t>
            </a:r>
          </a:p>
          <a:p>
            <a:pPr lvl="4"/>
            <a:r>
              <a:rPr lang="cs-CZ" sz="1200" dirty="0">
                <a:solidFill>
                  <a:srgbClr val="C00000"/>
                </a:solidFill>
              </a:rPr>
              <a:t>Folikulární karcinom (10-20%)</a:t>
            </a:r>
          </a:p>
          <a:p>
            <a:pPr lvl="3"/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nediferencované</a:t>
            </a:r>
          </a:p>
          <a:p>
            <a:pPr lvl="4"/>
            <a:r>
              <a:rPr lang="cs-CZ" sz="1200" dirty="0">
                <a:solidFill>
                  <a:srgbClr val="C00000"/>
                </a:solidFill>
              </a:rPr>
              <a:t>Anaplastický karcinom (1%)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parafolikulárních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buněk (C buňky)</a:t>
            </a:r>
          </a:p>
          <a:p>
            <a:pPr lvl="3"/>
            <a:r>
              <a:rPr lang="cs-CZ" sz="1200" dirty="0">
                <a:solidFill>
                  <a:srgbClr val="C00000"/>
                </a:solidFill>
              </a:rPr>
              <a:t>Medulární karcinom (5%)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neepitelové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Lymfom, sarkomy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ostatní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metastázy</a:t>
            </a:r>
          </a:p>
          <a:p>
            <a:pPr lvl="3"/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Grawitzův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tumor ledviny, melanom</a:t>
            </a:r>
          </a:p>
          <a:p>
            <a:pPr lvl="1"/>
            <a:endParaRPr lang="cs-CZ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D0270E-2CCA-CF48-B72B-56B5BB65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08FCB5-3F30-F546-9D71-5C4BF0539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2" y="2437762"/>
            <a:ext cx="3528984" cy="40174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9007E5D-5ECD-114E-9F12-EA0B8B93C953}"/>
              </a:ext>
            </a:extLst>
          </p:cNvPr>
          <p:cNvSpPr txBox="1"/>
          <p:nvPr/>
        </p:nvSpPr>
        <p:spPr>
          <a:xfrm>
            <a:off x="5004048" y="6518128"/>
            <a:ext cx="3989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J.Astl</a:t>
            </a:r>
            <a:r>
              <a:rPr lang="cs-CZ" sz="1200" i="1" dirty="0"/>
              <a:t>, chirurgická léčba nemocí štítné žlázy, 2013</a:t>
            </a:r>
          </a:p>
        </p:txBody>
      </p:sp>
    </p:spTree>
    <p:extLst>
      <p:ext uri="{BB962C8B-B14F-4D97-AF65-F5344CB8AC3E}">
        <p14:creationId xmlns:p14="http://schemas.microsoft.com/office/powerpoint/2010/main" val="354664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8A558-52EC-483E-92AC-67D58B1F3C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59832" y="243513"/>
            <a:ext cx="5549705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300B49-3289-41EF-B25A-D391A25BB41C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1340768"/>
            <a:ext cx="4762872" cy="5328591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Adenom štítné žlázy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nejčastější benigní nádor štítné žlázy 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Výskyt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solitárně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mnohočetně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převážně ženy ve věku nad 50 let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toxický adenom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známky tyreotoxikózy  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Léčba</a:t>
            </a:r>
          </a:p>
          <a:p>
            <a:pPr lvl="2">
              <a:lnSpc>
                <a:spcPct val="104000"/>
              </a:lnSpc>
            </a:pPr>
            <a:r>
              <a:rPr lang="cs-CZ" sz="1600" dirty="0"/>
              <a:t>Konzervativní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substitučně-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supresní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terapie</a:t>
            </a:r>
          </a:p>
          <a:p>
            <a:pPr lvl="2">
              <a:lnSpc>
                <a:spcPct val="104000"/>
              </a:lnSpc>
            </a:pPr>
            <a:r>
              <a:rPr lang="cs-CZ" sz="1600" dirty="0"/>
              <a:t>Chirurgická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HTE, TTE</a:t>
            </a:r>
          </a:p>
          <a:p>
            <a:pPr lvl="1">
              <a:lnSpc>
                <a:spcPct val="104000"/>
              </a:lnSpc>
            </a:pPr>
            <a:endParaRPr lang="cs-CZ" sz="1500" b="1" dirty="0"/>
          </a:p>
          <a:p>
            <a:pPr lvl="1">
              <a:lnSpc>
                <a:spcPct val="104000"/>
              </a:lnSpc>
            </a:pPr>
            <a:endParaRPr lang="cs-CZ" sz="15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DA47A5-C746-4A73-B653-F16E73D27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89" t="20920" r="38753" b="39138"/>
          <a:stretch/>
        </p:blipFill>
        <p:spPr>
          <a:xfrm>
            <a:off x="5220072" y="2487865"/>
            <a:ext cx="3474638" cy="2521633"/>
          </a:xfrm>
          <a:prstGeom prst="rect">
            <a:avLst/>
          </a:prstGeom>
          <a:noFill/>
        </p:spPr>
      </p:pic>
      <p:sp>
        <p:nvSpPr>
          <p:cNvPr id="5" name="Šipka: dolů 4">
            <a:extLst>
              <a:ext uri="{FF2B5EF4-FFF2-40B4-BE49-F238E27FC236}">
                <a16:creationId xmlns:a16="http://schemas.microsoft.com/office/drawing/2014/main" id="{F3F01297-3B06-4683-9585-BEC8CC402C6D}"/>
              </a:ext>
            </a:extLst>
          </p:cNvPr>
          <p:cNvSpPr/>
          <p:nvPr/>
        </p:nvSpPr>
        <p:spPr>
          <a:xfrm>
            <a:off x="5961185" y="2249951"/>
            <a:ext cx="232117" cy="917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526278F-78E2-4FD2-B3CB-74B48266EC5F}"/>
              </a:ext>
            </a:extLst>
          </p:cNvPr>
          <p:cNvSpPr/>
          <p:nvPr/>
        </p:nvSpPr>
        <p:spPr>
          <a:xfrm>
            <a:off x="6122080" y="4984180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B54922-2936-FC41-83D9-53F641AD2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6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508" y="33446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7. Štítná žláza		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klinická anatomie štítné žlázy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funkce štítné žlázy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diagnostika tumorů štítné žlázy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9. Anatomie a vyšetření slinných žláz			</a:t>
            </a:r>
            <a:endParaRPr lang="cs-CZ" sz="1200" b="1" i="1" dirty="0"/>
          </a:p>
          <a:p>
            <a:pPr lvl="1"/>
            <a:r>
              <a:rPr lang="cs-CZ" sz="1200" dirty="0"/>
              <a:t>chirurgická anatomie slinných žláz a lícního nervu</a:t>
            </a:r>
            <a:endParaRPr lang="cs-CZ" sz="1200" b="1" i="1" dirty="0"/>
          </a:p>
          <a:p>
            <a:pPr lvl="1"/>
            <a:r>
              <a:rPr lang="cs-CZ" sz="1200" dirty="0"/>
              <a:t>diagnostika onemocnění slinných žláz (klinické vyšetření, zobrazovací metody)</a:t>
            </a:r>
            <a:endParaRPr lang="cs-CZ" sz="1200" b="1" i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958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CBF4A-ED93-4C42-93FF-C4EC11CB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88640"/>
            <a:ext cx="619268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8ABFE3-5378-4779-9DA5-ACDE37AC2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196752"/>
            <a:ext cx="8496944" cy="5544616"/>
          </a:xfrm>
        </p:spPr>
        <p:txBody>
          <a:bodyPr/>
          <a:lstStyle/>
          <a:p>
            <a:r>
              <a:rPr lang="cs-CZ" sz="1800" dirty="0">
                <a:solidFill>
                  <a:srgbClr val="C00000"/>
                </a:solidFill>
              </a:rPr>
              <a:t>Diferencované karcinomy štítné žlázy</a:t>
            </a:r>
            <a:endParaRPr lang="cs-CZ" sz="1650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Papilární karcinom</a:t>
            </a:r>
          </a:p>
          <a:p>
            <a:pPr lvl="2"/>
            <a:r>
              <a:rPr lang="cs-CZ" sz="1200" dirty="0"/>
              <a:t>pomalý růst, ale tendence k lokálním recidivám</a:t>
            </a:r>
          </a:p>
          <a:p>
            <a:pPr lvl="2"/>
            <a:r>
              <a:rPr lang="cs-CZ" sz="1200" dirty="0"/>
              <a:t>často multifokální</a:t>
            </a:r>
          </a:p>
          <a:p>
            <a:pPr lvl="2"/>
            <a:r>
              <a:rPr lang="cs-CZ" sz="1200" dirty="0"/>
              <a:t>metastazují </a:t>
            </a:r>
            <a:r>
              <a:rPr lang="cs-CZ" sz="1200" dirty="0" err="1"/>
              <a:t>lymfogenně</a:t>
            </a:r>
            <a:r>
              <a:rPr lang="cs-CZ" sz="1200" dirty="0"/>
              <a:t> (krční uzliny)</a:t>
            </a:r>
          </a:p>
          <a:p>
            <a:pPr lvl="1"/>
            <a:r>
              <a:rPr lang="cs-CZ" sz="1600" b="1" dirty="0"/>
              <a:t>Folikulární karcinom</a:t>
            </a:r>
          </a:p>
          <a:p>
            <a:pPr lvl="2"/>
            <a:r>
              <a:rPr lang="cs-CZ" sz="1100" dirty="0"/>
              <a:t>metastazují hematogenně (kosti, plíce)</a:t>
            </a:r>
          </a:p>
          <a:p>
            <a:pPr lvl="1"/>
            <a:r>
              <a:rPr lang="cs-CZ" sz="1600" dirty="0"/>
              <a:t>Klinický obraz: </a:t>
            </a:r>
          </a:p>
          <a:p>
            <a:pPr lvl="2"/>
            <a:r>
              <a:rPr lang="cs-CZ" sz="1100" dirty="0"/>
              <a:t>solitární rostoucí uzel tuhé konzistence </a:t>
            </a:r>
          </a:p>
          <a:p>
            <a:pPr lvl="2"/>
            <a:r>
              <a:rPr lang="cs-CZ" sz="1100" dirty="0"/>
              <a:t>v pokročilém stadiu metastázy</a:t>
            </a:r>
          </a:p>
          <a:p>
            <a:pPr lvl="2"/>
            <a:r>
              <a:rPr lang="cs-CZ" sz="1100" dirty="0"/>
              <a:t>Funkce štítnice nebývá změněna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200" dirty="0"/>
              <a:t>Chirurgie (totální </a:t>
            </a:r>
            <a:r>
              <a:rPr lang="cs-CZ" sz="1200" dirty="0" err="1"/>
              <a:t>thyreoidektomie</a:t>
            </a:r>
            <a:r>
              <a:rPr lang="cs-CZ" sz="1200" dirty="0"/>
              <a:t> event. s blokové krční disekcí)  + </a:t>
            </a:r>
            <a:r>
              <a:rPr lang="cs-CZ" sz="1200" dirty="0" err="1"/>
              <a:t>radiojod</a:t>
            </a:r>
            <a:r>
              <a:rPr lang="cs-CZ" sz="1200" dirty="0"/>
              <a:t> (event. zevní RT)</a:t>
            </a:r>
          </a:p>
          <a:p>
            <a:pPr lvl="2"/>
            <a:r>
              <a:rPr lang="cs-CZ" sz="1200" dirty="0"/>
              <a:t>substitučně-</a:t>
            </a:r>
            <a:r>
              <a:rPr lang="cs-CZ" sz="1200" dirty="0" err="1"/>
              <a:t>supresní</a:t>
            </a:r>
            <a:r>
              <a:rPr lang="cs-CZ" sz="1200" dirty="0"/>
              <a:t> terapie</a:t>
            </a:r>
          </a:p>
          <a:p>
            <a:pPr lvl="1"/>
            <a:r>
              <a:rPr lang="cs-CZ" sz="1600" dirty="0"/>
              <a:t>Dispenzarizace </a:t>
            </a:r>
          </a:p>
          <a:p>
            <a:pPr lvl="2"/>
            <a:r>
              <a:rPr lang="cs-CZ" sz="1200" dirty="0">
                <a:solidFill>
                  <a:srgbClr val="C00000"/>
                </a:solidFill>
              </a:rPr>
              <a:t>sledování </a:t>
            </a:r>
            <a:r>
              <a:rPr lang="cs-CZ" sz="1200" dirty="0" err="1">
                <a:solidFill>
                  <a:srgbClr val="C00000"/>
                </a:solidFill>
              </a:rPr>
              <a:t>thyreoglobulinu</a:t>
            </a:r>
            <a:r>
              <a:rPr lang="cs-CZ" sz="1200" dirty="0">
                <a:solidFill>
                  <a:srgbClr val="C00000"/>
                </a:solidFill>
              </a:rPr>
              <a:t> v krvi, UZ krku, scintigrafie</a:t>
            </a:r>
          </a:p>
          <a:p>
            <a:pPr lvl="1"/>
            <a:r>
              <a:rPr lang="cs-CZ" sz="1600" dirty="0"/>
              <a:t>Prognóza </a:t>
            </a:r>
          </a:p>
          <a:p>
            <a:pPr lvl="2"/>
            <a:r>
              <a:rPr lang="cs-CZ" sz="1200" dirty="0"/>
              <a:t>při časném záchytu velmi dobrá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1A7F8C-EC57-804D-98D0-F3E492F3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466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14B2B-29CE-471B-A94A-1DB6217B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170F0D-6F4E-4899-A078-8BCF57BE3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412776"/>
            <a:ext cx="8496944" cy="511256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sz="2000" dirty="0">
                <a:solidFill>
                  <a:srgbClr val="C00000"/>
                </a:solidFill>
              </a:rPr>
              <a:t>Medulární karcinom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z </a:t>
            </a:r>
            <a:r>
              <a:rPr lang="cs-CZ" sz="1600" dirty="0" err="1"/>
              <a:t>parafolikulárních</a:t>
            </a:r>
            <a:r>
              <a:rPr lang="cs-CZ" sz="1600" dirty="0"/>
              <a:t> C-buněk štítnice (produkujících kalcitonin)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3 klinické formy:</a:t>
            </a:r>
          </a:p>
          <a:p>
            <a:pPr lvl="2">
              <a:spcAft>
                <a:spcPts val="0"/>
              </a:spcAft>
            </a:pPr>
            <a:r>
              <a:rPr lang="cs-CZ" sz="1400" b="1" dirty="0"/>
              <a:t>sporadický </a:t>
            </a:r>
          </a:p>
          <a:p>
            <a:pPr lvl="3">
              <a:spcAft>
                <a:spcPts val="0"/>
              </a:spcAft>
            </a:pPr>
            <a:r>
              <a:rPr lang="cs-CZ" sz="1200" dirty="0"/>
              <a:t>70–80 % medulárních ca, nejagresivnější</a:t>
            </a:r>
          </a:p>
          <a:p>
            <a:pPr lvl="2">
              <a:spcAft>
                <a:spcPts val="0"/>
              </a:spcAft>
            </a:pPr>
            <a:r>
              <a:rPr lang="cs-CZ" sz="1400" b="1" dirty="0"/>
              <a:t>familiární </a:t>
            </a:r>
          </a:p>
          <a:p>
            <a:pPr lvl="3">
              <a:spcAft>
                <a:spcPts val="0"/>
              </a:spcAft>
            </a:pPr>
            <a:r>
              <a:rPr lang="cs-CZ" sz="1200" dirty="0"/>
              <a:t>AD dědičný</a:t>
            </a:r>
          </a:p>
          <a:p>
            <a:pPr lvl="2">
              <a:spcAft>
                <a:spcPts val="0"/>
              </a:spcAft>
            </a:pPr>
            <a:r>
              <a:rPr lang="cs-CZ" sz="1400" b="1" dirty="0"/>
              <a:t>syndromy MEN 2A a MEN 2B </a:t>
            </a:r>
          </a:p>
          <a:p>
            <a:pPr lvl="3">
              <a:spcAft>
                <a:spcPts val="0"/>
              </a:spcAft>
            </a:pPr>
            <a:r>
              <a:rPr lang="cs-CZ" sz="1200" dirty="0"/>
              <a:t>spolu s </a:t>
            </a:r>
            <a:r>
              <a:rPr lang="cs-CZ" sz="1200" dirty="0" err="1"/>
              <a:t>feochromocytomem</a:t>
            </a:r>
            <a:r>
              <a:rPr lang="cs-CZ" sz="1200" dirty="0"/>
              <a:t>, neurofibromy, adenomy příštítných tělísek,..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Klinický obraz</a:t>
            </a:r>
          </a:p>
          <a:p>
            <a:pPr lvl="2">
              <a:spcAft>
                <a:spcPts val="0"/>
              </a:spcAft>
            </a:pPr>
            <a:r>
              <a:rPr lang="cs-CZ" sz="1100" dirty="0"/>
              <a:t>je agresivnější než diferencovaný karcinom- v době diagnózy meta u více než 50 % případů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Terapie</a:t>
            </a:r>
          </a:p>
          <a:p>
            <a:pPr lvl="2">
              <a:spcAft>
                <a:spcPts val="0"/>
              </a:spcAft>
            </a:pPr>
            <a:r>
              <a:rPr lang="cs-CZ" sz="1400" dirty="0"/>
              <a:t>totální </a:t>
            </a:r>
            <a:r>
              <a:rPr lang="cs-CZ" sz="1400" dirty="0" err="1"/>
              <a:t>tyreoidektomie</a:t>
            </a:r>
            <a:r>
              <a:rPr lang="cs-CZ" sz="1400" dirty="0"/>
              <a:t>, zevní ozáření (C buňky neakumulují jód), chemoterapie.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Dispenzarizace</a:t>
            </a:r>
          </a:p>
          <a:p>
            <a:pPr lvl="2">
              <a:spcAft>
                <a:spcPts val="0"/>
              </a:spcAft>
            </a:pPr>
            <a:r>
              <a:rPr lang="cs-CZ" sz="1400" dirty="0">
                <a:solidFill>
                  <a:srgbClr val="C00000"/>
                </a:solidFill>
              </a:rPr>
              <a:t>Kalcitonin</a:t>
            </a:r>
            <a:r>
              <a:rPr lang="cs-CZ" sz="1400" dirty="0"/>
              <a:t>, 50% nádorů produkuje CEA  (</a:t>
            </a:r>
            <a:r>
              <a:rPr lang="cs-CZ" sz="1400" dirty="0" err="1"/>
              <a:t>karcinoembryonální</a:t>
            </a:r>
            <a:r>
              <a:rPr lang="cs-CZ" sz="1400" dirty="0"/>
              <a:t> antigen), UZ krku, scintigrafie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Prognóza </a:t>
            </a:r>
          </a:p>
          <a:p>
            <a:pPr lvl="2">
              <a:spcAft>
                <a:spcPts val="0"/>
              </a:spcAft>
            </a:pPr>
            <a:r>
              <a:rPr lang="cs-CZ" sz="1400" dirty="0"/>
              <a:t>příznivá - 15 let přežívá 75 % pacientů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CE3003-8607-C544-869C-7F70B9B1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765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D407-D590-4080-9457-783BC1BB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C6A99F-6B89-436B-9AC3-2E76C778F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268760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Anaplastický karcinom</a:t>
            </a:r>
          </a:p>
          <a:p>
            <a:pPr lvl="1"/>
            <a:r>
              <a:rPr lang="cs-CZ" sz="1600" dirty="0"/>
              <a:t>Výskyt</a:t>
            </a:r>
          </a:p>
          <a:p>
            <a:pPr lvl="2"/>
            <a:r>
              <a:rPr lang="cs-CZ" sz="1400" dirty="0"/>
              <a:t>vzácný (1–5 % karcinomů štítné žlázy)</a:t>
            </a:r>
          </a:p>
          <a:p>
            <a:pPr lvl="2"/>
            <a:r>
              <a:rPr lang="cs-CZ" sz="1400" dirty="0"/>
              <a:t>osoby nad 60–70 let</a:t>
            </a:r>
          </a:p>
          <a:p>
            <a:pPr lvl="1"/>
            <a:r>
              <a:rPr lang="cs-CZ" sz="1600" dirty="0"/>
              <a:t>Klinický nález</a:t>
            </a:r>
          </a:p>
          <a:p>
            <a:pPr lvl="2"/>
            <a:r>
              <a:rPr lang="cs-CZ" sz="1400" dirty="0"/>
              <a:t>rychlý růst nádorového uzlu, mechanický syndrom 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invaze do okolí (do NLR – paréza hlasivek, jícnu, trachey)</a:t>
            </a:r>
          </a:p>
          <a:p>
            <a:pPr lvl="2"/>
            <a:r>
              <a:rPr lang="cs-CZ" sz="1400" dirty="0"/>
              <a:t>časné vzdálené metastázy (uzliny, plíce, játra, CNS)</a:t>
            </a:r>
          </a:p>
          <a:p>
            <a:pPr lvl="1"/>
            <a:r>
              <a:rPr lang="cs-CZ" sz="1600" dirty="0"/>
              <a:t>Terapie</a:t>
            </a:r>
          </a:p>
          <a:p>
            <a:pPr lvl="2"/>
            <a:r>
              <a:rPr lang="cs-CZ" sz="1400" dirty="0"/>
              <a:t>radikální chirurgický zákrok (totální </a:t>
            </a:r>
            <a:r>
              <a:rPr lang="cs-CZ" sz="1400" dirty="0" err="1"/>
              <a:t>tyreoidektomie</a:t>
            </a:r>
            <a:r>
              <a:rPr lang="cs-CZ" sz="1400" dirty="0"/>
              <a:t>) pokud lze, </a:t>
            </a:r>
            <a:r>
              <a:rPr lang="cs-CZ" sz="1400" b="1" dirty="0"/>
              <a:t>tracheostomie</a:t>
            </a:r>
          </a:p>
          <a:p>
            <a:pPr lvl="2"/>
            <a:r>
              <a:rPr lang="cs-CZ" sz="1400" dirty="0" err="1"/>
              <a:t>paliace</a:t>
            </a:r>
            <a:r>
              <a:rPr lang="cs-CZ" sz="1400" dirty="0"/>
              <a:t> – cytostatika + zevní ozáření</a:t>
            </a:r>
          </a:p>
          <a:p>
            <a:pPr lvl="2"/>
            <a:r>
              <a:rPr lang="cs-CZ" sz="1400" b="1" dirty="0"/>
              <a:t>často pouze symptomatická</a:t>
            </a:r>
          </a:p>
          <a:p>
            <a:pPr lvl="1"/>
            <a:r>
              <a:rPr lang="cs-CZ" sz="1600" dirty="0"/>
              <a:t>Prognóza</a:t>
            </a:r>
          </a:p>
          <a:p>
            <a:pPr lvl="2"/>
            <a:r>
              <a:rPr lang="cs-CZ" sz="1400" dirty="0"/>
              <a:t>nepříznivá, přežití 5 měsíců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F91B64-D6A7-AC4D-9F62-C0DD903B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7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A02AED-6415-4DA3-9D95-6B8FBEDB00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91880" y="285032"/>
            <a:ext cx="516284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57D4B6-E5F9-42F2-A6AF-559BF6587EF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269158" y="1340768"/>
            <a:ext cx="6175050" cy="525658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Principy chirurgické léčby</a:t>
            </a:r>
          </a:p>
          <a:p>
            <a:pPr lvl="1">
              <a:lnSpc>
                <a:spcPct val="104000"/>
              </a:lnSpc>
            </a:pPr>
            <a:r>
              <a:rPr lang="cs-CZ" sz="1800" dirty="0"/>
              <a:t>Rozsah výkonu na štítné žláze</a:t>
            </a:r>
          </a:p>
          <a:p>
            <a:pPr lvl="2">
              <a:lnSpc>
                <a:spcPct val="104000"/>
              </a:lnSpc>
            </a:pPr>
            <a:r>
              <a:rPr lang="cs-CZ" sz="1800" b="1" dirty="0"/>
              <a:t>Totální </a:t>
            </a:r>
            <a:r>
              <a:rPr lang="cs-CZ" sz="1800" b="1" dirty="0" err="1"/>
              <a:t>tyreoidektomie</a:t>
            </a:r>
            <a:endParaRPr lang="cs-CZ" sz="1800" b="1" dirty="0"/>
          </a:p>
          <a:p>
            <a:pPr lvl="3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veškeré tkáně štítné žlázy, tedy obou laloků, istmu, včetně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lobus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pyramidalis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je-li vytvořen</a:t>
            </a:r>
          </a:p>
          <a:p>
            <a:pPr lvl="2">
              <a:lnSpc>
                <a:spcPct val="104000"/>
              </a:lnSpc>
            </a:pPr>
            <a:r>
              <a:rPr lang="cs-CZ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Hemityreoidektomie</a:t>
            </a:r>
            <a:endParaRPr lang="cs-CZ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resekce jednoho laloku štítné žlázy spolu s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isthmem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Lobektomie</a:t>
            </a:r>
          </a:p>
          <a:p>
            <a:pPr lvl="3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resekce jednoho laloku štítnice</a:t>
            </a:r>
          </a:p>
          <a:p>
            <a:pPr lvl="1">
              <a:lnSpc>
                <a:spcPct val="104000"/>
              </a:lnSpc>
            </a:pPr>
            <a:endParaRPr lang="cs-CZ" sz="1100" dirty="0"/>
          </a:p>
          <a:p>
            <a:pPr>
              <a:lnSpc>
                <a:spcPct val="104000"/>
              </a:lnSpc>
            </a:pPr>
            <a:endParaRPr lang="cs-CZ" sz="15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AC73BD8-D771-401B-B764-EA138747A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8936" r="6671" b="1381"/>
          <a:stretch/>
        </p:blipFill>
        <p:spPr bwMode="auto">
          <a:xfrm>
            <a:off x="6618803" y="3182305"/>
            <a:ext cx="2072684" cy="177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728ED97-CDFC-4DBF-B23C-B2BE0129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85" y="1305157"/>
            <a:ext cx="2072684" cy="177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0511F4C-1477-4CEA-8E5A-CF7403287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10848" r="25602" b="14790"/>
          <a:stretch/>
        </p:blipFill>
        <p:spPr bwMode="auto">
          <a:xfrm>
            <a:off x="6600426" y="5059453"/>
            <a:ext cx="2087343" cy="17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4A2CB89-4548-4365-A6F9-5B7A8AAE9597}"/>
              </a:ext>
            </a:extLst>
          </p:cNvPr>
          <p:cNvSpPr/>
          <p:nvPr/>
        </p:nvSpPr>
        <p:spPr>
          <a:xfrm>
            <a:off x="3072034" y="6442469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pl-PL" sz="1200" i="1" dirty="0">
                <a:solidFill>
                  <a:prstClr val="black"/>
                </a:solidFill>
              </a:rPr>
              <a:t>Fotoarchiv KOCHHK FN u sv. Anny a LF MU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E71CDBE-AFF8-2C4E-8C23-77F75337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4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6C017-5625-4D67-8C78-8DF7F1E98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812B39-AE86-4F2E-8691-A2527765C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8229601" cy="5400599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Principy chirurgické léčby u totální </a:t>
            </a:r>
            <a:r>
              <a:rPr lang="cs-CZ" sz="2000" dirty="0" err="1">
                <a:solidFill>
                  <a:srgbClr val="C00000"/>
                </a:solidFill>
              </a:rPr>
              <a:t>thyreoidektomie</a:t>
            </a:r>
            <a:endParaRPr lang="cs-CZ" dirty="0"/>
          </a:p>
          <a:p>
            <a:pPr lvl="1"/>
            <a:r>
              <a:rPr lang="cs-CZ" sz="1600" b="1" dirty="0"/>
              <a:t>úplné odstranění </a:t>
            </a:r>
            <a:r>
              <a:rPr lang="cs-CZ" sz="1600" dirty="0"/>
              <a:t>tkáně štítné žlázy</a:t>
            </a:r>
          </a:p>
          <a:p>
            <a:pPr lvl="1"/>
            <a:r>
              <a:rPr lang="cs-CZ" sz="1600" dirty="0"/>
              <a:t>identifikace, vizualizace a ochrana </a:t>
            </a:r>
            <a:r>
              <a:rPr lang="cs-CZ" sz="1600" b="1" dirty="0" err="1"/>
              <a:t>nervus</a:t>
            </a:r>
            <a:r>
              <a:rPr lang="cs-CZ" sz="1600" b="1" dirty="0"/>
              <a:t> </a:t>
            </a:r>
            <a:r>
              <a:rPr lang="cs-CZ" sz="1600" b="1" dirty="0" err="1"/>
              <a:t>laryngeus</a:t>
            </a:r>
            <a:r>
              <a:rPr lang="cs-CZ" sz="1600" b="1" dirty="0"/>
              <a:t> </a:t>
            </a:r>
            <a:r>
              <a:rPr lang="cs-CZ" sz="1600" b="1" dirty="0" err="1"/>
              <a:t>recurrens</a:t>
            </a:r>
            <a:r>
              <a:rPr lang="cs-CZ" sz="1600" b="1" dirty="0"/>
              <a:t> </a:t>
            </a:r>
            <a:r>
              <a:rPr lang="cs-CZ" sz="1600" dirty="0"/>
              <a:t>(NLR)</a:t>
            </a:r>
          </a:p>
          <a:p>
            <a:pPr lvl="2"/>
            <a:r>
              <a:rPr lang="cs-CZ" sz="1400" dirty="0"/>
              <a:t>využití </a:t>
            </a:r>
            <a:r>
              <a:rPr lang="cs-CZ" sz="1400" dirty="0" err="1"/>
              <a:t>neuromonitoringu</a:t>
            </a:r>
            <a:endParaRPr lang="cs-CZ" sz="1400" dirty="0"/>
          </a:p>
          <a:p>
            <a:pPr lvl="1"/>
            <a:r>
              <a:rPr lang="cs-CZ" sz="1600" dirty="0"/>
              <a:t>dodržení způsobu chirurgické disekce bránící poranění zevní větve </a:t>
            </a:r>
            <a:r>
              <a:rPr lang="cs-CZ" sz="1600" b="1" dirty="0" err="1"/>
              <a:t>nervus</a:t>
            </a:r>
            <a:r>
              <a:rPr lang="cs-CZ" sz="1600" b="1" dirty="0"/>
              <a:t> </a:t>
            </a:r>
            <a:r>
              <a:rPr lang="cs-CZ" sz="1600" b="1" dirty="0" err="1"/>
              <a:t>laryngeus</a:t>
            </a:r>
            <a:r>
              <a:rPr lang="cs-CZ" sz="1600" b="1" dirty="0"/>
              <a:t> superior </a:t>
            </a:r>
            <a:r>
              <a:rPr lang="cs-CZ" sz="1600" dirty="0"/>
              <a:t>(NLS)</a:t>
            </a:r>
          </a:p>
          <a:p>
            <a:pPr lvl="1"/>
            <a:r>
              <a:rPr lang="cs-CZ" sz="1600" dirty="0"/>
              <a:t>nalezení a ochrana </a:t>
            </a:r>
            <a:r>
              <a:rPr lang="cs-CZ" sz="1600" b="1" dirty="0"/>
              <a:t>příštítných tělísek, </a:t>
            </a:r>
            <a:r>
              <a:rPr lang="cs-CZ" sz="1600" dirty="0"/>
              <a:t>včetně jejich cévního zásobení</a:t>
            </a:r>
          </a:p>
          <a:p>
            <a:pPr lvl="1"/>
            <a:endParaRPr lang="cs-CZ" sz="1800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77F7A1-C11C-41D0-8C71-5F7AE1D2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2" t="48387" r="31895" b="16758"/>
          <a:stretch/>
        </p:blipFill>
        <p:spPr>
          <a:xfrm>
            <a:off x="1331640" y="5013176"/>
            <a:ext cx="4564508" cy="151216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F05A59B-E119-4FC5-80D6-F373566BCB63}"/>
              </a:ext>
            </a:extLst>
          </p:cNvPr>
          <p:cNvSpPr/>
          <p:nvPr/>
        </p:nvSpPr>
        <p:spPr>
          <a:xfrm>
            <a:off x="1331640" y="6610964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FB5FDA4-04BA-3643-8256-8B8CD0BD1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A46CD9-2018-2140-AFF3-0A6DF3D2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88326"/>
            <a:ext cx="4568201" cy="93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355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F08C4-286B-4F46-82E7-BAF2D2FEDB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63937" y="332656"/>
            <a:ext cx="517339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A132E-FD9D-4127-AFDE-7F6374DF4104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62244" y="1268760"/>
            <a:ext cx="6009956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lnSpcReduction="10000"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Komplikace hojení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keloidní/ hypertrofické jizvy, fixovaná jizva, </a:t>
            </a:r>
            <a:r>
              <a:rPr lang="cs-CZ" sz="1400" dirty="0" err="1"/>
              <a:t>nekroza</a:t>
            </a:r>
            <a:r>
              <a:rPr lang="cs-CZ" sz="1400" dirty="0"/>
              <a:t> kožního laloku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prevence - pečlivá sutura, masáže okolí jizvy, mastný krém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Pooperační krvácení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0,2–1,0 %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přímý tlak hematomu na larynx a tracheu, pro vyvolání edému laryngu a pro možnost vagové smrti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Léčba: 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operační revize, event. přechodně tracheostomie</a:t>
            </a:r>
          </a:p>
          <a:p>
            <a:pPr lvl="1"/>
            <a:r>
              <a:rPr lang="cs-CZ" sz="1700" b="1" dirty="0"/>
              <a:t>Poškození příštítných tělísek</a:t>
            </a:r>
          </a:p>
          <a:p>
            <a:pPr lvl="2">
              <a:spcAft>
                <a:spcPts val="0"/>
              </a:spcAft>
            </a:pPr>
            <a:r>
              <a:rPr lang="cs-CZ" sz="1400" dirty="0"/>
              <a:t>poškozením cévního zásobení , zhmoždění, odstranění, …</a:t>
            </a:r>
          </a:p>
          <a:p>
            <a:pPr lvl="2"/>
            <a:r>
              <a:rPr lang="cs-CZ" sz="1400" dirty="0" err="1"/>
              <a:t>Hypoparatyreoza</a:t>
            </a:r>
            <a:endParaRPr lang="cs-CZ" sz="1400" dirty="0"/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Přechodná  X trvalá (nad 6 měsíců)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Bezpříznaková X s tetanickými projevy (parestezie – křeče)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Léčba:</a:t>
            </a:r>
          </a:p>
          <a:p>
            <a:pPr lvl="3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Peroperačně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 replantace tělíska do m. SCM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Pooperačně: substituce Ca+ vit. D</a:t>
            </a:r>
          </a:p>
          <a:p>
            <a:pPr lvl="1">
              <a:lnSpc>
                <a:spcPct val="104000"/>
              </a:lnSpc>
            </a:pPr>
            <a:endParaRPr lang="cs-CZ" sz="1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F04F2D-C4C2-4A03-9E98-AB1F056E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28" y="1700808"/>
            <a:ext cx="2150269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607C869-9D20-46A7-8085-637C81C0B0DF}"/>
              </a:ext>
            </a:extLst>
          </p:cNvPr>
          <p:cNvSpPr/>
          <p:nvPr/>
        </p:nvSpPr>
        <p:spPr>
          <a:xfrm>
            <a:off x="6235996" y="3690690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3C1B70-8152-3C4C-B8FB-98DAED71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7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AF6CB-E1CC-404E-A045-011FED3C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188640"/>
            <a:ext cx="604867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D0322-0EA1-4544-AF52-A300218E2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0" y="1196752"/>
            <a:ext cx="5832648" cy="5472608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</a:t>
            </a:r>
          </a:p>
          <a:p>
            <a:pPr lvl="1"/>
            <a:r>
              <a:rPr lang="cs-CZ" sz="1600" b="1" dirty="0"/>
              <a:t>Poranění n. </a:t>
            </a:r>
            <a:r>
              <a:rPr lang="cs-CZ" sz="1600" b="1" dirty="0" err="1"/>
              <a:t>laryngeus</a:t>
            </a:r>
            <a:r>
              <a:rPr lang="cs-CZ" sz="1600" b="1" dirty="0"/>
              <a:t> superior</a:t>
            </a:r>
          </a:p>
          <a:p>
            <a:pPr lvl="2"/>
            <a:r>
              <a:rPr lang="cs-CZ" sz="1400" dirty="0"/>
              <a:t>až u 25 % operovaných</a:t>
            </a:r>
          </a:p>
          <a:p>
            <a:pPr lvl="2"/>
            <a:r>
              <a:rPr lang="cs-CZ" sz="1400" dirty="0"/>
              <a:t>porucha senzitivní inervace </a:t>
            </a:r>
            <a:r>
              <a:rPr lang="cs-CZ" sz="1400" dirty="0" err="1"/>
              <a:t>supraglotis</a:t>
            </a:r>
            <a:r>
              <a:rPr lang="cs-CZ" sz="1400" dirty="0"/>
              <a:t>  </a:t>
            </a:r>
          </a:p>
          <a:p>
            <a:pPr lvl="3"/>
            <a:r>
              <a:rPr lang="cs-CZ" sz="1400" dirty="0"/>
              <a:t>riziko aspirace u oboustranného </a:t>
            </a:r>
            <a:r>
              <a:rPr lang="cs-CZ" sz="1400" dirty="0" err="1"/>
              <a:t>pooškození</a:t>
            </a:r>
            <a:endParaRPr lang="cs-CZ" sz="1400" dirty="0"/>
          </a:p>
          <a:p>
            <a:pPr lvl="2"/>
            <a:r>
              <a:rPr lang="cs-CZ" sz="1400" dirty="0"/>
              <a:t>porucha funkce m. </a:t>
            </a:r>
            <a:r>
              <a:rPr lang="cs-CZ" sz="1400" dirty="0" err="1"/>
              <a:t>cricothyreoideus</a:t>
            </a:r>
            <a:r>
              <a:rPr lang="cs-CZ" sz="1400" dirty="0"/>
              <a:t> </a:t>
            </a:r>
          </a:p>
          <a:p>
            <a:pPr lvl="3"/>
            <a:r>
              <a:rPr lang="cs-CZ" sz="1400" dirty="0"/>
              <a:t>hlasová únava a </a:t>
            </a:r>
            <a:r>
              <a:rPr lang="cs-CZ" sz="1400" dirty="0">
                <a:solidFill>
                  <a:srgbClr val="C00000"/>
                </a:solidFill>
              </a:rPr>
              <a:t>snížení hlasového rozsahu </a:t>
            </a:r>
            <a:r>
              <a:rPr lang="cs-CZ" sz="1400" dirty="0"/>
              <a:t>(neschopnost produkce vysokých tónů)</a:t>
            </a:r>
          </a:p>
          <a:p>
            <a:pPr lvl="1"/>
            <a:r>
              <a:rPr lang="cs-CZ" sz="1600" b="1" dirty="0"/>
              <a:t>Poranění </a:t>
            </a:r>
            <a:r>
              <a:rPr lang="cs-CZ" sz="1600" b="1" dirty="0" err="1"/>
              <a:t>nervus</a:t>
            </a:r>
            <a:r>
              <a:rPr lang="cs-CZ" sz="1600" b="1" dirty="0"/>
              <a:t> </a:t>
            </a:r>
            <a:r>
              <a:rPr lang="cs-CZ" sz="1600" b="1" dirty="0" err="1"/>
              <a:t>laryngeus</a:t>
            </a:r>
            <a:r>
              <a:rPr lang="cs-CZ" sz="1600" b="1" dirty="0"/>
              <a:t> </a:t>
            </a:r>
            <a:r>
              <a:rPr lang="cs-CZ" sz="1600" b="1" dirty="0" err="1"/>
              <a:t>recurrens</a:t>
            </a:r>
            <a:endParaRPr lang="cs-CZ" sz="1600" b="1" dirty="0"/>
          </a:p>
          <a:p>
            <a:pPr lvl="2"/>
            <a:r>
              <a:rPr lang="cs-CZ" sz="1400" dirty="0"/>
              <a:t>Paréza přechodná </a:t>
            </a:r>
            <a:r>
              <a:rPr lang="cs-CZ" sz="1400" dirty="0" err="1"/>
              <a:t>x</a:t>
            </a:r>
            <a:r>
              <a:rPr lang="cs-CZ" sz="1400" dirty="0"/>
              <a:t> trvalá (nad 12 měsíců)</a:t>
            </a:r>
          </a:p>
          <a:p>
            <a:pPr lvl="2"/>
            <a:r>
              <a:rPr lang="cs-CZ" sz="1400" b="1" dirty="0"/>
              <a:t>Jednostranné</a:t>
            </a:r>
          </a:p>
          <a:p>
            <a:pPr lvl="3"/>
            <a:r>
              <a:rPr lang="cs-CZ" sz="1400" dirty="0"/>
              <a:t>Symptomy - </a:t>
            </a:r>
            <a:r>
              <a:rPr lang="cs-CZ" sz="1400" dirty="0">
                <a:solidFill>
                  <a:srgbClr val="C00000"/>
                </a:solidFill>
              </a:rPr>
              <a:t>chrapot, slabý, dyšný hlas</a:t>
            </a:r>
          </a:p>
          <a:p>
            <a:pPr lvl="3"/>
            <a:r>
              <a:rPr lang="cs-CZ" sz="1400" dirty="0"/>
              <a:t>konzervativní léčba - kortikoterapie, B12, foniatrie</a:t>
            </a:r>
          </a:p>
          <a:p>
            <a:pPr lvl="3"/>
            <a:r>
              <a:rPr lang="cs-CZ" sz="1400" dirty="0"/>
              <a:t>chirurgická léčba  - medializace hlasivky (injekce tuku) </a:t>
            </a:r>
          </a:p>
          <a:p>
            <a:pPr lvl="2"/>
            <a:r>
              <a:rPr lang="cs-CZ" sz="1400" b="1" dirty="0"/>
              <a:t>Oboustranné </a:t>
            </a:r>
          </a:p>
          <a:p>
            <a:pPr lvl="3"/>
            <a:r>
              <a:rPr lang="cs-CZ" sz="1400" dirty="0"/>
              <a:t>Symptomy - </a:t>
            </a:r>
            <a:r>
              <a:rPr lang="cs-CZ" sz="1400" dirty="0">
                <a:solidFill>
                  <a:srgbClr val="C00000"/>
                </a:solidFill>
              </a:rPr>
              <a:t>dušnost</a:t>
            </a:r>
          </a:p>
          <a:p>
            <a:pPr lvl="3"/>
            <a:r>
              <a:rPr lang="cs-CZ" sz="1400" dirty="0"/>
              <a:t>Konzervativní léčba - kortikoidy, B 12, foniatrie </a:t>
            </a:r>
          </a:p>
          <a:p>
            <a:pPr lvl="3"/>
            <a:r>
              <a:rPr lang="cs-CZ" sz="1400" dirty="0"/>
              <a:t>chirurgická léčba – akutně tracheostomie, </a:t>
            </a:r>
            <a:r>
              <a:rPr lang="cs-CZ" sz="1400" dirty="0" err="1"/>
              <a:t>lateralizace</a:t>
            </a:r>
            <a:r>
              <a:rPr lang="cs-CZ" sz="1400" dirty="0"/>
              <a:t> hlasivky, </a:t>
            </a:r>
            <a:r>
              <a:rPr lang="cs-CZ" sz="1400" dirty="0" err="1"/>
              <a:t>chordektomie</a:t>
            </a:r>
            <a:r>
              <a:rPr lang="cs-CZ" sz="1400" dirty="0"/>
              <a:t>, </a:t>
            </a:r>
            <a:r>
              <a:rPr lang="cs-CZ" sz="1400" dirty="0" err="1"/>
              <a:t>arytenoidektomie</a:t>
            </a:r>
            <a:endParaRPr lang="cs-CZ" sz="1400" dirty="0"/>
          </a:p>
          <a:p>
            <a:pPr lvl="1"/>
            <a:endParaRPr lang="cs-CZ" sz="2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7310D6D-46FC-684A-88FE-AD5BE323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0796DA-4905-A141-B9A1-23110F4E7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36" y="1484784"/>
            <a:ext cx="3208347" cy="345638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E7E68B-F813-9945-B045-58435DA357EC}"/>
              </a:ext>
            </a:extLst>
          </p:cNvPr>
          <p:cNvSpPr txBox="1"/>
          <p:nvPr/>
        </p:nvSpPr>
        <p:spPr>
          <a:xfrm>
            <a:off x="5796136" y="4998367"/>
            <a:ext cx="3086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www.advancedreconstruction.com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1766547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8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79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</a:t>
            </a:r>
            <a:r>
              <a:rPr lang="cs-CZ" sz="1200" b="1" dirty="0">
                <a:solidFill>
                  <a:srgbClr val="FF0000"/>
                </a:solidFill>
              </a:rPr>
              <a:t>. Anatomie a vyšetření slinných žláz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chirurgická anatomie slinných žláz a lícního nervu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diagnostika onemocnění slinných žláz (klinické vyšetření, zobrazovací metody)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641379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b="1" i="1" dirty="0">
                <a:solidFill>
                  <a:schemeClr val="tx1"/>
                </a:solidFill>
              </a:rPr>
              <a:t> </a:t>
            </a:r>
            <a:endParaRPr lang="cs-CZ" sz="30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582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CE888-2C60-42BC-A16F-B623AF6774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47864" y="332656"/>
            <a:ext cx="5226149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Anatomie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13C78-01DF-4DD7-9F59-38269918F4A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07505" y="1268760"/>
            <a:ext cx="5976664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 lvl="0"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Velké (</a:t>
            </a:r>
            <a:r>
              <a:rPr lang="cs-CZ" sz="2000" dirty="0" err="1">
                <a:solidFill>
                  <a:srgbClr val="C00000"/>
                </a:solidFill>
              </a:rPr>
              <a:t>glandulae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salivatorii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majores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Příušní žláza (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gl.parotis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povrchový list 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hluboký list (20% z celkového parenchymu žlázy) 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Ohraničení: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Mediálně: 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transversus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atlantis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proc.styloideus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zadní bříško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m.digastrici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Ventrálně: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ramus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ascendens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mandibulae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m.masseter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Dorzálně: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proc.mastoideus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zevní zvukovod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Laterálně: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parotideomaseterická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fascie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facialis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mezi povrchovým a hlubokým listem příušní žlázy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větvení v konečné větve „pes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anserinus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Ductus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parotideus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Stenonis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papilla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parotidea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oproti 2. horní stoličce</a:t>
            </a:r>
          </a:p>
          <a:p>
            <a:pPr>
              <a:lnSpc>
                <a:spcPct val="104000"/>
              </a:lnSpc>
            </a:pPr>
            <a:endParaRPr lang="cs-CZ" sz="195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9AE449-6CDA-469F-B3EB-861B9842B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25" y="2204864"/>
            <a:ext cx="3355855" cy="331236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A74CF83-E819-49D0-88DC-FCCD4BA41B6B}"/>
              </a:ext>
            </a:extLst>
          </p:cNvPr>
          <p:cNvSpPr/>
          <p:nvPr/>
        </p:nvSpPr>
        <p:spPr>
          <a:xfrm rot="10800000" flipV="1">
            <a:off x="6372200" y="5713801"/>
            <a:ext cx="188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cs-CZ" sz="1200" i="1" dirty="0" err="1">
                <a:solidFill>
                  <a:prstClr val="black"/>
                </a:solidFill>
              </a:rPr>
              <a:t>is.muni.cz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3FCF71A-34A3-9545-B7B8-A59D7CBD7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077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C9ED2-5A16-D64B-9372-8F5C4EB1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Anatomie slinných žláz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9329E7-A07A-3644-8882-7B03D3005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256584"/>
          </a:xfrm>
        </p:spPr>
        <p:txBody>
          <a:bodyPr/>
          <a:lstStyle/>
          <a:p>
            <a:pPr lvl="0"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Velké (</a:t>
            </a:r>
            <a:r>
              <a:rPr lang="cs-CZ" sz="2000" dirty="0" err="1">
                <a:solidFill>
                  <a:srgbClr val="C00000"/>
                </a:solidFill>
              </a:rPr>
              <a:t>glandulae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salivatorii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majores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  <a:endParaRPr lang="cs-CZ" sz="1950" dirty="0"/>
          </a:p>
          <a:p>
            <a:pPr lvl="1">
              <a:lnSpc>
                <a:spcPct val="104000"/>
              </a:lnSpc>
            </a:pPr>
            <a:r>
              <a:rPr lang="cs-CZ" sz="1600" b="1" dirty="0"/>
              <a:t>Podčelistní žláza (</a:t>
            </a:r>
            <a:r>
              <a:rPr lang="cs-CZ" sz="1600" b="1" dirty="0" err="1"/>
              <a:t>gl.submandibularis</a:t>
            </a:r>
            <a:r>
              <a:rPr lang="cs-CZ" sz="1600" b="1" dirty="0"/>
              <a:t>)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Lokalizace: 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tvar podkovy, stáčející se za zadním okrajem </a:t>
            </a:r>
            <a:r>
              <a:rPr lang="cs-CZ" sz="1400" dirty="0" err="1"/>
              <a:t>m.mylohyoideus</a:t>
            </a:r>
            <a:endParaRPr lang="cs-CZ" sz="1400" dirty="0"/>
          </a:p>
          <a:p>
            <a:pPr lvl="4">
              <a:lnSpc>
                <a:spcPct val="104000"/>
              </a:lnSpc>
            </a:pPr>
            <a:r>
              <a:rPr lang="cs-CZ" sz="1400" dirty="0"/>
              <a:t>Kaudální větší rameno  - pod </a:t>
            </a:r>
            <a:r>
              <a:rPr lang="cs-CZ" sz="1400" dirty="0" err="1"/>
              <a:t>m.mylohyoideus</a:t>
            </a:r>
            <a:r>
              <a:rPr lang="cs-CZ" sz="1400" dirty="0"/>
              <a:t>  mezi </a:t>
            </a:r>
            <a:r>
              <a:rPr lang="cs-CZ" sz="1400" dirty="0" err="1"/>
              <a:t>m.digastrici</a:t>
            </a:r>
            <a:r>
              <a:rPr lang="cs-CZ" sz="1400" dirty="0"/>
              <a:t>  v </a:t>
            </a:r>
            <a:r>
              <a:rPr lang="cs-CZ" sz="1400" dirty="0" err="1"/>
              <a:t>submandibulárním</a:t>
            </a:r>
            <a:r>
              <a:rPr lang="cs-CZ" sz="1400" dirty="0"/>
              <a:t> loži </a:t>
            </a:r>
          </a:p>
          <a:p>
            <a:pPr lvl="4">
              <a:lnSpc>
                <a:spcPct val="104000"/>
              </a:lnSpc>
            </a:pPr>
            <a:r>
              <a:rPr lang="cs-CZ" sz="1400" dirty="0"/>
              <a:t>Kraniální menší rameno  - leží na </a:t>
            </a:r>
            <a:r>
              <a:rPr lang="cs-CZ" sz="1400" dirty="0" err="1"/>
              <a:t>m.mylohyoideus</a:t>
            </a:r>
            <a:r>
              <a:rPr lang="cs-CZ" sz="1400" dirty="0"/>
              <a:t>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Vývod:</a:t>
            </a:r>
          </a:p>
          <a:p>
            <a:pPr lvl="3">
              <a:lnSpc>
                <a:spcPct val="104000"/>
              </a:lnSpc>
            </a:pPr>
            <a:r>
              <a:rPr lang="cs-CZ" sz="1400" dirty="0" err="1"/>
              <a:t>Ductus</a:t>
            </a:r>
            <a:r>
              <a:rPr lang="cs-CZ" sz="1400" dirty="0"/>
              <a:t> </a:t>
            </a:r>
            <a:r>
              <a:rPr lang="cs-CZ" sz="1400" dirty="0" err="1"/>
              <a:t>submandibularis</a:t>
            </a:r>
            <a:r>
              <a:rPr lang="cs-CZ" sz="1400" dirty="0"/>
              <a:t> </a:t>
            </a:r>
            <a:r>
              <a:rPr lang="cs-CZ" sz="1400" dirty="0" err="1"/>
              <a:t>Whartoni</a:t>
            </a:r>
            <a:r>
              <a:rPr lang="cs-CZ" sz="1400" dirty="0"/>
              <a:t> na </a:t>
            </a:r>
            <a:r>
              <a:rPr lang="cs-CZ" sz="1400" dirty="0" err="1"/>
              <a:t>caruncula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endParaRPr lang="cs-CZ" sz="1400" dirty="0"/>
          </a:p>
          <a:p>
            <a:pPr lvl="1">
              <a:lnSpc>
                <a:spcPct val="104000"/>
              </a:lnSpc>
            </a:pPr>
            <a:r>
              <a:rPr lang="cs-CZ" sz="1600" b="1" dirty="0"/>
              <a:t>Podjazyková žláza (</a:t>
            </a:r>
            <a:r>
              <a:rPr lang="cs-CZ" sz="1600" b="1" dirty="0" err="1"/>
              <a:t>gl</a:t>
            </a:r>
            <a:r>
              <a:rPr lang="cs-CZ" sz="1600" b="1" dirty="0"/>
              <a:t>. </a:t>
            </a:r>
            <a:r>
              <a:rPr lang="cs-CZ" sz="1600" b="1" dirty="0" err="1"/>
              <a:t>sublingualis</a:t>
            </a:r>
            <a:r>
              <a:rPr lang="cs-CZ" sz="1600" b="1" dirty="0"/>
              <a:t>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Lokalizace: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Pod </a:t>
            </a:r>
            <a:r>
              <a:rPr lang="cs-CZ" sz="1400" dirty="0" err="1"/>
              <a:t>plica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r>
              <a:rPr lang="cs-CZ" sz="1400" dirty="0"/>
              <a:t> nad </a:t>
            </a:r>
            <a:r>
              <a:rPr lang="cs-CZ" sz="1400" dirty="0" err="1"/>
              <a:t>m.mylohyoideus</a:t>
            </a:r>
            <a:r>
              <a:rPr lang="cs-CZ" sz="1400" dirty="0"/>
              <a:t>, dorzálně zasahuje k poslednímu moláru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Vývody: </a:t>
            </a:r>
          </a:p>
          <a:p>
            <a:pPr lvl="3">
              <a:lnSpc>
                <a:spcPct val="104000"/>
              </a:lnSpc>
            </a:pPr>
            <a:r>
              <a:rPr lang="cs-CZ" sz="1400" dirty="0" err="1"/>
              <a:t>caruncula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r>
              <a:rPr lang="cs-CZ" sz="1400" dirty="0"/>
              <a:t> a </a:t>
            </a:r>
            <a:r>
              <a:rPr lang="cs-CZ" sz="1400" dirty="0" err="1"/>
              <a:t>plica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endParaRPr lang="cs-CZ" sz="1400" dirty="0"/>
          </a:p>
          <a:p>
            <a:pPr lvl="3">
              <a:lnSpc>
                <a:spcPct val="104000"/>
              </a:lnSpc>
            </a:pPr>
            <a:endParaRPr lang="cs-CZ" sz="1400" dirty="0"/>
          </a:p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Malé (</a:t>
            </a:r>
            <a:r>
              <a:rPr lang="cs-CZ" sz="2000" dirty="0" err="1">
                <a:solidFill>
                  <a:srgbClr val="C00000"/>
                </a:solidFill>
              </a:rPr>
              <a:t>glandulae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salivatorii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minores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rozesety na sliznici dutiny ústní a </a:t>
            </a:r>
            <a:r>
              <a:rPr lang="cs-CZ" sz="1600" dirty="0" err="1"/>
              <a:t>orofaryngu</a:t>
            </a:r>
            <a:endParaRPr lang="cs-CZ" sz="1600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002943-1E07-E647-B114-AF2C8AEA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63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DF1BD-FEFF-410E-A325-5C46E0E265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61321" y="260649"/>
            <a:ext cx="5152293" cy="8287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A3275C-3A7E-4D07-A12B-701EB705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02" y="1709203"/>
            <a:ext cx="3870963" cy="3822267"/>
          </a:xfrm>
          <a:prstGeom prst="rect">
            <a:avLst/>
          </a:prstGeom>
          <a:noFill/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9DC9C76-B195-3F4E-B7B8-50BBD3789D98}"/>
              </a:ext>
            </a:extLst>
          </p:cNvPr>
          <p:cNvSpPr txBox="1">
            <a:spLocks/>
          </p:cNvSpPr>
          <p:nvPr/>
        </p:nvSpPr>
        <p:spPr bwMode="auto">
          <a:xfrm>
            <a:off x="402391" y="1268760"/>
            <a:ext cx="491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4000"/>
              </a:lnSpc>
            </a:pPr>
            <a:r>
              <a:rPr lang="cs-CZ" sz="2200" dirty="0">
                <a:solidFill>
                  <a:srgbClr val="C00000"/>
                </a:solidFill>
              </a:rPr>
              <a:t>klinická anatomie</a:t>
            </a:r>
          </a:p>
          <a:p>
            <a:pPr lvl="1">
              <a:lnSpc>
                <a:spcPct val="104000"/>
              </a:lnSpc>
            </a:pPr>
            <a:r>
              <a:rPr lang="cs-CZ" sz="1700" dirty="0"/>
              <a:t>lokalizace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endokrinní orgán motýlovitého tvaru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naléhá na chrupavku prstencovou a horní prstence průdušnice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C5-Th1</a:t>
            </a:r>
          </a:p>
          <a:p>
            <a:pPr lvl="1">
              <a:lnSpc>
                <a:spcPct val="104000"/>
              </a:lnSpc>
            </a:pPr>
            <a:r>
              <a:rPr lang="cs-CZ" sz="1700" dirty="0"/>
              <a:t>hmotnost 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15-20g (větší u žen)</a:t>
            </a:r>
          </a:p>
          <a:p>
            <a:pPr lvl="1">
              <a:lnSpc>
                <a:spcPct val="104000"/>
              </a:lnSpc>
            </a:pPr>
            <a:r>
              <a:rPr lang="cs-CZ" sz="1700" dirty="0"/>
              <a:t>laloky: 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lobus</a:t>
            </a:r>
            <a:r>
              <a:rPr lang="cs-CZ" sz="1500" dirty="0"/>
              <a:t> </a:t>
            </a:r>
            <a:r>
              <a:rPr lang="cs-CZ" sz="1500" dirty="0" err="1"/>
              <a:t>dexter</a:t>
            </a:r>
            <a:r>
              <a:rPr lang="cs-CZ" sz="1500" dirty="0"/>
              <a:t> + </a:t>
            </a:r>
            <a:r>
              <a:rPr lang="cs-CZ" sz="1500" dirty="0" err="1"/>
              <a:t>lobus</a:t>
            </a:r>
            <a:r>
              <a:rPr lang="cs-CZ" sz="1500" dirty="0"/>
              <a:t> </a:t>
            </a:r>
            <a:r>
              <a:rPr lang="cs-CZ" sz="1500" dirty="0" err="1"/>
              <a:t>sinister</a:t>
            </a:r>
            <a:r>
              <a:rPr lang="cs-CZ" sz="1500" dirty="0"/>
              <a:t>  spojené istmem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lobus</a:t>
            </a:r>
            <a:r>
              <a:rPr lang="cs-CZ" sz="1500" dirty="0"/>
              <a:t> </a:t>
            </a:r>
            <a:r>
              <a:rPr lang="cs-CZ" sz="1500" dirty="0" err="1"/>
              <a:t>pyramidalis</a:t>
            </a:r>
            <a:r>
              <a:rPr lang="cs-CZ" sz="1500" dirty="0"/>
              <a:t>  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pozůstatek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ductus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thyreoglossus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vycházející z istmu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variabilně v 1/4 případů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Tuberculum</a:t>
            </a:r>
            <a:r>
              <a:rPr lang="cs-CZ" sz="1500" dirty="0"/>
              <a:t> </a:t>
            </a:r>
            <a:r>
              <a:rPr lang="cs-CZ" sz="1500" dirty="0" err="1"/>
              <a:t>Zuckerkandli</a:t>
            </a:r>
            <a:r>
              <a:rPr lang="cs-CZ" sz="1500" dirty="0"/>
              <a:t> 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přispívá k identifikaci NLR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Ligamentum</a:t>
            </a:r>
            <a:r>
              <a:rPr lang="cs-CZ" sz="1500" dirty="0"/>
              <a:t> </a:t>
            </a:r>
            <a:r>
              <a:rPr lang="cs-CZ" sz="1500" dirty="0" err="1"/>
              <a:t>suspensorium</a:t>
            </a:r>
            <a:r>
              <a:rPr lang="cs-CZ" sz="1500" dirty="0"/>
              <a:t> </a:t>
            </a:r>
            <a:r>
              <a:rPr lang="cs-CZ" sz="1500" dirty="0" err="1"/>
              <a:t>posterior</a:t>
            </a:r>
            <a:r>
              <a:rPr lang="cs-CZ" sz="1500" dirty="0"/>
              <a:t> </a:t>
            </a:r>
            <a:r>
              <a:rPr lang="cs-CZ" sz="1500" dirty="0" err="1"/>
              <a:t>seu</a:t>
            </a:r>
            <a:r>
              <a:rPr lang="cs-CZ" sz="1500" dirty="0"/>
              <a:t> </a:t>
            </a:r>
            <a:r>
              <a:rPr lang="cs-CZ" sz="1500" dirty="0" err="1"/>
              <a:t>laterale</a:t>
            </a:r>
            <a:r>
              <a:rPr lang="cs-CZ" sz="1500" dirty="0"/>
              <a:t> (= lig. </a:t>
            </a:r>
            <a:r>
              <a:rPr lang="cs-CZ" sz="1500" dirty="0" err="1"/>
              <a:t>Berry</a:t>
            </a:r>
            <a:r>
              <a:rPr lang="cs-CZ" sz="1500" dirty="0"/>
              <a:t>)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velikost laloku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4-5cm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2,5-3cm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1-1,5cm</a:t>
            </a:r>
          </a:p>
          <a:p>
            <a:pPr>
              <a:lnSpc>
                <a:spcPct val="104000"/>
              </a:lnSpc>
            </a:pPr>
            <a:endParaRPr lang="cs-CZ" sz="1500" dirty="0"/>
          </a:p>
          <a:p>
            <a:pPr lvl="1">
              <a:lnSpc>
                <a:spcPct val="104000"/>
              </a:lnSpc>
            </a:pPr>
            <a:endParaRPr lang="cs-CZ" sz="1200" b="1" dirty="0"/>
          </a:p>
          <a:p>
            <a:pPr>
              <a:lnSpc>
                <a:spcPct val="104000"/>
              </a:lnSpc>
            </a:pPr>
            <a:endParaRPr lang="cs-CZ" sz="825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7CF15EB-46C1-4400-93DA-0F317CEF9BE0}"/>
              </a:ext>
            </a:extLst>
          </p:cNvPr>
          <p:cNvSpPr/>
          <p:nvPr/>
        </p:nvSpPr>
        <p:spPr>
          <a:xfrm>
            <a:off x="6732240" y="5714805"/>
            <a:ext cx="25514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cs-CZ" sz="900" i="1" dirty="0" err="1">
                <a:solidFill>
                  <a:prstClr val="black"/>
                </a:solidFill>
              </a:rPr>
              <a:t>www.wikiskripta.eu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54211A6-D03C-4243-A8A7-D7100702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124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56FA1-547D-8744-87EF-663C50BE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Anatomie slinných žláz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747498-3459-F24A-8704-0DAEF9B9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Lícní nerv (</a:t>
            </a:r>
            <a:r>
              <a:rPr lang="cs-CZ" sz="2000" dirty="0" err="1">
                <a:solidFill>
                  <a:srgbClr val="C00000"/>
                </a:solidFill>
              </a:rPr>
              <a:t>nervus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facialis</a:t>
            </a:r>
            <a:r>
              <a:rPr lang="cs-CZ" sz="2000" dirty="0">
                <a:solidFill>
                  <a:srgbClr val="C00000"/>
                </a:solidFill>
              </a:rPr>
              <a:t> , </a:t>
            </a:r>
            <a:r>
              <a:rPr lang="cs-CZ" sz="2000" dirty="0" err="1">
                <a:solidFill>
                  <a:srgbClr val="C00000"/>
                </a:solidFill>
              </a:rPr>
              <a:t>n.VII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cs-CZ" sz="1600" dirty="0"/>
              <a:t>Vystupuje z lebky skrze </a:t>
            </a:r>
            <a:r>
              <a:rPr lang="cs-CZ" sz="1600" dirty="0" err="1"/>
              <a:t>foramen</a:t>
            </a:r>
            <a:r>
              <a:rPr lang="cs-CZ" sz="1600" dirty="0"/>
              <a:t> </a:t>
            </a:r>
            <a:r>
              <a:rPr lang="cs-CZ" sz="1600" dirty="0" err="1"/>
              <a:t>stylomastoideum</a:t>
            </a:r>
            <a:endParaRPr lang="cs-CZ" sz="1600" dirty="0"/>
          </a:p>
          <a:p>
            <a:pPr lvl="1"/>
            <a:r>
              <a:rPr lang="cs-CZ" sz="1600" dirty="0"/>
              <a:t>Hlavní kmen</a:t>
            </a:r>
          </a:p>
          <a:p>
            <a:pPr lvl="2"/>
            <a:r>
              <a:rPr lang="cs-CZ" sz="1600" dirty="0" err="1"/>
              <a:t>Cervikofaciální</a:t>
            </a:r>
            <a:r>
              <a:rPr lang="cs-CZ" sz="1600" dirty="0"/>
              <a:t> kmen</a:t>
            </a:r>
          </a:p>
          <a:p>
            <a:pPr lvl="3"/>
            <a:r>
              <a:rPr lang="cs-CZ" sz="1600" dirty="0"/>
              <a:t>R. </a:t>
            </a:r>
            <a:r>
              <a:rPr lang="cs-CZ" sz="1600" dirty="0" err="1"/>
              <a:t>marginalis</a:t>
            </a:r>
            <a:endParaRPr lang="cs-CZ" sz="1600" dirty="0"/>
          </a:p>
          <a:p>
            <a:pPr lvl="3"/>
            <a:r>
              <a:rPr lang="cs-CZ" sz="1600" dirty="0"/>
              <a:t>R. </a:t>
            </a:r>
            <a:r>
              <a:rPr lang="cs-CZ" sz="1600" dirty="0" err="1"/>
              <a:t>colli</a:t>
            </a:r>
            <a:endParaRPr lang="cs-CZ" sz="1600" dirty="0"/>
          </a:p>
          <a:p>
            <a:pPr lvl="2"/>
            <a:r>
              <a:rPr lang="cs-CZ" sz="1600" dirty="0" err="1"/>
              <a:t>Temporofaciální</a:t>
            </a:r>
            <a:r>
              <a:rPr lang="cs-CZ" sz="1600" dirty="0"/>
              <a:t> kmen</a:t>
            </a:r>
          </a:p>
          <a:p>
            <a:pPr lvl="3"/>
            <a:r>
              <a:rPr lang="cs-CZ" sz="1600" dirty="0" err="1"/>
              <a:t>Rr</a:t>
            </a:r>
            <a:r>
              <a:rPr lang="cs-CZ" sz="1600" dirty="0"/>
              <a:t>. </a:t>
            </a:r>
            <a:r>
              <a:rPr lang="cs-CZ" sz="1600" dirty="0" err="1"/>
              <a:t>frontalis</a:t>
            </a:r>
            <a:endParaRPr lang="cs-CZ" sz="1600" dirty="0"/>
          </a:p>
          <a:p>
            <a:pPr lvl="3"/>
            <a:r>
              <a:rPr lang="cs-CZ" sz="1600" dirty="0" err="1"/>
              <a:t>Rr</a:t>
            </a:r>
            <a:r>
              <a:rPr lang="cs-CZ" sz="1600" dirty="0"/>
              <a:t>. </a:t>
            </a:r>
            <a:r>
              <a:rPr lang="cs-CZ" sz="1600" dirty="0" err="1"/>
              <a:t>zygomatici</a:t>
            </a:r>
            <a:endParaRPr lang="cs-CZ" sz="1600" dirty="0"/>
          </a:p>
          <a:p>
            <a:pPr lvl="3"/>
            <a:r>
              <a:rPr lang="cs-CZ" sz="1600" dirty="0" err="1"/>
              <a:t>Rr</a:t>
            </a:r>
            <a:r>
              <a:rPr lang="cs-CZ" sz="1600" dirty="0"/>
              <a:t>. </a:t>
            </a:r>
            <a:r>
              <a:rPr lang="cs-CZ" sz="1600" dirty="0" err="1"/>
              <a:t>buccales</a:t>
            </a:r>
            <a:endParaRPr lang="cs-CZ" sz="1600" dirty="0"/>
          </a:p>
          <a:p>
            <a:pPr lvl="1"/>
            <a:r>
              <a:rPr lang="cs-CZ" sz="1600" dirty="0"/>
              <a:t>motorická inervace mimických svalů 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2D35E6-6CEE-F04E-A229-15E569C1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8" descr="Obsah obrázku text, mapa&#10;&#10;Popis byl vytvořen automaticky">
            <a:extLst>
              <a:ext uri="{FF2B5EF4-FFF2-40B4-BE49-F238E27FC236}">
                <a16:creationId xmlns:a16="http://schemas.microsoft.com/office/drawing/2014/main" id="{11E0C8B6-995E-544E-B12E-5C713FF4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204864"/>
            <a:ext cx="4655452" cy="363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C8FA4B3-F5B9-E445-9DFB-0DEEC8955256}"/>
              </a:ext>
            </a:extLst>
          </p:cNvPr>
          <p:cNvSpPr/>
          <p:nvPr/>
        </p:nvSpPr>
        <p:spPr>
          <a:xfrm>
            <a:off x="4937319" y="5987663"/>
            <a:ext cx="3348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cs-CZ" sz="1200" i="1" dirty="0" err="1">
                <a:solidFill>
                  <a:prstClr val="black"/>
                </a:solidFill>
              </a:rPr>
              <a:t>www.microbiologynutsandbolts.co.uk</a:t>
            </a:r>
            <a:r>
              <a:rPr lang="cs-CZ" sz="1200" i="1" dirty="0">
                <a:solidFill>
                  <a:prstClr val="black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18475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A4EC5-1C2E-4532-BE30-DAD52E12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Vyšetření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05432-F3ED-496A-B53A-29CBAA477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14441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Klinické vyšetření</a:t>
            </a:r>
          </a:p>
          <a:p>
            <a:pPr lvl="1"/>
            <a:r>
              <a:rPr lang="cs-CZ" sz="1600" dirty="0"/>
              <a:t>anamnéza</a:t>
            </a:r>
          </a:p>
          <a:p>
            <a:pPr lvl="2"/>
            <a:r>
              <a:rPr lang="cs-CZ" sz="1400" dirty="0"/>
              <a:t>zduření, bolestivost, délka potíží</a:t>
            </a:r>
          </a:p>
          <a:p>
            <a:pPr lvl="1"/>
            <a:r>
              <a:rPr lang="cs-CZ" sz="1600" dirty="0"/>
              <a:t>fyzikální vyšetření (aspekce a palpace)</a:t>
            </a:r>
          </a:p>
          <a:p>
            <a:pPr lvl="2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bimanuální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palpace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sondáž vývodů 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lícního nervu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zamrkat, vyšpulit rty, zapískat, nakrčit čelo</a:t>
            </a:r>
          </a:p>
          <a:p>
            <a:pPr lvl="3"/>
            <a:r>
              <a:rPr lang="cs-CZ" sz="1400" dirty="0" err="1">
                <a:solidFill>
                  <a:srgbClr val="C00000"/>
                </a:solidFill>
              </a:rPr>
              <a:t>Hause-Brackmanovo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skore</a:t>
            </a:r>
            <a:endParaRPr lang="cs-CZ" sz="1400" dirty="0">
              <a:solidFill>
                <a:srgbClr val="C00000"/>
              </a:solidFill>
            </a:endParaRPr>
          </a:p>
          <a:p>
            <a:pPr lvl="3"/>
            <a:endParaRPr lang="cs-CZ" sz="1000" b="1" dirty="0"/>
          </a:p>
          <a:p>
            <a:pPr lvl="1"/>
            <a:r>
              <a:rPr lang="cs-CZ" sz="1600" b="1" dirty="0"/>
              <a:t>Fyziologický nález:</a:t>
            </a:r>
          </a:p>
          <a:p>
            <a:pPr lvl="2"/>
            <a:r>
              <a:rPr lang="cs-CZ" sz="1400" dirty="0"/>
              <a:t>Slinné žlázy symetrické, bez zduření, z vývodů čirá slina, volně </a:t>
            </a:r>
            <a:r>
              <a:rPr lang="cs-CZ" sz="1400" dirty="0" err="1"/>
              <a:t>sondovatelné</a:t>
            </a:r>
            <a:r>
              <a:rPr lang="cs-CZ" sz="1400" dirty="0"/>
              <a:t>, </a:t>
            </a:r>
            <a:r>
              <a:rPr lang="cs-CZ" sz="1400" dirty="0" err="1"/>
              <a:t>fce</a:t>
            </a:r>
            <a:r>
              <a:rPr lang="cs-CZ" sz="1400" dirty="0"/>
              <a:t> lícního nervu symetrická (HB I)</a:t>
            </a:r>
          </a:p>
          <a:p>
            <a:pPr marL="0" indent="0">
              <a:buNone/>
            </a:pPr>
            <a:endParaRPr lang="cs-CZ" sz="1800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A851313-DC4A-47F0-A823-1EA7EEFE32D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3264194"/>
              </p:ext>
            </p:extLst>
          </p:nvPr>
        </p:nvGraphicFramePr>
        <p:xfrm>
          <a:off x="4644008" y="1916832"/>
          <a:ext cx="4392489" cy="3888432"/>
        </p:xfrm>
        <a:graphic>
          <a:graphicData uri="http://schemas.openxmlformats.org/drawingml/2006/table">
            <a:tbl>
              <a:tblPr firstCol="1" bandRow="1">
                <a:tableStyleId>{5DA37D80-6434-44D0-A028-1B22A696006F}</a:tableStyleId>
              </a:tblPr>
              <a:tblGrid>
                <a:gridCol w="753733">
                  <a:extLst>
                    <a:ext uri="{9D8B030D-6E8A-4147-A177-3AD203B41FA5}">
                      <a16:colId xmlns:a16="http://schemas.microsoft.com/office/drawing/2014/main" val="3879229700"/>
                    </a:ext>
                  </a:extLst>
                </a:gridCol>
                <a:gridCol w="1511342">
                  <a:extLst>
                    <a:ext uri="{9D8B030D-6E8A-4147-A177-3AD203B41FA5}">
                      <a16:colId xmlns:a16="http://schemas.microsoft.com/office/drawing/2014/main" val="1734515638"/>
                    </a:ext>
                  </a:extLst>
                </a:gridCol>
                <a:gridCol w="2127414">
                  <a:extLst>
                    <a:ext uri="{9D8B030D-6E8A-4147-A177-3AD203B41FA5}">
                      <a16:colId xmlns:a16="http://schemas.microsoft.com/office/drawing/2014/main" val="3705667564"/>
                    </a:ext>
                  </a:extLst>
                </a:gridCol>
              </a:tblGrid>
              <a:tr h="158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Normální funkce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1469464008"/>
                  </a:ext>
                </a:extLst>
              </a:tr>
              <a:tr h="907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Malá porucha funkce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Svalová slabost je pozorovatelná jen při cílené inspekci. Jsou ostřehnutelné drobné synkineze. V klidu obličeje je patrná dobrá symetrie a tonus. Krčení a mračení čela je mírně nesouměrné až dobré. Víčka se zcela uzavírají s minimálním úsilí, je patrná lehká nesouměrnost úst.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3088753456"/>
                  </a:ext>
                </a:extLst>
              </a:tr>
              <a:tr h="1035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III.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Střední stupeň poruchy funkce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Je zřejmá nesouměrnost obou polovin obličeje, ale nejde o deformaci. Jsou zřetelné, ale ne těžké synkineze a kontraktury a může být přítomen hemifaciální spasmus. V klidu je obličejová symetrie a tonus . Krčení a mračení čela je lehce až středně postiženo. Víčka se uzavřou s maximálním úsilím.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2489110537"/>
                  </a:ext>
                </a:extLst>
              </a:tr>
              <a:tr h="886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IV.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Střední až těžká dysfunkce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Při mimice je patrná ochablost a nebo </a:t>
                      </a:r>
                      <a:r>
                        <a:rPr lang="cs-CZ" sz="700" dirty="0" err="1">
                          <a:effectLst/>
                        </a:rPr>
                        <a:t>defigurace</a:t>
                      </a:r>
                      <a:r>
                        <a:rPr lang="cs-CZ" sz="700" dirty="0">
                          <a:effectLst/>
                        </a:rPr>
                        <a:t> souměrnosti obličeje. Stále je v klidu dobrá symetrie a tonus. Krčení čela a mračení na postižené straně zcela chybí. Zeje oční štěrbina a pohyblivost úst postižené strany je jen při maximálním úsilí.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1752395525"/>
                  </a:ext>
                </a:extLst>
              </a:tr>
              <a:tr h="589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V.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Těžká porucha hybnosti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Jen stěží postřehnutelná pohyblivost v obličeji. Asymetrie je patrná i v klidu. Čelní krajina postižené strany je nepohyblivá, oční štěrbina zeje a pohyblivost úst je jen nepatrná.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3993391692"/>
                  </a:ext>
                </a:extLst>
              </a:tr>
              <a:tr h="310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VI.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Úplná paralýza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Výrazná nesouměrnost i v klidu, není patrný žádný pohyb.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3502366044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926B6302-1BDA-404F-9643-38DD0CC5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78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028E3-87B0-4D6B-BA25-4252D791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Vyšetření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85F81-17D8-4D62-BC2A-9D4F541E8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Zobrazovací metody</a:t>
            </a:r>
            <a:endParaRPr lang="cs-CZ" sz="2000" dirty="0"/>
          </a:p>
          <a:p>
            <a:pPr lvl="1"/>
            <a:r>
              <a:rPr lang="cs-CZ" sz="1800" dirty="0"/>
              <a:t>CT (s kontrastem)</a:t>
            </a:r>
          </a:p>
          <a:p>
            <a:pPr lvl="1"/>
            <a:r>
              <a:rPr lang="cs-CZ" sz="1800" dirty="0"/>
              <a:t>MRI (s kontrastem)</a:t>
            </a:r>
          </a:p>
          <a:p>
            <a:pPr lvl="1"/>
            <a:r>
              <a:rPr lang="cs-CZ" sz="1800" dirty="0" err="1"/>
              <a:t>sialoendoskopie</a:t>
            </a:r>
            <a:endParaRPr lang="cs-CZ" sz="1800" dirty="0"/>
          </a:p>
          <a:p>
            <a:pPr lvl="1"/>
            <a:r>
              <a:rPr lang="cs-CZ" sz="1800" dirty="0"/>
              <a:t>USG</a:t>
            </a:r>
          </a:p>
          <a:p>
            <a:pPr lvl="1"/>
            <a:r>
              <a:rPr lang="cs-CZ" sz="1800" dirty="0"/>
              <a:t>USG + FNAB (fine </a:t>
            </a:r>
            <a:r>
              <a:rPr lang="cs-CZ" sz="1800" dirty="0" err="1"/>
              <a:t>needle</a:t>
            </a:r>
            <a:r>
              <a:rPr lang="cs-CZ" sz="1800" dirty="0"/>
              <a:t> </a:t>
            </a:r>
            <a:r>
              <a:rPr lang="cs-CZ" sz="1800" dirty="0" err="1"/>
              <a:t>aspiration</a:t>
            </a:r>
            <a:r>
              <a:rPr lang="cs-CZ" sz="1800" dirty="0"/>
              <a:t> </a:t>
            </a:r>
            <a:r>
              <a:rPr lang="cs-CZ" sz="1800" dirty="0" err="1"/>
              <a:t>biopsy</a:t>
            </a:r>
            <a:r>
              <a:rPr lang="cs-CZ" sz="1800" dirty="0"/>
              <a:t>)</a:t>
            </a:r>
          </a:p>
          <a:p>
            <a:pPr lvl="1"/>
            <a:r>
              <a:rPr lang="cs-CZ" sz="1800" dirty="0" err="1"/>
              <a:t>sialografie</a:t>
            </a:r>
            <a:r>
              <a:rPr lang="cs-CZ" sz="1800" dirty="0"/>
              <a:t> </a:t>
            </a:r>
          </a:p>
          <a:p>
            <a:pPr lvl="2"/>
            <a:r>
              <a:rPr lang="cs-CZ" sz="1400" dirty="0"/>
              <a:t>zobrazení kontrastní </a:t>
            </a:r>
            <a:r>
              <a:rPr lang="cs-CZ" sz="1400" dirty="0" err="1"/>
              <a:t>sialolitiázy</a:t>
            </a:r>
            <a:endParaRPr lang="cs-CZ" sz="1400" dirty="0"/>
          </a:p>
          <a:p>
            <a:pPr lvl="2"/>
            <a:r>
              <a:rPr lang="cs-CZ" sz="1400" dirty="0" err="1"/>
              <a:t>obsolentní</a:t>
            </a:r>
            <a:endParaRPr lang="cs-CZ" sz="1400" dirty="0"/>
          </a:p>
          <a:p>
            <a:endParaRPr lang="cs-CZ" dirty="0"/>
          </a:p>
        </p:txBody>
      </p:sp>
      <p:pic>
        <p:nvPicPr>
          <p:cNvPr id="5" name="Zástupný obsah 4" descr="Obsah obrázku osoba, žena, fotka, držení&#10;&#10;Popis byl vytvořen automaticky">
            <a:extLst>
              <a:ext uri="{FF2B5EF4-FFF2-40B4-BE49-F238E27FC236}">
                <a16:creationId xmlns:a16="http://schemas.microsoft.com/office/drawing/2014/main" id="{71E9B052-3A04-4AE3-ADC4-F2D714883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5505" r="4789" b="7465"/>
          <a:stretch/>
        </p:blipFill>
        <p:spPr>
          <a:xfrm>
            <a:off x="4647699" y="3979771"/>
            <a:ext cx="2366908" cy="160946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D3627C-4AC6-4323-AC10-829ECA09D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0671" r="18765" b="27239"/>
          <a:stretch/>
        </p:blipFill>
        <p:spPr>
          <a:xfrm>
            <a:off x="7136579" y="3977525"/>
            <a:ext cx="1703991" cy="1797599"/>
          </a:xfrm>
          <a:prstGeom prst="rect">
            <a:avLst/>
          </a:prstGeom>
        </p:spPr>
      </p:pic>
      <p:pic>
        <p:nvPicPr>
          <p:cNvPr id="10" name="Obrázek 9" descr="Obsah obrázku hodiny, fotka, vsedě, ulice&#10;&#10;Popis byl vytvořen automaticky">
            <a:extLst>
              <a:ext uri="{FF2B5EF4-FFF2-40B4-BE49-F238E27FC236}">
                <a16:creationId xmlns:a16="http://schemas.microsoft.com/office/drawing/2014/main" id="{1CBB1FDC-76B6-4229-9D91-8DF37F745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4" t="16411" r="16413" b="10671"/>
          <a:stretch/>
        </p:blipFill>
        <p:spPr>
          <a:xfrm>
            <a:off x="7136580" y="1883877"/>
            <a:ext cx="1703991" cy="1922906"/>
          </a:xfrm>
          <a:prstGeom prst="rect">
            <a:avLst/>
          </a:prstGeom>
        </p:spPr>
      </p:pic>
      <p:pic>
        <p:nvPicPr>
          <p:cNvPr id="12" name="Obrázek 11" descr="Obsah obrázku monitor, elektronika, snímek obrazovky, displej&#10;&#10;Popis byl vytvořen automaticky">
            <a:extLst>
              <a:ext uri="{FF2B5EF4-FFF2-40B4-BE49-F238E27FC236}">
                <a16:creationId xmlns:a16="http://schemas.microsoft.com/office/drawing/2014/main" id="{6E704265-9B72-4D23-B2C8-478A210A1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 t="23332" r="22157" b="26975"/>
          <a:stretch/>
        </p:blipFill>
        <p:spPr>
          <a:xfrm>
            <a:off x="4619358" y="1883876"/>
            <a:ext cx="2381310" cy="192290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DA57C3A7-A989-49C1-9ACE-5B1C912E8E62}"/>
              </a:ext>
            </a:extLst>
          </p:cNvPr>
          <p:cNvSpPr/>
          <p:nvPr/>
        </p:nvSpPr>
        <p:spPr>
          <a:xfrm>
            <a:off x="6194527" y="6552185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D88106B-C484-4090-8500-9BF58204E1AA}"/>
              </a:ext>
            </a:extLst>
          </p:cNvPr>
          <p:cNvSpPr/>
          <p:nvPr/>
        </p:nvSpPr>
        <p:spPr>
          <a:xfrm>
            <a:off x="4631711" y="5775124"/>
            <a:ext cx="22633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</a:t>
            </a:r>
            <a:r>
              <a:rPr lang="cs-CZ" sz="900" i="1" dirty="0" err="1">
                <a:solidFill>
                  <a:prstClr val="black"/>
                </a:solidFill>
              </a:rPr>
              <a:t>www.mocr.army.cz</a:t>
            </a:r>
            <a:r>
              <a:rPr lang="cs-CZ" sz="900" i="1" dirty="0">
                <a:solidFill>
                  <a:prstClr val="black"/>
                </a:solidFill>
              </a:rPr>
              <a:t>/assets/informacni-servis/zpravodajstvi/sialoendoskopie_02.jpg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653EA9A-ABD7-0C4B-AF85-68DFEF490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554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696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Anatomie a vyšetření slinných žláz			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anatomie slinných žláz a lícního nervu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 onemocnění slinných žláz (klinické vyšetření, zobrazovací metody)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10</a:t>
            </a:r>
            <a:r>
              <a:rPr lang="cs-CZ" sz="1200" b="1" dirty="0">
                <a:solidFill>
                  <a:srgbClr val="FF0000"/>
                </a:solidFill>
              </a:rPr>
              <a:t>. Záněty a nenádorová onemocnění slinných žláz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virové </a:t>
            </a:r>
            <a:r>
              <a:rPr lang="cs-CZ" sz="1200" b="1" dirty="0" err="1">
                <a:solidFill>
                  <a:srgbClr val="FF0000"/>
                </a:solidFill>
              </a:rPr>
              <a:t>sialoadenitidy</a:t>
            </a:r>
            <a:r>
              <a:rPr lang="cs-CZ" sz="1200" b="1" dirty="0">
                <a:solidFill>
                  <a:srgbClr val="FF0000"/>
                </a:solidFill>
              </a:rPr>
              <a:t> ( parotitis </a:t>
            </a:r>
            <a:r>
              <a:rPr lang="cs-CZ" sz="1200" b="1" dirty="0" err="1">
                <a:solidFill>
                  <a:srgbClr val="FF0000"/>
                </a:solidFill>
              </a:rPr>
              <a:t>epidemica</a:t>
            </a:r>
            <a:r>
              <a:rPr lang="cs-CZ" sz="1200" b="1" dirty="0">
                <a:solidFill>
                  <a:srgbClr val="FF0000"/>
                </a:solidFill>
              </a:rPr>
              <a:t>)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bakteriální </a:t>
            </a:r>
            <a:r>
              <a:rPr lang="cs-CZ" sz="1200" b="1" dirty="0" err="1">
                <a:solidFill>
                  <a:srgbClr val="FF0000"/>
                </a:solidFill>
              </a:rPr>
              <a:t>sialoadenitidy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 err="1">
                <a:solidFill>
                  <a:srgbClr val="FF0000"/>
                </a:solidFill>
              </a:rPr>
              <a:t>Sialolitiáza</a:t>
            </a:r>
            <a:endParaRPr lang="cs-CZ" sz="1200" b="1" dirty="0">
              <a:solidFill>
                <a:srgbClr val="FF0000"/>
              </a:solidFill>
            </a:endParaRP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270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37FFC-7AD5-485D-B73C-2F74E448C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slinných žláz</a:t>
            </a:r>
          </a:p>
          <a:p>
            <a:pPr lvl="1"/>
            <a:r>
              <a:rPr lang="cs-CZ" sz="1600" b="1" dirty="0" err="1"/>
              <a:t>Sialoadenitidy</a:t>
            </a:r>
            <a:endParaRPr lang="cs-CZ" sz="1600" b="1" dirty="0"/>
          </a:p>
          <a:p>
            <a:pPr lvl="1"/>
            <a:r>
              <a:rPr lang="cs-CZ" sz="1600" dirty="0"/>
              <a:t>dělení </a:t>
            </a:r>
          </a:p>
          <a:p>
            <a:pPr lvl="2"/>
            <a:r>
              <a:rPr lang="cs-CZ" sz="1600" dirty="0"/>
              <a:t>dle časového průběhu</a:t>
            </a:r>
          </a:p>
          <a:p>
            <a:pPr lvl="3"/>
            <a:r>
              <a:rPr lang="cs-CZ" sz="1600" dirty="0"/>
              <a:t>Akutní </a:t>
            </a:r>
          </a:p>
          <a:p>
            <a:pPr lvl="3"/>
            <a:r>
              <a:rPr lang="cs-CZ" sz="1600" dirty="0"/>
              <a:t>Chronické</a:t>
            </a:r>
          </a:p>
          <a:p>
            <a:pPr lvl="2"/>
            <a:r>
              <a:rPr lang="cs-CZ" sz="1600" dirty="0"/>
              <a:t>dle etiologie </a:t>
            </a:r>
          </a:p>
          <a:p>
            <a:pPr lvl="3"/>
            <a:r>
              <a:rPr lang="cs-CZ" sz="1600" dirty="0"/>
              <a:t>Bakteriální</a:t>
            </a:r>
          </a:p>
          <a:p>
            <a:pPr lvl="3"/>
            <a:r>
              <a:rPr lang="cs-CZ" sz="1600" dirty="0"/>
              <a:t>Virové</a:t>
            </a:r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FC1795-E0F3-4359-82F5-F8A81383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4F714F-EDCD-634E-A7AD-5072204F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13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BC77-5E86-47E5-8410-BA62041791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19872" y="332656"/>
            <a:ext cx="517339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A73B92-0971-4C90-9DAA-909B8C55BCA8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79512" y="1340768"/>
            <a:ext cx="5544616" cy="525658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 marL="0" indent="0">
              <a:lnSpc>
                <a:spcPct val="104000"/>
              </a:lnSpc>
              <a:buNone/>
            </a:pPr>
            <a:r>
              <a:rPr lang="cs-CZ" sz="2000" dirty="0">
                <a:solidFill>
                  <a:srgbClr val="C00000"/>
                </a:solidFill>
              </a:rPr>
              <a:t>Akutní virová </a:t>
            </a:r>
            <a:r>
              <a:rPr lang="cs-CZ" sz="2000" dirty="0" err="1">
                <a:solidFill>
                  <a:srgbClr val="C00000"/>
                </a:solidFill>
              </a:rPr>
              <a:t>sialoadenitida</a:t>
            </a:r>
            <a:r>
              <a:rPr lang="cs-CZ" sz="2000" dirty="0">
                <a:solidFill>
                  <a:srgbClr val="C00000"/>
                </a:solidFill>
              </a:rPr>
              <a:t> (parotitis </a:t>
            </a:r>
            <a:r>
              <a:rPr lang="cs-CZ" sz="2000" dirty="0" err="1">
                <a:solidFill>
                  <a:srgbClr val="C00000"/>
                </a:solidFill>
              </a:rPr>
              <a:t>epidemica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Etiologie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viry příušnic (</a:t>
            </a:r>
            <a:r>
              <a:rPr lang="cs-CZ" sz="1400" dirty="0" err="1"/>
              <a:t>paramyxoviry</a:t>
            </a:r>
            <a:r>
              <a:rPr lang="cs-CZ" sz="1400" dirty="0"/>
              <a:t>), eventuálně jiné </a:t>
            </a:r>
            <a:r>
              <a:rPr lang="cs-CZ" sz="1400" dirty="0" err="1"/>
              <a:t>sialotropní</a:t>
            </a:r>
            <a:r>
              <a:rPr lang="cs-CZ" sz="1400" dirty="0"/>
              <a:t> viry</a:t>
            </a:r>
            <a:endParaRPr lang="cs-CZ" sz="1800" dirty="0"/>
          </a:p>
          <a:p>
            <a:pPr lvl="1">
              <a:lnSpc>
                <a:spcPct val="104000"/>
              </a:lnSpc>
            </a:pPr>
            <a:r>
              <a:rPr lang="cs-CZ" sz="1400" dirty="0"/>
              <a:t>onemocnění dětského věku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Přenos kapénkovou infekcí přes HCD 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Symptomy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těstovité bolestivé duření jedné či obou </a:t>
            </a:r>
            <a:r>
              <a:rPr lang="cs-CZ" sz="1400" dirty="0" err="1"/>
              <a:t>parotis</a:t>
            </a:r>
            <a:r>
              <a:rPr lang="cs-CZ" sz="1400" dirty="0"/>
              <a:t>, event. </a:t>
            </a:r>
            <a:r>
              <a:rPr lang="cs-CZ" sz="1400" dirty="0" err="1"/>
              <a:t>gl.submandibularis</a:t>
            </a:r>
            <a:r>
              <a:rPr lang="cs-CZ" sz="1400" dirty="0"/>
              <a:t> 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Komplikace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Orchitida, meningoencefalitida, léze </a:t>
            </a:r>
            <a:r>
              <a:rPr lang="cs-CZ" sz="1400" dirty="0" err="1"/>
              <a:t>n.VIII</a:t>
            </a:r>
            <a:endParaRPr lang="cs-CZ" sz="1400" dirty="0"/>
          </a:p>
          <a:p>
            <a:pPr>
              <a:lnSpc>
                <a:spcPct val="104000"/>
              </a:lnSpc>
            </a:pPr>
            <a:r>
              <a:rPr lang="cs-CZ" sz="1800" b="1" dirty="0"/>
              <a:t>Léčba 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symptomatická (analgetika, antipyretika)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Prognóza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trvalá imunita po prodělaném onemocnění</a:t>
            </a:r>
          </a:p>
          <a:p>
            <a:pPr lvl="1">
              <a:lnSpc>
                <a:spcPct val="104000"/>
              </a:lnSpc>
            </a:pPr>
            <a:r>
              <a:rPr lang="cs-CZ" sz="1400" dirty="0" err="1"/>
              <a:t>infekciozita</a:t>
            </a:r>
            <a:r>
              <a:rPr lang="cs-CZ" sz="1400" dirty="0"/>
              <a:t> přetrvává 4-6 týdnu po odeznění symptomů</a:t>
            </a:r>
          </a:p>
        </p:txBody>
      </p:sp>
      <p:pic>
        <p:nvPicPr>
          <p:cNvPr id="5" name="Obrázek 4" descr="Obsah obrázku osoba, interiér, muž, vsedě&#10;&#10;Popis byl vytvořen automaticky">
            <a:extLst>
              <a:ext uri="{FF2B5EF4-FFF2-40B4-BE49-F238E27FC236}">
                <a16:creationId xmlns:a16="http://schemas.microsoft.com/office/drawing/2014/main" id="{011931C3-8994-4E7F-AD06-530F641B2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1" b="1"/>
          <a:stretch/>
        </p:blipFill>
        <p:spPr>
          <a:xfrm>
            <a:off x="5661062" y="2276872"/>
            <a:ext cx="3255538" cy="2736303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15F9C7D-2DA3-44E5-B6E0-6711913227AE}"/>
              </a:ext>
            </a:extLst>
          </p:cNvPr>
          <p:cNvSpPr/>
          <p:nvPr/>
        </p:nvSpPr>
        <p:spPr>
          <a:xfrm>
            <a:off x="6156176" y="5157192"/>
            <a:ext cx="2530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obr.:.</a:t>
            </a:r>
            <a:r>
              <a:rPr lang="cs-CZ" sz="1200" i="1" dirty="0" err="1">
                <a:solidFill>
                  <a:prstClr val="black"/>
                </a:solidFill>
              </a:rPr>
              <a:t>wikiskripta.eu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FFDE4B-DA04-9648-BE24-74C9DF59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409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217D0-824C-409F-9DA0-7C425824AA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91880" y="332656"/>
            <a:ext cx="5099540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7DEA3-0F7C-48AA-B268-0B7EEA3998A2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07504" y="1340768"/>
            <a:ext cx="5256584" cy="540060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lnSpcReduction="10000"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Akutní bakteriální </a:t>
            </a:r>
            <a:r>
              <a:rPr lang="cs-CZ" sz="2000" dirty="0" err="1">
                <a:solidFill>
                  <a:srgbClr val="C00000"/>
                </a:solidFill>
              </a:rPr>
              <a:t>sialoadenitida</a:t>
            </a:r>
            <a:endParaRPr lang="cs-CZ" sz="18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akutní bakteriální zánět </a:t>
            </a:r>
            <a:r>
              <a:rPr lang="cs-CZ" sz="1600" dirty="0" err="1"/>
              <a:t>gl</a:t>
            </a:r>
            <a:r>
              <a:rPr lang="cs-CZ" sz="1600" dirty="0"/>
              <a:t>. </a:t>
            </a:r>
            <a:r>
              <a:rPr lang="cs-CZ" sz="1600" dirty="0" err="1"/>
              <a:t>parotis</a:t>
            </a:r>
            <a:r>
              <a:rPr lang="cs-CZ" sz="1600" dirty="0"/>
              <a:t> nebo </a:t>
            </a:r>
            <a:r>
              <a:rPr lang="cs-CZ" sz="1600" dirty="0" err="1"/>
              <a:t>gl</a:t>
            </a:r>
            <a:r>
              <a:rPr lang="cs-CZ" sz="1600" dirty="0"/>
              <a:t>. </a:t>
            </a:r>
            <a:r>
              <a:rPr lang="cs-CZ" sz="1600" dirty="0" err="1"/>
              <a:t>submandibularis</a:t>
            </a:r>
            <a:endParaRPr lang="cs-CZ" sz="1600" dirty="0"/>
          </a:p>
          <a:p>
            <a:pPr lvl="1">
              <a:lnSpc>
                <a:spcPct val="104000"/>
              </a:lnSpc>
            </a:pPr>
            <a:r>
              <a:rPr lang="cs-CZ" sz="1600" dirty="0" err="1"/>
              <a:t>monoglandulární</a:t>
            </a:r>
            <a:r>
              <a:rPr lang="cs-CZ" sz="1600" dirty="0"/>
              <a:t>, unilaterální průběh 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Etiologie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ascendetní</a:t>
            </a:r>
            <a:r>
              <a:rPr lang="cs-CZ" sz="1400" dirty="0"/>
              <a:t> </a:t>
            </a:r>
            <a:r>
              <a:rPr lang="cs-CZ" sz="1400" dirty="0" err="1"/>
              <a:t>duktální</a:t>
            </a:r>
            <a:r>
              <a:rPr lang="cs-CZ" sz="1400" dirty="0"/>
              <a:t> infekce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dehydratace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Příznaky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lokální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zduření, zarudnutí, bolestivost žlázy, hnisavá slina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celkové:</a:t>
            </a:r>
          </a:p>
          <a:p>
            <a:pPr lvl="3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subfebrilie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elevace zánětlivých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markerů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lnSpc>
                <a:spcPct val="104000"/>
              </a:lnSpc>
            </a:pPr>
            <a:r>
              <a:rPr lang="cs-CZ" sz="1600" b="1" dirty="0"/>
              <a:t>Komplikace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vznik abscesu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Léčba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konzervativní - rehydratace, ATB, podpora slinění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chirurgická – incize abscesu </a:t>
            </a:r>
          </a:p>
          <a:p>
            <a:pPr lvl="1">
              <a:lnSpc>
                <a:spcPct val="104000"/>
              </a:lnSpc>
            </a:pPr>
            <a:endParaRPr lang="cs-CZ" sz="1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B1FB3A-B38E-D44F-818F-35E80FAD4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hronická onemocnění slinné žlázy">
            <a:extLst>
              <a:ext uri="{FF2B5EF4-FFF2-40B4-BE49-F238E27FC236}">
                <a16:creationId xmlns:a16="http://schemas.microsoft.com/office/drawing/2014/main" id="{082A0B32-4316-A340-A8CF-90EA1A6C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521968" cy="30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FC04C1-0D4C-A54E-8DD1-7EC02CA3DF4A}"/>
              </a:ext>
            </a:extLst>
          </p:cNvPr>
          <p:cNvSpPr txBox="1"/>
          <p:nvPr/>
        </p:nvSpPr>
        <p:spPr>
          <a:xfrm>
            <a:off x="6041650" y="5850607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cs.fehrplay.com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75529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F2834-A840-4ACD-B629-9C6CEE22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722C92-DD64-4F71-8064-660F59C4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124744"/>
            <a:ext cx="8496944" cy="573325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Chronické recidivující </a:t>
            </a:r>
            <a:r>
              <a:rPr lang="cs-CZ" sz="2000" dirty="0" err="1">
                <a:solidFill>
                  <a:srgbClr val="C00000"/>
                </a:solidFill>
              </a:rPr>
              <a:t>sialoadenitidy</a:t>
            </a:r>
            <a:endParaRPr lang="cs-CZ" sz="1500" dirty="0"/>
          </a:p>
          <a:p>
            <a:pPr lvl="1"/>
            <a:r>
              <a:rPr lang="cs-CZ" sz="1500" dirty="0"/>
              <a:t>Vznik přechodem z akutní fáze nebo de novo</a:t>
            </a:r>
          </a:p>
          <a:p>
            <a:pPr lvl="1"/>
            <a:r>
              <a:rPr lang="cs-CZ" sz="1500" b="1" dirty="0"/>
              <a:t>Etiologie</a:t>
            </a:r>
          </a:p>
          <a:p>
            <a:pPr lvl="2"/>
            <a:r>
              <a:rPr lang="cs-CZ" sz="1400" dirty="0"/>
              <a:t>Komplexní </a:t>
            </a:r>
          </a:p>
          <a:p>
            <a:pPr lvl="3"/>
            <a:r>
              <a:rPr lang="cs-CZ" sz="1400" dirty="0"/>
              <a:t>změny ve vývodném systému - vrozený, imunologický, infekční nebo obstrukční základ</a:t>
            </a:r>
          </a:p>
          <a:p>
            <a:pPr lvl="3"/>
            <a:r>
              <a:rPr lang="cs-CZ" sz="1400" dirty="0"/>
              <a:t>snížená produkce sliny – zvýšení viskozity</a:t>
            </a:r>
          </a:p>
          <a:p>
            <a:pPr lvl="3"/>
            <a:r>
              <a:rPr lang="cs-CZ" sz="1400" dirty="0" err="1"/>
              <a:t>stáza</a:t>
            </a:r>
            <a:r>
              <a:rPr lang="cs-CZ" sz="1400" dirty="0"/>
              <a:t> obsahu ve vývodech  - tvorba mikrolitů, poškození stěn vývodů</a:t>
            </a:r>
          </a:p>
          <a:p>
            <a:pPr lvl="1"/>
            <a:r>
              <a:rPr lang="cs-CZ" sz="1600" b="1" dirty="0" err="1"/>
              <a:t>Patomorfologie</a:t>
            </a:r>
            <a:endParaRPr lang="cs-CZ" sz="1600" b="1" dirty="0"/>
          </a:p>
          <a:p>
            <a:pPr lvl="2"/>
            <a:r>
              <a:rPr lang="cs-CZ" sz="1400" dirty="0"/>
              <a:t>V konečném stádiu  - těžká </a:t>
            </a:r>
            <a:r>
              <a:rPr lang="cs-CZ" sz="1400" dirty="0" err="1"/>
              <a:t>fibroproliferace</a:t>
            </a:r>
            <a:r>
              <a:rPr lang="cs-CZ" sz="1400" dirty="0"/>
              <a:t>, atrofie parenchymu, zánik acinů, striktury a dilatace vývodů</a:t>
            </a:r>
          </a:p>
          <a:p>
            <a:pPr lvl="1"/>
            <a:r>
              <a:rPr lang="cs-CZ" sz="1600" b="1" dirty="0"/>
              <a:t>Chronická recidivující parotitida u dospělých</a:t>
            </a:r>
          </a:p>
          <a:p>
            <a:pPr lvl="2"/>
            <a:r>
              <a:rPr lang="cs-CZ" sz="1400" dirty="0" err="1"/>
              <a:t>opakovanné</a:t>
            </a:r>
            <a:r>
              <a:rPr lang="cs-CZ" sz="1400" dirty="0"/>
              <a:t> nebolestivé zduření jedné nebo obou žláz, chybí celkové příznaky</a:t>
            </a:r>
          </a:p>
          <a:p>
            <a:pPr lvl="2"/>
            <a:r>
              <a:rPr lang="cs-CZ" sz="1400" dirty="0"/>
              <a:t>léčba: samovolné odeznění choroby</a:t>
            </a:r>
          </a:p>
          <a:p>
            <a:pPr lvl="1"/>
            <a:r>
              <a:rPr lang="cs-CZ" sz="1600" b="1" dirty="0"/>
              <a:t>Chronická recidivující parotitida u dětí (</a:t>
            </a:r>
            <a:r>
              <a:rPr lang="cs-CZ" sz="1600" b="1" dirty="0" err="1"/>
              <a:t>m.Payen</a:t>
            </a:r>
            <a:r>
              <a:rPr lang="cs-CZ" sz="1600" b="1" dirty="0"/>
              <a:t>)</a:t>
            </a:r>
            <a:endParaRPr lang="cs-CZ" sz="1500" b="1" dirty="0"/>
          </a:p>
          <a:p>
            <a:pPr lvl="2"/>
            <a:r>
              <a:rPr lang="cs-CZ" sz="1400" dirty="0"/>
              <a:t>bakteriální zánět v dětském věku</a:t>
            </a:r>
          </a:p>
          <a:p>
            <a:pPr lvl="2"/>
            <a:r>
              <a:rPr lang="cs-CZ" sz="1400" dirty="0"/>
              <a:t>Jednostranné bolestivé zduření se zkalenou slinou</a:t>
            </a:r>
          </a:p>
          <a:p>
            <a:pPr lvl="2"/>
            <a:r>
              <a:rPr lang="cs-CZ" sz="1400" dirty="0"/>
              <a:t>typický paroxyzmální průběh </a:t>
            </a:r>
          </a:p>
          <a:p>
            <a:pPr lvl="2"/>
            <a:r>
              <a:rPr lang="cs-CZ" sz="1400" dirty="0"/>
              <a:t>léčba: v době ataky ATB</a:t>
            </a:r>
          </a:p>
          <a:p>
            <a:pPr lvl="1"/>
            <a:endParaRPr lang="cs-CZ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67E94B-243B-7D4C-86AD-DF76E22BC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291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CB7C9-D7B0-4645-8428-424CE00E6F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19872" y="332656"/>
            <a:ext cx="5205047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pic>
        <p:nvPicPr>
          <p:cNvPr id="5" name="Obrázek 4" descr="Obsah obrázku jídlo, zavřít, jezení, hledání&#10;&#10;Popis byl vytvořen automaticky">
            <a:extLst>
              <a:ext uri="{FF2B5EF4-FFF2-40B4-BE49-F238E27FC236}">
                <a16:creationId xmlns:a16="http://schemas.microsoft.com/office/drawing/2014/main" id="{8B7425DA-133E-43CC-AE41-02FD1882F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 r="3" b="10275"/>
          <a:stretch/>
        </p:blipFill>
        <p:spPr>
          <a:xfrm>
            <a:off x="5796136" y="2276872"/>
            <a:ext cx="3191564" cy="2682533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8916BC-F622-4836-BCDB-39A777C612A4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107504" y="1268760"/>
            <a:ext cx="5544616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 err="1">
                <a:solidFill>
                  <a:srgbClr val="C00000"/>
                </a:solidFill>
              </a:rPr>
              <a:t>Sialolitiasa</a:t>
            </a:r>
            <a:endParaRPr lang="cs-CZ" sz="2000" dirty="0">
              <a:solidFill>
                <a:srgbClr val="C00000"/>
              </a:solidFill>
            </a:endParaRP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dirty="0"/>
              <a:t>tvorba slinných konkrementů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Etiologie 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změna složení sliny- zvýšení viskozity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Vznik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mukoproteinové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matrix - ukládání anorganického materiálu (soli vápníku, hořčíku, fosforu)  - </a:t>
            </a:r>
            <a:r>
              <a:rPr lang="cs-CZ" sz="1400" dirty="0">
                <a:solidFill>
                  <a:srgbClr val="C00000"/>
                </a:solidFill>
              </a:rPr>
              <a:t>konkrement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úplné obstrukce vývodu -  retence sliny a dilatace vývodu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Při </a:t>
            </a:r>
            <a:r>
              <a:rPr lang="cs-CZ" sz="1400" dirty="0" err="1"/>
              <a:t>opakovanném</a:t>
            </a:r>
            <a:r>
              <a:rPr lang="cs-CZ" sz="1400" dirty="0"/>
              <a:t> průběhu </a:t>
            </a:r>
            <a:r>
              <a:rPr lang="cs-CZ" sz="1400" dirty="0">
                <a:solidFill>
                  <a:srgbClr val="C00000"/>
                </a:solidFill>
              </a:rPr>
              <a:t>přechod do chronické </a:t>
            </a:r>
            <a:r>
              <a:rPr lang="cs-CZ" sz="1400" dirty="0" err="1">
                <a:solidFill>
                  <a:srgbClr val="C00000"/>
                </a:solidFill>
              </a:rPr>
              <a:t>sialoadenitidy</a:t>
            </a:r>
            <a:endParaRPr lang="cs-CZ" sz="1400" dirty="0">
              <a:solidFill>
                <a:srgbClr val="C00000"/>
              </a:solidFill>
            </a:endParaRP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Lokalizace: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Nejčastěji 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glandula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submandibularis</a:t>
            </a:r>
            <a:r>
              <a:rPr lang="cs-CZ" sz="1400" dirty="0"/>
              <a:t>, méně často </a:t>
            </a:r>
            <a:r>
              <a:rPr lang="cs-CZ" sz="1400" dirty="0" err="1"/>
              <a:t>glandula</a:t>
            </a:r>
            <a:r>
              <a:rPr lang="cs-CZ" sz="1400" dirty="0"/>
              <a:t> </a:t>
            </a:r>
            <a:r>
              <a:rPr lang="cs-CZ" sz="1400" dirty="0" err="1"/>
              <a:t>parotis</a:t>
            </a:r>
            <a:endParaRPr lang="cs-CZ" sz="1600" dirty="0"/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Klinické příznaky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bolestivé zduření, související se zvýšenou sekrecí sliny při jídle nebo s psychickou stimulací (</a:t>
            </a:r>
            <a:r>
              <a:rPr lang="cs-CZ" sz="1400" dirty="0" err="1">
                <a:solidFill>
                  <a:srgbClr val="C00000"/>
                </a:solidFill>
              </a:rPr>
              <a:t>salivární</a:t>
            </a:r>
            <a:r>
              <a:rPr lang="cs-CZ" sz="1400" dirty="0">
                <a:solidFill>
                  <a:srgbClr val="C00000"/>
                </a:solidFill>
              </a:rPr>
              <a:t> kolika</a:t>
            </a:r>
            <a:r>
              <a:rPr lang="cs-CZ" sz="1400" dirty="0"/>
              <a:t>)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Diagnostika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palpace, sondáž vývodu , USG 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Terapie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operační vybavení konkrementu – nastřižení vývodu v LA,  </a:t>
            </a:r>
            <a:r>
              <a:rPr lang="cs-CZ" sz="1400" dirty="0" err="1"/>
              <a:t>sialoendoskopie</a:t>
            </a:r>
            <a:r>
              <a:rPr lang="cs-CZ" sz="1400" dirty="0"/>
              <a:t> v LA, exstirpace slinné žlázy v CA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8B1C967-562D-4004-AF12-78BFAFE31457}"/>
              </a:ext>
            </a:extLst>
          </p:cNvPr>
          <p:cNvSpPr/>
          <p:nvPr/>
        </p:nvSpPr>
        <p:spPr>
          <a:xfrm>
            <a:off x="5562057" y="5246369"/>
            <a:ext cx="312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[online cit. 2.4.2020]. </a:t>
            </a:r>
            <a:r>
              <a:rPr lang="cs-CZ" sz="900" i="1" dirty="0" err="1">
                <a:solidFill>
                  <a:prstClr val="black"/>
                </a:solidFill>
              </a:rPr>
              <a:t>Doi</a:t>
            </a:r>
            <a:r>
              <a:rPr lang="cs-CZ" sz="900" i="1" dirty="0">
                <a:solidFill>
                  <a:prstClr val="black"/>
                </a:solidFill>
              </a:rPr>
              <a:t>. https://static.framar.bg/thumbs/6/mkb/sialolitiaza.jpg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9B50C1-F646-1B45-9024-86FB8B9D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15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8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Anatomie a vyšetření slinných žláz			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anatomie slinných žláz a lícního nervu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 onemocnění slinných žláz (klinické vyšetření, zobrazovací metody)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</a:t>
            </a:r>
            <a:r>
              <a:rPr lang="cs-CZ" sz="1200" b="1" dirty="0">
                <a:solidFill>
                  <a:srgbClr val="FF0000"/>
                </a:solidFill>
              </a:rPr>
              <a:t>. Nádory slinných žláz	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benigní nádory slinných žláz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5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97A69-2F53-4BF5-9B62-8E2D17D224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47864" y="188640"/>
            <a:ext cx="5472608" cy="93610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EFFC51-BE35-40D0-886D-F12C1EE5061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23529" y="1268760"/>
            <a:ext cx="8496944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klinická anatomie</a:t>
            </a:r>
            <a:endParaRPr lang="cs-CZ" sz="2000" dirty="0"/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dirty="0"/>
              <a:t>cévní zásobení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tepny: 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arteria</a:t>
            </a:r>
            <a:r>
              <a:rPr lang="cs-CZ" sz="1200" dirty="0"/>
              <a:t> </a:t>
            </a:r>
            <a:r>
              <a:rPr lang="cs-CZ" sz="1200" dirty="0" err="1"/>
              <a:t>thyroidea</a:t>
            </a:r>
            <a:r>
              <a:rPr lang="cs-CZ" sz="1200" dirty="0"/>
              <a:t> superior </a:t>
            </a:r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1.větev </a:t>
            </a:r>
            <a:r>
              <a:rPr lang="cs-CZ" sz="1200" dirty="0" err="1"/>
              <a:t>a.carotis</a:t>
            </a:r>
            <a:r>
              <a:rPr lang="cs-CZ" sz="1200" dirty="0"/>
              <a:t> </a:t>
            </a:r>
            <a:r>
              <a:rPr lang="cs-CZ" sz="1200" dirty="0" err="1"/>
              <a:t>externa</a:t>
            </a:r>
            <a:endParaRPr lang="cs-CZ" sz="1200" dirty="0"/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arteria</a:t>
            </a:r>
            <a:r>
              <a:rPr lang="cs-CZ" sz="1200" dirty="0"/>
              <a:t> </a:t>
            </a:r>
            <a:r>
              <a:rPr lang="cs-CZ" sz="1200" dirty="0" err="1"/>
              <a:t>thyroidea</a:t>
            </a:r>
            <a:r>
              <a:rPr lang="cs-CZ" sz="1200" dirty="0"/>
              <a:t> </a:t>
            </a:r>
            <a:r>
              <a:rPr lang="cs-CZ" sz="1200" dirty="0" err="1"/>
              <a:t>inferior</a:t>
            </a:r>
            <a:r>
              <a:rPr lang="cs-CZ" sz="1200" dirty="0"/>
              <a:t> </a:t>
            </a:r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z </a:t>
            </a:r>
            <a:r>
              <a:rPr lang="cs-CZ" sz="1200" dirty="0" err="1"/>
              <a:t>truncus</a:t>
            </a:r>
            <a:r>
              <a:rPr lang="cs-CZ" sz="1200" dirty="0"/>
              <a:t> </a:t>
            </a:r>
            <a:r>
              <a:rPr lang="cs-CZ" sz="1200" dirty="0" err="1"/>
              <a:t>thyreocervicalis</a:t>
            </a:r>
            <a:endParaRPr lang="cs-CZ" sz="1200" dirty="0"/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žíly 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vv</a:t>
            </a:r>
            <a:r>
              <a:rPr lang="cs-CZ" sz="1200" dirty="0"/>
              <a:t>. </a:t>
            </a:r>
            <a:r>
              <a:rPr lang="cs-CZ" sz="1200" dirty="0" err="1"/>
              <a:t>thyroideae</a:t>
            </a:r>
            <a:r>
              <a:rPr lang="cs-CZ" sz="1200" dirty="0"/>
              <a:t> </a:t>
            </a:r>
            <a:r>
              <a:rPr lang="cs-CZ" sz="1200" dirty="0" err="1"/>
              <a:t>superiores</a:t>
            </a:r>
            <a:r>
              <a:rPr lang="cs-CZ" sz="1200" dirty="0"/>
              <a:t> a </a:t>
            </a:r>
            <a:r>
              <a:rPr lang="cs-CZ" sz="1200" dirty="0" err="1"/>
              <a:t>vv</a:t>
            </a:r>
            <a:r>
              <a:rPr lang="cs-CZ" sz="1200" dirty="0"/>
              <a:t>. </a:t>
            </a:r>
            <a:r>
              <a:rPr lang="cs-CZ" sz="1200" dirty="0" err="1"/>
              <a:t>thyroideae</a:t>
            </a:r>
            <a:r>
              <a:rPr lang="cs-CZ" sz="1200" dirty="0"/>
              <a:t> </a:t>
            </a:r>
            <a:r>
              <a:rPr lang="cs-CZ" sz="1200" dirty="0" err="1"/>
              <a:t>mediae</a:t>
            </a:r>
            <a:endParaRPr lang="cs-CZ" sz="1200" dirty="0"/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do v. </a:t>
            </a:r>
            <a:r>
              <a:rPr lang="cs-CZ" sz="1200" dirty="0" err="1"/>
              <a:t>jugularis</a:t>
            </a:r>
            <a:r>
              <a:rPr lang="cs-CZ" sz="1200" dirty="0"/>
              <a:t> interna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vv</a:t>
            </a:r>
            <a:r>
              <a:rPr lang="cs-CZ" sz="1200" dirty="0"/>
              <a:t>. </a:t>
            </a:r>
            <a:r>
              <a:rPr lang="cs-CZ" sz="1200" dirty="0" err="1"/>
              <a:t>thyroideae</a:t>
            </a:r>
            <a:r>
              <a:rPr lang="cs-CZ" sz="1200" dirty="0"/>
              <a:t> </a:t>
            </a:r>
            <a:r>
              <a:rPr lang="cs-CZ" sz="1200" dirty="0" err="1"/>
              <a:t>inferiores</a:t>
            </a:r>
            <a:r>
              <a:rPr lang="cs-CZ" sz="1200" dirty="0"/>
              <a:t> </a:t>
            </a:r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do v. </a:t>
            </a:r>
            <a:r>
              <a:rPr lang="cs-CZ" sz="1200" dirty="0" err="1"/>
              <a:t>brachiocephalica</a:t>
            </a:r>
            <a:r>
              <a:rPr lang="cs-CZ" sz="1200" dirty="0"/>
              <a:t> sin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dirty="0"/>
              <a:t>nervové zásobení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sympatikus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krční sympatikus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parasympatikus</a:t>
            </a:r>
          </a:p>
          <a:p>
            <a:pPr>
              <a:lnSpc>
                <a:spcPct val="104000"/>
              </a:lnSpc>
            </a:pPr>
            <a:endParaRPr lang="cs-CZ" sz="1800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98AC7A4-E259-9D4E-84AD-4E7709E3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5DAF41-30D7-544D-AE23-7461841D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789040"/>
            <a:ext cx="4067211" cy="28083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F669DCC-5B38-E546-B923-5C2BC47BA029}"/>
              </a:ext>
            </a:extLst>
          </p:cNvPr>
          <p:cNvSpPr txBox="1"/>
          <p:nvPr/>
        </p:nvSpPr>
        <p:spPr>
          <a:xfrm>
            <a:off x="251520" y="6309320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J.Astl</a:t>
            </a:r>
            <a:r>
              <a:rPr lang="cs-CZ" sz="1200" i="1" dirty="0"/>
              <a:t>, Chirurgická léčba nemocí štítné žlázy, 2013 </a:t>
            </a:r>
          </a:p>
        </p:txBody>
      </p:sp>
    </p:spTree>
    <p:extLst>
      <p:ext uri="{BB962C8B-B14F-4D97-AF65-F5344CB8AC3E}">
        <p14:creationId xmlns:p14="http://schemas.microsoft.com/office/powerpoint/2010/main" val="1998253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A381E-C9E7-465B-95F2-9DF6AD801B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91880" y="332656"/>
            <a:ext cx="517339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cs-CZ" dirty="0"/>
              <a:t>ŠTÍTNÁ ŽLÁZA, SLINNÉ ŽLÁZY</a:t>
            </a:r>
            <a:br>
              <a:rPr lang="cs-CZ" dirty="0"/>
            </a:br>
            <a:r>
              <a:rPr lang="cs-CZ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54188C-49D0-4B7B-BB6D-A3B445E8336B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251520" y="1268760"/>
            <a:ext cx="5224329" cy="5400599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Benigní nádory slinných žláz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výskyt je nezávislý na pohlaví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80% benigních nádorů se nachází v </a:t>
            </a:r>
            <a:r>
              <a:rPr lang="cs-CZ" sz="1600" dirty="0" err="1"/>
              <a:t>gl.parotis</a:t>
            </a:r>
            <a:endParaRPr lang="cs-CZ" sz="16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růst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pomalý, nebolestivý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nepůsobí parézu </a:t>
            </a:r>
            <a:r>
              <a:rPr lang="cs-CZ" sz="1400" dirty="0" err="1"/>
              <a:t>n.VII</a:t>
            </a:r>
            <a:endParaRPr lang="cs-CZ" sz="14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epitelové jsou častější než mezenchymové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terapie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chirurgická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nejčastěji:</a:t>
            </a:r>
          </a:p>
          <a:p>
            <a:pPr lvl="2">
              <a:lnSpc>
                <a:spcPct val="104000"/>
              </a:lnSpc>
            </a:pPr>
            <a:r>
              <a:rPr lang="cs-CZ" sz="1400" b="1" dirty="0"/>
              <a:t>pleomorfní adenom </a:t>
            </a:r>
            <a:r>
              <a:rPr lang="cs-CZ" sz="1400" dirty="0"/>
              <a:t>(smíšený tumor, </a:t>
            </a:r>
            <a:r>
              <a:rPr lang="cs-CZ" sz="1400" dirty="0" err="1"/>
              <a:t>myxochondroepiteliom</a:t>
            </a:r>
            <a:r>
              <a:rPr lang="cs-CZ" sz="1400" dirty="0"/>
              <a:t>) </a:t>
            </a:r>
          </a:p>
          <a:p>
            <a:pPr lvl="2">
              <a:lnSpc>
                <a:spcPct val="104000"/>
              </a:lnSpc>
            </a:pPr>
            <a:r>
              <a:rPr lang="cs-CZ" sz="1400" b="1" dirty="0"/>
              <a:t>papilární </a:t>
            </a:r>
            <a:r>
              <a:rPr lang="cs-CZ" sz="1400" b="1" dirty="0" err="1"/>
              <a:t>cystadenolymfom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Warthinův</a:t>
            </a:r>
            <a:r>
              <a:rPr lang="cs-CZ" sz="1400" dirty="0"/>
              <a:t> tumor)</a:t>
            </a:r>
          </a:p>
        </p:txBody>
      </p:sp>
      <p:pic>
        <p:nvPicPr>
          <p:cNvPr id="5" name="Obrázek 4" descr="Obsah obrázku zakryté, fotka, kobliha, bílá&#10;&#10;Popis byl vytvořen automaticky">
            <a:extLst>
              <a:ext uri="{FF2B5EF4-FFF2-40B4-BE49-F238E27FC236}">
                <a16:creationId xmlns:a16="http://schemas.microsoft.com/office/drawing/2014/main" id="{933D46C7-AA27-4EA3-BF37-CF183DE08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9" y="1618993"/>
            <a:ext cx="3242474" cy="3242474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299329-CF8E-4520-B9C8-F0641FE1902C}"/>
              </a:ext>
            </a:extLst>
          </p:cNvPr>
          <p:cNvSpPr/>
          <p:nvPr/>
        </p:nvSpPr>
        <p:spPr>
          <a:xfrm>
            <a:off x="5749179" y="4939803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958F95B-C467-024D-AB6B-91383442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817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C8B6E-8CFD-4BDF-8040-EBA59979E5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16694" y="332656"/>
            <a:ext cx="5152293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cs-CZ" dirty="0"/>
              <a:t>ŠTÍTNÁ ŽLÁZA, SLINNÉ ŽLÁZY</a:t>
            </a:r>
            <a:br>
              <a:rPr lang="cs-CZ" dirty="0"/>
            </a:br>
            <a:r>
              <a:rPr lang="cs-CZ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B44FF-5565-43F5-AB40-BAC2ABF09FB3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79512" y="1196752"/>
            <a:ext cx="5400600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Benigní nádory slinných žláz</a:t>
            </a:r>
          </a:p>
          <a:p>
            <a:pPr lvl="1">
              <a:lnSpc>
                <a:spcPct val="104000"/>
              </a:lnSpc>
            </a:pPr>
            <a:r>
              <a:rPr lang="cs-CZ" sz="1800" b="1" dirty="0"/>
              <a:t>Pleomorfní adenom (</a:t>
            </a:r>
            <a:r>
              <a:rPr lang="cs-CZ" sz="1800" b="1" dirty="0" err="1"/>
              <a:t>myxochondroepiteliom</a:t>
            </a:r>
            <a:r>
              <a:rPr lang="cs-CZ" sz="1800" b="1" dirty="0"/>
              <a:t>)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nejčastější benigní nádor slinných žláz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výskyt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nejčastější tumor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1%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multilokulární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vyšší a střední věk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klinický nález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nebolestivé, pomalu rostoucí 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zduření,někdy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velkých rozměrů, nepůsobí parézu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n.VII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histologie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kombinace složek –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epiteliomatózní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trabekulární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duktální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acinózní,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myxoidní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chondroidní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terapie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Prognóza: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recidivující po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inkompoletním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odstranění (CAVE enukleace !)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4% riziko maligního zvratu</a:t>
            </a:r>
          </a:p>
        </p:txBody>
      </p:sp>
      <p:pic>
        <p:nvPicPr>
          <p:cNvPr id="5" name="Obrázek 4" descr="Obsah obrázku černá, tmavé, hledání, vsedě&#10;&#10;Popis byl vytvořen automaticky">
            <a:extLst>
              <a:ext uri="{FF2B5EF4-FFF2-40B4-BE49-F238E27FC236}">
                <a16:creationId xmlns:a16="http://schemas.microsoft.com/office/drawing/2014/main" id="{9CC447C8-F5B6-457E-B96F-C2747333D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9"/>
          <a:stretch/>
        </p:blipFill>
        <p:spPr>
          <a:xfrm>
            <a:off x="5709217" y="2276872"/>
            <a:ext cx="3279434" cy="2756388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7C0C117-FABF-418F-A329-8635B3BE377C}"/>
              </a:ext>
            </a:extLst>
          </p:cNvPr>
          <p:cNvSpPr/>
          <p:nvPr/>
        </p:nvSpPr>
        <p:spPr>
          <a:xfrm>
            <a:off x="6011068" y="5160959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25C278-7C5D-FF42-8E71-DC7259C7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59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8E716-7F19-47E6-B980-750C9142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1AB5C-E5C3-4AA6-B3A7-8D307B75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5574352" cy="5328592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Benigní nádory slinných žláz</a:t>
            </a:r>
          </a:p>
          <a:p>
            <a:pPr lvl="1">
              <a:lnSpc>
                <a:spcPct val="104000"/>
              </a:lnSpc>
            </a:pPr>
            <a:r>
              <a:rPr lang="cs-CZ" sz="1800" b="1" dirty="0"/>
              <a:t>Papilární </a:t>
            </a:r>
            <a:r>
              <a:rPr lang="cs-CZ" sz="1800" b="1" dirty="0" err="1"/>
              <a:t>cystadenolymfom</a:t>
            </a:r>
            <a:r>
              <a:rPr lang="cs-CZ" sz="1800" b="1" dirty="0"/>
              <a:t> (</a:t>
            </a:r>
            <a:r>
              <a:rPr lang="cs-CZ" sz="1800" b="1" dirty="0" err="1"/>
              <a:t>Warthinův</a:t>
            </a:r>
            <a:r>
              <a:rPr lang="cs-CZ" sz="1800" b="1" dirty="0"/>
              <a:t> tumor)</a:t>
            </a:r>
          </a:p>
          <a:p>
            <a:pPr lvl="2"/>
            <a:r>
              <a:rPr lang="cs-CZ" sz="1600" dirty="0"/>
              <a:t>Druhý nejčastější benigní nádor slinných </a:t>
            </a:r>
            <a:r>
              <a:rPr lang="cs-CZ" sz="1600" dirty="0" err="1"/>
              <a:t>žlá</a:t>
            </a:r>
            <a:r>
              <a:rPr lang="cs-CZ" sz="1600" dirty="0"/>
              <a:t>.</a:t>
            </a:r>
          </a:p>
          <a:p>
            <a:pPr lvl="2"/>
            <a:r>
              <a:rPr lang="cs-CZ" sz="1600" dirty="0"/>
              <a:t>Výskyt</a:t>
            </a:r>
          </a:p>
          <a:p>
            <a:pPr lvl="3"/>
            <a:r>
              <a:rPr lang="cs-CZ" sz="1400" dirty="0"/>
              <a:t>Nejčastěji v </a:t>
            </a:r>
            <a:r>
              <a:rPr lang="cs-CZ" sz="1400" dirty="0" err="1"/>
              <a:t>gl</a:t>
            </a:r>
            <a:r>
              <a:rPr lang="cs-CZ" sz="1400" dirty="0"/>
              <a:t>. </a:t>
            </a:r>
            <a:r>
              <a:rPr lang="cs-CZ" sz="1400" dirty="0" err="1"/>
              <a:t>parotis</a:t>
            </a:r>
            <a:r>
              <a:rPr lang="cs-CZ" sz="1400" dirty="0"/>
              <a:t>, </a:t>
            </a:r>
          </a:p>
          <a:p>
            <a:pPr lvl="3"/>
            <a:r>
              <a:rPr lang="cs-CZ" sz="1400" dirty="0"/>
              <a:t>po 40. roce, častěji muži</a:t>
            </a:r>
          </a:p>
          <a:p>
            <a:pPr lvl="2"/>
            <a:r>
              <a:rPr lang="cs-CZ" sz="1600" dirty="0"/>
              <a:t>Klinický nález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 nebolestivé, ohraničený, pohyblivé, fluktuující, pomalu rostoucí  zduření, někdy do velkých rozměrů,  oboustranné  (v 8%), nepůsobí parézu </a:t>
            </a:r>
            <a:r>
              <a:rPr lang="cs-CZ" sz="1400" dirty="0" err="1"/>
              <a:t>n.VII</a:t>
            </a:r>
            <a:endParaRPr lang="cs-CZ" sz="1400" dirty="0"/>
          </a:p>
          <a:p>
            <a:pPr lvl="2">
              <a:lnSpc>
                <a:spcPct val="104000"/>
              </a:lnSpc>
            </a:pPr>
            <a:r>
              <a:rPr lang="cs-CZ" sz="1600" dirty="0"/>
              <a:t>terapie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chirurgická</a:t>
            </a:r>
            <a:endParaRPr lang="cs-CZ" sz="1600" dirty="0"/>
          </a:p>
          <a:p>
            <a:pPr lvl="2"/>
            <a:r>
              <a:rPr lang="cs-CZ" sz="1600" dirty="0"/>
              <a:t>prognóza</a:t>
            </a:r>
          </a:p>
          <a:p>
            <a:pPr lvl="3"/>
            <a:r>
              <a:rPr lang="cs-CZ" sz="1400" dirty="0"/>
              <a:t>10 % recidivy, maligní zvrat je velmi vzácný.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DC59BA-7672-4CBB-A01A-9561256C4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6" t="10653" r="20024" b="25743"/>
          <a:stretch/>
        </p:blipFill>
        <p:spPr>
          <a:xfrm flipH="1">
            <a:off x="5897880" y="2130527"/>
            <a:ext cx="2922591" cy="321674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62124AF-ACD3-4F29-AA2D-0C897EE345B8}"/>
              </a:ext>
            </a:extLst>
          </p:cNvPr>
          <p:cNvSpPr/>
          <p:nvPr/>
        </p:nvSpPr>
        <p:spPr>
          <a:xfrm>
            <a:off x="5994664" y="5445224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D9A3BB-1F29-5B42-98E4-B21A6F6A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359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3C851-43D3-4B93-BB50-55350191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0DDC52-9988-4D2C-917B-F05F9E68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412776"/>
            <a:ext cx="8496944" cy="525658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</a:p>
          <a:p>
            <a:pPr lvl="1"/>
            <a:r>
              <a:rPr lang="cs-CZ" sz="1600" b="1" dirty="0"/>
              <a:t>Epitelové  </a:t>
            </a:r>
          </a:p>
          <a:p>
            <a:pPr lvl="2"/>
            <a:r>
              <a:rPr lang="cs-CZ" sz="1600" dirty="0"/>
              <a:t>Vycházejí ze žlázového parenchymu</a:t>
            </a:r>
          </a:p>
          <a:p>
            <a:pPr lvl="2"/>
            <a:r>
              <a:rPr lang="cs-CZ" sz="1600" dirty="0" err="1"/>
              <a:t>acinocelulární</a:t>
            </a:r>
            <a:r>
              <a:rPr lang="cs-CZ" sz="1600" dirty="0"/>
              <a:t> karcinom, </a:t>
            </a:r>
            <a:r>
              <a:rPr lang="cs-CZ" sz="1600" dirty="0" err="1"/>
              <a:t>mukoepidermoidní</a:t>
            </a:r>
            <a:r>
              <a:rPr lang="cs-CZ" sz="1600" dirty="0"/>
              <a:t> karcinom, adenoidně cystický karcinom, karcinom v pleomorfním adenomu</a:t>
            </a:r>
          </a:p>
          <a:p>
            <a:pPr lvl="1"/>
            <a:r>
              <a:rPr lang="cs-CZ" sz="1600" b="1" dirty="0" err="1"/>
              <a:t>Mesenchymové</a:t>
            </a:r>
            <a:endParaRPr lang="cs-CZ" sz="1600" b="1" dirty="0"/>
          </a:p>
          <a:p>
            <a:pPr lvl="2"/>
            <a:r>
              <a:rPr lang="cs-CZ" sz="1600"/>
              <a:t>maligní </a:t>
            </a:r>
            <a:r>
              <a:rPr lang="cs-CZ" sz="1600" dirty="0"/>
              <a:t>lymfom</a:t>
            </a:r>
          </a:p>
          <a:p>
            <a:pPr lvl="1"/>
            <a:r>
              <a:rPr lang="cs-CZ" sz="1600" dirty="0"/>
              <a:t>Klinický nález</a:t>
            </a:r>
          </a:p>
          <a:p>
            <a:pPr lvl="2"/>
            <a:r>
              <a:rPr lang="cs-CZ" sz="1600" dirty="0"/>
              <a:t>rychle rostoucí, neohraničený, tuhý, vůči spodině nepohyblivý tumor,  v pozdějším stádiu s infiltrací kůže a parézou </a:t>
            </a:r>
            <a:r>
              <a:rPr lang="cs-CZ" sz="1600" dirty="0" err="1"/>
              <a:t>n.VII</a:t>
            </a:r>
            <a:endParaRPr lang="cs-CZ" sz="1600" dirty="0"/>
          </a:p>
          <a:p>
            <a:pPr lvl="1"/>
            <a:r>
              <a:rPr lang="cs-CZ" sz="1600" dirty="0"/>
              <a:t>Terapie </a:t>
            </a:r>
          </a:p>
          <a:p>
            <a:pPr lvl="2"/>
            <a:r>
              <a:rPr lang="cs-CZ" sz="1600" dirty="0"/>
              <a:t>radikální, chirurgická s event. adjuvantní RT ( CHT pouze u generalizace)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042B77-2337-FA43-B1CB-F26DC099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85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9EEF2-B1EF-4744-B040-674D06A6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B2D3E27-7B6C-4F41-85A5-B87F0F856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1196752"/>
            <a:ext cx="8507289" cy="5536728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  <a:endParaRPr lang="cs-CZ" sz="2000" b="1" dirty="0"/>
          </a:p>
          <a:p>
            <a:pPr lvl="1"/>
            <a:r>
              <a:rPr lang="cs-CZ" sz="1600" b="1" dirty="0" err="1"/>
              <a:t>Mukoepidermoidní</a:t>
            </a:r>
            <a:r>
              <a:rPr lang="cs-CZ" sz="1600" b="1" dirty="0"/>
              <a:t> karcinom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Výskyt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Patří k nejčastějším maligním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salivárním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nádorům (15% maligních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sialomů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Histologie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tvoří jej buňky produkující hlen,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epidermoidní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bb a bb přechodného typu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nedokonale opouzdřen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Formy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nízce maligní – dobře diferencovaný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vysoce maligní – nízce diferencovaný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Prognóza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70–90 % pacientů přežívá 5 let.</a:t>
            </a:r>
          </a:p>
          <a:p>
            <a:pPr lvl="1"/>
            <a:r>
              <a:rPr lang="cs-CZ" sz="1600" b="1" dirty="0" err="1"/>
              <a:t>Acinocelulární</a:t>
            </a:r>
            <a:r>
              <a:rPr lang="cs-CZ" sz="1600" b="1" dirty="0"/>
              <a:t> karcinom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Výskyt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nejčastějším maligním nádorů z acinů slinných žláz (následující karcinomy jsou z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duktálních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myoepiteliálních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buněk), (17% maligních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sialomů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nejčastěji v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častěji u žen</a:t>
            </a:r>
          </a:p>
          <a:p>
            <a:pPr lvl="1"/>
            <a:endParaRPr lang="cs-CZ" sz="1350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EC149E-8155-493A-B745-ACBC59F8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t="14770" r="20024" b="36614"/>
          <a:stretch/>
        </p:blipFill>
        <p:spPr>
          <a:xfrm>
            <a:off x="6228184" y="3501008"/>
            <a:ext cx="2341875" cy="2025637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00145-55F8-4FDE-87A2-DA3FE732F70C}"/>
              </a:ext>
            </a:extLst>
          </p:cNvPr>
          <p:cNvSpPr/>
          <p:nvPr/>
        </p:nvSpPr>
        <p:spPr>
          <a:xfrm>
            <a:off x="5956795" y="6309320"/>
            <a:ext cx="27592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39D1CAA-E712-2844-8FD5-9F4D031F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239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3C215-1F77-4DCB-A262-8F61ED25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1789CF-ECFD-4DC9-AD28-F6F216946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  <a:endParaRPr lang="cs-CZ" sz="2000" dirty="0"/>
          </a:p>
          <a:p>
            <a:pPr lvl="1"/>
            <a:r>
              <a:rPr lang="cs-CZ" sz="1600" b="1" dirty="0"/>
              <a:t>Adenoidně cystický karcinom</a:t>
            </a:r>
          </a:p>
          <a:p>
            <a:pPr lvl="2"/>
            <a:r>
              <a:rPr lang="cs-CZ" sz="1600" dirty="0"/>
              <a:t>Výskyt</a:t>
            </a:r>
          </a:p>
          <a:p>
            <a:pPr lvl="3"/>
            <a:r>
              <a:rPr lang="cs-CZ" sz="1400" dirty="0"/>
              <a:t>10 % z maligních </a:t>
            </a:r>
            <a:r>
              <a:rPr lang="cs-CZ" sz="1400" dirty="0" err="1"/>
              <a:t>sialomů</a:t>
            </a:r>
            <a:endParaRPr lang="cs-CZ" sz="1400" dirty="0"/>
          </a:p>
          <a:p>
            <a:pPr lvl="3"/>
            <a:r>
              <a:rPr lang="cs-CZ" sz="1400" dirty="0"/>
              <a:t>Formy </a:t>
            </a:r>
          </a:p>
          <a:p>
            <a:pPr lvl="4"/>
            <a:r>
              <a:rPr lang="cs-CZ" sz="1400" dirty="0"/>
              <a:t>glandulární, solidní ( nejméně příznivá) a tubulární</a:t>
            </a:r>
          </a:p>
          <a:p>
            <a:pPr lvl="4"/>
            <a:r>
              <a:rPr lang="cs-CZ" sz="1400" dirty="0"/>
              <a:t>tvořen </a:t>
            </a:r>
            <a:r>
              <a:rPr lang="cs-CZ" sz="1400" dirty="0" err="1"/>
              <a:t>duktálními</a:t>
            </a:r>
            <a:r>
              <a:rPr lang="cs-CZ" sz="1400" dirty="0"/>
              <a:t> a </a:t>
            </a:r>
            <a:r>
              <a:rPr lang="cs-CZ" sz="1400" dirty="0" err="1"/>
              <a:t>myoepitelovými</a:t>
            </a:r>
            <a:r>
              <a:rPr lang="cs-CZ" sz="1400" dirty="0"/>
              <a:t> buňkami</a:t>
            </a:r>
          </a:p>
          <a:p>
            <a:pPr lvl="3"/>
            <a:r>
              <a:rPr lang="cs-CZ" sz="1400" dirty="0">
                <a:solidFill>
                  <a:srgbClr val="C00000"/>
                </a:solidFill>
              </a:rPr>
              <a:t>malé slinné žlázy patra</a:t>
            </a:r>
            <a:r>
              <a:rPr lang="cs-CZ" sz="1400" dirty="0"/>
              <a:t>, méně často velké slinné žlázy</a:t>
            </a:r>
          </a:p>
          <a:p>
            <a:pPr lvl="2"/>
            <a:r>
              <a:rPr lang="cs-CZ" sz="1600" dirty="0"/>
              <a:t>Charakteristika</a:t>
            </a:r>
          </a:p>
          <a:p>
            <a:pPr lvl="3"/>
            <a:r>
              <a:rPr lang="cs-CZ" sz="1400" dirty="0"/>
              <a:t>metastázy</a:t>
            </a:r>
          </a:p>
          <a:p>
            <a:pPr lvl="4"/>
            <a:r>
              <a:rPr lang="cs-CZ" sz="1400" dirty="0"/>
              <a:t>Šíření hematogenní do regionálních uzlin a vzdáleně do plic, skeletu</a:t>
            </a:r>
          </a:p>
          <a:p>
            <a:pPr lvl="3"/>
            <a:r>
              <a:rPr lang="cs-CZ" sz="1400" dirty="0"/>
              <a:t>Šíření </a:t>
            </a:r>
            <a:r>
              <a:rPr lang="cs-CZ" sz="1400" dirty="0" err="1"/>
              <a:t>perineurální</a:t>
            </a:r>
            <a:r>
              <a:rPr lang="cs-CZ" sz="1400" dirty="0"/>
              <a:t> a </a:t>
            </a:r>
            <a:r>
              <a:rPr lang="cs-CZ" sz="1400" dirty="0" err="1"/>
              <a:t>intraneurálně</a:t>
            </a:r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CA1374-C9F6-7F4D-BC34-F3B7A243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848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49E2C-4323-4E76-81C4-15C55A9A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60C9E5-8802-4BA2-9A75-42A13B229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  <a:endParaRPr lang="cs-CZ" sz="2000" b="1" dirty="0"/>
          </a:p>
          <a:p>
            <a:pPr lvl="1"/>
            <a:r>
              <a:rPr lang="cs-CZ" sz="1600" b="1" dirty="0"/>
              <a:t>Karcinom v pleomorfním adenomu</a:t>
            </a:r>
          </a:p>
          <a:p>
            <a:pPr lvl="2"/>
            <a:r>
              <a:rPr lang="cs-CZ" sz="1400" dirty="0"/>
              <a:t>maligní transformací pleomorfního adenomu</a:t>
            </a:r>
          </a:p>
          <a:p>
            <a:pPr lvl="3"/>
            <a:r>
              <a:rPr lang="cs-CZ" sz="1400" dirty="0"/>
              <a:t>k </a:t>
            </a:r>
            <a:r>
              <a:rPr lang="cs-CZ" sz="1400" dirty="0" err="1"/>
              <a:t>malignizaci</a:t>
            </a:r>
            <a:r>
              <a:rPr lang="cs-CZ" sz="1400" dirty="0"/>
              <a:t> dochází ve 3–4 %</a:t>
            </a:r>
          </a:p>
          <a:p>
            <a:pPr lvl="2"/>
            <a:r>
              <a:rPr lang="cs-CZ" sz="1400" dirty="0"/>
              <a:t>na maligní přeměnu upozorní zrychlení růstu</a:t>
            </a:r>
          </a:p>
          <a:p>
            <a:pPr lvl="1"/>
            <a:r>
              <a:rPr lang="cs-CZ" sz="1600" b="1" dirty="0"/>
              <a:t>Maligní lymfom</a:t>
            </a:r>
          </a:p>
          <a:p>
            <a:pPr lvl="2"/>
            <a:r>
              <a:rPr lang="cs-CZ" sz="1600" dirty="0" err="1"/>
              <a:t>mesenchymový</a:t>
            </a:r>
            <a:r>
              <a:rPr lang="cs-CZ" sz="1600" dirty="0"/>
              <a:t> nádor</a:t>
            </a:r>
          </a:p>
          <a:p>
            <a:pPr lvl="2"/>
            <a:r>
              <a:rPr lang="cs-CZ" sz="1600" dirty="0"/>
              <a:t>etiologie:</a:t>
            </a:r>
          </a:p>
          <a:p>
            <a:pPr lvl="3"/>
            <a:r>
              <a:rPr lang="cs-CZ" sz="1600" b="1" dirty="0"/>
              <a:t>Primární  </a:t>
            </a:r>
            <a:r>
              <a:rPr lang="cs-CZ" sz="1600" dirty="0"/>
              <a:t>při </a:t>
            </a:r>
            <a:r>
              <a:rPr lang="cs-CZ" sz="1600" dirty="0" err="1"/>
              <a:t>Sjogrenově</a:t>
            </a:r>
            <a:r>
              <a:rPr lang="cs-CZ" sz="1600" dirty="0"/>
              <a:t> syndromu</a:t>
            </a:r>
          </a:p>
          <a:p>
            <a:pPr lvl="3"/>
            <a:r>
              <a:rPr lang="cs-CZ" sz="1600" b="1" dirty="0"/>
              <a:t>Sekundární </a:t>
            </a:r>
            <a:r>
              <a:rPr lang="cs-CZ" sz="1600" dirty="0"/>
              <a:t> při generalizaci</a:t>
            </a:r>
          </a:p>
          <a:p>
            <a:pPr lvl="1"/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FB25BA-01FB-9B4A-A4EA-3CD09D48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428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8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Anatomie a vyšetření slinných žláz			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anatomie slinných žláz a lícního nervu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 onemocnění slinných žláz (klinické vyšetření, zobrazovací metody)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</a:t>
            </a:r>
            <a:r>
              <a:rPr lang="cs-CZ" sz="1200" b="1" dirty="0">
                <a:solidFill>
                  <a:srgbClr val="FF0000"/>
                </a:solidFill>
              </a:rPr>
              <a:t>. Chirurgická léčba nádorů slinných žláz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typy zákroků na slinných žlázách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komplikace chirurgické léčby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7263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027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E8425-883D-4C39-B466-568240CDE4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71800" y="332656"/>
            <a:ext cx="5760009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990CDB-7C37-4E81-A269-BFFCA86B3EF0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07504" y="1268760"/>
            <a:ext cx="8640960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lnSpcReduction="10000"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Typy zákroků na slinných žlázách</a:t>
            </a:r>
          </a:p>
          <a:p>
            <a:pPr lvl="1"/>
            <a:r>
              <a:rPr lang="cs-CZ" sz="1600" b="1" dirty="0"/>
              <a:t>Extrakapsulární </a:t>
            </a:r>
            <a:r>
              <a:rPr lang="cs-CZ" sz="1600" b="1" dirty="0" err="1"/>
              <a:t>extirpace</a:t>
            </a:r>
            <a:endParaRPr lang="cs-CZ" sz="1600" b="1" dirty="0"/>
          </a:p>
          <a:p>
            <a:pPr lvl="2"/>
            <a:r>
              <a:rPr lang="cs-CZ" sz="1400" dirty="0"/>
              <a:t>Odstranění tumoru </a:t>
            </a:r>
            <a:r>
              <a:rPr lang="cs-CZ" sz="1400" dirty="0" err="1"/>
              <a:t>gl.parotis</a:t>
            </a:r>
            <a:r>
              <a:rPr lang="cs-CZ" sz="1400" dirty="0"/>
              <a:t> s okolním zdravým parenchymem</a:t>
            </a:r>
          </a:p>
          <a:p>
            <a:pPr lvl="2"/>
            <a:r>
              <a:rPr lang="cs-CZ" sz="1400" dirty="0"/>
              <a:t>U solitárních lézí na periferii žlázy (</a:t>
            </a:r>
            <a:r>
              <a:rPr lang="cs-CZ" sz="1400" dirty="0" err="1"/>
              <a:t>cauda</a:t>
            </a:r>
            <a:r>
              <a:rPr lang="cs-CZ" sz="1400" dirty="0"/>
              <a:t> </a:t>
            </a:r>
            <a:r>
              <a:rPr lang="cs-CZ" sz="1400" dirty="0" err="1"/>
              <a:t>parotis</a:t>
            </a:r>
            <a:r>
              <a:rPr lang="cs-CZ" sz="1400" dirty="0"/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 err="1"/>
              <a:t>Parotidektomie</a:t>
            </a:r>
            <a:endParaRPr lang="cs-CZ" sz="1600" b="1" dirty="0"/>
          </a:p>
          <a:p>
            <a:pPr lvl="2"/>
            <a:r>
              <a:rPr lang="cs-CZ" sz="1400" dirty="0"/>
              <a:t>Odstranění laloku příušní žlázy, </a:t>
            </a:r>
            <a:r>
              <a:rPr lang="pl-PL" sz="1400" dirty="0" err="1"/>
              <a:t>jeho</a:t>
            </a:r>
            <a:r>
              <a:rPr lang="pl-PL" sz="1400" dirty="0"/>
              <a:t> </a:t>
            </a:r>
            <a:r>
              <a:rPr lang="pl-PL" sz="1400" dirty="0" err="1"/>
              <a:t>části</a:t>
            </a:r>
            <a:r>
              <a:rPr lang="pl-PL" sz="1400" dirty="0"/>
              <a:t> </a:t>
            </a:r>
            <a:r>
              <a:rPr lang="pl-PL" sz="1400" dirty="0" err="1"/>
              <a:t>nebo</a:t>
            </a:r>
            <a:r>
              <a:rPr lang="pl-PL" sz="1400" dirty="0"/>
              <a:t> </a:t>
            </a:r>
            <a:r>
              <a:rPr lang="pl-PL" sz="1400" dirty="0" err="1"/>
              <a:t>celé</a:t>
            </a:r>
            <a:r>
              <a:rPr lang="pl-PL" sz="1400" dirty="0"/>
              <a:t> </a:t>
            </a:r>
            <a:r>
              <a:rPr lang="pl-PL" sz="1400" dirty="0" err="1"/>
              <a:t>příušní</a:t>
            </a:r>
            <a:r>
              <a:rPr lang="pl-PL" sz="1400" dirty="0"/>
              <a:t> </a:t>
            </a:r>
            <a:r>
              <a:rPr lang="pl-PL" sz="1400" dirty="0" err="1"/>
              <a:t>žlázy</a:t>
            </a:r>
            <a:r>
              <a:rPr lang="pl-PL" sz="1400" dirty="0"/>
              <a:t> </a:t>
            </a:r>
            <a:r>
              <a:rPr lang="pl-PL" sz="1400" dirty="0" err="1"/>
              <a:t>spolu</a:t>
            </a:r>
            <a:r>
              <a:rPr lang="pl-PL" sz="1400" dirty="0"/>
              <a:t> s tumorem</a:t>
            </a:r>
          </a:p>
          <a:p>
            <a:pPr lvl="2"/>
            <a:r>
              <a:rPr lang="it-IT" sz="1400" dirty="0" err="1"/>
              <a:t>Peroperačně</a:t>
            </a:r>
            <a:r>
              <a:rPr lang="it-IT" sz="1400" dirty="0"/>
              <a:t> </a:t>
            </a:r>
            <a:r>
              <a:rPr lang="it-IT" sz="1400" dirty="0" err="1"/>
              <a:t>identifikace</a:t>
            </a:r>
            <a:r>
              <a:rPr lang="it-IT" sz="1400" dirty="0"/>
              <a:t> </a:t>
            </a:r>
            <a:r>
              <a:rPr lang="it-IT" sz="1400" dirty="0" err="1"/>
              <a:t>n.VII</a:t>
            </a:r>
            <a:r>
              <a:rPr lang="it-IT" sz="1400" dirty="0"/>
              <a:t>, </a:t>
            </a:r>
            <a:r>
              <a:rPr lang="it-IT" sz="1400" dirty="0" err="1"/>
              <a:t>neuromonitoring</a:t>
            </a:r>
            <a:endParaRPr lang="it-IT" sz="1400" dirty="0"/>
          </a:p>
          <a:p>
            <a:pPr lvl="2"/>
            <a:r>
              <a:rPr lang="it-IT" sz="1400" dirty="0" err="1"/>
              <a:t>Typy</a:t>
            </a:r>
            <a:r>
              <a:rPr lang="it-IT" sz="1400" dirty="0"/>
              <a:t> </a:t>
            </a:r>
            <a:r>
              <a:rPr lang="it-IT" sz="1400" dirty="0" err="1"/>
              <a:t>výkonů</a:t>
            </a:r>
            <a:endParaRPr lang="cs-CZ" sz="1400" b="1" dirty="0"/>
          </a:p>
          <a:p>
            <a:pPr lvl="3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Superficiální </a:t>
            </a:r>
            <a:r>
              <a:rPr lang="cs-CZ" sz="1200" b="1" dirty="0" err="1">
                <a:solidFill>
                  <a:srgbClr val="C00000"/>
                </a:solidFill>
              </a:rPr>
              <a:t>parotidektomie</a:t>
            </a:r>
            <a:endParaRPr lang="cs-CZ" sz="1200" b="1" dirty="0">
              <a:solidFill>
                <a:srgbClr val="C00000"/>
              </a:solidFill>
            </a:endParaRP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zevní listu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gl.parotis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 tumorem</a:t>
            </a:r>
          </a:p>
          <a:p>
            <a:pPr lvl="4">
              <a:lnSpc>
                <a:spcPct val="104000"/>
              </a:lnSpc>
            </a:pP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Parciální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(odstranění části zevního listu )</a:t>
            </a:r>
            <a:endParaRPr lang="cs-CZ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Totální </a:t>
            </a:r>
            <a:r>
              <a:rPr lang="cs-CZ" sz="1200" b="1" dirty="0" err="1">
                <a:solidFill>
                  <a:srgbClr val="C00000"/>
                </a:solidFill>
              </a:rPr>
              <a:t>parotidektomie</a:t>
            </a:r>
            <a:endParaRPr lang="cs-CZ" sz="1200" b="1" dirty="0">
              <a:solidFill>
                <a:srgbClr val="C00000"/>
              </a:solidFill>
            </a:endParaRP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celé příušní žlázy (povrchového i hlubokého listu)</a:t>
            </a:r>
          </a:p>
          <a:p>
            <a:pPr lvl="4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Konzervativní</a:t>
            </a:r>
          </a:p>
          <a:p>
            <a:pPr lvl="5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zachování integrity lícního nervu</a:t>
            </a:r>
          </a:p>
          <a:p>
            <a:pPr lvl="4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Radikální</a:t>
            </a:r>
          </a:p>
          <a:p>
            <a:pPr lvl="5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 odstraněním celého větvení lícního nervu</a:t>
            </a:r>
          </a:p>
          <a:p>
            <a:pPr lvl="4">
              <a:lnSpc>
                <a:spcPct val="104000"/>
              </a:lnSpc>
            </a:pPr>
            <a:r>
              <a:rPr lang="cs-CZ" sz="1200" b="1" dirty="0" err="1">
                <a:solidFill>
                  <a:srgbClr val="C00000"/>
                </a:solidFill>
              </a:rPr>
              <a:t>Semiradikální</a:t>
            </a:r>
            <a:endParaRPr lang="cs-CZ" sz="1200" b="1" dirty="0">
              <a:solidFill>
                <a:srgbClr val="C00000"/>
              </a:solidFill>
            </a:endParaRPr>
          </a:p>
          <a:p>
            <a:pPr lvl="5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části větvení lícního nervu</a:t>
            </a:r>
          </a:p>
          <a:p>
            <a:pPr lvl="1">
              <a:lnSpc>
                <a:spcPct val="104000"/>
              </a:lnSpc>
            </a:pPr>
            <a:r>
              <a:rPr lang="cs-CZ" sz="1600" b="1" dirty="0" err="1"/>
              <a:t>Extirpace</a:t>
            </a:r>
            <a:r>
              <a:rPr lang="cs-CZ" sz="1600" b="1" dirty="0"/>
              <a:t> podčelistní žlázy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Indikace: tumory, </a:t>
            </a:r>
            <a:r>
              <a:rPr lang="cs-CZ" sz="1400" dirty="0" err="1"/>
              <a:t>sialolithiáza</a:t>
            </a:r>
            <a:r>
              <a:rPr lang="cs-CZ" sz="1400" dirty="0"/>
              <a:t>, chronická </a:t>
            </a:r>
            <a:r>
              <a:rPr lang="cs-CZ" sz="1400" dirty="0" err="1"/>
              <a:t>sialoadenitida</a:t>
            </a:r>
            <a:endParaRPr lang="cs-CZ" sz="1400" dirty="0"/>
          </a:p>
          <a:p>
            <a:pPr lvl="1">
              <a:lnSpc>
                <a:spcPct val="104000"/>
              </a:lnSpc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 descr="Obsah obrázku košile&#10;&#10;Popis byl vytvořen automaticky">
            <a:extLst>
              <a:ext uri="{FF2B5EF4-FFF2-40B4-BE49-F238E27FC236}">
                <a16:creationId xmlns:a16="http://schemas.microsoft.com/office/drawing/2014/main" id="{DDA2B9F8-01CB-4FFF-93DE-B8FC2BD9D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11" y="3284984"/>
            <a:ext cx="2791902" cy="2666267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CACF246-FBFE-493C-A7F8-C69127901937}"/>
              </a:ext>
            </a:extLst>
          </p:cNvPr>
          <p:cNvSpPr/>
          <p:nvPr/>
        </p:nvSpPr>
        <p:spPr>
          <a:xfrm>
            <a:off x="6012160" y="5951251"/>
            <a:ext cx="23381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wikipedia.com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2C61B4C-09B0-8F4C-B00A-1FC727ED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178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C307B5A-A3EE-4EA2-964F-2868E3AB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3CB44EF-F52A-495A-8287-ED129FC10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7967"/>
            <a:ext cx="8496943" cy="5399385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celková anestezie (bez </a:t>
            </a:r>
            <a:r>
              <a:rPr lang="cs-CZ" sz="1600" dirty="0" err="1"/>
              <a:t>myorelaxace</a:t>
            </a:r>
            <a:r>
              <a:rPr lang="cs-CZ" sz="1600" dirty="0"/>
              <a:t>)</a:t>
            </a:r>
          </a:p>
          <a:p>
            <a:pPr lvl="1"/>
            <a:r>
              <a:rPr lang="cs-CZ" sz="1600" b="1" dirty="0"/>
              <a:t>poloha pacienta</a:t>
            </a:r>
          </a:p>
          <a:p>
            <a:pPr lvl="2"/>
            <a:r>
              <a:rPr lang="cs-CZ" sz="1400" dirty="0"/>
              <a:t>vleže na zádech s lehce rotovanou hlavou na stranu neoperovanou</a:t>
            </a:r>
          </a:p>
          <a:p>
            <a:pPr lvl="1"/>
            <a:r>
              <a:rPr lang="cs-CZ" sz="1600" b="1" dirty="0" err="1"/>
              <a:t>rouškování</a:t>
            </a:r>
            <a:r>
              <a:rPr lang="cs-CZ" sz="1600" b="1" dirty="0"/>
              <a:t> </a:t>
            </a:r>
          </a:p>
          <a:p>
            <a:pPr lvl="2"/>
            <a:r>
              <a:rPr lang="cs-CZ" sz="1400" dirty="0"/>
              <a:t>ponechání volného obličeje (sledování hybnosti mimických svalů </a:t>
            </a:r>
            <a:r>
              <a:rPr lang="cs-CZ" sz="1400" dirty="0" err="1"/>
              <a:t>peroperačně</a:t>
            </a:r>
            <a:r>
              <a:rPr lang="cs-CZ" sz="1400" dirty="0"/>
              <a:t> </a:t>
            </a:r>
            <a:r>
              <a:rPr lang="cs-CZ" sz="1400" dirty="0" err="1"/>
              <a:t>neurostimulační</a:t>
            </a:r>
            <a:r>
              <a:rPr lang="cs-CZ" sz="1400" dirty="0"/>
              <a:t> sondou)</a:t>
            </a:r>
          </a:p>
          <a:p>
            <a:pPr lvl="2"/>
            <a:r>
              <a:rPr lang="cs-CZ" sz="1400" dirty="0"/>
              <a:t>(zapíchnutí sond pro </a:t>
            </a:r>
            <a:r>
              <a:rPr lang="cs-CZ" sz="1400" dirty="0" err="1"/>
              <a:t>neuromonitoring</a:t>
            </a:r>
            <a:r>
              <a:rPr lang="cs-CZ" sz="1400" dirty="0"/>
              <a:t> podkožně do míst konečného větvení </a:t>
            </a:r>
            <a:r>
              <a:rPr lang="cs-CZ" sz="1400" dirty="0" err="1"/>
              <a:t>n.VII</a:t>
            </a:r>
            <a:r>
              <a:rPr lang="cs-CZ" sz="1400" dirty="0"/>
              <a:t>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CA1D16B-7E19-4CDA-99C8-D4E8A1F7FCE6}"/>
              </a:ext>
            </a:extLst>
          </p:cNvPr>
          <p:cNvSpPr/>
          <p:nvPr/>
        </p:nvSpPr>
        <p:spPr>
          <a:xfrm>
            <a:off x="3954214" y="6614142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AF4C0965-4F07-4E9A-8281-527D35238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401860" y="4489807"/>
            <a:ext cx="2376266" cy="17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E48598-3A7A-AB46-AFE8-FE0625E0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5417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ástupný obsah 5">
            <a:extLst>
              <a:ext uri="{FF2B5EF4-FFF2-40B4-BE49-F238E27FC236}">
                <a16:creationId xmlns:a16="http://schemas.microsoft.com/office/drawing/2014/main" id="{B6659761-18CC-F24F-A765-B16531BAE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92774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7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74FA0-115E-524F-B553-F34946FA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188640"/>
            <a:ext cx="568863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A775E5-335D-CF42-9C37-149F5CB9F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Klinická anatomie  - topografické vztahy</a:t>
            </a:r>
          </a:p>
          <a:p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n. </a:t>
            </a:r>
            <a:r>
              <a:rPr lang="cs-CZ" sz="1600" b="1" dirty="0" err="1"/>
              <a:t>laryngeus</a:t>
            </a:r>
            <a:r>
              <a:rPr lang="cs-CZ" sz="1600" b="1" dirty="0"/>
              <a:t> superior</a:t>
            </a:r>
          </a:p>
          <a:p>
            <a:pPr lvl="2"/>
            <a:r>
              <a:rPr lang="cs-CZ" sz="1400" dirty="0"/>
              <a:t>Funkce:</a:t>
            </a:r>
          </a:p>
          <a:p>
            <a:pPr lvl="3"/>
            <a:r>
              <a:rPr lang="cs-CZ" sz="1200" dirty="0"/>
              <a:t>motoricky  - </a:t>
            </a:r>
            <a:r>
              <a:rPr lang="cs-CZ" sz="1200" dirty="0" err="1"/>
              <a:t>m.cricothyreoideus</a:t>
            </a:r>
            <a:r>
              <a:rPr lang="cs-CZ" sz="1200" dirty="0"/>
              <a:t> (zevní napínač) </a:t>
            </a:r>
          </a:p>
          <a:p>
            <a:pPr lvl="3"/>
            <a:r>
              <a:rPr lang="cs-CZ" sz="1200" dirty="0"/>
              <a:t>senzitivně  - hrtanový vchod, </a:t>
            </a:r>
            <a:r>
              <a:rPr lang="cs-CZ" sz="1200" dirty="0" err="1"/>
              <a:t>supraglotis</a:t>
            </a:r>
            <a:endParaRPr lang="cs-CZ" sz="1200" dirty="0"/>
          </a:p>
          <a:p>
            <a:pPr lvl="2"/>
            <a:r>
              <a:rPr lang="cs-CZ" sz="1400" dirty="0"/>
              <a:t>Vstup přes </a:t>
            </a:r>
            <a:r>
              <a:rPr lang="cs-CZ" sz="1400" dirty="0" err="1"/>
              <a:t>membrana</a:t>
            </a:r>
            <a:r>
              <a:rPr lang="cs-CZ" sz="1400" dirty="0"/>
              <a:t> </a:t>
            </a:r>
            <a:r>
              <a:rPr lang="cs-CZ" sz="1400" dirty="0" err="1"/>
              <a:t>thyrohyoidea</a:t>
            </a:r>
            <a:r>
              <a:rPr lang="cs-CZ" sz="1400" dirty="0"/>
              <a:t> do hrtanu</a:t>
            </a:r>
          </a:p>
          <a:p>
            <a:pPr lvl="2"/>
            <a:endParaRPr lang="cs-CZ" sz="1400" dirty="0"/>
          </a:p>
          <a:p>
            <a:pPr lvl="1"/>
            <a:r>
              <a:rPr lang="cs-CZ" sz="1600" b="1" dirty="0"/>
              <a:t>n. </a:t>
            </a:r>
            <a:r>
              <a:rPr lang="cs-CZ" sz="1600" b="1" dirty="0" err="1"/>
              <a:t>laryngeus</a:t>
            </a:r>
            <a:r>
              <a:rPr lang="cs-CZ" sz="1600" b="1" dirty="0"/>
              <a:t> </a:t>
            </a:r>
            <a:r>
              <a:rPr lang="cs-CZ" sz="1600" b="1" dirty="0" err="1"/>
              <a:t>recurrens</a:t>
            </a:r>
            <a:r>
              <a:rPr lang="cs-CZ" sz="1600" b="1" dirty="0"/>
              <a:t> </a:t>
            </a:r>
          </a:p>
          <a:p>
            <a:pPr lvl="2"/>
            <a:r>
              <a:rPr lang="cs-CZ" sz="1400" dirty="0"/>
              <a:t>Funkce:</a:t>
            </a:r>
          </a:p>
          <a:p>
            <a:pPr lvl="3"/>
            <a:r>
              <a:rPr lang="cs-CZ" sz="1200" dirty="0"/>
              <a:t>motoricky - všechny vnitřní svaly hrtanu (krom m. </a:t>
            </a:r>
            <a:r>
              <a:rPr lang="cs-CZ" sz="1200" dirty="0" err="1"/>
              <a:t>cricothyreoideus</a:t>
            </a:r>
            <a:r>
              <a:rPr lang="cs-CZ" sz="1200" dirty="0"/>
              <a:t>)</a:t>
            </a:r>
          </a:p>
          <a:p>
            <a:pPr lvl="3"/>
            <a:r>
              <a:rPr lang="cs-CZ" sz="1200" dirty="0"/>
              <a:t>senzitivně - hlasivky a </a:t>
            </a:r>
            <a:r>
              <a:rPr lang="cs-CZ" sz="1200" dirty="0" err="1"/>
              <a:t>subglotis</a:t>
            </a:r>
            <a:r>
              <a:rPr lang="cs-CZ" sz="1200" dirty="0"/>
              <a:t> </a:t>
            </a:r>
          </a:p>
          <a:p>
            <a:pPr lvl="2"/>
            <a:r>
              <a:rPr lang="cs-CZ" sz="1400" dirty="0" err="1"/>
              <a:t>Ansa</a:t>
            </a:r>
            <a:r>
              <a:rPr lang="cs-CZ" sz="1400" dirty="0"/>
              <a:t> </a:t>
            </a:r>
            <a:r>
              <a:rPr lang="cs-CZ" sz="1400" dirty="0" err="1"/>
              <a:t>Galeni</a:t>
            </a:r>
            <a:r>
              <a:rPr lang="cs-CZ" sz="1400" dirty="0"/>
              <a:t> </a:t>
            </a:r>
          </a:p>
          <a:p>
            <a:pPr lvl="3"/>
            <a:r>
              <a:rPr lang="cs-CZ" sz="1200" dirty="0"/>
              <a:t>Spojka s </a:t>
            </a:r>
            <a:r>
              <a:rPr lang="cs-CZ" sz="1200" dirty="0" err="1"/>
              <a:t>n.laryngeus</a:t>
            </a:r>
            <a:r>
              <a:rPr lang="cs-CZ" sz="1200" dirty="0"/>
              <a:t> superior</a:t>
            </a:r>
          </a:p>
          <a:p>
            <a:pPr lvl="2"/>
            <a:r>
              <a:rPr lang="cs-CZ" sz="1400" dirty="0" err="1"/>
              <a:t>Wangova</a:t>
            </a:r>
            <a:r>
              <a:rPr lang="cs-CZ" sz="1400" dirty="0"/>
              <a:t> metoda při chirurgii štítné žlázy</a:t>
            </a:r>
          </a:p>
          <a:p>
            <a:pPr lvl="3"/>
            <a:r>
              <a:rPr lang="cs-CZ" sz="1200" dirty="0"/>
              <a:t>Vyhledání NLR identifikací </a:t>
            </a:r>
            <a:r>
              <a:rPr lang="cs-CZ" sz="1200" dirty="0" err="1"/>
              <a:t>cornu</a:t>
            </a:r>
            <a:r>
              <a:rPr lang="cs-CZ" sz="1200" dirty="0"/>
              <a:t> </a:t>
            </a:r>
            <a:r>
              <a:rPr lang="cs-CZ" sz="1200" dirty="0" err="1"/>
              <a:t>inferior</a:t>
            </a:r>
            <a:r>
              <a:rPr lang="cs-CZ" sz="1200" dirty="0"/>
              <a:t> </a:t>
            </a:r>
            <a:r>
              <a:rPr lang="cs-CZ" sz="1200" dirty="0" err="1"/>
              <a:t>cartil.thyreoideae</a:t>
            </a:r>
            <a:r>
              <a:rPr lang="cs-CZ" sz="1200" dirty="0"/>
              <a:t>, pod nímž se nerv zanořuje pod </a:t>
            </a:r>
            <a:r>
              <a:rPr lang="cs-CZ" sz="1200" dirty="0" err="1"/>
              <a:t>m.constrictor</a:t>
            </a:r>
            <a:r>
              <a:rPr lang="cs-CZ" sz="1200" dirty="0"/>
              <a:t> </a:t>
            </a:r>
            <a:r>
              <a:rPr lang="cs-CZ" sz="1200" dirty="0" err="1"/>
              <a:t>pharyngis</a:t>
            </a:r>
            <a:r>
              <a:rPr lang="cs-CZ" sz="1200" dirty="0"/>
              <a:t> </a:t>
            </a:r>
            <a:r>
              <a:rPr lang="cs-CZ" sz="1200" dirty="0" err="1"/>
              <a:t>inf</a:t>
            </a:r>
            <a:r>
              <a:rPr lang="cs-CZ" sz="1200" dirty="0"/>
              <a:t>. a vstupuje do hrtanu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9B0D77-42C3-0C43-AC9B-95BD8C8E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50" y="188640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7C819D-0228-304C-9A19-55F8FAC4F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3141474" cy="251317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F450FC-1CB7-0B45-BFDE-D33CF2112D3F}"/>
              </a:ext>
            </a:extLst>
          </p:cNvPr>
          <p:cNvSpPr txBox="1"/>
          <p:nvPr/>
        </p:nvSpPr>
        <p:spPr>
          <a:xfrm>
            <a:off x="6192180" y="4305501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cs-CZ" sz="1200" i="1" dirty="0" err="1"/>
              <a:t>www.slideplayer.cz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776314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9ECAE-E082-4615-8715-4DB3D464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0776798-3739-4E9B-8023-FD5FE9F76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2188" y="4649713"/>
            <a:ext cx="2276875" cy="1707657"/>
          </a:xfrm>
          <a:prstGeom prst="rect">
            <a:avLst/>
          </a:prstGeom>
        </p:spPr>
      </p:pic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DA7FF017-93EB-4B4E-B3AE-A60942765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661144" cy="5184576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kožní řez</a:t>
            </a:r>
          </a:p>
          <a:p>
            <a:pPr lvl="2"/>
            <a:r>
              <a:rPr lang="cs-CZ" sz="1600" dirty="0" err="1"/>
              <a:t>preaurikulární</a:t>
            </a:r>
            <a:r>
              <a:rPr lang="cs-CZ" sz="1600" dirty="0"/>
              <a:t>  a </a:t>
            </a:r>
            <a:r>
              <a:rPr lang="cs-CZ" sz="1600" dirty="0" err="1"/>
              <a:t>retromandinulární</a:t>
            </a:r>
            <a:r>
              <a:rPr lang="cs-CZ" sz="1600" dirty="0"/>
              <a:t> incize</a:t>
            </a:r>
          </a:p>
          <a:p>
            <a:pPr lvl="1"/>
            <a:r>
              <a:rPr lang="cs-CZ" sz="1600" b="1" dirty="0"/>
              <a:t>elevace tvářového laloku</a:t>
            </a:r>
          </a:p>
          <a:p>
            <a:pPr lvl="1"/>
            <a:r>
              <a:rPr lang="cs-CZ" sz="1600" b="1" dirty="0"/>
              <a:t>identifikace lícního nervu</a:t>
            </a:r>
          </a:p>
          <a:p>
            <a:pPr lvl="2"/>
            <a:r>
              <a:rPr lang="cs-CZ" sz="1600" dirty="0"/>
              <a:t>Anterográdní preparace</a:t>
            </a:r>
          </a:p>
          <a:p>
            <a:pPr lvl="3"/>
            <a:r>
              <a:rPr lang="cs-CZ" sz="1400" dirty="0"/>
              <a:t>Identifikace hlavního kmene a postupná preparace po jednotlivých větvích směrem do periferie</a:t>
            </a:r>
          </a:p>
          <a:p>
            <a:pPr lvl="2"/>
            <a:r>
              <a:rPr lang="cs-CZ" sz="1600" dirty="0"/>
              <a:t>Retrográdní preparace</a:t>
            </a:r>
          </a:p>
          <a:p>
            <a:pPr lvl="3"/>
            <a:r>
              <a:rPr lang="cs-CZ" sz="1400" dirty="0"/>
              <a:t>Od periferních větví ke kmeni</a:t>
            </a:r>
          </a:p>
          <a:p>
            <a:pPr lvl="2"/>
            <a:r>
              <a:rPr lang="cs-CZ" sz="1600" dirty="0"/>
              <a:t>Kombinovaná preparace</a:t>
            </a:r>
          </a:p>
          <a:p>
            <a:pPr lvl="1"/>
            <a:endParaRPr lang="cs-CZ" dirty="0"/>
          </a:p>
        </p:txBody>
      </p:sp>
      <p:pic>
        <p:nvPicPr>
          <p:cNvPr id="7" name="Zástupný obsah 4" descr="Obsah obrázku jídlo, talíř, stůl, výseč&#10;&#10;Popis byl vytvořen automaticky">
            <a:extLst>
              <a:ext uri="{FF2B5EF4-FFF2-40B4-BE49-F238E27FC236}">
                <a16:creationId xmlns:a16="http://schemas.microsoft.com/office/drawing/2014/main" id="{73CA45AA-75DE-2945-B2E2-9CC75DA3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3748" y="4766285"/>
            <a:ext cx="2500925" cy="187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A81D5ED-F880-3445-A3FE-5A9E6D6D7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0" b="17173"/>
          <a:stretch/>
        </p:blipFill>
        <p:spPr>
          <a:xfrm>
            <a:off x="1473730" y="5110792"/>
            <a:ext cx="2450198" cy="140317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4FB9357-9F3C-AC44-9EF7-38644113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925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225481B-C5FA-6E4A-9108-D0CFB342740F}"/>
              </a:ext>
            </a:extLst>
          </p:cNvPr>
          <p:cNvSpPr/>
          <p:nvPr/>
        </p:nvSpPr>
        <p:spPr>
          <a:xfrm>
            <a:off x="983999" y="6621582"/>
            <a:ext cx="29523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07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B9FA0-1532-471A-8B4F-696CE695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7" y="334113"/>
            <a:ext cx="5770984" cy="702469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3EDDBD-7305-4DF3-8B60-2F32EDD3C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281444"/>
            <a:ext cx="8856984" cy="4739844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endParaRPr lang="cs-CZ" sz="2000" dirty="0"/>
          </a:p>
          <a:p>
            <a:pPr lvl="1"/>
            <a:r>
              <a:rPr lang="cs-CZ" sz="1600" dirty="0"/>
              <a:t>Benigní tumor se nachází v zevním listu </a:t>
            </a:r>
            <a:r>
              <a:rPr lang="cs-CZ" sz="1600" dirty="0" err="1"/>
              <a:t>parotis</a:t>
            </a:r>
            <a:endParaRPr lang="cs-CZ" sz="1600" dirty="0"/>
          </a:p>
          <a:p>
            <a:pPr lvl="2"/>
            <a:r>
              <a:rPr lang="cs-CZ" sz="1400" dirty="0"/>
              <a:t>Odstranění celého zevního listu  s tumorem = </a:t>
            </a:r>
            <a:r>
              <a:rPr lang="cs-CZ" sz="1400" dirty="0">
                <a:solidFill>
                  <a:srgbClr val="C00000"/>
                </a:solidFill>
              </a:rPr>
              <a:t>superficiální </a:t>
            </a:r>
            <a:r>
              <a:rPr lang="cs-CZ" sz="1400" dirty="0" err="1">
                <a:solidFill>
                  <a:srgbClr val="C00000"/>
                </a:solidFill>
              </a:rPr>
              <a:t>parotidektomie</a:t>
            </a:r>
            <a:r>
              <a:rPr lang="cs-CZ" sz="1400" dirty="0">
                <a:solidFill>
                  <a:srgbClr val="C00000"/>
                </a:solidFill>
              </a:rPr>
              <a:t> (I, II)</a:t>
            </a:r>
          </a:p>
          <a:p>
            <a:pPr lvl="2"/>
            <a:r>
              <a:rPr lang="cs-CZ" sz="1400" dirty="0"/>
              <a:t>Odstranění části zevního listu s tumorem = </a:t>
            </a:r>
            <a:r>
              <a:rPr lang="cs-CZ" sz="1400" dirty="0">
                <a:solidFill>
                  <a:srgbClr val="C00000"/>
                </a:solidFill>
              </a:rPr>
              <a:t>parciální superficiální </a:t>
            </a:r>
            <a:r>
              <a:rPr lang="cs-CZ" sz="1400" dirty="0" err="1">
                <a:solidFill>
                  <a:srgbClr val="C00000"/>
                </a:solidFill>
              </a:rPr>
              <a:t>parotidektomie</a:t>
            </a:r>
            <a:r>
              <a:rPr lang="cs-CZ" sz="1400" dirty="0">
                <a:solidFill>
                  <a:srgbClr val="C00000"/>
                </a:solidFill>
              </a:rPr>
              <a:t> (I nebo II)</a:t>
            </a:r>
          </a:p>
          <a:p>
            <a:pPr lvl="2"/>
            <a:r>
              <a:rPr lang="cs-CZ" sz="1400" dirty="0"/>
              <a:t>Tumor se nachází v kaudě </a:t>
            </a:r>
            <a:r>
              <a:rPr lang="cs-CZ" sz="1400" dirty="0" err="1"/>
              <a:t>parotis</a:t>
            </a:r>
            <a:r>
              <a:rPr lang="cs-CZ" sz="1400" dirty="0"/>
              <a:t> a je solitární = </a:t>
            </a:r>
            <a:r>
              <a:rPr lang="cs-CZ" sz="1400" dirty="0">
                <a:solidFill>
                  <a:srgbClr val="C00000"/>
                </a:solidFill>
              </a:rPr>
              <a:t>extrakapsulární </a:t>
            </a:r>
            <a:r>
              <a:rPr lang="cs-CZ" sz="1400" dirty="0" err="1">
                <a:solidFill>
                  <a:srgbClr val="C00000"/>
                </a:solidFill>
              </a:rPr>
              <a:t>extirpace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600" dirty="0"/>
              <a:t>Benigní tumor se nachází v hlubokém listu</a:t>
            </a:r>
          </a:p>
          <a:p>
            <a:pPr lvl="2"/>
            <a:r>
              <a:rPr lang="cs-CZ" sz="1400" dirty="0"/>
              <a:t>Elevace větvení lícního nervu a odstranění vnitřního listu spolu s tumorem = </a:t>
            </a:r>
            <a:r>
              <a:rPr lang="cs-CZ" sz="1400" dirty="0">
                <a:solidFill>
                  <a:srgbClr val="C00000"/>
                </a:solidFill>
              </a:rPr>
              <a:t>parciální </a:t>
            </a:r>
            <a:r>
              <a:rPr lang="cs-CZ" sz="1400" dirty="0" err="1">
                <a:solidFill>
                  <a:srgbClr val="C00000"/>
                </a:solidFill>
              </a:rPr>
              <a:t>parotidektomie</a:t>
            </a:r>
            <a:r>
              <a:rPr lang="cs-CZ" sz="1400" dirty="0">
                <a:solidFill>
                  <a:srgbClr val="C00000"/>
                </a:solidFill>
              </a:rPr>
              <a:t> (III,IV)</a:t>
            </a:r>
          </a:p>
          <a:p>
            <a:pPr lvl="1"/>
            <a:r>
              <a:rPr lang="cs-CZ" sz="1600" dirty="0"/>
              <a:t>Benigní tumor se nachází  v povrchovém i hlubokém listu = </a:t>
            </a:r>
            <a:r>
              <a:rPr lang="cs-CZ" sz="1600" dirty="0">
                <a:solidFill>
                  <a:srgbClr val="C00000"/>
                </a:solidFill>
              </a:rPr>
              <a:t>totální konzervativní </a:t>
            </a:r>
            <a:r>
              <a:rPr lang="cs-CZ" sz="1600" dirty="0" err="1">
                <a:solidFill>
                  <a:srgbClr val="C00000"/>
                </a:solidFill>
              </a:rPr>
              <a:t>parotidektomie</a:t>
            </a:r>
            <a:endParaRPr lang="cs-CZ" sz="16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Maligní tumor ve vnitřním listu = </a:t>
            </a:r>
            <a:r>
              <a:rPr lang="cs-CZ" sz="1600" dirty="0">
                <a:solidFill>
                  <a:srgbClr val="C00000"/>
                </a:solidFill>
              </a:rPr>
              <a:t>totální radikální </a:t>
            </a:r>
            <a:r>
              <a:rPr lang="cs-CZ" sz="1600" dirty="0" err="1">
                <a:solidFill>
                  <a:srgbClr val="C00000"/>
                </a:solidFill>
              </a:rPr>
              <a:t>parotidektomie</a:t>
            </a:r>
            <a:endParaRPr lang="cs-CZ" sz="1600" dirty="0">
              <a:solidFill>
                <a:srgbClr val="C00000"/>
              </a:solidFill>
            </a:endParaRPr>
          </a:p>
        </p:txBody>
      </p:sp>
      <p:pic>
        <p:nvPicPr>
          <p:cNvPr id="8" name="Zástupný obsah 7" descr="Obsah obrázku kousek, vsedě, jídlo, malé&#10;&#10;Popis byl vytvořen automaticky">
            <a:extLst>
              <a:ext uri="{FF2B5EF4-FFF2-40B4-BE49-F238E27FC236}">
                <a16:creationId xmlns:a16="http://schemas.microsoft.com/office/drawing/2014/main" id="{7AD7CB50-B246-49FB-B380-EA4C12868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24119" r="24738" b="27686"/>
          <a:stretch/>
        </p:blipFill>
        <p:spPr>
          <a:xfrm>
            <a:off x="2230689" y="5073110"/>
            <a:ext cx="2230783" cy="167755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CEE128-0C99-436C-BDE9-B09F6DD9C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043268"/>
            <a:ext cx="2254700" cy="169102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32D1C9D-8CF9-4077-9E9C-22F3AFE195D5}"/>
              </a:ext>
            </a:extLst>
          </p:cNvPr>
          <p:cNvSpPr/>
          <p:nvPr/>
        </p:nvSpPr>
        <p:spPr>
          <a:xfrm>
            <a:off x="584071" y="6394187"/>
            <a:ext cx="1646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Obrázek 6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2E0A0B5-E388-1343-96E2-3D8D3F0BD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3652" y="4861143"/>
            <a:ext cx="2140742" cy="160555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B195912-5179-5F4B-9808-51DA656F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925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178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7F409-32F5-476C-9E51-99847CDEF3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87824" y="281424"/>
            <a:ext cx="5669292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38F64F6-0256-4928-B35E-D05BB7A17171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20039" y="1196752"/>
            <a:ext cx="5548105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 (</a:t>
            </a:r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Zhoršení funkce lícního nervu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 10% případů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Paréza dočasná </a:t>
            </a:r>
            <a:r>
              <a:rPr lang="cs-CZ" sz="1400" dirty="0" err="1"/>
              <a:t>x</a:t>
            </a:r>
            <a:r>
              <a:rPr lang="cs-CZ" sz="1400" dirty="0"/>
              <a:t> trvalá</a:t>
            </a:r>
          </a:p>
          <a:p>
            <a:pPr lvl="3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Neuropraxie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axonotmeze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neurotmeze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400" dirty="0"/>
              <a:t>Častěji u žen a starších osob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Terapie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Konzervativní -  RHB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n.VII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vitaminy (B12), kortikoterapie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– sutura nervu, volné nervové štěpy (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n.auricularis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magnus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Slinná píštěl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sliny ve zbytku ponechané žlázy 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většinou odezní spontánně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Prevence a léčba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Komprese operační rány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Keloidní jizva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Porucha citlivosti ušního boltce </a:t>
            </a:r>
          </a:p>
          <a:p>
            <a:pPr lvl="2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auricularis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magnus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Obrázek 6" descr="Obsah obrázku interiér, osoba, zuby, čištění&#10;&#10;Popis byl vytvořen automaticky">
            <a:extLst>
              <a:ext uri="{FF2B5EF4-FFF2-40B4-BE49-F238E27FC236}">
                <a16:creationId xmlns:a16="http://schemas.microsoft.com/office/drawing/2014/main" id="{2F1F5815-CD41-4CF0-8ACD-057615D5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r="-1" b="11270"/>
          <a:stretch/>
        </p:blipFill>
        <p:spPr>
          <a:xfrm>
            <a:off x="6012160" y="2060848"/>
            <a:ext cx="2811119" cy="2362764"/>
          </a:xfrm>
          <a:prstGeom prst="rect">
            <a:avLst/>
          </a:prstGeom>
          <a:noFill/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4501B0E-A793-4868-BEE6-67E97066786A}"/>
              </a:ext>
            </a:extLst>
          </p:cNvPr>
          <p:cNvSpPr/>
          <p:nvPr/>
        </p:nvSpPr>
        <p:spPr>
          <a:xfrm>
            <a:off x="6012160" y="4509120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56DE5D-3B49-B745-93D2-27CFA65B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925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5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F7494-A230-2D43-AF85-0BA435F9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A42E32-7978-E942-9E3E-BA8D6B0C6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59186"/>
            <a:ext cx="5544616" cy="5598814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 (</a:t>
            </a:r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  <a:endParaRPr lang="cs-CZ" sz="2000" dirty="0"/>
          </a:p>
          <a:p>
            <a:pPr lvl="1">
              <a:lnSpc>
                <a:spcPct val="104000"/>
              </a:lnSpc>
            </a:pPr>
            <a:r>
              <a:rPr lang="cs-CZ" sz="1600" b="1" dirty="0"/>
              <a:t>Syndrom Freyové (</a:t>
            </a:r>
            <a:r>
              <a:rPr lang="cs-CZ" sz="1600" b="1" dirty="0" err="1"/>
              <a:t>aurikulotemporální</a:t>
            </a:r>
            <a:r>
              <a:rPr lang="cs-CZ" sz="1600" b="1" dirty="0"/>
              <a:t> syndrom)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Patofyziologie</a:t>
            </a:r>
          </a:p>
          <a:p>
            <a:pPr lvl="3">
              <a:lnSpc>
                <a:spcPct val="104000"/>
              </a:lnSpc>
            </a:pPr>
            <a:r>
              <a:rPr lang="cs-CZ" sz="1200" dirty="0"/>
              <a:t>aberantní prorůstání parasympatických vláken </a:t>
            </a:r>
            <a:r>
              <a:rPr lang="cs-CZ" sz="1200" dirty="0" err="1"/>
              <a:t>nervus</a:t>
            </a:r>
            <a:r>
              <a:rPr lang="cs-CZ" sz="1200" dirty="0"/>
              <a:t> </a:t>
            </a:r>
            <a:r>
              <a:rPr lang="cs-CZ" sz="1200" dirty="0" err="1"/>
              <a:t>auriculotemporalis</a:t>
            </a:r>
            <a:r>
              <a:rPr lang="cs-CZ" sz="1200" dirty="0"/>
              <a:t> do kožních potních žlázek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Symtomy</a:t>
            </a:r>
            <a:endParaRPr lang="cs-CZ" sz="1400" dirty="0"/>
          </a:p>
          <a:p>
            <a:pPr lvl="3">
              <a:lnSpc>
                <a:spcPct val="104000"/>
              </a:lnSpc>
            </a:pPr>
            <a:r>
              <a:rPr lang="cs-CZ" sz="1200" dirty="0"/>
              <a:t>Pocení, zarudnutí a pálení  kůže v </a:t>
            </a:r>
            <a:r>
              <a:rPr lang="cs-CZ" sz="1200" dirty="0" err="1"/>
              <a:t>parotické</a:t>
            </a:r>
            <a:r>
              <a:rPr lang="cs-CZ" sz="1200" dirty="0"/>
              <a:t> oblasti v návaznosti na chuťové podněty (kyselé)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Diagnostika</a:t>
            </a:r>
          </a:p>
          <a:p>
            <a:pPr lvl="3">
              <a:lnSpc>
                <a:spcPct val="104000"/>
              </a:lnSpc>
            </a:pPr>
            <a:r>
              <a:rPr lang="cs-CZ" sz="1200" dirty="0" err="1">
                <a:solidFill>
                  <a:srgbClr val="C00000"/>
                </a:solidFill>
              </a:rPr>
              <a:t>Minorův</a:t>
            </a:r>
            <a:r>
              <a:rPr lang="cs-CZ" sz="1200" dirty="0">
                <a:solidFill>
                  <a:srgbClr val="C00000"/>
                </a:solidFill>
              </a:rPr>
              <a:t> test</a:t>
            </a:r>
          </a:p>
          <a:p>
            <a:pPr lvl="4">
              <a:lnSpc>
                <a:spcPct val="104000"/>
              </a:lnSpc>
            </a:pPr>
            <a:r>
              <a:rPr lang="cs-CZ" sz="1200" dirty="0"/>
              <a:t>Aplikace jodové tinktury a následně škrobového prášku na kůži </a:t>
            </a:r>
            <a:r>
              <a:rPr lang="cs-CZ" sz="1200" dirty="0" err="1"/>
              <a:t>parotické</a:t>
            </a:r>
            <a:r>
              <a:rPr lang="cs-CZ" sz="1200" dirty="0"/>
              <a:t> krajiny</a:t>
            </a:r>
          </a:p>
          <a:p>
            <a:pPr lvl="4">
              <a:lnSpc>
                <a:spcPct val="104000"/>
              </a:lnSpc>
            </a:pPr>
            <a:r>
              <a:rPr lang="cs-CZ" sz="1200" dirty="0"/>
              <a:t>Při pozitivitě testu nacházíme modročerné okrsky odpovídající místům se zvýšenou sekrecí potu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Prevence</a:t>
            </a:r>
          </a:p>
          <a:p>
            <a:pPr lvl="3">
              <a:lnSpc>
                <a:spcPct val="104000"/>
              </a:lnSpc>
            </a:pPr>
            <a:r>
              <a:rPr lang="cs-CZ" sz="1200" dirty="0" err="1"/>
              <a:t>Peroperační</a:t>
            </a:r>
            <a:r>
              <a:rPr lang="cs-CZ" sz="1200" dirty="0"/>
              <a:t> vytvoření </a:t>
            </a:r>
            <a:r>
              <a:rPr lang="cs-CZ" sz="1200" dirty="0" err="1"/>
              <a:t>interpoziční</a:t>
            </a:r>
            <a:r>
              <a:rPr lang="cs-CZ" sz="1200" dirty="0"/>
              <a:t> bariéry mezi kůži a lůžko po </a:t>
            </a:r>
            <a:r>
              <a:rPr lang="cs-CZ" sz="1200" dirty="0" err="1"/>
              <a:t>parotidektomii</a:t>
            </a:r>
            <a:r>
              <a:rPr lang="cs-CZ" sz="1200" dirty="0"/>
              <a:t> (lalok z </a:t>
            </a:r>
            <a:r>
              <a:rPr lang="cs-CZ" sz="1200" dirty="0" err="1"/>
              <a:t>m.sternocleidomastoideus</a:t>
            </a:r>
            <a:r>
              <a:rPr lang="cs-CZ" sz="1200" dirty="0"/>
              <a:t>)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200" dirty="0"/>
              <a:t>Subkutánní aplikace botulotoxinu</a:t>
            </a:r>
          </a:p>
          <a:p>
            <a:r>
              <a:rPr lang="cs-CZ" sz="2000" dirty="0">
                <a:solidFill>
                  <a:srgbClr val="C00000"/>
                </a:solidFill>
              </a:rPr>
              <a:t>Komplikace  odstranění podčelistní žlázy</a:t>
            </a:r>
          </a:p>
          <a:p>
            <a:pPr lvl="1"/>
            <a:r>
              <a:rPr lang="cs-CZ" sz="1400" dirty="0"/>
              <a:t>Dočasné nebo trvalé poranění </a:t>
            </a:r>
            <a:r>
              <a:rPr lang="cs-CZ" sz="1400" dirty="0" err="1"/>
              <a:t>r.marginalis</a:t>
            </a:r>
            <a:r>
              <a:rPr lang="cs-CZ" sz="1400" dirty="0"/>
              <a:t> </a:t>
            </a:r>
            <a:r>
              <a:rPr lang="cs-CZ" sz="1400" dirty="0" err="1"/>
              <a:t>n.VII</a:t>
            </a:r>
            <a:r>
              <a:rPr lang="cs-CZ" sz="1400" dirty="0"/>
              <a:t>, </a:t>
            </a:r>
            <a:r>
              <a:rPr lang="cs-CZ" sz="1400" dirty="0" err="1"/>
              <a:t>n.lingualis</a:t>
            </a:r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DE9D6-5BD3-7341-8387-16EB6CEF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51" y="11829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7A8A2B-B6F1-5948-83B8-95FA9BE1FDC6}"/>
              </a:ext>
            </a:extLst>
          </p:cNvPr>
          <p:cNvSpPr txBox="1"/>
          <p:nvPr/>
        </p:nvSpPr>
        <p:spPr>
          <a:xfrm>
            <a:off x="5652120" y="573209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www.csnn.eu</a:t>
            </a:r>
            <a:endParaRPr lang="cs-CZ" sz="1200" i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922958-338F-D340-85CD-DEFFA74FC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90671"/>
            <a:ext cx="2208137" cy="17996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91BBCB-E9DB-7B42-A1F9-090836140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59186"/>
            <a:ext cx="1727498" cy="22768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E9BFFB3-05AB-8B40-AF5A-53496BFA0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02" y="1692861"/>
            <a:ext cx="1714707" cy="21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8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2268538" y="188913"/>
            <a:ext cx="6551612" cy="936625"/>
          </a:xfrm>
        </p:spPr>
        <p:txBody>
          <a:bodyPr/>
          <a:lstStyle/>
          <a:p>
            <a:r>
              <a:rPr lang="cs-CZ" altLang="cs-CZ" dirty="0"/>
              <a:t>Děkuji za pozornost</a:t>
            </a:r>
          </a:p>
        </p:txBody>
      </p:sp>
      <p:pic>
        <p:nvPicPr>
          <p:cNvPr id="4" name="Picture 2" descr="Kaple u sv. Anny">
            <a:hlinkClick r:id="rId2"/>
            <a:extLst>
              <a:ext uri="{FF2B5EF4-FFF2-40B4-BE49-F238E27FC236}">
                <a16:creationId xmlns:a16="http://schemas.microsoft.com/office/drawing/2014/main" id="{178E32EA-B12D-4040-B1C3-C1E92740B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" y="1480789"/>
            <a:ext cx="8977597" cy="50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D38BD4-07CA-D84F-9620-548A4213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51" y="118291"/>
            <a:ext cx="1137838" cy="8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37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B7F80-C7B5-074C-92EE-B35FFBA9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7D2A09-A81A-AE42-9F6D-5B0FBBF82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Klinická anatomie  - topografické vztahy</a:t>
            </a:r>
          </a:p>
          <a:p>
            <a:pPr lvl="1"/>
            <a:r>
              <a:rPr lang="cs-CZ" sz="1600" b="1" dirty="0"/>
              <a:t>Příštítná tělíska (</a:t>
            </a:r>
            <a:r>
              <a:rPr lang="cs-CZ" sz="1600" b="1" dirty="0" err="1"/>
              <a:t>gl.parathyreoideae</a:t>
            </a:r>
            <a:r>
              <a:rPr lang="cs-CZ" sz="1600" b="1" dirty="0"/>
              <a:t>)</a:t>
            </a:r>
          </a:p>
          <a:p>
            <a:pPr lvl="2"/>
            <a:r>
              <a:rPr lang="cs-CZ" sz="1400" dirty="0"/>
              <a:t>endokrinní orgány starající se o metabolismus vápníku a fosfátů</a:t>
            </a:r>
          </a:p>
          <a:p>
            <a:pPr lvl="2"/>
            <a:r>
              <a:rPr lang="cs-CZ" sz="1400" dirty="0"/>
              <a:t>variabilní počet (zpravidla 4)</a:t>
            </a:r>
          </a:p>
          <a:p>
            <a:pPr lvl="2"/>
            <a:r>
              <a:rPr lang="cs-CZ" sz="1400" dirty="0"/>
              <a:t>uložení</a:t>
            </a:r>
          </a:p>
          <a:p>
            <a:pPr lvl="3"/>
            <a:r>
              <a:rPr lang="cs-CZ" sz="1200" dirty="0"/>
              <a:t>zadní plocha štítné žlázy  </a:t>
            </a:r>
          </a:p>
          <a:p>
            <a:pPr lvl="3"/>
            <a:r>
              <a:rPr lang="cs-CZ" sz="1200" dirty="0"/>
              <a:t>dolní tělíska mají intimní vztah k NLR </a:t>
            </a:r>
          </a:p>
          <a:p>
            <a:pPr lvl="2"/>
            <a:r>
              <a:rPr lang="cs-CZ" sz="1400" dirty="0"/>
              <a:t>cévní zásobení</a:t>
            </a:r>
          </a:p>
          <a:p>
            <a:pPr lvl="3"/>
            <a:r>
              <a:rPr lang="cs-CZ" sz="1200" dirty="0" err="1"/>
              <a:t>A.thyreoidea</a:t>
            </a:r>
            <a:r>
              <a:rPr lang="cs-CZ" sz="1200" dirty="0"/>
              <a:t> </a:t>
            </a:r>
            <a:r>
              <a:rPr lang="cs-CZ" sz="1200" dirty="0" err="1"/>
              <a:t>inf</a:t>
            </a:r>
            <a:r>
              <a:rPr lang="cs-CZ" sz="1200" dirty="0"/>
              <a:t>.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AB0B6A-211C-8142-BBE6-EB84DB98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50" y="188640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11">
            <a:extLst>
              <a:ext uri="{FF2B5EF4-FFF2-40B4-BE49-F238E27FC236}">
                <a16:creationId xmlns:a16="http://schemas.microsoft.com/office/drawing/2014/main" id="{CA4A6B69-E43E-DA4A-83EC-961B54A9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4"/>
            <a:ext cx="3895725" cy="33242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1921DA-84E6-4F43-B5A3-AA0E6261A9B6}"/>
              </a:ext>
            </a:extLst>
          </p:cNvPr>
          <p:cNvSpPr txBox="1"/>
          <p:nvPr/>
        </p:nvSpPr>
        <p:spPr>
          <a:xfrm>
            <a:off x="6660232" y="3645894"/>
            <a:ext cx="170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Horní a dolní příštítné tělísko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CA0837-EB0F-F149-B912-AB123DB796B6}"/>
              </a:ext>
            </a:extLst>
          </p:cNvPr>
          <p:cNvSpPr txBox="1"/>
          <p:nvPr/>
        </p:nvSpPr>
        <p:spPr>
          <a:xfrm>
            <a:off x="6660232" y="5013175"/>
            <a:ext cx="135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Zvratný nerv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CFF087-29FB-D442-BE96-DD4452A591A4}"/>
              </a:ext>
            </a:extLst>
          </p:cNvPr>
          <p:cNvSpPr txBox="1"/>
          <p:nvPr/>
        </p:nvSpPr>
        <p:spPr>
          <a:xfrm>
            <a:off x="4860032" y="6249169"/>
            <a:ext cx="350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www.wikiskripta.eu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643554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74D19-7803-474C-B082-7A31427B01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45059" y="332656"/>
            <a:ext cx="5321105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F3C3F3-DEE6-46A7-8B76-8CB71FD718CC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79512" y="1237456"/>
            <a:ext cx="5454599" cy="543190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funkce 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produkce hormonů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regulováno po ose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hypothalamus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-adenohypofýza-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glandula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thyroidea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TRH (tyreotropin uvolňující hormon)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TSH (tyreotropin)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tyreocyty</a:t>
            </a:r>
            <a:endParaRPr lang="cs-CZ" sz="1400" dirty="0"/>
          </a:p>
          <a:p>
            <a:pPr lvl="3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trijodtyronin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T3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tyroxin T4</a:t>
            </a:r>
          </a:p>
          <a:p>
            <a:pPr lvl="3">
              <a:lnSpc>
                <a:spcPct val="104000"/>
              </a:lnSpc>
            </a:pP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parafolikulární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buňky (C buňky)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kalcitonin </a:t>
            </a: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regulace kalcémie 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fosfatémie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antagoniskou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je parathormon příštítných tělísek</a:t>
            </a: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Snižuje hladinu vápníku v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sérua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ukládá do kostí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jód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prvek pro stavbu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thyreoidálních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hormonů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schopnost buněk štítnice aktivně akumulovat jod</a:t>
            </a:r>
          </a:p>
          <a:p>
            <a:pPr>
              <a:lnSpc>
                <a:spcPct val="104000"/>
              </a:lnSpc>
            </a:pPr>
            <a:endParaRPr lang="cs-CZ" sz="1800" dirty="0"/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ED6635E7-0539-4C4A-934D-F9DE322A05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3923" r="41625"/>
          <a:stretch/>
        </p:blipFill>
        <p:spPr>
          <a:xfrm>
            <a:off x="5255091" y="2348880"/>
            <a:ext cx="3611073" cy="2955776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ACF9C07-E98B-4F2E-BBB4-EE62F5FEDFBF}"/>
              </a:ext>
            </a:extLst>
          </p:cNvPr>
          <p:cNvSpPr/>
          <p:nvPr/>
        </p:nvSpPr>
        <p:spPr>
          <a:xfrm>
            <a:off x="6045592" y="5523142"/>
            <a:ext cx="2820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cs-CZ" sz="900" i="1" dirty="0" err="1">
                <a:solidFill>
                  <a:prstClr val="black"/>
                </a:solidFill>
              </a:rPr>
              <a:t>www.nspire.edu.lb</a:t>
            </a:r>
            <a:r>
              <a:rPr lang="cs-CZ" sz="900" i="1" dirty="0">
                <a:solidFill>
                  <a:prstClr val="black"/>
                </a:solidFill>
              </a:rPr>
              <a:t>/inspire/educational-article-resources/Thyroid-Hormones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10F958-68E5-C540-881B-60B15E3D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85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9803E-F698-4F0F-8561-EED95A5A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88640"/>
            <a:ext cx="619268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871130-8969-4B46-A231-C0C8CF879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412776"/>
            <a:ext cx="8496944" cy="5328592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funkce hormonů štítnice</a:t>
            </a:r>
            <a:endParaRPr lang="cs-CZ" sz="2000" dirty="0"/>
          </a:p>
          <a:p>
            <a:pPr lvl="1"/>
            <a:r>
              <a:rPr lang="cs-CZ" sz="1600" b="1" dirty="0" err="1"/>
              <a:t>kalorigenní</a:t>
            </a:r>
            <a:r>
              <a:rPr lang="cs-CZ" sz="1600" b="1" dirty="0"/>
              <a:t> </a:t>
            </a:r>
          </a:p>
          <a:p>
            <a:pPr lvl="2"/>
            <a:r>
              <a:rPr lang="cs-CZ" sz="1400" dirty="0"/>
              <a:t>zvyšují metabolickou aktivitu buněk – vyšší spotřeba kyslíku, vyšší produkce tepla</a:t>
            </a:r>
          </a:p>
          <a:p>
            <a:pPr lvl="1"/>
            <a:r>
              <a:rPr lang="cs-CZ" sz="1600" b="1" dirty="0"/>
              <a:t>metabolismus sacharidů </a:t>
            </a:r>
          </a:p>
          <a:p>
            <a:pPr lvl="2"/>
            <a:r>
              <a:rPr lang="cs-CZ" sz="1400" dirty="0"/>
              <a:t>zvyšují vychytávání glukózy buňkami, glykolýzu</a:t>
            </a:r>
          </a:p>
          <a:p>
            <a:pPr lvl="1"/>
            <a:r>
              <a:rPr lang="cs-CZ" sz="1600" b="1" dirty="0"/>
              <a:t>metabolismus lipidů</a:t>
            </a:r>
          </a:p>
          <a:p>
            <a:pPr lvl="1"/>
            <a:r>
              <a:rPr lang="cs-CZ" sz="1600" b="1" dirty="0"/>
              <a:t>vliv na oběhovou soustavu</a:t>
            </a:r>
          </a:p>
          <a:p>
            <a:pPr lvl="2"/>
            <a:r>
              <a:rPr lang="cs-CZ" sz="1400" dirty="0"/>
              <a:t>pozitivně </a:t>
            </a:r>
            <a:r>
              <a:rPr lang="cs-CZ" sz="1400" dirty="0" err="1"/>
              <a:t>chronotropní</a:t>
            </a:r>
            <a:r>
              <a:rPr lang="cs-CZ" sz="1400" dirty="0"/>
              <a:t> a </a:t>
            </a:r>
            <a:r>
              <a:rPr lang="cs-CZ" sz="1400" dirty="0" err="1"/>
              <a:t>inotropní</a:t>
            </a:r>
            <a:endParaRPr lang="cs-CZ" sz="1400" dirty="0"/>
          </a:p>
          <a:p>
            <a:pPr lvl="1"/>
            <a:r>
              <a:rPr lang="cs-CZ" sz="1600" b="1" dirty="0"/>
              <a:t>vliv na činnost CNS </a:t>
            </a:r>
          </a:p>
          <a:p>
            <a:pPr lvl="2"/>
            <a:r>
              <a:rPr lang="cs-CZ" sz="1400" dirty="0"/>
              <a:t>zvýšená dráždivost, zrychlení reflexní odpovědi</a:t>
            </a:r>
          </a:p>
          <a:p>
            <a:pPr lvl="1"/>
            <a:r>
              <a:rPr lang="cs-CZ" sz="1600" b="1" dirty="0"/>
              <a:t>na vývoj a diferenciaci CNS </a:t>
            </a:r>
          </a:p>
          <a:p>
            <a:pPr lvl="2"/>
            <a:r>
              <a:rPr lang="cs-CZ" sz="1400" dirty="0"/>
              <a:t>nedostatek T4 během vývoje vede k poruchám syntézy proteinů, poruchám růstu a diferenciace nervových buněk, narušení </a:t>
            </a:r>
            <a:r>
              <a:rPr lang="cs-CZ" sz="1400" dirty="0" err="1"/>
              <a:t>myelinizace</a:t>
            </a:r>
            <a:r>
              <a:rPr lang="cs-CZ" sz="1400" dirty="0"/>
              <a:t> - ireverzibilní poškození somatického i mentálního vývoje</a:t>
            </a:r>
          </a:p>
          <a:p>
            <a:endParaRPr lang="cs-CZ" sz="1800" dirty="0"/>
          </a:p>
          <a:p>
            <a:endParaRPr lang="cs-CZ" sz="1575" dirty="0"/>
          </a:p>
          <a:p>
            <a:endParaRPr lang="cs-CZ" sz="1500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2BF827-D9E0-E944-B889-CA35B0B8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4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D3FD335-D1DD-4B68-A0E8-3F1DB0E0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478E58-701B-497C-A9CE-1547242F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183058"/>
            <a:ext cx="6207398" cy="555831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poruchy funkce štítnice</a:t>
            </a:r>
            <a:endParaRPr lang="cs-CZ" sz="2000" dirty="0"/>
          </a:p>
          <a:p>
            <a:pPr lvl="1"/>
            <a:r>
              <a:rPr lang="cs-CZ" sz="1600" b="1" dirty="0" err="1"/>
              <a:t>hypertyreoza</a:t>
            </a:r>
            <a:r>
              <a:rPr lang="cs-CZ" sz="1600" b="1" dirty="0"/>
              <a:t> (zvýšená produkce hormonů štítnice) </a:t>
            </a:r>
          </a:p>
          <a:p>
            <a:pPr lvl="2"/>
            <a:r>
              <a:rPr lang="cs-CZ" sz="1400" dirty="0"/>
              <a:t>klinický nález</a:t>
            </a:r>
          </a:p>
          <a:p>
            <a:pPr lvl="3"/>
            <a:r>
              <a:rPr lang="cs-CZ" sz="1400" dirty="0"/>
              <a:t>nervozita, neklid, třes, nespavost, pocení, hubnutí, </a:t>
            </a:r>
          </a:p>
          <a:p>
            <a:pPr marL="1371600" lvl="3" indent="0">
              <a:buNone/>
            </a:pPr>
            <a:r>
              <a:rPr lang="cs-CZ" sz="1400" dirty="0"/>
              <a:t>      srdeční palpitace</a:t>
            </a:r>
          </a:p>
          <a:p>
            <a:pPr lvl="2"/>
            <a:r>
              <a:rPr lang="cs-CZ" sz="1400" dirty="0" err="1"/>
              <a:t>tyreotoxikoza</a:t>
            </a:r>
            <a:endParaRPr lang="cs-CZ" sz="1400" dirty="0"/>
          </a:p>
          <a:p>
            <a:pPr lvl="3"/>
            <a:r>
              <a:rPr lang="cs-CZ" sz="1400" dirty="0"/>
              <a:t>exoftalmus</a:t>
            </a:r>
          </a:p>
          <a:p>
            <a:pPr lvl="1"/>
            <a:r>
              <a:rPr lang="cs-CZ" sz="1600" b="1" dirty="0" err="1"/>
              <a:t>hypotyreoza</a:t>
            </a:r>
            <a:r>
              <a:rPr lang="cs-CZ" sz="1600" b="1" dirty="0"/>
              <a:t> (snížená produkce hormonů štítnice) </a:t>
            </a:r>
          </a:p>
          <a:p>
            <a:pPr lvl="2"/>
            <a:r>
              <a:rPr lang="cs-CZ" sz="1400" dirty="0"/>
              <a:t>klinický nález</a:t>
            </a:r>
          </a:p>
          <a:p>
            <a:pPr lvl="3"/>
            <a:r>
              <a:rPr lang="cs-CZ" sz="1400" dirty="0"/>
              <a:t>apatie, spavost, zimomřivost, myxedém, tloustnutí</a:t>
            </a:r>
          </a:p>
          <a:p>
            <a:pPr lvl="2"/>
            <a:r>
              <a:rPr lang="cs-CZ" sz="1400" dirty="0"/>
              <a:t>dělení:</a:t>
            </a:r>
          </a:p>
          <a:p>
            <a:pPr lvl="3"/>
            <a:r>
              <a:rPr lang="cs-CZ" sz="1400" dirty="0"/>
              <a:t>primární (periferní) </a:t>
            </a:r>
          </a:p>
          <a:p>
            <a:pPr lvl="4"/>
            <a:r>
              <a:rPr lang="cs-CZ" sz="1200" dirty="0"/>
              <a:t>příčina ve štítné žláze </a:t>
            </a:r>
          </a:p>
          <a:p>
            <a:pPr lvl="5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nedostatek periferních hormonů štítné žlázy</a:t>
            </a:r>
          </a:p>
          <a:p>
            <a:pPr lvl="3"/>
            <a:r>
              <a:rPr lang="cs-CZ" sz="1400" dirty="0"/>
              <a:t>sekundární (centrální) </a:t>
            </a:r>
          </a:p>
          <a:p>
            <a:pPr lvl="4"/>
            <a:r>
              <a:rPr lang="cs-CZ" sz="1200" dirty="0"/>
              <a:t>příčina v hypofýze </a:t>
            </a:r>
          </a:p>
          <a:p>
            <a:pPr lvl="5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nedostatek TSH</a:t>
            </a:r>
          </a:p>
          <a:p>
            <a:pPr lvl="3"/>
            <a:r>
              <a:rPr lang="cs-CZ" sz="1400" dirty="0"/>
              <a:t>terciární (centrální) </a:t>
            </a:r>
          </a:p>
          <a:p>
            <a:pPr lvl="4"/>
            <a:r>
              <a:rPr lang="cs-CZ" sz="1200" dirty="0"/>
              <a:t>příčina v hypotalamu </a:t>
            </a:r>
          </a:p>
          <a:p>
            <a:pPr lvl="5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nedostatek TRH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E17A59-4321-48F5-BFCA-44DEBB6582BB}"/>
              </a:ext>
            </a:extLst>
          </p:cNvPr>
          <p:cNvSpPr/>
          <p:nvPr/>
        </p:nvSpPr>
        <p:spPr>
          <a:xfrm>
            <a:off x="6187741" y="3613618"/>
            <a:ext cx="2218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cs-CZ" sz="1200" i="1" dirty="0" err="1">
                <a:solidFill>
                  <a:prstClr val="black"/>
                </a:solidFill>
              </a:rPr>
              <a:t>www.wikiskripta.eu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FBBF4A3-73D9-8748-9DCA-222080A1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Oboustranný exoftalmus">
            <a:hlinkClick r:id="rId4"/>
            <a:extLst>
              <a:ext uri="{FF2B5EF4-FFF2-40B4-BE49-F238E27FC236}">
                <a16:creationId xmlns:a16="http://schemas.microsoft.com/office/drawing/2014/main" id="{7D759C59-3159-CA4E-8D5C-D15F2FD6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28575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504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981</TotalTime>
  <Words>4998</Words>
  <Application>Microsoft Macintosh PowerPoint</Application>
  <PresentationFormat>Předvádění na obrazovce (4:3)</PresentationFormat>
  <Paragraphs>922</Paragraphs>
  <Slides>54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 New Roman</vt:lpstr>
      <vt:lpstr>Wingdings</vt:lpstr>
      <vt:lpstr>Motiv1</vt:lpstr>
      <vt:lpstr>ŠTÍTNÁ ŽLÁZA, SLINNÉ ŽLÁZY </vt:lpstr>
      <vt:lpstr>ŠTÍTNÁ ŽLÁZA, SLINNÉ ŽLÁZY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</vt:lpstr>
      <vt:lpstr>ŠTÍTNÁ ŽLÁZA, SLINNÉ ŽLÁZY Anatomie slinných žláz</vt:lpstr>
      <vt:lpstr>ŠTÍTNÁ ŽLÁZA, SLINNÉ ŽLÁZY Anatomie slinných žláz</vt:lpstr>
      <vt:lpstr>ŠTÍTNÁ ŽLÁZA, SLINNÉ ŽLÁZY Anatomie slinných žláz</vt:lpstr>
      <vt:lpstr>ŠTÍTNÁ ŽLÁZA, SLINNÉ ŽLÁZY Vyšetření slinných žláz</vt:lpstr>
      <vt:lpstr>ŠTÍTNÁ ŽLÁZA, SLINNÉ ŽLÁZY Vyšetření slinných žláz</vt:lpstr>
      <vt:lpstr>ŠTÍTNÁ ŽLÁZA, SLINNÉ ŽLÁZY</vt:lpstr>
      <vt:lpstr>ŠTÍTNÁ ŽLÁZA, SLINNÉ ŽLÁZY Záněty slinných žláz</vt:lpstr>
      <vt:lpstr>ŠTÍTNÁ ŽLÁZA, SLINNÉ ŽLÁZY Záněty slinných žláz</vt:lpstr>
      <vt:lpstr>ŠTÍTNÁ ŽLÁZA, SLINNÉ ŽLÁZY Záněty slinných žláz</vt:lpstr>
      <vt:lpstr>ŠTÍTNÁ ŽLÁZA, SLINNÉ ŽLÁZY Záněty slinných žláz</vt:lpstr>
      <vt:lpstr>ŠTÍTNÁ ŽLÁZA, SLINNÉ ŽLÁZY Záněty slinných žláz</vt:lpstr>
      <vt:lpstr>ŠTÍTNÁ ŽLÁZA, SLINNÉ ŽLÁZY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Děkuji za pozornost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Tereza Hložková</cp:lastModifiedBy>
  <cp:revision>101</cp:revision>
  <dcterms:created xsi:type="dcterms:W3CDTF">2016-05-29T18:14:43Z</dcterms:created>
  <dcterms:modified xsi:type="dcterms:W3CDTF">2021-05-08T16:53:40Z</dcterms:modified>
</cp:coreProperties>
</file>