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0" r:id="rId5"/>
    <p:sldId id="285" r:id="rId6"/>
    <p:sldId id="261" r:id="rId7"/>
    <p:sldId id="259" r:id="rId8"/>
    <p:sldId id="280" r:id="rId9"/>
    <p:sldId id="279" r:id="rId10"/>
    <p:sldId id="262" r:id="rId11"/>
    <p:sldId id="263" r:id="rId12"/>
    <p:sldId id="264" r:id="rId13"/>
    <p:sldId id="282" r:id="rId14"/>
    <p:sldId id="283" r:id="rId15"/>
    <p:sldId id="265" r:id="rId16"/>
    <p:sldId id="271" r:id="rId17"/>
    <p:sldId id="272" r:id="rId18"/>
    <p:sldId id="288" r:id="rId19"/>
    <p:sldId id="286" r:id="rId20"/>
    <p:sldId id="266" r:id="rId21"/>
    <p:sldId id="267" r:id="rId22"/>
    <p:sldId id="274" r:id="rId23"/>
    <p:sldId id="275" r:id="rId24"/>
    <p:sldId id="268" r:id="rId25"/>
    <p:sldId id="289" r:id="rId26"/>
    <p:sldId id="281" r:id="rId27"/>
    <p:sldId id="276" r:id="rId28"/>
    <p:sldId id="290" r:id="rId29"/>
    <p:sldId id="291" r:id="rId30"/>
    <p:sldId id="269" r:id="rId31"/>
    <p:sldId id="284" r:id="rId32"/>
    <p:sldId id="277" r:id="rId33"/>
    <p:sldId id="270" r:id="rId34"/>
    <p:sldId id="278" r:id="rId35"/>
    <p:sldId id="294" r:id="rId36"/>
    <p:sldId id="273" r:id="rId37"/>
    <p:sldId id="293" r:id="rId38"/>
    <p:sldId id="292" r:id="rId39"/>
    <p:sldId id="287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9F090F1-34A3-4DFA-9168-4036EE1287A4}">
          <p14:sldIdLst>
            <p14:sldId id="256"/>
            <p14:sldId id="257"/>
            <p14:sldId id="258"/>
            <p14:sldId id="260"/>
            <p14:sldId id="285"/>
            <p14:sldId id="261"/>
            <p14:sldId id="259"/>
            <p14:sldId id="280"/>
            <p14:sldId id="279"/>
            <p14:sldId id="262"/>
            <p14:sldId id="263"/>
            <p14:sldId id="264"/>
            <p14:sldId id="282"/>
            <p14:sldId id="283"/>
            <p14:sldId id="265"/>
            <p14:sldId id="271"/>
            <p14:sldId id="272"/>
            <p14:sldId id="288"/>
            <p14:sldId id="286"/>
            <p14:sldId id="266"/>
            <p14:sldId id="267"/>
            <p14:sldId id="274"/>
            <p14:sldId id="275"/>
            <p14:sldId id="268"/>
            <p14:sldId id="289"/>
            <p14:sldId id="281"/>
            <p14:sldId id="276"/>
            <p14:sldId id="290"/>
            <p14:sldId id="291"/>
            <p14:sldId id="269"/>
            <p14:sldId id="284"/>
            <p14:sldId id="277"/>
            <p14:sldId id="270"/>
            <p14:sldId id="278"/>
            <p14:sldId id="294"/>
            <p14:sldId id="273"/>
            <p14:sldId id="293"/>
            <p14:sldId id="292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0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46B7D-589E-4E9E-BF61-8BDCC9C320D8}" type="doc">
      <dgm:prSet loTypeId="urn:microsoft.com/office/officeart/2005/8/layout/cycle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BA238D2-5024-4D08-9401-A79A9E345005}">
      <dgm:prSet phldrT="[Text]" custT="1"/>
      <dgm:spPr/>
      <dgm:t>
        <a:bodyPr/>
        <a:lstStyle/>
        <a:p>
          <a:r>
            <a:rPr lang="cs-CZ" sz="2400" dirty="0"/>
            <a:t>Myšlenky</a:t>
          </a:r>
          <a:endParaRPr lang="cs-CZ" sz="1600" dirty="0"/>
        </a:p>
      </dgm:t>
    </dgm:pt>
    <dgm:pt modelId="{2EA818A6-4BCD-4148-AE7D-314CEDD78BBC}" type="parTrans" cxnId="{E3A91752-FF7F-4686-9FB6-37BCBA9AE51D}">
      <dgm:prSet/>
      <dgm:spPr/>
      <dgm:t>
        <a:bodyPr/>
        <a:lstStyle/>
        <a:p>
          <a:endParaRPr lang="cs-CZ"/>
        </a:p>
      </dgm:t>
    </dgm:pt>
    <dgm:pt modelId="{EBEFEAF1-45FB-47F6-A752-2B3EE9B1919E}" type="sibTrans" cxnId="{E3A91752-FF7F-4686-9FB6-37BCBA9AE51D}">
      <dgm:prSet/>
      <dgm:spPr/>
      <dgm:t>
        <a:bodyPr/>
        <a:lstStyle/>
        <a:p>
          <a:endParaRPr lang="cs-CZ"/>
        </a:p>
      </dgm:t>
    </dgm:pt>
    <dgm:pt modelId="{1773BC6F-E3E1-4B83-A623-3DAE087212D6}">
      <dgm:prSet phldrT="[Text]"/>
      <dgm:spPr/>
      <dgm:t>
        <a:bodyPr/>
        <a:lstStyle/>
        <a:p>
          <a:r>
            <a:rPr lang="cs-CZ" dirty="0"/>
            <a:t>Tělesné reakce</a:t>
          </a:r>
        </a:p>
      </dgm:t>
    </dgm:pt>
    <dgm:pt modelId="{FF23A9FF-3F6F-435F-8C72-B17FB4E71F76}" type="parTrans" cxnId="{F921E743-EEA7-445F-93C4-FCB59DF59B99}">
      <dgm:prSet/>
      <dgm:spPr/>
      <dgm:t>
        <a:bodyPr/>
        <a:lstStyle/>
        <a:p>
          <a:endParaRPr lang="cs-CZ"/>
        </a:p>
      </dgm:t>
    </dgm:pt>
    <dgm:pt modelId="{E337C2BD-AD06-4CA3-A5A4-D66A84416A74}" type="sibTrans" cxnId="{F921E743-EEA7-445F-93C4-FCB59DF59B99}">
      <dgm:prSet/>
      <dgm:spPr/>
      <dgm:t>
        <a:bodyPr/>
        <a:lstStyle/>
        <a:p>
          <a:endParaRPr lang="cs-CZ"/>
        </a:p>
      </dgm:t>
    </dgm:pt>
    <dgm:pt modelId="{E208813F-E69F-4903-BDC5-74E9887E9895}">
      <dgm:prSet phldrT="[Text]"/>
      <dgm:spPr/>
      <dgm:t>
        <a:bodyPr/>
        <a:lstStyle/>
        <a:p>
          <a:r>
            <a:rPr lang="cs-CZ" dirty="0"/>
            <a:t>Emoce</a:t>
          </a:r>
        </a:p>
      </dgm:t>
    </dgm:pt>
    <dgm:pt modelId="{3F446D04-F815-4A94-927B-14B5EF128776}" type="parTrans" cxnId="{A615D181-143A-4B5F-B8A8-9850D5276F0C}">
      <dgm:prSet/>
      <dgm:spPr/>
      <dgm:t>
        <a:bodyPr/>
        <a:lstStyle/>
        <a:p>
          <a:endParaRPr lang="cs-CZ"/>
        </a:p>
      </dgm:t>
    </dgm:pt>
    <dgm:pt modelId="{125A4537-D55E-4D98-ACDE-980732044AB3}" type="sibTrans" cxnId="{A615D181-143A-4B5F-B8A8-9850D5276F0C}">
      <dgm:prSet/>
      <dgm:spPr/>
      <dgm:t>
        <a:bodyPr/>
        <a:lstStyle/>
        <a:p>
          <a:endParaRPr lang="cs-CZ"/>
        </a:p>
      </dgm:t>
    </dgm:pt>
    <dgm:pt modelId="{8974E828-A1AB-46F2-8D96-256BE47C0F80}">
      <dgm:prSet phldrT="[Text]"/>
      <dgm:spPr/>
      <dgm:t>
        <a:bodyPr/>
        <a:lstStyle/>
        <a:p>
          <a:r>
            <a:rPr lang="cs-CZ" dirty="0"/>
            <a:t>Chování</a:t>
          </a:r>
        </a:p>
      </dgm:t>
    </dgm:pt>
    <dgm:pt modelId="{DDE2CA0A-C3EE-4DD1-A376-B42D2A416741}" type="parTrans" cxnId="{A99FF2AA-1659-42A4-8346-E44070CB8306}">
      <dgm:prSet/>
      <dgm:spPr/>
      <dgm:t>
        <a:bodyPr/>
        <a:lstStyle/>
        <a:p>
          <a:endParaRPr lang="cs-CZ"/>
        </a:p>
      </dgm:t>
    </dgm:pt>
    <dgm:pt modelId="{3762851F-ABDB-4DAA-AEEE-664760335F17}" type="sibTrans" cxnId="{A99FF2AA-1659-42A4-8346-E44070CB8306}">
      <dgm:prSet/>
      <dgm:spPr/>
      <dgm:t>
        <a:bodyPr/>
        <a:lstStyle/>
        <a:p>
          <a:endParaRPr lang="cs-CZ"/>
        </a:p>
      </dgm:t>
    </dgm:pt>
    <dgm:pt modelId="{8C599C1E-AC93-4323-BE99-6BAA6D0E9AD9}" type="pres">
      <dgm:prSet presAssocID="{05E46B7D-589E-4E9E-BF61-8BDCC9C320D8}" presName="cycle" presStyleCnt="0">
        <dgm:presLayoutVars>
          <dgm:dir/>
          <dgm:resizeHandles val="exact"/>
        </dgm:presLayoutVars>
      </dgm:prSet>
      <dgm:spPr/>
    </dgm:pt>
    <dgm:pt modelId="{3660EA33-7E69-45F4-A67B-396F5412B5F2}" type="pres">
      <dgm:prSet presAssocID="{7BA238D2-5024-4D08-9401-A79A9E345005}" presName="node" presStyleLbl="node1" presStyleIdx="0" presStyleCnt="4">
        <dgm:presLayoutVars>
          <dgm:bulletEnabled val="1"/>
        </dgm:presLayoutVars>
      </dgm:prSet>
      <dgm:spPr/>
    </dgm:pt>
    <dgm:pt modelId="{9B7D5663-38B0-43EE-8B95-81193605FA39}" type="pres">
      <dgm:prSet presAssocID="{7BA238D2-5024-4D08-9401-A79A9E345005}" presName="spNode" presStyleCnt="0"/>
      <dgm:spPr/>
    </dgm:pt>
    <dgm:pt modelId="{C5483EB2-1FF7-44B3-9598-2769B66441C6}" type="pres">
      <dgm:prSet presAssocID="{EBEFEAF1-45FB-47F6-A752-2B3EE9B1919E}" presName="sibTrans" presStyleLbl="sibTrans1D1" presStyleIdx="0" presStyleCnt="4"/>
      <dgm:spPr/>
    </dgm:pt>
    <dgm:pt modelId="{5A146651-EC07-4780-9F82-C56B4DF76894}" type="pres">
      <dgm:prSet presAssocID="{1773BC6F-E3E1-4B83-A623-3DAE087212D6}" presName="node" presStyleLbl="node1" presStyleIdx="1" presStyleCnt="4">
        <dgm:presLayoutVars>
          <dgm:bulletEnabled val="1"/>
        </dgm:presLayoutVars>
      </dgm:prSet>
      <dgm:spPr/>
    </dgm:pt>
    <dgm:pt modelId="{88971959-7E67-45D3-B8F0-F700BB9CBD90}" type="pres">
      <dgm:prSet presAssocID="{1773BC6F-E3E1-4B83-A623-3DAE087212D6}" presName="spNode" presStyleCnt="0"/>
      <dgm:spPr/>
    </dgm:pt>
    <dgm:pt modelId="{2CEFCED1-0C0A-4D42-940F-B1C43BF99E66}" type="pres">
      <dgm:prSet presAssocID="{E337C2BD-AD06-4CA3-A5A4-D66A84416A74}" presName="sibTrans" presStyleLbl="sibTrans1D1" presStyleIdx="1" presStyleCnt="4"/>
      <dgm:spPr/>
    </dgm:pt>
    <dgm:pt modelId="{A1775A78-6A1E-4AA0-AF54-53F30190E4F4}" type="pres">
      <dgm:prSet presAssocID="{E208813F-E69F-4903-BDC5-74E9887E9895}" presName="node" presStyleLbl="node1" presStyleIdx="2" presStyleCnt="4">
        <dgm:presLayoutVars>
          <dgm:bulletEnabled val="1"/>
        </dgm:presLayoutVars>
      </dgm:prSet>
      <dgm:spPr/>
    </dgm:pt>
    <dgm:pt modelId="{811F6872-43A1-4CC0-80EF-FFE5520D9B7E}" type="pres">
      <dgm:prSet presAssocID="{E208813F-E69F-4903-BDC5-74E9887E9895}" presName="spNode" presStyleCnt="0"/>
      <dgm:spPr/>
    </dgm:pt>
    <dgm:pt modelId="{6E6272FF-38EA-4395-B0F9-135F27ACF571}" type="pres">
      <dgm:prSet presAssocID="{125A4537-D55E-4D98-ACDE-980732044AB3}" presName="sibTrans" presStyleLbl="sibTrans1D1" presStyleIdx="2" presStyleCnt="4"/>
      <dgm:spPr/>
    </dgm:pt>
    <dgm:pt modelId="{25C3775B-2865-4590-B999-A18233A3555E}" type="pres">
      <dgm:prSet presAssocID="{8974E828-A1AB-46F2-8D96-256BE47C0F80}" presName="node" presStyleLbl="node1" presStyleIdx="3" presStyleCnt="4">
        <dgm:presLayoutVars>
          <dgm:bulletEnabled val="1"/>
        </dgm:presLayoutVars>
      </dgm:prSet>
      <dgm:spPr/>
    </dgm:pt>
    <dgm:pt modelId="{31A40B88-5113-4E66-A29D-DEB2B78D0946}" type="pres">
      <dgm:prSet presAssocID="{8974E828-A1AB-46F2-8D96-256BE47C0F80}" presName="spNode" presStyleCnt="0"/>
      <dgm:spPr/>
    </dgm:pt>
    <dgm:pt modelId="{7EBB5B65-29E2-4904-9A84-32AAF0E6DF21}" type="pres">
      <dgm:prSet presAssocID="{3762851F-ABDB-4DAA-AEEE-664760335F17}" presName="sibTrans" presStyleLbl="sibTrans1D1" presStyleIdx="3" presStyleCnt="4"/>
      <dgm:spPr/>
    </dgm:pt>
  </dgm:ptLst>
  <dgm:cxnLst>
    <dgm:cxn modelId="{B571B213-9320-4BAA-8D2D-632EE03B5A3F}" type="presOf" srcId="{125A4537-D55E-4D98-ACDE-980732044AB3}" destId="{6E6272FF-38EA-4395-B0F9-135F27ACF571}" srcOrd="0" destOrd="0" presId="urn:microsoft.com/office/officeart/2005/8/layout/cycle6"/>
    <dgm:cxn modelId="{04B4301C-E3D4-4BFC-99A0-2C9E0FFEF407}" type="presOf" srcId="{1773BC6F-E3E1-4B83-A623-3DAE087212D6}" destId="{5A146651-EC07-4780-9F82-C56B4DF76894}" srcOrd="0" destOrd="0" presId="urn:microsoft.com/office/officeart/2005/8/layout/cycle6"/>
    <dgm:cxn modelId="{F921E743-EEA7-445F-93C4-FCB59DF59B99}" srcId="{05E46B7D-589E-4E9E-BF61-8BDCC9C320D8}" destId="{1773BC6F-E3E1-4B83-A623-3DAE087212D6}" srcOrd="1" destOrd="0" parTransId="{FF23A9FF-3F6F-435F-8C72-B17FB4E71F76}" sibTransId="{E337C2BD-AD06-4CA3-A5A4-D66A84416A74}"/>
    <dgm:cxn modelId="{E3A91752-FF7F-4686-9FB6-37BCBA9AE51D}" srcId="{05E46B7D-589E-4E9E-BF61-8BDCC9C320D8}" destId="{7BA238D2-5024-4D08-9401-A79A9E345005}" srcOrd="0" destOrd="0" parTransId="{2EA818A6-4BCD-4148-AE7D-314CEDD78BBC}" sibTransId="{EBEFEAF1-45FB-47F6-A752-2B3EE9B1919E}"/>
    <dgm:cxn modelId="{0B5F9873-5F6F-4CCA-9E85-375207B4DB77}" type="presOf" srcId="{7BA238D2-5024-4D08-9401-A79A9E345005}" destId="{3660EA33-7E69-45F4-A67B-396F5412B5F2}" srcOrd="0" destOrd="0" presId="urn:microsoft.com/office/officeart/2005/8/layout/cycle6"/>
    <dgm:cxn modelId="{B333317A-46BF-44AB-8452-E1022565E926}" type="presOf" srcId="{E208813F-E69F-4903-BDC5-74E9887E9895}" destId="{A1775A78-6A1E-4AA0-AF54-53F30190E4F4}" srcOrd="0" destOrd="0" presId="urn:microsoft.com/office/officeart/2005/8/layout/cycle6"/>
    <dgm:cxn modelId="{A615D181-143A-4B5F-B8A8-9850D5276F0C}" srcId="{05E46B7D-589E-4E9E-BF61-8BDCC9C320D8}" destId="{E208813F-E69F-4903-BDC5-74E9887E9895}" srcOrd="2" destOrd="0" parTransId="{3F446D04-F815-4A94-927B-14B5EF128776}" sibTransId="{125A4537-D55E-4D98-ACDE-980732044AB3}"/>
    <dgm:cxn modelId="{A99FF2AA-1659-42A4-8346-E44070CB8306}" srcId="{05E46B7D-589E-4E9E-BF61-8BDCC9C320D8}" destId="{8974E828-A1AB-46F2-8D96-256BE47C0F80}" srcOrd="3" destOrd="0" parTransId="{DDE2CA0A-C3EE-4DD1-A376-B42D2A416741}" sibTransId="{3762851F-ABDB-4DAA-AEEE-664760335F17}"/>
    <dgm:cxn modelId="{E323BEB4-6622-41F0-B593-348CED3558B4}" type="presOf" srcId="{E337C2BD-AD06-4CA3-A5A4-D66A84416A74}" destId="{2CEFCED1-0C0A-4D42-940F-B1C43BF99E66}" srcOrd="0" destOrd="0" presId="urn:microsoft.com/office/officeart/2005/8/layout/cycle6"/>
    <dgm:cxn modelId="{9E20CABC-E957-47FB-934D-C13300338F38}" type="presOf" srcId="{05E46B7D-589E-4E9E-BF61-8BDCC9C320D8}" destId="{8C599C1E-AC93-4323-BE99-6BAA6D0E9AD9}" srcOrd="0" destOrd="0" presId="urn:microsoft.com/office/officeart/2005/8/layout/cycle6"/>
    <dgm:cxn modelId="{873361D1-0498-453A-B6AF-68B632F4EF64}" type="presOf" srcId="{EBEFEAF1-45FB-47F6-A752-2B3EE9B1919E}" destId="{C5483EB2-1FF7-44B3-9598-2769B66441C6}" srcOrd="0" destOrd="0" presId="urn:microsoft.com/office/officeart/2005/8/layout/cycle6"/>
    <dgm:cxn modelId="{5B128ED6-ECA2-46EA-802B-FBC17D0355A7}" type="presOf" srcId="{8974E828-A1AB-46F2-8D96-256BE47C0F80}" destId="{25C3775B-2865-4590-B999-A18233A3555E}" srcOrd="0" destOrd="0" presId="urn:microsoft.com/office/officeart/2005/8/layout/cycle6"/>
    <dgm:cxn modelId="{9333E3EE-ADAC-45D5-909E-E821D3C9B855}" type="presOf" srcId="{3762851F-ABDB-4DAA-AEEE-664760335F17}" destId="{7EBB5B65-29E2-4904-9A84-32AAF0E6DF21}" srcOrd="0" destOrd="0" presId="urn:microsoft.com/office/officeart/2005/8/layout/cycle6"/>
    <dgm:cxn modelId="{3725A158-1EE5-4122-868D-5DC141095352}" type="presParOf" srcId="{8C599C1E-AC93-4323-BE99-6BAA6D0E9AD9}" destId="{3660EA33-7E69-45F4-A67B-396F5412B5F2}" srcOrd="0" destOrd="0" presId="urn:microsoft.com/office/officeart/2005/8/layout/cycle6"/>
    <dgm:cxn modelId="{898A5E5C-58C4-44D4-8593-46F8C6721EA0}" type="presParOf" srcId="{8C599C1E-AC93-4323-BE99-6BAA6D0E9AD9}" destId="{9B7D5663-38B0-43EE-8B95-81193605FA39}" srcOrd="1" destOrd="0" presId="urn:microsoft.com/office/officeart/2005/8/layout/cycle6"/>
    <dgm:cxn modelId="{A36C4816-3A48-4D6D-B2EA-D8C7BB76350D}" type="presParOf" srcId="{8C599C1E-AC93-4323-BE99-6BAA6D0E9AD9}" destId="{C5483EB2-1FF7-44B3-9598-2769B66441C6}" srcOrd="2" destOrd="0" presId="urn:microsoft.com/office/officeart/2005/8/layout/cycle6"/>
    <dgm:cxn modelId="{7C0B0E20-8DE8-4310-858F-EB28F855B117}" type="presParOf" srcId="{8C599C1E-AC93-4323-BE99-6BAA6D0E9AD9}" destId="{5A146651-EC07-4780-9F82-C56B4DF76894}" srcOrd="3" destOrd="0" presId="urn:microsoft.com/office/officeart/2005/8/layout/cycle6"/>
    <dgm:cxn modelId="{ABC6EC56-3E22-4936-8976-9A79BA4755E9}" type="presParOf" srcId="{8C599C1E-AC93-4323-BE99-6BAA6D0E9AD9}" destId="{88971959-7E67-45D3-B8F0-F700BB9CBD90}" srcOrd="4" destOrd="0" presId="urn:microsoft.com/office/officeart/2005/8/layout/cycle6"/>
    <dgm:cxn modelId="{E44A1243-110B-4BD8-AF3A-F6FDB38629E2}" type="presParOf" srcId="{8C599C1E-AC93-4323-BE99-6BAA6D0E9AD9}" destId="{2CEFCED1-0C0A-4D42-940F-B1C43BF99E66}" srcOrd="5" destOrd="0" presId="urn:microsoft.com/office/officeart/2005/8/layout/cycle6"/>
    <dgm:cxn modelId="{BF043321-0C0E-4C4B-AB43-93D480EAE267}" type="presParOf" srcId="{8C599C1E-AC93-4323-BE99-6BAA6D0E9AD9}" destId="{A1775A78-6A1E-4AA0-AF54-53F30190E4F4}" srcOrd="6" destOrd="0" presId="urn:microsoft.com/office/officeart/2005/8/layout/cycle6"/>
    <dgm:cxn modelId="{877583F4-C396-4B0F-8A36-DA547136B8B8}" type="presParOf" srcId="{8C599C1E-AC93-4323-BE99-6BAA6D0E9AD9}" destId="{811F6872-43A1-4CC0-80EF-FFE5520D9B7E}" srcOrd="7" destOrd="0" presId="urn:microsoft.com/office/officeart/2005/8/layout/cycle6"/>
    <dgm:cxn modelId="{67CEEF71-C54A-4A7A-B1BC-8540C3B298CC}" type="presParOf" srcId="{8C599C1E-AC93-4323-BE99-6BAA6D0E9AD9}" destId="{6E6272FF-38EA-4395-B0F9-135F27ACF571}" srcOrd="8" destOrd="0" presId="urn:microsoft.com/office/officeart/2005/8/layout/cycle6"/>
    <dgm:cxn modelId="{C72E875B-98E3-4E2E-8F36-74A6428B69DC}" type="presParOf" srcId="{8C599C1E-AC93-4323-BE99-6BAA6D0E9AD9}" destId="{25C3775B-2865-4590-B999-A18233A3555E}" srcOrd="9" destOrd="0" presId="urn:microsoft.com/office/officeart/2005/8/layout/cycle6"/>
    <dgm:cxn modelId="{87B7A852-9855-4051-8A39-1A3D70F790A2}" type="presParOf" srcId="{8C599C1E-AC93-4323-BE99-6BAA6D0E9AD9}" destId="{31A40B88-5113-4E66-A29D-DEB2B78D0946}" srcOrd="10" destOrd="0" presId="urn:microsoft.com/office/officeart/2005/8/layout/cycle6"/>
    <dgm:cxn modelId="{C5A89FDE-78EE-49DC-8009-6F8BF627B6D8}" type="presParOf" srcId="{8C599C1E-AC93-4323-BE99-6BAA6D0E9AD9}" destId="{7EBB5B65-29E2-4904-9A84-32AAF0E6DF21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0EA33-7E69-45F4-A67B-396F5412B5F2}">
      <dsp:nvSpPr>
        <dsp:cNvPr id="0" name=""/>
        <dsp:cNvSpPr/>
      </dsp:nvSpPr>
      <dsp:spPr>
        <a:xfrm>
          <a:off x="2758803" y="980"/>
          <a:ext cx="1602782" cy="10418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Myšlenky</a:t>
          </a:r>
          <a:endParaRPr lang="cs-CZ" sz="1600" kern="1200" dirty="0"/>
        </a:p>
      </dsp:txBody>
      <dsp:txXfrm>
        <a:off x="2809660" y="51837"/>
        <a:ext cx="1501068" cy="940094"/>
      </dsp:txXfrm>
    </dsp:sp>
    <dsp:sp modelId="{C5483EB2-1FF7-44B3-9598-2769B66441C6}">
      <dsp:nvSpPr>
        <dsp:cNvPr id="0" name=""/>
        <dsp:cNvSpPr/>
      </dsp:nvSpPr>
      <dsp:spPr>
        <a:xfrm>
          <a:off x="1839227" y="521884"/>
          <a:ext cx="3441933" cy="3441933"/>
        </a:xfrm>
        <a:custGeom>
          <a:avLst/>
          <a:gdLst/>
          <a:ahLst/>
          <a:cxnLst/>
          <a:rect l="0" t="0" r="0" b="0"/>
          <a:pathLst>
            <a:path>
              <a:moveTo>
                <a:pt x="2533899" y="204106"/>
              </a:moveTo>
              <a:arcTo wR="1720966" hR="1720966" stAng="17891296" swAng="26254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46651-EC07-4780-9F82-C56B4DF76894}">
      <dsp:nvSpPr>
        <dsp:cNvPr id="0" name=""/>
        <dsp:cNvSpPr/>
      </dsp:nvSpPr>
      <dsp:spPr>
        <a:xfrm>
          <a:off x="4479769" y="1721946"/>
          <a:ext cx="1602782" cy="10418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Tělesné reakce</a:t>
          </a:r>
        </a:p>
      </dsp:txBody>
      <dsp:txXfrm>
        <a:off x="4530626" y="1772803"/>
        <a:ext cx="1501068" cy="940094"/>
      </dsp:txXfrm>
    </dsp:sp>
    <dsp:sp modelId="{2CEFCED1-0C0A-4D42-940F-B1C43BF99E66}">
      <dsp:nvSpPr>
        <dsp:cNvPr id="0" name=""/>
        <dsp:cNvSpPr/>
      </dsp:nvSpPr>
      <dsp:spPr>
        <a:xfrm>
          <a:off x="1839227" y="521884"/>
          <a:ext cx="3441933" cy="3441933"/>
        </a:xfrm>
        <a:custGeom>
          <a:avLst/>
          <a:gdLst/>
          <a:ahLst/>
          <a:cxnLst/>
          <a:rect l="0" t="0" r="0" b="0"/>
          <a:pathLst>
            <a:path>
              <a:moveTo>
                <a:pt x="3357202" y="2254311"/>
              </a:moveTo>
              <a:arcTo wR="1720966" hR="1720966" stAng="1083228" swAng="26254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75A78-6A1E-4AA0-AF54-53F30190E4F4}">
      <dsp:nvSpPr>
        <dsp:cNvPr id="0" name=""/>
        <dsp:cNvSpPr/>
      </dsp:nvSpPr>
      <dsp:spPr>
        <a:xfrm>
          <a:off x="2758803" y="3442913"/>
          <a:ext cx="1602782" cy="10418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Emoce</a:t>
          </a:r>
        </a:p>
      </dsp:txBody>
      <dsp:txXfrm>
        <a:off x="2809660" y="3493770"/>
        <a:ext cx="1501068" cy="940094"/>
      </dsp:txXfrm>
    </dsp:sp>
    <dsp:sp modelId="{6E6272FF-38EA-4395-B0F9-135F27ACF571}">
      <dsp:nvSpPr>
        <dsp:cNvPr id="0" name=""/>
        <dsp:cNvSpPr/>
      </dsp:nvSpPr>
      <dsp:spPr>
        <a:xfrm>
          <a:off x="1839227" y="521884"/>
          <a:ext cx="3441933" cy="3441933"/>
        </a:xfrm>
        <a:custGeom>
          <a:avLst/>
          <a:gdLst/>
          <a:ahLst/>
          <a:cxnLst/>
          <a:rect l="0" t="0" r="0" b="0"/>
          <a:pathLst>
            <a:path>
              <a:moveTo>
                <a:pt x="908033" y="3237826"/>
              </a:moveTo>
              <a:arcTo wR="1720966" hR="1720966" stAng="7091296" swAng="26254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3775B-2865-4590-B999-A18233A3555E}">
      <dsp:nvSpPr>
        <dsp:cNvPr id="0" name=""/>
        <dsp:cNvSpPr/>
      </dsp:nvSpPr>
      <dsp:spPr>
        <a:xfrm>
          <a:off x="1037836" y="1721946"/>
          <a:ext cx="1602782" cy="10418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Chování</a:t>
          </a:r>
        </a:p>
      </dsp:txBody>
      <dsp:txXfrm>
        <a:off x="1088693" y="1772803"/>
        <a:ext cx="1501068" cy="940094"/>
      </dsp:txXfrm>
    </dsp:sp>
    <dsp:sp modelId="{7EBB5B65-29E2-4904-9A84-32AAF0E6DF21}">
      <dsp:nvSpPr>
        <dsp:cNvPr id="0" name=""/>
        <dsp:cNvSpPr/>
      </dsp:nvSpPr>
      <dsp:spPr>
        <a:xfrm>
          <a:off x="1839227" y="521884"/>
          <a:ext cx="3441933" cy="3441933"/>
        </a:xfrm>
        <a:custGeom>
          <a:avLst/>
          <a:gdLst/>
          <a:ahLst/>
          <a:cxnLst/>
          <a:rect l="0" t="0" r="0" b="0"/>
          <a:pathLst>
            <a:path>
              <a:moveTo>
                <a:pt x="84730" y="1187621"/>
              </a:moveTo>
              <a:arcTo wR="1720966" hR="1720966" stAng="11883228" swAng="26254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Neurotické poruchy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MUDr. Adam Fiala</a:t>
            </a:r>
          </a:p>
          <a:p>
            <a:r>
              <a:rPr lang="cs-CZ" dirty="0">
                <a:latin typeface="Calibri" panose="020F0502020204030204" pitchFamily="34" charset="0"/>
              </a:rPr>
              <a:t>Psychiatrická klinika LF MU</a:t>
            </a:r>
          </a:p>
        </p:txBody>
      </p:sp>
    </p:spTree>
    <p:extLst>
      <p:ext uri="{BB962C8B-B14F-4D97-AF65-F5344CB8AC3E}">
        <p14:creationId xmlns:p14="http://schemas.microsoft.com/office/powerpoint/2010/main" val="1867555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2. Klasifikace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7081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Klasifikace dle MKN-10</a:t>
            </a:r>
          </a:p>
          <a:p>
            <a:pPr marL="0" indent="0" algn="ctr">
              <a:buNone/>
            </a:pP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Úzkostné poruchy (F4x.x)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F40 Fobické úzkostné poruchy (fobie)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F41 Jiné úzkostné poruchy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F42 Obsedantně kompulzivní porucha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F43 Reakce na stres a poruchy přizpůsobení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F44 Disociační (konverzní) poruchy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F45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Somatoformní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poruchy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F48 Jiné neurotické poruchy</a:t>
            </a:r>
            <a:endParaRPr lang="en-US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24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F40 Fobické úzkostné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2490" y="453048"/>
            <a:ext cx="7315200" cy="512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Společné rysy fobií</a:t>
            </a:r>
          </a:p>
          <a:p>
            <a:pPr lvl="1"/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fobie = úzkost vázaná na specifickou situaci, která běžně u lidí úzkost nebudí</a:t>
            </a:r>
          </a:p>
          <a:p>
            <a:pPr lvl="1"/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je uvědomovaná jako nepřiměřená reakce</a:t>
            </a:r>
          </a:p>
          <a:p>
            <a:pPr lvl="1"/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anticipační úzkost</a:t>
            </a:r>
          </a:p>
          <a:p>
            <a:pPr lvl="1"/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vyhýbavé chování</a:t>
            </a:r>
          </a:p>
        </p:txBody>
      </p:sp>
    </p:spTree>
    <p:extLst>
      <p:ext uri="{BB962C8B-B14F-4D97-AF65-F5344CB8AC3E}">
        <p14:creationId xmlns:p14="http://schemas.microsoft.com/office/powerpoint/2010/main" val="71813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F40 Fobické úzkostné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44101" y="1123837"/>
            <a:ext cx="7315200" cy="565099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alt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F40.0 Agorafobie</a:t>
            </a:r>
          </a:p>
          <a:p>
            <a:pPr lvl="1"/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„nedostupnost pomoci“</a:t>
            </a:r>
          </a:p>
          <a:p>
            <a:pPr lvl="1"/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veřejná prostranství, dav, cestování, opuštění domova i uzavřené prostory</a:t>
            </a:r>
          </a:p>
          <a:p>
            <a:pPr lvl="1"/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přítomen náhled</a:t>
            </a:r>
          </a:p>
          <a:p>
            <a:pPr lvl="1"/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v extrémním případě sedí doma u telefonu</a:t>
            </a:r>
          </a:p>
          <a:p>
            <a:pPr lvl="1"/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přítomny panické záchvaty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653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F40 Fobické úzkostné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1123837"/>
            <a:ext cx="7315200" cy="565099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F40.1 Sociální fobie</a:t>
            </a:r>
          </a:p>
          <a:p>
            <a:pPr lvl="1"/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sociální situace – obava z negativního hodnocení</a:t>
            </a:r>
          </a:p>
          <a:p>
            <a:pPr lvl="1"/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kromě spol. příznaků:</a:t>
            </a:r>
          </a:p>
          <a:p>
            <a:pPr lvl="2"/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červenání se, tremor</a:t>
            </a:r>
          </a:p>
          <a:p>
            <a:pPr lvl="2"/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strach ze zvracení</a:t>
            </a:r>
          </a:p>
          <a:p>
            <a:pPr lvl="2"/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potřeba močení/defekace nebo strach z pomočení/pokálení ve společenské situaci</a:t>
            </a:r>
          </a:p>
        </p:txBody>
      </p:sp>
    </p:spTree>
    <p:extLst>
      <p:ext uri="{BB962C8B-B14F-4D97-AF65-F5344CB8AC3E}">
        <p14:creationId xmlns:p14="http://schemas.microsoft.com/office/powerpoint/2010/main" val="58099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F40 Fobické úzkostné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662730"/>
            <a:ext cx="7315200" cy="5852370"/>
          </a:xfrm>
        </p:spPr>
        <p:txBody>
          <a:bodyPr>
            <a:normAutofit fontScale="85000" lnSpcReduction="10000"/>
          </a:bodyPr>
          <a:lstStyle/>
          <a:p>
            <a:pPr marL="91440" indent="-91440" algn="ctr">
              <a:buFont typeface="Tw Cen MT" panose="020B0602020104020603" pitchFamily="34" charset="0"/>
              <a:buChar char=" "/>
              <a:defRPr/>
            </a:pPr>
            <a:r>
              <a:rPr lang="cs-CZ" altLang="cs-CZ" sz="4100" dirty="0">
                <a:latin typeface="Calibri" panose="020F0502020204030204" pitchFamily="34" charset="0"/>
                <a:cs typeface="Calibri" panose="020F0502020204030204" pitchFamily="34" charset="0"/>
              </a:rPr>
              <a:t>F40.2 Specifické (izolované fobie)</a:t>
            </a:r>
            <a:endParaRPr lang="cs-CZ" altLang="sk-SK" sz="3200" dirty="0"/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3200" dirty="0"/>
              <a:t>zoofobie			strach ze zvířat (obecně)</a:t>
            </a:r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3200" dirty="0"/>
              <a:t>arachnofobie		strach z pavouků</a:t>
            </a:r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3200" dirty="0" err="1"/>
              <a:t>cagnofobie</a:t>
            </a:r>
            <a:r>
              <a:rPr lang="cs-CZ" altLang="sk-SK" sz="3200" dirty="0"/>
              <a:t>			strach ze psů</a:t>
            </a:r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3200" dirty="0"/>
              <a:t>musofobie			strach z myší</a:t>
            </a:r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3200" dirty="0"/>
              <a:t>ailurofobie			strach z koček</a:t>
            </a:r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3200" dirty="0"/>
              <a:t>akrofobie			strach z výšek</a:t>
            </a:r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3200" dirty="0"/>
              <a:t>fotofobie			strach ze světla</a:t>
            </a:r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3200" dirty="0"/>
              <a:t>hemofobie			strach z krve</a:t>
            </a:r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3200" dirty="0"/>
              <a:t>kancerofobie		strach z rakoviny</a:t>
            </a:r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3200" dirty="0"/>
              <a:t>nozofobie			strach z nemoci</a:t>
            </a:r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3200" dirty="0"/>
              <a:t>nyktofobie			strach ze tmy</a:t>
            </a:r>
          </a:p>
        </p:txBody>
      </p:sp>
    </p:spTree>
    <p:extLst>
      <p:ext uri="{BB962C8B-B14F-4D97-AF65-F5344CB8AC3E}">
        <p14:creationId xmlns:p14="http://schemas.microsoft.com/office/powerpoint/2010/main" val="180885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F41 Jiné úzkostné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491490"/>
            <a:ext cx="7315200" cy="6012180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F41.0 Panická porucha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epizodická paroxysmální úzkost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opakovaný výskyt epizod panické úzkosti</a:t>
            </a:r>
          </a:p>
          <a:p>
            <a:pPr lvl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náhlý začátek s rychlým dosažením maxima, ohraničené trvání (max. hodina)</a:t>
            </a:r>
          </a:p>
          <a:p>
            <a:pPr lvl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úzkost se svými </a:t>
            </a: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somatickými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(považovány za vedoucí) a psychickými projevy </a:t>
            </a:r>
          </a:p>
          <a:p>
            <a:pPr lvl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zvláště strach ze ztráty sebekontroly, ze smrti, ze „zešílení“, ze závažné tělesné choroby</a:t>
            </a:r>
          </a:p>
          <a:p>
            <a:pPr lvl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není přítomna ohrožující situace</a:t>
            </a:r>
          </a:p>
          <a:p>
            <a:pPr lvl="1"/>
            <a:endParaRPr lang="en-US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F41 Jiné úzkostné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491490"/>
            <a:ext cx="7315200" cy="6012180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F41.1 Generalizovaná úzkostná porucha</a:t>
            </a:r>
          </a:p>
          <a:p>
            <a:r>
              <a:rPr lang="cs-CZ" altLang="cs-CZ" sz="3200" dirty="0"/>
              <a:t>trvalá úzkost a obavy z obecných situací</a:t>
            </a:r>
          </a:p>
          <a:p>
            <a:r>
              <a:rPr lang="cs-CZ" altLang="cs-CZ" sz="3200" dirty="0"/>
              <a:t>minimálně 6 měsíců</a:t>
            </a:r>
            <a:endParaRPr lang="cs-CZ" altLang="cs-CZ" sz="2800" dirty="0"/>
          </a:p>
          <a:p>
            <a:r>
              <a:rPr lang="cs-CZ" altLang="cs-CZ" sz="3200" dirty="0"/>
              <a:t>zvýšené svalové napětí, neschopnost uvolnit se</a:t>
            </a:r>
          </a:p>
          <a:p>
            <a:r>
              <a:rPr lang="cs-CZ" altLang="cs-CZ" sz="3200" dirty="0"/>
              <a:t>zvýšená úleková reaktivita, </a:t>
            </a:r>
            <a:r>
              <a:rPr lang="cs-CZ" altLang="cs-CZ" sz="3200" dirty="0" err="1"/>
              <a:t>hypoprosexie</a:t>
            </a:r>
            <a:r>
              <a:rPr lang="cs-CZ" altLang="cs-CZ" sz="3200" dirty="0"/>
              <a:t>, iritabilita, </a:t>
            </a:r>
            <a:r>
              <a:rPr lang="cs-CZ" altLang="cs-CZ" sz="3200" dirty="0" err="1"/>
              <a:t>hyposomnie</a:t>
            </a:r>
            <a:r>
              <a:rPr lang="cs-CZ" altLang="cs-CZ" sz="3200" dirty="0"/>
              <a:t> s obtížným usínáním</a:t>
            </a:r>
          </a:p>
        </p:txBody>
      </p:sp>
    </p:spTree>
    <p:extLst>
      <p:ext uri="{BB962C8B-B14F-4D97-AF65-F5344CB8AC3E}">
        <p14:creationId xmlns:p14="http://schemas.microsoft.com/office/powerpoint/2010/main" val="288165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F41 Jiné úzkostné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704675"/>
            <a:ext cx="7315200" cy="5444456"/>
          </a:xfrm>
        </p:spPr>
        <p:txBody>
          <a:bodyPr anchor="t"/>
          <a:lstStyle/>
          <a:p>
            <a:pPr marL="0" indent="0" algn="ctr">
              <a:buNone/>
            </a:pPr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F41.2 Smíšená úzkostná</a:t>
            </a:r>
            <a:b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a depresivní porucha</a:t>
            </a:r>
          </a:p>
          <a:p>
            <a:pPr marL="0" indent="0" algn="ctr">
              <a:buNone/>
            </a:pPr>
            <a:endParaRPr lang="cs-CZ" alt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ani jeden syndrom není vyjádřen v takové míře, aby bylo možné diagnostikovat depresivní či jinou úzkostnou poruchu</a:t>
            </a:r>
          </a:p>
          <a:p>
            <a:r>
              <a:rPr lang="cs-CZ" alt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subsyndromální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deprese a úzkost</a:t>
            </a:r>
          </a:p>
        </p:txBody>
      </p:sp>
    </p:spTree>
    <p:extLst>
      <p:ext uri="{BB962C8B-B14F-4D97-AF65-F5344CB8AC3E}">
        <p14:creationId xmlns:p14="http://schemas.microsoft.com/office/powerpoint/2010/main" val="203315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977" y="557604"/>
            <a:ext cx="8133924" cy="57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47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F42 Obsedantně-kompulzivní porucha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0304" y="1123837"/>
            <a:ext cx="7315200" cy="512064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Obsese </a:t>
            </a:r>
          </a:p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opakované stereotypní psychické obsahy</a:t>
            </a:r>
          </a:p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vtírající se</a:t>
            </a:r>
          </a:p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nežádoucí a rušivé</a:t>
            </a:r>
          </a:p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vnímány jako nesmyslné, avšak vlastní psychické prožitky, vyvolávají úzkost</a:t>
            </a:r>
          </a:p>
        </p:txBody>
      </p:sp>
    </p:spTree>
    <p:extLst>
      <p:ext uri="{BB962C8B-B14F-4D97-AF65-F5344CB8AC3E}">
        <p14:creationId xmlns:p14="http://schemas.microsoft.com/office/powerpoint/2010/main" val="182743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11213" y="1401003"/>
            <a:ext cx="7315200" cy="5120640"/>
          </a:xfrm>
        </p:spPr>
        <p:txBody>
          <a:bodyPr anchor="t"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</a:rPr>
              <a:t>1. Úzkost</a:t>
            </a:r>
          </a:p>
          <a:p>
            <a:r>
              <a:rPr lang="cs-CZ" sz="4000" dirty="0">
                <a:latin typeface="Calibri" panose="020F0502020204030204" pitchFamily="34" charset="0"/>
              </a:rPr>
              <a:t>2. Klasifikace podle MKN-10</a:t>
            </a:r>
          </a:p>
          <a:p>
            <a:r>
              <a:rPr lang="cs-CZ" sz="4000" dirty="0">
                <a:latin typeface="Calibri" panose="020F0502020204030204" pitchFamily="34" charset="0"/>
              </a:rPr>
              <a:t>3. Terapie</a:t>
            </a:r>
          </a:p>
        </p:txBody>
      </p:sp>
    </p:spTree>
    <p:extLst>
      <p:ext uri="{BB962C8B-B14F-4D97-AF65-F5344CB8AC3E}">
        <p14:creationId xmlns:p14="http://schemas.microsoft.com/office/powerpoint/2010/main" val="3320264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F42 Obsedantně-kompulzivní porucha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1123837"/>
            <a:ext cx="7315200" cy="512064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Kompulze</a:t>
            </a:r>
          </a:p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opakované stereotypní jednání či duševní činnost</a:t>
            </a:r>
          </a:p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má zabránit úzkosti z obsahu obsesí</a:t>
            </a:r>
          </a:p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potlačování vede k nárůstu tenze</a:t>
            </a:r>
          </a:p>
        </p:txBody>
      </p:sp>
    </p:spTree>
    <p:extLst>
      <p:ext uri="{BB962C8B-B14F-4D97-AF65-F5344CB8AC3E}">
        <p14:creationId xmlns:p14="http://schemas.microsoft.com/office/powerpoint/2010/main" val="175689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F43 Reakce na závažný stres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805343"/>
            <a:ext cx="7315200" cy="571290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cs-CZ" alt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F43.0 Akutní reakce na stres</a:t>
            </a:r>
          </a:p>
          <a:p>
            <a:pPr lvl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výjimečně závažná traumatická, katastrofická událost</a:t>
            </a:r>
          </a:p>
          <a:p>
            <a:pPr lvl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okamžitý rozvoj příznaků</a:t>
            </a:r>
          </a:p>
          <a:p>
            <a:pPr lvl="2"/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inic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. stádium: „ustrnutí“, snížená schopnost chápat podněty a reagovat na ně</a:t>
            </a:r>
          </a:p>
          <a:p>
            <a:pPr lvl="2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navazuje další omezení aktivity (až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disociativní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stupor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) nebo aktivita (často neúčelná, agitace, útěková reakce)</a:t>
            </a:r>
          </a:p>
          <a:p>
            <a:pPr lvl="2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emoční projevy: zloba, zoufalství, strach, panická úzkost</a:t>
            </a:r>
          </a:p>
          <a:p>
            <a:pPr lvl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včasná pomoc zabraňuje pozdním následkům – Posttraumatická stresová porucha, Posttraumatická porucha osobnosti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89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F43 Reakce na závažný stres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573741"/>
            <a:ext cx="7315200" cy="615423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altLang="cs-CZ" sz="4600" dirty="0">
                <a:latin typeface="Calibri" panose="020F0502020204030204" pitchFamily="34" charset="0"/>
                <a:cs typeface="Calibri" panose="020F0502020204030204" pitchFamily="34" charset="0"/>
              </a:rPr>
              <a:t>F43. 1 </a:t>
            </a:r>
            <a:r>
              <a:rPr lang="cs-CZ" altLang="cs-CZ" sz="4600" dirty="0" err="1">
                <a:latin typeface="Calibri" panose="020F0502020204030204" pitchFamily="34" charset="0"/>
                <a:cs typeface="Calibri" panose="020F0502020204030204" pitchFamily="34" charset="0"/>
              </a:rPr>
              <a:t>Postraumatická</a:t>
            </a:r>
            <a:r>
              <a:rPr lang="cs-CZ" altLang="cs-CZ" sz="4600" dirty="0">
                <a:latin typeface="Calibri" panose="020F0502020204030204" pitchFamily="34" charset="0"/>
                <a:cs typeface="Calibri" panose="020F0502020204030204" pitchFamily="34" charset="0"/>
              </a:rPr>
              <a:t> stresová porucha</a:t>
            </a:r>
          </a:p>
          <a:p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do 6 měsíců od traumatické události</a:t>
            </a:r>
          </a:p>
          <a:p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hypermnézie - opakované vzpomínky, představy, sny, </a:t>
            </a:r>
            <a:r>
              <a:rPr lang="cs-CZ" altLang="cs-CZ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flashbacky</a:t>
            </a:r>
            <a:endParaRPr lang="cs-CZ" alt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úzkost při situacích podobných (i symbolicky) stresové události, vyhýbavé chování (vč. myšlenek, vzpomínek; amnézie)</a:t>
            </a:r>
          </a:p>
          <a:p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pocit „necitlivosti“, odcizení, </a:t>
            </a:r>
            <a:r>
              <a:rPr lang="cs-CZ" altLang="cs-CZ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anhedonie</a:t>
            </a:r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, emoční oploštění</a:t>
            </a:r>
          </a:p>
          <a:p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sebeobviňování, </a:t>
            </a:r>
            <a:r>
              <a:rPr lang="cs-CZ" altLang="cs-CZ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sebedevalvace</a:t>
            </a:r>
            <a:endParaRPr lang="cs-CZ" alt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přecitlivělost – obtížné usínání, iritabilita, </a:t>
            </a:r>
            <a:r>
              <a:rPr lang="cs-CZ" altLang="cs-CZ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hypoprosexie</a:t>
            </a:r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, zvýšená ostražitost, zvýrazněná úleková reakce</a:t>
            </a:r>
          </a:p>
        </p:txBody>
      </p:sp>
    </p:spTree>
    <p:extLst>
      <p:ext uri="{BB962C8B-B14F-4D97-AF65-F5344CB8AC3E}">
        <p14:creationId xmlns:p14="http://schemas.microsoft.com/office/powerpoint/2010/main" val="411801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F43 Reakce na závažný stres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1123837"/>
            <a:ext cx="7315200" cy="512064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altLang="cs-CZ" sz="4100" dirty="0">
                <a:latin typeface="Calibri" panose="020F0502020204030204" pitchFamily="34" charset="0"/>
                <a:cs typeface="Calibri" panose="020F0502020204030204" pitchFamily="34" charset="0"/>
              </a:rPr>
              <a:t>F43. 2 Poruchy přizpůsobení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úzkostně-depresivní reakce na zátěžovou životní situaci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 období adaptace na významnou životní změnu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důležitá je individuální vulnerabilita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6234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188" y="1123837"/>
            <a:ext cx="3030071" cy="4601183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F44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Disociativní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(konverzní) poruchy</a:t>
            </a:r>
          </a:p>
        </p:txBody>
      </p:sp>
      <p:pic>
        <p:nvPicPr>
          <p:cNvPr id="5" name="Zástupný symbol pro obsah 4" descr="Obsah obrázku osoba, fotka, exteriér, žena&#10;&#10;Popis vygenerován s velmi vysokou mírou spolehlivosti">
            <a:extLst>
              <a:ext uri="{FF2B5EF4-FFF2-40B4-BE49-F238E27FC236}">
                <a16:creationId xmlns:a16="http://schemas.microsoft.com/office/drawing/2014/main" id="{3E6BBBA1-BD76-4787-989B-186D2D2D4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6060" y="1163593"/>
            <a:ext cx="7315200" cy="2767584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BA87AF8-C1AA-4D67-825B-6DA0DFE71B14}"/>
              </a:ext>
            </a:extLst>
          </p:cNvPr>
          <p:cNvSpPr txBox="1"/>
          <p:nvPr/>
        </p:nvSpPr>
        <p:spPr>
          <a:xfrm>
            <a:off x="6108489" y="202458"/>
            <a:ext cx="28472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dirty="0"/>
              <a:t>Hysterie</a:t>
            </a:r>
          </a:p>
        </p:txBody>
      </p:sp>
      <p:pic>
        <p:nvPicPr>
          <p:cNvPr id="8" name="Obrázek 7" descr="Obsah obrázku osoba, muž, zeď, interiér&#10;&#10;Popis vygenerován s velmi vysokou mírou spolehlivosti">
            <a:extLst>
              <a:ext uri="{FF2B5EF4-FFF2-40B4-BE49-F238E27FC236}">
                <a16:creationId xmlns:a16="http://schemas.microsoft.com/office/drawing/2014/main" id="{3B4A55B2-74FA-4147-AAA9-05D637400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260" y="1655195"/>
            <a:ext cx="3175000" cy="44704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C9300DC-6EFB-40DD-A65D-E72F1CE0E6EB}"/>
              </a:ext>
            </a:extLst>
          </p:cNvPr>
          <p:cNvSpPr txBox="1"/>
          <p:nvPr/>
        </p:nvSpPr>
        <p:spPr>
          <a:xfrm>
            <a:off x="3788011" y="3998731"/>
            <a:ext cx="425824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/>
              <a:t>„Při hysterii se nepřípustná myšlenka stává neškodnou tím, že se její náboj transformuje do tělesného příznaku.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Pro tento mechanismus budu používat jméno </a:t>
            </a:r>
            <a:r>
              <a:rPr lang="cs-CZ" sz="2000" b="1" dirty="0"/>
              <a:t>konverze</a:t>
            </a:r>
            <a:r>
              <a:rPr lang="cs-CZ" sz="2000" dirty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4414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188" y="1123837"/>
            <a:ext cx="3030071" cy="4601183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F44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Disociativní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(konverzní)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altLang="sk-SK" sz="3200" dirty="0">
                <a:latin typeface="Calibri" panose="020F0502020204030204" pitchFamily="34" charset="0"/>
                <a:cs typeface="Calibri" panose="020F0502020204030204" pitchFamily="34" charset="0"/>
              </a:rPr>
              <a:t>řada příznaků, které vznikají jako důsledek vytěsnění určitého myšlenkového obsahu z vědomí (příliš bolestný, ohrožující)</a:t>
            </a:r>
          </a:p>
          <a:p>
            <a:pPr>
              <a:lnSpc>
                <a:spcPct val="80000"/>
              </a:lnSpc>
            </a:pPr>
            <a:r>
              <a:rPr lang="cs-CZ" altLang="sk-SK" sz="3200" dirty="0">
                <a:latin typeface="Calibri" panose="020F0502020204030204" pitchFamily="34" charset="0"/>
                <a:cs typeface="Calibri" panose="020F0502020204030204" pitchFamily="34" charset="0"/>
              </a:rPr>
              <a:t>pokračují ve svém působení vytvářením tělesných příznaků</a:t>
            </a:r>
          </a:p>
          <a:p>
            <a:pPr>
              <a:lnSpc>
                <a:spcPct val="80000"/>
              </a:lnSpc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ztráta normální integrace mezi vzpomínkami, bezprostředními pocity a ovládáním těla</a:t>
            </a:r>
          </a:p>
        </p:txBody>
      </p:sp>
    </p:spTree>
    <p:extLst>
      <p:ext uri="{BB962C8B-B14F-4D97-AF65-F5344CB8AC3E}">
        <p14:creationId xmlns:p14="http://schemas.microsoft.com/office/powerpoint/2010/main" val="425352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224" y="1123837"/>
            <a:ext cx="3119717" cy="4601183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F44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Disociativní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(konverzní)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„disociace“: odštěpení části obsahu vědomí se samostatnými projevy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„konverze“: převod „nepovolených“ emocí na tělesné projevy na základě symbolických vztahů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„psychogenní původ“: úzká časová souvislost s emočně významnou událostí, traumaty, neřešitelnými nebo nesnesitelnými problémy, narušenými vztahy; popírání jejich existence</a:t>
            </a:r>
          </a:p>
          <a:p>
            <a:r>
              <a:rPr lang="cs-CZ" altLang="sk-SK" sz="2800" dirty="0"/>
              <a:t>často podíl pozitivních důsledků pro postiženého (sekundární zisky) </a:t>
            </a:r>
          </a:p>
        </p:txBody>
      </p:sp>
    </p:spTree>
    <p:extLst>
      <p:ext uri="{BB962C8B-B14F-4D97-AF65-F5344CB8AC3E}">
        <p14:creationId xmlns:p14="http://schemas.microsoft.com/office/powerpoint/2010/main" val="300257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F44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Disociativní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(konverzní)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604007"/>
            <a:ext cx="7315200" cy="5620624"/>
          </a:xfrm>
        </p:spPr>
        <p:txBody>
          <a:bodyPr>
            <a:noAutofit/>
          </a:bodyPr>
          <a:lstStyle/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F44.0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Disociativní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amnézie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F44.1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Disociativní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fuga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F44.2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Disociativní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stupor</a:t>
            </a:r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F44.3 Trans a stavy posedlosti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F44.5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Disociativní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křeče</a:t>
            </a:r>
          </a:p>
          <a:p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Disociativní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senzorické poruchy, poruchy motoriky,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Ganserův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syndrom, Mnohočetná porucha osobnosti</a:t>
            </a:r>
          </a:p>
        </p:txBody>
      </p:sp>
    </p:spTree>
    <p:extLst>
      <p:ext uri="{BB962C8B-B14F-4D97-AF65-F5344CB8AC3E}">
        <p14:creationId xmlns:p14="http://schemas.microsoft.com/office/powerpoint/2010/main" val="278411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224" y="1123837"/>
            <a:ext cx="3119717" cy="4601183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F44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Disociativní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(konverzní)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868680"/>
            <a:ext cx="7315200" cy="5120640"/>
          </a:xfrm>
        </p:spPr>
        <p:txBody>
          <a:bodyPr>
            <a:noAutofit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vyloučení somatické příčiny</a:t>
            </a:r>
          </a:p>
          <a:p>
            <a:r>
              <a:rPr lang="cs-CZ" altLang="sk-SK" sz="2800" dirty="0">
                <a:latin typeface="Calibri" panose="020F0502020204030204" pitchFamily="34" charset="0"/>
                <a:cs typeface="Calibri" panose="020F0502020204030204" pitchFamily="34" charset="0"/>
              </a:rPr>
              <a:t>náhlý začátek, neobvykle rychlá progrese, záchvatovité horšení</a:t>
            </a:r>
          </a:p>
          <a:p>
            <a:r>
              <a:rPr lang="cs-CZ" altLang="sk-SK" sz="2800" dirty="0">
                <a:latin typeface="Calibri" panose="020F0502020204030204" pitchFamily="34" charset="0"/>
                <a:cs typeface="Calibri" panose="020F0502020204030204" pitchFamily="34" charset="0"/>
              </a:rPr>
              <a:t>náhlé remise, atypické kolísání tíže, lokalizace a rázu příznaků</a:t>
            </a:r>
          </a:p>
          <a:p>
            <a:r>
              <a:rPr lang="cs-CZ" altLang="sk-SK" sz="2800" dirty="0">
                <a:latin typeface="Calibri" panose="020F0502020204030204" pitchFamily="34" charset="0"/>
                <a:cs typeface="Calibri" panose="020F0502020204030204" pitchFamily="34" charset="0"/>
              </a:rPr>
              <a:t>provokující události: úraz, zdravotní příhoda, kumulace každodenních stresorů (finanční, vztahové, pracovní potíže), změna životní role, ztráta blízké osoby, trauma (asi 20%)</a:t>
            </a:r>
            <a:endParaRPr lang="cs-CZ" altLang="sk-SK" sz="2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81CE18B-FA62-4FC9-B5EF-45CF99B08B51}"/>
              </a:ext>
            </a:extLst>
          </p:cNvPr>
          <p:cNvSpPr txBox="1"/>
          <p:nvPr/>
        </p:nvSpPr>
        <p:spPr>
          <a:xfrm>
            <a:off x="6096000" y="769894"/>
            <a:ext cx="2722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Diagnostika</a:t>
            </a:r>
          </a:p>
        </p:txBody>
      </p:sp>
    </p:spTree>
    <p:extLst>
      <p:ext uri="{BB962C8B-B14F-4D97-AF65-F5344CB8AC3E}">
        <p14:creationId xmlns:p14="http://schemas.microsoft.com/office/powerpoint/2010/main" val="38188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224" y="1123837"/>
            <a:ext cx="3119717" cy="4601183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F44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Disociativní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(konverzní)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868680"/>
            <a:ext cx="7315200" cy="5120640"/>
          </a:xfrm>
        </p:spPr>
        <p:txBody>
          <a:bodyPr>
            <a:noAutofit/>
          </a:bodyPr>
          <a:lstStyle/>
          <a:p>
            <a:r>
              <a:rPr lang="cs-CZ" altLang="sk-SK" sz="2800" dirty="0"/>
              <a:t>správné sdělení diagnózy (až 44% remise), důležité je věřit příznakům pacienta</a:t>
            </a:r>
          </a:p>
          <a:p>
            <a:r>
              <a:rPr lang="cs-CZ" altLang="sk-SK" sz="2800" dirty="0"/>
              <a:t>psychoterapie</a:t>
            </a:r>
          </a:p>
          <a:p>
            <a:r>
              <a:rPr lang="cs-CZ" altLang="sk-SK" sz="2800" dirty="0"/>
              <a:t>léčba komorbidních příznaků</a:t>
            </a:r>
          </a:p>
          <a:p>
            <a:r>
              <a:rPr lang="cs-CZ" altLang="sk-SK" sz="2800" dirty="0"/>
              <a:t>fyzioterapie</a:t>
            </a:r>
          </a:p>
          <a:p>
            <a:endParaRPr lang="cs-CZ" altLang="sk-SK" sz="2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81CE18B-FA62-4FC9-B5EF-45CF99B08B51}"/>
              </a:ext>
            </a:extLst>
          </p:cNvPr>
          <p:cNvSpPr txBox="1"/>
          <p:nvPr/>
        </p:nvSpPr>
        <p:spPr>
          <a:xfrm>
            <a:off x="6096000" y="868680"/>
            <a:ext cx="1761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Terapie</a:t>
            </a:r>
          </a:p>
        </p:txBody>
      </p:sp>
    </p:spTree>
    <p:extLst>
      <p:ext uri="{BB962C8B-B14F-4D97-AF65-F5344CB8AC3E}">
        <p14:creationId xmlns:p14="http://schemas.microsoft.com/office/powerpoint/2010/main" val="26654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1. Úzkost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637563"/>
            <a:ext cx="7315200" cy="566256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3600" dirty="0">
                <a:latin typeface="Calibri" panose="020F0502020204030204" pitchFamily="34" charset="0"/>
              </a:rPr>
              <a:t>Co je to úzkost?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nepříjemný emoční stav, jehož příčinu není možné definovat</a:t>
            </a:r>
            <a:endParaRPr lang="cs-CZ" sz="28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</a:rPr>
              <a:t>složitá kombinace emocí zahrnující strach, zlé předtuchy a obavy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</a:rPr>
              <a:t>nepříjemný prožitek napětí, tísně a vnitřního nepokoje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</a:rPr>
              <a:t>reakce na očekávané nebezpečí přicházející z vnitřní či vnější reality</a:t>
            </a:r>
          </a:p>
          <a:p>
            <a:pPr lvl="1"/>
            <a:endParaRPr lang="cs-CZ" sz="2800" dirty="0">
              <a:latin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</a:rPr>
              <a:t>strach, stres</a:t>
            </a:r>
          </a:p>
          <a:p>
            <a:r>
              <a:rPr lang="cs-CZ" sz="2800" dirty="0">
                <a:latin typeface="Calibri" panose="020F0502020204030204" pitchFamily="34" charset="0"/>
              </a:rPr>
              <a:t>různá intenzita a délka</a:t>
            </a:r>
          </a:p>
          <a:p>
            <a:r>
              <a:rPr lang="cs-CZ" sz="2800" dirty="0">
                <a:latin typeface="Calibri" panose="020F0502020204030204" pitchFamily="34" charset="0"/>
              </a:rPr>
              <a:t>spontánní, situační (fobie), anticipační</a:t>
            </a:r>
          </a:p>
        </p:txBody>
      </p:sp>
    </p:spTree>
    <p:extLst>
      <p:ext uri="{BB962C8B-B14F-4D97-AF65-F5344CB8AC3E}">
        <p14:creationId xmlns:p14="http://schemas.microsoft.com/office/powerpoint/2010/main" val="420823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F45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Somatoformní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koncept „somatizace úzkosti“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opakované stížnosti na tělesné příznaky, které nemají korelát v tělesném onemocnění, i přes ujištění o negativních nálezech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návaznost na stresové události či problémy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sekundární zisky</a:t>
            </a:r>
          </a:p>
        </p:txBody>
      </p:sp>
    </p:spTree>
    <p:extLst>
      <p:ext uri="{BB962C8B-B14F-4D97-AF65-F5344CB8AC3E}">
        <p14:creationId xmlns:p14="http://schemas.microsoft.com/office/powerpoint/2010/main" val="15375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F45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Somatoformní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F45.0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Somatizační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porucha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2 roky stížnost na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. příznaky, naléhání na jejich diagnostiku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příznaky proměnlivé, rozmanité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bolesti, GIT příznaky – dyspepsie - sexuální symptomy - ztráta libida, sex. dysfunkce, slabost, potíže s polykáním, „knedlík v krku“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Další: Nediferencovaná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somatizační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porucha,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Somatoformní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vegetativní dysfunkce (příznaky vegetativní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dysbalance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), Přetrvávající bolestivá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somatoformní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porucha (6 měsíců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algie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často nerespektující inervaci)</a:t>
            </a:r>
          </a:p>
        </p:txBody>
      </p:sp>
    </p:spTree>
    <p:extLst>
      <p:ext uri="{BB962C8B-B14F-4D97-AF65-F5344CB8AC3E}">
        <p14:creationId xmlns:p14="http://schemas.microsoft.com/office/powerpoint/2010/main" val="240707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F45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Somatoformní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F45.2 Hypochondrická porucha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6 měsíců obava z přítomnosti závažného onemocnění na základě nerealistické interpretace běžných tělesných projevů, či přesvědčení o tělesné deformitě/zohyzdění; vyžadují jejich léčbu</a:t>
            </a:r>
          </a:p>
          <a:p>
            <a:r>
              <a:rPr lang="cs-CZ" altLang="sk-SK" sz="2800" dirty="0"/>
              <a:t>„co když mám…“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F48 Jiné neurotické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F48.0 Neurastenie („dráždivá slabost“)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typ 1: zvýšená duševní únavnost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typ 2: zvýšená fyzická únavnost</a:t>
            </a:r>
          </a:p>
          <a:p>
            <a:pPr marL="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F48.1 Syndrom depersonalizace a derealizace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depersonalizace – pocit odtržení od prožívání sebe sama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derealizace – pocit odtržení od okolního dění</a:t>
            </a:r>
          </a:p>
        </p:txBody>
      </p:sp>
    </p:spTree>
    <p:extLst>
      <p:ext uri="{BB962C8B-B14F-4D97-AF65-F5344CB8AC3E}">
        <p14:creationId xmlns:p14="http://schemas.microsoft.com/office/powerpoint/2010/main" val="19663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3.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02920" lvl="1" indent="0" algn="ctr">
              <a:lnSpc>
                <a:spcPct val="80000"/>
              </a:lnSpc>
              <a:buNone/>
            </a:pPr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Anxiolytika</a:t>
            </a:r>
          </a:p>
          <a:p>
            <a:pPr marL="0" lvl="1">
              <a:lnSpc>
                <a:spcPct val="100000"/>
              </a:lnSpc>
            </a:pP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benzodiazepiny</a:t>
            </a:r>
          </a:p>
          <a:p>
            <a:pPr marL="457200" lvl="2">
              <a:lnSpc>
                <a:spcPct val="100000"/>
              </a:lnSpc>
            </a:pP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+ rychlý nástup účinku</a:t>
            </a:r>
          </a:p>
          <a:p>
            <a:pPr marL="457200" lvl="2">
              <a:lnSpc>
                <a:spcPct val="100000"/>
              </a:lnSpc>
            </a:pP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- behaviorální/kognitivní toxicita, paradoxní excitace, </a:t>
            </a:r>
            <a:r>
              <a:rPr lang="cs-CZ" alt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rebound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fenomén, </a:t>
            </a:r>
            <a:r>
              <a:rPr lang="cs-CZ" alt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závislost (u neurotických poruch zvýšené riziko!) + odvykací syndrom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potenciace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s alkoholem, amnestický účinek</a:t>
            </a:r>
          </a:p>
        </p:txBody>
      </p:sp>
    </p:spTree>
    <p:extLst>
      <p:ext uri="{BB962C8B-B14F-4D97-AF65-F5344CB8AC3E}">
        <p14:creationId xmlns:p14="http://schemas.microsoft.com/office/powerpoint/2010/main" val="277179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3.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02920" lvl="1" indent="0" algn="ctr">
              <a:lnSpc>
                <a:spcPct val="80000"/>
              </a:lnSpc>
              <a:buNone/>
            </a:pPr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Anxiolytika</a:t>
            </a:r>
          </a:p>
          <a:p>
            <a:pPr marL="0" lvl="2">
              <a:lnSpc>
                <a:spcPct val="80000"/>
              </a:lnSpc>
            </a:pP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nebenzodiazepinová anxiolytika</a:t>
            </a:r>
          </a:p>
          <a:p>
            <a:pPr marL="457200" lvl="3">
              <a:lnSpc>
                <a:spcPct val="80000"/>
              </a:lnSpc>
            </a:pPr>
            <a:r>
              <a:rPr lang="cs-CZ" alt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propandioly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guaifenezin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– spíše na příznaky „tenze“ – relaxuje, menší vliv na psych. komponenty úzkosti</a:t>
            </a:r>
          </a:p>
          <a:p>
            <a:pPr marL="457200" lvl="3">
              <a:lnSpc>
                <a:spcPct val="80000"/>
              </a:lnSpc>
            </a:pPr>
            <a:r>
              <a:rPr lang="cs-CZ" alt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azapirony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buspiron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(5HT1AR) – srovnatelná účinnost s BZD; délka nástupu účinku</a:t>
            </a:r>
          </a:p>
          <a:p>
            <a:pPr marL="457200" lvl="3">
              <a:lnSpc>
                <a:spcPct val="80000"/>
              </a:lnSpc>
            </a:pP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antihistaminika: </a:t>
            </a:r>
            <a:r>
              <a:rPr lang="cs-CZ" alt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hydroxyzin</a:t>
            </a:r>
            <a:endParaRPr lang="cs-CZ" alt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3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3.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1326228"/>
            <a:ext cx="7315200" cy="4398791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cs-CZ" alt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Dlouhodobá terapie</a:t>
            </a:r>
          </a:p>
          <a:p>
            <a:pPr>
              <a:lnSpc>
                <a:spcPct val="80000"/>
              </a:lnSpc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Antidepresiva - SSRI (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escitalopram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sertralin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paroxetin), SNRI (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venlafaxin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), IMAO (moklobemid),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NaSSa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mirtazapin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), TCA (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klomipramin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– OCD)</a:t>
            </a:r>
          </a:p>
          <a:p>
            <a:pPr>
              <a:lnSpc>
                <a:spcPct val="80000"/>
              </a:lnSpc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Antipsychotika –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quetiapin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olanzapin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risperidon</a:t>
            </a:r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Antikonvulziva</a:t>
            </a:r>
          </a:p>
          <a:p>
            <a:pPr lvl="2">
              <a:lnSpc>
                <a:spcPct val="80000"/>
              </a:lnSpc>
            </a:pP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pregabalin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lamotrigin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lithium, </a:t>
            </a:r>
            <a:r>
              <a:rPr lang="cs-CZ" altLang="cs-CZ" sz="2800">
                <a:latin typeface="Calibri" panose="020F0502020204030204" pitchFamily="34" charset="0"/>
                <a:cs typeface="Calibri" panose="020F0502020204030204" pitchFamily="34" charset="0"/>
              </a:rPr>
              <a:t>karbamazepin,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valproát</a:t>
            </a:r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Betablokátory</a:t>
            </a:r>
          </a:p>
          <a:p>
            <a:pPr lvl="2">
              <a:lnSpc>
                <a:spcPct val="80000"/>
              </a:lnSpc>
            </a:pP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. projevy úzkosti, lépe jednorázové použití</a:t>
            </a:r>
          </a:p>
          <a:p>
            <a:pPr marL="960120" lvl="2" indent="0">
              <a:lnSpc>
                <a:spcPct val="80000"/>
              </a:lnSpc>
              <a:buNone/>
            </a:pPr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Stimulační metody – ECT,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rTMS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DBS</a:t>
            </a:r>
          </a:p>
        </p:txBody>
      </p:sp>
    </p:spTree>
    <p:extLst>
      <p:ext uri="{BB962C8B-B14F-4D97-AF65-F5344CB8AC3E}">
        <p14:creationId xmlns:p14="http://schemas.microsoft.com/office/powerpoint/2010/main" val="170868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3.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644268"/>
          </a:xfrm>
        </p:spPr>
        <p:txBody>
          <a:bodyPr>
            <a:noAutofit/>
          </a:bodyPr>
          <a:lstStyle/>
          <a:p>
            <a:pPr marL="960120" lvl="2" indent="0">
              <a:lnSpc>
                <a:spcPct val="80000"/>
              </a:lnSpc>
              <a:buNone/>
            </a:pPr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Psychoterapie</a:t>
            </a:r>
          </a:p>
          <a:p>
            <a:pPr>
              <a:lnSpc>
                <a:spcPct val="80000"/>
              </a:lnSpc>
            </a:pP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– KBT (</a:t>
            </a:r>
            <a:r>
              <a:rPr lang="cs-CZ" sz="3200" dirty="0"/>
              <a:t>expozice, edukace, kognitivní rekonstrukce)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psychodynamická psychoterapie (</a:t>
            </a:r>
            <a:r>
              <a:rPr lang="cs-CZ" sz="3200" dirty="0"/>
              <a:t>intrapsychický konflikt, interpretace – </a:t>
            </a:r>
            <a:r>
              <a:rPr lang="cs-CZ" sz="3200" dirty="0" err="1"/>
              <a:t>klarifikace</a:t>
            </a:r>
            <a:r>
              <a:rPr lang="cs-CZ" sz="3200" dirty="0"/>
              <a:t> – konfrontace) 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cs-CZ" alt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Gestalt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psychoterapie</a:t>
            </a:r>
          </a:p>
          <a:p>
            <a:pPr>
              <a:lnSpc>
                <a:spcPct val="80000"/>
              </a:lnSpc>
            </a:pP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  <a:p>
            <a:pPr lvl="2">
              <a:lnSpc>
                <a:spcPct val="80000"/>
              </a:lnSpc>
            </a:pPr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6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8064E9-3285-40BB-A6E1-017E4FC25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Neurotické poruchy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D5B1EC-A37E-44DA-853F-A1CABB03D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/>
              <a:t>Děkuji za pozornost.</a:t>
            </a:r>
          </a:p>
          <a:p>
            <a:pPr algn="ctr"/>
            <a:endParaRPr lang="cs-CZ" sz="4800" dirty="0"/>
          </a:p>
          <a:p>
            <a:pPr algn="ctr"/>
            <a:endParaRPr lang="cs-CZ" sz="4800" dirty="0"/>
          </a:p>
          <a:p>
            <a:pPr marL="0" indent="0">
              <a:buNone/>
            </a:pPr>
            <a:r>
              <a:rPr lang="cs-CZ" sz="4800" dirty="0"/>
              <a:t>  Dotazy?</a:t>
            </a:r>
          </a:p>
          <a:p>
            <a:pPr marL="0" indent="0">
              <a:buNone/>
            </a:pPr>
            <a:r>
              <a:rPr lang="cs-CZ" sz="4800" dirty="0"/>
              <a:t>  (Fiala.Adam@fnbrno.cz)</a:t>
            </a:r>
          </a:p>
        </p:txBody>
      </p:sp>
    </p:spTree>
    <p:extLst>
      <p:ext uri="{BB962C8B-B14F-4D97-AF65-F5344CB8AC3E}">
        <p14:creationId xmlns:p14="http://schemas.microsoft.com/office/powerpoint/2010/main" val="62336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1694" y="1123837"/>
            <a:ext cx="2850778" cy="4601183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schl C.,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Libiger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J, Švestka J.: Psychiatrie,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Tigis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s.r.o.,Praha,2002,895 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66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599" y="1363959"/>
            <a:ext cx="2752451" cy="377048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1. Úzkost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365760"/>
            <a:ext cx="7315200" cy="7006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>
                <a:latin typeface="Calibri" panose="020F0502020204030204" pitchFamily="34" charset="0"/>
              </a:rPr>
              <a:t>Jakou má evoluční funkci?</a:t>
            </a:r>
          </a:p>
          <a:p>
            <a:pPr marL="502920" lvl="1" indent="0">
              <a:buNone/>
            </a:pPr>
            <a:endParaRPr lang="cs-CZ" altLang="cs-CZ" sz="2800" dirty="0"/>
          </a:p>
          <a:p>
            <a:pPr marL="502920" lvl="1" indent="0">
              <a:buNone/>
            </a:pPr>
            <a:endParaRPr lang="cs-CZ" altLang="cs-CZ" sz="2800" dirty="0"/>
          </a:p>
          <a:p>
            <a:pPr marL="502920" lvl="1" indent="0">
              <a:buNone/>
            </a:pPr>
            <a:endParaRPr lang="cs-CZ" altLang="cs-CZ" sz="2800" dirty="0"/>
          </a:p>
          <a:p>
            <a:pPr marL="502920" lvl="1" indent="0">
              <a:buNone/>
            </a:pPr>
            <a:endParaRPr lang="cs-CZ" altLang="cs-CZ" sz="2800" dirty="0"/>
          </a:p>
          <a:p>
            <a:pPr marL="502920" lvl="1" indent="0">
              <a:buNone/>
            </a:pPr>
            <a:endParaRPr lang="cs-CZ" altLang="cs-CZ" sz="2800" dirty="0"/>
          </a:p>
          <a:p>
            <a:pPr marL="502920" lvl="1" indent="0">
              <a:buNone/>
            </a:pPr>
            <a:endParaRPr lang="cs-CZ" altLang="cs-CZ" sz="2800" dirty="0"/>
          </a:p>
          <a:p>
            <a:pPr marL="502920" lvl="1" indent="0">
              <a:buNone/>
            </a:pPr>
            <a:endParaRPr lang="cs-CZ" altLang="cs-CZ" sz="2800" dirty="0"/>
          </a:p>
          <a:p>
            <a:pPr marL="502920" lvl="1" indent="0">
              <a:buNone/>
            </a:pPr>
            <a:endParaRPr lang="cs-CZ" altLang="cs-CZ" sz="2800" dirty="0"/>
          </a:p>
          <a:p>
            <a:pPr marL="502920" lvl="1" indent="0">
              <a:buNone/>
            </a:pPr>
            <a:r>
              <a:rPr lang="cs-CZ" altLang="cs-CZ" sz="2800" dirty="0"/>
              <a:t>Příprava organismu v nebezpečných situacích + vyhýbání se jim.</a:t>
            </a:r>
          </a:p>
          <a:p>
            <a:pPr marL="502920" lvl="1" indent="0" algn="r">
              <a:buNone/>
            </a:pPr>
            <a:r>
              <a:rPr lang="cs-CZ" altLang="cs-CZ" sz="2800" dirty="0"/>
              <a:t>FIGHT OR FLIGHT</a:t>
            </a:r>
          </a:p>
          <a:p>
            <a:pPr marL="502920" lvl="1" indent="0">
              <a:buNone/>
            </a:pPr>
            <a:endParaRPr lang="cs-CZ" sz="2800" dirty="0">
              <a:latin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843" y="1772444"/>
            <a:ext cx="3859530" cy="28946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678" y="2125534"/>
            <a:ext cx="3859955" cy="28949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8373" y="1772444"/>
            <a:ext cx="3691890" cy="29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8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1. Úzkost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02823" y="1123837"/>
            <a:ext cx="7315200" cy="5226342"/>
          </a:xfrm>
        </p:spPr>
        <p:txBody>
          <a:bodyPr anchor="t">
            <a:normAutofit/>
          </a:bodyPr>
          <a:lstStyle/>
          <a:p>
            <a:pPr marL="502920" lvl="1" indent="0" algn="ctr">
              <a:buNone/>
            </a:pPr>
            <a:r>
              <a:rPr lang="cs-CZ" sz="4000" dirty="0">
                <a:latin typeface="Calibri" panose="020F0502020204030204" pitchFamily="34" charset="0"/>
              </a:rPr>
              <a:t>Stres</a:t>
            </a:r>
          </a:p>
          <a:p>
            <a:pPr lvl="1">
              <a:lnSpc>
                <a:spcPct val="100000"/>
              </a:lnSpc>
            </a:pPr>
            <a:r>
              <a:rPr lang="cs-CZ" sz="3200" dirty="0">
                <a:latin typeface="Calibri" panose="020F0502020204030204" pitchFamily="34" charset="0"/>
              </a:rPr>
              <a:t>fyzická x psychologická hrozba</a:t>
            </a:r>
          </a:p>
          <a:p>
            <a:pPr lvl="1">
              <a:lnSpc>
                <a:spcPct val="100000"/>
              </a:lnSpc>
            </a:pPr>
            <a:r>
              <a:rPr lang="cs-CZ" sz="3200" dirty="0">
                <a:latin typeface="Calibri" panose="020F0502020204030204" pitchFamily="34" charset="0"/>
              </a:rPr>
              <a:t>stresová reakce jako varovný signál</a:t>
            </a:r>
          </a:p>
          <a:p>
            <a:pPr lvl="1">
              <a:lnSpc>
                <a:spcPct val="100000"/>
              </a:lnSpc>
            </a:pPr>
            <a:r>
              <a:rPr lang="cs-CZ" sz="3200" dirty="0">
                <a:latin typeface="Calibri" panose="020F0502020204030204" pitchFamily="34" charset="0"/>
              </a:rPr>
              <a:t>stresory x protektivní faktory</a:t>
            </a:r>
          </a:p>
          <a:p>
            <a:pPr lvl="1">
              <a:lnSpc>
                <a:spcPct val="100000"/>
              </a:lnSpc>
            </a:pPr>
            <a:r>
              <a:rPr lang="cs-CZ" sz="3200" dirty="0">
                <a:latin typeface="Calibri" panose="020F0502020204030204" pitchFamily="34" charset="0"/>
              </a:rPr>
              <a:t>přiměřená hladina stresu</a:t>
            </a:r>
          </a:p>
        </p:txBody>
      </p:sp>
    </p:spTree>
    <p:extLst>
      <p:ext uri="{BB962C8B-B14F-4D97-AF65-F5344CB8AC3E}">
        <p14:creationId xmlns:p14="http://schemas.microsoft.com/office/powerpoint/2010/main" val="144825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1. Úzkost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>
                <a:latin typeface="Calibri" panose="020F0502020204030204" pitchFamily="34" charset="0"/>
              </a:rPr>
              <a:t>Úzkost potkáte vždy a všude</a:t>
            </a: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157" y="2103501"/>
            <a:ext cx="6261101" cy="351967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836" y="1700898"/>
            <a:ext cx="6422639" cy="428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0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1. Úzkost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3710" y="335560"/>
            <a:ext cx="7610758" cy="6522439"/>
          </a:xfrm>
        </p:spPr>
        <p:txBody>
          <a:bodyPr>
            <a:normAutofit/>
          </a:bodyPr>
          <a:lstStyle/>
          <a:p>
            <a:pPr lvl="1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somatické příznaky</a:t>
            </a:r>
          </a:p>
          <a:p>
            <a:pPr lvl="2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vegetativní hyperaktivita</a:t>
            </a:r>
          </a:p>
          <a:p>
            <a:pPr lvl="3">
              <a:lnSpc>
                <a:spcPct val="80000"/>
              </a:lnSpc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palpitace, zrychlený pulz, pocení, třes, sucho v ústech</a:t>
            </a:r>
          </a:p>
          <a:p>
            <a:pPr lvl="2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příznaky v oblasti hrudníku a břicha</a:t>
            </a:r>
          </a:p>
          <a:p>
            <a:pPr lvl="3">
              <a:lnSpc>
                <a:spcPct val="80000"/>
              </a:lnSpc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obtížné dýchání, pocit zalykání se, nedostatku vzduchu, nepříjemné pocity/bolesti hrudníku, nauzea, dyspepsie</a:t>
            </a:r>
          </a:p>
          <a:p>
            <a:pPr lvl="2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celkové příznaky</a:t>
            </a:r>
          </a:p>
          <a:p>
            <a:pPr lvl="3">
              <a:lnSpc>
                <a:spcPct val="80000"/>
              </a:lnSpc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návaly horka, chladu, znecitlivění, mravenčení, závratě, točení hlavy, mdloby</a:t>
            </a:r>
          </a:p>
          <a:p>
            <a:pPr lvl="1"/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psychické příznaky</a:t>
            </a:r>
          </a:p>
          <a:p>
            <a:pPr lvl="2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neklid </a:t>
            </a:r>
          </a:p>
          <a:p>
            <a:pPr lvl="2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strach ze smrti, ztráty kontroly, „zešílení“, nemoci</a:t>
            </a:r>
          </a:p>
          <a:p>
            <a:pPr lvl="2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depersonalizace, derealizace</a:t>
            </a:r>
            <a:endParaRPr lang="en-US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cs-CZ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0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1. Úzkost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 algn="ctr">
              <a:buNone/>
            </a:pPr>
            <a:r>
              <a:rPr lang="cs-CZ" sz="3200" dirty="0">
                <a:latin typeface="Calibri" panose="020F0502020204030204" pitchFamily="34" charset="0"/>
              </a:rPr>
              <a:t>Bludný kruh úzkosti</a:t>
            </a:r>
            <a:endParaRPr lang="cs-CZ" altLang="sk-SK" sz="2800" dirty="0"/>
          </a:p>
          <a:p>
            <a:pPr lvl="2"/>
            <a:endParaRPr lang="cs-CZ" sz="2800" dirty="0">
              <a:latin typeface="Calibri" panose="020F0502020204030204" pitchFamily="34" charset="0"/>
            </a:endParaRPr>
          </a:p>
          <a:p>
            <a:pPr lvl="2"/>
            <a:endParaRPr lang="cs-CZ" sz="2800" dirty="0">
              <a:latin typeface="Calibri" panose="020F0502020204030204" pitchFamily="34" charset="0"/>
            </a:endParaRPr>
          </a:p>
          <a:p>
            <a:pPr lvl="2"/>
            <a:endParaRPr lang="cs-CZ" sz="2800" dirty="0">
              <a:latin typeface="Calibri" panose="020F0502020204030204" pitchFamily="34" charset="0"/>
            </a:endParaRPr>
          </a:p>
          <a:p>
            <a:pPr lvl="2"/>
            <a:endParaRPr lang="cs-CZ" sz="2800" dirty="0">
              <a:latin typeface="Calibri" panose="020F0502020204030204" pitchFamily="34" charset="0"/>
            </a:endParaRPr>
          </a:p>
          <a:p>
            <a:pPr lvl="2"/>
            <a:endParaRPr lang="cs-CZ" sz="2800" dirty="0">
              <a:latin typeface="Calibri" panose="020F0502020204030204" pitchFamily="34" charset="0"/>
            </a:endParaRPr>
          </a:p>
          <a:p>
            <a:pPr lvl="2"/>
            <a:endParaRPr lang="cs-CZ" sz="2800" dirty="0">
              <a:latin typeface="Calibri" panose="020F0502020204030204" pitchFamily="34" charset="0"/>
            </a:endParaRPr>
          </a:p>
          <a:p>
            <a:pPr lvl="2"/>
            <a:endParaRPr lang="cs-CZ" sz="2800" dirty="0">
              <a:latin typeface="Calibri" panose="020F0502020204030204" pitchFamily="34" charset="0"/>
            </a:endParaRPr>
          </a:p>
          <a:p>
            <a:pPr lvl="2"/>
            <a:endParaRPr lang="cs-CZ" sz="2800" dirty="0">
              <a:latin typeface="Calibri" panose="020F0502020204030204" pitchFamily="34" charset="0"/>
            </a:endParaRPr>
          </a:p>
          <a:p>
            <a:pPr lvl="2"/>
            <a:endParaRPr lang="cs-CZ" sz="2800" dirty="0">
              <a:latin typeface="Calibri" panose="020F0502020204030204" pitchFamily="34" charset="0"/>
            </a:endParaRPr>
          </a:p>
          <a:p>
            <a:pPr lvl="2"/>
            <a:endParaRPr lang="cs-CZ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0390401"/>
              </p:ext>
            </p:extLst>
          </p:nvPr>
        </p:nvGraphicFramePr>
        <p:xfrm>
          <a:off x="3966673" y="1619075"/>
          <a:ext cx="7120389" cy="4485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5337" y="1581669"/>
            <a:ext cx="1754723" cy="1140903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>
            <a:off x="5570060" y="2152121"/>
            <a:ext cx="112435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24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1. Úzkost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562062"/>
            <a:ext cx="7315200" cy="5838738"/>
          </a:xfrm>
        </p:spPr>
        <p:txBody>
          <a:bodyPr>
            <a:normAutofit/>
          </a:bodyPr>
          <a:lstStyle/>
          <a:p>
            <a:pPr marL="0" lvl="2" indent="0" algn="ctr">
              <a:buNone/>
            </a:pPr>
            <a:r>
              <a:rPr lang="cs-CZ" sz="3200" dirty="0">
                <a:latin typeface="Calibri" panose="020F0502020204030204" pitchFamily="34" charset="0"/>
              </a:rPr>
              <a:t>Neurotické poruchy</a:t>
            </a:r>
          </a:p>
          <a:p>
            <a:pPr marL="457200" lvl="2" indent="-457200"/>
            <a:r>
              <a:rPr lang="cs-CZ" altLang="cs-CZ" sz="2800" dirty="0"/>
              <a:t>úzkost v nepřiměřených situacích či nepřiměřené intenzity a četnosti</a:t>
            </a:r>
            <a:endParaRPr lang="cs-CZ" altLang="sk-SK" sz="2800" dirty="0"/>
          </a:p>
          <a:p>
            <a:pPr marL="457200" lvl="2" indent="-457200"/>
            <a:r>
              <a:rPr lang="cs-CZ" altLang="sk-SK" sz="2800" dirty="0"/>
              <a:t>větší význam psychogenních faktorů (vlivy prostředí, výchova, vývojové faktory, vztahy v dětství, vztahy s ostatními atd.), traumata v dětství (kritická vývojová fáze)</a:t>
            </a:r>
          </a:p>
          <a:p>
            <a:pPr marL="457200" lvl="2" indent="-457200"/>
            <a:r>
              <a:rPr lang="cs-CZ" altLang="sk-SK" sz="2800" dirty="0"/>
              <a:t>ztráta blízké osoby (separační trauma)</a:t>
            </a:r>
          </a:p>
          <a:p>
            <a:pPr marL="457200" lvl="2" indent="-457200"/>
            <a:r>
              <a:rPr lang="cs-CZ" altLang="sk-SK" sz="2800" dirty="0"/>
              <a:t>fyzické a psychické zneužívání, zanedbávání</a:t>
            </a:r>
          </a:p>
          <a:p>
            <a:pPr marL="457200" lvl="2" indent="-457200"/>
            <a:r>
              <a:rPr lang="cs-CZ" altLang="sk-SK" sz="2800" dirty="0"/>
              <a:t>nedostatek bezpečného rodinného zázemí</a:t>
            </a:r>
          </a:p>
          <a:p>
            <a:pPr lvl="2"/>
            <a:endParaRPr lang="cs-CZ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7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TM03457475[[fn=Rámeček]]</Template>
  <TotalTime>1138</TotalTime>
  <Words>1563</Words>
  <Application>Microsoft Office PowerPoint</Application>
  <PresentationFormat>Širokoúhlá obrazovka</PresentationFormat>
  <Paragraphs>261</Paragraphs>
  <Slides>39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Calibri</vt:lpstr>
      <vt:lpstr>Corbel</vt:lpstr>
      <vt:lpstr>Tw Cen MT</vt:lpstr>
      <vt:lpstr>Wingdings 2</vt:lpstr>
      <vt:lpstr>Rámeček</vt:lpstr>
      <vt:lpstr>Neurotické poruchy</vt:lpstr>
      <vt:lpstr>Osnova</vt:lpstr>
      <vt:lpstr>1. Úzkost</vt:lpstr>
      <vt:lpstr>1. Úzkost</vt:lpstr>
      <vt:lpstr>1. Úzkost</vt:lpstr>
      <vt:lpstr>1. Úzkost</vt:lpstr>
      <vt:lpstr>1. Úzkost</vt:lpstr>
      <vt:lpstr>1. Úzkost</vt:lpstr>
      <vt:lpstr>1. Úzkost</vt:lpstr>
      <vt:lpstr>2. Klasifikace</vt:lpstr>
      <vt:lpstr>F40 Fobické úzkostné poruchy</vt:lpstr>
      <vt:lpstr>F40 Fobické úzkostné poruchy</vt:lpstr>
      <vt:lpstr>F40 Fobické úzkostné poruchy</vt:lpstr>
      <vt:lpstr>F40 Fobické úzkostné poruchy</vt:lpstr>
      <vt:lpstr>F41 Jiné úzkostné poruchy</vt:lpstr>
      <vt:lpstr>F41 Jiné úzkostné poruchy</vt:lpstr>
      <vt:lpstr>F41 Jiné úzkostné poruchy</vt:lpstr>
      <vt:lpstr>Prezentace aplikace PowerPoint</vt:lpstr>
      <vt:lpstr>F42 Obsedantně-kompulzivní porucha</vt:lpstr>
      <vt:lpstr>F42 Obsedantně-kompulzivní porucha</vt:lpstr>
      <vt:lpstr>F43 Reakce na závažný stres</vt:lpstr>
      <vt:lpstr>F43 Reakce na závažný stres</vt:lpstr>
      <vt:lpstr>F43 Reakce na závažný stres</vt:lpstr>
      <vt:lpstr>F44 Disociativní (konverzní) poruchy</vt:lpstr>
      <vt:lpstr>F44 Disociativní (konverzní) poruchy</vt:lpstr>
      <vt:lpstr>F44 Disociativní (konverzní) poruchy</vt:lpstr>
      <vt:lpstr>F44 Disociativní (konverzní) poruchy</vt:lpstr>
      <vt:lpstr>F44 Disociativní (konverzní) poruchy</vt:lpstr>
      <vt:lpstr>F44 Disociativní (konverzní) poruchy</vt:lpstr>
      <vt:lpstr>F45 Somatoformní poruchy</vt:lpstr>
      <vt:lpstr>F45 Somatoformní poruchy</vt:lpstr>
      <vt:lpstr>F45 Somatoformní poruchy</vt:lpstr>
      <vt:lpstr>F48 Jiné neurotické poruchy</vt:lpstr>
      <vt:lpstr>3. Terapie</vt:lpstr>
      <vt:lpstr>3. Terapie</vt:lpstr>
      <vt:lpstr>3. Terapie</vt:lpstr>
      <vt:lpstr>3. Terapie</vt:lpstr>
      <vt:lpstr>Neurotické poruchy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Neurotické poruchy</dc:title>
  <dc:creator>Adam Fiala</dc:creator>
  <cp:lastModifiedBy>Adam Fiala</cp:lastModifiedBy>
  <cp:revision>72</cp:revision>
  <dcterms:created xsi:type="dcterms:W3CDTF">2016-09-15T14:44:32Z</dcterms:created>
  <dcterms:modified xsi:type="dcterms:W3CDTF">2020-12-04T15:06:13Z</dcterms:modified>
</cp:coreProperties>
</file>