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Lst>
  <p:sldSz cy="5143500" cx="9144000"/>
  <p:notesSz cx="6858000" cy="9144000"/>
  <p:embeddedFontLst>
    <p:embeddedFont>
      <p:font typeface="Raleway"/>
      <p:regular r:id="rId37"/>
      <p:bold r:id="rId38"/>
      <p:italic r:id="rId39"/>
      <p:boldItalic r:id="rId4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font" Target="fonts/Raleway-boldItalic.fntdata"/><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slide" Target="slides/slide28.xml"/><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35" Type="http://schemas.openxmlformats.org/officeDocument/2006/relationships/slide" Target="slides/slide30.xml"/><Relationship Id="rId12" Type="http://schemas.openxmlformats.org/officeDocument/2006/relationships/slide" Target="slides/slide7.xml"/><Relationship Id="rId34" Type="http://schemas.openxmlformats.org/officeDocument/2006/relationships/slide" Target="slides/slide29.xml"/><Relationship Id="rId15" Type="http://schemas.openxmlformats.org/officeDocument/2006/relationships/slide" Target="slides/slide10.xml"/><Relationship Id="rId37" Type="http://schemas.openxmlformats.org/officeDocument/2006/relationships/font" Target="fonts/Raleway-regular.fntdata"/><Relationship Id="rId14" Type="http://schemas.openxmlformats.org/officeDocument/2006/relationships/slide" Target="slides/slide9.xml"/><Relationship Id="rId36" Type="http://schemas.openxmlformats.org/officeDocument/2006/relationships/slide" Target="slides/slide31.xml"/><Relationship Id="rId17" Type="http://schemas.openxmlformats.org/officeDocument/2006/relationships/slide" Target="slides/slide12.xml"/><Relationship Id="rId39" Type="http://schemas.openxmlformats.org/officeDocument/2006/relationships/font" Target="fonts/Raleway-italic.fntdata"/><Relationship Id="rId16" Type="http://schemas.openxmlformats.org/officeDocument/2006/relationships/slide" Target="slides/slide11.xml"/><Relationship Id="rId38" Type="http://schemas.openxmlformats.org/officeDocument/2006/relationships/font" Target="fonts/Raleway-bold.fntdata"/><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 name="Shape 54"/>
        <p:cNvGrpSpPr/>
        <p:nvPr/>
      </p:nvGrpSpPr>
      <p:grpSpPr>
        <a:xfrm>
          <a:off x="0" y="0"/>
          <a:ext cx="0" cy="0"/>
          <a:chOff x="0" y="0"/>
          <a:chExt cx="0" cy="0"/>
        </a:xfrm>
      </p:grpSpPr>
      <p:sp>
        <p:nvSpPr>
          <p:cNvPr id="55" name="Google Shape;55;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6" name="Google Shape;56;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g28a782bed9c_0_50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0" name="Google Shape;110;g28a782bed9c_0_50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g28a782bed9c_0_50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6" name="Google Shape;116;g28a782bed9c_0_50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g28a782bed9c_0_5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2" name="Google Shape;122;g28a782bed9c_0_5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g28a782bed9c_0_5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8" name="Google Shape;128;g28a782bed9c_0_5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g28a782bed9c_0_5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4" name="Google Shape;134;g28a782bed9c_0_5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g28a782bed9c_0_58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0" name="Google Shape;140;g28a782bed9c_0_58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g28a782bed9c_0_58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6" name="Google Shape;146;g28a782bed9c_0_58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g28a782bed9c_0_56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2" name="Google Shape;152;g28a782bed9c_0_56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g28a782bed9c_0_57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8" name="Google Shape;158;g28a782bed9c_0_57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g28b302ec4d4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4" name="Google Shape;164;g28b302ec4d4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 name="Shape 60"/>
        <p:cNvGrpSpPr/>
        <p:nvPr/>
      </p:nvGrpSpPr>
      <p:grpSpPr>
        <a:xfrm>
          <a:off x="0" y="0"/>
          <a:ext cx="0" cy="0"/>
          <a:chOff x="0" y="0"/>
          <a:chExt cx="0" cy="0"/>
        </a:xfrm>
      </p:grpSpPr>
      <p:sp>
        <p:nvSpPr>
          <p:cNvPr id="61" name="Google Shape;61;g28a782bed9c_0_17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2" name="Google Shape;62;g28a782bed9c_0_17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g28a782bed9c_0_59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g28a782bed9c_0_59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4" name="Shape 174"/>
        <p:cNvGrpSpPr/>
        <p:nvPr/>
      </p:nvGrpSpPr>
      <p:grpSpPr>
        <a:xfrm>
          <a:off x="0" y="0"/>
          <a:ext cx="0" cy="0"/>
          <a:chOff x="0" y="0"/>
          <a:chExt cx="0" cy="0"/>
        </a:xfrm>
      </p:grpSpPr>
      <p:sp>
        <p:nvSpPr>
          <p:cNvPr id="175" name="Google Shape;175;g28a782bed9c_0_60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6" name="Google Shape;176;g28a782bed9c_0_60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 name="Shape 180"/>
        <p:cNvGrpSpPr/>
        <p:nvPr/>
      </p:nvGrpSpPr>
      <p:grpSpPr>
        <a:xfrm>
          <a:off x="0" y="0"/>
          <a:ext cx="0" cy="0"/>
          <a:chOff x="0" y="0"/>
          <a:chExt cx="0" cy="0"/>
        </a:xfrm>
      </p:grpSpPr>
      <p:sp>
        <p:nvSpPr>
          <p:cNvPr id="181" name="Google Shape;181;g28a782bed9c_0_60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2" name="Google Shape;182;g28a782bed9c_0_60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g28a782bed9c_0_6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8" name="Google Shape;188;g28a782bed9c_0_6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2" name="Shape 192"/>
        <p:cNvGrpSpPr/>
        <p:nvPr/>
      </p:nvGrpSpPr>
      <p:grpSpPr>
        <a:xfrm>
          <a:off x="0" y="0"/>
          <a:ext cx="0" cy="0"/>
          <a:chOff x="0" y="0"/>
          <a:chExt cx="0" cy="0"/>
        </a:xfrm>
      </p:grpSpPr>
      <p:sp>
        <p:nvSpPr>
          <p:cNvPr id="193" name="Google Shape;193;g28a782bed9c_0_6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4" name="Google Shape;194;g28a782bed9c_0_6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8" name="Shape 198"/>
        <p:cNvGrpSpPr/>
        <p:nvPr/>
      </p:nvGrpSpPr>
      <p:grpSpPr>
        <a:xfrm>
          <a:off x="0" y="0"/>
          <a:ext cx="0" cy="0"/>
          <a:chOff x="0" y="0"/>
          <a:chExt cx="0" cy="0"/>
        </a:xfrm>
      </p:grpSpPr>
      <p:sp>
        <p:nvSpPr>
          <p:cNvPr id="199" name="Google Shape;199;g28b302ec4d4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0" name="Google Shape;200;g28b302ec4d4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4" name="Shape 204"/>
        <p:cNvGrpSpPr/>
        <p:nvPr/>
      </p:nvGrpSpPr>
      <p:grpSpPr>
        <a:xfrm>
          <a:off x="0" y="0"/>
          <a:ext cx="0" cy="0"/>
          <a:chOff x="0" y="0"/>
          <a:chExt cx="0" cy="0"/>
        </a:xfrm>
      </p:grpSpPr>
      <p:sp>
        <p:nvSpPr>
          <p:cNvPr id="205" name="Google Shape;205;g28b302ec4d4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6" name="Google Shape;206;g28b302ec4d4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0" name="Shape 210"/>
        <p:cNvGrpSpPr/>
        <p:nvPr/>
      </p:nvGrpSpPr>
      <p:grpSpPr>
        <a:xfrm>
          <a:off x="0" y="0"/>
          <a:ext cx="0" cy="0"/>
          <a:chOff x="0" y="0"/>
          <a:chExt cx="0" cy="0"/>
        </a:xfrm>
      </p:grpSpPr>
      <p:sp>
        <p:nvSpPr>
          <p:cNvPr id="211" name="Google Shape;211;g28b302ec4d4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2" name="Google Shape;212;g28b302ec4d4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6" name="Shape 216"/>
        <p:cNvGrpSpPr/>
        <p:nvPr/>
      </p:nvGrpSpPr>
      <p:grpSpPr>
        <a:xfrm>
          <a:off x="0" y="0"/>
          <a:ext cx="0" cy="0"/>
          <a:chOff x="0" y="0"/>
          <a:chExt cx="0" cy="0"/>
        </a:xfrm>
      </p:grpSpPr>
      <p:sp>
        <p:nvSpPr>
          <p:cNvPr id="217" name="Google Shape;217;g28b302ec4d4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8" name="Google Shape;218;g28b302ec4d4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2" name="Shape 222"/>
        <p:cNvGrpSpPr/>
        <p:nvPr/>
      </p:nvGrpSpPr>
      <p:grpSpPr>
        <a:xfrm>
          <a:off x="0" y="0"/>
          <a:ext cx="0" cy="0"/>
          <a:chOff x="0" y="0"/>
          <a:chExt cx="0" cy="0"/>
        </a:xfrm>
      </p:grpSpPr>
      <p:sp>
        <p:nvSpPr>
          <p:cNvPr id="223" name="Google Shape;223;g28b302ec4d4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4" name="Google Shape;224;g28b302ec4d4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g28a782bed9c_0_47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g28a782bed9c_0_4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8" name="Shape 228"/>
        <p:cNvGrpSpPr/>
        <p:nvPr/>
      </p:nvGrpSpPr>
      <p:grpSpPr>
        <a:xfrm>
          <a:off x="0" y="0"/>
          <a:ext cx="0" cy="0"/>
          <a:chOff x="0" y="0"/>
          <a:chExt cx="0" cy="0"/>
        </a:xfrm>
      </p:grpSpPr>
      <p:sp>
        <p:nvSpPr>
          <p:cNvPr id="229" name="Google Shape;229;g28b302ec4d4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0" name="Google Shape;230;g28b302ec4d4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4" name="Shape 234"/>
        <p:cNvGrpSpPr/>
        <p:nvPr/>
      </p:nvGrpSpPr>
      <p:grpSpPr>
        <a:xfrm>
          <a:off x="0" y="0"/>
          <a:ext cx="0" cy="0"/>
          <a:chOff x="0" y="0"/>
          <a:chExt cx="0" cy="0"/>
        </a:xfrm>
      </p:grpSpPr>
      <p:sp>
        <p:nvSpPr>
          <p:cNvPr id="235" name="Google Shape;235;g28b302ec4d4_0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6" name="Google Shape;236;g28b302ec4d4_0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 name="Shape 72"/>
        <p:cNvGrpSpPr/>
        <p:nvPr/>
      </p:nvGrpSpPr>
      <p:grpSpPr>
        <a:xfrm>
          <a:off x="0" y="0"/>
          <a:ext cx="0" cy="0"/>
          <a:chOff x="0" y="0"/>
          <a:chExt cx="0" cy="0"/>
        </a:xfrm>
      </p:grpSpPr>
      <p:sp>
        <p:nvSpPr>
          <p:cNvPr id="73" name="Google Shape;73;g28a782bed9c_0_47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4" name="Google Shape;74;g28a782bed9c_0_47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 name="Shape 78"/>
        <p:cNvGrpSpPr/>
        <p:nvPr/>
      </p:nvGrpSpPr>
      <p:grpSpPr>
        <a:xfrm>
          <a:off x="0" y="0"/>
          <a:ext cx="0" cy="0"/>
          <a:chOff x="0" y="0"/>
          <a:chExt cx="0" cy="0"/>
        </a:xfrm>
      </p:grpSpPr>
      <p:sp>
        <p:nvSpPr>
          <p:cNvPr id="79" name="Google Shape;79;g28a782bed9c_0_48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0" name="Google Shape;80;g28a782bed9c_0_48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g28a782bed9c_0_48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6" name="Google Shape;86;g28a782bed9c_0_48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g28a782bed9c_0_49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2" name="Google Shape;92;g28a782bed9c_0_49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g28a782bed9c_0_5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8" name="Google Shape;98;g28a782bed9c_0_5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g28a782bed9c_0_5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4" name="Google Shape;104;g28a782bed9c_0_5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a:off x="80700" y="2651100"/>
            <a:ext cx="8982600" cy="24117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txBox="1"/>
          <p:nvPr>
            <p:ph type="ctrTitle"/>
          </p:nvPr>
        </p:nvSpPr>
        <p:spPr>
          <a:xfrm>
            <a:off x="485875" y="264475"/>
            <a:ext cx="8183700" cy="1473600"/>
          </a:xfrm>
          <a:prstGeom prst="rect">
            <a:avLst/>
          </a:prstGeom>
        </p:spPr>
        <p:txBody>
          <a:bodyPr anchorCtr="0" anchor="b" bIns="91425" lIns="91425" spcFirstLastPara="1" rIns="91425" wrap="square" tIns="91425">
            <a:normAutofit/>
          </a:bodyPr>
          <a:lstStyle>
            <a:lvl1pPr lvl="0">
              <a:spcBef>
                <a:spcPts val="0"/>
              </a:spcBef>
              <a:spcAft>
                <a:spcPts val="0"/>
              </a:spcAft>
              <a:buSzPts val="4200"/>
              <a:buNone/>
              <a:defRPr sz="4200"/>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p:txBody>
      </p:sp>
      <p:sp>
        <p:nvSpPr>
          <p:cNvPr id="12" name="Google Shape;12;p2"/>
          <p:cNvSpPr txBox="1"/>
          <p:nvPr>
            <p:ph idx="1" type="subTitle"/>
          </p:nvPr>
        </p:nvSpPr>
        <p:spPr>
          <a:xfrm>
            <a:off x="485875" y="1738075"/>
            <a:ext cx="8183700" cy="8610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2400"/>
              <a:buNone/>
              <a:defRPr sz="2400"/>
            </a:lvl1pPr>
            <a:lvl2pPr lvl="1">
              <a:lnSpc>
                <a:spcPct val="100000"/>
              </a:lnSpc>
              <a:spcBef>
                <a:spcPts val="0"/>
              </a:spcBef>
              <a:spcAft>
                <a:spcPts val="0"/>
              </a:spcAft>
              <a:buSzPts val="2400"/>
              <a:buNone/>
              <a:defRPr sz="2400"/>
            </a:lvl2pPr>
            <a:lvl3pPr lvl="2">
              <a:lnSpc>
                <a:spcPct val="100000"/>
              </a:lnSpc>
              <a:spcBef>
                <a:spcPts val="0"/>
              </a:spcBef>
              <a:spcAft>
                <a:spcPts val="0"/>
              </a:spcAft>
              <a:buSzPts val="2400"/>
              <a:buNone/>
              <a:defRPr sz="2400"/>
            </a:lvl3pPr>
            <a:lvl4pPr lvl="3">
              <a:lnSpc>
                <a:spcPct val="100000"/>
              </a:lnSpc>
              <a:spcBef>
                <a:spcPts val="0"/>
              </a:spcBef>
              <a:spcAft>
                <a:spcPts val="0"/>
              </a:spcAft>
              <a:buSzPts val="2400"/>
              <a:buNone/>
              <a:defRPr sz="2400"/>
            </a:lvl4pPr>
            <a:lvl5pPr lvl="4">
              <a:lnSpc>
                <a:spcPct val="100000"/>
              </a:lnSpc>
              <a:spcBef>
                <a:spcPts val="0"/>
              </a:spcBef>
              <a:spcAft>
                <a:spcPts val="0"/>
              </a:spcAft>
              <a:buSzPts val="2400"/>
              <a:buNone/>
              <a:defRPr sz="2400"/>
            </a:lvl5pPr>
            <a:lvl6pPr lvl="5">
              <a:lnSpc>
                <a:spcPct val="100000"/>
              </a:lnSpc>
              <a:spcBef>
                <a:spcPts val="0"/>
              </a:spcBef>
              <a:spcAft>
                <a:spcPts val="0"/>
              </a:spcAft>
              <a:buSzPts val="2400"/>
              <a:buNone/>
              <a:defRPr sz="2400"/>
            </a:lvl6pPr>
            <a:lvl7pPr lvl="6">
              <a:lnSpc>
                <a:spcPct val="100000"/>
              </a:lnSpc>
              <a:spcBef>
                <a:spcPts val="0"/>
              </a:spcBef>
              <a:spcAft>
                <a:spcPts val="0"/>
              </a:spcAft>
              <a:buSzPts val="2400"/>
              <a:buNone/>
              <a:defRPr sz="2400"/>
            </a:lvl7pPr>
            <a:lvl8pPr lvl="7">
              <a:lnSpc>
                <a:spcPct val="100000"/>
              </a:lnSpc>
              <a:spcBef>
                <a:spcPts val="0"/>
              </a:spcBef>
              <a:spcAft>
                <a:spcPts val="0"/>
              </a:spcAft>
              <a:buSzPts val="2400"/>
              <a:buNone/>
              <a:defRPr sz="2400"/>
            </a:lvl8pPr>
            <a:lvl9pPr lvl="8">
              <a:lnSpc>
                <a:spcPct val="100000"/>
              </a:lnSpc>
              <a:spcBef>
                <a:spcPts val="0"/>
              </a:spcBef>
              <a:spcAft>
                <a:spcPts val="0"/>
              </a:spcAft>
              <a:buSzPts val="2400"/>
              <a:buNone/>
              <a:defRPr sz="2400"/>
            </a:lvl9pPr>
          </a:lstStyle>
          <a:p/>
        </p:txBody>
      </p:sp>
      <p:sp>
        <p:nvSpPr>
          <p:cNvPr id="13" name="Google Shape;13;p2"/>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sk"/>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7" name="Shape 47"/>
        <p:cNvGrpSpPr/>
        <p:nvPr/>
      </p:nvGrpSpPr>
      <p:grpSpPr>
        <a:xfrm>
          <a:off x="0" y="0"/>
          <a:ext cx="0" cy="0"/>
          <a:chOff x="0" y="0"/>
          <a:chExt cx="0" cy="0"/>
        </a:xfrm>
      </p:grpSpPr>
      <p:sp>
        <p:nvSpPr>
          <p:cNvPr id="48" name="Google Shape;48;p11"/>
          <p:cNvSpPr/>
          <p:nvPr/>
        </p:nvSpPr>
        <p:spPr>
          <a:xfrm>
            <a:off x="80700" y="2651100"/>
            <a:ext cx="8982600" cy="24117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 name="Google Shape;49;p11"/>
          <p:cNvSpPr txBox="1"/>
          <p:nvPr>
            <p:ph hasCustomPrompt="1" type="title"/>
          </p:nvPr>
        </p:nvSpPr>
        <p:spPr>
          <a:xfrm>
            <a:off x="311700" y="743001"/>
            <a:ext cx="8520600" cy="20064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Font typeface="Source Sans Pro"/>
              <a:buNone/>
              <a:defRPr sz="12000">
                <a:latin typeface="Source Sans Pro"/>
                <a:ea typeface="Source Sans Pro"/>
                <a:cs typeface="Source Sans Pro"/>
                <a:sym typeface="Source Sans Pro"/>
              </a:defRPr>
            </a:lvl1pPr>
            <a:lvl2pPr lvl="1" algn="ctr">
              <a:spcBef>
                <a:spcPts val="0"/>
              </a:spcBef>
              <a:spcAft>
                <a:spcPts val="0"/>
              </a:spcAft>
              <a:buSzPts val="12000"/>
              <a:buFont typeface="Source Sans Pro"/>
              <a:buNone/>
              <a:defRPr sz="12000">
                <a:latin typeface="Source Sans Pro"/>
                <a:ea typeface="Source Sans Pro"/>
                <a:cs typeface="Source Sans Pro"/>
                <a:sym typeface="Source Sans Pro"/>
              </a:defRPr>
            </a:lvl2pPr>
            <a:lvl3pPr lvl="2" algn="ctr">
              <a:spcBef>
                <a:spcPts val="0"/>
              </a:spcBef>
              <a:spcAft>
                <a:spcPts val="0"/>
              </a:spcAft>
              <a:buSzPts val="12000"/>
              <a:buFont typeface="Source Sans Pro"/>
              <a:buNone/>
              <a:defRPr sz="12000">
                <a:latin typeface="Source Sans Pro"/>
                <a:ea typeface="Source Sans Pro"/>
                <a:cs typeface="Source Sans Pro"/>
                <a:sym typeface="Source Sans Pro"/>
              </a:defRPr>
            </a:lvl3pPr>
            <a:lvl4pPr lvl="3" algn="ctr">
              <a:spcBef>
                <a:spcPts val="0"/>
              </a:spcBef>
              <a:spcAft>
                <a:spcPts val="0"/>
              </a:spcAft>
              <a:buSzPts val="12000"/>
              <a:buFont typeface="Source Sans Pro"/>
              <a:buNone/>
              <a:defRPr sz="12000">
                <a:latin typeface="Source Sans Pro"/>
                <a:ea typeface="Source Sans Pro"/>
                <a:cs typeface="Source Sans Pro"/>
                <a:sym typeface="Source Sans Pro"/>
              </a:defRPr>
            </a:lvl4pPr>
            <a:lvl5pPr lvl="4" algn="ctr">
              <a:spcBef>
                <a:spcPts val="0"/>
              </a:spcBef>
              <a:spcAft>
                <a:spcPts val="0"/>
              </a:spcAft>
              <a:buSzPts val="12000"/>
              <a:buFont typeface="Source Sans Pro"/>
              <a:buNone/>
              <a:defRPr sz="12000">
                <a:latin typeface="Source Sans Pro"/>
                <a:ea typeface="Source Sans Pro"/>
                <a:cs typeface="Source Sans Pro"/>
                <a:sym typeface="Source Sans Pro"/>
              </a:defRPr>
            </a:lvl5pPr>
            <a:lvl6pPr lvl="5" algn="ctr">
              <a:spcBef>
                <a:spcPts val="0"/>
              </a:spcBef>
              <a:spcAft>
                <a:spcPts val="0"/>
              </a:spcAft>
              <a:buSzPts val="12000"/>
              <a:buFont typeface="Source Sans Pro"/>
              <a:buNone/>
              <a:defRPr sz="12000">
                <a:latin typeface="Source Sans Pro"/>
                <a:ea typeface="Source Sans Pro"/>
                <a:cs typeface="Source Sans Pro"/>
                <a:sym typeface="Source Sans Pro"/>
              </a:defRPr>
            </a:lvl6pPr>
            <a:lvl7pPr lvl="6" algn="ctr">
              <a:spcBef>
                <a:spcPts val="0"/>
              </a:spcBef>
              <a:spcAft>
                <a:spcPts val="0"/>
              </a:spcAft>
              <a:buSzPts val="12000"/>
              <a:buFont typeface="Source Sans Pro"/>
              <a:buNone/>
              <a:defRPr sz="12000">
                <a:latin typeface="Source Sans Pro"/>
                <a:ea typeface="Source Sans Pro"/>
                <a:cs typeface="Source Sans Pro"/>
                <a:sym typeface="Source Sans Pro"/>
              </a:defRPr>
            </a:lvl7pPr>
            <a:lvl8pPr lvl="7" algn="ctr">
              <a:spcBef>
                <a:spcPts val="0"/>
              </a:spcBef>
              <a:spcAft>
                <a:spcPts val="0"/>
              </a:spcAft>
              <a:buSzPts val="12000"/>
              <a:buFont typeface="Source Sans Pro"/>
              <a:buNone/>
              <a:defRPr sz="12000">
                <a:latin typeface="Source Sans Pro"/>
                <a:ea typeface="Source Sans Pro"/>
                <a:cs typeface="Source Sans Pro"/>
                <a:sym typeface="Source Sans Pro"/>
              </a:defRPr>
            </a:lvl8pPr>
            <a:lvl9pPr lvl="8" algn="ctr">
              <a:spcBef>
                <a:spcPts val="0"/>
              </a:spcBef>
              <a:spcAft>
                <a:spcPts val="0"/>
              </a:spcAft>
              <a:buSzPts val="12000"/>
              <a:buFont typeface="Source Sans Pro"/>
              <a:buNone/>
              <a:defRPr sz="12000">
                <a:latin typeface="Source Sans Pro"/>
                <a:ea typeface="Source Sans Pro"/>
                <a:cs typeface="Source Sans Pro"/>
                <a:sym typeface="Source Sans Pro"/>
              </a:defRPr>
            </a:lvl9pPr>
          </a:lstStyle>
          <a:p>
            <a:r>
              <a:t>xx%</a:t>
            </a:r>
          </a:p>
        </p:txBody>
      </p:sp>
      <p:sp>
        <p:nvSpPr>
          <p:cNvPr id="50" name="Google Shape;50;p11"/>
          <p:cNvSpPr txBox="1"/>
          <p:nvPr>
            <p:ph idx="1" type="body"/>
          </p:nvPr>
        </p:nvSpPr>
        <p:spPr>
          <a:xfrm>
            <a:off x="311700" y="2845182"/>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Clr>
                <a:schemeClr val="lt1"/>
              </a:buClr>
              <a:buSzPts val="1800"/>
              <a:buChar char="●"/>
              <a:defRPr>
                <a:solidFill>
                  <a:schemeClr val="lt1"/>
                </a:solidFill>
              </a:defRPr>
            </a:lvl1pPr>
            <a:lvl2pPr indent="-317500" lvl="1" marL="914400" algn="ctr">
              <a:spcBef>
                <a:spcPts val="0"/>
              </a:spcBef>
              <a:spcAft>
                <a:spcPts val="0"/>
              </a:spcAft>
              <a:buClr>
                <a:schemeClr val="lt1"/>
              </a:buClr>
              <a:buSzPts val="1400"/>
              <a:buChar char="○"/>
              <a:defRPr>
                <a:solidFill>
                  <a:schemeClr val="lt1"/>
                </a:solidFill>
              </a:defRPr>
            </a:lvl2pPr>
            <a:lvl3pPr indent="-317500" lvl="2" marL="1371600" algn="ctr">
              <a:spcBef>
                <a:spcPts val="0"/>
              </a:spcBef>
              <a:spcAft>
                <a:spcPts val="0"/>
              </a:spcAft>
              <a:buClr>
                <a:schemeClr val="lt1"/>
              </a:buClr>
              <a:buSzPts val="1400"/>
              <a:buChar char="■"/>
              <a:defRPr>
                <a:solidFill>
                  <a:schemeClr val="lt1"/>
                </a:solidFill>
              </a:defRPr>
            </a:lvl3pPr>
            <a:lvl4pPr indent="-317500" lvl="3" marL="1828800" algn="ctr">
              <a:spcBef>
                <a:spcPts val="0"/>
              </a:spcBef>
              <a:spcAft>
                <a:spcPts val="0"/>
              </a:spcAft>
              <a:buClr>
                <a:schemeClr val="lt1"/>
              </a:buClr>
              <a:buSzPts val="1400"/>
              <a:buChar char="●"/>
              <a:defRPr>
                <a:solidFill>
                  <a:schemeClr val="lt1"/>
                </a:solidFill>
              </a:defRPr>
            </a:lvl4pPr>
            <a:lvl5pPr indent="-317500" lvl="4" marL="2286000" algn="ctr">
              <a:spcBef>
                <a:spcPts val="0"/>
              </a:spcBef>
              <a:spcAft>
                <a:spcPts val="0"/>
              </a:spcAft>
              <a:buClr>
                <a:schemeClr val="lt1"/>
              </a:buClr>
              <a:buSzPts val="1400"/>
              <a:buChar char="○"/>
              <a:defRPr>
                <a:solidFill>
                  <a:schemeClr val="lt1"/>
                </a:solidFill>
              </a:defRPr>
            </a:lvl5pPr>
            <a:lvl6pPr indent="-317500" lvl="5" marL="2743200" algn="ctr">
              <a:spcBef>
                <a:spcPts val="0"/>
              </a:spcBef>
              <a:spcAft>
                <a:spcPts val="0"/>
              </a:spcAft>
              <a:buClr>
                <a:schemeClr val="lt1"/>
              </a:buClr>
              <a:buSzPts val="1400"/>
              <a:buChar char="■"/>
              <a:defRPr>
                <a:solidFill>
                  <a:schemeClr val="lt1"/>
                </a:solidFill>
              </a:defRPr>
            </a:lvl6pPr>
            <a:lvl7pPr indent="-317500" lvl="6" marL="3200400" algn="ctr">
              <a:spcBef>
                <a:spcPts val="0"/>
              </a:spcBef>
              <a:spcAft>
                <a:spcPts val="0"/>
              </a:spcAft>
              <a:buClr>
                <a:schemeClr val="lt1"/>
              </a:buClr>
              <a:buSzPts val="1400"/>
              <a:buChar char="●"/>
              <a:defRPr>
                <a:solidFill>
                  <a:schemeClr val="lt1"/>
                </a:solidFill>
              </a:defRPr>
            </a:lvl7pPr>
            <a:lvl8pPr indent="-317500" lvl="7" marL="3657600" algn="ctr">
              <a:spcBef>
                <a:spcPts val="0"/>
              </a:spcBef>
              <a:spcAft>
                <a:spcPts val="0"/>
              </a:spcAft>
              <a:buClr>
                <a:schemeClr val="lt1"/>
              </a:buClr>
              <a:buSzPts val="1400"/>
              <a:buChar char="○"/>
              <a:defRPr>
                <a:solidFill>
                  <a:schemeClr val="lt1"/>
                </a:solidFill>
              </a:defRPr>
            </a:lvl8pPr>
            <a:lvl9pPr indent="-317500" lvl="8" marL="4114800" algn="ctr">
              <a:spcBef>
                <a:spcPts val="0"/>
              </a:spcBef>
              <a:spcAft>
                <a:spcPts val="0"/>
              </a:spcAft>
              <a:buClr>
                <a:schemeClr val="lt1"/>
              </a:buClr>
              <a:buSzPts val="1400"/>
              <a:buChar char="■"/>
              <a:defRPr>
                <a:solidFill>
                  <a:schemeClr val="lt1"/>
                </a:solidFill>
              </a:defRPr>
            </a:lvl9pPr>
          </a:lstStyle>
          <a:p/>
        </p:txBody>
      </p:sp>
      <p:sp>
        <p:nvSpPr>
          <p:cNvPr id="51" name="Google Shape;51;p11"/>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sk"/>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2" name="Shape 52"/>
        <p:cNvGrpSpPr/>
        <p:nvPr/>
      </p:nvGrpSpPr>
      <p:grpSpPr>
        <a:xfrm>
          <a:off x="0" y="0"/>
          <a:ext cx="0" cy="0"/>
          <a:chOff x="0" y="0"/>
          <a:chExt cx="0" cy="0"/>
        </a:xfrm>
      </p:grpSpPr>
      <p:sp>
        <p:nvSpPr>
          <p:cNvPr id="53" name="Google Shape;53;p12"/>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sk"/>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4" name="Shape 14"/>
        <p:cNvGrpSpPr/>
        <p:nvPr/>
      </p:nvGrpSpPr>
      <p:grpSpPr>
        <a:xfrm>
          <a:off x="0" y="0"/>
          <a:ext cx="0" cy="0"/>
          <a:chOff x="0" y="0"/>
          <a:chExt cx="0" cy="0"/>
        </a:xfrm>
      </p:grpSpPr>
      <p:sp>
        <p:nvSpPr>
          <p:cNvPr id="15" name="Google Shape;15;p3"/>
          <p:cNvSpPr/>
          <p:nvPr/>
        </p:nvSpPr>
        <p:spPr>
          <a:xfrm>
            <a:off x="80700" y="2651100"/>
            <a:ext cx="8982600" cy="24117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3"/>
          <p:cNvSpPr txBox="1"/>
          <p:nvPr>
            <p:ph type="title"/>
          </p:nvPr>
        </p:nvSpPr>
        <p:spPr>
          <a:xfrm>
            <a:off x="485875" y="1714500"/>
            <a:ext cx="8183700" cy="785700"/>
          </a:xfrm>
          <a:prstGeom prst="rect">
            <a:avLst/>
          </a:prstGeom>
        </p:spPr>
        <p:txBody>
          <a:bodyPr anchorCtr="0" anchor="b" bIns="91425" lIns="91425" spcFirstLastPara="1" rIns="91425" wrap="square" tIns="91425">
            <a:normAutofit/>
          </a:bodyPr>
          <a:lstStyle>
            <a:lvl1pPr lvl="0">
              <a:spcBef>
                <a:spcPts val="0"/>
              </a:spcBef>
              <a:spcAft>
                <a:spcPts val="0"/>
              </a:spcAft>
              <a:buSzPts val="3600"/>
              <a:buNone/>
              <a:defRPr sz="3600"/>
            </a:lvl1pPr>
            <a:lvl2pPr lvl="1">
              <a:spcBef>
                <a:spcPts val="0"/>
              </a:spcBef>
              <a:spcAft>
                <a:spcPts val="0"/>
              </a:spcAft>
              <a:buSzPts val="3600"/>
              <a:buNone/>
              <a:defRPr sz="3600"/>
            </a:lvl2pPr>
            <a:lvl3pPr lvl="2">
              <a:spcBef>
                <a:spcPts val="0"/>
              </a:spcBef>
              <a:spcAft>
                <a:spcPts val="0"/>
              </a:spcAft>
              <a:buSzPts val="3600"/>
              <a:buNone/>
              <a:defRPr sz="3600"/>
            </a:lvl3pPr>
            <a:lvl4pPr lvl="3">
              <a:spcBef>
                <a:spcPts val="0"/>
              </a:spcBef>
              <a:spcAft>
                <a:spcPts val="0"/>
              </a:spcAft>
              <a:buSzPts val="3600"/>
              <a:buNone/>
              <a:defRPr sz="3600"/>
            </a:lvl4pPr>
            <a:lvl5pPr lvl="4">
              <a:spcBef>
                <a:spcPts val="0"/>
              </a:spcBef>
              <a:spcAft>
                <a:spcPts val="0"/>
              </a:spcAft>
              <a:buSzPts val="3600"/>
              <a:buNone/>
              <a:defRPr sz="3600"/>
            </a:lvl5pPr>
            <a:lvl6pPr lvl="5">
              <a:spcBef>
                <a:spcPts val="0"/>
              </a:spcBef>
              <a:spcAft>
                <a:spcPts val="0"/>
              </a:spcAft>
              <a:buSzPts val="3600"/>
              <a:buNone/>
              <a:defRPr sz="3600"/>
            </a:lvl6pPr>
            <a:lvl7pPr lvl="6">
              <a:spcBef>
                <a:spcPts val="0"/>
              </a:spcBef>
              <a:spcAft>
                <a:spcPts val="0"/>
              </a:spcAft>
              <a:buSzPts val="3600"/>
              <a:buNone/>
              <a:defRPr sz="3600"/>
            </a:lvl7pPr>
            <a:lvl8pPr lvl="7">
              <a:spcBef>
                <a:spcPts val="0"/>
              </a:spcBef>
              <a:spcAft>
                <a:spcPts val="0"/>
              </a:spcAft>
              <a:buSzPts val="3600"/>
              <a:buNone/>
              <a:defRPr sz="3600"/>
            </a:lvl8pPr>
            <a:lvl9pPr lvl="8">
              <a:spcBef>
                <a:spcPts val="0"/>
              </a:spcBef>
              <a:spcAft>
                <a:spcPts val="0"/>
              </a:spcAft>
              <a:buSzPts val="3600"/>
              <a:buNone/>
              <a:defRPr sz="3600"/>
            </a:lvl9pPr>
          </a:lstStyle>
          <a:p/>
        </p:txBody>
      </p:sp>
      <p:sp>
        <p:nvSpPr>
          <p:cNvPr id="17" name="Google Shape;17;p3"/>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sk"/>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8" name="Shape 18"/>
        <p:cNvGrpSpPr/>
        <p:nvPr/>
      </p:nvGrpSpPr>
      <p:grpSpPr>
        <a:xfrm>
          <a:off x="0" y="0"/>
          <a:ext cx="0" cy="0"/>
          <a:chOff x="0" y="0"/>
          <a:chExt cx="0" cy="0"/>
        </a:xfrm>
      </p:grpSpPr>
      <p:sp>
        <p:nvSpPr>
          <p:cNvPr id="19" name="Google Shape;19;p4"/>
          <p:cNvSpPr txBox="1"/>
          <p:nvPr>
            <p:ph type="title"/>
          </p:nvPr>
        </p:nvSpPr>
        <p:spPr>
          <a:xfrm>
            <a:off x="311700" y="445025"/>
            <a:ext cx="8520600" cy="6234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0" name="Google Shape;20;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1" name="Google Shape;21;p4"/>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sk"/>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2" name="Shape 22"/>
        <p:cNvGrpSpPr/>
        <p:nvPr/>
      </p:nvGrpSpPr>
      <p:grpSpPr>
        <a:xfrm>
          <a:off x="0" y="0"/>
          <a:ext cx="0" cy="0"/>
          <a:chOff x="0" y="0"/>
          <a:chExt cx="0" cy="0"/>
        </a:xfrm>
      </p:grpSpPr>
      <p:sp>
        <p:nvSpPr>
          <p:cNvPr id="23" name="Google Shape;23;p5"/>
          <p:cNvSpPr txBox="1"/>
          <p:nvPr>
            <p:ph type="title"/>
          </p:nvPr>
        </p:nvSpPr>
        <p:spPr>
          <a:xfrm>
            <a:off x="311700" y="445025"/>
            <a:ext cx="8520600" cy="6234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4" name="Google Shape;24;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5" name="Google Shape;25;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6" name="Google Shape;26;p5"/>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sk"/>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7" name="Shape 27"/>
        <p:cNvGrpSpPr/>
        <p:nvPr/>
      </p:nvGrpSpPr>
      <p:grpSpPr>
        <a:xfrm>
          <a:off x="0" y="0"/>
          <a:ext cx="0" cy="0"/>
          <a:chOff x="0" y="0"/>
          <a:chExt cx="0" cy="0"/>
        </a:xfrm>
      </p:grpSpPr>
      <p:sp>
        <p:nvSpPr>
          <p:cNvPr id="28" name="Google Shape;28;p6"/>
          <p:cNvSpPr txBox="1"/>
          <p:nvPr>
            <p:ph type="title"/>
          </p:nvPr>
        </p:nvSpPr>
        <p:spPr>
          <a:xfrm>
            <a:off x="311700" y="445025"/>
            <a:ext cx="8520600" cy="6234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9" name="Google Shape;29;p6"/>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sk"/>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0" name="Shape 30"/>
        <p:cNvGrpSpPr/>
        <p:nvPr/>
      </p:nvGrpSpPr>
      <p:grpSpPr>
        <a:xfrm>
          <a:off x="0" y="0"/>
          <a:ext cx="0" cy="0"/>
          <a:chOff x="0" y="0"/>
          <a:chExt cx="0" cy="0"/>
        </a:xfrm>
      </p:grpSpPr>
      <p:sp>
        <p:nvSpPr>
          <p:cNvPr id="31" name="Google Shape;31;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2" name="Google Shape;32;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3" name="Google Shape;33;p7"/>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sk"/>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2"/>
        </a:solidFill>
      </p:bgPr>
    </p:bg>
    <p:spTree>
      <p:nvGrpSpPr>
        <p:cNvPr id="34" name="Shape 34"/>
        <p:cNvGrpSpPr/>
        <p:nvPr/>
      </p:nvGrpSpPr>
      <p:grpSpPr>
        <a:xfrm>
          <a:off x="0" y="0"/>
          <a:ext cx="0" cy="0"/>
          <a:chOff x="0" y="0"/>
          <a:chExt cx="0" cy="0"/>
        </a:xfrm>
      </p:grpSpPr>
      <p:sp>
        <p:nvSpPr>
          <p:cNvPr id="35" name="Google Shape;35;p8"/>
          <p:cNvSpPr txBox="1"/>
          <p:nvPr>
            <p:ph type="title"/>
          </p:nvPr>
        </p:nvSpPr>
        <p:spPr>
          <a:xfrm>
            <a:off x="490250" y="526350"/>
            <a:ext cx="5604000" cy="40908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36" name="Google Shape;36;p8"/>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sk"/>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7" name="Shape 37"/>
        <p:cNvGrpSpPr/>
        <p:nvPr/>
      </p:nvGrpSpPr>
      <p:grpSpPr>
        <a:xfrm>
          <a:off x="0" y="0"/>
          <a:ext cx="0" cy="0"/>
          <a:chOff x="0" y="0"/>
          <a:chExt cx="0" cy="0"/>
        </a:xfrm>
      </p:grpSpPr>
      <p:sp>
        <p:nvSpPr>
          <p:cNvPr id="38" name="Google Shape;38;p9"/>
          <p:cNvSpPr/>
          <p:nvPr/>
        </p:nvSpPr>
        <p:spPr>
          <a:xfrm>
            <a:off x="4636800" y="80700"/>
            <a:ext cx="4426500" cy="49821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39" name="Google Shape;39;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0" name="Google Shape;40;p9"/>
          <p:cNvSpPr txBox="1"/>
          <p:nvPr>
            <p:ph type="title"/>
          </p:nvPr>
        </p:nvSpPr>
        <p:spPr>
          <a:xfrm>
            <a:off x="265500" y="1181700"/>
            <a:ext cx="4045200" cy="1533600"/>
          </a:xfrm>
          <a:prstGeom prst="rect">
            <a:avLst/>
          </a:prstGeom>
        </p:spPr>
        <p:txBody>
          <a:bodyPr anchorCtr="0" anchor="b" bIns="91425" lIns="91425" spcFirstLastPara="1" rIns="91425" wrap="square" tIns="91425">
            <a:normAutofit/>
          </a:bodyPr>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41" name="Google Shape;41;p9"/>
          <p:cNvSpPr txBox="1"/>
          <p:nvPr>
            <p:ph idx="1" type="subTitle"/>
          </p:nvPr>
        </p:nvSpPr>
        <p:spPr>
          <a:xfrm>
            <a:off x="265500" y="2769001"/>
            <a:ext cx="4045200" cy="13455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2" name="Google Shape;42;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0"/>
              </a:spcBef>
              <a:spcAft>
                <a:spcPts val="0"/>
              </a:spcAft>
              <a:buClr>
                <a:schemeClr val="lt1"/>
              </a:buClr>
              <a:buSzPts val="1400"/>
              <a:buChar char="○"/>
              <a:defRPr>
                <a:solidFill>
                  <a:schemeClr val="lt1"/>
                </a:solidFill>
              </a:defRPr>
            </a:lvl2pPr>
            <a:lvl3pPr indent="-317500" lvl="2" marL="1371600">
              <a:spcBef>
                <a:spcPts val="0"/>
              </a:spcBef>
              <a:spcAft>
                <a:spcPts val="0"/>
              </a:spcAft>
              <a:buClr>
                <a:schemeClr val="lt1"/>
              </a:buClr>
              <a:buSzPts val="1400"/>
              <a:buChar char="■"/>
              <a:defRPr>
                <a:solidFill>
                  <a:schemeClr val="lt1"/>
                </a:solidFill>
              </a:defRPr>
            </a:lvl3pPr>
            <a:lvl4pPr indent="-317500" lvl="3" marL="1828800">
              <a:spcBef>
                <a:spcPts val="0"/>
              </a:spcBef>
              <a:spcAft>
                <a:spcPts val="0"/>
              </a:spcAft>
              <a:buClr>
                <a:schemeClr val="lt1"/>
              </a:buClr>
              <a:buSzPts val="1400"/>
              <a:buChar char="●"/>
              <a:defRPr>
                <a:solidFill>
                  <a:schemeClr val="lt1"/>
                </a:solidFill>
              </a:defRPr>
            </a:lvl4pPr>
            <a:lvl5pPr indent="-317500" lvl="4" marL="2286000">
              <a:spcBef>
                <a:spcPts val="0"/>
              </a:spcBef>
              <a:spcAft>
                <a:spcPts val="0"/>
              </a:spcAft>
              <a:buClr>
                <a:schemeClr val="lt1"/>
              </a:buClr>
              <a:buSzPts val="1400"/>
              <a:buChar char="○"/>
              <a:defRPr>
                <a:solidFill>
                  <a:schemeClr val="lt1"/>
                </a:solidFill>
              </a:defRPr>
            </a:lvl5pPr>
            <a:lvl6pPr indent="-317500" lvl="5" marL="2743200">
              <a:spcBef>
                <a:spcPts val="0"/>
              </a:spcBef>
              <a:spcAft>
                <a:spcPts val="0"/>
              </a:spcAft>
              <a:buClr>
                <a:schemeClr val="lt1"/>
              </a:buClr>
              <a:buSzPts val="1400"/>
              <a:buChar char="■"/>
              <a:defRPr>
                <a:solidFill>
                  <a:schemeClr val="lt1"/>
                </a:solidFill>
              </a:defRPr>
            </a:lvl6pPr>
            <a:lvl7pPr indent="-317500" lvl="6" marL="3200400">
              <a:spcBef>
                <a:spcPts val="0"/>
              </a:spcBef>
              <a:spcAft>
                <a:spcPts val="0"/>
              </a:spcAft>
              <a:buClr>
                <a:schemeClr val="lt1"/>
              </a:buClr>
              <a:buSzPts val="1400"/>
              <a:buChar char="●"/>
              <a:defRPr>
                <a:solidFill>
                  <a:schemeClr val="lt1"/>
                </a:solidFill>
              </a:defRPr>
            </a:lvl7pPr>
            <a:lvl8pPr indent="-317500" lvl="7" marL="3657600">
              <a:spcBef>
                <a:spcPts val="0"/>
              </a:spcBef>
              <a:spcAft>
                <a:spcPts val="0"/>
              </a:spcAft>
              <a:buClr>
                <a:schemeClr val="lt1"/>
              </a:buClr>
              <a:buSzPts val="1400"/>
              <a:buChar char="○"/>
              <a:defRPr>
                <a:solidFill>
                  <a:schemeClr val="lt1"/>
                </a:solidFill>
              </a:defRPr>
            </a:lvl8pPr>
            <a:lvl9pPr indent="-317500" lvl="8" marL="4114800">
              <a:spcBef>
                <a:spcPts val="0"/>
              </a:spcBef>
              <a:spcAft>
                <a:spcPts val="0"/>
              </a:spcAft>
              <a:buClr>
                <a:schemeClr val="lt1"/>
              </a:buClr>
              <a:buSzPts val="1400"/>
              <a:buChar char="■"/>
              <a:defRPr>
                <a:solidFill>
                  <a:schemeClr val="lt1"/>
                </a:solidFill>
              </a:defRPr>
            </a:lvl9pPr>
          </a:lstStyle>
          <a:p/>
        </p:txBody>
      </p:sp>
      <p:sp>
        <p:nvSpPr>
          <p:cNvPr id="43" name="Google Shape;43;p9"/>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sk"/>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4" name="Shape 44"/>
        <p:cNvGrpSpPr/>
        <p:nvPr/>
      </p:nvGrpSpPr>
      <p:grpSpPr>
        <a:xfrm>
          <a:off x="0" y="0"/>
          <a:ext cx="0" cy="0"/>
          <a:chOff x="0" y="0"/>
          <a:chExt cx="0" cy="0"/>
        </a:xfrm>
      </p:grpSpPr>
      <p:sp>
        <p:nvSpPr>
          <p:cNvPr id="45" name="Google Shape;45;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2100"/>
              <a:buNone/>
              <a:defRPr sz="2100"/>
            </a:lvl1pPr>
          </a:lstStyle>
          <a:p/>
        </p:txBody>
      </p:sp>
      <p:sp>
        <p:nvSpPr>
          <p:cNvPr id="46" name="Google Shape;46;p10"/>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sk"/>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plum">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6234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1pPr>
            <a:lvl2pPr lvl="1">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2pPr>
            <a:lvl3pPr lvl="2">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3pPr>
            <a:lvl4pPr lvl="3">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4pPr>
            <a:lvl5pPr lvl="4">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5pPr>
            <a:lvl6pPr lvl="5">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6pPr>
            <a:lvl7pPr lvl="6">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7pPr>
            <a:lvl8pPr lvl="7">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8pPr>
            <a:lvl9pPr lvl="8">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lt2"/>
              </a:buClr>
              <a:buSzPts val="1800"/>
              <a:buFont typeface="Source Sans Pro"/>
              <a:buChar char="●"/>
              <a:defRPr sz="1800">
                <a:solidFill>
                  <a:schemeClr val="lt2"/>
                </a:solidFill>
                <a:latin typeface="Source Sans Pro"/>
                <a:ea typeface="Source Sans Pro"/>
                <a:cs typeface="Source Sans Pro"/>
                <a:sym typeface="Source Sans Pro"/>
              </a:defRPr>
            </a:lvl1pPr>
            <a:lvl2pPr indent="-317500" lvl="1" marL="914400">
              <a:lnSpc>
                <a:spcPct val="115000"/>
              </a:lnSpc>
              <a:spcBef>
                <a:spcPts val="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2pPr>
            <a:lvl3pPr indent="-317500" lvl="2" marL="1371600">
              <a:lnSpc>
                <a:spcPct val="115000"/>
              </a:lnSpc>
              <a:spcBef>
                <a:spcPts val="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3pPr>
            <a:lvl4pPr indent="-317500" lvl="3" marL="1828800">
              <a:lnSpc>
                <a:spcPct val="115000"/>
              </a:lnSpc>
              <a:spcBef>
                <a:spcPts val="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4pPr>
            <a:lvl5pPr indent="-317500" lvl="4" marL="2286000">
              <a:lnSpc>
                <a:spcPct val="115000"/>
              </a:lnSpc>
              <a:spcBef>
                <a:spcPts val="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5pPr>
            <a:lvl6pPr indent="-317500" lvl="5" marL="2743200">
              <a:lnSpc>
                <a:spcPct val="115000"/>
              </a:lnSpc>
              <a:spcBef>
                <a:spcPts val="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6pPr>
            <a:lvl7pPr indent="-317500" lvl="6" marL="3200400">
              <a:lnSpc>
                <a:spcPct val="115000"/>
              </a:lnSpc>
              <a:spcBef>
                <a:spcPts val="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7pPr>
            <a:lvl8pPr indent="-317500" lvl="7" marL="3657600">
              <a:lnSpc>
                <a:spcPct val="115000"/>
              </a:lnSpc>
              <a:spcBef>
                <a:spcPts val="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8pPr>
            <a:lvl9pPr indent="-317500" lvl="8" marL="4114800">
              <a:lnSpc>
                <a:spcPct val="115000"/>
              </a:lnSpc>
              <a:spcBef>
                <a:spcPts val="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9pPr>
          </a:lstStyle>
          <a:p/>
        </p:txBody>
      </p:sp>
      <p:sp>
        <p:nvSpPr>
          <p:cNvPr id="8" name="Google Shape;8;p1"/>
          <p:cNvSpPr txBox="1"/>
          <p:nvPr>
            <p:ph idx="12" type="sldNum"/>
          </p:nvPr>
        </p:nvSpPr>
        <p:spPr>
          <a:xfrm>
            <a:off x="8497999" y="4688759"/>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lt2"/>
                </a:solidFill>
                <a:latin typeface="Source Sans Pro"/>
                <a:ea typeface="Source Sans Pro"/>
                <a:cs typeface="Source Sans Pro"/>
                <a:sym typeface="Source Sans Pro"/>
              </a:defRPr>
            </a:lvl1pPr>
            <a:lvl2pPr lvl="1" algn="r">
              <a:buNone/>
              <a:defRPr sz="1000">
                <a:solidFill>
                  <a:schemeClr val="lt2"/>
                </a:solidFill>
                <a:latin typeface="Source Sans Pro"/>
                <a:ea typeface="Source Sans Pro"/>
                <a:cs typeface="Source Sans Pro"/>
                <a:sym typeface="Source Sans Pro"/>
              </a:defRPr>
            </a:lvl2pPr>
            <a:lvl3pPr lvl="2" algn="r">
              <a:buNone/>
              <a:defRPr sz="1000">
                <a:solidFill>
                  <a:schemeClr val="lt2"/>
                </a:solidFill>
                <a:latin typeface="Source Sans Pro"/>
                <a:ea typeface="Source Sans Pro"/>
                <a:cs typeface="Source Sans Pro"/>
                <a:sym typeface="Source Sans Pro"/>
              </a:defRPr>
            </a:lvl3pPr>
            <a:lvl4pPr lvl="3" algn="r">
              <a:buNone/>
              <a:defRPr sz="1000">
                <a:solidFill>
                  <a:schemeClr val="lt2"/>
                </a:solidFill>
                <a:latin typeface="Source Sans Pro"/>
                <a:ea typeface="Source Sans Pro"/>
                <a:cs typeface="Source Sans Pro"/>
                <a:sym typeface="Source Sans Pro"/>
              </a:defRPr>
            </a:lvl4pPr>
            <a:lvl5pPr lvl="4" algn="r">
              <a:buNone/>
              <a:defRPr sz="1000">
                <a:solidFill>
                  <a:schemeClr val="lt2"/>
                </a:solidFill>
                <a:latin typeface="Source Sans Pro"/>
                <a:ea typeface="Source Sans Pro"/>
                <a:cs typeface="Source Sans Pro"/>
                <a:sym typeface="Source Sans Pro"/>
              </a:defRPr>
            </a:lvl5pPr>
            <a:lvl6pPr lvl="5" algn="r">
              <a:buNone/>
              <a:defRPr sz="1000">
                <a:solidFill>
                  <a:schemeClr val="lt2"/>
                </a:solidFill>
                <a:latin typeface="Source Sans Pro"/>
                <a:ea typeface="Source Sans Pro"/>
                <a:cs typeface="Source Sans Pro"/>
                <a:sym typeface="Source Sans Pro"/>
              </a:defRPr>
            </a:lvl6pPr>
            <a:lvl7pPr lvl="6" algn="r">
              <a:buNone/>
              <a:defRPr sz="1000">
                <a:solidFill>
                  <a:schemeClr val="lt2"/>
                </a:solidFill>
                <a:latin typeface="Source Sans Pro"/>
                <a:ea typeface="Source Sans Pro"/>
                <a:cs typeface="Source Sans Pro"/>
                <a:sym typeface="Source Sans Pro"/>
              </a:defRPr>
            </a:lvl7pPr>
            <a:lvl8pPr lvl="7" algn="r">
              <a:buNone/>
              <a:defRPr sz="1000">
                <a:solidFill>
                  <a:schemeClr val="lt2"/>
                </a:solidFill>
                <a:latin typeface="Source Sans Pro"/>
                <a:ea typeface="Source Sans Pro"/>
                <a:cs typeface="Source Sans Pro"/>
                <a:sym typeface="Source Sans Pro"/>
              </a:defRPr>
            </a:lvl8pPr>
            <a:lvl9pPr lvl="8" algn="r">
              <a:buNone/>
              <a:defRPr sz="1000">
                <a:solidFill>
                  <a:schemeClr val="lt2"/>
                </a:solidFill>
                <a:latin typeface="Source Sans Pro"/>
                <a:ea typeface="Source Sans Pro"/>
                <a:cs typeface="Source Sans Pro"/>
                <a:sym typeface="Source Sans Pro"/>
              </a:defRPr>
            </a:lvl9pPr>
          </a:lstStyle>
          <a:p>
            <a:pPr indent="0" lvl="0" marL="0" rtl="0" algn="r">
              <a:spcBef>
                <a:spcPts val="0"/>
              </a:spcBef>
              <a:spcAft>
                <a:spcPts val="0"/>
              </a:spcAft>
              <a:buNone/>
            </a:pPr>
            <a:fld id="{00000000-1234-1234-1234-123412341234}" type="slidenum">
              <a:rPr lang="sk"/>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7" name="Shape 57"/>
        <p:cNvGrpSpPr/>
        <p:nvPr/>
      </p:nvGrpSpPr>
      <p:grpSpPr>
        <a:xfrm>
          <a:off x="0" y="0"/>
          <a:ext cx="0" cy="0"/>
          <a:chOff x="0" y="0"/>
          <a:chExt cx="0" cy="0"/>
        </a:xfrm>
      </p:grpSpPr>
      <p:sp>
        <p:nvSpPr>
          <p:cNvPr id="58" name="Google Shape;58;p13"/>
          <p:cNvSpPr txBox="1"/>
          <p:nvPr>
            <p:ph type="ctrTitle"/>
          </p:nvPr>
        </p:nvSpPr>
        <p:spPr>
          <a:xfrm>
            <a:off x="485875" y="264475"/>
            <a:ext cx="8183700" cy="14736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sk"/>
              <a:t>Poruchy příjmu potravy</a:t>
            </a:r>
            <a:endParaRPr/>
          </a:p>
          <a:p>
            <a:pPr indent="0" lvl="0" marL="0" rtl="0" algn="l">
              <a:spcBef>
                <a:spcPts val="0"/>
              </a:spcBef>
              <a:spcAft>
                <a:spcPts val="0"/>
              </a:spcAft>
              <a:buNone/>
            </a:pPr>
            <a:r>
              <a:rPr lang="sk" sz="3200"/>
              <a:t>TBL kazuistika</a:t>
            </a:r>
            <a:endParaRPr sz="3200"/>
          </a:p>
        </p:txBody>
      </p:sp>
      <p:sp>
        <p:nvSpPr>
          <p:cNvPr id="59" name="Google Shape;59;p13"/>
          <p:cNvSpPr txBox="1"/>
          <p:nvPr>
            <p:ph idx="1" type="subTitle"/>
          </p:nvPr>
        </p:nvSpPr>
        <p:spPr>
          <a:xfrm>
            <a:off x="485875" y="1738075"/>
            <a:ext cx="8183700" cy="861000"/>
          </a:xfrm>
          <a:prstGeom prst="rect">
            <a:avLst/>
          </a:prstGeom>
        </p:spPr>
        <p:txBody>
          <a:bodyPr anchorCtr="0" anchor="t" bIns="91425" lIns="91425" spcFirstLastPara="1" rIns="91425" wrap="square" tIns="91425">
            <a:normAutofit fontScale="70000" lnSpcReduction="20000"/>
          </a:bodyPr>
          <a:lstStyle/>
          <a:p>
            <a:pPr indent="0" lvl="0" marL="0" rtl="0" algn="l">
              <a:spcBef>
                <a:spcPts val="0"/>
              </a:spcBef>
              <a:spcAft>
                <a:spcPts val="0"/>
              </a:spcAft>
              <a:buNone/>
            </a:pPr>
            <a:r>
              <a:rPr lang="sk"/>
              <a:t>MUDr. Barbora Móriová</a:t>
            </a:r>
            <a:endParaRPr/>
          </a:p>
          <a:p>
            <a:pPr indent="0" lvl="0" marL="0" rtl="0" algn="l">
              <a:spcBef>
                <a:spcPts val="0"/>
              </a:spcBef>
              <a:spcAft>
                <a:spcPts val="0"/>
              </a:spcAft>
              <a:buNone/>
            </a:pPr>
            <a:r>
              <a:rPr lang="sk"/>
              <a:t>MUDr. Tomáš Mihok</a:t>
            </a:r>
            <a:endParaRPr/>
          </a:p>
          <a:p>
            <a:pPr indent="0" lvl="0" marL="0" rtl="0" algn="l">
              <a:spcBef>
                <a:spcPts val="0"/>
              </a:spcBef>
              <a:spcAft>
                <a:spcPts val="0"/>
              </a:spcAft>
              <a:buNone/>
            </a:pPr>
            <a:r>
              <a:rPr lang="sk"/>
              <a:t>Psychiatrická klinika LF MU a FN Brno</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sp>
        <p:nvSpPr>
          <p:cNvPr id="112" name="Google Shape;112;p22"/>
          <p:cNvSpPr txBox="1"/>
          <p:nvPr>
            <p:ph idx="1" type="body"/>
          </p:nvPr>
        </p:nvSpPr>
        <p:spPr>
          <a:xfrm>
            <a:off x="311700" y="986000"/>
            <a:ext cx="8520600" cy="3582900"/>
          </a:xfrm>
          <a:prstGeom prst="rect">
            <a:avLst/>
          </a:prstGeom>
        </p:spPr>
        <p:txBody>
          <a:bodyPr anchorCtr="0" anchor="t" bIns="91425" lIns="91425" spcFirstLastPara="1" rIns="91425" wrap="square" tIns="91425">
            <a:normAutofit fontScale="85000" lnSpcReduction="20000"/>
          </a:bodyPr>
          <a:lstStyle/>
          <a:p>
            <a:pPr indent="0" lvl="0" marL="0" rtl="0" algn="l">
              <a:spcBef>
                <a:spcPts val="0"/>
              </a:spcBef>
              <a:spcAft>
                <a:spcPts val="0"/>
              </a:spcAft>
              <a:buNone/>
            </a:pPr>
            <a:r>
              <a:rPr lang="sk">
                <a:solidFill>
                  <a:schemeClr val="dk2"/>
                </a:solidFill>
              </a:rPr>
              <a:t>Jste ambulantní pedopsychiatr, kterému do ordinace dochází výše probíraná pacientka. Vstupním vyšetřením zjistíte všechny jádrové příznaky poruchy příjmu potravy, pacientka je navíc úzkostná, vyhýbá se sociálním situacím, má depresivní náladu, poruchy spánku. </a:t>
            </a:r>
            <a:endParaRPr>
              <a:solidFill>
                <a:schemeClr val="dk2"/>
              </a:solidFill>
            </a:endParaRPr>
          </a:p>
          <a:p>
            <a:pPr indent="0" lvl="0" marL="0" rtl="0" algn="l">
              <a:spcBef>
                <a:spcPts val="1200"/>
              </a:spcBef>
              <a:spcAft>
                <a:spcPts val="0"/>
              </a:spcAft>
              <a:buNone/>
            </a:pPr>
            <a:r>
              <a:rPr lang="sk">
                <a:solidFill>
                  <a:schemeClr val="dk2"/>
                </a:solidFill>
              </a:rPr>
              <a:t>V medikaci chcete nasadit sertralin, léky ale odmítá pacientka i rodiče. </a:t>
            </a:r>
            <a:endParaRPr>
              <a:solidFill>
                <a:schemeClr val="dk2"/>
              </a:solidFill>
            </a:endParaRPr>
          </a:p>
          <a:p>
            <a:pPr indent="0" lvl="0" marL="0" rtl="0" algn="l">
              <a:spcBef>
                <a:spcPts val="1200"/>
              </a:spcBef>
              <a:spcAft>
                <a:spcPts val="0"/>
              </a:spcAft>
              <a:buNone/>
            </a:pPr>
            <a:r>
              <a:rPr lang="sk">
                <a:solidFill>
                  <a:schemeClr val="dk2"/>
                </a:solidFill>
              </a:rPr>
              <a:t>Po 3 měsících, kdy pacientka 1x za 2 týdny dochází na kontroly, má zajištěnou pravidelnou individuální psychoterapii, nutriční terapii i skupinová sezení v organizací Anabell, váha pacientky stagnuje, pak dokonce klesá. </a:t>
            </a:r>
            <a:endParaRPr>
              <a:solidFill>
                <a:schemeClr val="dk2"/>
              </a:solidFill>
            </a:endParaRPr>
          </a:p>
          <a:p>
            <a:pPr indent="0" lvl="0" marL="0" rtl="0" algn="l">
              <a:spcBef>
                <a:spcPts val="1200"/>
              </a:spcBef>
              <a:spcAft>
                <a:spcPts val="0"/>
              </a:spcAft>
              <a:buNone/>
            </a:pPr>
            <a:r>
              <a:rPr lang="sk">
                <a:solidFill>
                  <a:schemeClr val="dk2"/>
                </a:solidFill>
              </a:rPr>
              <a:t>Od rodičů máte reference o vyhýbání se povinnostem, zvýšeném stresu ze školy. Doma je plačtivá, vzteklá na rodiče i sama na sebe, zhoršil se ji prospěch ve škole, protože má úzkosti. Dále zjistili, že cvičí až 2-3 hodiny denně, možná i kvůli tomu je unavená, čím dál častěji omdlévá. </a:t>
            </a:r>
            <a:br>
              <a:rPr lang="sk">
                <a:solidFill>
                  <a:schemeClr val="dk2"/>
                </a:solidFill>
              </a:rPr>
            </a:br>
            <a:r>
              <a:rPr lang="sk">
                <a:solidFill>
                  <a:schemeClr val="dk2"/>
                </a:solidFill>
              </a:rPr>
              <a:t>Při vyšetření pacientky si všimnete otoky končetin.  </a:t>
            </a:r>
            <a:endParaRPr>
              <a:solidFill>
                <a:schemeClr val="dk2"/>
              </a:solidFill>
            </a:endParaRPr>
          </a:p>
          <a:p>
            <a:pPr indent="0" lvl="0" marL="0" rtl="0" algn="l">
              <a:spcBef>
                <a:spcPts val="1200"/>
              </a:spcBef>
              <a:spcAft>
                <a:spcPts val="1200"/>
              </a:spcAft>
              <a:buNone/>
            </a:pPr>
            <a:r>
              <a:rPr lang="sk">
                <a:solidFill>
                  <a:schemeClr val="dk2"/>
                </a:solidFill>
              </a:rPr>
              <a:t>Aktuální hmotnost: 39kg.</a:t>
            </a:r>
            <a:endParaRPr>
              <a:solidFill>
                <a:schemeClr val="dk2"/>
              </a:solidFill>
            </a:endParaRPr>
          </a:p>
        </p:txBody>
      </p:sp>
      <p:sp>
        <p:nvSpPr>
          <p:cNvPr id="113" name="Google Shape;113;p22"/>
          <p:cNvSpPr/>
          <p:nvPr/>
        </p:nvSpPr>
        <p:spPr>
          <a:xfrm>
            <a:off x="7172000" y="198425"/>
            <a:ext cx="1738800" cy="685200"/>
          </a:xfrm>
          <a:prstGeom prst="rect">
            <a:avLst/>
          </a:prstGeom>
          <a:solidFill>
            <a:schemeClr val="dk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sk" sz="1700">
                <a:solidFill>
                  <a:schemeClr val="lt1"/>
                </a:solidFill>
                <a:latin typeface="Source Sans Pro"/>
                <a:ea typeface="Source Sans Pro"/>
                <a:cs typeface="Source Sans Pro"/>
                <a:sym typeface="Source Sans Pro"/>
              </a:rPr>
              <a:t>DPA</a:t>
            </a:r>
            <a:endParaRPr b="1" sz="1700">
              <a:solidFill>
                <a:schemeClr val="lt1"/>
              </a:solidFill>
              <a:latin typeface="Source Sans Pro"/>
              <a:ea typeface="Source Sans Pro"/>
              <a:cs typeface="Source Sans Pro"/>
              <a:sym typeface="Source Sans Pro"/>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p23"/>
          <p:cNvSpPr txBox="1"/>
          <p:nvPr>
            <p:ph idx="1" type="body"/>
          </p:nvPr>
        </p:nvSpPr>
        <p:spPr>
          <a:xfrm>
            <a:off x="348375" y="780300"/>
            <a:ext cx="8520600" cy="3582900"/>
          </a:xfrm>
          <a:prstGeom prst="rect">
            <a:avLst/>
          </a:prstGeom>
        </p:spPr>
        <p:txBody>
          <a:bodyPr anchorCtr="0" anchor="t" bIns="91425" lIns="91425" spcFirstLastPara="1" rIns="91425" wrap="square" tIns="91425">
            <a:noAutofit/>
          </a:bodyPr>
          <a:lstStyle/>
          <a:p>
            <a:pPr indent="0" lvl="0" marL="0" rtl="0" algn="l">
              <a:lnSpc>
                <a:spcPct val="95000"/>
              </a:lnSpc>
              <a:spcBef>
                <a:spcPts val="0"/>
              </a:spcBef>
              <a:spcAft>
                <a:spcPts val="0"/>
              </a:spcAft>
              <a:buSzPts val="852"/>
              <a:buNone/>
            </a:pPr>
            <a:r>
              <a:rPr b="1" lang="sk" sz="1495">
                <a:solidFill>
                  <a:schemeClr val="dk2"/>
                </a:solidFill>
              </a:rPr>
              <a:t>Q4: Co by v postupu péče o pacientku mělo následovat?</a:t>
            </a:r>
            <a:endParaRPr b="1" sz="1495">
              <a:solidFill>
                <a:schemeClr val="dk2"/>
              </a:solidFill>
            </a:endParaRPr>
          </a:p>
          <a:p>
            <a:pPr indent="0" lvl="0" marL="0" rtl="0" algn="l">
              <a:lnSpc>
                <a:spcPct val="95000"/>
              </a:lnSpc>
              <a:spcBef>
                <a:spcPts val="1200"/>
              </a:spcBef>
              <a:spcAft>
                <a:spcPts val="0"/>
              </a:spcAft>
              <a:buSzPts val="852"/>
              <a:buNone/>
            </a:pPr>
            <a:r>
              <a:rPr lang="sk" sz="1495">
                <a:solidFill>
                  <a:schemeClr val="dk2"/>
                </a:solidFill>
              </a:rPr>
              <a:t>A: Poučím rodiče o nutnosti zvýšené kontroly nad pacientkou. Musí zamezit excesivnímu cvičení, dále je u tak mladé pacientky nutné, aby přímo dohlíželi na její kalorický příjem - musí dodržovat doporučení z nutriční poradny. Kontrolu naplánuji za týden.</a:t>
            </a:r>
            <a:endParaRPr sz="1495">
              <a:solidFill>
                <a:schemeClr val="dk2"/>
              </a:solidFill>
            </a:endParaRPr>
          </a:p>
          <a:p>
            <a:pPr indent="0" lvl="0" marL="0" rtl="0" algn="l">
              <a:lnSpc>
                <a:spcPct val="95000"/>
              </a:lnSpc>
              <a:spcBef>
                <a:spcPts val="1200"/>
              </a:spcBef>
              <a:spcAft>
                <a:spcPts val="0"/>
              </a:spcAft>
              <a:buSzPts val="852"/>
              <a:buNone/>
            </a:pPr>
            <a:r>
              <a:rPr lang="sk" sz="1495">
                <a:solidFill>
                  <a:schemeClr val="dk2"/>
                </a:solidFill>
              </a:rPr>
              <a:t>B: Odešlu zprávu do pedagogicko-psychologické poradny. Pacientka má nyní zhoršené soustředění kvůli psychické nemoci, je tedy žádoucí, aby ji byl vypracován individuální vzdělávací plán. Nadále si ji zvu k pravidelným kontrolám 2x měsíčně. </a:t>
            </a:r>
            <a:endParaRPr sz="1495">
              <a:solidFill>
                <a:schemeClr val="dk2"/>
              </a:solidFill>
            </a:endParaRPr>
          </a:p>
          <a:p>
            <a:pPr indent="0" lvl="0" marL="0" rtl="0" algn="l">
              <a:lnSpc>
                <a:spcPct val="95000"/>
              </a:lnSpc>
              <a:spcBef>
                <a:spcPts val="1200"/>
              </a:spcBef>
              <a:spcAft>
                <a:spcPts val="0"/>
              </a:spcAft>
              <a:buSzPts val="852"/>
              <a:buNone/>
            </a:pPr>
            <a:r>
              <a:rPr lang="sk" sz="1495">
                <a:solidFill>
                  <a:schemeClr val="dk2"/>
                </a:solidFill>
              </a:rPr>
              <a:t>C: Pacientku odešlu k PLDD - aktuálně mne akutnější přijdou somatické komplikace hubnutí, které se u pacientky projevují.</a:t>
            </a:r>
            <a:endParaRPr sz="1495">
              <a:solidFill>
                <a:schemeClr val="dk2"/>
              </a:solidFill>
            </a:endParaRPr>
          </a:p>
          <a:p>
            <a:pPr indent="0" lvl="0" marL="0" rtl="0" algn="l">
              <a:lnSpc>
                <a:spcPct val="95000"/>
              </a:lnSpc>
              <a:spcBef>
                <a:spcPts val="1200"/>
              </a:spcBef>
              <a:spcAft>
                <a:spcPts val="1200"/>
              </a:spcAft>
              <a:buSzPts val="852"/>
              <a:buNone/>
            </a:pPr>
            <a:r>
              <a:rPr lang="sk" sz="1495">
                <a:solidFill>
                  <a:schemeClr val="dk2"/>
                </a:solidFill>
              </a:rPr>
              <a:t>D: Pacientku objednám k hospitalizaci na psychiatrickém oddělení. Zároveň ji odešlu k vyšetření pediatrem - dle doby vyšetření případně i na pohotovost, aby bylo rozhodnuto, jestli nepotřebuje hospitalizaci na pediatrii. </a:t>
            </a:r>
            <a:endParaRPr sz="875">
              <a:solidFill>
                <a:schemeClr val="dk2"/>
              </a:solidFill>
            </a:endParaRPr>
          </a:p>
        </p:txBody>
      </p:sp>
      <p:sp>
        <p:nvSpPr>
          <p:cNvPr id="119" name="Google Shape;119;p23"/>
          <p:cNvSpPr/>
          <p:nvPr/>
        </p:nvSpPr>
        <p:spPr>
          <a:xfrm>
            <a:off x="7172000" y="198425"/>
            <a:ext cx="1738800" cy="685200"/>
          </a:xfrm>
          <a:prstGeom prst="rect">
            <a:avLst/>
          </a:prstGeom>
          <a:solidFill>
            <a:schemeClr val="dk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sk" sz="1700">
                <a:solidFill>
                  <a:schemeClr val="lt1"/>
                </a:solidFill>
                <a:latin typeface="Source Sans Pro"/>
                <a:ea typeface="Source Sans Pro"/>
                <a:cs typeface="Source Sans Pro"/>
                <a:sym typeface="Source Sans Pro"/>
              </a:rPr>
              <a:t>DPA</a:t>
            </a:r>
            <a:endParaRPr b="1" sz="1700">
              <a:solidFill>
                <a:schemeClr val="lt1"/>
              </a:solidFill>
              <a:latin typeface="Source Sans Pro"/>
              <a:ea typeface="Source Sans Pro"/>
              <a:cs typeface="Source Sans Pro"/>
              <a:sym typeface="Source Sans Pro"/>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p24"/>
          <p:cNvSpPr txBox="1"/>
          <p:nvPr>
            <p:ph idx="1" type="body"/>
          </p:nvPr>
        </p:nvSpPr>
        <p:spPr>
          <a:xfrm>
            <a:off x="348375" y="780300"/>
            <a:ext cx="8520600" cy="3582900"/>
          </a:xfrm>
          <a:prstGeom prst="rect">
            <a:avLst/>
          </a:prstGeom>
        </p:spPr>
        <p:txBody>
          <a:bodyPr anchorCtr="0" anchor="t" bIns="91425" lIns="91425" spcFirstLastPara="1" rIns="91425" wrap="square" tIns="91425">
            <a:noAutofit/>
          </a:bodyPr>
          <a:lstStyle/>
          <a:p>
            <a:pPr indent="0" lvl="0" marL="0" rtl="0" algn="l">
              <a:lnSpc>
                <a:spcPct val="95000"/>
              </a:lnSpc>
              <a:spcBef>
                <a:spcPts val="0"/>
              </a:spcBef>
              <a:spcAft>
                <a:spcPts val="0"/>
              </a:spcAft>
              <a:buSzPts val="852"/>
              <a:buNone/>
            </a:pPr>
            <a:r>
              <a:rPr b="1" lang="sk" sz="1495">
                <a:solidFill>
                  <a:schemeClr val="dk2"/>
                </a:solidFill>
              </a:rPr>
              <a:t>Q4: Co by v postupu péče o pacientku mělo následovat?</a:t>
            </a:r>
            <a:endParaRPr b="1" sz="1495">
              <a:solidFill>
                <a:schemeClr val="dk2"/>
              </a:solidFill>
            </a:endParaRPr>
          </a:p>
          <a:p>
            <a:pPr indent="0" lvl="0" marL="0" rtl="0" algn="l">
              <a:lnSpc>
                <a:spcPct val="95000"/>
              </a:lnSpc>
              <a:spcBef>
                <a:spcPts val="1200"/>
              </a:spcBef>
              <a:spcAft>
                <a:spcPts val="0"/>
              </a:spcAft>
              <a:buSzPts val="852"/>
              <a:buNone/>
            </a:pPr>
            <a:r>
              <a:rPr lang="sk" sz="1495">
                <a:solidFill>
                  <a:schemeClr val="dk2"/>
                </a:solidFill>
              </a:rPr>
              <a:t>A: Poučím rodiče o nutnosti zvýšené kontroly nad pacientkou. Musí zamezit excesivnímu cvičení, dále je u tak mladé pacientky nutné, aby přímo dohlíželi na její kalorický příjem - musí dodržovat doporučení z nutriční poradny. Kontrolu naplánuji za týden.</a:t>
            </a:r>
            <a:endParaRPr sz="1495">
              <a:solidFill>
                <a:schemeClr val="dk2"/>
              </a:solidFill>
            </a:endParaRPr>
          </a:p>
          <a:p>
            <a:pPr indent="0" lvl="0" marL="0" rtl="0" algn="l">
              <a:lnSpc>
                <a:spcPct val="95000"/>
              </a:lnSpc>
              <a:spcBef>
                <a:spcPts val="1200"/>
              </a:spcBef>
              <a:spcAft>
                <a:spcPts val="0"/>
              </a:spcAft>
              <a:buSzPts val="852"/>
              <a:buNone/>
            </a:pPr>
            <a:r>
              <a:rPr lang="sk" sz="1495">
                <a:solidFill>
                  <a:schemeClr val="dk2"/>
                </a:solidFill>
              </a:rPr>
              <a:t>B: Odešlu zprávu do pedagogicko-psychologické poradny. Pacientka má nyní zhoršené soustředění kvůli psychické nemoci, je tedy žádoucí, aby ji byl vypracován individuální vzdělávací plán. Nadále si ji zvu k pravidelným kontrolám 2x měsíčně. </a:t>
            </a:r>
            <a:endParaRPr sz="1495">
              <a:solidFill>
                <a:schemeClr val="dk2"/>
              </a:solidFill>
            </a:endParaRPr>
          </a:p>
          <a:p>
            <a:pPr indent="0" lvl="0" marL="0" rtl="0" algn="l">
              <a:lnSpc>
                <a:spcPct val="95000"/>
              </a:lnSpc>
              <a:spcBef>
                <a:spcPts val="1200"/>
              </a:spcBef>
              <a:spcAft>
                <a:spcPts val="0"/>
              </a:spcAft>
              <a:buSzPts val="852"/>
              <a:buNone/>
            </a:pPr>
            <a:r>
              <a:rPr lang="sk" sz="1495">
                <a:solidFill>
                  <a:schemeClr val="dk2"/>
                </a:solidFill>
              </a:rPr>
              <a:t>C: Pacientku odešlu k PLDD - aktuálně mne akutnější přijdou somatické komplikace hubnutí, které se u pacientky projevují.</a:t>
            </a:r>
            <a:endParaRPr sz="1495">
              <a:solidFill>
                <a:schemeClr val="dk2"/>
              </a:solidFill>
            </a:endParaRPr>
          </a:p>
          <a:p>
            <a:pPr indent="0" lvl="0" marL="0" rtl="0" algn="l">
              <a:lnSpc>
                <a:spcPct val="95000"/>
              </a:lnSpc>
              <a:spcBef>
                <a:spcPts val="1200"/>
              </a:spcBef>
              <a:spcAft>
                <a:spcPts val="1200"/>
              </a:spcAft>
              <a:buSzPts val="852"/>
              <a:buNone/>
            </a:pPr>
            <a:r>
              <a:rPr b="1" lang="sk" sz="1495">
                <a:solidFill>
                  <a:schemeClr val="dk2"/>
                </a:solidFill>
              </a:rPr>
              <a:t>D: Pacientku objednám k hospitalizaci na psychiatrickém oddělení. Zároveň ji odešlu k vyšetření pediatrem - dle doby vyšetření případně i na pohotovost, aby bylo rozhodnuto, jestli nepotřebuje hospitalizaci na pediatrii. </a:t>
            </a:r>
            <a:endParaRPr b="1" sz="875">
              <a:solidFill>
                <a:schemeClr val="dk2"/>
              </a:solidFill>
            </a:endParaRPr>
          </a:p>
        </p:txBody>
      </p:sp>
      <p:sp>
        <p:nvSpPr>
          <p:cNvPr id="125" name="Google Shape;125;p24"/>
          <p:cNvSpPr/>
          <p:nvPr/>
        </p:nvSpPr>
        <p:spPr>
          <a:xfrm>
            <a:off x="7172000" y="198425"/>
            <a:ext cx="1738800" cy="685200"/>
          </a:xfrm>
          <a:prstGeom prst="rect">
            <a:avLst/>
          </a:prstGeom>
          <a:solidFill>
            <a:schemeClr val="dk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sk" sz="1700">
                <a:solidFill>
                  <a:schemeClr val="lt1"/>
                </a:solidFill>
                <a:latin typeface="Source Sans Pro"/>
                <a:ea typeface="Source Sans Pro"/>
                <a:cs typeface="Source Sans Pro"/>
                <a:sym typeface="Source Sans Pro"/>
              </a:rPr>
              <a:t>DPA</a:t>
            </a:r>
            <a:endParaRPr b="1" sz="1700">
              <a:solidFill>
                <a:schemeClr val="lt1"/>
              </a:solidFill>
              <a:latin typeface="Source Sans Pro"/>
              <a:ea typeface="Source Sans Pro"/>
              <a:cs typeface="Source Sans Pro"/>
              <a:sym typeface="Source Sans Pro"/>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p25"/>
          <p:cNvSpPr txBox="1"/>
          <p:nvPr>
            <p:ph idx="1" type="body"/>
          </p:nvPr>
        </p:nvSpPr>
        <p:spPr>
          <a:xfrm>
            <a:off x="311700" y="986000"/>
            <a:ext cx="8520600" cy="3582900"/>
          </a:xfrm>
          <a:prstGeom prst="rect">
            <a:avLst/>
          </a:prstGeom>
        </p:spPr>
        <p:txBody>
          <a:bodyPr anchorCtr="0" anchor="t" bIns="91425" lIns="91425" spcFirstLastPara="1" rIns="91425" wrap="square" tIns="91425">
            <a:normAutofit fontScale="85000" lnSpcReduction="20000"/>
          </a:bodyPr>
          <a:lstStyle/>
          <a:p>
            <a:pPr indent="0" lvl="0" marL="0" rtl="0" algn="l">
              <a:spcBef>
                <a:spcPts val="0"/>
              </a:spcBef>
              <a:spcAft>
                <a:spcPts val="0"/>
              </a:spcAft>
              <a:buNone/>
            </a:pPr>
            <a:r>
              <a:rPr lang="sk">
                <a:solidFill>
                  <a:schemeClr val="dk2"/>
                </a:solidFill>
              </a:rPr>
              <a:t>Do ordinace vám dorazí pacientka po 4-týdenní hospitalizaci na pediatrii. Byla hospitalizována na JIP Pediatrické kliniky, vzhledem k omezování stravy ji byla zavedena nasogastrická sonda. Rodiče hospitalizaci ukončili předčasně na negativní reverz, což jim bylo umožněno, jelikož pacientka přibrala 3 kg, její somatický stav se stabilizoval. </a:t>
            </a:r>
            <a:endParaRPr>
              <a:solidFill>
                <a:schemeClr val="dk2"/>
              </a:solidFill>
            </a:endParaRPr>
          </a:p>
          <a:p>
            <a:pPr indent="0" lvl="0" marL="0" rtl="0" algn="l">
              <a:spcBef>
                <a:spcPts val="1200"/>
              </a:spcBef>
              <a:spcAft>
                <a:spcPts val="0"/>
              </a:spcAft>
              <a:buNone/>
            </a:pPr>
            <a:r>
              <a:rPr lang="sk">
                <a:solidFill>
                  <a:schemeClr val="dk2"/>
                </a:solidFill>
              </a:rPr>
              <a:t>Od kolegů na oddělení jste dostali termín hospitalizace na dětském oddělení v specializovaném programu pro PPP - je to za 2 měsíce od nynějšího data. </a:t>
            </a:r>
            <a:endParaRPr>
              <a:solidFill>
                <a:schemeClr val="dk2"/>
              </a:solidFill>
            </a:endParaRPr>
          </a:p>
          <a:p>
            <a:pPr indent="0" lvl="0" marL="0" rtl="0" algn="l">
              <a:spcBef>
                <a:spcPts val="1200"/>
              </a:spcBef>
              <a:spcAft>
                <a:spcPts val="0"/>
              </a:spcAft>
              <a:buNone/>
            </a:pPr>
            <a:r>
              <a:rPr lang="sk">
                <a:solidFill>
                  <a:schemeClr val="dk2"/>
                </a:solidFill>
              </a:rPr>
              <a:t>Na kontrole u vás je po hospitalizaci na pediatrii pacientka plačtivá, tenzní, zpočátku s vámi nechce mluvit. Postupně přiznává zhoršení nálady, výčitek po jídle, je izolovaná od kamarádů, nikoho nechce vídat. Čím dál častěji ji napadá, že by skočila z okna (bydlí v paneláku v 6. patře), protože takový život ji k ničemu není. Tyto myšlenky byly kdysi nepříjemné, nyní způsobují spíš úlevu. Rodiče říkají, že doma nic nedělá, jen spí nebo pláče. Přestala téměř úplně jíst, úzkost ji způsobuje už jen se na jídlo podívat. O dceru mají strach. </a:t>
            </a:r>
            <a:endParaRPr>
              <a:solidFill>
                <a:schemeClr val="dk2"/>
              </a:solidFill>
            </a:endParaRPr>
          </a:p>
          <a:p>
            <a:pPr indent="0" lvl="0" marL="0" rtl="0" algn="l">
              <a:spcBef>
                <a:spcPts val="1200"/>
              </a:spcBef>
              <a:spcAft>
                <a:spcPts val="1200"/>
              </a:spcAft>
              <a:buNone/>
            </a:pPr>
            <a:r>
              <a:rPr lang="sk">
                <a:solidFill>
                  <a:schemeClr val="dk2"/>
                </a:solidFill>
              </a:rPr>
              <a:t>Aktuální hmotnost: 41kg.</a:t>
            </a:r>
            <a:endParaRPr>
              <a:solidFill>
                <a:schemeClr val="dk2"/>
              </a:solidFill>
            </a:endParaRPr>
          </a:p>
        </p:txBody>
      </p:sp>
      <p:sp>
        <p:nvSpPr>
          <p:cNvPr id="131" name="Google Shape;131;p25"/>
          <p:cNvSpPr/>
          <p:nvPr/>
        </p:nvSpPr>
        <p:spPr>
          <a:xfrm>
            <a:off x="7172000" y="198425"/>
            <a:ext cx="1738800" cy="685200"/>
          </a:xfrm>
          <a:prstGeom prst="rect">
            <a:avLst/>
          </a:prstGeom>
          <a:solidFill>
            <a:schemeClr val="dk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sk" sz="1700">
                <a:solidFill>
                  <a:schemeClr val="lt1"/>
                </a:solidFill>
                <a:latin typeface="Source Sans Pro"/>
                <a:ea typeface="Source Sans Pro"/>
                <a:cs typeface="Source Sans Pro"/>
                <a:sym typeface="Source Sans Pro"/>
              </a:rPr>
              <a:t>DPA</a:t>
            </a:r>
            <a:endParaRPr b="1" sz="1700">
              <a:solidFill>
                <a:schemeClr val="lt1"/>
              </a:solidFill>
              <a:latin typeface="Source Sans Pro"/>
              <a:ea typeface="Source Sans Pro"/>
              <a:cs typeface="Source Sans Pro"/>
              <a:sym typeface="Source Sans Pro"/>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sp>
        <p:nvSpPr>
          <p:cNvPr id="136" name="Google Shape;136;p26"/>
          <p:cNvSpPr txBox="1"/>
          <p:nvPr>
            <p:ph idx="1" type="body"/>
          </p:nvPr>
        </p:nvSpPr>
        <p:spPr>
          <a:xfrm>
            <a:off x="311700" y="1156200"/>
            <a:ext cx="8520600" cy="3582900"/>
          </a:xfrm>
          <a:prstGeom prst="rect">
            <a:avLst/>
          </a:prstGeom>
        </p:spPr>
        <p:txBody>
          <a:bodyPr anchorCtr="0" anchor="t" bIns="91425" lIns="91425" spcFirstLastPara="1" rIns="91425" wrap="square" tIns="91425">
            <a:noAutofit/>
          </a:bodyPr>
          <a:lstStyle/>
          <a:p>
            <a:pPr indent="0" lvl="0" marL="0" rtl="0" algn="l">
              <a:lnSpc>
                <a:spcPct val="95000"/>
              </a:lnSpc>
              <a:spcBef>
                <a:spcPts val="0"/>
              </a:spcBef>
              <a:spcAft>
                <a:spcPts val="0"/>
              </a:spcAft>
              <a:buSzPts val="852"/>
              <a:buNone/>
            </a:pPr>
            <a:r>
              <a:rPr b="1" lang="sk" sz="1495">
                <a:solidFill>
                  <a:schemeClr val="dk2"/>
                </a:solidFill>
              </a:rPr>
              <a:t>Q5: Co uděláte?</a:t>
            </a:r>
            <a:endParaRPr b="1" sz="1495">
              <a:solidFill>
                <a:schemeClr val="dk2"/>
              </a:solidFill>
            </a:endParaRPr>
          </a:p>
          <a:p>
            <a:pPr indent="0" lvl="0" marL="0" rtl="0" algn="l">
              <a:lnSpc>
                <a:spcPct val="95000"/>
              </a:lnSpc>
              <a:spcBef>
                <a:spcPts val="1200"/>
              </a:spcBef>
              <a:spcAft>
                <a:spcPts val="0"/>
              </a:spcAft>
              <a:buSzPts val="852"/>
              <a:buNone/>
            </a:pPr>
            <a:r>
              <a:rPr lang="sk" sz="1495">
                <a:solidFill>
                  <a:schemeClr val="dk2"/>
                </a:solidFill>
              </a:rPr>
              <a:t>A: Pacientku ihned po domluvě s kolegy odešlu k hospitalizaci na uzavřeném oddělení. </a:t>
            </a:r>
            <a:endParaRPr sz="1495">
              <a:solidFill>
                <a:schemeClr val="dk2"/>
              </a:solidFill>
            </a:endParaRPr>
          </a:p>
          <a:p>
            <a:pPr indent="0" lvl="0" marL="0" rtl="0" algn="l">
              <a:lnSpc>
                <a:spcPct val="95000"/>
              </a:lnSpc>
              <a:spcBef>
                <a:spcPts val="1200"/>
              </a:spcBef>
              <a:spcAft>
                <a:spcPts val="0"/>
              </a:spcAft>
              <a:buSzPts val="852"/>
              <a:buNone/>
            </a:pPr>
            <a:r>
              <a:rPr lang="sk" sz="1495">
                <a:solidFill>
                  <a:schemeClr val="dk2"/>
                </a:solidFill>
              </a:rPr>
              <a:t>B: Rodiče uklidním, protože depresivní symptomatika se u PPP sekundárně objevuje velmi často. Opět navrhnu nasazení antidepresiva do medikace. </a:t>
            </a:r>
            <a:endParaRPr sz="1495">
              <a:solidFill>
                <a:schemeClr val="dk2"/>
              </a:solidFill>
            </a:endParaRPr>
          </a:p>
          <a:p>
            <a:pPr indent="0" lvl="0" marL="0" rtl="0" algn="l">
              <a:lnSpc>
                <a:spcPct val="95000"/>
              </a:lnSpc>
              <a:spcBef>
                <a:spcPts val="1200"/>
              </a:spcBef>
              <a:spcAft>
                <a:spcPts val="0"/>
              </a:spcAft>
              <a:buSzPts val="852"/>
              <a:buNone/>
            </a:pPr>
            <a:r>
              <a:rPr lang="sk" sz="1495">
                <a:solidFill>
                  <a:schemeClr val="dk2"/>
                </a:solidFill>
              </a:rPr>
              <a:t>C: Pacientku ihned po domluvě s kolegy odešlu k rehospitalizaci na pediatrii. </a:t>
            </a:r>
            <a:endParaRPr sz="1495">
              <a:solidFill>
                <a:schemeClr val="dk2"/>
              </a:solidFill>
            </a:endParaRPr>
          </a:p>
          <a:p>
            <a:pPr indent="0" lvl="0" marL="0" rtl="0" algn="l">
              <a:lnSpc>
                <a:spcPct val="95000"/>
              </a:lnSpc>
              <a:spcBef>
                <a:spcPts val="1200"/>
              </a:spcBef>
              <a:spcAft>
                <a:spcPts val="0"/>
              </a:spcAft>
              <a:buSzPts val="852"/>
              <a:buNone/>
            </a:pPr>
            <a:r>
              <a:rPr lang="sk" sz="1495">
                <a:solidFill>
                  <a:schemeClr val="dk2"/>
                </a:solidFill>
              </a:rPr>
              <a:t>D: Doporučím intenzivnější psychoterapii, zejm. se zaměřením na depresivní a úzkostnou symptomatiku. </a:t>
            </a:r>
            <a:endParaRPr sz="1495">
              <a:solidFill>
                <a:schemeClr val="dk2"/>
              </a:solidFill>
            </a:endParaRPr>
          </a:p>
          <a:p>
            <a:pPr indent="0" lvl="0" marL="0" rtl="0" algn="l">
              <a:lnSpc>
                <a:spcPct val="95000"/>
              </a:lnSpc>
              <a:spcBef>
                <a:spcPts val="1200"/>
              </a:spcBef>
              <a:spcAft>
                <a:spcPts val="1200"/>
              </a:spcAft>
              <a:buSzPts val="852"/>
              <a:buNone/>
            </a:pPr>
            <a:r>
              <a:t/>
            </a:r>
            <a:endParaRPr sz="875">
              <a:solidFill>
                <a:schemeClr val="dk2"/>
              </a:solidFill>
            </a:endParaRPr>
          </a:p>
        </p:txBody>
      </p:sp>
      <p:sp>
        <p:nvSpPr>
          <p:cNvPr id="137" name="Google Shape;137;p26"/>
          <p:cNvSpPr/>
          <p:nvPr/>
        </p:nvSpPr>
        <p:spPr>
          <a:xfrm>
            <a:off x="7172000" y="198425"/>
            <a:ext cx="1738800" cy="685200"/>
          </a:xfrm>
          <a:prstGeom prst="rect">
            <a:avLst/>
          </a:prstGeom>
          <a:solidFill>
            <a:schemeClr val="dk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sk" sz="1700">
                <a:solidFill>
                  <a:schemeClr val="lt1"/>
                </a:solidFill>
                <a:latin typeface="Source Sans Pro"/>
                <a:ea typeface="Source Sans Pro"/>
                <a:cs typeface="Source Sans Pro"/>
                <a:sym typeface="Source Sans Pro"/>
              </a:rPr>
              <a:t>DPA</a:t>
            </a:r>
            <a:endParaRPr b="1" sz="1700">
              <a:solidFill>
                <a:schemeClr val="lt1"/>
              </a:solidFill>
              <a:latin typeface="Source Sans Pro"/>
              <a:ea typeface="Source Sans Pro"/>
              <a:cs typeface="Source Sans Pro"/>
              <a:sym typeface="Source Sans Pro"/>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p27"/>
          <p:cNvSpPr txBox="1"/>
          <p:nvPr>
            <p:ph idx="1" type="body"/>
          </p:nvPr>
        </p:nvSpPr>
        <p:spPr>
          <a:xfrm>
            <a:off x="311700" y="1156200"/>
            <a:ext cx="8520600" cy="3582900"/>
          </a:xfrm>
          <a:prstGeom prst="rect">
            <a:avLst/>
          </a:prstGeom>
        </p:spPr>
        <p:txBody>
          <a:bodyPr anchorCtr="0" anchor="t" bIns="91425" lIns="91425" spcFirstLastPara="1" rIns="91425" wrap="square" tIns="91425">
            <a:noAutofit/>
          </a:bodyPr>
          <a:lstStyle/>
          <a:p>
            <a:pPr indent="0" lvl="0" marL="0" rtl="0" algn="l">
              <a:lnSpc>
                <a:spcPct val="95000"/>
              </a:lnSpc>
              <a:spcBef>
                <a:spcPts val="0"/>
              </a:spcBef>
              <a:spcAft>
                <a:spcPts val="0"/>
              </a:spcAft>
              <a:buSzPts val="852"/>
              <a:buNone/>
            </a:pPr>
            <a:r>
              <a:rPr b="1" lang="sk" sz="1495">
                <a:solidFill>
                  <a:schemeClr val="dk2"/>
                </a:solidFill>
              </a:rPr>
              <a:t>Q5: Co uděláte?</a:t>
            </a:r>
            <a:endParaRPr b="1" sz="1495">
              <a:solidFill>
                <a:schemeClr val="dk2"/>
              </a:solidFill>
            </a:endParaRPr>
          </a:p>
          <a:p>
            <a:pPr indent="0" lvl="0" marL="0" rtl="0" algn="l">
              <a:lnSpc>
                <a:spcPct val="95000"/>
              </a:lnSpc>
              <a:spcBef>
                <a:spcPts val="1200"/>
              </a:spcBef>
              <a:spcAft>
                <a:spcPts val="0"/>
              </a:spcAft>
              <a:buSzPts val="852"/>
              <a:buNone/>
            </a:pPr>
            <a:r>
              <a:rPr b="1" lang="sk" sz="1495">
                <a:solidFill>
                  <a:schemeClr val="dk2"/>
                </a:solidFill>
              </a:rPr>
              <a:t>A: Pacientku ihned po domluvě s kolegy odešlu k hospitalizaci na uzavřeném oddělení. </a:t>
            </a:r>
            <a:endParaRPr b="1" sz="1495">
              <a:solidFill>
                <a:schemeClr val="dk2"/>
              </a:solidFill>
            </a:endParaRPr>
          </a:p>
          <a:p>
            <a:pPr indent="0" lvl="0" marL="0" rtl="0" algn="l">
              <a:lnSpc>
                <a:spcPct val="95000"/>
              </a:lnSpc>
              <a:spcBef>
                <a:spcPts val="1200"/>
              </a:spcBef>
              <a:spcAft>
                <a:spcPts val="0"/>
              </a:spcAft>
              <a:buSzPts val="852"/>
              <a:buNone/>
            </a:pPr>
            <a:r>
              <a:rPr lang="sk" sz="1495">
                <a:solidFill>
                  <a:schemeClr val="dk2"/>
                </a:solidFill>
              </a:rPr>
              <a:t>B: Rodiče uklidním, protože depresivní symptomatika se u PPP sekundárně objevuje velmi často. Opět navrhnu nasazení antidepresiva do medikace. </a:t>
            </a:r>
            <a:endParaRPr sz="1495">
              <a:solidFill>
                <a:schemeClr val="dk2"/>
              </a:solidFill>
            </a:endParaRPr>
          </a:p>
          <a:p>
            <a:pPr indent="0" lvl="0" marL="0" rtl="0" algn="l">
              <a:lnSpc>
                <a:spcPct val="95000"/>
              </a:lnSpc>
              <a:spcBef>
                <a:spcPts val="1200"/>
              </a:spcBef>
              <a:spcAft>
                <a:spcPts val="0"/>
              </a:spcAft>
              <a:buSzPts val="852"/>
              <a:buNone/>
            </a:pPr>
            <a:r>
              <a:rPr lang="sk" sz="1495">
                <a:solidFill>
                  <a:schemeClr val="dk2"/>
                </a:solidFill>
              </a:rPr>
              <a:t>C: Pacientku ihned po domluvě s kolegy odešlu k rehospitalizaci na pediatrii. </a:t>
            </a:r>
            <a:endParaRPr sz="1495">
              <a:solidFill>
                <a:schemeClr val="dk2"/>
              </a:solidFill>
            </a:endParaRPr>
          </a:p>
          <a:p>
            <a:pPr indent="0" lvl="0" marL="0" rtl="0" algn="l">
              <a:lnSpc>
                <a:spcPct val="95000"/>
              </a:lnSpc>
              <a:spcBef>
                <a:spcPts val="1200"/>
              </a:spcBef>
              <a:spcAft>
                <a:spcPts val="0"/>
              </a:spcAft>
              <a:buSzPts val="852"/>
              <a:buNone/>
            </a:pPr>
            <a:r>
              <a:rPr lang="sk" sz="1495">
                <a:solidFill>
                  <a:schemeClr val="dk2"/>
                </a:solidFill>
              </a:rPr>
              <a:t>D: Doporučím intenzivnější psychoterapii, zejm. se zaměřením na depresivní a úzkostnou symptomatiku. </a:t>
            </a:r>
            <a:endParaRPr sz="1495">
              <a:solidFill>
                <a:schemeClr val="dk2"/>
              </a:solidFill>
            </a:endParaRPr>
          </a:p>
          <a:p>
            <a:pPr indent="0" lvl="0" marL="0" rtl="0" algn="l">
              <a:lnSpc>
                <a:spcPct val="95000"/>
              </a:lnSpc>
              <a:spcBef>
                <a:spcPts val="1200"/>
              </a:spcBef>
              <a:spcAft>
                <a:spcPts val="1200"/>
              </a:spcAft>
              <a:buSzPts val="852"/>
              <a:buNone/>
            </a:pPr>
            <a:r>
              <a:t/>
            </a:r>
            <a:endParaRPr sz="875">
              <a:solidFill>
                <a:schemeClr val="dk2"/>
              </a:solidFill>
            </a:endParaRPr>
          </a:p>
        </p:txBody>
      </p:sp>
      <p:sp>
        <p:nvSpPr>
          <p:cNvPr id="143" name="Google Shape;143;p27"/>
          <p:cNvSpPr/>
          <p:nvPr/>
        </p:nvSpPr>
        <p:spPr>
          <a:xfrm>
            <a:off x="7172000" y="198425"/>
            <a:ext cx="1738800" cy="685200"/>
          </a:xfrm>
          <a:prstGeom prst="rect">
            <a:avLst/>
          </a:prstGeom>
          <a:solidFill>
            <a:schemeClr val="dk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sk" sz="1700">
                <a:solidFill>
                  <a:schemeClr val="lt1"/>
                </a:solidFill>
                <a:latin typeface="Source Sans Pro"/>
                <a:ea typeface="Source Sans Pro"/>
                <a:cs typeface="Source Sans Pro"/>
                <a:sym typeface="Source Sans Pro"/>
              </a:rPr>
              <a:t>DPA</a:t>
            </a:r>
            <a:endParaRPr b="1" sz="1700">
              <a:solidFill>
                <a:schemeClr val="lt1"/>
              </a:solidFill>
              <a:latin typeface="Source Sans Pro"/>
              <a:ea typeface="Source Sans Pro"/>
              <a:cs typeface="Source Sans Pro"/>
              <a:sym typeface="Source Sans Pro"/>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sp>
        <p:nvSpPr>
          <p:cNvPr id="148" name="Google Shape;148;p28"/>
          <p:cNvSpPr txBox="1"/>
          <p:nvPr>
            <p:ph idx="1" type="body"/>
          </p:nvPr>
        </p:nvSpPr>
        <p:spPr>
          <a:xfrm>
            <a:off x="311700" y="986000"/>
            <a:ext cx="8520600" cy="3582900"/>
          </a:xfrm>
          <a:prstGeom prst="rect">
            <a:avLst/>
          </a:prstGeom>
        </p:spPr>
        <p:txBody>
          <a:bodyPr anchorCtr="0" anchor="t" bIns="91425" lIns="91425" spcFirstLastPara="1" rIns="91425" wrap="square" tIns="91425">
            <a:normAutofit fontScale="77500" lnSpcReduction="10000"/>
          </a:bodyPr>
          <a:lstStyle/>
          <a:p>
            <a:pPr indent="0" lvl="0" marL="0" rtl="0" algn="l">
              <a:spcBef>
                <a:spcPts val="0"/>
              </a:spcBef>
              <a:spcAft>
                <a:spcPts val="0"/>
              </a:spcAft>
              <a:buNone/>
            </a:pPr>
            <a:r>
              <a:rPr lang="sk">
                <a:solidFill>
                  <a:schemeClr val="dk2"/>
                </a:solidFill>
              </a:rPr>
              <a:t>Pacientku jste přijali na oddělení 21 PK. Provedete vstupní laboratorní odběry, zhodnotíte somatický stav. Podle BMI percentilového grafu určíte propouštěcí (10. percentil) a dlouhodobě bezpečnou (25. percentil) hmotnost pro pacientku.</a:t>
            </a:r>
            <a:endParaRPr>
              <a:solidFill>
                <a:schemeClr val="dk2"/>
              </a:solidFill>
            </a:endParaRPr>
          </a:p>
          <a:p>
            <a:pPr indent="0" lvl="0" marL="0" rtl="0" algn="l">
              <a:spcBef>
                <a:spcPts val="1200"/>
              </a:spcBef>
              <a:spcAft>
                <a:spcPts val="0"/>
              </a:spcAft>
              <a:buNone/>
            </a:pPr>
            <a:r>
              <a:t/>
            </a:r>
            <a:endParaRPr>
              <a:solidFill>
                <a:schemeClr val="dk2"/>
              </a:solidFill>
            </a:endParaRPr>
          </a:p>
          <a:p>
            <a:pPr indent="0" lvl="0" marL="0" rtl="0" algn="l">
              <a:spcBef>
                <a:spcPts val="1200"/>
              </a:spcBef>
              <a:spcAft>
                <a:spcPts val="0"/>
              </a:spcAft>
              <a:buClr>
                <a:schemeClr val="dk2"/>
              </a:buClr>
              <a:buSzPct val="61111"/>
              <a:buFont typeface="Arial"/>
              <a:buNone/>
            </a:pPr>
            <a:r>
              <a:rPr lang="sk">
                <a:solidFill>
                  <a:schemeClr val="dk2"/>
                </a:solidFill>
              </a:rPr>
              <a:t>Pacientka se na oddělení adaptuje jen stěží, s ostatními pacienty nechce komunikovat. Neustále referuje výčitky po jídle, které ji zamezují stravu přijímat. Před i po jídle má masivní úzkosti, které přecházejí až do úzkostných záchvatů. Její nálada je depresivní, o nic nemá zájem, nezapojuje se do chodu oddělení. Nic ji netěší, postupně odmítá i návštěvy rodiny. Na víkendy domů se nedostává kvůli nedostatečným hmotnostním přírůstkům, nejeví o ně ale ani zájem. </a:t>
            </a:r>
            <a:endParaRPr>
              <a:solidFill>
                <a:schemeClr val="dk2"/>
              </a:solidFill>
            </a:endParaRPr>
          </a:p>
          <a:p>
            <a:pPr indent="0" lvl="0" marL="0" rtl="0" algn="l">
              <a:spcBef>
                <a:spcPts val="1200"/>
              </a:spcBef>
              <a:spcAft>
                <a:spcPts val="0"/>
              </a:spcAft>
              <a:buClr>
                <a:schemeClr val="dk2"/>
              </a:buClr>
              <a:buSzPct val="61111"/>
              <a:buFont typeface="Arial"/>
              <a:buNone/>
            </a:pPr>
            <a:r>
              <a:rPr lang="sk">
                <a:solidFill>
                  <a:schemeClr val="dk2"/>
                </a:solidFill>
              </a:rPr>
              <a:t>Zjistíte, že část jídla, které naoko sní, schovává po kapsách, ráno vstává velmi brzy, aby mohla tajně v koupelně cvičit. Všechno vysvětluje hroznými výčitkami, které se před i po jídle objevují, a strachem z přibírání. </a:t>
            </a:r>
            <a:endParaRPr>
              <a:solidFill>
                <a:schemeClr val="dk2"/>
              </a:solidFill>
            </a:endParaRPr>
          </a:p>
          <a:p>
            <a:pPr indent="0" lvl="0" marL="0" rtl="0" algn="l">
              <a:spcBef>
                <a:spcPts val="1200"/>
              </a:spcBef>
              <a:spcAft>
                <a:spcPts val="1200"/>
              </a:spcAft>
              <a:buNone/>
            </a:pPr>
            <a:r>
              <a:rPr lang="sk">
                <a:solidFill>
                  <a:schemeClr val="dk2"/>
                </a:solidFill>
              </a:rPr>
              <a:t> </a:t>
            </a:r>
            <a:endParaRPr>
              <a:solidFill>
                <a:schemeClr val="dk2"/>
              </a:solidFill>
            </a:endParaRPr>
          </a:p>
        </p:txBody>
      </p:sp>
      <p:sp>
        <p:nvSpPr>
          <p:cNvPr id="149" name="Google Shape;149;p28"/>
          <p:cNvSpPr/>
          <p:nvPr/>
        </p:nvSpPr>
        <p:spPr>
          <a:xfrm>
            <a:off x="7172000" y="198425"/>
            <a:ext cx="1738800" cy="685200"/>
          </a:xfrm>
          <a:prstGeom prst="rect">
            <a:avLst/>
          </a:prstGeom>
          <a:solidFill>
            <a:schemeClr val="dk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sk" sz="1700">
                <a:solidFill>
                  <a:schemeClr val="lt1"/>
                </a:solidFill>
                <a:latin typeface="Source Sans Pro"/>
                <a:ea typeface="Source Sans Pro"/>
                <a:cs typeface="Source Sans Pro"/>
                <a:sym typeface="Source Sans Pro"/>
              </a:rPr>
              <a:t>sekundář</a:t>
            </a:r>
            <a:endParaRPr b="1" sz="1700">
              <a:solidFill>
                <a:schemeClr val="lt1"/>
              </a:solidFill>
              <a:latin typeface="Source Sans Pro"/>
              <a:ea typeface="Source Sans Pro"/>
              <a:cs typeface="Source Sans Pro"/>
              <a:sym typeface="Source Sans Pro"/>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p29"/>
          <p:cNvSpPr txBox="1"/>
          <p:nvPr>
            <p:ph idx="1" type="body"/>
          </p:nvPr>
        </p:nvSpPr>
        <p:spPr>
          <a:xfrm>
            <a:off x="311700" y="1192875"/>
            <a:ext cx="8520600" cy="3582900"/>
          </a:xfrm>
          <a:prstGeom prst="rect">
            <a:avLst/>
          </a:prstGeom>
        </p:spPr>
        <p:txBody>
          <a:bodyPr anchorCtr="0" anchor="t" bIns="91425" lIns="91425" spcFirstLastPara="1" rIns="91425" wrap="square" tIns="91425">
            <a:noAutofit/>
          </a:bodyPr>
          <a:lstStyle/>
          <a:p>
            <a:pPr indent="0" lvl="0" marL="0" rtl="0" algn="l">
              <a:lnSpc>
                <a:spcPct val="95000"/>
              </a:lnSpc>
              <a:spcBef>
                <a:spcPts val="0"/>
              </a:spcBef>
              <a:spcAft>
                <a:spcPts val="0"/>
              </a:spcAft>
              <a:buSzPts val="852"/>
              <a:buNone/>
            </a:pPr>
            <a:r>
              <a:rPr b="1" lang="sk" sz="1495">
                <a:solidFill>
                  <a:schemeClr val="dk2"/>
                </a:solidFill>
              </a:rPr>
              <a:t>Q6: Vyberte, které tělesné projevy související s poruchou příjmu potravy byste u obdobné pacientky mohli pozorovat:</a:t>
            </a:r>
            <a:endParaRPr b="1" sz="1495">
              <a:solidFill>
                <a:schemeClr val="dk2"/>
              </a:solidFill>
            </a:endParaRPr>
          </a:p>
          <a:p>
            <a:pPr indent="0" lvl="0" marL="0" rtl="0" algn="l">
              <a:lnSpc>
                <a:spcPct val="95000"/>
              </a:lnSpc>
              <a:spcBef>
                <a:spcPts val="1200"/>
              </a:spcBef>
              <a:spcAft>
                <a:spcPts val="0"/>
              </a:spcAft>
              <a:buSzPts val="852"/>
              <a:buNone/>
            </a:pPr>
            <a:r>
              <a:rPr lang="sk" sz="1495">
                <a:solidFill>
                  <a:schemeClr val="dk2"/>
                </a:solidFill>
              </a:rPr>
              <a:t>1</a:t>
            </a:r>
            <a:r>
              <a:rPr lang="sk" sz="1495">
                <a:solidFill>
                  <a:schemeClr val="dk2"/>
                </a:solidFill>
              </a:rPr>
              <a:t>: 	lanugo</a:t>
            </a:r>
            <a:endParaRPr sz="1495">
              <a:solidFill>
                <a:schemeClr val="dk2"/>
              </a:solidFill>
            </a:endParaRPr>
          </a:p>
          <a:p>
            <a:pPr indent="0" lvl="0" marL="0" rtl="0" algn="l">
              <a:lnSpc>
                <a:spcPct val="95000"/>
              </a:lnSpc>
              <a:spcBef>
                <a:spcPts val="0"/>
              </a:spcBef>
              <a:spcAft>
                <a:spcPts val="0"/>
              </a:spcAft>
              <a:buSzPts val="852"/>
              <a:buNone/>
            </a:pPr>
            <a:r>
              <a:rPr lang="sk" sz="1495">
                <a:solidFill>
                  <a:schemeClr val="dk2"/>
                </a:solidFill>
              </a:rPr>
              <a:t>2: 	anizokorie</a:t>
            </a:r>
            <a:endParaRPr sz="1495">
              <a:solidFill>
                <a:schemeClr val="dk2"/>
              </a:solidFill>
            </a:endParaRPr>
          </a:p>
          <a:p>
            <a:pPr indent="0" lvl="0" marL="0" rtl="0" algn="l">
              <a:lnSpc>
                <a:spcPct val="95000"/>
              </a:lnSpc>
              <a:spcBef>
                <a:spcPts val="0"/>
              </a:spcBef>
              <a:spcAft>
                <a:spcPts val="0"/>
              </a:spcAft>
              <a:buSzPts val="852"/>
              <a:buNone/>
            </a:pPr>
            <a:r>
              <a:rPr lang="sk" sz="1495">
                <a:solidFill>
                  <a:schemeClr val="dk2"/>
                </a:solidFill>
              </a:rPr>
              <a:t>3: 	konjunktivitida</a:t>
            </a:r>
            <a:endParaRPr sz="1495">
              <a:solidFill>
                <a:schemeClr val="dk2"/>
              </a:solidFill>
            </a:endParaRPr>
          </a:p>
          <a:p>
            <a:pPr indent="0" lvl="0" marL="0" rtl="0" algn="l">
              <a:lnSpc>
                <a:spcPct val="95000"/>
              </a:lnSpc>
              <a:spcBef>
                <a:spcPts val="0"/>
              </a:spcBef>
              <a:spcAft>
                <a:spcPts val="0"/>
              </a:spcAft>
              <a:buSzPts val="852"/>
              <a:buNone/>
            </a:pPr>
            <a:r>
              <a:rPr lang="sk" sz="1495">
                <a:solidFill>
                  <a:schemeClr val="dk2"/>
                </a:solidFill>
              </a:rPr>
              <a:t>4: 	alopecie</a:t>
            </a:r>
            <a:endParaRPr sz="1495">
              <a:solidFill>
                <a:schemeClr val="dk2"/>
              </a:solidFill>
            </a:endParaRPr>
          </a:p>
          <a:p>
            <a:pPr indent="0" lvl="0" marL="0" rtl="0" algn="l">
              <a:lnSpc>
                <a:spcPct val="95000"/>
              </a:lnSpc>
              <a:spcBef>
                <a:spcPts val="0"/>
              </a:spcBef>
              <a:spcAft>
                <a:spcPts val="0"/>
              </a:spcAft>
              <a:buSzPts val="852"/>
              <a:buNone/>
            </a:pPr>
            <a:r>
              <a:rPr lang="sk" sz="1495">
                <a:solidFill>
                  <a:schemeClr val="dk2"/>
                </a:solidFill>
              </a:rPr>
              <a:t>5: 	difuzní makulopapulózní exantém</a:t>
            </a:r>
            <a:endParaRPr sz="1495">
              <a:solidFill>
                <a:schemeClr val="dk2"/>
              </a:solidFill>
            </a:endParaRPr>
          </a:p>
          <a:p>
            <a:pPr indent="0" lvl="0" marL="0" rtl="0" algn="l">
              <a:lnSpc>
                <a:spcPct val="95000"/>
              </a:lnSpc>
              <a:spcBef>
                <a:spcPts val="0"/>
              </a:spcBef>
              <a:spcAft>
                <a:spcPts val="0"/>
              </a:spcAft>
              <a:buSzPts val="852"/>
              <a:buNone/>
            </a:pPr>
            <a:r>
              <a:rPr lang="sk" sz="1495">
                <a:solidFill>
                  <a:schemeClr val="dk2"/>
                </a:solidFill>
              </a:rPr>
              <a:t>6: 	třes končetin</a:t>
            </a:r>
            <a:endParaRPr sz="1495">
              <a:solidFill>
                <a:schemeClr val="dk2"/>
              </a:solidFill>
            </a:endParaRPr>
          </a:p>
          <a:p>
            <a:pPr indent="0" lvl="0" marL="0" rtl="0" algn="l">
              <a:lnSpc>
                <a:spcPct val="95000"/>
              </a:lnSpc>
              <a:spcBef>
                <a:spcPts val="0"/>
              </a:spcBef>
              <a:spcAft>
                <a:spcPts val="0"/>
              </a:spcAft>
              <a:buSzPts val="852"/>
              <a:buNone/>
            </a:pPr>
            <a:r>
              <a:rPr lang="sk" sz="1495">
                <a:solidFill>
                  <a:schemeClr val="dk2"/>
                </a:solidFill>
              </a:rPr>
              <a:t>7: 	zácpa</a:t>
            </a:r>
            <a:endParaRPr sz="1495">
              <a:solidFill>
                <a:schemeClr val="dk2"/>
              </a:solidFill>
            </a:endParaRPr>
          </a:p>
          <a:p>
            <a:pPr indent="0" lvl="0" marL="0" rtl="0" algn="l">
              <a:lnSpc>
                <a:spcPct val="95000"/>
              </a:lnSpc>
              <a:spcBef>
                <a:spcPts val="0"/>
              </a:spcBef>
              <a:spcAft>
                <a:spcPts val="0"/>
              </a:spcAft>
              <a:buSzPts val="852"/>
              <a:buNone/>
            </a:pPr>
            <a:r>
              <a:rPr lang="sk" sz="1495">
                <a:solidFill>
                  <a:schemeClr val="dk2"/>
                </a:solidFill>
              </a:rPr>
              <a:t>8: 	tinnitus</a:t>
            </a:r>
            <a:endParaRPr sz="1495">
              <a:solidFill>
                <a:schemeClr val="dk2"/>
              </a:solidFill>
            </a:endParaRPr>
          </a:p>
          <a:p>
            <a:pPr indent="0" lvl="0" marL="0" rtl="0" algn="l">
              <a:lnSpc>
                <a:spcPct val="95000"/>
              </a:lnSpc>
              <a:spcBef>
                <a:spcPts val="0"/>
              </a:spcBef>
              <a:spcAft>
                <a:spcPts val="0"/>
              </a:spcAft>
              <a:buSzPts val="852"/>
              <a:buNone/>
            </a:pPr>
            <a:r>
              <a:rPr lang="sk" sz="1495">
                <a:solidFill>
                  <a:schemeClr val="dk2"/>
                </a:solidFill>
              </a:rPr>
              <a:t>9: 	bolesti břicha po jídle</a:t>
            </a:r>
            <a:endParaRPr sz="1495">
              <a:solidFill>
                <a:schemeClr val="dk2"/>
              </a:solidFill>
            </a:endParaRPr>
          </a:p>
          <a:p>
            <a:pPr indent="0" lvl="0" marL="0" rtl="0" algn="l">
              <a:lnSpc>
                <a:spcPct val="95000"/>
              </a:lnSpc>
              <a:spcBef>
                <a:spcPts val="0"/>
              </a:spcBef>
              <a:spcAft>
                <a:spcPts val="0"/>
              </a:spcAft>
              <a:buSzPts val="852"/>
              <a:buNone/>
            </a:pPr>
            <a:r>
              <a:rPr lang="sk" sz="1495">
                <a:solidFill>
                  <a:schemeClr val="dk2"/>
                </a:solidFill>
              </a:rPr>
              <a:t>10: 	zimomřivost</a:t>
            </a:r>
            <a:endParaRPr sz="1495">
              <a:solidFill>
                <a:schemeClr val="dk2"/>
              </a:solidFill>
            </a:endParaRPr>
          </a:p>
          <a:p>
            <a:pPr indent="0" lvl="0" marL="0" rtl="0" algn="l">
              <a:lnSpc>
                <a:spcPct val="95000"/>
              </a:lnSpc>
              <a:spcBef>
                <a:spcPts val="0"/>
              </a:spcBef>
              <a:spcAft>
                <a:spcPts val="0"/>
              </a:spcAft>
              <a:buSzPts val="852"/>
              <a:buNone/>
            </a:pPr>
            <a:r>
              <a:rPr lang="sk" sz="1495">
                <a:solidFill>
                  <a:schemeClr val="dk2"/>
                </a:solidFill>
              </a:rPr>
              <a:t>11:	varixy dolních končetin</a:t>
            </a:r>
            <a:endParaRPr sz="1495">
              <a:solidFill>
                <a:schemeClr val="dk2"/>
              </a:solidFill>
            </a:endParaRPr>
          </a:p>
          <a:p>
            <a:pPr indent="0" lvl="0" marL="0" rtl="0" algn="l">
              <a:lnSpc>
                <a:spcPct val="95000"/>
              </a:lnSpc>
              <a:spcBef>
                <a:spcPts val="0"/>
              </a:spcBef>
              <a:spcAft>
                <a:spcPts val="0"/>
              </a:spcAft>
              <a:buSzPts val="852"/>
              <a:buNone/>
            </a:pPr>
            <a:r>
              <a:rPr lang="sk" sz="1495">
                <a:solidFill>
                  <a:schemeClr val="dk2"/>
                </a:solidFill>
              </a:rPr>
              <a:t>12: 	hyperkeratóza na dorzou ruk, na zádech</a:t>
            </a:r>
            <a:endParaRPr sz="1495">
              <a:solidFill>
                <a:schemeClr val="dk2"/>
              </a:solidFill>
            </a:endParaRPr>
          </a:p>
        </p:txBody>
      </p:sp>
      <p:sp>
        <p:nvSpPr>
          <p:cNvPr id="155" name="Google Shape;155;p29"/>
          <p:cNvSpPr/>
          <p:nvPr/>
        </p:nvSpPr>
        <p:spPr>
          <a:xfrm>
            <a:off x="7172000" y="198425"/>
            <a:ext cx="1738800" cy="685200"/>
          </a:xfrm>
          <a:prstGeom prst="rect">
            <a:avLst/>
          </a:prstGeom>
          <a:solidFill>
            <a:schemeClr val="dk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sk" sz="1700">
                <a:solidFill>
                  <a:schemeClr val="lt1"/>
                </a:solidFill>
                <a:latin typeface="Source Sans Pro"/>
                <a:ea typeface="Source Sans Pro"/>
                <a:cs typeface="Source Sans Pro"/>
                <a:sym typeface="Source Sans Pro"/>
              </a:rPr>
              <a:t>sekundář</a:t>
            </a:r>
            <a:endParaRPr b="1" sz="1700">
              <a:solidFill>
                <a:schemeClr val="lt1"/>
              </a:solidFill>
              <a:latin typeface="Source Sans Pro"/>
              <a:ea typeface="Source Sans Pro"/>
              <a:cs typeface="Source Sans Pro"/>
              <a:sym typeface="Source Sans Pro"/>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p30"/>
          <p:cNvSpPr txBox="1"/>
          <p:nvPr>
            <p:ph idx="1" type="body"/>
          </p:nvPr>
        </p:nvSpPr>
        <p:spPr>
          <a:xfrm>
            <a:off x="311700" y="1192875"/>
            <a:ext cx="8520600" cy="3582900"/>
          </a:xfrm>
          <a:prstGeom prst="rect">
            <a:avLst/>
          </a:prstGeom>
        </p:spPr>
        <p:txBody>
          <a:bodyPr anchorCtr="0" anchor="t" bIns="91425" lIns="91425" spcFirstLastPara="1" rIns="91425" wrap="square" tIns="91425">
            <a:noAutofit/>
          </a:bodyPr>
          <a:lstStyle/>
          <a:p>
            <a:pPr indent="0" lvl="0" marL="0" rtl="0" algn="l">
              <a:lnSpc>
                <a:spcPct val="95000"/>
              </a:lnSpc>
              <a:spcBef>
                <a:spcPts val="0"/>
              </a:spcBef>
              <a:spcAft>
                <a:spcPts val="0"/>
              </a:spcAft>
              <a:buSzPts val="852"/>
              <a:buNone/>
            </a:pPr>
            <a:r>
              <a:rPr b="1" lang="sk" sz="1495">
                <a:solidFill>
                  <a:schemeClr val="dk2"/>
                </a:solidFill>
              </a:rPr>
              <a:t>Q6: Vyberte, které somatické projevy související s poruchou příjmu potravy byste u obdobné pacientky mohli pozorovat:</a:t>
            </a:r>
            <a:endParaRPr b="1" sz="1495">
              <a:solidFill>
                <a:schemeClr val="dk2"/>
              </a:solidFill>
            </a:endParaRPr>
          </a:p>
          <a:p>
            <a:pPr indent="0" lvl="0" marL="0" rtl="0" algn="l">
              <a:lnSpc>
                <a:spcPct val="95000"/>
              </a:lnSpc>
              <a:spcBef>
                <a:spcPts val="1200"/>
              </a:spcBef>
              <a:spcAft>
                <a:spcPts val="0"/>
              </a:spcAft>
              <a:buSzPts val="852"/>
              <a:buNone/>
            </a:pPr>
            <a:r>
              <a:rPr b="1" lang="sk" sz="1495">
                <a:solidFill>
                  <a:schemeClr val="dk2"/>
                </a:solidFill>
              </a:rPr>
              <a:t>1: 	lanugo</a:t>
            </a:r>
            <a:endParaRPr b="1" sz="1495">
              <a:solidFill>
                <a:schemeClr val="dk2"/>
              </a:solidFill>
            </a:endParaRPr>
          </a:p>
          <a:p>
            <a:pPr indent="0" lvl="0" marL="0" rtl="0" algn="l">
              <a:lnSpc>
                <a:spcPct val="95000"/>
              </a:lnSpc>
              <a:spcBef>
                <a:spcPts val="0"/>
              </a:spcBef>
              <a:spcAft>
                <a:spcPts val="0"/>
              </a:spcAft>
              <a:buSzPts val="852"/>
              <a:buNone/>
            </a:pPr>
            <a:r>
              <a:rPr lang="sk" sz="1495">
                <a:solidFill>
                  <a:schemeClr val="dk2"/>
                </a:solidFill>
              </a:rPr>
              <a:t>2: 	anizokorie</a:t>
            </a:r>
            <a:endParaRPr sz="1495">
              <a:solidFill>
                <a:schemeClr val="dk2"/>
              </a:solidFill>
            </a:endParaRPr>
          </a:p>
          <a:p>
            <a:pPr indent="0" lvl="0" marL="0" rtl="0" algn="l">
              <a:lnSpc>
                <a:spcPct val="95000"/>
              </a:lnSpc>
              <a:spcBef>
                <a:spcPts val="0"/>
              </a:spcBef>
              <a:spcAft>
                <a:spcPts val="0"/>
              </a:spcAft>
              <a:buSzPts val="852"/>
              <a:buNone/>
            </a:pPr>
            <a:r>
              <a:rPr lang="sk" sz="1495">
                <a:solidFill>
                  <a:schemeClr val="dk2"/>
                </a:solidFill>
              </a:rPr>
              <a:t>3: 	konjunktivitida</a:t>
            </a:r>
            <a:endParaRPr sz="1495">
              <a:solidFill>
                <a:schemeClr val="dk2"/>
              </a:solidFill>
            </a:endParaRPr>
          </a:p>
          <a:p>
            <a:pPr indent="0" lvl="0" marL="0" rtl="0" algn="l">
              <a:lnSpc>
                <a:spcPct val="95000"/>
              </a:lnSpc>
              <a:spcBef>
                <a:spcPts val="0"/>
              </a:spcBef>
              <a:spcAft>
                <a:spcPts val="0"/>
              </a:spcAft>
              <a:buSzPts val="852"/>
              <a:buNone/>
            </a:pPr>
            <a:r>
              <a:rPr b="1" lang="sk" sz="1495">
                <a:solidFill>
                  <a:schemeClr val="dk2"/>
                </a:solidFill>
              </a:rPr>
              <a:t>4: 	alopecie</a:t>
            </a:r>
            <a:endParaRPr b="1" sz="1495">
              <a:solidFill>
                <a:schemeClr val="dk2"/>
              </a:solidFill>
            </a:endParaRPr>
          </a:p>
          <a:p>
            <a:pPr indent="0" lvl="0" marL="0" rtl="0" algn="l">
              <a:lnSpc>
                <a:spcPct val="95000"/>
              </a:lnSpc>
              <a:spcBef>
                <a:spcPts val="0"/>
              </a:spcBef>
              <a:spcAft>
                <a:spcPts val="0"/>
              </a:spcAft>
              <a:buSzPts val="852"/>
              <a:buNone/>
            </a:pPr>
            <a:r>
              <a:rPr lang="sk" sz="1495">
                <a:solidFill>
                  <a:schemeClr val="dk2"/>
                </a:solidFill>
              </a:rPr>
              <a:t>5: 	difuzní makulopapulózní exantém</a:t>
            </a:r>
            <a:endParaRPr sz="1495">
              <a:solidFill>
                <a:schemeClr val="dk2"/>
              </a:solidFill>
            </a:endParaRPr>
          </a:p>
          <a:p>
            <a:pPr indent="0" lvl="0" marL="0" rtl="0" algn="l">
              <a:lnSpc>
                <a:spcPct val="95000"/>
              </a:lnSpc>
              <a:spcBef>
                <a:spcPts val="0"/>
              </a:spcBef>
              <a:spcAft>
                <a:spcPts val="0"/>
              </a:spcAft>
              <a:buSzPts val="852"/>
              <a:buNone/>
            </a:pPr>
            <a:r>
              <a:rPr lang="sk" sz="1495">
                <a:solidFill>
                  <a:schemeClr val="dk2"/>
                </a:solidFill>
              </a:rPr>
              <a:t>6: 	třes končetin</a:t>
            </a:r>
            <a:endParaRPr sz="1495">
              <a:solidFill>
                <a:schemeClr val="dk2"/>
              </a:solidFill>
            </a:endParaRPr>
          </a:p>
          <a:p>
            <a:pPr indent="0" lvl="0" marL="0" rtl="0" algn="l">
              <a:lnSpc>
                <a:spcPct val="95000"/>
              </a:lnSpc>
              <a:spcBef>
                <a:spcPts val="0"/>
              </a:spcBef>
              <a:spcAft>
                <a:spcPts val="0"/>
              </a:spcAft>
              <a:buSzPts val="852"/>
              <a:buNone/>
            </a:pPr>
            <a:r>
              <a:rPr b="1" lang="sk" sz="1495">
                <a:solidFill>
                  <a:schemeClr val="dk2"/>
                </a:solidFill>
              </a:rPr>
              <a:t>7: 	zácpa</a:t>
            </a:r>
            <a:endParaRPr b="1" sz="1495">
              <a:solidFill>
                <a:schemeClr val="dk2"/>
              </a:solidFill>
            </a:endParaRPr>
          </a:p>
          <a:p>
            <a:pPr indent="0" lvl="0" marL="0" rtl="0" algn="l">
              <a:lnSpc>
                <a:spcPct val="95000"/>
              </a:lnSpc>
              <a:spcBef>
                <a:spcPts val="0"/>
              </a:spcBef>
              <a:spcAft>
                <a:spcPts val="0"/>
              </a:spcAft>
              <a:buSzPts val="852"/>
              <a:buNone/>
            </a:pPr>
            <a:r>
              <a:rPr lang="sk" sz="1495">
                <a:solidFill>
                  <a:schemeClr val="dk2"/>
                </a:solidFill>
              </a:rPr>
              <a:t>8: 	tinnitus</a:t>
            </a:r>
            <a:endParaRPr sz="1495">
              <a:solidFill>
                <a:schemeClr val="dk2"/>
              </a:solidFill>
            </a:endParaRPr>
          </a:p>
          <a:p>
            <a:pPr indent="0" lvl="0" marL="0" rtl="0" algn="l">
              <a:lnSpc>
                <a:spcPct val="95000"/>
              </a:lnSpc>
              <a:spcBef>
                <a:spcPts val="0"/>
              </a:spcBef>
              <a:spcAft>
                <a:spcPts val="0"/>
              </a:spcAft>
              <a:buSzPts val="852"/>
              <a:buNone/>
            </a:pPr>
            <a:r>
              <a:rPr b="1" lang="sk" sz="1495">
                <a:solidFill>
                  <a:schemeClr val="dk2"/>
                </a:solidFill>
              </a:rPr>
              <a:t>9: 	bolesti břicha po jídle</a:t>
            </a:r>
            <a:endParaRPr b="1" sz="1495">
              <a:solidFill>
                <a:schemeClr val="dk2"/>
              </a:solidFill>
            </a:endParaRPr>
          </a:p>
          <a:p>
            <a:pPr indent="0" lvl="0" marL="0" rtl="0" algn="l">
              <a:lnSpc>
                <a:spcPct val="95000"/>
              </a:lnSpc>
              <a:spcBef>
                <a:spcPts val="0"/>
              </a:spcBef>
              <a:spcAft>
                <a:spcPts val="0"/>
              </a:spcAft>
              <a:buSzPts val="852"/>
              <a:buNone/>
            </a:pPr>
            <a:r>
              <a:rPr b="1" lang="sk" sz="1495">
                <a:solidFill>
                  <a:schemeClr val="dk2"/>
                </a:solidFill>
              </a:rPr>
              <a:t>10: 	zimomřivost</a:t>
            </a:r>
            <a:endParaRPr b="1" sz="1495">
              <a:solidFill>
                <a:schemeClr val="dk2"/>
              </a:solidFill>
            </a:endParaRPr>
          </a:p>
          <a:p>
            <a:pPr indent="0" lvl="0" marL="0" rtl="0" algn="l">
              <a:lnSpc>
                <a:spcPct val="95000"/>
              </a:lnSpc>
              <a:spcBef>
                <a:spcPts val="0"/>
              </a:spcBef>
              <a:spcAft>
                <a:spcPts val="0"/>
              </a:spcAft>
              <a:buSzPts val="852"/>
              <a:buNone/>
            </a:pPr>
            <a:r>
              <a:rPr lang="sk" sz="1495">
                <a:solidFill>
                  <a:schemeClr val="dk2"/>
                </a:solidFill>
              </a:rPr>
              <a:t>11:	varixy dolních končetin</a:t>
            </a:r>
            <a:endParaRPr sz="1495">
              <a:solidFill>
                <a:schemeClr val="dk2"/>
              </a:solidFill>
            </a:endParaRPr>
          </a:p>
          <a:p>
            <a:pPr indent="0" lvl="0" marL="0" rtl="0" algn="l">
              <a:lnSpc>
                <a:spcPct val="95000"/>
              </a:lnSpc>
              <a:spcBef>
                <a:spcPts val="0"/>
              </a:spcBef>
              <a:spcAft>
                <a:spcPts val="0"/>
              </a:spcAft>
              <a:buClr>
                <a:schemeClr val="dk2"/>
              </a:buClr>
              <a:buSzPts val="852"/>
              <a:buFont typeface="Arial"/>
              <a:buNone/>
            </a:pPr>
            <a:r>
              <a:rPr b="1" lang="sk" sz="1495">
                <a:solidFill>
                  <a:schemeClr val="dk2"/>
                </a:solidFill>
              </a:rPr>
              <a:t>12: 	hyperkeratóza na dorzou ruk, na zádech</a:t>
            </a:r>
            <a:endParaRPr b="1" sz="1495">
              <a:solidFill>
                <a:schemeClr val="dk2"/>
              </a:solidFill>
            </a:endParaRPr>
          </a:p>
          <a:p>
            <a:pPr indent="0" lvl="0" marL="0" rtl="0" algn="l">
              <a:lnSpc>
                <a:spcPct val="95000"/>
              </a:lnSpc>
              <a:spcBef>
                <a:spcPts val="0"/>
              </a:spcBef>
              <a:spcAft>
                <a:spcPts val="0"/>
              </a:spcAft>
              <a:buSzPts val="852"/>
              <a:buNone/>
            </a:pPr>
            <a:r>
              <a:t/>
            </a:r>
            <a:endParaRPr b="1" sz="1495">
              <a:solidFill>
                <a:schemeClr val="dk2"/>
              </a:solidFill>
            </a:endParaRPr>
          </a:p>
        </p:txBody>
      </p:sp>
      <p:sp>
        <p:nvSpPr>
          <p:cNvPr id="161" name="Google Shape;161;p30"/>
          <p:cNvSpPr/>
          <p:nvPr/>
        </p:nvSpPr>
        <p:spPr>
          <a:xfrm>
            <a:off x="7172000" y="198425"/>
            <a:ext cx="1738800" cy="685200"/>
          </a:xfrm>
          <a:prstGeom prst="rect">
            <a:avLst/>
          </a:prstGeom>
          <a:solidFill>
            <a:schemeClr val="dk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sk" sz="1700">
                <a:solidFill>
                  <a:schemeClr val="lt1"/>
                </a:solidFill>
                <a:latin typeface="Source Sans Pro"/>
                <a:ea typeface="Source Sans Pro"/>
                <a:cs typeface="Source Sans Pro"/>
                <a:sym typeface="Source Sans Pro"/>
              </a:rPr>
              <a:t>sekundář</a:t>
            </a:r>
            <a:endParaRPr b="1" sz="1700">
              <a:solidFill>
                <a:schemeClr val="lt1"/>
              </a:solidFill>
              <a:latin typeface="Source Sans Pro"/>
              <a:ea typeface="Source Sans Pro"/>
              <a:cs typeface="Source Sans Pro"/>
              <a:sym typeface="Source Sans Pro"/>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p31"/>
          <p:cNvSpPr txBox="1"/>
          <p:nvPr>
            <p:ph idx="1" type="body"/>
          </p:nvPr>
        </p:nvSpPr>
        <p:spPr>
          <a:xfrm>
            <a:off x="311700" y="986000"/>
            <a:ext cx="8520600" cy="39414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None/>
            </a:pPr>
            <a:r>
              <a:rPr lang="sk">
                <a:solidFill>
                  <a:schemeClr val="dk2"/>
                </a:solidFill>
              </a:rPr>
              <a:t>Na oddělení zavedete individuální, skupinovou i rodinnou terapii. Probíhá také nutriční terapie, i s vstupním zhodnocením stavu výživy bioimpedancí.</a:t>
            </a:r>
            <a:endParaRPr>
              <a:solidFill>
                <a:schemeClr val="dk2"/>
              </a:solidFill>
            </a:endParaRPr>
          </a:p>
          <a:p>
            <a:pPr indent="0" lvl="0" marL="0" rtl="0" algn="l">
              <a:spcBef>
                <a:spcPts val="1200"/>
              </a:spcBef>
              <a:spcAft>
                <a:spcPts val="0"/>
              </a:spcAft>
              <a:buNone/>
            </a:pPr>
            <a:r>
              <a:rPr lang="sk">
                <a:solidFill>
                  <a:schemeClr val="dk2"/>
                </a:solidFill>
              </a:rPr>
              <a:t>Pacientka se na oddělení adaptuje jen stěží, s ostatními pacienty nechce komunikovat. Neustále referuje výčitky po jídle, které ji zamezují stravu přijímat. Před i po jídle má masivní úzkosti, které přecházejí až do úzkostných záchvatů. Její nálada je depresivní, o nic nemá zájem, nezapojuje se do chodu oddělení. Nic ji netěší, postupně odmítá i návštěvy rodiny. Na víkendy domů se nedostává kvůli nedostatečným hmotnostním přírůstkům, nejeví o ně ale ani zájem. </a:t>
            </a:r>
            <a:endParaRPr>
              <a:solidFill>
                <a:schemeClr val="dk2"/>
              </a:solidFill>
            </a:endParaRPr>
          </a:p>
          <a:p>
            <a:pPr indent="0" lvl="0" marL="0" rtl="0" algn="l">
              <a:spcBef>
                <a:spcPts val="1200"/>
              </a:spcBef>
              <a:spcAft>
                <a:spcPts val="0"/>
              </a:spcAft>
              <a:buNone/>
            </a:pPr>
            <a:r>
              <a:rPr lang="sk">
                <a:solidFill>
                  <a:schemeClr val="dk2"/>
                </a:solidFill>
              </a:rPr>
              <a:t>Zjistíte, že část jídla, které naoko sní, schovává po kapsách, ráno vstává velmi brzy, aby mohla tajně v koupelně cvičit. Všechno vysvětluje hroznými výčitkami, které se před i po jídle objevují, a strachem z přibírání. </a:t>
            </a:r>
            <a:endParaRPr>
              <a:solidFill>
                <a:schemeClr val="dk2"/>
              </a:solidFill>
            </a:endParaRPr>
          </a:p>
          <a:p>
            <a:pPr indent="0" lvl="0" marL="0" rtl="0" algn="l">
              <a:spcBef>
                <a:spcPts val="1200"/>
              </a:spcBef>
              <a:spcAft>
                <a:spcPts val="1200"/>
              </a:spcAft>
              <a:buNone/>
            </a:pPr>
            <a:r>
              <a:rPr lang="sk">
                <a:solidFill>
                  <a:schemeClr val="dk2"/>
                </a:solidFill>
              </a:rPr>
              <a:t> </a:t>
            </a:r>
            <a:endParaRPr>
              <a:solidFill>
                <a:schemeClr val="dk2"/>
              </a:solidFill>
            </a:endParaRPr>
          </a:p>
        </p:txBody>
      </p:sp>
      <p:sp>
        <p:nvSpPr>
          <p:cNvPr id="167" name="Google Shape;167;p31"/>
          <p:cNvSpPr/>
          <p:nvPr/>
        </p:nvSpPr>
        <p:spPr>
          <a:xfrm>
            <a:off x="7172000" y="198425"/>
            <a:ext cx="1738800" cy="685200"/>
          </a:xfrm>
          <a:prstGeom prst="rect">
            <a:avLst/>
          </a:prstGeom>
          <a:solidFill>
            <a:schemeClr val="dk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sk" sz="1700">
                <a:solidFill>
                  <a:schemeClr val="lt1"/>
                </a:solidFill>
                <a:latin typeface="Source Sans Pro"/>
                <a:ea typeface="Source Sans Pro"/>
                <a:cs typeface="Source Sans Pro"/>
                <a:sym typeface="Source Sans Pro"/>
              </a:rPr>
              <a:t>sekundář</a:t>
            </a:r>
            <a:endParaRPr b="1" sz="1700">
              <a:solidFill>
                <a:schemeClr val="lt1"/>
              </a:solidFill>
              <a:latin typeface="Source Sans Pro"/>
              <a:ea typeface="Source Sans Pro"/>
              <a:cs typeface="Source Sans Pro"/>
              <a:sym typeface="Source Sans Pro"/>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3" name="Shape 63"/>
        <p:cNvGrpSpPr/>
        <p:nvPr/>
      </p:nvGrpSpPr>
      <p:grpSpPr>
        <a:xfrm>
          <a:off x="0" y="0"/>
          <a:ext cx="0" cy="0"/>
          <a:chOff x="0" y="0"/>
          <a:chExt cx="0" cy="0"/>
        </a:xfrm>
      </p:grpSpPr>
      <p:sp>
        <p:nvSpPr>
          <p:cNvPr id="64" name="Google Shape;64;p14"/>
          <p:cNvSpPr txBox="1"/>
          <p:nvPr>
            <p:ph idx="1" type="body"/>
          </p:nvPr>
        </p:nvSpPr>
        <p:spPr>
          <a:xfrm>
            <a:off x="311700" y="986000"/>
            <a:ext cx="8520600" cy="35829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sk">
                <a:solidFill>
                  <a:schemeClr val="dk2"/>
                </a:solidFill>
              </a:rPr>
              <a:t>Jste praktickým lékařem pro děti a dorost, do ordinace přijde s rodiči na vyšetření 13ti letá dívka. Rodiče si stěžují, že několik měsíců hubne, uzavírá se do sebe, ve škole se nesoustředí, několikrát v posledním týdnu se stalo, že zkolabovala, omdlela. </a:t>
            </a:r>
            <a:endParaRPr>
              <a:solidFill>
                <a:schemeClr val="dk2"/>
              </a:solidFill>
            </a:endParaRPr>
          </a:p>
          <a:p>
            <a:pPr indent="0" lvl="0" marL="0" rtl="0" algn="l">
              <a:spcBef>
                <a:spcPts val="1200"/>
              </a:spcBef>
              <a:spcAft>
                <a:spcPts val="0"/>
              </a:spcAft>
              <a:buNone/>
            </a:pPr>
            <a:r>
              <a:rPr lang="sk">
                <a:solidFill>
                  <a:schemeClr val="dk2"/>
                </a:solidFill>
              </a:rPr>
              <a:t>Podle percentilových grafů, které si jako pediatr v ordinaci o pacientech vedete zjistíte, že k hubnutí opravdu došlo, od posledního vyšetření zhubla 8 kg. Aktuálně váží 41 kg při výšce 159 cm. </a:t>
            </a:r>
            <a:endParaRPr>
              <a:solidFill>
                <a:schemeClr val="dk2"/>
              </a:solidFill>
            </a:endParaRPr>
          </a:p>
          <a:p>
            <a:pPr indent="0" lvl="0" marL="0" rtl="0" algn="l">
              <a:spcBef>
                <a:spcPts val="1200"/>
              </a:spcBef>
              <a:spcAft>
                <a:spcPts val="1200"/>
              </a:spcAft>
              <a:buNone/>
            </a:pPr>
            <a:r>
              <a:rPr lang="sk">
                <a:solidFill>
                  <a:schemeClr val="dk2"/>
                </a:solidFill>
              </a:rPr>
              <a:t>Při pohovoru bez rodičů se pacientka rozpláče, říká vám, že ji nepřijde, že je hubená, ale slibuje, že nynější stav dokáže změnit. </a:t>
            </a:r>
            <a:endParaRPr>
              <a:solidFill>
                <a:schemeClr val="dk2"/>
              </a:solidFill>
            </a:endParaRPr>
          </a:p>
        </p:txBody>
      </p:sp>
      <p:sp>
        <p:nvSpPr>
          <p:cNvPr id="65" name="Google Shape;65;p14"/>
          <p:cNvSpPr/>
          <p:nvPr/>
        </p:nvSpPr>
        <p:spPr>
          <a:xfrm>
            <a:off x="7172000" y="198425"/>
            <a:ext cx="1738800" cy="685200"/>
          </a:xfrm>
          <a:prstGeom prst="rect">
            <a:avLst/>
          </a:prstGeom>
          <a:solidFill>
            <a:schemeClr val="dk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sk" sz="1700">
                <a:solidFill>
                  <a:schemeClr val="lt1"/>
                </a:solidFill>
                <a:latin typeface="Source Sans Pro"/>
                <a:ea typeface="Source Sans Pro"/>
                <a:cs typeface="Source Sans Pro"/>
                <a:sym typeface="Source Sans Pro"/>
              </a:rPr>
              <a:t>PLDD</a:t>
            </a:r>
            <a:endParaRPr b="1" sz="1700">
              <a:solidFill>
                <a:schemeClr val="lt1"/>
              </a:solidFill>
              <a:latin typeface="Source Sans Pro"/>
              <a:ea typeface="Source Sans Pro"/>
              <a:cs typeface="Source Sans Pro"/>
              <a:sym typeface="Source Sans Pro"/>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32"/>
          <p:cNvSpPr txBox="1"/>
          <p:nvPr>
            <p:ph idx="1" type="body"/>
          </p:nvPr>
        </p:nvSpPr>
        <p:spPr>
          <a:xfrm>
            <a:off x="311700" y="1156200"/>
            <a:ext cx="8520600" cy="3582900"/>
          </a:xfrm>
          <a:prstGeom prst="rect">
            <a:avLst/>
          </a:prstGeom>
        </p:spPr>
        <p:txBody>
          <a:bodyPr anchorCtr="0" anchor="t" bIns="91425" lIns="91425" spcFirstLastPara="1" rIns="91425" wrap="square" tIns="91425">
            <a:noAutofit/>
          </a:bodyPr>
          <a:lstStyle/>
          <a:p>
            <a:pPr indent="0" lvl="0" marL="0" rtl="0" algn="l">
              <a:lnSpc>
                <a:spcPct val="95000"/>
              </a:lnSpc>
              <a:spcBef>
                <a:spcPts val="0"/>
              </a:spcBef>
              <a:spcAft>
                <a:spcPts val="0"/>
              </a:spcAft>
              <a:buSzPts val="852"/>
              <a:buNone/>
            </a:pPr>
            <a:r>
              <a:rPr b="1" lang="sk" sz="1495">
                <a:solidFill>
                  <a:schemeClr val="dk2"/>
                </a:solidFill>
              </a:rPr>
              <a:t>Q7: Jakou medikaci byste zvolili u obdobných pacientů?</a:t>
            </a:r>
            <a:endParaRPr b="1" sz="1495">
              <a:solidFill>
                <a:schemeClr val="dk2"/>
              </a:solidFill>
            </a:endParaRPr>
          </a:p>
          <a:p>
            <a:pPr indent="0" lvl="0" marL="0" rtl="0" algn="l">
              <a:lnSpc>
                <a:spcPct val="95000"/>
              </a:lnSpc>
              <a:spcBef>
                <a:spcPts val="1200"/>
              </a:spcBef>
              <a:spcAft>
                <a:spcPts val="0"/>
              </a:spcAft>
              <a:buSzPts val="852"/>
              <a:buNone/>
            </a:pPr>
            <a:r>
              <a:rPr lang="sk" sz="1495">
                <a:solidFill>
                  <a:schemeClr val="dk2"/>
                </a:solidFill>
              </a:rPr>
              <a:t>A: antidepresiva - v první volbě s výhodou mirtazapin, případně olanzapin; adjuvantně při úzkosti diazepam</a:t>
            </a:r>
            <a:endParaRPr sz="1495">
              <a:solidFill>
                <a:schemeClr val="dk2"/>
              </a:solidFill>
            </a:endParaRPr>
          </a:p>
          <a:p>
            <a:pPr indent="0" lvl="0" marL="0" rtl="0" algn="l">
              <a:lnSpc>
                <a:spcPct val="95000"/>
              </a:lnSpc>
              <a:spcBef>
                <a:spcPts val="1200"/>
              </a:spcBef>
              <a:spcAft>
                <a:spcPts val="0"/>
              </a:spcAft>
              <a:buSzPts val="852"/>
              <a:buNone/>
            </a:pPr>
            <a:r>
              <a:rPr lang="sk" sz="1495">
                <a:solidFill>
                  <a:schemeClr val="dk2"/>
                </a:solidFill>
              </a:rPr>
              <a:t>B: antidepresiva - v první volbě preferenčně SSRI, adjuvantně při úzkosti hydroxyzin nebo oxazepam</a:t>
            </a:r>
            <a:endParaRPr sz="1495">
              <a:solidFill>
                <a:schemeClr val="dk2"/>
              </a:solidFill>
            </a:endParaRPr>
          </a:p>
          <a:p>
            <a:pPr indent="0" lvl="0" marL="0" rtl="0" algn="l">
              <a:lnSpc>
                <a:spcPct val="95000"/>
              </a:lnSpc>
              <a:spcBef>
                <a:spcPts val="1200"/>
              </a:spcBef>
              <a:spcAft>
                <a:spcPts val="0"/>
              </a:spcAft>
              <a:buSzPts val="852"/>
              <a:buNone/>
            </a:pPr>
            <a:r>
              <a:rPr lang="sk" sz="1495">
                <a:solidFill>
                  <a:schemeClr val="dk2"/>
                </a:solidFill>
              </a:rPr>
              <a:t>C: kauzální terapii PPP je psychoterapie, většina psychofarmak není pro dětský věk schválená; proto jen antihistaminika, v případě neefektivity v 2. volbě sertralin </a:t>
            </a:r>
            <a:endParaRPr sz="1495">
              <a:solidFill>
                <a:schemeClr val="dk2"/>
              </a:solidFill>
            </a:endParaRPr>
          </a:p>
          <a:p>
            <a:pPr indent="0" lvl="0" marL="0" rtl="0" algn="l">
              <a:lnSpc>
                <a:spcPct val="95000"/>
              </a:lnSpc>
              <a:spcBef>
                <a:spcPts val="1200"/>
              </a:spcBef>
              <a:spcAft>
                <a:spcPts val="0"/>
              </a:spcAft>
              <a:buSzPts val="852"/>
              <a:buNone/>
            </a:pPr>
            <a:r>
              <a:rPr lang="sk" sz="1495">
                <a:solidFill>
                  <a:schemeClr val="dk2"/>
                </a:solidFill>
              </a:rPr>
              <a:t>D: vitaminy skupiny B, vit.C, vit.D, peritol k zvýšení chuti k jídlu, prokinetika, PPI</a:t>
            </a:r>
            <a:endParaRPr sz="1495">
              <a:solidFill>
                <a:schemeClr val="dk2"/>
              </a:solidFill>
            </a:endParaRPr>
          </a:p>
          <a:p>
            <a:pPr indent="0" lvl="0" marL="0" rtl="0" algn="l">
              <a:lnSpc>
                <a:spcPct val="95000"/>
              </a:lnSpc>
              <a:spcBef>
                <a:spcPts val="1200"/>
              </a:spcBef>
              <a:spcAft>
                <a:spcPts val="0"/>
              </a:spcAft>
              <a:buSzPts val="852"/>
              <a:buNone/>
            </a:pPr>
            <a:r>
              <a:rPr lang="sk" sz="1495">
                <a:solidFill>
                  <a:schemeClr val="dk2"/>
                </a:solidFill>
              </a:rPr>
              <a:t>E: vzhledem k závažnosti potíží lze již pomýšlet na léčbu rTMS, v krajním případě i ECT</a:t>
            </a:r>
            <a:endParaRPr sz="1495">
              <a:solidFill>
                <a:schemeClr val="dk2"/>
              </a:solidFill>
            </a:endParaRPr>
          </a:p>
          <a:p>
            <a:pPr indent="0" lvl="0" marL="0" rtl="0" algn="l">
              <a:lnSpc>
                <a:spcPct val="95000"/>
              </a:lnSpc>
              <a:spcBef>
                <a:spcPts val="1200"/>
              </a:spcBef>
              <a:spcAft>
                <a:spcPts val="1200"/>
              </a:spcAft>
              <a:buSzPts val="852"/>
              <a:buNone/>
            </a:pPr>
            <a:r>
              <a:rPr lang="sk" sz="1495">
                <a:solidFill>
                  <a:schemeClr val="dk2"/>
                </a:solidFill>
              </a:rPr>
              <a:t>F: antidepresiva - v první volbě preferenčně SSRI, adjuvantně při úzkosti klonazepam</a:t>
            </a:r>
            <a:endParaRPr sz="1495">
              <a:solidFill>
                <a:schemeClr val="dk2"/>
              </a:solidFill>
            </a:endParaRPr>
          </a:p>
        </p:txBody>
      </p:sp>
      <p:sp>
        <p:nvSpPr>
          <p:cNvPr id="173" name="Google Shape;173;p32"/>
          <p:cNvSpPr/>
          <p:nvPr/>
        </p:nvSpPr>
        <p:spPr>
          <a:xfrm>
            <a:off x="7172000" y="198425"/>
            <a:ext cx="1738800" cy="685200"/>
          </a:xfrm>
          <a:prstGeom prst="rect">
            <a:avLst/>
          </a:prstGeom>
          <a:solidFill>
            <a:schemeClr val="dk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sk" sz="1700">
                <a:solidFill>
                  <a:schemeClr val="lt1"/>
                </a:solidFill>
                <a:latin typeface="Source Sans Pro"/>
                <a:ea typeface="Source Sans Pro"/>
                <a:cs typeface="Source Sans Pro"/>
                <a:sym typeface="Source Sans Pro"/>
              </a:rPr>
              <a:t>sekundář</a:t>
            </a:r>
            <a:endParaRPr b="1" sz="1700">
              <a:solidFill>
                <a:schemeClr val="lt1"/>
              </a:solidFill>
              <a:latin typeface="Source Sans Pro"/>
              <a:ea typeface="Source Sans Pro"/>
              <a:cs typeface="Source Sans Pro"/>
              <a:sym typeface="Source Sans Pro"/>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7" name="Shape 177"/>
        <p:cNvGrpSpPr/>
        <p:nvPr/>
      </p:nvGrpSpPr>
      <p:grpSpPr>
        <a:xfrm>
          <a:off x="0" y="0"/>
          <a:ext cx="0" cy="0"/>
          <a:chOff x="0" y="0"/>
          <a:chExt cx="0" cy="0"/>
        </a:xfrm>
      </p:grpSpPr>
      <p:sp>
        <p:nvSpPr>
          <p:cNvPr id="178" name="Google Shape;178;p33"/>
          <p:cNvSpPr txBox="1"/>
          <p:nvPr>
            <p:ph idx="1" type="body"/>
          </p:nvPr>
        </p:nvSpPr>
        <p:spPr>
          <a:xfrm>
            <a:off x="311700" y="1156200"/>
            <a:ext cx="8520600" cy="3582900"/>
          </a:xfrm>
          <a:prstGeom prst="rect">
            <a:avLst/>
          </a:prstGeom>
        </p:spPr>
        <p:txBody>
          <a:bodyPr anchorCtr="0" anchor="t" bIns="91425" lIns="91425" spcFirstLastPara="1" rIns="91425" wrap="square" tIns="91425">
            <a:noAutofit/>
          </a:bodyPr>
          <a:lstStyle/>
          <a:p>
            <a:pPr indent="0" lvl="0" marL="0" rtl="0" algn="l">
              <a:lnSpc>
                <a:spcPct val="95000"/>
              </a:lnSpc>
              <a:spcBef>
                <a:spcPts val="0"/>
              </a:spcBef>
              <a:spcAft>
                <a:spcPts val="0"/>
              </a:spcAft>
              <a:buSzPts val="852"/>
              <a:buNone/>
            </a:pPr>
            <a:r>
              <a:rPr b="1" lang="sk" sz="1495">
                <a:solidFill>
                  <a:schemeClr val="dk2"/>
                </a:solidFill>
              </a:rPr>
              <a:t>Q7: Jakou medikaci byste zvolili u obdobných pacientů?</a:t>
            </a:r>
            <a:endParaRPr b="1" sz="1495">
              <a:solidFill>
                <a:schemeClr val="dk2"/>
              </a:solidFill>
            </a:endParaRPr>
          </a:p>
          <a:p>
            <a:pPr indent="0" lvl="0" marL="0" rtl="0" algn="l">
              <a:lnSpc>
                <a:spcPct val="95000"/>
              </a:lnSpc>
              <a:spcBef>
                <a:spcPts val="1200"/>
              </a:spcBef>
              <a:spcAft>
                <a:spcPts val="0"/>
              </a:spcAft>
              <a:buSzPts val="852"/>
              <a:buNone/>
            </a:pPr>
            <a:r>
              <a:rPr lang="sk" sz="1495">
                <a:solidFill>
                  <a:schemeClr val="dk2"/>
                </a:solidFill>
              </a:rPr>
              <a:t>A: antidepresiva - v první volbě s výhodou mirtazapin, případně olanzapin; adjuvantně při úzkosti diazepam</a:t>
            </a:r>
            <a:endParaRPr sz="1495">
              <a:solidFill>
                <a:schemeClr val="dk2"/>
              </a:solidFill>
            </a:endParaRPr>
          </a:p>
          <a:p>
            <a:pPr indent="0" lvl="0" marL="0" rtl="0" algn="l">
              <a:lnSpc>
                <a:spcPct val="95000"/>
              </a:lnSpc>
              <a:spcBef>
                <a:spcPts val="1200"/>
              </a:spcBef>
              <a:spcAft>
                <a:spcPts val="0"/>
              </a:spcAft>
              <a:buSzPts val="852"/>
              <a:buNone/>
            </a:pPr>
            <a:r>
              <a:rPr b="1" lang="sk" sz="1495">
                <a:solidFill>
                  <a:schemeClr val="dk2"/>
                </a:solidFill>
              </a:rPr>
              <a:t>B: antidepresiva - v první volbě preferenčně SSRI, adjuvantně při úzkosti hydroxyzin nebo oxazepam</a:t>
            </a:r>
            <a:endParaRPr b="1" sz="1495">
              <a:solidFill>
                <a:schemeClr val="dk2"/>
              </a:solidFill>
            </a:endParaRPr>
          </a:p>
          <a:p>
            <a:pPr indent="0" lvl="0" marL="0" rtl="0" algn="l">
              <a:lnSpc>
                <a:spcPct val="95000"/>
              </a:lnSpc>
              <a:spcBef>
                <a:spcPts val="1200"/>
              </a:spcBef>
              <a:spcAft>
                <a:spcPts val="0"/>
              </a:spcAft>
              <a:buSzPts val="852"/>
              <a:buNone/>
            </a:pPr>
            <a:r>
              <a:rPr lang="sk" sz="1495">
                <a:solidFill>
                  <a:schemeClr val="dk2"/>
                </a:solidFill>
              </a:rPr>
              <a:t>C: kauzální terapii PPP je psychoterapie, většina psychofarmak není pro dětský věk schválená; proto jen antihistaminika, v případě neefektivity v 2. volbě sertralin </a:t>
            </a:r>
            <a:endParaRPr sz="1495">
              <a:solidFill>
                <a:schemeClr val="dk2"/>
              </a:solidFill>
            </a:endParaRPr>
          </a:p>
          <a:p>
            <a:pPr indent="0" lvl="0" marL="0" rtl="0" algn="l">
              <a:lnSpc>
                <a:spcPct val="95000"/>
              </a:lnSpc>
              <a:spcBef>
                <a:spcPts val="1200"/>
              </a:spcBef>
              <a:spcAft>
                <a:spcPts val="0"/>
              </a:spcAft>
              <a:buSzPts val="852"/>
              <a:buNone/>
            </a:pPr>
            <a:r>
              <a:rPr lang="sk" sz="1495">
                <a:solidFill>
                  <a:schemeClr val="dk2"/>
                </a:solidFill>
              </a:rPr>
              <a:t>D: vitaminy skupiny B, vit.C, vit.D, peritol k zvýšení chuti k jídlu, prokinetika, PPI</a:t>
            </a:r>
            <a:endParaRPr sz="1495">
              <a:solidFill>
                <a:schemeClr val="dk2"/>
              </a:solidFill>
            </a:endParaRPr>
          </a:p>
          <a:p>
            <a:pPr indent="0" lvl="0" marL="0" rtl="0" algn="l">
              <a:lnSpc>
                <a:spcPct val="95000"/>
              </a:lnSpc>
              <a:spcBef>
                <a:spcPts val="1200"/>
              </a:spcBef>
              <a:spcAft>
                <a:spcPts val="0"/>
              </a:spcAft>
              <a:buSzPts val="852"/>
              <a:buNone/>
            </a:pPr>
            <a:r>
              <a:rPr lang="sk" sz="1495">
                <a:solidFill>
                  <a:schemeClr val="dk2"/>
                </a:solidFill>
              </a:rPr>
              <a:t>E: vzhledem k závažnosti potíží lze již pomýšlet na léčbu rTMS, v krajním případě i ECT</a:t>
            </a:r>
            <a:endParaRPr sz="1495">
              <a:solidFill>
                <a:schemeClr val="dk2"/>
              </a:solidFill>
            </a:endParaRPr>
          </a:p>
          <a:p>
            <a:pPr indent="0" lvl="0" marL="0" rtl="0" algn="l">
              <a:lnSpc>
                <a:spcPct val="95000"/>
              </a:lnSpc>
              <a:spcBef>
                <a:spcPts val="1200"/>
              </a:spcBef>
              <a:spcAft>
                <a:spcPts val="1200"/>
              </a:spcAft>
              <a:buSzPts val="852"/>
              <a:buNone/>
            </a:pPr>
            <a:r>
              <a:rPr lang="sk" sz="1495">
                <a:solidFill>
                  <a:schemeClr val="dk2"/>
                </a:solidFill>
              </a:rPr>
              <a:t>F: antidepresiva - v první volbě preferenčně SSRI, adjuvantně při úzkosti klonazepam</a:t>
            </a:r>
            <a:endParaRPr sz="1495">
              <a:solidFill>
                <a:schemeClr val="dk2"/>
              </a:solidFill>
            </a:endParaRPr>
          </a:p>
        </p:txBody>
      </p:sp>
      <p:sp>
        <p:nvSpPr>
          <p:cNvPr id="179" name="Google Shape;179;p33"/>
          <p:cNvSpPr/>
          <p:nvPr/>
        </p:nvSpPr>
        <p:spPr>
          <a:xfrm>
            <a:off x="7172000" y="198425"/>
            <a:ext cx="1738800" cy="685200"/>
          </a:xfrm>
          <a:prstGeom prst="rect">
            <a:avLst/>
          </a:prstGeom>
          <a:solidFill>
            <a:schemeClr val="dk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sk" sz="1700">
                <a:solidFill>
                  <a:schemeClr val="lt1"/>
                </a:solidFill>
                <a:latin typeface="Source Sans Pro"/>
                <a:ea typeface="Source Sans Pro"/>
                <a:cs typeface="Source Sans Pro"/>
                <a:sym typeface="Source Sans Pro"/>
              </a:rPr>
              <a:t>sekundář</a:t>
            </a:r>
            <a:endParaRPr b="1" sz="1700">
              <a:solidFill>
                <a:schemeClr val="lt1"/>
              </a:solidFill>
              <a:latin typeface="Source Sans Pro"/>
              <a:ea typeface="Source Sans Pro"/>
              <a:cs typeface="Source Sans Pro"/>
              <a:sym typeface="Source Sans Pro"/>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3" name="Shape 183"/>
        <p:cNvGrpSpPr/>
        <p:nvPr/>
      </p:nvGrpSpPr>
      <p:grpSpPr>
        <a:xfrm>
          <a:off x="0" y="0"/>
          <a:ext cx="0" cy="0"/>
          <a:chOff x="0" y="0"/>
          <a:chExt cx="0" cy="0"/>
        </a:xfrm>
      </p:grpSpPr>
      <p:sp>
        <p:nvSpPr>
          <p:cNvPr id="184" name="Google Shape;184;p34"/>
          <p:cNvSpPr txBox="1"/>
          <p:nvPr>
            <p:ph idx="1" type="body"/>
          </p:nvPr>
        </p:nvSpPr>
        <p:spPr>
          <a:xfrm>
            <a:off x="311700" y="986000"/>
            <a:ext cx="8520600" cy="35829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sk">
                <a:solidFill>
                  <a:schemeClr val="dk2"/>
                </a:solidFill>
              </a:rPr>
              <a:t>Do medikace byl zaveden sertralin s postupnou titrací do 100 mg, adjuvantně pacientce podáván oxazepam zpočátku 3x denně, k neselektivnímu tlumení tenze přiordinován i olanzapin v dávce 2,5mg. </a:t>
            </a:r>
            <a:endParaRPr>
              <a:solidFill>
                <a:schemeClr val="dk2"/>
              </a:solidFill>
            </a:endParaRPr>
          </a:p>
          <a:p>
            <a:pPr indent="0" lvl="0" marL="0" rtl="0" algn="l">
              <a:spcBef>
                <a:spcPts val="1200"/>
              </a:spcBef>
              <a:spcAft>
                <a:spcPts val="0"/>
              </a:spcAft>
              <a:buNone/>
            </a:pPr>
            <a:r>
              <a:rPr lang="sk">
                <a:solidFill>
                  <a:schemeClr val="dk2"/>
                </a:solidFill>
              </a:rPr>
              <a:t>Na zavedené medikaci a terapii se stav pacientky postupně zlepšoval - příjem potravy se zvýšil z poloviny porcí na celé porce, pacientka tolerovala i nutriční doplňky - 2x Nutridrink, 6 odměrek Protifaru denně. </a:t>
            </a:r>
            <a:endParaRPr>
              <a:solidFill>
                <a:schemeClr val="dk2"/>
              </a:solidFill>
            </a:endParaRPr>
          </a:p>
          <a:p>
            <a:pPr indent="0" lvl="0" marL="0" rtl="0" algn="l">
              <a:spcBef>
                <a:spcPts val="1200"/>
              </a:spcBef>
              <a:spcAft>
                <a:spcPts val="0"/>
              </a:spcAft>
              <a:buNone/>
            </a:pPr>
            <a:r>
              <a:rPr lang="sk">
                <a:solidFill>
                  <a:schemeClr val="dk2"/>
                </a:solidFill>
              </a:rPr>
              <a:t>V dalším průběhu se ale u pacientky rozvíjí agitovanost, má potíže s regulací emocí, je vzteklá, nevrlá. Stane se, že se “od nervů” během dne klepe.</a:t>
            </a:r>
            <a:endParaRPr>
              <a:solidFill>
                <a:schemeClr val="dk2"/>
              </a:solidFill>
            </a:endParaRPr>
          </a:p>
          <a:p>
            <a:pPr indent="0" lvl="0" marL="0" rtl="0" algn="l">
              <a:spcBef>
                <a:spcPts val="1200"/>
              </a:spcBef>
              <a:spcAft>
                <a:spcPts val="1200"/>
              </a:spcAft>
              <a:buNone/>
            </a:pPr>
            <a:r>
              <a:rPr lang="sk">
                <a:solidFill>
                  <a:schemeClr val="dk2"/>
                </a:solidFill>
              </a:rPr>
              <a:t>Vzhledem k výše uvedenému se rozhodnete pro provedení kontrolních laboratorních odběrů.</a:t>
            </a:r>
            <a:endParaRPr>
              <a:solidFill>
                <a:schemeClr val="dk2"/>
              </a:solidFill>
            </a:endParaRPr>
          </a:p>
        </p:txBody>
      </p:sp>
      <p:sp>
        <p:nvSpPr>
          <p:cNvPr id="185" name="Google Shape;185;p34"/>
          <p:cNvSpPr/>
          <p:nvPr/>
        </p:nvSpPr>
        <p:spPr>
          <a:xfrm>
            <a:off x="7172000" y="198425"/>
            <a:ext cx="1738800" cy="685200"/>
          </a:xfrm>
          <a:prstGeom prst="rect">
            <a:avLst/>
          </a:prstGeom>
          <a:solidFill>
            <a:schemeClr val="dk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sk" sz="1700">
                <a:solidFill>
                  <a:schemeClr val="lt1"/>
                </a:solidFill>
                <a:latin typeface="Source Sans Pro"/>
                <a:ea typeface="Source Sans Pro"/>
                <a:cs typeface="Source Sans Pro"/>
                <a:sym typeface="Source Sans Pro"/>
              </a:rPr>
              <a:t>sekundář</a:t>
            </a:r>
            <a:endParaRPr b="1" sz="1700">
              <a:solidFill>
                <a:schemeClr val="lt1"/>
              </a:solidFill>
              <a:latin typeface="Source Sans Pro"/>
              <a:ea typeface="Source Sans Pro"/>
              <a:cs typeface="Source Sans Pro"/>
              <a:sym typeface="Source Sans Pro"/>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sp>
        <p:nvSpPr>
          <p:cNvPr id="190" name="Google Shape;190;p35"/>
          <p:cNvSpPr txBox="1"/>
          <p:nvPr>
            <p:ph idx="1" type="body"/>
          </p:nvPr>
        </p:nvSpPr>
        <p:spPr>
          <a:xfrm>
            <a:off x="311700" y="1156200"/>
            <a:ext cx="8520600" cy="3582900"/>
          </a:xfrm>
          <a:prstGeom prst="rect">
            <a:avLst/>
          </a:prstGeom>
        </p:spPr>
        <p:txBody>
          <a:bodyPr anchorCtr="0" anchor="t" bIns="91425" lIns="91425" spcFirstLastPara="1" rIns="91425" wrap="square" tIns="91425">
            <a:noAutofit/>
          </a:bodyPr>
          <a:lstStyle/>
          <a:p>
            <a:pPr indent="0" lvl="0" marL="0" rtl="0" algn="l">
              <a:lnSpc>
                <a:spcPct val="95000"/>
              </a:lnSpc>
              <a:spcBef>
                <a:spcPts val="0"/>
              </a:spcBef>
              <a:spcAft>
                <a:spcPts val="0"/>
              </a:spcAft>
              <a:buSzPts val="852"/>
              <a:buNone/>
            </a:pPr>
            <a:r>
              <a:rPr b="1" lang="sk" sz="1495">
                <a:solidFill>
                  <a:schemeClr val="dk2"/>
                </a:solidFill>
              </a:rPr>
              <a:t>Q8: Které hodnoty v lab. odběrech vás budou nejvíc zajímat a proč? </a:t>
            </a:r>
            <a:endParaRPr b="1" sz="1495">
              <a:solidFill>
                <a:schemeClr val="dk2"/>
              </a:solidFill>
            </a:endParaRPr>
          </a:p>
          <a:p>
            <a:pPr indent="0" lvl="0" marL="0" rtl="0" algn="l">
              <a:lnSpc>
                <a:spcPct val="95000"/>
              </a:lnSpc>
              <a:spcBef>
                <a:spcPts val="1200"/>
              </a:spcBef>
              <a:spcAft>
                <a:spcPts val="0"/>
              </a:spcAft>
              <a:buSzPts val="852"/>
              <a:buNone/>
            </a:pPr>
            <a:r>
              <a:rPr lang="sk" sz="1495">
                <a:solidFill>
                  <a:schemeClr val="dk2"/>
                </a:solidFill>
              </a:rPr>
              <a:t>A: kontrola amyláz, vč. pankreatické amylázy - vzhledem k rychlému navýšení tolerance vyššího příjmu potravy mám podezření na zvracení</a:t>
            </a:r>
            <a:endParaRPr sz="1495">
              <a:solidFill>
                <a:schemeClr val="dk2"/>
              </a:solidFill>
            </a:endParaRPr>
          </a:p>
          <a:p>
            <a:pPr indent="0" lvl="0" marL="0" rtl="0" algn="l">
              <a:lnSpc>
                <a:spcPct val="95000"/>
              </a:lnSpc>
              <a:spcBef>
                <a:spcPts val="1200"/>
              </a:spcBef>
              <a:spcAft>
                <a:spcPts val="0"/>
              </a:spcAft>
              <a:buSzPts val="852"/>
              <a:buNone/>
            </a:pPr>
            <a:r>
              <a:rPr lang="sk" sz="1495">
                <a:solidFill>
                  <a:schemeClr val="dk2"/>
                </a:solidFill>
              </a:rPr>
              <a:t>B: kontrola N-látek, jaterních testů - potřebuji zjistit, jestli pacientka není přetížena stravou</a:t>
            </a:r>
            <a:endParaRPr sz="1495">
              <a:solidFill>
                <a:schemeClr val="dk2"/>
              </a:solidFill>
            </a:endParaRPr>
          </a:p>
          <a:p>
            <a:pPr indent="0" lvl="0" marL="0" rtl="0" algn="l">
              <a:lnSpc>
                <a:spcPct val="95000"/>
              </a:lnSpc>
              <a:spcBef>
                <a:spcPts val="1200"/>
              </a:spcBef>
              <a:spcAft>
                <a:spcPts val="0"/>
              </a:spcAft>
              <a:buSzPts val="852"/>
              <a:buNone/>
            </a:pPr>
            <a:r>
              <a:rPr lang="sk" sz="1495">
                <a:solidFill>
                  <a:schemeClr val="dk2"/>
                </a:solidFill>
              </a:rPr>
              <a:t>C: kontrola rozšířeného iontogramu vč. odpadů v moči - potřebuji zkontrolovat, jestli se u pacientky nerozvíjí refeeding syndrom</a:t>
            </a:r>
            <a:endParaRPr sz="1495">
              <a:solidFill>
                <a:schemeClr val="dk2"/>
              </a:solidFill>
            </a:endParaRPr>
          </a:p>
          <a:p>
            <a:pPr indent="0" lvl="0" marL="0" rtl="0" algn="l">
              <a:lnSpc>
                <a:spcPct val="95000"/>
              </a:lnSpc>
              <a:spcBef>
                <a:spcPts val="1200"/>
              </a:spcBef>
              <a:spcAft>
                <a:spcPts val="0"/>
              </a:spcAft>
              <a:buSzPts val="852"/>
              <a:buNone/>
            </a:pPr>
            <a:r>
              <a:rPr lang="sk" sz="1495">
                <a:solidFill>
                  <a:schemeClr val="dk2"/>
                </a:solidFill>
              </a:rPr>
              <a:t>D: kontrola krevního obrazu - pacientka měla zpočátku hospitalizace anemii</a:t>
            </a:r>
            <a:endParaRPr sz="1495">
              <a:solidFill>
                <a:schemeClr val="dk2"/>
              </a:solidFill>
            </a:endParaRPr>
          </a:p>
          <a:p>
            <a:pPr indent="0" lvl="0" marL="0" rtl="0" algn="l">
              <a:lnSpc>
                <a:spcPct val="95000"/>
              </a:lnSpc>
              <a:spcBef>
                <a:spcPts val="1200"/>
              </a:spcBef>
              <a:spcAft>
                <a:spcPts val="1200"/>
              </a:spcAft>
              <a:buSzPts val="852"/>
              <a:buNone/>
            </a:pPr>
            <a:r>
              <a:rPr lang="sk" sz="1495">
                <a:solidFill>
                  <a:schemeClr val="dk2"/>
                </a:solidFill>
              </a:rPr>
              <a:t>E: kontrola parametrů zánětu </a:t>
            </a:r>
            <a:endParaRPr sz="1495">
              <a:solidFill>
                <a:schemeClr val="dk2"/>
              </a:solidFill>
            </a:endParaRPr>
          </a:p>
        </p:txBody>
      </p:sp>
      <p:sp>
        <p:nvSpPr>
          <p:cNvPr id="191" name="Google Shape;191;p35"/>
          <p:cNvSpPr/>
          <p:nvPr/>
        </p:nvSpPr>
        <p:spPr>
          <a:xfrm>
            <a:off x="7172000" y="198425"/>
            <a:ext cx="1738800" cy="685200"/>
          </a:xfrm>
          <a:prstGeom prst="rect">
            <a:avLst/>
          </a:prstGeom>
          <a:solidFill>
            <a:schemeClr val="dk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sk" sz="1700">
                <a:solidFill>
                  <a:schemeClr val="lt1"/>
                </a:solidFill>
                <a:latin typeface="Source Sans Pro"/>
                <a:ea typeface="Source Sans Pro"/>
                <a:cs typeface="Source Sans Pro"/>
                <a:sym typeface="Source Sans Pro"/>
              </a:rPr>
              <a:t>sekundář</a:t>
            </a:r>
            <a:endParaRPr b="1" sz="1700">
              <a:solidFill>
                <a:schemeClr val="lt1"/>
              </a:solidFill>
              <a:latin typeface="Source Sans Pro"/>
              <a:ea typeface="Source Sans Pro"/>
              <a:cs typeface="Source Sans Pro"/>
              <a:sym typeface="Source Sans Pro"/>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5" name="Shape 195"/>
        <p:cNvGrpSpPr/>
        <p:nvPr/>
      </p:nvGrpSpPr>
      <p:grpSpPr>
        <a:xfrm>
          <a:off x="0" y="0"/>
          <a:ext cx="0" cy="0"/>
          <a:chOff x="0" y="0"/>
          <a:chExt cx="0" cy="0"/>
        </a:xfrm>
      </p:grpSpPr>
      <p:sp>
        <p:nvSpPr>
          <p:cNvPr id="196" name="Google Shape;196;p36"/>
          <p:cNvSpPr txBox="1"/>
          <p:nvPr>
            <p:ph idx="1" type="body"/>
          </p:nvPr>
        </p:nvSpPr>
        <p:spPr>
          <a:xfrm>
            <a:off x="311700" y="1156200"/>
            <a:ext cx="8520600" cy="3582900"/>
          </a:xfrm>
          <a:prstGeom prst="rect">
            <a:avLst/>
          </a:prstGeom>
        </p:spPr>
        <p:txBody>
          <a:bodyPr anchorCtr="0" anchor="t" bIns="91425" lIns="91425" spcFirstLastPara="1" rIns="91425" wrap="square" tIns="91425">
            <a:noAutofit/>
          </a:bodyPr>
          <a:lstStyle/>
          <a:p>
            <a:pPr indent="0" lvl="0" marL="0" rtl="0" algn="l">
              <a:lnSpc>
                <a:spcPct val="95000"/>
              </a:lnSpc>
              <a:spcBef>
                <a:spcPts val="0"/>
              </a:spcBef>
              <a:spcAft>
                <a:spcPts val="0"/>
              </a:spcAft>
              <a:buSzPts val="852"/>
              <a:buNone/>
            </a:pPr>
            <a:r>
              <a:rPr b="1" lang="sk" sz="1495">
                <a:solidFill>
                  <a:schemeClr val="dk2"/>
                </a:solidFill>
              </a:rPr>
              <a:t>Q8: Které hodnoty v lab. odběrech vás budou nejvíc zajímat a proč? </a:t>
            </a:r>
            <a:endParaRPr b="1" sz="1495">
              <a:solidFill>
                <a:schemeClr val="dk2"/>
              </a:solidFill>
            </a:endParaRPr>
          </a:p>
          <a:p>
            <a:pPr indent="0" lvl="0" marL="0" rtl="0" algn="l">
              <a:lnSpc>
                <a:spcPct val="95000"/>
              </a:lnSpc>
              <a:spcBef>
                <a:spcPts val="1200"/>
              </a:spcBef>
              <a:spcAft>
                <a:spcPts val="0"/>
              </a:spcAft>
              <a:buSzPts val="852"/>
              <a:buNone/>
            </a:pPr>
            <a:r>
              <a:rPr lang="sk" sz="1495">
                <a:solidFill>
                  <a:schemeClr val="dk2"/>
                </a:solidFill>
              </a:rPr>
              <a:t>A: kontrola amyláz, vč. pankreatické amylázy - vzhledem k rychlému navýšení tolerance vyššího příjmu potravy mám podezření na zvracení</a:t>
            </a:r>
            <a:endParaRPr sz="1495">
              <a:solidFill>
                <a:schemeClr val="dk2"/>
              </a:solidFill>
            </a:endParaRPr>
          </a:p>
          <a:p>
            <a:pPr indent="0" lvl="0" marL="0" rtl="0" algn="l">
              <a:lnSpc>
                <a:spcPct val="95000"/>
              </a:lnSpc>
              <a:spcBef>
                <a:spcPts val="1200"/>
              </a:spcBef>
              <a:spcAft>
                <a:spcPts val="0"/>
              </a:spcAft>
              <a:buSzPts val="852"/>
              <a:buNone/>
            </a:pPr>
            <a:r>
              <a:rPr lang="sk" sz="1495">
                <a:solidFill>
                  <a:schemeClr val="dk2"/>
                </a:solidFill>
              </a:rPr>
              <a:t>B: kontrola N-látek, jaterních testů - potřebuji zjistit, jestli pacientka není přetížena stravou</a:t>
            </a:r>
            <a:endParaRPr sz="1495">
              <a:solidFill>
                <a:schemeClr val="dk2"/>
              </a:solidFill>
            </a:endParaRPr>
          </a:p>
          <a:p>
            <a:pPr indent="0" lvl="0" marL="0" rtl="0" algn="l">
              <a:lnSpc>
                <a:spcPct val="95000"/>
              </a:lnSpc>
              <a:spcBef>
                <a:spcPts val="1200"/>
              </a:spcBef>
              <a:spcAft>
                <a:spcPts val="0"/>
              </a:spcAft>
              <a:buSzPts val="852"/>
              <a:buNone/>
            </a:pPr>
            <a:r>
              <a:rPr b="1" lang="sk" sz="1495">
                <a:solidFill>
                  <a:schemeClr val="dk2"/>
                </a:solidFill>
              </a:rPr>
              <a:t>C: kontrola rozšířeného iontogramu vč. odpadů v moči - potřebuji zkontrolovat, jestli se u pacientky nerozvíjí refeeding syndrom</a:t>
            </a:r>
            <a:endParaRPr b="1" sz="1495">
              <a:solidFill>
                <a:schemeClr val="dk2"/>
              </a:solidFill>
            </a:endParaRPr>
          </a:p>
          <a:p>
            <a:pPr indent="0" lvl="0" marL="0" rtl="0" algn="l">
              <a:lnSpc>
                <a:spcPct val="95000"/>
              </a:lnSpc>
              <a:spcBef>
                <a:spcPts val="1200"/>
              </a:spcBef>
              <a:spcAft>
                <a:spcPts val="0"/>
              </a:spcAft>
              <a:buSzPts val="852"/>
              <a:buNone/>
            </a:pPr>
            <a:r>
              <a:rPr lang="sk" sz="1495">
                <a:solidFill>
                  <a:schemeClr val="dk2"/>
                </a:solidFill>
              </a:rPr>
              <a:t>D: kontrola krevního obrazu - pacientka měla zpočátku hospitalizace anemii</a:t>
            </a:r>
            <a:endParaRPr sz="1495">
              <a:solidFill>
                <a:schemeClr val="dk2"/>
              </a:solidFill>
            </a:endParaRPr>
          </a:p>
          <a:p>
            <a:pPr indent="0" lvl="0" marL="0" rtl="0" algn="l">
              <a:lnSpc>
                <a:spcPct val="95000"/>
              </a:lnSpc>
              <a:spcBef>
                <a:spcPts val="1200"/>
              </a:spcBef>
              <a:spcAft>
                <a:spcPts val="1200"/>
              </a:spcAft>
              <a:buSzPts val="852"/>
              <a:buNone/>
            </a:pPr>
            <a:r>
              <a:rPr lang="sk" sz="1495">
                <a:solidFill>
                  <a:schemeClr val="dk2"/>
                </a:solidFill>
              </a:rPr>
              <a:t>E: kontrola parametrů zánětu </a:t>
            </a:r>
            <a:endParaRPr sz="1495">
              <a:solidFill>
                <a:schemeClr val="dk2"/>
              </a:solidFill>
            </a:endParaRPr>
          </a:p>
        </p:txBody>
      </p:sp>
      <p:sp>
        <p:nvSpPr>
          <p:cNvPr id="197" name="Google Shape;197;p36"/>
          <p:cNvSpPr/>
          <p:nvPr/>
        </p:nvSpPr>
        <p:spPr>
          <a:xfrm>
            <a:off x="7172000" y="198425"/>
            <a:ext cx="1738800" cy="685200"/>
          </a:xfrm>
          <a:prstGeom prst="rect">
            <a:avLst/>
          </a:prstGeom>
          <a:solidFill>
            <a:schemeClr val="dk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sk" sz="1700">
                <a:solidFill>
                  <a:schemeClr val="lt1"/>
                </a:solidFill>
                <a:latin typeface="Source Sans Pro"/>
                <a:ea typeface="Source Sans Pro"/>
                <a:cs typeface="Source Sans Pro"/>
                <a:sym typeface="Source Sans Pro"/>
              </a:rPr>
              <a:t>sekundář</a:t>
            </a:r>
            <a:endParaRPr b="1" sz="1700">
              <a:solidFill>
                <a:schemeClr val="lt1"/>
              </a:solidFill>
              <a:latin typeface="Source Sans Pro"/>
              <a:ea typeface="Source Sans Pro"/>
              <a:cs typeface="Source Sans Pro"/>
              <a:sym typeface="Source Sans Pro"/>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1" name="Shape 201"/>
        <p:cNvGrpSpPr/>
        <p:nvPr/>
      </p:nvGrpSpPr>
      <p:grpSpPr>
        <a:xfrm>
          <a:off x="0" y="0"/>
          <a:ext cx="0" cy="0"/>
          <a:chOff x="0" y="0"/>
          <a:chExt cx="0" cy="0"/>
        </a:xfrm>
      </p:grpSpPr>
      <p:sp>
        <p:nvSpPr>
          <p:cNvPr id="202" name="Google Shape;202;p37"/>
          <p:cNvSpPr txBox="1"/>
          <p:nvPr>
            <p:ph idx="1" type="body"/>
          </p:nvPr>
        </p:nvSpPr>
        <p:spPr>
          <a:xfrm>
            <a:off x="311700" y="986000"/>
            <a:ext cx="8520600" cy="35829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sk">
                <a:solidFill>
                  <a:schemeClr val="dk2"/>
                </a:solidFill>
              </a:rPr>
              <a:t>Na zavedené medikaci a psychoterapii se stav pacientky pomalu zlepšuje. </a:t>
            </a:r>
            <a:endParaRPr>
              <a:solidFill>
                <a:schemeClr val="dk2"/>
              </a:solidFill>
            </a:endParaRPr>
          </a:p>
          <a:p>
            <a:pPr indent="0" lvl="0" marL="0" rtl="0" algn="l">
              <a:spcBef>
                <a:spcPts val="1200"/>
              </a:spcBef>
              <a:spcAft>
                <a:spcPts val="0"/>
              </a:spcAft>
              <a:buNone/>
            </a:pPr>
            <a:r>
              <a:rPr lang="sk">
                <a:solidFill>
                  <a:schemeClr val="dk2"/>
                </a:solidFill>
              </a:rPr>
              <a:t>Pozorujete projasněnou náladu, zmírnění úzkostí na minimum, úpravu rodinných vztahů. Pacientka během prodloužených propustek navštěvuje i svojí školu, kontakt se spolužáky ji není nejpříjemnější, ale nevyhýbá se mu. Pracuje na pěstování nových mimoškolních aktivit - zajímá ji manga, kreslení, malování; chce se víc věnovat koním, které milovala jako malá. </a:t>
            </a:r>
            <a:endParaRPr>
              <a:solidFill>
                <a:schemeClr val="dk2"/>
              </a:solidFill>
            </a:endParaRPr>
          </a:p>
          <a:p>
            <a:pPr indent="0" lvl="0" marL="0" rtl="0" algn="l">
              <a:spcBef>
                <a:spcPts val="1200"/>
              </a:spcBef>
              <a:spcAft>
                <a:spcPts val="1200"/>
              </a:spcAft>
              <a:buNone/>
            </a:pPr>
            <a:r>
              <a:rPr lang="sk">
                <a:solidFill>
                  <a:schemeClr val="dk2"/>
                </a:solidFill>
              </a:rPr>
              <a:t>Příjem potravy se normalizoval i přesto, že pacientka pořád referuje výčitky po jídle, narušený sebeobraz. Dosáhla hmotnost na 10. percentile, domlouváte se na propuštění.</a:t>
            </a:r>
            <a:endParaRPr>
              <a:solidFill>
                <a:schemeClr val="dk2"/>
              </a:solidFill>
            </a:endParaRPr>
          </a:p>
        </p:txBody>
      </p:sp>
      <p:sp>
        <p:nvSpPr>
          <p:cNvPr id="203" name="Google Shape;203;p37"/>
          <p:cNvSpPr/>
          <p:nvPr/>
        </p:nvSpPr>
        <p:spPr>
          <a:xfrm>
            <a:off x="7172000" y="198425"/>
            <a:ext cx="1738800" cy="685200"/>
          </a:xfrm>
          <a:prstGeom prst="rect">
            <a:avLst/>
          </a:prstGeom>
          <a:solidFill>
            <a:schemeClr val="dk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sk" sz="1700">
                <a:solidFill>
                  <a:schemeClr val="lt1"/>
                </a:solidFill>
                <a:latin typeface="Source Sans Pro"/>
                <a:ea typeface="Source Sans Pro"/>
                <a:cs typeface="Source Sans Pro"/>
                <a:sym typeface="Source Sans Pro"/>
              </a:rPr>
              <a:t>sekundář</a:t>
            </a:r>
            <a:endParaRPr b="1" sz="1700">
              <a:solidFill>
                <a:schemeClr val="lt1"/>
              </a:solidFill>
              <a:latin typeface="Source Sans Pro"/>
              <a:ea typeface="Source Sans Pro"/>
              <a:cs typeface="Source Sans Pro"/>
              <a:sym typeface="Source Sans Pro"/>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7" name="Shape 207"/>
        <p:cNvGrpSpPr/>
        <p:nvPr/>
      </p:nvGrpSpPr>
      <p:grpSpPr>
        <a:xfrm>
          <a:off x="0" y="0"/>
          <a:ext cx="0" cy="0"/>
          <a:chOff x="0" y="0"/>
          <a:chExt cx="0" cy="0"/>
        </a:xfrm>
      </p:grpSpPr>
      <p:sp>
        <p:nvSpPr>
          <p:cNvPr id="208" name="Google Shape;208;p38"/>
          <p:cNvSpPr txBox="1"/>
          <p:nvPr>
            <p:ph idx="1" type="body"/>
          </p:nvPr>
        </p:nvSpPr>
        <p:spPr>
          <a:xfrm>
            <a:off x="311700" y="1156200"/>
            <a:ext cx="8520600" cy="3582900"/>
          </a:xfrm>
          <a:prstGeom prst="rect">
            <a:avLst/>
          </a:prstGeom>
        </p:spPr>
        <p:txBody>
          <a:bodyPr anchorCtr="0" anchor="t" bIns="91425" lIns="91425" spcFirstLastPara="1" rIns="91425" wrap="square" tIns="91425">
            <a:noAutofit/>
          </a:bodyPr>
          <a:lstStyle/>
          <a:p>
            <a:pPr indent="0" lvl="0" marL="0" rtl="0" algn="l">
              <a:lnSpc>
                <a:spcPct val="95000"/>
              </a:lnSpc>
              <a:spcBef>
                <a:spcPts val="0"/>
              </a:spcBef>
              <a:spcAft>
                <a:spcPts val="0"/>
              </a:spcAft>
              <a:buSzPts val="852"/>
              <a:buNone/>
            </a:pPr>
            <a:r>
              <a:rPr b="1" lang="sk" sz="1495">
                <a:solidFill>
                  <a:schemeClr val="dk2"/>
                </a:solidFill>
              </a:rPr>
              <a:t>Q9: Jak odpovíte rodičům, kteří se ptají na prognózu nemoci, která se rozvinula u jejich dcery?</a:t>
            </a:r>
            <a:endParaRPr b="1" sz="1495">
              <a:solidFill>
                <a:schemeClr val="dk2"/>
              </a:solidFill>
            </a:endParaRPr>
          </a:p>
          <a:p>
            <a:pPr indent="0" lvl="0" marL="0" rtl="0" algn="l">
              <a:lnSpc>
                <a:spcPct val="95000"/>
              </a:lnSpc>
              <a:spcBef>
                <a:spcPts val="1200"/>
              </a:spcBef>
              <a:spcAft>
                <a:spcPts val="0"/>
              </a:spcAft>
              <a:buSzPts val="852"/>
              <a:buNone/>
            </a:pPr>
            <a:r>
              <a:rPr lang="sk" sz="1495">
                <a:solidFill>
                  <a:schemeClr val="dk2"/>
                </a:solidFill>
              </a:rPr>
              <a:t>A: Prognóza je nadále nejistá. Je potřeba pravidelně kontrolovat psychický stav zejm. kvůli možnému vzniku bipolární a unipolární depresivní poruchy, která je často k mentální anorexii komorbidní.</a:t>
            </a:r>
            <a:endParaRPr sz="1495">
              <a:solidFill>
                <a:schemeClr val="dk2"/>
              </a:solidFill>
            </a:endParaRPr>
          </a:p>
          <a:p>
            <a:pPr indent="0" lvl="0" marL="0" rtl="0" algn="l">
              <a:lnSpc>
                <a:spcPct val="95000"/>
              </a:lnSpc>
              <a:spcBef>
                <a:spcPts val="1200"/>
              </a:spcBef>
              <a:spcAft>
                <a:spcPts val="0"/>
              </a:spcAft>
              <a:buSzPts val="852"/>
              <a:buNone/>
            </a:pPr>
            <a:r>
              <a:rPr lang="sk" sz="1495">
                <a:solidFill>
                  <a:schemeClr val="dk2"/>
                </a:solidFill>
              </a:rPr>
              <a:t>B: V naprosté většině případů se jedná o izolovanou epizodu se začátkem většinou v dospívání, je teda vysoká šance, že dívka s příjmem potravy nebude mít v budoucnu problém. </a:t>
            </a:r>
            <a:endParaRPr sz="1495">
              <a:solidFill>
                <a:schemeClr val="dk2"/>
              </a:solidFill>
            </a:endParaRPr>
          </a:p>
          <a:p>
            <a:pPr indent="0" lvl="0" marL="0" rtl="0" algn="l">
              <a:lnSpc>
                <a:spcPct val="95000"/>
              </a:lnSpc>
              <a:spcBef>
                <a:spcPts val="1200"/>
              </a:spcBef>
              <a:spcAft>
                <a:spcPts val="0"/>
              </a:spcAft>
              <a:buSzPts val="852"/>
              <a:buNone/>
            </a:pPr>
            <a:r>
              <a:rPr lang="sk" sz="1495">
                <a:solidFill>
                  <a:schemeClr val="dk2"/>
                </a:solidFill>
              </a:rPr>
              <a:t>C: Prognóza je nadále nejistá. Téměř polovina pacientek má dobrou prognózu s kompletní remisí, čtvrtina pacientek ale přechází do chronické formy mentální anorexie zatíženou vysokou mortalitou. </a:t>
            </a:r>
            <a:endParaRPr sz="1495">
              <a:solidFill>
                <a:schemeClr val="dk2"/>
              </a:solidFill>
            </a:endParaRPr>
          </a:p>
          <a:p>
            <a:pPr indent="0" lvl="0" marL="0" rtl="0" algn="l">
              <a:lnSpc>
                <a:spcPct val="95000"/>
              </a:lnSpc>
              <a:spcBef>
                <a:spcPts val="1200"/>
              </a:spcBef>
              <a:spcAft>
                <a:spcPts val="0"/>
              </a:spcAft>
              <a:buSzPts val="852"/>
              <a:buNone/>
            </a:pPr>
            <a:r>
              <a:rPr lang="sk" sz="1495">
                <a:solidFill>
                  <a:schemeClr val="dk2"/>
                </a:solidFill>
              </a:rPr>
              <a:t>D: Dosažení aktuálního stavu je velkým úspěchem a prediktorem dalšího průběhu - rodiče ubezpečíte, že se správnou medikací a psychoterapií je dosažení kompletní úzdravy velmi pravděpodobné.</a:t>
            </a:r>
            <a:endParaRPr sz="1495">
              <a:solidFill>
                <a:schemeClr val="dk2"/>
              </a:solidFill>
            </a:endParaRPr>
          </a:p>
          <a:p>
            <a:pPr indent="0" lvl="0" marL="0" rtl="0" algn="l">
              <a:lnSpc>
                <a:spcPct val="95000"/>
              </a:lnSpc>
              <a:spcBef>
                <a:spcPts val="1200"/>
              </a:spcBef>
              <a:spcAft>
                <a:spcPts val="1200"/>
              </a:spcAft>
              <a:buSzPts val="852"/>
              <a:buNone/>
            </a:pPr>
            <a:r>
              <a:rPr lang="sk" sz="1495">
                <a:solidFill>
                  <a:schemeClr val="dk2"/>
                </a:solidFill>
              </a:rPr>
              <a:t>E: Průběh onemocnění a závažnost symptomatiky v průběhu léčby, jako i přetrvávání výčitek po jídle i po hospitalizaci, je negativním prognostickým faktorem. </a:t>
            </a:r>
            <a:endParaRPr sz="1495">
              <a:solidFill>
                <a:schemeClr val="dk2"/>
              </a:solidFill>
            </a:endParaRPr>
          </a:p>
        </p:txBody>
      </p:sp>
      <p:sp>
        <p:nvSpPr>
          <p:cNvPr id="209" name="Google Shape;209;p38"/>
          <p:cNvSpPr/>
          <p:nvPr/>
        </p:nvSpPr>
        <p:spPr>
          <a:xfrm>
            <a:off x="7172000" y="198425"/>
            <a:ext cx="1738800" cy="685200"/>
          </a:xfrm>
          <a:prstGeom prst="rect">
            <a:avLst/>
          </a:prstGeom>
          <a:solidFill>
            <a:schemeClr val="dk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sk" sz="1700">
                <a:solidFill>
                  <a:schemeClr val="lt1"/>
                </a:solidFill>
                <a:latin typeface="Source Sans Pro"/>
                <a:ea typeface="Source Sans Pro"/>
                <a:cs typeface="Source Sans Pro"/>
                <a:sym typeface="Source Sans Pro"/>
              </a:rPr>
              <a:t>sekundář</a:t>
            </a:r>
            <a:endParaRPr b="1" sz="1700">
              <a:solidFill>
                <a:schemeClr val="lt1"/>
              </a:solidFill>
              <a:latin typeface="Source Sans Pro"/>
              <a:ea typeface="Source Sans Pro"/>
              <a:cs typeface="Source Sans Pro"/>
              <a:sym typeface="Source Sans Pro"/>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3" name="Shape 213"/>
        <p:cNvGrpSpPr/>
        <p:nvPr/>
      </p:nvGrpSpPr>
      <p:grpSpPr>
        <a:xfrm>
          <a:off x="0" y="0"/>
          <a:ext cx="0" cy="0"/>
          <a:chOff x="0" y="0"/>
          <a:chExt cx="0" cy="0"/>
        </a:xfrm>
      </p:grpSpPr>
      <p:sp>
        <p:nvSpPr>
          <p:cNvPr id="214" name="Google Shape;214;p39"/>
          <p:cNvSpPr txBox="1"/>
          <p:nvPr>
            <p:ph idx="1" type="body"/>
          </p:nvPr>
        </p:nvSpPr>
        <p:spPr>
          <a:xfrm>
            <a:off x="311700" y="1156200"/>
            <a:ext cx="8520600" cy="3582900"/>
          </a:xfrm>
          <a:prstGeom prst="rect">
            <a:avLst/>
          </a:prstGeom>
        </p:spPr>
        <p:txBody>
          <a:bodyPr anchorCtr="0" anchor="t" bIns="91425" lIns="91425" spcFirstLastPara="1" rIns="91425" wrap="square" tIns="91425">
            <a:noAutofit/>
          </a:bodyPr>
          <a:lstStyle/>
          <a:p>
            <a:pPr indent="0" lvl="0" marL="0" rtl="0" algn="l">
              <a:lnSpc>
                <a:spcPct val="95000"/>
              </a:lnSpc>
              <a:spcBef>
                <a:spcPts val="0"/>
              </a:spcBef>
              <a:spcAft>
                <a:spcPts val="0"/>
              </a:spcAft>
              <a:buSzPts val="852"/>
              <a:buNone/>
            </a:pPr>
            <a:r>
              <a:rPr b="1" lang="sk" sz="1495">
                <a:solidFill>
                  <a:schemeClr val="dk2"/>
                </a:solidFill>
              </a:rPr>
              <a:t>Q9: Jak odpovíte rodičům, kteří se ptají na prognózu nemoci, která se rozvinula u jejich dcery?</a:t>
            </a:r>
            <a:endParaRPr b="1" sz="1495">
              <a:solidFill>
                <a:schemeClr val="dk2"/>
              </a:solidFill>
            </a:endParaRPr>
          </a:p>
          <a:p>
            <a:pPr indent="0" lvl="0" marL="0" rtl="0" algn="l">
              <a:lnSpc>
                <a:spcPct val="95000"/>
              </a:lnSpc>
              <a:spcBef>
                <a:spcPts val="1200"/>
              </a:spcBef>
              <a:spcAft>
                <a:spcPts val="0"/>
              </a:spcAft>
              <a:buSzPts val="852"/>
              <a:buNone/>
            </a:pPr>
            <a:r>
              <a:rPr lang="sk" sz="1495">
                <a:solidFill>
                  <a:schemeClr val="dk2"/>
                </a:solidFill>
              </a:rPr>
              <a:t>A: Prognóza je nadále nejistá. Je potřeba pravidelně kontrolovat psychický stav zejm. kvůli možnému vzniku bipolární a unipolární depresivní poruchy, která je často k mentální anorexii komorbidní.</a:t>
            </a:r>
            <a:endParaRPr sz="1495">
              <a:solidFill>
                <a:schemeClr val="dk2"/>
              </a:solidFill>
            </a:endParaRPr>
          </a:p>
          <a:p>
            <a:pPr indent="0" lvl="0" marL="0" rtl="0" algn="l">
              <a:lnSpc>
                <a:spcPct val="95000"/>
              </a:lnSpc>
              <a:spcBef>
                <a:spcPts val="1200"/>
              </a:spcBef>
              <a:spcAft>
                <a:spcPts val="0"/>
              </a:spcAft>
              <a:buSzPts val="852"/>
              <a:buNone/>
            </a:pPr>
            <a:r>
              <a:rPr lang="sk" sz="1495">
                <a:solidFill>
                  <a:schemeClr val="dk2"/>
                </a:solidFill>
              </a:rPr>
              <a:t>B: V naprosté většině případů se jedná o izolovanou epizodu se začátkem většinou v dospívání, je teda vysoká šance, že dívka s příjmem potravy nebude mít v budoucnu problém. </a:t>
            </a:r>
            <a:endParaRPr sz="1495">
              <a:solidFill>
                <a:schemeClr val="dk2"/>
              </a:solidFill>
            </a:endParaRPr>
          </a:p>
          <a:p>
            <a:pPr indent="0" lvl="0" marL="0" rtl="0" algn="l">
              <a:lnSpc>
                <a:spcPct val="95000"/>
              </a:lnSpc>
              <a:spcBef>
                <a:spcPts val="1200"/>
              </a:spcBef>
              <a:spcAft>
                <a:spcPts val="0"/>
              </a:spcAft>
              <a:buSzPts val="852"/>
              <a:buNone/>
            </a:pPr>
            <a:r>
              <a:rPr b="1" lang="sk" sz="1495">
                <a:solidFill>
                  <a:schemeClr val="dk2"/>
                </a:solidFill>
              </a:rPr>
              <a:t>C: Prognóza je nadále nejistá. Téměř polovina pacientek má dobrou prognózu s kompletní remisí, čtvrtina pacientek ale přechází do chronické formy mentální anorexie zatíženou vysokou mortalitou. </a:t>
            </a:r>
            <a:endParaRPr b="1" sz="1495">
              <a:solidFill>
                <a:schemeClr val="dk2"/>
              </a:solidFill>
            </a:endParaRPr>
          </a:p>
          <a:p>
            <a:pPr indent="0" lvl="0" marL="0" rtl="0" algn="l">
              <a:lnSpc>
                <a:spcPct val="95000"/>
              </a:lnSpc>
              <a:spcBef>
                <a:spcPts val="1200"/>
              </a:spcBef>
              <a:spcAft>
                <a:spcPts val="0"/>
              </a:spcAft>
              <a:buSzPts val="852"/>
              <a:buNone/>
            </a:pPr>
            <a:r>
              <a:rPr lang="sk" sz="1495">
                <a:solidFill>
                  <a:schemeClr val="dk2"/>
                </a:solidFill>
              </a:rPr>
              <a:t>D: Dosažení aktuálního stavu je velkým úspěchem a prediktorem dalšího průběhu - rodiče ubezpečíte, že se správnou medikací a psychoterapií je dosažení kompletní úzdravy velmi pravděpodobné.</a:t>
            </a:r>
            <a:endParaRPr sz="1495">
              <a:solidFill>
                <a:schemeClr val="dk2"/>
              </a:solidFill>
            </a:endParaRPr>
          </a:p>
          <a:p>
            <a:pPr indent="0" lvl="0" marL="0" rtl="0" algn="l">
              <a:lnSpc>
                <a:spcPct val="95000"/>
              </a:lnSpc>
              <a:spcBef>
                <a:spcPts val="1200"/>
              </a:spcBef>
              <a:spcAft>
                <a:spcPts val="1200"/>
              </a:spcAft>
              <a:buSzPts val="852"/>
              <a:buNone/>
            </a:pPr>
            <a:r>
              <a:rPr lang="sk" sz="1495">
                <a:solidFill>
                  <a:schemeClr val="dk2"/>
                </a:solidFill>
              </a:rPr>
              <a:t>E: Průběh onemocnění a závažnost symptomatiky v průběhu léčby, jako i přetrvávání výčitek po jídle i po hospitalizaci, je negativním prognostickým faktorem. </a:t>
            </a:r>
            <a:endParaRPr sz="1495">
              <a:solidFill>
                <a:schemeClr val="dk2"/>
              </a:solidFill>
            </a:endParaRPr>
          </a:p>
        </p:txBody>
      </p:sp>
      <p:sp>
        <p:nvSpPr>
          <p:cNvPr id="215" name="Google Shape;215;p39"/>
          <p:cNvSpPr/>
          <p:nvPr/>
        </p:nvSpPr>
        <p:spPr>
          <a:xfrm>
            <a:off x="7172000" y="198425"/>
            <a:ext cx="1738800" cy="685200"/>
          </a:xfrm>
          <a:prstGeom prst="rect">
            <a:avLst/>
          </a:prstGeom>
          <a:solidFill>
            <a:schemeClr val="dk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sk" sz="1700">
                <a:solidFill>
                  <a:schemeClr val="lt1"/>
                </a:solidFill>
                <a:latin typeface="Source Sans Pro"/>
                <a:ea typeface="Source Sans Pro"/>
                <a:cs typeface="Source Sans Pro"/>
                <a:sym typeface="Source Sans Pro"/>
              </a:rPr>
              <a:t>sekundář</a:t>
            </a:r>
            <a:endParaRPr b="1" sz="1700">
              <a:solidFill>
                <a:schemeClr val="lt1"/>
              </a:solidFill>
              <a:latin typeface="Source Sans Pro"/>
              <a:ea typeface="Source Sans Pro"/>
              <a:cs typeface="Source Sans Pro"/>
              <a:sym typeface="Source Sans Pro"/>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9" name="Shape 219"/>
        <p:cNvGrpSpPr/>
        <p:nvPr/>
      </p:nvGrpSpPr>
      <p:grpSpPr>
        <a:xfrm>
          <a:off x="0" y="0"/>
          <a:ext cx="0" cy="0"/>
          <a:chOff x="0" y="0"/>
          <a:chExt cx="0" cy="0"/>
        </a:xfrm>
      </p:grpSpPr>
      <p:sp>
        <p:nvSpPr>
          <p:cNvPr id="220" name="Google Shape;220;p40"/>
          <p:cNvSpPr txBox="1"/>
          <p:nvPr>
            <p:ph idx="1" type="body"/>
          </p:nvPr>
        </p:nvSpPr>
        <p:spPr>
          <a:xfrm>
            <a:off x="311700" y="986000"/>
            <a:ext cx="8520600" cy="35829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None/>
            </a:pPr>
            <a:r>
              <a:rPr lang="sk">
                <a:solidFill>
                  <a:schemeClr val="dk2"/>
                </a:solidFill>
              </a:rPr>
              <a:t>Pacientku máte po propuštění opět v ambulantní péči. Medikace po propuštění: Sertralin 100mg 1-0-0, Olanzapin 5mg 0-0-½, Hydroxyzin d.p.</a:t>
            </a:r>
            <a:endParaRPr>
              <a:solidFill>
                <a:schemeClr val="dk2"/>
              </a:solidFill>
            </a:endParaRPr>
          </a:p>
          <a:p>
            <a:pPr indent="0" lvl="0" marL="0" rtl="0" algn="l">
              <a:spcBef>
                <a:spcPts val="1200"/>
              </a:spcBef>
              <a:spcAft>
                <a:spcPts val="0"/>
              </a:spcAft>
              <a:buNone/>
            </a:pPr>
            <a:r>
              <a:rPr lang="sk">
                <a:solidFill>
                  <a:schemeClr val="dk2"/>
                </a:solidFill>
              </a:rPr>
              <a:t>Příjem potravy se dál navyšuje - rodiče referují, že někdy, zejm. večer, jí až moc. Je hrozně náladová, hádá se s nimi, jinak ale funguje ve škole i mezi kamarády.</a:t>
            </a:r>
            <a:endParaRPr>
              <a:solidFill>
                <a:schemeClr val="dk2"/>
              </a:solidFill>
            </a:endParaRPr>
          </a:p>
          <a:p>
            <a:pPr indent="0" lvl="0" marL="0" rtl="0" algn="l">
              <a:spcBef>
                <a:spcPts val="1200"/>
              </a:spcBef>
              <a:spcAft>
                <a:spcPts val="0"/>
              </a:spcAft>
              <a:buNone/>
            </a:pPr>
            <a:r>
              <a:rPr lang="sk">
                <a:solidFill>
                  <a:schemeClr val="dk2"/>
                </a:solidFill>
              </a:rPr>
              <a:t>Sama pacientka je z toho nešťastná, popisuje vám záchvaty přejídání, obrovské výčitky po jídle, které vedou k omezování stravy přes den, a přejídání po večerech. Mluví o tom, jak moc přibrala, nezmestí se do dveří, všichni ve škole ji určitě pomlouvají, že je opět tlustá, když vejde do místnosti, všichni se na ni dívají. V noci nespí, zdají se ji hrozné sny. Střídají se ji nálady, někdy i několikrát denně. Kvůli pocitům viny se začala sebepoškozovat, to ji ulevuje, ale jen na chvíli; mnohem lepší záplatou je přejídání. </a:t>
            </a:r>
            <a:endParaRPr>
              <a:solidFill>
                <a:schemeClr val="dk2"/>
              </a:solidFill>
            </a:endParaRPr>
          </a:p>
          <a:p>
            <a:pPr indent="0" lvl="0" marL="0" rtl="0" algn="l">
              <a:spcBef>
                <a:spcPts val="1200"/>
              </a:spcBef>
              <a:spcAft>
                <a:spcPts val="1200"/>
              </a:spcAft>
              <a:buNone/>
            </a:pPr>
            <a:r>
              <a:rPr lang="sk">
                <a:solidFill>
                  <a:schemeClr val="dk2"/>
                </a:solidFill>
              </a:rPr>
              <a:t>Aktuální hmotnost: 48kg</a:t>
            </a:r>
            <a:endParaRPr>
              <a:solidFill>
                <a:schemeClr val="dk2"/>
              </a:solidFill>
            </a:endParaRPr>
          </a:p>
        </p:txBody>
      </p:sp>
      <p:sp>
        <p:nvSpPr>
          <p:cNvPr id="221" name="Google Shape;221;p40"/>
          <p:cNvSpPr/>
          <p:nvPr/>
        </p:nvSpPr>
        <p:spPr>
          <a:xfrm>
            <a:off x="7172000" y="198425"/>
            <a:ext cx="1738800" cy="685200"/>
          </a:xfrm>
          <a:prstGeom prst="rect">
            <a:avLst/>
          </a:prstGeom>
          <a:solidFill>
            <a:schemeClr val="dk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sk" sz="1700">
                <a:solidFill>
                  <a:schemeClr val="lt1"/>
                </a:solidFill>
                <a:latin typeface="Source Sans Pro"/>
                <a:ea typeface="Source Sans Pro"/>
                <a:cs typeface="Source Sans Pro"/>
                <a:sym typeface="Source Sans Pro"/>
              </a:rPr>
              <a:t>DPA</a:t>
            </a:r>
            <a:endParaRPr b="1" sz="1700">
              <a:solidFill>
                <a:schemeClr val="lt1"/>
              </a:solidFill>
              <a:latin typeface="Source Sans Pro"/>
              <a:ea typeface="Source Sans Pro"/>
              <a:cs typeface="Source Sans Pro"/>
              <a:sym typeface="Source Sans Pro"/>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5" name="Shape 225"/>
        <p:cNvGrpSpPr/>
        <p:nvPr/>
      </p:nvGrpSpPr>
      <p:grpSpPr>
        <a:xfrm>
          <a:off x="0" y="0"/>
          <a:ext cx="0" cy="0"/>
          <a:chOff x="0" y="0"/>
          <a:chExt cx="0" cy="0"/>
        </a:xfrm>
      </p:grpSpPr>
      <p:sp>
        <p:nvSpPr>
          <p:cNvPr id="226" name="Google Shape;226;p41"/>
          <p:cNvSpPr txBox="1"/>
          <p:nvPr>
            <p:ph idx="1" type="body"/>
          </p:nvPr>
        </p:nvSpPr>
        <p:spPr>
          <a:xfrm>
            <a:off x="311700" y="1156200"/>
            <a:ext cx="8520600" cy="3582900"/>
          </a:xfrm>
          <a:prstGeom prst="rect">
            <a:avLst/>
          </a:prstGeom>
        </p:spPr>
        <p:txBody>
          <a:bodyPr anchorCtr="0" anchor="t" bIns="91425" lIns="91425" spcFirstLastPara="1" rIns="91425" wrap="square" tIns="91425">
            <a:noAutofit/>
          </a:bodyPr>
          <a:lstStyle/>
          <a:p>
            <a:pPr indent="0" lvl="0" marL="0" rtl="0" algn="l">
              <a:lnSpc>
                <a:spcPct val="95000"/>
              </a:lnSpc>
              <a:spcBef>
                <a:spcPts val="0"/>
              </a:spcBef>
              <a:spcAft>
                <a:spcPts val="0"/>
              </a:spcAft>
              <a:buSzPts val="852"/>
              <a:buNone/>
            </a:pPr>
            <a:r>
              <a:rPr b="1" lang="sk" sz="1495">
                <a:solidFill>
                  <a:schemeClr val="dk2"/>
                </a:solidFill>
              </a:rPr>
              <a:t>Q10: Co je při popsaném průběhu nejpravděpodobnější? Jaký zvolíte další postup?</a:t>
            </a:r>
            <a:endParaRPr b="1" sz="1495">
              <a:solidFill>
                <a:schemeClr val="dk2"/>
              </a:solidFill>
            </a:endParaRPr>
          </a:p>
          <a:p>
            <a:pPr indent="0" lvl="0" marL="0" rtl="0" algn="l">
              <a:lnSpc>
                <a:spcPct val="95000"/>
              </a:lnSpc>
              <a:spcBef>
                <a:spcPts val="1200"/>
              </a:spcBef>
              <a:spcAft>
                <a:spcPts val="0"/>
              </a:spcAft>
              <a:buSzPts val="852"/>
              <a:buNone/>
            </a:pPr>
            <a:r>
              <a:rPr lang="sk" sz="1495">
                <a:solidFill>
                  <a:schemeClr val="dk2"/>
                </a:solidFill>
              </a:rPr>
              <a:t>A: přechod nemoci do mentální bulimie - je potřeba objektivizovat příjem stravy, purgativní chování po jídle, provést laboratorní odběry; v dalším postupu uvažujete o změně medikace na fluoxetin, intenzivnější psychoterapii</a:t>
            </a:r>
            <a:endParaRPr sz="1495">
              <a:solidFill>
                <a:schemeClr val="dk2"/>
              </a:solidFill>
            </a:endParaRPr>
          </a:p>
          <a:p>
            <a:pPr indent="0" lvl="0" marL="0" rtl="0" algn="l">
              <a:lnSpc>
                <a:spcPct val="95000"/>
              </a:lnSpc>
              <a:spcBef>
                <a:spcPts val="1200"/>
              </a:spcBef>
              <a:spcAft>
                <a:spcPts val="0"/>
              </a:spcAft>
              <a:buSzPts val="852"/>
              <a:buNone/>
            </a:pPr>
            <a:r>
              <a:rPr lang="sk" sz="1495">
                <a:solidFill>
                  <a:schemeClr val="dk2"/>
                </a:solidFill>
              </a:rPr>
              <a:t>B: rozvoj poruch chování, abusus psychoaktivních látek - marihuany i stimulantů; provedete toxikologii moči a pacientku s rodiči odešlete do Střediska výchovné péče k výchovnému poradenství</a:t>
            </a:r>
            <a:endParaRPr sz="1495">
              <a:solidFill>
                <a:schemeClr val="dk2"/>
              </a:solidFill>
            </a:endParaRPr>
          </a:p>
          <a:p>
            <a:pPr indent="0" lvl="0" marL="0" rtl="0" algn="l">
              <a:lnSpc>
                <a:spcPct val="95000"/>
              </a:lnSpc>
              <a:spcBef>
                <a:spcPts val="1200"/>
              </a:spcBef>
              <a:spcAft>
                <a:spcPts val="0"/>
              </a:spcAft>
              <a:buSzPts val="852"/>
              <a:buNone/>
            </a:pPr>
            <a:r>
              <a:rPr lang="sk" sz="1495">
                <a:solidFill>
                  <a:schemeClr val="dk2"/>
                </a:solidFill>
              </a:rPr>
              <a:t>C: přechod nemoci do hraniční poruchy osobnosti, která je zatížená vysokou mírou suicidálního chování; pacientku odešlete k akutnímu vyšetření na Centrum krizové péče</a:t>
            </a:r>
            <a:endParaRPr sz="1495">
              <a:solidFill>
                <a:schemeClr val="dk2"/>
              </a:solidFill>
            </a:endParaRPr>
          </a:p>
          <a:p>
            <a:pPr indent="0" lvl="0" marL="0" rtl="0" algn="l">
              <a:lnSpc>
                <a:spcPct val="95000"/>
              </a:lnSpc>
              <a:spcBef>
                <a:spcPts val="1200"/>
              </a:spcBef>
              <a:spcAft>
                <a:spcPts val="1200"/>
              </a:spcAft>
              <a:buSzPts val="852"/>
              <a:buNone/>
            </a:pPr>
            <a:r>
              <a:rPr lang="sk" sz="1495">
                <a:solidFill>
                  <a:schemeClr val="dk2"/>
                </a:solidFill>
              </a:rPr>
              <a:t>D: vývoj nemoci považujete za normální v průběhu rekonvalescence; stav budete nadále sledovat a subjektivně vnímanou přemíru emocí pacientce i rodině normalizujete</a:t>
            </a:r>
            <a:endParaRPr sz="1495">
              <a:solidFill>
                <a:schemeClr val="dk2"/>
              </a:solidFill>
            </a:endParaRPr>
          </a:p>
        </p:txBody>
      </p:sp>
      <p:sp>
        <p:nvSpPr>
          <p:cNvPr id="227" name="Google Shape;227;p41"/>
          <p:cNvSpPr/>
          <p:nvPr/>
        </p:nvSpPr>
        <p:spPr>
          <a:xfrm>
            <a:off x="7172000" y="198425"/>
            <a:ext cx="1738800" cy="685200"/>
          </a:xfrm>
          <a:prstGeom prst="rect">
            <a:avLst/>
          </a:prstGeom>
          <a:solidFill>
            <a:schemeClr val="dk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sk" sz="1700">
                <a:solidFill>
                  <a:schemeClr val="lt1"/>
                </a:solidFill>
                <a:latin typeface="Source Sans Pro"/>
                <a:ea typeface="Source Sans Pro"/>
                <a:cs typeface="Source Sans Pro"/>
                <a:sym typeface="Source Sans Pro"/>
              </a:rPr>
              <a:t>DPA</a:t>
            </a:r>
            <a:endParaRPr b="1" sz="1700">
              <a:solidFill>
                <a:schemeClr val="lt1"/>
              </a:solidFill>
              <a:latin typeface="Source Sans Pro"/>
              <a:ea typeface="Source Sans Pro"/>
              <a:cs typeface="Source Sans Pro"/>
              <a:sym typeface="Source Sans Pro"/>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5"/>
          <p:cNvSpPr txBox="1"/>
          <p:nvPr>
            <p:ph idx="1" type="body"/>
          </p:nvPr>
        </p:nvSpPr>
        <p:spPr>
          <a:xfrm>
            <a:off x="311700" y="986000"/>
            <a:ext cx="8520600" cy="3582900"/>
          </a:xfrm>
          <a:prstGeom prst="rect">
            <a:avLst/>
          </a:prstGeom>
        </p:spPr>
        <p:txBody>
          <a:bodyPr anchorCtr="0" anchor="t" bIns="91425" lIns="91425" spcFirstLastPara="1" rIns="91425" wrap="square" tIns="91425">
            <a:noAutofit/>
          </a:bodyPr>
          <a:lstStyle/>
          <a:p>
            <a:pPr indent="0" lvl="0" marL="0" rtl="0" algn="l">
              <a:lnSpc>
                <a:spcPct val="95000"/>
              </a:lnSpc>
              <a:spcBef>
                <a:spcPts val="0"/>
              </a:spcBef>
              <a:spcAft>
                <a:spcPts val="0"/>
              </a:spcAft>
              <a:buSzPts val="852"/>
              <a:buNone/>
            </a:pPr>
            <a:r>
              <a:rPr b="1" lang="sk" sz="1495">
                <a:solidFill>
                  <a:schemeClr val="dk2"/>
                </a:solidFill>
              </a:rPr>
              <a:t>Q1: Co uděláte jako první?</a:t>
            </a:r>
            <a:endParaRPr b="1" sz="1495">
              <a:solidFill>
                <a:schemeClr val="dk2"/>
              </a:solidFill>
            </a:endParaRPr>
          </a:p>
          <a:p>
            <a:pPr indent="0" lvl="0" marL="0" rtl="0" algn="l">
              <a:lnSpc>
                <a:spcPct val="95000"/>
              </a:lnSpc>
              <a:spcBef>
                <a:spcPts val="1200"/>
              </a:spcBef>
              <a:spcAft>
                <a:spcPts val="0"/>
              </a:spcAft>
              <a:buSzPts val="852"/>
              <a:buNone/>
            </a:pPr>
            <a:r>
              <a:rPr lang="sk" sz="1495">
                <a:solidFill>
                  <a:schemeClr val="dk2"/>
                </a:solidFill>
              </a:rPr>
              <a:t>A: Tím, že pacientka řekla, že to změní, ji odešlu domů, dám ji šanci na změnu, další kontrolu naplánuji za 1 měsíc.  </a:t>
            </a:r>
            <a:endParaRPr sz="1495">
              <a:solidFill>
                <a:schemeClr val="dk2"/>
              </a:solidFill>
            </a:endParaRPr>
          </a:p>
          <a:p>
            <a:pPr indent="0" lvl="0" marL="0" rtl="0" algn="l">
              <a:lnSpc>
                <a:spcPct val="95000"/>
              </a:lnSpc>
              <a:spcBef>
                <a:spcPts val="1200"/>
              </a:spcBef>
              <a:spcAft>
                <a:spcPts val="0"/>
              </a:spcAft>
              <a:buSzPts val="852"/>
              <a:buNone/>
            </a:pPr>
            <a:r>
              <a:rPr lang="sk" sz="1495">
                <a:solidFill>
                  <a:schemeClr val="dk2"/>
                </a:solidFill>
              </a:rPr>
              <a:t>B: Pro doplnění anamnézy pověřím rodiče, aby zjistili víc od kamarádů pacientky. Zajímá mne především její chování v jídelně, případné odchody na záchod po svačině nebo obědě. Také se budu zajímat o případné zhoršení jejího prospěchu ve škole.</a:t>
            </a:r>
            <a:endParaRPr sz="1495">
              <a:solidFill>
                <a:schemeClr val="dk2"/>
              </a:solidFill>
            </a:endParaRPr>
          </a:p>
          <a:p>
            <a:pPr indent="0" lvl="0" marL="0" rtl="0" algn="l">
              <a:lnSpc>
                <a:spcPct val="95000"/>
              </a:lnSpc>
              <a:spcBef>
                <a:spcPts val="1200"/>
              </a:spcBef>
              <a:spcAft>
                <a:spcPts val="0"/>
              </a:spcAft>
              <a:buSzPts val="852"/>
              <a:buNone/>
            </a:pPr>
            <a:r>
              <a:rPr lang="sk" sz="1495">
                <a:solidFill>
                  <a:schemeClr val="dk2"/>
                </a:solidFill>
              </a:rPr>
              <a:t>C: Zhodnotím somatický stav - udělám laboratorní odběry, EKG vyšetření, změřím TK, TF, kompletně fyzikálně pacientku vyšetřím.</a:t>
            </a:r>
            <a:endParaRPr sz="1495">
              <a:solidFill>
                <a:schemeClr val="dk2"/>
              </a:solidFill>
            </a:endParaRPr>
          </a:p>
          <a:p>
            <a:pPr indent="0" lvl="0" marL="0" rtl="0" algn="l">
              <a:lnSpc>
                <a:spcPct val="95000"/>
              </a:lnSpc>
              <a:spcBef>
                <a:spcPts val="1200"/>
              </a:spcBef>
              <a:spcAft>
                <a:spcPts val="0"/>
              </a:spcAft>
              <a:buSzPts val="852"/>
              <a:buNone/>
            </a:pPr>
            <a:r>
              <a:rPr lang="sk" sz="1495">
                <a:solidFill>
                  <a:schemeClr val="dk2"/>
                </a:solidFill>
              </a:rPr>
              <a:t>D: Je jasné, že potíže jsou v příjmu potravy, vypíšu tedy žádanku na nutriční poradenství, případně na psychologii, pokud s tím pacientka bude souhlasit. </a:t>
            </a:r>
            <a:endParaRPr sz="1495">
              <a:solidFill>
                <a:schemeClr val="dk2"/>
              </a:solidFill>
            </a:endParaRPr>
          </a:p>
          <a:p>
            <a:pPr indent="0" lvl="0" marL="0" rtl="0" algn="l">
              <a:lnSpc>
                <a:spcPct val="95000"/>
              </a:lnSpc>
              <a:spcBef>
                <a:spcPts val="1200"/>
              </a:spcBef>
              <a:spcAft>
                <a:spcPts val="0"/>
              </a:spcAft>
              <a:buSzPts val="852"/>
              <a:buNone/>
            </a:pPr>
            <a:r>
              <a:rPr lang="sk" sz="1495">
                <a:solidFill>
                  <a:schemeClr val="dk2"/>
                </a:solidFill>
              </a:rPr>
              <a:t>E: Pacientku neprodleně odešlu k psychiatrickému vyšetření na Krizové centrum Psychiatrické kliniky. </a:t>
            </a:r>
            <a:endParaRPr sz="1495">
              <a:solidFill>
                <a:schemeClr val="dk2"/>
              </a:solidFill>
            </a:endParaRPr>
          </a:p>
          <a:p>
            <a:pPr indent="0" lvl="0" marL="0" rtl="0" algn="l">
              <a:lnSpc>
                <a:spcPct val="95000"/>
              </a:lnSpc>
              <a:spcBef>
                <a:spcPts val="1200"/>
              </a:spcBef>
              <a:spcAft>
                <a:spcPts val="1200"/>
              </a:spcAft>
              <a:buSzPts val="852"/>
              <a:buNone/>
            </a:pPr>
            <a:r>
              <a:t/>
            </a:r>
            <a:endParaRPr sz="875">
              <a:solidFill>
                <a:schemeClr val="dk2"/>
              </a:solidFill>
            </a:endParaRPr>
          </a:p>
        </p:txBody>
      </p:sp>
      <p:sp>
        <p:nvSpPr>
          <p:cNvPr id="71" name="Google Shape;71;p15"/>
          <p:cNvSpPr/>
          <p:nvPr/>
        </p:nvSpPr>
        <p:spPr>
          <a:xfrm>
            <a:off x="7172000" y="198425"/>
            <a:ext cx="1738800" cy="685200"/>
          </a:xfrm>
          <a:prstGeom prst="rect">
            <a:avLst/>
          </a:prstGeom>
          <a:solidFill>
            <a:schemeClr val="dk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sk" sz="1700">
                <a:solidFill>
                  <a:schemeClr val="lt1"/>
                </a:solidFill>
                <a:latin typeface="Source Sans Pro"/>
                <a:ea typeface="Source Sans Pro"/>
                <a:cs typeface="Source Sans Pro"/>
                <a:sym typeface="Source Sans Pro"/>
              </a:rPr>
              <a:t>PLDD</a:t>
            </a:r>
            <a:endParaRPr b="1" sz="1700">
              <a:solidFill>
                <a:schemeClr val="lt1"/>
              </a:solidFill>
              <a:latin typeface="Source Sans Pro"/>
              <a:ea typeface="Source Sans Pro"/>
              <a:cs typeface="Source Sans Pro"/>
              <a:sym typeface="Source Sans Pro"/>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1" name="Shape 231"/>
        <p:cNvGrpSpPr/>
        <p:nvPr/>
      </p:nvGrpSpPr>
      <p:grpSpPr>
        <a:xfrm>
          <a:off x="0" y="0"/>
          <a:ext cx="0" cy="0"/>
          <a:chOff x="0" y="0"/>
          <a:chExt cx="0" cy="0"/>
        </a:xfrm>
      </p:grpSpPr>
      <p:sp>
        <p:nvSpPr>
          <p:cNvPr id="232" name="Google Shape;232;p42"/>
          <p:cNvSpPr txBox="1"/>
          <p:nvPr>
            <p:ph idx="1" type="body"/>
          </p:nvPr>
        </p:nvSpPr>
        <p:spPr>
          <a:xfrm>
            <a:off x="311700" y="1156200"/>
            <a:ext cx="8520600" cy="3582900"/>
          </a:xfrm>
          <a:prstGeom prst="rect">
            <a:avLst/>
          </a:prstGeom>
        </p:spPr>
        <p:txBody>
          <a:bodyPr anchorCtr="0" anchor="t" bIns="91425" lIns="91425" spcFirstLastPara="1" rIns="91425" wrap="square" tIns="91425">
            <a:noAutofit/>
          </a:bodyPr>
          <a:lstStyle/>
          <a:p>
            <a:pPr indent="0" lvl="0" marL="0" rtl="0" algn="l">
              <a:lnSpc>
                <a:spcPct val="95000"/>
              </a:lnSpc>
              <a:spcBef>
                <a:spcPts val="0"/>
              </a:spcBef>
              <a:spcAft>
                <a:spcPts val="0"/>
              </a:spcAft>
              <a:buSzPts val="852"/>
              <a:buNone/>
            </a:pPr>
            <a:r>
              <a:rPr b="1" lang="sk" sz="1495">
                <a:solidFill>
                  <a:schemeClr val="dk2"/>
                </a:solidFill>
              </a:rPr>
              <a:t>Q10: Co je při popsaném průběhu nejpravděpodobnější? Jaký zvolíte další postup?</a:t>
            </a:r>
            <a:endParaRPr b="1" sz="1495">
              <a:solidFill>
                <a:schemeClr val="dk2"/>
              </a:solidFill>
            </a:endParaRPr>
          </a:p>
          <a:p>
            <a:pPr indent="0" lvl="0" marL="0" rtl="0" algn="l">
              <a:lnSpc>
                <a:spcPct val="95000"/>
              </a:lnSpc>
              <a:spcBef>
                <a:spcPts val="1200"/>
              </a:spcBef>
              <a:spcAft>
                <a:spcPts val="0"/>
              </a:spcAft>
              <a:buSzPts val="852"/>
              <a:buNone/>
            </a:pPr>
            <a:r>
              <a:rPr b="1" lang="sk" sz="1495">
                <a:solidFill>
                  <a:schemeClr val="dk2"/>
                </a:solidFill>
              </a:rPr>
              <a:t>A: přechod nemoci do mentální bulimie - je potřeba objektivizovat příjem stravy, purgativní chování po jídle, provést laboratorní odběry; v dalším postupu uvažujete o změně medikace na fluoxetin, intenzivnější psychoterapii</a:t>
            </a:r>
            <a:endParaRPr b="1" sz="1495">
              <a:solidFill>
                <a:schemeClr val="dk2"/>
              </a:solidFill>
            </a:endParaRPr>
          </a:p>
          <a:p>
            <a:pPr indent="0" lvl="0" marL="0" rtl="0" algn="l">
              <a:lnSpc>
                <a:spcPct val="95000"/>
              </a:lnSpc>
              <a:spcBef>
                <a:spcPts val="1200"/>
              </a:spcBef>
              <a:spcAft>
                <a:spcPts val="0"/>
              </a:spcAft>
              <a:buSzPts val="852"/>
              <a:buNone/>
            </a:pPr>
            <a:r>
              <a:rPr lang="sk" sz="1495">
                <a:solidFill>
                  <a:schemeClr val="dk2"/>
                </a:solidFill>
              </a:rPr>
              <a:t>B: rozvoj poruch chování, abusus psychoaktivních látek - marihuany i stimulantů; provedete toxikologii moči a pacientku s rodiči odešlete do Střediska výchovné péče k výchovnému poradenství</a:t>
            </a:r>
            <a:endParaRPr sz="1495">
              <a:solidFill>
                <a:schemeClr val="dk2"/>
              </a:solidFill>
            </a:endParaRPr>
          </a:p>
          <a:p>
            <a:pPr indent="0" lvl="0" marL="0" rtl="0" algn="l">
              <a:lnSpc>
                <a:spcPct val="95000"/>
              </a:lnSpc>
              <a:spcBef>
                <a:spcPts val="1200"/>
              </a:spcBef>
              <a:spcAft>
                <a:spcPts val="0"/>
              </a:spcAft>
              <a:buSzPts val="852"/>
              <a:buNone/>
            </a:pPr>
            <a:r>
              <a:rPr lang="sk" sz="1495">
                <a:solidFill>
                  <a:schemeClr val="dk2"/>
                </a:solidFill>
              </a:rPr>
              <a:t>C: přechod nemoci do hraniční poruchy osobnosti, která je zatížená vysokou mírou suicidálního chování; pacientku odešlete k akutnímu vyšetření na Centrum krizové péče</a:t>
            </a:r>
            <a:endParaRPr sz="1495">
              <a:solidFill>
                <a:schemeClr val="dk2"/>
              </a:solidFill>
            </a:endParaRPr>
          </a:p>
          <a:p>
            <a:pPr indent="0" lvl="0" marL="0" rtl="0" algn="l">
              <a:lnSpc>
                <a:spcPct val="95000"/>
              </a:lnSpc>
              <a:spcBef>
                <a:spcPts val="1200"/>
              </a:spcBef>
              <a:spcAft>
                <a:spcPts val="1200"/>
              </a:spcAft>
              <a:buSzPts val="852"/>
              <a:buNone/>
            </a:pPr>
            <a:r>
              <a:rPr lang="sk" sz="1495">
                <a:solidFill>
                  <a:schemeClr val="dk2"/>
                </a:solidFill>
              </a:rPr>
              <a:t>D: vývoj nemoci považujete za normální v průběhu rekonvalescence; stav budete nadále sledovat a subjektivně vnímanou přemíru emocí pacientce i rodině normalizujete</a:t>
            </a:r>
            <a:endParaRPr sz="1495">
              <a:solidFill>
                <a:schemeClr val="dk2"/>
              </a:solidFill>
            </a:endParaRPr>
          </a:p>
        </p:txBody>
      </p:sp>
      <p:sp>
        <p:nvSpPr>
          <p:cNvPr id="233" name="Google Shape;233;p42"/>
          <p:cNvSpPr/>
          <p:nvPr/>
        </p:nvSpPr>
        <p:spPr>
          <a:xfrm>
            <a:off x="7172000" y="198425"/>
            <a:ext cx="1738800" cy="685200"/>
          </a:xfrm>
          <a:prstGeom prst="rect">
            <a:avLst/>
          </a:prstGeom>
          <a:solidFill>
            <a:schemeClr val="dk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sk" sz="1700">
                <a:solidFill>
                  <a:schemeClr val="lt1"/>
                </a:solidFill>
                <a:latin typeface="Source Sans Pro"/>
                <a:ea typeface="Source Sans Pro"/>
                <a:cs typeface="Source Sans Pro"/>
                <a:sym typeface="Source Sans Pro"/>
              </a:rPr>
              <a:t>DPA</a:t>
            </a:r>
            <a:endParaRPr b="1" sz="1700">
              <a:solidFill>
                <a:schemeClr val="lt1"/>
              </a:solidFill>
              <a:latin typeface="Source Sans Pro"/>
              <a:ea typeface="Source Sans Pro"/>
              <a:cs typeface="Source Sans Pro"/>
              <a:sym typeface="Source Sans Pro"/>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7" name="Shape 237"/>
        <p:cNvGrpSpPr/>
        <p:nvPr/>
      </p:nvGrpSpPr>
      <p:grpSpPr>
        <a:xfrm>
          <a:off x="0" y="0"/>
          <a:ext cx="0" cy="0"/>
          <a:chOff x="0" y="0"/>
          <a:chExt cx="0" cy="0"/>
        </a:xfrm>
      </p:grpSpPr>
      <p:sp>
        <p:nvSpPr>
          <p:cNvPr id="238" name="Google Shape;238;p43"/>
          <p:cNvSpPr txBox="1"/>
          <p:nvPr>
            <p:ph idx="1" type="body"/>
          </p:nvPr>
        </p:nvSpPr>
        <p:spPr>
          <a:xfrm>
            <a:off x="311700" y="986000"/>
            <a:ext cx="8520600" cy="3582900"/>
          </a:xfrm>
          <a:prstGeom prst="rect">
            <a:avLst/>
          </a:prstGeom>
        </p:spPr>
        <p:txBody>
          <a:bodyPr anchorCtr="0" anchor="t" bIns="91425" lIns="91425" spcFirstLastPara="1" rIns="91425" wrap="square" tIns="91425">
            <a:normAutofit fontScale="77500" lnSpcReduction="10000"/>
          </a:bodyPr>
          <a:lstStyle/>
          <a:p>
            <a:pPr indent="0" lvl="0" marL="0" rtl="0" algn="l">
              <a:spcBef>
                <a:spcPts val="0"/>
              </a:spcBef>
              <a:spcAft>
                <a:spcPts val="0"/>
              </a:spcAft>
              <a:buNone/>
            </a:pPr>
            <a:r>
              <a:rPr lang="sk">
                <a:solidFill>
                  <a:schemeClr val="dk2"/>
                </a:solidFill>
              </a:rPr>
              <a:t>V laboratorních výsledcích pozorujete sníženou hladinu sérového kalia, chloridů, elevaci amylázy, lipázy. </a:t>
            </a:r>
            <a:endParaRPr>
              <a:solidFill>
                <a:schemeClr val="dk2"/>
              </a:solidFill>
            </a:endParaRPr>
          </a:p>
          <a:p>
            <a:pPr indent="0" lvl="0" marL="0" rtl="0" algn="l">
              <a:spcBef>
                <a:spcPts val="1200"/>
              </a:spcBef>
              <a:spcAft>
                <a:spcPts val="0"/>
              </a:spcAft>
              <a:buNone/>
            </a:pPr>
            <a:r>
              <a:rPr lang="sk">
                <a:solidFill>
                  <a:schemeClr val="dk2"/>
                </a:solidFill>
              </a:rPr>
              <a:t>Pacientka se na další kontrole přiznává, že po jídle zvrací, záchvaty se opakují několikrát týdně; jiné dny jí normálně. Stav je spojen se zvýšenou irritabilitou, hypoprosexií, dyssomnii, zhoršením vztahu s rodiči, sebepoškozováním. </a:t>
            </a:r>
            <a:endParaRPr>
              <a:solidFill>
                <a:schemeClr val="dk2"/>
              </a:solidFill>
            </a:endParaRPr>
          </a:p>
          <a:p>
            <a:pPr indent="0" lvl="0" marL="0" rtl="0" algn="l">
              <a:spcBef>
                <a:spcPts val="1200"/>
              </a:spcBef>
              <a:spcAft>
                <a:spcPts val="0"/>
              </a:spcAft>
              <a:buNone/>
            </a:pPr>
            <a:r>
              <a:rPr lang="sk">
                <a:solidFill>
                  <a:schemeClr val="dk2"/>
                </a:solidFill>
              </a:rPr>
              <a:t>Pro pacientku je nynější stav velmi nepříjemný a sama vyhledává možnosti pomoci. Navštěvuje individuální psychoterapii 1x týdně, zajímá se o způsoby regulace emocí. </a:t>
            </a:r>
            <a:endParaRPr>
              <a:solidFill>
                <a:schemeClr val="dk2"/>
              </a:solidFill>
            </a:endParaRPr>
          </a:p>
          <a:p>
            <a:pPr indent="0" lvl="0" marL="0" rtl="0" algn="l">
              <a:spcBef>
                <a:spcPts val="1200"/>
              </a:spcBef>
              <a:spcAft>
                <a:spcPts val="0"/>
              </a:spcAft>
              <a:buNone/>
            </a:pPr>
            <a:r>
              <a:rPr lang="sk">
                <a:solidFill>
                  <a:schemeClr val="dk2"/>
                </a:solidFill>
              </a:rPr>
              <a:t>V medikaci přistupujete ke změně antidepresiva - sertralin zaměníte za fluoxetin do dávky 60mg/den. Olanzapin vysazujete. </a:t>
            </a:r>
            <a:endParaRPr>
              <a:solidFill>
                <a:schemeClr val="dk2"/>
              </a:solidFill>
            </a:endParaRPr>
          </a:p>
          <a:p>
            <a:pPr indent="0" lvl="0" marL="0" rtl="0" algn="l">
              <a:spcBef>
                <a:spcPts val="1200"/>
              </a:spcBef>
              <a:spcAft>
                <a:spcPts val="0"/>
              </a:spcAft>
              <a:buNone/>
            </a:pPr>
            <a:r>
              <a:rPr lang="sk">
                <a:solidFill>
                  <a:schemeClr val="dk2"/>
                </a:solidFill>
              </a:rPr>
              <a:t>Po zavedení změn se stav pacientky postupně zlepšuje, pokračuje v ambulantní péči bez nutnosti rehospitalizací.</a:t>
            </a:r>
            <a:endParaRPr>
              <a:solidFill>
                <a:schemeClr val="dk2"/>
              </a:solidFill>
            </a:endParaRPr>
          </a:p>
          <a:p>
            <a:pPr indent="0" lvl="0" marL="0" rtl="0" algn="l">
              <a:spcBef>
                <a:spcPts val="1200"/>
              </a:spcBef>
              <a:spcAft>
                <a:spcPts val="0"/>
              </a:spcAft>
              <a:buNone/>
            </a:pPr>
            <a:r>
              <a:t/>
            </a:r>
            <a:endParaRPr>
              <a:solidFill>
                <a:schemeClr val="dk2"/>
              </a:solidFill>
            </a:endParaRPr>
          </a:p>
          <a:p>
            <a:pPr indent="0" lvl="0" marL="0" rtl="0" algn="l">
              <a:spcBef>
                <a:spcPts val="1200"/>
              </a:spcBef>
              <a:spcAft>
                <a:spcPts val="1200"/>
              </a:spcAft>
              <a:buNone/>
            </a:pPr>
            <a:r>
              <a:rPr lang="sk">
                <a:solidFill>
                  <a:schemeClr val="dk2"/>
                </a:solidFill>
              </a:rPr>
              <a:t>Aktuální hmotnost: 50kg</a:t>
            </a:r>
            <a:endParaRPr>
              <a:solidFill>
                <a:schemeClr val="dk2"/>
              </a:solidFill>
            </a:endParaRPr>
          </a:p>
        </p:txBody>
      </p:sp>
      <p:sp>
        <p:nvSpPr>
          <p:cNvPr id="239" name="Google Shape;239;p43"/>
          <p:cNvSpPr/>
          <p:nvPr/>
        </p:nvSpPr>
        <p:spPr>
          <a:xfrm>
            <a:off x="7172000" y="198425"/>
            <a:ext cx="1738800" cy="685200"/>
          </a:xfrm>
          <a:prstGeom prst="rect">
            <a:avLst/>
          </a:prstGeom>
          <a:solidFill>
            <a:schemeClr val="dk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sk" sz="1700">
                <a:solidFill>
                  <a:schemeClr val="lt1"/>
                </a:solidFill>
                <a:latin typeface="Source Sans Pro"/>
                <a:ea typeface="Source Sans Pro"/>
                <a:cs typeface="Source Sans Pro"/>
                <a:sym typeface="Source Sans Pro"/>
              </a:rPr>
              <a:t>DPA</a:t>
            </a:r>
            <a:endParaRPr b="1" sz="1700">
              <a:solidFill>
                <a:schemeClr val="lt1"/>
              </a:solidFill>
              <a:latin typeface="Source Sans Pro"/>
              <a:ea typeface="Source Sans Pro"/>
              <a:cs typeface="Source Sans Pro"/>
              <a:sym typeface="Source Sans Pro"/>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5" name="Shape 75"/>
        <p:cNvGrpSpPr/>
        <p:nvPr/>
      </p:nvGrpSpPr>
      <p:grpSpPr>
        <a:xfrm>
          <a:off x="0" y="0"/>
          <a:ext cx="0" cy="0"/>
          <a:chOff x="0" y="0"/>
          <a:chExt cx="0" cy="0"/>
        </a:xfrm>
      </p:grpSpPr>
      <p:sp>
        <p:nvSpPr>
          <p:cNvPr id="76" name="Google Shape;76;p16"/>
          <p:cNvSpPr txBox="1"/>
          <p:nvPr>
            <p:ph idx="1" type="body"/>
          </p:nvPr>
        </p:nvSpPr>
        <p:spPr>
          <a:xfrm>
            <a:off x="311700" y="986000"/>
            <a:ext cx="8520600" cy="3582900"/>
          </a:xfrm>
          <a:prstGeom prst="rect">
            <a:avLst/>
          </a:prstGeom>
        </p:spPr>
        <p:txBody>
          <a:bodyPr anchorCtr="0" anchor="t" bIns="91425" lIns="91425" spcFirstLastPara="1" rIns="91425" wrap="square" tIns="91425">
            <a:noAutofit/>
          </a:bodyPr>
          <a:lstStyle/>
          <a:p>
            <a:pPr indent="0" lvl="0" marL="0" rtl="0" algn="l">
              <a:lnSpc>
                <a:spcPct val="95000"/>
              </a:lnSpc>
              <a:spcBef>
                <a:spcPts val="0"/>
              </a:spcBef>
              <a:spcAft>
                <a:spcPts val="0"/>
              </a:spcAft>
              <a:buSzPts val="852"/>
              <a:buNone/>
            </a:pPr>
            <a:r>
              <a:rPr b="1" lang="sk" sz="1495">
                <a:solidFill>
                  <a:schemeClr val="dk2"/>
                </a:solidFill>
              </a:rPr>
              <a:t>Q1: Co uděláte jako první?</a:t>
            </a:r>
            <a:endParaRPr b="1" sz="1495">
              <a:solidFill>
                <a:schemeClr val="dk2"/>
              </a:solidFill>
            </a:endParaRPr>
          </a:p>
          <a:p>
            <a:pPr indent="0" lvl="0" marL="0" rtl="0" algn="l">
              <a:lnSpc>
                <a:spcPct val="95000"/>
              </a:lnSpc>
              <a:spcBef>
                <a:spcPts val="1200"/>
              </a:spcBef>
              <a:spcAft>
                <a:spcPts val="0"/>
              </a:spcAft>
              <a:buSzPts val="852"/>
              <a:buNone/>
            </a:pPr>
            <a:r>
              <a:rPr lang="sk" sz="1495">
                <a:solidFill>
                  <a:schemeClr val="dk2"/>
                </a:solidFill>
              </a:rPr>
              <a:t>A: Tím, že pacientka řekla, že to změní, ji odešlu domů, dám ji šanci na změnu, další kontrolu naplánuji za 1 měsíc.  </a:t>
            </a:r>
            <a:endParaRPr sz="1495">
              <a:solidFill>
                <a:schemeClr val="dk2"/>
              </a:solidFill>
            </a:endParaRPr>
          </a:p>
          <a:p>
            <a:pPr indent="0" lvl="0" marL="0" rtl="0" algn="l">
              <a:lnSpc>
                <a:spcPct val="95000"/>
              </a:lnSpc>
              <a:spcBef>
                <a:spcPts val="1200"/>
              </a:spcBef>
              <a:spcAft>
                <a:spcPts val="0"/>
              </a:spcAft>
              <a:buSzPts val="852"/>
              <a:buNone/>
            </a:pPr>
            <a:r>
              <a:rPr lang="sk" sz="1495">
                <a:solidFill>
                  <a:schemeClr val="dk2"/>
                </a:solidFill>
              </a:rPr>
              <a:t>B: Pro doplnění anamnézy pověřím rodiče, aby zjistili víc od kamarádů pacientky. Zajímá mne především její chování v jídelně, případné odchody na záchod po svačině nebo obědě. Také se budu zajímat o případné zhoršení jejího prospěchu ve škole.</a:t>
            </a:r>
            <a:endParaRPr sz="1495">
              <a:solidFill>
                <a:schemeClr val="dk2"/>
              </a:solidFill>
            </a:endParaRPr>
          </a:p>
          <a:p>
            <a:pPr indent="0" lvl="0" marL="0" rtl="0" algn="l">
              <a:lnSpc>
                <a:spcPct val="95000"/>
              </a:lnSpc>
              <a:spcBef>
                <a:spcPts val="1200"/>
              </a:spcBef>
              <a:spcAft>
                <a:spcPts val="0"/>
              </a:spcAft>
              <a:buSzPts val="852"/>
              <a:buNone/>
            </a:pPr>
            <a:r>
              <a:rPr b="1" lang="sk" sz="1495">
                <a:solidFill>
                  <a:schemeClr val="dk2"/>
                </a:solidFill>
              </a:rPr>
              <a:t>C: Zhodnotím somatický stav - udělám laboratorní odběry, EKG vyšetření, změřím TK, TF, kompletně fyzikálně pacientku vyšetřím.</a:t>
            </a:r>
            <a:endParaRPr b="1" sz="1495">
              <a:solidFill>
                <a:schemeClr val="dk2"/>
              </a:solidFill>
            </a:endParaRPr>
          </a:p>
          <a:p>
            <a:pPr indent="0" lvl="0" marL="0" rtl="0" algn="l">
              <a:lnSpc>
                <a:spcPct val="95000"/>
              </a:lnSpc>
              <a:spcBef>
                <a:spcPts val="1200"/>
              </a:spcBef>
              <a:spcAft>
                <a:spcPts val="0"/>
              </a:spcAft>
              <a:buSzPts val="852"/>
              <a:buNone/>
            </a:pPr>
            <a:r>
              <a:rPr lang="sk" sz="1495">
                <a:solidFill>
                  <a:schemeClr val="dk2"/>
                </a:solidFill>
              </a:rPr>
              <a:t>D: Je jasné, že potíže jsou v příjmu potravy, vypíšu tedy žádanku na nutriční poradenství, případně na psychologii, pokud s tím pacientka bude souhlasit. </a:t>
            </a:r>
            <a:endParaRPr sz="1495">
              <a:solidFill>
                <a:schemeClr val="dk2"/>
              </a:solidFill>
            </a:endParaRPr>
          </a:p>
          <a:p>
            <a:pPr indent="0" lvl="0" marL="0" rtl="0" algn="l">
              <a:lnSpc>
                <a:spcPct val="95000"/>
              </a:lnSpc>
              <a:spcBef>
                <a:spcPts val="1200"/>
              </a:spcBef>
              <a:spcAft>
                <a:spcPts val="0"/>
              </a:spcAft>
              <a:buSzPts val="852"/>
              <a:buNone/>
            </a:pPr>
            <a:r>
              <a:rPr lang="sk" sz="1495">
                <a:solidFill>
                  <a:schemeClr val="dk2"/>
                </a:solidFill>
              </a:rPr>
              <a:t>E: Pacientku neprodleně odešlu k psychiatrickému vyšetření na Krizové centrum Psychiatrické kliniky. </a:t>
            </a:r>
            <a:endParaRPr sz="1495">
              <a:solidFill>
                <a:schemeClr val="dk2"/>
              </a:solidFill>
            </a:endParaRPr>
          </a:p>
          <a:p>
            <a:pPr indent="0" lvl="0" marL="0" rtl="0" algn="l">
              <a:lnSpc>
                <a:spcPct val="95000"/>
              </a:lnSpc>
              <a:spcBef>
                <a:spcPts val="1200"/>
              </a:spcBef>
              <a:spcAft>
                <a:spcPts val="1200"/>
              </a:spcAft>
              <a:buSzPts val="852"/>
              <a:buNone/>
            </a:pPr>
            <a:r>
              <a:t/>
            </a:r>
            <a:endParaRPr sz="875">
              <a:solidFill>
                <a:schemeClr val="dk2"/>
              </a:solidFill>
            </a:endParaRPr>
          </a:p>
        </p:txBody>
      </p:sp>
      <p:sp>
        <p:nvSpPr>
          <p:cNvPr id="77" name="Google Shape;77;p16"/>
          <p:cNvSpPr/>
          <p:nvPr/>
        </p:nvSpPr>
        <p:spPr>
          <a:xfrm>
            <a:off x="7172000" y="198425"/>
            <a:ext cx="1738800" cy="685200"/>
          </a:xfrm>
          <a:prstGeom prst="rect">
            <a:avLst/>
          </a:prstGeom>
          <a:solidFill>
            <a:schemeClr val="dk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sk" sz="1700">
                <a:solidFill>
                  <a:schemeClr val="lt1"/>
                </a:solidFill>
                <a:latin typeface="Source Sans Pro"/>
                <a:ea typeface="Source Sans Pro"/>
                <a:cs typeface="Source Sans Pro"/>
                <a:sym typeface="Source Sans Pro"/>
              </a:rPr>
              <a:t>PLDD</a:t>
            </a:r>
            <a:endParaRPr b="1" sz="1700">
              <a:solidFill>
                <a:schemeClr val="lt1"/>
              </a:solidFill>
              <a:latin typeface="Source Sans Pro"/>
              <a:ea typeface="Source Sans Pro"/>
              <a:cs typeface="Source Sans Pro"/>
              <a:sym typeface="Source Sans Pro"/>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1" name="Shape 81"/>
        <p:cNvGrpSpPr/>
        <p:nvPr/>
      </p:nvGrpSpPr>
      <p:grpSpPr>
        <a:xfrm>
          <a:off x="0" y="0"/>
          <a:ext cx="0" cy="0"/>
          <a:chOff x="0" y="0"/>
          <a:chExt cx="0" cy="0"/>
        </a:xfrm>
      </p:grpSpPr>
      <p:sp>
        <p:nvSpPr>
          <p:cNvPr id="82" name="Google Shape;82;p17"/>
          <p:cNvSpPr txBox="1"/>
          <p:nvPr>
            <p:ph idx="1" type="body"/>
          </p:nvPr>
        </p:nvSpPr>
        <p:spPr>
          <a:xfrm>
            <a:off x="311700" y="986000"/>
            <a:ext cx="8520600" cy="35829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sk">
                <a:solidFill>
                  <a:schemeClr val="dk2"/>
                </a:solidFill>
              </a:rPr>
              <a:t>Fyzikálním vyšetřením zjistíte, že pacientka je kardiopulmonálně kompenzována, je bez klidové dušnosti, dýchání je alveolární, břicho měkké, prohmatné, bez rezistencí, končetiny jsou bez otoků. EKG je v normě, má mírnou hypotenzi, tepová frekvence je v normě. </a:t>
            </a:r>
            <a:endParaRPr>
              <a:solidFill>
                <a:schemeClr val="dk2"/>
              </a:solidFill>
            </a:endParaRPr>
          </a:p>
          <a:p>
            <a:pPr indent="0" lvl="0" marL="0" rtl="0" algn="l">
              <a:spcBef>
                <a:spcPts val="1200"/>
              </a:spcBef>
              <a:spcAft>
                <a:spcPts val="0"/>
              </a:spcAft>
              <a:buNone/>
            </a:pPr>
            <a:r>
              <a:rPr lang="sk">
                <a:solidFill>
                  <a:schemeClr val="dk2"/>
                </a:solidFill>
              </a:rPr>
              <a:t>V laboratorních odběrech je snížená celková bílkovina, snížená hodnota TSH při normální hodnotě fT4, mikrocytární anemie. </a:t>
            </a:r>
            <a:endParaRPr>
              <a:solidFill>
                <a:schemeClr val="dk2"/>
              </a:solidFill>
            </a:endParaRPr>
          </a:p>
          <a:p>
            <a:pPr indent="0" lvl="0" marL="0" rtl="0" algn="l">
              <a:spcBef>
                <a:spcPts val="1200"/>
              </a:spcBef>
              <a:spcAft>
                <a:spcPts val="1200"/>
              </a:spcAft>
              <a:buNone/>
            </a:pPr>
            <a:r>
              <a:rPr lang="sk">
                <a:solidFill>
                  <a:schemeClr val="dk2"/>
                </a:solidFill>
              </a:rPr>
              <a:t>Vašim závěrem je, že u pacientky neshledáváte indikaci k akutní pediatrické hospitalizaci. </a:t>
            </a:r>
            <a:endParaRPr>
              <a:solidFill>
                <a:schemeClr val="dk2"/>
              </a:solidFill>
            </a:endParaRPr>
          </a:p>
        </p:txBody>
      </p:sp>
      <p:sp>
        <p:nvSpPr>
          <p:cNvPr id="83" name="Google Shape;83;p17"/>
          <p:cNvSpPr/>
          <p:nvPr/>
        </p:nvSpPr>
        <p:spPr>
          <a:xfrm>
            <a:off x="7172000" y="198425"/>
            <a:ext cx="1738800" cy="685200"/>
          </a:xfrm>
          <a:prstGeom prst="rect">
            <a:avLst/>
          </a:prstGeom>
          <a:solidFill>
            <a:schemeClr val="dk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sk" sz="1700">
                <a:solidFill>
                  <a:schemeClr val="lt1"/>
                </a:solidFill>
                <a:latin typeface="Source Sans Pro"/>
                <a:ea typeface="Source Sans Pro"/>
                <a:cs typeface="Source Sans Pro"/>
                <a:sym typeface="Source Sans Pro"/>
              </a:rPr>
              <a:t>PLDD</a:t>
            </a:r>
            <a:endParaRPr b="1" sz="1700">
              <a:solidFill>
                <a:schemeClr val="lt1"/>
              </a:solidFill>
              <a:latin typeface="Source Sans Pro"/>
              <a:ea typeface="Source Sans Pro"/>
              <a:cs typeface="Source Sans Pro"/>
              <a:sym typeface="Source Sans Pro"/>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18"/>
          <p:cNvSpPr txBox="1"/>
          <p:nvPr>
            <p:ph idx="1" type="body"/>
          </p:nvPr>
        </p:nvSpPr>
        <p:spPr>
          <a:xfrm>
            <a:off x="348375" y="780300"/>
            <a:ext cx="8520600" cy="3582900"/>
          </a:xfrm>
          <a:prstGeom prst="rect">
            <a:avLst/>
          </a:prstGeom>
        </p:spPr>
        <p:txBody>
          <a:bodyPr anchorCtr="0" anchor="t" bIns="91425" lIns="91425" spcFirstLastPara="1" rIns="91425" wrap="square" tIns="91425">
            <a:noAutofit/>
          </a:bodyPr>
          <a:lstStyle/>
          <a:p>
            <a:pPr indent="0" lvl="0" marL="0" rtl="0" algn="l">
              <a:lnSpc>
                <a:spcPct val="95000"/>
              </a:lnSpc>
              <a:spcBef>
                <a:spcPts val="0"/>
              </a:spcBef>
              <a:spcAft>
                <a:spcPts val="0"/>
              </a:spcAft>
              <a:buSzPts val="852"/>
              <a:buNone/>
            </a:pPr>
            <a:r>
              <a:rPr b="1" lang="sk" sz="1495">
                <a:solidFill>
                  <a:schemeClr val="dk2"/>
                </a:solidFill>
              </a:rPr>
              <a:t>Q2: Jaký postup péče byste u uvedené pacientky zvolili?</a:t>
            </a:r>
            <a:endParaRPr b="1" sz="1495">
              <a:solidFill>
                <a:schemeClr val="dk2"/>
              </a:solidFill>
            </a:endParaRPr>
          </a:p>
          <a:p>
            <a:pPr indent="0" lvl="0" marL="0" rtl="0" algn="l">
              <a:lnSpc>
                <a:spcPct val="95000"/>
              </a:lnSpc>
              <a:spcBef>
                <a:spcPts val="1200"/>
              </a:spcBef>
              <a:spcAft>
                <a:spcPts val="0"/>
              </a:spcAft>
              <a:buSzPts val="852"/>
              <a:buNone/>
            </a:pPr>
            <a:r>
              <a:rPr lang="sk" sz="1495">
                <a:solidFill>
                  <a:schemeClr val="dk2"/>
                </a:solidFill>
              </a:rPr>
              <a:t>A: Pacientce vypíšu žádanku na nutriční terapii, pokud se její příjem potravy nezlepší, doporučím dispenzarizaci v psychologické ambulanci. </a:t>
            </a:r>
            <a:endParaRPr sz="1495">
              <a:solidFill>
                <a:schemeClr val="dk2"/>
              </a:solidFill>
            </a:endParaRPr>
          </a:p>
          <a:p>
            <a:pPr indent="0" lvl="0" marL="0" rtl="0" algn="l">
              <a:lnSpc>
                <a:spcPct val="95000"/>
              </a:lnSpc>
              <a:spcBef>
                <a:spcPts val="1200"/>
              </a:spcBef>
              <a:spcAft>
                <a:spcPts val="0"/>
              </a:spcAft>
              <a:buSzPts val="852"/>
              <a:buNone/>
            </a:pPr>
            <a:r>
              <a:rPr lang="sk" sz="1495">
                <a:solidFill>
                  <a:schemeClr val="dk2"/>
                </a:solidFill>
              </a:rPr>
              <a:t>B: Rodičům pacientky předám kontakty na ambulantní psychology, psychiatry i nutriční poradnu. Jelikož objednací doby jsou dlouhé, budu pacientku pravidelně kontrolovat podle vývoje stavu, ne však s delší prodlevou než 2 týdny. </a:t>
            </a:r>
            <a:endParaRPr sz="1495">
              <a:solidFill>
                <a:schemeClr val="dk2"/>
              </a:solidFill>
            </a:endParaRPr>
          </a:p>
          <a:p>
            <a:pPr indent="0" lvl="0" marL="0" rtl="0" algn="l">
              <a:lnSpc>
                <a:spcPct val="95000"/>
              </a:lnSpc>
              <a:spcBef>
                <a:spcPts val="1200"/>
              </a:spcBef>
              <a:spcAft>
                <a:spcPts val="0"/>
              </a:spcAft>
              <a:buSzPts val="852"/>
              <a:buNone/>
            </a:pPr>
            <a:r>
              <a:rPr lang="sk" sz="1495">
                <a:solidFill>
                  <a:schemeClr val="dk2"/>
                </a:solidFill>
              </a:rPr>
              <a:t>C: Vzhledem k přetíženosti pedopsychiatrické péče nebudu pacientku zatím doporučovat dál. V mé ambulanci budu vývoj jejího stavu kontrolovat cca 3 měsíce, pokud se to nezlepší, vypíšu žádanku pro specialisty.</a:t>
            </a:r>
            <a:endParaRPr sz="1495">
              <a:solidFill>
                <a:schemeClr val="dk2"/>
              </a:solidFill>
            </a:endParaRPr>
          </a:p>
          <a:p>
            <a:pPr indent="0" lvl="0" marL="0" rtl="0" algn="l">
              <a:lnSpc>
                <a:spcPct val="95000"/>
              </a:lnSpc>
              <a:spcBef>
                <a:spcPts val="1200"/>
              </a:spcBef>
              <a:spcAft>
                <a:spcPts val="0"/>
              </a:spcAft>
              <a:buSzPts val="852"/>
              <a:buNone/>
            </a:pPr>
            <a:r>
              <a:rPr lang="sk" sz="1495">
                <a:solidFill>
                  <a:schemeClr val="dk2"/>
                </a:solidFill>
              </a:rPr>
              <a:t>D: Pacientka není indikována k pediatrické hospitalizaci, svým chováním si ale jasně škodí, je proto indikováno přijetí na psychiatrické oddělení. Odešlu ji v doprovodu rodičů na Krizové centrum PK k akutnímu příjmu. </a:t>
            </a:r>
            <a:endParaRPr sz="1495">
              <a:solidFill>
                <a:schemeClr val="dk2"/>
              </a:solidFill>
            </a:endParaRPr>
          </a:p>
          <a:p>
            <a:pPr indent="0" lvl="0" marL="0" rtl="0" algn="l">
              <a:lnSpc>
                <a:spcPct val="95000"/>
              </a:lnSpc>
              <a:spcBef>
                <a:spcPts val="1200"/>
              </a:spcBef>
              <a:spcAft>
                <a:spcPts val="0"/>
              </a:spcAft>
              <a:buSzPts val="852"/>
              <a:buNone/>
            </a:pPr>
            <a:r>
              <a:rPr lang="sk" sz="1495">
                <a:solidFill>
                  <a:schemeClr val="dk2"/>
                </a:solidFill>
              </a:rPr>
              <a:t>E: Snažím se o podporu systému kolem pacientky - kontaktuji školního psychologa, poučím rodiče, aby si sedli s kamarády a snažili se pacientku přijmout k spolupráci. </a:t>
            </a:r>
            <a:endParaRPr sz="1495">
              <a:solidFill>
                <a:schemeClr val="dk2"/>
              </a:solidFill>
            </a:endParaRPr>
          </a:p>
          <a:p>
            <a:pPr indent="0" lvl="0" marL="0" rtl="0" algn="l">
              <a:lnSpc>
                <a:spcPct val="95000"/>
              </a:lnSpc>
              <a:spcBef>
                <a:spcPts val="1200"/>
              </a:spcBef>
              <a:spcAft>
                <a:spcPts val="1200"/>
              </a:spcAft>
              <a:buSzPts val="852"/>
              <a:buNone/>
            </a:pPr>
            <a:r>
              <a:t/>
            </a:r>
            <a:endParaRPr sz="875">
              <a:solidFill>
                <a:schemeClr val="dk2"/>
              </a:solidFill>
            </a:endParaRPr>
          </a:p>
        </p:txBody>
      </p:sp>
      <p:sp>
        <p:nvSpPr>
          <p:cNvPr id="89" name="Google Shape;89;p18"/>
          <p:cNvSpPr/>
          <p:nvPr/>
        </p:nvSpPr>
        <p:spPr>
          <a:xfrm>
            <a:off x="7172000" y="198425"/>
            <a:ext cx="1738800" cy="685200"/>
          </a:xfrm>
          <a:prstGeom prst="rect">
            <a:avLst/>
          </a:prstGeom>
          <a:solidFill>
            <a:schemeClr val="dk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sk" sz="1700">
                <a:solidFill>
                  <a:schemeClr val="lt1"/>
                </a:solidFill>
                <a:latin typeface="Source Sans Pro"/>
                <a:ea typeface="Source Sans Pro"/>
                <a:cs typeface="Source Sans Pro"/>
                <a:sym typeface="Source Sans Pro"/>
              </a:rPr>
              <a:t>PLDD</a:t>
            </a:r>
            <a:endParaRPr b="1" sz="1700">
              <a:solidFill>
                <a:schemeClr val="lt1"/>
              </a:solidFill>
              <a:latin typeface="Source Sans Pro"/>
              <a:ea typeface="Source Sans Pro"/>
              <a:cs typeface="Source Sans Pro"/>
              <a:sym typeface="Source Sans Pro"/>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19"/>
          <p:cNvSpPr txBox="1"/>
          <p:nvPr>
            <p:ph idx="1" type="body"/>
          </p:nvPr>
        </p:nvSpPr>
        <p:spPr>
          <a:xfrm>
            <a:off x="348375" y="780300"/>
            <a:ext cx="8520600" cy="3582900"/>
          </a:xfrm>
          <a:prstGeom prst="rect">
            <a:avLst/>
          </a:prstGeom>
        </p:spPr>
        <p:txBody>
          <a:bodyPr anchorCtr="0" anchor="t" bIns="91425" lIns="91425" spcFirstLastPara="1" rIns="91425" wrap="square" tIns="91425">
            <a:noAutofit/>
          </a:bodyPr>
          <a:lstStyle/>
          <a:p>
            <a:pPr indent="0" lvl="0" marL="0" rtl="0" algn="l">
              <a:lnSpc>
                <a:spcPct val="95000"/>
              </a:lnSpc>
              <a:spcBef>
                <a:spcPts val="0"/>
              </a:spcBef>
              <a:spcAft>
                <a:spcPts val="0"/>
              </a:spcAft>
              <a:buSzPts val="852"/>
              <a:buNone/>
            </a:pPr>
            <a:r>
              <a:rPr b="1" lang="sk" sz="1495">
                <a:solidFill>
                  <a:schemeClr val="dk2"/>
                </a:solidFill>
              </a:rPr>
              <a:t>Q2: Jaký postup péče byste u uvedené pacientky zvolili?</a:t>
            </a:r>
            <a:endParaRPr b="1" sz="1495">
              <a:solidFill>
                <a:schemeClr val="dk2"/>
              </a:solidFill>
            </a:endParaRPr>
          </a:p>
          <a:p>
            <a:pPr indent="0" lvl="0" marL="0" rtl="0" algn="l">
              <a:lnSpc>
                <a:spcPct val="95000"/>
              </a:lnSpc>
              <a:spcBef>
                <a:spcPts val="1200"/>
              </a:spcBef>
              <a:spcAft>
                <a:spcPts val="0"/>
              </a:spcAft>
              <a:buSzPts val="852"/>
              <a:buNone/>
            </a:pPr>
            <a:r>
              <a:rPr lang="sk" sz="1495">
                <a:solidFill>
                  <a:schemeClr val="dk2"/>
                </a:solidFill>
              </a:rPr>
              <a:t>A: Pacientce vypíšu žádanku na nutriční terapii, pokud se její příjem potravy nezlepší, doporučím dispenzarizaci v psychologické ambulanci. </a:t>
            </a:r>
            <a:endParaRPr sz="1495">
              <a:solidFill>
                <a:schemeClr val="dk2"/>
              </a:solidFill>
            </a:endParaRPr>
          </a:p>
          <a:p>
            <a:pPr indent="0" lvl="0" marL="0" rtl="0" algn="l">
              <a:lnSpc>
                <a:spcPct val="95000"/>
              </a:lnSpc>
              <a:spcBef>
                <a:spcPts val="1200"/>
              </a:spcBef>
              <a:spcAft>
                <a:spcPts val="0"/>
              </a:spcAft>
              <a:buSzPts val="852"/>
              <a:buNone/>
            </a:pPr>
            <a:r>
              <a:rPr b="1" lang="sk" sz="1495">
                <a:solidFill>
                  <a:schemeClr val="dk2"/>
                </a:solidFill>
              </a:rPr>
              <a:t>B: Rodičům pacientky předám kontakty na ambulantní psychology, psychiatry i nutriční poradnu. Jelikož objednací doby jsou dlouhé, budu pacientku pravidelně kontrolovat podle vývoje stavu, ne však s delší prodlevou než 2 týdny. </a:t>
            </a:r>
            <a:endParaRPr b="1" sz="1495">
              <a:solidFill>
                <a:schemeClr val="dk2"/>
              </a:solidFill>
            </a:endParaRPr>
          </a:p>
          <a:p>
            <a:pPr indent="0" lvl="0" marL="0" rtl="0" algn="l">
              <a:lnSpc>
                <a:spcPct val="95000"/>
              </a:lnSpc>
              <a:spcBef>
                <a:spcPts val="1200"/>
              </a:spcBef>
              <a:spcAft>
                <a:spcPts val="0"/>
              </a:spcAft>
              <a:buSzPts val="852"/>
              <a:buNone/>
            </a:pPr>
            <a:r>
              <a:rPr lang="sk" sz="1495">
                <a:solidFill>
                  <a:schemeClr val="dk2"/>
                </a:solidFill>
              </a:rPr>
              <a:t>C: Vzhledem k přetíženosti pedopsychiatrické péče nebudu pacientku zatím doporučovat dál. V mé ambulanci budu vývoj jejího stavu kontrolovat cca 3 měsíce, pokud se to nezlepší, vypíšu žádanku pro specialisty.</a:t>
            </a:r>
            <a:endParaRPr sz="1495">
              <a:solidFill>
                <a:schemeClr val="dk2"/>
              </a:solidFill>
            </a:endParaRPr>
          </a:p>
          <a:p>
            <a:pPr indent="0" lvl="0" marL="0" rtl="0" algn="l">
              <a:lnSpc>
                <a:spcPct val="95000"/>
              </a:lnSpc>
              <a:spcBef>
                <a:spcPts val="1200"/>
              </a:spcBef>
              <a:spcAft>
                <a:spcPts val="0"/>
              </a:spcAft>
              <a:buSzPts val="852"/>
              <a:buNone/>
            </a:pPr>
            <a:r>
              <a:rPr lang="sk" sz="1495">
                <a:solidFill>
                  <a:schemeClr val="dk2"/>
                </a:solidFill>
              </a:rPr>
              <a:t>D: Pacientka není indikována k pediatrické hospitalizaci, svým chováním si ale jasně škodí, je proto indikováno přijetí na psychiatrické oddělení. Odešlu ji v doprovodu rodičů na Krizové centrum PK k akutnímu příjmu. </a:t>
            </a:r>
            <a:endParaRPr sz="1495">
              <a:solidFill>
                <a:schemeClr val="dk2"/>
              </a:solidFill>
            </a:endParaRPr>
          </a:p>
          <a:p>
            <a:pPr indent="0" lvl="0" marL="0" rtl="0" algn="l">
              <a:lnSpc>
                <a:spcPct val="95000"/>
              </a:lnSpc>
              <a:spcBef>
                <a:spcPts val="1200"/>
              </a:spcBef>
              <a:spcAft>
                <a:spcPts val="0"/>
              </a:spcAft>
              <a:buSzPts val="852"/>
              <a:buNone/>
            </a:pPr>
            <a:r>
              <a:rPr lang="sk" sz="1495">
                <a:solidFill>
                  <a:schemeClr val="dk2"/>
                </a:solidFill>
              </a:rPr>
              <a:t>E: Snažím se o podporu systému kolem pacientky - kontaktuji školního psychologa, poučím rodiče, aby si sedli s kamarády a snažili se pacientku přijmout k spolupráci. </a:t>
            </a:r>
            <a:endParaRPr sz="1495">
              <a:solidFill>
                <a:schemeClr val="dk2"/>
              </a:solidFill>
            </a:endParaRPr>
          </a:p>
          <a:p>
            <a:pPr indent="0" lvl="0" marL="0" rtl="0" algn="l">
              <a:lnSpc>
                <a:spcPct val="95000"/>
              </a:lnSpc>
              <a:spcBef>
                <a:spcPts val="1200"/>
              </a:spcBef>
              <a:spcAft>
                <a:spcPts val="1200"/>
              </a:spcAft>
              <a:buSzPts val="852"/>
              <a:buNone/>
            </a:pPr>
            <a:r>
              <a:t/>
            </a:r>
            <a:endParaRPr sz="875">
              <a:solidFill>
                <a:schemeClr val="dk2"/>
              </a:solidFill>
            </a:endParaRPr>
          </a:p>
        </p:txBody>
      </p:sp>
      <p:sp>
        <p:nvSpPr>
          <p:cNvPr id="95" name="Google Shape;95;p19"/>
          <p:cNvSpPr/>
          <p:nvPr/>
        </p:nvSpPr>
        <p:spPr>
          <a:xfrm>
            <a:off x="7172000" y="198425"/>
            <a:ext cx="1738800" cy="685200"/>
          </a:xfrm>
          <a:prstGeom prst="rect">
            <a:avLst/>
          </a:prstGeom>
          <a:solidFill>
            <a:schemeClr val="dk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sk" sz="1700">
                <a:solidFill>
                  <a:schemeClr val="lt1"/>
                </a:solidFill>
                <a:latin typeface="Source Sans Pro"/>
                <a:ea typeface="Source Sans Pro"/>
                <a:cs typeface="Source Sans Pro"/>
                <a:sym typeface="Source Sans Pro"/>
              </a:rPr>
              <a:t>PLDD</a:t>
            </a:r>
            <a:endParaRPr b="1" sz="1700">
              <a:solidFill>
                <a:schemeClr val="lt1"/>
              </a:solidFill>
              <a:latin typeface="Source Sans Pro"/>
              <a:ea typeface="Source Sans Pro"/>
              <a:cs typeface="Source Sans Pro"/>
              <a:sym typeface="Source Sans Pro"/>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20"/>
          <p:cNvSpPr txBox="1"/>
          <p:nvPr>
            <p:ph idx="1" type="body"/>
          </p:nvPr>
        </p:nvSpPr>
        <p:spPr>
          <a:xfrm>
            <a:off x="311700" y="883625"/>
            <a:ext cx="8520600" cy="3582900"/>
          </a:xfrm>
          <a:prstGeom prst="rect">
            <a:avLst/>
          </a:prstGeom>
        </p:spPr>
        <p:txBody>
          <a:bodyPr anchorCtr="0" anchor="t" bIns="91425" lIns="91425" spcFirstLastPara="1" rIns="91425" wrap="square" tIns="91425">
            <a:noAutofit/>
          </a:bodyPr>
          <a:lstStyle/>
          <a:p>
            <a:pPr indent="0" lvl="0" marL="0" rtl="0" algn="l">
              <a:lnSpc>
                <a:spcPct val="95000"/>
              </a:lnSpc>
              <a:spcBef>
                <a:spcPts val="0"/>
              </a:spcBef>
              <a:spcAft>
                <a:spcPts val="0"/>
              </a:spcAft>
              <a:buSzPts val="852"/>
              <a:buNone/>
            </a:pPr>
            <a:r>
              <a:rPr b="1" lang="sk" sz="1495">
                <a:solidFill>
                  <a:schemeClr val="dk2"/>
                </a:solidFill>
              </a:rPr>
              <a:t>Q3: Pro stanovení diagnózy mentální anorexie je u obdobné pacientky důležité splnění následujících kritérií:</a:t>
            </a:r>
            <a:endParaRPr b="1" sz="1495">
              <a:solidFill>
                <a:schemeClr val="dk2"/>
              </a:solidFill>
            </a:endParaRPr>
          </a:p>
          <a:p>
            <a:pPr indent="0" lvl="0" marL="0" rtl="0" algn="l">
              <a:lnSpc>
                <a:spcPct val="95000"/>
              </a:lnSpc>
              <a:spcBef>
                <a:spcPts val="1200"/>
              </a:spcBef>
              <a:spcAft>
                <a:spcPts val="0"/>
              </a:spcAft>
              <a:buSzPts val="852"/>
              <a:buNone/>
            </a:pPr>
            <a:r>
              <a:rPr lang="sk" sz="1495">
                <a:solidFill>
                  <a:schemeClr val="dk2"/>
                </a:solidFill>
              </a:rPr>
              <a:t>A: váha pod 3. percentilem BMI grafu, hubnutí, které si pacientka způsobuje sama restrikcí stravy a/nebo cvičením, po jídle má výčitky, má strach z tloušťky, je přítomné rigidní chování kolem jídla, perfekcionismus</a:t>
            </a:r>
            <a:endParaRPr sz="1495">
              <a:solidFill>
                <a:schemeClr val="dk2"/>
              </a:solidFill>
            </a:endParaRPr>
          </a:p>
          <a:p>
            <a:pPr indent="0" lvl="0" marL="0" rtl="0" algn="l">
              <a:lnSpc>
                <a:spcPct val="95000"/>
              </a:lnSpc>
              <a:spcBef>
                <a:spcPts val="1200"/>
              </a:spcBef>
              <a:spcAft>
                <a:spcPts val="0"/>
              </a:spcAft>
              <a:buSzPts val="852"/>
              <a:buNone/>
            </a:pPr>
            <a:r>
              <a:rPr lang="sk" sz="1495">
                <a:solidFill>
                  <a:schemeClr val="dk2"/>
                </a:solidFill>
              </a:rPr>
              <a:t>B:  </a:t>
            </a:r>
            <a:r>
              <a:rPr lang="sk" sz="1495">
                <a:solidFill>
                  <a:schemeClr val="dk2"/>
                </a:solidFill>
              </a:rPr>
              <a:t>váha pod 10. percentilem hmotnostního grafu, hubnutí, které si pacientka způsobuje sama restrikcí stravy a/nebo cvičením, po jídle má výčitky, má strach z tloušťky, je přítomna úzkost v sociálních situacích a sociální izolace</a:t>
            </a:r>
            <a:endParaRPr sz="1495">
              <a:solidFill>
                <a:schemeClr val="dk2"/>
              </a:solidFill>
            </a:endParaRPr>
          </a:p>
          <a:p>
            <a:pPr indent="0" lvl="0" marL="0" rtl="0" algn="l">
              <a:lnSpc>
                <a:spcPct val="95000"/>
              </a:lnSpc>
              <a:spcBef>
                <a:spcPts val="1200"/>
              </a:spcBef>
              <a:spcAft>
                <a:spcPts val="0"/>
              </a:spcAft>
              <a:buSzPts val="852"/>
              <a:buNone/>
            </a:pPr>
            <a:r>
              <a:rPr lang="sk" sz="1495">
                <a:solidFill>
                  <a:schemeClr val="dk2"/>
                </a:solidFill>
              </a:rPr>
              <a:t>C: </a:t>
            </a:r>
            <a:r>
              <a:rPr lang="sk" sz="1495">
                <a:solidFill>
                  <a:schemeClr val="dk2"/>
                </a:solidFill>
              </a:rPr>
              <a:t>váha pod 10. percentilem BMI grafu, hubnutí, které si pacientka způsobuje sama restrikcí stravy, po jídle má výčitky, má strach z tloušťky, je přítomná endokrinní porucha (ztráta menstruace)</a:t>
            </a:r>
            <a:endParaRPr sz="1495">
              <a:solidFill>
                <a:schemeClr val="dk2"/>
              </a:solidFill>
            </a:endParaRPr>
          </a:p>
          <a:p>
            <a:pPr indent="0" lvl="0" marL="0" rtl="0" algn="l">
              <a:lnSpc>
                <a:spcPct val="95000"/>
              </a:lnSpc>
              <a:spcBef>
                <a:spcPts val="1200"/>
              </a:spcBef>
              <a:spcAft>
                <a:spcPts val="0"/>
              </a:spcAft>
              <a:buSzPts val="852"/>
              <a:buNone/>
            </a:pPr>
            <a:r>
              <a:rPr lang="sk" sz="1495">
                <a:solidFill>
                  <a:schemeClr val="dk2"/>
                </a:solidFill>
              </a:rPr>
              <a:t>D: </a:t>
            </a:r>
            <a:r>
              <a:rPr lang="sk" sz="1495">
                <a:solidFill>
                  <a:schemeClr val="dk2"/>
                </a:solidFill>
              </a:rPr>
              <a:t>váha pod 3. percentilem BMI grafu, hubnutí, které si pacientka způsobuje sama restrikcí stravy a/nebo cvičením, po jídle má výčitky, má strach z tloušťky, v laboratorních výsledcích jsou známky malnutrice</a:t>
            </a:r>
            <a:endParaRPr sz="1495">
              <a:solidFill>
                <a:schemeClr val="dk2"/>
              </a:solidFill>
            </a:endParaRPr>
          </a:p>
          <a:p>
            <a:pPr indent="0" lvl="0" marL="0" rtl="0" algn="l">
              <a:lnSpc>
                <a:spcPct val="95000"/>
              </a:lnSpc>
              <a:spcBef>
                <a:spcPts val="1200"/>
              </a:spcBef>
              <a:spcAft>
                <a:spcPts val="1200"/>
              </a:spcAft>
              <a:buSzPts val="852"/>
              <a:buNone/>
            </a:pPr>
            <a:r>
              <a:rPr lang="sk" sz="1495">
                <a:solidFill>
                  <a:schemeClr val="dk2"/>
                </a:solidFill>
              </a:rPr>
              <a:t>E: váha pod 3. percentilem hmotnostního grafu, hubnutí, které si pacientka způsobuje sama restrikcí stravy a/nebo cvičením, po jídle má výčitky, má strach z tloušťky, kvůli malnutrici je přítomna porucha soustředění</a:t>
            </a:r>
            <a:endParaRPr sz="875">
              <a:solidFill>
                <a:schemeClr val="dk2"/>
              </a:solidFill>
            </a:endParaRPr>
          </a:p>
        </p:txBody>
      </p:sp>
      <p:sp>
        <p:nvSpPr>
          <p:cNvPr id="101" name="Google Shape;101;p20"/>
          <p:cNvSpPr/>
          <p:nvPr/>
        </p:nvSpPr>
        <p:spPr>
          <a:xfrm>
            <a:off x="7172000" y="198425"/>
            <a:ext cx="1738800" cy="685200"/>
          </a:xfrm>
          <a:prstGeom prst="rect">
            <a:avLst/>
          </a:prstGeom>
          <a:solidFill>
            <a:schemeClr val="dk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sk" sz="1700">
                <a:solidFill>
                  <a:schemeClr val="lt1"/>
                </a:solidFill>
                <a:latin typeface="Source Sans Pro"/>
                <a:ea typeface="Source Sans Pro"/>
                <a:cs typeface="Source Sans Pro"/>
                <a:sym typeface="Source Sans Pro"/>
              </a:rPr>
              <a:t>DPA</a:t>
            </a:r>
            <a:endParaRPr b="1" sz="1700">
              <a:solidFill>
                <a:schemeClr val="lt1"/>
              </a:solidFill>
              <a:latin typeface="Source Sans Pro"/>
              <a:ea typeface="Source Sans Pro"/>
              <a:cs typeface="Source Sans Pro"/>
              <a:sym typeface="Source Sans Pro"/>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21"/>
          <p:cNvSpPr txBox="1"/>
          <p:nvPr>
            <p:ph idx="1" type="body"/>
          </p:nvPr>
        </p:nvSpPr>
        <p:spPr>
          <a:xfrm>
            <a:off x="311700" y="883625"/>
            <a:ext cx="8520600" cy="3582900"/>
          </a:xfrm>
          <a:prstGeom prst="rect">
            <a:avLst/>
          </a:prstGeom>
        </p:spPr>
        <p:txBody>
          <a:bodyPr anchorCtr="0" anchor="t" bIns="91425" lIns="91425" spcFirstLastPara="1" rIns="91425" wrap="square" tIns="91425">
            <a:noAutofit/>
          </a:bodyPr>
          <a:lstStyle/>
          <a:p>
            <a:pPr indent="0" lvl="0" marL="0" rtl="0" algn="l">
              <a:lnSpc>
                <a:spcPct val="95000"/>
              </a:lnSpc>
              <a:spcBef>
                <a:spcPts val="0"/>
              </a:spcBef>
              <a:spcAft>
                <a:spcPts val="0"/>
              </a:spcAft>
              <a:buSzPts val="852"/>
              <a:buNone/>
            </a:pPr>
            <a:r>
              <a:rPr b="1" lang="sk" sz="1495">
                <a:solidFill>
                  <a:schemeClr val="dk2"/>
                </a:solidFill>
              </a:rPr>
              <a:t>Q3: Pro stanovení diagnózy mentální anorexie je u obdobné pacientky důležité splnění následujících kritérií:</a:t>
            </a:r>
            <a:endParaRPr b="1" sz="1495">
              <a:solidFill>
                <a:schemeClr val="dk2"/>
              </a:solidFill>
            </a:endParaRPr>
          </a:p>
          <a:p>
            <a:pPr indent="0" lvl="0" marL="0" rtl="0" algn="l">
              <a:lnSpc>
                <a:spcPct val="95000"/>
              </a:lnSpc>
              <a:spcBef>
                <a:spcPts val="1200"/>
              </a:spcBef>
              <a:spcAft>
                <a:spcPts val="0"/>
              </a:spcAft>
              <a:buSzPts val="852"/>
              <a:buNone/>
            </a:pPr>
            <a:r>
              <a:rPr lang="sk" sz="1495">
                <a:solidFill>
                  <a:schemeClr val="dk2"/>
                </a:solidFill>
              </a:rPr>
              <a:t>A: váha pod 3. percentilem BMI grafu, hubnutí, které si pacientka způsobuje sama restrikcí stravy a/nebo cvičením, po jídle má výčitky, má strach z tloušťky, je přítomné rigidní chování kolem jídla, perfekcionismus</a:t>
            </a:r>
            <a:endParaRPr sz="1495">
              <a:solidFill>
                <a:schemeClr val="dk2"/>
              </a:solidFill>
            </a:endParaRPr>
          </a:p>
          <a:p>
            <a:pPr indent="0" lvl="0" marL="0" rtl="0" algn="l">
              <a:lnSpc>
                <a:spcPct val="95000"/>
              </a:lnSpc>
              <a:spcBef>
                <a:spcPts val="1200"/>
              </a:spcBef>
              <a:spcAft>
                <a:spcPts val="0"/>
              </a:spcAft>
              <a:buSzPts val="852"/>
              <a:buNone/>
            </a:pPr>
            <a:r>
              <a:rPr lang="sk" sz="1495">
                <a:solidFill>
                  <a:schemeClr val="dk2"/>
                </a:solidFill>
              </a:rPr>
              <a:t>B:  váha pod 10. percentilem hmotnostního grafu, hubnutí, které si pacientka způsobuje sama restrikcí stravy a/nebo cvičením, po jídle má výčitky, má strach z tloušťky, je přítomna úzkost v sociálních situacích a sociální izolace</a:t>
            </a:r>
            <a:endParaRPr sz="1495">
              <a:solidFill>
                <a:schemeClr val="dk2"/>
              </a:solidFill>
            </a:endParaRPr>
          </a:p>
          <a:p>
            <a:pPr indent="0" lvl="0" marL="0" rtl="0" algn="l">
              <a:lnSpc>
                <a:spcPct val="95000"/>
              </a:lnSpc>
              <a:spcBef>
                <a:spcPts val="1200"/>
              </a:spcBef>
              <a:spcAft>
                <a:spcPts val="0"/>
              </a:spcAft>
              <a:buSzPts val="852"/>
              <a:buNone/>
            </a:pPr>
            <a:r>
              <a:rPr b="1" lang="sk" sz="1495">
                <a:solidFill>
                  <a:schemeClr val="dk2"/>
                </a:solidFill>
              </a:rPr>
              <a:t>C: váha pod 10. percentilem BMI grafu, hubnutí, které si pacientka způsobuje sama restrikcí stravy, po jídle má výčitky, má strach z tloušťky, je přítomna endokrinní porucha (ztráta menstruace)</a:t>
            </a:r>
            <a:endParaRPr b="1" sz="1495">
              <a:solidFill>
                <a:schemeClr val="dk2"/>
              </a:solidFill>
            </a:endParaRPr>
          </a:p>
          <a:p>
            <a:pPr indent="0" lvl="0" marL="0" rtl="0" algn="l">
              <a:lnSpc>
                <a:spcPct val="95000"/>
              </a:lnSpc>
              <a:spcBef>
                <a:spcPts val="1200"/>
              </a:spcBef>
              <a:spcAft>
                <a:spcPts val="0"/>
              </a:spcAft>
              <a:buSzPts val="852"/>
              <a:buNone/>
            </a:pPr>
            <a:r>
              <a:rPr lang="sk" sz="1495">
                <a:solidFill>
                  <a:schemeClr val="dk2"/>
                </a:solidFill>
              </a:rPr>
              <a:t>D: váha pod 3. percentilem BMI grafu, hubnutí, které si pacientka způsobuje sama restrikcí stravy a/nebo cvičením, po jídle má výčitky, má strach z tloušťky, v laboratorních výsledcích jsou známky malnutrice</a:t>
            </a:r>
            <a:endParaRPr sz="1495">
              <a:solidFill>
                <a:schemeClr val="dk2"/>
              </a:solidFill>
            </a:endParaRPr>
          </a:p>
          <a:p>
            <a:pPr indent="0" lvl="0" marL="0" rtl="0" algn="l">
              <a:lnSpc>
                <a:spcPct val="95000"/>
              </a:lnSpc>
              <a:spcBef>
                <a:spcPts val="1200"/>
              </a:spcBef>
              <a:spcAft>
                <a:spcPts val="1200"/>
              </a:spcAft>
              <a:buSzPts val="852"/>
              <a:buNone/>
            </a:pPr>
            <a:r>
              <a:rPr lang="sk" sz="1495">
                <a:solidFill>
                  <a:schemeClr val="dk2"/>
                </a:solidFill>
              </a:rPr>
              <a:t>E: váha pod 3. percentilem hmotnostního grafu, hubnutí, které si pacientka způsobuje sama restrikcí stravy a/nebo cvičením, po jídle má výčitky, má strach z tloušťky, kvůli malnutrici je přítomna porucha soustředění</a:t>
            </a:r>
            <a:endParaRPr sz="875">
              <a:solidFill>
                <a:schemeClr val="dk2"/>
              </a:solidFill>
            </a:endParaRPr>
          </a:p>
        </p:txBody>
      </p:sp>
      <p:sp>
        <p:nvSpPr>
          <p:cNvPr id="107" name="Google Shape;107;p21"/>
          <p:cNvSpPr/>
          <p:nvPr/>
        </p:nvSpPr>
        <p:spPr>
          <a:xfrm>
            <a:off x="7172000" y="198425"/>
            <a:ext cx="1738800" cy="685200"/>
          </a:xfrm>
          <a:prstGeom prst="rect">
            <a:avLst/>
          </a:prstGeom>
          <a:solidFill>
            <a:schemeClr val="dk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sk" sz="1700">
                <a:solidFill>
                  <a:schemeClr val="lt1"/>
                </a:solidFill>
                <a:latin typeface="Source Sans Pro"/>
                <a:ea typeface="Source Sans Pro"/>
                <a:cs typeface="Source Sans Pro"/>
                <a:sym typeface="Source Sans Pro"/>
              </a:rPr>
              <a:t>DPA</a:t>
            </a:r>
            <a:endParaRPr b="1" sz="1700">
              <a:solidFill>
                <a:schemeClr val="lt1"/>
              </a:solidFill>
              <a:latin typeface="Source Sans Pro"/>
              <a:ea typeface="Source Sans Pro"/>
              <a:cs typeface="Source Sans Pro"/>
              <a:sym typeface="Source Sans Pro"/>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Plum">
  <a:themeElements>
    <a:clrScheme name="Plum">
      <a:dk1>
        <a:srgbClr val="611BB8"/>
      </a:dk1>
      <a:lt1>
        <a:srgbClr val="FFFFFF"/>
      </a:lt1>
      <a:dk2>
        <a:srgbClr val="000000"/>
      </a:dk2>
      <a:lt2>
        <a:srgbClr val="7F7F7F"/>
      </a:lt2>
      <a:accent1>
        <a:srgbClr val="333333"/>
      </a:accent1>
      <a:accent2>
        <a:srgbClr val="5E2B97"/>
      </a:accent2>
      <a:accent3>
        <a:srgbClr val="7E57C2"/>
      </a:accent3>
      <a:accent4>
        <a:srgbClr val="C77025"/>
      </a:accent4>
      <a:accent5>
        <a:srgbClr val="009688"/>
      </a:accent5>
      <a:accent6>
        <a:srgbClr val="FFD600"/>
      </a:accent6>
      <a:hlink>
        <a:srgbClr val="009688"/>
      </a:hlink>
      <a:folHlink>
        <a:srgbClr val="00968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