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611" r:id="rId2"/>
    <p:sldId id="618" r:id="rId3"/>
    <p:sldId id="619" r:id="rId4"/>
    <p:sldId id="273" r:id="rId5"/>
    <p:sldId id="622" r:id="rId6"/>
    <p:sldId id="620" r:id="rId7"/>
    <p:sldId id="623" r:id="rId8"/>
    <p:sldId id="624" r:id="rId9"/>
    <p:sldId id="625" r:id="rId10"/>
    <p:sldId id="626" r:id="rId11"/>
    <p:sldId id="627" r:id="rId12"/>
    <p:sldId id="628" r:id="rId13"/>
    <p:sldId id="629" r:id="rId14"/>
    <p:sldId id="630" r:id="rId15"/>
    <p:sldId id="336" r:id="rId16"/>
    <p:sldId id="632" r:id="rId17"/>
    <p:sldId id="633" r:id="rId18"/>
    <p:sldId id="634" r:id="rId19"/>
    <p:sldId id="635" r:id="rId20"/>
    <p:sldId id="636" r:id="rId21"/>
    <p:sldId id="637" r:id="rId22"/>
    <p:sldId id="638" r:id="rId23"/>
    <p:sldId id="639" r:id="rId24"/>
    <p:sldId id="640" r:id="rId25"/>
    <p:sldId id="641" r:id="rId26"/>
    <p:sldId id="642" r:id="rId27"/>
    <p:sldId id="348" r:id="rId28"/>
    <p:sldId id="349" r:id="rId29"/>
    <p:sldId id="643" r:id="rId30"/>
    <p:sldId id="352" r:id="rId31"/>
    <p:sldId id="677" r:id="rId32"/>
    <p:sldId id="678" r:id="rId33"/>
    <p:sldId id="644" r:id="rId34"/>
    <p:sldId id="289" r:id="rId35"/>
    <p:sldId id="645" r:id="rId36"/>
    <p:sldId id="291" r:id="rId37"/>
    <p:sldId id="679" r:id="rId38"/>
    <p:sldId id="646" r:id="rId39"/>
    <p:sldId id="647" r:id="rId40"/>
    <p:sldId id="648" r:id="rId41"/>
    <p:sldId id="649" r:id="rId42"/>
    <p:sldId id="680" r:id="rId43"/>
    <p:sldId id="650" r:id="rId44"/>
    <p:sldId id="297" r:id="rId45"/>
    <p:sldId id="651" r:id="rId46"/>
    <p:sldId id="652" r:id="rId47"/>
    <p:sldId id="681" r:id="rId48"/>
    <p:sldId id="688" r:id="rId49"/>
    <p:sldId id="653" r:id="rId50"/>
    <p:sldId id="654" r:id="rId51"/>
    <p:sldId id="682" r:id="rId52"/>
    <p:sldId id="354" r:id="rId53"/>
    <p:sldId id="683" r:id="rId54"/>
    <p:sldId id="655" r:id="rId55"/>
    <p:sldId id="657" r:id="rId56"/>
    <p:sldId id="684" r:id="rId57"/>
    <p:sldId id="685" r:id="rId58"/>
    <p:sldId id="686" r:id="rId59"/>
    <p:sldId id="658" r:id="rId60"/>
    <p:sldId id="310" r:id="rId61"/>
    <p:sldId id="659" r:id="rId62"/>
    <p:sldId id="660" r:id="rId63"/>
    <p:sldId id="661" r:id="rId64"/>
    <p:sldId id="662" r:id="rId65"/>
    <p:sldId id="663" r:id="rId66"/>
    <p:sldId id="664" r:id="rId67"/>
    <p:sldId id="665" r:id="rId68"/>
    <p:sldId id="666" r:id="rId69"/>
    <p:sldId id="667" r:id="rId70"/>
    <p:sldId id="668" r:id="rId71"/>
    <p:sldId id="669" r:id="rId72"/>
    <p:sldId id="691" r:id="rId73"/>
    <p:sldId id="692" r:id="rId74"/>
    <p:sldId id="670" r:id="rId75"/>
    <p:sldId id="687" r:id="rId76"/>
    <p:sldId id="609" r:id="rId77"/>
    <p:sldId id="671" r:id="rId78"/>
    <p:sldId id="673" r:id="rId79"/>
    <p:sldId id="674" r:id="rId80"/>
    <p:sldId id="690" r:id="rId8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0E6-B6A2-4D9B-9349-DBDA6A477B33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CA1E-7231-406B-83C6-8F6254894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74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72889FA-524D-44E1-89AC-3248C3AEF5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9C8488-E309-451D-81B8-8B80B1432B1E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129025" name="Rectangle 1">
            <a:extLst>
              <a:ext uri="{FF2B5EF4-FFF2-40B4-BE49-F238E27FC236}">
                <a16:creationId xmlns:a16="http://schemas.microsoft.com/office/drawing/2014/main" id="{94599B46-F7AE-42CE-8BDB-1C23CB4D8E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35013"/>
            <a:ext cx="6532563" cy="3675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A824A5B6-8B00-4C7F-BB37-7C6BBFA7E4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948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72889FA-524D-44E1-89AC-3248C3AEF5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9C8488-E309-451D-81B8-8B80B1432B1E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129025" name="Rectangle 1">
            <a:extLst>
              <a:ext uri="{FF2B5EF4-FFF2-40B4-BE49-F238E27FC236}">
                <a16:creationId xmlns:a16="http://schemas.microsoft.com/office/drawing/2014/main" id="{94599B46-F7AE-42CE-8BDB-1C23CB4D8E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35013"/>
            <a:ext cx="6532563" cy="3675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A824A5B6-8B00-4C7F-BB37-7C6BBFA7E4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176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3FE35A7-82A5-45EF-B97E-6B1E152DC6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DEAD25-C6C6-4F7C-9616-CB66F69DA1DA}" type="slidenum">
              <a:rPr lang="cs-CZ" altLang="cs-CZ"/>
              <a:pPr/>
              <a:t>52</a:t>
            </a:fld>
            <a:endParaRPr lang="cs-CZ" altLang="cs-CZ"/>
          </a:p>
        </p:txBody>
      </p:sp>
      <p:sp>
        <p:nvSpPr>
          <p:cNvPr id="128001" name="Rectangle 1">
            <a:extLst>
              <a:ext uri="{FF2B5EF4-FFF2-40B4-BE49-F238E27FC236}">
                <a16:creationId xmlns:a16="http://schemas.microsoft.com/office/drawing/2014/main" id="{2C87D4A7-70B4-4AB5-AE94-9BBED0263A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35013"/>
            <a:ext cx="6532563" cy="3675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D10C03F-25EF-4A47-9C5E-3AD3A3AA94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54550"/>
            <a:ext cx="5389563" cy="4410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659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0F254-59F1-4FDC-9651-DD57A1847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510486-C1A1-4E92-8894-7D6BEDBD4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2D9EBD-436B-4AF3-8D86-D152F95C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0A069-BF54-4AD0-AB46-DDF39037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0B75FD-1D01-4EDC-89E7-3E61BB7E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3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D493D-EAAC-4C77-A64E-E46DEDD4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F6F486-7F2B-4022-8139-C100D00D7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94838-636D-4AC4-A2C0-1FF38C85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575D1-CE35-4065-B981-14B9B9D1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7BFB88-CD46-4BBE-A256-E67D4A7D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1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15EDCB-8647-4637-A238-5D0E183F7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59A5B3-1701-4E76-AE41-1D08E703C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C15726-8188-412F-8EF0-5B4C1824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45784D-C691-4495-92F7-4CAD04D5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8A1EA9-C18E-46A8-AF15-C22CF666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2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4EC0D-347C-4F7A-909E-74A5FA82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80E338-7E6B-4312-9965-8B0D5BDB7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725DF9-43A3-424C-BDAB-E45810BF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0F28DE-6B96-4F30-992B-92029240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3CC8A-1D89-44F5-B535-7DEC8138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36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66340-F0B9-4024-9529-EE667FA1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1392AE-00E3-4CA5-AA68-7CA646BFB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65D967-301B-4F3A-B922-B9AACDDE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74D091-1067-472F-AEE0-5ADA3D31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C1A606-BA6B-40E4-BF5A-6A234230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9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BD778-7A65-4813-8E6E-01FF1959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A474E-81CB-405E-9C08-621DC02AB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1B67CB-C4F7-4ACA-941B-888910C9A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DE6DDC-6885-4D93-813A-942F7D61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0F55E9-C840-4F5E-BBD6-D3C55304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985FB7-07C7-48A6-937C-DAEAA235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5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E72A3-A3FF-41BB-93D9-9E7A5F68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3EA6F1-F3BA-41D6-8111-D5A272FF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C674C1-62C0-4347-ACED-BB7FF8CCE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668C10-AD6D-453E-B2E2-DD9B2D986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58F44E-4560-4900-86A5-86287DC7B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2BE175-5EFE-446B-ACE0-AE2F8DED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5929F5-9AC2-4B9A-B6DC-80BFE28C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C7F39F-EF15-4559-AED5-B3F2229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51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4A396-B521-4550-9115-3B062814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873B2A-9B11-4BAB-A779-0E70B349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2C609A-B64C-486F-AD87-46BA22F5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DE8B86-6903-4FA7-A0F8-72CD1E99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2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C5F560-D29F-4DAC-A581-D7F1E402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BB4CBC-F879-4A81-8043-CB2205DC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CDD407-D309-4D57-80A2-A1B21075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4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5460E-6FE8-4C1D-A992-BD33DD56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B8281-6D8D-42D5-AC02-0E60F0BC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E3B3A0-84C6-4C98-AFF3-4DCF22524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113AB2-6476-471F-B2F1-2A2D5818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808439-075D-473B-B5D4-FF43B392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EB7D45-F264-4F2B-A927-771B2555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1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43604-EB73-4F37-83E4-C5E57AC7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74F459-1CB1-4851-92DA-492BBD9FB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81B066-9821-4CB3-ADFE-899E603B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34F03F-F9F1-4CDD-BE3C-4D9FA4B2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262BB6-CE03-4E91-A17C-BDEA4ACD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60258D-294F-4874-8D78-777530D1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9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7F8B487-F292-4F4E-AE15-DC39F645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FD6B28-3B57-494A-A2FD-DEF1E659D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8E4969-A73F-411B-A426-AFE91104E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A425-D11D-4E5B-AF7A-41E28E94A42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6162AD-3A17-40EE-8F79-5E311086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3C32B4-514A-49CE-B161-B72EF3B1B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C19D-D92B-4E03-B415-CE94C9D149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32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B675A-6AAE-421F-B0F0-E754C8F85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9312"/>
            <a:ext cx="9144000" cy="2938072"/>
          </a:xfrm>
        </p:spPr>
        <p:txBody>
          <a:bodyPr>
            <a:normAutofit/>
          </a:bodyPr>
          <a:lstStyle/>
          <a:p>
            <a:r>
              <a:rPr lang="cs-CZ" sz="7300" b="1" dirty="0"/>
              <a:t>Psychopatologie</a:t>
            </a:r>
            <a:br>
              <a:rPr lang="cs-CZ" sz="7300" b="1" dirty="0"/>
            </a:br>
            <a:r>
              <a:rPr lang="cs-CZ" dirty="0"/>
              <a:t/>
            </a:r>
            <a:br>
              <a:rPr lang="cs-CZ" dirty="0"/>
            </a:b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220DDC-0B6E-43AA-BC00-AEBF5B415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7108"/>
            <a:ext cx="9144000" cy="850692"/>
          </a:xfrm>
        </p:spPr>
        <p:txBody>
          <a:bodyPr>
            <a:normAutofit/>
          </a:bodyPr>
          <a:lstStyle/>
          <a:p>
            <a:r>
              <a:rPr lang="cs-CZ" sz="4000" dirty="0"/>
              <a:t>Michaela Mayerová</a:t>
            </a:r>
          </a:p>
        </p:txBody>
      </p:sp>
    </p:spTree>
    <p:extLst>
      <p:ext uri="{BB962C8B-B14F-4D97-AF65-F5344CB8AC3E}">
        <p14:creationId xmlns:p14="http://schemas.microsoft.com/office/powerpoint/2010/main" val="52092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51CB912B-E097-41FC-8E57-99350A288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304800"/>
            <a:ext cx="8278813" cy="603250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Vědomí:</a:t>
            </a:r>
            <a:r>
              <a:rPr lang="cs-CZ" altLang="cs-CZ" sz="4000" b="1" dirty="0"/>
              <a:t> </a:t>
            </a:r>
            <a:r>
              <a:rPr lang="cs-CZ" altLang="cs-CZ" sz="3600" b="1" dirty="0"/>
              <a:t>kvalitativní poruchy</a:t>
            </a:r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1A333931-CC19-4230-A9A0-1874863C3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9489" y="1417834"/>
            <a:ext cx="10358203" cy="46781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b="1" dirty="0"/>
              <a:t>neschopnost adekvátně vnímat a hodnotit okolí a svou roli v něm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/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Výskyt: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dirty="0"/>
              <a:t> v důsledku organické příčiny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dirty="0"/>
              <a:t> abstinenční syndrom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dirty="0"/>
              <a:t> psychogenní deliria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5EB86FC-BAE6-4C58-B919-5645FF381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82" y="4131093"/>
            <a:ext cx="3426918" cy="27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6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FF0000"/>
                </a:solidFill>
              </a:rPr>
              <a:t>DELIRIUM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656" y="1219201"/>
            <a:ext cx="10972800" cy="4906963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cs-CZ" b="1" u="sng" dirty="0"/>
              <a:t>Syndrom</a:t>
            </a:r>
            <a:r>
              <a:rPr lang="cs-CZ" dirty="0"/>
              <a:t>, nikoliv nemoc</a:t>
            </a:r>
          </a:p>
          <a:p>
            <a:pPr>
              <a:defRPr/>
            </a:pPr>
            <a:r>
              <a:rPr lang="cs-CZ" dirty="0"/>
              <a:t>Vědomí </a:t>
            </a:r>
            <a:r>
              <a:rPr lang="cs-CZ" u="sng" dirty="0"/>
              <a:t>kvalitativně  změněné </a:t>
            </a:r>
            <a:r>
              <a:rPr lang="cs-CZ" dirty="0"/>
              <a:t>(obluzené) a </a:t>
            </a:r>
            <a:r>
              <a:rPr lang="cs-CZ" u="sng" dirty="0"/>
              <a:t>oscilující</a:t>
            </a:r>
            <a:r>
              <a:rPr lang="cs-CZ" dirty="0"/>
              <a:t> (kolísání s poruchy vědomí s lucidními intervaly)</a:t>
            </a:r>
          </a:p>
          <a:p>
            <a:pPr>
              <a:defRPr/>
            </a:pPr>
            <a:r>
              <a:rPr lang="cs-CZ" dirty="0"/>
              <a:t>Náhlý vznik (většinou večer), krátké (obvykle hodiny, dny, někdy týdny)</a:t>
            </a:r>
          </a:p>
          <a:p>
            <a:pPr>
              <a:defRPr/>
            </a:pPr>
            <a:r>
              <a:rPr lang="cs-CZ" dirty="0"/>
              <a:t>Desorientovanost časem,  místem  a situací    </a:t>
            </a:r>
          </a:p>
          <a:p>
            <a:pPr>
              <a:defRPr/>
            </a:pPr>
            <a:r>
              <a:rPr lang="cs-CZ" dirty="0"/>
              <a:t>Zvýšená motorická aktivita nebo naopak psychomotorický útlum</a:t>
            </a:r>
          </a:p>
          <a:p>
            <a:pPr>
              <a:defRPr/>
            </a:pPr>
            <a:r>
              <a:rPr lang="cs-CZ" dirty="0"/>
              <a:t>Zhoršená koncentrace </a:t>
            </a:r>
          </a:p>
          <a:p>
            <a:pPr>
              <a:defRPr/>
            </a:pPr>
            <a:r>
              <a:rPr lang="cs-CZ" dirty="0"/>
              <a:t>Úzkost, strach, špatná nálada, zlost, euforie, </a:t>
            </a:r>
            <a:r>
              <a:rPr lang="cs-CZ" dirty="0" err="1"/>
              <a:t>apathie</a:t>
            </a:r>
            <a:endParaRPr lang="cs-CZ" dirty="0"/>
          </a:p>
          <a:p>
            <a:pPr>
              <a:defRPr/>
            </a:pPr>
            <a:r>
              <a:rPr lang="cs-CZ" dirty="0"/>
              <a:t>Halucinace a iluze (nejčastěji optické, mikropsie, bílé předměty na tmavém pozadí)    </a:t>
            </a:r>
          </a:p>
          <a:p>
            <a:pPr>
              <a:defRPr/>
            </a:pPr>
            <a:r>
              <a:rPr lang="cs-CZ" dirty="0"/>
              <a:t>Inkoherentní myšlení, perseverace, </a:t>
            </a:r>
            <a:r>
              <a:rPr lang="cs-CZ" dirty="0" err="1"/>
              <a:t>paranoidita</a:t>
            </a:r>
            <a:r>
              <a:rPr lang="cs-CZ" dirty="0"/>
              <a:t>, prchavé bludy</a:t>
            </a:r>
          </a:p>
          <a:p>
            <a:pPr>
              <a:defRPr/>
            </a:pPr>
            <a:r>
              <a:rPr lang="cs-CZ" dirty="0"/>
              <a:t>Vegetativní poruchy: </a:t>
            </a:r>
            <a:r>
              <a:rPr lang="cs-CZ" dirty="0" err="1"/>
              <a:t>tremor</a:t>
            </a:r>
            <a:r>
              <a:rPr lang="cs-CZ" dirty="0"/>
              <a:t>, tachykardie, pocení, zčervenání obličeje, dilatace zornic, zvýšený TK</a:t>
            </a:r>
          </a:p>
          <a:p>
            <a:pPr>
              <a:defRPr/>
            </a:pPr>
            <a:r>
              <a:rPr lang="cs-CZ" dirty="0"/>
              <a:t>Fatické poruchy: amnestická </a:t>
            </a:r>
            <a:r>
              <a:rPr lang="cs-CZ" dirty="0" err="1"/>
              <a:t>afazie</a:t>
            </a:r>
            <a:r>
              <a:rPr lang="cs-CZ" dirty="0"/>
              <a:t> (neschopnost pojmenovat předměty), dysgrafie</a:t>
            </a:r>
          </a:p>
          <a:p>
            <a:pPr>
              <a:defRPr/>
            </a:pPr>
            <a:r>
              <a:rPr lang="cs-CZ" dirty="0"/>
              <a:t>Typické zhoršování v noci (inverzní typ spánku)</a:t>
            </a:r>
          </a:p>
          <a:p>
            <a:pPr>
              <a:defRPr/>
            </a:pPr>
            <a:r>
              <a:rPr lang="cs-CZ" dirty="0"/>
              <a:t>Zvýšená sugestibilita</a:t>
            </a:r>
          </a:p>
          <a:p>
            <a:pPr>
              <a:defRPr/>
            </a:pPr>
            <a:r>
              <a:rPr lang="cs-CZ" dirty="0"/>
              <a:t>Následná amnézie (ostrůvkovitá)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C7542E-99C6-4603-9CEC-7A3F6F860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1902206"/>
            <a:ext cx="1811310" cy="18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4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sz="4000" b="1" dirty="0">
                <a:solidFill>
                  <a:srgbClr val="7030A0"/>
                </a:solidFill>
                <a:ea typeface="Estrangelo Edessa" pitchFamily="66"/>
                <a:cs typeface="Estrangelo Edessa" pitchFamily="66"/>
              </a:rPr>
              <a:t>FORMY DELIRIA</a:t>
            </a:r>
            <a:br>
              <a:rPr lang="cs-CZ" sz="4000" b="1" dirty="0">
                <a:solidFill>
                  <a:srgbClr val="7030A0"/>
                </a:solidFill>
                <a:ea typeface="Estrangelo Edessa" pitchFamily="66"/>
                <a:cs typeface="Estrangelo Edessa" pitchFamily="66"/>
              </a:rPr>
            </a:br>
            <a:r>
              <a:rPr lang="cs-CZ" sz="4000" b="1" dirty="0">
                <a:solidFill>
                  <a:srgbClr val="7030A0"/>
                </a:solidFill>
                <a:ea typeface="Estrangelo Edessa" pitchFamily="66"/>
                <a:cs typeface="Estrangelo Edessa" pitchFamily="66"/>
              </a:rPr>
              <a:t>PODLE STUPNĚ MOTORICKÉHO NEKLIDU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110594" name="Zástupný symbol pro obsah 4"/>
          <p:cNvSpPr>
            <a:spLocks noGrp="1"/>
          </p:cNvSpPr>
          <p:nvPr>
            <p:ph idx="1"/>
          </p:nvPr>
        </p:nvSpPr>
        <p:spPr>
          <a:xfrm>
            <a:off x="854439" y="1905000"/>
            <a:ext cx="10613036" cy="4840574"/>
          </a:xfrm>
        </p:spPr>
        <p:txBody>
          <a:bodyPr/>
          <a:lstStyle/>
          <a:p>
            <a:pPr eaLnBrk="1" hangingPunct="1"/>
            <a:r>
              <a:rPr lang="cs-CZ" b="1" u="sng" dirty="0" err="1"/>
              <a:t>Furibundní</a:t>
            </a:r>
            <a:r>
              <a:rPr lang="cs-CZ" dirty="0"/>
              <a:t> – s intenzivní psychomotorickým neklidem  </a:t>
            </a:r>
          </a:p>
          <a:p>
            <a:pPr eaLnBrk="1" hangingPunct="1">
              <a:buFont typeface="Arial" charset="0"/>
              <a:buNone/>
            </a:pPr>
            <a:endParaRPr lang="cs-CZ" dirty="0"/>
          </a:p>
          <a:p>
            <a:pPr eaLnBrk="1" hangingPunct="1"/>
            <a:r>
              <a:rPr lang="cs-CZ" b="1" u="sng" dirty="0" err="1"/>
              <a:t>Blandní</a:t>
            </a:r>
            <a:r>
              <a:rPr lang="cs-CZ" b="1" u="sng" dirty="0"/>
              <a:t> (</a:t>
            </a:r>
            <a:r>
              <a:rPr lang="cs-CZ" b="1" u="sng" dirty="0" err="1"/>
              <a:t>hypoaktivní</a:t>
            </a:r>
            <a:r>
              <a:rPr lang="cs-CZ" b="1" u="sng" dirty="0"/>
              <a:t>)</a:t>
            </a:r>
            <a:r>
              <a:rPr lang="cs-CZ" b="1" dirty="0"/>
              <a:t> </a:t>
            </a:r>
            <a:r>
              <a:rPr lang="cs-CZ" dirty="0"/>
              <a:t>– bez PM neklidu</a:t>
            </a:r>
          </a:p>
          <a:p>
            <a:pPr eaLnBrk="1" hangingPunct="1">
              <a:buFont typeface="Arial" charset="0"/>
              <a:buNone/>
            </a:pPr>
            <a:endParaRPr lang="cs-CZ" dirty="0"/>
          </a:p>
          <a:p>
            <a:pPr eaLnBrk="1" hangingPunct="1"/>
            <a:r>
              <a:rPr lang="cs-CZ" b="1" u="sng" dirty="0" err="1"/>
              <a:t>Musitující</a:t>
            </a:r>
            <a:r>
              <a:rPr lang="cs-CZ" dirty="0"/>
              <a:t> – halucinatorní představy vedou k drobným automatickým pohybům</a:t>
            </a:r>
          </a:p>
          <a:p>
            <a:pPr eaLnBrk="1" hangingPunct="1">
              <a:buFont typeface="Arial" charset="0"/>
              <a:buNone/>
            </a:pPr>
            <a:r>
              <a:rPr lang="cs-CZ" dirty="0"/>
              <a:t>   (</a:t>
            </a:r>
            <a:r>
              <a:rPr lang="cs-CZ" dirty="0" err="1"/>
              <a:t>floccilegium</a:t>
            </a:r>
            <a:r>
              <a:rPr lang="cs-CZ" dirty="0"/>
              <a:t> - sbírání vloček na pokrývce aj.)</a:t>
            </a:r>
          </a:p>
          <a:p>
            <a:pPr eaLnBrk="1" hangingPunct="1">
              <a:buFont typeface="Arial" charset="0"/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1E7D9C-52BD-4E30-A98C-CBA63CEC94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10" y="4557009"/>
            <a:ext cx="1287581" cy="18213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79F847-BAB1-4D2F-8072-92C4C7285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447" y="1417638"/>
            <a:ext cx="911972" cy="10107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6E2158-5004-4757-B991-638A8BF47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01" y="2417516"/>
            <a:ext cx="1949613" cy="14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/>
              <a:t>DELIRIUM TREMENS</a:t>
            </a:r>
          </a:p>
        </p:txBody>
      </p:sp>
      <p:pic>
        <p:nvPicPr>
          <p:cNvPr id="117762" name="Picture 2" descr="C:\Users\Míša\Desktop\del. treme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447800"/>
            <a:ext cx="3657600" cy="4724400"/>
          </a:xfrm>
        </p:spPr>
      </p:pic>
    </p:spTree>
    <p:extLst>
      <p:ext uri="{BB962C8B-B14F-4D97-AF65-F5344CB8AC3E}">
        <p14:creationId xmlns:p14="http://schemas.microsoft.com/office/powerpoint/2010/main" val="156224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1" y="0"/>
            <a:ext cx="9407525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rgbClr val="7030A0"/>
                </a:solidFill>
                <a:latin typeface="+mn-lt"/>
              </a:rPr>
              <a:t>PŘÍČINY DELIRIA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066800"/>
            <a:ext cx="8686800" cy="5791200"/>
          </a:xfrm>
        </p:spPr>
        <p:txBody>
          <a:bodyPr rtlCol="0">
            <a:normAutofit fontScale="70000" lnSpcReduction="20000"/>
          </a:bodyPr>
          <a:lstStyle/>
          <a:p>
            <a:pPr marL="742950" indent="-742950" algn="l">
              <a:buFont typeface="Arial" pitchFamily="34" charset="0"/>
              <a:buAutoNum type="arabicParenR"/>
              <a:defRPr/>
            </a:pPr>
            <a:r>
              <a:rPr lang="cs-CZ" sz="3600" b="1" u="sng" dirty="0"/>
              <a:t>INTRAKRANIÁLNÍ:</a:t>
            </a:r>
          </a:p>
          <a:p>
            <a:pPr marL="514350" indent="-514350"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úraz hlavy</a:t>
            </a:r>
          </a:p>
          <a:p>
            <a:pPr marL="514350" indent="-514350"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infekce CNS</a:t>
            </a:r>
          </a:p>
          <a:p>
            <a:pPr marL="514350" indent="-514350"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tumory</a:t>
            </a:r>
          </a:p>
          <a:p>
            <a:pPr marL="514350" indent="-514350"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vaskulární  mozkové  příhody</a:t>
            </a:r>
          </a:p>
          <a:p>
            <a:pPr marL="514350" indent="-514350"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demence, </a:t>
            </a:r>
            <a:r>
              <a:rPr lang="cs-CZ" dirty="0" err="1">
                <a:solidFill>
                  <a:schemeClr val="tx1"/>
                </a:solidFill>
              </a:rPr>
              <a:t>neurodegenerativní</a:t>
            </a:r>
            <a:r>
              <a:rPr lang="cs-CZ" dirty="0">
                <a:solidFill>
                  <a:schemeClr val="tx1"/>
                </a:solidFill>
              </a:rPr>
              <a:t> nemoci</a:t>
            </a:r>
          </a:p>
          <a:p>
            <a:pPr marL="514350" indent="-514350" algn="l"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742950" indent="-742950" algn="l">
              <a:buFont typeface="Arial" pitchFamily="34" charset="0"/>
              <a:buAutoNum type="arabicParenR" startAt="2"/>
              <a:defRPr/>
            </a:pPr>
            <a:r>
              <a:rPr lang="cs-CZ" sz="3600" b="1" u="sng" dirty="0"/>
              <a:t>EXTRAKRANIÁLNÍ:</a:t>
            </a:r>
          </a:p>
          <a:p>
            <a:pPr marL="514350" indent="-514350" algn="l">
              <a:defRPr/>
            </a:pPr>
            <a:r>
              <a:rPr lang="cs-CZ" sz="3600" b="1" dirty="0"/>
              <a:t>-    </a:t>
            </a:r>
            <a:r>
              <a:rPr lang="cs-CZ" dirty="0">
                <a:solidFill>
                  <a:schemeClr val="tx1"/>
                </a:solidFill>
              </a:rPr>
              <a:t>infekce (pneumonie, tyfus, </a:t>
            </a:r>
            <a:r>
              <a:rPr lang="cs-CZ" dirty="0" err="1">
                <a:solidFill>
                  <a:schemeClr val="tx1"/>
                </a:solidFill>
              </a:rPr>
              <a:t>uroinfekce</a:t>
            </a:r>
            <a:r>
              <a:rPr lang="cs-CZ" dirty="0">
                <a:solidFill>
                  <a:schemeClr val="tx1"/>
                </a:solidFill>
              </a:rPr>
              <a:t>, spála aj.)</a:t>
            </a:r>
          </a:p>
          <a:p>
            <a:pPr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    karcinomatózy </a:t>
            </a:r>
          </a:p>
          <a:p>
            <a:pPr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    metabolické a endokrinní choroby (uremie, dehydratace,  </a:t>
            </a:r>
          </a:p>
          <a:p>
            <a:pPr algn="l">
              <a:defRPr/>
            </a:pPr>
            <a:r>
              <a:rPr lang="cs-CZ" dirty="0">
                <a:solidFill>
                  <a:schemeClr val="tx1"/>
                </a:solidFill>
              </a:rPr>
              <a:t>       hypoglykémie, poruchy štítné žlázy aj.)</a:t>
            </a:r>
          </a:p>
          <a:p>
            <a:pPr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    anoxie (stavy po celkové anestezii, srdeční a dechová nedostatečnost, anemie)</a:t>
            </a:r>
          </a:p>
          <a:p>
            <a:pPr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    nutriční (deficit </a:t>
            </a:r>
            <a:r>
              <a:rPr lang="cs-CZ" dirty="0" err="1">
                <a:solidFill>
                  <a:schemeClr val="tx1"/>
                </a:solidFill>
              </a:rPr>
              <a:t>thiaminu</a:t>
            </a:r>
            <a:r>
              <a:rPr lang="cs-CZ" dirty="0">
                <a:solidFill>
                  <a:schemeClr val="tx1"/>
                </a:solidFill>
              </a:rPr>
              <a:t>, hladovění aj.)</a:t>
            </a:r>
          </a:p>
          <a:p>
            <a:pPr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    toxické (barbituráty, </a:t>
            </a:r>
            <a:r>
              <a:rPr lang="cs-CZ" dirty="0" err="1">
                <a:solidFill>
                  <a:schemeClr val="tx1"/>
                </a:solidFill>
              </a:rPr>
              <a:t>anticholinergika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    </a:t>
            </a:r>
            <a:r>
              <a:rPr lang="cs-CZ" b="1" dirty="0">
                <a:solidFill>
                  <a:schemeClr val="tx1"/>
                </a:solidFill>
              </a:rPr>
              <a:t>abstinenční</a:t>
            </a:r>
            <a:r>
              <a:rPr lang="cs-CZ" dirty="0">
                <a:solidFill>
                  <a:schemeClr val="tx1"/>
                </a:solidFill>
              </a:rPr>
              <a:t> (při závislosti na alkohol – po 2-5 dnech od odnětí alkoholu,</a:t>
            </a:r>
          </a:p>
          <a:p>
            <a:pPr algn="l">
              <a:defRPr/>
            </a:pPr>
            <a:r>
              <a:rPr lang="cs-CZ" dirty="0">
                <a:solidFill>
                  <a:schemeClr val="tx1"/>
                </a:solidFill>
              </a:rPr>
              <a:t>                              </a:t>
            </a:r>
            <a:r>
              <a:rPr lang="cs-CZ" dirty="0" err="1">
                <a:solidFill>
                  <a:schemeClr val="tx1"/>
                </a:solidFill>
              </a:rPr>
              <a:t>benzodiazepiny</a:t>
            </a:r>
            <a:r>
              <a:rPr lang="cs-CZ" dirty="0">
                <a:solidFill>
                  <a:schemeClr val="tx1"/>
                </a:solidFill>
              </a:rPr>
              <a:t>, barbituráty, opiáty aj.)</a:t>
            </a:r>
          </a:p>
          <a:p>
            <a:pPr algn="l"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    ostatní (hypotermie, intenzivní bolest aj.) </a:t>
            </a:r>
          </a:p>
          <a:p>
            <a:pPr algn="l">
              <a:defRPr/>
            </a:pPr>
            <a:endParaRPr lang="cs-CZ" dirty="0"/>
          </a:p>
          <a:p>
            <a:pPr lvl="2" algn="l">
              <a:defRPr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545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570" y="44450"/>
            <a:ext cx="7416229" cy="153777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7030A0"/>
                </a:solidFill>
              </a:rPr>
              <a:t>DELIRIA V NEMOCNICÍCH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77428"/>
            <a:ext cx="8632004" cy="4699571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cs-CZ" sz="2400" dirty="0"/>
              <a:t>5 – 8 % všech pooperačních stavů na chirurgii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dirty="0"/>
              <a:t>10 % pacientů středního věku na internách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dirty="0"/>
              <a:t>8 – 12 % všech pacientů v psychiatrických zařízeních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dirty="0"/>
              <a:t>40 % všech pacientů na neurologických odděleních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dirty="0"/>
              <a:t>35 – 80 % pacientů na geriatrických odděleních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dirty="0"/>
              <a:t>20 % pacientů s frakturou krčku femuru</a:t>
            </a:r>
          </a:p>
          <a:p>
            <a:pPr eaLnBrk="1" hangingPunct="1">
              <a:spcBef>
                <a:spcPct val="30000"/>
              </a:spcBef>
            </a:pPr>
            <a:r>
              <a:rPr lang="cs-CZ" sz="2400" dirty="0"/>
              <a:t>17 % všech psychiatrických konsilií ve všeobecných nemocnicích pro dg. deliria</a:t>
            </a:r>
          </a:p>
        </p:txBody>
      </p:sp>
    </p:spTree>
    <p:extLst>
      <p:ext uri="{BB962C8B-B14F-4D97-AF65-F5344CB8AC3E}">
        <p14:creationId xmlns:p14="http://schemas.microsoft.com/office/powerpoint/2010/main" val="56901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9144000" cy="9207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rgbClr val="7030A0"/>
                </a:solidFill>
                <a:latin typeface="+mn-lt"/>
              </a:rPr>
              <a:t>LÉČBA DELIRIA</a:t>
            </a:r>
          </a:p>
        </p:txBody>
      </p:sp>
      <p:sp>
        <p:nvSpPr>
          <p:cNvPr id="11469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371600"/>
            <a:ext cx="9023350" cy="5513388"/>
          </a:xfrm>
        </p:spPr>
        <p:txBody>
          <a:bodyPr/>
          <a:lstStyle/>
          <a:p>
            <a:pPr algn="l" eaLnBrk="1" hangingPunct="1"/>
            <a:r>
              <a:rPr lang="cs-CZ" b="1">
                <a:solidFill>
                  <a:schemeClr val="tx1"/>
                </a:solidFill>
              </a:rPr>
              <a:t>! KAUZÁLNÍ !</a:t>
            </a:r>
          </a:p>
          <a:p>
            <a:pPr algn="l" eaLnBrk="1" hangingPunct="1"/>
            <a:endParaRPr lang="cs-CZ" b="1">
              <a:solidFill>
                <a:schemeClr val="tx1"/>
              </a:solidFill>
            </a:endParaRPr>
          </a:p>
          <a:p>
            <a:pPr algn="l" eaLnBrk="1" hangingPunct="1"/>
            <a:r>
              <a:rPr lang="cs-CZ">
                <a:solidFill>
                  <a:schemeClr val="tx1"/>
                </a:solidFill>
              </a:rPr>
              <a:t>Symptomatická – při psychomotorickém neklidu: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cs-CZ">
                <a:solidFill>
                  <a:schemeClr val="tx1"/>
                </a:solidFill>
              </a:rPr>
              <a:t>	incizivní anipsychotika (haloperidol…)</a:t>
            </a:r>
          </a:p>
          <a:p>
            <a:pPr algn="l" eaLnBrk="1" hangingPunct="1">
              <a:buFont typeface="Wingdings" pitchFamily="2" charset="2"/>
              <a:buChar char="v"/>
            </a:pPr>
            <a:r>
              <a:rPr lang="cs-CZ">
                <a:solidFill>
                  <a:schemeClr val="tx1"/>
                </a:solidFill>
              </a:rPr>
              <a:t>	atypická antipsychotika </a:t>
            </a:r>
          </a:p>
          <a:p>
            <a:pPr algn="l" eaLnBrk="1" hangingPunct="1"/>
            <a:endParaRPr lang="cs-CZ">
              <a:solidFill>
                <a:schemeClr val="tx1"/>
              </a:solidFill>
            </a:endParaRPr>
          </a:p>
          <a:p>
            <a:pPr algn="l" eaLnBrk="1" hangingPunct="1"/>
            <a:r>
              <a:rPr lang="cs-CZ">
                <a:solidFill>
                  <a:schemeClr val="tx1"/>
                </a:solidFill>
              </a:rPr>
              <a:t>Benzodiazepiny, pokud nejsou kauzální léčbou </a:t>
            </a:r>
          </a:p>
          <a:p>
            <a:pPr algn="l" eaLnBrk="1" hangingPunct="1"/>
            <a:r>
              <a:rPr lang="cs-CZ">
                <a:solidFill>
                  <a:schemeClr val="tx1"/>
                </a:solidFill>
              </a:rPr>
              <a:t>při abstinenčních deliriích, stav zhoršují!</a:t>
            </a:r>
          </a:p>
        </p:txBody>
      </p:sp>
    </p:spTree>
    <p:extLst>
      <p:ext uri="{BB962C8B-B14F-4D97-AF65-F5344CB8AC3E}">
        <p14:creationId xmlns:p14="http://schemas.microsoft.com/office/powerpoint/2010/main" val="105843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1"/>
            <a:ext cx="8229600" cy="113982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cs-CZ" b="1">
                <a:solidFill>
                  <a:schemeClr val="folHlink"/>
                </a:solidFill>
              </a:rPr>
              <a:t>Diferenciální diagnóza mezi demencí a deliriem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224339" y="1628776"/>
            <a:ext cx="31067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8656" name="Group 112"/>
          <p:cNvGraphicFramePr>
            <a:graphicFrameLocks noGrp="1"/>
          </p:cNvGraphicFramePr>
          <p:nvPr>
            <p:ph idx="1"/>
          </p:nvPr>
        </p:nvGraphicFramePr>
        <p:xfrm>
          <a:off x="1919289" y="1341438"/>
          <a:ext cx="8569325" cy="5474970"/>
        </p:xfrm>
        <a:graphic>
          <a:graphicData uri="http://schemas.openxmlformats.org/drawingml/2006/table">
            <a:tbl>
              <a:tblPr/>
              <a:tblGrid>
                <a:gridCol w="273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Příznaky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Delirium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začátek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obvykle plíživý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náhlý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vědomí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často jasné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zakalené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orientace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měnlivá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zhoršená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krátkodobá paměť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zhoršená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zhoršená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vnímání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méně zhoršené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zhoršené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cyklus spánek – bdění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normální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narušen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průběh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stabilní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měnlivý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reversibilita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80% irreverzibilní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20% reverzibilní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většinou reverzibilní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fyzikální vyšetření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příznaky vyšší korové neurologické dysfunkce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příznaky fokální neurologické a vegetativní dysfunkce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5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4256B517-133C-401A-9E7D-F4DB625B3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8458200" cy="6762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Vědomí:</a:t>
            </a:r>
            <a:r>
              <a:rPr lang="cs-CZ" altLang="cs-CZ" sz="4000" b="1"/>
              <a:t> </a:t>
            </a:r>
            <a:r>
              <a:rPr lang="cs-CZ" altLang="cs-CZ" sz="3600" b="1"/>
              <a:t>kvalitativní poruchy</a:t>
            </a:r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DA17213A-E008-4E9C-87B8-BAB7BCD04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4498" y="1412876"/>
            <a:ext cx="10583056" cy="4683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Obnubilace (mrákotný stav):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charakteristický náhlý počátek a  náhlý konec (propadá se do něj z jasného vědomí)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pestrý klinický obraz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    - neklid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    - </a:t>
            </a:r>
            <a:r>
              <a:rPr lang="cs-CZ" altLang="cs-CZ" dirty="0" err="1"/>
              <a:t>stuporozní</a:t>
            </a:r>
            <a:r>
              <a:rPr lang="cs-CZ" altLang="cs-CZ" dirty="0"/>
              <a:t> stav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    - automatická forma (chová se nenápadně,  adekvátně situaci, strnulý výraz, bledost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plná amnézie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Trvání sekundy, minuty, výjimečně týdny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 err="1">
                <a:solidFill>
                  <a:srgbClr val="FF0000"/>
                </a:solidFill>
              </a:rPr>
              <a:t>Ganserův</a:t>
            </a:r>
            <a:r>
              <a:rPr lang="cs-CZ" altLang="cs-CZ" b="1" dirty="0">
                <a:solidFill>
                  <a:srgbClr val="FF0000"/>
                </a:solidFill>
              </a:rPr>
              <a:t> syndrom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zvláštní forma psychogenně vyvolané obnubilace - nemocný odpovídá absurdně nesprávně (nevědomá simulace)</a:t>
            </a:r>
          </a:p>
        </p:txBody>
      </p:sp>
    </p:spTree>
    <p:extLst>
      <p:ext uri="{BB962C8B-B14F-4D97-AF65-F5344CB8AC3E}">
        <p14:creationId xmlns:p14="http://schemas.microsoft.com/office/powerpoint/2010/main" val="428864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1B264376-A6BE-4F3D-AAAD-2E4BD66C6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304800"/>
            <a:ext cx="8207375" cy="603250"/>
          </a:xfrm>
        </p:spPr>
        <p:txBody>
          <a:bodyPr>
            <a:normAutofit fontScale="90000"/>
          </a:bodyPr>
          <a:lstStyle/>
          <a:p>
            <a:r>
              <a:rPr lang="cs-CZ" altLang="cs-CZ" sz="4000" b="1">
                <a:solidFill>
                  <a:srgbClr val="FF0000"/>
                </a:solidFill>
              </a:rPr>
              <a:t>Vědomí:</a:t>
            </a:r>
            <a:r>
              <a:rPr lang="cs-CZ" altLang="cs-CZ" sz="4000" b="1"/>
              <a:t> k</a:t>
            </a:r>
            <a:r>
              <a:rPr lang="cs-CZ" altLang="cs-CZ" sz="3600" b="1"/>
              <a:t>valitativní poruchy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CF4D1A82-414A-4B51-9439-5B4C0BBCF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4636" y="1229193"/>
            <a:ext cx="9427564" cy="515661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Poruchy </a:t>
            </a:r>
            <a:r>
              <a:rPr lang="cs-CZ" altLang="cs-CZ" b="1" dirty="0" err="1">
                <a:solidFill>
                  <a:srgbClr val="FF0000"/>
                </a:solidFill>
              </a:rPr>
              <a:t>idiognoze</a:t>
            </a:r>
            <a:r>
              <a:rPr lang="cs-CZ" altLang="cs-CZ" b="1" dirty="0">
                <a:solidFill>
                  <a:srgbClr val="FF0000"/>
                </a:solidFill>
              </a:rPr>
              <a:t>:</a:t>
            </a:r>
            <a:r>
              <a:rPr lang="cs-CZ" altLang="cs-CZ" b="1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vlastní zážitky připadají jako cizí (</a:t>
            </a:r>
            <a:r>
              <a:rPr lang="cs-CZ" altLang="cs-CZ" b="1" dirty="0"/>
              <a:t>depersonalizace </a:t>
            </a:r>
            <a:r>
              <a:rPr lang="cs-CZ" altLang="cs-CZ" dirty="0"/>
              <a:t>-   připadá si odcizený, robotizovaný, jako by na sebe pohlížel z </a:t>
            </a:r>
            <a:r>
              <a:rPr lang="cs-CZ" altLang="cs-CZ" dirty="0" err="1"/>
              <a:t>povzdálí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zdá se cizí okolí (</a:t>
            </a:r>
            <a:r>
              <a:rPr lang="cs-CZ" altLang="cs-CZ" b="1" dirty="0"/>
              <a:t>derealizace </a:t>
            </a:r>
            <a:r>
              <a:rPr lang="cs-CZ" altLang="cs-CZ" dirty="0"/>
              <a:t>-  okolí se jeví neskutečné, vzdálené)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uvědomuje si, že jde o vlastní prožitek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Výskyt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u psychických poruch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deprivací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jako </a:t>
            </a:r>
            <a:r>
              <a:rPr lang="cs-CZ" altLang="cs-CZ" dirty="0" err="1"/>
              <a:t>hypnagogní</a:t>
            </a:r>
            <a:r>
              <a:rPr lang="cs-CZ" altLang="cs-CZ" dirty="0"/>
              <a:t> či </a:t>
            </a:r>
            <a:r>
              <a:rPr lang="cs-CZ" altLang="cs-CZ" dirty="0" err="1"/>
              <a:t>vigilagogní</a:t>
            </a:r>
            <a:r>
              <a:rPr lang="cs-CZ" altLang="cs-CZ" dirty="0"/>
              <a:t> fenomén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48BFF4-21AA-490F-A24E-309B97164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422426"/>
            <a:ext cx="1796069" cy="14556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31B121-75EB-40ED-B998-53614223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071344"/>
            <a:ext cx="1917638" cy="12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4B36B83-4D2F-4DC7-AFBF-BD9E34788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04800"/>
            <a:ext cx="8604250" cy="1295400"/>
          </a:xfrm>
        </p:spPr>
        <p:txBody>
          <a:bodyPr>
            <a:normAutofit/>
          </a:bodyPr>
          <a:lstStyle/>
          <a:p>
            <a:r>
              <a:rPr lang="cs-CZ" altLang="cs-CZ" sz="4800" b="1" u="sng" dirty="0"/>
              <a:t>PSYCHICKÉ FUNKCE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65B8CA60-3A47-42A9-B6E4-2B2F69EF1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obecné údaje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vědomí a jeho poruchy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vnímání a jeho poruchy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emotivita a její poruchy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myšlení a jeho poruchy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jednání a vůle a jejich poruchy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pudy a instinkty a jejich poruchy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intelekt a jeho poruchy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osobnost a její poruchy</a:t>
            </a:r>
          </a:p>
        </p:txBody>
      </p:sp>
    </p:spTree>
    <p:extLst>
      <p:ext uri="{BB962C8B-B14F-4D97-AF65-F5344CB8AC3E}">
        <p14:creationId xmlns:p14="http://schemas.microsoft.com/office/powerpoint/2010/main" val="124397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2B8E87CD-1EC6-4692-B11B-B824C6811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8921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Vnímání:</a:t>
            </a:r>
            <a:r>
              <a:rPr lang="cs-CZ" altLang="cs-CZ" sz="4000" b="1"/>
              <a:t> definice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CD4404C3-A32F-4FDD-ABE9-571EC78B3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715" y="1484314"/>
            <a:ext cx="11332564" cy="4856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Základní psychická funkce, která umožňuje poznávat dění kolem a sebe sama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Aktuální odraz reality v našem vědomí </a:t>
            </a:r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dirty="0"/>
              <a:t>na periferní část receptoru působí podnět, který vyvolá </a:t>
            </a:r>
            <a:r>
              <a:rPr lang="cs-CZ" altLang="cs-CZ" b="1" dirty="0">
                <a:solidFill>
                  <a:srgbClr val="FF0000"/>
                </a:solidFill>
              </a:rPr>
              <a:t>vzruch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vzruch  veden drahami do mozku, kde v příslušné oblasti vyvolá podráždění  –  </a:t>
            </a:r>
            <a:r>
              <a:rPr lang="cs-CZ" altLang="cs-CZ" b="1" dirty="0">
                <a:solidFill>
                  <a:srgbClr val="FF0000"/>
                </a:solidFill>
              </a:rPr>
              <a:t>počitek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Současně působí více podnětů, tj. více počitků, které se spojují s minulou zkušeností a vzniká výsledný komplexní  </a:t>
            </a:r>
            <a:r>
              <a:rPr lang="cs-CZ" altLang="cs-CZ" b="1" dirty="0">
                <a:solidFill>
                  <a:srgbClr val="FF0000"/>
                </a:solidFill>
              </a:rPr>
              <a:t>vjem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30288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B1AF7DA8-0548-4926-9AD8-D86BD0F8D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725" y="304801"/>
            <a:ext cx="5816183" cy="89217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Vnímání:</a:t>
            </a:r>
            <a:r>
              <a:rPr lang="cs-CZ" altLang="cs-CZ" sz="4000" b="1" dirty="0"/>
              <a:t> </a:t>
            </a:r>
            <a:r>
              <a:rPr lang="cs-CZ" altLang="cs-CZ" sz="3600" b="1" dirty="0"/>
              <a:t>fyziologické změny </a:t>
            </a:r>
            <a:endParaRPr lang="cs-CZ" altLang="cs-CZ" sz="4000" dirty="0"/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FF70DCF1-D9DB-4A4F-9531-53C34BE47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smyslové klamy</a:t>
            </a:r>
            <a:r>
              <a:rPr lang="cs-CZ" altLang="cs-CZ" b="1" dirty="0"/>
              <a:t> - dány fyziologickými vlastnostmi čidel, korigovány úsudkem (hůl ponořená do vody se zdá zlomená)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Purkyňovy paobrazy </a:t>
            </a:r>
            <a:r>
              <a:rPr lang="cs-CZ" altLang="cs-CZ" dirty="0"/>
              <a:t>- následné barevné  kontrasty  (doznívání stimulace zrakového analyzátoru)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solidFill>
                  <a:srgbClr val="FF0000"/>
                </a:solidFill>
              </a:rPr>
              <a:t>eidetismus</a:t>
            </a:r>
            <a:r>
              <a:rPr lang="cs-CZ" altLang="cs-CZ" dirty="0"/>
              <a:t> - schopnost věrně reprodukovat viděnou nebo slyšenou skutečnost (děti, umělci)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solidFill>
                  <a:srgbClr val="FF0000"/>
                </a:solidFill>
              </a:rPr>
              <a:t>pareidolie</a:t>
            </a:r>
            <a:r>
              <a:rPr lang="cs-CZ" altLang="cs-CZ" dirty="0"/>
              <a:t> - fantazijní dotváření reálných neurčitých tvarů do smysluplných obrazů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synestézie</a:t>
            </a:r>
            <a:r>
              <a:rPr lang="cs-CZ" altLang="cs-CZ" dirty="0"/>
              <a:t> – spojování a zaměňování vjemů z různých čidel (barevné slyšení –slyšení určitého tonu vyvolá pocit určité bary) </a:t>
            </a:r>
          </a:p>
        </p:txBody>
      </p:sp>
    </p:spTree>
    <p:extLst>
      <p:ext uri="{BB962C8B-B14F-4D97-AF65-F5344CB8AC3E}">
        <p14:creationId xmlns:p14="http://schemas.microsoft.com/office/powerpoint/2010/main" val="188112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7BD62D3-12A0-4343-96B1-578A67D67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78" y="-1"/>
            <a:ext cx="5529618" cy="32378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928748-D3CA-4287-9375-B398B6FF7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3" y="119920"/>
            <a:ext cx="5081666" cy="33877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0746C2-28BE-443D-8512-743D328F2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61" y="3507697"/>
            <a:ext cx="4901783" cy="31624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2EBEC59-ACF9-447F-A720-E80779C5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75" y="3736242"/>
            <a:ext cx="2969302" cy="31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7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B1AF7DA8-0548-4926-9AD8-D86BD0F8D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725" y="304801"/>
            <a:ext cx="5816183" cy="89217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Vnímání:</a:t>
            </a:r>
            <a:r>
              <a:rPr lang="cs-CZ" altLang="cs-CZ" sz="4000" b="1" dirty="0"/>
              <a:t> </a:t>
            </a:r>
            <a:r>
              <a:rPr lang="cs-CZ" altLang="cs-CZ" sz="3600" b="1" dirty="0"/>
              <a:t>fyziologické změny </a:t>
            </a:r>
            <a:endParaRPr lang="cs-CZ" altLang="cs-CZ" sz="4000" dirty="0"/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FF70DCF1-D9DB-4A4F-9531-53C34BE47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smyslové klamy</a:t>
            </a:r>
            <a:r>
              <a:rPr lang="cs-CZ" altLang="cs-CZ" dirty="0"/>
              <a:t> - dány fyziologickými vlastnostmi čidel, korigovány úsudkem (hůl ponořená do vody se zdá zlomená)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Purkyňovy paobrazy </a:t>
            </a:r>
            <a:r>
              <a:rPr lang="cs-CZ" altLang="cs-CZ" b="1" dirty="0"/>
              <a:t>- následné barevné  kontrasty  (doznívání stimulace zrakového analyzátoru)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solidFill>
                  <a:srgbClr val="FF0000"/>
                </a:solidFill>
              </a:rPr>
              <a:t>eidetismus</a:t>
            </a:r>
            <a:r>
              <a:rPr lang="cs-CZ" altLang="cs-CZ" dirty="0"/>
              <a:t> - schopnost věrně reprodukovat viděnou nebo slyšenou skutečnost (děti, umělci)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solidFill>
                  <a:srgbClr val="FF0000"/>
                </a:solidFill>
              </a:rPr>
              <a:t>pareidolie</a:t>
            </a:r>
            <a:r>
              <a:rPr lang="cs-CZ" altLang="cs-CZ" dirty="0"/>
              <a:t> - fantazijní dotváření reálných neurčitých tvarů do smysluplných obrazů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synestézie</a:t>
            </a:r>
            <a:r>
              <a:rPr lang="cs-CZ" altLang="cs-CZ" dirty="0"/>
              <a:t> – spojování a zaměňování vjemů z různých čidel (barevné slyšení –slyšení určitého tonu vyvolá pocit určité bary) </a:t>
            </a:r>
          </a:p>
        </p:txBody>
      </p:sp>
    </p:spTree>
    <p:extLst>
      <p:ext uri="{BB962C8B-B14F-4D97-AF65-F5344CB8AC3E}">
        <p14:creationId xmlns:p14="http://schemas.microsoft.com/office/powerpoint/2010/main" val="91320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9892A05-6654-4F55-BB31-157846F8C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08" y="1016742"/>
            <a:ext cx="9173726" cy="5160221"/>
          </a:xfrm>
        </p:spPr>
      </p:pic>
    </p:spTree>
    <p:extLst>
      <p:ext uri="{BB962C8B-B14F-4D97-AF65-F5344CB8AC3E}">
        <p14:creationId xmlns:p14="http://schemas.microsoft.com/office/powerpoint/2010/main" val="34191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B1AF7DA8-0548-4926-9AD8-D86BD0F8D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725" y="304801"/>
            <a:ext cx="5816183" cy="89217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Vnímání:</a:t>
            </a:r>
            <a:r>
              <a:rPr lang="cs-CZ" altLang="cs-CZ" sz="4000" b="1" dirty="0"/>
              <a:t> </a:t>
            </a:r>
            <a:r>
              <a:rPr lang="cs-CZ" altLang="cs-CZ" sz="3600" b="1" dirty="0"/>
              <a:t>fyziologické změny </a:t>
            </a:r>
            <a:endParaRPr lang="cs-CZ" altLang="cs-CZ" sz="4000" dirty="0"/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FF70DCF1-D9DB-4A4F-9531-53C34BE47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smyslové klamy</a:t>
            </a:r>
            <a:r>
              <a:rPr lang="cs-CZ" altLang="cs-CZ" dirty="0"/>
              <a:t> - dány fyziologickými vlastnostmi čidel, korigovány úsudkem (hůl ponořená do vody se zdá zlomená)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Purkyňovy paobrazy </a:t>
            </a:r>
            <a:r>
              <a:rPr lang="cs-CZ" altLang="cs-CZ" dirty="0"/>
              <a:t>- následné barevné  kontrasty  (doznívání stimulace zrakového analyzátoru)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solidFill>
                  <a:srgbClr val="FF0000"/>
                </a:solidFill>
              </a:rPr>
              <a:t>eidetismus</a:t>
            </a:r>
            <a:r>
              <a:rPr lang="cs-CZ" altLang="cs-CZ" dirty="0"/>
              <a:t> - schopnost věrně reprodukovat viděnou nebo slyšenou skutečnost (děti, umělci)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solidFill>
                  <a:srgbClr val="FF0000"/>
                </a:solidFill>
              </a:rPr>
              <a:t>pareidolie</a:t>
            </a:r>
            <a:r>
              <a:rPr lang="cs-CZ" altLang="cs-CZ" dirty="0"/>
              <a:t> - fantazijní dotváření reálných neurčitých tvarů do smysluplných obrazů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synestézie</a:t>
            </a:r>
            <a:r>
              <a:rPr lang="cs-CZ" altLang="cs-CZ" dirty="0"/>
              <a:t> – spojování a zaměňování vjemů z různých čidel (barevné slyšení – slyšení určitého tonu vyvolá pocit určité bary) </a:t>
            </a:r>
          </a:p>
        </p:txBody>
      </p:sp>
    </p:spTree>
    <p:extLst>
      <p:ext uri="{BB962C8B-B14F-4D97-AF65-F5344CB8AC3E}">
        <p14:creationId xmlns:p14="http://schemas.microsoft.com/office/powerpoint/2010/main" val="286498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>
            <a:extLst>
              <a:ext uri="{FF2B5EF4-FFF2-40B4-BE49-F238E27FC236}">
                <a16:creationId xmlns:a16="http://schemas.microsoft.com/office/drawing/2014/main" id="{E8BC3E1B-59A7-4ED8-BA2A-B4A1D77B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433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pic>
        <p:nvPicPr>
          <p:cNvPr id="434179" name="Picture 3" descr="Sheep_Cloud">
            <a:extLst>
              <a:ext uri="{FF2B5EF4-FFF2-40B4-BE49-F238E27FC236}">
                <a16:creationId xmlns:a16="http://schemas.microsoft.com/office/drawing/2014/main" id="{E4620146-A937-4858-AABB-412A7230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666"/>
            <a:ext cx="6985000" cy="52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3786768-9B19-47B2-9247-3935C27E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694909"/>
            <a:ext cx="5134026" cy="38505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866D3F6-63D6-4EE5-9E44-3C6A79C34EC9}"/>
              </a:ext>
            </a:extLst>
          </p:cNvPr>
          <p:cNvSpPr txBox="1"/>
          <p:nvPr/>
        </p:nvSpPr>
        <p:spPr>
          <a:xfrm>
            <a:off x="7689954" y="4676931"/>
            <a:ext cx="391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Starosta a starostová, Adršpašské skály</a:t>
            </a:r>
          </a:p>
        </p:txBody>
      </p:sp>
    </p:spTree>
    <p:extLst>
      <p:ext uri="{BB962C8B-B14F-4D97-AF65-F5344CB8AC3E}">
        <p14:creationId xmlns:p14="http://schemas.microsoft.com/office/powerpoint/2010/main" val="2443284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B1AF7DA8-0548-4926-9AD8-D86BD0F8D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725" y="304801"/>
            <a:ext cx="5816183" cy="892175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Vnímání:</a:t>
            </a:r>
            <a:r>
              <a:rPr lang="cs-CZ" altLang="cs-CZ" sz="4000" b="1" dirty="0"/>
              <a:t> </a:t>
            </a:r>
            <a:r>
              <a:rPr lang="cs-CZ" altLang="cs-CZ" sz="3600" b="1" dirty="0"/>
              <a:t>fyziologické změny </a:t>
            </a:r>
            <a:endParaRPr lang="cs-CZ" altLang="cs-CZ" sz="4000" dirty="0"/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FF70DCF1-D9DB-4A4F-9531-53C34BE47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smyslové klamy</a:t>
            </a:r>
            <a:r>
              <a:rPr lang="cs-CZ" altLang="cs-CZ" dirty="0"/>
              <a:t> - dány fyziologickými vlastnostmi čidel, korigovány úsudkem (hůl ponořená do vody se zdá zlomená)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Purkyňovy paobrazy </a:t>
            </a:r>
            <a:r>
              <a:rPr lang="cs-CZ" altLang="cs-CZ" dirty="0"/>
              <a:t>- následné barevné  kontrasty  (doznívání stimulace zrakového analyzátoru)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solidFill>
                  <a:srgbClr val="FF0000"/>
                </a:solidFill>
              </a:rPr>
              <a:t>eidetismus</a:t>
            </a:r>
            <a:r>
              <a:rPr lang="cs-CZ" altLang="cs-CZ" dirty="0"/>
              <a:t> - schopnost věrně reprodukovat viděnou nebo slyšenou skutečnost (děti, umělci)</a:t>
            </a:r>
          </a:p>
          <a:p>
            <a:pPr>
              <a:lnSpc>
                <a:spcPct val="80000"/>
              </a:lnSpc>
            </a:pPr>
            <a:r>
              <a:rPr lang="cs-CZ" altLang="cs-CZ" dirty="0" err="1">
                <a:solidFill>
                  <a:srgbClr val="FF0000"/>
                </a:solidFill>
              </a:rPr>
              <a:t>pareidolie</a:t>
            </a:r>
            <a:r>
              <a:rPr lang="cs-CZ" altLang="cs-CZ" dirty="0"/>
              <a:t> - fantazijní dotváření reálných neurčitých tvarů do smysluplných obrazů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synestézie</a:t>
            </a:r>
            <a:r>
              <a:rPr lang="cs-CZ" altLang="cs-CZ" dirty="0"/>
              <a:t> – spojování a zaměňování vjemů z různých čidel (barevné slyšení – slyšení určitého tonu vyvolá pocit určité bary) </a:t>
            </a:r>
          </a:p>
        </p:txBody>
      </p:sp>
    </p:spTree>
    <p:extLst>
      <p:ext uri="{BB962C8B-B14F-4D97-AF65-F5344CB8AC3E}">
        <p14:creationId xmlns:p14="http://schemas.microsoft.com/office/powerpoint/2010/main" val="313273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7CA910-5CF1-4B6D-9A5B-C774ADF2F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1" y="3282846"/>
            <a:ext cx="6355830" cy="35751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18C4955-B7FF-4BB9-89A0-3A73C51CC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8" y="0"/>
            <a:ext cx="5851161" cy="43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5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9EF7DDA9-FDA4-47EF-9FEB-AEF119E05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963613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Vnímání:</a:t>
            </a:r>
            <a:r>
              <a:rPr lang="cs-CZ" altLang="cs-CZ" sz="4000" b="1"/>
              <a:t> poruchy vnímání</a:t>
            </a:r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C4AC6AE5-9A0A-4337-AC93-C833C8AAA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9489" y="1628776"/>
            <a:ext cx="10493114" cy="44672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Iluze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b="1" dirty="0"/>
              <a:t>zkreslený vjem vyvolaný skutečným podnětem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Dělení: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sluchové</a:t>
            </a:r>
            <a:r>
              <a:rPr lang="cs-CZ" altLang="cs-CZ" sz="1900" dirty="0"/>
              <a:t> (venku štěká pes, ale já ho slyším mluvit lidskou řečí)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zrakové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čichové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chuťové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hmatové</a:t>
            </a:r>
            <a:r>
              <a:rPr lang="cs-CZ" altLang="cs-CZ" b="1" dirty="0"/>
              <a:t>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Výskyt: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fyziologické stavy  (silná únava, snížená pozornost, emoční napětí)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psychické poruchy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D8F4CB-EE33-4349-B19C-BCE85628F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85" y="842156"/>
            <a:ext cx="2795942" cy="15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0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CD713C41-37AE-4E05-A444-BF9C2CA87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747713"/>
          </a:xfrm>
        </p:spPr>
        <p:txBody>
          <a:bodyPr/>
          <a:lstStyle/>
          <a:p>
            <a:r>
              <a:rPr lang="cs-CZ" altLang="cs-CZ" sz="4000" b="1" dirty="0"/>
              <a:t>Obecné aspekty 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9FE28419-EFE7-47BA-8B1B-00AD950DD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695" y="1628776"/>
            <a:ext cx="10897849" cy="4467225"/>
          </a:xfrm>
        </p:spPr>
        <p:txBody>
          <a:bodyPr/>
          <a:lstStyle/>
          <a:p>
            <a:r>
              <a:rPr lang="cs-CZ" altLang="cs-CZ" b="1" dirty="0"/>
              <a:t>pro správné fungování jedné psychické funkce nezbytná účast ostatních psychických dějů</a:t>
            </a:r>
          </a:p>
          <a:p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r>
              <a:rPr lang="cs-CZ" altLang="cs-CZ" b="1" dirty="0"/>
              <a:t>nelze oddělovat příznaky psychické od tělesných, společné </a:t>
            </a:r>
            <a:r>
              <a:rPr lang="cs-CZ" altLang="cs-CZ" b="1" dirty="0" err="1"/>
              <a:t>etiopatogenetické</a:t>
            </a:r>
            <a:r>
              <a:rPr lang="cs-CZ" altLang="cs-CZ" b="1" dirty="0"/>
              <a:t> mechanismy somatických a duševních nemocí (člověk - biopsychosociální jednotka)</a:t>
            </a:r>
          </a:p>
          <a:p>
            <a:pPr>
              <a:buFont typeface="Monotype Sorts" pitchFamily="2" charset="2"/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3727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C62E572C-C2F7-4E05-94CC-520817E2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103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cs-CZ" altLang="cs-CZ" sz="3600" b="1" dirty="0">
                <a:solidFill>
                  <a:srgbClr val="FF0000"/>
                </a:solidFill>
              </a:rPr>
              <a:t>Vnímání:</a:t>
            </a:r>
            <a:r>
              <a:rPr lang="cs-CZ" altLang="cs-CZ" sz="3600" b="1" dirty="0"/>
              <a:t> poruchy vnímání - </a:t>
            </a:r>
            <a:r>
              <a:rPr lang="cs-CZ" altLang="cs-CZ" sz="3600" b="1" dirty="0">
                <a:solidFill>
                  <a:srgbClr val="FF0000"/>
                </a:solidFill>
              </a:rPr>
              <a:t>halucinace</a:t>
            </a:r>
          </a:p>
          <a:p>
            <a:pPr algn="ctr">
              <a:buClrTx/>
              <a:buFontTx/>
              <a:buNone/>
            </a:pPr>
            <a:r>
              <a:rPr lang="cs-CZ" altLang="cs-CZ" sz="3600" b="1" dirty="0"/>
              <a:t> </a:t>
            </a:r>
            <a:endParaRPr lang="cs-CZ" altLang="cs-CZ" sz="3600" dirty="0">
              <a:latin typeface="Calibri" panose="020F0502020204030204" pitchFamily="34" charset="0"/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A35C4CDE-E22F-4E7D-8F2B-AFD2C201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89" y="1034321"/>
            <a:ext cx="10983074" cy="4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</a:rPr>
              <a:t>Podle složitosti: </a:t>
            </a:r>
          </a:p>
          <a:p>
            <a:pPr marL="0" indent="0">
              <a:spcBef>
                <a:spcPts val="275"/>
              </a:spcBef>
            </a:pPr>
            <a:endParaRPr lang="cs-CZ" altLang="cs-CZ" sz="2800" dirty="0">
              <a:latin typeface="Calibri" panose="020F0502020204030204" pitchFamily="34" charset="0"/>
            </a:endParaRP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2800" b="1" dirty="0">
                <a:latin typeface="Calibri" panose="020F0502020204030204" pitchFamily="34" charset="0"/>
              </a:rPr>
              <a:t>elementární</a:t>
            </a:r>
            <a:r>
              <a:rPr lang="cs-CZ" altLang="cs-CZ" sz="2800" dirty="0">
                <a:latin typeface="Calibri" panose="020F0502020204030204" pitchFamily="34" charset="0"/>
              </a:rPr>
              <a:t> - jednotlivé podněty jako tóny, záblesky,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2800" b="1" dirty="0">
                <a:latin typeface="Calibri" panose="020F0502020204030204" pitchFamily="34" charset="0"/>
              </a:rPr>
              <a:t>komplexní</a:t>
            </a:r>
            <a:r>
              <a:rPr lang="cs-CZ" altLang="cs-CZ" sz="2800" dirty="0">
                <a:latin typeface="Calibri" panose="020F0502020204030204" pitchFamily="34" charset="0"/>
              </a:rPr>
              <a:t> - celé postavy, předměty, srozumitelné věty,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2800" b="1" dirty="0">
                <a:latin typeface="Calibri" panose="020F0502020204030204" pitchFamily="34" charset="0"/>
              </a:rPr>
              <a:t>kombinované</a:t>
            </a:r>
            <a:r>
              <a:rPr lang="cs-CZ" altLang="cs-CZ" sz="2800" dirty="0">
                <a:latin typeface="Calibri" panose="020F0502020204030204" pitchFamily="34" charset="0"/>
              </a:rPr>
              <a:t> - halucinace „vnímané“ více smysly současně, např. mluvící postava.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2800" b="1" dirty="0">
                <a:latin typeface="Calibri" panose="020F0502020204030204" pitchFamily="34" charset="0"/>
              </a:rPr>
              <a:t>asociované </a:t>
            </a:r>
            <a:r>
              <a:rPr lang="cs-CZ" altLang="cs-CZ" sz="2800" dirty="0">
                <a:latin typeface="Calibri" panose="020F0502020204030204" pitchFamily="34" charset="0"/>
              </a:rPr>
              <a:t>– po primární iluzi přijde další (slyší hlas o otráveném jídle a následně cítí pach)</a:t>
            </a:r>
          </a:p>
          <a:p>
            <a:pPr>
              <a:spcBef>
                <a:spcPts val="275"/>
              </a:spcBef>
            </a:pPr>
            <a:endParaRPr lang="cs-CZ" altLang="cs-CZ" sz="1100" dirty="0">
              <a:latin typeface="Calibri" panose="020F0502020204030204" pitchFamily="34" charset="0"/>
            </a:endParaRPr>
          </a:p>
        </p:txBody>
      </p:sp>
      <p:pic>
        <p:nvPicPr>
          <p:cNvPr id="2" name="Picture 2" descr="VÃ½sledek obrÃ¡zku pro hallucination">
            <a:extLst>
              <a:ext uri="{FF2B5EF4-FFF2-40B4-BE49-F238E27FC236}">
                <a16:creationId xmlns:a16="http://schemas.microsoft.com/office/drawing/2014/main" id="{FA74DF10-9CBB-4DAA-B0F1-AE4B8494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5418137"/>
            <a:ext cx="2159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03829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C62E572C-C2F7-4E05-94CC-520817E2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103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cs-CZ" altLang="cs-CZ" sz="3600" b="1" dirty="0">
                <a:solidFill>
                  <a:srgbClr val="FF0000"/>
                </a:solidFill>
              </a:rPr>
              <a:t>Vnímání:</a:t>
            </a:r>
            <a:r>
              <a:rPr lang="cs-CZ" altLang="cs-CZ" sz="3600" b="1" dirty="0"/>
              <a:t> poruchy vnímání - </a:t>
            </a:r>
            <a:r>
              <a:rPr lang="cs-CZ" altLang="cs-CZ" sz="3600" b="1" dirty="0">
                <a:solidFill>
                  <a:srgbClr val="FF0000"/>
                </a:solidFill>
              </a:rPr>
              <a:t>halucinace</a:t>
            </a:r>
          </a:p>
          <a:p>
            <a:pPr algn="ctr">
              <a:buClrTx/>
              <a:buFontTx/>
              <a:buNone/>
            </a:pPr>
            <a:r>
              <a:rPr lang="cs-CZ" altLang="cs-CZ" sz="3600" b="1" dirty="0"/>
              <a:t> </a:t>
            </a:r>
            <a:endParaRPr lang="cs-CZ" altLang="cs-CZ" sz="3600" dirty="0">
              <a:latin typeface="Calibri" panose="020F0502020204030204" pitchFamily="34" charset="0"/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A35C4CDE-E22F-4E7D-8F2B-AFD2C201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84" y="836615"/>
            <a:ext cx="10889596" cy="569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Podle domnělé lokalizace smyslovým orgánem: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1400" b="1" dirty="0">
                <a:latin typeface="Calibri" panose="020F0502020204030204" pitchFamily="34" charset="0"/>
              </a:rPr>
              <a:t>zrakové</a:t>
            </a:r>
            <a:r>
              <a:rPr lang="cs-CZ" altLang="cs-CZ" sz="1400" dirty="0">
                <a:latin typeface="Calibri" panose="020F0502020204030204" pitchFamily="34" charset="0"/>
              </a:rPr>
              <a:t> -  nejsou typické pro schizofrenii, často jsou komplexní (lidé, zvířata, celé scény): 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makropsie - objekty se zdají být větší,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mikropsie - objekty se zdají být menší,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flashbacky - u lidí, co v minulosti požili halucinogenní drogu, návrat zrakových halucinací . Ovšem jen na pár sekund, jako vzpomínka na stav prožitý pod vlivem drogy. Většinou je vyvolán nějakým podnětem připomínající onu zkušenost.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1400" b="1" dirty="0">
                <a:latin typeface="Calibri" panose="020F0502020204030204" pitchFamily="34" charset="0"/>
              </a:rPr>
              <a:t>sluchové</a:t>
            </a:r>
            <a:r>
              <a:rPr lang="cs-CZ" altLang="cs-CZ" sz="1400" dirty="0">
                <a:latin typeface="Calibri" panose="020F0502020204030204" pitchFamily="34" charset="0"/>
              </a:rPr>
              <a:t> – jsou typické pro schizofrenii, nejčastěji ve formě hlasů více osob. Mohou náležet známým i neznámým lidem.  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imperativní - hlas či hlasy nemocnému něco přikazují,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komentující – komentují pacientovo chování 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teleologické - radící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(antagonistické - protichůdné, např. jeden hlas nemocného chválí, jiný ho kritizuje)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1400" b="1" dirty="0">
                <a:latin typeface="Calibri" panose="020F0502020204030204" pitchFamily="34" charset="0"/>
              </a:rPr>
              <a:t>čichové a chuťové  </a:t>
            </a:r>
            <a:r>
              <a:rPr lang="cs-CZ" altLang="cs-CZ" sz="1400" dirty="0">
                <a:latin typeface="Calibri" panose="020F0502020204030204" pitchFamily="34" charset="0"/>
              </a:rPr>
              <a:t>(čichové u </a:t>
            </a:r>
            <a:r>
              <a:rPr lang="cs-CZ" altLang="cs-CZ" sz="1400" dirty="0" err="1">
                <a:latin typeface="Calibri" panose="020F0502020204030204" pitchFamily="34" charset="0"/>
              </a:rPr>
              <a:t>epilep</a:t>
            </a:r>
            <a:r>
              <a:rPr lang="cs-CZ" altLang="cs-CZ" sz="1400" dirty="0">
                <a:latin typeface="Calibri" panose="020F0502020204030204" pitchFamily="34" charset="0"/>
              </a:rPr>
              <a:t>. aury, dráždění </a:t>
            </a:r>
            <a:r>
              <a:rPr lang="cs-CZ" altLang="cs-CZ" sz="1400" dirty="0" err="1">
                <a:latin typeface="Calibri" panose="020F0502020204030204" pitchFamily="34" charset="0"/>
              </a:rPr>
              <a:t>uncus</a:t>
            </a:r>
            <a:r>
              <a:rPr lang="cs-CZ" altLang="cs-CZ" sz="1400" dirty="0"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latin typeface="Calibri" panose="020F0502020204030204" pitchFamily="34" charset="0"/>
              </a:rPr>
              <a:t>gyri</a:t>
            </a:r>
            <a:r>
              <a:rPr lang="cs-CZ" altLang="cs-CZ" sz="1400" dirty="0"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latin typeface="Calibri" panose="020F0502020204030204" pitchFamily="34" charset="0"/>
              </a:rPr>
              <a:t>hippocampi</a:t>
            </a:r>
            <a:r>
              <a:rPr lang="cs-CZ" altLang="cs-CZ" sz="1400" dirty="0">
                <a:latin typeface="Calibri" panose="020F0502020204030204" pitchFamily="34" charset="0"/>
              </a:rPr>
              <a:t> nádorem)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1400" b="1" dirty="0">
                <a:latin typeface="Calibri" panose="020F0502020204030204" pitchFamily="34" charset="0"/>
              </a:rPr>
              <a:t>tělové</a:t>
            </a:r>
            <a:r>
              <a:rPr lang="cs-CZ" altLang="cs-CZ" sz="1400" dirty="0">
                <a:latin typeface="Calibri" panose="020F0502020204030204" pitchFamily="34" charset="0"/>
              </a:rPr>
              <a:t>: 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hmatové - pocity kontaktu na povrchu svého těla, např. svědění, štípnutí vosy, mohou mít také sexuální obsah,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pohybové - pocity neexistujícího pohybu, nemocný je přesvědčen, že létá, vznáší se, padá, atd.,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verbálně motorické - nemocný je přesvědčený, že někdo mluví jeho ústy,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grafomotorické - nemocný je přesvědčený, že někdo jiný píše jeho rukou,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orgánové - vnímání vlastních útrob, často se zcela konkrétní představou o jejich změně vlastností či velikosti (zkamenění, odumření),</a:t>
            </a:r>
          </a:p>
          <a:p>
            <a:pPr lvl="2">
              <a:spcBef>
                <a:spcPts val="275"/>
              </a:spcBef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Calibri" panose="020F0502020204030204" pitchFamily="34" charset="0"/>
              </a:rPr>
              <a:t>negativní - nemocný popírá určitou část svého těla, nebo ji umisťuje mimo tělo, tzn. že si ukládá játra pod polštář, atd.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1400" b="1" dirty="0">
                <a:latin typeface="Calibri" panose="020F0502020204030204" pitchFamily="34" charset="0"/>
              </a:rPr>
              <a:t>Intrapsychické – </a:t>
            </a:r>
            <a:r>
              <a:rPr lang="cs-CZ" altLang="cs-CZ" sz="1400" dirty="0">
                <a:latin typeface="Calibri" panose="020F0502020204030204" pitchFamily="34" charset="0"/>
              </a:rPr>
              <a:t>typické pro schizofrenii – pocity manipulace s myšlenkami, odnímání a vkládání myšlenek, zveřejňování myšlenek, ozvučování</a:t>
            </a:r>
          </a:p>
          <a:p>
            <a:pPr lvl="1">
              <a:spcBef>
                <a:spcPts val="275"/>
              </a:spcBef>
              <a:buFont typeface="Arial" panose="020B0604020202020204" pitchFamily="34" charset="0"/>
              <a:buChar char="–"/>
            </a:pPr>
            <a:r>
              <a:rPr lang="cs-CZ" altLang="cs-CZ" sz="1400" b="1" dirty="0" err="1">
                <a:latin typeface="Calibri" panose="020F0502020204030204" pitchFamily="34" charset="0"/>
              </a:rPr>
              <a:t>inadekvátní</a:t>
            </a:r>
            <a:r>
              <a:rPr lang="cs-CZ" altLang="cs-CZ" sz="1400" dirty="0">
                <a:latin typeface="Calibri" panose="020F0502020204030204" pitchFamily="34" charset="0"/>
              </a:rPr>
              <a:t> - nemocný má pocit, že vnímá okolní svět jinými orgány, než je běžné (vidí zuby, slyší kolenem apod.)</a:t>
            </a:r>
          </a:p>
          <a:p>
            <a:pPr>
              <a:spcBef>
                <a:spcPts val="275"/>
              </a:spcBef>
            </a:pPr>
            <a:endParaRPr lang="cs-CZ" altLang="cs-CZ" sz="1100" dirty="0">
              <a:latin typeface="Calibri" panose="020F0502020204030204" pitchFamily="34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C141450E-A956-431F-ABB1-C6967295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65" y="2725593"/>
            <a:ext cx="2119536" cy="15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2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A7265-B772-4FE5-9881-5525A437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>
                <a:solidFill>
                  <a:srgbClr val="FF0000"/>
                </a:solidFill>
              </a:rPr>
              <a:t>Vnímání:</a:t>
            </a:r>
            <a:r>
              <a:rPr lang="cs-CZ" altLang="cs-CZ" sz="4400" b="1" dirty="0"/>
              <a:t> poruchy vnímání - </a:t>
            </a:r>
            <a:r>
              <a:rPr lang="cs-CZ" altLang="cs-CZ" sz="4400" b="1" dirty="0" err="1">
                <a:solidFill>
                  <a:srgbClr val="FF0000"/>
                </a:solidFill>
              </a:rPr>
              <a:t>pseudohalucinace</a:t>
            </a:r>
            <a:r>
              <a:rPr lang="cs-CZ" altLang="cs-CZ" sz="4400" b="1" dirty="0">
                <a:solidFill>
                  <a:srgbClr val="FF0000"/>
                </a:solidFill>
              </a:rPr>
              <a:t/>
            </a:r>
            <a:br>
              <a:rPr lang="cs-CZ" altLang="cs-CZ" sz="4400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92AA85-40EA-41C5-AE91-5833041F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86636" cy="4351338"/>
          </a:xfrm>
        </p:spPr>
        <p:txBody>
          <a:bodyPr/>
          <a:lstStyle/>
          <a:p>
            <a:r>
              <a:rPr lang="cs-CZ" dirty="0"/>
              <a:t>Pacient je vnímá jako nepravé, nevěří jim, nechová se podle nich.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Lhermitteovy</a:t>
            </a:r>
            <a:r>
              <a:rPr lang="cs-CZ" dirty="0"/>
              <a:t> </a:t>
            </a:r>
            <a:r>
              <a:rPr lang="cs-CZ" dirty="0" err="1"/>
              <a:t>pedunkulární</a:t>
            </a:r>
            <a:r>
              <a:rPr lang="cs-CZ" dirty="0"/>
              <a:t> </a:t>
            </a:r>
            <a:r>
              <a:rPr lang="cs-CZ" dirty="0" err="1"/>
              <a:t>pseudohalucinace</a:t>
            </a:r>
            <a:r>
              <a:rPr lang="cs-CZ" dirty="0"/>
              <a:t> – při lézi </a:t>
            </a:r>
            <a:r>
              <a:rPr lang="cs-CZ" dirty="0" err="1"/>
              <a:t>pedunculus</a:t>
            </a:r>
            <a:r>
              <a:rPr lang="cs-CZ" dirty="0"/>
              <a:t> </a:t>
            </a:r>
            <a:r>
              <a:rPr lang="cs-CZ" dirty="0" err="1"/>
              <a:t>cerebri</a:t>
            </a:r>
            <a:r>
              <a:rPr lang="cs-CZ" dirty="0"/>
              <a:t>, pohybující se barevná zvířata, liliputáni, nemocný to je vidí jako v divadle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Pickovy </a:t>
            </a:r>
            <a:r>
              <a:rPr lang="cs-CZ" dirty="0" err="1"/>
              <a:t>pontinní</a:t>
            </a:r>
            <a:r>
              <a:rPr lang="cs-CZ" dirty="0"/>
              <a:t> vize – při postižení pontu, vidiny bortících se stěn, křivé linie předmětů, prostupující se předměty</a:t>
            </a:r>
          </a:p>
        </p:txBody>
      </p:sp>
      <p:pic>
        <p:nvPicPr>
          <p:cNvPr id="2050" name="Picture 2" descr="Pons - Wikipedia">
            <a:extLst>
              <a:ext uri="{FF2B5EF4-FFF2-40B4-BE49-F238E27FC236}">
                <a16:creationId xmlns:a16="http://schemas.microsoft.com/office/drawing/2014/main" id="{DE35EE21-6296-4DE4-BC4F-55E8DB41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142" y="4799987"/>
            <a:ext cx="2030858" cy="20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6315150-04A3-4D85-8629-ABB02EFA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142" y="1690688"/>
            <a:ext cx="2095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13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9CF922DD-4AA9-4EF3-B8F3-BF652B284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20738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Vnímání:</a:t>
            </a:r>
            <a:r>
              <a:rPr lang="cs-CZ" altLang="cs-CZ" sz="4000" b="1"/>
              <a:t> poruchy vnímání </a:t>
            </a:r>
          </a:p>
        </p:txBody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BAB6241C-9D45-4C83-A164-D5A4281B7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9567" y="1341438"/>
            <a:ext cx="11182663" cy="47545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 err="1">
                <a:solidFill>
                  <a:srgbClr val="FF0000"/>
                </a:solidFill>
              </a:rPr>
              <a:t>Psychosenzorické</a:t>
            </a:r>
            <a:r>
              <a:rPr lang="cs-CZ" altLang="cs-CZ" b="1" dirty="0">
                <a:solidFill>
                  <a:srgbClr val="FF0000"/>
                </a:solidFill>
              </a:rPr>
              <a:t> poruchy:</a:t>
            </a:r>
            <a:endParaRPr lang="cs-CZ" altLang="cs-CZ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dirty="0"/>
              <a:t>– poruchy syntézy  v oblasti jednotlivých analyzátorů: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poruchy vnímání </a:t>
            </a:r>
            <a:r>
              <a:rPr lang="cs-CZ" altLang="cs-CZ" u="sng" dirty="0"/>
              <a:t>vlastního těla (dysmorfofobie</a:t>
            </a:r>
            <a:r>
              <a:rPr lang="cs-CZ" altLang="cs-CZ" dirty="0"/>
              <a:t>, fenomén zrcadla – v zrcadle vidí přetváření svého obličeje)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poruchy vnímání </a:t>
            </a:r>
            <a:r>
              <a:rPr lang="cs-CZ" altLang="cs-CZ" u="sng" dirty="0"/>
              <a:t>pohybových změn okolí</a:t>
            </a:r>
            <a:r>
              <a:rPr lang="cs-CZ" altLang="cs-CZ" dirty="0"/>
              <a:t> (svět se zdá mrtvý, nebo naopak v pohybu)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Gnostické poruchy: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poruchy poznávání, identifikace  objektů (souvisí s poruchou korových analyzátorů)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dirty="0"/>
              <a:t>    -  zraková agnosie, afázie, agrafie</a:t>
            </a:r>
          </a:p>
          <a:p>
            <a:pPr>
              <a:buNone/>
            </a:pPr>
            <a:r>
              <a:rPr lang="cs-CZ" altLang="cs-CZ" dirty="0"/>
              <a:t>    -  Babinského </a:t>
            </a:r>
            <a:r>
              <a:rPr lang="cs-CZ" altLang="cs-CZ" dirty="0" err="1"/>
              <a:t>anozognoze</a:t>
            </a:r>
            <a:r>
              <a:rPr lang="cs-CZ" altLang="cs-CZ" dirty="0"/>
              <a:t> levostranné obrny těla - </a:t>
            </a:r>
            <a:r>
              <a:rPr lang="cs-CZ" dirty="0"/>
              <a:t>při levostranné hemiplegii při postižení pravé hemisféry – nemocní si deficit neuvědomují a při postavení padají</a:t>
            </a:r>
            <a:endParaRPr lang="cs-CZ" altLang="cs-CZ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dirty="0"/>
              <a:t>    -  syndrom fantomového údu</a:t>
            </a:r>
          </a:p>
        </p:txBody>
      </p:sp>
    </p:spTree>
    <p:extLst>
      <p:ext uri="{BB962C8B-B14F-4D97-AF65-F5344CB8AC3E}">
        <p14:creationId xmlns:p14="http://schemas.microsoft.com/office/powerpoint/2010/main" val="3872125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54F04C84-0B5A-4BCC-8E9C-B6486EE68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20738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Emoce:</a:t>
            </a:r>
            <a:r>
              <a:rPr lang="cs-CZ" altLang="cs-CZ" sz="4000" b="1"/>
              <a:t> definice</a:t>
            </a: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15817F01-E068-48D7-8FAB-126A152AD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685" y="1334125"/>
            <a:ext cx="10837889" cy="50516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Emoce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vyjadřují subjektivní vztah člověka k jeho vlastním projevům a jevům a situací v okolí, mají hodnotící význam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Afektivita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pohotovost k emočním reakcím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Emotivita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celková dlouhodobá emoční charakteristika jedince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Charakteristiky emocí: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subjektivnost, polarita, aktuálnost, dynamičnost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Tělesné projevy emocí: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mimika, hlas, vegetativní a hormonální změny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857FC4-E6DF-46B3-9FD1-905FC5A8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35" y="3684392"/>
            <a:ext cx="3881065" cy="30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9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3F039954-E208-4302-8BDC-82A4FAABE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304800"/>
            <a:ext cx="8207375" cy="603250"/>
          </a:xfrm>
        </p:spPr>
        <p:txBody>
          <a:bodyPr>
            <a:normAutofit fontScale="90000"/>
          </a:bodyPr>
          <a:lstStyle/>
          <a:p>
            <a:r>
              <a:rPr lang="cs-CZ" altLang="cs-CZ" sz="4000" b="1">
                <a:solidFill>
                  <a:srgbClr val="FF0000"/>
                </a:solidFill>
              </a:rPr>
              <a:t>Emoce:</a:t>
            </a:r>
            <a:r>
              <a:rPr lang="cs-CZ" altLang="cs-CZ" sz="4000" b="1"/>
              <a:t> dělení 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9D197B3A-CA43-4DE9-B037-9580FF274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4636" y="1049311"/>
            <a:ext cx="10987790" cy="526154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Dle polarity: kladné a záporné (libé a nelibé, stenické a astenické)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Dle kvality: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b="1" dirty="0"/>
              <a:t>Nižší –pocity, nižší city; tělesné (hlad, </a:t>
            </a:r>
            <a:r>
              <a:rPr lang="cs-CZ" altLang="cs-CZ" b="1" dirty="0" err="1"/>
              <a:t>žízeň,únava</a:t>
            </a:r>
            <a:r>
              <a:rPr lang="cs-CZ" altLang="cs-CZ" b="1" dirty="0"/>
              <a:t>), individuální (radost, smutek, strach)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b="1" dirty="0"/>
              <a:t>Vyšší - sociální, etické, estetické (poruchy - nadměrný rozvoj vs. defekt)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Dle intenzity a trvání: afekty a nálady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dirty="0"/>
              <a:t>Podle struktury a obsahu (fobie, </a:t>
            </a:r>
            <a:r>
              <a:rPr lang="cs-CZ" altLang="cs-CZ" dirty="0" err="1"/>
              <a:t>paratymie</a:t>
            </a:r>
            <a:r>
              <a:rPr lang="cs-CZ" altLang="cs-CZ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BF60C7E-AD22-411A-8FBD-67C7E51D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788" y="5590394"/>
            <a:ext cx="2535212" cy="12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68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D441139E-7543-4804-A985-FAE1E305B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036638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Emoce:</a:t>
            </a:r>
            <a:r>
              <a:rPr lang="cs-CZ" altLang="cs-CZ" sz="4000" b="1" dirty="0"/>
              <a:t> poruchy afektu</a:t>
            </a:r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9041568F-17B9-41AE-9C62-27C6E08E0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b="1" u="sng" dirty="0"/>
              <a:t>Afekt</a:t>
            </a:r>
            <a:r>
              <a:rPr lang="cs-CZ" altLang="cs-CZ" b="1" dirty="0"/>
              <a:t> </a:t>
            </a:r>
            <a:r>
              <a:rPr lang="cs-CZ" altLang="cs-CZ" dirty="0"/>
              <a:t>– náhlá, rychle vznikající, krátkodobá prudká emoční reakce na různé zážitky, provázená vegetativními a mimickými projevy (zčervenání), nižší intenzita – ještě fyziologický, vyšší intenzita – patologický</a:t>
            </a:r>
          </a:p>
          <a:p>
            <a:pPr>
              <a:buFont typeface="Monotype Sorts" pitchFamily="2" charset="2"/>
              <a:buNone/>
            </a:pPr>
            <a:r>
              <a:rPr lang="cs-CZ" altLang="cs-CZ" dirty="0"/>
              <a:t>Městnání afektu, přesun afektu, tendence k okamžitému vybití</a:t>
            </a:r>
          </a:p>
          <a:p>
            <a:r>
              <a:rPr lang="cs-CZ" altLang="cs-CZ" dirty="0"/>
              <a:t>Nezvládnutý afekt – uvědomuje si, co dělá, ale nezvládne své chování kvůli emoční tenzi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 err="1"/>
              <a:t>patický</a:t>
            </a:r>
            <a:r>
              <a:rPr lang="cs-CZ" altLang="cs-CZ" b="1" dirty="0"/>
              <a:t> afekt </a:t>
            </a:r>
            <a:r>
              <a:rPr lang="cs-CZ" altLang="cs-CZ" dirty="0"/>
              <a:t>–intenzivní afekt, na jeho vrcholu krátkodobý mrákotný stav (proto následná amnézie), ve kterém může dojít k závažnému jednání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36FE4AC-1B59-44F2-A16B-23F92CA4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36" y="0"/>
            <a:ext cx="4095964" cy="17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01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35423-D7BA-4CFA-9887-57DF5B77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400" b="1" dirty="0">
                <a:solidFill>
                  <a:srgbClr val="FF0000"/>
                </a:solidFill>
              </a:rPr>
              <a:t>Emoce:</a:t>
            </a:r>
            <a:r>
              <a:rPr lang="cs-CZ" altLang="cs-CZ" sz="4400" b="1" dirty="0"/>
              <a:t> poruchy afektu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4BF85-D346-4550-BC61-C5F57C4CE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88395"/>
            <a:ext cx="10699679" cy="3988567"/>
          </a:xfrm>
        </p:spPr>
        <p:txBody>
          <a:bodyPr/>
          <a:lstStyle/>
          <a:p>
            <a:r>
              <a:rPr lang="cs-CZ" u="sng" dirty="0"/>
              <a:t>Afektivní stupor </a:t>
            </a:r>
            <a:r>
              <a:rPr lang="cs-CZ" dirty="0"/>
              <a:t>– strne, zastaví se mimika, gesta, řeč, trvá pár sekund, dotyčný si to uvědomuje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Afektivní raptus </a:t>
            </a:r>
            <a:r>
              <a:rPr lang="cs-CZ" dirty="0"/>
              <a:t>– po vystupňovaném afektu, vybije se úzkost, vztek, zlost, probíhá se silou a energií, excitovanost, možnost poškození sebe nebo okolí</a:t>
            </a:r>
          </a:p>
        </p:txBody>
      </p:sp>
    </p:spTree>
    <p:extLst>
      <p:ext uri="{BB962C8B-B14F-4D97-AF65-F5344CB8AC3E}">
        <p14:creationId xmlns:p14="http://schemas.microsoft.com/office/powerpoint/2010/main" val="3203285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29DA60B2-83C5-44CA-82A1-5B0A4CCE9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20738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Emoce:</a:t>
            </a:r>
            <a:r>
              <a:rPr lang="cs-CZ" altLang="cs-CZ" sz="4000" b="1"/>
              <a:t> poruchy nálady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77615C43-8D30-4422-8654-D9F61E479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4519" y="1541123"/>
            <a:ext cx="11327342" cy="5476125"/>
          </a:xfrm>
        </p:spPr>
        <p:txBody>
          <a:bodyPr>
            <a:normAutofit fontScale="400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cs-CZ" altLang="cs-CZ" sz="5000" b="1" dirty="0" err="1"/>
              <a:t>Patické</a:t>
            </a:r>
            <a:r>
              <a:rPr lang="cs-CZ" altLang="cs-CZ" sz="5000" b="1" dirty="0"/>
              <a:t> nálady </a:t>
            </a:r>
            <a:r>
              <a:rPr lang="cs-CZ" altLang="cs-CZ" sz="5000" dirty="0"/>
              <a:t>- charakteristiky:</a:t>
            </a:r>
          </a:p>
          <a:p>
            <a:pPr>
              <a:lnSpc>
                <a:spcPct val="80000"/>
              </a:lnSpc>
            </a:pPr>
            <a:r>
              <a:rPr lang="cs-CZ" altLang="cs-CZ" sz="5000" dirty="0"/>
              <a:t>abnormní vzhledem k jedinci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5000" dirty="0">
                <a:solidFill>
                  <a:srgbClr val="FF0000"/>
                </a:solidFill>
              </a:rPr>
              <a:t> -  expanzivní (manická, euforická, extatická,  rezonantní - zlobná, explozivní – výbušná; </a:t>
            </a:r>
            <a:r>
              <a:rPr lang="cs-CZ" altLang="cs-CZ" sz="5000" dirty="0" err="1">
                <a:solidFill>
                  <a:srgbClr val="FF0000"/>
                </a:solidFill>
              </a:rPr>
              <a:t>moria</a:t>
            </a:r>
            <a:r>
              <a:rPr lang="cs-CZ" altLang="cs-CZ" sz="5000" dirty="0">
                <a:solidFill>
                  <a:srgbClr val="FF0000"/>
                </a:solidFill>
              </a:rPr>
              <a:t> – veselá nálada s vulgárním žertováním, při lézi orbitální části front. laloku)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cs-CZ" altLang="cs-CZ" sz="5000" dirty="0">
                <a:solidFill>
                  <a:srgbClr val="FF0000"/>
                </a:solidFill>
              </a:rPr>
              <a:t> -  depresivní (depresivní, bezradná, apatická,  </a:t>
            </a:r>
            <a:r>
              <a:rPr lang="cs-CZ" altLang="cs-CZ" sz="5000" dirty="0" err="1">
                <a:solidFill>
                  <a:srgbClr val="FF0000"/>
                </a:solidFill>
              </a:rPr>
              <a:t>anhedonická</a:t>
            </a:r>
            <a:r>
              <a:rPr lang="cs-CZ" altLang="cs-CZ" sz="5000" dirty="0">
                <a:solidFill>
                  <a:srgbClr val="FF0000"/>
                </a:solidFill>
              </a:rPr>
              <a:t> –neschopnost prožívat radost, </a:t>
            </a:r>
            <a:r>
              <a:rPr lang="cs-CZ" altLang="cs-CZ" sz="5000" dirty="0" err="1">
                <a:solidFill>
                  <a:srgbClr val="FF0000"/>
                </a:solidFill>
              </a:rPr>
              <a:t>morozní</a:t>
            </a:r>
            <a:r>
              <a:rPr lang="cs-CZ" altLang="cs-CZ" sz="5000" dirty="0">
                <a:solidFill>
                  <a:srgbClr val="FF0000"/>
                </a:solidFill>
              </a:rPr>
              <a:t> –depresivně zlostná, mrzutá)</a:t>
            </a: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cs-CZ" altLang="cs-CZ" sz="5000" dirty="0">
                <a:solidFill>
                  <a:srgbClr val="FF0000"/>
                </a:solidFill>
              </a:rPr>
              <a:t>- Úzkostná – </a:t>
            </a:r>
            <a:r>
              <a:rPr lang="cs-CZ" altLang="cs-CZ" sz="5000" dirty="0" err="1">
                <a:solidFill>
                  <a:srgbClr val="FF0000"/>
                </a:solidFill>
              </a:rPr>
              <a:t>anxieta</a:t>
            </a:r>
            <a:r>
              <a:rPr lang="cs-CZ" altLang="cs-CZ" sz="5000" dirty="0">
                <a:solidFill>
                  <a:srgbClr val="FF0000"/>
                </a:solidFill>
              </a:rPr>
              <a:t> (nekonkrétní), fobie (konkrétní)</a:t>
            </a:r>
          </a:p>
          <a:p>
            <a:pPr marL="0" indent="0">
              <a:buNone/>
            </a:pPr>
            <a:endParaRPr lang="cs-CZ" altLang="cs-CZ" sz="5000" dirty="0">
              <a:cs typeface="Times New Roman" panose="02020603050405020304" pitchFamily="18" charset="0"/>
            </a:endParaRPr>
          </a:p>
          <a:p>
            <a:endParaRPr lang="cs-CZ" altLang="cs-CZ" sz="5000" dirty="0"/>
          </a:p>
          <a:p>
            <a:r>
              <a:rPr lang="cs-CZ" altLang="cs-CZ" sz="5000" dirty="0"/>
              <a:t>trvání (u depresivní nálady </a:t>
            </a:r>
            <a:r>
              <a:rPr lang="cs-CZ" altLang="cs-CZ" sz="5000" dirty="0">
                <a:cs typeface="Times New Roman" panose="02020603050405020304" pitchFamily="18" charset="0"/>
              </a:rPr>
              <a:t>≥2 týdny, u mánie ≥ 4 dny)</a:t>
            </a:r>
          </a:p>
          <a:p>
            <a:pPr marL="0" indent="0">
              <a:buNone/>
            </a:pPr>
            <a:endParaRPr lang="cs-CZ" altLang="cs-CZ" sz="5000" dirty="0">
              <a:cs typeface="Times New Roman" panose="02020603050405020304" pitchFamily="18" charset="0"/>
            </a:endParaRPr>
          </a:p>
          <a:p>
            <a:r>
              <a:rPr lang="cs-CZ" altLang="cs-CZ" sz="5000" dirty="0">
                <a:cs typeface="Times New Roman" panose="02020603050405020304" pitchFamily="18" charset="0"/>
              </a:rPr>
              <a:t>Intenzita</a:t>
            </a:r>
          </a:p>
          <a:p>
            <a:r>
              <a:rPr lang="cs-CZ" altLang="cs-CZ" sz="5000" dirty="0" err="1">
                <a:cs typeface="Times New Roman" panose="02020603050405020304" pitchFamily="18" charset="0"/>
              </a:rPr>
              <a:t>Neodklonitelnost</a:t>
            </a:r>
            <a:endParaRPr lang="cs-CZ" altLang="cs-CZ" sz="5000" dirty="0">
              <a:cs typeface="Times New Roman" panose="02020603050405020304" pitchFamily="18" charset="0"/>
            </a:endParaRPr>
          </a:p>
          <a:p>
            <a:r>
              <a:rPr lang="cs-CZ" altLang="cs-CZ" sz="5000" dirty="0">
                <a:cs typeface="Times New Roman" panose="02020603050405020304" pitchFamily="18" charset="0"/>
              </a:rPr>
              <a:t>Vliv na ostatní psychické funkce</a:t>
            </a:r>
            <a:r>
              <a:rPr lang="cs-CZ" altLang="cs-CZ" b="1" dirty="0"/>
              <a:t>   </a:t>
            </a:r>
            <a:endParaRPr lang="cs-CZ" altLang="cs-CZ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1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Text Box 2">
            <a:extLst>
              <a:ext uri="{FF2B5EF4-FFF2-40B4-BE49-F238E27FC236}">
                <a16:creationId xmlns:a16="http://schemas.microsoft.com/office/drawing/2014/main" id="{08898853-D0CF-4A5B-B921-FA1AEC0A0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433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pic>
        <p:nvPicPr>
          <p:cNvPr id="435203" name="Picture 3" descr="deprese2">
            <a:extLst>
              <a:ext uri="{FF2B5EF4-FFF2-40B4-BE49-F238E27FC236}">
                <a16:creationId xmlns:a16="http://schemas.microsoft.com/office/drawing/2014/main" id="{529EA04C-C374-4203-A6A3-22D24451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25539"/>
            <a:ext cx="388937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204" name="Text Box 4">
            <a:extLst>
              <a:ext uri="{FF2B5EF4-FFF2-40B4-BE49-F238E27FC236}">
                <a16:creationId xmlns:a16="http://schemas.microsoft.com/office/drawing/2014/main" id="{D9BBBCF4-41CD-479F-8457-4E60D2257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9" y="111126"/>
            <a:ext cx="75035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/>
              <a:t>Patická depresivní nálada – charakteristiky </a:t>
            </a:r>
          </a:p>
        </p:txBody>
      </p:sp>
      <p:sp>
        <p:nvSpPr>
          <p:cNvPr id="435205" name="Text Box 5">
            <a:extLst>
              <a:ext uri="{FF2B5EF4-FFF2-40B4-BE49-F238E27FC236}">
                <a16:creationId xmlns:a16="http://schemas.microsoft.com/office/drawing/2014/main" id="{6BA5FF0E-6EBB-4401-A729-06CF59C03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1865313"/>
            <a:ext cx="41751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kumimoji="1" lang="cs-CZ" altLang="cs-CZ" sz="2800" b="1"/>
              <a:t>trvání  ≥2 týdny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cs-CZ" altLang="cs-CZ" sz="2800" b="1"/>
              <a:t>neodklonitelnost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cs-CZ" altLang="cs-CZ" sz="2800" b="1"/>
              <a:t>ranní pessima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cs-CZ" altLang="cs-CZ" sz="2800" b="1"/>
              <a:t>nemá adekvátní příčinu</a:t>
            </a:r>
          </a:p>
          <a:p>
            <a:endParaRPr kumimoji="1" lang="cs-CZ" altLang="cs-CZ" sz="2800" b="1"/>
          </a:p>
        </p:txBody>
      </p:sp>
    </p:spTree>
    <p:extLst>
      <p:ext uri="{BB962C8B-B14F-4D97-AF65-F5344CB8AC3E}">
        <p14:creationId xmlns:p14="http://schemas.microsoft.com/office/powerpoint/2010/main" val="118093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3C7A46A0-653E-4431-BE5C-AC1ACE809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20738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Vědomí:</a:t>
            </a:r>
            <a:r>
              <a:rPr lang="cs-CZ" altLang="cs-CZ" sz="4000" b="1"/>
              <a:t> </a:t>
            </a:r>
            <a:r>
              <a:rPr lang="cs-CZ" altLang="cs-CZ" sz="3600" b="1"/>
              <a:t>definice</a:t>
            </a: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B32E556C-C5AD-48D4-AE5F-FD5B50EBD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4636" y="1274164"/>
            <a:ext cx="10822898" cy="48568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b="1" dirty="0"/>
              <a:t>vědomí - bdělý stav, v  němž si člověk uvědomuje sám sebe, své okolí a své psychické pochody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vědomé pochody jsou vázány na zpracování informací v rozlehlých partiích mozkové kůry, je nutná vzájemná interakce jednotlivých korových a </a:t>
            </a:r>
            <a:r>
              <a:rPr lang="cs-CZ" altLang="cs-CZ" dirty="0" err="1"/>
              <a:t>subkorových</a:t>
            </a:r>
            <a:r>
              <a:rPr lang="cs-CZ" altLang="cs-CZ" dirty="0"/>
              <a:t> oblastí (nejdůležitější struktura </a:t>
            </a:r>
            <a:r>
              <a:rPr lang="cs-CZ" altLang="cs-CZ" b="1" dirty="0"/>
              <a:t>retikulární formace)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BF0E5B-CFB3-4E09-8404-F6E68A1B19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23" y="4888018"/>
            <a:ext cx="2268511" cy="17013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1813C9-5F97-4F9D-9840-C78F48ECA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41" y="4197246"/>
            <a:ext cx="3337809" cy="25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8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92296DEC-008B-4102-AFC9-63C46C6AB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20738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Emoce:</a:t>
            </a:r>
            <a:r>
              <a:rPr lang="cs-CZ" altLang="cs-CZ" sz="4000" b="1"/>
              <a:t> poruchy obsahu </a:t>
            </a: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F5789D15-13A9-4E6A-8D0A-06911B070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9567" y="1412876"/>
            <a:ext cx="9322633" cy="4683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fobie - nepřiměřený,   přehnaný strach  určitého konkrétního objektu nebo situace</a:t>
            </a:r>
          </a:p>
          <a:p>
            <a:r>
              <a:rPr lang="cs-CZ" altLang="cs-CZ" b="1" dirty="0"/>
              <a:t>strach  omezen na tuto situaci nebo objekt (př. klaustrofobie - strach z uzavřených prostor, arachnofobie - strach z pavouků) </a:t>
            </a:r>
          </a:p>
          <a:p>
            <a:pPr marL="0" indent="0">
              <a:buNone/>
            </a:pPr>
            <a:endParaRPr lang="cs-CZ" alt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C9E13B-EF96-4441-9614-F06DBBC7C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4132004"/>
            <a:ext cx="4002374" cy="22513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6514A3-B910-4B85-A8C1-41D658DC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72" y="3987671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18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E2C3BF93-0E5F-4363-B067-B1A63D7F7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20738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Emoce:</a:t>
            </a:r>
            <a:r>
              <a:rPr lang="cs-CZ" altLang="cs-CZ" sz="4000" b="1" dirty="0"/>
              <a:t> poruchy struktury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E4E77823-6736-4F76-9135-A511C7EA5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9567" y="1450676"/>
            <a:ext cx="10703651" cy="510252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 err="1"/>
              <a:t>paratymie</a:t>
            </a:r>
            <a:r>
              <a:rPr lang="cs-CZ" altLang="cs-CZ" b="1" dirty="0"/>
              <a:t>-paradoxní emoce </a:t>
            </a:r>
            <a:r>
              <a:rPr lang="cs-CZ" altLang="cs-CZ" dirty="0"/>
              <a:t>(veselá situace vyvolá pláč  a naopak)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emoční ambivalence </a:t>
            </a:r>
            <a:r>
              <a:rPr lang="cs-CZ" altLang="cs-CZ" dirty="0"/>
              <a:t>(současně kladné i záporné emoce)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emoční oploštělost </a:t>
            </a:r>
            <a:r>
              <a:rPr lang="cs-CZ" altLang="cs-CZ" dirty="0"/>
              <a:t>(zúžená polarita i amplituda emocí)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emoční labilita </a:t>
            </a:r>
            <a:r>
              <a:rPr lang="cs-CZ" altLang="cs-CZ" dirty="0"/>
              <a:t>(rychle se střídající emoce), opakem je emoční </a:t>
            </a:r>
            <a:r>
              <a:rPr lang="cs-CZ" altLang="cs-CZ" dirty="0" err="1"/>
              <a:t>tenacita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emoční inkontinence </a:t>
            </a:r>
            <a:r>
              <a:rPr lang="cs-CZ" altLang="cs-CZ" dirty="0"/>
              <a:t>(nestálost emocí, neschopnost je držet v jednom směru, organické poruchy mozku)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emoční nepřiléhavost </a:t>
            </a:r>
            <a:r>
              <a:rPr lang="cs-CZ" altLang="cs-CZ" dirty="0"/>
              <a:t>(inkongruence) – nezaujatě líčí hrůzné prožitky</a:t>
            </a:r>
          </a:p>
          <a:p>
            <a:pPr>
              <a:lnSpc>
                <a:spcPct val="80000"/>
              </a:lnSpc>
            </a:pPr>
            <a:r>
              <a:rPr lang="cs-CZ" altLang="cs-CZ" b="1" dirty="0" err="1"/>
              <a:t>alexitymie</a:t>
            </a:r>
            <a:r>
              <a:rPr lang="cs-CZ" altLang="cs-CZ" b="1" dirty="0"/>
              <a:t> </a:t>
            </a:r>
            <a:r>
              <a:rPr lang="cs-CZ" altLang="cs-CZ" dirty="0"/>
              <a:t>- neschopnost rozumět a hodnotit vlastní emoce (často tělesné hodnocení)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idiosynkrazie </a:t>
            </a:r>
            <a:r>
              <a:rPr lang="cs-CZ" altLang="cs-CZ" dirty="0"/>
              <a:t>- selektivní emoční přecitlivělost a odpor vůči různým vjemům a situacím </a:t>
            </a:r>
            <a:r>
              <a:rPr lang="cs-CZ" altLang="cs-CZ" sz="2400" dirty="0"/>
              <a:t>(škrábání  nehtů o zeď, křupání prsty)</a:t>
            </a:r>
          </a:p>
          <a:p>
            <a:pPr>
              <a:lnSpc>
                <a:spcPct val="80000"/>
              </a:lnSpc>
            </a:pPr>
            <a:r>
              <a:rPr lang="cs-CZ" altLang="cs-CZ" b="1" dirty="0" err="1"/>
              <a:t>katatymie</a:t>
            </a:r>
            <a:r>
              <a:rPr lang="cs-CZ" altLang="cs-CZ" b="1" dirty="0"/>
              <a:t> - </a:t>
            </a:r>
            <a:r>
              <a:rPr lang="cs-CZ" altLang="cs-CZ" dirty="0"/>
              <a:t>emoční zkreslení psychických funkcí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11D245-EDD9-45A3-A6DE-F4A5F53421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42" y="1"/>
            <a:ext cx="2167057" cy="14506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16ECBC-B27D-4303-AEF0-63466177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43" y="5416655"/>
            <a:ext cx="2167057" cy="14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16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F9132-A4D6-4B09-9B30-3B349D56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Poruchy vyšších citů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56872-E72E-4E86-A04F-BFDE2C36F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Nadměrný rozvoj – pečovatelské, ochranitelské osobnosti, sebeobětování, altruismus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Defekt:</a:t>
            </a:r>
          </a:p>
          <a:p>
            <a:pPr>
              <a:buFontTx/>
              <a:buChar char="-"/>
            </a:pPr>
            <a:r>
              <a:rPr lang="cs-CZ" dirty="0"/>
              <a:t>sociální tupost – neschopnost citového kontaktu, spíše získaná (SCH, demence); </a:t>
            </a:r>
          </a:p>
          <a:p>
            <a:pPr>
              <a:buFontTx/>
              <a:buChar char="-"/>
            </a:pPr>
            <a:r>
              <a:rPr lang="cs-CZ" dirty="0" err="1"/>
              <a:t>moral</a:t>
            </a:r>
            <a:r>
              <a:rPr lang="cs-CZ" dirty="0"/>
              <a:t> insanity – </a:t>
            </a:r>
            <a:r>
              <a:rPr lang="cs-CZ" dirty="0" err="1"/>
              <a:t>anetičnost</a:t>
            </a:r>
            <a:r>
              <a:rPr lang="cs-CZ" dirty="0"/>
              <a:t> – krajní egoismus, bezohlednost, bezcitnost, bez morálních zábran, spíše vrozená</a:t>
            </a:r>
          </a:p>
        </p:txBody>
      </p:sp>
    </p:spTree>
    <p:extLst>
      <p:ext uri="{BB962C8B-B14F-4D97-AF65-F5344CB8AC3E}">
        <p14:creationId xmlns:p14="http://schemas.microsoft.com/office/powerpoint/2010/main" val="4071196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FF566654-557A-468F-A39E-5603DE942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304801"/>
            <a:ext cx="7989887" cy="6762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Myšlení:</a:t>
            </a:r>
            <a:r>
              <a:rPr lang="cs-CZ" altLang="cs-CZ" sz="4000" b="1"/>
              <a:t> definice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0BF47A40-7C63-40E3-86ED-26144E205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9587" y="1268414"/>
            <a:ext cx="10568065" cy="48275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nejvyšší forma poznávací činnosti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proces </a:t>
            </a:r>
            <a:r>
              <a:rPr lang="cs-CZ" altLang="cs-CZ" b="1" dirty="0">
                <a:solidFill>
                  <a:srgbClr val="FF0000"/>
                </a:solidFill>
              </a:rPr>
              <a:t>zprostředkovaného a zevšeobecněného</a:t>
            </a:r>
            <a:r>
              <a:rPr lang="cs-CZ" altLang="cs-CZ" b="1" dirty="0"/>
              <a:t> poznání skutečnosti </a:t>
            </a:r>
            <a:r>
              <a:rPr lang="cs-CZ" altLang="cs-CZ" dirty="0"/>
              <a:t>(skutečnost poznáváme prostřednictvím vztahů a závislostí mezi konkrétními vnímatelnými jevy  a na základě poznání závislostí a vztahů docházíme k poznání všeobecného charakteru)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nejsložitější, komplexní psychická funkce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substrátem hlavně asociační kůra mozková</a:t>
            </a:r>
          </a:p>
          <a:p>
            <a:pPr marL="0" indent="0">
              <a:buNone/>
            </a:pPr>
            <a:endParaRPr lang="cs-CZ" alt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Základní pojmy v myšlení: </a:t>
            </a:r>
          </a:p>
          <a:p>
            <a:pPr marL="0" indent="0">
              <a:buNone/>
            </a:pPr>
            <a:r>
              <a:rPr lang="cs-CZ" altLang="cs-CZ" dirty="0"/>
              <a:t>představy – názorné; pojmy - abstraktní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Myšlení je spojeno s řečí.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048B2E-28D4-4684-B3DF-A68B49703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49" y="4027471"/>
            <a:ext cx="3574451" cy="28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29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09D6CDF3-DF84-49D2-A330-647DC03A2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Myšlení:</a:t>
            </a:r>
            <a:r>
              <a:rPr lang="cs-CZ" altLang="cs-CZ" sz="4000" b="1"/>
              <a:t> zákonitosti myšlení </a:t>
            </a:r>
            <a:endParaRPr lang="cs-CZ" altLang="cs-CZ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FF3CB089-4395-4325-9910-7F4394928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793" y="1557338"/>
            <a:ext cx="11407515" cy="453866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Myšlenkový proces: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asociace</a:t>
            </a:r>
            <a:r>
              <a:rPr lang="cs-CZ" altLang="cs-CZ" dirty="0"/>
              <a:t> - označují skutečnost, že představy se v naší mysli vytváří v řetězcích, vynoření jedné představy vyvolá další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K vytváření soudů a závěrů dochází pomocí </a:t>
            </a:r>
            <a:r>
              <a:rPr lang="cs-CZ" altLang="cs-CZ" b="1" dirty="0"/>
              <a:t>logických úkonů: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porovnání a rozlišování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analýza a syntéza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indukce a dedukce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abstrakce a konkretizace             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DDAFB0-729C-4B25-84F5-6EAD2B4C7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66" y="3552669"/>
            <a:ext cx="4957997" cy="33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5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FC0056B5-C46D-4C51-97D4-6596F89FD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747713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Myšlení:</a:t>
            </a:r>
            <a:r>
              <a:rPr lang="cs-CZ" altLang="cs-CZ" sz="4000" b="1" dirty="0"/>
              <a:t> dělení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526E4A20-EBBC-4AB1-8E89-999C2EEA8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696" y="1412876"/>
            <a:ext cx="9822306" cy="46831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Dělení z vývojového aspektu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primitivní, symbolické, magické - tj.  archaické, nevědecké nebo prelogické myšlení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logické myšlení, tj. vědecké, tvůrčí myšlení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Další možnosti dělení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dle podnětů k myšlení (spontánní </a:t>
            </a:r>
            <a:r>
              <a:rPr lang="cs-CZ" altLang="cs-CZ" dirty="0" err="1"/>
              <a:t>vs</a:t>
            </a:r>
            <a:r>
              <a:rPr lang="cs-CZ" altLang="cs-CZ" dirty="0"/>
              <a:t> reaktivní)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dle převažujících skladebných prvků myšlení (</a:t>
            </a:r>
            <a:r>
              <a:rPr lang="cs-CZ" altLang="cs-CZ" b="1" dirty="0"/>
              <a:t>konkrétní</a:t>
            </a:r>
            <a:r>
              <a:rPr lang="cs-CZ" altLang="cs-CZ" dirty="0"/>
              <a:t>, uskutečňující se pomocí představ </a:t>
            </a:r>
            <a:r>
              <a:rPr lang="cs-CZ" altLang="cs-CZ" dirty="0" err="1"/>
              <a:t>vs</a:t>
            </a:r>
            <a:r>
              <a:rPr lang="cs-CZ" altLang="cs-CZ" dirty="0"/>
              <a:t>  myšlení </a:t>
            </a:r>
            <a:r>
              <a:rPr lang="cs-CZ" altLang="cs-CZ" b="1" dirty="0"/>
              <a:t>abstraktní</a:t>
            </a:r>
            <a:r>
              <a:rPr lang="cs-CZ" altLang="cs-CZ" dirty="0"/>
              <a:t>, na základě pojmů)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dle determinující tendence (intuitivní myšlení)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B375373-7055-440D-A7B3-00EEEAFB10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2" y="213065"/>
            <a:ext cx="1678898" cy="16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2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91954963-E395-4EE4-9E30-9CCC2311E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20738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Myšlení:</a:t>
            </a:r>
            <a:r>
              <a:rPr lang="cs-CZ" altLang="cs-CZ" sz="4000" b="1"/>
              <a:t> kvantitativní poruchy</a:t>
            </a:r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01C695E8-9606-4065-BC10-8C05B4ADA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4459" y="1557338"/>
            <a:ext cx="10822898" cy="48584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Monotype Sorts" pitchFamily="2" charset="2"/>
              <a:buAutoNum type="arabicPeriod"/>
            </a:pPr>
            <a:r>
              <a:rPr lang="cs-CZ" altLang="cs-CZ" b="1" dirty="0">
                <a:solidFill>
                  <a:srgbClr val="FF0000"/>
                </a:solidFill>
              </a:rPr>
              <a:t>Poruchy dynamiky myšlení: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b="1" dirty="0"/>
              <a:t>útlum myšlení </a:t>
            </a:r>
            <a:r>
              <a:rPr lang="cs-CZ" altLang="cs-CZ" dirty="0"/>
              <a:t>– </a:t>
            </a:r>
            <a:r>
              <a:rPr lang="cs-CZ" altLang="cs-CZ" dirty="0" err="1"/>
              <a:t>bradypsychismus</a:t>
            </a:r>
            <a:r>
              <a:rPr lang="cs-CZ" altLang="cs-CZ" dirty="0"/>
              <a:t>, extrém je záraz – blok, v řeči mutismus, ale ten může mít více příčin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zrychlené myšlení </a:t>
            </a:r>
            <a:r>
              <a:rPr lang="cs-CZ" altLang="cs-CZ" dirty="0"/>
              <a:t>– </a:t>
            </a:r>
            <a:r>
              <a:rPr lang="cs-CZ" altLang="cs-CZ" dirty="0" err="1"/>
              <a:t>tachypsychismus</a:t>
            </a:r>
            <a:r>
              <a:rPr lang="cs-CZ" altLang="cs-CZ" dirty="0"/>
              <a:t>, extrém je myšlenkový trysk, v řeči </a:t>
            </a:r>
            <a:r>
              <a:rPr lang="cs-CZ" altLang="cs-CZ" dirty="0" err="1"/>
              <a:t>logorhea</a:t>
            </a:r>
            <a:r>
              <a:rPr lang="cs-CZ" altLang="cs-CZ" dirty="0"/>
              <a:t> nebo </a:t>
            </a:r>
            <a:r>
              <a:rPr lang="cs-CZ" altLang="cs-CZ" dirty="0" err="1"/>
              <a:t>pseudoinkoherence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Výskyt : afektivní poruchy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131378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91954963-E395-4EE4-9E30-9CCC2311E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157" y="256467"/>
            <a:ext cx="5938463" cy="820738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Myšlení:</a:t>
            </a:r>
            <a:r>
              <a:rPr lang="cs-CZ" altLang="cs-CZ" sz="4000" b="1" dirty="0"/>
              <a:t> kvantitativní poruchy</a:t>
            </a:r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01C695E8-9606-4065-BC10-8C05B4ADA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998" y="1191802"/>
            <a:ext cx="11010359" cy="52239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2. Poruchy struktury myšlení: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ulpívavé myšlení</a:t>
            </a:r>
            <a:r>
              <a:rPr lang="cs-CZ" altLang="cs-CZ" dirty="0"/>
              <a:t>, v řeči perseverace nebo až verbigerace – opakování slov, hlásek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nevýpravné myšlení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 err="1"/>
              <a:t>zabíhavé</a:t>
            </a:r>
            <a:r>
              <a:rPr lang="cs-CZ" altLang="cs-CZ" b="1" dirty="0"/>
              <a:t> myšlení </a:t>
            </a:r>
            <a:r>
              <a:rPr lang="cs-CZ" altLang="cs-CZ" dirty="0"/>
              <a:t>– hlavní tok myšlenek je přerušován vedlejšími, nepodstatnými myšlenkami</a:t>
            </a: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Výskyt: organické poruchy CNS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 err="1"/>
              <a:t>paralogické</a:t>
            </a:r>
            <a:r>
              <a:rPr lang="cs-CZ" altLang="cs-CZ" b="1" dirty="0"/>
              <a:t> = </a:t>
            </a:r>
            <a:r>
              <a:rPr lang="cs-CZ" altLang="cs-CZ" b="1" dirty="0" err="1"/>
              <a:t>dyslogické</a:t>
            </a:r>
            <a:r>
              <a:rPr lang="cs-CZ" altLang="cs-CZ" b="1" dirty="0"/>
              <a:t> myšlení </a:t>
            </a:r>
            <a:r>
              <a:rPr lang="cs-CZ" altLang="cs-CZ" dirty="0"/>
              <a:t>– narušení logické vazby, myšlenky na sebe navazují povrchně a náhodně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inkoherentní myšlení </a:t>
            </a:r>
            <a:r>
              <a:rPr lang="cs-CZ" altLang="cs-CZ" dirty="0"/>
              <a:t>– rozvolnění logické vazby, nesouvislosti, v řeči až slovní salát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tangenciální</a:t>
            </a:r>
            <a:r>
              <a:rPr lang="cs-CZ" altLang="cs-CZ" dirty="0"/>
              <a:t> – myšlenky na sebe navazují vzdáleně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symbolické, magické </a:t>
            </a:r>
            <a:r>
              <a:rPr lang="cs-CZ" altLang="cs-CZ" dirty="0"/>
              <a:t>myšlení – individuální vnímání symboliky z okolí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paranoidní</a:t>
            </a:r>
            <a:r>
              <a:rPr lang="cs-CZ" altLang="cs-CZ" dirty="0"/>
              <a:t> myšlení – neutrální skutečnosti si vztahuje na sebe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autistické </a:t>
            </a:r>
            <a:r>
              <a:rPr lang="cs-CZ" altLang="cs-CZ" dirty="0"/>
              <a:t>myšlení – subjektivní prožitky, fantazie, nižší kontakt s objektivní realitou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plané mudrování </a:t>
            </a:r>
            <a:r>
              <a:rPr lang="cs-CZ" altLang="cs-CZ" dirty="0"/>
              <a:t>– neplodné úvahy o bezvýznamných věcech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Výskyt: schizofrenní onemocnění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565F4C-DF7D-411D-80A6-C81045DFC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09" y="0"/>
            <a:ext cx="3105091" cy="1779422"/>
          </a:xfrm>
          <a:prstGeom prst="rect">
            <a:avLst/>
          </a:prstGeom>
        </p:spPr>
      </p:pic>
      <p:pic>
        <p:nvPicPr>
          <p:cNvPr id="2" name="Picture 10" descr="VÃ½sledek obrÃ¡zku pro chaos">
            <a:extLst>
              <a:ext uri="{FF2B5EF4-FFF2-40B4-BE49-F238E27FC236}">
                <a16:creationId xmlns:a16="http://schemas.microsoft.com/office/drawing/2014/main" id="{F1127A80-3855-4995-9EB2-4A265934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276" y="5666198"/>
            <a:ext cx="1795724" cy="119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11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ovéPole 1">
            <a:extLst>
              <a:ext uri="{FF2B5EF4-FFF2-40B4-BE49-F238E27FC236}">
                <a16:creationId xmlns:a16="http://schemas.microsoft.com/office/drawing/2014/main" id="{E7C26906-78F9-4C92-94D8-3CB052CBB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575" y="404814"/>
            <a:ext cx="954469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Abstrakce</a:t>
            </a:r>
            <a:r>
              <a:rPr lang="cs-CZ" altLang="cs-CZ" dirty="0"/>
              <a:t> myšlení se zkouší například výkladem přísloví, úsloví. </a:t>
            </a:r>
          </a:p>
          <a:p>
            <a:endParaRPr lang="cs-CZ" altLang="cs-CZ" dirty="0"/>
          </a:p>
          <a:p>
            <a:r>
              <a:rPr lang="cs-CZ" altLang="cs-CZ" dirty="0"/>
              <a:t>Příklad:</a:t>
            </a:r>
          </a:p>
          <a:p>
            <a:r>
              <a:rPr lang="cs-CZ" altLang="cs-CZ" dirty="0"/>
              <a:t>„Kdo jinému jámu kopá, sám do ní padá.“ Pacient s narušenou abstrakcí není schopen abstrahovat, čili vyložit přísloví v obecné rovině. Vyloží v rovině konkrétní, například takto: „To je jakože když vykopu jámu, spadnu do ní.“ </a:t>
            </a:r>
          </a:p>
          <a:p>
            <a:endParaRPr lang="cs-CZ" altLang="cs-CZ" dirty="0"/>
          </a:p>
          <a:p>
            <a:r>
              <a:rPr lang="cs-CZ" altLang="cs-CZ" dirty="0"/>
              <a:t>Narušena může být i </a:t>
            </a:r>
            <a:r>
              <a:rPr lang="cs-CZ" altLang="cs-CZ" b="1" dirty="0"/>
              <a:t>generalizace </a:t>
            </a:r>
            <a:r>
              <a:rPr lang="cs-CZ" altLang="cs-CZ" dirty="0"/>
              <a:t>pojmů. Od 12 let věku by měl být pacient schopen generalizovat lehké i těžší pojmy.</a:t>
            </a:r>
          </a:p>
          <a:p>
            <a:endParaRPr lang="cs-CZ" altLang="cs-CZ" dirty="0"/>
          </a:p>
          <a:p>
            <a:r>
              <a:rPr lang="cs-CZ" altLang="cs-CZ" dirty="0"/>
              <a:t>Příklady: </a:t>
            </a:r>
          </a:p>
          <a:p>
            <a:r>
              <a:rPr lang="cs-CZ" altLang="cs-CZ" dirty="0"/>
              <a:t>Lehčí pojmy – co má společného jablko a banán – odpověď je ovoce, pacient s narušenou generalizací odpoví např. „slupku“.</a:t>
            </a:r>
          </a:p>
          <a:p>
            <a:r>
              <a:rPr lang="cs-CZ" altLang="cs-CZ" dirty="0"/>
              <a:t>Vlak, autobus – dopravní prostředek, s narušenou generalizací: „kola“</a:t>
            </a:r>
          </a:p>
          <a:p>
            <a:r>
              <a:rPr lang="cs-CZ" altLang="cs-CZ" dirty="0"/>
              <a:t>Těší pojmy: Báseň, obraz; </a:t>
            </a:r>
            <a:r>
              <a:rPr lang="cs-CZ" altLang="cs-CZ" dirty="0" err="1"/>
              <a:t>slunce,měsíc</a:t>
            </a:r>
            <a:r>
              <a:rPr lang="cs-CZ" altLang="cs-CZ" dirty="0"/>
              <a:t>. 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24F85A35-92E1-47B1-B7D0-73DFED1B3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8921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Myšlení:</a:t>
            </a:r>
            <a:r>
              <a:rPr lang="cs-CZ" altLang="cs-CZ" sz="4000" b="1"/>
              <a:t> kvalitativní poruchy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27EFBB8E-43E5-460F-942E-5A4EB9724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7939" y="1600200"/>
            <a:ext cx="10445858" cy="4495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Poruchy struktury:</a:t>
            </a:r>
          </a:p>
          <a:p>
            <a:r>
              <a:rPr lang="cs-CZ" altLang="cs-CZ" b="1" dirty="0"/>
              <a:t>ovládavé </a:t>
            </a:r>
            <a:r>
              <a:rPr lang="cs-CZ" altLang="cs-CZ" dirty="0"/>
              <a:t>myšlení</a:t>
            </a:r>
          </a:p>
          <a:p>
            <a:r>
              <a:rPr lang="cs-CZ" altLang="cs-CZ" b="1" dirty="0"/>
              <a:t>obsedantní (nutkavé, </a:t>
            </a:r>
            <a:r>
              <a:rPr lang="cs-CZ" altLang="cs-CZ" b="1" dirty="0" err="1"/>
              <a:t>anankastické</a:t>
            </a:r>
            <a:r>
              <a:rPr lang="cs-CZ" altLang="cs-CZ" b="1" dirty="0"/>
              <a:t>, vtíravé) </a:t>
            </a:r>
            <a:r>
              <a:rPr lang="cs-CZ" altLang="cs-CZ" dirty="0"/>
              <a:t>myšlení – někdy se řadí i do obsahových poruch   </a:t>
            </a:r>
          </a:p>
          <a:p>
            <a:pPr>
              <a:buFont typeface="Monotype Sorts" pitchFamily="2" charset="2"/>
              <a:buNone/>
            </a:pPr>
            <a:r>
              <a:rPr lang="cs-CZ" altLang="cs-CZ" dirty="0"/>
              <a:t>Výskyt: obsedantně-kompulzivní poruchy</a:t>
            </a:r>
          </a:p>
          <a:p>
            <a:pPr>
              <a:buFont typeface="Monotype Sorts" pitchFamily="2" charset="2"/>
              <a:buNone/>
            </a:pPr>
            <a:endParaRPr lang="cs-CZ" altLang="cs-CZ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C1037B-86DE-4465-A673-E104D518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41" y="0"/>
            <a:ext cx="3701512" cy="18507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B4BC4E-3F27-43E5-AEFC-B38A060F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41" y="4184542"/>
            <a:ext cx="3623159" cy="20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1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DC0915D6-8501-4E61-98EA-436D48F7C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963613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Vědomí:</a:t>
            </a:r>
            <a:r>
              <a:rPr lang="cs-CZ" altLang="cs-CZ" sz="4000" b="1" dirty="0"/>
              <a:t> </a:t>
            </a:r>
            <a:r>
              <a:rPr lang="cs-CZ" altLang="cs-CZ" sz="3600" b="1" dirty="0"/>
              <a:t>funkce vědomí</a:t>
            </a:r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F5F05678-69B4-459D-A017-AB8FCDCBB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4734" y="1700214"/>
            <a:ext cx="11467476" cy="43957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bdělost (vigilita)</a:t>
            </a:r>
            <a:r>
              <a:rPr lang="cs-CZ" altLang="cs-CZ" b="1" dirty="0"/>
              <a:t> - osciluje v průběhu dne </a:t>
            </a:r>
            <a:r>
              <a:rPr lang="cs-CZ" altLang="cs-CZ" dirty="0"/>
              <a:t>(vrchol pár hodin po probuzení, pozdní odpoledne, útlum po obědě)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jasnost (lucidita)</a:t>
            </a:r>
            <a:r>
              <a:rPr lang="cs-CZ" altLang="cs-CZ" b="1" dirty="0"/>
              <a:t> -  schopnost uvědomění si sebe sama a své psychické  stavy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rozsah (kapacita)</a:t>
            </a:r>
            <a:r>
              <a:rPr lang="cs-CZ" altLang="cs-CZ" b="1" dirty="0"/>
              <a:t> - míra schopnosti vnímat události kolem sebe </a:t>
            </a:r>
          </a:p>
          <a:p>
            <a:pPr>
              <a:lnSpc>
                <a:spcPct val="90000"/>
              </a:lnSpc>
            </a:pPr>
            <a:r>
              <a:rPr lang="cs-CZ" altLang="cs-CZ" b="1" dirty="0" err="1">
                <a:solidFill>
                  <a:srgbClr val="FF0000"/>
                </a:solidFill>
              </a:rPr>
              <a:t>idiognoze</a:t>
            </a:r>
            <a:r>
              <a:rPr lang="cs-CZ" altLang="cs-CZ" b="1" dirty="0"/>
              <a:t> - schopnost přiřadit obsah vědomí vlastnímu já (objektivizovat co jsou vlastní psychické projevy) 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sebeuvědomování</a:t>
            </a:r>
            <a:r>
              <a:rPr lang="cs-CZ" altLang="cs-CZ" b="1" dirty="0"/>
              <a:t> - schopnost zaujímat postoj k vlastnímu chování, jednání a hodnocení  vlastní osoby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68BA1F-034E-4D7B-BA55-B0C8208529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23" y="0"/>
            <a:ext cx="1162677" cy="8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5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9D46115F-D06F-4395-ABB8-D22DC887F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914400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Myšlení:</a:t>
            </a:r>
            <a:r>
              <a:rPr lang="cs-CZ" altLang="cs-CZ" sz="4000" b="1"/>
              <a:t> </a:t>
            </a:r>
            <a:r>
              <a:rPr lang="cs-CZ" altLang="cs-CZ" sz="3600" b="1"/>
              <a:t>Bludy</a:t>
            </a: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45E97E02-B028-467E-898A-1724E3690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646" y="1752600"/>
            <a:ext cx="10553076" cy="441960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Blud</a:t>
            </a:r>
            <a:r>
              <a:rPr lang="cs-CZ" altLang="cs-CZ" b="1" dirty="0"/>
              <a:t> - mylný závěr myšlení, vzniklý správnými logickými pochody na základě mylné premisy, způsobený duševní chorobou</a:t>
            </a:r>
          </a:p>
          <a:p>
            <a:pPr>
              <a:buFont typeface="Monotype Sorts" pitchFamily="2" charset="2"/>
              <a:buNone/>
            </a:pPr>
            <a:endParaRPr lang="cs-CZ" altLang="cs-CZ" b="1" dirty="0"/>
          </a:p>
          <a:p>
            <a:pPr>
              <a:buFont typeface="Monotype Sorts" pitchFamily="2" charset="2"/>
              <a:buNone/>
            </a:pPr>
            <a:r>
              <a:rPr lang="cs-CZ" altLang="cs-CZ" b="1" dirty="0"/>
              <a:t>Charakteristiky:</a:t>
            </a:r>
          </a:p>
          <a:p>
            <a:r>
              <a:rPr lang="cs-CZ" altLang="cs-CZ" b="1" dirty="0"/>
              <a:t>chorobný vznik</a:t>
            </a:r>
          </a:p>
          <a:p>
            <a:r>
              <a:rPr lang="cs-CZ" altLang="cs-CZ" b="1" dirty="0"/>
              <a:t>obsahová zvrácenost</a:t>
            </a:r>
          </a:p>
          <a:p>
            <a:r>
              <a:rPr lang="cs-CZ" altLang="cs-CZ" b="1" dirty="0"/>
              <a:t>nevývratnost</a:t>
            </a:r>
          </a:p>
          <a:p>
            <a:r>
              <a:rPr lang="cs-CZ" altLang="cs-CZ" b="1" dirty="0"/>
              <a:t>vliv na jednání</a:t>
            </a:r>
          </a:p>
          <a:p>
            <a:r>
              <a:rPr lang="cs-CZ" altLang="cs-CZ" b="1" dirty="0"/>
              <a:t>individuální a soukromý útvar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71CFD2-B31A-4EC2-BCC7-5192F646A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91" y="4155533"/>
            <a:ext cx="3836309" cy="27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0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A9892-3B76-4642-9DA9-A59652550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bludu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799136-ADF2-4557-A4E5-F2CDCE80B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Bludná nálada, bludná vztahovačnost, bludné vnímání, bludný nápad, zformovaný blud, systemizace bludu, korekce bludu, </a:t>
            </a:r>
            <a:r>
              <a:rPr lang="cs-CZ" dirty="0" err="1"/>
              <a:t>dezaktualizace</a:t>
            </a:r>
            <a:r>
              <a:rPr lang="cs-CZ" dirty="0"/>
              <a:t>, vymizení (ne vždy jsou všechna tato stadia zřejmá)</a:t>
            </a:r>
          </a:p>
          <a:p>
            <a:r>
              <a:rPr lang="cs-CZ" dirty="0" err="1"/>
              <a:t>Chronifikace</a:t>
            </a:r>
            <a:endParaRPr lang="cs-CZ" dirty="0"/>
          </a:p>
          <a:p>
            <a:r>
              <a:rPr lang="cs-CZ" dirty="0"/>
              <a:t>Disimulace</a:t>
            </a:r>
          </a:p>
          <a:p>
            <a:pPr marL="0" indent="0">
              <a:buNone/>
            </a:pPr>
            <a:r>
              <a:rPr lang="cs-CZ" dirty="0"/>
              <a:t>---------------------------</a:t>
            </a:r>
          </a:p>
          <a:p>
            <a:pPr marL="0" indent="0">
              <a:buNone/>
            </a:pPr>
            <a:r>
              <a:rPr lang="cs-CZ" dirty="0"/>
              <a:t>Dělení podle vzniku: </a:t>
            </a:r>
          </a:p>
          <a:p>
            <a:pPr marL="0" indent="0">
              <a:buNone/>
            </a:pPr>
            <a:r>
              <a:rPr lang="cs-CZ" dirty="0"/>
              <a:t>Primární – vzniká poruchou vlastní interpretace dění</a:t>
            </a:r>
          </a:p>
          <a:p>
            <a:pPr marL="0" indent="0">
              <a:buNone/>
            </a:pPr>
            <a:r>
              <a:rPr lang="cs-CZ" dirty="0"/>
              <a:t>Sekundární – nasedá na náladu   (blud je </a:t>
            </a:r>
            <a:r>
              <a:rPr lang="cs-CZ" dirty="0" err="1"/>
              <a:t>syntonní</a:t>
            </a:r>
            <a:r>
              <a:rPr lang="cs-CZ" dirty="0"/>
              <a:t> nebo kongruentní s náladou)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E0A66C-11C0-47F7-94B1-0AF0F2735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910" y="99218"/>
            <a:ext cx="16510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58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1CB5F061-01E6-4941-B482-E7A7C4B3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9"/>
            <a:ext cx="822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sz="4400" dirty="0">
                <a:latin typeface="Calibri" panose="020F0502020204030204" pitchFamily="34" charset="0"/>
              </a:rPr>
              <a:t>Bludy – typu bludů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63D659DB-76DB-45F3-BC74-59B570BB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2" y="824458"/>
            <a:ext cx="11527436" cy="584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0"/>
              </a:spcBef>
            </a:pPr>
            <a:r>
              <a:rPr lang="cs-CZ" altLang="cs-CZ" sz="1200" b="1" u="sng" dirty="0">
                <a:latin typeface="Calibri" panose="020F0502020204030204" pitchFamily="34" charset="0"/>
              </a:rPr>
              <a:t>1.) </a:t>
            </a:r>
            <a:r>
              <a:rPr lang="cs-CZ" altLang="cs-CZ" sz="1200" b="1" u="sng" dirty="0" err="1">
                <a:latin typeface="Calibri" panose="020F0502020204030204" pitchFamily="34" charset="0"/>
              </a:rPr>
              <a:t>Makromanické</a:t>
            </a:r>
            <a:r>
              <a:rPr lang="cs-CZ" altLang="cs-CZ" sz="1200" b="1" u="sng" dirty="0">
                <a:latin typeface="Calibri" panose="020F0502020204030204" pitchFamily="34" charset="0"/>
              </a:rPr>
              <a:t> </a:t>
            </a:r>
            <a:r>
              <a:rPr lang="cs-CZ" altLang="cs-CZ" sz="1200" b="1" dirty="0">
                <a:latin typeface="Calibri" panose="020F0502020204030204" pitchFamily="34" charset="0"/>
              </a:rPr>
              <a:t>(bývají i u mánií)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Megalomanické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zvláštním významu vlastní osobnosti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 err="1">
                <a:latin typeface="Calibri" panose="020F0502020204030204" pitchFamily="34" charset="0"/>
              </a:rPr>
              <a:t>Extrapotenční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nadpřirozených schopnostech či nadání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Originární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vznešeném původu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 err="1">
                <a:latin typeface="Calibri" panose="020F0502020204030204" pitchFamily="34" charset="0"/>
              </a:rPr>
              <a:t>Inventorní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přesvědčení, že je vynálezcem významného objevu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Reformátorské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tom, že provede významné změny ve společnosti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Mesiášské (religiózní)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přesvědčení, že je spasitelem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Erotomanické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neodolatelnosti pro druhé pohlaví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Eternity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přesvědčení, že dotyčný je nesmrtelný, že nezemře</a:t>
            </a:r>
          </a:p>
          <a:p>
            <a:pPr>
              <a:spcBef>
                <a:spcPts val="300"/>
              </a:spcBef>
            </a:pPr>
            <a:r>
              <a:rPr lang="cs-CZ" altLang="cs-CZ" sz="1200" b="1" u="sng" dirty="0">
                <a:latin typeface="Calibri" panose="020F0502020204030204" pitchFamily="34" charset="0"/>
              </a:rPr>
              <a:t>2.) </a:t>
            </a:r>
            <a:r>
              <a:rPr lang="cs-CZ" altLang="cs-CZ" sz="1200" b="1" u="sng" dirty="0" err="1">
                <a:latin typeface="Calibri" panose="020F0502020204030204" pitchFamily="34" charset="0"/>
              </a:rPr>
              <a:t>Mikromanické</a:t>
            </a:r>
            <a:r>
              <a:rPr lang="cs-CZ" altLang="cs-CZ" sz="1200" b="1" u="sng" dirty="0">
                <a:latin typeface="Calibri" panose="020F0502020204030204" pitchFamily="34" charset="0"/>
              </a:rPr>
              <a:t> </a:t>
            </a:r>
            <a:r>
              <a:rPr lang="cs-CZ" altLang="cs-CZ" sz="1200" b="1" dirty="0">
                <a:latin typeface="Calibri" panose="020F0502020204030204" pitchFamily="34" charset="0"/>
              </a:rPr>
              <a:t>(bývají i u depresí)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Insuficientní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vlastní neschopnosti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 err="1">
                <a:latin typeface="Calibri" panose="020F0502020204030204" pitchFamily="34" charset="0"/>
              </a:rPr>
              <a:t>Autoakuzační</a:t>
            </a:r>
            <a:r>
              <a:rPr lang="cs-CZ" altLang="cs-CZ" sz="1200" dirty="0">
                <a:latin typeface="Calibri" panose="020F0502020204030204" pitchFamily="34" charset="0"/>
              </a:rPr>
              <a:t> – sebeobviňování za různá neštěstí atp.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 err="1">
                <a:latin typeface="Calibri" panose="020F0502020204030204" pitchFamily="34" charset="0"/>
              </a:rPr>
              <a:t>Obavné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přesvědčení, že se přihodí katastrofa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 err="1">
                <a:latin typeface="Calibri" panose="020F0502020204030204" pitchFamily="34" charset="0"/>
              </a:rPr>
              <a:t>Ruinační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totálním zchudnutí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Negační</a:t>
            </a:r>
            <a:r>
              <a:rPr lang="cs-CZ" altLang="cs-CZ" sz="1200" dirty="0">
                <a:latin typeface="Calibri" panose="020F0502020204030204" pitchFamily="34" charset="0"/>
              </a:rPr>
              <a:t> – popírá existenci (buď vlastní či někoho jiného – např. z rodiny atp.)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Enormity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přesvědčení, že svojí existencí či činností přivodí katastrofu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Eternity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přesvědčení, že musí žít navždy, aby trpěl za své hříchy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Hypochondrické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daného jedince, že trpí nějakou chorobou – většinou nevyléčitelnou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 err="1">
                <a:latin typeface="Calibri" panose="020F0502020204030204" pitchFamily="34" charset="0"/>
              </a:rPr>
              <a:t>Dysmorfofobické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Přesvědčení, že část těla je znetvořená nebo zohyzděná</a:t>
            </a:r>
          </a:p>
          <a:p>
            <a:pPr>
              <a:spcBef>
                <a:spcPts val="300"/>
              </a:spcBef>
            </a:pPr>
            <a:r>
              <a:rPr lang="cs-CZ" altLang="cs-CZ" sz="1200" b="1" u="sng" dirty="0">
                <a:latin typeface="Calibri" panose="020F0502020204030204" pitchFamily="34" charset="0"/>
              </a:rPr>
              <a:t>3.) Paranoidní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Paranoidní</a:t>
            </a:r>
            <a:r>
              <a:rPr lang="cs-CZ" altLang="cs-CZ" sz="1200" dirty="0">
                <a:latin typeface="Calibri" panose="020F0502020204030204" pitchFamily="34" charset="0"/>
              </a:rPr>
              <a:t> – připisuje věcem a situacím kolem sebe význam ve vztahu k vlastní osobě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Perzekuční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pronásledování a ohrožení vlastní osoby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 err="1">
                <a:latin typeface="Calibri" panose="020F0502020204030204" pitchFamily="34" charset="0"/>
              </a:rPr>
              <a:t>Kverulační</a:t>
            </a:r>
            <a:r>
              <a:rPr lang="cs-CZ" altLang="cs-CZ" sz="1200" dirty="0">
                <a:latin typeface="Calibri" panose="020F0502020204030204" pitchFamily="34" charset="0"/>
              </a:rPr>
              <a:t> – pod vlivem přesvědčení o perzekuci si stěžuje na policii, různé instituce, podává žaloby a odvolává se až k nejvyšším místům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Emulační (</a:t>
            </a:r>
            <a:r>
              <a:rPr lang="cs-CZ" altLang="cs-CZ" sz="1200" b="1" dirty="0" err="1">
                <a:latin typeface="Calibri" panose="020F0502020204030204" pitchFamily="34" charset="0"/>
              </a:rPr>
              <a:t>žárlivecké</a:t>
            </a:r>
            <a:r>
              <a:rPr lang="cs-CZ" altLang="cs-CZ" sz="1200" b="1" dirty="0">
                <a:latin typeface="Calibri" panose="020F0502020204030204" pitchFamily="34" charset="0"/>
              </a:rPr>
              <a:t>)</a:t>
            </a:r>
            <a:r>
              <a:rPr lang="cs-CZ" altLang="cs-CZ" sz="1200" dirty="0">
                <a:latin typeface="Calibri" panose="020F0502020204030204" pitchFamily="34" charset="0"/>
              </a:rPr>
              <a:t> – přesvědčení o nevěře partnera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Transformační</a:t>
            </a:r>
            <a:r>
              <a:rPr lang="cs-CZ" altLang="cs-CZ" sz="1200" dirty="0">
                <a:latin typeface="Calibri" panose="020F0502020204030204" pitchFamily="34" charset="0"/>
              </a:rPr>
              <a:t> – chorobný pocit změny osobnosti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Metamorfózy</a:t>
            </a:r>
            <a:r>
              <a:rPr lang="cs-CZ" altLang="cs-CZ" sz="1200" dirty="0">
                <a:latin typeface="Calibri" panose="020F0502020204030204" pitchFamily="34" charset="0"/>
              </a:rPr>
              <a:t> – pocit změny v jinou bytost – např. zvíře</a:t>
            </a:r>
          </a:p>
          <a:p>
            <a:pPr marL="341313" indent="-3397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altLang="cs-CZ" sz="1200" b="1" dirty="0">
                <a:latin typeface="Calibri" panose="020F0502020204030204" pitchFamily="34" charset="0"/>
              </a:rPr>
              <a:t>Kosmické</a:t>
            </a:r>
            <a:r>
              <a:rPr lang="cs-CZ" altLang="cs-CZ" sz="1200" dirty="0">
                <a:latin typeface="Calibri" panose="020F0502020204030204" pitchFamily="34" charset="0"/>
              </a:rPr>
              <a:t> – obsahem jsou např. mimozemské civilizace (ovlivňování, pozorování ...)                          Další dělení: systemizované, nesystemizované.</a:t>
            </a:r>
          </a:p>
          <a:p>
            <a:pPr marL="341313" indent="-339725">
              <a:spcBef>
                <a:spcPts val="300"/>
              </a:spcBef>
            </a:pPr>
            <a:endParaRPr lang="cs-CZ" altLang="cs-CZ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62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784E2-8B77-4829-85C8-26CC9631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Indukovaný blud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9B0A4A-C876-48CE-AAEE-1E239057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Induktor (nemocná osoba v dominantních postavení ve vztahu) indukuje blud jiné osobě (indukovanému, submisivní postavení ve vztahu)</a:t>
            </a:r>
          </a:p>
          <a:p>
            <a:r>
              <a:rPr lang="cs-CZ" dirty="0"/>
              <a:t>Většinou bludy persekuční nebo velikášské</a:t>
            </a:r>
          </a:p>
          <a:p>
            <a:r>
              <a:rPr lang="cs-CZ" dirty="0"/>
              <a:t>Blud u indukovaného mizí po separaci od </a:t>
            </a:r>
            <a:r>
              <a:rPr lang="cs-CZ" dirty="0" err="1"/>
              <a:t>induktora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635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8898D166-0FAC-4310-B238-4092D6A48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747713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Vůle a volní jednání: </a:t>
            </a:r>
            <a:r>
              <a:rPr lang="cs-CZ" altLang="cs-CZ" sz="3600" b="1" dirty="0"/>
              <a:t>definice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2B4A39B3-9DF0-42E8-B320-9E6B2D9A8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439" y="1628776"/>
            <a:ext cx="9818558" cy="4467225"/>
          </a:xfrm>
        </p:spPr>
        <p:txBody>
          <a:bodyPr/>
          <a:lstStyle/>
          <a:p>
            <a:pPr marL="0" indent="0">
              <a:buNone/>
            </a:pPr>
            <a:endParaRPr lang="cs-CZ" alt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Vůle – schopnost rozhodnout se pro určitý cíl, uvědomění si tohoto cíle, aktivací prostředků k dosažení cíle</a:t>
            </a:r>
          </a:p>
          <a:p>
            <a:pPr marL="0" indent="0">
              <a:buNone/>
            </a:pPr>
            <a:endParaRPr lang="cs-CZ" altLang="cs-CZ" b="1" dirty="0"/>
          </a:p>
          <a:p>
            <a:r>
              <a:rPr lang="cs-CZ" altLang="cs-CZ" b="1" dirty="0"/>
              <a:t>projevuje se chováním, mimikou, gestikulací a postoji</a:t>
            </a:r>
          </a:p>
        </p:txBody>
      </p:sp>
    </p:spTree>
    <p:extLst>
      <p:ext uri="{BB962C8B-B14F-4D97-AF65-F5344CB8AC3E}">
        <p14:creationId xmlns:p14="http://schemas.microsoft.com/office/powerpoint/2010/main" val="1879846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903EBED6-C382-42B9-BAE2-6739F4140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963613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Globální poruchy vůle</a:t>
            </a:r>
            <a:endParaRPr lang="cs-CZ" altLang="cs-CZ" sz="4000" b="1" dirty="0"/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9D2D7D7B-98B1-4BC1-AC97-146A459FD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 err="1"/>
              <a:t>hypobulie</a:t>
            </a:r>
            <a:r>
              <a:rPr lang="cs-CZ" altLang="cs-CZ" b="1" dirty="0"/>
              <a:t> </a:t>
            </a:r>
            <a:r>
              <a:rPr lang="cs-CZ" altLang="cs-CZ" dirty="0"/>
              <a:t>- snížení volní aktivity</a:t>
            </a:r>
          </a:p>
          <a:p>
            <a:r>
              <a:rPr lang="cs-CZ" altLang="cs-CZ" b="1" dirty="0"/>
              <a:t>abulie </a:t>
            </a:r>
            <a:r>
              <a:rPr lang="cs-CZ" altLang="cs-CZ" dirty="0"/>
              <a:t>– ztráta volní aktivity</a:t>
            </a:r>
          </a:p>
          <a:p>
            <a:r>
              <a:rPr lang="cs-CZ" altLang="cs-CZ" b="1" dirty="0" err="1"/>
              <a:t>hyperbulie</a:t>
            </a:r>
            <a:r>
              <a:rPr lang="cs-CZ" altLang="cs-CZ" b="1" dirty="0"/>
              <a:t> </a:t>
            </a:r>
            <a:r>
              <a:rPr lang="cs-CZ" altLang="cs-CZ" dirty="0"/>
              <a:t>– patologická aktivita, iniciativa, spontaneita, ale malá vytrvalost</a:t>
            </a:r>
          </a:p>
          <a:p>
            <a:r>
              <a:rPr lang="cs-CZ" altLang="cs-CZ" b="1" dirty="0"/>
              <a:t>apatie – </a:t>
            </a:r>
            <a:r>
              <a:rPr lang="cs-CZ" altLang="cs-CZ" b="1" dirty="0" err="1"/>
              <a:t>hypobulie</a:t>
            </a:r>
            <a:r>
              <a:rPr lang="cs-CZ" altLang="cs-CZ" b="1" dirty="0"/>
              <a:t> + emoční oploštělost</a:t>
            </a:r>
          </a:p>
        </p:txBody>
      </p:sp>
    </p:spTree>
    <p:extLst>
      <p:ext uri="{BB962C8B-B14F-4D97-AF65-F5344CB8AC3E}">
        <p14:creationId xmlns:p14="http://schemas.microsoft.com/office/powerpoint/2010/main" val="779021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296CD-F446-4CB3-BA64-5A21C1EB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72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Poruchy složek volního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93643-5C6E-492B-ABEF-645FC48F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Zkratkovité</a:t>
            </a:r>
            <a:r>
              <a:rPr lang="cs-CZ" dirty="0"/>
              <a:t> jednání (emočně zabarvený a silný cíl, k dosažení si vybere první eventualitu, i když je v rozporu s morálními normami a přináší komplikace)</a:t>
            </a:r>
          </a:p>
          <a:p>
            <a:r>
              <a:rPr lang="cs-CZ" b="1" dirty="0"/>
              <a:t>Účelové</a:t>
            </a:r>
            <a:r>
              <a:rPr lang="cs-CZ" dirty="0"/>
              <a:t> jednání- cíl je sledován neuvědoměle, nejde o simulaci (organické nebo </a:t>
            </a:r>
            <a:r>
              <a:rPr lang="cs-CZ" dirty="0" err="1"/>
              <a:t>dissociativní</a:t>
            </a:r>
            <a:r>
              <a:rPr lang="cs-CZ" dirty="0"/>
              <a:t> poruchy, </a:t>
            </a:r>
            <a:r>
              <a:rPr lang="cs-CZ" dirty="0" err="1"/>
              <a:t>pseudodemence</a:t>
            </a:r>
            <a:r>
              <a:rPr lang="cs-CZ" dirty="0"/>
              <a:t> </a:t>
            </a:r>
            <a:r>
              <a:rPr lang="cs-CZ" dirty="0" err="1"/>
              <a:t>xxx</a:t>
            </a:r>
            <a:r>
              <a:rPr lang="cs-CZ" dirty="0"/>
              <a:t> depresivní </a:t>
            </a:r>
            <a:r>
              <a:rPr lang="cs-CZ" dirty="0" err="1"/>
              <a:t>pseudodemence</a:t>
            </a:r>
            <a:r>
              <a:rPr lang="cs-CZ" dirty="0"/>
              <a:t>)</a:t>
            </a:r>
          </a:p>
          <a:p>
            <a:r>
              <a:rPr lang="cs-CZ" b="1" dirty="0"/>
              <a:t>Puerilismus</a:t>
            </a:r>
            <a:r>
              <a:rPr lang="cs-CZ" dirty="0"/>
              <a:t> – uniká do dětského věku, žvatlá, mazlí se, mluví o sobě ve 3. osobě, při zátěži, trvá několik dní</a:t>
            </a:r>
          </a:p>
          <a:p>
            <a:r>
              <a:rPr lang="cs-CZ" b="1" dirty="0"/>
              <a:t>Demonstrativní</a:t>
            </a:r>
            <a:r>
              <a:rPr lang="cs-CZ" dirty="0"/>
              <a:t> jednání</a:t>
            </a:r>
          </a:p>
          <a:p>
            <a:r>
              <a:rPr lang="cs-CZ" b="1" dirty="0"/>
              <a:t>Ambivalence, </a:t>
            </a:r>
            <a:r>
              <a:rPr lang="cs-CZ" b="1" dirty="0" err="1"/>
              <a:t>ambitendence</a:t>
            </a:r>
            <a:r>
              <a:rPr lang="cs-CZ" b="1" dirty="0"/>
              <a:t> - </a:t>
            </a:r>
            <a:r>
              <a:rPr lang="cs-CZ" dirty="0"/>
              <a:t>dva protichůdné impulzy současně, nedokáže si vybrat, nerozhodnost</a:t>
            </a:r>
          </a:p>
          <a:p>
            <a:r>
              <a:rPr lang="cs-CZ" b="1" dirty="0"/>
              <a:t>Impulzivní</a:t>
            </a:r>
            <a:r>
              <a:rPr lang="cs-CZ" dirty="0"/>
              <a:t> jednání – zvýrazněno puzení k činnosti, jednání při neujasnění motivace pod vlivem puzení, provedení okamžitého nápadu, až impulzivní poruchy – kleptomanie, pyromanie, </a:t>
            </a:r>
            <a:r>
              <a:rPr lang="cs-CZ" dirty="0" err="1"/>
              <a:t>oniomanie</a:t>
            </a:r>
            <a:r>
              <a:rPr lang="cs-CZ" dirty="0"/>
              <a:t> (nakupování), </a:t>
            </a:r>
            <a:r>
              <a:rPr lang="cs-CZ" dirty="0" err="1"/>
              <a:t>trichotilomanie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798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8F33C-7934-4866-BC1C-C15A0DAA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Patologicky zaměření jednání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B89CCB-C42C-45BC-81FC-734E16D6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Kompulze</a:t>
            </a:r>
            <a:r>
              <a:rPr lang="cs-CZ" dirty="0"/>
              <a:t> – nutkavé jednání, nedá se vůlí potlačit, počítání předmětu, přehnané uklízení, kontrolování, ceremoniály – mytí rukou apod..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Tiky</a:t>
            </a:r>
            <a:r>
              <a:rPr lang="cs-CZ" dirty="0"/>
              <a:t> – neúčelné opakování různých pohybů nebo fonačních projevů, vůlí potlačitelné, mizí při odvedení pozornosti nebo při spánku, zvýrazňují se v tenzi a k večeru, jednoduché i komplexní</a:t>
            </a:r>
          </a:p>
        </p:txBody>
      </p:sp>
    </p:spTree>
    <p:extLst>
      <p:ext uri="{BB962C8B-B14F-4D97-AF65-F5344CB8AC3E}">
        <p14:creationId xmlns:p14="http://schemas.microsoft.com/office/powerpoint/2010/main" val="3235268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A4F3-DD51-40E7-B09B-2EFA3E79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168" y="365125"/>
            <a:ext cx="8836631" cy="15885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Poruchy psychomotoriky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A0361-8DE8-4FB2-92FA-58CB799B8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54" y="1058237"/>
            <a:ext cx="10501045" cy="511872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Poruchy behaviorální realizace volního aktu</a:t>
            </a:r>
          </a:p>
          <a:p>
            <a:r>
              <a:rPr lang="cs-CZ" u="sng" dirty="0"/>
              <a:t>Kvantitativní:</a:t>
            </a:r>
          </a:p>
          <a:p>
            <a:pPr>
              <a:buFontTx/>
              <a:buChar char="-"/>
            </a:pPr>
            <a:r>
              <a:rPr lang="cs-CZ" dirty="0"/>
              <a:t>psychomotorický útlum, hypokineze až akineze, stupor – nehybné setrvání v jedné pozici, mutismus, pohybový záraz</a:t>
            </a:r>
          </a:p>
          <a:p>
            <a:pPr>
              <a:buFontTx/>
              <a:buChar char="-"/>
            </a:pPr>
            <a:r>
              <a:rPr lang="cs-CZ" dirty="0"/>
              <a:t>PM hyperaktivita, neklid až agitovanost</a:t>
            </a:r>
          </a:p>
          <a:p>
            <a:r>
              <a:rPr lang="cs-CZ" u="sng" dirty="0"/>
              <a:t>Kvalitativní: </a:t>
            </a:r>
          </a:p>
          <a:p>
            <a:pPr marL="0" indent="0">
              <a:buNone/>
            </a:pPr>
            <a:r>
              <a:rPr lang="cs-CZ" dirty="0"/>
              <a:t>- negativismus – pasivní (nevyhoví výzvě), aktivní (udělá opak), </a:t>
            </a:r>
          </a:p>
          <a:p>
            <a:pPr>
              <a:buFontTx/>
              <a:buChar char="-"/>
            </a:pPr>
            <a:r>
              <a:rPr lang="cs-CZ" dirty="0" err="1"/>
              <a:t>nástavy</a:t>
            </a:r>
            <a:r>
              <a:rPr lang="cs-CZ" dirty="0"/>
              <a:t>, </a:t>
            </a:r>
            <a:r>
              <a:rPr lang="cs-CZ" dirty="0" err="1"/>
              <a:t>flexibilitas</a:t>
            </a:r>
            <a:r>
              <a:rPr lang="cs-CZ" dirty="0"/>
              <a:t> </a:t>
            </a:r>
            <a:r>
              <a:rPr lang="cs-CZ" dirty="0" err="1"/>
              <a:t>cerea</a:t>
            </a:r>
            <a:r>
              <a:rPr lang="cs-CZ" dirty="0"/>
              <a:t> (vosková ohebnost), </a:t>
            </a:r>
          </a:p>
          <a:p>
            <a:pPr>
              <a:buFontTx/>
              <a:buChar char="-"/>
            </a:pPr>
            <a:r>
              <a:rPr lang="cs-CZ" dirty="0"/>
              <a:t>stereotypní pohyby a grimasy, </a:t>
            </a:r>
          </a:p>
          <a:p>
            <a:pPr>
              <a:buFontTx/>
              <a:buChar char="-"/>
            </a:pPr>
            <a:r>
              <a:rPr lang="cs-CZ" dirty="0"/>
              <a:t>manýrování – přídatné pohyby – někdy až rituálnost, obřadnost, </a:t>
            </a:r>
          </a:p>
          <a:p>
            <a:pPr>
              <a:buFontTx/>
              <a:buChar char="-"/>
            </a:pPr>
            <a:r>
              <a:rPr lang="cs-CZ" dirty="0" err="1"/>
              <a:t>echomatismy</a:t>
            </a:r>
            <a:r>
              <a:rPr lang="cs-CZ" dirty="0"/>
              <a:t> – automatické opakování, reflexní, bez pocitu spontánnosti – echolalie, </a:t>
            </a:r>
            <a:r>
              <a:rPr lang="cs-CZ" dirty="0" err="1"/>
              <a:t>echopraxie</a:t>
            </a:r>
            <a:r>
              <a:rPr lang="cs-CZ" dirty="0"/>
              <a:t>, </a:t>
            </a:r>
            <a:r>
              <a:rPr lang="cs-CZ" dirty="0" err="1"/>
              <a:t>echomimie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u="sng" dirty="0"/>
              <a:t>(</a:t>
            </a:r>
            <a:r>
              <a:rPr lang="cs-CZ" u="sng" dirty="0" err="1"/>
              <a:t>katatonní</a:t>
            </a:r>
            <a:r>
              <a:rPr lang="cs-CZ" u="sng" dirty="0"/>
              <a:t> syndrom - zahrnuje více z nich)</a:t>
            </a: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F21EB8B-9B49-4FCE-9E78-1DB606F8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40" y="5345127"/>
            <a:ext cx="2626760" cy="151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Obrázek 3">
            <a:extLst>
              <a:ext uri="{FF2B5EF4-FFF2-40B4-BE49-F238E27FC236}">
                <a16:creationId xmlns:a16="http://schemas.microsoft.com/office/drawing/2014/main" id="{919E3DDD-3B8C-44B1-B0B9-08637155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753" y="1"/>
            <a:ext cx="1558247" cy="170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443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CE28EE94-FD31-4F0E-A730-56D2C49E8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747713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Pudy a instinkty:</a:t>
            </a:r>
            <a:r>
              <a:rPr lang="cs-CZ" altLang="cs-CZ" sz="4000" b="1"/>
              <a:t> definice</a:t>
            </a:r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6B7825E3-366A-4228-A4D0-C58363C7A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4459" y="1268414"/>
            <a:ext cx="10583056" cy="48275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Pud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fylogeneticky staré reakce, druhově stálé, zajištující nezbytné potřeby jedince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Instinkt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zděděná schopnost jednat určitým  způsobem pokud dojde k expozici podnětové situaci, na níž je instinkt nastaven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instinktivní chování zejména u hmyzu, ryb a ptáků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instinktivní činnost u člověka poznamenána individuální zkušeností a označuje se jako pud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    - pud má cíl ( uspokojení), svázán s emocemi  (při uspokojení pozitivní emoce, v opačném případě negativní </a:t>
            </a:r>
          </a:p>
        </p:txBody>
      </p:sp>
    </p:spTree>
    <p:extLst>
      <p:ext uri="{BB962C8B-B14F-4D97-AF65-F5344CB8AC3E}">
        <p14:creationId xmlns:p14="http://schemas.microsoft.com/office/powerpoint/2010/main" val="196070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B95645BD-A866-46C0-B239-EFB7819E0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6762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Vědomí:</a:t>
            </a:r>
            <a:r>
              <a:rPr lang="cs-CZ" altLang="cs-CZ" sz="4000" b="1"/>
              <a:t> </a:t>
            </a:r>
            <a:r>
              <a:rPr lang="cs-CZ" altLang="cs-CZ" sz="3600" b="1"/>
              <a:t>vědomé a nevědomé 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B3461158-935D-4999-A6F5-38505342B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9548" y="1628776"/>
            <a:ext cx="11032760" cy="46521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kontinuum od </a:t>
            </a:r>
            <a:r>
              <a:rPr lang="cs-CZ" altLang="cs-CZ" b="1" dirty="0"/>
              <a:t>plně vědomé </a:t>
            </a:r>
            <a:r>
              <a:rPr lang="cs-CZ" altLang="cs-CZ" dirty="0"/>
              <a:t>psychické činnosti přes částečně až k </a:t>
            </a:r>
            <a:r>
              <a:rPr lang="cs-CZ" altLang="cs-CZ" b="1" dirty="0"/>
              <a:t>plně neuvědomované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nevědomé psychické pochody mají vliv na naše prožívání a chování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mohou se projevit jako automatismy (řízení auta), ve snech nebo chybných výkonech (přeřeknutí)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za zvláštních okolností (hypnóza, volné asociace, psychoterapií) je možné je převést do vědomí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Freud vypracoval teorii nevědomých psychických projevů a přisoudil jim rozhodující vliv na psychiku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7B7B11-801C-47EB-8E9F-0C420C669C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08" y="5850536"/>
            <a:ext cx="2010792" cy="9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1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A6F6A84D-2DA3-4A0F-9DB4-F3F78691F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8921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Pudy:</a:t>
            </a:r>
            <a:r>
              <a:rPr lang="cs-CZ" altLang="cs-CZ" sz="4000" b="1"/>
              <a:t> dělení (dle Vondráčka)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662C21C8-4102-429B-997C-BB8D1C139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803" y="1543988"/>
            <a:ext cx="11122702" cy="45520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Pud zachování rodu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sexuální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rodičovský (pud péče o potomstvo)     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Pud zachování jedince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b="1" dirty="0"/>
              <a:t>obživný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b="1" dirty="0"/>
              <a:t>sebezáchovy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b="1" dirty="0"/>
              <a:t>orientační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b="1" dirty="0"/>
              <a:t>zvídavosti, zvědavosti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Pud sociální (sdružovací)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Pud pro zpříjemnění existence (pud zdobivosti, vlastnický, sebeuplatnění)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257F22-BAF6-491C-BA05-290D88A76A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72" y="1721632"/>
            <a:ext cx="3877456" cy="29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41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C6217655-CA63-434C-89A0-A483C496D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531813"/>
          </a:xfrm>
        </p:spPr>
        <p:txBody>
          <a:bodyPr>
            <a:normAutofit fontScale="90000"/>
          </a:bodyPr>
          <a:lstStyle/>
          <a:p>
            <a:r>
              <a:rPr lang="cs-CZ" altLang="cs-CZ" sz="4000" b="1">
                <a:solidFill>
                  <a:srgbClr val="FF0000"/>
                </a:solidFill>
              </a:rPr>
              <a:t>Pudy:</a:t>
            </a:r>
            <a:r>
              <a:rPr lang="cs-CZ" altLang="cs-CZ" sz="4000" b="1"/>
              <a:t> poruchy</a:t>
            </a:r>
          </a:p>
        </p:txBody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48DEE8AA-8271-4092-893E-53348DB98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666" y="1196976"/>
            <a:ext cx="10792918" cy="52038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Pud sexuální – (poruchy) jeho složek: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identity (muž </a:t>
            </a:r>
            <a:r>
              <a:rPr lang="cs-CZ" altLang="cs-CZ" dirty="0" err="1"/>
              <a:t>vs</a:t>
            </a:r>
            <a:r>
              <a:rPr lang="cs-CZ" altLang="cs-CZ" dirty="0"/>
              <a:t> žena)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role (specifické chování pro muže </a:t>
            </a:r>
            <a:r>
              <a:rPr lang="cs-CZ" altLang="cs-CZ" dirty="0" err="1"/>
              <a:t>vs</a:t>
            </a:r>
            <a:r>
              <a:rPr lang="cs-CZ" altLang="cs-CZ" dirty="0"/>
              <a:t> po ženu, identita a role se utváří do 3. roku věku)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orientace (sexuální přitažlivost k opačnému nebo stejnému pohlaví, homosexualita)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aktivity (porucha kvantitativní, kvalitativní – poruchy parafilie)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Poruchy pudu rodičovského:</a:t>
            </a:r>
            <a:r>
              <a:rPr lang="cs-CZ" altLang="cs-CZ" b="1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záměrná neplodnost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zanedbávání péče o dítě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týrání dítěte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porucha citové vazby mezi rodičem a dítětem</a:t>
            </a:r>
          </a:p>
        </p:txBody>
      </p:sp>
    </p:spTree>
    <p:extLst>
      <p:ext uri="{BB962C8B-B14F-4D97-AF65-F5344CB8AC3E}">
        <p14:creationId xmlns:p14="http://schemas.microsoft.com/office/powerpoint/2010/main" val="11305320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8256104D-A85E-4334-A74E-40951DE85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747713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Pudy:</a:t>
            </a:r>
            <a:r>
              <a:rPr lang="cs-CZ" altLang="cs-CZ" sz="4000" b="1"/>
              <a:t> poruchy </a:t>
            </a:r>
          </a:p>
        </p:txBody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010F7DB3-2E5F-42A8-895A-2C2FE4E14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4498" y="1628776"/>
            <a:ext cx="10403174" cy="44672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Poruchy pudu obživného</a:t>
            </a:r>
          </a:p>
          <a:p>
            <a:r>
              <a:rPr lang="cs-CZ" altLang="cs-CZ" dirty="0"/>
              <a:t>Sitofobie (odmítání potravy nebo některé její složky)</a:t>
            </a:r>
          </a:p>
          <a:p>
            <a:r>
              <a:rPr lang="cs-CZ" altLang="cs-CZ" dirty="0"/>
              <a:t>Pika (jedení předmětů, které nejsou určeny k jídlu)</a:t>
            </a:r>
          </a:p>
          <a:p>
            <a:r>
              <a:rPr lang="cs-CZ" altLang="cs-CZ" dirty="0"/>
              <a:t>poruchy příjmu potravy</a:t>
            </a:r>
          </a:p>
          <a:p>
            <a:pPr marL="0" indent="0">
              <a:buNone/>
            </a:pPr>
            <a:endParaRPr lang="cs-CZ" altLang="cs-CZ" b="1" dirty="0"/>
          </a:p>
          <a:p>
            <a:pPr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Poruchy pudu sociálního    </a:t>
            </a:r>
          </a:p>
          <a:p>
            <a:r>
              <a:rPr lang="cs-CZ" altLang="cs-CZ" dirty="0"/>
              <a:t>nadměrné samotářství    </a:t>
            </a:r>
          </a:p>
          <a:p>
            <a:r>
              <a:rPr lang="cs-CZ" altLang="cs-CZ" dirty="0"/>
              <a:t>nadměrná familiárnost</a:t>
            </a:r>
          </a:p>
          <a:p>
            <a:pPr>
              <a:buFont typeface="Monotype Sorts" pitchFamily="2" charset="2"/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1587045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>
            <a:extLst>
              <a:ext uri="{FF2B5EF4-FFF2-40B4-BE49-F238E27FC236}">
                <a16:creationId xmlns:a16="http://schemas.microsoft.com/office/drawing/2014/main" id="{AB15E07E-B592-405A-88D1-29A240B3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433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432132" name="Text Box 4">
            <a:extLst>
              <a:ext uri="{FF2B5EF4-FFF2-40B4-BE49-F238E27FC236}">
                <a16:creationId xmlns:a16="http://schemas.microsoft.com/office/drawing/2014/main" id="{0E2FE65B-9802-45D8-9738-D4BF2ABE7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6" y="228600"/>
            <a:ext cx="32435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cs-CZ" sz="4000" b="1">
                <a:solidFill>
                  <a:srgbClr val="FF0000"/>
                </a:solidFill>
              </a:rPr>
              <a:t>Pudy:</a:t>
            </a:r>
            <a:r>
              <a:rPr kumimoji="1" lang="cs-CZ" altLang="cs-CZ" sz="4000" b="1">
                <a:solidFill>
                  <a:schemeClr val="tx2"/>
                </a:solidFill>
              </a:rPr>
              <a:t> poruchy</a:t>
            </a:r>
          </a:p>
        </p:txBody>
      </p:sp>
      <p:sp>
        <p:nvSpPr>
          <p:cNvPr id="432134" name="Text Box 6">
            <a:extLst>
              <a:ext uri="{FF2B5EF4-FFF2-40B4-BE49-F238E27FC236}">
                <a16:creationId xmlns:a16="http://schemas.microsoft.com/office/drawing/2014/main" id="{56974F16-905D-47D4-AB53-D994F86E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69" y="1344737"/>
            <a:ext cx="8101639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cs-CZ" altLang="cs-CZ" sz="3200" b="1" dirty="0">
                <a:solidFill>
                  <a:srgbClr val="FF0000"/>
                </a:solidFill>
              </a:rPr>
              <a:t>Poruchy pudu sebezáchovy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kumimoji="1" lang="cs-CZ" altLang="cs-CZ" sz="2800" b="1" dirty="0"/>
              <a:t> sebepoškozování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kumimoji="1" lang="cs-CZ" altLang="cs-CZ" sz="2800" b="1" dirty="0"/>
              <a:t> sebevražda (demonstrativní, bilanční) </a:t>
            </a:r>
          </a:p>
          <a:p>
            <a:endParaRPr kumimoji="1" lang="cs-CZ" altLang="cs-CZ" sz="2800" b="1" dirty="0"/>
          </a:p>
          <a:p>
            <a:endParaRPr kumimoji="1" lang="cs-CZ" altLang="cs-CZ" sz="28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B8EA747-E7AB-44EC-A5FD-8324B76B3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8" y="2295603"/>
            <a:ext cx="3404774" cy="45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7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469626AD-1D56-4A4C-97B6-39FEE6FA4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8921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Pudy:</a:t>
            </a:r>
            <a:r>
              <a:rPr lang="cs-CZ" altLang="cs-CZ" sz="4000" b="1"/>
              <a:t> poruchy </a:t>
            </a:r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F07ECB15-175D-4461-B818-0BC08BA69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509" y="1628776"/>
            <a:ext cx="9739106" cy="44672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Poruchy pudu pro zpříjemnění existence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jedinec odmítá vymoženosti civilizace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dirty="0"/>
              <a:t>    - askeze (zříká se světských vymožeností), </a:t>
            </a:r>
            <a:r>
              <a:rPr lang="cs-CZ" altLang="cs-CZ" dirty="0" err="1"/>
              <a:t>diogenismus</a:t>
            </a:r>
            <a:r>
              <a:rPr lang="cs-CZ" altLang="cs-CZ" dirty="0"/>
              <a:t> (odříkání, poustevnický život)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chorobná zdobivost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FF0000"/>
                </a:solidFill>
              </a:rPr>
              <a:t>poruchy pudu sebeuplatnění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    </a:t>
            </a:r>
            <a:r>
              <a:rPr lang="cs-CZ" altLang="cs-CZ" dirty="0"/>
              <a:t>- </a:t>
            </a:r>
            <a:r>
              <a:rPr lang="cs-CZ" altLang="cs-CZ" dirty="0" err="1"/>
              <a:t>Herostratismus</a:t>
            </a:r>
            <a:r>
              <a:rPr lang="cs-CZ" altLang="cs-CZ" dirty="0"/>
              <a:t> (</a:t>
            </a:r>
            <a:r>
              <a:rPr lang="cs-CZ" altLang="cs-CZ" dirty="0" err="1"/>
              <a:t>Herostrates</a:t>
            </a:r>
            <a:r>
              <a:rPr lang="cs-CZ" altLang="cs-CZ" dirty="0"/>
              <a:t> zapálil chrám bohyně Artemidy v </a:t>
            </a:r>
            <a:r>
              <a:rPr lang="cs-CZ" altLang="cs-CZ" dirty="0" err="1"/>
              <a:t>Efezu</a:t>
            </a:r>
            <a:r>
              <a:rPr lang="cs-CZ" altLang="cs-CZ" dirty="0"/>
              <a:t>, aby se o něm mluvilo)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   - </a:t>
            </a:r>
            <a:r>
              <a:rPr lang="cs-CZ" altLang="cs-CZ" dirty="0" err="1"/>
              <a:t>Alkibiadismus</a:t>
            </a:r>
            <a:r>
              <a:rPr lang="cs-CZ" altLang="cs-CZ" dirty="0"/>
              <a:t> (</a:t>
            </a:r>
            <a:r>
              <a:rPr lang="cs-CZ" altLang="cs-CZ" dirty="0" err="1"/>
              <a:t>Alkibiades</a:t>
            </a:r>
            <a:r>
              <a:rPr lang="cs-CZ" altLang="cs-CZ" dirty="0"/>
              <a:t> z podobného důvodu usekl svému psovi ocas)</a:t>
            </a:r>
          </a:p>
        </p:txBody>
      </p:sp>
    </p:spTree>
    <p:extLst>
      <p:ext uri="{BB962C8B-B14F-4D97-AF65-F5344CB8AC3E}">
        <p14:creationId xmlns:p14="http://schemas.microsoft.com/office/powerpoint/2010/main" val="4505264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26ECC01F-3AB4-4260-AC51-A35B59194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6762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Intelekt:</a:t>
            </a:r>
            <a:r>
              <a:rPr lang="cs-CZ" altLang="cs-CZ" sz="4000" b="1"/>
              <a:t> definice</a:t>
            </a:r>
          </a:p>
        </p:txBody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7BBD3652-E249-46FB-9138-ABEAF6FF8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539" y="1196976"/>
            <a:ext cx="9712638" cy="4899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Intelekt:</a:t>
            </a:r>
          </a:p>
          <a:p>
            <a:r>
              <a:rPr lang="cs-CZ" altLang="cs-CZ" dirty="0"/>
              <a:t>rozumová schopnost člověka  vztahující se především k řešení teoretických problémů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Inteligence: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obecná psychická schopnost adaptovat se na nové problémy a podmínky života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Měření intelektových schopností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 err="1"/>
              <a:t>komplexní:Wechsler</a:t>
            </a:r>
            <a:r>
              <a:rPr lang="cs-CZ" altLang="cs-CZ" dirty="0"/>
              <a:t> </a:t>
            </a:r>
            <a:r>
              <a:rPr lang="cs-CZ" altLang="cs-CZ" dirty="0" err="1"/>
              <a:t>Adult</a:t>
            </a:r>
            <a:r>
              <a:rPr lang="cs-CZ" altLang="cs-CZ" dirty="0"/>
              <a:t>  </a:t>
            </a:r>
            <a:r>
              <a:rPr lang="cs-CZ" altLang="cs-CZ" dirty="0" err="1"/>
              <a:t>Intelligence</a:t>
            </a:r>
            <a:r>
              <a:rPr lang="cs-CZ" altLang="cs-CZ" dirty="0"/>
              <a:t> </a:t>
            </a:r>
            <a:r>
              <a:rPr lang="cs-CZ" altLang="cs-CZ" dirty="0" err="1"/>
              <a:t>Scale</a:t>
            </a:r>
            <a:r>
              <a:rPr lang="cs-CZ" altLang="cs-CZ" dirty="0"/>
              <a:t> – III (WAIS-III) </a:t>
            </a:r>
            <a:r>
              <a:rPr lang="cs-CZ" altLang="cs-CZ" dirty="0" err="1"/>
              <a:t>Wechslerův</a:t>
            </a:r>
            <a:r>
              <a:rPr lang="cs-CZ" altLang="cs-CZ" dirty="0"/>
              <a:t> test ( obsahuje 5 verbálních a 5 nonverbálních zkoušek)</a:t>
            </a:r>
          </a:p>
          <a:p>
            <a:pPr>
              <a:lnSpc>
                <a:spcPct val="90000"/>
              </a:lnSpc>
            </a:pPr>
            <a:r>
              <a:rPr lang="cs-CZ" altLang="cs-CZ" dirty="0" err="1"/>
              <a:t>Ravenův</a:t>
            </a:r>
            <a:r>
              <a:rPr lang="cs-CZ" altLang="cs-CZ" dirty="0"/>
              <a:t> test – obsahuje 60 úkolů se vzrůstající obtížnosti, z daných obrazů je třeba vyvodit chybějící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1409635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8BA6FF64-4200-4058-A43C-A547AFC65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Intelekt:</a:t>
            </a:r>
            <a:r>
              <a:rPr lang="cs-CZ" altLang="cs-CZ" sz="3600" b="1"/>
              <a:t> dělení dle IQ</a:t>
            </a:r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8C9979CD-D9C1-4F06-B28C-B81E8F387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b="1" dirty="0"/>
              <a:t>IQ u dětí: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mentální věk/kalendářní věk x 100</a:t>
            </a:r>
          </a:p>
          <a:p>
            <a:r>
              <a:rPr lang="cs-CZ" altLang="cs-CZ" b="1" dirty="0"/>
              <a:t>IQ u dospělých:</a:t>
            </a:r>
          </a:p>
          <a:p>
            <a:r>
              <a:rPr lang="cs-CZ" altLang="cs-CZ" dirty="0"/>
              <a:t>obdržený výsledek /očekávaný výsledek dle statistického průměru x 100</a:t>
            </a:r>
          </a:p>
          <a:p>
            <a:r>
              <a:rPr lang="cs-CZ" altLang="cs-CZ" dirty="0"/>
              <a:t>průměr 90 -110</a:t>
            </a:r>
          </a:p>
          <a:p>
            <a:r>
              <a:rPr lang="cs-CZ" altLang="cs-CZ" dirty="0"/>
              <a:t>podprůměr 80-90</a:t>
            </a:r>
          </a:p>
          <a:p>
            <a:r>
              <a:rPr lang="cs-CZ" altLang="cs-CZ" dirty="0"/>
              <a:t>nadprůměr 120-140</a:t>
            </a:r>
          </a:p>
        </p:txBody>
      </p:sp>
    </p:spTree>
    <p:extLst>
      <p:ext uri="{BB962C8B-B14F-4D97-AF65-F5344CB8AC3E}">
        <p14:creationId xmlns:p14="http://schemas.microsoft.com/office/powerpoint/2010/main" val="34187153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C5572353-CDF1-42F3-9A77-538DF5974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cs-CZ" altLang="cs-CZ" sz="3600" b="1">
                <a:solidFill>
                  <a:srgbClr val="FF0000"/>
                </a:solidFill>
              </a:rPr>
              <a:t>Intelekt:</a:t>
            </a:r>
            <a:r>
              <a:rPr lang="cs-CZ" altLang="cs-CZ" sz="3600" b="1"/>
              <a:t> p</a:t>
            </a:r>
            <a:r>
              <a:rPr lang="cs-CZ" altLang="cs-CZ" sz="4000" b="1"/>
              <a:t>oruchy </a:t>
            </a:r>
          </a:p>
        </p:txBody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E7F627F8-EFF5-4818-979C-4C6781F91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4597" y="1341438"/>
            <a:ext cx="10043410" cy="47545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Mentální retardace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nedostatečný  rozvoj intelektu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s tímto souvisí úroveň narušení chování, stupeň soběstačnosti a nutnost péče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Demence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snížení až ztráta dříve dosažené úrovně intelektu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specifické screeningové škály na demenci:</a:t>
            </a:r>
          </a:p>
          <a:p>
            <a:pPr lvl="1">
              <a:lnSpc>
                <a:spcPct val="80000"/>
              </a:lnSpc>
            </a:pPr>
            <a:r>
              <a:rPr lang="cs-CZ" altLang="cs-CZ" dirty="0"/>
              <a:t>Mini </a:t>
            </a:r>
            <a:r>
              <a:rPr lang="cs-CZ" altLang="cs-CZ" dirty="0" err="1"/>
              <a:t>Mental</a:t>
            </a:r>
            <a:r>
              <a:rPr lang="cs-CZ" altLang="cs-CZ" dirty="0"/>
              <a:t> </a:t>
            </a:r>
            <a:r>
              <a:rPr lang="cs-CZ" altLang="cs-CZ" dirty="0" err="1"/>
              <a:t>State</a:t>
            </a:r>
            <a:r>
              <a:rPr lang="cs-CZ" altLang="cs-CZ" dirty="0"/>
              <a:t> </a:t>
            </a:r>
            <a:r>
              <a:rPr lang="cs-CZ" altLang="cs-CZ" dirty="0" err="1"/>
              <a:t>Examination</a:t>
            </a:r>
            <a:r>
              <a:rPr lang="cs-CZ" altLang="cs-CZ" dirty="0"/>
              <a:t> - umožňuje orientační a rychlé zhodnocení kvality kognitivních schopností (administrace trvá 5-10 minut)</a:t>
            </a:r>
          </a:p>
          <a:p>
            <a:pPr lvl="1">
              <a:lnSpc>
                <a:spcPct val="80000"/>
              </a:lnSpc>
            </a:pPr>
            <a:r>
              <a:rPr lang="cs-CZ" altLang="cs-CZ" dirty="0" err="1"/>
              <a:t>subtesty</a:t>
            </a:r>
            <a:r>
              <a:rPr lang="cs-CZ" altLang="cs-CZ" dirty="0"/>
              <a:t> hodnotící orientaci, krátkodobou paměť, konstrukčně-praktické schopnosti, čtení, psaní, početní schopnosti a pozornost</a:t>
            </a:r>
          </a:p>
        </p:txBody>
      </p:sp>
    </p:spTree>
    <p:extLst>
      <p:ext uri="{BB962C8B-B14F-4D97-AF65-F5344CB8AC3E}">
        <p14:creationId xmlns:p14="http://schemas.microsoft.com/office/powerpoint/2010/main" val="1683137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6F039301-95F4-4766-83CF-BC61CCA36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963613"/>
          </a:xfrm>
        </p:spPr>
        <p:txBody>
          <a:bodyPr/>
          <a:lstStyle/>
          <a:p>
            <a:r>
              <a:rPr lang="cs-CZ" altLang="cs-CZ" sz="4000" b="1"/>
              <a:t>Mentální retardace: dělení</a:t>
            </a:r>
          </a:p>
        </p:txBody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4C5DEA63-357F-42F0-AE0A-7FC9743CE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4597" y="1628776"/>
            <a:ext cx="10987790" cy="44672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Lehká mentální retardace IQ 50-69 (9-12r)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postižení jsou vzdělatelní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Středně těžká mentální retardace IQ 35-49 (6-9 r)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postižení vychovatelní, ale nevzdělatelní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Těžká mentální retardace IQ 20-34 (3-6 r)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porucha vývoje, defekty smyslových orgánů, neurologické příznaky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Hluboká mentální retardace IQ&lt; 20 (&lt;3 r)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neschopni pečovat o základní potřeby, vyžadují stálý dohled  </a:t>
            </a:r>
          </a:p>
        </p:txBody>
      </p:sp>
    </p:spTree>
    <p:extLst>
      <p:ext uri="{BB962C8B-B14F-4D97-AF65-F5344CB8AC3E}">
        <p14:creationId xmlns:p14="http://schemas.microsoft.com/office/powerpoint/2010/main" val="40588113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9B5A3FF8-8D85-4F05-B80C-39E162F66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747713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Paměť:</a:t>
            </a:r>
            <a:r>
              <a:rPr lang="cs-CZ" altLang="cs-CZ" sz="4000" b="1"/>
              <a:t> definice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1978A186-04BD-47D6-A8A5-EBACCB931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5683" y="1643766"/>
            <a:ext cx="10042265" cy="4467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schopnost  ukládat, udržovat  a vybavovat informace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s pamětí úzce souvisí učení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3 základní složky: vštípivost, úchovnost, výbavnost</a:t>
            </a:r>
          </a:p>
          <a:p>
            <a:pPr>
              <a:buFont typeface="Monotype Sorts" pitchFamily="2" charset="2"/>
              <a:buNone/>
            </a:pPr>
            <a:endParaRPr lang="cs-CZ" altLang="cs-CZ" dirty="0"/>
          </a:p>
          <a:p>
            <a:pPr>
              <a:buFont typeface="Monotype Sorts" pitchFamily="2" charset="2"/>
              <a:buNone/>
            </a:pPr>
            <a:r>
              <a:rPr lang="cs-CZ" altLang="cs-CZ" dirty="0"/>
              <a:t>Hodnocení paměti (neuropsychologické testové</a:t>
            </a:r>
          </a:p>
          <a:p>
            <a:pPr>
              <a:buFont typeface="Monotype Sorts" pitchFamily="2" charset="2"/>
              <a:buNone/>
            </a:pPr>
            <a:r>
              <a:rPr lang="cs-CZ" altLang="cs-CZ" dirty="0"/>
              <a:t>metody):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komplexní -</a:t>
            </a:r>
            <a:r>
              <a:rPr lang="cs-CZ" altLang="cs-CZ" dirty="0" err="1"/>
              <a:t>Wechsler</a:t>
            </a:r>
            <a:r>
              <a:rPr lang="cs-CZ" altLang="cs-CZ" dirty="0"/>
              <a:t> </a:t>
            </a:r>
            <a:r>
              <a:rPr lang="cs-CZ" altLang="cs-CZ" dirty="0" err="1"/>
              <a:t>Memory</a:t>
            </a:r>
            <a:r>
              <a:rPr lang="cs-CZ" altLang="cs-CZ" dirty="0"/>
              <a:t> </a:t>
            </a:r>
            <a:r>
              <a:rPr lang="cs-CZ" altLang="cs-CZ" dirty="0" err="1"/>
              <a:t>Scale</a:t>
            </a:r>
            <a:r>
              <a:rPr lang="cs-CZ" altLang="cs-CZ" dirty="0"/>
              <a:t> III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specifické - </a:t>
            </a:r>
            <a:r>
              <a:rPr lang="cs-CZ" altLang="cs-CZ" dirty="0" err="1"/>
              <a:t>California</a:t>
            </a:r>
            <a:r>
              <a:rPr lang="cs-CZ" altLang="cs-CZ" dirty="0"/>
              <a:t> </a:t>
            </a:r>
            <a:r>
              <a:rPr lang="cs-CZ" altLang="cs-CZ" dirty="0" err="1"/>
              <a:t>Verbal</a:t>
            </a:r>
            <a:r>
              <a:rPr lang="cs-CZ" altLang="cs-CZ" dirty="0"/>
              <a:t> Learning Test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96163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05DE3328-7638-49E2-9F53-6166EE59C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8921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Vědomí:</a:t>
            </a:r>
            <a:r>
              <a:rPr lang="cs-CZ" altLang="cs-CZ" sz="4000" b="1"/>
              <a:t> </a:t>
            </a:r>
            <a:r>
              <a:rPr lang="cs-CZ" altLang="cs-CZ" sz="3600" b="1"/>
              <a:t>hodnocení stavu vědomí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BF0CFCF8-F45D-4435-BDBD-58A1B1432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616" y="1334125"/>
            <a:ext cx="10769184" cy="51416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b="1" dirty="0"/>
              <a:t>Nejčastěji pomocí orientovanosti: </a:t>
            </a:r>
          </a:p>
          <a:p>
            <a:pPr>
              <a:buFont typeface="Monotype Sorts" pitchFamily="2" charset="2"/>
              <a:buNone/>
            </a:pPr>
            <a:endParaRPr lang="cs-CZ" altLang="cs-CZ" b="1" dirty="0"/>
          </a:p>
          <a:p>
            <a:r>
              <a:rPr lang="cs-CZ" altLang="cs-CZ" b="1" dirty="0"/>
              <a:t>orientace </a:t>
            </a:r>
            <a:r>
              <a:rPr lang="cs-CZ" altLang="cs-CZ" b="1" dirty="0" err="1"/>
              <a:t>autopsychická</a:t>
            </a:r>
            <a:r>
              <a:rPr lang="cs-CZ" altLang="cs-CZ" b="1" dirty="0"/>
              <a:t> -  vlastní osobou</a:t>
            </a:r>
          </a:p>
          <a:p>
            <a:endParaRPr lang="cs-CZ" altLang="cs-CZ" b="1" dirty="0"/>
          </a:p>
          <a:p>
            <a:endParaRPr lang="cs-CZ" altLang="cs-CZ" b="1" dirty="0"/>
          </a:p>
          <a:p>
            <a:r>
              <a:rPr lang="cs-CZ" altLang="cs-CZ" b="1" dirty="0"/>
              <a:t>orientace </a:t>
            </a:r>
            <a:r>
              <a:rPr lang="cs-CZ" altLang="cs-CZ" b="1" dirty="0" err="1"/>
              <a:t>alopsychická</a:t>
            </a:r>
            <a:r>
              <a:rPr lang="cs-CZ" altLang="cs-CZ" b="1" dirty="0"/>
              <a:t> -  místem, časem, situací </a:t>
            </a:r>
          </a:p>
          <a:p>
            <a:endParaRPr lang="cs-CZ" altLang="cs-CZ" b="1" dirty="0"/>
          </a:p>
          <a:p>
            <a:endParaRPr lang="cs-CZ" altLang="cs-CZ" b="1" dirty="0"/>
          </a:p>
          <a:p>
            <a:r>
              <a:rPr lang="cs-CZ" altLang="cs-CZ" b="1" dirty="0"/>
              <a:t>orientace </a:t>
            </a:r>
            <a:r>
              <a:rPr lang="cs-CZ" altLang="cs-CZ" b="1" dirty="0" err="1"/>
              <a:t>somatopsychická</a:t>
            </a:r>
            <a:r>
              <a:rPr lang="cs-CZ" altLang="cs-CZ" b="1" dirty="0"/>
              <a:t> -  ve vlastním tělesném schématu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D4F5859-0FE5-4740-B42A-E12992BF4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1" y="4968915"/>
            <a:ext cx="1444051" cy="1506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0058DC-E06A-406E-A2A6-9B413E75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65" y="2945826"/>
            <a:ext cx="1619250" cy="1619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F7B9B1-386C-493D-9140-FB3E7EE26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38" y="3386162"/>
            <a:ext cx="2357827" cy="11789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7823E7-11F5-4876-AB00-2436AEA0E9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18" y="1863107"/>
            <a:ext cx="1820533" cy="11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63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>
            <a:extLst>
              <a:ext uri="{FF2B5EF4-FFF2-40B4-BE49-F238E27FC236}">
                <a16:creationId xmlns:a16="http://schemas.microsoft.com/office/drawing/2014/main" id="{030EE98E-A216-4306-84DC-DB079032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433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pic>
        <p:nvPicPr>
          <p:cNvPr id="437251" name="Picture 3" descr="ObrPamet1">
            <a:extLst>
              <a:ext uri="{FF2B5EF4-FFF2-40B4-BE49-F238E27FC236}">
                <a16:creationId xmlns:a16="http://schemas.microsoft.com/office/drawing/2014/main" id="{D7B0CD0B-1209-455F-96AD-FDAB13D8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133475"/>
            <a:ext cx="93726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252" name="Text Box 4">
            <a:extLst>
              <a:ext uri="{FF2B5EF4-FFF2-40B4-BE49-F238E27FC236}">
                <a16:creationId xmlns:a16="http://schemas.microsoft.com/office/drawing/2014/main" id="{A109C1FB-6B09-43FE-9AF5-66CA9F16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734051"/>
            <a:ext cx="9324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cs-CZ" sz="2000" b="1"/>
              <a:t>podněty – bezprostřední pamět: část do krátkodobé paměti, část pak do dlouhodobé</a:t>
            </a:r>
          </a:p>
          <a:p>
            <a:r>
              <a:rPr kumimoji="1" lang="cs-CZ" altLang="cs-CZ" sz="2000" b="1"/>
              <a:t>bezprostřední krátkodobá paměť  dána vzrušivostí uzlů nervové sítě, dlouhodobá</a:t>
            </a:r>
          </a:p>
          <a:p>
            <a:r>
              <a:rPr kumimoji="1" lang="cs-CZ" altLang="cs-CZ" sz="2000" b="1"/>
              <a:t> vyžaduje chemické nebo morfologické změny realizované procesem konsolidace</a:t>
            </a:r>
            <a:endParaRPr lang="cs-CZ" altLang="cs-CZ" sz="2000"/>
          </a:p>
        </p:txBody>
      </p:sp>
      <p:sp>
        <p:nvSpPr>
          <p:cNvPr id="437253" name="Text Box 5">
            <a:extLst>
              <a:ext uri="{FF2B5EF4-FFF2-40B4-BE49-F238E27FC236}">
                <a16:creationId xmlns:a16="http://schemas.microsoft.com/office/drawing/2014/main" id="{A3A083FB-763A-495D-94A6-9DD1B20D2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0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cs-CZ" sz="3600" b="1"/>
              <a:t>Paměť: </a:t>
            </a:r>
            <a:r>
              <a:rPr kumimoji="1" lang="cs-CZ" altLang="cs-CZ" sz="3200" b="1"/>
              <a:t>mechanismy ukládání paměťových stop</a:t>
            </a:r>
          </a:p>
        </p:txBody>
      </p:sp>
    </p:spTree>
    <p:extLst>
      <p:ext uri="{BB962C8B-B14F-4D97-AF65-F5344CB8AC3E}">
        <p14:creationId xmlns:p14="http://schemas.microsoft.com/office/powerpoint/2010/main" val="40259150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0316E9BD-67C4-4167-BFFD-6D7873526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0732" y="304800"/>
            <a:ext cx="7331467" cy="820738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0000"/>
                </a:solidFill>
              </a:rPr>
              <a:t>Paměť:</a:t>
            </a:r>
            <a:r>
              <a:rPr lang="cs-CZ" altLang="cs-CZ" sz="4000" b="1" dirty="0"/>
              <a:t> </a:t>
            </a:r>
            <a:r>
              <a:rPr lang="cs-CZ" altLang="cs-CZ" sz="3600" b="1" dirty="0"/>
              <a:t>dělení dle časové dynamiky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E3DF4B0C-579B-446E-BD41-E0E2AB810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4576" y="1484314"/>
            <a:ext cx="10508105" cy="46116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Dělení dle časové dynamiky: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Krátkodobá </a:t>
            </a:r>
            <a:r>
              <a:rPr lang="cs-CZ" altLang="cs-CZ" dirty="0"/>
              <a:t>(zhruba odpovídá pojmu „pracovní“ paměť), drží informace 30-40 sekund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400" dirty="0">
                <a:solidFill>
                  <a:schemeClr val="accent1"/>
                </a:solidFill>
              </a:rPr>
              <a:t>vzájemné propojení tří funkčních okruhů, centrálního exekutivního (asociační kůra </a:t>
            </a:r>
            <a:r>
              <a:rPr lang="cs-CZ" sz="1400" dirty="0" err="1">
                <a:solidFill>
                  <a:schemeClr val="accent1"/>
                </a:solidFill>
              </a:rPr>
              <a:t>dorzolaterální</a:t>
            </a:r>
            <a:r>
              <a:rPr lang="cs-CZ" sz="1400" dirty="0">
                <a:solidFill>
                  <a:schemeClr val="accent1"/>
                </a:solidFill>
              </a:rPr>
              <a:t> frontální krajiny) a dvou okruhů „</a:t>
            </a:r>
            <a:r>
              <a:rPr lang="cs-CZ" sz="1400" dirty="0" err="1">
                <a:solidFill>
                  <a:schemeClr val="accent1"/>
                </a:solidFill>
              </a:rPr>
              <a:t>unimodálních</a:t>
            </a:r>
            <a:r>
              <a:rPr lang="cs-CZ" sz="1400" dirty="0">
                <a:solidFill>
                  <a:schemeClr val="accent1"/>
                </a:solidFill>
              </a:rPr>
              <a:t>“ – zahrnující asociační zrakové a sluchové oblasti. </a:t>
            </a:r>
            <a:r>
              <a:rPr lang="cs-CZ" sz="1400" dirty="0"/>
              <a:t>Krátkodobá paměť může proto být zachována i při rozsáhlejším postižení </a:t>
            </a:r>
            <a:r>
              <a:rPr lang="cs-CZ" sz="1400" dirty="0" err="1"/>
              <a:t>mediotemporální</a:t>
            </a:r>
            <a:r>
              <a:rPr lang="cs-CZ" sz="1400" dirty="0"/>
              <a:t> oblasti.</a:t>
            </a:r>
            <a:endParaRPr lang="cs-CZ" altLang="cs-CZ" sz="1400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Dlouhodobá</a:t>
            </a:r>
            <a:r>
              <a:rPr lang="cs-CZ" altLang="cs-CZ" dirty="0"/>
              <a:t>, vybavení informací více než 1-2 minuty poté, co jsme se informacemi přestali zabývat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507306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860FE-86B1-4F51-9203-9BA3497D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/>
          <a:lstStyle/>
          <a:p>
            <a:pPr algn="ctr"/>
            <a:r>
              <a:rPr lang="cs-CZ" altLang="cs-CZ" sz="4800" b="1" dirty="0">
                <a:solidFill>
                  <a:srgbClr val="FF0000"/>
                </a:solidFill>
              </a:rPr>
              <a:t>Paměť:</a:t>
            </a:r>
            <a:r>
              <a:rPr lang="cs-CZ" altLang="cs-CZ" sz="4800" b="1" dirty="0"/>
              <a:t> </a:t>
            </a:r>
            <a:r>
              <a:rPr lang="cs-CZ" altLang="cs-CZ" sz="4400" b="1" dirty="0"/>
              <a:t>dělení dle obsahu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62339-E0AF-4B51-9BE9-F21631A4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284271"/>
            <a:ext cx="11465959" cy="54042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Deklarativní (explicitní): </a:t>
            </a:r>
            <a:r>
              <a:rPr lang="cs-CZ" altLang="cs-CZ" dirty="0"/>
              <a:t>vztahuje se k vědomému vybavování informací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dirty="0"/>
              <a:t>epizodická </a:t>
            </a:r>
            <a:r>
              <a:rPr lang="cs-CZ" altLang="cs-CZ" dirty="0"/>
              <a:t>- osobní prožitky, místo, čas, </a:t>
            </a:r>
            <a:r>
              <a:rPr lang="cs-CZ" sz="2800" dirty="0"/>
              <a:t>(události – čas, prostor, cit) </a:t>
            </a:r>
            <a:r>
              <a:rPr lang="cs-CZ" sz="1600" dirty="0">
                <a:solidFill>
                  <a:schemeClr val="accent1"/>
                </a:solidFill>
              </a:rPr>
              <a:t>(mediální temporální oblast - hippokampus, kůra </a:t>
            </a:r>
            <a:r>
              <a:rPr lang="cs-CZ" sz="1600" dirty="0" err="1">
                <a:solidFill>
                  <a:schemeClr val="accent1"/>
                </a:solidFill>
              </a:rPr>
              <a:t>entorinálního</a:t>
            </a:r>
            <a:r>
              <a:rPr lang="cs-CZ" sz="1600" dirty="0">
                <a:solidFill>
                  <a:schemeClr val="accent1"/>
                </a:solidFill>
              </a:rPr>
              <a:t>, </a:t>
            </a:r>
            <a:r>
              <a:rPr lang="cs-CZ" sz="1600" dirty="0" err="1">
                <a:solidFill>
                  <a:schemeClr val="accent1"/>
                </a:solidFill>
              </a:rPr>
              <a:t>peririnálního</a:t>
            </a:r>
            <a:r>
              <a:rPr lang="cs-CZ" sz="1600" dirty="0">
                <a:solidFill>
                  <a:schemeClr val="accent1"/>
                </a:solidFill>
              </a:rPr>
              <a:t> a </a:t>
            </a:r>
            <a:r>
              <a:rPr lang="cs-CZ" sz="1600" dirty="0" err="1">
                <a:solidFill>
                  <a:schemeClr val="accent1"/>
                </a:solidFill>
              </a:rPr>
              <a:t>parahippokampálního</a:t>
            </a:r>
            <a:r>
              <a:rPr lang="cs-CZ" sz="1600" dirty="0">
                <a:solidFill>
                  <a:schemeClr val="accent1"/>
                </a:solidFill>
              </a:rPr>
              <a:t> </a:t>
            </a:r>
            <a:r>
              <a:rPr lang="cs-CZ" sz="1600" dirty="0" err="1">
                <a:solidFill>
                  <a:schemeClr val="accent1"/>
                </a:solidFill>
              </a:rPr>
              <a:t>gyru</a:t>
            </a:r>
            <a:r>
              <a:rPr lang="cs-CZ" sz="1600" dirty="0">
                <a:solidFill>
                  <a:schemeClr val="accent1"/>
                </a:solidFill>
              </a:rPr>
              <a:t>. 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200" dirty="0"/>
              <a:t>Při izolovaném postižení hippokampů se rozvine anterográdní amnézie, zatímco pro vznik </a:t>
            </a:r>
            <a:r>
              <a:rPr lang="cs-CZ" sz="1200" dirty="0" err="1"/>
              <a:t>antero</a:t>
            </a:r>
            <a:r>
              <a:rPr lang="cs-CZ" sz="1200" dirty="0"/>
              <a:t>- i retrográdní amnézie musí dojít k postižení také přilehlých mediálních temporálních oblastí, i v těchto případech však bývá zachována paměť na vzdálenější minulost. Vzpomínky na velmi dávné události – nejspíše v zadních </a:t>
            </a:r>
            <a:r>
              <a:rPr lang="cs-CZ" sz="1200" dirty="0" err="1"/>
              <a:t>temporo</a:t>
            </a:r>
            <a:r>
              <a:rPr lang="cs-CZ" sz="1200" dirty="0"/>
              <a:t>-parietálních oblastech. </a:t>
            </a:r>
            <a:endParaRPr lang="cs-CZ" altLang="cs-CZ" sz="12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dirty="0"/>
              <a:t>sémantická – </a:t>
            </a:r>
            <a:r>
              <a:rPr lang="cs-CZ" altLang="cs-CZ" dirty="0"/>
              <a:t>fakta, slova, symboly (</a:t>
            </a:r>
            <a:r>
              <a:rPr lang="cs-CZ" sz="2800" dirty="0"/>
              <a:t>Pythagorova věta, zeměpisné znalosti)</a:t>
            </a:r>
            <a:r>
              <a:rPr lang="cs-CZ" altLang="cs-CZ" dirty="0"/>
              <a:t> – </a:t>
            </a:r>
            <a:r>
              <a:rPr lang="cs-CZ" sz="1800" dirty="0">
                <a:solidFill>
                  <a:schemeClr val="accent1"/>
                </a:solidFill>
              </a:rPr>
              <a:t>kůra temporální, parietální a částečně i okcipitální oblasti</a:t>
            </a:r>
            <a:r>
              <a:rPr lang="cs-CZ" sz="1600" dirty="0"/>
              <a:t>, herpetická encefalitida nebo degenerativní demence</a:t>
            </a:r>
            <a:endParaRPr lang="cs-CZ" altLang="cs-CZ" sz="1600" dirty="0"/>
          </a:p>
        </p:txBody>
      </p:sp>
      <p:pic>
        <p:nvPicPr>
          <p:cNvPr id="1028" name="Picture 4" descr="Where are memories stored in the brain">
            <a:extLst>
              <a:ext uri="{FF2B5EF4-FFF2-40B4-BE49-F238E27FC236}">
                <a16:creationId xmlns:a16="http://schemas.microsoft.com/office/drawing/2014/main" id="{026430A0-5C9E-46E7-8BDE-E8E5C1B0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7200"/>
            <a:ext cx="2866490" cy="22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D">
            <a:extLst>
              <a:ext uri="{FF2B5EF4-FFF2-40B4-BE49-F238E27FC236}">
                <a16:creationId xmlns:a16="http://schemas.microsoft.com/office/drawing/2014/main" id="{0BDA7E92-E698-477F-9237-A6778276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25" y="4148086"/>
            <a:ext cx="2866490" cy="26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674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07CB3-1B1F-4981-8830-64027581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8048"/>
          </a:xfrm>
        </p:spPr>
        <p:txBody>
          <a:bodyPr/>
          <a:lstStyle/>
          <a:p>
            <a:pPr algn="ctr"/>
            <a:r>
              <a:rPr lang="cs-CZ" altLang="cs-CZ" sz="4800" b="1" dirty="0">
                <a:solidFill>
                  <a:srgbClr val="FF0000"/>
                </a:solidFill>
              </a:rPr>
              <a:t>Paměť:</a:t>
            </a:r>
            <a:r>
              <a:rPr lang="cs-CZ" altLang="cs-CZ" sz="4800" b="1" dirty="0"/>
              <a:t> </a:t>
            </a:r>
            <a:r>
              <a:rPr lang="cs-CZ" altLang="cs-CZ" sz="4400" b="1" dirty="0"/>
              <a:t>dělení dle obsahu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13FAD-6742-45D6-972A-55C979443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b="1" dirty="0"/>
              <a:t>Nedeklarativní (implicitní)</a:t>
            </a:r>
            <a:r>
              <a:rPr lang="cs-CZ" altLang="cs-CZ" dirty="0"/>
              <a:t> – neuvědomělé zkušenosti (např. motorické souhyby), které ovlivňují chování (promítá se do něj dřívější zkušenost), není zapotřebí vědomého učení, procedurální (jízda na kole), </a:t>
            </a:r>
            <a:r>
              <a:rPr lang="cs-CZ" sz="1400" dirty="0">
                <a:solidFill>
                  <a:schemeClr val="accent1"/>
                </a:solidFill>
              </a:rPr>
              <a:t>není vázána na </a:t>
            </a:r>
            <a:r>
              <a:rPr lang="cs-CZ" sz="1400" dirty="0" err="1">
                <a:solidFill>
                  <a:schemeClr val="accent1"/>
                </a:solidFill>
              </a:rPr>
              <a:t>hippokampální</a:t>
            </a:r>
            <a:r>
              <a:rPr lang="cs-CZ" sz="1400" dirty="0">
                <a:solidFill>
                  <a:schemeClr val="accent1"/>
                </a:solidFill>
              </a:rPr>
              <a:t> okruhy</a:t>
            </a:r>
            <a:r>
              <a:rPr lang="cs-CZ" sz="1400" dirty="0"/>
              <a:t> </a:t>
            </a:r>
            <a:r>
              <a:rPr lang="cs-CZ" sz="1500" dirty="0"/>
              <a:t>(při řízení auta provádíme jednotlivé cílené pohyby automaticky, aniž bychom museli pokaždé cíleně přemýšlet, jak sešlápnout spojku a správně zařadit rychlost)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altLang="cs-CZ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altLang="cs-CZ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dirty="0"/>
              <a:t>-</a:t>
            </a:r>
            <a:r>
              <a:rPr lang="cs-CZ" altLang="cs-CZ" b="1" dirty="0"/>
              <a:t>Procedurální </a:t>
            </a:r>
            <a:r>
              <a:rPr lang="cs-CZ" altLang="cs-CZ" dirty="0"/>
              <a:t>(motorické učení) – </a:t>
            </a:r>
            <a:r>
              <a:rPr lang="cs-CZ" altLang="cs-CZ" sz="1500" dirty="0"/>
              <a:t>příklad: plavání, jízda na kole</a:t>
            </a:r>
            <a:r>
              <a:rPr lang="cs-CZ" dirty="0"/>
              <a:t>. Ve srovnání s deklarativní pamětí je zde typické pomalé učení, postupné zlepšování výkonu a značná odolnost vůči zapomínání. </a:t>
            </a:r>
            <a:r>
              <a:rPr lang="cs-CZ" sz="1500" dirty="0">
                <a:solidFill>
                  <a:schemeClr val="accent1"/>
                </a:solidFill>
              </a:rPr>
              <a:t>Subkortikální okruhy, zejména mozečku a bazálních ganglií, </a:t>
            </a:r>
            <a:r>
              <a:rPr lang="cs-CZ" sz="1500" dirty="0"/>
              <a:t>není proto porušena při </a:t>
            </a:r>
            <a:r>
              <a:rPr lang="cs-CZ" sz="1500" dirty="0" err="1"/>
              <a:t>mediotemporálních</a:t>
            </a:r>
            <a:r>
              <a:rPr lang="cs-CZ" sz="1500" dirty="0"/>
              <a:t> afekcích, ale může být ovlivněna </a:t>
            </a:r>
            <a:r>
              <a:rPr lang="cs-CZ" sz="1500" dirty="0" err="1"/>
              <a:t>dopaminergními</a:t>
            </a:r>
            <a:r>
              <a:rPr lang="cs-CZ" sz="1500" dirty="0"/>
              <a:t> látkami. </a:t>
            </a:r>
            <a:endParaRPr lang="cs-CZ" altLang="cs-CZ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dirty="0"/>
              <a:t>- </a:t>
            </a:r>
            <a:r>
              <a:rPr lang="cs-CZ" altLang="cs-CZ" b="1" dirty="0" err="1"/>
              <a:t>Priming</a:t>
            </a:r>
            <a:r>
              <a:rPr lang="cs-CZ" altLang="cs-CZ" dirty="0"/>
              <a:t> - </a:t>
            </a:r>
            <a:r>
              <a:rPr lang="cs-CZ" dirty="0"/>
              <a:t>zvýšení paměťové výkonnosti záhy poté, co jsme byli vystaveni obrazovým nebo verbálním podnětům se zřejmým situačním vztahem k danému úkolu.</a:t>
            </a:r>
            <a:r>
              <a:rPr lang="cs-CZ" altLang="cs-CZ" dirty="0"/>
              <a:t> </a:t>
            </a:r>
            <a:r>
              <a:rPr lang="cs-CZ" altLang="cs-CZ" sz="1500" dirty="0"/>
              <a:t>(příklad: vštěpování, řeknu 3 písmena slova a pacient doplní slovo, které bylo předtím vštěpováno)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8974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169F88DD-3B9C-4A50-B688-A4A0B848C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963613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Paměť:</a:t>
            </a:r>
            <a:r>
              <a:rPr lang="cs-CZ" altLang="cs-CZ" sz="4000" b="1"/>
              <a:t> poruchy  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5F58B290-6440-4B5C-BCD9-8E3A223C4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507" y="1407560"/>
            <a:ext cx="9983449" cy="468844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Celkové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 </a:t>
            </a:r>
            <a:r>
              <a:rPr lang="cs-CZ" altLang="cs-CZ" dirty="0"/>
              <a:t>snížení (</a:t>
            </a:r>
            <a:r>
              <a:rPr lang="cs-CZ" altLang="cs-CZ" dirty="0" err="1"/>
              <a:t>hypomnézie</a:t>
            </a:r>
            <a:r>
              <a:rPr lang="cs-CZ" altLang="cs-CZ" dirty="0"/>
              <a:t>), zvýšení (hypermnézie), spíše však významněji narušeny  jednotlivé komponenty  ( vštípivost –ukládání retence -udržovaní,  výbavnost)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Amnézie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přechodná ztráta paměti na události, které rušivému zásahu předcházely (trauma, po elektrokonvulzivní léčbě, epileptický záchvat )</a:t>
            </a:r>
          </a:p>
          <a:p>
            <a:pPr>
              <a:lnSpc>
                <a:spcPct val="90000"/>
              </a:lnSpc>
            </a:pPr>
            <a:r>
              <a:rPr lang="cs-CZ" u="sng" dirty="0"/>
              <a:t>Anterográdní</a:t>
            </a:r>
            <a:r>
              <a:rPr lang="cs-CZ" dirty="0"/>
              <a:t> amnézie – porucha epizodické paměti na události, odehrávající se po proběhlém mozkovém postižení. </a:t>
            </a:r>
          </a:p>
          <a:p>
            <a:pPr>
              <a:lnSpc>
                <a:spcPct val="90000"/>
              </a:lnSpc>
            </a:pPr>
            <a:r>
              <a:rPr lang="cs-CZ" u="sng" dirty="0"/>
              <a:t>Retrográdní</a:t>
            </a:r>
            <a:r>
              <a:rPr lang="cs-CZ" dirty="0"/>
              <a:t> amnézie – ztráta epizodické paměti na dobu před danou událostí, často disproporčně více postihuje události nedávné ve srovnání se vzdálenější minulostí. (tzv. </a:t>
            </a:r>
            <a:r>
              <a:rPr lang="cs-CZ" dirty="0" err="1"/>
              <a:t>Ribotův</a:t>
            </a:r>
            <a:r>
              <a:rPr lang="cs-CZ" dirty="0"/>
              <a:t> gradient.)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Ostrůvkovitá amnézie – deliria, palimpsesty – alkoholová okénka</a:t>
            </a:r>
          </a:p>
          <a:p>
            <a:pPr>
              <a:lnSpc>
                <a:spcPct val="90000"/>
              </a:lnSpc>
            </a:pPr>
            <a:r>
              <a:rPr lang="cs-CZ" altLang="cs-CZ" dirty="0" err="1"/>
              <a:t>Dissociativní</a:t>
            </a:r>
            <a:r>
              <a:rPr lang="cs-CZ" altLang="cs-CZ" dirty="0"/>
              <a:t> amnézie 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Amnézie po ECT</a:t>
            </a:r>
          </a:p>
        </p:txBody>
      </p:sp>
    </p:spTree>
    <p:extLst>
      <p:ext uri="{BB962C8B-B14F-4D97-AF65-F5344CB8AC3E}">
        <p14:creationId xmlns:p14="http://schemas.microsoft.com/office/powerpoint/2010/main" val="10802493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79CDD-2EB9-48F0-B4B6-4AD7220E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Kvalitativní poruchy paměti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06ADA-6572-421D-8609-5966C73FA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Konfabulace</a:t>
            </a:r>
            <a:r>
              <a:rPr lang="cs-CZ" dirty="0"/>
              <a:t> – falešné paměťové stopy</a:t>
            </a:r>
          </a:p>
          <a:p>
            <a:r>
              <a:rPr lang="cs-CZ" dirty="0"/>
              <a:t>Iluze paměti – </a:t>
            </a:r>
            <a:r>
              <a:rPr lang="cs-CZ" dirty="0" err="1"/>
              <a:t>déja</a:t>
            </a:r>
            <a:r>
              <a:rPr lang="cs-CZ" dirty="0"/>
              <a:t> </a:t>
            </a:r>
            <a:r>
              <a:rPr lang="cs-CZ" dirty="0" err="1"/>
              <a:t>vu</a:t>
            </a:r>
            <a:r>
              <a:rPr lang="cs-CZ" dirty="0"/>
              <a:t> –iluze viděného; ale i slyšeného, prožitého, poznaného</a:t>
            </a:r>
          </a:p>
        </p:txBody>
      </p:sp>
    </p:spTree>
    <p:extLst>
      <p:ext uri="{BB962C8B-B14F-4D97-AF65-F5344CB8AC3E}">
        <p14:creationId xmlns:p14="http://schemas.microsoft.com/office/powerpoint/2010/main" val="28193951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D40C8BCC-2AC2-47D9-94BE-5C6F07D8C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369" y="1"/>
            <a:ext cx="11168009" cy="1268413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00B050"/>
                </a:solidFill>
              </a:rPr>
              <a:t>Kognitivní příznaky –příklad narušení u schizofrenie</a:t>
            </a:r>
            <a:br>
              <a:rPr lang="cs-CZ" altLang="cs-CZ" b="1" dirty="0">
                <a:solidFill>
                  <a:srgbClr val="00B050"/>
                </a:solidFill>
              </a:rPr>
            </a:b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035E84-D78A-4751-993A-3F0C0ADAD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87" y="1191802"/>
            <a:ext cx="9130427" cy="493277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000" b="1" dirty="0"/>
              <a:t>Paměť</a:t>
            </a:r>
            <a:r>
              <a:rPr lang="cs-CZ" sz="2000" dirty="0"/>
              <a:t> dlouhodobá:</a:t>
            </a:r>
          </a:p>
          <a:p>
            <a:pPr marL="0" indent="0">
              <a:defRPr/>
            </a:pPr>
            <a:r>
              <a:rPr lang="cs-CZ" sz="2000" dirty="0"/>
              <a:t>- porucha </a:t>
            </a:r>
            <a:r>
              <a:rPr lang="cs-CZ" sz="2000" u="sng" dirty="0"/>
              <a:t>deklarativní</a:t>
            </a:r>
            <a:r>
              <a:rPr lang="cs-CZ" sz="2000" dirty="0"/>
              <a:t> paměti → sémantická (fakta, Pythagorova věta)                                   </a:t>
            </a:r>
          </a:p>
          <a:p>
            <a:pPr marL="0" indent="0">
              <a:defRPr/>
            </a:pPr>
            <a:r>
              <a:rPr lang="cs-CZ" sz="2000" dirty="0"/>
              <a:t>                                                       →  epizodická (události – čas, prostor, cit)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naopak procedurální bývá nenarušena (jízda na kole)</a:t>
            </a:r>
          </a:p>
          <a:p>
            <a:pPr marL="0" indent="0">
              <a:defRPr/>
            </a:pPr>
            <a:r>
              <a:rPr lang="cs-CZ" sz="2000" dirty="0"/>
              <a:t>Paměť krátkodobá: porucha </a:t>
            </a:r>
            <a:r>
              <a:rPr lang="cs-CZ" sz="2000" u="sng" dirty="0"/>
              <a:t>verbální pracovní </a:t>
            </a:r>
            <a:r>
              <a:rPr lang="cs-CZ" sz="2000" dirty="0"/>
              <a:t>paměti</a:t>
            </a:r>
          </a:p>
          <a:p>
            <a:pPr>
              <a:defRPr/>
            </a:pPr>
            <a:r>
              <a:rPr lang="cs-CZ" sz="2000" b="1" dirty="0"/>
              <a:t>Pozornost</a:t>
            </a:r>
            <a:r>
              <a:rPr lang="cs-CZ" sz="2000" dirty="0"/>
              <a:t> - </a:t>
            </a:r>
            <a:r>
              <a:rPr lang="cs-CZ" sz="2000" u="sng" dirty="0"/>
              <a:t>komplexní narušení</a:t>
            </a:r>
            <a:r>
              <a:rPr lang="cs-CZ" sz="2000" dirty="0"/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cs-CZ" sz="2000" dirty="0" err="1"/>
              <a:t>tenacita</a:t>
            </a:r>
            <a:r>
              <a:rPr lang="cs-CZ" sz="2000" dirty="0"/>
              <a:t> (vytrvalost po delší dobu),</a:t>
            </a:r>
          </a:p>
          <a:p>
            <a:pPr marL="457200" indent="-457200">
              <a:buFontTx/>
              <a:buChar char="-"/>
              <a:defRPr/>
            </a:pPr>
            <a:r>
              <a:rPr lang="cs-CZ" sz="2000" dirty="0"/>
              <a:t>koncentrace (koncentrace na jeden objekt nebo činnost s potlačením okolních rušivých jevů)</a:t>
            </a:r>
          </a:p>
          <a:p>
            <a:pPr marL="457200" indent="-457200">
              <a:buFontTx/>
              <a:buChar char="-"/>
              <a:defRPr/>
            </a:pPr>
            <a:r>
              <a:rPr lang="cs-CZ" sz="2000" dirty="0"/>
              <a:t>rozsah (kapacita zahrnout více jevů)</a:t>
            </a:r>
          </a:p>
          <a:p>
            <a:pPr marL="457200" indent="-457200">
              <a:buFontTx/>
              <a:buChar char="-"/>
              <a:defRPr/>
            </a:pPr>
            <a:r>
              <a:rPr lang="cs-CZ" sz="2000" dirty="0"/>
              <a:t>distribuce (sledování dvou a více jevů současně)</a:t>
            </a:r>
          </a:p>
          <a:p>
            <a:pPr marL="457200" indent="-457200">
              <a:buFontTx/>
              <a:buChar char="-"/>
              <a:defRPr/>
            </a:pPr>
            <a:r>
              <a:rPr lang="cs-CZ" sz="2000" dirty="0"/>
              <a:t>přepojování (přemísťování různými směry)</a:t>
            </a:r>
          </a:p>
          <a:p>
            <a:pPr marL="0" indent="0">
              <a:defRPr/>
            </a:pPr>
            <a:r>
              <a:rPr lang="cs-CZ" sz="2000" b="1" dirty="0"/>
              <a:t>Exekutivní funkce </a:t>
            </a:r>
            <a:r>
              <a:rPr lang="cs-CZ" sz="2000" dirty="0"/>
              <a:t>(rozhodování, plánování)</a:t>
            </a:r>
          </a:p>
          <a:p>
            <a:pPr marL="0" indent="0">
              <a:defRPr/>
            </a:pPr>
            <a:r>
              <a:rPr lang="cs-CZ" sz="2000" b="1" dirty="0"/>
              <a:t>Sociální kognice</a:t>
            </a:r>
          </a:p>
          <a:p>
            <a:pPr marL="0" indent="0">
              <a:defRPr/>
            </a:pPr>
            <a:r>
              <a:rPr lang="cs-CZ" sz="2000" b="1" dirty="0"/>
              <a:t>Narušená abstrakce myšlení 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5844" name="Obrázek 4">
            <a:extLst>
              <a:ext uri="{FF2B5EF4-FFF2-40B4-BE49-F238E27FC236}">
                <a16:creationId xmlns:a16="http://schemas.microsoft.com/office/drawing/2014/main" id="{FD1DA04E-8B4D-4B93-B422-DE680D1A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63" y="4417629"/>
            <a:ext cx="249713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3DC1D67B-BFEF-4AB5-978A-A168274D6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04800"/>
            <a:ext cx="8424862" cy="820738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Osobnost a její poruchy</a:t>
            </a:r>
            <a:r>
              <a:rPr lang="cs-CZ" altLang="cs-CZ" sz="4000" b="1"/>
              <a:t>: definice</a:t>
            </a:r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6A09DE9B-83BF-44BD-950D-CDB7E2530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4597" y="1557338"/>
            <a:ext cx="10912839" cy="45386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Osobnost sestává z temperamentu, charakteru a inteligence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temperament- biologická stránka osobnosti (způsob emočního projevu jedince v určité situaci)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charakter - sociální stránka  (trvalá pohotovost projevovat se určitým způsobem ve společenském prostředí)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Definice poruch osobnosti: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extrémně vystupňované povahové a charakterové  rysy, které vedou k poruchám sociální adaptace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FF0000"/>
                </a:solidFill>
              </a:rPr>
              <a:t>trvalá povahová odchylka od normy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jedinec má takové vlastnosti, kterými trpí jeho okolí a/nebo on sám</a:t>
            </a:r>
          </a:p>
        </p:txBody>
      </p:sp>
    </p:spTree>
    <p:extLst>
      <p:ext uri="{BB962C8B-B14F-4D97-AF65-F5344CB8AC3E}">
        <p14:creationId xmlns:p14="http://schemas.microsoft.com/office/powerpoint/2010/main" val="19987970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57D6ED70-3FC0-44C5-858D-77F2805F6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4321" y="304800"/>
            <a:ext cx="9633679" cy="1209207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FF0000"/>
                </a:solidFill>
              </a:rPr>
              <a:t>Specifické poruchy</a:t>
            </a:r>
            <a:r>
              <a:rPr lang="cs-CZ" altLang="cs-CZ" sz="4000" b="1" dirty="0">
                <a:solidFill>
                  <a:srgbClr val="FF0000"/>
                </a:solidFill>
              </a:rPr>
              <a:t> osobnosti:</a:t>
            </a:r>
            <a:r>
              <a:rPr lang="cs-CZ" altLang="cs-CZ" sz="4000" b="1" dirty="0"/>
              <a:t> </a:t>
            </a:r>
            <a:r>
              <a:rPr lang="cs-CZ" altLang="cs-CZ" sz="3200" b="1" dirty="0"/>
              <a:t>definice dle (MKN 10)</a:t>
            </a:r>
          </a:p>
        </p:txBody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830461D1-42D8-44E4-93A9-AB027A4C8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616" y="1773238"/>
            <a:ext cx="10717968" cy="4464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Vnitřní prožívání a chování  se odchylují od normy a očekávání v dané kultuře. Odchylka  musí být zjevná alespoň ve 2 z  následujících oblastí: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poznávání kognice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afektivitě, emotivitě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zvládání impulzivity a uspokojování potřeb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chování v oblasti osobních a sociálních situací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pocity osobní nepohody, negativní vliv na pracovní a společenské fungování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Hodnocení osobnosti: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dotazníkové metody (MMPI, </a:t>
            </a:r>
            <a:r>
              <a:rPr lang="cs-CZ" altLang="cs-CZ" dirty="0" err="1"/>
              <a:t>Cloninger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projektivní testy</a:t>
            </a:r>
          </a:p>
        </p:txBody>
      </p:sp>
    </p:spTree>
    <p:extLst>
      <p:ext uri="{BB962C8B-B14F-4D97-AF65-F5344CB8AC3E}">
        <p14:creationId xmlns:p14="http://schemas.microsoft.com/office/powerpoint/2010/main" val="20341647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AFD83B23-B499-44A3-BA30-4B7C2BC9C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04801"/>
            <a:ext cx="8496300" cy="892175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Specifické poruchy osobnosti:</a:t>
            </a:r>
            <a:r>
              <a:rPr lang="cs-CZ" altLang="cs-CZ" sz="4000" b="1"/>
              <a:t> dělení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66232ABB-5B5F-49E5-B351-88024F551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1" y="1628776"/>
            <a:ext cx="8208963" cy="44672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paranoidní  (vztahovačnost, nedůvěra)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schizoidní (uzavřenost, citový chlad)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disociální (protispolečenské chování)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emočně nestabilní (nestálost, impulzivita)</a:t>
            </a:r>
          </a:p>
          <a:p>
            <a:pPr>
              <a:lnSpc>
                <a:spcPct val="80000"/>
              </a:lnSpc>
            </a:pPr>
            <a:r>
              <a:rPr lang="cs-CZ" altLang="cs-CZ" b="1" dirty="0" err="1"/>
              <a:t>histriónská</a:t>
            </a:r>
            <a:r>
              <a:rPr lang="cs-CZ" altLang="cs-CZ" b="1" dirty="0"/>
              <a:t> (</a:t>
            </a:r>
            <a:r>
              <a:rPr lang="cs-CZ" altLang="cs-CZ" b="1" dirty="0" err="1"/>
              <a:t>sebesoustřednost</a:t>
            </a:r>
            <a:r>
              <a:rPr lang="cs-CZ" altLang="cs-CZ" b="1" dirty="0"/>
              <a:t>, dramatizování)</a:t>
            </a:r>
          </a:p>
          <a:p>
            <a:pPr>
              <a:lnSpc>
                <a:spcPct val="80000"/>
              </a:lnSpc>
            </a:pPr>
            <a:r>
              <a:rPr lang="cs-CZ" altLang="cs-CZ" b="1" dirty="0" err="1"/>
              <a:t>anankastická</a:t>
            </a:r>
            <a:r>
              <a:rPr lang="cs-CZ" altLang="cs-CZ" b="1" dirty="0"/>
              <a:t> (</a:t>
            </a:r>
            <a:r>
              <a:rPr lang="cs-CZ" altLang="cs-CZ" b="1" dirty="0" err="1"/>
              <a:t>perfekcionismus,nejistota</a:t>
            </a:r>
            <a:r>
              <a:rPr lang="cs-CZ" altLang="cs-CZ" b="1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úzkostná (vyhýbavá) (nedostatek sebedůvěry)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závislá  (potřeba péče druhých)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jiné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projevy nesplňující  diagnostická kritéria - osobnostní rysy  nebo osobnostní reakce (projevují se jen v zátěžových situacích)</a:t>
            </a:r>
          </a:p>
        </p:txBody>
      </p:sp>
    </p:spTree>
    <p:extLst>
      <p:ext uri="{BB962C8B-B14F-4D97-AF65-F5344CB8AC3E}">
        <p14:creationId xmlns:p14="http://schemas.microsoft.com/office/powerpoint/2010/main" val="70581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4BBA7519-6E64-4C37-A56D-8EAD8B4C5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20738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Vědomí:</a:t>
            </a:r>
            <a:r>
              <a:rPr lang="cs-CZ" altLang="cs-CZ" sz="4000" b="1"/>
              <a:t> </a:t>
            </a:r>
            <a:r>
              <a:rPr lang="cs-CZ" altLang="cs-CZ" sz="3600" b="1"/>
              <a:t>fyziologické změny </a:t>
            </a:r>
            <a:endParaRPr lang="cs-CZ" altLang="cs-CZ" sz="4000" b="1"/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A4E28121-72BD-4152-8063-A766DF35C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557" y="1341438"/>
            <a:ext cx="10852879" cy="47545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Spánek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Hypnóza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zvýšená sugestibilita;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raport - selektivní vztah k hypnotizérovi;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zkreslené vnímání a hodnocení skutečnosti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Podmínky hypnózy: sugestibilita, </a:t>
            </a:r>
            <a:r>
              <a:rPr lang="cs-CZ" altLang="cs-CZ" dirty="0" err="1"/>
              <a:t>hypnabilita</a:t>
            </a:r>
            <a:endParaRPr lang="cs-CZ" altLang="cs-CZ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Použití hypnózy: v rámci širšího psychoterapeutického přístupu (neurotické a konverzní poruchy 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3FF9FF-504F-4775-A28F-27E199C844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73" y="949477"/>
            <a:ext cx="2200172" cy="13440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A722C4-9B92-43E7-BF25-5A51ECD772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91" y="3629819"/>
            <a:ext cx="2090429" cy="12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990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D5E0D-D2A9-4265-82E4-1CC65F584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  <a:p>
            <a:pPr marL="0" indent="0">
              <a:buNone/>
            </a:pPr>
            <a:r>
              <a:rPr lang="cs-CZ" dirty="0"/>
              <a:t>učebnice </a:t>
            </a:r>
            <a:r>
              <a:rPr lang="cs-CZ" dirty="0" err="1"/>
              <a:t>Höschl</a:t>
            </a:r>
            <a:r>
              <a:rPr lang="cs-CZ" dirty="0"/>
              <a:t>, Švestka - Psychiatrie</a:t>
            </a:r>
          </a:p>
          <a:p>
            <a:pPr marL="0" indent="0">
              <a:buNone/>
            </a:pPr>
            <a:r>
              <a:rPr lang="cs-CZ" dirty="0"/>
              <a:t>článek Paměť a její poruchy – MUDr. </a:t>
            </a:r>
            <a:r>
              <a:rPr lang="cs-CZ" dirty="0" err="1"/>
              <a:t>Rusina</a:t>
            </a:r>
            <a:r>
              <a:rPr lang="cs-CZ" dirty="0"/>
              <a:t>, http://www.solen.cz/pdfs/neu/2004/04/04.pdf</a:t>
            </a:r>
          </a:p>
        </p:txBody>
      </p:sp>
    </p:spTree>
    <p:extLst>
      <p:ext uri="{BB962C8B-B14F-4D97-AF65-F5344CB8AC3E}">
        <p14:creationId xmlns:p14="http://schemas.microsoft.com/office/powerpoint/2010/main" val="167997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0D42991C-D9E5-49CA-B9DD-C144503DC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8458200" cy="747713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</a:rPr>
              <a:t>Vědomí:</a:t>
            </a:r>
            <a:r>
              <a:rPr lang="cs-CZ" altLang="cs-CZ" sz="4000" b="1"/>
              <a:t> </a:t>
            </a:r>
            <a:r>
              <a:rPr lang="cs-CZ" altLang="cs-CZ" sz="3600" b="1"/>
              <a:t>kvantitativní poruchy</a:t>
            </a: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1395C481-F9E7-4F6E-9FFA-B151FCD42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84314"/>
            <a:ext cx="10253272" cy="4611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FF0000"/>
                </a:solidFill>
              </a:rPr>
              <a:t>somnolence</a:t>
            </a:r>
            <a:r>
              <a:rPr lang="cs-CZ" altLang="cs-CZ" dirty="0"/>
              <a:t> - ospalý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sopor</a:t>
            </a:r>
            <a:r>
              <a:rPr lang="cs-CZ" altLang="cs-CZ" dirty="0"/>
              <a:t> - dojem spícího, reaguje na silné podněty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kóma</a:t>
            </a:r>
            <a:r>
              <a:rPr lang="cs-CZ" altLang="cs-CZ" dirty="0"/>
              <a:t> -  bezvědomí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kolaps</a:t>
            </a:r>
            <a:r>
              <a:rPr lang="cs-CZ" altLang="cs-CZ" dirty="0"/>
              <a:t> (synkopa, bezvědomí) - náhle vzniklá, krátkodobá kvantitativní porucha vědomí  (příčina - nedokrvení mozku, únava, vyčerpání, psychogenní důvody)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Hodnocení: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Glasgowská škála kvantitativních poruch vědomí hodnotí: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dirty="0"/>
              <a:t>otevření očí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dirty="0"/>
              <a:t>slovní  kontakt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cs-CZ" altLang="cs-CZ" dirty="0"/>
              <a:t>motorická odpověď</a:t>
            </a:r>
          </a:p>
        </p:txBody>
      </p:sp>
    </p:spTree>
    <p:extLst>
      <p:ext uri="{BB962C8B-B14F-4D97-AF65-F5344CB8AC3E}">
        <p14:creationId xmlns:p14="http://schemas.microsoft.com/office/powerpoint/2010/main" val="37416405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5393</Words>
  <Application>Microsoft Office PowerPoint</Application>
  <PresentationFormat>Širokoúhlá obrazovka</PresentationFormat>
  <Paragraphs>687</Paragraphs>
  <Slides>80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90" baseType="lpstr">
      <vt:lpstr>Microsoft YaHei</vt:lpstr>
      <vt:lpstr>Arial</vt:lpstr>
      <vt:lpstr>Calibri</vt:lpstr>
      <vt:lpstr>Calibri Light</vt:lpstr>
      <vt:lpstr>Estrangelo Edessa</vt:lpstr>
      <vt:lpstr>Monotype Sorts</vt:lpstr>
      <vt:lpstr>Tahoma</vt:lpstr>
      <vt:lpstr>Times New Roman</vt:lpstr>
      <vt:lpstr>Wingdings</vt:lpstr>
      <vt:lpstr>Motiv Office</vt:lpstr>
      <vt:lpstr>Psychopatologie  </vt:lpstr>
      <vt:lpstr>PSYCHICKÉ FUNKCE</vt:lpstr>
      <vt:lpstr>Obecné aspekty </vt:lpstr>
      <vt:lpstr>Vědomí: definice</vt:lpstr>
      <vt:lpstr>Vědomí: funkce vědomí</vt:lpstr>
      <vt:lpstr>Vědomí: vědomé a nevědomé </vt:lpstr>
      <vt:lpstr>Vědomí: hodnocení stavu vědomí</vt:lpstr>
      <vt:lpstr>Vědomí: fyziologické změny </vt:lpstr>
      <vt:lpstr>Vědomí: kvantitativní poruchy</vt:lpstr>
      <vt:lpstr>Vědomí: kvalitativní poruchy</vt:lpstr>
      <vt:lpstr>DELIRIUM</vt:lpstr>
      <vt:lpstr>FORMY DELIRIA PODLE STUPNĚ MOTORICKÉHO NEKLIDU</vt:lpstr>
      <vt:lpstr>DELIRIUM TREMENS</vt:lpstr>
      <vt:lpstr>PŘÍČINY DELIRIA</vt:lpstr>
      <vt:lpstr>DELIRIA V NEMOCNICÍCH</vt:lpstr>
      <vt:lpstr>LÉČBA DELIRIA</vt:lpstr>
      <vt:lpstr>Diferenciální diagnóza mezi demencí a deliriem</vt:lpstr>
      <vt:lpstr>Vědomí: kvalitativní poruchy</vt:lpstr>
      <vt:lpstr>Vědomí: kvalitativní poruchy</vt:lpstr>
      <vt:lpstr>Vnímání: definice</vt:lpstr>
      <vt:lpstr>Vnímání: fyziologické změny </vt:lpstr>
      <vt:lpstr>Prezentace aplikace PowerPoint</vt:lpstr>
      <vt:lpstr>Vnímání: fyziologické změny </vt:lpstr>
      <vt:lpstr>Prezentace aplikace PowerPoint</vt:lpstr>
      <vt:lpstr>Vnímání: fyziologické změny </vt:lpstr>
      <vt:lpstr>Prezentace aplikace PowerPoint</vt:lpstr>
      <vt:lpstr>Vnímání: fyziologické změny </vt:lpstr>
      <vt:lpstr>Prezentace aplikace PowerPoint</vt:lpstr>
      <vt:lpstr>Vnímání: poruchy vnímání</vt:lpstr>
      <vt:lpstr>Prezentace aplikace PowerPoint</vt:lpstr>
      <vt:lpstr>Prezentace aplikace PowerPoint</vt:lpstr>
      <vt:lpstr>Vnímání: poruchy vnímání - pseudohalucinace </vt:lpstr>
      <vt:lpstr>Vnímání: poruchy vnímání </vt:lpstr>
      <vt:lpstr>Emoce: definice</vt:lpstr>
      <vt:lpstr>Emoce: dělení </vt:lpstr>
      <vt:lpstr>Emoce: poruchy afektu</vt:lpstr>
      <vt:lpstr>Emoce: poruchy afektu</vt:lpstr>
      <vt:lpstr>Emoce: poruchy nálady</vt:lpstr>
      <vt:lpstr>Prezentace aplikace PowerPoint</vt:lpstr>
      <vt:lpstr>Emoce: poruchy obsahu </vt:lpstr>
      <vt:lpstr>Emoce: poruchy struktury</vt:lpstr>
      <vt:lpstr>Poruchy vyšších citů</vt:lpstr>
      <vt:lpstr>Myšlení: definice</vt:lpstr>
      <vt:lpstr>Myšlení: zákonitosti myšlení </vt:lpstr>
      <vt:lpstr>Myšlení: dělení</vt:lpstr>
      <vt:lpstr>Myšlení: kvantitativní poruchy</vt:lpstr>
      <vt:lpstr>Myšlení: kvantitativní poruchy</vt:lpstr>
      <vt:lpstr>Prezentace aplikace PowerPoint</vt:lpstr>
      <vt:lpstr>Myšlení: kvalitativní poruchy</vt:lpstr>
      <vt:lpstr>Myšlení: Bludy</vt:lpstr>
      <vt:lpstr>Vývoj bludu</vt:lpstr>
      <vt:lpstr>Prezentace aplikace PowerPoint</vt:lpstr>
      <vt:lpstr>Indukovaný blud</vt:lpstr>
      <vt:lpstr>Vůle a volní jednání: definice</vt:lpstr>
      <vt:lpstr>Globální poruchy vůle</vt:lpstr>
      <vt:lpstr>Poruchy složek volního procesu</vt:lpstr>
      <vt:lpstr>Patologicky zaměření jednání</vt:lpstr>
      <vt:lpstr>Poruchy psychomotoriky</vt:lpstr>
      <vt:lpstr>Pudy a instinkty: definice</vt:lpstr>
      <vt:lpstr>Pudy: dělení (dle Vondráčka)</vt:lpstr>
      <vt:lpstr>Pudy: poruchy</vt:lpstr>
      <vt:lpstr>Pudy: poruchy </vt:lpstr>
      <vt:lpstr>Prezentace aplikace PowerPoint</vt:lpstr>
      <vt:lpstr>Pudy: poruchy </vt:lpstr>
      <vt:lpstr>Intelekt: definice</vt:lpstr>
      <vt:lpstr>Intelekt: dělení dle IQ</vt:lpstr>
      <vt:lpstr>Intelekt: poruchy </vt:lpstr>
      <vt:lpstr>Mentální retardace: dělení</vt:lpstr>
      <vt:lpstr>Paměť: definice</vt:lpstr>
      <vt:lpstr>Prezentace aplikace PowerPoint</vt:lpstr>
      <vt:lpstr>Paměť: dělení dle časové dynamiky</vt:lpstr>
      <vt:lpstr>Paměť: dělení dle obsahu</vt:lpstr>
      <vt:lpstr>Paměť: dělení dle obsahu</vt:lpstr>
      <vt:lpstr>Paměť: poruchy  </vt:lpstr>
      <vt:lpstr>Kvalitativní poruchy paměti</vt:lpstr>
      <vt:lpstr>Kognitivní příznaky –příklad narušení u schizofrenie </vt:lpstr>
      <vt:lpstr>Osobnost a její poruchy: definice</vt:lpstr>
      <vt:lpstr>Specifické poruchy osobnosti: definice dle (MKN 10)</vt:lpstr>
      <vt:lpstr>Specifické poruchy osobnosti: dělení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OBECNÉ PSYCHIATRIE, schizofrenie</dc:title>
  <dc:creator>Jan Mayer</dc:creator>
  <cp:lastModifiedBy>Pazderová Jana</cp:lastModifiedBy>
  <cp:revision>122</cp:revision>
  <dcterms:created xsi:type="dcterms:W3CDTF">2020-09-28T14:33:46Z</dcterms:created>
  <dcterms:modified xsi:type="dcterms:W3CDTF">2022-02-11T07:31:18Z</dcterms:modified>
</cp:coreProperties>
</file>