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60" r:id="rId6"/>
    <p:sldId id="261" r:id="rId7"/>
    <p:sldId id="271" r:id="rId8"/>
    <p:sldId id="264" r:id="rId9"/>
    <p:sldId id="262" r:id="rId10"/>
    <p:sldId id="268" r:id="rId11"/>
    <p:sldId id="267" r:id="rId12"/>
    <p:sldId id="263" r:id="rId13"/>
    <p:sldId id="269" r:id="rId14"/>
    <p:sldId id="265" r:id="rId15"/>
    <p:sldId id="26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7E"/>
    <a:srgbClr val="FA3600"/>
    <a:srgbClr val="FF2549"/>
    <a:srgbClr val="600000"/>
    <a:srgbClr val="719DFF"/>
    <a:srgbClr val="81BDFF"/>
    <a:srgbClr val="5DD5FF"/>
    <a:srgbClr val="FF9933"/>
    <a:srgbClr val="9EFF29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7"/>
  </p:normalViewPr>
  <p:slideViewPr>
    <p:cSldViewPr snapToGrid="0">
      <p:cViewPr varScale="1">
        <p:scale>
          <a:sx n="162" d="100"/>
          <a:sy n="162" d="100"/>
        </p:scale>
        <p:origin x="1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25412" y="1976284"/>
            <a:ext cx="4918588" cy="156332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A36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2787" y="3646541"/>
            <a:ext cx="4911213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39" y="261206"/>
            <a:ext cx="793463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238865"/>
            <a:ext cx="8229600" cy="351011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74" y="436033"/>
            <a:ext cx="631888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A3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209366"/>
            <a:ext cx="6290188" cy="3508626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74" y="153656"/>
            <a:ext cx="7947632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7116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43559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7116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43559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768" y="1845158"/>
            <a:ext cx="4734232" cy="1452714"/>
          </a:xfrm>
        </p:spPr>
        <p:txBody>
          <a:bodyPr>
            <a:normAutofit/>
          </a:bodyPr>
          <a:lstStyle/>
          <a:p>
            <a:r>
              <a:rPr lang="cs-CZ" dirty="0"/>
              <a:t>Pokroky v léčbě karcinomu plic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8761" y="3426372"/>
            <a:ext cx="4675239" cy="1187669"/>
          </a:xfrm>
        </p:spPr>
        <p:txBody>
          <a:bodyPr>
            <a:normAutofit fontScale="47500" lnSpcReduction="20000"/>
          </a:bodyPr>
          <a:lstStyle/>
          <a:p>
            <a:r>
              <a:rPr lang="cs-CZ" sz="4200" dirty="0"/>
              <a:t>Monika </a:t>
            </a:r>
            <a:r>
              <a:rPr lang="cs-CZ" sz="4200" dirty="0" err="1"/>
              <a:t>Bratová</a:t>
            </a:r>
            <a:endParaRPr lang="cs-CZ" sz="4200" dirty="0"/>
          </a:p>
          <a:p>
            <a:endParaRPr lang="cs-CZ" sz="4200" dirty="0"/>
          </a:p>
          <a:p>
            <a:r>
              <a:rPr lang="cs-CZ" sz="3500" dirty="0"/>
              <a:t>Klinika nemocí plicních a </a:t>
            </a:r>
            <a:r>
              <a:rPr lang="cs-CZ" sz="3500" dirty="0" err="1"/>
              <a:t>tbc</a:t>
            </a:r>
            <a:r>
              <a:rPr lang="cs-CZ" sz="3500" dirty="0"/>
              <a:t> FN Brno</a:t>
            </a:r>
          </a:p>
          <a:p>
            <a:r>
              <a:rPr lang="cs-CZ" sz="3500" dirty="0"/>
              <a:t>Lékařská fakulta Masarykovy univerzity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864" t="27463" r="34072" b="37426"/>
          <a:stretch>
            <a:fillRect/>
          </a:stretch>
        </p:blipFill>
        <p:spPr bwMode="auto">
          <a:xfrm>
            <a:off x="1271752" y="1160275"/>
            <a:ext cx="6701616" cy="356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se zakulaceným příčným rohem 3"/>
          <p:cNvSpPr/>
          <p:nvPr/>
        </p:nvSpPr>
        <p:spPr>
          <a:xfrm>
            <a:off x="746234" y="1145627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Standarní</a:t>
            </a:r>
            <a:r>
              <a:rPr lang="cs-CZ" dirty="0"/>
              <a:t> chemoterapie</a:t>
            </a:r>
          </a:p>
          <a:p>
            <a:pPr algn="ctr"/>
            <a:r>
              <a:rPr lang="cs-CZ" sz="1400" dirty="0"/>
              <a:t>(platinový </a:t>
            </a:r>
            <a:r>
              <a:rPr lang="cs-CZ" sz="1400" dirty="0" err="1"/>
              <a:t>defivát</a:t>
            </a:r>
            <a:r>
              <a:rPr lang="cs-CZ" sz="1400" dirty="0"/>
              <a:t> + cytostatikum </a:t>
            </a:r>
            <a:r>
              <a:rPr lang="cs-CZ" sz="1400" dirty="0" err="1"/>
              <a:t>III.generace</a:t>
            </a:r>
            <a:r>
              <a:rPr lang="cs-CZ" sz="1400" dirty="0"/>
              <a:t>)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3126827" y="1140373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Tyrosin</a:t>
            </a:r>
            <a:r>
              <a:rPr lang="cs-CZ" dirty="0"/>
              <a:t> kinázové inhibitory </a:t>
            </a:r>
          </a:p>
          <a:p>
            <a:pPr algn="ctr"/>
            <a:r>
              <a:rPr lang="cs-CZ" sz="1400" dirty="0"/>
              <a:t>(blokáda EGFR  receptoru)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gefitinib</a:t>
            </a:r>
            <a:r>
              <a:rPr lang="cs-CZ" sz="1400" dirty="0"/>
              <a:t>, </a:t>
            </a:r>
            <a:r>
              <a:rPr lang="cs-CZ" sz="1400" dirty="0" err="1"/>
              <a:t>erlotinib</a:t>
            </a:r>
            <a:r>
              <a:rPr lang="cs-CZ" sz="1400" dirty="0"/>
              <a:t>, </a:t>
            </a:r>
            <a:r>
              <a:rPr lang="cs-CZ" sz="1400" dirty="0" err="1"/>
              <a:t>afatinib</a:t>
            </a:r>
            <a:r>
              <a:rPr lang="cs-CZ" sz="1400" dirty="0"/>
              <a:t>, </a:t>
            </a:r>
            <a:r>
              <a:rPr lang="cs-CZ" sz="1400" dirty="0" err="1"/>
              <a:t>osimertinib</a:t>
            </a:r>
            <a:endParaRPr lang="cs-CZ" sz="1400" dirty="0"/>
          </a:p>
        </p:txBody>
      </p:sp>
      <p:sp>
        <p:nvSpPr>
          <p:cNvPr id="6" name="Obdélník se zakulaceným příčným rohem 5"/>
          <p:cNvSpPr/>
          <p:nvPr/>
        </p:nvSpPr>
        <p:spPr>
          <a:xfrm>
            <a:off x="730470" y="2422635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ROS inhibitory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crizotinib</a:t>
            </a:r>
            <a:r>
              <a:rPr lang="cs-CZ" sz="1400" dirty="0"/>
              <a:t>*,  </a:t>
            </a:r>
            <a:r>
              <a:rPr lang="cs-CZ" sz="1400" dirty="0" err="1"/>
              <a:t>entrektinib</a:t>
            </a:r>
            <a:endParaRPr lang="cs-CZ" sz="1400" dirty="0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698938" y="3735114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Imunoterapie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pembrolizumab</a:t>
            </a:r>
            <a:r>
              <a:rPr lang="cs-CZ" sz="1400" dirty="0"/>
              <a:t>, </a:t>
            </a:r>
            <a:r>
              <a:rPr lang="cs-CZ" sz="1400" dirty="0" err="1"/>
              <a:t>nivolumab</a:t>
            </a:r>
            <a:r>
              <a:rPr lang="cs-CZ" sz="1400" dirty="0"/>
              <a:t>, </a:t>
            </a:r>
            <a:r>
              <a:rPr lang="cs-CZ" sz="1400" dirty="0" err="1"/>
              <a:t>atezolizumab</a:t>
            </a:r>
            <a:r>
              <a:rPr lang="cs-CZ" sz="1400" dirty="0"/>
              <a:t>, </a:t>
            </a:r>
            <a:r>
              <a:rPr lang="cs-CZ" sz="1400" dirty="0" err="1"/>
              <a:t>durvalumab</a:t>
            </a:r>
            <a:r>
              <a:rPr lang="cs-CZ" sz="1400" dirty="0"/>
              <a:t>, </a:t>
            </a:r>
            <a:r>
              <a:rPr lang="cs-CZ" sz="1400" dirty="0" err="1"/>
              <a:t>cemiplimab</a:t>
            </a:r>
            <a:endParaRPr lang="cs-CZ" sz="1400" dirty="0"/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5512675" y="1129862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ALK inhibitory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crizotinib</a:t>
            </a:r>
            <a:r>
              <a:rPr lang="cs-CZ" sz="1400" dirty="0"/>
              <a:t>, </a:t>
            </a:r>
            <a:r>
              <a:rPr lang="cs-CZ" sz="1400" dirty="0" err="1"/>
              <a:t>alectinib</a:t>
            </a:r>
            <a:r>
              <a:rPr lang="cs-CZ" sz="1400" dirty="0"/>
              <a:t>, </a:t>
            </a:r>
            <a:r>
              <a:rPr lang="cs-CZ" sz="1400" dirty="0" err="1"/>
              <a:t>ceritinib</a:t>
            </a:r>
            <a:r>
              <a:rPr lang="cs-CZ" sz="1400" dirty="0"/>
              <a:t>, </a:t>
            </a:r>
            <a:r>
              <a:rPr lang="cs-CZ" sz="1400" dirty="0" err="1"/>
              <a:t>brigatinib</a:t>
            </a:r>
            <a:r>
              <a:rPr lang="cs-CZ" sz="1400" dirty="0"/>
              <a:t>, </a:t>
            </a:r>
            <a:r>
              <a:rPr lang="cs-CZ" sz="1400" dirty="0" err="1"/>
              <a:t>lorlatinib</a:t>
            </a:r>
            <a:r>
              <a:rPr lang="cs-CZ" sz="1400" dirty="0"/>
              <a:t>*</a:t>
            </a:r>
          </a:p>
        </p:txBody>
      </p:sp>
      <p:sp>
        <p:nvSpPr>
          <p:cNvPr id="9" name="Obdélník se zakulaceným příčným rohem 8"/>
          <p:cNvSpPr/>
          <p:nvPr/>
        </p:nvSpPr>
        <p:spPr>
          <a:xfrm>
            <a:off x="5491656" y="2412124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VEGFR inhibitory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bevacizumab</a:t>
            </a:r>
            <a:endParaRPr lang="cs-CZ" sz="1400" dirty="0"/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3100552" y="2427889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NTRK inhibitory*</a:t>
            </a:r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entrektinib</a:t>
            </a:r>
            <a:endParaRPr lang="cs-CZ" sz="1400" dirty="0"/>
          </a:p>
        </p:txBody>
      </p:sp>
      <p:sp>
        <p:nvSpPr>
          <p:cNvPr id="12" name="Obdélník se zakulaceným příčným rohem 11"/>
          <p:cNvSpPr/>
          <p:nvPr/>
        </p:nvSpPr>
        <p:spPr>
          <a:xfrm>
            <a:off x="5475889" y="3724603"/>
            <a:ext cx="2217683" cy="124022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Další inhibitory </a:t>
            </a:r>
            <a:r>
              <a:rPr lang="cs-CZ" sz="1400" dirty="0"/>
              <a:t>(</a:t>
            </a:r>
            <a:r>
              <a:rPr lang="cs-CZ" sz="1400" dirty="0" err="1"/>
              <a:t>sotorasib</a:t>
            </a:r>
            <a:r>
              <a:rPr lang="cs-CZ" sz="1400" dirty="0"/>
              <a:t> – KRAS, </a:t>
            </a:r>
            <a:r>
              <a:rPr lang="cs-CZ" sz="1400" dirty="0" err="1"/>
              <a:t>pralsetinib</a:t>
            </a:r>
            <a:r>
              <a:rPr lang="cs-CZ" sz="1400" dirty="0"/>
              <a:t>* - RET, </a:t>
            </a:r>
            <a:r>
              <a:rPr lang="cs-CZ" sz="1400" dirty="0" err="1"/>
              <a:t>dabrafenib</a:t>
            </a:r>
            <a:r>
              <a:rPr lang="cs-CZ" sz="1400" dirty="0"/>
              <a:t>* -  BRAF, </a:t>
            </a:r>
            <a:r>
              <a:rPr lang="cs-CZ" sz="1400" dirty="0" err="1"/>
              <a:t>tepotinib</a:t>
            </a:r>
            <a:r>
              <a:rPr lang="cs-CZ" sz="1400" dirty="0"/>
              <a:t>* - MET)</a:t>
            </a:r>
          </a:p>
        </p:txBody>
      </p:sp>
      <p:sp>
        <p:nvSpPr>
          <p:cNvPr id="13" name="Obdélník se zakulaceným příčným rohem 12"/>
          <p:cNvSpPr/>
          <p:nvPr/>
        </p:nvSpPr>
        <p:spPr>
          <a:xfrm>
            <a:off x="3079531" y="3735113"/>
            <a:ext cx="2217683" cy="1240221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Kombinace </a:t>
            </a:r>
            <a:r>
              <a:rPr lang="cs-CZ" dirty="0" err="1"/>
              <a:t>chemo</a:t>
            </a:r>
            <a:r>
              <a:rPr lang="cs-CZ" dirty="0"/>
              <a:t>/</a:t>
            </a:r>
            <a:r>
              <a:rPr lang="cs-CZ" dirty="0" err="1"/>
              <a:t>imuno</a:t>
            </a:r>
            <a:endParaRPr lang="cs-CZ" dirty="0"/>
          </a:p>
          <a:p>
            <a:pPr algn="ctr"/>
            <a:r>
              <a:rPr lang="cs-CZ" sz="1400" dirty="0"/>
              <a:t>- </a:t>
            </a:r>
            <a:r>
              <a:rPr lang="cs-CZ" sz="1400" dirty="0" err="1"/>
              <a:t>pembrolizumab</a:t>
            </a:r>
            <a:r>
              <a:rPr lang="cs-CZ" sz="1400" dirty="0"/>
              <a:t> + CHT, </a:t>
            </a:r>
            <a:r>
              <a:rPr lang="cs-CZ" sz="1400" dirty="0" err="1"/>
              <a:t>nivolumab</a:t>
            </a:r>
            <a:r>
              <a:rPr lang="cs-CZ" sz="1400" dirty="0"/>
              <a:t>+</a:t>
            </a:r>
            <a:r>
              <a:rPr lang="cs-CZ" sz="1400" dirty="0" err="1"/>
              <a:t>ipilimumab</a:t>
            </a:r>
            <a:r>
              <a:rPr lang="cs-CZ" sz="1400" dirty="0"/>
              <a:t>+ CHT</a:t>
            </a:r>
          </a:p>
        </p:txBody>
      </p:sp>
      <p:sp>
        <p:nvSpPr>
          <p:cNvPr id="14" name="TextovéPole 13"/>
          <p:cNvSpPr txBox="1"/>
          <p:nvPr/>
        </p:nvSpPr>
        <p:spPr>
          <a:xfrm rot="16200000">
            <a:off x="6169572" y="2873091"/>
            <a:ext cx="3804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/>
                <a:cs typeface="Times New Roman"/>
              </a:rPr>
              <a:t>* </a:t>
            </a:r>
            <a:r>
              <a:rPr lang="cs-CZ" sz="1400" dirty="0" err="1"/>
              <a:t>Dostuplné</a:t>
            </a:r>
            <a:r>
              <a:rPr lang="cs-CZ" sz="1400" dirty="0"/>
              <a:t> po individuálním </a:t>
            </a:r>
            <a:r>
              <a:rPr lang="cs-CZ" sz="1400" dirty="0" err="1"/>
              <a:t>schální</a:t>
            </a:r>
            <a:r>
              <a:rPr lang="cs-CZ" sz="1400" dirty="0"/>
              <a:t> plátci péče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Pokroky v léčbě 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Standardní chemoterapie má stále své nezastupitelné místo</a:t>
            </a:r>
          </a:p>
          <a:p>
            <a:r>
              <a:rPr lang="cs-CZ" dirty="0"/>
              <a:t>Nově začlenění imunoterapie do kombinace s chemoterapií (</a:t>
            </a:r>
            <a:r>
              <a:rPr lang="cs-CZ" dirty="0" err="1"/>
              <a:t>durvalumab</a:t>
            </a:r>
            <a:r>
              <a:rPr lang="cs-CZ" dirty="0"/>
              <a:t>) pro ED i LD</a:t>
            </a:r>
          </a:p>
          <a:p>
            <a:r>
              <a:rPr lang="cs-CZ" dirty="0"/>
              <a:t>Bez genetických markerů, prognózu ovlivňuje především PS pacienta, SIADH, váhový úbytek, přítomnost </a:t>
            </a:r>
            <a:r>
              <a:rPr lang="cs-CZ" dirty="0" err="1"/>
              <a:t>paraneoplastických</a:t>
            </a:r>
            <a:r>
              <a:rPr lang="cs-CZ" dirty="0"/>
              <a:t> příznaků</a:t>
            </a:r>
          </a:p>
          <a:p>
            <a:r>
              <a:rPr lang="cs-CZ" dirty="0"/>
              <a:t>Neblahá prognóza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Paliativní léčba – co je nového?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v léčbě a managementu maligního pleurálního výpotku (</a:t>
            </a:r>
            <a:r>
              <a:rPr lang="cs-CZ" dirty="0" err="1"/>
              <a:t>pleuroskopie</a:t>
            </a:r>
            <a:r>
              <a:rPr lang="cs-CZ" dirty="0"/>
              <a:t>, </a:t>
            </a:r>
            <a:r>
              <a:rPr lang="cs-CZ" dirty="0" err="1"/>
              <a:t>tunelizovaný</a:t>
            </a:r>
            <a:r>
              <a:rPr lang="cs-CZ" dirty="0"/>
              <a:t> drén)</a:t>
            </a:r>
          </a:p>
          <a:p>
            <a:r>
              <a:rPr lang="cs-CZ" dirty="0"/>
              <a:t>Zajištění žilních vstupů (</a:t>
            </a:r>
            <a:r>
              <a:rPr lang="cs-CZ" dirty="0" err="1"/>
              <a:t>iv</a:t>
            </a:r>
            <a:r>
              <a:rPr lang="cs-CZ" dirty="0"/>
              <a:t> port, PICC, CICC katétr)</a:t>
            </a:r>
          </a:p>
          <a:p>
            <a:r>
              <a:rPr lang="cs-CZ" dirty="0"/>
              <a:t>Léčba kostních meta (</a:t>
            </a:r>
            <a:r>
              <a:rPr lang="cs-CZ" dirty="0" err="1"/>
              <a:t>denosumab</a:t>
            </a:r>
            <a:r>
              <a:rPr lang="cs-CZ" dirty="0"/>
              <a:t>)</a:t>
            </a:r>
          </a:p>
          <a:p>
            <a:r>
              <a:rPr lang="cs-CZ" dirty="0"/>
              <a:t>Rozvoj domácí hospicové péče, rozšíření povědomí ve společnosti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 do budoucna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Pokračující centralizace péče </a:t>
            </a:r>
          </a:p>
          <a:p>
            <a:r>
              <a:rPr lang="cs-CZ" dirty="0"/>
              <a:t>Snaha o zkrácení doby do diagnózy</a:t>
            </a:r>
          </a:p>
          <a:p>
            <a:r>
              <a:rPr lang="cs-CZ" dirty="0" err="1"/>
              <a:t>Pneumoonkochirurgická</a:t>
            </a:r>
            <a:r>
              <a:rPr lang="cs-CZ" dirty="0"/>
              <a:t> centra</a:t>
            </a:r>
          </a:p>
          <a:p>
            <a:r>
              <a:rPr lang="cs-CZ" dirty="0"/>
              <a:t>„ </a:t>
            </a:r>
            <a:r>
              <a:rPr lang="cs-CZ" dirty="0" err="1"/>
              <a:t>Sekvenování</a:t>
            </a:r>
            <a:r>
              <a:rPr lang="cs-CZ" dirty="0"/>
              <a:t> pro každého“</a:t>
            </a:r>
          </a:p>
          <a:p>
            <a:r>
              <a:rPr lang="cs-CZ" dirty="0"/>
              <a:t>Nové preparáty a jejich úhrady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sz="1700" dirty="0"/>
          </a:p>
          <a:p>
            <a:endParaRPr lang="cs-CZ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 descr="Detail poti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 l="15363" t="27232" r="40713" b="11117"/>
          <a:stretch>
            <a:fillRect/>
          </a:stretch>
        </p:blipFill>
        <p:spPr bwMode="auto">
          <a:xfrm>
            <a:off x="1899362" y="210206"/>
            <a:ext cx="5820361" cy="45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Pokrok nezastavíš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232787" y="3363310"/>
            <a:ext cx="4911213" cy="961657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Epidemiologie</a:t>
            </a:r>
          </a:p>
          <a:p>
            <a:r>
              <a:rPr lang="cs-CZ" dirty="0"/>
              <a:t>Situace v ČR</a:t>
            </a:r>
          </a:p>
          <a:p>
            <a:r>
              <a:rPr lang="cs-CZ" dirty="0"/>
              <a:t>Dělení karcinomu plic</a:t>
            </a:r>
          </a:p>
          <a:p>
            <a:r>
              <a:rPr lang="cs-CZ" dirty="0"/>
              <a:t>Pokroky v diagnostice</a:t>
            </a:r>
          </a:p>
          <a:p>
            <a:r>
              <a:rPr lang="cs-CZ" dirty="0"/>
              <a:t>Pokroky v léčbě NSCLC</a:t>
            </a:r>
          </a:p>
          <a:p>
            <a:r>
              <a:rPr lang="cs-CZ" dirty="0"/>
              <a:t>Pokroky v léčbě SCLC</a:t>
            </a:r>
          </a:p>
          <a:p>
            <a:r>
              <a:rPr lang="cs-CZ" dirty="0"/>
              <a:t>Paliativní péče – co je nového?</a:t>
            </a:r>
          </a:p>
          <a:p>
            <a:r>
              <a:rPr lang="cs-CZ" dirty="0"/>
              <a:t>Výzvy do budoucna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Epidemiologie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700" dirty="0"/>
              <a:t>V roce 1912 byla publikována práce mapující všechny dosud ve světě zjištěné případy ca plic (374 případů) </a:t>
            </a:r>
            <a:r>
              <a:rPr lang="cs-CZ" sz="1700" b="1" dirty="0"/>
              <a:t>x</a:t>
            </a:r>
            <a:r>
              <a:rPr lang="cs-CZ" sz="1700" dirty="0"/>
              <a:t> </a:t>
            </a:r>
            <a:r>
              <a:rPr lang="cs-CZ" dirty="0"/>
              <a:t>v roce 2020 WHO dokládá 2 206 771 nových případů celosvětově</a:t>
            </a:r>
            <a:endParaRPr lang="cs-CZ" sz="1700" dirty="0"/>
          </a:p>
          <a:p>
            <a:r>
              <a:rPr lang="cs-CZ" dirty="0"/>
              <a:t>Ve světovém měřítku 2. nejčastější nádor, 1. </a:t>
            </a:r>
            <a:r>
              <a:rPr lang="cs-CZ" dirty="0" err="1"/>
              <a:t>nejsmrtnější</a:t>
            </a:r>
            <a:r>
              <a:rPr lang="cs-CZ" dirty="0"/>
              <a:t> nádor (GLOBOCAN)</a:t>
            </a:r>
          </a:p>
          <a:p>
            <a:r>
              <a:rPr lang="cs-CZ" dirty="0"/>
              <a:t>V ČR v roce 2018 bylo zaznamenáno 6 459 nových případů (ÚZIS)</a:t>
            </a:r>
          </a:p>
          <a:p>
            <a:pP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 (ÚZIS 2018)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50% nemocných je ve věku 63-75 let</a:t>
            </a:r>
          </a:p>
          <a:p>
            <a:r>
              <a:rPr lang="cs-CZ" dirty="0">
                <a:solidFill>
                  <a:srgbClr val="00217E"/>
                </a:solidFill>
              </a:rPr>
              <a:t>Muži:ženy 1,9:1</a:t>
            </a:r>
          </a:p>
          <a:p>
            <a:r>
              <a:rPr lang="cs-CZ" dirty="0"/>
              <a:t>Nejnižší incidence – Zlínský kraj, nejvyšší – Ústecký a Karlovarský kraj</a:t>
            </a:r>
          </a:p>
          <a:p>
            <a:r>
              <a:rPr lang="cs-CZ" dirty="0"/>
              <a:t>70% případů je zachyceno ve stadiu III a IV, 5-ti </a:t>
            </a:r>
            <a:r>
              <a:rPr lang="cs-CZ" dirty="0" err="1"/>
              <a:t>leté</a:t>
            </a:r>
            <a:r>
              <a:rPr lang="cs-CZ" dirty="0"/>
              <a:t> přežití 17,8% (v letech 2014-18) </a:t>
            </a:r>
            <a:r>
              <a:rPr lang="cs-CZ" sz="1700" b="1" dirty="0"/>
              <a:t>x</a:t>
            </a:r>
            <a:r>
              <a:rPr lang="cs-CZ" sz="1700" dirty="0"/>
              <a:t> ca prsu 89,2%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254" y="205979"/>
            <a:ext cx="7919545" cy="85725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bg1"/>
                </a:solidFill>
              </a:rPr>
              <a:t>Dělení karcinomu plic 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Dle histologie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Adenokarcinom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err="1">
                <a:solidFill>
                  <a:schemeClr val="tx2"/>
                </a:solidFill>
              </a:rPr>
              <a:t>Skvamózní</a:t>
            </a:r>
            <a:r>
              <a:rPr lang="cs-CZ" dirty="0">
                <a:solidFill>
                  <a:schemeClr val="tx2"/>
                </a:solidFill>
              </a:rPr>
              <a:t> ca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700" dirty="0">
                <a:solidFill>
                  <a:schemeClr val="tx2"/>
                </a:solidFill>
              </a:rPr>
              <a:t>NSCLC NOS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700" dirty="0" err="1">
                <a:solidFill>
                  <a:schemeClr val="tx2"/>
                </a:solidFill>
              </a:rPr>
              <a:t>Velkobuněčný</a:t>
            </a:r>
            <a:r>
              <a:rPr lang="cs-CZ" sz="1700" dirty="0">
                <a:solidFill>
                  <a:schemeClr val="tx2"/>
                </a:solidFill>
              </a:rPr>
              <a:t> ca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700" dirty="0" err="1">
                <a:solidFill>
                  <a:schemeClr val="tx2"/>
                </a:solidFill>
              </a:rPr>
              <a:t>Adenoskvamózní</a:t>
            </a:r>
            <a:r>
              <a:rPr lang="cs-CZ" sz="1700" dirty="0">
                <a:solidFill>
                  <a:schemeClr val="tx2"/>
                </a:solidFill>
              </a:rPr>
              <a:t> ca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700" dirty="0" err="1">
                <a:solidFill>
                  <a:schemeClr val="tx2"/>
                </a:solidFill>
              </a:rPr>
              <a:t>Sarkomatoidní</a:t>
            </a:r>
            <a:r>
              <a:rPr lang="cs-CZ" sz="1700" dirty="0">
                <a:solidFill>
                  <a:schemeClr val="tx2"/>
                </a:solidFill>
              </a:rPr>
              <a:t> ca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700" dirty="0" err="1">
                <a:solidFill>
                  <a:schemeClr val="tx2"/>
                </a:solidFill>
              </a:rPr>
              <a:t>Mukoepidermoidní</a:t>
            </a:r>
            <a:r>
              <a:rPr lang="cs-CZ" sz="1700" dirty="0">
                <a:solidFill>
                  <a:schemeClr val="tx2"/>
                </a:solidFill>
              </a:rPr>
              <a:t> ca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Neuroendokrinní tumory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Dle biologické povahy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NSCLC </a:t>
            </a:r>
            <a:r>
              <a:rPr lang="cs-CZ" sz="1700" dirty="0">
                <a:solidFill>
                  <a:schemeClr val="tx2"/>
                </a:solidFill>
              </a:rPr>
              <a:t>– 85% případů, pomalejší růst, méně senzitivní k CHT a RT, menší tendence k metastazování, TNM klasifikace, molekulárně-genetické </a:t>
            </a:r>
            <a:r>
              <a:rPr lang="cs-CZ" sz="1700" dirty="0" err="1">
                <a:solidFill>
                  <a:schemeClr val="tx2"/>
                </a:solidFill>
              </a:rPr>
              <a:t>markery</a:t>
            </a:r>
            <a:r>
              <a:rPr lang="cs-CZ" sz="1700" dirty="0">
                <a:solidFill>
                  <a:schemeClr val="tx2"/>
                </a:solidFill>
              </a:rPr>
              <a:t>, častěji periferně</a:t>
            </a:r>
            <a:endParaRPr lang="cs-CZ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cs-CZ" dirty="0">
                <a:solidFill>
                  <a:schemeClr val="tx2"/>
                </a:solidFill>
              </a:rPr>
              <a:t>SCLC </a:t>
            </a:r>
            <a:r>
              <a:rPr lang="cs-CZ" sz="1700" dirty="0">
                <a:solidFill>
                  <a:schemeClr val="tx2"/>
                </a:solidFill>
              </a:rPr>
              <a:t>– 15% případů, rychlý růst a tendence metastazovat,  </a:t>
            </a:r>
            <a:r>
              <a:rPr lang="cs-CZ" sz="1700" dirty="0" err="1">
                <a:solidFill>
                  <a:schemeClr val="tx2"/>
                </a:solidFill>
              </a:rPr>
              <a:t>chemo</a:t>
            </a:r>
            <a:r>
              <a:rPr lang="cs-CZ" sz="1700" dirty="0">
                <a:solidFill>
                  <a:schemeClr val="tx2"/>
                </a:solidFill>
              </a:rPr>
              <a:t> a </a:t>
            </a:r>
            <a:r>
              <a:rPr lang="cs-CZ" sz="1700" dirty="0" err="1">
                <a:solidFill>
                  <a:schemeClr val="tx2"/>
                </a:solidFill>
              </a:rPr>
              <a:t>radio</a:t>
            </a:r>
            <a:r>
              <a:rPr lang="cs-CZ" sz="1700" dirty="0">
                <a:solidFill>
                  <a:schemeClr val="tx2"/>
                </a:solidFill>
              </a:rPr>
              <a:t> senzitivní, </a:t>
            </a:r>
            <a:r>
              <a:rPr lang="cs-CZ" sz="1700" dirty="0" err="1">
                <a:solidFill>
                  <a:schemeClr val="tx2"/>
                </a:solidFill>
              </a:rPr>
              <a:t>limitováné</a:t>
            </a:r>
            <a:r>
              <a:rPr lang="cs-CZ" sz="1700" dirty="0">
                <a:solidFill>
                  <a:schemeClr val="tx2"/>
                </a:solidFill>
              </a:rPr>
              <a:t>/extenzivní onemocnění, lokalizace </a:t>
            </a:r>
            <a:r>
              <a:rPr lang="cs-CZ" sz="1700" dirty="0" err="1">
                <a:solidFill>
                  <a:schemeClr val="tx2"/>
                </a:solidFill>
              </a:rPr>
              <a:t>částo</a:t>
            </a:r>
            <a:r>
              <a:rPr lang="cs-CZ" sz="1700" dirty="0">
                <a:solidFill>
                  <a:schemeClr val="tx2"/>
                </a:solidFill>
              </a:rPr>
              <a:t> v mediastinu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745" y="205979"/>
            <a:ext cx="7930055" cy="85725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chemeClr val="bg1"/>
                </a:solidFill>
              </a:rPr>
              <a:t>Dělení karcinomu plic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dirty="0">
                <a:solidFill>
                  <a:srgbClr val="FF0000"/>
                </a:solidFill>
              </a:rPr>
              <a:t>Dle klinického stadia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1200" dirty="0">
                <a:solidFill>
                  <a:schemeClr val="tx2"/>
                </a:solidFill>
              </a:rPr>
              <a:t>I-IIB </a:t>
            </a:r>
            <a:r>
              <a:rPr lang="cs-CZ" sz="6800" dirty="0">
                <a:solidFill>
                  <a:schemeClr val="tx2"/>
                </a:solidFill>
              </a:rPr>
              <a:t>– tumor do 5cm, </a:t>
            </a:r>
            <a:r>
              <a:rPr lang="cs-CZ" sz="6800" dirty="0" err="1">
                <a:solidFill>
                  <a:schemeClr val="tx2"/>
                </a:solidFill>
              </a:rPr>
              <a:t>max</a:t>
            </a:r>
            <a:r>
              <a:rPr lang="cs-CZ" sz="6800" dirty="0">
                <a:solidFill>
                  <a:schemeClr val="tx2"/>
                </a:solidFill>
              </a:rPr>
              <a:t> stejnostranné hilové LU, bez metastáz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1200" dirty="0">
                <a:solidFill>
                  <a:schemeClr val="tx2"/>
                </a:solidFill>
              </a:rPr>
              <a:t>IIIA, B, C </a:t>
            </a:r>
            <a:r>
              <a:rPr lang="cs-CZ" sz="6800" dirty="0">
                <a:solidFill>
                  <a:schemeClr val="tx2"/>
                </a:solidFill>
              </a:rPr>
              <a:t>– různě velký tumor bez/s diseminací do LU včetně druhé strany či LU krku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11200" dirty="0">
                <a:solidFill>
                  <a:schemeClr val="tx2"/>
                </a:solidFill>
              </a:rPr>
              <a:t>IV </a:t>
            </a:r>
            <a:r>
              <a:rPr lang="cs-CZ" sz="6800" dirty="0">
                <a:solidFill>
                  <a:schemeClr val="tx2"/>
                </a:solidFill>
              </a:rPr>
              <a:t>- různě velký tumor, solitární či vícečetné meta </a:t>
            </a:r>
            <a:r>
              <a:rPr lang="cs-CZ" sz="6800" dirty="0" err="1">
                <a:solidFill>
                  <a:schemeClr val="tx2"/>
                </a:solidFill>
              </a:rPr>
              <a:t>intra</a:t>
            </a:r>
            <a:r>
              <a:rPr lang="cs-CZ" sz="6800" dirty="0">
                <a:solidFill>
                  <a:schemeClr val="tx2"/>
                </a:solidFill>
              </a:rPr>
              <a:t> nebo </a:t>
            </a:r>
            <a:r>
              <a:rPr lang="cs-CZ" sz="6800" dirty="0" err="1">
                <a:solidFill>
                  <a:schemeClr val="tx2"/>
                </a:solidFill>
              </a:rPr>
              <a:t>extratorakálně</a:t>
            </a:r>
            <a:r>
              <a:rPr lang="cs-CZ" sz="6800" dirty="0">
                <a:solidFill>
                  <a:schemeClr val="tx2"/>
                </a:solidFill>
              </a:rPr>
              <a:t>, včetně </a:t>
            </a:r>
            <a:r>
              <a:rPr lang="cs-CZ" sz="6800" dirty="0" err="1">
                <a:solidFill>
                  <a:schemeClr val="tx2"/>
                </a:solidFill>
              </a:rPr>
              <a:t>perikardiálního</a:t>
            </a:r>
            <a:r>
              <a:rPr lang="cs-CZ" sz="6800" dirty="0">
                <a:solidFill>
                  <a:schemeClr val="tx2"/>
                </a:solidFill>
              </a:rPr>
              <a:t> a pleurálního výpotku či karcinomatózní lymfangoitidy</a:t>
            </a:r>
          </a:p>
          <a:p>
            <a:pPr marL="514350" indent="-514350">
              <a:buFont typeface="+mj-lt"/>
              <a:buAutoNum type="alphaLcParenR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dirty="0">
                <a:solidFill>
                  <a:srgbClr val="FF0000"/>
                </a:solidFill>
              </a:rPr>
              <a:t>Dle molekulárně-genetických vlastností</a:t>
            </a:r>
          </a:p>
          <a:p>
            <a:pPr marL="514350" indent="-514350"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l="41816" t="53104" r="41492" b="30379"/>
          <a:stretch/>
        </p:blipFill>
        <p:spPr>
          <a:xfrm>
            <a:off x="5234152" y="2354318"/>
            <a:ext cx="3093215" cy="191288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29048" y="4330262"/>
            <a:ext cx="219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+ PD-L1 exprese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Pokroky v prevenci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Screening</a:t>
            </a:r>
            <a:r>
              <a:rPr lang="cs-CZ" sz="2400" dirty="0">
                <a:solidFill>
                  <a:srgbClr val="FF0000"/>
                </a:solidFill>
              </a:rPr>
              <a:t> karcinomu plic </a:t>
            </a:r>
            <a:r>
              <a:rPr lang="cs-CZ" sz="2400" dirty="0"/>
              <a:t>– projekt MZČR – od 1/2022</a:t>
            </a:r>
          </a:p>
          <a:p>
            <a:r>
              <a:rPr lang="cs-CZ" sz="2200" dirty="0"/>
              <a:t>Zařazovací kritéria: kuřácká anamnéza, 20 </a:t>
            </a:r>
            <a:r>
              <a:rPr lang="cs-CZ" sz="2200" dirty="0" err="1"/>
              <a:t>balíčkoroků</a:t>
            </a:r>
            <a:r>
              <a:rPr lang="cs-CZ" sz="2200" dirty="0"/>
              <a:t>, věk 55-74let</a:t>
            </a:r>
          </a:p>
          <a:p>
            <a:r>
              <a:rPr lang="cs-CZ" sz="2200" dirty="0"/>
              <a:t>Indikace k LD-CT hrudníku</a:t>
            </a:r>
          </a:p>
          <a:p>
            <a:r>
              <a:rPr lang="cs-CZ" sz="2200" dirty="0"/>
              <a:t>Nález je hodnocen proškoleným radiologem a dle jeho závažnosti (pozitivní/negativní/neurčitý) je indikována CT kontrola v čase či je nemocný směřován přímo do KOC k došetření. </a:t>
            </a:r>
          </a:p>
          <a:p>
            <a:r>
              <a:rPr lang="cs-CZ" sz="2200" dirty="0"/>
              <a:t>K začátku května 2023 bylo provedeno 2419 </a:t>
            </a:r>
            <a:r>
              <a:rPr lang="cs-CZ" sz="2200" dirty="0" err="1"/>
              <a:t>screeningových</a:t>
            </a:r>
            <a:r>
              <a:rPr lang="cs-CZ" sz="2200" dirty="0"/>
              <a:t> </a:t>
            </a:r>
            <a:r>
              <a:rPr lang="cs-CZ" sz="2200" dirty="0" err="1"/>
              <a:t>low</a:t>
            </a:r>
            <a:r>
              <a:rPr lang="cs-CZ" sz="2200" dirty="0"/>
              <a:t>-</a:t>
            </a:r>
            <a:r>
              <a:rPr lang="cs-CZ" sz="2200" dirty="0" err="1"/>
              <a:t>dose</a:t>
            </a:r>
            <a:r>
              <a:rPr lang="cs-CZ" sz="2200" dirty="0"/>
              <a:t> CT hrudníku, z čehož v 77 případech byl nález pozitivní.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Pokroky v diagnostice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Snaha o dostatečně velký vzorek, precizní histologická diagnostika, molekulárně            genetické </a:t>
            </a:r>
            <a:r>
              <a:rPr lang="cs-CZ" dirty="0" err="1"/>
              <a:t>markery</a:t>
            </a:r>
            <a:endParaRPr lang="cs-CZ" dirty="0"/>
          </a:p>
          <a:p>
            <a:r>
              <a:rPr lang="cs-CZ" dirty="0" err="1"/>
              <a:t>Bronchologie</a:t>
            </a:r>
            <a:r>
              <a:rPr lang="cs-CZ" dirty="0"/>
              <a:t> – </a:t>
            </a:r>
            <a:r>
              <a:rPr lang="cs-CZ" dirty="0" err="1"/>
              <a:t>endobronchiální</a:t>
            </a:r>
            <a:r>
              <a:rPr lang="cs-CZ" dirty="0"/>
              <a:t>                   </a:t>
            </a:r>
            <a:r>
              <a:rPr lang="cs-CZ" dirty="0" err="1"/>
              <a:t>kryobiopsie</a:t>
            </a:r>
            <a:r>
              <a:rPr lang="cs-CZ" dirty="0"/>
              <a:t>, EBUS, </a:t>
            </a:r>
            <a:r>
              <a:rPr lang="cs-CZ" dirty="0" err="1"/>
              <a:t>rEBUS</a:t>
            </a:r>
            <a:endParaRPr lang="cs-CZ" dirty="0"/>
          </a:p>
          <a:p>
            <a:r>
              <a:rPr lang="cs-CZ" dirty="0" err="1"/>
              <a:t>Transtorakální</a:t>
            </a:r>
            <a:r>
              <a:rPr lang="cs-CZ" dirty="0"/>
              <a:t> biopsie (CT, UZ), VATS mini-invazivně, lobektomie zlatým standardem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37" t="38517" r="38400" b="16808"/>
          <a:stretch>
            <a:fillRect/>
          </a:stretch>
        </p:blipFill>
        <p:spPr bwMode="auto">
          <a:xfrm>
            <a:off x="5707116" y="2144111"/>
            <a:ext cx="3063871" cy="149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Pokroky v léčbě NSCLC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Cílení na </a:t>
            </a:r>
            <a:r>
              <a:rPr lang="cs-CZ" dirty="0" err="1"/>
              <a:t>prvoliniovou</a:t>
            </a:r>
            <a:r>
              <a:rPr lang="cs-CZ" dirty="0"/>
              <a:t> léčbu, snaha o maximální efektivitu na počátku</a:t>
            </a:r>
          </a:p>
          <a:p>
            <a:r>
              <a:rPr lang="cs-CZ" dirty="0"/>
              <a:t>U pacientů bez driver mutací dominuje imunoterapie a její kombinace (</a:t>
            </a:r>
            <a:r>
              <a:rPr lang="cs-CZ" dirty="0" err="1"/>
              <a:t>neoadj</a:t>
            </a:r>
            <a:r>
              <a:rPr lang="cs-CZ" dirty="0"/>
              <a:t>., </a:t>
            </a:r>
            <a:r>
              <a:rPr lang="cs-CZ" dirty="0" err="1"/>
              <a:t>adj</a:t>
            </a:r>
            <a:r>
              <a:rPr lang="cs-CZ" dirty="0"/>
              <a:t>., III stadium, IV)</a:t>
            </a:r>
          </a:p>
          <a:p>
            <a:r>
              <a:rPr lang="cs-CZ" dirty="0"/>
              <a:t>Fenomén personalizované léčby na míru nemocnému,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Sequencing</a:t>
            </a:r>
            <a:endParaRPr lang="cs-CZ" dirty="0"/>
          </a:p>
          <a:p>
            <a:r>
              <a:rPr lang="cs-CZ" dirty="0"/>
              <a:t>Zapojení radioterapie, protonové terapie, </a:t>
            </a:r>
            <a:r>
              <a:rPr lang="cs-CZ" dirty="0" err="1"/>
              <a:t>Cyber</a:t>
            </a:r>
            <a:r>
              <a:rPr lang="cs-CZ" dirty="0"/>
              <a:t> </a:t>
            </a:r>
            <a:r>
              <a:rPr lang="cs-CZ" dirty="0" err="1"/>
              <a:t>knife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Předvádění na obrazovce (16:9)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Pokroky v léčbě karcinomu plic</vt:lpstr>
      <vt:lpstr>Osnova</vt:lpstr>
      <vt:lpstr>Epidemiologie</vt:lpstr>
      <vt:lpstr>Situace v ČR (ÚZIS 2018)</vt:lpstr>
      <vt:lpstr>Dělení karcinomu plic I</vt:lpstr>
      <vt:lpstr>Dělení karcinomu plic II</vt:lpstr>
      <vt:lpstr>Pokroky v prevenci</vt:lpstr>
      <vt:lpstr>Pokroky v diagnostice</vt:lpstr>
      <vt:lpstr>Pokroky v léčbě NSCLC</vt:lpstr>
      <vt:lpstr>Prezentace aplikace PowerPoint</vt:lpstr>
      <vt:lpstr>Prezentace aplikace PowerPoint</vt:lpstr>
      <vt:lpstr>Pokroky v léčbě SCLC</vt:lpstr>
      <vt:lpstr>Paliativní léčba – co je nového?</vt:lpstr>
      <vt:lpstr>Výzvy do budoucna</vt:lpstr>
      <vt:lpstr>Pokrok nezastavíš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2024-02-29T10:42:02Z</dcterms:modified>
</cp:coreProperties>
</file>