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98"/>
  </p:notesMasterIdLst>
  <p:handoutMasterIdLst>
    <p:handoutMasterId r:id="rId99"/>
  </p:handoutMasterIdLst>
  <p:sldIdLst>
    <p:sldId id="299" r:id="rId5"/>
    <p:sldId id="512" r:id="rId6"/>
    <p:sldId id="303" r:id="rId7"/>
    <p:sldId id="511" r:id="rId8"/>
    <p:sldId id="300" r:id="rId9"/>
    <p:sldId id="513" r:id="rId10"/>
    <p:sldId id="514" r:id="rId11"/>
    <p:sldId id="302" r:id="rId12"/>
    <p:sldId id="515" r:id="rId13"/>
    <p:sldId id="516" r:id="rId14"/>
    <p:sldId id="517" r:id="rId15"/>
    <p:sldId id="518" r:id="rId16"/>
    <p:sldId id="519" r:id="rId17"/>
    <p:sldId id="305" r:id="rId18"/>
    <p:sldId id="301" r:id="rId19"/>
    <p:sldId id="306" r:id="rId20"/>
    <p:sldId id="520" r:id="rId21"/>
    <p:sldId id="308" r:id="rId22"/>
    <p:sldId id="521" r:id="rId23"/>
    <p:sldId id="522" r:id="rId24"/>
    <p:sldId id="310" r:id="rId25"/>
    <p:sldId id="311" r:id="rId26"/>
    <p:sldId id="309" r:id="rId27"/>
    <p:sldId id="523" r:id="rId28"/>
    <p:sldId id="524" r:id="rId29"/>
    <p:sldId id="257" r:id="rId30"/>
    <p:sldId id="258" r:id="rId31"/>
    <p:sldId id="320" r:id="rId32"/>
    <p:sldId id="321" r:id="rId33"/>
    <p:sldId id="323" r:id="rId34"/>
    <p:sldId id="259" r:id="rId35"/>
    <p:sldId id="324" r:id="rId36"/>
    <p:sldId id="271" r:id="rId37"/>
    <p:sldId id="264" r:id="rId38"/>
    <p:sldId id="262" r:id="rId39"/>
    <p:sldId id="326" r:id="rId40"/>
    <p:sldId id="263" r:id="rId41"/>
    <p:sldId id="266" r:id="rId42"/>
    <p:sldId id="267" r:id="rId43"/>
    <p:sldId id="268" r:id="rId44"/>
    <p:sldId id="284" r:id="rId45"/>
    <p:sldId id="282" r:id="rId46"/>
    <p:sldId id="285" r:id="rId47"/>
    <p:sldId id="286" r:id="rId48"/>
    <p:sldId id="288" r:id="rId49"/>
    <p:sldId id="290" r:id="rId50"/>
    <p:sldId id="289" r:id="rId51"/>
    <p:sldId id="291" r:id="rId52"/>
    <p:sldId id="292" r:id="rId53"/>
    <p:sldId id="328" r:id="rId54"/>
    <p:sldId id="325" r:id="rId55"/>
    <p:sldId id="380" r:id="rId56"/>
    <p:sldId id="376" r:id="rId57"/>
    <p:sldId id="379" r:id="rId58"/>
    <p:sldId id="273" r:id="rId59"/>
    <p:sldId id="372" r:id="rId60"/>
    <p:sldId id="327" r:id="rId61"/>
    <p:sldId id="275" r:id="rId62"/>
    <p:sldId id="278" r:id="rId63"/>
    <p:sldId id="279" r:id="rId64"/>
    <p:sldId id="280" r:id="rId65"/>
    <p:sldId id="274" r:id="rId66"/>
    <p:sldId id="373" r:id="rId67"/>
    <p:sldId id="377" r:id="rId68"/>
    <p:sldId id="269" r:id="rId69"/>
    <p:sldId id="374" r:id="rId70"/>
    <p:sldId id="375" r:id="rId71"/>
    <p:sldId id="333" r:id="rId72"/>
    <p:sldId id="502" r:id="rId73"/>
    <p:sldId id="503" r:id="rId74"/>
    <p:sldId id="50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54" r:id="rId88"/>
    <p:sldId id="355" r:id="rId89"/>
    <p:sldId id="356" r:id="rId90"/>
    <p:sldId id="357" r:id="rId91"/>
    <p:sldId id="358" r:id="rId92"/>
    <p:sldId id="359" r:id="rId93"/>
    <p:sldId id="360" r:id="rId94"/>
    <p:sldId id="361" r:id="rId95"/>
    <p:sldId id="362" r:id="rId96"/>
    <p:sldId id="363" r:id="rId9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4" autoAdjust="0"/>
    <p:restoredTop sz="96270" autoAdjust="0"/>
  </p:normalViewPr>
  <p:slideViewPr>
    <p:cSldViewPr snapToGrid="0">
      <p:cViewPr varScale="1">
        <p:scale>
          <a:sx n="106" d="100"/>
          <a:sy n="106" d="100"/>
        </p:scale>
        <p:origin x="786" y="11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theme" Target="theme/theme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notesMaster" Target="notesMasters/notes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9434EC-E8F6-4A87-AB65-233D2DBE1D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2283064-67C0-47EF-BD82-1D1DACA3A1B7}">
      <dgm:prSet/>
      <dgm:spPr/>
      <dgm:t>
        <a:bodyPr/>
        <a:lstStyle/>
        <a:p>
          <a:pPr rtl="0"/>
          <a:r>
            <a:rPr lang="cs-CZ" b="0"/>
            <a:t>osoby určené pacientem </a:t>
          </a:r>
          <a:endParaRPr lang="cs-CZ"/>
        </a:p>
      </dgm:t>
    </dgm:pt>
    <dgm:pt modelId="{76AF4590-9B05-46F1-9511-B8551C014DE8}" type="parTrans" cxnId="{C775FC7E-47D8-45BA-ABBF-D1BEA2045325}">
      <dgm:prSet/>
      <dgm:spPr/>
      <dgm:t>
        <a:bodyPr/>
        <a:lstStyle/>
        <a:p>
          <a:endParaRPr lang="cs-CZ"/>
        </a:p>
      </dgm:t>
    </dgm:pt>
    <dgm:pt modelId="{C607F4D9-58FA-407A-B8B6-92581461B222}" type="sibTrans" cxnId="{C775FC7E-47D8-45BA-ABBF-D1BEA2045325}">
      <dgm:prSet/>
      <dgm:spPr/>
      <dgm:t>
        <a:bodyPr/>
        <a:lstStyle/>
        <a:p>
          <a:endParaRPr lang="cs-CZ"/>
        </a:p>
      </dgm:t>
    </dgm:pt>
    <dgm:pt modelId="{991C61B3-7D78-419B-98EE-B6A080B2EA33}">
      <dgm:prSet/>
      <dgm:spPr/>
      <dgm:t>
        <a:bodyPr/>
        <a:lstStyle/>
        <a:p>
          <a:pPr rtl="0"/>
          <a:r>
            <a:rPr lang="cs-CZ" b="0"/>
            <a:t>manžel nebo registrovaný partner </a:t>
          </a:r>
          <a:endParaRPr lang="cs-CZ"/>
        </a:p>
      </dgm:t>
    </dgm:pt>
    <dgm:pt modelId="{0CC5DEED-D267-4C6B-874C-D80260B9AFD8}" type="parTrans" cxnId="{8577B9D2-133F-4CC5-BAF0-5A3E1B95091D}">
      <dgm:prSet/>
      <dgm:spPr/>
      <dgm:t>
        <a:bodyPr/>
        <a:lstStyle/>
        <a:p>
          <a:endParaRPr lang="cs-CZ"/>
        </a:p>
      </dgm:t>
    </dgm:pt>
    <dgm:pt modelId="{3427B706-5F35-431B-9A85-16BEE742D1E7}" type="sibTrans" cxnId="{8577B9D2-133F-4CC5-BAF0-5A3E1B95091D}">
      <dgm:prSet/>
      <dgm:spPr/>
      <dgm:t>
        <a:bodyPr/>
        <a:lstStyle/>
        <a:p>
          <a:endParaRPr lang="cs-CZ"/>
        </a:p>
      </dgm:t>
    </dgm:pt>
    <dgm:pt modelId="{F5F61EB4-81CF-4FEA-8D9A-B57007A0A586}">
      <dgm:prSet/>
      <dgm:spPr/>
      <dgm:t>
        <a:bodyPr/>
        <a:lstStyle/>
        <a:p>
          <a:pPr rtl="0"/>
          <a:r>
            <a:rPr lang="cs-CZ" b="0"/>
            <a:t>rodiče</a:t>
          </a:r>
          <a:endParaRPr lang="cs-CZ"/>
        </a:p>
      </dgm:t>
    </dgm:pt>
    <dgm:pt modelId="{C28DAD43-EF2B-463E-9971-D80215C2F00F}" type="parTrans" cxnId="{5020C1B4-6739-410D-848B-580AB0530F5C}">
      <dgm:prSet/>
      <dgm:spPr/>
      <dgm:t>
        <a:bodyPr/>
        <a:lstStyle/>
        <a:p>
          <a:endParaRPr lang="cs-CZ"/>
        </a:p>
      </dgm:t>
    </dgm:pt>
    <dgm:pt modelId="{75B24AA8-6751-494B-8770-82C7CFC9A3CB}" type="sibTrans" cxnId="{5020C1B4-6739-410D-848B-580AB0530F5C}">
      <dgm:prSet/>
      <dgm:spPr/>
      <dgm:t>
        <a:bodyPr/>
        <a:lstStyle/>
        <a:p>
          <a:endParaRPr lang="cs-CZ"/>
        </a:p>
      </dgm:t>
    </dgm:pt>
    <dgm:pt modelId="{F25C54CA-503E-4696-84E3-E1426FD7CFF9}">
      <dgm:prSet/>
      <dgm:spPr/>
      <dgm:t>
        <a:bodyPr/>
        <a:lstStyle/>
        <a:p>
          <a:pPr rtl="0"/>
          <a:r>
            <a:rPr lang="cs-CZ" b="0"/>
            <a:t>jiné osoby blízké způsobilé k právním úkonům, pokud je známa</a:t>
          </a:r>
          <a:endParaRPr lang="cs-CZ"/>
        </a:p>
      </dgm:t>
    </dgm:pt>
    <dgm:pt modelId="{5D12B024-81CE-446D-8D8C-7244F6E17A2B}" type="parTrans" cxnId="{1DD5F9EE-35A1-4A8C-97B2-6B5A745107B9}">
      <dgm:prSet/>
      <dgm:spPr/>
      <dgm:t>
        <a:bodyPr/>
        <a:lstStyle/>
        <a:p>
          <a:endParaRPr lang="cs-CZ"/>
        </a:p>
      </dgm:t>
    </dgm:pt>
    <dgm:pt modelId="{F65DD39E-E643-4853-A714-F857DF515C5D}" type="sibTrans" cxnId="{1DD5F9EE-35A1-4A8C-97B2-6B5A745107B9}">
      <dgm:prSet/>
      <dgm:spPr/>
      <dgm:t>
        <a:bodyPr/>
        <a:lstStyle/>
        <a:p>
          <a:endParaRPr lang="cs-CZ"/>
        </a:p>
      </dgm:t>
    </dgm:pt>
    <dgm:pt modelId="{BE905250-0661-4BB5-B18D-FE84B2336AA9}" type="pres">
      <dgm:prSet presAssocID="{1C9434EC-E8F6-4A87-AB65-233D2DBE1DD7}" presName="linear" presStyleCnt="0">
        <dgm:presLayoutVars>
          <dgm:animLvl val="lvl"/>
          <dgm:resizeHandles val="exact"/>
        </dgm:presLayoutVars>
      </dgm:prSet>
      <dgm:spPr/>
    </dgm:pt>
    <dgm:pt modelId="{B026B905-EAAA-4805-9284-6EA1C81CDDC4}" type="pres">
      <dgm:prSet presAssocID="{82283064-67C0-47EF-BD82-1D1DACA3A1B7}" presName="parentText" presStyleLbl="node1" presStyleIdx="0" presStyleCnt="4">
        <dgm:presLayoutVars>
          <dgm:chMax val="0"/>
          <dgm:bulletEnabled val="1"/>
        </dgm:presLayoutVars>
      </dgm:prSet>
      <dgm:spPr/>
    </dgm:pt>
    <dgm:pt modelId="{7CD7B947-632B-4302-A654-0B3EBB169525}" type="pres">
      <dgm:prSet presAssocID="{C607F4D9-58FA-407A-B8B6-92581461B222}" presName="spacer" presStyleCnt="0"/>
      <dgm:spPr/>
    </dgm:pt>
    <dgm:pt modelId="{B3AB056A-85A6-456F-91F4-8E404FAF89FB}" type="pres">
      <dgm:prSet presAssocID="{991C61B3-7D78-419B-98EE-B6A080B2EA33}" presName="parentText" presStyleLbl="node1" presStyleIdx="1" presStyleCnt="4">
        <dgm:presLayoutVars>
          <dgm:chMax val="0"/>
          <dgm:bulletEnabled val="1"/>
        </dgm:presLayoutVars>
      </dgm:prSet>
      <dgm:spPr/>
    </dgm:pt>
    <dgm:pt modelId="{0EC4251E-A50F-4637-8E0C-B0D1EE610BB3}" type="pres">
      <dgm:prSet presAssocID="{3427B706-5F35-431B-9A85-16BEE742D1E7}" presName="spacer" presStyleCnt="0"/>
      <dgm:spPr/>
    </dgm:pt>
    <dgm:pt modelId="{19A47399-CAED-4110-AAE6-06B6B5933355}" type="pres">
      <dgm:prSet presAssocID="{F5F61EB4-81CF-4FEA-8D9A-B57007A0A586}" presName="parentText" presStyleLbl="node1" presStyleIdx="2" presStyleCnt="4">
        <dgm:presLayoutVars>
          <dgm:chMax val="0"/>
          <dgm:bulletEnabled val="1"/>
        </dgm:presLayoutVars>
      </dgm:prSet>
      <dgm:spPr/>
    </dgm:pt>
    <dgm:pt modelId="{511C0EBC-EE0C-4C6F-BD7C-00925072228C}" type="pres">
      <dgm:prSet presAssocID="{75B24AA8-6751-494B-8770-82C7CFC9A3CB}" presName="spacer" presStyleCnt="0"/>
      <dgm:spPr/>
    </dgm:pt>
    <dgm:pt modelId="{FA93939B-4CBC-4E1D-85F4-6ED6A679C86B}" type="pres">
      <dgm:prSet presAssocID="{F25C54CA-503E-4696-84E3-E1426FD7CFF9}" presName="parentText" presStyleLbl="node1" presStyleIdx="3" presStyleCnt="4">
        <dgm:presLayoutVars>
          <dgm:chMax val="0"/>
          <dgm:bulletEnabled val="1"/>
        </dgm:presLayoutVars>
      </dgm:prSet>
      <dgm:spPr/>
    </dgm:pt>
  </dgm:ptLst>
  <dgm:cxnLst>
    <dgm:cxn modelId="{82D1330F-30D5-408C-982C-B382DF918376}" type="presOf" srcId="{F5F61EB4-81CF-4FEA-8D9A-B57007A0A586}" destId="{19A47399-CAED-4110-AAE6-06B6B5933355}" srcOrd="0" destOrd="0" presId="urn:microsoft.com/office/officeart/2005/8/layout/vList2"/>
    <dgm:cxn modelId="{845BD415-3610-4172-846C-6705A4F7F9C3}" type="presOf" srcId="{82283064-67C0-47EF-BD82-1D1DACA3A1B7}" destId="{B026B905-EAAA-4805-9284-6EA1C81CDDC4}" srcOrd="0" destOrd="0" presId="urn:microsoft.com/office/officeart/2005/8/layout/vList2"/>
    <dgm:cxn modelId="{2507851E-62A1-45FC-A8D3-10F295DE8CFF}" type="presOf" srcId="{991C61B3-7D78-419B-98EE-B6A080B2EA33}" destId="{B3AB056A-85A6-456F-91F4-8E404FAF89FB}" srcOrd="0" destOrd="0" presId="urn:microsoft.com/office/officeart/2005/8/layout/vList2"/>
    <dgm:cxn modelId="{C775FC7E-47D8-45BA-ABBF-D1BEA2045325}" srcId="{1C9434EC-E8F6-4A87-AB65-233D2DBE1DD7}" destId="{82283064-67C0-47EF-BD82-1D1DACA3A1B7}" srcOrd="0" destOrd="0" parTransId="{76AF4590-9B05-46F1-9511-B8551C014DE8}" sibTransId="{C607F4D9-58FA-407A-B8B6-92581461B222}"/>
    <dgm:cxn modelId="{1488B282-7A1C-4E4F-B723-F20BFECB9E7D}" type="presOf" srcId="{1C9434EC-E8F6-4A87-AB65-233D2DBE1DD7}" destId="{BE905250-0661-4BB5-B18D-FE84B2336AA9}" srcOrd="0" destOrd="0" presId="urn:microsoft.com/office/officeart/2005/8/layout/vList2"/>
    <dgm:cxn modelId="{393E84B2-554C-43C4-AECC-A779A5886E52}" type="presOf" srcId="{F25C54CA-503E-4696-84E3-E1426FD7CFF9}" destId="{FA93939B-4CBC-4E1D-85F4-6ED6A679C86B}" srcOrd="0" destOrd="0" presId="urn:microsoft.com/office/officeart/2005/8/layout/vList2"/>
    <dgm:cxn modelId="{5020C1B4-6739-410D-848B-580AB0530F5C}" srcId="{1C9434EC-E8F6-4A87-AB65-233D2DBE1DD7}" destId="{F5F61EB4-81CF-4FEA-8D9A-B57007A0A586}" srcOrd="2" destOrd="0" parTransId="{C28DAD43-EF2B-463E-9971-D80215C2F00F}" sibTransId="{75B24AA8-6751-494B-8770-82C7CFC9A3CB}"/>
    <dgm:cxn modelId="{8577B9D2-133F-4CC5-BAF0-5A3E1B95091D}" srcId="{1C9434EC-E8F6-4A87-AB65-233D2DBE1DD7}" destId="{991C61B3-7D78-419B-98EE-B6A080B2EA33}" srcOrd="1" destOrd="0" parTransId="{0CC5DEED-D267-4C6B-874C-D80260B9AFD8}" sibTransId="{3427B706-5F35-431B-9A85-16BEE742D1E7}"/>
    <dgm:cxn modelId="{1DD5F9EE-35A1-4A8C-97B2-6B5A745107B9}" srcId="{1C9434EC-E8F6-4A87-AB65-233D2DBE1DD7}" destId="{F25C54CA-503E-4696-84E3-E1426FD7CFF9}" srcOrd="3" destOrd="0" parTransId="{5D12B024-81CE-446D-8D8C-7244F6E17A2B}" sibTransId="{F65DD39E-E643-4853-A714-F857DF515C5D}"/>
    <dgm:cxn modelId="{94DD83EA-F217-4642-9DE4-60001C8BFB04}" type="presParOf" srcId="{BE905250-0661-4BB5-B18D-FE84B2336AA9}" destId="{B026B905-EAAA-4805-9284-6EA1C81CDDC4}" srcOrd="0" destOrd="0" presId="urn:microsoft.com/office/officeart/2005/8/layout/vList2"/>
    <dgm:cxn modelId="{A07685CB-1751-468D-8AE5-20FD81E2E312}" type="presParOf" srcId="{BE905250-0661-4BB5-B18D-FE84B2336AA9}" destId="{7CD7B947-632B-4302-A654-0B3EBB169525}" srcOrd="1" destOrd="0" presId="urn:microsoft.com/office/officeart/2005/8/layout/vList2"/>
    <dgm:cxn modelId="{1DA4BB9E-3B17-4FB5-93BA-A0A86C3353F7}" type="presParOf" srcId="{BE905250-0661-4BB5-B18D-FE84B2336AA9}" destId="{B3AB056A-85A6-456F-91F4-8E404FAF89FB}" srcOrd="2" destOrd="0" presId="urn:microsoft.com/office/officeart/2005/8/layout/vList2"/>
    <dgm:cxn modelId="{3A61BC93-01F2-46A6-ABA3-0C0CF4B74E06}" type="presParOf" srcId="{BE905250-0661-4BB5-B18D-FE84B2336AA9}" destId="{0EC4251E-A50F-4637-8E0C-B0D1EE610BB3}" srcOrd="3" destOrd="0" presId="urn:microsoft.com/office/officeart/2005/8/layout/vList2"/>
    <dgm:cxn modelId="{2564A9E2-FD02-43BC-853B-4B827AE7F4FE}" type="presParOf" srcId="{BE905250-0661-4BB5-B18D-FE84B2336AA9}" destId="{19A47399-CAED-4110-AAE6-06B6B5933355}" srcOrd="4" destOrd="0" presId="urn:microsoft.com/office/officeart/2005/8/layout/vList2"/>
    <dgm:cxn modelId="{825BF413-4C24-46C9-8836-A60298D99DD2}" type="presParOf" srcId="{BE905250-0661-4BB5-B18D-FE84B2336AA9}" destId="{511C0EBC-EE0C-4C6F-BD7C-00925072228C}" srcOrd="5" destOrd="0" presId="urn:microsoft.com/office/officeart/2005/8/layout/vList2"/>
    <dgm:cxn modelId="{37BBFADB-1B79-4F28-8B0B-E194F058405E}" type="presParOf" srcId="{BE905250-0661-4BB5-B18D-FE84B2336AA9}" destId="{FA93939B-4CBC-4E1D-85F4-6ED6A679C8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D67F39-9A23-4C96-8629-0932E9843EED}"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cs-CZ"/>
        </a:p>
      </dgm:t>
    </dgm:pt>
    <dgm:pt modelId="{3B5CA58B-2E49-4224-874C-4269926CFD47}">
      <dgm:prSet/>
      <dgm:spPr>
        <a:solidFill>
          <a:schemeClr val="accent5">
            <a:lumMod val="60000"/>
            <a:lumOff val="40000"/>
          </a:schemeClr>
        </a:solidFill>
      </dgm:spPr>
      <dgm:t>
        <a:bodyPr/>
        <a:lstStyle/>
        <a:p>
          <a:pPr rtl="0"/>
          <a:r>
            <a:rPr lang="cs-CZ"/>
            <a:t>Revers</a:t>
          </a:r>
        </a:p>
      </dgm:t>
    </dgm:pt>
    <dgm:pt modelId="{ED70F2B2-D268-4A90-ADC9-7070AAA18E74}" type="parTrans" cxnId="{A349A7B0-95FB-422A-B233-F55EE404DA6D}">
      <dgm:prSet/>
      <dgm:spPr/>
      <dgm:t>
        <a:bodyPr/>
        <a:lstStyle/>
        <a:p>
          <a:endParaRPr lang="cs-CZ"/>
        </a:p>
      </dgm:t>
    </dgm:pt>
    <dgm:pt modelId="{AABC87E7-620A-4992-A995-1B5EB2AF737C}" type="sibTrans" cxnId="{A349A7B0-95FB-422A-B233-F55EE404DA6D}">
      <dgm:prSet/>
      <dgm:spPr/>
      <dgm:t>
        <a:bodyPr/>
        <a:lstStyle/>
        <a:p>
          <a:endParaRPr lang="cs-CZ"/>
        </a:p>
      </dgm:t>
    </dgm:pt>
    <dgm:pt modelId="{AF58109E-67D1-4F6E-A07C-618926275323}">
      <dgm:prSet/>
      <dgm:spPr>
        <a:solidFill>
          <a:schemeClr val="accent5">
            <a:lumMod val="60000"/>
            <a:lumOff val="40000"/>
          </a:schemeClr>
        </a:solidFill>
      </dgm:spPr>
      <dgm:t>
        <a:bodyPr/>
        <a:lstStyle/>
        <a:p>
          <a:pPr rtl="0"/>
          <a:r>
            <a:rPr lang="cs-CZ"/>
            <a:t>Odvolání souhlasu</a:t>
          </a:r>
        </a:p>
      </dgm:t>
    </dgm:pt>
    <dgm:pt modelId="{27C2C738-159C-46DE-8A94-1BB9914CF40B}" type="parTrans" cxnId="{EE5A3EE2-C747-49AA-96ED-5CDCC7D0D85F}">
      <dgm:prSet/>
      <dgm:spPr/>
      <dgm:t>
        <a:bodyPr/>
        <a:lstStyle/>
        <a:p>
          <a:endParaRPr lang="cs-CZ"/>
        </a:p>
      </dgm:t>
    </dgm:pt>
    <dgm:pt modelId="{C06B06BD-862A-45E0-9590-B2646D4B2BD2}" type="sibTrans" cxnId="{EE5A3EE2-C747-49AA-96ED-5CDCC7D0D85F}">
      <dgm:prSet/>
      <dgm:spPr/>
      <dgm:t>
        <a:bodyPr/>
        <a:lstStyle/>
        <a:p>
          <a:endParaRPr lang="cs-CZ"/>
        </a:p>
      </dgm:t>
    </dgm:pt>
    <dgm:pt modelId="{62186B2F-E267-4066-85CC-32B8EE47B76E}">
      <dgm:prSet/>
      <dgm:spPr>
        <a:solidFill>
          <a:schemeClr val="accent5">
            <a:lumMod val="60000"/>
            <a:lumOff val="40000"/>
          </a:schemeClr>
        </a:solidFill>
      </dgm:spPr>
      <dgm:t>
        <a:bodyPr/>
        <a:lstStyle/>
        <a:p>
          <a:pPr rtl="0"/>
          <a:r>
            <a:rPr lang="cs-CZ" dirty="0"/>
            <a:t>Dříve vyslovené přání</a:t>
          </a:r>
        </a:p>
      </dgm:t>
    </dgm:pt>
    <dgm:pt modelId="{7B03E21A-384F-44B2-9ADC-7CDC252A0524}" type="parTrans" cxnId="{C03ED65F-4952-4DCC-9F75-CE8EDBE310FE}">
      <dgm:prSet/>
      <dgm:spPr/>
      <dgm:t>
        <a:bodyPr/>
        <a:lstStyle/>
        <a:p>
          <a:endParaRPr lang="cs-CZ"/>
        </a:p>
      </dgm:t>
    </dgm:pt>
    <dgm:pt modelId="{07DB3BCE-A582-4325-8F4D-54496970EE78}" type="sibTrans" cxnId="{C03ED65F-4952-4DCC-9F75-CE8EDBE310FE}">
      <dgm:prSet/>
      <dgm:spPr/>
      <dgm:t>
        <a:bodyPr/>
        <a:lstStyle/>
        <a:p>
          <a:endParaRPr lang="cs-CZ"/>
        </a:p>
      </dgm:t>
    </dgm:pt>
    <dgm:pt modelId="{01406863-D4FF-4FF2-A6EF-4EC13954BDC2}" type="pres">
      <dgm:prSet presAssocID="{7FD67F39-9A23-4C96-8629-0932E9843EED}" presName="hierChild1" presStyleCnt="0">
        <dgm:presLayoutVars>
          <dgm:orgChart val="1"/>
          <dgm:chPref val="1"/>
          <dgm:dir/>
          <dgm:animOne val="branch"/>
          <dgm:animLvl val="lvl"/>
          <dgm:resizeHandles/>
        </dgm:presLayoutVars>
      </dgm:prSet>
      <dgm:spPr/>
    </dgm:pt>
    <dgm:pt modelId="{3E8650D6-C796-4199-BC3C-801B334A9C9C}" type="pres">
      <dgm:prSet presAssocID="{3B5CA58B-2E49-4224-874C-4269926CFD47}" presName="hierRoot1" presStyleCnt="0">
        <dgm:presLayoutVars>
          <dgm:hierBranch val="init"/>
        </dgm:presLayoutVars>
      </dgm:prSet>
      <dgm:spPr/>
    </dgm:pt>
    <dgm:pt modelId="{E3658B92-8EE8-40AC-A0D8-7C7EB05D74F9}" type="pres">
      <dgm:prSet presAssocID="{3B5CA58B-2E49-4224-874C-4269926CFD47}" presName="rootComposite1" presStyleCnt="0"/>
      <dgm:spPr/>
    </dgm:pt>
    <dgm:pt modelId="{7A4BD248-094B-4B9B-8DDA-A870497DAFD7}" type="pres">
      <dgm:prSet presAssocID="{3B5CA58B-2E49-4224-874C-4269926CFD47}" presName="rootText1" presStyleLbl="node0" presStyleIdx="0" presStyleCnt="3">
        <dgm:presLayoutVars>
          <dgm:chPref val="3"/>
        </dgm:presLayoutVars>
      </dgm:prSet>
      <dgm:spPr/>
    </dgm:pt>
    <dgm:pt modelId="{60D47BB3-5530-4E3B-B067-0F150F3C748A}" type="pres">
      <dgm:prSet presAssocID="{3B5CA58B-2E49-4224-874C-4269926CFD47}" presName="rootConnector1" presStyleLbl="node1" presStyleIdx="0" presStyleCnt="0"/>
      <dgm:spPr/>
    </dgm:pt>
    <dgm:pt modelId="{309C54E0-795B-408C-899C-8C83E89C4594}" type="pres">
      <dgm:prSet presAssocID="{3B5CA58B-2E49-4224-874C-4269926CFD47}" presName="hierChild2" presStyleCnt="0"/>
      <dgm:spPr/>
    </dgm:pt>
    <dgm:pt modelId="{D63B1287-5FBD-42F6-9B75-88D4C5CF3CE4}" type="pres">
      <dgm:prSet presAssocID="{3B5CA58B-2E49-4224-874C-4269926CFD47}" presName="hierChild3" presStyleCnt="0"/>
      <dgm:spPr/>
    </dgm:pt>
    <dgm:pt modelId="{3FB672A0-09CB-4F95-8C58-99F668F40E1F}" type="pres">
      <dgm:prSet presAssocID="{AF58109E-67D1-4F6E-A07C-618926275323}" presName="hierRoot1" presStyleCnt="0">
        <dgm:presLayoutVars>
          <dgm:hierBranch val="init"/>
        </dgm:presLayoutVars>
      </dgm:prSet>
      <dgm:spPr/>
    </dgm:pt>
    <dgm:pt modelId="{0CE560D1-4834-4FAB-BB9F-180DD556A0F2}" type="pres">
      <dgm:prSet presAssocID="{AF58109E-67D1-4F6E-A07C-618926275323}" presName="rootComposite1" presStyleCnt="0"/>
      <dgm:spPr/>
    </dgm:pt>
    <dgm:pt modelId="{62D2B66B-D2A4-46D0-B7DC-BF62BBDAB401}" type="pres">
      <dgm:prSet presAssocID="{AF58109E-67D1-4F6E-A07C-618926275323}" presName="rootText1" presStyleLbl="node0" presStyleIdx="1" presStyleCnt="3">
        <dgm:presLayoutVars>
          <dgm:chPref val="3"/>
        </dgm:presLayoutVars>
      </dgm:prSet>
      <dgm:spPr/>
    </dgm:pt>
    <dgm:pt modelId="{6D014229-1F61-444F-BE2C-4DEB5180ECE5}" type="pres">
      <dgm:prSet presAssocID="{AF58109E-67D1-4F6E-A07C-618926275323}" presName="rootConnector1" presStyleLbl="node1" presStyleIdx="0" presStyleCnt="0"/>
      <dgm:spPr/>
    </dgm:pt>
    <dgm:pt modelId="{35A00AF9-DC0B-4D00-BC17-0716EF1D1A90}" type="pres">
      <dgm:prSet presAssocID="{AF58109E-67D1-4F6E-A07C-618926275323}" presName="hierChild2" presStyleCnt="0"/>
      <dgm:spPr/>
    </dgm:pt>
    <dgm:pt modelId="{3339080E-1C5D-4CF4-A917-22AA1837F6C6}" type="pres">
      <dgm:prSet presAssocID="{AF58109E-67D1-4F6E-A07C-618926275323}" presName="hierChild3" presStyleCnt="0"/>
      <dgm:spPr/>
    </dgm:pt>
    <dgm:pt modelId="{12485E00-2AF8-4C4F-A0FF-5CCB5EC73B30}" type="pres">
      <dgm:prSet presAssocID="{62186B2F-E267-4066-85CC-32B8EE47B76E}" presName="hierRoot1" presStyleCnt="0">
        <dgm:presLayoutVars>
          <dgm:hierBranch val="init"/>
        </dgm:presLayoutVars>
      </dgm:prSet>
      <dgm:spPr/>
    </dgm:pt>
    <dgm:pt modelId="{93CD89CB-DD51-4AEE-8C64-5E4230CC7723}" type="pres">
      <dgm:prSet presAssocID="{62186B2F-E267-4066-85CC-32B8EE47B76E}" presName="rootComposite1" presStyleCnt="0"/>
      <dgm:spPr/>
    </dgm:pt>
    <dgm:pt modelId="{317E7824-454A-4EB4-BA49-3DDA6659DA4C}" type="pres">
      <dgm:prSet presAssocID="{62186B2F-E267-4066-85CC-32B8EE47B76E}" presName="rootText1" presStyleLbl="node0" presStyleIdx="2" presStyleCnt="3">
        <dgm:presLayoutVars>
          <dgm:chPref val="3"/>
        </dgm:presLayoutVars>
      </dgm:prSet>
      <dgm:spPr/>
    </dgm:pt>
    <dgm:pt modelId="{F9DAFAD3-1435-4E78-84B6-6014AC37E481}" type="pres">
      <dgm:prSet presAssocID="{62186B2F-E267-4066-85CC-32B8EE47B76E}" presName="rootConnector1" presStyleLbl="node1" presStyleIdx="0" presStyleCnt="0"/>
      <dgm:spPr/>
    </dgm:pt>
    <dgm:pt modelId="{8B8E8076-2620-4E13-B7F0-5376EBD10FB6}" type="pres">
      <dgm:prSet presAssocID="{62186B2F-E267-4066-85CC-32B8EE47B76E}" presName="hierChild2" presStyleCnt="0"/>
      <dgm:spPr/>
    </dgm:pt>
    <dgm:pt modelId="{1D8290B4-D191-4FFA-A405-6BC9B4201CCE}" type="pres">
      <dgm:prSet presAssocID="{62186B2F-E267-4066-85CC-32B8EE47B76E}" presName="hierChild3" presStyleCnt="0"/>
      <dgm:spPr/>
    </dgm:pt>
  </dgm:ptLst>
  <dgm:cxnLst>
    <dgm:cxn modelId="{16AE9B1E-0219-435E-B23D-CE57B6FF89F9}" type="presOf" srcId="{3B5CA58B-2E49-4224-874C-4269926CFD47}" destId="{60D47BB3-5530-4E3B-B067-0F150F3C748A}" srcOrd="1" destOrd="0" presId="urn:microsoft.com/office/officeart/2005/8/layout/orgChart1"/>
    <dgm:cxn modelId="{DF9EBF5F-EC56-4F9F-BBA7-56ABB11D0577}" type="presOf" srcId="{62186B2F-E267-4066-85CC-32B8EE47B76E}" destId="{317E7824-454A-4EB4-BA49-3DDA6659DA4C}" srcOrd="0" destOrd="0" presId="urn:microsoft.com/office/officeart/2005/8/layout/orgChart1"/>
    <dgm:cxn modelId="{C03ED65F-4952-4DCC-9F75-CE8EDBE310FE}" srcId="{7FD67F39-9A23-4C96-8629-0932E9843EED}" destId="{62186B2F-E267-4066-85CC-32B8EE47B76E}" srcOrd="2" destOrd="0" parTransId="{7B03E21A-384F-44B2-9ADC-7CDC252A0524}" sibTransId="{07DB3BCE-A582-4325-8F4D-54496970EE78}"/>
    <dgm:cxn modelId="{77457E99-D34A-4E46-A5CF-AA251C0BDC3D}" type="presOf" srcId="{AF58109E-67D1-4F6E-A07C-618926275323}" destId="{6D014229-1F61-444F-BE2C-4DEB5180ECE5}" srcOrd="1" destOrd="0" presId="urn:microsoft.com/office/officeart/2005/8/layout/orgChart1"/>
    <dgm:cxn modelId="{A349A7B0-95FB-422A-B233-F55EE404DA6D}" srcId="{7FD67F39-9A23-4C96-8629-0932E9843EED}" destId="{3B5CA58B-2E49-4224-874C-4269926CFD47}" srcOrd="0" destOrd="0" parTransId="{ED70F2B2-D268-4A90-ADC9-7070AAA18E74}" sibTransId="{AABC87E7-620A-4992-A995-1B5EB2AF737C}"/>
    <dgm:cxn modelId="{2BF2ACBD-5FB2-43B5-89C0-689079A1D081}" type="presOf" srcId="{7FD67F39-9A23-4C96-8629-0932E9843EED}" destId="{01406863-D4FF-4FF2-A6EF-4EC13954BDC2}" srcOrd="0" destOrd="0" presId="urn:microsoft.com/office/officeart/2005/8/layout/orgChart1"/>
    <dgm:cxn modelId="{1F03E6C0-B51B-4FD0-BDE5-E241CD4E2092}" type="presOf" srcId="{62186B2F-E267-4066-85CC-32B8EE47B76E}" destId="{F9DAFAD3-1435-4E78-84B6-6014AC37E481}" srcOrd="1" destOrd="0" presId="urn:microsoft.com/office/officeart/2005/8/layout/orgChart1"/>
    <dgm:cxn modelId="{DAEDD9CF-873D-4659-AEA7-FF4AFAF1865B}" type="presOf" srcId="{3B5CA58B-2E49-4224-874C-4269926CFD47}" destId="{7A4BD248-094B-4B9B-8DDA-A870497DAFD7}" srcOrd="0" destOrd="0" presId="urn:microsoft.com/office/officeart/2005/8/layout/orgChart1"/>
    <dgm:cxn modelId="{EE5A3EE2-C747-49AA-96ED-5CDCC7D0D85F}" srcId="{7FD67F39-9A23-4C96-8629-0932E9843EED}" destId="{AF58109E-67D1-4F6E-A07C-618926275323}" srcOrd="1" destOrd="0" parTransId="{27C2C738-159C-46DE-8A94-1BB9914CF40B}" sibTransId="{C06B06BD-862A-45E0-9590-B2646D4B2BD2}"/>
    <dgm:cxn modelId="{F026E1FA-5B67-418A-BA67-96673B324D12}" type="presOf" srcId="{AF58109E-67D1-4F6E-A07C-618926275323}" destId="{62D2B66B-D2A4-46D0-B7DC-BF62BBDAB401}" srcOrd="0" destOrd="0" presId="urn:microsoft.com/office/officeart/2005/8/layout/orgChart1"/>
    <dgm:cxn modelId="{083AC552-67DC-4AF6-BDA5-2859B15494FE}" type="presParOf" srcId="{01406863-D4FF-4FF2-A6EF-4EC13954BDC2}" destId="{3E8650D6-C796-4199-BC3C-801B334A9C9C}" srcOrd="0" destOrd="0" presId="urn:microsoft.com/office/officeart/2005/8/layout/orgChart1"/>
    <dgm:cxn modelId="{4C293B10-7475-4C54-A467-1A92A598983F}" type="presParOf" srcId="{3E8650D6-C796-4199-BC3C-801B334A9C9C}" destId="{E3658B92-8EE8-40AC-A0D8-7C7EB05D74F9}" srcOrd="0" destOrd="0" presId="urn:microsoft.com/office/officeart/2005/8/layout/orgChart1"/>
    <dgm:cxn modelId="{98382F87-4A24-4E20-B41E-65059CBB76C1}" type="presParOf" srcId="{E3658B92-8EE8-40AC-A0D8-7C7EB05D74F9}" destId="{7A4BD248-094B-4B9B-8DDA-A870497DAFD7}" srcOrd="0" destOrd="0" presId="urn:microsoft.com/office/officeart/2005/8/layout/orgChart1"/>
    <dgm:cxn modelId="{B60FF299-6C20-4552-8F08-8321CFEF0A10}" type="presParOf" srcId="{E3658B92-8EE8-40AC-A0D8-7C7EB05D74F9}" destId="{60D47BB3-5530-4E3B-B067-0F150F3C748A}" srcOrd="1" destOrd="0" presId="urn:microsoft.com/office/officeart/2005/8/layout/orgChart1"/>
    <dgm:cxn modelId="{F8FFE9FC-BE34-46DF-9EC1-2AADE555D965}" type="presParOf" srcId="{3E8650D6-C796-4199-BC3C-801B334A9C9C}" destId="{309C54E0-795B-408C-899C-8C83E89C4594}" srcOrd="1" destOrd="0" presId="urn:microsoft.com/office/officeart/2005/8/layout/orgChart1"/>
    <dgm:cxn modelId="{68686C32-FB51-4A12-B13A-DDE1D90971C4}" type="presParOf" srcId="{3E8650D6-C796-4199-BC3C-801B334A9C9C}" destId="{D63B1287-5FBD-42F6-9B75-88D4C5CF3CE4}" srcOrd="2" destOrd="0" presId="urn:microsoft.com/office/officeart/2005/8/layout/orgChart1"/>
    <dgm:cxn modelId="{5646E4DC-E646-4744-83CF-B630AABACE8E}" type="presParOf" srcId="{01406863-D4FF-4FF2-A6EF-4EC13954BDC2}" destId="{3FB672A0-09CB-4F95-8C58-99F668F40E1F}" srcOrd="1" destOrd="0" presId="urn:microsoft.com/office/officeart/2005/8/layout/orgChart1"/>
    <dgm:cxn modelId="{06D07F65-602A-47DA-A61A-A047D2C36203}" type="presParOf" srcId="{3FB672A0-09CB-4F95-8C58-99F668F40E1F}" destId="{0CE560D1-4834-4FAB-BB9F-180DD556A0F2}" srcOrd="0" destOrd="0" presId="urn:microsoft.com/office/officeart/2005/8/layout/orgChart1"/>
    <dgm:cxn modelId="{A6162BBC-046B-4082-BCC4-332C7B8AE178}" type="presParOf" srcId="{0CE560D1-4834-4FAB-BB9F-180DD556A0F2}" destId="{62D2B66B-D2A4-46D0-B7DC-BF62BBDAB401}" srcOrd="0" destOrd="0" presId="urn:microsoft.com/office/officeart/2005/8/layout/orgChart1"/>
    <dgm:cxn modelId="{E8F7E8D2-9E34-4C9B-9E53-A0DC79DD64EA}" type="presParOf" srcId="{0CE560D1-4834-4FAB-BB9F-180DD556A0F2}" destId="{6D014229-1F61-444F-BE2C-4DEB5180ECE5}" srcOrd="1" destOrd="0" presId="urn:microsoft.com/office/officeart/2005/8/layout/orgChart1"/>
    <dgm:cxn modelId="{48F79A44-7757-4172-9071-A51B4FEAEE91}" type="presParOf" srcId="{3FB672A0-09CB-4F95-8C58-99F668F40E1F}" destId="{35A00AF9-DC0B-4D00-BC17-0716EF1D1A90}" srcOrd="1" destOrd="0" presId="urn:microsoft.com/office/officeart/2005/8/layout/orgChart1"/>
    <dgm:cxn modelId="{7FE34FBF-0117-44AA-9693-1E68659BDE6E}" type="presParOf" srcId="{3FB672A0-09CB-4F95-8C58-99F668F40E1F}" destId="{3339080E-1C5D-4CF4-A917-22AA1837F6C6}" srcOrd="2" destOrd="0" presId="urn:microsoft.com/office/officeart/2005/8/layout/orgChart1"/>
    <dgm:cxn modelId="{45F073EB-1EE3-4C3E-992A-358F0E2928E4}" type="presParOf" srcId="{01406863-D4FF-4FF2-A6EF-4EC13954BDC2}" destId="{12485E00-2AF8-4C4F-A0FF-5CCB5EC73B30}" srcOrd="2" destOrd="0" presId="urn:microsoft.com/office/officeart/2005/8/layout/orgChart1"/>
    <dgm:cxn modelId="{039577FB-4ED7-49AB-BB59-53DE3950ED8E}" type="presParOf" srcId="{12485E00-2AF8-4C4F-A0FF-5CCB5EC73B30}" destId="{93CD89CB-DD51-4AEE-8C64-5E4230CC7723}" srcOrd="0" destOrd="0" presId="urn:microsoft.com/office/officeart/2005/8/layout/orgChart1"/>
    <dgm:cxn modelId="{AA33DBE9-A3DC-45E2-8347-00970F334117}" type="presParOf" srcId="{93CD89CB-DD51-4AEE-8C64-5E4230CC7723}" destId="{317E7824-454A-4EB4-BA49-3DDA6659DA4C}" srcOrd="0" destOrd="0" presId="urn:microsoft.com/office/officeart/2005/8/layout/orgChart1"/>
    <dgm:cxn modelId="{69090BAF-80ED-4481-90BE-498986BE7E6F}" type="presParOf" srcId="{93CD89CB-DD51-4AEE-8C64-5E4230CC7723}" destId="{F9DAFAD3-1435-4E78-84B6-6014AC37E481}" srcOrd="1" destOrd="0" presId="urn:microsoft.com/office/officeart/2005/8/layout/orgChart1"/>
    <dgm:cxn modelId="{32238FD4-D55A-4843-B56F-F0FF6A2B993F}" type="presParOf" srcId="{12485E00-2AF8-4C4F-A0FF-5CCB5EC73B30}" destId="{8B8E8076-2620-4E13-B7F0-5376EBD10FB6}" srcOrd="1" destOrd="0" presId="urn:microsoft.com/office/officeart/2005/8/layout/orgChart1"/>
    <dgm:cxn modelId="{26A580C1-E8C5-4329-A88C-D86A922469E4}" type="presParOf" srcId="{12485E00-2AF8-4C4F-A0FF-5CCB5EC73B30}" destId="{1D8290B4-D191-4FFA-A405-6BC9B4201C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D0F198-BF69-46DE-AACE-51FCF3BEFD7B}" type="doc">
      <dgm:prSet loTypeId="urn:microsoft.com/office/officeart/2005/8/layout/vList2" loCatId="convert" qsTypeId="urn:microsoft.com/office/officeart/2005/8/quickstyle/simple1" qsCatId="simple" csTypeId="urn:microsoft.com/office/officeart/2005/8/colors/accent1_2" csCatId="accent1"/>
      <dgm:spPr/>
      <dgm:t>
        <a:bodyPr/>
        <a:lstStyle/>
        <a:p>
          <a:endParaRPr lang="cs-CZ"/>
        </a:p>
      </dgm:t>
    </dgm:pt>
    <dgm:pt modelId="{154D1C6F-BAAF-43B7-8BD4-59370781297C}">
      <dgm:prSet/>
      <dgm:spPr/>
      <dgm:t>
        <a:bodyPr/>
        <a:lstStyle/>
        <a:p>
          <a:pPr algn="just"/>
          <a:r>
            <a:rPr lang="cs-CZ" dirty="0"/>
            <a:t>Pacient může pro případ, kdy by se dostal do takového zdravotního stavu, ve kterém nebude schopen vyslovit souhlas nebo nesouhlas s poskytnutím zdravotních služeb a způsobem jejich poskytnutí, tento souhlas nebo nesouhlas předem vyslovit</a:t>
          </a:r>
        </a:p>
      </dgm:t>
    </dgm:pt>
    <dgm:pt modelId="{AB782A73-FBDB-4B69-8FC5-4FD7FDEF50D7}" type="parTrans" cxnId="{6053A472-7C05-4902-ACCC-44F9FECD02E1}">
      <dgm:prSet/>
      <dgm:spPr/>
      <dgm:t>
        <a:bodyPr/>
        <a:lstStyle/>
        <a:p>
          <a:endParaRPr lang="cs-CZ"/>
        </a:p>
      </dgm:t>
    </dgm:pt>
    <dgm:pt modelId="{2EC3F296-7163-4C5D-BFD7-B5856CAAE1A2}" type="sibTrans" cxnId="{6053A472-7C05-4902-ACCC-44F9FECD02E1}">
      <dgm:prSet/>
      <dgm:spPr/>
      <dgm:t>
        <a:bodyPr/>
        <a:lstStyle/>
        <a:p>
          <a:endParaRPr lang="cs-CZ"/>
        </a:p>
      </dgm:t>
    </dgm:pt>
    <dgm:pt modelId="{0D6070DE-B9D2-44D2-B378-93DB8BD3EF4F}" type="pres">
      <dgm:prSet presAssocID="{D2D0F198-BF69-46DE-AACE-51FCF3BEFD7B}" presName="linear" presStyleCnt="0">
        <dgm:presLayoutVars>
          <dgm:animLvl val="lvl"/>
          <dgm:resizeHandles val="exact"/>
        </dgm:presLayoutVars>
      </dgm:prSet>
      <dgm:spPr/>
    </dgm:pt>
    <dgm:pt modelId="{15E5F471-D9DD-4EC1-83AD-8118EE179B2C}" type="pres">
      <dgm:prSet presAssocID="{154D1C6F-BAAF-43B7-8BD4-59370781297C}" presName="parentText" presStyleLbl="node1" presStyleIdx="0" presStyleCnt="1">
        <dgm:presLayoutVars>
          <dgm:chMax val="0"/>
          <dgm:bulletEnabled val="1"/>
        </dgm:presLayoutVars>
      </dgm:prSet>
      <dgm:spPr/>
    </dgm:pt>
  </dgm:ptLst>
  <dgm:cxnLst>
    <dgm:cxn modelId="{9679DF4B-853C-43F6-915C-5C343A547411}" type="presOf" srcId="{D2D0F198-BF69-46DE-AACE-51FCF3BEFD7B}" destId="{0D6070DE-B9D2-44D2-B378-93DB8BD3EF4F}" srcOrd="0" destOrd="0" presId="urn:microsoft.com/office/officeart/2005/8/layout/vList2"/>
    <dgm:cxn modelId="{6053A472-7C05-4902-ACCC-44F9FECD02E1}" srcId="{D2D0F198-BF69-46DE-AACE-51FCF3BEFD7B}" destId="{154D1C6F-BAAF-43B7-8BD4-59370781297C}" srcOrd="0" destOrd="0" parTransId="{AB782A73-FBDB-4B69-8FC5-4FD7FDEF50D7}" sibTransId="{2EC3F296-7163-4C5D-BFD7-B5856CAAE1A2}"/>
    <dgm:cxn modelId="{25A69C74-967B-4D7D-A594-29F5E3A11523}" type="presOf" srcId="{154D1C6F-BAAF-43B7-8BD4-59370781297C}" destId="{15E5F471-D9DD-4EC1-83AD-8118EE179B2C}" srcOrd="0" destOrd="0" presId="urn:microsoft.com/office/officeart/2005/8/layout/vList2"/>
    <dgm:cxn modelId="{99CF8CED-13E2-46B2-B58E-0DE8157C9366}" type="presParOf" srcId="{0D6070DE-B9D2-44D2-B378-93DB8BD3EF4F}" destId="{15E5F471-D9DD-4EC1-83AD-8118EE179B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B905-EAAA-4805-9284-6EA1C81CDDC4}">
      <dsp:nvSpPr>
        <dsp:cNvPr id="0" name=""/>
        <dsp:cNvSpPr/>
      </dsp:nvSpPr>
      <dsp:spPr>
        <a:xfrm>
          <a:off x="0" y="396718"/>
          <a:ext cx="107532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osoby určené pacientem </a:t>
          </a:r>
          <a:endParaRPr lang="cs-CZ" sz="3200" kern="1200"/>
        </a:p>
      </dsp:txBody>
      <dsp:txXfrm>
        <a:off x="37467" y="434185"/>
        <a:ext cx="10678266" cy="692586"/>
      </dsp:txXfrm>
    </dsp:sp>
    <dsp:sp modelId="{B3AB056A-85A6-456F-91F4-8E404FAF89FB}">
      <dsp:nvSpPr>
        <dsp:cNvPr id="0" name=""/>
        <dsp:cNvSpPr/>
      </dsp:nvSpPr>
      <dsp:spPr>
        <a:xfrm>
          <a:off x="0" y="1256398"/>
          <a:ext cx="107532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manžel nebo registrovaný partner </a:t>
          </a:r>
          <a:endParaRPr lang="cs-CZ" sz="3200" kern="1200"/>
        </a:p>
      </dsp:txBody>
      <dsp:txXfrm>
        <a:off x="37467" y="1293865"/>
        <a:ext cx="10678266" cy="692586"/>
      </dsp:txXfrm>
    </dsp:sp>
    <dsp:sp modelId="{19A47399-CAED-4110-AAE6-06B6B5933355}">
      <dsp:nvSpPr>
        <dsp:cNvPr id="0" name=""/>
        <dsp:cNvSpPr/>
      </dsp:nvSpPr>
      <dsp:spPr>
        <a:xfrm>
          <a:off x="0" y="2116078"/>
          <a:ext cx="107532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rodiče</a:t>
          </a:r>
          <a:endParaRPr lang="cs-CZ" sz="3200" kern="1200"/>
        </a:p>
      </dsp:txBody>
      <dsp:txXfrm>
        <a:off x="37467" y="2153545"/>
        <a:ext cx="10678266" cy="692586"/>
      </dsp:txXfrm>
    </dsp:sp>
    <dsp:sp modelId="{FA93939B-4CBC-4E1D-85F4-6ED6A679C86B}">
      <dsp:nvSpPr>
        <dsp:cNvPr id="0" name=""/>
        <dsp:cNvSpPr/>
      </dsp:nvSpPr>
      <dsp:spPr>
        <a:xfrm>
          <a:off x="0" y="2975759"/>
          <a:ext cx="10753200" cy="767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jiné osoby blízké způsobilé k právním úkonům, pokud je známa</a:t>
          </a:r>
          <a:endParaRPr lang="cs-CZ" sz="3200" kern="1200"/>
        </a:p>
      </dsp:txBody>
      <dsp:txXfrm>
        <a:off x="37467" y="3013226"/>
        <a:ext cx="10678266" cy="6925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BD248-094B-4B9B-8DDA-A870497DAFD7}">
      <dsp:nvSpPr>
        <dsp:cNvPr id="0" name=""/>
        <dsp:cNvSpPr/>
      </dsp:nvSpPr>
      <dsp:spPr>
        <a:xfrm>
          <a:off x="706" y="1407088"/>
          <a:ext cx="3074323" cy="1537161"/>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a:t>Revers</a:t>
          </a:r>
        </a:p>
      </dsp:txBody>
      <dsp:txXfrm>
        <a:off x="706" y="1407088"/>
        <a:ext cx="3074323" cy="1537161"/>
      </dsp:txXfrm>
    </dsp:sp>
    <dsp:sp modelId="{62D2B66B-D2A4-46D0-B7DC-BF62BBDAB401}">
      <dsp:nvSpPr>
        <dsp:cNvPr id="0" name=""/>
        <dsp:cNvSpPr/>
      </dsp:nvSpPr>
      <dsp:spPr>
        <a:xfrm>
          <a:off x="3720638" y="1407088"/>
          <a:ext cx="3074323" cy="1537161"/>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a:t>Odvolání souhlasu</a:t>
          </a:r>
        </a:p>
      </dsp:txBody>
      <dsp:txXfrm>
        <a:off x="3720638" y="1407088"/>
        <a:ext cx="3074323" cy="1537161"/>
      </dsp:txXfrm>
    </dsp:sp>
    <dsp:sp modelId="{317E7824-454A-4EB4-BA49-3DDA6659DA4C}">
      <dsp:nvSpPr>
        <dsp:cNvPr id="0" name=""/>
        <dsp:cNvSpPr/>
      </dsp:nvSpPr>
      <dsp:spPr>
        <a:xfrm>
          <a:off x="7440570" y="1407088"/>
          <a:ext cx="3074323" cy="1537161"/>
        </a:xfrm>
        <a:prstGeom prst="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dirty="0"/>
            <a:t>Dříve vyslovené přání</a:t>
          </a:r>
        </a:p>
      </dsp:txBody>
      <dsp:txXfrm>
        <a:off x="7440570" y="1407088"/>
        <a:ext cx="3074323" cy="153716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5F471-D9DD-4EC1-83AD-8118EE179B2C}">
      <dsp:nvSpPr>
        <dsp:cNvPr id="0" name=""/>
        <dsp:cNvSpPr/>
      </dsp:nvSpPr>
      <dsp:spPr>
        <a:xfrm>
          <a:off x="0" y="2710"/>
          <a:ext cx="6145805" cy="41347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just" defTabSz="1377950">
            <a:lnSpc>
              <a:spcPct val="90000"/>
            </a:lnSpc>
            <a:spcBef>
              <a:spcPct val="0"/>
            </a:spcBef>
            <a:spcAft>
              <a:spcPct val="35000"/>
            </a:spcAft>
            <a:buNone/>
          </a:pPr>
          <a:r>
            <a:rPr lang="cs-CZ" sz="3100" kern="1200" dirty="0"/>
            <a:t>Pacient může pro případ, kdy by se dostal do takového zdravotního stavu, ve kterém nebude schopen vyslovit souhlas nebo nesouhlas s poskytnutím zdravotních služeb a způsobem jejich poskytnutí, tento souhlas nebo nesouhlas předem vyslovit</a:t>
          </a:r>
        </a:p>
      </dsp:txBody>
      <dsp:txXfrm>
        <a:off x="201843" y="204553"/>
        <a:ext cx="5742119" cy="3731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10.10.2024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10.10.2024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418784514"/>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3.xml"/><Relationship Id="rId7" Type="http://schemas.openxmlformats.org/officeDocument/2006/relationships/hyperlink" Target="https://gomerblog.com/2016/03/medcartoons/"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ssey.com/Blog/2014/June/-Do-Not-Resuscitate-Tattoo-Will-it-Work-.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0.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0.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0.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0.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E64FCE7-9033-4303-A2D5-9138DD1F6079}"/>
              </a:ext>
            </a:extLst>
          </p:cNvPr>
          <p:cNvSpPr>
            <a:spLocks noGrp="1"/>
          </p:cNvSpPr>
          <p:nvPr>
            <p:ph type="title"/>
          </p:nvPr>
        </p:nvSpPr>
        <p:spPr/>
        <p:txBody>
          <a:bodyPr>
            <a:normAutofit fontScale="90000"/>
          </a:bodyPr>
          <a:lstStyle/>
          <a:p>
            <a:r>
              <a:rPr lang="cs-CZ" dirty="0"/>
              <a:t>Autonomie pacienta </a:t>
            </a:r>
            <a:br>
              <a:rPr lang="cs-CZ" dirty="0"/>
            </a:br>
            <a:r>
              <a:rPr lang="cs-CZ" dirty="0"/>
              <a:t>(informovaný souhlas, odmítnutí péče)</a:t>
            </a:r>
            <a:br>
              <a:rPr lang="cs-CZ" dirty="0"/>
            </a:br>
            <a:endParaRPr lang="cs-CZ" dirty="0"/>
          </a:p>
        </p:txBody>
      </p:sp>
      <p:sp>
        <p:nvSpPr>
          <p:cNvPr id="8" name="Podnadpis 7">
            <a:extLst>
              <a:ext uri="{FF2B5EF4-FFF2-40B4-BE49-F238E27FC236}">
                <a16:creationId xmlns:a16="http://schemas.microsoft.com/office/drawing/2014/main" id="{36980129-74E6-4867-BC6E-57CAA6295470}"/>
              </a:ext>
            </a:extLst>
          </p:cNvPr>
          <p:cNvSpPr>
            <a:spLocks noGrp="1"/>
          </p:cNvSpPr>
          <p:nvPr>
            <p:ph type="subTitle" idx="1"/>
          </p:nvPr>
        </p:nvSpPr>
        <p:spPr/>
        <p:txBody>
          <a:bodyPr/>
          <a:lstStyle/>
          <a:p>
            <a:endParaRPr lang="cs-CZ"/>
          </a:p>
        </p:txBody>
      </p:sp>
      <p:sp>
        <p:nvSpPr>
          <p:cNvPr id="6" name="Zástupný symbol pro číslo snímku 5">
            <a:extLst>
              <a:ext uri="{FF2B5EF4-FFF2-40B4-BE49-F238E27FC236}">
                <a16:creationId xmlns:a16="http://schemas.microsoft.com/office/drawing/2014/main" id="{879F4FE2-FD83-4D63-9366-AB205490B263}"/>
              </a:ext>
            </a:extLst>
          </p:cNvPr>
          <p:cNvSpPr>
            <a:spLocks noGrp="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bodyPr>
          <a:lstStyle>
            <a:defPPr>
              <a:defRPr lang="cs-CZ"/>
            </a:defPPr>
            <a:lvl1pPr marL="0" algn="l" defTabSz="914400" rtl="0" eaLnBrk="1" latinLnBrk="0" hangingPunct="1">
              <a:defRPr sz="1200" b="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DE708CC-0C3F-4567-9698-B54C0F35BD31}" type="slidenum">
              <a:rPr lang="cs-CZ" altLang="cs-CZ" smtClean="0"/>
              <a:pPr/>
              <a:t>1</a:t>
            </a:fld>
            <a:endParaRPr lang="cs-CZ" altLang="cs-CZ" dirty="0"/>
          </a:p>
        </p:txBody>
      </p:sp>
    </p:spTree>
    <p:extLst>
      <p:ext uri="{BB962C8B-B14F-4D97-AF65-F5344CB8AC3E}">
        <p14:creationId xmlns:p14="http://schemas.microsoft.com/office/powerpoint/2010/main" val="4118076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fontScale="70000" lnSpcReduction="20000"/>
          </a:bodyPr>
          <a:lstStyle/>
          <a:p>
            <a:r>
              <a:rPr lang="cs-CZ" sz="2000" b="1" dirty="0"/>
              <a:t>Zadržení informace</a:t>
            </a:r>
          </a:p>
          <a:p>
            <a:pPr marL="342900" indent="-342900" algn="just">
              <a:buFont typeface="Arial" panose="020B0604020202020204" pitchFamily="34" charset="0"/>
              <a:buChar char="•"/>
            </a:pPr>
            <a:r>
              <a:rPr lang="cs-CZ" sz="2000" dirty="0"/>
              <a:t>Informace o nepříznivé diagnóze nebo prognóze zdravotního stavu pacienta může být v nezbytně nutném rozsahu a po dobu nezbytně nutnou zadržena, lze-li důvodně předpokládat, že by její podání mohlo pacientovi způsobit závažnou újmu na zdraví.</a:t>
            </a:r>
          </a:p>
          <a:p>
            <a:pPr marL="342900" indent="-342900">
              <a:buFont typeface="Arial" panose="020B0604020202020204" pitchFamily="34" charset="0"/>
              <a:buChar char="•"/>
            </a:pPr>
            <a:r>
              <a:rPr lang="cs-CZ" sz="2000" dirty="0"/>
              <a:t>nelze pokud:</a:t>
            </a:r>
          </a:p>
          <a:p>
            <a:pPr marL="1257300" lvl="2" indent="-342900">
              <a:buFont typeface="Arial" panose="020B0604020202020204" pitchFamily="34" charset="0"/>
              <a:buChar char="•"/>
            </a:pPr>
            <a:r>
              <a:rPr lang="cs-CZ" sz="2000" dirty="0"/>
              <a:t>jediným způsobem, jak pacientovi umožnit podniknout preventivní opatření </a:t>
            </a:r>
          </a:p>
          <a:p>
            <a:pPr marL="1257300" lvl="2" indent="-342900">
              <a:buFont typeface="Arial" panose="020B0604020202020204" pitchFamily="34" charset="0"/>
              <a:buChar char="•"/>
            </a:pPr>
            <a:r>
              <a:rPr lang="cs-CZ" sz="2000" dirty="0"/>
              <a:t>zdravotní stav pacienta představuje riziko pro jeho okolí,</a:t>
            </a:r>
          </a:p>
          <a:p>
            <a:pPr marL="1257300" lvl="2" indent="-342900">
              <a:buFont typeface="Arial" panose="020B0604020202020204" pitchFamily="34" charset="0"/>
              <a:buChar char="•"/>
            </a:pPr>
            <a:r>
              <a:rPr lang="cs-CZ" sz="2000" dirty="0"/>
              <a:t>pacient žádá </a:t>
            </a:r>
            <a:r>
              <a:rPr lang="cs-CZ" sz="2000" b="1" dirty="0"/>
              <a:t>výslovně o přesnou a pravdivou informaci</a:t>
            </a:r>
            <a:r>
              <a:rPr lang="cs-CZ" sz="2000" dirty="0"/>
              <a:t>, aby si mohl zajistit osobní záležitosti.</a:t>
            </a:r>
          </a:p>
          <a:p>
            <a:pPr marL="342900" indent="-342900" algn="just">
              <a:buFont typeface="Arial" panose="020B0604020202020204" pitchFamily="34" charset="0"/>
              <a:buChar char="•"/>
            </a:pPr>
            <a:r>
              <a:rPr lang="cs-CZ" sz="2000" dirty="0"/>
              <a:t>v nezbytném rozsahu zadržet informaci </a:t>
            </a:r>
            <a:r>
              <a:rPr lang="cs-CZ" sz="2000" b="1" dirty="0"/>
              <a:t>o zdravotním stavu nezletilého pacienta </a:t>
            </a:r>
            <a:r>
              <a:rPr lang="cs-CZ" sz="2000" dirty="0"/>
              <a:t>jeho zákonnému zástupci, pěstounovi nebo jiné pečující osobě v případě podezření, že se tato </a:t>
            </a:r>
            <a:r>
              <a:rPr lang="cs-CZ" sz="2000" b="1" dirty="0"/>
              <a:t>osoba podílí na zneužívání nebo týrání nebo ohrožování zdravého vývoje tohoto nezletilého pacienta</a:t>
            </a:r>
            <a:r>
              <a:rPr lang="cs-CZ" sz="2000" dirty="0"/>
              <a:t>, lze-li předpokládat, že poskytnutím této informace by mohlo dojít k ohrožení pacienta. Obdobně se postupuje, jde-li o pacienta s </a:t>
            </a:r>
            <a:r>
              <a:rPr lang="cs-CZ" sz="2000" b="1" dirty="0"/>
              <a:t>omezenou svéprávností</a:t>
            </a:r>
            <a:r>
              <a:rPr lang="cs-CZ" sz="2000" dirty="0"/>
              <a:t>.</a:t>
            </a:r>
          </a:p>
        </p:txBody>
      </p:sp>
    </p:spTree>
    <p:extLst>
      <p:ext uri="{BB962C8B-B14F-4D97-AF65-F5344CB8AC3E}">
        <p14:creationId xmlns:p14="http://schemas.microsoft.com/office/powerpoint/2010/main" val="2921994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b="1" dirty="0"/>
              <a:t>Svobodný</a:t>
            </a:r>
            <a:r>
              <a:rPr lang="cs-CZ" sz="2000" dirty="0"/>
              <a:t> = bez nátlaku, ani pod stresem</a:t>
            </a:r>
          </a:p>
          <a:p>
            <a:r>
              <a:rPr lang="cs-CZ" sz="2000" b="1" dirty="0"/>
              <a:t>Srozumitelný</a:t>
            </a:r>
            <a:r>
              <a:rPr lang="cs-CZ" sz="2000" dirty="0"/>
              <a:t> = takovou formou, že je jasné, k čemu dává pacient souhlas a za jakých podmínek</a:t>
            </a:r>
          </a:p>
          <a:p>
            <a:r>
              <a:rPr lang="cs-CZ" sz="2000" b="1" dirty="0"/>
              <a:t>Kvalifikovaný</a:t>
            </a:r>
            <a:r>
              <a:rPr lang="cs-CZ" sz="2000" dirty="0"/>
              <a:t> = informaci podává způsobilá osoba (lékař s atestací)</a:t>
            </a:r>
          </a:p>
          <a:p>
            <a:r>
              <a:rPr lang="cs-CZ" sz="2000" b="1" dirty="0"/>
              <a:t>Informovaný</a:t>
            </a:r>
            <a:r>
              <a:rPr lang="cs-CZ" sz="2000" dirty="0"/>
              <a:t> = příčina a původ nemoci; účel povaha, přínos, důsledky a rizika výkonu; jiné možnosti; navazující léčba; omezení a doporučení ve způsobu života</a:t>
            </a:r>
          </a:p>
          <a:p>
            <a:endParaRPr lang="cs-CZ" sz="2000" dirty="0"/>
          </a:p>
          <a:p>
            <a:r>
              <a:rPr lang="cs-CZ" sz="2000" dirty="0"/>
              <a:t>Nejen formálně, ale i materiálně (fakticky)</a:t>
            </a:r>
          </a:p>
        </p:txBody>
      </p:sp>
    </p:spTree>
    <p:extLst>
      <p:ext uri="{BB962C8B-B14F-4D97-AF65-F5344CB8AC3E}">
        <p14:creationId xmlns:p14="http://schemas.microsoft.com/office/powerpoint/2010/main" val="297141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dirty="0"/>
              <a:t>Konkludentní, ústní (záznam do karty), písemný (založení do dokumentace)</a:t>
            </a:r>
          </a:p>
          <a:p>
            <a:r>
              <a:rPr lang="cs-CZ" sz="2000" dirty="0"/>
              <a:t>Formu volí lékař podle vhodnosti</a:t>
            </a:r>
          </a:p>
          <a:p>
            <a:r>
              <a:rPr lang="cs-CZ" sz="2000" dirty="0"/>
              <a:t>Povinná písemná forma – např. transplantace, lékařský pokus na člověku, interrupce, asistované reprodukce, sterilizace atd.</a:t>
            </a:r>
          </a:p>
          <a:p>
            <a:r>
              <a:rPr lang="cs-CZ" sz="2000" dirty="0"/>
              <a:t>Souhlas s hospitalizací vždy písemně</a:t>
            </a:r>
          </a:p>
          <a:p>
            <a:endParaRPr lang="cs-CZ" sz="2000" dirty="0"/>
          </a:p>
          <a:p>
            <a:r>
              <a:rPr lang="cs-CZ" sz="2000" b="1" dirty="0"/>
              <a:t>Souhlas musí být vždy!</a:t>
            </a:r>
          </a:p>
          <a:p>
            <a:r>
              <a:rPr lang="cs-CZ" sz="2000" dirty="0"/>
              <a:t>Poskytnutí péče bez souhlasu – pokuta do 500.000,- Kč</a:t>
            </a:r>
          </a:p>
        </p:txBody>
      </p:sp>
    </p:spTree>
    <p:extLst>
      <p:ext uri="{BB962C8B-B14F-4D97-AF65-F5344CB8AC3E}">
        <p14:creationId xmlns:p14="http://schemas.microsoft.com/office/powerpoint/2010/main" val="813430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Autofit/>
          </a:bodyPr>
          <a:lstStyle/>
          <a:p>
            <a:r>
              <a:rPr lang="cs-CZ" sz="2400" b="1" dirty="0"/>
              <a:t>Zástupný souhlas </a:t>
            </a:r>
            <a:r>
              <a:rPr lang="cs-CZ" sz="2400" dirty="0"/>
              <a:t>– pacient sám nemůže a nejde o situaci, kdy se souhlas nevyžaduje</a:t>
            </a:r>
          </a:p>
          <a:p>
            <a:r>
              <a:rPr lang="cs-CZ" sz="2400" b="1" dirty="0"/>
              <a:t>Děti </a:t>
            </a:r>
            <a:r>
              <a:rPr lang="cs-CZ" sz="2400" dirty="0"/>
              <a:t>– podle své rozumové a volní vyspělosti; velmi individuální; jinak zákonný zástupce</a:t>
            </a:r>
          </a:p>
          <a:p>
            <a:pPr lvl="1"/>
            <a:r>
              <a:rPr lang="cs-CZ" sz="2000" dirty="0"/>
              <a:t>Nezletilému může být péče poskytnuta jen se souhlasem zákonného zástupce </a:t>
            </a:r>
          </a:p>
          <a:p>
            <a:pPr lvl="1"/>
            <a:r>
              <a:rPr lang="cs-CZ" sz="2000" dirty="0"/>
              <a:t>zjišťuje se názor nezletilého</a:t>
            </a:r>
          </a:p>
          <a:p>
            <a:pPr lvl="1"/>
            <a:r>
              <a:rPr lang="cs-CZ" sz="2000" dirty="0"/>
              <a:t>souhlas jednoho/obou zákonných zástupců</a:t>
            </a:r>
          </a:p>
          <a:p>
            <a:pPr lvl="1"/>
            <a:r>
              <a:rPr lang="cs-CZ" sz="2000" dirty="0"/>
              <a:t>Pokud je rozpor mezi názorem nezletilého a zástupce podává se (jinak návrh soudu na </a:t>
            </a:r>
            <a:r>
              <a:rPr lang="cs-CZ" sz="2000" dirty="0" err="1"/>
              <a:t>ust</a:t>
            </a:r>
            <a:r>
              <a:rPr lang="cs-CZ" sz="2000" dirty="0"/>
              <a:t>. opatrovníka).</a:t>
            </a:r>
          </a:p>
          <a:p>
            <a:pPr lvl="1"/>
            <a:r>
              <a:rPr lang="cs-CZ" sz="2000" dirty="0"/>
              <a:t>zdravotní služby, které lze poskytovat bez souhlasu a jsou nezbytné k záchraně života nebo zdraví pacienta a odpírají-li rodiče nebo jeden z nich nebo jiný zákonný zástupce souhlas, rozhodne o poskytnutí zdravotních služeb ošetřující lékař </a:t>
            </a:r>
          </a:p>
          <a:p>
            <a:r>
              <a:rPr lang="cs-CZ" sz="2400" b="1" dirty="0"/>
              <a:t>Osoby omezené ve svéprávnosti </a:t>
            </a:r>
            <a:r>
              <a:rPr lang="cs-CZ" sz="2400" dirty="0"/>
              <a:t>– záleží v čem byli omezeni (např. pouze finance) X opatrovník</a:t>
            </a:r>
          </a:p>
        </p:txBody>
      </p:sp>
    </p:spTree>
    <p:extLst>
      <p:ext uri="{BB962C8B-B14F-4D97-AF65-F5344CB8AC3E}">
        <p14:creationId xmlns:p14="http://schemas.microsoft.com/office/powerpoint/2010/main" val="182890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8"/>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Tree>
    <p:extLst>
      <p:ext uri="{BB962C8B-B14F-4D97-AF65-F5344CB8AC3E}">
        <p14:creationId xmlns:p14="http://schemas.microsoft.com/office/powerpoint/2010/main" val="2542616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i="1" dirty="0"/>
              <a:t>Příbuzný v řadě přímé</a:t>
            </a:r>
            <a:r>
              <a:rPr lang="cs-CZ" i="1" dirty="0"/>
              <a:t>, </a:t>
            </a:r>
            <a:r>
              <a:rPr lang="cs-CZ" b="1" i="1" dirty="0"/>
              <a:t>sourozenec</a:t>
            </a:r>
            <a:r>
              <a:rPr lang="cs-CZ" i="1" dirty="0"/>
              <a:t> a </a:t>
            </a:r>
            <a:r>
              <a:rPr lang="cs-CZ" b="1" i="1" dirty="0"/>
              <a:t>manžel</a:t>
            </a:r>
            <a:r>
              <a:rPr lang="cs-CZ" i="1" dirty="0"/>
              <a:t> nebo </a:t>
            </a:r>
            <a:r>
              <a:rPr lang="cs-CZ" b="1" i="1" dirty="0"/>
              <a:t>partner</a:t>
            </a:r>
            <a:r>
              <a:rPr lang="cs-CZ" i="1" dirty="0"/>
              <a:t>; jiné osoby v poměru rodinném nebo obdobném se pokládají za osoby sobě navzájem blízké, </a:t>
            </a:r>
            <a:r>
              <a:rPr lang="cs-CZ" b="1" i="1" dirty="0"/>
              <a:t>pokud by újmu, kterou utrpěla jedna z nich, druhá důvodně pociťovala jako újmu vlastní</a:t>
            </a:r>
            <a:r>
              <a:rPr lang="cs-CZ" i="1" dirty="0"/>
              <a:t>. </a:t>
            </a:r>
          </a:p>
          <a:p>
            <a:r>
              <a:rPr lang="cs-CZ" i="1" dirty="0"/>
              <a:t>Má se za to, že osobami blízkými jsou i osoby </a:t>
            </a:r>
            <a:r>
              <a:rPr lang="cs-CZ" b="1" i="1" dirty="0" err="1"/>
              <a:t>sešvagřené</a:t>
            </a:r>
            <a:r>
              <a:rPr lang="cs-CZ" i="1" dirty="0"/>
              <a:t> nebo </a:t>
            </a:r>
            <a:r>
              <a:rPr lang="cs-CZ" b="1" i="1" dirty="0"/>
              <a:t>osoby, které spolu trvale žijí</a:t>
            </a:r>
            <a:r>
              <a:rPr lang="cs-CZ" i="1" dirty="0"/>
              <a:t>.</a:t>
            </a:r>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Osoba blízká</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Tree>
    <p:extLst>
      <p:ext uri="{BB962C8B-B14F-4D97-AF65-F5344CB8AC3E}">
        <p14:creationId xmlns:p14="http://schemas.microsoft.com/office/powerpoint/2010/main" val="267477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zdravotnický pracovník zaznamená do ZD nepochybný projev vůle pacienta </a:t>
            </a:r>
          </a:p>
          <a:p>
            <a:r>
              <a:rPr lang="cs-CZ" dirty="0"/>
              <a:t>způsob projevu vůle pacienta</a:t>
            </a:r>
          </a:p>
          <a:p>
            <a:r>
              <a:rPr lang="cs-CZ" dirty="0"/>
              <a:t>zdravotní důvody bránící pacientovi</a:t>
            </a:r>
          </a:p>
          <a:p>
            <a:r>
              <a:rPr lang="cs-CZ" dirty="0"/>
              <a:t>záznam podepíše zdravotnický pracovník a svědek</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Tree>
    <p:extLst>
      <p:ext uri="{BB962C8B-B14F-4D97-AF65-F5344CB8AC3E}">
        <p14:creationId xmlns:p14="http://schemas.microsoft.com/office/powerpoint/2010/main" val="4240225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Nesouhlas s poskytnutím péče</a:t>
            </a:r>
          </a:p>
        </p:txBody>
      </p:sp>
      <p:graphicFrame>
        <p:nvGraphicFramePr>
          <p:cNvPr id="4" name="Zástupný symbol pro obsah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37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sz="2400" dirty="0"/>
              <a:t>pacientovi, kterému byla podána informace / podání informace se vzdal a odmítá vyslovit souhlas</a:t>
            </a:r>
          </a:p>
          <a:p>
            <a:pPr lvl="0" algn="just"/>
            <a:r>
              <a:rPr lang="cs-CZ" sz="2400" dirty="0"/>
              <a:t>je opakovaně podána informace o jeho zdravotním stavu v rozsahu a způsobem, ze kterého je zřejmé, že neposkytnutí zdravotních služeb může vážně poškodit jeho zdraví nebo ohrozit život</a:t>
            </a:r>
          </a:p>
          <a:p>
            <a:pPr algn="just"/>
            <a:r>
              <a:rPr lang="cs-CZ" sz="2400" dirty="0"/>
              <a:t>jestliže pacient i nadále odmítá vyslovit souhlas, učiní o tom písemné prohlášení (revers)</a:t>
            </a:r>
          </a:p>
        </p:txBody>
      </p:sp>
      <p:sp>
        <p:nvSpPr>
          <p:cNvPr id="3" name="Zástupný symbol pro text 2"/>
          <p:cNvSpPr>
            <a:spLocks noGrp="1"/>
          </p:cNvSpPr>
          <p:nvPr>
            <p:ph type="body" sz="quarter" idx="13"/>
          </p:nvPr>
        </p:nvSpPr>
        <p:spPr/>
        <p:txBody>
          <a:bodyPr/>
          <a:lstStyle/>
          <a:p>
            <a:pPr marL="0" indent="0">
              <a:buNone/>
            </a:pPr>
            <a:r>
              <a:rPr lang="cs-CZ" sz="2400" dirty="0">
                <a:solidFill>
                  <a:srgbClr val="C00000"/>
                </a:solidFill>
              </a:rPr>
              <a:t>Revers</a:t>
            </a:r>
          </a:p>
        </p:txBody>
      </p:sp>
      <p:sp>
        <p:nvSpPr>
          <p:cNvPr id="4" name="Nadpis 3"/>
          <p:cNvSpPr>
            <a:spLocks noGrp="1"/>
          </p:cNvSpPr>
          <p:nvPr>
            <p:ph type="title"/>
          </p:nvPr>
        </p:nvSpPr>
        <p:spPr/>
        <p:txBody>
          <a:bodyPr>
            <a:normAutofit fontScale="90000"/>
          </a:bodyPr>
          <a:lstStyle/>
          <a:p>
            <a:r>
              <a:rPr lang="cs-CZ" dirty="0"/>
              <a:t>Odmítnutí poskytnutí zdravotních služeb </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Tree>
    <p:extLst>
      <p:ext uri="{BB962C8B-B14F-4D97-AF65-F5344CB8AC3E}">
        <p14:creationId xmlns:p14="http://schemas.microsoft.com/office/powerpoint/2010/main" val="271350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souhlasu</a:t>
            </a:r>
          </a:p>
        </p:txBody>
      </p:sp>
      <p:sp>
        <p:nvSpPr>
          <p:cNvPr id="3" name="Zástupný symbol pro obsah 2"/>
          <p:cNvSpPr>
            <a:spLocks noGrp="1"/>
          </p:cNvSpPr>
          <p:nvPr>
            <p:ph idx="1"/>
          </p:nvPr>
        </p:nvSpPr>
        <p:spPr/>
        <p:txBody>
          <a:bodyPr>
            <a:normAutofit fontScale="70000" lnSpcReduction="20000"/>
          </a:bodyPr>
          <a:lstStyle/>
          <a:p>
            <a:r>
              <a:rPr lang="cs-CZ" dirty="0"/>
              <a:t>Pacient může svůj souhlas s poskytnutím zdravotních služeb odvolat. </a:t>
            </a:r>
          </a:p>
          <a:p>
            <a:r>
              <a:rPr lang="cs-CZ" dirty="0"/>
              <a:t>Odvolání souhlasu není účinné, pokud již bylo započato provádění zdravotního výkonu, jehož přerušení může způsobit vážné poškození zdraví nebo ohrožení života pacienta. </a:t>
            </a:r>
          </a:p>
          <a:p>
            <a:pPr marL="0" indent="0">
              <a:buNone/>
            </a:pPr>
            <a:endParaRPr lang="cs-CZ" dirty="0"/>
          </a:p>
          <a:p>
            <a:r>
              <a:rPr lang="cs-CZ" dirty="0"/>
              <a:t>Písemný souhlas, písemné odvolání souhlasu, popřípadě záznam o odvolání tohoto souhlasuje součástí zdravotnické dokumentace vedené o pacientovi; </a:t>
            </a:r>
          </a:p>
          <a:p>
            <a:r>
              <a:rPr lang="cs-CZ" dirty="0"/>
              <a:t>podepíše je pacient a zdravotnický pracovník. </a:t>
            </a:r>
          </a:p>
          <a:p>
            <a:r>
              <a:rPr lang="cs-CZ" dirty="0"/>
              <a:t>Odmítá-li pacient záznam podepsat, zdravotnický pracovník tuto skutečnost do záznamu doplní; podepíše zdravotnický pracovník a svědek.</a:t>
            </a:r>
          </a:p>
          <a:p>
            <a:endParaRPr lang="cs-CZ" dirty="0"/>
          </a:p>
          <a:p>
            <a:endParaRPr lang="cs-CZ" dirty="0"/>
          </a:p>
        </p:txBody>
      </p:sp>
    </p:spTree>
    <p:extLst>
      <p:ext uri="{BB962C8B-B14F-4D97-AF65-F5344CB8AC3E}">
        <p14:creationId xmlns:p14="http://schemas.microsoft.com/office/powerpoint/2010/main" val="152128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normAutofit/>
          </a:bodyPr>
          <a:lstStyle/>
          <a:p>
            <a:pPr marL="463550"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Základní principy:</a:t>
            </a:r>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Respekt k autonomii člověka </a:t>
            </a:r>
            <a:r>
              <a:rPr lang="cs-CZ" sz="2200" dirty="0"/>
              <a:t>(X paternalismus)</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Právo na duševní a tělesnou integritu</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Ochrana dobré víry</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Základní principy zpravidla nadřazeny ochraně zdraví</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Zásadní je vůle nemocného</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Výjimky: bezpečnost veřejnosti, předcházení trestné činnosti, ochrana veřejného zdraví</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339186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CD63D-DFAB-4145-8FBB-12C209906E49}"/>
              </a:ext>
            </a:extLst>
          </p:cNvPr>
          <p:cNvSpPr>
            <a:spLocks noGrp="1"/>
          </p:cNvSpPr>
          <p:nvPr>
            <p:ph type="title"/>
          </p:nvPr>
        </p:nvSpPr>
        <p:spPr/>
        <p:txBody>
          <a:bodyPr/>
          <a:lstStyle/>
          <a:p>
            <a:r>
              <a:rPr lang="cs" dirty="0"/>
              <a:t>Dříve vyslovené přání</a:t>
            </a:r>
            <a:endParaRPr lang="cs-CZ" dirty="0"/>
          </a:p>
        </p:txBody>
      </p:sp>
      <p:graphicFrame>
        <p:nvGraphicFramePr>
          <p:cNvPr id="6" name="Diagram 6">
            <a:extLst>
              <a:ext uri="{FF2B5EF4-FFF2-40B4-BE49-F238E27FC236}">
                <a16:creationId xmlns:a16="http://schemas.microsoft.com/office/drawing/2014/main" id="{3E178EDC-6598-4CBB-B9C1-94B4D5194B05}"/>
              </a:ext>
            </a:extLst>
          </p:cNvPr>
          <p:cNvGraphicFramePr>
            <a:graphicFrameLocks noGrp="1"/>
          </p:cNvGraphicFramePr>
          <p:nvPr>
            <p:ph idx="1"/>
          </p:nvPr>
        </p:nvGraphicFramePr>
        <p:xfrm>
          <a:off x="720724" y="1692275"/>
          <a:ext cx="6145805"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CBBCC631-5247-4902-978F-CA81521C0184}"/>
              </a:ext>
            </a:extLst>
          </p:cNvPr>
          <p:cNvSpPr>
            <a:spLocks noGrp="1"/>
          </p:cNvSpPr>
          <p:nvPr>
            <p:ph type="ftr" sz="quarter" idx="4294967295"/>
          </p:nvPr>
        </p:nvSpPr>
        <p:spPr/>
        <p:txBody>
          <a:bodyPr/>
          <a:lstStyle/>
          <a:p>
            <a:r>
              <a:rPr lang="cs" dirty="0"/>
              <a:t>Ilustrace převzata z </a:t>
            </a:r>
            <a:r>
              <a:rPr lang="cs-CZ" dirty="0">
                <a:hlinkClick r:id="rId7"/>
              </a:rPr>
              <a:t>https://gomerblog.com/2016/03/medcartoons/</a:t>
            </a:r>
            <a:r>
              <a:rPr lang="cs" dirty="0"/>
              <a:t> </a:t>
            </a:r>
            <a:endParaRPr lang="cs-CZ" dirty="0"/>
          </a:p>
        </p:txBody>
      </p:sp>
      <p:sp>
        <p:nvSpPr>
          <p:cNvPr id="5" name="Zástupný symbol pro číslo snímku 4">
            <a:extLst>
              <a:ext uri="{FF2B5EF4-FFF2-40B4-BE49-F238E27FC236}">
                <a16:creationId xmlns:a16="http://schemas.microsoft.com/office/drawing/2014/main" id="{BC57DC75-BC85-42CA-8F9A-BD8086ABDC0C}"/>
              </a:ext>
            </a:extLst>
          </p:cNvPr>
          <p:cNvSpPr>
            <a:spLocks noGrp="1"/>
          </p:cNvSpPr>
          <p:nvPr>
            <p:ph type="sldNum" sz="quarter" idx="4294967295"/>
          </p:nvPr>
        </p:nvSpPr>
        <p:spPr/>
        <p:txBody>
          <a:bodyPr/>
          <a:lstStyle/>
          <a:p>
            <a:fld id="{0DE708CC-0C3F-4567-9698-B54C0F35BD31}" type="slidenum">
              <a:rPr lang="cs-CZ" altLang="cs-CZ" smtClean="0"/>
              <a:pPr/>
              <a:t>20</a:t>
            </a:fld>
            <a:endParaRPr lang="cs-CZ" altLang="cs-CZ" dirty="0"/>
          </a:p>
        </p:txBody>
      </p:sp>
      <p:pic>
        <p:nvPicPr>
          <p:cNvPr id="3" name="Obrázek 2">
            <a:extLst>
              <a:ext uri="{FF2B5EF4-FFF2-40B4-BE49-F238E27FC236}">
                <a16:creationId xmlns:a16="http://schemas.microsoft.com/office/drawing/2014/main" id="{FCBCFE5D-D884-488E-A579-A4FC636DB029}"/>
              </a:ext>
            </a:extLst>
          </p:cNvPr>
          <p:cNvPicPr>
            <a:picLocks noChangeAspect="1"/>
          </p:cNvPicPr>
          <p:nvPr/>
        </p:nvPicPr>
        <p:blipFill>
          <a:blip r:embed="rId8"/>
          <a:stretch>
            <a:fillRect/>
          </a:stretch>
        </p:blipFill>
        <p:spPr>
          <a:xfrm>
            <a:off x="6866529" y="859382"/>
            <a:ext cx="5139235" cy="5139235"/>
          </a:xfrm>
          <a:prstGeom prst="rect">
            <a:avLst/>
          </a:prstGeom>
        </p:spPr>
      </p:pic>
    </p:spTree>
    <p:extLst>
      <p:ext uri="{BB962C8B-B14F-4D97-AF65-F5344CB8AC3E}">
        <p14:creationId xmlns:p14="http://schemas.microsoft.com/office/powerpoint/2010/main" val="317381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dirty="0"/>
              <a:t>Je k dispozici </a:t>
            </a:r>
            <a:r>
              <a:rPr lang="cs-CZ" sz="2400" dirty="0"/>
              <a:t>poskytovateli zdravotních služeb</a:t>
            </a:r>
          </a:p>
          <a:p>
            <a:r>
              <a:rPr lang="cs-CZ" sz="2400" dirty="0"/>
              <a:t>V době poskytování zdravotních služeb nastala </a:t>
            </a:r>
            <a:r>
              <a:rPr lang="cs-CZ" sz="2400" b="1" dirty="0"/>
              <a:t>předvídatelná sit</a:t>
            </a:r>
            <a:r>
              <a:rPr lang="cs-CZ" sz="2400" dirty="0"/>
              <a:t>uace, k níž se dříve vyslovené přání vztahuje</a:t>
            </a:r>
          </a:p>
          <a:p>
            <a:r>
              <a:rPr lang="cs-CZ" sz="2400" dirty="0"/>
              <a:t>Pacient je v takovém zdravotním stavu, kdy </a:t>
            </a:r>
            <a:r>
              <a:rPr lang="cs-CZ" sz="2400" b="1" dirty="0"/>
              <a:t>není schopen vyslovit nový </a:t>
            </a:r>
            <a:r>
              <a:rPr lang="cs-CZ" sz="2400" dirty="0"/>
              <a:t>souhlas nebo nesouhlas</a:t>
            </a:r>
          </a:p>
          <a:p>
            <a:r>
              <a:rPr lang="cs-CZ" sz="2400" dirty="0"/>
              <a:t>Dříve vyslovené přání bylo učiněno na základě </a:t>
            </a:r>
            <a:r>
              <a:rPr lang="cs-CZ" sz="2400" b="1" dirty="0"/>
              <a:t>písemného poučení </a:t>
            </a:r>
            <a:r>
              <a:rPr lang="cs-CZ" sz="2400" dirty="0"/>
              <a:t>ošetřujícím lékařem pacienta o důsledcích tohoto rozhodnutí</a:t>
            </a:r>
          </a:p>
          <a:p>
            <a:endParaRPr lang="cs-CZ" sz="1600" dirty="0"/>
          </a:p>
        </p:txBody>
      </p:sp>
      <p:sp>
        <p:nvSpPr>
          <p:cNvPr id="3" name="Zástupný symbol pro text 2"/>
          <p:cNvSpPr>
            <a:spLocks noGrp="1"/>
          </p:cNvSpPr>
          <p:nvPr>
            <p:ph type="body" sz="quarter" idx="13"/>
          </p:nvPr>
        </p:nvSpPr>
        <p:spPr/>
        <p:txBody>
          <a:bodyPr/>
          <a:lstStyle/>
          <a:p>
            <a:r>
              <a:rPr lang="cs-CZ" sz="3200" dirty="0">
                <a:solidFill>
                  <a:srgbClr val="C00000"/>
                </a:solidFill>
              </a:rPr>
              <a:t>Věcné podmínky platnosti </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Tree>
    <p:extLst>
      <p:ext uri="{BB962C8B-B14F-4D97-AF65-F5344CB8AC3E}">
        <p14:creationId xmlns:p14="http://schemas.microsoft.com/office/powerpoint/2010/main" val="2171696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r>
              <a:rPr lang="cs-CZ" dirty="0"/>
              <a:t>Písemná forma</a:t>
            </a:r>
          </a:p>
          <a:p>
            <a:r>
              <a:rPr lang="cs-CZ" dirty="0"/>
              <a:t>Úředně ověřený podpis pacienta</a:t>
            </a:r>
          </a:p>
          <a:p>
            <a:r>
              <a:rPr lang="cs-CZ" dirty="0"/>
              <a:t>Součástí dříve vysloveného přání je písemné poučení </a:t>
            </a:r>
          </a:p>
          <a:p>
            <a:pPr marL="72000" indent="0">
              <a:buNone/>
            </a:pPr>
            <a:r>
              <a:rPr lang="cs-CZ" b="1" i="1" dirty="0"/>
              <a:t>nebo</a:t>
            </a:r>
          </a:p>
          <a:p>
            <a:r>
              <a:rPr lang="cs-CZ" dirty="0"/>
              <a:t>Dříve vyslovené přání při přijetí do péče / v průběhu hospitalizace</a:t>
            </a:r>
          </a:p>
          <a:p>
            <a:r>
              <a:rPr lang="cs-CZ" dirty="0"/>
              <a:t>Pro ZS zajišťované tímto poskytovatelem</a:t>
            </a:r>
          </a:p>
          <a:p>
            <a:r>
              <a:rPr lang="cs-CZ" dirty="0"/>
              <a:t>Zaznamená se do ZD</a:t>
            </a:r>
          </a:p>
          <a:p>
            <a:r>
              <a:rPr lang="cs-CZ" dirty="0"/>
              <a:t>Podpis pacient, zdravotnický pracovník a svědek</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Formální podmínky platnosti</a:t>
            </a:r>
            <a:endParaRPr lang="cs-CZ" sz="3200" dirty="0"/>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755629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Od doby jeho vyslovení došlo v poskytování ZS, k takovému vývoji, že lze důvodně předpokládat, že by pacient vyslovil souhlas s poskytnutím</a:t>
            </a:r>
          </a:p>
          <a:p>
            <a:r>
              <a:rPr lang="cs-CZ" dirty="0"/>
              <a:t>Nabádá k postupům, jejichž výsledkem je aktivní způsobení smrti</a:t>
            </a:r>
          </a:p>
          <a:p>
            <a:r>
              <a:rPr lang="cs-CZ" dirty="0"/>
              <a:t>Pokud by jeho splnění mohlo ohrozit jiné osoby</a:t>
            </a:r>
          </a:p>
          <a:p>
            <a:r>
              <a:rPr lang="cs-CZ" dirty="0"/>
              <a:t>Byly započaty zdravotní výkony, jejichž přerušení by vedlo k aktivnímu způsobení smrti</a:t>
            </a:r>
          </a:p>
        </p:txBody>
      </p:sp>
      <p:sp>
        <p:nvSpPr>
          <p:cNvPr id="3" name="Zástupný symbol pro text 2"/>
          <p:cNvSpPr>
            <a:spLocks noGrp="1"/>
          </p:cNvSpPr>
          <p:nvPr>
            <p:ph type="body" sz="quarter" idx="13"/>
          </p:nvPr>
        </p:nvSpPr>
        <p:spPr/>
        <p:txBody>
          <a:bodyPr/>
          <a:lstStyle/>
          <a:p>
            <a:r>
              <a:rPr lang="cs-CZ" sz="3200" dirty="0">
                <a:solidFill>
                  <a:srgbClr val="C00000"/>
                </a:solidFill>
              </a:rPr>
              <a:t>Není povinnost je respektovat</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854763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Dříve vyslovené přání </a:t>
            </a:r>
          </a:p>
        </p:txBody>
      </p:sp>
      <p:sp>
        <p:nvSpPr>
          <p:cNvPr id="3" name="Zástupný symbol pro obsah 2"/>
          <p:cNvSpPr>
            <a:spLocks noGrp="1"/>
          </p:cNvSpPr>
          <p:nvPr>
            <p:ph idx="1"/>
          </p:nvPr>
        </p:nvSpPr>
        <p:spPr/>
        <p:txBody>
          <a:bodyPr>
            <a:normAutofit/>
          </a:bodyPr>
          <a:lstStyle/>
          <a:p>
            <a:r>
              <a:rPr lang="cs-CZ" dirty="0"/>
              <a:t>Dříve platnost je 5 let – zrušeno nálezem ÚS</a:t>
            </a:r>
          </a:p>
          <a:p>
            <a:endParaRPr lang="cs-CZ" dirty="0"/>
          </a:p>
          <a:p>
            <a:r>
              <a:rPr lang="cs-CZ" dirty="0"/>
              <a:t>Nelze vyslovit u nezletilých a pacientů omezených ve svéprávnosti</a:t>
            </a:r>
          </a:p>
        </p:txBody>
      </p:sp>
    </p:spTree>
    <p:extLst>
      <p:ext uri="{BB962C8B-B14F-4D97-AF65-F5344CB8AC3E}">
        <p14:creationId xmlns:p14="http://schemas.microsoft.com/office/powerpoint/2010/main" val="148283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8D0910-68A6-483A-BC81-6D128136F151}"/>
              </a:ext>
            </a:extLst>
          </p:cNvPr>
          <p:cNvSpPr>
            <a:spLocks noGrp="1"/>
          </p:cNvSpPr>
          <p:nvPr>
            <p:ph type="title"/>
          </p:nvPr>
        </p:nvSpPr>
        <p:spPr/>
        <p:txBody>
          <a:bodyPr/>
          <a:lstStyle/>
          <a:p>
            <a:endParaRPr lang="cs-CZ" dirty="0"/>
          </a:p>
        </p:txBody>
      </p:sp>
      <p:sp>
        <p:nvSpPr>
          <p:cNvPr id="4" name="Zástupný symbol pro zápatí 3">
            <a:extLst>
              <a:ext uri="{FF2B5EF4-FFF2-40B4-BE49-F238E27FC236}">
                <a16:creationId xmlns:a16="http://schemas.microsoft.com/office/drawing/2014/main" id="{053FCDE2-965A-48DA-8CE8-E512B325A823}"/>
              </a:ext>
            </a:extLst>
          </p:cNvPr>
          <p:cNvSpPr>
            <a:spLocks noGrp="1"/>
          </p:cNvSpPr>
          <p:nvPr>
            <p:ph type="ftr" sz="quarter" idx="4294967295"/>
          </p:nvPr>
        </p:nvSpPr>
        <p:spPr>
          <a:xfrm>
            <a:off x="2466730" y="5776357"/>
            <a:ext cx="7920000" cy="252000"/>
          </a:xfrm>
        </p:spPr>
        <p:txBody>
          <a:bodyPr/>
          <a:lstStyle/>
          <a:p>
            <a:r>
              <a:rPr lang="cs-CZ" dirty="0" err="1">
                <a:solidFill>
                  <a:srgbClr val="7D7D7D"/>
                </a:solidFill>
                <a:latin typeface="Arial" panose="020B0604020202020204" pitchFamily="34" charset="0"/>
                <a:hlinkClick r:id="rId2"/>
              </a:rPr>
              <a:t>Dossey</a:t>
            </a:r>
            <a:r>
              <a:rPr lang="cs-CZ" dirty="0">
                <a:solidFill>
                  <a:srgbClr val="7D7D7D"/>
                </a:solidFill>
                <a:latin typeface="Arial" panose="020B0604020202020204" pitchFamily="34" charset="0"/>
                <a:hlinkClick r:id="rId2"/>
              </a:rPr>
              <a:t> &amp; Jones, PLLC</a:t>
            </a:r>
            <a:endParaRPr lang="cs-CZ" dirty="0"/>
          </a:p>
          <a:p>
            <a:endParaRPr lang="cs-CZ" dirty="0"/>
          </a:p>
        </p:txBody>
      </p:sp>
      <p:sp>
        <p:nvSpPr>
          <p:cNvPr id="5" name="Zástupný symbol pro číslo snímku 4">
            <a:extLst>
              <a:ext uri="{FF2B5EF4-FFF2-40B4-BE49-F238E27FC236}">
                <a16:creationId xmlns:a16="http://schemas.microsoft.com/office/drawing/2014/main" id="{F2C64F74-BE84-4934-A5A3-64B0708E8103}"/>
              </a:ext>
            </a:extLst>
          </p:cNvPr>
          <p:cNvSpPr>
            <a:spLocks noGrp="1"/>
          </p:cNvSpPr>
          <p:nvPr>
            <p:ph type="sldNum" sz="quarter" idx="4294967295"/>
          </p:nvPr>
        </p:nvSpPr>
        <p:spPr/>
        <p:txBody>
          <a:bodyPr/>
          <a:lstStyle/>
          <a:p>
            <a:fld id="{0DE708CC-0C3F-4567-9698-B54C0F35BD31}" type="slidenum">
              <a:rPr lang="cs-CZ" altLang="cs-CZ" smtClean="0"/>
              <a:pPr/>
              <a:t>25</a:t>
            </a:fld>
            <a:endParaRPr lang="cs-CZ" altLang="cs-CZ" dirty="0"/>
          </a:p>
        </p:txBody>
      </p:sp>
      <p:pic>
        <p:nvPicPr>
          <p:cNvPr id="8" name="Picture 2" descr="Výsledek obrázku pro DNR tattoo">
            <a:extLst>
              <a:ext uri="{FF2B5EF4-FFF2-40B4-BE49-F238E27FC236}">
                <a16:creationId xmlns:a16="http://schemas.microsoft.com/office/drawing/2014/main" id="{BB9F20DF-7882-43C1-B90A-6F3CDEC993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66730" y="1397805"/>
            <a:ext cx="5942115" cy="427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007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lstStyle/>
          <a:p>
            <a:pPr lvl="0"/>
            <a:r>
              <a:rPr lang="cs-CZ" b="1" dirty="0"/>
              <a:t>plně svéprávný pacient</a:t>
            </a:r>
          </a:p>
          <a:p>
            <a:pPr lvl="0"/>
            <a:r>
              <a:rPr lang="cs-CZ" dirty="0"/>
              <a:t>pacient omezený ve svéprávnosti</a:t>
            </a:r>
          </a:p>
          <a:p>
            <a:pPr lvl="0"/>
            <a:r>
              <a:rPr lang="cs-CZ" dirty="0"/>
              <a:t>nezletilý pacient</a:t>
            </a:r>
          </a:p>
          <a:p>
            <a:pPr lvl="0"/>
            <a:r>
              <a:rPr lang="cs-CZ" dirty="0"/>
              <a:t>pacient jednající v duševní poruše</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3</a:t>
            </a:fld>
            <a:endParaRPr lang="cs-CZ" altLang="cs-CZ" dirty="0"/>
          </a:p>
        </p:txBody>
      </p:sp>
    </p:spTree>
    <p:extLst>
      <p:ext uri="{BB962C8B-B14F-4D97-AF65-F5344CB8AC3E}">
        <p14:creationId xmlns:p14="http://schemas.microsoft.com/office/powerpoint/2010/main" val="3664628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C46BF9-2A5D-44FD-9C79-6CCB99709BB4}"/>
              </a:ext>
            </a:extLst>
          </p:cNvPr>
          <p:cNvSpPr>
            <a:spLocks noGrp="1"/>
          </p:cNvSpPr>
          <p:nvPr>
            <p:ph idx="1"/>
          </p:nvPr>
        </p:nvSpPr>
        <p:spPr/>
        <p:txBody>
          <a:bodyPr/>
          <a:lstStyle/>
          <a:p>
            <a:pPr lvl="0"/>
            <a:r>
              <a:rPr lang="cs-CZ" dirty="0"/>
              <a:t>zletilostí (18 let)</a:t>
            </a:r>
          </a:p>
          <a:p>
            <a:pPr lvl="0"/>
            <a:r>
              <a:rPr lang="cs-CZ" dirty="0"/>
              <a:t>uzavřením manželství před nabytím zletilosti</a:t>
            </a:r>
          </a:p>
          <a:p>
            <a:pPr lvl="0"/>
            <a:r>
              <a:rPr lang="cs-CZ" dirty="0"/>
              <a:t>přiznáním svéprávnosti</a:t>
            </a:r>
          </a:p>
          <a:p>
            <a:pPr lvl="1"/>
            <a:r>
              <a:rPr lang="cs-CZ" i="1" dirty="0"/>
              <a:t>věk 16 let a </a:t>
            </a:r>
            <a:endParaRPr lang="cs-CZ" dirty="0"/>
          </a:p>
          <a:p>
            <a:pPr lvl="1"/>
            <a:r>
              <a:rPr lang="cs-CZ" i="1" dirty="0"/>
              <a:t>schopnost se živit a obstarat si své záležitosti a</a:t>
            </a:r>
            <a:endParaRPr lang="cs-CZ" dirty="0"/>
          </a:p>
          <a:p>
            <a:pPr lvl="1"/>
            <a:r>
              <a:rPr lang="cs-CZ" i="1" dirty="0"/>
              <a:t>souhlas zákonného zástupce/nezletilého</a:t>
            </a:r>
            <a:endParaRPr lang="cs-CZ" dirty="0"/>
          </a:p>
          <a:p>
            <a:pPr marL="324000" lvl="1" indent="0">
              <a:buNone/>
            </a:pPr>
            <a:r>
              <a:rPr lang="cs-CZ" i="1" dirty="0"/>
              <a:t>nebo</a:t>
            </a:r>
          </a:p>
          <a:p>
            <a:pPr lvl="1"/>
            <a:r>
              <a:rPr lang="cs-CZ" i="1" dirty="0"/>
              <a:t>z vážných důvodů v zájmu nezletilého</a:t>
            </a:r>
          </a:p>
        </p:txBody>
      </p:sp>
      <p:sp>
        <p:nvSpPr>
          <p:cNvPr id="3" name="Zástupný text 2">
            <a:extLst>
              <a:ext uri="{FF2B5EF4-FFF2-40B4-BE49-F238E27FC236}">
                <a16:creationId xmlns:a16="http://schemas.microsoft.com/office/drawing/2014/main" id="{AC28EBE4-A800-4DDD-967B-30A0CE22DDA6}"/>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1C664534-2197-46DE-A539-BAE7834E3791}"/>
              </a:ext>
            </a:extLst>
          </p:cNvPr>
          <p:cNvSpPr>
            <a:spLocks noGrp="1"/>
          </p:cNvSpPr>
          <p:nvPr>
            <p:ph type="title"/>
          </p:nvPr>
        </p:nvSpPr>
        <p:spPr/>
        <p:txBody>
          <a:bodyPr>
            <a:normAutofit fontScale="90000"/>
          </a:bodyPr>
          <a:lstStyle/>
          <a:p>
            <a:r>
              <a:rPr lang="cs-CZ" dirty="0"/>
              <a:t>Plná svéprávnost</a:t>
            </a:r>
            <a:br>
              <a:rPr lang="cs-CZ" dirty="0"/>
            </a:br>
            <a:endParaRPr lang="cs-CZ" dirty="0"/>
          </a:p>
        </p:txBody>
      </p:sp>
      <p:sp>
        <p:nvSpPr>
          <p:cNvPr id="5" name="Zástupný symbol pro zápatí 4">
            <a:extLst>
              <a:ext uri="{FF2B5EF4-FFF2-40B4-BE49-F238E27FC236}">
                <a16:creationId xmlns:a16="http://schemas.microsoft.com/office/drawing/2014/main" id="{14BCA7F0-564E-4C60-95D5-421BB7F925B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5764FBEA-226E-47DC-A271-CB895D4F1EDF}"/>
              </a:ext>
            </a:extLst>
          </p:cNvPr>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spTree>
    <p:extLst>
      <p:ext uri="{BB962C8B-B14F-4D97-AF65-F5344CB8AC3E}">
        <p14:creationId xmlns:p14="http://schemas.microsoft.com/office/powerpoint/2010/main" val="21423279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lvl="0"/>
            <a:r>
              <a:rPr lang="cs-CZ" sz="2400" i="1" dirty="0"/>
              <a:t>jen v zájmu člověka, jehož se to týká</a:t>
            </a:r>
            <a:endParaRPr lang="cs-CZ" sz="2400" dirty="0"/>
          </a:p>
          <a:p>
            <a:pPr lvl="0"/>
            <a:r>
              <a:rPr lang="cs-CZ" sz="2400" i="1" dirty="0"/>
              <a:t>v úvahu vzaty rozsah i stupeň neschopnosti postarat se o vlastní záležitosti</a:t>
            </a:r>
            <a:endParaRPr lang="cs-CZ" sz="2400" dirty="0"/>
          </a:p>
          <a:p>
            <a:pPr lvl="0"/>
            <a:r>
              <a:rPr lang="cs-CZ" sz="2400" i="1" dirty="0"/>
              <a:t>nepostačí méně omezující opatření</a:t>
            </a:r>
            <a:endParaRPr lang="cs-CZ" sz="2400" dirty="0"/>
          </a:p>
          <a:p>
            <a:pPr lvl="0"/>
            <a:r>
              <a:rPr lang="cs-CZ" sz="2400" i="1" dirty="0"/>
              <a:t>jen soud</a:t>
            </a:r>
            <a:endParaRPr lang="cs-CZ" sz="2400" dirty="0"/>
          </a:p>
          <a:p>
            <a:pPr lvl="0"/>
            <a:r>
              <a:rPr lang="cs-CZ" sz="2400" i="1" dirty="0"/>
              <a:t>zjistí názor člověka, o jehož svéprávnosti rozhoduje</a:t>
            </a:r>
            <a:endParaRPr lang="cs-CZ" sz="2400" dirty="0"/>
          </a:p>
          <a:p>
            <a:pPr lvl="0"/>
            <a:r>
              <a:rPr lang="cs-CZ" sz="2400" i="1" dirty="0"/>
              <a:t>v rozsahu, v jakém člověk není pro duševní poruchu, která není jen přechodná, schopen právně jednat</a:t>
            </a:r>
            <a:endParaRPr lang="cs-CZ" sz="2400" dirty="0"/>
          </a:p>
          <a:p>
            <a:r>
              <a:rPr lang="cs-CZ" sz="2400" i="1" dirty="0"/>
              <a:t>vymezí rozsah, v jakém způsobilost člověka samostatně právně jednat omezil</a:t>
            </a:r>
            <a:endParaRPr lang="cs-CZ" sz="2400"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Omezení svéprávnosti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spTree>
    <p:extLst>
      <p:ext uri="{BB962C8B-B14F-4D97-AF65-F5344CB8AC3E}">
        <p14:creationId xmlns:p14="http://schemas.microsoft.com/office/powerpoint/2010/main" val="3704480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52</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53</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56</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Zásah do integrity člověka</a:t>
            </a:r>
          </a:p>
        </p:txBody>
      </p:sp>
      <p:sp>
        <p:nvSpPr>
          <p:cNvPr id="3" name="Zástupný symbol pro obsah 2"/>
          <p:cNvSpPr>
            <a:spLocks noGrp="1"/>
          </p:cNvSpPr>
          <p:nvPr>
            <p:ph idx="1"/>
          </p:nvPr>
        </p:nvSpPr>
        <p:spPr/>
        <p:txBody>
          <a:bodyPr/>
          <a:lstStyle/>
          <a:p>
            <a:r>
              <a:rPr lang="cs-CZ" dirty="0"/>
              <a:t>nikdo nesmí zasáhnout do integrity jiného člověka bez jeho souhlasu</a:t>
            </a:r>
          </a:p>
          <a:p>
            <a:pPr marL="800100" lvl="1" indent="-342900"/>
            <a:r>
              <a:rPr lang="cs-CZ" dirty="0"/>
              <a:t>souhlasu uděleného s vědomím o povaze zásahu a o jeho možných následcích;</a:t>
            </a:r>
          </a:p>
          <a:p>
            <a:pPr marL="800100" lvl="1" indent="-342900"/>
            <a:r>
              <a:rPr lang="cs-CZ" dirty="0"/>
              <a:t>souhlasí-li někdo, aby mu byla způsobena závažná újma, nepřihlíží se k tomu (např. eutanazie)</a:t>
            </a:r>
          </a:p>
          <a:p>
            <a:endParaRPr lang="cs-CZ" dirty="0"/>
          </a:p>
        </p:txBody>
      </p:sp>
    </p:spTree>
    <p:extLst>
      <p:ext uri="{BB962C8B-B14F-4D97-AF65-F5344CB8AC3E}">
        <p14:creationId xmlns:p14="http://schemas.microsoft.com/office/powerpoint/2010/main" val="12797574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63</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64</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20000"/>
            <a:ext cx="11021426" cy="499200"/>
          </a:xfrm>
        </p:spPr>
        <p:txBody>
          <a:bodyPr/>
          <a:lstStyle/>
          <a:p>
            <a:r>
              <a:rPr lang="cs-CZ" dirty="0"/>
              <a:t>Zákon o zpracovávání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66</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67</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pPr marL="0" indent="0">
              <a:buNone/>
            </a:pPr>
            <a:r>
              <a:rPr lang="cs-CZ" sz="2400" dirty="0">
                <a:solidFill>
                  <a:schemeClr val="tx1"/>
                </a:solidFill>
              </a:rPr>
              <a:t>Předávání dokumentace mezi poskytovateli:</a:t>
            </a:r>
          </a:p>
          <a:p>
            <a:pPr marL="0" indent="0">
              <a:buNone/>
            </a:pPr>
            <a:endParaRPr lang="cs-CZ" sz="2400" dirty="0">
              <a:solidFill>
                <a:schemeClr val="tx1"/>
              </a:solidFill>
            </a:endParaRPr>
          </a:p>
          <a:p>
            <a:r>
              <a:rPr lang="cs-CZ" sz="2400" dirty="0">
                <a:solidFill>
                  <a:schemeClr val="tx1"/>
                </a:solidFill>
              </a:rPr>
              <a:t>Může dát lékař pacientovi originál? </a:t>
            </a:r>
          </a:p>
          <a:p>
            <a:endParaRPr lang="cs-CZ" sz="2400" dirty="0">
              <a:solidFill>
                <a:schemeClr val="tx1"/>
              </a:solidFill>
            </a:endParaRPr>
          </a:p>
          <a:p>
            <a:r>
              <a:rPr lang="cs-CZ" sz="2400" dirty="0">
                <a:solidFill>
                  <a:schemeClr val="tx1"/>
                </a:solidFill>
              </a:rPr>
              <a:t>Může lékař předat jinému lékaři originál?</a:t>
            </a:r>
          </a:p>
          <a:p>
            <a:endParaRPr lang="cs-CZ" sz="2400" dirty="0">
              <a:solidFill>
                <a:schemeClr val="tx1"/>
              </a:solidFill>
            </a:endParaRPr>
          </a:p>
          <a:p>
            <a:r>
              <a:rPr lang="cs-CZ" sz="2400" dirty="0">
                <a:solidFill>
                  <a:schemeClr val="tx1"/>
                </a:solidFill>
              </a:rPr>
              <a:t>Jak by měl správně dokumentaci předat? Může prostřednictvím pacienta?</a:t>
            </a:r>
          </a:p>
          <a:p>
            <a:endParaRPr lang="cs-CZ" sz="2400" dirty="0">
              <a:solidFill>
                <a:schemeClr val="tx1"/>
              </a:solidFill>
            </a:endParaRPr>
          </a:p>
          <a:p>
            <a:r>
              <a:rPr lang="cs-CZ" sz="2400" dirty="0">
                <a:solidFill>
                  <a:schemeClr val="tx1"/>
                </a:solidFill>
              </a:rPr>
              <a:t>Je dokumentace lékaře nebo poskytovatele?</a:t>
            </a: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69</a:t>
            </a:fld>
            <a:endParaRPr lang="cs-CZ" altLang="cs-CZ" dirty="0"/>
          </a:p>
        </p:txBody>
      </p:sp>
    </p:spTree>
    <p:extLst>
      <p:ext uri="{BB962C8B-B14F-4D97-AF65-F5344CB8AC3E}">
        <p14:creationId xmlns:p14="http://schemas.microsoft.com/office/powerpoint/2010/main" val="157823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Rozlišovat</a:t>
            </a:r>
          </a:p>
        </p:txBody>
      </p:sp>
      <p:sp>
        <p:nvSpPr>
          <p:cNvPr id="5" name="Zástupný symbol pro text 4"/>
          <p:cNvSpPr>
            <a:spLocks noGrp="1"/>
          </p:cNvSpPr>
          <p:nvPr>
            <p:ph type="body" idx="1"/>
          </p:nvPr>
        </p:nvSpPr>
        <p:spPr>
          <a:xfrm>
            <a:off x="1024128" y="1722436"/>
            <a:ext cx="4754880" cy="822960"/>
          </a:xfrm>
        </p:spPr>
        <p:style>
          <a:lnRef idx="2">
            <a:schemeClr val="accent6"/>
          </a:lnRef>
          <a:fillRef idx="1">
            <a:schemeClr val="lt1"/>
          </a:fillRef>
          <a:effectRef idx="0">
            <a:schemeClr val="accent6"/>
          </a:effectRef>
          <a:fontRef idx="minor">
            <a:schemeClr val="dk1"/>
          </a:fontRef>
        </p:style>
        <p:txBody>
          <a:bodyPr/>
          <a:lstStyle/>
          <a:p>
            <a:r>
              <a:rPr lang="cs-CZ" dirty="0"/>
              <a:t>Informovaný souhlas</a:t>
            </a:r>
          </a:p>
        </p:txBody>
      </p:sp>
      <p:sp>
        <p:nvSpPr>
          <p:cNvPr id="6" name="Zástupný symbol pro obsah 5"/>
          <p:cNvSpPr>
            <a:spLocks noGrp="1"/>
          </p:cNvSpPr>
          <p:nvPr>
            <p:ph sz="half" idx="2"/>
          </p:nvPr>
        </p:nvSpPr>
        <p:spPr>
          <a:xfrm>
            <a:off x="1024128" y="2824843"/>
            <a:ext cx="4754880" cy="3484517"/>
          </a:xfrm>
        </p:spPr>
        <p:txBody>
          <a:bodyPr>
            <a:normAutofit fontScale="92500"/>
          </a:bodyPr>
          <a:lstStyle/>
          <a:p>
            <a:pPr marL="0" indent="0">
              <a:buNone/>
            </a:pPr>
            <a:r>
              <a:rPr lang="cs-CZ" sz="2400" b="1" dirty="0"/>
              <a:t>svobodný, </a:t>
            </a:r>
            <a:r>
              <a:rPr lang="cs-CZ" sz="2400" dirty="0"/>
              <a:t>je-li dán bez jakéhokoliv nátlaku, </a:t>
            </a:r>
          </a:p>
          <a:p>
            <a:pPr marL="0" indent="0">
              <a:buNone/>
            </a:pPr>
            <a:endParaRPr lang="cs-CZ" sz="2400" dirty="0"/>
          </a:p>
          <a:p>
            <a:pPr marL="0" indent="0">
              <a:buNone/>
            </a:pPr>
            <a:r>
              <a:rPr lang="cs-CZ" sz="2400" b="1" dirty="0"/>
              <a:t>informovaný</a:t>
            </a:r>
            <a:r>
              <a:rPr lang="cs-CZ" sz="2400" dirty="0"/>
              <a:t>, je-li pacientovi před vyslovením souhlasu podána informace o zdravotním stavu; </a:t>
            </a:r>
          </a:p>
          <a:p>
            <a:pPr marL="0" indent="0">
              <a:buNone/>
            </a:pPr>
            <a:endParaRPr lang="cs-CZ" sz="2400" dirty="0"/>
          </a:p>
          <a:p>
            <a:pPr marL="0" indent="0">
              <a:buNone/>
            </a:pPr>
            <a:r>
              <a:rPr lang="cs-CZ" sz="2400" b="1" dirty="0"/>
              <a:t>forma</a:t>
            </a:r>
          </a:p>
          <a:p>
            <a:endParaRPr lang="cs-CZ" sz="2400" dirty="0"/>
          </a:p>
        </p:txBody>
      </p:sp>
      <p:sp>
        <p:nvSpPr>
          <p:cNvPr id="7" name="Zástupný symbol pro text 6"/>
          <p:cNvSpPr>
            <a:spLocks noGrp="1"/>
          </p:cNvSpPr>
          <p:nvPr>
            <p:ph type="body" sz="quarter" idx="3"/>
          </p:nvPr>
        </p:nvSpPr>
        <p:spPr>
          <a:xfrm>
            <a:off x="5990888" y="1722436"/>
            <a:ext cx="4754880" cy="822960"/>
          </a:xfrm>
        </p:spPr>
        <p:style>
          <a:lnRef idx="2">
            <a:schemeClr val="accent2"/>
          </a:lnRef>
          <a:fillRef idx="1">
            <a:schemeClr val="lt1"/>
          </a:fillRef>
          <a:effectRef idx="0">
            <a:schemeClr val="accent2"/>
          </a:effectRef>
          <a:fontRef idx="minor">
            <a:schemeClr val="dk1"/>
          </a:fontRef>
        </p:style>
        <p:txBody>
          <a:bodyPr/>
          <a:lstStyle/>
          <a:p>
            <a:r>
              <a:rPr lang="cs-CZ" dirty="0"/>
              <a:t>Informace o zdravotním stavu</a:t>
            </a:r>
          </a:p>
        </p:txBody>
      </p:sp>
      <p:sp>
        <p:nvSpPr>
          <p:cNvPr id="8" name="Zástupný symbol pro obsah 7"/>
          <p:cNvSpPr>
            <a:spLocks noGrp="1"/>
          </p:cNvSpPr>
          <p:nvPr>
            <p:ph sz="quarter" idx="4"/>
          </p:nvPr>
        </p:nvSpPr>
        <p:spPr>
          <a:xfrm>
            <a:off x="5990888" y="2726871"/>
            <a:ext cx="4754880" cy="3582489"/>
          </a:xfrm>
        </p:spPr>
        <p:txBody>
          <a:bodyPr>
            <a:normAutofit fontScale="92500"/>
          </a:bodyPr>
          <a:lstStyle/>
          <a:p>
            <a:pPr marL="0" indent="0">
              <a:buNone/>
            </a:pPr>
            <a:r>
              <a:rPr lang="cs-CZ" sz="2400" dirty="0"/>
              <a:t>Informace o zdravotním stavu je pacientovi sdělena při přijetí do péče </a:t>
            </a:r>
          </a:p>
          <a:p>
            <a:pPr marL="0" indent="0">
              <a:buNone/>
            </a:pPr>
            <a:endParaRPr lang="cs-CZ" sz="2400" dirty="0"/>
          </a:p>
          <a:p>
            <a:pPr marL="0" indent="0">
              <a:buNone/>
            </a:pPr>
            <a:r>
              <a:rPr lang="cs-CZ" sz="2400" dirty="0"/>
              <a:t>dále vždy, je-li to s ohledem na poskytované zdravotní služby nebo zdravotní stav pacienta účelné.</a:t>
            </a:r>
          </a:p>
          <a:p>
            <a:pPr marL="0" indent="0">
              <a:buNone/>
            </a:pPr>
            <a:endParaRPr lang="cs-CZ" sz="2400" dirty="0"/>
          </a:p>
          <a:p>
            <a:pPr marL="0" indent="0">
              <a:buNone/>
            </a:pPr>
            <a:r>
              <a:rPr lang="cs-CZ" sz="2400" dirty="0"/>
              <a:t>Pacient se může vzdát </a:t>
            </a:r>
          </a:p>
        </p:txBody>
      </p:sp>
    </p:spTree>
    <p:extLst>
      <p:ext uri="{BB962C8B-B14F-4D97-AF65-F5344CB8AC3E}">
        <p14:creationId xmlns:p14="http://schemas.microsoft.com/office/powerpoint/2010/main" val="10041473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r>
              <a:rPr lang="cs-CZ" sz="2400" dirty="0">
                <a:solidFill>
                  <a:schemeClr val="tx1"/>
                </a:solidFill>
              </a:rPr>
              <a:t>Můžu sdělit výsledky vyšetření po telefonu?</a:t>
            </a:r>
          </a:p>
          <a:p>
            <a:pPr marL="0" indent="0">
              <a:buNone/>
            </a:pPr>
            <a:endParaRPr lang="cs-CZ" sz="2400" dirty="0">
              <a:solidFill>
                <a:schemeClr val="tx1"/>
              </a:solidFill>
            </a:endParaRPr>
          </a:p>
          <a:p>
            <a:r>
              <a:rPr lang="cs-CZ" sz="2400" dirty="0">
                <a:solidFill>
                  <a:schemeClr val="tx1"/>
                </a:solidFill>
              </a:rPr>
              <a:t>Mění na tom něco určení bezpečnostního kódu?</a:t>
            </a:r>
          </a:p>
          <a:p>
            <a:pPr marL="0" indent="0">
              <a:buNone/>
            </a:pPr>
            <a:endParaRPr lang="cs-CZ" sz="2400" dirty="0">
              <a:solidFill>
                <a:schemeClr val="tx1"/>
              </a:solidFill>
            </a:endParaRPr>
          </a:p>
          <a:p>
            <a:r>
              <a:rPr lang="cs-CZ" sz="2400" dirty="0">
                <a:solidFill>
                  <a:schemeClr val="tx1"/>
                </a:solidFill>
              </a:rPr>
              <a:t>A co sdělování výsledků e-mailem?</a:t>
            </a:r>
          </a:p>
          <a:p>
            <a:pPr marL="0" indent="0">
              <a:buNone/>
            </a:pPr>
            <a:endParaRPr lang="cs-CZ" sz="2400" dirty="0">
              <a:solidFill>
                <a:schemeClr val="tx1"/>
              </a:solidFill>
            </a:endParaRPr>
          </a:p>
          <a:p>
            <a:r>
              <a:rPr lang="cs-CZ" sz="2400" dirty="0">
                <a:solidFill>
                  <a:schemeClr val="tx1"/>
                </a:solidFill>
              </a:rPr>
              <a:t>Kdy můžu sdělit výsledky někomu jinému než přímo pacientovi?</a:t>
            </a:r>
          </a:p>
          <a:p>
            <a:pPr marL="0" indent="0">
              <a:buNone/>
            </a:pP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70</a:t>
            </a:fld>
            <a:endParaRPr lang="cs-CZ" altLang="cs-CZ" dirty="0"/>
          </a:p>
        </p:txBody>
      </p:sp>
    </p:spTree>
    <p:extLst>
      <p:ext uri="{BB962C8B-B14F-4D97-AF65-F5344CB8AC3E}">
        <p14:creationId xmlns:p14="http://schemas.microsoft.com/office/powerpoint/2010/main" val="11620864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r>
              <a:rPr lang="cs-CZ" sz="2400" dirty="0">
                <a:solidFill>
                  <a:schemeClr val="tx1"/>
                </a:solidFill>
              </a:rPr>
              <a:t>Soukromý lékař smluvně zajišťující preventivní zdravotní péči pro strojírenskou firmu doporučil na základě lékařského vyšetření zaměstnancům firmy další odborná vyšetření. Doporučení na vyšetření (včetně diagnóz) předal nikoliv přímo svým pacientům, ale pro „urychlení“ hromadně jejich nadřízenému, aby ten předaná doporučení rozdal. </a:t>
            </a:r>
          </a:p>
          <a:p>
            <a:pPr algn="just"/>
            <a:endParaRPr lang="cs-CZ" sz="2400" dirty="0">
              <a:solidFill>
                <a:schemeClr val="tx1"/>
              </a:solidFill>
            </a:endParaRPr>
          </a:p>
          <a:p>
            <a:pPr algn="just"/>
            <a:r>
              <a:rPr lang="cs-CZ" sz="2400" dirty="0">
                <a:solidFill>
                  <a:schemeClr val="tx1"/>
                </a:solidFill>
              </a:rPr>
              <a:t>Soukromé lékařce byla na vlastní žádost krajským úřadem zrušena registrace její ordinace (nestátního zdravotnického zařízení). Lékařka měla povinnost předat zdravotnickou dokumentaci svých pacientů krajskému úřadu. Tuto povinnost nesplnila, protože majitel nebytových prostor, kde měla lékařka svou ordinaci, zdravotnickou dokumentaci z vyklizovaných místností nedopatřením odebral a spálil v kotli. </a:t>
            </a:r>
          </a:p>
          <a:p>
            <a:pPr algn="just"/>
            <a:endParaRPr lang="cs-CZ" sz="2400" dirty="0">
              <a:solidFill>
                <a:schemeClr val="tx1"/>
              </a:solidFill>
            </a:endParaRPr>
          </a:p>
          <a:p>
            <a:pPr algn="just"/>
            <a:r>
              <a:rPr lang="cs-CZ" sz="2400" dirty="0">
                <a:solidFill>
                  <a:schemeClr val="tx1"/>
                </a:solidFill>
              </a:rPr>
              <a:t>Soukromá lékařka má kartotéku se zdravotními kartami svých pacientů v čekárně před ordinací. Jako kartotéka slouží dřevěná registrační skříň se samostatnými zásuvkami, každá opatřená zámkem. Pacienti si stěžovali, že v průběhu ordinačních hodin nejsou zámky zásuvek uzamčeny.</a:t>
            </a:r>
          </a:p>
        </p:txBody>
      </p:sp>
      <p:sp>
        <p:nvSpPr>
          <p:cNvPr id="4" name="Nadpis 3"/>
          <p:cNvSpPr>
            <a:spLocks noGrp="1"/>
          </p:cNvSpPr>
          <p:nvPr>
            <p:ph type="title"/>
          </p:nvPr>
        </p:nvSpPr>
        <p:spPr/>
        <p:txBody>
          <a:bodyPr>
            <a:normAutofit fontScale="90000"/>
          </a:bodyPr>
          <a:lstStyle/>
          <a:p>
            <a:pPr algn="just"/>
            <a:r>
              <a:rPr lang="cs-CZ" dirty="0"/>
              <a:t>Takhle ne (zjištění ÚOOÚ)</a:t>
            </a:r>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71</a:t>
            </a:fld>
            <a:endParaRPr lang="cs-CZ" altLang="cs-CZ" dirty="0"/>
          </a:p>
        </p:txBody>
      </p:sp>
    </p:spTree>
    <p:extLst>
      <p:ext uri="{BB962C8B-B14F-4D97-AF65-F5344CB8AC3E}">
        <p14:creationId xmlns:p14="http://schemas.microsoft.com/office/powerpoint/2010/main" val="33688458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text 8"/>
          <p:cNvSpPr>
            <a:spLocks noGrp="1"/>
          </p:cNvSpPr>
          <p:nvPr>
            <p:ph type="body" sz="quarter" idx="26"/>
          </p:nvPr>
        </p:nvSpPr>
        <p:spPr/>
        <p:txBody>
          <a:bodyPr/>
          <a:lstStyle/>
          <a:p>
            <a:r>
              <a:rPr lang="cs-CZ" sz="3200" dirty="0">
                <a:solidFill>
                  <a:srgbClr val="C00000"/>
                </a:solidFill>
              </a:rPr>
              <a:t>Forma</a:t>
            </a:r>
          </a:p>
        </p:txBody>
      </p:sp>
      <p:sp>
        <p:nvSpPr>
          <p:cNvPr id="7" name="Nadpis 6"/>
          <p:cNvSpPr>
            <a:spLocks noGrp="1"/>
          </p:cNvSpPr>
          <p:nvPr>
            <p:ph type="title"/>
          </p:nvPr>
        </p:nvSpPr>
        <p:spPr>
          <a:xfrm>
            <a:off x="720000" y="710759"/>
            <a:ext cx="10753200" cy="451576"/>
          </a:xfrm>
        </p:spPr>
        <p:txBody>
          <a:bodyPr>
            <a:normAutofit fontScale="90000"/>
          </a:bodyPr>
          <a:lstStyle/>
          <a:p>
            <a:r>
              <a:rPr lang="cs-CZ" dirty="0"/>
              <a:t>Informace o zdravotním stavu</a:t>
            </a:r>
          </a:p>
        </p:txBody>
      </p:sp>
      <p:sp>
        <p:nvSpPr>
          <p:cNvPr id="10" name="Zástupný symbol pro text 9"/>
          <p:cNvSpPr>
            <a:spLocks noGrp="1"/>
          </p:cNvSpPr>
          <p:nvPr>
            <p:ph type="body" sz="quarter" idx="27"/>
          </p:nvPr>
        </p:nvSpPr>
        <p:spPr/>
        <p:txBody>
          <a:bodyPr/>
          <a:lstStyle/>
          <a:p>
            <a:r>
              <a:rPr lang="cs-CZ" sz="3200" dirty="0">
                <a:solidFill>
                  <a:srgbClr val="C00000"/>
                </a:solidFill>
              </a:rPr>
              <a:t>Rozsah</a:t>
            </a:r>
          </a:p>
        </p:txBody>
      </p:sp>
      <p:sp>
        <p:nvSpPr>
          <p:cNvPr id="8" name="Zástupný symbol pro obsah 7"/>
          <p:cNvSpPr>
            <a:spLocks noGrp="1"/>
          </p:cNvSpPr>
          <p:nvPr>
            <p:ph idx="1"/>
          </p:nvPr>
        </p:nvSpPr>
        <p:spPr/>
        <p:txBody>
          <a:bodyPr>
            <a:normAutofit lnSpcReduction="10000"/>
          </a:bodyPr>
          <a:lstStyle/>
          <a:p>
            <a:r>
              <a:rPr lang="cs-CZ" sz="2400" b="1" dirty="0"/>
              <a:t>Srozumitelným způsobem</a:t>
            </a:r>
          </a:p>
          <a:p>
            <a:r>
              <a:rPr lang="cs-CZ" sz="2400" dirty="0"/>
              <a:t>V dostatečném rozsahu</a:t>
            </a:r>
          </a:p>
          <a:p>
            <a:r>
              <a:rPr lang="cs-CZ" sz="2400" dirty="0"/>
              <a:t>O navrženém individuálním léčebném postupu</a:t>
            </a:r>
          </a:p>
          <a:p>
            <a:r>
              <a:rPr lang="cs-CZ" sz="2400" dirty="0"/>
              <a:t>Změnách v individuálním léčebném postupu</a:t>
            </a:r>
          </a:p>
          <a:p>
            <a:r>
              <a:rPr lang="cs-CZ" sz="2400" dirty="0"/>
              <a:t>Klást doplňující otázky, srozumitelné odpovědi</a:t>
            </a:r>
          </a:p>
        </p:txBody>
      </p:sp>
      <p:sp>
        <p:nvSpPr>
          <p:cNvPr id="11" name="Zástupný symbol pro obsah 10"/>
          <p:cNvSpPr>
            <a:spLocks noGrp="1"/>
          </p:cNvSpPr>
          <p:nvPr>
            <p:ph idx="28"/>
          </p:nvPr>
        </p:nvSpPr>
        <p:spPr/>
        <p:txBody>
          <a:bodyPr>
            <a:normAutofit/>
          </a:bodyPr>
          <a:lstStyle/>
          <a:p>
            <a:pPr algn="just"/>
            <a:r>
              <a:rPr lang="cs-CZ" sz="2000" dirty="0"/>
              <a:t>Příčina a původu nemoci, stadium, předpoklad vývoje</a:t>
            </a:r>
          </a:p>
          <a:p>
            <a:pPr algn="just"/>
            <a:r>
              <a:rPr lang="cs-CZ" sz="2000" dirty="0"/>
              <a:t>Účel, povaha, předpokládaný přínos, možné důsledky, rizika navrhovaných ZS a jednotlivých výkonů</a:t>
            </a:r>
          </a:p>
          <a:p>
            <a:pPr algn="just"/>
            <a:r>
              <a:rPr lang="cs-CZ" sz="2000" dirty="0"/>
              <a:t>Jiné možnosti ZS, jejich vhodnost, přínos, rizika </a:t>
            </a:r>
          </a:p>
          <a:p>
            <a:pPr algn="just"/>
            <a:r>
              <a:rPr lang="cs-CZ" sz="2000" dirty="0"/>
              <a:t>Další potřebná léčba </a:t>
            </a:r>
          </a:p>
          <a:p>
            <a:pPr algn="just"/>
            <a:r>
              <a:rPr lang="cs-CZ" sz="2000" dirty="0"/>
              <a:t>Omezení, doporučení ve způsobu života</a:t>
            </a:r>
          </a:p>
          <a:p>
            <a:endParaRPr lang="cs-CZ" dirty="0"/>
          </a:p>
        </p:txBody>
      </p:sp>
      <p:sp>
        <p:nvSpPr>
          <p:cNvPr id="6" name="Zástupný symbol pro číslo snímku 5"/>
          <p:cNvSpPr>
            <a:spLocks noGrp="1"/>
          </p:cNvSpPr>
          <p:nvPr>
            <p:ph type="sldNum" sz="quarter" idx="4294967295"/>
          </p:nvPr>
        </p:nvSpPr>
        <p:spPr>
          <a:xfrm>
            <a:off x="467587" y="6109255"/>
            <a:ext cx="252413" cy="252412"/>
          </a:xfrm>
        </p:spPr>
        <p:txBody>
          <a:bodyPr/>
          <a:lstStyle/>
          <a:p>
            <a:fld id="{D6D6C118-631F-4A80-9886-907009361577}" type="slidenum">
              <a:rPr lang="cs-CZ" altLang="cs-CZ" smtClean="0"/>
              <a:pPr/>
              <a:t>8</a:t>
            </a:fld>
            <a:endParaRPr lang="cs-CZ" altLang="cs-CZ" dirty="0"/>
          </a:p>
        </p:txBody>
      </p:sp>
    </p:spTree>
    <p:extLst>
      <p:ext uri="{BB962C8B-B14F-4D97-AF65-F5344CB8AC3E}">
        <p14:creationId xmlns:p14="http://schemas.microsoft.com/office/powerpoint/2010/main" val="6672544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fontScale="40000" lnSpcReduction="20000"/>
          </a:bodyPr>
          <a:lstStyle/>
          <a:p>
            <a:r>
              <a:rPr lang="cs-CZ" sz="2000" b="1" dirty="0"/>
              <a:t>Právo vzdát se podání informace</a:t>
            </a:r>
          </a:p>
          <a:p>
            <a:pPr marL="457200" indent="-457200">
              <a:buFont typeface="Arial" panose="020B0604020202020204" pitchFamily="34" charset="0"/>
              <a:buChar char="•"/>
            </a:pPr>
            <a:r>
              <a:rPr lang="cs-CZ" sz="2000" dirty="0"/>
              <a:t>popřípadě může určit, které osobě má být podána</a:t>
            </a:r>
          </a:p>
          <a:p>
            <a:pPr marL="457200" indent="-457200">
              <a:buFont typeface="Arial" panose="020B0604020202020204" pitchFamily="34" charset="0"/>
              <a:buChar char="•"/>
            </a:pPr>
            <a:r>
              <a:rPr lang="cs-CZ" sz="2000" dirty="0"/>
              <a:t>Záznam je součástí zdravotnické dokumentace vedené o pacientovi;</a:t>
            </a:r>
          </a:p>
          <a:p>
            <a:pPr marL="457200" indent="-457200">
              <a:buFont typeface="Arial" panose="020B0604020202020204" pitchFamily="34" charset="0"/>
              <a:buChar char="•"/>
            </a:pPr>
            <a:r>
              <a:rPr lang="cs-CZ" sz="2000" dirty="0"/>
              <a:t>záznam podepíše pacient a zdravotnický pracovník;</a:t>
            </a:r>
          </a:p>
          <a:p>
            <a:pPr marL="457200" indent="-457200">
              <a:buFont typeface="Arial" panose="020B0604020202020204" pitchFamily="34" charset="0"/>
              <a:buChar char="•"/>
            </a:pPr>
            <a:r>
              <a:rPr lang="cs-CZ" sz="2000" dirty="0"/>
              <a:t>k vzdání se podání informace o zdravotním stavu se nepřihlíží, jde-li o informaci, že pacient trpí infekční nemocí nebo jinou nemocí, v souvislosti s níž může ohrozit zdraví nebo </a:t>
            </a:r>
            <a:r>
              <a:rPr lang="cs-CZ" sz="2000" b="1" dirty="0"/>
              <a:t>život jiných osob</a:t>
            </a:r>
            <a:r>
              <a:rPr lang="cs-CZ" sz="2000" dirty="0"/>
              <a:t>.</a:t>
            </a:r>
          </a:p>
          <a:p>
            <a:endParaRPr lang="cs-CZ" sz="2000" dirty="0"/>
          </a:p>
          <a:p>
            <a:r>
              <a:rPr lang="cs-CZ" sz="2000" b="1" dirty="0"/>
              <a:t>Právo určit osoby</a:t>
            </a:r>
          </a:p>
          <a:p>
            <a:pPr marL="342900" indent="-342900">
              <a:buFont typeface="Arial" panose="020B0604020202020204" pitchFamily="34" charset="0"/>
              <a:buChar char="•"/>
            </a:pPr>
            <a:r>
              <a:rPr lang="cs-CZ" sz="2000" dirty="0"/>
              <a:t>kterým se mají podat informace nebo </a:t>
            </a:r>
          </a:p>
          <a:p>
            <a:pPr marL="342900" indent="-342900">
              <a:buFont typeface="Arial" panose="020B0604020202020204" pitchFamily="34" charset="0"/>
              <a:buChar char="•"/>
            </a:pPr>
            <a:r>
              <a:rPr lang="cs-CZ" sz="2000" dirty="0"/>
              <a:t>vyslovit zákaz o podávání informací o zdravotním stavu podle § 33.</a:t>
            </a:r>
          </a:p>
          <a:p>
            <a:endParaRPr lang="cs-CZ" sz="2000" dirty="0"/>
          </a:p>
        </p:txBody>
      </p:sp>
    </p:spTree>
    <p:extLst>
      <p:ext uri="{BB962C8B-B14F-4D97-AF65-F5344CB8AC3E}">
        <p14:creationId xmlns:p14="http://schemas.microsoft.com/office/powerpoint/2010/main" val="426790116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EB0F90-9773-4B83-8E84-852CD869B7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490</TotalTime>
  <Words>5084</Words>
  <Application>Microsoft Office PowerPoint</Application>
  <PresentationFormat>Širokoúhlá obrazovka</PresentationFormat>
  <Paragraphs>515</Paragraphs>
  <Slides>93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93</vt:i4>
      </vt:variant>
    </vt:vector>
  </HeadingPairs>
  <TitlesOfParts>
    <vt:vector size="97" baseType="lpstr">
      <vt:lpstr>Arial</vt:lpstr>
      <vt:lpstr>Tahoma</vt:lpstr>
      <vt:lpstr>Wingdings</vt:lpstr>
      <vt:lpstr>Prezentace_MU_CZ</vt:lpstr>
      <vt:lpstr>Autonomie pacienta  (informovaný souhlas, odmítnutí péče) </vt:lpstr>
      <vt:lpstr>Autonomie pacienta </vt:lpstr>
      <vt:lpstr>Autonomie pacienta </vt:lpstr>
      <vt:lpstr>Plná svéprávnost </vt:lpstr>
      <vt:lpstr>Omezení svéprávnosti </vt:lpstr>
      <vt:lpstr>Zásah do integrity člověka</vt:lpstr>
      <vt:lpstr>Rozlišovat</vt:lpstr>
      <vt:lpstr>Informace o zdravotním stavu</vt:lpstr>
      <vt:lpstr>Informace o zdravotním stavu</vt:lpstr>
      <vt:lpstr>Informace o zdravotním stavu</vt:lpstr>
      <vt:lpstr>Informovaný souhlas</vt:lpstr>
      <vt:lpstr>Informovaný souhlas</vt:lpstr>
      <vt:lpstr>Informovaný souhlas</vt:lpstr>
      <vt:lpstr>Nemožnost poskytnutí souhlasu pacientem</vt:lpstr>
      <vt:lpstr>Osoba blízká</vt:lpstr>
      <vt:lpstr>Nemožnost poskytnutí souhlasu pacientem</vt:lpstr>
      <vt:lpstr>Nesouhlas s poskytnutím péče</vt:lpstr>
      <vt:lpstr>Odmítnutí poskytnutí zdravotních služeb </vt:lpstr>
      <vt:lpstr>Odvolání souhlasu</vt:lpstr>
      <vt:lpstr>Dříve vyslovené přání</vt:lpstr>
      <vt:lpstr>Dříve vyslovené přání</vt:lpstr>
      <vt:lpstr>Dříve vyslovené přání</vt:lpstr>
      <vt:lpstr>Dříve vyslovené přání</vt:lpstr>
      <vt:lpstr>Dříve vyslovené přání </vt:lpstr>
      <vt:lpstr>Prezentace aplikace PowerPoint</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Sankce za neoprávněné porušení mlčenlivosti</vt:lpstr>
      <vt:lpstr>Trestně právní sankce</vt:lpstr>
      <vt:lpstr>Správní sankce</vt:lpstr>
      <vt:lpstr>Soukromoprávní postihy</vt:lpstr>
      <vt:lpstr>Disciplinární postih</vt:lpstr>
      <vt:lpstr>Zdravotnická dokumentace</vt:lpstr>
      <vt:lpstr>Předpisy vztahující se ke ZD</vt:lpstr>
      <vt:lpstr>Vedení zdravotnické dokumentace</vt:lpstr>
      <vt:lpstr>Obsah ZD </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Zákon o zpracovávání osobních údajů/GDPR</vt:lpstr>
      <vt:lpstr>Sankce při porušení povinností nakládání se ZD</vt:lpstr>
      <vt:lpstr>Sankce při porušení povinností nakládání se ZD</vt:lpstr>
      <vt:lpstr>Příklady – Mlčenlivost / Soukromí</vt:lpstr>
      <vt:lpstr>Co se řeší v praxi</vt:lpstr>
      <vt:lpstr>Co se řeší v praxi</vt:lpstr>
      <vt:lpstr>Takhle ne (zjištění ÚOOÚ)</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Jaroslav Divoký</cp:lastModifiedBy>
  <cp:revision>8</cp:revision>
  <cp:lastPrinted>1601-01-01T00:00:00Z</cp:lastPrinted>
  <dcterms:created xsi:type="dcterms:W3CDTF">2020-10-27T07:23:12Z</dcterms:created>
  <dcterms:modified xsi:type="dcterms:W3CDTF">2024-10-10T18:40:04Z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