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25" r:id="rId16"/>
    <p:sldId id="330" r:id="rId17"/>
    <p:sldId id="331" r:id="rId18"/>
    <p:sldId id="327" r:id="rId19"/>
    <p:sldId id="333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24" d="100"/>
          <a:sy n="24" d="100"/>
        </p:scale>
        <p:origin x="42" y="19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A5FEE3-7382-4D57-B535-DF8C80AA9F78}" type="presOf" srcId="{A4E89C49-4A10-44D8-825D-82D343361178}" destId="{32123403-4479-4F0A-A8E1-A0D703308D53}" srcOrd="0" destOrd="0" presId="urn:microsoft.com/office/officeart/2005/8/layout/hProcess9"/>
    <dgm:cxn modelId="{04E07876-7CD0-4DBC-AF3C-C4B56CE070EE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DDD2183-6F80-4758-93C1-6748DDE775A4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0BFB3E67-3C96-4081-BAFF-8C788E504F0C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22DC1F90-82CE-4553-939A-CB2DAE9871C3}" type="presParOf" srcId="{32123403-4479-4F0A-A8E1-A0D703308D53}" destId="{E9CC8670-B53C-4217-B24A-C184C3265CC1}" srcOrd="0" destOrd="0" presId="urn:microsoft.com/office/officeart/2005/8/layout/hProcess9"/>
    <dgm:cxn modelId="{71C9EBA1-4AFB-4A34-9123-8C3E780C64E3}" type="presParOf" srcId="{32123403-4479-4F0A-A8E1-A0D703308D53}" destId="{26D6CDAB-338D-490B-A496-3410C1C4317F}" srcOrd="1" destOrd="0" presId="urn:microsoft.com/office/officeart/2005/8/layout/hProcess9"/>
    <dgm:cxn modelId="{7BAB2A97-872A-4F52-95B9-63AEF399AA38}" type="presParOf" srcId="{26D6CDAB-338D-490B-A496-3410C1C4317F}" destId="{1C54CDE5-C40C-4AD1-8444-DC3BD0C55013}" srcOrd="0" destOrd="0" presId="urn:microsoft.com/office/officeart/2005/8/layout/hProcess9"/>
    <dgm:cxn modelId="{3782A6F1-FCDF-4AF5-81F3-BE5096F91B88}" type="presParOf" srcId="{26D6CDAB-338D-490B-A496-3410C1C4317F}" destId="{4A332969-8B43-4499-950F-D5946A8EB07D}" srcOrd="1" destOrd="0" presId="urn:microsoft.com/office/officeart/2005/8/layout/hProcess9"/>
    <dgm:cxn modelId="{D6B1771C-8C12-4506-AFBF-DD97C2B8C40E}" type="presParOf" srcId="{26D6CDAB-338D-490B-A496-3410C1C4317F}" destId="{C8DFC46D-0EDA-4FB7-91D9-BDA47843E1A2}" srcOrd="2" destOrd="0" presId="urn:microsoft.com/office/officeart/2005/8/layout/hProcess9"/>
    <dgm:cxn modelId="{822DB6BC-1F1B-4392-9FA5-1E2DE9CC5E65}" type="presParOf" srcId="{26D6CDAB-338D-490B-A496-3410C1C4317F}" destId="{3CDF0FB4-1FF9-4E2B-AEE1-51021BEEAAB0}" srcOrd="3" destOrd="0" presId="urn:microsoft.com/office/officeart/2005/8/layout/hProcess9"/>
    <dgm:cxn modelId="{A0BBC14E-68AE-4555-A8B9-4D8B36E9BFB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B7EAC-3191-4C08-8141-9E4FB2AC8F5E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FA969CA7-9D77-4A32-801E-DFBC172E7379}" type="presOf" srcId="{A4E89C49-4A10-44D8-825D-82D343361178}" destId="{32123403-4479-4F0A-A8E1-A0D703308D53}" srcOrd="0" destOrd="0" presId="urn:microsoft.com/office/officeart/2005/8/layout/hProcess9"/>
    <dgm:cxn modelId="{BFCD08FB-89E5-4F27-B0B4-D2A886F3757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91B8BEE7-1B96-487D-A40A-58127A07F78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F24D4C7-075A-4F53-AE15-B31E86CCC1DC}" type="presParOf" srcId="{32123403-4479-4F0A-A8E1-A0D703308D53}" destId="{E9CC8670-B53C-4217-B24A-C184C3265CC1}" srcOrd="0" destOrd="0" presId="urn:microsoft.com/office/officeart/2005/8/layout/hProcess9"/>
    <dgm:cxn modelId="{F2370126-50F1-495E-B94F-3E09805DFDFF}" type="presParOf" srcId="{32123403-4479-4F0A-A8E1-A0D703308D53}" destId="{26D6CDAB-338D-490B-A496-3410C1C4317F}" srcOrd="1" destOrd="0" presId="urn:microsoft.com/office/officeart/2005/8/layout/hProcess9"/>
    <dgm:cxn modelId="{E1318E9E-08D1-4A8E-9E0B-409D66CE2F10}" type="presParOf" srcId="{26D6CDAB-338D-490B-A496-3410C1C4317F}" destId="{1C54CDE5-C40C-4AD1-8444-DC3BD0C55013}" srcOrd="0" destOrd="0" presId="urn:microsoft.com/office/officeart/2005/8/layout/hProcess9"/>
    <dgm:cxn modelId="{115EF538-A1AB-430E-A67C-49C35E1B00E0}" type="presParOf" srcId="{26D6CDAB-338D-490B-A496-3410C1C4317F}" destId="{4A332969-8B43-4499-950F-D5946A8EB07D}" srcOrd="1" destOrd="0" presId="urn:microsoft.com/office/officeart/2005/8/layout/hProcess9"/>
    <dgm:cxn modelId="{0024FFB9-FEB4-4FE6-AC9C-949CED696753}" type="presParOf" srcId="{26D6CDAB-338D-490B-A496-3410C1C4317F}" destId="{C8DFC46D-0EDA-4FB7-91D9-BDA47843E1A2}" srcOrd="2" destOrd="0" presId="urn:microsoft.com/office/officeart/2005/8/layout/hProcess9"/>
    <dgm:cxn modelId="{CACB1CFA-C1B3-45C6-8380-CE972BBE46B1}" type="presParOf" srcId="{26D6CDAB-338D-490B-A496-3410C1C4317F}" destId="{3CDF0FB4-1FF9-4E2B-AEE1-51021BEEAAB0}" srcOrd="3" destOrd="0" presId="urn:microsoft.com/office/officeart/2005/8/layout/hProcess9"/>
    <dgm:cxn modelId="{B2E5BD81-7E35-40AA-8904-F5EF6DAD8B93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3EBBFF-8843-44C9-B71E-448BD09981D5}" type="presOf" srcId="{04667B66-78EA-4232-9BC0-79924E3CF026}" destId="{1C54CDE5-C40C-4AD1-8444-DC3BD0C55013}" srcOrd="0" destOrd="0" presId="urn:microsoft.com/office/officeart/2005/8/layout/hProcess9"/>
    <dgm:cxn modelId="{7FDA497E-2F2A-487C-AF09-60E28763CAC9}" type="presOf" srcId="{A4E89C49-4A10-44D8-825D-82D343361178}" destId="{32123403-4479-4F0A-A8E1-A0D703308D53}" srcOrd="0" destOrd="0" presId="urn:microsoft.com/office/officeart/2005/8/layout/hProcess9"/>
    <dgm:cxn modelId="{F28DD08E-B00B-4BBC-B7A4-A606982F5913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1F4C78D8-F83F-47BA-8158-4820EA6FFC90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E081A82-619F-4210-A2AE-A8F34828121A}" type="presParOf" srcId="{32123403-4479-4F0A-A8E1-A0D703308D53}" destId="{E9CC8670-B53C-4217-B24A-C184C3265CC1}" srcOrd="0" destOrd="0" presId="urn:microsoft.com/office/officeart/2005/8/layout/hProcess9"/>
    <dgm:cxn modelId="{98BDFD8B-1564-4D68-9D80-40B7F5490AD1}" type="presParOf" srcId="{32123403-4479-4F0A-A8E1-A0D703308D53}" destId="{26D6CDAB-338D-490B-A496-3410C1C4317F}" srcOrd="1" destOrd="0" presId="urn:microsoft.com/office/officeart/2005/8/layout/hProcess9"/>
    <dgm:cxn modelId="{383ADE05-86A0-4277-94F7-BA62F9BC0BFE}" type="presParOf" srcId="{26D6CDAB-338D-490B-A496-3410C1C4317F}" destId="{1C54CDE5-C40C-4AD1-8444-DC3BD0C55013}" srcOrd="0" destOrd="0" presId="urn:microsoft.com/office/officeart/2005/8/layout/hProcess9"/>
    <dgm:cxn modelId="{779E39BD-0BE3-4747-AF9F-E15CF68B9EBF}" type="presParOf" srcId="{26D6CDAB-338D-490B-A496-3410C1C4317F}" destId="{4A332969-8B43-4499-950F-D5946A8EB07D}" srcOrd="1" destOrd="0" presId="urn:microsoft.com/office/officeart/2005/8/layout/hProcess9"/>
    <dgm:cxn modelId="{FEF69F48-F190-4038-8421-9B32159C2AA2}" type="presParOf" srcId="{26D6CDAB-338D-490B-A496-3410C1C4317F}" destId="{C8DFC46D-0EDA-4FB7-91D9-BDA47843E1A2}" srcOrd="2" destOrd="0" presId="urn:microsoft.com/office/officeart/2005/8/layout/hProcess9"/>
    <dgm:cxn modelId="{2AE0D4ED-FF58-4E5E-9E9C-CD0D2F320D7A}" type="presParOf" srcId="{26D6CDAB-338D-490B-A496-3410C1C4317F}" destId="{3CDF0FB4-1FF9-4E2B-AEE1-51021BEEAAB0}" srcOrd="3" destOrd="0" presId="urn:microsoft.com/office/officeart/2005/8/layout/hProcess9"/>
    <dgm:cxn modelId="{F64039BA-0B88-4F96-B790-9A9158808D8A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Obecná epidemiologie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smtClean="0"/>
              <a:t>nepřímý </a:t>
            </a:r>
            <a:r>
              <a:rPr lang="cs-CZ" altLang="cs-CZ" sz="11200" dirty="0"/>
              <a:t>přenos je nezávislý na přítomnosti </a:t>
            </a:r>
            <a:r>
              <a:rPr lang="cs-CZ" altLang="cs-CZ" sz="11200" dirty="0" smtClean="0"/>
              <a:t>zdroje</a:t>
            </a:r>
            <a:r>
              <a:rPr lang="cs-CZ" altLang="cs-CZ" sz="11200" dirty="0"/>
              <a:t>, původce (patogenní agens) je rezistentní </a:t>
            </a:r>
            <a:r>
              <a:rPr lang="cs-CZ" altLang="cs-CZ" sz="11200" dirty="0" smtClean="0"/>
              <a:t>vůči </a:t>
            </a:r>
            <a:r>
              <a:rPr lang="cs-CZ" altLang="cs-CZ" sz="11200" dirty="0"/>
              <a:t>podmínkám zevního prostředí         </a:t>
            </a:r>
          </a:p>
          <a:p>
            <a:r>
              <a:rPr lang="cs-CZ" altLang="cs-CZ" sz="11200" dirty="0" smtClean="0"/>
              <a:t>kontaminovanými </a:t>
            </a:r>
            <a:r>
              <a:rPr lang="cs-CZ" altLang="cs-CZ" sz="11200" dirty="0"/>
              <a:t>předměty</a:t>
            </a:r>
          </a:p>
          <a:p>
            <a:r>
              <a:rPr lang="cs-CZ" altLang="cs-CZ" sz="11200" dirty="0"/>
              <a:t>biologickým </a:t>
            </a:r>
            <a:r>
              <a:rPr lang="cs-CZ" altLang="cs-CZ" sz="11200" dirty="0" smtClean="0"/>
              <a:t>materiálem</a:t>
            </a:r>
          </a:p>
          <a:p>
            <a:r>
              <a:rPr lang="cs-CZ" altLang="cs-CZ" sz="11200" dirty="0" smtClean="0"/>
              <a:t>inokulací</a:t>
            </a:r>
            <a:endParaRPr lang="cs-CZ" altLang="cs-CZ" sz="11200" dirty="0"/>
          </a:p>
          <a:p>
            <a:r>
              <a:rPr lang="cs-CZ" altLang="cs-CZ" sz="11200" dirty="0" smtClean="0"/>
              <a:t>kontaminovanými potravinami nebo vodou</a:t>
            </a:r>
            <a:endParaRPr lang="cs-CZ" altLang="cs-CZ" sz="11200" dirty="0"/>
          </a:p>
          <a:p>
            <a:pPr marL="502920" lvl="1" indent="0">
              <a:buNone/>
            </a:pPr>
            <a:r>
              <a:rPr lang="cs-CZ" altLang="cs-CZ" sz="11200" dirty="0" smtClean="0"/>
              <a:t>(vehikulum)</a:t>
            </a:r>
          </a:p>
          <a:p>
            <a:r>
              <a:rPr lang="cs-CZ" altLang="cs-CZ" sz="11400" dirty="0" smtClean="0"/>
              <a:t>kontaminovanou půdou</a:t>
            </a:r>
            <a:endParaRPr lang="cs-CZ" altLang="cs-CZ" sz="11400" dirty="0"/>
          </a:p>
          <a:p>
            <a:r>
              <a:rPr lang="cs-CZ" altLang="cs-CZ" sz="11200" dirty="0"/>
              <a:t>vzduchem</a:t>
            </a:r>
          </a:p>
          <a:p>
            <a:pPr lvl="1"/>
            <a:r>
              <a:rPr lang="cs-CZ" altLang="cs-CZ" sz="11200" dirty="0"/>
              <a:t>infekční aerosol, infekční prach</a:t>
            </a:r>
          </a:p>
          <a:p>
            <a:r>
              <a:rPr lang="cs-CZ" altLang="cs-CZ" sz="11200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Vnímavý </a:t>
            </a:r>
            <a:r>
              <a:rPr lang="cs-CZ" altLang="cs-CZ" dirty="0" smtClean="0"/>
              <a:t>jedinec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/>
              <a:t>specifické protilátky</a:t>
            </a:r>
            <a:r>
              <a:rPr lang="cs-CZ" altLang="cs-CZ" sz="2400" dirty="0"/>
              <a:t> 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/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Nevnímavý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Ovlivnění procesu přenosu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(terapie </a:t>
            </a:r>
            <a:r>
              <a:rPr lang="cs-CZ" altLang="cs-CZ" sz="2800" dirty="0" err="1"/>
              <a:t>infekcí,očkování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</a:t>
            </a:r>
            <a:br>
              <a:rPr lang="cs-CZ" altLang="cs-CZ" dirty="0" smtClean="0"/>
            </a:br>
            <a:r>
              <a:rPr lang="cs-CZ" altLang="cs-CZ" dirty="0" smtClean="0"/>
              <a:t>hygienická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dirty="0"/>
              <a:t>zabezpečení zdrojů pitné vody</a:t>
            </a:r>
          </a:p>
          <a:p>
            <a:pPr lvl="2"/>
            <a:r>
              <a:rPr lang="cs-CZ" altLang="cs-CZ" sz="2800" dirty="0"/>
              <a:t>likvidace odpadů</a:t>
            </a:r>
          </a:p>
          <a:p>
            <a:pPr lvl="2"/>
            <a:r>
              <a:rPr lang="cs-CZ" altLang="cs-CZ" sz="2800" dirty="0"/>
              <a:t>hygienické normy při výstavbě</a:t>
            </a:r>
          </a:p>
          <a:p>
            <a:pPr lvl="2"/>
            <a:r>
              <a:rPr lang="cs-CZ" altLang="cs-CZ" sz="2800" dirty="0"/>
              <a:t>hygienický režim při výrobě a prodeji potravin</a:t>
            </a:r>
          </a:p>
          <a:p>
            <a:pPr lvl="2"/>
            <a:r>
              <a:rPr lang="cs-CZ" altLang="cs-CZ" sz="2800" dirty="0"/>
              <a:t>dezinfekce, sterilizace ve zdravotnictví</a:t>
            </a:r>
          </a:p>
          <a:p>
            <a:pPr lvl="2"/>
            <a:r>
              <a:rPr lang="cs-CZ" altLang="cs-CZ" sz="2800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dirty="0" smtClean="0"/>
              <a:t>dezinsekce</a:t>
            </a:r>
            <a:r>
              <a:rPr lang="cs-CZ" altLang="cs-CZ" sz="2800" dirty="0"/>
              <a:t>, </a:t>
            </a:r>
            <a:r>
              <a:rPr lang="cs-CZ" altLang="cs-CZ" sz="2800" dirty="0" smtClean="0"/>
              <a:t>deratizace</a:t>
            </a:r>
          </a:p>
          <a:p>
            <a:pPr lvl="2"/>
            <a:r>
              <a:rPr lang="cs-CZ" altLang="cs-CZ" sz="2800" dirty="0" smtClean="0"/>
              <a:t>ochrana hranic – ochrana dovážených zvířat a potravin – veterinární osvědčení o zdravotní nezávadnosti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 –</a:t>
            </a:r>
            <a:br>
              <a:rPr lang="cs-CZ" altLang="cs-CZ" dirty="0" smtClean="0"/>
            </a:br>
            <a:r>
              <a:rPr lang="cs-CZ" altLang="cs-CZ" dirty="0" smtClean="0"/>
              <a:t>imunizace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lvl="1" indent="0">
              <a:buNone/>
            </a:pPr>
            <a:endParaRPr lang="cs-CZ" altLang="cs-CZ" sz="2400" dirty="0"/>
          </a:p>
          <a:p>
            <a:endParaRPr lang="cs-CZ" altLang="cs-CZ" sz="2400" b="1" dirty="0" smtClean="0"/>
          </a:p>
          <a:p>
            <a:pPr marL="0" indent="0">
              <a:buNone/>
            </a:pPr>
            <a:r>
              <a:rPr lang="cs-CZ" altLang="cs-CZ" sz="2400" b="1" dirty="0" smtClean="0"/>
              <a:t>        Aktivní imunizace = očkování</a:t>
            </a:r>
            <a:endParaRPr lang="cs-CZ" altLang="cs-CZ" sz="2400" b="1" dirty="0"/>
          </a:p>
          <a:p>
            <a:endParaRPr lang="cs-CZ" altLang="cs-CZ" sz="2400" b="1" dirty="0" smtClean="0"/>
          </a:p>
          <a:p>
            <a:r>
              <a:rPr lang="cs-CZ" altLang="cs-CZ" sz="2400" b="1" dirty="0" smtClean="0"/>
              <a:t>pravidelné </a:t>
            </a:r>
            <a:r>
              <a:rPr lang="cs-CZ" altLang="cs-CZ" sz="2400" dirty="0"/>
              <a:t>(hradí stát, zdravotní pojišťovny)</a:t>
            </a:r>
          </a:p>
          <a:p>
            <a:r>
              <a:rPr lang="cs-CZ" altLang="cs-CZ" sz="2400" b="1" dirty="0"/>
              <a:t>zvláštní</a:t>
            </a:r>
            <a:r>
              <a:rPr lang="cs-CZ" altLang="cs-CZ" sz="2400" dirty="0"/>
              <a:t> (hradí stát</a:t>
            </a:r>
            <a:r>
              <a:rPr lang="cs-CZ" altLang="cs-CZ" sz="2400" dirty="0" smtClean="0"/>
              <a:t>) – prevence profesionálních nákaz</a:t>
            </a:r>
            <a:endParaRPr lang="cs-CZ" altLang="cs-CZ" sz="2400" dirty="0"/>
          </a:p>
          <a:p>
            <a:r>
              <a:rPr lang="cs-CZ" altLang="cs-CZ" sz="2400" b="1" dirty="0"/>
              <a:t>mimořádné </a:t>
            </a:r>
            <a:r>
              <a:rPr lang="cs-CZ" altLang="cs-CZ" sz="2400" dirty="0"/>
              <a:t>(hradí stát</a:t>
            </a:r>
            <a:r>
              <a:rPr lang="cs-CZ" altLang="cs-CZ" sz="2400" dirty="0" smtClean="0"/>
              <a:t>) – v případě epidemie (VHA, příušnice)</a:t>
            </a:r>
            <a:endParaRPr lang="cs-CZ" altLang="cs-CZ" sz="2400" dirty="0"/>
          </a:p>
          <a:p>
            <a:r>
              <a:rPr lang="cs-CZ" altLang="cs-CZ" sz="2400" b="1" dirty="0"/>
              <a:t>při úrazech</a:t>
            </a:r>
            <a:r>
              <a:rPr lang="cs-CZ" altLang="cs-CZ" sz="2400" dirty="0"/>
              <a:t> a poraněních a nehojících se </a:t>
            </a:r>
            <a:r>
              <a:rPr lang="cs-CZ" altLang="cs-CZ" sz="2400" dirty="0" err="1"/>
              <a:t>ranách,v</a:t>
            </a:r>
            <a:r>
              <a:rPr lang="cs-CZ" altLang="cs-CZ" sz="2400" dirty="0"/>
              <a:t> předoperační přípravě a pod. </a:t>
            </a:r>
            <a:r>
              <a:rPr lang="cs-CZ" altLang="cs-CZ" sz="2400" dirty="0" smtClean="0"/>
              <a:t> (</a:t>
            </a:r>
            <a:r>
              <a:rPr lang="cs-CZ" altLang="cs-CZ" sz="2400" dirty="0"/>
              <a:t>hradí zdravotní pojišťovny)</a:t>
            </a:r>
          </a:p>
          <a:p>
            <a:r>
              <a:rPr lang="cs-CZ" altLang="cs-CZ" sz="2400" b="1" dirty="0"/>
              <a:t>na žádost</a:t>
            </a:r>
            <a:r>
              <a:rPr lang="cs-CZ" altLang="cs-CZ" sz="2400" dirty="0"/>
              <a:t>  fyzických osob (hradí  žadatel, </a:t>
            </a:r>
            <a:r>
              <a:rPr lang="cs-CZ" altLang="cs-CZ" sz="2400" dirty="0" err="1"/>
              <a:t>příspěvěk</a:t>
            </a:r>
            <a:r>
              <a:rPr lang="cs-CZ" altLang="cs-CZ" sz="2400" dirty="0"/>
              <a:t> zdravotní pojišťovny, plná úhrada ZP</a:t>
            </a:r>
            <a:r>
              <a:rPr lang="cs-CZ" altLang="cs-CZ" sz="2400" dirty="0" smtClean="0"/>
              <a:t>) – cestování do zahraničí, nadstandardní očkování (</a:t>
            </a:r>
            <a:r>
              <a:rPr lang="cs-CZ" altLang="cs-CZ" sz="2400" dirty="0" err="1" smtClean="0"/>
              <a:t>rotaviry</a:t>
            </a:r>
            <a:r>
              <a:rPr lang="cs-CZ" altLang="cs-CZ" sz="2400" dirty="0" smtClean="0"/>
              <a:t>, plané neštovice, meningokoky)</a:t>
            </a:r>
            <a:endParaRPr lang="cs-CZ" altLang="cs-CZ" sz="2400" dirty="0"/>
          </a:p>
          <a:p>
            <a:pPr>
              <a:buNone/>
            </a:pPr>
            <a:r>
              <a:rPr lang="cs-CZ" altLang="cs-CZ" sz="2400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Imunizace =</a:t>
            </a:r>
            <a:br>
              <a:rPr lang="cs-CZ" dirty="0" smtClean="0"/>
            </a:br>
            <a:r>
              <a:rPr lang="cs-CZ" dirty="0" smtClean="0"/>
              <a:t>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 smtClean="0"/>
              <a:t>Legislativa</a:t>
            </a:r>
            <a:endParaRPr lang="cs-CZ" alt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b="1" dirty="0" smtClean="0"/>
              <a:t> </a:t>
            </a:r>
            <a:r>
              <a:rPr lang="cs-CZ" altLang="cs-CZ" b="1" dirty="0"/>
              <a:t>Zákon</a:t>
            </a:r>
            <a:r>
              <a:rPr lang="cs-CZ" altLang="cs-CZ" dirty="0"/>
              <a:t> </a:t>
            </a:r>
            <a:r>
              <a:rPr lang="cs-CZ" altLang="cs-CZ" b="1" dirty="0"/>
              <a:t>č.258/2000 Sb.,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ochraně</a:t>
            </a:r>
            <a:r>
              <a:rPr lang="cs-CZ" altLang="cs-CZ" dirty="0"/>
              <a:t> </a:t>
            </a:r>
            <a:r>
              <a:rPr lang="cs-CZ" altLang="cs-CZ" b="1" dirty="0"/>
              <a:t>veřejného</a:t>
            </a:r>
            <a:r>
              <a:rPr lang="cs-CZ" altLang="cs-CZ" dirty="0"/>
              <a:t> </a:t>
            </a:r>
            <a:r>
              <a:rPr lang="cs-CZ" altLang="cs-CZ" b="1" dirty="0"/>
              <a:t>zdraví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Vyhláška č. 65/2009 Sb.,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Vyhláška č. 299/2010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o očkování proti infekčním nemocem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Povinné 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Legislativa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souhrn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258/2000 Sb., o ochraně veřejného zdraví</a:t>
            </a:r>
          </a:p>
          <a:p>
            <a:endParaRPr lang="cs-CZ" dirty="0" smtClean="0"/>
          </a:p>
          <a:p>
            <a:r>
              <a:rPr lang="cs-CZ" dirty="0" smtClean="0"/>
              <a:t>Vyhláška MZ ČR č. 306/2012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předcházení vzniku a šíření infekčních onemocnění a o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hygienických požadavcích na provoz zdravotnických zařízení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ústavů sociální péče</a:t>
            </a:r>
          </a:p>
          <a:p>
            <a:endParaRPr lang="cs-CZ" dirty="0" smtClean="0"/>
          </a:p>
          <a:p>
            <a:r>
              <a:rPr lang="cs-CZ" dirty="0" smtClean="0"/>
              <a:t>Vyhláška MZ ČR č. 537/2006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očkování proti infekčním nemocem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Ohnisko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 nákazy a další osoby, které byly v kontaktu s nákazou  (s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infikovanou osobou, s vehikulem)</a:t>
            </a:r>
          </a:p>
          <a:p>
            <a:r>
              <a:rPr lang="cs-CZ" dirty="0" smtClean="0"/>
              <a:t>Velikost ohniska ovlivněna způsobem přenosu nákazy </a:t>
            </a:r>
          </a:p>
          <a:p>
            <a:r>
              <a:rPr lang="cs-CZ" dirty="0" smtClean="0"/>
              <a:t>Osobám v  ohnisku  nákazy se ukládají karanténní opatření</a:t>
            </a:r>
          </a:p>
          <a:p>
            <a:pPr marL="0" indent="0">
              <a:buNone/>
            </a:pPr>
            <a:r>
              <a:rPr lang="cs-CZ" dirty="0" smtClean="0"/>
              <a:t>    (např. zvýšený zdravotnický dozor – sledování zdravotního stavu,    </a:t>
            </a:r>
          </a:p>
          <a:p>
            <a:pPr marL="0" indent="0">
              <a:buNone/>
            </a:pPr>
            <a:r>
              <a:rPr lang="cs-CZ" dirty="0" smtClean="0"/>
              <a:t>     skríningová vyšetření, dočasný zákaz výkonu epidemiologicky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rizikových činností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5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             na úrovni zdroje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r>
              <a:rPr lang="cs-CZ" sz="1800" dirty="0" smtClean="0"/>
              <a:t>forma hlášení - zaslání předepsaného tiskopisu nebo telefonicky</a:t>
            </a:r>
            <a:endParaRPr lang="cs-CZ" sz="18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1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3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na úrovni přenosu </a:t>
            </a:r>
            <a:r>
              <a:rPr lang="cs-CZ" altLang="cs-CZ" sz="3200" dirty="0"/>
              <a:t>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67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291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nákazy</a:t>
            </a:r>
            <a:br>
              <a:rPr lang="cs-CZ" dirty="0" smtClean="0"/>
            </a:b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opatření</a:t>
            </a:r>
          </a:p>
          <a:p>
            <a:pPr lvl="2"/>
            <a:r>
              <a:rPr lang="cs-CZ" altLang="cs-CZ" sz="2000" dirty="0"/>
              <a:t>karanténa pro děti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profese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892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 smtClean="0"/>
              <a:t>Represivní opatření              na úrovni vnímavého jedince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9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            v ohnisku </a:t>
            </a:r>
            <a:r>
              <a:rPr lang="cs-CZ" dirty="0" smtClean="0"/>
              <a:t>nákazy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>nákazy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Proces šíření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Infekční dávka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dirty="0" smtClean="0"/>
              <a:t>Počet </a:t>
            </a:r>
            <a:r>
              <a:rPr lang="cs-CZ" sz="2800" dirty="0"/>
              <a:t>mikrobů nutný k nákaze vnímavého   </a:t>
            </a:r>
          </a:p>
          <a:p>
            <a:pPr marL="0" indent="0">
              <a:buNone/>
              <a:defRPr/>
            </a:pPr>
            <a:r>
              <a:rPr lang="cs-CZ" sz="2800" dirty="0"/>
              <a:t>    jedince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Extrémně </a:t>
            </a:r>
            <a:r>
              <a:rPr lang="cs-CZ" sz="2800" dirty="0"/>
              <a:t>nízká 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/>
              <a:t>shigely</a:t>
            </a:r>
            <a:r>
              <a:rPr lang="cs-CZ" sz="1600" dirty="0"/>
              <a:t> – desítky až stovky</a:t>
            </a:r>
          </a:p>
          <a:p>
            <a:pPr lvl="1">
              <a:defRPr/>
            </a:pPr>
            <a:r>
              <a:rPr lang="cs-CZ" sz="1600" dirty="0"/>
              <a:t> gonokoky – deset až desítky</a:t>
            </a:r>
          </a:p>
          <a:p>
            <a:pPr lvl="1">
              <a:defRPr/>
            </a:pPr>
            <a:r>
              <a:rPr lang="cs-CZ" sz="1600" i="1" dirty="0"/>
              <a:t> </a:t>
            </a:r>
            <a:r>
              <a:rPr lang="cs-CZ" sz="1600" i="1" dirty="0" err="1"/>
              <a:t>Mycobacterium</a:t>
            </a:r>
            <a:r>
              <a:rPr lang="cs-CZ" sz="1600" i="1" dirty="0"/>
              <a:t> </a:t>
            </a:r>
            <a:r>
              <a:rPr lang="cs-CZ" sz="1600" i="1" dirty="0" err="1"/>
              <a:t>tuberculosis</a:t>
            </a:r>
            <a:r>
              <a:rPr lang="cs-CZ" sz="1600" i="1" dirty="0"/>
              <a:t> </a:t>
            </a:r>
            <a:r>
              <a:rPr lang="cs-CZ" sz="1600" dirty="0"/>
              <a:t>– deset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Extrémně </a:t>
            </a:r>
            <a:r>
              <a:rPr lang="cs-CZ" sz="2800" dirty="0"/>
              <a:t>vysoká</a:t>
            </a:r>
          </a:p>
          <a:p>
            <a:pPr lvl="1">
              <a:defRPr/>
            </a:pPr>
            <a:r>
              <a:rPr lang="cs-CZ" sz="16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Kontagiozita = nakažlivost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dirty="0"/>
              <a:t>závisí  na</a:t>
            </a:r>
          </a:p>
          <a:p>
            <a:pPr>
              <a:defRPr/>
            </a:pPr>
            <a:r>
              <a:rPr lang="cs-CZ" sz="2800" dirty="0"/>
              <a:t>množství původce vylučovaného z organismu zdroje</a:t>
            </a:r>
          </a:p>
          <a:p>
            <a:pPr>
              <a:defRPr/>
            </a:pPr>
            <a:r>
              <a:rPr lang="cs-CZ" sz="2800" dirty="0"/>
              <a:t>rezistenci  původce vůči zevnímu prostředí</a:t>
            </a:r>
          </a:p>
          <a:p>
            <a:pPr>
              <a:defRPr/>
            </a:pPr>
            <a:r>
              <a:rPr lang="cs-CZ" sz="2800" dirty="0"/>
              <a:t>infekční dávce původce nutné k nákaze </a:t>
            </a:r>
          </a:p>
          <a:p>
            <a:pPr>
              <a:defRPr/>
            </a:pPr>
            <a:r>
              <a:rPr lang="cs-CZ" sz="2800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Zdroj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800" dirty="0" smtClean="0"/>
          </a:p>
          <a:p>
            <a:r>
              <a:rPr lang="cs-CZ" altLang="cs-CZ" sz="2800" dirty="0" smtClean="0"/>
              <a:t>člověk v </a:t>
            </a:r>
            <a:r>
              <a:rPr lang="cs-CZ" altLang="cs-CZ" sz="2800" dirty="0"/>
              <a:t>inkubační </a:t>
            </a:r>
            <a:r>
              <a:rPr lang="cs-CZ" altLang="cs-CZ" sz="2800" dirty="0" smtClean="0"/>
              <a:t>době </a:t>
            </a:r>
            <a:endParaRPr lang="cs-CZ" altLang="cs-CZ" sz="2800" dirty="0"/>
          </a:p>
          <a:p>
            <a:r>
              <a:rPr lang="cs-CZ" altLang="cs-CZ" sz="2800" dirty="0" smtClean="0"/>
              <a:t>nemocný akutní infekční chorobou</a:t>
            </a:r>
            <a:endParaRPr lang="cs-CZ" altLang="cs-CZ" sz="2800" dirty="0"/>
          </a:p>
          <a:p>
            <a:r>
              <a:rPr lang="cs-CZ" altLang="cs-CZ" sz="2800" dirty="0" smtClean="0"/>
              <a:t>nemocný chronickou infekční chorobou</a:t>
            </a:r>
            <a:endParaRPr lang="cs-CZ" altLang="cs-CZ" sz="2800" dirty="0"/>
          </a:p>
          <a:p>
            <a:r>
              <a:rPr lang="cs-CZ" altLang="cs-CZ" sz="2800" dirty="0"/>
              <a:t>rekonvalescent</a:t>
            </a:r>
          </a:p>
          <a:p>
            <a:r>
              <a:rPr lang="cs-CZ" altLang="cs-CZ" sz="2800" dirty="0" err="1" smtClean="0"/>
              <a:t>inaparentně</a:t>
            </a:r>
            <a:r>
              <a:rPr lang="cs-CZ" altLang="cs-CZ" sz="2800" dirty="0" smtClean="0"/>
              <a:t> = asymptomaticky </a:t>
            </a:r>
            <a:r>
              <a:rPr lang="cs-CZ" altLang="cs-CZ" sz="2800" dirty="0"/>
              <a:t>infikovaný </a:t>
            </a:r>
            <a:endParaRPr lang="cs-CZ" altLang="cs-CZ" sz="2800" dirty="0" smtClean="0"/>
          </a:p>
          <a:p>
            <a:r>
              <a:rPr lang="cs-CZ" altLang="cs-CZ" sz="2800" dirty="0" smtClean="0"/>
              <a:t>nosič  - nosičství viru (HIV, HPV, HCV, HBV)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- bacilonosičství  (stafylokoky,   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            streptokoky, chlamydie)</a:t>
            </a:r>
            <a:endParaRPr lang="cs-CZ" altLang="cs-CZ" sz="2800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dirty="0" err="1"/>
              <a:t>transplacentární</a:t>
            </a:r>
            <a:r>
              <a:rPr lang="cs-CZ" altLang="cs-CZ" sz="2800" dirty="0"/>
              <a:t>  a  perinatální přenos</a:t>
            </a:r>
          </a:p>
          <a:p>
            <a:r>
              <a:rPr lang="cs-CZ" altLang="cs-CZ" sz="2800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1181</TotalTime>
  <Words>1159</Words>
  <Application>Microsoft Office PowerPoint</Application>
  <PresentationFormat>Širokoúhlá obrazovka</PresentationFormat>
  <Paragraphs>268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Corbel</vt:lpstr>
      <vt:lpstr>Wingdings 2</vt:lpstr>
      <vt:lpstr>Rámeček</vt:lpstr>
      <vt:lpstr>   Obecná epidemiologie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hygienická</vt:lpstr>
      <vt:lpstr>Preventivní protiepidemická opatření – imunizace</vt:lpstr>
      <vt:lpstr>Imunizace = očkování</vt:lpstr>
      <vt:lpstr>Povinné očkování</vt:lpstr>
      <vt:lpstr>Legislativa   souhrn</vt:lpstr>
      <vt:lpstr>Ohnisko nákazy</vt:lpstr>
      <vt:lpstr>Represivní opatření              na úrovni zdroje nákazy</vt:lpstr>
      <vt:lpstr>Represivní opatření              na úrovni zdroje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Miroslava Zavřelová</cp:lastModifiedBy>
  <cp:revision>82</cp:revision>
  <dcterms:created xsi:type="dcterms:W3CDTF">2017-04-04T13:58:15Z</dcterms:created>
  <dcterms:modified xsi:type="dcterms:W3CDTF">2017-11-28T11:33:27Z</dcterms:modified>
</cp:coreProperties>
</file>