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1" r:id="rId2"/>
    <p:sldId id="262" r:id="rId3"/>
    <p:sldId id="458" r:id="rId4"/>
    <p:sldId id="510" r:id="rId5"/>
    <p:sldId id="595" r:id="rId6"/>
    <p:sldId id="273" r:id="rId7"/>
    <p:sldId id="596" r:id="rId8"/>
    <p:sldId id="265" r:id="rId9"/>
    <p:sldId id="614" r:id="rId10"/>
    <p:sldId id="275" r:id="rId11"/>
    <p:sldId id="399" r:id="rId12"/>
    <p:sldId id="276" r:id="rId13"/>
    <p:sldId id="277" r:id="rId14"/>
    <p:sldId id="281" r:id="rId15"/>
    <p:sldId id="279" r:id="rId16"/>
    <p:sldId id="280" r:id="rId17"/>
    <p:sldId id="597" r:id="rId18"/>
    <p:sldId id="620" r:id="rId19"/>
    <p:sldId id="616" r:id="rId20"/>
    <p:sldId id="617" r:id="rId21"/>
    <p:sldId id="618" r:id="rId22"/>
    <p:sldId id="615" r:id="rId23"/>
    <p:sldId id="619" r:id="rId24"/>
    <p:sldId id="622" r:id="rId25"/>
    <p:sldId id="621" r:id="rId26"/>
  </p:sldIdLst>
  <p:sldSz cx="9144000" cy="6858000" type="screen4x3"/>
  <p:notesSz cx="7099300" cy="10234613"/>
  <p:custDataLst>
    <p:tags r:id="rId29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EFE9"/>
    <a:srgbClr val="EFEEE9"/>
    <a:srgbClr val="EAE9E2"/>
    <a:srgbClr val="E1DFD5"/>
    <a:srgbClr val="FFFFCC"/>
    <a:srgbClr val="EE2626"/>
    <a:srgbClr val="EA4410"/>
    <a:srgbClr val="297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394" autoAdjust="0"/>
    <p:restoredTop sz="99671" autoAdjust="0"/>
  </p:normalViewPr>
  <p:slideViewPr>
    <p:cSldViewPr>
      <p:cViewPr varScale="1">
        <p:scale>
          <a:sx n="51" d="100"/>
          <a:sy n="51" d="100"/>
        </p:scale>
        <p:origin x="23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492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BADE9F49-988C-43A7-BC80-9A0EF661D7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23C4E182-A0AF-4222-8110-17FA49FFB55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0C62357A-B6AF-4176-AE41-508901C320F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AB75DFD1-B876-4CFE-B07F-3E9192CD35B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DC73C33B-28A0-4F47-B145-E74C06EC56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6613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09:04:18.066"/>
    </inkml:context>
    <inkml:brush xml:id="br0">
      <inkml:brushProperty name="width" value="0.05292" units="cm"/>
      <inkml:brushProperty name="height" value="0.05292" units="cm"/>
    </inkml:brush>
  </inkml:definitions>
  <iact:action type="add" startTime="47968">
    <iact:property name="dataType"/>
    <iact:actionData xml:id="d0">
      <inkml:trace xmlns:inkml="http://www.w3.org/2003/InkML" xml:id="stk0" contextRef="#ctx0" brushRef="#br0">5986 13374 0</inkml:trace>
    </iact:actionData>
  </iact:action>
  <iact:action type="add" startTime="57012">
    <iact:property name="dataType"/>
    <iact:actionData xml:id="d1">
      <inkml:trace xmlns:inkml="http://www.w3.org/2003/InkML" xml:id="stk1" contextRef="#ctx0" brushRef="#br0">5403 13510 0</inkml:trace>
    </iact:actionData>
  </iact:action>
  <iact:action type="add" startTime="71326">
    <iact:property name="dataType"/>
    <iact:actionData xml:id="d2">
      <inkml:trace xmlns:inkml="http://www.w3.org/2003/InkML" xml:id="stk2" contextRef="#ctx0" brushRef="#br0">8240 13432 0</inkml:trace>
    </iact:actionData>
  </iact:action>
  <iact:action type="add" startTime="92249">
    <iact:property name="dataType"/>
    <iact:actionData xml:id="d3">
      <inkml:trace xmlns:inkml="http://www.w3.org/2003/InkML" xml:id="stk3" contextRef="#ctx0" brushRef="#br0">5383 13374 0</inkml:trace>
    </iact:actionData>
  </iact:action>
  <iact:action type="add" startTime="100183">
    <iact:property name="dataType"/>
    <iact:actionData xml:id="d4">
      <inkml:trace xmlns:inkml="http://www.w3.org/2003/InkML" xml:id="stk4" contextRef="#ctx0" brushRef="#br0">6005 13063 0</inkml:trace>
    </iact:actionData>
  </iact:action>
  <iact:action type="add" startTime="122176">
    <iact:property name="dataType"/>
    <iact:actionData xml:id="d5">
      <inkml:trace xmlns:inkml="http://www.w3.org/2003/InkML" xml:id="stk5" contextRef="#ctx0" brushRef="#br0">7055 13257 0</inkml:trace>
    </iact:actionData>
  </iact:action>
  <iact:action type="add" startTime="131437">
    <iact:property name="dataType"/>
    <iact:actionData xml:id="d6">
      <inkml:trace xmlns:inkml="http://www.w3.org/2003/InkML" xml:id="stk6" contextRef="#ctx0" brushRef="#br0">11777 14560 0</inkml:trace>
    </iact:actionData>
  </iact:action>
  <iact:action type="add" startTime="153896">
    <iact:property name="dataType"/>
    <iact:actionData xml:id="d7">
      <inkml:trace xmlns:inkml="http://www.w3.org/2003/InkML" xml:id="stk7" contextRef="#ctx0" brushRef="#br0">5383 13257 0</inkml:trace>
    </iact:actionData>
  </iact:action>
  <iact:action type="add" startTime="161705">
    <iact:property name="dataType"/>
    <iact:actionData xml:id="d8">
      <inkml:trace xmlns:inkml="http://www.w3.org/2003/InkML" xml:id="stk8" contextRef="#ctx0" brushRef="#br0">9270 13102 0</inkml:trace>
    </iact:actionData>
  </iact:action>
  <iact:action type="add" startTime="237250">
    <iact:property name="dataType"/>
    <iact:actionData xml:id="d9">
      <inkml:trace xmlns:inkml="http://www.w3.org/2003/InkML" xml:id="stk9" contextRef="#ctx0" brushRef="#br0">5714 8398 0</inkml:trace>
    </iact:actionData>
  </iact:action>
  <iact:action type="add" startTime="263878">
    <iact:property name="dataType"/>
    <iact:actionData xml:id="d10">
      <inkml:trace xmlns:inkml="http://www.w3.org/2003/InkML" xml:id="stk10" contextRef="#ctx0" brushRef="#br0">7055 7970 0</inkml:trace>
    </iact:actionData>
  </iact:action>
  <iact:action type="add" startTime="272163">
    <iact:property name="dataType"/>
    <iact:actionData xml:id="d11">
      <inkml:trace xmlns:inkml="http://www.w3.org/2003/InkML" xml:id="stk11" contextRef="#ctx0" brushRef="#br0">7035 9234 0</inkml:trace>
    </iact:actionData>
  </iact:action>
  <iact:action type="add" startTime="295246">
    <iact:property name="dataType"/>
    <iact:actionData xml:id="d12">
      <inkml:trace xmlns:inkml="http://www.w3.org/2003/InkML" xml:id="stk12" contextRef="#ctx0" brushRef="#br0">12924 8203 0</inkml:trace>
    </iact:actionData>
  </iact:action>
  <iact:action type="add" startTime="297389">
    <iact:property name="dataType"/>
    <iact:actionData xml:id="d13">
      <inkml:trace xmlns:inkml="http://www.w3.org/2003/InkML" xml:id="stk13" contextRef="#ctx0" brushRef="#br0">13526 7892 0</inkml:trace>
    </iact:actionData>
  </iact:action>
  <iact:action type="add" startTime="311219">
    <iact:property name="dataType"/>
    <iact:actionData xml:id="d14">
      <inkml:trace xmlns:inkml="http://www.w3.org/2003/InkML" xml:id="stk14" contextRef="#ctx0" brushRef="#br0">13079 8495 0,'20'0'58</inkml:trace>
    </iact:actionData>
  </iact:action>
  <iact:action type="add" startTime="320915">
    <iact:property name="dataType"/>
    <iact:actionData xml:id="d15">
      <inkml:trace xmlns:inkml="http://www.w3.org/2003/InkML" xml:id="stk15" contextRef="#ctx0" brushRef="#br0">13332 8825 0</inkml:trace>
    </iact:actionData>
  </iact:action>
  <iact:action type="add" startTime="341071">
    <iact:property name="dataType"/>
    <iact:actionData xml:id="d16">
      <inkml:trace xmlns:inkml="http://www.w3.org/2003/InkML" xml:id="stk16" contextRef="#ctx0" brushRef="#br0">18423 9273 0</inkml:trace>
    </iact:actionData>
  </iact:action>
  <iact:action type="add" startTime="356823">
    <iact:property name="dataType"/>
    <iact:actionData xml:id="d17">
      <inkml:trace xmlns:inkml="http://www.w3.org/2003/InkML" xml:id="stk17" contextRef="#ctx0" brushRef="#br0">21144 8378 0</inkml:trace>
    </iact:actionData>
  </iact:action>
  <iact:action type="add" startTime="358442">
    <iact:property name="dataType"/>
    <iact:actionData xml:id="d18">
      <inkml:trace xmlns:inkml="http://www.w3.org/2003/InkML" xml:id="stk18" contextRef="#ctx0" brushRef="#br0">21241 9020 0</inkml:trace>
    </iact:actionData>
  </iact:action>
  <iact:action type="add" startTime="393756">
    <iact:property name="dataType"/>
    <iact:actionData xml:id="d19">
      <inkml:trace xmlns:inkml="http://www.w3.org/2003/InkML" xml:id="stk19" contextRef="#ctx0" brushRef="#br0">18987 14929 0</inkml:trace>
    </iact:actionData>
  </iact:action>
  <iact:action type="add" startTime="405434">
    <iact:property name="dataType"/>
    <iact:actionData xml:id="d20">
      <inkml:trace xmlns:inkml="http://www.w3.org/2003/InkML" xml:id="stk20" contextRef="#ctx0" brushRef="#br0">19862 14599 0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10:48:58.6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7956">
    <iact:property name="dataType"/>
    <iact:actionData xml:id="d0">
      <inkml:trace xmlns:inkml="http://www.w3.org/2003/InkML" xml:id="stk0" contextRef="#ctx0" brushRef="#br0">19376 11061 0</inkml:trace>
    </iact:actionData>
  </iact:action>
  <iact:action type="add" startTime="84004">
    <iact:property name="dataType"/>
    <iact:actionData xml:id="d1">
      <inkml:trace xmlns:inkml="http://www.w3.org/2003/InkML" xml:id="stk1" contextRef="#ctx0" brushRef="#br0">15003 11003 0</inkml:trace>
    </iact:actionData>
  </iact:action>
  <iact:action type="add" startTime="229600">
    <iact:property name="dataType"/>
    <iact:actionData xml:id="d2">
      <inkml:trace xmlns:inkml="http://www.w3.org/2003/InkML" xml:id="stk2" contextRef="#ctx0" brushRef="#br0">9309 4627 0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10:48:58.6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9461">
    <iact:property name="dataType"/>
    <iact:actionData xml:id="d0">
      <inkml:trace xmlns:inkml="http://www.w3.org/2003/InkML" xml:id="stk0" contextRef="#ctx0" brushRef="#br0">8337 9622 0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10:48:58.6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5937">
    <iact:property name="dataType"/>
    <iact:actionData xml:id="d0">
      <inkml:trace xmlns:inkml="http://www.w3.org/2003/InkML" xml:id="stk0" contextRef="#ctx0" brushRef="#br0">8007 12033 0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06189474-D605-4B46-BEA4-C61F2D7D74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1308B234-AF71-4E00-8483-3AD9A6457E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7A1F5B9D-3C4F-4653-91DF-7C08665478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0351E410-92F7-4009-9330-90472CFFFD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xmlns="" id="{A9FAF76C-C289-408D-ADF9-D521295E2C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xmlns="" id="{C04951B1-6DBC-4F9B-AD4A-47C4A022F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1EC719FF-3E54-4279-8DD8-119E7B559C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8631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xmlns="" id="{D04EB0F9-DEE4-43BF-B79B-B444A2B81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xmlns="" id="{35F09A3B-ADBE-4319-A777-E783E11C5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xmlns="" id="{6322327D-10DD-47A2-8C86-74961D631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012504-32AA-4A2E-9B28-CD7EE6EA3AE3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9172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xmlns="" id="{F5FCC0CB-4310-4D1B-8F49-65752B65A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xmlns="" id="{240E4715-AE59-4898-8D80-197BF9534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xmlns="" id="{CC34EE89-789F-47F7-AE89-C2F4425AB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B246C5-5C69-47E0-9C9A-25ABB63E6233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6767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xmlns="" id="{07453313-FD72-4F4E-A6FB-B590B4185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xmlns="" id="{C73A9B94-AF95-4921-B2CC-6CA9CE8E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xmlns="" id="{3A383B80-FA69-45E6-BD6A-A13A0E075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0EB8A7-C842-4DAA-844C-87F2FBC4BB3E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689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xmlns="" id="{D028CB10-83B3-449D-A518-AF21C3510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xmlns="" id="{6DDA129D-7AFE-4E6B-BBB5-A28A4D978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xmlns="" id="{226BF0A5-97B8-476C-8B15-F196C70DD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712D9B-58DA-49FD-A4A0-9C6B59990A9A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085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xmlns="" id="{F9307731-4BC9-4369-B770-49B06326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xmlns="" id="{C8A54280-ADF0-47BA-84AE-D47356AE4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xmlns="" id="{4B90EDA2-DE10-4BB7-A87F-B094750AF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D436C5-AB24-4738-BC17-DDC58DA94076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578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xmlns="" id="{C1955B1F-A888-4CA7-8902-5726EA28C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xmlns="" id="{E22D1F93-6FE9-4C14-8A32-B058B585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xmlns="" id="{4D1A69D3-B7E2-4813-BB6D-034456404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F5F4A6-6E96-41CA-9119-28534583A450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8562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xmlns="" id="{B533FDB2-E26A-4FED-B467-48B577FC14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xmlns="" id="{CABC3966-C20C-464B-83DC-21ADF047B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xmlns="" id="{25A8FBC1-CFD6-4643-905F-B9E875638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1D5F24-99AE-4241-A5FE-2BA9F88D4345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8601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xmlns="" id="{AD7D5317-146D-4B3A-9F03-2BA0CE59E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xmlns="" id="{9D23E1D8-058E-48FF-93C1-44E4F701C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xmlns="" id="{488F04FF-EF01-4AC7-8967-147B822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7BC712-1C9C-4946-92C6-1B4CEB6C842F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4312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xmlns="" id="{9B441A73-595A-4AE8-AA28-2DAA9CE6B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xmlns="" id="{6AB2826B-BF71-4A5A-9EB7-FC646201B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xmlns="" id="{5AD71A5A-B704-4B8D-9C31-088497A21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8BAFCF-7369-434C-BB48-45BC524EEF40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696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xmlns="" id="{6BD3D38D-DE44-4E35-AF6E-4B44E101E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xmlns="" id="{C8A2E415-841D-4079-A5C9-2D4862F5C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xmlns="" id="{6B9EF902-4C9F-4327-9713-2B7E674CE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63760A-6AA2-4921-A9EA-9883C186ADD8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200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xmlns="" id="{5E83EB92-EA10-4847-ACF7-6E126C009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xmlns="" id="{E8E1B695-7A76-4342-8954-658E299C7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xmlns="" id="{6ACCA385-0AE2-4FC0-BE39-3A1D2AF9D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A6D062-2187-4A2C-9E7D-ACFCC79A7B67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115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xmlns="" id="{6AA48336-BF55-4067-ADD1-AE0AD3DEC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xmlns="" id="{322B5A7A-6112-422C-81B6-7E33FD04B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xmlns="" id="{847C8C15-06F6-4E28-A8EF-8FD8A1081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041C57-641C-46D4-93C8-D8C3EA3E4E94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190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xmlns="" id="{6803D88A-732A-4FE9-834D-40F50CC4E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xmlns="" id="{DC33398F-E200-49D6-8C48-600A8CF58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xmlns="" id="{F7900AFE-A028-4430-8DD8-ACDC62B77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CB6FE7-6197-4664-B728-5A7CE1895A9C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3589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xmlns="" id="{F4534E68-D1C0-4372-AE5E-E12F1100CE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xmlns="" id="{46CD55F0-FADB-4EE7-A820-08FF381F5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xmlns="" id="{0FBF53AB-AC96-47DC-A8E1-C643F4AD1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AF17BB-B71B-41F4-B987-D47AF4085C17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857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xmlns="" id="{1144F440-0B24-40B9-A37E-E351B2D78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xmlns="" id="{A23AAC1C-E2B4-4AE8-897E-47FA3CCE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xmlns="" id="{4C927A58-7748-4FD6-9E7F-826E81F7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F66648-1EE4-4B39-97F2-FA73974308CA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820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xmlns="" id="{C6C20E48-20AA-40A9-928A-6120A3CA11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xmlns="" id="{12D07351-69C0-492E-9ED8-906060071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xmlns="" id="{E4174647-CC35-4B7E-9128-7B46D1C17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B86DE6-3F2C-476A-A659-257DDCF49BB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942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xmlns="" id="{2D28ADA6-0D1C-4D07-9558-1B1B622B9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xmlns="" id="{5698B031-5EF1-47CD-A38E-56DF433A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xmlns="" id="{A60B8738-E69B-47E8-B49A-A4739E72C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5E93EF-1222-43CC-A906-00A498198A0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701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23A7911-8BAD-4B13-BAAF-AC01633F8B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3C64A-7D0C-406D-8DBA-077DA935C8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4442446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113CD12-AEC7-409C-A2D3-5EAC5306BB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AC78C-4AA9-4FE3-A2C2-80BBD8B429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3086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61150" y="260350"/>
            <a:ext cx="2087563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113462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7E9B24C-717B-4225-AF90-D95BC77D9E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6C0B5-0075-4D47-BD1D-3615435BE1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641107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714FCC1-5590-4B43-B400-F05D28D1183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6304-8F65-42BC-BE0B-7BDDFA9E69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430024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791FB68-1736-48B4-9AAD-10D5EC2F8C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1A778-3BAA-487B-A0F9-D3DD2111DE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296533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2B005BB-5480-4250-874B-7A8BC0D7D2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4F80-A7DB-4746-88E3-A55885F3B3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120662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AC19B6-5D0C-42CC-9A54-17F053F3337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D87C2-F8F7-412C-935A-643C19B629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5087554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6A1D1FEB-B084-44C2-84B4-DEF4D436589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62BED-BC4E-4EBD-9CBB-8E0FD51AAC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726369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81AD7233-BA5A-4488-80A4-C682B9FFBD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73DBB-0A2E-4381-9FB0-3B4105F335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31815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15109E0-4733-4B9D-A735-45A9F3E02F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592FA-4D91-4268-885F-AD77B9CD48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19424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78F0774-F5A1-4272-BA52-3110BEFCA2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C608-7E2A-4EBF-8623-5E55E92EF0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293810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xmlns="" id="{4D29FCA1-DE51-4795-82E0-BA3D02B7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501D7AAF-97B2-4A54-9900-508B114CD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0350"/>
            <a:ext cx="8353425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xmlns="" id="{89A21DE6-9831-4DB7-9879-F392415A4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198408AD-8779-41AE-985E-FD8FF6D575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1341438"/>
            <a:ext cx="5857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1F4F7F-6EE9-4845-92DA-376E1EC93B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xmlns="" id="{C56CC0BD-C579-45F8-B8AA-ED8A2510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6302375"/>
            <a:ext cx="96837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xmlns="" id="{55E523DA-CBE1-4699-B463-D4623D25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3087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xmlns="" id="{1A28E867-1E3F-4E5B-99F4-269DDD0CF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725" y="6362700"/>
            <a:ext cx="477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dirty="0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xmlns="" id="{1589B53D-6C4D-450E-A359-9DE13B013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6237288"/>
            <a:ext cx="820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xmlns="" id="{B5385915-650E-4706-BBA0-A31CDCD877A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6362700"/>
            <a:ext cx="11953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xmlns="" id="{93A5DEEE-A2F5-40BC-B859-E76F0C82BE1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03963"/>
            <a:ext cx="800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4a"/><Relationship Id="rId7" Type="http://schemas.openxmlformats.org/officeDocument/2006/relationships/image" Target="../media/image7.em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4.jpeg"/><Relationship Id="rId11" Type="http://schemas.openxmlformats.org/officeDocument/2006/relationships/image" Target="../media/image11.png"/><Relationship Id="rId5" Type="http://schemas.openxmlformats.org/officeDocument/2006/relationships/image" Target="../media/image43.jpe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5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jpeg"/><Relationship Id="rId18" Type="http://schemas.microsoft.com/office/2011/relationships/inkAction" Target="../ink/inkAction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audio" Target="../media/media18.m4a"/><Relationship Id="rId16" Type="http://schemas.openxmlformats.org/officeDocument/2006/relationships/image" Target="../media/image64.jpeg"/><Relationship Id="rId20" Type="http://schemas.openxmlformats.org/officeDocument/2006/relationships/image" Target="../media/image11.png"/><Relationship Id="rId1" Type="http://schemas.microsoft.com/office/2007/relationships/media" Target="../media/media18.m4a"/><Relationship Id="rId6" Type="http://schemas.openxmlformats.org/officeDocument/2006/relationships/image" Target="../media/image55.jpeg"/><Relationship Id="rId11" Type="http://schemas.openxmlformats.org/officeDocument/2006/relationships/image" Target="../media/image51.jpeg"/><Relationship Id="rId5" Type="http://schemas.openxmlformats.org/officeDocument/2006/relationships/image" Target="../media/image54.jpeg"/><Relationship Id="rId15" Type="http://schemas.openxmlformats.org/officeDocument/2006/relationships/image" Target="../media/image63.jpeg"/><Relationship Id="rId10" Type="http://schemas.openxmlformats.org/officeDocument/2006/relationships/image" Target="../media/image59.jpeg"/><Relationship Id="rId19" Type="http://schemas.openxmlformats.org/officeDocument/2006/relationships/image" Target="../media/image66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11/relationships/inkAction" Target="../ink/inkAction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1.png"/><Relationship Id="rId5" Type="http://schemas.microsoft.com/office/2011/relationships/inkAction" Target="../ink/inkAction3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1.png"/><Relationship Id="rId5" Type="http://schemas.microsoft.com/office/2011/relationships/inkAction" Target="../ink/inkAction4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AF3521F9-CC29-4FF2-B7F5-DDFC46A695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2128838"/>
            <a:ext cx="8532813" cy="2590800"/>
          </a:xfrm>
          <a:solidFill>
            <a:srgbClr val="2C7CCC"/>
          </a:solidFill>
        </p:spPr>
        <p:txBody>
          <a:bodyPr/>
          <a:lstStyle/>
          <a:p>
            <a:pPr eaLnBrk="1" hangingPunct="1"/>
            <a:r>
              <a:rPr lang="en-US" altLang="cs-CZ" sz="4000" dirty="0"/>
              <a:t> </a:t>
            </a:r>
            <a:r>
              <a:rPr lang="cs-CZ" altLang="cs-CZ" sz="4000" dirty="0"/>
              <a:t>C</a:t>
            </a:r>
            <a:r>
              <a:rPr lang="en-US" altLang="cs-CZ" sz="4000" dirty="0"/>
              <a:t>YTOGENETIKA</a:t>
            </a:r>
            <a:r>
              <a:rPr lang="cs-CZ" altLang="cs-CZ" sz="4000" dirty="0"/>
              <a:t/>
            </a:r>
            <a:br>
              <a:rPr lang="cs-CZ" altLang="cs-CZ" sz="4000" dirty="0"/>
            </a:br>
            <a:r>
              <a:rPr lang="cs-CZ" altLang="cs-CZ" dirty="0"/>
              <a:t>základní pojmy</a:t>
            </a:r>
            <a:endParaRPr lang="en-US" altLang="cs-CZ" dirty="0"/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xmlns="" id="{961471A6-1134-4286-962D-238899E1F52B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0" y="5607050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Graf" r:id="rId6" imgW="1733821" imgH="914762" progId="MSGraph.Chart.8">
                  <p:embed followColorScheme="full"/>
                </p:oleObj>
              </mc:Choice>
              <mc:Fallback>
                <p:oleObj name="Graf" r:id="rId6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07050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8">
            <a:extLst>
              <a:ext uri="{FF2B5EF4-FFF2-40B4-BE49-F238E27FC236}">
                <a16:creationId xmlns:a16="http://schemas.microsoft.com/office/drawing/2014/main" xmlns="" id="{F9CB602C-30F5-4D49-A750-4D7F795D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3" y="5237163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sp>
        <p:nvSpPr>
          <p:cNvPr id="15365" name="Text Box 11">
            <a:extLst>
              <a:ext uri="{FF2B5EF4-FFF2-40B4-BE49-F238E27FC236}">
                <a16:creationId xmlns:a16="http://schemas.microsoft.com/office/drawing/2014/main" xmlns="" id="{B603FB52-86B1-40C0-8CE8-7FDA63A1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68483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zpracovala Mgr. Navaříková</a:t>
            </a:r>
          </a:p>
        </p:txBody>
      </p:sp>
      <p:pic>
        <p:nvPicPr>
          <p:cNvPr id="15366" name="Obrázek 3">
            <a:extLst>
              <a:ext uri="{FF2B5EF4-FFF2-40B4-BE49-F238E27FC236}">
                <a16:creationId xmlns:a16="http://schemas.microsoft.com/office/drawing/2014/main" xmlns="" id="{C24E3A97-4B0E-45CF-A008-9575CDC925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33425"/>
            <a:ext cx="23749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ázek 5">
            <a:extLst>
              <a:ext uri="{FF2B5EF4-FFF2-40B4-BE49-F238E27FC236}">
                <a16:creationId xmlns:a16="http://schemas.microsoft.com/office/drawing/2014/main" xmlns="" id="{ECA1ECB5-D776-4211-8B1E-04562C2FB9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650875"/>
            <a:ext cx="15589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7">
            <a:extLst>
              <a:ext uri="{FF2B5EF4-FFF2-40B4-BE49-F238E27FC236}">
                <a16:creationId xmlns:a16="http://schemas.microsoft.com/office/drawing/2014/main" xmlns="" id="{7DB61408-DE34-4390-B7C8-C2C04B7C0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590550"/>
            <a:ext cx="25685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FD365AAA-8D6E-4722-8DE0-50BE5EBAE3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2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178AD60B-DDDF-4A19-A55F-6F3F38121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53425" cy="1492250"/>
          </a:xfrm>
        </p:spPr>
        <p:txBody>
          <a:bodyPr/>
          <a:lstStyle/>
          <a:p>
            <a:pPr eaLnBrk="1" hangingPunct="1"/>
            <a:r>
              <a:rPr lang="cs-CZ" altLang="cs-CZ"/>
              <a:t>CHROMOSOMY - KARYOTYP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935CE706-1635-409E-ACD6-EEA845478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5329238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600" b="1">
                <a:solidFill>
                  <a:srgbClr val="EE2626"/>
                </a:solidFill>
              </a:rPr>
              <a:t>karyotyp</a:t>
            </a:r>
            <a:r>
              <a:rPr lang="cs-CZ" altLang="cs-CZ" sz="1600" b="1"/>
              <a:t> = soubor chromosomů              </a:t>
            </a:r>
            <a:r>
              <a:rPr lang="cs-CZ" altLang="cs-CZ" sz="1600"/>
              <a:t> v somatických buňkách pacienta, který         po zhodnocení minimálně 10 mitóz získaných   z vyšetřované tkáně charakterizujeme </a:t>
            </a:r>
            <a:r>
              <a:rPr lang="cs-CZ" altLang="cs-CZ" sz="1600" b="1"/>
              <a:t>zápisem</a:t>
            </a:r>
            <a:r>
              <a:rPr lang="cs-CZ" altLang="cs-CZ" sz="1600"/>
              <a:t> a doplňujeme </a:t>
            </a:r>
            <a:r>
              <a:rPr lang="cs-CZ" altLang="cs-CZ" sz="1600" b="1"/>
              <a:t>karyogramem</a:t>
            </a:r>
            <a:r>
              <a:rPr lang="cs-CZ" altLang="cs-CZ" sz="1600"/>
              <a:t> (obrázkem vytvořeným z nasnímaných chromosomů z jedné mitózy, které jsou utříděné do párů a skupin). Zápis karyotypu pacienta souhrnně vyjadřuje karyotyp všech zhodnocených mitóz v jeho vyšetřované tkáni. V zápisu označujeme </a:t>
            </a:r>
            <a:r>
              <a:rPr lang="cs-CZ" altLang="cs-CZ" sz="1600" b="1"/>
              <a:t>počet chromosomů, pohlavní chromosomy</a:t>
            </a:r>
            <a:r>
              <a:rPr lang="cs-CZ" altLang="cs-CZ" sz="1600"/>
              <a:t> a případné </a:t>
            </a:r>
            <a:r>
              <a:rPr lang="cs-CZ" altLang="cs-CZ" sz="1600" b="1"/>
              <a:t>patologické změny </a:t>
            </a:r>
            <a:r>
              <a:rPr lang="cs-CZ" altLang="cs-CZ" sz="1600"/>
              <a:t>(zápis karyotypu pacienta, jehož karyogram je vpravo,           je </a:t>
            </a:r>
            <a:r>
              <a:rPr lang="cs-CZ" altLang="cs-CZ" sz="1600" b="1"/>
              <a:t>46,XY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/>
              <a:t>normální lidský karyotyp se skládá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  ze </a:t>
            </a:r>
            <a:r>
              <a:rPr lang="cs-CZ" altLang="cs-CZ" sz="1600" b="1"/>
              <a:t>46 chromosomů</a:t>
            </a:r>
            <a:r>
              <a:rPr lang="cs-CZ" altLang="cs-CZ" sz="1600"/>
              <a:t>, z toho je </a:t>
            </a:r>
            <a:r>
              <a:rPr lang="cs-CZ" altLang="cs-CZ" sz="1600" b="1"/>
              <a:t>22</a:t>
            </a:r>
            <a:r>
              <a:rPr lang="cs-CZ" altLang="cs-CZ" sz="1600"/>
              <a:t> </a:t>
            </a:r>
            <a:r>
              <a:rPr lang="cs-CZ" altLang="cs-CZ" sz="1600" b="1"/>
              <a:t>párů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     autosomů</a:t>
            </a:r>
            <a:r>
              <a:rPr lang="cs-CZ" altLang="cs-CZ" sz="1600"/>
              <a:t> (nepohlavních chromosomů)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  a </a:t>
            </a:r>
            <a:r>
              <a:rPr lang="cs-CZ" altLang="cs-CZ" sz="1600" b="1"/>
              <a:t>2</a:t>
            </a:r>
            <a:r>
              <a:rPr lang="cs-CZ" altLang="cs-CZ" sz="1600"/>
              <a:t> </a:t>
            </a:r>
            <a:r>
              <a:rPr lang="cs-CZ" altLang="cs-CZ" sz="1600" b="1"/>
              <a:t>gonosomy</a:t>
            </a:r>
            <a:r>
              <a:rPr lang="cs-CZ" altLang="cs-CZ" sz="1600"/>
              <a:t> (pohlavní chromosomy)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/>
          </a:p>
        </p:txBody>
      </p:sp>
      <p:sp>
        <p:nvSpPr>
          <p:cNvPr id="32772" name="Text Box 8">
            <a:extLst>
              <a:ext uri="{FF2B5EF4-FFF2-40B4-BE49-F238E27FC236}">
                <a16:creationId xmlns:a16="http://schemas.microsoft.com/office/drawing/2014/main" xmlns="" id="{40A04409-02FF-488F-8693-DF5633463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1773238"/>
            <a:ext cx="190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</a:t>
            </a:r>
            <a:r>
              <a:rPr lang="cs-CZ" altLang="cs-CZ" sz="1200">
                <a:solidFill>
                  <a:srgbClr val="EE2626"/>
                </a:solidFill>
                <a:latin typeface="Arial" panose="020B0604020202020204" pitchFamily="34" charset="0"/>
              </a:rPr>
              <a:t>chromosomový pár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EE2626"/>
                </a:solidFill>
                <a:latin typeface="Arial" panose="020B0604020202020204" pitchFamily="34" charset="0"/>
              </a:rPr>
              <a:t>(homologní chromosomy)</a:t>
            </a:r>
          </a:p>
        </p:txBody>
      </p:sp>
      <p:sp>
        <p:nvSpPr>
          <p:cNvPr id="32773" name="Text Box 10">
            <a:extLst>
              <a:ext uri="{FF2B5EF4-FFF2-40B4-BE49-F238E27FC236}">
                <a16:creationId xmlns:a16="http://schemas.microsoft.com/office/drawing/2014/main" xmlns="" id="{592D29CA-DFD2-470C-924B-464BF43F6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5208588"/>
            <a:ext cx="2794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EE2626"/>
                </a:solidFill>
                <a:latin typeface="Arial" panose="020B0604020202020204" pitchFamily="34" charset="0"/>
              </a:rPr>
              <a:t>obrázek karyotypu - karyogram</a:t>
            </a:r>
            <a:r>
              <a:rPr lang="cs-CZ" altLang="cs-CZ" sz="14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= utříděný a zhodnocený soubor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chromosomů jedné buňky</a:t>
            </a:r>
          </a:p>
        </p:txBody>
      </p:sp>
      <p:pic>
        <p:nvPicPr>
          <p:cNvPr id="32774" name="Obrázek 1">
            <a:extLst>
              <a:ext uri="{FF2B5EF4-FFF2-40B4-BE49-F238E27FC236}">
                <a16:creationId xmlns:a16="http://schemas.microsoft.com/office/drawing/2014/main" xmlns="" id="{9550F90D-5938-4CF1-9C7D-C6FD7DF3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43188"/>
            <a:ext cx="324167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AutoShape 6">
            <a:extLst>
              <a:ext uri="{FF2B5EF4-FFF2-40B4-BE49-F238E27FC236}">
                <a16:creationId xmlns:a16="http://schemas.microsoft.com/office/drawing/2014/main" xmlns="" id="{282B2EFB-43AC-4228-B06F-E68B14087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276475"/>
            <a:ext cx="71437" cy="400050"/>
          </a:xfrm>
          <a:prstGeom prst="downArrow">
            <a:avLst>
              <a:gd name="adj1" fmla="val 50000"/>
              <a:gd name="adj2" fmla="val 140001"/>
            </a:avLst>
          </a:prstGeom>
          <a:solidFill>
            <a:srgbClr val="EE262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2776" name="AutoShape 7">
            <a:extLst>
              <a:ext uri="{FF2B5EF4-FFF2-40B4-BE49-F238E27FC236}">
                <a16:creationId xmlns:a16="http://schemas.microsoft.com/office/drawing/2014/main" xmlns="" id="{2FA55BB1-2E53-4C14-8556-D8ECDBC1E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5" y="2286000"/>
            <a:ext cx="71438" cy="400050"/>
          </a:xfrm>
          <a:prstGeom prst="downArrow">
            <a:avLst>
              <a:gd name="adj1" fmla="val 50000"/>
              <a:gd name="adj2" fmla="val 139999"/>
            </a:avLst>
          </a:prstGeom>
          <a:solidFill>
            <a:srgbClr val="EE262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BF52D877-7170-48F6-AFB8-87E18DBB4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114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786F0756-2002-4811-8832-0FC71CF73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ZÁPIS KARYOTYPU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63D97F9B-ACF3-4664-BD90-5294E09D9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95513" y="2781300"/>
            <a:ext cx="5194300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46,XX - normální ženský karyotyp     </a:t>
            </a:r>
          </a:p>
          <a:p>
            <a:pPr eaLnBrk="1" hangingPunct="1">
              <a:buFontTx/>
              <a:buNone/>
            </a:pPr>
            <a:r>
              <a:rPr lang="cs-CZ" altLang="cs-CZ" sz="2000"/>
              <a:t>46,XY - normální mužský karyotyp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xmlns="" id="{6C8C4906-50C1-4541-86EC-2E2485C69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221163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počet chromosomů v buňkách pacienta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xmlns="" id="{97A48912-33F1-4619-9ED1-7F6D6455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933825"/>
            <a:ext cx="2541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typ pohlavních chromosomů</a:t>
            </a:r>
          </a:p>
        </p:txBody>
      </p:sp>
      <p:sp>
        <p:nvSpPr>
          <p:cNvPr id="34822" name="AutoShape 6">
            <a:extLst>
              <a:ext uri="{FF2B5EF4-FFF2-40B4-BE49-F238E27FC236}">
                <a16:creationId xmlns:a16="http://schemas.microsoft.com/office/drawing/2014/main" xmlns="" id="{608137DB-79CD-4F49-BD44-1EA69C748014}"/>
              </a:ext>
            </a:extLst>
          </p:cNvPr>
          <p:cNvSpPr>
            <a:spLocks noChangeArrowheads="1"/>
          </p:cNvSpPr>
          <p:nvPr/>
        </p:nvSpPr>
        <p:spPr bwMode="auto">
          <a:xfrm rot="1421322">
            <a:off x="2155825" y="3481388"/>
            <a:ext cx="109538" cy="865187"/>
          </a:xfrm>
          <a:prstGeom prst="downArrow">
            <a:avLst>
              <a:gd name="adj1" fmla="val 50000"/>
              <a:gd name="adj2" fmla="val 19746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4823" name="AutoShape 7">
            <a:extLst>
              <a:ext uri="{FF2B5EF4-FFF2-40B4-BE49-F238E27FC236}">
                <a16:creationId xmlns:a16="http://schemas.microsoft.com/office/drawing/2014/main" xmlns="" id="{656A8998-9977-4EA9-9529-CEBD875F9E4F}"/>
              </a:ext>
            </a:extLst>
          </p:cNvPr>
          <p:cNvSpPr>
            <a:spLocks noChangeArrowheads="1"/>
          </p:cNvSpPr>
          <p:nvPr/>
        </p:nvSpPr>
        <p:spPr bwMode="auto">
          <a:xfrm rot="-1359760">
            <a:off x="2943225" y="3500438"/>
            <a:ext cx="112713" cy="496887"/>
          </a:xfrm>
          <a:prstGeom prst="downArrow">
            <a:avLst>
              <a:gd name="adj1" fmla="val 50000"/>
              <a:gd name="adj2" fmla="val 1102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03DF821-72C3-42A5-BED7-45C90C719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7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15DE2978-6178-4B60-9DEE-E189F8693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28600"/>
            <a:ext cx="8367712" cy="1676400"/>
          </a:xfrm>
        </p:spPr>
        <p:txBody>
          <a:bodyPr/>
          <a:lstStyle/>
          <a:p>
            <a:pPr eaLnBrk="1" hangingPunct="1"/>
            <a:r>
              <a:rPr lang="cs-CZ" altLang="cs-CZ"/>
              <a:t>KARYOTYP</a:t>
            </a:r>
            <a:br>
              <a:rPr lang="cs-CZ" altLang="cs-CZ"/>
            </a:br>
            <a:r>
              <a:rPr lang="cs-CZ" altLang="cs-CZ"/>
              <a:t>normální mužský karyotyp</a:t>
            </a:r>
            <a:br>
              <a:rPr lang="cs-CZ" altLang="cs-CZ"/>
            </a:br>
            <a:r>
              <a:rPr lang="cs-CZ" altLang="cs-CZ"/>
              <a:t>46,XY</a:t>
            </a:r>
          </a:p>
        </p:txBody>
      </p:sp>
      <p:pic>
        <p:nvPicPr>
          <p:cNvPr id="36867" name="Obrázek 5">
            <a:extLst>
              <a:ext uri="{FF2B5EF4-FFF2-40B4-BE49-F238E27FC236}">
                <a16:creationId xmlns:a16="http://schemas.microsoft.com/office/drawing/2014/main" xmlns="" id="{C49CFFDD-C844-4643-956A-86D8C1A0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98675"/>
            <a:ext cx="51847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val 4">
            <a:extLst>
              <a:ext uri="{FF2B5EF4-FFF2-40B4-BE49-F238E27FC236}">
                <a16:creationId xmlns:a16="http://schemas.microsoft.com/office/drawing/2014/main" xmlns="" id="{F905D4D1-F670-424B-8385-96EEDAC43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288" y="5062538"/>
            <a:ext cx="1587500" cy="10096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80E66A11-EB44-4E81-B20C-C5A9C6D7B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4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235C650B-4CB2-4C83-96D6-D9CE7E133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67712" cy="1568450"/>
          </a:xfrm>
        </p:spPr>
        <p:txBody>
          <a:bodyPr/>
          <a:lstStyle/>
          <a:p>
            <a:pPr eaLnBrk="1" hangingPunct="1"/>
            <a:r>
              <a:rPr lang="cs-CZ" altLang="cs-CZ"/>
              <a:t>KARYOTYP </a:t>
            </a:r>
            <a:br>
              <a:rPr lang="cs-CZ" altLang="cs-CZ"/>
            </a:br>
            <a:r>
              <a:rPr lang="cs-CZ" altLang="cs-CZ"/>
              <a:t>normální ženský karyotyp</a:t>
            </a:r>
            <a:br>
              <a:rPr lang="cs-CZ" altLang="cs-CZ"/>
            </a:br>
            <a:r>
              <a:rPr lang="cs-CZ" altLang="cs-CZ"/>
              <a:t>46,XX</a:t>
            </a:r>
          </a:p>
        </p:txBody>
      </p:sp>
      <p:pic>
        <p:nvPicPr>
          <p:cNvPr id="38915" name="Obrázek 1">
            <a:extLst>
              <a:ext uri="{FF2B5EF4-FFF2-40B4-BE49-F238E27FC236}">
                <a16:creationId xmlns:a16="http://schemas.microsoft.com/office/drawing/2014/main" xmlns="" id="{9E40CD95-24CC-4896-BE01-B32EC6D4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071688"/>
            <a:ext cx="52355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Oval 4">
            <a:extLst>
              <a:ext uri="{FF2B5EF4-FFF2-40B4-BE49-F238E27FC236}">
                <a16:creationId xmlns:a16="http://schemas.microsoft.com/office/drawing/2014/main" xmlns="" id="{283DE0A4-E901-464A-8D22-33DEEBB9B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73650"/>
            <a:ext cx="1223962" cy="914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BEA41B3A-C058-4EDE-922C-7100A83D9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40193959-8400-4DDA-84C8-EE6F3BCCE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20113" cy="2101850"/>
          </a:xfrm>
        </p:spPr>
        <p:txBody>
          <a:bodyPr/>
          <a:lstStyle/>
          <a:p>
            <a:pPr eaLnBrk="1" hangingPunct="1"/>
            <a:r>
              <a:rPr lang="cs-CZ" altLang="cs-CZ" dirty="0"/>
              <a:t>CHROMOSOMY -</a:t>
            </a:r>
            <a:br>
              <a:rPr lang="cs-CZ" altLang="cs-CZ" dirty="0"/>
            </a:br>
            <a:r>
              <a:rPr lang="cs-CZ" altLang="cs-CZ" dirty="0" smtClean="0"/>
              <a:t>třídění do </a:t>
            </a:r>
            <a:r>
              <a:rPr lang="cs-CZ" altLang="cs-CZ" u="sng" dirty="0"/>
              <a:t>skupin</a:t>
            </a:r>
            <a:r>
              <a:rPr lang="cs-CZ" altLang="cs-CZ" dirty="0"/>
              <a:t>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2000" dirty="0" smtClean="0"/>
              <a:t>podle velikosti a centromerického indexu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2000" dirty="0"/>
              <a:t>normální mužský karyotyp 46, XY</a:t>
            </a:r>
          </a:p>
        </p:txBody>
      </p:sp>
      <p:pic>
        <p:nvPicPr>
          <p:cNvPr id="48131" name="Picture 3" descr="norm mužský">
            <a:extLst>
              <a:ext uri="{FF2B5EF4-FFF2-40B4-BE49-F238E27FC236}">
                <a16:creationId xmlns:a16="http://schemas.microsoft.com/office/drawing/2014/main" xmlns="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6" y="2485232"/>
            <a:ext cx="50292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A text">
            <a:extLst>
              <a:ext uri="{FF2B5EF4-FFF2-40B4-BE49-F238E27FC236}">
                <a16:creationId xmlns:a16="http://schemas.microsoft.com/office/drawing/2014/main" xmlns="" id="{7201FFE8-3361-4C9C-AC7A-CE5B477C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068638"/>
            <a:ext cx="4381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B text">
            <a:extLst>
              <a:ext uri="{FF2B5EF4-FFF2-40B4-BE49-F238E27FC236}">
                <a16:creationId xmlns:a16="http://schemas.microsoft.com/office/drawing/2014/main" xmlns="" id="{76396463-C406-4EB6-8B9A-579480E4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68638"/>
            <a:ext cx="4302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C text">
            <a:extLst>
              <a:ext uri="{FF2B5EF4-FFF2-40B4-BE49-F238E27FC236}">
                <a16:creationId xmlns:a16="http://schemas.microsoft.com/office/drawing/2014/main" xmlns="" id="{21F57DA3-CDCF-45FC-BF5F-6525178D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76700"/>
            <a:ext cx="3571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 descr="D text">
            <a:extLst>
              <a:ext uri="{FF2B5EF4-FFF2-40B4-BE49-F238E27FC236}">
                <a16:creationId xmlns:a16="http://schemas.microsoft.com/office/drawing/2014/main" xmlns="" id="{E01F9829-B8C4-49DB-A2C4-D2668F82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24400"/>
            <a:ext cx="4111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9" descr="E text">
            <a:extLst>
              <a:ext uri="{FF2B5EF4-FFF2-40B4-BE49-F238E27FC236}">
                <a16:creationId xmlns:a16="http://schemas.microsoft.com/office/drawing/2014/main" xmlns="" id="{C16F821F-7DCC-4560-A77A-170361E5E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97425"/>
            <a:ext cx="342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0" descr="F text">
            <a:extLst>
              <a:ext uri="{FF2B5EF4-FFF2-40B4-BE49-F238E27FC236}">
                <a16:creationId xmlns:a16="http://schemas.microsoft.com/office/drawing/2014/main" xmlns="" id="{4E3F6CD0-F533-4ECE-957D-17D5B343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949950"/>
            <a:ext cx="3429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1" descr="G text">
            <a:extLst>
              <a:ext uri="{FF2B5EF4-FFF2-40B4-BE49-F238E27FC236}">
                <a16:creationId xmlns:a16="http://schemas.microsoft.com/office/drawing/2014/main" xmlns="" id="{F8888008-833D-4065-93DC-B9CD1C4E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949950"/>
            <a:ext cx="3571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 Box 16">
            <a:extLst>
              <a:ext uri="{FF2B5EF4-FFF2-40B4-BE49-F238E27FC236}">
                <a16:creationId xmlns:a16="http://schemas.microsoft.com/office/drawing/2014/main" xmlns="" id="{0DDA607E-DE60-4BBC-AD29-6F68F094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8" y="6433727"/>
            <a:ext cx="629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u="sng" dirty="0">
                <a:latin typeface="Arial" panose="020B0604020202020204" pitchFamily="34" charset="0"/>
              </a:rPr>
              <a:t>Pohlavní </a:t>
            </a:r>
            <a:r>
              <a:rPr lang="cs-CZ" altLang="cs-CZ" sz="1200" u="sng" dirty="0" smtClean="0">
                <a:latin typeface="Arial" panose="020B0604020202020204" pitchFamily="34" charset="0"/>
              </a:rPr>
              <a:t>chromosomy: </a:t>
            </a:r>
            <a:r>
              <a:rPr lang="cs-CZ" altLang="cs-CZ" sz="1200" dirty="0" smtClean="0">
                <a:latin typeface="Arial" panose="020B0604020202020204" pitchFamily="34" charset="0"/>
              </a:rPr>
              <a:t>Chromosom </a:t>
            </a:r>
            <a:r>
              <a:rPr lang="cs-CZ" altLang="cs-CZ" sz="1200" dirty="0">
                <a:latin typeface="Arial" panose="020B0604020202020204" pitchFamily="34" charset="0"/>
              </a:rPr>
              <a:t>X </a:t>
            </a:r>
            <a:r>
              <a:rPr lang="cs-CZ" altLang="cs-CZ" sz="1200" dirty="0" smtClean="0">
                <a:latin typeface="Arial" panose="020B0604020202020204" pitchFamily="34" charset="0"/>
              </a:rPr>
              <a:t>řadíme do </a:t>
            </a:r>
            <a:r>
              <a:rPr lang="cs-CZ" altLang="cs-CZ" sz="1200" b="1" dirty="0">
                <a:latin typeface="Arial" panose="020B0604020202020204" pitchFamily="34" charset="0"/>
              </a:rPr>
              <a:t>skupiny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  <a:r>
              <a:rPr lang="cs-CZ" altLang="cs-CZ" sz="1200" b="1" dirty="0" smtClean="0">
                <a:latin typeface="Arial" panose="020B0604020202020204" pitchFamily="34" charset="0"/>
              </a:rPr>
              <a:t>C, </a:t>
            </a:r>
            <a:r>
              <a:rPr lang="cs-CZ" altLang="cs-CZ" sz="1200" dirty="0" smtClean="0">
                <a:latin typeface="Arial" panose="020B0604020202020204" pitchFamily="34" charset="0"/>
              </a:rPr>
              <a:t>chromosom Y do </a:t>
            </a:r>
            <a:r>
              <a:rPr lang="cs-CZ" altLang="cs-CZ" sz="1200" b="1" dirty="0" smtClean="0">
                <a:latin typeface="Arial" panose="020B0604020202020204" pitchFamily="34" charset="0"/>
              </a:rPr>
              <a:t>skupiny G</a:t>
            </a:r>
            <a:endParaRPr lang="cs-CZ" altLang="cs-CZ" sz="1200" b="1" dirty="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xmlns="" id="{0DDA607E-DE60-4BBC-AD29-6F68F094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090" y="2893179"/>
            <a:ext cx="35496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Centromerický index (CI) </a:t>
            </a:r>
            <a:r>
              <a:rPr lang="cs-CZ" altLang="cs-CZ" sz="1800" dirty="0" smtClean="0">
                <a:latin typeface="Arial" panose="020B0604020202020204" pitchFamily="34" charset="0"/>
              </a:rPr>
              <a:t>– na základě této veličiny dělíme lidské chromosomy na metacentrické,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submetacentrické</a:t>
            </a:r>
            <a:r>
              <a:rPr lang="cs-CZ" altLang="cs-CZ" sz="1800" dirty="0" smtClean="0">
                <a:latin typeface="Arial" panose="020B0604020202020204" pitchFamily="34" charset="0"/>
              </a:rPr>
              <a:t> a akrocentrické.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CI se vypočítá jako poměr délky krátkých ramen chromosomu (p) vůči délce celého chromosomu (součtu délek krátkého a dlouhého raménka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p+q</a:t>
            </a:r>
            <a:r>
              <a:rPr lang="cs-CZ" altLang="cs-CZ" sz="1800" dirty="0" smtClean="0">
                <a:latin typeface="Arial" panose="020B0604020202020204" pitchFamily="34" charset="0"/>
              </a:rPr>
              <a:t>)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EE262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 smtClean="0">
                <a:solidFill>
                  <a:srgbClr val="EE2626"/>
                </a:solidFill>
                <a:latin typeface="Arial" panose="020B0604020202020204" pitchFamily="34" charset="0"/>
              </a:rPr>
              <a:t>          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CI = p/(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p+q</a:t>
            </a:r>
            <a:r>
              <a:rPr lang="cs-CZ" altLang="cs-CZ" sz="1800" b="1" dirty="0" smtClean="0">
                <a:latin typeface="Arial" panose="020B0604020202020204" pitchFamily="34" charset="0"/>
              </a:rPr>
              <a:t>)</a:t>
            </a:r>
            <a:endParaRPr lang="cs-CZ" altLang="cs-CZ" sz="1800" b="1" dirty="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5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9">
            <a:extLst>
              <a:ext uri="{FF2B5EF4-FFF2-40B4-BE49-F238E27FC236}">
                <a16:creationId xmlns:a16="http://schemas.microsoft.com/office/drawing/2014/main" xmlns="" id="{9B1FCE56-12CA-427B-ADF1-BC4E29A47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550" y="1928941"/>
            <a:ext cx="2819400" cy="44958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xmlns="" id="{60E79CB3-A2E5-40F6-868C-660C2888D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4800"/>
            <a:ext cx="8291512" cy="1524000"/>
          </a:xfrm>
        </p:spPr>
        <p:txBody>
          <a:bodyPr/>
          <a:lstStyle/>
          <a:p>
            <a:pPr eaLnBrk="1" hangingPunct="1"/>
            <a:r>
              <a:rPr lang="cs-CZ" altLang="cs-CZ" dirty="0"/>
              <a:t>CHROMOSOMY -</a:t>
            </a:r>
            <a:br>
              <a:rPr lang="cs-CZ" altLang="cs-CZ" dirty="0"/>
            </a:br>
            <a:r>
              <a:rPr lang="cs-CZ" altLang="cs-CZ" sz="2400" dirty="0"/>
              <a:t>třídění </a:t>
            </a:r>
            <a:r>
              <a:rPr lang="cs-CZ" altLang="cs-CZ" sz="2400" dirty="0" smtClean="0"/>
              <a:t>podle </a:t>
            </a:r>
            <a:r>
              <a:rPr lang="cs-CZ" altLang="cs-CZ" sz="2400" dirty="0"/>
              <a:t>umístění </a:t>
            </a:r>
            <a:r>
              <a:rPr lang="cs-CZ" altLang="cs-CZ" sz="2400" dirty="0" smtClean="0"/>
              <a:t>centromery (centromerického indexu CI)</a:t>
            </a:r>
            <a:endParaRPr lang="cs-CZ" altLang="cs-CZ" sz="2400" dirty="0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xmlns="" id="{125D042E-7D4B-403E-8268-6B40C05FA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492375"/>
            <a:ext cx="5986462" cy="31765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u="sng" dirty="0"/>
              <a:t>metacentrické chromosomy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</a:t>
            </a:r>
            <a:r>
              <a:rPr lang="cs-CZ" altLang="cs-CZ" sz="2000" dirty="0" smtClean="0"/>
              <a:t> </a:t>
            </a:r>
            <a:r>
              <a:rPr lang="cs-CZ" altLang="cs-CZ" sz="1800" dirty="0" smtClean="0"/>
              <a:t>centromera blízko středu chromosomu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nebo uprostřed, krátká </a:t>
            </a:r>
            <a:r>
              <a:rPr lang="cs-CZ" altLang="cs-CZ" sz="1800" dirty="0"/>
              <a:t>a dlouhá </a:t>
            </a:r>
            <a:r>
              <a:rPr lang="cs-CZ" altLang="cs-CZ" sz="1800" dirty="0" smtClean="0"/>
              <a:t>raménka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jsou přibližně </a:t>
            </a:r>
            <a:r>
              <a:rPr lang="cs-CZ" altLang="cs-CZ" sz="1800" dirty="0"/>
              <a:t>stejně dlouhá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dirty="0" err="1"/>
              <a:t>submetacentrické</a:t>
            </a:r>
            <a:r>
              <a:rPr lang="cs-CZ" altLang="cs-CZ" sz="2000" b="1" u="sng" dirty="0"/>
              <a:t> chromosomy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</a:t>
            </a:r>
            <a:r>
              <a:rPr lang="cs-CZ" altLang="cs-CZ" sz="2000" dirty="0" smtClean="0"/>
              <a:t> </a:t>
            </a:r>
            <a:r>
              <a:rPr lang="cs-CZ" altLang="cs-CZ" sz="1800" dirty="0" smtClean="0"/>
              <a:t>centromera </a:t>
            </a:r>
            <a:r>
              <a:rPr lang="cs-CZ" altLang="cs-CZ" sz="1800" dirty="0"/>
              <a:t>mimo střed chromosomu, p 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</a:t>
            </a:r>
            <a:r>
              <a:rPr lang="cs-CZ" altLang="cs-CZ" sz="1800" dirty="0" smtClean="0"/>
              <a:t> q </a:t>
            </a:r>
            <a:r>
              <a:rPr lang="cs-CZ" altLang="cs-CZ" sz="1800" dirty="0"/>
              <a:t>raménka jsou jasně délkově odlišena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u="sng" dirty="0"/>
              <a:t>   </a:t>
            </a:r>
          </a:p>
        </p:txBody>
      </p:sp>
      <p:pic>
        <p:nvPicPr>
          <p:cNvPr id="40965" name="Picture 11" descr="submetacentr">
            <a:extLst>
              <a:ext uri="{FF2B5EF4-FFF2-40B4-BE49-F238E27FC236}">
                <a16:creationId xmlns:a16="http://schemas.microsoft.com/office/drawing/2014/main" xmlns="" id="{66AE607A-F7AE-4275-B544-FC899790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40798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5" descr="metacentr">
            <a:extLst>
              <a:ext uri="{FF2B5EF4-FFF2-40B4-BE49-F238E27FC236}">
                <a16:creationId xmlns:a16="http://schemas.microsoft.com/office/drawing/2014/main" xmlns="" id="{EC3B53A1-341D-4978-9BC9-2D7293E0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3571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Obrázek 1">
            <a:extLst>
              <a:ext uri="{FF2B5EF4-FFF2-40B4-BE49-F238E27FC236}">
                <a16:creationId xmlns:a16="http://schemas.microsoft.com/office/drawing/2014/main" xmlns="" id="{5E5610ED-A2DD-4464-A1B5-135D27764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1666" r="80859" b="68750"/>
          <a:stretch>
            <a:fillRect/>
          </a:stretch>
        </p:blipFill>
        <p:spPr bwMode="auto">
          <a:xfrm>
            <a:off x="6913088" y="1981341"/>
            <a:ext cx="4635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Obrázek 2">
            <a:extLst>
              <a:ext uri="{FF2B5EF4-FFF2-40B4-BE49-F238E27FC236}">
                <a16:creationId xmlns:a16="http://schemas.microsoft.com/office/drawing/2014/main" xmlns="" id="{13F27200-D4A2-41AE-A190-D638DA325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6" t="8333" r="45390" b="69061"/>
          <a:stretch>
            <a:fillRect/>
          </a:stretch>
        </p:blipFill>
        <p:spPr bwMode="auto">
          <a:xfrm>
            <a:off x="7797421" y="2057400"/>
            <a:ext cx="37941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Obrázek 5">
            <a:extLst>
              <a:ext uri="{FF2B5EF4-FFF2-40B4-BE49-F238E27FC236}">
                <a16:creationId xmlns:a16="http://schemas.microsoft.com/office/drawing/2014/main" xmlns="" id="{51C8287C-F52E-4561-B87E-FAC891AB1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0" t="35728" r="56561" b="46458"/>
          <a:stretch>
            <a:fillRect/>
          </a:stretch>
        </p:blipFill>
        <p:spPr bwMode="auto">
          <a:xfrm>
            <a:off x="7826374" y="4765125"/>
            <a:ext cx="303143" cy="10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7" name="Šipka doleva 11">
            <a:extLst>
              <a:ext uri="{FF2B5EF4-FFF2-40B4-BE49-F238E27FC236}">
                <a16:creationId xmlns:a16="http://schemas.microsoft.com/office/drawing/2014/main" xmlns="" id="{E931B655-CBBF-4736-89EC-5296D17EC10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7416800" y="2763838"/>
            <a:ext cx="334963" cy="44450"/>
          </a:xfrm>
          <a:prstGeom prst="leftArrow">
            <a:avLst>
              <a:gd name="adj1" fmla="val 50000"/>
              <a:gd name="adj2" fmla="val 50866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0978" name="Šipka doleva 11">
            <a:extLst>
              <a:ext uri="{FF2B5EF4-FFF2-40B4-BE49-F238E27FC236}">
                <a16:creationId xmlns:a16="http://schemas.microsoft.com/office/drawing/2014/main" xmlns="" id="{056182C6-63E1-4337-A3AE-36C2A6788DCD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154988" y="2773363"/>
            <a:ext cx="334962" cy="44450"/>
          </a:xfrm>
          <a:prstGeom prst="leftArrow">
            <a:avLst>
              <a:gd name="adj1" fmla="val 50000"/>
              <a:gd name="adj2" fmla="val 50866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0980" name="Šipka doleva 11">
            <a:extLst>
              <a:ext uri="{FF2B5EF4-FFF2-40B4-BE49-F238E27FC236}">
                <a16:creationId xmlns:a16="http://schemas.microsoft.com/office/drawing/2014/main" xmlns="" id="{71521BE7-D24C-4ECE-8A43-05E2CEA0D41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077408" y="5064042"/>
            <a:ext cx="333375" cy="46037"/>
          </a:xfrm>
          <a:prstGeom prst="leftArrow">
            <a:avLst>
              <a:gd name="adj1" fmla="val 50000"/>
              <a:gd name="adj2" fmla="val 48880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0982" name="Šipka doleva 11">
            <a:extLst>
              <a:ext uri="{FF2B5EF4-FFF2-40B4-BE49-F238E27FC236}">
                <a16:creationId xmlns:a16="http://schemas.microsoft.com/office/drawing/2014/main" xmlns="" id="{A51FBA6C-C5AE-4C94-828A-176B9CAB8F3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6565900" y="2765425"/>
            <a:ext cx="333375" cy="46038"/>
          </a:xfrm>
          <a:prstGeom prst="leftArrow">
            <a:avLst>
              <a:gd name="adj1" fmla="val 50000"/>
              <a:gd name="adj2" fmla="val 48879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0983" name="Šipka doleva 11">
            <a:extLst>
              <a:ext uri="{FF2B5EF4-FFF2-40B4-BE49-F238E27FC236}">
                <a16:creationId xmlns:a16="http://schemas.microsoft.com/office/drawing/2014/main" xmlns="" id="{59D9DEC9-6735-4923-BAB9-FE4E7E5EE0FB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6615113" y="4686300"/>
            <a:ext cx="334962" cy="46038"/>
          </a:xfrm>
          <a:prstGeom prst="leftArrow">
            <a:avLst>
              <a:gd name="adj1" fmla="val 50000"/>
              <a:gd name="adj2" fmla="val 49111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7D142922-04A2-4C82-84EA-A9D50EF04313}"/>
              </a:ext>
            </a:extLst>
          </p:cNvPr>
          <p:cNvSpPr txBox="1"/>
          <p:nvPr/>
        </p:nvSpPr>
        <p:spPr>
          <a:xfrm>
            <a:off x="2843213" y="5907088"/>
            <a:ext cx="33369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>
                <a:latin typeface="+mn-lt"/>
              </a:rPr>
              <a:t>Poloha centromery označena modrou šipkou</a:t>
            </a:r>
          </a:p>
        </p:txBody>
      </p:sp>
      <p:pic>
        <p:nvPicPr>
          <p:cNvPr id="27" name="Picture 3" descr="norm mužský">
            <a:extLst>
              <a:ext uri="{FF2B5EF4-FFF2-40B4-BE49-F238E27FC236}">
                <a16:creationId xmlns:a16="http://schemas.microsoft.com/office/drawing/2014/main" xmlns="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3" t="63071" r="3820" b="25142"/>
          <a:stretch/>
        </p:blipFill>
        <p:spPr bwMode="auto">
          <a:xfrm>
            <a:off x="8477741" y="5087060"/>
            <a:ext cx="492313" cy="7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Šipka doleva 11">
            <a:extLst>
              <a:ext uri="{FF2B5EF4-FFF2-40B4-BE49-F238E27FC236}">
                <a16:creationId xmlns:a16="http://schemas.microsoft.com/office/drawing/2014/main" xmlns="" id="{71521BE7-D24C-4ECE-8A43-05E2CEA0D41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840100" y="5335726"/>
            <a:ext cx="311285" cy="45719"/>
          </a:xfrm>
          <a:prstGeom prst="leftArrow">
            <a:avLst>
              <a:gd name="adj1" fmla="val 50000"/>
              <a:gd name="adj2" fmla="val 48880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538882" y="592724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18</a:t>
            </a:r>
            <a:endParaRPr lang="cs-CZ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8468698" y="372884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</a:t>
            </a:r>
            <a:endParaRPr lang="cs-CZ" sz="1400" dirty="0"/>
          </a:p>
        </p:txBody>
      </p:sp>
      <p:pic>
        <p:nvPicPr>
          <p:cNvPr id="31" name="Picture 3" descr="norm mužský">
            <a:extLst>
              <a:ext uri="{FF2B5EF4-FFF2-40B4-BE49-F238E27FC236}">
                <a16:creationId xmlns:a16="http://schemas.microsoft.com/office/drawing/2014/main" xmlns="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86645" r="81137" b="5498"/>
          <a:stretch/>
        </p:blipFill>
        <p:spPr bwMode="auto">
          <a:xfrm>
            <a:off x="8333609" y="2936936"/>
            <a:ext cx="438719" cy="5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1" name="Šipka doleva 11">
            <a:extLst>
              <a:ext uri="{FF2B5EF4-FFF2-40B4-BE49-F238E27FC236}">
                <a16:creationId xmlns:a16="http://schemas.microsoft.com/office/drawing/2014/main" xmlns="" id="{9D7F7898-444F-41E3-A878-A30211CC86D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718490" y="3166094"/>
            <a:ext cx="333375" cy="45719"/>
          </a:xfrm>
          <a:prstGeom prst="leftArrow">
            <a:avLst>
              <a:gd name="adj1" fmla="val 50000"/>
              <a:gd name="adj2" fmla="val 50625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 flipH="1">
            <a:off x="7826375" y="3714233"/>
            <a:ext cx="27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3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7032283" y="371423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1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7797421" y="593852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8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7025425" y="588416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5</a:t>
            </a:r>
          </a:p>
        </p:txBody>
      </p:sp>
      <p:pic>
        <p:nvPicPr>
          <p:cNvPr id="29" name="Picture 3" descr="norm mužský">
            <a:extLst>
              <a:ext uri="{FF2B5EF4-FFF2-40B4-BE49-F238E27FC236}">
                <a16:creationId xmlns:a16="http://schemas.microsoft.com/office/drawing/2014/main" xmlns="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4" t="11995" r="10979" b="68360"/>
          <a:stretch/>
        </p:blipFill>
        <p:spPr bwMode="auto">
          <a:xfrm>
            <a:off x="6929134" y="4429674"/>
            <a:ext cx="551784" cy="137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9" name="Šipka doleva 11">
            <a:extLst>
              <a:ext uri="{FF2B5EF4-FFF2-40B4-BE49-F238E27FC236}">
                <a16:creationId xmlns:a16="http://schemas.microsoft.com/office/drawing/2014/main" xmlns="" id="{7B96CA81-81B1-491A-860B-482A3D0AC884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7376373" y="4742989"/>
            <a:ext cx="334963" cy="46038"/>
          </a:xfrm>
          <a:prstGeom prst="leftArrow">
            <a:avLst>
              <a:gd name="adj1" fmla="val 50000"/>
              <a:gd name="adj2" fmla="val 4911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10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3">
            <a:extLst>
              <a:ext uri="{FF2B5EF4-FFF2-40B4-BE49-F238E27FC236}">
                <a16:creationId xmlns:a16="http://schemas.microsoft.com/office/drawing/2014/main" xmlns="" id="{25349760-E534-4BBC-8FCD-8C32430AE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565400"/>
            <a:ext cx="1751012" cy="2235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1BDF9A7D-F134-4FC9-B9E0-FEB577B30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00915"/>
            <a:ext cx="8305800" cy="1524000"/>
          </a:xfrm>
        </p:spPr>
        <p:txBody>
          <a:bodyPr/>
          <a:lstStyle/>
          <a:p>
            <a:pPr eaLnBrk="1" hangingPunct="1"/>
            <a:r>
              <a:rPr lang="cs-CZ" altLang="cs-CZ" dirty="0"/>
              <a:t>CHROMOSOMY -</a:t>
            </a:r>
            <a:br>
              <a:rPr lang="cs-CZ" altLang="cs-CZ" dirty="0"/>
            </a:br>
            <a:r>
              <a:rPr lang="cs-CZ" altLang="cs-CZ" sz="2400" dirty="0"/>
              <a:t>třídění </a:t>
            </a:r>
            <a:r>
              <a:rPr lang="cs-CZ" altLang="cs-CZ" sz="2400" dirty="0" smtClean="0"/>
              <a:t>podle </a:t>
            </a:r>
            <a:r>
              <a:rPr lang="cs-CZ" altLang="cs-CZ" sz="2400" dirty="0"/>
              <a:t>umístění centromery (centromerického indexu CI)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xmlns="" id="{C9BA8C7B-28E6-4D0C-B81C-38437506D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575" y="1961477"/>
            <a:ext cx="89281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u="sng" dirty="0"/>
              <a:t>akrocentrické </a:t>
            </a:r>
            <a:r>
              <a:rPr lang="cs-CZ" altLang="cs-CZ" sz="2000" b="1" u="sng" dirty="0" smtClean="0"/>
              <a:t>chromosomy - </a:t>
            </a:r>
            <a:r>
              <a:rPr lang="cs-CZ" altLang="cs-CZ" sz="1800" dirty="0" smtClean="0"/>
              <a:t>centromera </a:t>
            </a:r>
            <a:r>
              <a:rPr lang="cs-CZ" altLang="cs-CZ" sz="1800" dirty="0"/>
              <a:t>je umístěna </a:t>
            </a:r>
            <a:r>
              <a:rPr lang="cs-CZ" altLang="cs-CZ" sz="1800" dirty="0" smtClean="0"/>
              <a:t>velmi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blízko jednomu konci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chromosomu, ale není úplně na konci,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chromosom nese krátká i dlouhá raménka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</a:t>
            </a:r>
            <a:r>
              <a:rPr lang="cs-CZ" altLang="cs-CZ" sz="1800" dirty="0" smtClean="0"/>
              <a:t>1) </a:t>
            </a:r>
            <a:r>
              <a:rPr lang="cs-CZ" altLang="cs-CZ" sz="1600" dirty="0" smtClean="0"/>
              <a:t>Pro chromosomy 13, 14, 15, 21, 22 platí: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      od </a:t>
            </a:r>
            <a:r>
              <a:rPr lang="cs-CZ" altLang="cs-CZ" sz="1600" u="sng" dirty="0"/>
              <a:t>krátkých ramének</a:t>
            </a:r>
            <a:r>
              <a:rPr lang="cs-CZ" altLang="cs-CZ" sz="1600" dirty="0"/>
              <a:t> jsou </a:t>
            </a:r>
            <a:r>
              <a:rPr lang="cs-CZ" altLang="cs-CZ" sz="1600" dirty="0" err="1"/>
              <a:t>odškrceny</a:t>
            </a:r>
            <a:r>
              <a:rPr lang="cs-CZ" altLang="cs-CZ" sz="1600" dirty="0"/>
              <a:t> </a:t>
            </a:r>
            <a:r>
              <a:rPr lang="cs-CZ" altLang="cs-CZ" sz="1600" u="sng" dirty="0"/>
              <a:t>satelity</a:t>
            </a:r>
            <a:r>
              <a:rPr lang="cs-CZ" altLang="cs-CZ" sz="1600" dirty="0"/>
              <a:t> </a:t>
            </a:r>
            <a:endParaRPr lang="cs-CZ" altLang="cs-CZ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      (</a:t>
            </a:r>
            <a:r>
              <a:rPr lang="cs-CZ" altLang="cs-CZ" sz="1600" dirty="0"/>
              <a:t>malé výrazné části chromatinu</a:t>
            </a:r>
            <a:r>
              <a:rPr lang="cs-CZ" altLang="cs-CZ" sz="1600" dirty="0" smtClean="0"/>
              <a:t>); místo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      </a:t>
            </a:r>
            <a:r>
              <a:rPr lang="cs-CZ" altLang="cs-CZ" sz="1600" dirty="0" err="1" smtClean="0"/>
              <a:t>odškrcení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= </a:t>
            </a:r>
            <a:r>
              <a:rPr lang="cs-CZ" altLang="cs-CZ" sz="1600" u="sng" dirty="0"/>
              <a:t>sekundární konstrikce</a:t>
            </a:r>
            <a:r>
              <a:rPr lang="cs-CZ" altLang="cs-CZ" sz="1600" dirty="0"/>
              <a:t> (tenké </a:t>
            </a:r>
            <a:endParaRPr lang="cs-CZ" altLang="cs-CZ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      stopky</a:t>
            </a:r>
            <a:r>
              <a:rPr lang="cs-CZ" altLang="cs-CZ" sz="1600" dirty="0"/>
              <a:t>); </a:t>
            </a:r>
            <a:r>
              <a:rPr lang="cs-CZ" altLang="cs-CZ" sz="1600" dirty="0" smtClean="0"/>
              <a:t>(</a:t>
            </a:r>
            <a:r>
              <a:rPr lang="cs-CZ" altLang="cs-CZ" sz="1600" dirty="0"/>
              <a:t>sekundární konstrikce obsahuje </a:t>
            </a:r>
            <a:r>
              <a:rPr lang="cs-CZ" altLang="cs-CZ" sz="1600" dirty="0" smtClean="0"/>
              <a:t>kopie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      </a:t>
            </a:r>
            <a:r>
              <a:rPr lang="cs-CZ" altLang="cs-CZ" sz="1600" dirty="0"/>
              <a:t>genů kódujících </a:t>
            </a:r>
            <a:r>
              <a:rPr lang="cs-CZ" altLang="cs-CZ" sz="1600" dirty="0" err="1"/>
              <a:t>rRNA</a:t>
            </a:r>
            <a:r>
              <a:rPr lang="cs-CZ" altLang="cs-CZ" sz="1600" dirty="0"/>
              <a:t> = organizátor </a:t>
            </a:r>
            <a:r>
              <a:rPr lang="cs-CZ" altLang="cs-CZ" sz="1600" dirty="0" smtClean="0"/>
              <a:t>jadérka NOR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       </a:t>
            </a:r>
            <a:r>
              <a:rPr lang="cs-CZ" altLang="cs-CZ" sz="1600" dirty="0" err="1"/>
              <a:t>nucleolus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organizer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region)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u="sng" dirty="0"/>
          </a:p>
        </p:txBody>
      </p:sp>
      <p:pic>
        <p:nvPicPr>
          <p:cNvPr id="43013" name="Picture 9" descr="akrocentr">
            <a:extLst>
              <a:ext uri="{FF2B5EF4-FFF2-40B4-BE49-F238E27FC236}">
                <a16:creationId xmlns:a16="http://schemas.microsoft.com/office/drawing/2014/main" xmlns="" id="{8180B680-6DCC-4B0E-BF55-3A19851E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24175"/>
            <a:ext cx="4730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0" descr="13">
            <a:extLst>
              <a:ext uri="{FF2B5EF4-FFF2-40B4-BE49-F238E27FC236}">
                <a16:creationId xmlns:a16="http://schemas.microsoft.com/office/drawing/2014/main" xmlns="" id="{80986A91-5CE4-44B0-8B8F-41AD0516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44975"/>
            <a:ext cx="279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1" descr="22">
            <a:extLst>
              <a:ext uri="{FF2B5EF4-FFF2-40B4-BE49-F238E27FC236}">
                <a16:creationId xmlns:a16="http://schemas.microsoft.com/office/drawing/2014/main" xmlns="" id="{0AE30D07-50A4-41B3-81A8-5F1DFE0A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244975"/>
            <a:ext cx="2952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Šipka doleva 11">
            <a:extLst>
              <a:ext uri="{FF2B5EF4-FFF2-40B4-BE49-F238E27FC236}">
                <a16:creationId xmlns:a16="http://schemas.microsoft.com/office/drawing/2014/main" xmlns="" id="{6C58A6A9-768B-41BD-83C8-08B90760F380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7142163" y="3201988"/>
            <a:ext cx="269875" cy="58737"/>
          </a:xfrm>
          <a:prstGeom prst="leftArrow">
            <a:avLst>
              <a:gd name="adj1" fmla="val 50000"/>
              <a:gd name="adj2" fmla="val 49860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7EF055C9-95FD-4CC0-96C7-F4D8960A0622}"/>
              </a:ext>
            </a:extLst>
          </p:cNvPr>
          <p:cNvSpPr txBox="1"/>
          <p:nvPr/>
        </p:nvSpPr>
        <p:spPr>
          <a:xfrm>
            <a:off x="5746750" y="5013325"/>
            <a:ext cx="333692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>
                <a:latin typeface="+mn-lt"/>
              </a:rPr>
              <a:t>Poloha centromery označena modrou šipkou</a:t>
            </a:r>
          </a:p>
        </p:txBody>
      </p:sp>
      <p:pic>
        <p:nvPicPr>
          <p:cNvPr id="43018" name="Obrázek 1">
            <a:extLst>
              <a:ext uri="{FF2B5EF4-FFF2-40B4-BE49-F238E27FC236}">
                <a16:creationId xmlns:a16="http://schemas.microsoft.com/office/drawing/2014/main" xmlns="" id="{2B45C3D3-1E2C-4878-BA9D-3BBFF6BA2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86147" r="51405" b="3958"/>
          <a:stretch>
            <a:fillRect/>
          </a:stretch>
        </p:blipFill>
        <p:spPr bwMode="auto">
          <a:xfrm>
            <a:off x="8045450" y="2947988"/>
            <a:ext cx="3000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Obrázek 2">
            <a:extLst>
              <a:ext uri="{FF2B5EF4-FFF2-40B4-BE49-F238E27FC236}">
                <a16:creationId xmlns:a16="http://schemas.microsoft.com/office/drawing/2014/main" xmlns="" id="{975DCEC4-1530-424B-B94D-A15D9875C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60521" r="67110" b="26900"/>
          <a:stretch>
            <a:fillRect/>
          </a:stretch>
        </p:blipFill>
        <p:spPr bwMode="auto">
          <a:xfrm>
            <a:off x="7462838" y="3068638"/>
            <a:ext cx="3492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Šipka doleva 11">
            <a:extLst>
              <a:ext uri="{FF2B5EF4-FFF2-40B4-BE49-F238E27FC236}">
                <a16:creationId xmlns:a16="http://schemas.microsoft.com/office/drawing/2014/main" xmlns="" id="{799A55A2-15F1-4488-95CC-27D20D511C11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7716838" y="3257550"/>
            <a:ext cx="268287" cy="58738"/>
          </a:xfrm>
          <a:prstGeom prst="leftArrow">
            <a:avLst>
              <a:gd name="adj1" fmla="val 50000"/>
              <a:gd name="adj2" fmla="val 49566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3021" name="Šipka doleva 11">
            <a:extLst>
              <a:ext uri="{FF2B5EF4-FFF2-40B4-BE49-F238E27FC236}">
                <a16:creationId xmlns:a16="http://schemas.microsoft.com/office/drawing/2014/main" xmlns="" id="{8E947C4E-ED91-4532-BA52-ECF3ADB90131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294688" y="3203575"/>
            <a:ext cx="269875" cy="60325"/>
          </a:xfrm>
          <a:prstGeom prst="leftArrow">
            <a:avLst>
              <a:gd name="adj1" fmla="val 50000"/>
              <a:gd name="adj2" fmla="val 48548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xmlns="" id="{0DDA607E-DE60-4BBC-AD29-6F68F094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47" y="5009477"/>
            <a:ext cx="51245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2) K akrocentrickým chromosomům řadíme 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</a:rPr>
              <a:t>   základě centromerického indexu i chromosom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</a:rPr>
              <a:t>   Y, i když </a:t>
            </a:r>
            <a:r>
              <a:rPr lang="cs-CZ" altLang="cs-CZ" sz="1800" dirty="0" err="1" smtClean="0">
                <a:latin typeface="Arial" panose="020B0604020202020204" pitchFamily="34" charset="0"/>
              </a:rPr>
              <a:t>narozdíl</a:t>
            </a:r>
            <a:r>
              <a:rPr lang="cs-CZ" altLang="cs-CZ" sz="1800" dirty="0" smtClean="0">
                <a:latin typeface="Arial" panose="020B0604020202020204" pitchFamily="34" charset="0"/>
              </a:rPr>
              <a:t> od chromosomů 13, 14, 15,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</a:rPr>
              <a:t>   21, 22 nenese na krátkých raméncích satelity</a:t>
            </a:r>
            <a:endParaRPr lang="cs-CZ" altLang="cs-CZ" sz="1800" b="1" dirty="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21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BBCF5CEC-E93B-4B40-9DC8-EA3754C79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JADÉRKO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7F473387-E380-406D-9835-8EC98F040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362950" cy="1008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200"/>
              <a:t>difuzní struktura v jádře, která není ohraničena membránou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/>
              <a:t>dochází v ní k syntéze podjednotek ribosomů (ribosomy – bílkovinné struktury, které se účastní syntézy bílkovin v cytoplazmě) – geny pro syntézu lokalizovány v oblasti sekundární konstrikce akrocentrických chromosomů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 b="1"/>
              <a:t>je přítomno v interfázním jádře, mizí v mitóze</a:t>
            </a:r>
          </a:p>
        </p:txBody>
      </p:sp>
      <p:pic>
        <p:nvPicPr>
          <p:cNvPr id="46084" name="Picture 4" descr="img010">
            <a:extLst>
              <a:ext uri="{FF2B5EF4-FFF2-40B4-BE49-F238E27FC236}">
                <a16:creationId xmlns:a16="http://schemas.microsoft.com/office/drawing/2014/main" xmlns="" id="{8A519680-41F6-4C8D-B05D-EAC9EF751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388937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norm mužský">
            <a:extLst>
              <a:ext uri="{FF2B5EF4-FFF2-40B4-BE49-F238E27FC236}">
                <a16:creationId xmlns:a16="http://schemas.microsoft.com/office/drawing/2014/main" xmlns="" id="{747AD101-817B-4C09-8EA6-C6347E28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08275"/>
            <a:ext cx="4140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12">
            <a:extLst>
              <a:ext uri="{FF2B5EF4-FFF2-40B4-BE49-F238E27FC236}">
                <a16:creationId xmlns:a16="http://schemas.microsoft.com/office/drawing/2014/main" xmlns="" id="{3F3B6F03-92CA-4C80-B23D-556966A86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708275"/>
            <a:ext cx="1657350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87" name="Text Box 13">
            <a:extLst>
              <a:ext uri="{FF2B5EF4-FFF2-40B4-BE49-F238E27FC236}">
                <a16:creationId xmlns:a16="http://schemas.microsoft.com/office/drawing/2014/main" xmlns="" id="{AB7595D9-71E6-4306-ADE0-DCD6F9467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708275"/>
            <a:ext cx="176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jaderná membrána</a:t>
            </a:r>
          </a:p>
        </p:txBody>
      </p:sp>
      <p:sp>
        <p:nvSpPr>
          <p:cNvPr id="46088" name="Rectangle 14">
            <a:extLst>
              <a:ext uri="{FF2B5EF4-FFF2-40B4-BE49-F238E27FC236}">
                <a16:creationId xmlns:a16="http://schemas.microsoft.com/office/drawing/2014/main" xmlns="" id="{584136A7-F263-4005-A9F0-FAB4E2B82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492375"/>
            <a:ext cx="1223963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89" name="Rectangle 15">
            <a:extLst>
              <a:ext uri="{FF2B5EF4-FFF2-40B4-BE49-F238E27FC236}">
                <a16:creationId xmlns:a16="http://schemas.microsoft.com/office/drawing/2014/main" xmlns="" id="{1764FF16-6788-4B01-8CF7-E67ED62EB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292600"/>
            <a:ext cx="865187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90" name="Text Box 16">
            <a:extLst>
              <a:ext uri="{FF2B5EF4-FFF2-40B4-BE49-F238E27FC236}">
                <a16:creationId xmlns:a16="http://schemas.microsoft.com/office/drawing/2014/main" xmlns="" id="{5AC6171C-4A99-4D79-9975-B69C0AB9E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292600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jadérko</a:t>
            </a:r>
          </a:p>
        </p:txBody>
      </p:sp>
      <p:sp>
        <p:nvSpPr>
          <p:cNvPr id="46091" name="Oval 17">
            <a:extLst>
              <a:ext uri="{FF2B5EF4-FFF2-40B4-BE49-F238E27FC236}">
                <a16:creationId xmlns:a16="http://schemas.microsoft.com/office/drawing/2014/main" xmlns="" id="{6C5787F0-5F9A-4B5D-AE79-2578CB5E0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4437063"/>
            <a:ext cx="1800225" cy="7715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92" name="Oval 18">
            <a:extLst>
              <a:ext uri="{FF2B5EF4-FFF2-40B4-BE49-F238E27FC236}">
                <a16:creationId xmlns:a16="http://schemas.microsoft.com/office/drawing/2014/main" xmlns="" id="{BB3DF02F-636D-4506-B045-3CDF0FC22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5157788"/>
            <a:ext cx="1152525" cy="627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07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BD25EC7E-4EE5-4984-B87C-BA43DA03F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353425" cy="1584325"/>
          </a:xfrm>
        </p:spPr>
        <p:txBody>
          <a:bodyPr/>
          <a:lstStyle/>
          <a:p>
            <a:pPr eaLnBrk="1" hangingPunct="1"/>
            <a:r>
              <a:rPr lang="cs-CZ" altLang="cs-CZ"/>
              <a:t>VARIANTY NORMY – </a:t>
            </a:r>
            <a:br>
              <a:rPr lang="cs-CZ" altLang="cs-CZ"/>
            </a:br>
            <a:r>
              <a:rPr lang="cs-CZ" altLang="cs-CZ"/>
              <a:t>není patologie!</a:t>
            </a:r>
            <a:endParaRPr lang="cs-CZ" altLang="cs-CZ" sz="2000"/>
          </a:p>
        </p:txBody>
      </p:sp>
      <p:sp>
        <p:nvSpPr>
          <p:cNvPr id="45059" name="Obdélník 17">
            <a:extLst>
              <a:ext uri="{FF2B5EF4-FFF2-40B4-BE49-F238E27FC236}">
                <a16:creationId xmlns:a16="http://schemas.microsoft.com/office/drawing/2014/main" xmlns="" id="{6CE04792-8689-44AF-BB50-71246C56F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041525"/>
            <a:ext cx="8280400" cy="4049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5060" name="Obrázek 2">
            <a:extLst>
              <a:ext uri="{FF2B5EF4-FFF2-40B4-BE49-F238E27FC236}">
                <a16:creationId xmlns:a16="http://schemas.microsoft.com/office/drawing/2014/main" xmlns="" id="{B73D20D4-4630-4934-9D65-9A91E066C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133600"/>
            <a:ext cx="65881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E260A36D-8572-44BB-B652-79149C210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238" y="3705225"/>
            <a:ext cx="3540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1</a:t>
            </a:r>
          </a:p>
        </p:txBody>
      </p:sp>
      <p:pic>
        <p:nvPicPr>
          <p:cNvPr id="45062" name="Obrázek 3">
            <a:extLst>
              <a:ext uri="{FF2B5EF4-FFF2-40B4-BE49-F238E27FC236}">
                <a16:creationId xmlns:a16="http://schemas.microsoft.com/office/drawing/2014/main" xmlns="" id="{06203B07-FA1A-42CC-9B63-2332E7EE9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8" t="21272" r="39879" b="40179"/>
          <a:stretch>
            <a:fillRect/>
          </a:stretch>
        </p:blipFill>
        <p:spPr bwMode="auto">
          <a:xfrm>
            <a:off x="4356100" y="2570163"/>
            <a:ext cx="863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C84102B9-F519-40F7-AEE6-31FE64B1E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3663950"/>
            <a:ext cx="355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9</a:t>
            </a:r>
          </a:p>
        </p:txBody>
      </p:sp>
      <p:pic>
        <p:nvPicPr>
          <p:cNvPr id="45064" name="Obrázek 10">
            <a:extLst>
              <a:ext uri="{FF2B5EF4-FFF2-40B4-BE49-F238E27FC236}">
                <a16:creationId xmlns:a16="http://schemas.microsoft.com/office/drawing/2014/main" xmlns="" id="{FBC4E157-8F33-441F-B1FE-0CEAE1D63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676525"/>
            <a:ext cx="517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ázek 11">
            <a:extLst>
              <a:ext uri="{FF2B5EF4-FFF2-40B4-BE49-F238E27FC236}">
                <a16:creationId xmlns:a16="http://schemas.microsoft.com/office/drawing/2014/main" xmlns="" id="{E6F5A7AA-D952-4378-ADE8-4B7BDBF2A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 r="2519" b="27621"/>
          <a:stretch>
            <a:fillRect/>
          </a:stretch>
        </p:blipFill>
        <p:spPr bwMode="auto">
          <a:xfrm>
            <a:off x="6435725" y="2854325"/>
            <a:ext cx="950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18E1A0F2-A150-414F-81CA-49F399883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3663950"/>
            <a:ext cx="492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16</a:t>
            </a:r>
          </a:p>
        </p:txBody>
      </p:sp>
      <p:pic>
        <p:nvPicPr>
          <p:cNvPr id="45067" name="Obrázek 9">
            <a:extLst>
              <a:ext uri="{FF2B5EF4-FFF2-40B4-BE49-F238E27FC236}">
                <a16:creationId xmlns:a16="http://schemas.microsoft.com/office/drawing/2014/main" xmlns="" id="{0A632E63-561C-4E2E-B79F-6B7FB0AE30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4532313"/>
            <a:ext cx="51911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Obrázek 6">
            <a:extLst>
              <a:ext uri="{FF2B5EF4-FFF2-40B4-BE49-F238E27FC236}">
                <a16:creationId xmlns:a16="http://schemas.microsoft.com/office/drawing/2014/main" xmlns="" id="{A56E14DA-8E6B-4776-A034-41F492C5B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4597400"/>
            <a:ext cx="4667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582F5F63-8D72-46DD-B45C-0B0E0907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5500688"/>
            <a:ext cx="38163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200" b="1" kern="0" dirty="0"/>
              <a:t>U všech akrocentrických chromosomů: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200" b="1" kern="0" dirty="0"/>
              <a:t>               </a:t>
            </a:r>
            <a:r>
              <a:rPr lang="cs-CZ" altLang="cs-CZ" sz="1600" b="1" kern="0" dirty="0"/>
              <a:t>13,14,15,21,22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09D06639-4423-4FDF-BA1F-1187386F6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5500688"/>
            <a:ext cx="3540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Y</a:t>
            </a:r>
          </a:p>
        </p:txBody>
      </p:sp>
      <p:sp>
        <p:nvSpPr>
          <p:cNvPr id="45071" name="Obdélník 22">
            <a:extLst>
              <a:ext uri="{FF2B5EF4-FFF2-40B4-BE49-F238E27FC236}">
                <a16:creationId xmlns:a16="http://schemas.microsoft.com/office/drawing/2014/main" xmlns="" id="{11B77CA0-E6ED-4AB5-AF07-423B2A4DC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8" y="4422775"/>
            <a:ext cx="279400" cy="1841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5072" name="Obrázek 1">
            <a:extLst>
              <a:ext uri="{FF2B5EF4-FFF2-40B4-BE49-F238E27FC236}">
                <a16:creationId xmlns:a16="http://schemas.microsoft.com/office/drawing/2014/main" xmlns="" id="{1BA49C56-130E-4555-97AA-FD9BE90F3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t="90762" r="26022" b="4286"/>
          <a:stretch>
            <a:fillRect/>
          </a:stretch>
        </p:blipFill>
        <p:spPr bwMode="auto">
          <a:xfrm>
            <a:off x="6645275" y="5081588"/>
            <a:ext cx="4857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Obrázek 2">
            <a:extLst>
              <a:ext uri="{FF2B5EF4-FFF2-40B4-BE49-F238E27FC236}">
                <a16:creationId xmlns:a16="http://schemas.microsoft.com/office/drawing/2014/main" xmlns="" id="{3567A123-6837-4E06-B4FB-E29CD6BAC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7" t="85834" r="26340" b="4048"/>
          <a:stretch>
            <a:fillRect/>
          </a:stretch>
        </p:blipFill>
        <p:spPr bwMode="auto">
          <a:xfrm>
            <a:off x="7091363" y="4779963"/>
            <a:ext cx="317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2" descr="C:\Users\3750\Desktop\1.jpg">
            <a:extLst>
              <a:ext uri="{FF2B5EF4-FFF2-40B4-BE49-F238E27FC236}">
                <a16:creationId xmlns:a16="http://schemas.microsoft.com/office/drawing/2014/main" xmlns="" id="{95C4D2AE-E975-4D59-9E2A-3352884C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052638"/>
            <a:ext cx="6873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Šipka dolů 1">
            <a:extLst>
              <a:ext uri="{FF2B5EF4-FFF2-40B4-BE49-F238E27FC236}">
                <a16:creationId xmlns:a16="http://schemas.microsoft.com/office/drawing/2014/main" xmlns="" id="{3F699BEE-D17B-4C81-A7E4-502559A5AE5F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2778919" y="2944019"/>
            <a:ext cx="63500" cy="169862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6" name="Šipka dolů 23">
            <a:extLst>
              <a:ext uri="{FF2B5EF4-FFF2-40B4-BE49-F238E27FC236}">
                <a16:creationId xmlns:a16="http://schemas.microsoft.com/office/drawing/2014/main" xmlns="" id="{43AF1AEB-BA96-419D-856B-25DDC0C07BE0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2285207" y="2959893"/>
            <a:ext cx="63500" cy="169863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7" name="Šipka dolů 24">
            <a:extLst>
              <a:ext uri="{FF2B5EF4-FFF2-40B4-BE49-F238E27FC236}">
                <a16:creationId xmlns:a16="http://schemas.microsoft.com/office/drawing/2014/main" xmlns="" id="{F0F799A3-4E96-4893-8D1E-40FD6666C829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5025232" y="2944018"/>
            <a:ext cx="63500" cy="169863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8" name="Šipka dolů 25">
            <a:extLst>
              <a:ext uri="{FF2B5EF4-FFF2-40B4-BE49-F238E27FC236}">
                <a16:creationId xmlns:a16="http://schemas.microsoft.com/office/drawing/2014/main" xmlns="" id="{EDFD971B-FBE0-4FE8-9817-A0BC72123549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4429918" y="2948782"/>
            <a:ext cx="61913" cy="158750"/>
          </a:xfrm>
          <a:prstGeom prst="downArrow">
            <a:avLst>
              <a:gd name="adj1" fmla="val 50000"/>
              <a:gd name="adj2" fmla="val 502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9" name="Šipka dolů 26">
            <a:extLst>
              <a:ext uri="{FF2B5EF4-FFF2-40B4-BE49-F238E27FC236}">
                <a16:creationId xmlns:a16="http://schemas.microsoft.com/office/drawing/2014/main" xmlns="" id="{5472EDDC-9196-4BEE-BFB1-4C74883CC579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6490494" y="3169444"/>
            <a:ext cx="61912" cy="158750"/>
          </a:xfrm>
          <a:prstGeom prst="downArrow">
            <a:avLst>
              <a:gd name="adj1" fmla="val 50000"/>
              <a:gd name="adj2" fmla="val 50202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0" name="Šipka dolů 27">
            <a:extLst>
              <a:ext uri="{FF2B5EF4-FFF2-40B4-BE49-F238E27FC236}">
                <a16:creationId xmlns:a16="http://schemas.microsoft.com/office/drawing/2014/main" xmlns="" id="{246B4920-6D18-4082-968B-AA892A64C0F9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6896893" y="3040857"/>
            <a:ext cx="61913" cy="158750"/>
          </a:xfrm>
          <a:prstGeom prst="downArrow">
            <a:avLst>
              <a:gd name="adj1" fmla="val 50000"/>
              <a:gd name="adj2" fmla="val 502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1" name="Šipka dolů 28">
            <a:extLst>
              <a:ext uri="{FF2B5EF4-FFF2-40B4-BE49-F238E27FC236}">
                <a16:creationId xmlns:a16="http://schemas.microsoft.com/office/drawing/2014/main" xmlns="" id="{84561950-0798-49C1-9EC7-A49367AD16BB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7743031" y="3018632"/>
            <a:ext cx="65087" cy="171450"/>
          </a:xfrm>
          <a:prstGeom prst="downArrow">
            <a:avLst>
              <a:gd name="adj1" fmla="val 50000"/>
              <a:gd name="adj2" fmla="val 4992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2" name="Šipka dolů 32">
            <a:extLst>
              <a:ext uri="{FF2B5EF4-FFF2-40B4-BE49-F238E27FC236}">
                <a16:creationId xmlns:a16="http://schemas.microsoft.com/office/drawing/2014/main" xmlns="" id="{B2EEF6D3-4B99-436C-8FFA-7A04D4BB3955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7451725" y="5218113"/>
            <a:ext cx="65088" cy="169862"/>
          </a:xfrm>
          <a:prstGeom prst="downArrow">
            <a:avLst>
              <a:gd name="adj1" fmla="val 50000"/>
              <a:gd name="adj2" fmla="val 4946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3" name="Šipka dolů 33">
            <a:extLst>
              <a:ext uri="{FF2B5EF4-FFF2-40B4-BE49-F238E27FC236}">
                <a16:creationId xmlns:a16="http://schemas.microsoft.com/office/drawing/2014/main" xmlns="" id="{99A82A2C-ECDE-4A08-8428-407CA61FF42B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6684962" y="5268913"/>
            <a:ext cx="61913" cy="160338"/>
          </a:xfrm>
          <a:prstGeom prst="downArrow">
            <a:avLst>
              <a:gd name="adj1" fmla="val 50000"/>
              <a:gd name="adj2" fmla="val 5070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5084" name="Obrázek 2">
            <a:extLst>
              <a:ext uri="{FF2B5EF4-FFF2-40B4-BE49-F238E27FC236}">
                <a16:creationId xmlns:a16="http://schemas.microsoft.com/office/drawing/2014/main" xmlns="" id="{A35BA3F3-E004-4DC9-A080-2B7352CC2F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41620" r="56328" b="23827"/>
          <a:stretch>
            <a:fillRect/>
          </a:stretch>
        </p:blipFill>
        <p:spPr bwMode="auto">
          <a:xfrm>
            <a:off x="3263900" y="4630738"/>
            <a:ext cx="62388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5" name="Obrázek 3">
            <a:extLst>
              <a:ext uri="{FF2B5EF4-FFF2-40B4-BE49-F238E27FC236}">
                <a16:creationId xmlns:a16="http://schemas.microsoft.com/office/drawing/2014/main" xmlns="" id="{D430962E-3AA5-4436-A9EF-90BEA96BA1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8" t="89421" r="63739" b="4271"/>
          <a:stretch>
            <a:fillRect/>
          </a:stretch>
        </p:blipFill>
        <p:spPr bwMode="auto">
          <a:xfrm>
            <a:off x="3871913" y="4994275"/>
            <a:ext cx="311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Obrázek 4">
            <a:extLst>
              <a:ext uri="{FF2B5EF4-FFF2-40B4-BE49-F238E27FC236}">
                <a16:creationId xmlns:a16="http://schemas.microsoft.com/office/drawing/2014/main" xmlns="" id="{9DF08A16-1935-464D-9012-35E96F8716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70242" r="48871" b="7916"/>
          <a:stretch>
            <a:fillRect/>
          </a:stretch>
        </p:blipFill>
        <p:spPr bwMode="auto">
          <a:xfrm>
            <a:off x="4200525" y="5048250"/>
            <a:ext cx="311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7" name="Obrázek 5">
            <a:extLst>
              <a:ext uri="{FF2B5EF4-FFF2-40B4-BE49-F238E27FC236}">
                <a16:creationId xmlns:a16="http://schemas.microsoft.com/office/drawing/2014/main" xmlns="" id="{50710C57-240C-4334-ADB3-60F106C74F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86458" r="63739" b="4166"/>
          <a:stretch>
            <a:fillRect/>
          </a:stretch>
        </p:blipFill>
        <p:spPr bwMode="auto">
          <a:xfrm>
            <a:off x="4546600" y="5124450"/>
            <a:ext cx="29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8" name="Obrázek 7">
            <a:extLst>
              <a:ext uri="{FF2B5EF4-FFF2-40B4-BE49-F238E27FC236}">
                <a16:creationId xmlns:a16="http://schemas.microsoft.com/office/drawing/2014/main" xmlns="" id="{5B43BC33-F759-48B7-A830-0F176742BC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37430" r="56747" b="21756"/>
          <a:stretch>
            <a:fillRect/>
          </a:stretch>
        </p:blipFill>
        <p:spPr bwMode="auto">
          <a:xfrm>
            <a:off x="1835150" y="4514850"/>
            <a:ext cx="6032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9" name="Šipka dolů 30">
            <a:extLst>
              <a:ext uri="{FF2B5EF4-FFF2-40B4-BE49-F238E27FC236}">
                <a16:creationId xmlns:a16="http://schemas.microsoft.com/office/drawing/2014/main" xmlns="" id="{FD020752-0132-4A4F-8989-F754244418A7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2357438" y="4694237"/>
            <a:ext cx="65088" cy="169863"/>
          </a:xfrm>
          <a:prstGeom prst="downArrow">
            <a:avLst>
              <a:gd name="adj1" fmla="val 50000"/>
              <a:gd name="adj2" fmla="val 4946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90" name="Šipka dolů 29">
            <a:extLst>
              <a:ext uri="{FF2B5EF4-FFF2-40B4-BE49-F238E27FC236}">
                <a16:creationId xmlns:a16="http://schemas.microsoft.com/office/drawing/2014/main" xmlns="" id="{3FD8CD89-8F64-45EE-ADAB-D35977239C75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2357438" y="4583112"/>
            <a:ext cx="65088" cy="169863"/>
          </a:xfrm>
          <a:prstGeom prst="downArrow">
            <a:avLst>
              <a:gd name="adj1" fmla="val 50000"/>
              <a:gd name="adj2" fmla="val 4946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91" name="Šipka dolů 31">
            <a:extLst>
              <a:ext uri="{FF2B5EF4-FFF2-40B4-BE49-F238E27FC236}">
                <a16:creationId xmlns:a16="http://schemas.microsoft.com/office/drawing/2014/main" xmlns="" id="{C5AD9620-CB42-4CB9-BDEE-2B8EEF105FAC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2358232" y="4429918"/>
            <a:ext cx="63500" cy="169863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18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8AE64319-0F89-43A6-A5C2-6621C1BEA35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37880" y="2841120"/>
              <a:ext cx="5709240" cy="2533680"/>
            </p14:xfrm>
          </p:contentPart>
        </mc:Choice>
        <mc:Fallback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8AE64319-0F89-43A6-A5C2-6621C1BEA3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28520" y="2831760"/>
                <a:ext cx="5727960" cy="2552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xmlns="" id="{10A3C704-737E-40D8-A4E0-D387B56A0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981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xmlns="" id="{450FED10-BD57-4D32-A74E-CC845D149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43912" cy="1263650"/>
          </a:xfrm>
        </p:spPr>
        <p:txBody>
          <a:bodyPr/>
          <a:lstStyle/>
          <a:p>
            <a:pPr eaLnBrk="1" hangingPunct="1"/>
            <a:r>
              <a:rPr lang="cs-CZ" altLang="cs-CZ"/>
              <a:t>Spiralizace chromosomů v mitóze</a:t>
            </a:r>
          </a:p>
        </p:txBody>
      </p:sp>
      <p:pic>
        <p:nvPicPr>
          <p:cNvPr id="50179" name="Obrázek 1">
            <a:extLst>
              <a:ext uri="{FF2B5EF4-FFF2-40B4-BE49-F238E27FC236}">
                <a16:creationId xmlns:a16="http://schemas.microsoft.com/office/drawing/2014/main" xmlns="" id="{52B32013-BC81-46AA-ADF9-5F4D84DD3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5730" r="21758" b="33820"/>
          <a:stretch>
            <a:fillRect/>
          </a:stretch>
        </p:blipFill>
        <p:spPr bwMode="auto">
          <a:xfrm>
            <a:off x="1871663" y="1701800"/>
            <a:ext cx="26416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B429C2BE-9138-474A-BCF0-01CB03D90965}"/>
              </a:ext>
            </a:extLst>
          </p:cNvPr>
          <p:cNvSpPr/>
          <p:nvPr/>
        </p:nvSpPr>
        <p:spPr bwMode="auto">
          <a:xfrm>
            <a:off x="1416050" y="4754563"/>
            <a:ext cx="3663950" cy="11953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solidFill>
                <a:srgbClr val="2972BB"/>
              </a:solidFill>
              <a:latin typeface="Arial" charset="0"/>
            </a:endParaRPr>
          </a:p>
        </p:txBody>
      </p:sp>
      <p:sp>
        <p:nvSpPr>
          <p:cNvPr id="50181" name="TextovéPole 9">
            <a:extLst>
              <a:ext uri="{FF2B5EF4-FFF2-40B4-BE49-F238E27FC236}">
                <a16:creationId xmlns:a16="http://schemas.microsoft.com/office/drawing/2014/main" xmlns="" id="{F66C0BAA-6352-47AF-9C85-4C2AA2EE1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872038"/>
            <a:ext cx="936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400 pruhů </a:t>
            </a:r>
          </a:p>
        </p:txBody>
      </p:sp>
      <p:sp>
        <p:nvSpPr>
          <p:cNvPr id="50182" name="TextovéPole 8">
            <a:extLst>
              <a:ext uri="{FF2B5EF4-FFF2-40B4-BE49-F238E27FC236}">
                <a16:creationId xmlns:a16="http://schemas.microsoft.com/office/drawing/2014/main" xmlns="" id="{1FE49542-E275-49E2-BEDC-1338DB32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25" y="4889500"/>
            <a:ext cx="936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550 pruhů </a:t>
            </a:r>
          </a:p>
        </p:txBody>
      </p:sp>
      <p:sp>
        <p:nvSpPr>
          <p:cNvPr id="50183" name="TextovéPole 5">
            <a:extLst>
              <a:ext uri="{FF2B5EF4-FFF2-40B4-BE49-F238E27FC236}">
                <a16:creationId xmlns:a16="http://schemas.microsoft.com/office/drawing/2014/main" xmlns="" id="{BF8D324B-87AD-402C-B475-F2F07D9EA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5" y="4889500"/>
            <a:ext cx="969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850 pruhů </a:t>
            </a:r>
          </a:p>
        </p:txBody>
      </p:sp>
      <p:sp>
        <p:nvSpPr>
          <p:cNvPr id="50184" name="Line 10">
            <a:extLst>
              <a:ext uri="{FF2B5EF4-FFF2-40B4-BE49-F238E27FC236}">
                <a16:creationId xmlns:a16="http://schemas.microsoft.com/office/drawing/2014/main" xmlns="" id="{292F1FB3-2479-441E-9EDC-DED44AEFB5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4551363"/>
            <a:ext cx="142875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5" name="Line 10">
            <a:extLst>
              <a:ext uri="{FF2B5EF4-FFF2-40B4-BE49-F238E27FC236}">
                <a16:creationId xmlns:a16="http://schemas.microsoft.com/office/drawing/2014/main" xmlns="" id="{429430C0-D3EB-43F3-B2A2-907BB0B7B4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4700588"/>
            <a:ext cx="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xmlns="" id="{C00C5FD8-19D2-4BF2-923F-D265E3E45A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7038" y="4576763"/>
            <a:ext cx="109537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7" name="TextovéPole 7">
            <a:extLst>
              <a:ext uri="{FF2B5EF4-FFF2-40B4-BE49-F238E27FC236}">
                <a16:creationId xmlns:a16="http://schemas.microsoft.com/office/drawing/2014/main" xmlns="" id="{F7995053-F8E9-4BA9-816E-A6513EC95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6" y="5144977"/>
            <a:ext cx="2389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v haploidní sadě chromosomů </a:t>
            </a:r>
            <a:endParaRPr lang="cs-CZ" altLang="cs-CZ" sz="12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smtClean="0">
                <a:latin typeface="Arial" panose="020B0604020202020204" pitchFamily="34" charset="0"/>
              </a:rPr>
              <a:t>(</a:t>
            </a:r>
            <a:r>
              <a:rPr lang="cs-CZ" altLang="cs-CZ" sz="1200" dirty="0" err="1" smtClean="0">
                <a:latin typeface="Arial" panose="020B0604020202020204" pitchFamily="34" charset="0"/>
              </a:rPr>
              <a:t>bphs</a:t>
            </a:r>
            <a:r>
              <a:rPr lang="cs-CZ" altLang="cs-CZ" sz="1200" dirty="0" smtClean="0">
                <a:latin typeface="Arial" panose="020B0604020202020204" pitchFamily="34" charset="0"/>
              </a:rPr>
              <a:t> – </a:t>
            </a:r>
            <a:r>
              <a:rPr lang="cs-CZ" altLang="cs-CZ" sz="1200" dirty="0" err="1" smtClean="0">
                <a:latin typeface="Arial" panose="020B0604020202020204" pitchFamily="34" charset="0"/>
              </a:rPr>
              <a:t>bands</a:t>
            </a:r>
            <a:r>
              <a:rPr lang="cs-CZ" altLang="cs-CZ" sz="1200" dirty="0" smtClean="0">
                <a:latin typeface="Arial" panose="020B0604020202020204" pitchFamily="34" charset="0"/>
              </a:rPr>
              <a:t> per haploid set)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pic>
        <p:nvPicPr>
          <p:cNvPr id="50188" name="Picture 12" descr="skala spiralizace">
            <a:extLst>
              <a:ext uri="{FF2B5EF4-FFF2-40B4-BE49-F238E27FC236}">
                <a16:creationId xmlns:a16="http://schemas.microsoft.com/office/drawing/2014/main" xmlns="" id="{7F8510DE-9D02-472E-B679-59EE7998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822450"/>
            <a:ext cx="2343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Šipka doleva 1">
            <a:extLst>
              <a:ext uri="{FF2B5EF4-FFF2-40B4-BE49-F238E27FC236}">
                <a16:creationId xmlns:a16="http://schemas.microsoft.com/office/drawing/2014/main" xmlns="" id="{05C9B87B-8487-452B-A0C8-183A1208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438" y="4370388"/>
            <a:ext cx="2017712" cy="142875"/>
          </a:xfrm>
          <a:prstGeom prst="leftArrow">
            <a:avLst>
              <a:gd name="adj1" fmla="val 50000"/>
              <a:gd name="adj2" fmla="val 50408"/>
            </a:avLst>
          </a:prstGeom>
          <a:solidFill>
            <a:srgbClr val="C0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0190" name="TextovéPole 16">
            <a:extLst>
              <a:ext uri="{FF2B5EF4-FFF2-40B4-BE49-F238E27FC236}">
                <a16:creationId xmlns:a16="http://schemas.microsoft.com/office/drawing/2014/main" xmlns="" id="{6C24E8A6-2365-4FB9-A5FA-45BB5F37E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13" y="4548188"/>
            <a:ext cx="2087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Směr postupné spiralizace chromosomů během mitózy</a:t>
            </a:r>
          </a:p>
        </p:txBody>
      </p:sp>
      <p:sp>
        <p:nvSpPr>
          <p:cNvPr id="50191" name="TextovéPole 7">
            <a:extLst>
              <a:ext uri="{FF2B5EF4-FFF2-40B4-BE49-F238E27FC236}">
                <a16:creationId xmlns:a16="http://schemas.microsoft.com/office/drawing/2014/main" xmlns="" id="{B588B43C-5513-47B6-B439-1BBF8D743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5610974"/>
            <a:ext cx="279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IDIOGRAMY pro chromosom 1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9819F96-D484-466D-B9A8-3C154AF2D6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51240" y="1665720"/>
              <a:ext cx="3624480" cy="231660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F9819F96-D484-466D-B9A8-3C154AF2D6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5400" y="1602360"/>
                <a:ext cx="3655800" cy="24433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xmlns="" id="{31E3EF11-5331-44CA-9007-1EDB100A3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67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A21F1D6B-42AF-44CC-9122-04B0AA616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DEFINICE A HISTORIE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CDE2C15E-256A-47A3-AD1B-5E3CCFEB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147050" cy="3457575"/>
          </a:xfrm>
        </p:spPr>
        <p:txBody>
          <a:bodyPr/>
          <a:lstStyle/>
          <a:p>
            <a:pPr eaLnBrk="1" hangingPunct="1"/>
            <a:r>
              <a:rPr lang="cs-CZ" altLang="cs-CZ" sz="2000" b="1" u="sng" dirty="0"/>
              <a:t>klinická cytogenetika</a:t>
            </a:r>
            <a:r>
              <a:rPr lang="cs-CZ" altLang="cs-CZ" sz="2000" dirty="0"/>
              <a:t> se zabývá analýzou </a:t>
            </a:r>
            <a:r>
              <a:rPr lang="cs-CZ" altLang="cs-CZ" sz="2000" b="1" dirty="0"/>
              <a:t>chromosomů</a:t>
            </a:r>
            <a:r>
              <a:rPr lang="cs-CZ" altLang="cs-CZ" sz="2000" dirty="0"/>
              <a:t> (jejich počtem a morfologií), jejich segregací v meióze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a mitóze a vztahem mezi nálezy chromosomových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abnormalit a fenotypovými projevy.</a:t>
            </a:r>
          </a:p>
          <a:p>
            <a:pPr eaLnBrk="1" hangingPunct="1"/>
            <a:r>
              <a:rPr lang="cs-CZ" altLang="cs-CZ" sz="2000" b="1" u="sng" dirty="0"/>
              <a:t>vznik moderní lidské cytogenetiky</a:t>
            </a:r>
            <a:r>
              <a:rPr lang="cs-CZ" altLang="cs-CZ" sz="2000" dirty="0"/>
              <a:t> se datuje od roku 1956, kdy </a:t>
            </a:r>
            <a:r>
              <a:rPr lang="cs-CZ" altLang="cs-CZ" sz="2000" dirty="0" err="1"/>
              <a:t>Tjio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Levan</a:t>
            </a:r>
            <a:r>
              <a:rPr lang="cs-CZ" altLang="cs-CZ" sz="2000" dirty="0"/>
              <a:t> vyvinuli efektivní metodiky analýzy chromosomů a stanovili, že normální počet lidských chromosomů je 46.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AB0CD59E-55CA-4171-9733-817471319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0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AC46FAAF-B7A6-40DA-81AA-B1801DB7B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IDIOGRAMY</a:t>
            </a:r>
          </a:p>
        </p:txBody>
      </p:sp>
      <p:sp>
        <p:nvSpPr>
          <p:cNvPr id="51203" name="Text Box 5">
            <a:extLst>
              <a:ext uri="{FF2B5EF4-FFF2-40B4-BE49-F238E27FC236}">
                <a16:creationId xmlns:a16="http://schemas.microsoft.com/office/drawing/2014/main" xmlns="" id="{29207D41-6B08-4990-A608-87F75708C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484313"/>
            <a:ext cx="417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číslování pruhů na chromosomech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F6271D4C-6D80-4BC1-B98D-47D4E67D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65313"/>
            <a:ext cx="60483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cs-CZ" altLang="cs-CZ" sz="1200" kern="0" dirty="0">
                <a:latin typeface="Arial" pitchFamily="34" charset="0"/>
                <a:cs typeface="Arial" pitchFamily="34" charset="0"/>
              </a:rPr>
              <a:t>pruhy na každém raménku</a:t>
            </a:r>
            <a:r>
              <a:rPr lang="cs-CZ" altLang="cs-CZ" sz="12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1200" kern="0" dirty="0">
                <a:latin typeface="Arial" pitchFamily="34" charset="0"/>
                <a:cs typeface="Arial" pitchFamily="34" charset="0"/>
              </a:rPr>
              <a:t>jsou očíslovány vzestupně od centromery k </a:t>
            </a:r>
            <a:r>
              <a:rPr lang="cs-CZ" altLang="cs-CZ" sz="1200" kern="0" dirty="0" err="1">
                <a:latin typeface="Arial" pitchFamily="34" charset="0"/>
                <a:cs typeface="Arial" pitchFamily="34" charset="0"/>
              </a:rPr>
              <a:t>telomeře</a:t>
            </a:r>
            <a:endParaRPr lang="cs-CZ" altLang="cs-CZ" sz="1200" kern="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altLang="cs-CZ" sz="1200" dirty="0">
                <a:latin typeface="Arial" charset="0"/>
              </a:rPr>
              <a:t>s postupnou kondenzací chromosomu během mitózy se zmenšuje počet pruhů</a:t>
            </a:r>
          </a:p>
          <a:p>
            <a:pPr>
              <a:defRPr/>
            </a:pPr>
            <a:r>
              <a:rPr lang="cs-CZ" altLang="cs-CZ" sz="1200" b="1" dirty="0">
                <a:latin typeface="Arial" charset="0"/>
              </a:rPr>
              <a:t>číslo pruhu umožňuje jednoznačnou identifikaci každého pruhu</a:t>
            </a:r>
          </a:p>
          <a:p>
            <a:pPr marL="0" indent="0">
              <a:buFontTx/>
              <a:buNone/>
              <a:defRPr/>
            </a:pPr>
            <a:endParaRPr lang="cs-CZ" altLang="cs-CZ" sz="12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cs-CZ" altLang="cs-CZ" sz="1400" kern="0" dirty="0"/>
          </a:p>
        </p:txBody>
      </p:sp>
      <p:pic>
        <p:nvPicPr>
          <p:cNvPr id="51205" name="Obrázek 1">
            <a:extLst>
              <a:ext uri="{FF2B5EF4-FFF2-40B4-BE49-F238E27FC236}">
                <a16:creationId xmlns:a16="http://schemas.microsoft.com/office/drawing/2014/main" xmlns="" id="{DDC41DF8-B790-4CA0-8A9E-402DE1A94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5939" r="20387" b="56354"/>
          <a:stretch>
            <a:fillRect/>
          </a:stretch>
        </p:blipFill>
        <p:spPr bwMode="auto">
          <a:xfrm>
            <a:off x="1001713" y="2670175"/>
            <a:ext cx="42481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Šipka dolů 11">
            <a:extLst>
              <a:ext uri="{FF2B5EF4-FFF2-40B4-BE49-F238E27FC236}">
                <a16:creationId xmlns:a16="http://schemas.microsoft.com/office/drawing/2014/main" xmlns="" id="{7118D543-C652-4871-8E9A-B1AFD3A4586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54363" y="3859213"/>
            <a:ext cx="46037" cy="3887787"/>
          </a:xfrm>
          <a:prstGeom prst="downArrow">
            <a:avLst>
              <a:gd name="adj1" fmla="val 50000"/>
              <a:gd name="adj2" fmla="val 49653"/>
            </a:avLst>
          </a:prstGeom>
          <a:solidFill>
            <a:srgbClr val="FF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07" name="Šipka dolů 10">
            <a:extLst>
              <a:ext uri="{FF2B5EF4-FFF2-40B4-BE49-F238E27FC236}">
                <a16:creationId xmlns:a16="http://schemas.microsoft.com/office/drawing/2014/main" xmlns="" id="{181A7309-B73E-465D-B6DF-66D44FDDCB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05413" y="3084513"/>
            <a:ext cx="50800" cy="576262"/>
          </a:xfrm>
          <a:prstGeom prst="downArrow">
            <a:avLst>
              <a:gd name="adj1" fmla="val 50000"/>
              <a:gd name="adj2" fmla="val 51414"/>
            </a:avLst>
          </a:prstGeom>
          <a:solidFill>
            <a:srgbClr val="FF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08" name="Šipka dolů 2">
            <a:extLst>
              <a:ext uri="{FF2B5EF4-FFF2-40B4-BE49-F238E27FC236}">
                <a16:creationId xmlns:a16="http://schemas.microsoft.com/office/drawing/2014/main" xmlns="" id="{EB40FF54-1F40-4768-9CE6-F47B4907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3756025"/>
            <a:ext cx="46037" cy="546100"/>
          </a:xfrm>
          <a:prstGeom prst="downArrow">
            <a:avLst>
              <a:gd name="adj1" fmla="val 50000"/>
              <a:gd name="adj2" fmla="val 49645"/>
            </a:avLst>
          </a:prstGeom>
          <a:solidFill>
            <a:srgbClr val="FF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09" name="TextovéPole 3">
            <a:extLst>
              <a:ext uri="{FF2B5EF4-FFF2-40B4-BE49-F238E27FC236}">
                <a16:creationId xmlns:a16="http://schemas.microsoft.com/office/drawing/2014/main" xmlns="" id="{7E11D5D8-40AB-4270-A11D-A20F7346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3702050"/>
            <a:ext cx="202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Směr číslování pruhů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(od centromery k telomeře)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ADD8DA14-3714-45DB-9C61-E723A715D0B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01320" y="3463920"/>
              <a:ext cx="360" cy="3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ADD8DA14-3714-45DB-9C61-E723A715D0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85480" y="340056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B5211049-4002-46A1-B49D-2D043628A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643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xmlns="" id="{D46FB0C3-8DB0-418D-87FD-3C58B0766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4797" r="50761" b="65642"/>
          <a:stretch>
            <a:fillRect/>
          </a:stretch>
        </p:blipFill>
        <p:spPr bwMode="auto">
          <a:xfrm>
            <a:off x="2555875" y="1455738"/>
            <a:ext cx="391795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>
            <a:extLst>
              <a:ext uri="{FF2B5EF4-FFF2-40B4-BE49-F238E27FC236}">
                <a16:creationId xmlns:a16="http://schemas.microsoft.com/office/drawing/2014/main" xmlns="" id="{FA52B5A7-F477-462A-83C5-4A6A6227E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44450"/>
            <a:ext cx="8443913" cy="1263650"/>
          </a:xfrm>
        </p:spPr>
        <p:txBody>
          <a:bodyPr/>
          <a:lstStyle/>
          <a:p>
            <a:pPr eaLnBrk="1" hangingPunct="1"/>
            <a:r>
              <a:rPr lang="cs-CZ" altLang="cs-CZ"/>
              <a:t>Kritéria pro posouzení počtu pruhů v haploidní sadě chromosomů</a:t>
            </a:r>
          </a:p>
        </p:txBody>
      </p:sp>
      <p:sp>
        <p:nvSpPr>
          <p:cNvPr id="52228" name="Šipka doleva 2">
            <a:extLst>
              <a:ext uri="{FF2B5EF4-FFF2-40B4-BE49-F238E27FC236}">
                <a16:creationId xmlns:a16="http://schemas.microsoft.com/office/drawing/2014/main" xmlns="" id="{79AB2C7B-2CCF-4393-876C-145A25ABB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257675"/>
            <a:ext cx="720725" cy="215900"/>
          </a:xfrm>
          <a:prstGeom prst="leftArrow">
            <a:avLst>
              <a:gd name="adj1" fmla="val 50000"/>
              <a:gd name="adj2" fmla="val 50074"/>
            </a:avLst>
          </a:prstGeom>
          <a:solidFill>
            <a:srgbClr val="C0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DF72B647-D12F-41B8-8A71-DEF8002A0F1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82520" y="4331880"/>
              <a:ext cx="360" cy="3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DF72B647-D12F-41B8-8A71-DEF8002A0F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6680" y="426852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C17453C2-2BF0-4978-826B-78A7B7AEE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9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xmlns="" id="{CEE6DC0E-F76B-405B-98A5-755489A83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28100" cy="3313112"/>
          </a:xfrm>
        </p:spPr>
        <p:txBody>
          <a:bodyPr/>
          <a:lstStyle/>
          <a:p>
            <a:pPr eaLnBrk="1" hangingPunct="1"/>
            <a:r>
              <a:rPr lang="cs-CZ" altLang="cs-CZ"/>
              <a:t>STANOVENÍ POČTU PRUHŮ V HAPLOIDNÍ SADĚ CHROMOSOMŮ</a:t>
            </a:r>
            <a:br>
              <a:rPr lang="cs-CZ" altLang="cs-CZ"/>
            </a:br>
            <a:r>
              <a:rPr lang="cs-CZ" altLang="cs-CZ">
                <a:solidFill>
                  <a:srgbClr val="FF0000"/>
                </a:solidFill>
              </a:rPr>
              <a:t>bphs</a:t>
            </a:r>
            <a:r>
              <a:rPr lang="cs-CZ" altLang="cs-CZ"/>
              <a:t> –</a:t>
            </a:r>
            <a:br>
              <a:rPr lang="cs-CZ" altLang="cs-CZ"/>
            </a:br>
            <a:r>
              <a:rPr lang="cs-CZ" altLang="cs-CZ"/>
              <a:t>bands per haploid set</a:t>
            </a:r>
          </a:p>
        </p:txBody>
      </p:sp>
      <p:sp>
        <p:nvSpPr>
          <p:cNvPr id="53251" name="TextovéPole 1">
            <a:extLst>
              <a:ext uri="{FF2B5EF4-FFF2-40B4-BE49-F238E27FC236}">
                <a16:creationId xmlns:a16="http://schemas.microsoft.com/office/drawing/2014/main" xmlns="" id="{0C31B13C-3423-4E29-A93F-331DFA522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860800"/>
            <a:ext cx="90376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Při analýze karyotypu u pacientů je třeba pracovat s dostatečně dlouhými chromosomy aby mohly být odhaleny menší strukturní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aberace, jejichž velikost je na hranici rozlišovací schopnosti metody G-pruhování chromosomů (5-10Mb). Chromosomy v mitóze   by měly být tak dlouhé aby počet proužků v haploidní sadě chromosomů byl alespoň 550.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praxi není možné počítat v každé mitóze všechny proužky na každém chromosomu, proto byl vypracován jiný systém pro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posouzení délky chromosomů. Jestli naše mitóza, se kterou pracujeme, má alespoň 550 pruhů, zjistíme následujícím způsobem.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Tabulka 1.2 na předchozí stránce zahrnuje výčet proužků na konkrétních chromosomech, které je třeba v preparátu vidět, aby bylo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možné usuzovat na konkrétní délku chromosomů. Na následujících stránkách je patrné, že proužky, které jsou v tabulce uvedené jako rozlišovací pro délku 550 pruhů, nejsou patrné na kratších chromosomech.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Systém analýzy obrazu, program Lucia, počítá počet pruhů na chromosomech automaticky, ale tento počet je pouze orientační.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FACA6E8-3E03-48C2-9692-28F4D874F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86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C539120-A725-452B-90EB-7A5E6C16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8443913" cy="1263650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kern="0"/>
              <a:t>Kritéria pro posouzení počtu pruhů v haploidní sadě chromosomů</a:t>
            </a:r>
          </a:p>
        </p:txBody>
      </p:sp>
      <p:pic>
        <p:nvPicPr>
          <p:cNvPr id="54275" name="Picture 2" descr="C:\Users\3750\Desktop\8.jpg">
            <a:extLst>
              <a:ext uri="{FF2B5EF4-FFF2-40B4-BE49-F238E27FC236}">
                <a16:creationId xmlns:a16="http://schemas.microsoft.com/office/drawing/2014/main" xmlns="" id="{F7ED08B0-E004-4014-BDE5-7D673A26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16840" r="10577" b="52026"/>
          <a:stretch>
            <a:fillRect/>
          </a:stretch>
        </p:blipFill>
        <p:spPr bwMode="auto">
          <a:xfrm>
            <a:off x="2735263" y="2057400"/>
            <a:ext cx="37782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1">
            <a:extLst>
              <a:ext uri="{FF2B5EF4-FFF2-40B4-BE49-F238E27FC236}">
                <a16:creationId xmlns:a16="http://schemas.microsoft.com/office/drawing/2014/main" xmlns="" id="{BDD014D7-1B20-40C0-A5ED-1E00B7C06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44559" r="54767" b="37801"/>
          <a:stretch>
            <a:fillRect/>
          </a:stretch>
        </p:blipFill>
        <p:spPr bwMode="auto">
          <a:xfrm>
            <a:off x="7129463" y="2293938"/>
            <a:ext cx="1160462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Šipka doleva 2">
            <a:extLst>
              <a:ext uri="{FF2B5EF4-FFF2-40B4-BE49-F238E27FC236}">
                <a16:creationId xmlns:a16="http://schemas.microsoft.com/office/drawing/2014/main" xmlns="" id="{A99CAF82-2E8F-46C1-BA25-23C5A1E383DD}"/>
              </a:ext>
            </a:extLst>
          </p:cNvPr>
          <p:cNvSpPr>
            <a:spLocks noChangeArrowheads="1"/>
          </p:cNvSpPr>
          <p:nvPr/>
        </p:nvSpPr>
        <p:spPr bwMode="auto">
          <a:xfrm rot="305316">
            <a:off x="7577138" y="2801938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EE2626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4278" name="Šipka doleva 11">
            <a:extLst>
              <a:ext uri="{FF2B5EF4-FFF2-40B4-BE49-F238E27FC236}">
                <a16:creationId xmlns:a16="http://schemas.microsoft.com/office/drawing/2014/main" xmlns="" id="{CE4B2386-19B8-4EDC-A460-DE758E1D2E2C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3281363" y="2552700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54279" name="Šipka doleva 11">
            <a:extLst>
              <a:ext uri="{FF2B5EF4-FFF2-40B4-BE49-F238E27FC236}">
                <a16:creationId xmlns:a16="http://schemas.microsoft.com/office/drawing/2014/main" xmlns="" id="{F884BDE4-E54D-4438-976D-566F518F0644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4011613" y="2552700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pic>
        <p:nvPicPr>
          <p:cNvPr id="54280" name="Obrázek 1">
            <a:extLst>
              <a:ext uri="{FF2B5EF4-FFF2-40B4-BE49-F238E27FC236}">
                <a16:creationId xmlns:a16="http://schemas.microsoft.com/office/drawing/2014/main" xmlns="" id="{53E42E39-8C6F-4304-A7F3-26B086038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37924" r="60416" b="38959"/>
          <a:stretch>
            <a:fillRect/>
          </a:stretch>
        </p:blipFill>
        <p:spPr bwMode="auto">
          <a:xfrm>
            <a:off x="1595438" y="2298700"/>
            <a:ext cx="4286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ovéPole 8">
            <a:extLst>
              <a:ext uri="{FF2B5EF4-FFF2-40B4-BE49-F238E27FC236}">
                <a16:creationId xmlns:a16="http://schemas.microsoft.com/office/drawing/2014/main" xmlns="" id="{D497D062-5BE1-4B28-A50F-D1B991BD6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3779838"/>
            <a:ext cx="247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4282" name="Šipka doleva 11">
            <a:extLst>
              <a:ext uri="{FF2B5EF4-FFF2-40B4-BE49-F238E27FC236}">
                <a16:creationId xmlns:a16="http://schemas.microsoft.com/office/drawing/2014/main" xmlns="" id="{3F29FFA6-6F1E-4AFA-A915-FE74CC9BA42B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1957388" y="2514600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BFC8221A-2A88-42DA-B639-8345CF47A23F}"/>
              </a:ext>
            </a:extLst>
          </p:cNvPr>
          <p:cNvSpPr txBox="1"/>
          <p:nvPr/>
        </p:nvSpPr>
        <p:spPr>
          <a:xfrm>
            <a:off x="323850" y="5459413"/>
            <a:ext cx="8154988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>
                <a:latin typeface="+mn-lt"/>
              </a:rPr>
              <a:t>Modrou šipkou označen světlý pruh p21 – nepřítomnost tmavého pruhu p21.2 na příliš krátkém chromosomu 8.</a:t>
            </a:r>
          </a:p>
          <a:p>
            <a:pPr>
              <a:defRPr/>
            </a:pPr>
            <a:r>
              <a:rPr lang="cs-CZ" sz="1100" dirty="0">
                <a:latin typeface="+mn-lt"/>
              </a:rPr>
              <a:t>Červenou šipkou je označen tmavý pruh p21.2, který je přítomen na dostatečně dlouhých chromosomech 8.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F3835BD6-883B-488C-B18C-7D94D72BA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08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873CB229-7EAE-487F-B21B-C5F80C76E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32338"/>
            <a:ext cx="9144000" cy="2125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DC51F249-A26E-4278-A21E-5D5491A99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66900"/>
            <a:ext cx="9144000" cy="321786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xmlns="" id="{8120D2B7-090D-4247-8441-4300083BC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24863" cy="1512888"/>
          </a:xfrm>
        </p:spPr>
        <p:txBody>
          <a:bodyPr/>
          <a:lstStyle/>
          <a:p>
            <a:pPr eaLnBrk="1" hangingPunct="1"/>
            <a:r>
              <a:rPr lang="cs-CZ" altLang="cs-CZ" sz="2800"/>
              <a:t>TYPY CHROMOSOMOVÝCH ZMĚN,</a:t>
            </a:r>
            <a:br>
              <a:rPr lang="cs-CZ" altLang="cs-CZ" sz="2800"/>
            </a:br>
            <a:r>
              <a:rPr lang="cs-CZ" altLang="cs-CZ" sz="1800"/>
              <a:t>které lze laboratorně vyšetřit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xmlns="" id="{0914B79D-A3D8-4A07-A497-29D892DA0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984375"/>
            <a:ext cx="86534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VROZENÝCH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ZMĚN</a:t>
            </a:r>
            <a:r>
              <a:rPr lang="cs-CZ" altLang="cs-CZ" sz="2400" b="1">
                <a:latin typeface="Arial" panose="020B0604020202020204" pitchFamily="34" charset="0"/>
              </a:rPr>
              <a:t> – </a:t>
            </a:r>
            <a:r>
              <a:rPr lang="cs-CZ" altLang="cs-CZ" sz="1800" b="1">
                <a:latin typeface="Arial" panose="020B0604020202020204" pitchFamily="34" charset="0"/>
              </a:rPr>
              <a:t>prenatální a postnatální vyšetření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konstitučního</a:t>
            </a:r>
            <a:r>
              <a:rPr lang="cs-CZ" altLang="cs-CZ" sz="18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karyotypu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                    </a:t>
            </a:r>
            <a:r>
              <a:rPr lang="cs-CZ" altLang="cs-CZ" sz="2000" b="1">
                <a:latin typeface="Arial" panose="020B0604020202020204" pitchFamily="34" charset="0"/>
              </a:rPr>
              <a:t>konstituční karyotyp se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nemění </a:t>
            </a:r>
            <a:r>
              <a:rPr lang="cs-CZ" altLang="cs-CZ" sz="2000" b="1">
                <a:latin typeface="Arial" panose="020B0604020202020204" pitchFamily="34" charset="0"/>
              </a:rPr>
              <a:t>v průběhu života pacienta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xmlns="" id="{86EEA225-1167-435F-AF7F-C56DCB575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224213"/>
            <a:ext cx="86407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 ABERACÍ</a:t>
            </a:r>
            <a:r>
              <a:rPr lang="cs-CZ" altLang="cs-CZ" sz="24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(vznikajících v důsledku působení mutagenních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faktorů prostředí na člověka) – </a:t>
            </a:r>
            <a:r>
              <a:rPr lang="cs-CZ" altLang="cs-CZ" sz="1800" b="1">
                <a:latin typeface="Arial" panose="020B0604020202020204" pitchFamily="34" charset="0"/>
              </a:rPr>
              <a:t>postnatální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                                                          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% aberantních buněk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2000" b="1">
                <a:latin typeface="Arial" panose="020B0604020202020204" pitchFamily="34" charset="0"/>
              </a:rPr>
              <a:t>lze snížit % aberantních buněk na normu vitamínovou léčbou</a:t>
            </a:r>
          </a:p>
        </p:txBody>
      </p:sp>
      <p:sp>
        <p:nvSpPr>
          <p:cNvPr id="55303" name="Text Box 8">
            <a:extLst>
              <a:ext uri="{FF2B5EF4-FFF2-40B4-BE49-F238E27FC236}">
                <a16:creationId xmlns:a16="http://schemas.microsoft.com/office/drawing/2014/main" xmlns="" id="{CCA4D15B-DFF3-428C-BCC7-C6C61CD4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5226050"/>
            <a:ext cx="8807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 ABNORMALIT</a:t>
            </a:r>
            <a:r>
              <a:rPr lang="cs-CZ" altLang="cs-CZ" sz="24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(u onkologických onemocnění)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</a:t>
            </a:r>
            <a:r>
              <a:rPr lang="cs-CZ" altLang="cs-CZ" sz="1800" b="1">
                <a:latin typeface="Arial" panose="020B0604020202020204" pitchFamily="34" charset="0"/>
              </a:rPr>
              <a:t>vyšetření z nádorové tkáně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karyotypu maligních klonů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(toto téma bude předmětem prezentace přednášejícího z onkocytogenetické laboratoře)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6BA62342-DB94-4922-9804-393FA6675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45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2">
            <a:extLst>
              <a:ext uri="{FF2B5EF4-FFF2-40B4-BE49-F238E27FC236}">
                <a16:creationId xmlns:a16="http://schemas.microsoft.com/office/drawing/2014/main" xmlns="" id="{1BAC7F0F-8579-474B-A4A6-A93F0B93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2852738"/>
            <a:ext cx="6059488" cy="4333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xmlns="" id="{72EFA9CA-1ED0-4F49-AEBC-95B3BE185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268413"/>
            <a:ext cx="4249737" cy="48244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xmlns="" id="{F22489CB-5C64-4195-80E3-1B76E9598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569325" cy="1081087"/>
          </a:xfrm>
        </p:spPr>
        <p:txBody>
          <a:bodyPr/>
          <a:lstStyle/>
          <a:p>
            <a:pPr eaLnBrk="1" hangingPunct="1"/>
            <a:r>
              <a:rPr lang="cs-CZ" altLang="cs-CZ"/>
              <a:t>SCHEMA LIDSKÉ SOMATICKÉ BUŇKY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xmlns="" id="{70AA5E0E-F0FA-4D93-9C48-9F237117C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87900" y="3933825"/>
            <a:ext cx="2663825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   buněčné jádro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(</a:t>
            </a:r>
            <a:r>
              <a:rPr lang="cs-CZ" altLang="cs-CZ" sz="1400" b="1">
                <a:solidFill>
                  <a:srgbClr val="EE2626"/>
                </a:solidFill>
              </a:rPr>
              <a:t>DNA </a:t>
            </a:r>
            <a:r>
              <a:rPr lang="cs-CZ" altLang="cs-CZ" sz="1400" b="1"/>
              <a:t>+</a:t>
            </a:r>
            <a:r>
              <a:rPr lang="cs-CZ" altLang="cs-CZ" sz="1200" b="1"/>
              <a:t>proteiny + RNA</a:t>
            </a:r>
            <a:r>
              <a:rPr lang="cs-CZ" altLang="cs-CZ" sz="1600" b="1"/>
              <a:t>)</a:t>
            </a:r>
          </a:p>
        </p:txBody>
      </p:sp>
      <p:pic>
        <p:nvPicPr>
          <p:cNvPr id="19461" name="Picture 4" descr="img003">
            <a:extLst>
              <a:ext uri="{FF2B5EF4-FFF2-40B4-BE49-F238E27FC236}">
                <a16:creationId xmlns:a16="http://schemas.microsoft.com/office/drawing/2014/main" xmlns="" id="{7BA80EA5-5EDB-48D0-B674-F033184B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33600"/>
            <a:ext cx="27479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5">
            <a:extLst>
              <a:ext uri="{FF2B5EF4-FFF2-40B4-BE49-F238E27FC236}">
                <a16:creationId xmlns:a16="http://schemas.microsoft.com/office/drawing/2014/main" xmlns="" id="{E9BEB048-6330-43AC-AE5F-700E98D10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989138"/>
            <a:ext cx="5032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3" name="Rectangle 6">
            <a:extLst>
              <a:ext uri="{FF2B5EF4-FFF2-40B4-BE49-F238E27FC236}">
                <a16:creationId xmlns:a16="http://schemas.microsoft.com/office/drawing/2014/main" xmlns="" id="{161BD775-672E-455F-88B0-C4235029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708275"/>
            <a:ext cx="287337" cy="5730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4" name="Rectangle 10">
            <a:extLst>
              <a:ext uri="{FF2B5EF4-FFF2-40B4-BE49-F238E27FC236}">
                <a16:creationId xmlns:a16="http://schemas.microsoft.com/office/drawing/2014/main" xmlns="" id="{B9F81ABF-7BA8-4751-8BA6-D29946750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924175"/>
            <a:ext cx="3240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cytoplasma s organelami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>
                <a:solidFill>
                  <a:schemeClr val="accent2"/>
                </a:solidFill>
              </a:rPr>
              <a:t>   (DNA v mitochondriích)</a:t>
            </a:r>
          </a:p>
        </p:txBody>
      </p:sp>
      <p:sp>
        <p:nvSpPr>
          <p:cNvPr id="19465" name="AutoShape 11">
            <a:extLst>
              <a:ext uri="{FF2B5EF4-FFF2-40B4-BE49-F238E27FC236}">
                <a16:creationId xmlns:a16="http://schemas.microsoft.com/office/drawing/2014/main" xmlns="" id="{C6D34469-1A19-4CE7-ABE4-1D1AB4A02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068638"/>
            <a:ext cx="358775" cy="73025"/>
          </a:xfrm>
          <a:prstGeom prst="leftArrow">
            <a:avLst>
              <a:gd name="adj1" fmla="val 50000"/>
              <a:gd name="adj2" fmla="val 1228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6" name="AutoShape 12">
            <a:extLst>
              <a:ext uri="{FF2B5EF4-FFF2-40B4-BE49-F238E27FC236}">
                <a16:creationId xmlns:a16="http://schemas.microsoft.com/office/drawing/2014/main" xmlns="" id="{265DD181-8BA5-49DB-AAD3-2D81EFA9C94D}"/>
              </a:ext>
            </a:extLst>
          </p:cNvPr>
          <p:cNvSpPr>
            <a:spLocks noChangeArrowheads="1"/>
          </p:cNvSpPr>
          <p:nvPr/>
        </p:nvSpPr>
        <p:spPr bwMode="auto">
          <a:xfrm rot="-181755">
            <a:off x="3635375" y="4221163"/>
            <a:ext cx="1152525" cy="71437"/>
          </a:xfrm>
          <a:prstGeom prst="leftArrow">
            <a:avLst>
              <a:gd name="adj1" fmla="val 50000"/>
              <a:gd name="adj2" fmla="val 4033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7" name="AutoShape 13">
            <a:extLst>
              <a:ext uri="{FF2B5EF4-FFF2-40B4-BE49-F238E27FC236}">
                <a16:creationId xmlns:a16="http://schemas.microsoft.com/office/drawing/2014/main" xmlns="" id="{463973D2-DD73-481D-B94E-2F1C6EFF03E8}"/>
              </a:ext>
            </a:extLst>
          </p:cNvPr>
          <p:cNvSpPr>
            <a:spLocks noChangeArrowheads="1"/>
          </p:cNvSpPr>
          <p:nvPr/>
        </p:nvSpPr>
        <p:spPr bwMode="auto">
          <a:xfrm rot="-235281">
            <a:off x="4064000" y="3349625"/>
            <a:ext cx="795338" cy="76200"/>
          </a:xfrm>
          <a:prstGeom prst="leftArrow">
            <a:avLst>
              <a:gd name="adj1" fmla="val 50000"/>
              <a:gd name="adj2" fmla="val 260938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8" name="Oval 14">
            <a:extLst>
              <a:ext uri="{FF2B5EF4-FFF2-40B4-BE49-F238E27FC236}">
                <a16:creationId xmlns:a16="http://schemas.microsoft.com/office/drawing/2014/main" xmlns="" id="{598E5084-5A82-4418-AB6F-D1BB0A7F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716338"/>
            <a:ext cx="2663825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9" name="Text Box 18">
            <a:extLst>
              <a:ext uri="{FF2B5EF4-FFF2-40B4-BE49-F238E27FC236}">
                <a16:creationId xmlns:a16="http://schemas.microsoft.com/office/drawing/2014/main" xmlns="" id="{8C572314-2D42-41F6-AB28-BCA9E2CDC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941888"/>
            <a:ext cx="32607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klinická </a:t>
            </a:r>
            <a:r>
              <a:rPr lang="cs-CZ" altLang="cs-CZ" sz="1600">
                <a:solidFill>
                  <a:srgbClr val="EE2626"/>
                </a:solidFill>
                <a:latin typeface="Arial" panose="020B0604020202020204" pitchFamily="34" charset="0"/>
              </a:rPr>
              <a:t>cytogenetika</a:t>
            </a:r>
            <a:r>
              <a:rPr lang="cs-CZ" altLang="cs-CZ" sz="1600">
                <a:latin typeface="Arial" panose="020B0604020202020204" pitchFamily="34" charset="0"/>
              </a:rPr>
              <a:t> se zabývá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analýzou </a:t>
            </a:r>
            <a:r>
              <a:rPr lang="cs-CZ" altLang="cs-CZ" sz="1600">
                <a:solidFill>
                  <a:srgbClr val="EE2626"/>
                </a:solidFill>
                <a:latin typeface="Arial" panose="020B0604020202020204" pitchFamily="34" charset="0"/>
              </a:rPr>
              <a:t>chromosomů</a:t>
            </a:r>
            <a:r>
              <a:rPr lang="cs-CZ" altLang="cs-CZ" sz="1600">
                <a:latin typeface="Arial" panose="020B0604020202020204" pitchFamily="34" charset="0"/>
              </a:rPr>
              <a:t>, které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vznikají spiralizací molekul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lokalizovaných </a:t>
            </a:r>
            <a:r>
              <a:rPr lang="cs-CZ" altLang="cs-CZ" sz="1600">
                <a:solidFill>
                  <a:srgbClr val="EE2626"/>
                </a:solidFill>
                <a:latin typeface="Arial" panose="020B0604020202020204" pitchFamily="34" charset="0"/>
              </a:rPr>
              <a:t>v buněčném jádře</a:t>
            </a:r>
            <a:r>
              <a:rPr lang="cs-CZ" altLang="cs-CZ" sz="16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B29FD554-E6B8-43B7-A9C7-6C37B5918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7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nterf buňka">
            <a:extLst>
              <a:ext uri="{FF2B5EF4-FFF2-40B4-BE49-F238E27FC236}">
                <a16:creationId xmlns:a16="http://schemas.microsoft.com/office/drawing/2014/main" xmlns="" id="{44D59E01-67CF-46C9-9BD6-BDFC7F18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 t="30342" r="15338" b="8934"/>
          <a:stretch>
            <a:fillRect/>
          </a:stretch>
        </p:blipFill>
        <p:spPr bwMode="auto">
          <a:xfrm>
            <a:off x="971550" y="2781300"/>
            <a:ext cx="18716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300A5579-232D-4CA9-8723-641CFA76A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2032000"/>
          </a:xfrm>
        </p:spPr>
        <p:txBody>
          <a:bodyPr/>
          <a:lstStyle/>
          <a:p>
            <a:pPr eaLnBrk="1" hangingPunct="1"/>
            <a:r>
              <a:rPr lang="cs-CZ" altLang="cs-CZ"/>
              <a:t>ZMĚNA ORGANIZACE </a:t>
            </a:r>
            <a:br>
              <a:rPr lang="cs-CZ" altLang="cs-CZ"/>
            </a:br>
            <a:r>
              <a:rPr lang="cs-CZ" altLang="cs-CZ"/>
              <a:t>GENETICKÉHO MATERIÁLU </a:t>
            </a:r>
            <a:br>
              <a:rPr lang="cs-CZ" altLang="cs-CZ"/>
            </a:br>
            <a:r>
              <a:rPr lang="cs-CZ" altLang="cs-CZ"/>
              <a:t>BĚHEM BUNĚČNÉHO CYKLU </a:t>
            </a:r>
            <a:br>
              <a:rPr lang="cs-CZ" altLang="cs-CZ"/>
            </a:br>
            <a:r>
              <a:rPr lang="cs-CZ" altLang="cs-CZ"/>
              <a:t>SOMATICKÝCH BUNĚK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xmlns="" id="{48D832AF-EACE-4C4F-9857-40EA759A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229225"/>
            <a:ext cx="395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chromosomy  = spiralizované molekuly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počet chromosomů člověka = 46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                       (mitóza)</a:t>
            </a:r>
          </a:p>
        </p:txBody>
      </p:sp>
      <p:sp>
        <p:nvSpPr>
          <p:cNvPr id="23557" name="AutoShape 6">
            <a:extLst>
              <a:ext uri="{FF2B5EF4-FFF2-40B4-BE49-F238E27FC236}">
                <a16:creationId xmlns:a16="http://schemas.microsoft.com/office/drawing/2014/main" xmlns="" id="{9BE40DEF-723C-4693-9A34-10E6A318C49A}"/>
              </a:ext>
            </a:extLst>
          </p:cNvPr>
          <p:cNvSpPr>
            <a:spLocks noChangeArrowheads="1"/>
          </p:cNvSpPr>
          <p:nvPr/>
        </p:nvSpPr>
        <p:spPr bwMode="auto">
          <a:xfrm rot="-2079222">
            <a:off x="2555875" y="3284538"/>
            <a:ext cx="720725" cy="288925"/>
          </a:xfrm>
          <a:prstGeom prst="leftArrow">
            <a:avLst>
              <a:gd name="adj1" fmla="val 50000"/>
              <a:gd name="adj2" fmla="val 6236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3558" name="Text Box 7">
            <a:extLst>
              <a:ext uri="{FF2B5EF4-FFF2-40B4-BE49-F238E27FC236}">
                <a16:creationId xmlns:a16="http://schemas.microsoft.com/office/drawing/2014/main" xmlns="" id="{DEDA92C7-2A35-46BC-9657-0DF00582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73688"/>
            <a:ext cx="33131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DNA rozptýlená v  buněčném jádře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            (interfáze)</a:t>
            </a:r>
          </a:p>
        </p:txBody>
      </p:sp>
      <p:sp>
        <p:nvSpPr>
          <p:cNvPr id="23559" name="AutoShape 8">
            <a:extLst>
              <a:ext uri="{FF2B5EF4-FFF2-40B4-BE49-F238E27FC236}">
                <a16:creationId xmlns:a16="http://schemas.microsoft.com/office/drawing/2014/main" xmlns="" id="{9842D3DF-33E0-4F36-BBA7-23083EF99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789363"/>
            <a:ext cx="865188" cy="142875"/>
          </a:xfrm>
          <a:prstGeom prst="rightArrow">
            <a:avLst>
              <a:gd name="adj1" fmla="val 50000"/>
              <a:gd name="adj2" fmla="val 151389"/>
            </a:avLst>
          </a:prstGeom>
          <a:solidFill>
            <a:srgbClr val="478F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3560" name="AutoShape 9">
            <a:extLst>
              <a:ext uri="{FF2B5EF4-FFF2-40B4-BE49-F238E27FC236}">
                <a16:creationId xmlns:a16="http://schemas.microsoft.com/office/drawing/2014/main" xmlns="" id="{86AA8177-10B6-4580-90AE-64C5F9ADD7D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92500" y="4076700"/>
            <a:ext cx="865188" cy="142875"/>
          </a:xfrm>
          <a:prstGeom prst="rightArrow">
            <a:avLst>
              <a:gd name="adj1" fmla="val 50000"/>
              <a:gd name="adj2" fmla="val 151389"/>
            </a:avLst>
          </a:prstGeom>
          <a:solidFill>
            <a:srgbClr val="478F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3561" name="Picture 12" descr="img001">
            <a:extLst>
              <a:ext uri="{FF2B5EF4-FFF2-40B4-BE49-F238E27FC236}">
                <a16:creationId xmlns:a16="http://schemas.microsoft.com/office/drawing/2014/main" xmlns="" id="{5B30D620-041C-42A5-995E-C0007F9E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3429000"/>
            <a:ext cx="238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3">
            <a:extLst>
              <a:ext uri="{FF2B5EF4-FFF2-40B4-BE49-F238E27FC236}">
                <a16:creationId xmlns:a16="http://schemas.microsoft.com/office/drawing/2014/main" xmlns="" id="{9F6A06A6-7ADD-413A-80B7-8462B06D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205038"/>
            <a:ext cx="3887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EE2626"/>
                </a:solidFill>
                <a:latin typeface="Arial" panose="020B0604020202020204" pitchFamily="34" charset="0"/>
              </a:rPr>
              <a:t>chromosomy vznikají při buněčném dělení</a:t>
            </a:r>
          </a:p>
        </p:txBody>
      </p:sp>
      <p:pic>
        <p:nvPicPr>
          <p:cNvPr id="23563" name="Obrázek 1">
            <a:extLst>
              <a:ext uri="{FF2B5EF4-FFF2-40B4-BE49-F238E27FC236}">
                <a16:creationId xmlns:a16="http://schemas.microsoft.com/office/drawing/2014/main" xmlns="" id="{8FAB6E9F-461C-47AC-872C-BC28B5B79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/>
          <a:stretch>
            <a:fillRect/>
          </a:stretch>
        </p:blipFill>
        <p:spPr bwMode="auto">
          <a:xfrm>
            <a:off x="5222875" y="2586038"/>
            <a:ext cx="30892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xmlns="" id="{1E7C205D-F78B-41A1-BD4F-F2C138450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4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546106FD-F3A1-4F93-BB67-FB7F2F1488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43912" cy="1263650"/>
          </a:xfrm>
        </p:spPr>
        <p:txBody>
          <a:bodyPr/>
          <a:lstStyle/>
          <a:p>
            <a:pPr eaLnBrk="1" hangingPunct="1"/>
            <a:r>
              <a:rPr lang="cs-CZ" altLang="cs-CZ"/>
              <a:t>GENETICKÝ MATERIÁL JÁDRA BĚHEM BUNĚČNÉHO CYKLU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9107B6D5-159C-423B-8B9C-F3BEB3AF8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382000" cy="4687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Buněčný cyklus </a:t>
            </a:r>
            <a:r>
              <a:rPr lang="cs-CZ" altLang="cs-CZ" sz="1800" b="1" u="sng"/>
              <a:t>somatických</a:t>
            </a:r>
            <a:r>
              <a:rPr lang="cs-CZ" altLang="cs-CZ" sz="1800"/>
              <a:t> buněk (interfáze, mitóza, cytokineze)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- </a:t>
            </a:r>
            <a:r>
              <a:rPr lang="cs-CZ" altLang="cs-CZ" sz="1600" b="1" u="sng"/>
              <a:t>G1, S, G2 fáze = INTERFÁZE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nejdelší fáze buněčného cyklu,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chromatin je </a:t>
            </a:r>
            <a:r>
              <a:rPr lang="cs-CZ" altLang="cs-CZ" sz="1600" b="1"/>
              <a:t>málo kondenzovaný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   </a:t>
            </a:r>
            <a:r>
              <a:rPr lang="cs-CZ" altLang="cs-CZ" sz="1600"/>
              <a:t>(různé stupně spiralizace)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- </a:t>
            </a:r>
            <a:r>
              <a:rPr lang="cs-CZ" altLang="cs-CZ" sz="1600" b="1" u="sng"/>
              <a:t>M fáze = MITÓZA + cytokineze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dělení jádra a následně buňky -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</a:t>
            </a:r>
            <a:r>
              <a:rPr lang="cs-CZ" altLang="cs-CZ" sz="1600" b="1"/>
              <a:t>kondenzace chromatinu,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   vznik chromosomů</a:t>
            </a:r>
            <a:r>
              <a:rPr lang="cs-CZ" altLang="cs-CZ" sz="1600"/>
              <a:t>, rozchod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chromosomů do dceřiných buněk</a:t>
            </a:r>
          </a:p>
        </p:txBody>
      </p:sp>
      <p:pic>
        <p:nvPicPr>
          <p:cNvPr id="21508" name="Picture 4" descr="bun cyklus">
            <a:extLst>
              <a:ext uri="{FF2B5EF4-FFF2-40B4-BE49-F238E27FC236}">
                <a16:creationId xmlns:a16="http://schemas.microsoft.com/office/drawing/2014/main" xmlns="" id="{7BA84724-505F-4FC6-993F-D3282480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23329" r="37842" b="34221"/>
          <a:stretch>
            <a:fillRect/>
          </a:stretch>
        </p:blipFill>
        <p:spPr bwMode="auto">
          <a:xfrm>
            <a:off x="5724525" y="2852738"/>
            <a:ext cx="25908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xmlns="" id="{4E48B4A9-7F2E-4A36-8E0F-3F422AAE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852738"/>
            <a:ext cx="720725" cy="12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1510" name="Picture 6" descr="img008">
            <a:extLst>
              <a:ext uri="{FF2B5EF4-FFF2-40B4-BE49-F238E27FC236}">
                <a16:creationId xmlns:a16="http://schemas.microsoft.com/office/drawing/2014/main" xmlns="" id="{9AEF60AB-FA27-4E11-88E3-DD9C6E90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97200"/>
            <a:ext cx="43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1">
            <a:extLst>
              <a:ext uri="{FF2B5EF4-FFF2-40B4-BE49-F238E27FC236}">
                <a16:creationId xmlns:a16="http://schemas.microsoft.com/office/drawing/2014/main" xmlns="" id="{54F54AF2-67F6-4A43-B5CD-68A173BFFA1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372225" y="2852738"/>
            <a:ext cx="288925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1512" name="Picture 12" descr="img008">
            <a:extLst>
              <a:ext uri="{FF2B5EF4-FFF2-40B4-BE49-F238E27FC236}">
                <a16:creationId xmlns:a16="http://schemas.microsoft.com/office/drawing/2014/main" xmlns="" id="{BE1E1DFB-EC58-4176-AAFE-8F1904CF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013325"/>
            <a:ext cx="43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3" descr="img008">
            <a:extLst>
              <a:ext uri="{FF2B5EF4-FFF2-40B4-BE49-F238E27FC236}">
                <a16:creationId xmlns:a16="http://schemas.microsoft.com/office/drawing/2014/main" xmlns="" id="{697E6512-9095-4D4C-9128-CAE21E52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084763"/>
            <a:ext cx="43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Obrázek 1">
            <a:extLst>
              <a:ext uri="{FF2B5EF4-FFF2-40B4-BE49-F238E27FC236}">
                <a16:creationId xmlns:a16="http://schemas.microsoft.com/office/drawing/2014/main" xmlns="" id="{9992A88F-EADD-42E4-9AC4-4CB7B9493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t="6165" r="5486" b="4794"/>
          <a:stretch>
            <a:fillRect/>
          </a:stretch>
        </p:blipFill>
        <p:spPr bwMode="auto">
          <a:xfrm>
            <a:off x="5003800" y="4148138"/>
            <a:ext cx="7969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ovéPole 2">
            <a:extLst>
              <a:ext uri="{FF2B5EF4-FFF2-40B4-BE49-F238E27FC236}">
                <a16:creationId xmlns:a16="http://schemas.microsoft.com/office/drawing/2014/main" xmlns="" id="{4774B74A-EBFC-49CA-966C-990AD77BA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16563"/>
            <a:ext cx="483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Spiralizované chromosomy v metafázi mitózy vyšetřujeme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ve světelném mikroskopu.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3BAF92C1-F1C4-4053-B768-1A6595BB7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5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604F99D9-E291-40C2-9649-D782A3461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20113" cy="1492250"/>
          </a:xfrm>
        </p:spPr>
        <p:txBody>
          <a:bodyPr/>
          <a:lstStyle/>
          <a:p>
            <a:pPr eaLnBrk="1" hangingPunct="1"/>
            <a:r>
              <a:rPr lang="cs-CZ" altLang="cs-CZ"/>
              <a:t>CHROMATIN A CHROMOSOMY BĚHEM BUNĚČNÉHO CYKLU</a:t>
            </a:r>
            <a:br>
              <a:rPr lang="cs-CZ" altLang="cs-CZ"/>
            </a:br>
            <a:r>
              <a:rPr lang="cs-CZ" altLang="cs-CZ" sz="2400"/>
              <a:t>kondenzace chromatinu, vznik chromosomů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4B5AB8B8-D667-443E-AD83-0B051A320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924175"/>
            <a:ext cx="4608513" cy="1081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Během buněčného cyklu se chromatin nachází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v různých fázích spiralizace (v interfázi nízký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stupeň spiralizace, během mitózy postupná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kondenzace, maximální v </a:t>
            </a:r>
            <a:r>
              <a:rPr lang="cs-CZ" altLang="cs-CZ" sz="1400">
                <a:solidFill>
                  <a:srgbClr val="FF0000"/>
                </a:solidFill>
              </a:rPr>
              <a:t>metafázi mitózy</a:t>
            </a:r>
            <a:r>
              <a:rPr lang="cs-CZ" altLang="cs-CZ" sz="1400"/>
              <a:t>)</a:t>
            </a:r>
          </a:p>
        </p:txBody>
      </p:sp>
      <p:pic>
        <p:nvPicPr>
          <p:cNvPr id="25604" name="Picture 6" descr="C:\Users\3750\Desktop\struktura chromosomu.jpg">
            <a:extLst>
              <a:ext uri="{FF2B5EF4-FFF2-40B4-BE49-F238E27FC236}">
                <a16:creationId xmlns:a16="http://schemas.microsoft.com/office/drawing/2014/main" xmlns="" id="{09053CDC-0E67-4186-BD9C-9005983A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44675"/>
            <a:ext cx="3363912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1">
            <a:extLst>
              <a:ext uri="{FF2B5EF4-FFF2-40B4-BE49-F238E27FC236}">
                <a16:creationId xmlns:a16="http://schemas.microsoft.com/office/drawing/2014/main" xmlns="" id="{70A8B135-B3ED-4675-B574-D7141D9E8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665788"/>
            <a:ext cx="39544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Ou H.D. et.al: </a:t>
            </a:r>
            <a:r>
              <a:rPr lang="en-US" altLang="cs-CZ" sz="1000">
                <a:latin typeface="Arial" panose="020B0604020202020204" pitchFamily="34" charset="0"/>
              </a:rPr>
              <a:t>ChromEMT: Visualizing 3D chromatin </a:t>
            </a:r>
            <a:endParaRPr lang="cs-CZ" altLang="cs-CZ" sz="1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>
                <a:latin typeface="Arial" panose="020B0604020202020204" pitchFamily="34" charset="0"/>
              </a:rPr>
              <a:t>structure and compaction n interphase and mitotic cells</a:t>
            </a:r>
            <a:endParaRPr lang="cs-CZ" altLang="cs-CZ" sz="1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Science. 2017 July 28; 357(6349): . doi:10.1126/science.aag0025. </a:t>
            </a:r>
          </a:p>
        </p:txBody>
      </p:sp>
      <p:sp>
        <p:nvSpPr>
          <p:cNvPr id="25606" name="TextovéPole 2">
            <a:extLst>
              <a:ext uri="{FF2B5EF4-FFF2-40B4-BE49-F238E27FC236}">
                <a16:creationId xmlns:a16="http://schemas.microsoft.com/office/drawing/2014/main" xmlns="" id="{B685E8C7-354D-406B-9F22-4A5555CF8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5943600"/>
            <a:ext cx="2757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Hierarchical chromatin-folding model. 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xmlns="" id="{B6941499-355E-4A4B-92AC-A11D7AD63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632C4072-0B1E-4DD7-8AD2-A33A2A10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400"/>
            <a:ext cx="91440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DD34BC4D-089C-4635-A026-A148721C2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CHROMOSOMY V PRAXI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A99CCAAE-3FDA-4425-BDCB-5EC809411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5516563"/>
            <a:ext cx="7345363" cy="4333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metafázní chromosom – součástí jsou 2 sesterské chromatidy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xmlns="" id="{331363A1-D837-4658-AB9F-F31E303AF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2160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schema chromosomu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xmlns="" id="{1957ABAF-B4E2-4E98-8355-EE53EE62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844675"/>
            <a:ext cx="2376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EE2626"/>
                </a:solidFill>
                <a:latin typeface="Arial" panose="020B0604020202020204" pitchFamily="34" charset="0"/>
              </a:rPr>
              <a:t>chromosom s G- pruhy</a:t>
            </a:r>
          </a:p>
        </p:txBody>
      </p:sp>
      <p:pic>
        <p:nvPicPr>
          <p:cNvPr id="27655" name="Picture 7" descr="12-8">
            <a:extLst>
              <a:ext uri="{FF2B5EF4-FFF2-40B4-BE49-F238E27FC236}">
                <a16:creationId xmlns:a16="http://schemas.microsoft.com/office/drawing/2014/main" xmlns="" id="{43A9B83D-355A-45A4-9016-E33E8837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9500"/>
            <a:ext cx="10144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zlomy1">
            <a:extLst>
              <a:ext uri="{FF2B5EF4-FFF2-40B4-BE49-F238E27FC236}">
                <a16:creationId xmlns:a16="http://schemas.microsoft.com/office/drawing/2014/main" xmlns="" id="{199FC134-DED9-4DA0-9F9A-DB180B22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t="48645" r="55664" b="39201"/>
          <a:stretch>
            <a:fillRect/>
          </a:stretch>
        </p:blipFill>
        <p:spPr bwMode="auto">
          <a:xfrm>
            <a:off x="5435600" y="3068638"/>
            <a:ext cx="12001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img001">
            <a:extLst>
              <a:ext uri="{FF2B5EF4-FFF2-40B4-BE49-F238E27FC236}">
                <a16:creationId xmlns:a16="http://schemas.microsoft.com/office/drawing/2014/main" xmlns="" id="{EEE8599B-D56A-4FCF-8010-42179736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33600"/>
            <a:ext cx="5461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>
            <a:extLst>
              <a:ext uri="{FF2B5EF4-FFF2-40B4-BE49-F238E27FC236}">
                <a16:creationId xmlns:a16="http://schemas.microsoft.com/office/drawing/2014/main" xmlns="" id="{49F9E4ED-FC23-48F3-B46B-8A607D61E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492375"/>
            <a:ext cx="2089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chromosom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konvenčně barvený</a:t>
            </a:r>
          </a:p>
        </p:txBody>
      </p:sp>
      <p:pic>
        <p:nvPicPr>
          <p:cNvPr id="27659" name="Picture 11" descr="q dl ram text">
            <a:extLst>
              <a:ext uri="{FF2B5EF4-FFF2-40B4-BE49-F238E27FC236}">
                <a16:creationId xmlns:a16="http://schemas.microsoft.com/office/drawing/2014/main" xmlns="" id="{63418418-8385-4D50-B24E-376948E4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860800"/>
            <a:ext cx="18335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p kr ram text">
            <a:extLst>
              <a:ext uri="{FF2B5EF4-FFF2-40B4-BE49-F238E27FC236}">
                <a16:creationId xmlns:a16="http://schemas.microsoft.com/office/drawing/2014/main" xmlns="" id="{429123C9-ADDE-4988-AE59-BF889834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92375"/>
            <a:ext cx="19621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centrom text">
            <a:extLst>
              <a:ext uri="{FF2B5EF4-FFF2-40B4-BE49-F238E27FC236}">
                <a16:creationId xmlns:a16="http://schemas.microsoft.com/office/drawing/2014/main" xmlns="" id="{F4900F33-2A3A-43D7-BE94-5B1D9AF0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141663"/>
            <a:ext cx="1193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AutoShape 14">
            <a:extLst>
              <a:ext uri="{FF2B5EF4-FFF2-40B4-BE49-F238E27FC236}">
                <a16:creationId xmlns:a16="http://schemas.microsoft.com/office/drawing/2014/main" xmlns="" id="{6D56A950-FA8B-4C24-8F14-A60EEE383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3357563"/>
            <a:ext cx="431800" cy="73025"/>
          </a:xfrm>
          <a:prstGeom prst="leftArrow">
            <a:avLst>
              <a:gd name="adj1" fmla="val 50000"/>
              <a:gd name="adj2" fmla="val 1478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3" name="AutoShape 15">
            <a:extLst>
              <a:ext uri="{FF2B5EF4-FFF2-40B4-BE49-F238E27FC236}">
                <a16:creationId xmlns:a16="http://schemas.microsoft.com/office/drawing/2014/main" xmlns="" id="{BD545CDB-D22A-449F-8E44-A966835643DC}"/>
              </a:ext>
            </a:extLst>
          </p:cNvPr>
          <p:cNvSpPr>
            <a:spLocks noChangeArrowheads="1"/>
          </p:cNvSpPr>
          <p:nvPr/>
        </p:nvSpPr>
        <p:spPr bwMode="auto">
          <a:xfrm rot="9743185">
            <a:off x="3489325" y="3194050"/>
            <a:ext cx="792163" cy="77788"/>
          </a:xfrm>
          <a:prstGeom prst="leftArrow">
            <a:avLst>
              <a:gd name="adj1" fmla="val 50000"/>
              <a:gd name="adj2" fmla="val 25459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4" name="AutoShape 16">
            <a:extLst>
              <a:ext uri="{FF2B5EF4-FFF2-40B4-BE49-F238E27FC236}">
                <a16:creationId xmlns:a16="http://schemas.microsoft.com/office/drawing/2014/main" xmlns="" id="{4302FC0B-3F51-415F-9386-24C47D58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4005263"/>
            <a:ext cx="287337" cy="73025"/>
          </a:xfrm>
          <a:prstGeom prst="leftArrow">
            <a:avLst>
              <a:gd name="adj1" fmla="val 50000"/>
              <a:gd name="adj2" fmla="val 9836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5" name="AutoShape 17">
            <a:extLst>
              <a:ext uri="{FF2B5EF4-FFF2-40B4-BE49-F238E27FC236}">
                <a16:creationId xmlns:a16="http://schemas.microsoft.com/office/drawing/2014/main" xmlns="" id="{D23791C0-21F6-4710-AF32-54E0DDA2E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708275"/>
            <a:ext cx="287337" cy="73025"/>
          </a:xfrm>
          <a:prstGeom prst="leftArrow">
            <a:avLst>
              <a:gd name="adj1" fmla="val 50000"/>
              <a:gd name="adj2" fmla="val 9836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6" name="AutoShape 18">
            <a:extLst>
              <a:ext uri="{FF2B5EF4-FFF2-40B4-BE49-F238E27FC236}">
                <a16:creationId xmlns:a16="http://schemas.microsoft.com/office/drawing/2014/main" xmlns="" id="{3E49C8A4-1D84-4E5A-88A9-65CFF0791802}"/>
              </a:ext>
            </a:extLst>
          </p:cNvPr>
          <p:cNvSpPr>
            <a:spLocks noChangeArrowheads="1"/>
          </p:cNvSpPr>
          <p:nvPr/>
        </p:nvSpPr>
        <p:spPr bwMode="auto">
          <a:xfrm rot="10639617">
            <a:off x="3849688" y="2697163"/>
            <a:ext cx="504825" cy="73025"/>
          </a:xfrm>
          <a:prstGeom prst="leftArrow">
            <a:avLst>
              <a:gd name="adj1" fmla="val 50000"/>
              <a:gd name="adj2" fmla="val 1728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7" name="AutoShape 19">
            <a:extLst>
              <a:ext uri="{FF2B5EF4-FFF2-40B4-BE49-F238E27FC236}">
                <a16:creationId xmlns:a16="http://schemas.microsoft.com/office/drawing/2014/main" xmlns="" id="{65E6B47F-D31A-4545-A6A0-08C42A436795}"/>
              </a:ext>
            </a:extLst>
          </p:cNvPr>
          <p:cNvSpPr>
            <a:spLocks noChangeArrowheads="1"/>
          </p:cNvSpPr>
          <p:nvPr/>
        </p:nvSpPr>
        <p:spPr bwMode="auto">
          <a:xfrm rot="10359765">
            <a:off x="3924300" y="4005263"/>
            <a:ext cx="358775" cy="71437"/>
          </a:xfrm>
          <a:prstGeom prst="leftArrow">
            <a:avLst>
              <a:gd name="adj1" fmla="val 50000"/>
              <a:gd name="adj2" fmla="val 12555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8" name="AutoShape 20">
            <a:extLst>
              <a:ext uri="{FF2B5EF4-FFF2-40B4-BE49-F238E27FC236}">
                <a16:creationId xmlns:a16="http://schemas.microsoft.com/office/drawing/2014/main" xmlns="" id="{BA2B50F4-E190-49AF-9EF4-23DFA0CCE928}"/>
              </a:ext>
            </a:extLst>
          </p:cNvPr>
          <p:cNvSpPr>
            <a:spLocks noChangeArrowheads="1"/>
          </p:cNvSpPr>
          <p:nvPr/>
        </p:nvSpPr>
        <p:spPr bwMode="auto">
          <a:xfrm rot="-1469533">
            <a:off x="4716463" y="3284538"/>
            <a:ext cx="290512" cy="82550"/>
          </a:xfrm>
          <a:prstGeom prst="leftArrow">
            <a:avLst>
              <a:gd name="adj1" fmla="val 50000"/>
              <a:gd name="adj2" fmla="val 87981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9" name="AutoShape 21">
            <a:extLst>
              <a:ext uri="{FF2B5EF4-FFF2-40B4-BE49-F238E27FC236}">
                <a16:creationId xmlns:a16="http://schemas.microsoft.com/office/drawing/2014/main" xmlns="" id="{A65C0909-214E-4646-9959-2117A60172B1}"/>
              </a:ext>
            </a:extLst>
          </p:cNvPr>
          <p:cNvSpPr>
            <a:spLocks noChangeArrowheads="1"/>
          </p:cNvSpPr>
          <p:nvPr/>
        </p:nvSpPr>
        <p:spPr bwMode="auto">
          <a:xfrm rot="-1509386">
            <a:off x="4716463" y="3429000"/>
            <a:ext cx="287337" cy="73025"/>
          </a:xfrm>
          <a:prstGeom prst="leftArrow">
            <a:avLst>
              <a:gd name="adj1" fmla="val 50000"/>
              <a:gd name="adj2" fmla="val 98369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7670" name="Picture 22" descr="sest chromatidy text">
            <a:extLst>
              <a:ext uri="{FF2B5EF4-FFF2-40B4-BE49-F238E27FC236}">
                <a16:creationId xmlns:a16="http://schemas.microsoft.com/office/drawing/2014/main" xmlns="" id="{F87E7C52-7373-47F0-AF69-CEE0C982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97425"/>
            <a:ext cx="19939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1" name="AutoShape 23">
            <a:extLst>
              <a:ext uri="{FF2B5EF4-FFF2-40B4-BE49-F238E27FC236}">
                <a16:creationId xmlns:a16="http://schemas.microsoft.com/office/drawing/2014/main" xmlns="" id="{8B91AC7A-5816-40E6-8725-682A4F21C32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32706" y="4652169"/>
            <a:ext cx="214313" cy="73025"/>
          </a:xfrm>
          <a:prstGeom prst="leftArrow">
            <a:avLst>
              <a:gd name="adj1" fmla="val 50000"/>
              <a:gd name="adj2" fmla="val 7337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72" name="AutoShape 24">
            <a:extLst>
              <a:ext uri="{FF2B5EF4-FFF2-40B4-BE49-F238E27FC236}">
                <a16:creationId xmlns:a16="http://schemas.microsoft.com/office/drawing/2014/main" xmlns="" id="{6E8023D2-E033-4A2E-9831-F93BD124F7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8606" y="4652169"/>
            <a:ext cx="214313" cy="73025"/>
          </a:xfrm>
          <a:prstGeom prst="leftArrow">
            <a:avLst>
              <a:gd name="adj1" fmla="val 50000"/>
              <a:gd name="adj2" fmla="val 7337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7673" name="Picture 25" descr="1151-06wcp">
            <a:extLst>
              <a:ext uri="{FF2B5EF4-FFF2-40B4-BE49-F238E27FC236}">
                <a16:creationId xmlns:a16="http://schemas.microsoft.com/office/drawing/2014/main" xmlns="" id="{B1EF8C31-1E53-40C2-8DE1-3F82D78B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7" t="43517" r="47382" b="42604"/>
          <a:stretch>
            <a:fillRect/>
          </a:stretch>
        </p:blipFill>
        <p:spPr bwMode="auto">
          <a:xfrm>
            <a:off x="7092950" y="2420938"/>
            <a:ext cx="13890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4" name="Text Box 26">
            <a:extLst>
              <a:ext uri="{FF2B5EF4-FFF2-40B4-BE49-F238E27FC236}">
                <a16:creationId xmlns:a16="http://schemas.microsoft.com/office/drawing/2014/main" xmlns="" id="{674E2364-8201-4450-A4DC-A35E3869D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773238"/>
            <a:ext cx="2089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</a:t>
            </a: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chromosom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     metoda FISH </a:t>
            </a:r>
          </a:p>
        </p:txBody>
      </p:sp>
      <p:sp>
        <p:nvSpPr>
          <p:cNvPr id="27675" name="Text Box 27">
            <a:extLst>
              <a:ext uri="{FF2B5EF4-FFF2-40B4-BE49-F238E27FC236}">
                <a16:creationId xmlns:a16="http://schemas.microsoft.com/office/drawing/2014/main" xmlns="" id="{8DAACB46-8702-493A-9293-B58CF5137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111375"/>
            <a:ext cx="1739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telomerická oblast</a:t>
            </a:r>
          </a:p>
        </p:txBody>
      </p:sp>
      <p:sp>
        <p:nvSpPr>
          <p:cNvPr id="27676" name="Text Box 28">
            <a:extLst>
              <a:ext uri="{FF2B5EF4-FFF2-40B4-BE49-F238E27FC236}">
                <a16:creationId xmlns:a16="http://schemas.microsoft.com/office/drawing/2014/main" xmlns="" id="{953BB77D-4FE6-4791-B0F2-538675D26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365625"/>
            <a:ext cx="1739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telomerická oblast</a:t>
            </a:r>
          </a:p>
        </p:txBody>
      </p:sp>
      <p:sp>
        <p:nvSpPr>
          <p:cNvPr id="27677" name="AutoShape 29">
            <a:extLst>
              <a:ext uri="{FF2B5EF4-FFF2-40B4-BE49-F238E27FC236}">
                <a16:creationId xmlns:a16="http://schemas.microsoft.com/office/drawing/2014/main" xmlns="" id="{66CCF14B-D981-43A5-809B-B575E0B9CD9E}"/>
              </a:ext>
            </a:extLst>
          </p:cNvPr>
          <p:cNvSpPr>
            <a:spLocks noChangeArrowheads="1"/>
          </p:cNvSpPr>
          <p:nvPr/>
        </p:nvSpPr>
        <p:spPr bwMode="auto">
          <a:xfrm rot="298185">
            <a:off x="1763713" y="2205038"/>
            <a:ext cx="358775" cy="71437"/>
          </a:xfrm>
          <a:prstGeom prst="leftArrow">
            <a:avLst>
              <a:gd name="adj1" fmla="val 50000"/>
              <a:gd name="adj2" fmla="val 12555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78" name="AutoShape 30">
            <a:extLst>
              <a:ext uri="{FF2B5EF4-FFF2-40B4-BE49-F238E27FC236}">
                <a16:creationId xmlns:a16="http://schemas.microsoft.com/office/drawing/2014/main" xmlns="" id="{C0E415A7-3968-427E-ACBE-BFB3BD7BD4CC}"/>
              </a:ext>
            </a:extLst>
          </p:cNvPr>
          <p:cNvSpPr>
            <a:spLocks noChangeArrowheads="1"/>
          </p:cNvSpPr>
          <p:nvPr/>
        </p:nvSpPr>
        <p:spPr bwMode="auto">
          <a:xfrm rot="-9745221">
            <a:off x="3844925" y="2381250"/>
            <a:ext cx="720725" cy="71438"/>
          </a:xfrm>
          <a:prstGeom prst="leftArrow">
            <a:avLst>
              <a:gd name="adj1" fmla="val 50000"/>
              <a:gd name="adj2" fmla="val 25222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79" name="AutoShape 31">
            <a:extLst>
              <a:ext uri="{FF2B5EF4-FFF2-40B4-BE49-F238E27FC236}">
                <a16:creationId xmlns:a16="http://schemas.microsoft.com/office/drawing/2014/main" xmlns="" id="{1BD058A4-4497-491A-9C45-2B466ACCEC03}"/>
              </a:ext>
            </a:extLst>
          </p:cNvPr>
          <p:cNvSpPr>
            <a:spLocks noChangeArrowheads="1"/>
          </p:cNvSpPr>
          <p:nvPr/>
        </p:nvSpPr>
        <p:spPr bwMode="auto">
          <a:xfrm rot="885259">
            <a:off x="1835150" y="4437063"/>
            <a:ext cx="360363" cy="71437"/>
          </a:xfrm>
          <a:prstGeom prst="leftArrow">
            <a:avLst>
              <a:gd name="adj1" fmla="val 50000"/>
              <a:gd name="adj2" fmla="val 12611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80" name="AutoShape 32">
            <a:extLst>
              <a:ext uri="{FF2B5EF4-FFF2-40B4-BE49-F238E27FC236}">
                <a16:creationId xmlns:a16="http://schemas.microsoft.com/office/drawing/2014/main" xmlns="" id="{B4A13968-1CB5-4F77-A820-87F982BB6E8C}"/>
              </a:ext>
            </a:extLst>
          </p:cNvPr>
          <p:cNvSpPr>
            <a:spLocks noChangeArrowheads="1"/>
          </p:cNvSpPr>
          <p:nvPr/>
        </p:nvSpPr>
        <p:spPr bwMode="auto">
          <a:xfrm rot="10359765">
            <a:off x="3922713" y="4432300"/>
            <a:ext cx="431800" cy="71438"/>
          </a:xfrm>
          <a:prstGeom prst="leftArrow">
            <a:avLst>
              <a:gd name="adj1" fmla="val 50000"/>
              <a:gd name="adj2" fmla="val 15111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xmlns="" id="{887C5914-8CDB-427A-8F3E-AAA388D94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567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456140E4-514E-401E-9724-C4E237400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CHROMOSOM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44130833-6D2D-4D96-946B-34456A4E8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147050" cy="3268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b="1" u="sng" dirty="0"/>
              <a:t>centromera</a:t>
            </a:r>
            <a:r>
              <a:rPr lang="cs-CZ" altLang="cs-CZ" sz="1800" dirty="0"/>
              <a:t> = heterochromatinová oblast, místo rozdělení krátkých a dlouhých ramének, místo spojení sesterských chromatid, místo tvorby </a:t>
            </a:r>
            <a:r>
              <a:rPr lang="cs-CZ" altLang="cs-CZ" sz="1800" dirty="0" err="1"/>
              <a:t>kinetochorů</a:t>
            </a:r>
            <a:r>
              <a:rPr lang="cs-CZ" altLang="cs-CZ" sz="1800" dirty="0"/>
              <a:t> v meióze a mitóze,  (primární konstrikce, zaškrcení)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u="sng" dirty="0" err="1"/>
              <a:t>telomera</a:t>
            </a:r>
            <a:r>
              <a:rPr lang="cs-CZ" altLang="cs-CZ" sz="1800" dirty="0"/>
              <a:t> = specifická DNA sekvence na koncích každého chromosomu (každé chromatidy, dvoušroubovice DNA), která zajišťuje integritu chromosomu během buněčného dělení (</a:t>
            </a:r>
            <a:r>
              <a:rPr lang="cs-CZ" altLang="cs-CZ" sz="1800" dirty="0" err="1"/>
              <a:t>repetitivní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hexamer</a:t>
            </a:r>
            <a:r>
              <a:rPr lang="cs-CZ" altLang="cs-CZ" sz="1800" dirty="0"/>
              <a:t> (TTAGGG)n) v komplexu s proteiny</a:t>
            </a:r>
            <a:endParaRPr lang="cs-CZ" altLang="cs-CZ" sz="1800" b="1" u="sng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853DF9CB-9BA2-491E-B056-B73C929BE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4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xmlns="" id="{2CC62488-82CD-49B9-8D0F-20283267E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152525"/>
          </a:xfrm>
        </p:spPr>
        <p:txBody>
          <a:bodyPr/>
          <a:lstStyle/>
          <a:p>
            <a:r>
              <a:rPr lang="cs-CZ" altLang="cs-CZ"/>
              <a:t>Světelný mikroskop + systém analýzy obrazu</a:t>
            </a:r>
          </a:p>
        </p:txBody>
      </p:sp>
      <p:pic>
        <p:nvPicPr>
          <p:cNvPr id="31747" name="Picture 34" descr="mikroskop 004">
            <a:extLst>
              <a:ext uri="{FF2B5EF4-FFF2-40B4-BE49-F238E27FC236}">
                <a16:creationId xmlns:a16="http://schemas.microsoft.com/office/drawing/2014/main" xmlns="" id="{9F88BEFF-416B-4C50-8021-91F47FDB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25493" r="4486" b="7121"/>
          <a:stretch>
            <a:fillRect/>
          </a:stretch>
        </p:blipFill>
        <p:spPr bwMode="auto">
          <a:xfrm>
            <a:off x="468313" y="1628775"/>
            <a:ext cx="30765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C0D1560-5803-4910-BA31-63A35DF5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445125"/>
            <a:ext cx="44275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Chromosomy hodnotíme ve </a:t>
            </a:r>
            <a:r>
              <a:rPr lang="cs-CZ" altLang="cs-CZ" sz="1000" b="1" kern="0" dirty="0"/>
              <a:t>světelném mikroskopu</a:t>
            </a:r>
            <a:r>
              <a:rPr lang="cs-CZ" altLang="cs-CZ" sz="1000" kern="0" dirty="0"/>
              <a:t> při zvětšení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1000x – 1250x za použití imerzních objektivů. Při vyšetření je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preparát prosvěcován viditelným světlem.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582DEE01-917F-4028-B28C-E9129FF1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800" y="5445125"/>
            <a:ext cx="3600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Dokumentaci mitóz a třídění chromosomů, sestavení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obrázku – </a:t>
            </a:r>
            <a:r>
              <a:rPr lang="cs-CZ" altLang="cs-CZ" sz="1000" kern="0" dirty="0" err="1"/>
              <a:t>karyogramu</a:t>
            </a:r>
            <a:r>
              <a:rPr lang="cs-CZ" altLang="cs-CZ" sz="1000" kern="0" dirty="0"/>
              <a:t> provádíme v dokumentačním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systému (Lucia, </a:t>
            </a:r>
            <a:r>
              <a:rPr lang="cs-CZ" altLang="cs-CZ" sz="1000" kern="0" dirty="0" err="1"/>
              <a:t>Laboratory</a:t>
            </a:r>
            <a:r>
              <a:rPr lang="cs-CZ" altLang="cs-CZ" sz="1000" kern="0" dirty="0"/>
              <a:t> </a:t>
            </a:r>
            <a:r>
              <a:rPr lang="cs-CZ" altLang="cs-CZ" sz="1000" kern="0" dirty="0" err="1"/>
              <a:t>Imaging,s</a:t>
            </a:r>
            <a:r>
              <a:rPr lang="cs-CZ" altLang="cs-CZ" sz="1000" kern="0" dirty="0"/>
              <a:t> r.o.) </a:t>
            </a:r>
          </a:p>
        </p:txBody>
      </p:sp>
      <p:pic>
        <p:nvPicPr>
          <p:cNvPr id="31750" name="Picture 4" descr="přednáška 059">
            <a:extLst>
              <a:ext uri="{FF2B5EF4-FFF2-40B4-BE49-F238E27FC236}">
                <a16:creationId xmlns:a16="http://schemas.microsoft.com/office/drawing/2014/main" xmlns="" id="{3B1EAF9D-3424-46CF-9916-EE53262C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21590" r="32411" b="9135"/>
          <a:stretch>
            <a:fillRect/>
          </a:stretch>
        </p:blipFill>
        <p:spPr bwMode="auto">
          <a:xfrm>
            <a:off x="3995738" y="1628775"/>
            <a:ext cx="235743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 descr="přednáška 054">
            <a:extLst>
              <a:ext uri="{FF2B5EF4-FFF2-40B4-BE49-F238E27FC236}">
                <a16:creationId xmlns:a16="http://schemas.microsoft.com/office/drawing/2014/main" xmlns="" id="{AB2AC4FC-F86B-4D36-8D5F-24D9A1F1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646238"/>
            <a:ext cx="24479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přednáška 056">
            <a:extLst>
              <a:ext uri="{FF2B5EF4-FFF2-40B4-BE49-F238E27FC236}">
                <a16:creationId xmlns:a16="http://schemas.microsoft.com/office/drawing/2014/main" xmlns="" id="{73C2441F-4672-4BDB-A965-E2EEF4CA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4677" b="10699"/>
          <a:stretch>
            <a:fillRect/>
          </a:stretch>
        </p:blipFill>
        <p:spPr bwMode="auto">
          <a:xfrm>
            <a:off x="6423025" y="3409950"/>
            <a:ext cx="247173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ovéPole 9">
            <a:extLst>
              <a:ext uri="{FF2B5EF4-FFF2-40B4-BE49-F238E27FC236}">
                <a16:creationId xmlns:a16="http://schemas.microsoft.com/office/drawing/2014/main" xmlns="" id="{E2B36090-FAC8-4900-B590-CD027A775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113" y="1557338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CC"/>
                </a:solidFill>
                <a:latin typeface="Arial" panose="020B0604020202020204" pitchFamily="34" charset="0"/>
              </a:rPr>
              <a:t>kamera</a:t>
            </a:r>
          </a:p>
        </p:txBody>
      </p:sp>
      <p:sp>
        <p:nvSpPr>
          <p:cNvPr id="31754" name="Šipka dolů 10">
            <a:extLst>
              <a:ext uri="{FF2B5EF4-FFF2-40B4-BE49-F238E27FC236}">
                <a16:creationId xmlns:a16="http://schemas.microsoft.com/office/drawing/2014/main" xmlns="" id="{5E84EF38-2933-430F-9EBA-8290846301CC}"/>
              </a:ext>
            </a:extLst>
          </p:cNvPr>
          <p:cNvSpPr>
            <a:spLocks noChangeArrowheads="1"/>
          </p:cNvSpPr>
          <p:nvPr/>
        </p:nvSpPr>
        <p:spPr bwMode="auto">
          <a:xfrm rot="3167679">
            <a:off x="5629275" y="1778001"/>
            <a:ext cx="90487" cy="487362"/>
          </a:xfrm>
          <a:prstGeom prst="downArrow">
            <a:avLst>
              <a:gd name="adj1" fmla="val 50000"/>
              <a:gd name="adj2" fmla="val 50294"/>
            </a:avLst>
          </a:prstGeom>
          <a:solidFill>
            <a:srgbClr val="FFFFCC"/>
          </a:solidFill>
          <a:ln w="28575" algn="ctr">
            <a:solidFill>
              <a:srgbClr val="FFFF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D0BAC688-8135-4BC4-9D1B-33C04A511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007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 - cytogenetika, chromosomy[20201001101833723].mdb"/>
</p:tagLst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8744</TotalTime>
  <Words>1324</Words>
  <Application>Microsoft Office PowerPoint</Application>
  <PresentationFormat>Předvádění na obrazovce (4:3)</PresentationFormat>
  <Paragraphs>199</Paragraphs>
  <Slides>25</Slides>
  <Notes>17</Notes>
  <HiddenSlides>0</HiddenSlides>
  <MMClips>24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Verdana</vt:lpstr>
      <vt:lpstr>Výchozí návrh</vt:lpstr>
      <vt:lpstr>Graf</vt:lpstr>
      <vt:lpstr> CYTOGENETIKA základní pojmy</vt:lpstr>
      <vt:lpstr>DEFINICE A HISTORIE</vt:lpstr>
      <vt:lpstr>SCHEMA LIDSKÉ SOMATICKÉ BUŇKY</vt:lpstr>
      <vt:lpstr>ZMĚNA ORGANIZACE  GENETICKÉHO MATERIÁLU  BĚHEM BUNĚČNÉHO CYKLU  SOMATICKÝCH BUNĚK</vt:lpstr>
      <vt:lpstr>GENETICKÝ MATERIÁL JÁDRA BĚHEM BUNĚČNÉHO CYKLU</vt:lpstr>
      <vt:lpstr>CHROMATIN A CHROMOSOMY BĚHEM BUNĚČNÉHO CYKLU kondenzace chromatinu, vznik chromosomů</vt:lpstr>
      <vt:lpstr>CHROMOSOMY V PRAXI</vt:lpstr>
      <vt:lpstr>CHROMOSOM</vt:lpstr>
      <vt:lpstr>Světelný mikroskop + systém analýzy obrazu</vt:lpstr>
      <vt:lpstr>CHROMOSOMY - KARYOTYP</vt:lpstr>
      <vt:lpstr>ZÁPIS KARYOTYPU</vt:lpstr>
      <vt:lpstr>KARYOTYP normální mužský karyotyp 46,XY</vt:lpstr>
      <vt:lpstr>KARYOTYP  normální ženský karyotyp 46,XX</vt:lpstr>
      <vt:lpstr>CHROMOSOMY - třídění do skupin  podle velikosti a centromerického indexu normální mužský karyotyp 46, XY</vt:lpstr>
      <vt:lpstr>CHROMOSOMY - třídění podle umístění centromery (centromerického indexu CI)</vt:lpstr>
      <vt:lpstr>CHROMOSOMY - třídění podle umístění centromery (centromerického indexu CI)</vt:lpstr>
      <vt:lpstr>JADÉRKO</vt:lpstr>
      <vt:lpstr>VARIANTY NORMY –  není patologie!</vt:lpstr>
      <vt:lpstr>Spiralizace chromosomů v mitóze</vt:lpstr>
      <vt:lpstr>IDIOGRAMY</vt:lpstr>
      <vt:lpstr>Kritéria pro posouzení počtu pruhů v haploidní sadě chromosomů</vt:lpstr>
      <vt:lpstr>STANOVENÍ POČTU PRUHŮ V HAPLOIDNÍ SADĚ CHROMOSOMŮ bphs – bands per haploid set</vt:lpstr>
      <vt:lpstr>Prezentace aplikace PowerPoint</vt:lpstr>
      <vt:lpstr>TYPY CHROMOSOMOVÝCH ZMĚN, které lze laboratorně vyšetřit</vt:lpstr>
      <vt:lpstr>Prezentace aplikace PowerPoint</vt:lpstr>
    </vt:vector>
  </TitlesOfParts>
  <Company>TCN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aleš</cp:lastModifiedBy>
  <cp:revision>904</cp:revision>
  <cp:lastPrinted>2019-09-16T14:13:10Z</cp:lastPrinted>
  <dcterms:created xsi:type="dcterms:W3CDTF">2004-09-03T10:48:34Z</dcterms:created>
  <dcterms:modified xsi:type="dcterms:W3CDTF">2020-11-17T08:30:51Z</dcterms:modified>
</cp:coreProperties>
</file>