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1" r:id="rId2"/>
    <p:sldId id="526" r:id="rId3"/>
    <p:sldId id="616" r:id="rId4"/>
    <p:sldId id="673" r:id="rId5"/>
    <p:sldId id="598" r:id="rId6"/>
    <p:sldId id="696" r:id="rId7"/>
    <p:sldId id="685" r:id="rId8"/>
    <p:sldId id="688" r:id="rId9"/>
    <p:sldId id="697" r:id="rId10"/>
    <p:sldId id="686" r:id="rId11"/>
    <p:sldId id="602" r:id="rId12"/>
    <p:sldId id="689" r:id="rId13"/>
    <p:sldId id="690" r:id="rId14"/>
    <p:sldId id="687" r:id="rId15"/>
    <p:sldId id="698" r:id="rId16"/>
    <p:sldId id="691" r:id="rId17"/>
    <p:sldId id="692" r:id="rId18"/>
    <p:sldId id="699" r:id="rId19"/>
    <p:sldId id="570" r:id="rId20"/>
    <p:sldId id="693" r:id="rId21"/>
    <p:sldId id="700" r:id="rId22"/>
    <p:sldId id="513" r:id="rId23"/>
    <p:sldId id="694" r:id="rId24"/>
    <p:sldId id="695" r:id="rId25"/>
    <p:sldId id="514" r:id="rId26"/>
    <p:sldId id="276" r:id="rId27"/>
    <p:sldId id="277" r:id="rId28"/>
    <p:sldId id="672" r:id="rId29"/>
    <p:sldId id="656" r:id="rId30"/>
    <p:sldId id="682" r:id="rId31"/>
    <p:sldId id="701" r:id="rId32"/>
  </p:sldIdLst>
  <p:sldSz cx="9144000" cy="6858000" type="screen4x3"/>
  <p:notesSz cx="7099300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00"/>
    <a:srgbClr val="660033"/>
    <a:srgbClr val="FFCC00"/>
    <a:srgbClr val="FF0000"/>
    <a:srgbClr val="FFCCFF"/>
    <a:srgbClr val="FF99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728" autoAdjust="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570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F233C0CA-2747-4998-AD56-B1973AC525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90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5FC8A117-149F-48D6-A978-EF476C59091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90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0AA83DD4-7399-41F9-BF34-6F67C9864F8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90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A54B0974-2C57-46C6-8F51-7E83D1A15AB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30ABB7D-8A98-4CD5-B1B0-1B732851E1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245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4E7F67BC-89F6-44CB-B173-63DAA1AC106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90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884D5AEB-098E-499B-88BF-47AA0898B44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90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xmlns="" id="{70E8AB35-0CBB-4EE2-B3A8-DA234D64AE8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xmlns="" id="{73E0FF5B-E50B-4F5D-8638-6961BA9BF5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xmlns="" id="{84DEE465-2C2A-4320-8395-72FDE42A52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90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xmlns="" id="{C34D60DB-5928-45B7-8ACC-4BF40A0D78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B60C1B4-601E-4061-965E-28405AB96F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4621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xmlns="" id="{8F6D1DC7-8D1E-4762-B94E-E7ECF39F8D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xmlns="" id="{9A0A30B1-3801-41F8-93EF-2533FAF04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:a16="http://schemas.microsoft.com/office/drawing/2014/main" xmlns="" id="{2C1499FB-5E35-4F61-915A-787E9254E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D63ACC33-6ADC-4E5A-BB08-CF44F4EC60DB}" type="slidenum">
              <a:rPr lang="cs-CZ" altLang="cs-CZ" smtClean="0">
                <a:solidFill>
                  <a:schemeClr val="tx1"/>
                </a:solidFill>
              </a:rPr>
              <a:pPr/>
              <a:t>1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78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xmlns="" id="{E56CEFAE-03F4-4D3E-8F7E-4A0FBC131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xmlns="" id="{FC5FEBB9-2BF2-4ECB-B8A2-AB459E682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xmlns="" id="{F3D76DDE-E255-4447-B46C-F9D6702FE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F19D5C5D-403F-4C13-9A51-6A3FAE790045}" type="slidenum">
              <a:rPr lang="cs-CZ" altLang="cs-CZ" smtClean="0">
                <a:solidFill>
                  <a:schemeClr val="tx1"/>
                </a:solidFill>
              </a:rPr>
              <a:pPr/>
              <a:t>10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02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xmlns="" id="{3EC531AE-023E-458D-86D2-6FB0D598E1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xmlns="" id="{FB52DA36-76F4-4ECB-9CE6-D14F898A5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xmlns="" id="{07B5703F-0673-47AF-AF1A-8F3A93218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8480B516-A189-436F-B018-7FC91EF75803}" type="slidenum">
              <a:rPr lang="cs-CZ" altLang="cs-CZ" smtClean="0">
                <a:solidFill>
                  <a:schemeClr val="tx1"/>
                </a:solidFill>
              </a:rPr>
              <a:pPr/>
              <a:t>11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90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xmlns="" id="{4941B4BE-2D11-47F0-996D-BEB59A90B8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xmlns="" id="{42AE3BA6-C9E8-4D1C-B3A2-6182A8680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xmlns="" id="{6B08C183-12D4-4247-92C0-C92DD0ED4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CC1B4798-22B2-4710-B64E-D57B033AC619}" type="slidenum">
              <a:rPr lang="cs-CZ" altLang="cs-CZ" smtClean="0">
                <a:solidFill>
                  <a:schemeClr val="tx1"/>
                </a:solidFill>
              </a:rPr>
              <a:pPr/>
              <a:t>12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01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xmlns="" id="{DE077F8A-5F46-4B06-B8BE-5B6166955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xmlns="" id="{A0C71BB4-58F2-4D1C-83E8-3DD8DBCB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xmlns="" id="{0EB225A3-48B5-4E82-862E-AEF041C98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10DBE79B-5C72-495B-BA9F-F7FB9381753F}" type="slidenum">
              <a:rPr lang="cs-CZ" altLang="cs-CZ" smtClean="0">
                <a:solidFill>
                  <a:schemeClr val="tx1"/>
                </a:solidFill>
              </a:rPr>
              <a:pPr/>
              <a:t>13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61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xmlns="" id="{90C698B2-91C4-4A76-84EE-8CD061F6CA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xmlns="" id="{5570589F-5F73-44FC-A6FE-3C9C39BFF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xmlns="" id="{2C882964-A964-46B7-9610-884C29FD6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A42E2560-7118-48EE-BCF7-66288C04A13A}" type="slidenum">
              <a:rPr lang="cs-CZ" altLang="cs-CZ" smtClean="0">
                <a:solidFill>
                  <a:schemeClr val="tx1"/>
                </a:solidFill>
              </a:rPr>
              <a:pPr/>
              <a:t>14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11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xmlns="" id="{1CD4FD38-2375-4D01-BEA4-8810208321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xmlns="" id="{ECC2C23F-12EE-4DE9-9AB4-5758B7839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xmlns="" id="{64F7BCDE-DA07-43AD-9649-7D0D78478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B9F741CA-91BC-42EE-9C45-18BC5E84EDF1}" type="slidenum">
              <a:rPr lang="cs-CZ" altLang="cs-CZ" smtClean="0">
                <a:solidFill>
                  <a:schemeClr val="tx1"/>
                </a:solidFill>
              </a:rPr>
              <a:pPr/>
              <a:t>15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22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:a16="http://schemas.microsoft.com/office/drawing/2014/main" xmlns="" id="{5908DFDF-347C-49D1-B510-6FD2C861B2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Zástupný symbol pro poznámky 2">
            <a:extLst>
              <a:ext uri="{FF2B5EF4-FFF2-40B4-BE49-F238E27FC236}">
                <a16:creationId xmlns:a16="http://schemas.microsoft.com/office/drawing/2014/main" xmlns="" id="{E9DA18A2-B421-4087-8548-EC0CF258E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:a16="http://schemas.microsoft.com/office/drawing/2014/main" xmlns="" id="{65B14954-BB16-47BA-9FA9-1E68BDE15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E0E0D9AE-A9B3-4BC1-ACCB-C48FA529F8FB}" type="slidenum">
              <a:rPr lang="cs-CZ" altLang="cs-CZ" smtClean="0">
                <a:solidFill>
                  <a:schemeClr val="tx1"/>
                </a:solidFill>
              </a:rPr>
              <a:pPr/>
              <a:t>16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22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xmlns="" id="{0B6A9FE1-0D24-4323-BBB9-C030FB6409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xmlns="" id="{5246EF72-41FD-4816-A8C3-50329C5E2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xmlns="" id="{EAEBBD8D-5C6C-4ED2-9005-18B9AECF5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D36E620B-0AB2-494F-B651-AF8E70A02A1F}" type="slidenum">
              <a:rPr lang="cs-CZ" altLang="cs-CZ" smtClean="0">
                <a:solidFill>
                  <a:schemeClr val="tx1"/>
                </a:solidFill>
              </a:rPr>
              <a:pPr/>
              <a:t>17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6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xmlns="" id="{0681D334-398A-41CA-A852-EAD7A0B52D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xmlns="" id="{ADF43C6F-84D2-4D5D-BE65-F5D9AD64E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xmlns="" id="{05A5B289-D66B-456B-B359-97D1B135B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D01BF20B-280E-4355-AE35-7EFD6BBFBE28}" type="slidenum">
              <a:rPr lang="cs-CZ" altLang="cs-CZ" smtClean="0">
                <a:solidFill>
                  <a:schemeClr val="tx1"/>
                </a:solidFill>
              </a:rPr>
              <a:pPr/>
              <a:t>18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53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xmlns="" id="{40AE813E-AC90-463D-9DA6-29CE4A0B6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xmlns="" id="{D5AA381A-20D3-4BEF-B516-F654FDBD5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xmlns="" id="{120BDD9A-0806-4768-96C6-64DCD5179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3F1BAAAC-36A1-4431-8F52-A0B64E7A327A}" type="slidenum">
              <a:rPr lang="cs-CZ" altLang="cs-CZ" smtClean="0">
                <a:solidFill>
                  <a:schemeClr val="tx1"/>
                </a:solidFill>
              </a:rPr>
              <a:pPr/>
              <a:t>19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64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xmlns="" id="{BEDC14A9-6D03-4706-AD53-22EBB6926B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xmlns="" id="{A11B9044-33A4-4158-A2F7-55B671BBF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xmlns="" id="{319F3B8C-1E7F-4182-848F-E1035314B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6392AD3E-F21A-411B-B8A8-3E797038EBA8}" type="slidenum">
              <a:rPr lang="cs-CZ" altLang="cs-CZ" smtClean="0">
                <a:solidFill>
                  <a:schemeClr val="tx1"/>
                </a:solidFill>
              </a:rPr>
              <a:pPr/>
              <a:t>2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17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xmlns="" id="{B1F3AABA-41F8-498D-B49D-9F32264694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xmlns="" id="{87A679AC-F128-4D19-B00C-12A71C6ED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xmlns="" id="{5A0CD3C1-FEE0-4016-B6E2-211C8FDD0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25F756E6-8455-4116-B875-5B8A2B51931A}" type="slidenum">
              <a:rPr lang="cs-CZ" altLang="cs-CZ" smtClean="0">
                <a:solidFill>
                  <a:schemeClr val="tx1"/>
                </a:solidFill>
              </a:rPr>
              <a:pPr/>
              <a:t>20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83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:a16="http://schemas.microsoft.com/office/drawing/2014/main" xmlns="" id="{8F3D5F51-4A51-4AD5-9384-273A49820A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>
            <a:extLst>
              <a:ext uri="{FF2B5EF4-FFF2-40B4-BE49-F238E27FC236}">
                <a16:creationId xmlns:a16="http://schemas.microsoft.com/office/drawing/2014/main" xmlns="" id="{2DB96099-2619-468E-BDCF-A843A7F5A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xmlns="" id="{4042E661-58FC-4562-9ECA-7CBC14976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7082BF7-C390-4111-8E70-524954191574}" type="slidenum">
              <a:rPr lang="cs-CZ" altLang="cs-CZ" smtClean="0">
                <a:solidFill>
                  <a:schemeClr val="tx1"/>
                </a:solidFill>
              </a:rPr>
              <a:pPr/>
              <a:t>21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45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xmlns="" id="{8D6FB8A6-5788-479E-8A43-CC4BEE8C10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xmlns="" id="{823AFBDE-2A58-4A0E-8CF3-DDE459C28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xmlns="" id="{0BA8D240-CDD9-467A-AB06-F931FF608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37E49BA8-7F66-46F0-A95E-F09A48BEEE68}" type="slidenum">
              <a:rPr lang="cs-CZ" altLang="cs-CZ" smtClean="0">
                <a:solidFill>
                  <a:schemeClr val="tx1"/>
                </a:solidFill>
              </a:rPr>
              <a:pPr/>
              <a:t>22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09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xmlns="" id="{9D6F59D0-B035-44E1-A4BE-952B9323E3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xmlns="" id="{BE948434-F8CD-4E81-AFDE-DF9D55B40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xmlns="" id="{43628185-718A-42A2-89C8-51383F84B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15CE5FF2-8B45-4CF4-8D2F-EFE72E37EE29}" type="slidenum">
              <a:rPr lang="cs-CZ" altLang="cs-CZ" smtClean="0">
                <a:solidFill>
                  <a:schemeClr val="tx1"/>
                </a:solidFill>
              </a:rPr>
              <a:pPr/>
              <a:t>23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83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>
            <a:extLst>
              <a:ext uri="{FF2B5EF4-FFF2-40B4-BE49-F238E27FC236}">
                <a16:creationId xmlns:a16="http://schemas.microsoft.com/office/drawing/2014/main" xmlns="" id="{81063AD4-CC1E-4790-9C2E-687BAFBBE3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>
            <a:extLst>
              <a:ext uri="{FF2B5EF4-FFF2-40B4-BE49-F238E27FC236}">
                <a16:creationId xmlns:a16="http://schemas.microsoft.com/office/drawing/2014/main" xmlns="" id="{A74576F8-CEEB-42D7-BA6A-3A0EB003F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4516" name="Zástupný symbol pro číslo snímku 3">
            <a:extLst>
              <a:ext uri="{FF2B5EF4-FFF2-40B4-BE49-F238E27FC236}">
                <a16:creationId xmlns:a16="http://schemas.microsoft.com/office/drawing/2014/main" xmlns="" id="{B4B8C059-810F-4974-9E9F-67E8B7CB7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63D26B1E-BA81-42C1-91F6-A4CA3A0A5238}" type="slidenum">
              <a:rPr lang="cs-CZ" altLang="cs-CZ" smtClean="0">
                <a:solidFill>
                  <a:schemeClr val="tx1"/>
                </a:solidFill>
              </a:rPr>
              <a:pPr/>
              <a:t>24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98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>
            <a:extLst>
              <a:ext uri="{FF2B5EF4-FFF2-40B4-BE49-F238E27FC236}">
                <a16:creationId xmlns:a16="http://schemas.microsoft.com/office/drawing/2014/main" xmlns="" id="{A1679CB0-171E-400E-A8CA-A2BD73B813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Zástupný symbol pro poznámky 2">
            <a:extLst>
              <a:ext uri="{FF2B5EF4-FFF2-40B4-BE49-F238E27FC236}">
                <a16:creationId xmlns:a16="http://schemas.microsoft.com/office/drawing/2014/main" xmlns="" id="{144F9854-7E68-43C1-8B1B-9A34884B9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6564" name="Zástupný symbol pro číslo snímku 3">
            <a:extLst>
              <a:ext uri="{FF2B5EF4-FFF2-40B4-BE49-F238E27FC236}">
                <a16:creationId xmlns:a16="http://schemas.microsoft.com/office/drawing/2014/main" xmlns="" id="{952E0306-2022-401E-B827-CCB8C3DB42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15EC7573-0D76-44C1-83EF-75859FEE750E}" type="slidenum">
              <a:rPr lang="cs-CZ" altLang="cs-CZ" smtClean="0">
                <a:solidFill>
                  <a:schemeClr val="tx1"/>
                </a:solidFill>
              </a:rPr>
              <a:pPr/>
              <a:t>25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54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xmlns="" id="{B7FDC1DA-250D-4FCF-993D-CC220F0B1F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xmlns="" id="{FBA97BA1-66E2-4A6A-AB26-FECE4A94B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0660" name="Zástupný symbol pro číslo snímku 3">
            <a:extLst>
              <a:ext uri="{FF2B5EF4-FFF2-40B4-BE49-F238E27FC236}">
                <a16:creationId xmlns:a16="http://schemas.microsoft.com/office/drawing/2014/main" xmlns="" id="{BD0200EF-AA78-402A-9B68-3284CFEFC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61F8CB64-D606-4B6D-8516-8CBA750432CC}" type="slidenum">
              <a:rPr lang="cs-CZ" altLang="cs-CZ" smtClean="0">
                <a:solidFill>
                  <a:schemeClr val="tx1"/>
                </a:solidFill>
              </a:rPr>
              <a:pPr/>
              <a:t>26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58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>
            <a:extLst>
              <a:ext uri="{FF2B5EF4-FFF2-40B4-BE49-F238E27FC236}">
                <a16:creationId xmlns:a16="http://schemas.microsoft.com/office/drawing/2014/main" xmlns="" id="{F8C29F4E-ED4A-4A85-90A1-918D19E3B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Zástupný symbol pro poznámky 2">
            <a:extLst>
              <a:ext uri="{FF2B5EF4-FFF2-40B4-BE49-F238E27FC236}">
                <a16:creationId xmlns:a16="http://schemas.microsoft.com/office/drawing/2014/main" xmlns="" id="{90413B0C-EDD8-49DF-8AAA-07BC3E0A1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2708" name="Zástupný symbol pro číslo snímku 3">
            <a:extLst>
              <a:ext uri="{FF2B5EF4-FFF2-40B4-BE49-F238E27FC236}">
                <a16:creationId xmlns:a16="http://schemas.microsoft.com/office/drawing/2014/main" xmlns="" id="{23D9ABA9-1F60-4D69-8AA9-711F7968F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E1813A4F-1CC0-4029-9C28-E578D5C3373A}" type="slidenum">
              <a:rPr lang="cs-CZ" altLang="cs-CZ" smtClean="0">
                <a:solidFill>
                  <a:schemeClr val="tx1"/>
                </a:solidFill>
              </a:rPr>
              <a:pPr/>
              <a:t>27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97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xmlns="" id="{CEA4265C-4B63-4365-9ECF-F81A3AC10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xmlns="" id="{29928EDF-8F78-45A7-9E52-5F089A878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xmlns="" id="{F006E758-FF55-4C6D-9696-E240C9236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4009C297-B362-4EB7-82FB-E3F1C03D694F}" type="slidenum">
              <a:rPr lang="cs-CZ" altLang="cs-CZ" smtClean="0">
                <a:solidFill>
                  <a:schemeClr val="tx1"/>
                </a:solidFill>
              </a:rPr>
              <a:pPr/>
              <a:t>28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8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>
            <a:extLst>
              <a:ext uri="{FF2B5EF4-FFF2-40B4-BE49-F238E27FC236}">
                <a16:creationId xmlns:a16="http://schemas.microsoft.com/office/drawing/2014/main" xmlns="" id="{D110B0B0-6EA9-4DC0-B0CE-2119AA77C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Zástupný symbol pro poznámky 2">
            <a:extLst>
              <a:ext uri="{FF2B5EF4-FFF2-40B4-BE49-F238E27FC236}">
                <a16:creationId xmlns:a16="http://schemas.microsoft.com/office/drawing/2014/main" xmlns="" id="{94A18260-92FF-4E3B-A762-E0F0B6FF2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4756" name="Zástupný symbol pro číslo snímku 3">
            <a:extLst>
              <a:ext uri="{FF2B5EF4-FFF2-40B4-BE49-F238E27FC236}">
                <a16:creationId xmlns:a16="http://schemas.microsoft.com/office/drawing/2014/main" xmlns="" id="{F444C0C4-98D7-43F2-AC86-18DD5111A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460CDCC-22C9-49EE-9BFC-0B2B40F70B34}" type="slidenum">
              <a:rPr lang="cs-CZ" altLang="cs-CZ" smtClean="0">
                <a:solidFill>
                  <a:schemeClr val="tx1"/>
                </a:solidFill>
              </a:rPr>
              <a:pPr/>
              <a:t>29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04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xmlns="" id="{A26962E0-53D3-4A9A-B167-03EE4FBADD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xmlns="" id="{C901231F-9964-4E46-8DDF-7D44ED089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xmlns="" id="{6EE6D1C6-7701-4687-9AD9-3898FBF7A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F9300E22-6B0D-40AB-A25B-1CEBDCB6ACA2}" type="slidenum">
              <a:rPr lang="cs-CZ" altLang="cs-CZ" smtClean="0">
                <a:solidFill>
                  <a:schemeClr val="tx1"/>
                </a:solidFill>
              </a:rPr>
              <a:pPr/>
              <a:t>3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37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>
            <a:extLst>
              <a:ext uri="{FF2B5EF4-FFF2-40B4-BE49-F238E27FC236}">
                <a16:creationId xmlns:a16="http://schemas.microsoft.com/office/drawing/2014/main" xmlns="" id="{46596553-1024-4B55-9F97-E1FF5E4CF7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Zástupný symbol pro poznámky 2">
            <a:extLst>
              <a:ext uri="{FF2B5EF4-FFF2-40B4-BE49-F238E27FC236}">
                <a16:creationId xmlns:a16="http://schemas.microsoft.com/office/drawing/2014/main" xmlns="" id="{DE1947DA-3BC5-4792-9848-DCCDD174E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0900" name="Zástupný symbol pro číslo snímku 3">
            <a:extLst>
              <a:ext uri="{FF2B5EF4-FFF2-40B4-BE49-F238E27FC236}">
                <a16:creationId xmlns:a16="http://schemas.microsoft.com/office/drawing/2014/main" xmlns="" id="{24D1F1C2-84FB-4598-B56B-BE95F54AA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08D77818-C4DE-449E-97CA-09A609DCB696}" type="slidenum">
              <a:rPr lang="cs-CZ" altLang="cs-CZ" smtClean="0">
                <a:solidFill>
                  <a:schemeClr val="tx1"/>
                </a:solidFill>
              </a:rPr>
              <a:pPr/>
              <a:t>30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45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xmlns="" id="{AD9ECB5C-72FE-48A5-863C-FBD1EE9E5F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xmlns="" id="{5D8CC7E3-6087-41AA-A79B-D841DFAFA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xmlns="" id="{2DDFF976-AF25-4F9B-8620-9760AB14E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8A28EAD4-EE69-471A-8CDB-8694D771123D}" type="slidenum">
              <a:rPr lang="cs-CZ" altLang="cs-CZ" smtClean="0">
                <a:solidFill>
                  <a:schemeClr val="tx1"/>
                </a:solidFill>
              </a:rPr>
              <a:pPr/>
              <a:t>4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5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xmlns="" id="{2A132699-1F55-4862-9834-65CEF35C08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xmlns="" id="{A8126DC6-77D1-4E60-9D77-F03804A86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xmlns="" id="{B6BCC29B-A162-4102-8105-F92476C1E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F419F3EC-D60D-406C-9AD4-ED384E42C05E}" type="slidenum">
              <a:rPr lang="cs-CZ" altLang="cs-CZ" smtClean="0">
                <a:solidFill>
                  <a:schemeClr val="tx1"/>
                </a:solidFill>
              </a:rPr>
              <a:pPr/>
              <a:t>5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53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xmlns="" id="{066C798C-1258-4893-BDC1-C4C8DFD473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xmlns="" id="{0FBD9768-3F9E-4729-9BB6-4E2680797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xmlns="" id="{D1EC90A1-2507-4CA7-8AA5-355CA461F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8B6A6119-44B4-4B42-9E67-85B2DA01184C}" type="slidenum">
              <a:rPr lang="cs-CZ" altLang="cs-CZ" smtClean="0">
                <a:solidFill>
                  <a:schemeClr val="tx1"/>
                </a:solidFill>
              </a:rPr>
              <a:pPr/>
              <a:t>6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0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xmlns="" id="{D3C2D7A8-F6BA-4388-842A-5738E177E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xmlns="" id="{09952357-45CD-4526-9D8A-F615A07A9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xmlns="" id="{E0AD4EE3-04FC-4D9B-A08A-E40E92F81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0992262-3CAD-4BD7-B8CB-B574DDCC30B0}" type="slidenum">
              <a:rPr lang="cs-CZ" altLang="cs-CZ" smtClean="0">
                <a:solidFill>
                  <a:schemeClr val="tx1"/>
                </a:solidFill>
              </a:rPr>
              <a:pPr/>
              <a:t>7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78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xmlns="" id="{B9739CB5-0ED5-4511-A6D4-808CA58BC2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xmlns="" id="{6365451D-9D27-4A92-BCA1-CC123604A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xmlns="" id="{70291C26-877A-4B90-9647-DEA89C50F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CC0454B2-C87F-44A6-8C44-57DC4148080E}" type="slidenum">
              <a:rPr lang="cs-CZ" altLang="cs-CZ" smtClean="0">
                <a:solidFill>
                  <a:schemeClr val="tx1"/>
                </a:solidFill>
              </a:rPr>
              <a:pPr/>
              <a:t>8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16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xmlns="" id="{1EE9013B-2297-4AF4-9629-EC348D58A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xmlns="" id="{35CCE82D-2454-446E-AE82-6548DF22B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xmlns="" id="{1BDF9A1C-EF31-42FF-B6B4-A5F26C5F3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69938" indent="-295275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84275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58938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133600" indent="-236538" defTabSz="9271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908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30480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5052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962400" indent="-236538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19442756-40A7-48B6-AE57-9D1A3DD59A24}" type="slidenum">
              <a:rPr lang="cs-CZ" altLang="cs-CZ" smtClean="0">
                <a:solidFill>
                  <a:schemeClr val="tx1"/>
                </a:solidFill>
              </a:rPr>
              <a:pPr/>
              <a:t>9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DA2A84F-5CE4-471C-8A24-0BB4A8F82D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DF67-473B-4926-B961-731AD5822E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6566326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41ECC2C-0DD1-4DD3-AF8D-DB650FA41C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B539A-6A21-43C5-A392-AE34FE5840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4138169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61150" y="260350"/>
            <a:ext cx="2087563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6113462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DA8CC27A-0923-4B82-AC94-97480BB86D7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9DC9-0DA3-4593-A43F-8E0D65401A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316080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353425" cy="100806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484313"/>
            <a:ext cx="4038600" cy="46418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484313"/>
            <a:ext cx="4038600" cy="2244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881438"/>
            <a:ext cx="4038600" cy="2244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DCDC30D-871D-4D7B-AF12-2AA39E93349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69DCB-0251-4EE8-A880-45955B838C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799330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78F21F7-7AB1-45C7-BBE2-C06126647EF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8BAA3-3486-4A58-819D-B3448E9CA9E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505609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3360160-9974-4931-8BC4-12823F76385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E000F-FAAF-49B6-96AA-CD89F5088F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148383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AC9E764-450D-4EF2-8876-8B032981EFD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4CF7A-20F3-45B9-B73E-BA4308F8C4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009216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F1DBDF-7AD9-4AB9-BF56-9CCE0BB8BD0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D4BBC-E2DB-4F2C-A9CA-19A0D5F299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4391066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EE2DA2D1-A7B0-4E7F-8ACF-7B6FF89DF5C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DC4F8-DD63-4FBE-8EBE-DE21708C45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4504765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5C6DC994-FBFE-45D7-BBB4-8682DE9349B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477DF-CB1E-4F5F-A777-E3672B9970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359141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461917D-DD3B-4713-83D6-C75E6EC5E0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07F71-807B-492F-8395-89CDCF50D6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0131436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5AC6A70-8485-4947-9C6C-CF67CEBDEA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DC0F7-D6E8-4666-9903-16BC2DF7015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110895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xmlns="" id="{A1E50147-C7B0-49BC-AD03-849FA7CDE4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1B7956E4-32A9-4330-B1AD-3654D8DB5C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60350"/>
            <a:ext cx="8353425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xmlns="" id="{437CC283-B8DA-4B68-AFB5-191E1352C0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1121A08D-B793-483A-B5B4-4A354F177A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1341438"/>
            <a:ext cx="5857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6BB4779-4E6C-4E7F-B480-4C998A55C2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xmlns="" id="{D94FDA73-87E7-407D-A30E-EBFB9B6632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6305550"/>
            <a:ext cx="946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xmlns="" id="{090A68BD-FB5B-4CD7-A7BA-C20F428364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99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xmlns="" id="{A95806A4-1B59-4D96-A40D-2624A43FC5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70125" y="6345238"/>
            <a:ext cx="4533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Times New Roman" panose="02020603050405020304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xmlns="" id="{072C6D91-EC04-4E6C-ACDD-4DAEEE018A8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68313" y="6237288"/>
            <a:ext cx="8207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xmlns="" id="{BE1CCB7E-EF59-4148-B9EC-AC535ACFC63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345238"/>
            <a:ext cx="118268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:a16="http://schemas.microsoft.com/office/drawing/2014/main" xmlns="" id="{A9374C3B-8E60-455C-B8AA-C0BBD63239D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299200"/>
            <a:ext cx="8016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wma"/><Relationship Id="rId7" Type="http://schemas.openxmlformats.org/officeDocument/2006/relationships/image" Target="../media/image7.emf"/><Relationship Id="rId2" Type="http://schemas.microsoft.com/office/2007/relationships/media" Target="../media/media1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37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11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1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36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11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xmlns="" id="{E21A95AB-B620-4B9C-B8EF-C41043CA9B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1947863"/>
            <a:ext cx="8642350" cy="3240087"/>
          </a:xfrm>
          <a:solidFill>
            <a:srgbClr val="2C7CCC"/>
          </a:solidFill>
        </p:spPr>
        <p:txBody>
          <a:bodyPr/>
          <a:lstStyle/>
          <a:p>
            <a:pPr eaLnBrk="1" hangingPunct="1"/>
            <a:r>
              <a:rPr lang="cs-CZ" altLang="cs-CZ" sz="4000"/>
              <a:t>PŘÍPRAVA CHROMOSOMOVÝCH PREPARÁTŮ</a:t>
            </a:r>
            <a:br>
              <a:rPr lang="cs-CZ" altLang="cs-CZ" sz="4000"/>
            </a:br>
            <a:r>
              <a:rPr lang="cs-CZ" altLang="cs-CZ" sz="4000"/>
              <a:t> </a:t>
            </a:r>
            <a:r>
              <a:rPr lang="cs-CZ" altLang="cs-CZ" sz="4000">
                <a:solidFill>
                  <a:srgbClr val="CC0000"/>
                </a:solidFill>
              </a:rPr>
              <a:t>METODAMI KLASICKÉ CYTOGENETIKY</a:t>
            </a:r>
            <a:endParaRPr lang="en-US" altLang="cs-CZ" sz="4000">
              <a:solidFill>
                <a:srgbClr val="CC0000"/>
              </a:solidFill>
            </a:endParaRPr>
          </a:p>
        </p:txBody>
      </p:sp>
      <p:graphicFrame>
        <p:nvGraphicFramePr>
          <p:cNvPr id="16387" name="Object 3">
            <a:extLst>
              <a:ext uri="{FF2B5EF4-FFF2-40B4-BE49-F238E27FC236}">
                <a16:creationId xmlns:a16="http://schemas.microsoft.com/office/drawing/2014/main" xmlns="" id="{2B1129B8-6EB9-4A6A-A128-CB170C503B94}"/>
              </a:ext>
            </a:extLst>
          </p:cNvPr>
          <p:cNvGraphicFramePr>
            <a:graphicFrameLocks noGrp="1" noChangeAspect="1"/>
          </p:cNvGraphicFramePr>
          <p:nvPr>
            <p:ph type="dgm" idx="4294967295"/>
          </p:nvPr>
        </p:nvGraphicFramePr>
        <p:xfrm>
          <a:off x="0" y="5607050"/>
          <a:ext cx="8731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Graf" r:id="rId6" imgW="1733821" imgH="914762" progId="MSGraph.Chart.8">
                  <p:embed followColorScheme="full"/>
                </p:oleObj>
              </mc:Choice>
              <mc:Fallback>
                <p:oleObj name="Graf" r:id="rId6" imgW="1733821" imgH="9147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07050"/>
                        <a:ext cx="87313" cy="2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11">
            <a:extLst>
              <a:ext uri="{FF2B5EF4-FFF2-40B4-BE49-F238E27FC236}">
                <a16:creationId xmlns:a16="http://schemas.microsoft.com/office/drawing/2014/main" xmlns="" id="{0A940208-463C-4690-964C-B5C246FB6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75" y="5716588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zpracovala Mgr. Navaříková</a:t>
            </a:r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xmlns="" id="{752D1059-22B3-41C2-98C3-7FF61A973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425" y="5353050"/>
            <a:ext cx="271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vytvořilo CMBG FN Brno</a:t>
            </a:r>
          </a:p>
        </p:txBody>
      </p:sp>
      <p:pic>
        <p:nvPicPr>
          <p:cNvPr id="16390" name="Obrázek 7">
            <a:extLst>
              <a:ext uri="{FF2B5EF4-FFF2-40B4-BE49-F238E27FC236}">
                <a16:creationId xmlns:a16="http://schemas.microsoft.com/office/drawing/2014/main" xmlns="" id="{039700ED-C3A4-4088-AD58-C0DC3B787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661988"/>
            <a:ext cx="25685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Obrázek 5">
            <a:extLst>
              <a:ext uri="{FF2B5EF4-FFF2-40B4-BE49-F238E27FC236}">
                <a16:creationId xmlns:a16="http://schemas.microsoft.com/office/drawing/2014/main" xmlns="" id="{385BD9D3-E1AC-406F-ABC6-FE666EBC71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661988"/>
            <a:ext cx="15589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Obrázek 3">
            <a:extLst>
              <a:ext uri="{FF2B5EF4-FFF2-40B4-BE49-F238E27FC236}">
                <a16:creationId xmlns:a16="http://schemas.microsoft.com/office/drawing/2014/main" xmlns="" id="{6310A2BF-EE1A-49FA-B462-EAB8D2E091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33425"/>
            <a:ext cx="23749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63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74B418C3-1FB8-48A1-8DFD-364745270D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METODY KLASICKÉ CYTOGENETIKY </a:t>
            </a:r>
            <a:br>
              <a:rPr lang="cs-CZ" altLang="cs-CZ" sz="2800"/>
            </a:br>
            <a:r>
              <a:rPr lang="cs-CZ" altLang="cs-CZ" sz="2800"/>
              <a:t>nasazení do kultivačního média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xmlns="" id="{92ABB253-A8F9-43BF-A6FC-7567D0773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420938"/>
            <a:ext cx="4464050" cy="6477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Sterilní práce v laminárním boxu</a:t>
            </a:r>
          </a:p>
        </p:txBody>
      </p:sp>
      <p:pic>
        <p:nvPicPr>
          <p:cNvPr id="34820" name="Picture 4" descr="nádory2 001">
            <a:extLst>
              <a:ext uri="{FF2B5EF4-FFF2-40B4-BE49-F238E27FC236}">
                <a16:creationId xmlns:a16="http://schemas.microsoft.com/office/drawing/2014/main" xmlns="" id="{88ED60BA-DDDE-4318-A331-466C8AB3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1341438"/>
            <a:ext cx="31686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>
            <a:extLst>
              <a:ext uri="{FF2B5EF4-FFF2-40B4-BE49-F238E27FC236}">
                <a16:creationId xmlns:a16="http://schemas.microsoft.com/office/drawing/2014/main" xmlns="" id="{292056C6-02E6-44D9-9EED-ECB6D584E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716338"/>
            <a:ext cx="4856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!!!!!!!STERILNÍ PROSTŘEDÍ!!!!!!!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33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97747C94-96C8-4B93-B2CC-A4CCD809D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1444625"/>
            <a:ext cx="8353425" cy="4679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xmlns="" id="{86E89DEC-47E8-4316-B96B-8517C2872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223963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kultivace materiálu</a:t>
            </a:r>
          </a:p>
        </p:txBody>
      </p:sp>
      <p:pic>
        <p:nvPicPr>
          <p:cNvPr id="36868" name="Picture 6" descr="inverzní mikroskop 2">
            <a:extLst>
              <a:ext uri="{FF2B5EF4-FFF2-40B4-BE49-F238E27FC236}">
                <a16:creationId xmlns:a16="http://schemas.microsoft.com/office/drawing/2014/main" xmlns="" id="{4DD819CF-D370-4880-94E8-F8818B69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31374" r="27908" b="21530"/>
          <a:stretch>
            <a:fillRect/>
          </a:stretch>
        </p:blipFill>
        <p:spPr bwMode="auto">
          <a:xfrm>
            <a:off x="755650" y="4149725"/>
            <a:ext cx="18002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9">
            <a:extLst>
              <a:ext uri="{FF2B5EF4-FFF2-40B4-BE49-F238E27FC236}">
                <a16:creationId xmlns:a16="http://schemas.microsoft.com/office/drawing/2014/main" xmlns="" id="{B585DBB6-B74D-4204-A85B-E60EF4EB8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445125"/>
            <a:ext cx="2406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nasazení plodové vody</a:t>
            </a:r>
          </a:p>
        </p:txBody>
      </p:sp>
      <p:sp>
        <p:nvSpPr>
          <p:cNvPr id="36870" name="Text Box 11">
            <a:extLst>
              <a:ext uri="{FF2B5EF4-FFF2-40B4-BE49-F238E27FC236}">
                <a16:creationId xmlns:a16="http://schemas.microsoft.com/office/drawing/2014/main" xmlns="" id="{9DEA8F7F-CBFC-4DE1-8AA8-7ED0A23D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500438"/>
            <a:ext cx="2592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nasazení periferní krve</a:t>
            </a:r>
          </a:p>
        </p:txBody>
      </p:sp>
      <p:sp>
        <p:nvSpPr>
          <p:cNvPr id="36871" name="Text Box 15">
            <a:extLst>
              <a:ext uri="{FF2B5EF4-FFF2-40B4-BE49-F238E27FC236}">
                <a16:creationId xmlns:a16="http://schemas.microsoft.com/office/drawing/2014/main" xmlns="" id="{8CAD9BDE-14F8-4242-A467-B8F95AAE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4929188"/>
            <a:ext cx="22748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aplikace kolchicinu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mitotického jedu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po kultivaci</a:t>
            </a:r>
          </a:p>
        </p:txBody>
      </p:sp>
      <p:sp>
        <p:nvSpPr>
          <p:cNvPr id="36872" name="Text Box 17">
            <a:extLst>
              <a:ext uri="{FF2B5EF4-FFF2-40B4-BE49-F238E27FC236}">
                <a16:creationId xmlns:a16="http://schemas.microsoft.com/office/drawing/2014/main" xmlns="" id="{DF120D6F-1788-4CF6-A3DD-7B775DD67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5432425"/>
            <a:ext cx="23320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kultivace v termostatu</a:t>
            </a:r>
          </a:p>
        </p:txBody>
      </p:sp>
      <p:sp>
        <p:nvSpPr>
          <p:cNvPr id="36873" name="Text Box 18">
            <a:extLst>
              <a:ext uri="{FF2B5EF4-FFF2-40B4-BE49-F238E27FC236}">
                <a16:creationId xmlns:a16="http://schemas.microsoft.com/office/drawing/2014/main" xmlns="" id="{4F310842-6366-4A10-AA16-C873B43C4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175" y="57277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6874" name="Text Box 19">
            <a:extLst>
              <a:ext uri="{FF2B5EF4-FFF2-40B4-BE49-F238E27FC236}">
                <a16:creationId xmlns:a16="http://schemas.microsoft.com/office/drawing/2014/main" xmlns="" id="{126CCDE7-4078-4E5D-9BF0-B011C7FB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313" y="5727700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6875" name="Text Box 20">
            <a:extLst>
              <a:ext uri="{FF2B5EF4-FFF2-40B4-BE49-F238E27FC236}">
                <a16:creationId xmlns:a16="http://schemas.microsoft.com/office/drawing/2014/main" xmlns="" id="{97B8D8CC-BAFE-4B53-9AEB-2E0F5653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56769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3</a:t>
            </a:r>
          </a:p>
        </p:txBody>
      </p:sp>
      <p:pic>
        <p:nvPicPr>
          <p:cNvPr id="36876" name="Obrázek 1">
            <a:extLst>
              <a:ext uri="{FF2B5EF4-FFF2-40B4-BE49-F238E27FC236}">
                <a16:creationId xmlns:a16="http://schemas.microsoft.com/office/drawing/2014/main" xmlns="" id="{D657A524-BC0A-4210-B163-C37EEA78B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66888"/>
            <a:ext cx="22002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Obrázek 2">
            <a:extLst>
              <a:ext uri="{FF2B5EF4-FFF2-40B4-BE49-F238E27FC236}">
                <a16:creationId xmlns:a16="http://schemas.microsoft.com/office/drawing/2014/main" xmlns="" id="{2D7262AF-C4AC-4265-ACD8-8DFE6D6D9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3109913"/>
            <a:ext cx="277336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Obrázek 4">
            <a:extLst>
              <a:ext uri="{FF2B5EF4-FFF2-40B4-BE49-F238E27FC236}">
                <a16:creationId xmlns:a16="http://schemas.microsoft.com/office/drawing/2014/main" xmlns="" id="{48AB9EA0-F683-4827-A092-F02F8C56E5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3136900"/>
            <a:ext cx="216058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207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EA118A2E-7226-4634-8DE2-A59263443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53988"/>
            <a:ext cx="8229600" cy="1568450"/>
          </a:xfrm>
        </p:spPr>
        <p:txBody>
          <a:bodyPr/>
          <a:lstStyle/>
          <a:p>
            <a:pPr eaLnBrk="1" hangingPunct="1"/>
            <a:r>
              <a:rPr lang="cs-CZ" altLang="cs-CZ" sz="2800"/>
              <a:t>METODY KLASICKÉ CYTOGENETIKY kultivace T-lymfocytů </a:t>
            </a:r>
            <a:br>
              <a:rPr lang="cs-CZ" altLang="cs-CZ" sz="2800"/>
            </a:br>
            <a:r>
              <a:rPr lang="cs-CZ" altLang="cs-CZ" sz="2800"/>
              <a:t>z periferní krve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xmlns="" id="{3D25DF1C-5F4A-47A5-A602-C2BA320F7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811338"/>
            <a:ext cx="7308850" cy="4425950"/>
          </a:xfrm>
        </p:spPr>
        <p:txBody>
          <a:bodyPr/>
          <a:lstStyle/>
          <a:p>
            <a:pPr eaLnBrk="1" hangingPunct="1"/>
            <a:r>
              <a:rPr lang="cs-CZ" altLang="cs-CZ" sz="1800" b="1"/>
              <a:t>kultivace periferní krve v médiu</a:t>
            </a:r>
          </a:p>
          <a:p>
            <a:pPr eaLnBrk="1" hangingPunct="1">
              <a:buFontTx/>
              <a:buNone/>
            </a:pPr>
            <a:r>
              <a:rPr lang="cs-CZ" altLang="cs-CZ" sz="1800" b="1"/>
              <a:t>    s přídavkem mitogenu </a:t>
            </a:r>
            <a:r>
              <a:rPr lang="cs-CZ" altLang="cs-CZ" sz="1800" b="1" u="sng">
                <a:solidFill>
                  <a:srgbClr val="FF0000"/>
                </a:solidFill>
              </a:rPr>
              <a:t>phytohemaglutininu (PHA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  <a:r>
              <a:rPr lang="cs-CZ" altLang="cs-CZ" sz="1800" b="1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b="1"/>
              <a:t>    = látka izolovaná z fazolu obecného (Phaseolus vulgaris)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</a:t>
            </a:r>
            <a:r>
              <a:rPr lang="cs-CZ" altLang="cs-CZ" sz="1600"/>
              <a:t>- </a:t>
            </a:r>
            <a:r>
              <a:rPr lang="cs-CZ" altLang="cs-CZ" sz="1600" u="sng"/>
              <a:t>T-lymfocyty</a:t>
            </a:r>
            <a:r>
              <a:rPr lang="cs-CZ" altLang="cs-CZ" sz="1600"/>
              <a:t> = zralé diferencované buňky s </a:t>
            </a:r>
            <a:r>
              <a:rPr lang="cs-CZ" altLang="cs-CZ" sz="1600" u="sng"/>
              <a:t>malou spontánní mitotickou aktivitou</a:t>
            </a:r>
          </a:p>
          <a:p>
            <a:pPr eaLnBrk="1" hangingPunct="1">
              <a:buFontTx/>
              <a:buNone/>
            </a:pPr>
            <a:r>
              <a:rPr lang="cs-CZ" altLang="cs-CZ" sz="1600"/>
              <a:t>  - vlivem </a:t>
            </a:r>
            <a:r>
              <a:rPr lang="cs-CZ" altLang="cs-CZ" sz="1600" u="sng"/>
              <a:t>PHA</a:t>
            </a:r>
            <a:r>
              <a:rPr lang="cs-CZ" altLang="cs-CZ" sz="1600"/>
              <a:t> se dediferencují (přeměna na nezralé buňky lymfoblasty, které se dělí (tzn. </a:t>
            </a:r>
            <a:r>
              <a:rPr lang="cs-CZ" altLang="cs-CZ" sz="1600" u="sng"/>
              <a:t>vstupují do mitózy!)</a:t>
            </a:r>
          </a:p>
          <a:p>
            <a:pPr eaLnBrk="1" hangingPunct="1">
              <a:buFontTx/>
              <a:buNone/>
            </a:pPr>
            <a:r>
              <a:rPr lang="cs-CZ" altLang="cs-CZ" sz="1600"/>
              <a:t>    (např. k nezralým buňkám – blastům z kostní dřeně </a:t>
            </a:r>
          </a:p>
          <a:p>
            <a:pPr eaLnBrk="1" hangingPunct="1">
              <a:buFontTx/>
              <a:buNone/>
            </a:pPr>
            <a:r>
              <a:rPr lang="cs-CZ" altLang="cs-CZ" sz="1600"/>
              <a:t>    onkologických pacientů není třeba PHA přidávat, </a:t>
            </a:r>
          </a:p>
          <a:p>
            <a:pPr eaLnBrk="1" hangingPunct="1">
              <a:buFontTx/>
              <a:buNone/>
            </a:pPr>
            <a:r>
              <a:rPr lang="cs-CZ" altLang="cs-CZ" sz="1600"/>
              <a:t>    dělí se samovolně)</a:t>
            </a:r>
          </a:p>
          <a:p>
            <a:pPr eaLnBrk="1" hangingPunct="1">
              <a:buFontTx/>
              <a:buNone/>
            </a:pPr>
            <a:r>
              <a:rPr lang="cs-CZ" altLang="cs-CZ" sz="1600"/>
              <a:t>  - význam kultivace – spiralizace chromosomů během procesu mitózy</a:t>
            </a:r>
          </a:p>
          <a:p>
            <a:pPr eaLnBrk="1" hangingPunct="1">
              <a:buFontTx/>
              <a:buNone/>
            </a:pPr>
            <a:r>
              <a:rPr lang="cs-CZ" altLang="cs-CZ" sz="1600"/>
              <a:t>  - složení kultivačního média – živné látky, antibiotikum, PHA,</a:t>
            </a:r>
          </a:p>
          <a:p>
            <a:pPr eaLnBrk="1" hangingPunct="1">
              <a:buFontTx/>
              <a:buNone/>
            </a:pPr>
            <a:r>
              <a:rPr lang="cs-CZ" altLang="cs-CZ" sz="1600"/>
              <a:t>                                              stabilizátor pH</a:t>
            </a:r>
          </a:p>
          <a:p>
            <a:pPr eaLnBrk="1" hangingPunct="1">
              <a:buFontTx/>
              <a:buNone/>
            </a:pPr>
            <a:endParaRPr lang="cs-CZ" altLang="cs-CZ" sz="1600"/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>
              <a:buFontTx/>
              <a:buNone/>
            </a:pPr>
            <a:endParaRPr lang="cs-CZ" altLang="cs-CZ" b="1"/>
          </a:p>
          <a:p>
            <a:pPr eaLnBrk="1" hangingPunct="1"/>
            <a:endParaRPr lang="cs-CZ" altLang="cs-CZ"/>
          </a:p>
        </p:txBody>
      </p:sp>
      <p:pic>
        <p:nvPicPr>
          <p:cNvPr id="38916" name="Picture 4" descr="fazole">
            <a:extLst>
              <a:ext uri="{FF2B5EF4-FFF2-40B4-BE49-F238E27FC236}">
                <a16:creationId xmlns:a16="http://schemas.microsoft.com/office/drawing/2014/main" xmlns="" id="{909116D4-D1BC-4C2C-A9DF-A5F2BF0F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827838" y="2420938"/>
            <a:ext cx="23161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80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xmlns="" id="{8B41A7D0-65C2-4717-83AE-3E7427820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4800"/>
            <a:ext cx="8367712" cy="1600200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zpracování suspenze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xmlns="" id="{4A55A12E-26B0-4651-A576-C540F387B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6948488" cy="3814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 b="1"/>
              <a:t>aplikace kolchicinu (alkaloid z ocúnu jesenního Colchicum autumnale)</a:t>
            </a:r>
            <a:endParaRPr lang="cs-CZ" altLang="cs-CZ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/>
              <a:t>  - zastavení dělení buněk v metafázi mitózy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/>
              <a:t>  - kolchicin je mitotický jed, který specificky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/>
              <a:t>    inhibuje tvorbu dělícího vřeténka a tím zastavuje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/>
              <a:t>    dělení buněk v metafázi mitózy, kdy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/>
              <a:t>    jsou chromosomy vhodné k analýze</a:t>
            </a:r>
          </a:p>
        </p:txBody>
      </p:sp>
      <p:pic>
        <p:nvPicPr>
          <p:cNvPr id="40964" name="Picture 4" descr="ocún">
            <a:extLst>
              <a:ext uri="{FF2B5EF4-FFF2-40B4-BE49-F238E27FC236}">
                <a16:creationId xmlns:a16="http://schemas.microsoft.com/office/drawing/2014/main" xmlns="" id="{55595C59-9BC3-4343-9011-2173C7D9E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292600"/>
            <a:ext cx="10890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1">
            <a:extLst>
              <a:ext uri="{FF2B5EF4-FFF2-40B4-BE49-F238E27FC236}">
                <a16:creationId xmlns:a16="http://schemas.microsoft.com/office/drawing/2014/main" xmlns="" id="{A6183981-1AD9-4D00-9D3F-EB7B5AC43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3741738"/>
            <a:ext cx="3036887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32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F0D0EB30-3978-4EAE-9308-BC06C8E1B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368425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kultivace materiálu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80BC71A9-7C9E-4657-84A4-C94B483F92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276872"/>
            <a:ext cx="8291513" cy="3095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 b="1" dirty="0"/>
              <a:t>délka kultivace 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</a:t>
            </a:r>
            <a:r>
              <a:rPr lang="cs-CZ" altLang="cs-CZ" sz="1600" dirty="0"/>
              <a:t>- </a:t>
            </a:r>
            <a:r>
              <a:rPr lang="cs-CZ" altLang="cs-CZ" sz="1600" b="1" dirty="0"/>
              <a:t>periferní krev – 72 hodin </a:t>
            </a:r>
            <a:r>
              <a:rPr lang="cs-CZ" altLang="cs-CZ" sz="1400" b="1" dirty="0"/>
              <a:t>(stanovení karyotypu)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dirty="0"/>
              <a:t>                                         </a:t>
            </a:r>
            <a:r>
              <a:rPr lang="cs-CZ" altLang="cs-CZ" sz="1600" b="1" dirty="0"/>
              <a:t>- 48 hodin</a:t>
            </a:r>
            <a:r>
              <a:rPr lang="cs-CZ" altLang="cs-CZ" sz="1200" b="1" dirty="0"/>
              <a:t> </a:t>
            </a:r>
            <a:r>
              <a:rPr lang="cs-CZ" altLang="cs-CZ" sz="1400" b="1" dirty="0"/>
              <a:t>(stanovení % aberantních buněk)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dirty="0"/>
              <a:t>                                            </a:t>
            </a:r>
            <a:r>
              <a:rPr lang="cs-CZ" altLang="cs-CZ" sz="1600" dirty="0"/>
              <a:t>kratší doba kultivace - podmínkou je zachytit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1. buněčné dělení, později dochází ke spontánní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opravě zlomů na chromosomech nebo k zániku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buněk s aberací </a:t>
            </a:r>
            <a:endParaRPr lang="cs-CZ" altLang="cs-CZ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dirty="0"/>
              <a:t>           </a:t>
            </a:r>
            <a:r>
              <a:rPr lang="cs-CZ" altLang="cs-CZ" sz="1600" dirty="0"/>
              <a:t>- krev plodu 72 hodin </a:t>
            </a:r>
            <a:r>
              <a:rPr lang="cs-CZ" altLang="cs-CZ" sz="1400" dirty="0"/>
              <a:t>(stanovení karyotypu)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dirty="0"/>
              <a:t>           </a:t>
            </a:r>
            <a:r>
              <a:rPr lang="cs-CZ" altLang="cs-CZ" sz="1600" dirty="0"/>
              <a:t>- </a:t>
            </a:r>
            <a:r>
              <a:rPr lang="cs-CZ" altLang="cs-CZ" sz="1600" b="1" dirty="0"/>
              <a:t>plodová voda – průměrně 10 dní </a:t>
            </a:r>
            <a:r>
              <a:rPr lang="cs-CZ" altLang="cs-CZ" sz="1400" b="1" dirty="0"/>
              <a:t>(stanovení karyotypu)</a:t>
            </a: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- choriové klky – kultivace průměrně 10 dní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- kůže – variabilní doba růstu </a:t>
            </a:r>
            <a:r>
              <a:rPr lang="cs-CZ" altLang="cs-CZ" sz="1400" dirty="0"/>
              <a:t>(průměrně 2 týdny)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dirty="0"/>
              <a:t>       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72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xmlns="" id="{62B54D32-A252-4697-9FFD-E0560FB860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420938"/>
            <a:ext cx="8353425" cy="1511300"/>
          </a:xfrm>
        </p:spPr>
        <p:txBody>
          <a:bodyPr/>
          <a:lstStyle/>
          <a:p>
            <a:pPr eaLnBrk="1" hangingPunct="1"/>
            <a:r>
              <a:rPr lang="cs-CZ" altLang="cs-CZ"/>
              <a:t>ZPRACOVÁNÍ SUSPENZE BUNĚK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6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xmlns="" id="{413E86B8-3FD6-4959-AF40-4ECE56BF9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353425" cy="1152525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zpracování suspenze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xmlns="" id="{9AF0B4BB-17CF-42B1-B215-16F12577B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351837" cy="1152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/>
              <a:t>hypotonizace</a:t>
            </a: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rgbClr val="00B050"/>
                </a:solidFill>
              </a:rPr>
              <a:t>    </a:t>
            </a:r>
            <a:r>
              <a:rPr lang="cs-CZ" altLang="cs-CZ" sz="1800">
                <a:solidFill>
                  <a:srgbClr val="0000FF"/>
                </a:solidFill>
              </a:rPr>
              <a:t>lýza erytrocytů</a:t>
            </a:r>
            <a:r>
              <a:rPr lang="cs-CZ" altLang="cs-CZ" sz="1800"/>
              <a:t>, </a:t>
            </a:r>
            <a:r>
              <a:rPr lang="cs-CZ" altLang="cs-CZ" sz="1800">
                <a:solidFill>
                  <a:srgbClr val="FF0000"/>
                </a:solidFill>
              </a:rPr>
              <a:t>zvětšení objemu T – lymfocytů (buňky nezlyzují!), </a:t>
            </a:r>
            <a:r>
              <a:rPr lang="cs-CZ" altLang="cs-CZ" sz="1800"/>
              <a:t>rozestoupení chromosomů v důsledku působení hypotonického roztoku</a:t>
            </a:r>
          </a:p>
        </p:txBody>
      </p:sp>
      <p:pic>
        <p:nvPicPr>
          <p:cNvPr id="47108" name="Picture 4" descr="fotky 040">
            <a:extLst>
              <a:ext uri="{FF2B5EF4-FFF2-40B4-BE49-F238E27FC236}">
                <a16:creationId xmlns:a16="http://schemas.microsoft.com/office/drawing/2014/main" xmlns="" id="{F0BFC49B-D5AC-45EA-9C6D-D8E4F069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924175"/>
            <a:ext cx="16811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fotky 044">
            <a:extLst>
              <a:ext uri="{FF2B5EF4-FFF2-40B4-BE49-F238E27FC236}">
                <a16:creationId xmlns:a16="http://schemas.microsoft.com/office/drawing/2014/main" xmlns="" id="{F34488BE-B21D-4061-AC86-1F869D223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68638"/>
            <a:ext cx="34559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>
            <a:extLst>
              <a:ext uri="{FF2B5EF4-FFF2-40B4-BE49-F238E27FC236}">
                <a16:creationId xmlns:a16="http://schemas.microsoft.com/office/drawing/2014/main" xmlns="" id="{219CB0BF-2694-4FDA-8BBE-B81FA7C23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589588"/>
            <a:ext cx="170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přídavek roztoku KCl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    (periferní krev)</a:t>
            </a:r>
          </a:p>
        </p:txBody>
      </p:sp>
      <p:sp>
        <p:nvSpPr>
          <p:cNvPr id="47111" name="Text Box 7">
            <a:extLst>
              <a:ext uri="{FF2B5EF4-FFF2-40B4-BE49-F238E27FC236}">
                <a16:creationId xmlns:a16="http://schemas.microsoft.com/office/drawing/2014/main" xmlns="" id="{41039768-A22E-4B06-AF47-E3845E7E4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589588"/>
            <a:ext cx="3816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inkubace hypotonizační směsi v termostatu 37°C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84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452110CC-53FC-4A59-87BA-814382DCC9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484313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zpracování suspenze 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xmlns="" id="{464ADB07-4583-4C83-968C-B204AC7B58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675687" cy="1584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 b="1"/>
              <a:t>fixace – získání suspenze</a:t>
            </a:r>
            <a:r>
              <a:rPr lang="cs-CZ" altLang="cs-CZ" sz="16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- kyselina octová (1) : metanol (3)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- zviditelnění struktury a </a:t>
            </a:r>
            <a:r>
              <a:rPr lang="cs-CZ" altLang="cs-CZ" sz="1600">
                <a:solidFill>
                  <a:srgbClr val="0000FF"/>
                </a:solidFill>
              </a:rPr>
              <a:t>zlepšení barvitelnosti chromosomů</a:t>
            </a:r>
            <a:r>
              <a:rPr lang="cs-CZ" altLang="cs-CZ" sz="1600"/>
              <a:t>, rozrušení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cytoplasmy buněk</a:t>
            </a:r>
            <a:r>
              <a:rPr lang="cs-CZ" altLang="cs-CZ" sz="1600">
                <a:solidFill>
                  <a:srgbClr val="0000FF"/>
                </a:solidFill>
              </a:rPr>
              <a:t>, rozpuštění nečistot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</p:txBody>
      </p:sp>
      <p:pic>
        <p:nvPicPr>
          <p:cNvPr id="49156" name="Picture 4" descr="fotky 190">
            <a:extLst>
              <a:ext uri="{FF2B5EF4-FFF2-40B4-BE49-F238E27FC236}">
                <a16:creationId xmlns:a16="http://schemas.microsoft.com/office/drawing/2014/main" xmlns="" id="{2F4FF248-C449-4548-9C78-25B4BAF01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08275"/>
            <a:ext cx="225583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71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FDB3B7DB-80B5-46FA-B00A-E6597E7B34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484313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800"/>
              <a:t>zpracování suspenze </a:t>
            </a:r>
            <a:br>
              <a:rPr lang="cs-CZ" altLang="cs-CZ" sz="2800"/>
            </a:br>
            <a:r>
              <a:rPr lang="cs-CZ" altLang="cs-CZ" sz="2800"/>
              <a:t>– rekapitulace kroků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BD91EF92-BB88-41D0-AC72-42591272F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351837" cy="13684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/>
              <a:t>        </a:t>
            </a:r>
          </a:p>
          <a:p>
            <a:pPr eaLnBrk="1" hangingPunct="1">
              <a:buFontTx/>
              <a:buNone/>
            </a:pPr>
            <a:endParaRPr lang="cs-CZ" altLang="cs-CZ"/>
          </a:p>
        </p:txBody>
      </p:sp>
      <p:pic>
        <p:nvPicPr>
          <p:cNvPr id="51204" name="Picture 5" descr="k bodu 28">
            <a:extLst>
              <a:ext uri="{FF2B5EF4-FFF2-40B4-BE49-F238E27FC236}">
                <a16:creationId xmlns:a16="http://schemas.microsoft.com/office/drawing/2014/main" xmlns="" id="{B934FAF9-FB1B-4246-9E85-86445F7C0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10" b="17821"/>
          <a:stretch>
            <a:fillRect/>
          </a:stretch>
        </p:blipFill>
        <p:spPr bwMode="auto">
          <a:xfrm>
            <a:off x="2484438" y="2995613"/>
            <a:ext cx="4103687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6">
            <a:extLst>
              <a:ext uri="{FF2B5EF4-FFF2-40B4-BE49-F238E27FC236}">
                <a16:creationId xmlns:a16="http://schemas.microsoft.com/office/drawing/2014/main" xmlns="" id="{14338D25-45A8-447C-8CD1-FA00A3B9B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700213"/>
            <a:ext cx="45259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1</a:t>
            </a:r>
            <a:r>
              <a:rPr lang="cs-CZ" altLang="cs-CZ" sz="1600" dirty="0">
                <a:latin typeface="Arial" panose="020B0604020202020204" pitchFamily="34" charset="0"/>
              </a:rPr>
              <a:t>- vzorek po </a:t>
            </a:r>
            <a:r>
              <a:rPr lang="cs-CZ" altLang="cs-CZ" sz="1600" b="1" dirty="0">
                <a:latin typeface="Arial" panose="020B0604020202020204" pitchFamily="34" charset="0"/>
              </a:rPr>
              <a:t>kultivaci</a:t>
            </a:r>
            <a:r>
              <a:rPr lang="cs-CZ" altLang="cs-CZ" sz="1600" dirty="0">
                <a:latin typeface="Arial" panose="020B0604020202020204" pitchFamily="34" charset="0"/>
              </a:rPr>
              <a:t> a centrifugaci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2</a:t>
            </a:r>
            <a:r>
              <a:rPr lang="cs-CZ" altLang="cs-CZ" sz="1600" dirty="0">
                <a:latin typeface="Arial" panose="020B0604020202020204" pitchFamily="34" charset="0"/>
              </a:rPr>
              <a:t> – po </a:t>
            </a:r>
            <a:r>
              <a:rPr lang="cs-CZ" altLang="cs-CZ" sz="1600" b="1" dirty="0" err="1">
                <a:latin typeface="Arial" panose="020B0604020202020204" pitchFamily="34" charset="0"/>
              </a:rPr>
              <a:t>hypotonizaci</a:t>
            </a:r>
            <a:r>
              <a:rPr lang="cs-CZ" altLang="cs-CZ" sz="1600" dirty="0">
                <a:latin typeface="Arial" panose="020B0604020202020204" pitchFamily="34" charset="0"/>
              </a:rPr>
              <a:t> a centrifugaci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3</a:t>
            </a:r>
            <a:r>
              <a:rPr lang="cs-CZ" altLang="cs-CZ" sz="1600" dirty="0">
                <a:latin typeface="Arial" panose="020B0604020202020204" pitchFamily="34" charset="0"/>
              </a:rPr>
              <a:t> – po </a:t>
            </a:r>
            <a:r>
              <a:rPr lang="cs-CZ" altLang="cs-CZ" sz="1600" b="1" dirty="0">
                <a:latin typeface="Arial" panose="020B0604020202020204" pitchFamily="34" charset="0"/>
              </a:rPr>
              <a:t>fixaci</a:t>
            </a:r>
            <a:r>
              <a:rPr lang="cs-CZ" altLang="cs-CZ" sz="1600" dirty="0">
                <a:latin typeface="Arial" panose="020B0604020202020204" pitchFamily="34" charset="0"/>
              </a:rPr>
              <a:t> a centrifugaci (přídavek fixativu 3x)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4</a:t>
            </a:r>
            <a:r>
              <a:rPr lang="cs-CZ" altLang="cs-CZ" sz="1600" dirty="0">
                <a:latin typeface="Arial" panose="020B0604020202020204" pitchFamily="34" charset="0"/>
              </a:rPr>
              <a:t> – </a:t>
            </a:r>
            <a:r>
              <a:rPr lang="cs-CZ" altLang="cs-CZ" sz="1600" b="1" dirty="0">
                <a:latin typeface="Arial" panose="020B0604020202020204" pitchFamily="34" charset="0"/>
              </a:rPr>
              <a:t>výsledná </a:t>
            </a:r>
            <a:r>
              <a:rPr lang="cs-CZ" altLang="cs-CZ" sz="1600" b="1" dirty="0" smtClean="0">
                <a:latin typeface="Arial" panose="020B0604020202020204" pitchFamily="34" charset="0"/>
              </a:rPr>
              <a:t>suspenze buněk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51206" name="Text Box 7">
            <a:extLst>
              <a:ext uri="{FF2B5EF4-FFF2-40B4-BE49-F238E27FC236}">
                <a16:creationId xmlns:a16="http://schemas.microsoft.com/office/drawing/2014/main" xmlns="" id="{F225601F-8037-4719-9611-A511082D1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30099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1     2     3    3     3     4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53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11C45401-DD57-4DAE-AD9B-1741D631F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88900"/>
            <a:ext cx="8353425" cy="1368425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xmlns="" id="{C9143D43-A99C-40E1-9613-FB1E7F966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28775"/>
            <a:ext cx="83883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b="1">
                <a:latin typeface="Arial" panose="020B0604020202020204" pitchFamily="34" charset="0"/>
              </a:rPr>
              <a:t> vykapání suspenze </a:t>
            </a:r>
            <a:r>
              <a:rPr lang="cs-CZ" altLang="cs-CZ" sz="1800">
                <a:latin typeface="Arial" panose="020B0604020202020204" pitchFamily="34" charset="0"/>
              </a:rPr>
              <a:t>na podložní sklíčka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(na sklíčcích jsou rozloženy buňky s chromosomy a interfázní jádra, sklíčko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samovolně zasychá ve vodorovné poloze na laboratorním stole)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53252" name="Picture 4" descr="přednáška 090">
            <a:extLst>
              <a:ext uri="{FF2B5EF4-FFF2-40B4-BE49-F238E27FC236}">
                <a16:creationId xmlns:a16="http://schemas.microsoft.com/office/drawing/2014/main" xmlns="" id="{ACB0803D-40E3-423A-AD79-339803FF4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649538"/>
            <a:ext cx="220821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Obrázek 4">
            <a:extLst>
              <a:ext uri="{FF2B5EF4-FFF2-40B4-BE49-F238E27FC236}">
                <a16:creationId xmlns:a16="http://schemas.microsoft.com/office/drawing/2014/main" xmlns="" id="{6E4D0988-25CF-48AA-8C9D-411C9A13C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9" b="386"/>
          <a:stretch>
            <a:fillRect/>
          </a:stretch>
        </p:blipFill>
        <p:spPr bwMode="auto">
          <a:xfrm>
            <a:off x="1403350" y="2657475"/>
            <a:ext cx="33432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64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>
            <a:extLst>
              <a:ext uri="{FF2B5EF4-FFF2-40B4-BE49-F238E27FC236}">
                <a16:creationId xmlns:a16="http://schemas.microsoft.com/office/drawing/2014/main" xmlns="" id="{B5678354-9848-40BA-B8D7-FD5871C88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508500"/>
            <a:ext cx="1223963" cy="1728788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13">
            <a:extLst>
              <a:ext uri="{FF2B5EF4-FFF2-40B4-BE49-F238E27FC236}">
                <a16:creationId xmlns:a16="http://schemas.microsoft.com/office/drawing/2014/main" xmlns="" id="{FE3A003E-7A9F-475C-B9BC-6B646F981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508500"/>
            <a:ext cx="1081088" cy="17287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Rectangle 12">
            <a:extLst>
              <a:ext uri="{FF2B5EF4-FFF2-40B4-BE49-F238E27FC236}">
                <a16:creationId xmlns:a16="http://schemas.microsoft.com/office/drawing/2014/main" xmlns="" id="{BA0182F9-FD19-4AA3-AC18-87FDFAC8D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724400"/>
            <a:ext cx="3817937" cy="1296988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Rectangle 11">
            <a:extLst>
              <a:ext uri="{FF2B5EF4-FFF2-40B4-BE49-F238E27FC236}">
                <a16:creationId xmlns:a16="http://schemas.microsoft.com/office/drawing/2014/main" xmlns="" id="{A80A39F9-2F09-478E-9297-65B0B717EB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667625" y="1911350"/>
            <a:ext cx="649288" cy="196373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38" name="Rectangle 2">
            <a:extLst>
              <a:ext uri="{FF2B5EF4-FFF2-40B4-BE49-F238E27FC236}">
                <a16:creationId xmlns:a16="http://schemas.microsoft.com/office/drawing/2014/main" xmlns="" id="{C4FDD6DC-6707-440D-ACA0-ABBF95554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353425" cy="1439862"/>
          </a:xfrm>
        </p:spPr>
        <p:txBody>
          <a:bodyPr/>
          <a:lstStyle/>
          <a:p>
            <a:pPr eaLnBrk="1" hangingPunct="1"/>
            <a:r>
              <a:rPr lang="cs-CZ" altLang="cs-CZ" sz="2800"/>
              <a:t>VSTUPNÍ MATERIÁLY K VYŠETŘENÍ</a:t>
            </a:r>
            <a:br>
              <a:rPr lang="cs-CZ" altLang="cs-CZ" sz="2800"/>
            </a:br>
            <a:r>
              <a:rPr lang="cs-CZ" altLang="cs-CZ" sz="2800"/>
              <a:t>VROZENÝCH CHROMOSOMOVÝCH ABNORMALIT</a:t>
            </a:r>
          </a:p>
        </p:txBody>
      </p:sp>
      <p:sp>
        <p:nvSpPr>
          <p:cNvPr id="18439" name="Rectangle 3">
            <a:extLst>
              <a:ext uri="{FF2B5EF4-FFF2-40B4-BE49-F238E27FC236}">
                <a16:creationId xmlns:a16="http://schemas.microsoft.com/office/drawing/2014/main" xmlns="" id="{CC8AFEAF-7129-462C-8DB4-E5B290485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3141663"/>
            <a:ext cx="8208962" cy="1512887"/>
          </a:xfrm>
        </p:spPr>
        <p:txBody>
          <a:bodyPr/>
          <a:lstStyle/>
          <a:p>
            <a:pPr eaLnBrk="1" hangingPunct="1"/>
            <a:r>
              <a:rPr lang="cs-CZ" altLang="cs-CZ" sz="2000"/>
              <a:t>postnatální materiály: </a:t>
            </a:r>
            <a:r>
              <a:rPr lang="cs-CZ" altLang="cs-CZ" sz="2000">
                <a:solidFill>
                  <a:srgbClr val="0BA50B"/>
                </a:solidFill>
              </a:rPr>
              <a:t>periferní krev</a:t>
            </a:r>
            <a:endParaRPr lang="cs-CZ" altLang="cs-CZ" sz="2000">
              <a:solidFill>
                <a:srgbClr val="FF9933"/>
              </a:solidFill>
            </a:endParaRPr>
          </a:p>
          <a:p>
            <a:pPr eaLnBrk="1" hangingPunct="1"/>
            <a:r>
              <a:rPr lang="cs-CZ" altLang="cs-CZ" sz="2000"/>
              <a:t>prenatální materiály: </a:t>
            </a:r>
            <a:r>
              <a:rPr lang="cs-CZ" altLang="cs-CZ" sz="2000">
                <a:solidFill>
                  <a:schemeClr val="accent2"/>
                </a:solidFill>
              </a:rPr>
              <a:t>plodová voda</a:t>
            </a:r>
            <a:r>
              <a:rPr lang="cs-CZ" altLang="cs-CZ" sz="2000"/>
              <a:t>, </a:t>
            </a:r>
            <a:r>
              <a:rPr lang="cs-CZ" altLang="cs-CZ" sz="2000">
                <a:solidFill>
                  <a:srgbClr val="A50021"/>
                </a:solidFill>
              </a:rPr>
              <a:t>choriové klky</a:t>
            </a:r>
            <a:r>
              <a:rPr lang="cs-CZ" altLang="cs-CZ" sz="2000"/>
              <a:t>, </a:t>
            </a:r>
          </a:p>
          <a:p>
            <a:pPr eaLnBrk="1" hangingPunct="1">
              <a:buFontTx/>
              <a:buNone/>
            </a:pPr>
            <a:r>
              <a:rPr lang="cs-CZ" altLang="cs-CZ" sz="2000"/>
              <a:t>                                   krev plodu, </a:t>
            </a:r>
            <a:r>
              <a:rPr lang="cs-CZ" altLang="cs-CZ" sz="2000">
                <a:solidFill>
                  <a:srgbClr val="800080"/>
                </a:solidFill>
              </a:rPr>
              <a:t>kůže potracených plodů</a:t>
            </a:r>
          </a:p>
          <a:p>
            <a:pPr eaLnBrk="1" hangingPunct="1">
              <a:buFontTx/>
              <a:buNone/>
            </a:pPr>
            <a:endParaRPr lang="cs-CZ" altLang="cs-CZ" sz="2000"/>
          </a:p>
        </p:txBody>
      </p:sp>
      <p:pic>
        <p:nvPicPr>
          <p:cNvPr id="18440" name="Picture 6">
            <a:extLst>
              <a:ext uri="{FF2B5EF4-FFF2-40B4-BE49-F238E27FC236}">
                <a16:creationId xmlns:a16="http://schemas.microsoft.com/office/drawing/2014/main" xmlns="" id="{C6A3F02D-89CD-4AE5-AF6B-F9FB22B99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1" b="8719"/>
          <a:stretch>
            <a:fillRect/>
          </a:stretch>
        </p:blipFill>
        <p:spPr bwMode="auto">
          <a:xfrm>
            <a:off x="5292725" y="4581525"/>
            <a:ext cx="9509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7" descr="kůže, placenta 011">
            <a:extLst>
              <a:ext uri="{FF2B5EF4-FFF2-40B4-BE49-F238E27FC236}">
                <a16:creationId xmlns:a16="http://schemas.microsoft.com/office/drawing/2014/main" xmlns="" id="{FD7245F3-693B-4397-9F7F-D63F4442B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t="50452" r="23938" b="7869"/>
          <a:stretch>
            <a:fillRect/>
          </a:stretch>
        </p:blipFill>
        <p:spPr bwMode="auto">
          <a:xfrm>
            <a:off x="6659563" y="4581525"/>
            <a:ext cx="10953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8" descr="nasazení plodovky 001">
            <a:extLst>
              <a:ext uri="{FF2B5EF4-FFF2-40B4-BE49-F238E27FC236}">
                <a16:creationId xmlns:a16="http://schemas.microsoft.com/office/drawing/2014/main" xmlns="" id="{CF220EC9-F2E6-4838-8950-9C4C9E29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" t="34789" r="12146" b="27831"/>
          <a:stretch>
            <a:fillRect/>
          </a:stretch>
        </p:blipFill>
        <p:spPr bwMode="auto">
          <a:xfrm>
            <a:off x="1331913" y="4797425"/>
            <a:ext cx="3671887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AutoShape 9">
            <a:extLst>
              <a:ext uri="{FF2B5EF4-FFF2-40B4-BE49-F238E27FC236}">
                <a16:creationId xmlns:a16="http://schemas.microsoft.com/office/drawing/2014/main" xmlns="" id="{F53426C8-59AF-4051-8AAC-68C00BFD6484}"/>
              </a:ext>
            </a:extLst>
          </p:cNvPr>
          <p:cNvSpPr>
            <a:spLocks noChangeArrowheads="1"/>
          </p:cNvSpPr>
          <p:nvPr/>
        </p:nvSpPr>
        <p:spPr bwMode="auto">
          <a:xfrm rot="1284719">
            <a:off x="6084888" y="5589588"/>
            <a:ext cx="288925" cy="125412"/>
          </a:xfrm>
          <a:prstGeom prst="leftArrow">
            <a:avLst>
              <a:gd name="adj1" fmla="val 50000"/>
              <a:gd name="adj2" fmla="val 5759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44" name="AutoShape 10">
            <a:extLst>
              <a:ext uri="{FF2B5EF4-FFF2-40B4-BE49-F238E27FC236}">
                <a16:creationId xmlns:a16="http://schemas.microsoft.com/office/drawing/2014/main" xmlns="" id="{47685209-2C36-4AA0-8E3B-59B3D2E7C0A6}"/>
              </a:ext>
            </a:extLst>
          </p:cNvPr>
          <p:cNvSpPr>
            <a:spLocks noChangeArrowheads="1"/>
          </p:cNvSpPr>
          <p:nvPr/>
        </p:nvSpPr>
        <p:spPr bwMode="auto">
          <a:xfrm rot="8949528">
            <a:off x="6443663" y="5949950"/>
            <a:ext cx="288925" cy="125413"/>
          </a:xfrm>
          <a:prstGeom prst="leftArrow">
            <a:avLst>
              <a:gd name="adj1" fmla="val 50000"/>
              <a:gd name="adj2" fmla="val 5759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8445" name="Obrázek 1">
            <a:extLst>
              <a:ext uri="{FF2B5EF4-FFF2-40B4-BE49-F238E27FC236}">
                <a16:creationId xmlns:a16="http://schemas.microsoft.com/office/drawing/2014/main" xmlns="" id="{D678115B-5DA5-418D-B714-A4403B3CE5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9" t="7478" r="37363"/>
          <a:stretch>
            <a:fillRect/>
          </a:stretch>
        </p:blipFill>
        <p:spPr bwMode="auto">
          <a:xfrm>
            <a:off x="7750175" y="2017713"/>
            <a:ext cx="4841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7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B6E641B0-28A5-42FC-818A-A30B1371F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497887" cy="1441450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 G - pruhování chromosomů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xmlns="" id="{828DEBF4-893E-44EB-81C8-CB8CD8D33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1412875"/>
            <a:ext cx="38877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G - pruhování chromosomů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55300" name="Picture 4" descr="přednáška 022">
            <a:extLst>
              <a:ext uri="{FF2B5EF4-FFF2-40B4-BE49-F238E27FC236}">
                <a16:creationId xmlns:a16="http://schemas.microsoft.com/office/drawing/2014/main" xmlns="" id="{26C11A7A-7D81-4B04-AE45-70DF3192B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446405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>
            <a:extLst>
              <a:ext uri="{FF2B5EF4-FFF2-40B4-BE49-F238E27FC236}">
                <a16:creationId xmlns:a16="http://schemas.microsoft.com/office/drawing/2014/main" xmlns="" id="{CA99E80E-7069-4A99-9736-37E5FE00B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5516563"/>
            <a:ext cx="287338" cy="266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xmlns="" id="{8C8471D4-40F5-4232-8CEF-20C279513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00663"/>
            <a:ext cx="3311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2 – barvení barvivem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Giemsa – Romanowski - </a:t>
            </a:r>
            <a:r>
              <a:rPr lang="cs-CZ" altLang="cs-CZ" sz="1400" b="1">
                <a:solidFill>
                  <a:srgbClr val="EE2626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200"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55303" name="Picture 7" descr="přednáška 065">
            <a:extLst>
              <a:ext uri="{FF2B5EF4-FFF2-40B4-BE49-F238E27FC236}">
                <a16:creationId xmlns:a16="http://schemas.microsoft.com/office/drawing/2014/main" xmlns="" id="{DD4099C7-DEDA-451D-8C89-E2652651F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25676" r="14433" b="11517"/>
          <a:stretch>
            <a:fillRect/>
          </a:stretch>
        </p:blipFill>
        <p:spPr bwMode="auto">
          <a:xfrm>
            <a:off x="4787900" y="2133600"/>
            <a:ext cx="227965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Rectangle 8">
            <a:extLst>
              <a:ext uri="{FF2B5EF4-FFF2-40B4-BE49-F238E27FC236}">
                <a16:creationId xmlns:a16="http://schemas.microsoft.com/office/drawing/2014/main" xmlns="" id="{7096E94A-80FC-4143-8362-687B02E35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581525"/>
            <a:ext cx="287338" cy="266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5305" name="Text Box 9">
            <a:extLst>
              <a:ext uri="{FF2B5EF4-FFF2-40B4-BE49-F238E27FC236}">
                <a16:creationId xmlns:a16="http://schemas.microsoft.com/office/drawing/2014/main" xmlns="" id="{3266352F-EF03-4086-BEFC-9E1705963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581525"/>
            <a:ext cx="287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EE2626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5306" name="Text Box 10">
            <a:extLst>
              <a:ext uri="{FF2B5EF4-FFF2-40B4-BE49-F238E27FC236}">
                <a16:creationId xmlns:a16="http://schemas.microsoft.com/office/drawing/2014/main" xmlns="" id="{DBA55A76-4C23-4497-B51D-14DADC1CA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00663"/>
            <a:ext cx="44640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1 - inkubace preparátu v roztoku enzymu trypsinu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(natrávení proteinů na povrchu chromosomů)</a:t>
            </a:r>
          </a:p>
        </p:txBody>
      </p:sp>
      <p:pic>
        <p:nvPicPr>
          <p:cNvPr id="55307" name="Picture 11" descr="12-8">
            <a:extLst>
              <a:ext uri="{FF2B5EF4-FFF2-40B4-BE49-F238E27FC236}">
                <a16:creationId xmlns:a16="http://schemas.microsoft.com/office/drawing/2014/main" xmlns="" id="{EDB59EE6-0232-4E7C-A2B8-A185003C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997200"/>
            <a:ext cx="52228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8" name="Text Box 12">
            <a:extLst>
              <a:ext uri="{FF2B5EF4-FFF2-40B4-BE49-F238E27FC236}">
                <a16:creationId xmlns:a16="http://schemas.microsoft.com/office/drawing/2014/main" xmlns="" id="{6200B96A-A308-4320-826B-D5F7911F3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292600"/>
            <a:ext cx="181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chromosom s G-pruhy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73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xmlns="" id="{45B7CF3E-6C1A-41F8-91A0-F8BC0ADD8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497887" cy="1441450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800"/>
              <a:t> nebo konvenční barvení chromosomů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xmlns="" id="{5A5D64E3-49FB-43AA-800B-29D6CBCF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412875"/>
            <a:ext cx="40322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konvenční barvení chromosomů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cs-CZ" altLang="cs-CZ" sz="1400"/>
          </a:p>
        </p:txBody>
      </p:sp>
      <p:sp>
        <p:nvSpPr>
          <p:cNvPr id="57348" name="Text Box 6">
            <a:extLst>
              <a:ext uri="{FF2B5EF4-FFF2-40B4-BE49-F238E27FC236}">
                <a16:creationId xmlns:a16="http://schemas.microsoft.com/office/drawing/2014/main" xmlns="" id="{8D5E1046-5045-4D94-9342-2CF47BBC6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373688"/>
            <a:ext cx="27352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    barvení barvivem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Giemsa – Romanowski - </a:t>
            </a:r>
            <a:r>
              <a:rPr lang="cs-CZ" altLang="cs-CZ" sz="1400" b="1">
                <a:solidFill>
                  <a:srgbClr val="EE2626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200"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57349" name="Picture 7" descr="přednáška 065">
            <a:extLst>
              <a:ext uri="{FF2B5EF4-FFF2-40B4-BE49-F238E27FC236}">
                <a16:creationId xmlns:a16="http://schemas.microsoft.com/office/drawing/2014/main" xmlns="" id="{14505E74-DBB9-4615-A8F7-90D7A2BD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25676" r="14433" b="11517"/>
          <a:stretch>
            <a:fillRect/>
          </a:stretch>
        </p:blipFill>
        <p:spPr bwMode="auto">
          <a:xfrm>
            <a:off x="2627313" y="2276475"/>
            <a:ext cx="227965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8">
            <a:extLst>
              <a:ext uri="{FF2B5EF4-FFF2-40B4-BE49-F238E27FC236}">
                <a16:creationId xmlns:a16="http://schemas.microsoft.com/office/drawing/2014/main" xmlns="" id="{62C22564-03EC-4C40-BEBC-56DB3D448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868863"/>
            <a:ext cx="287338" cy="266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351" name="Text Box 9">
            <a:extLst>
              <a:ext uri="{FF2B5EF4-FFF2-40B4-BE49-F238E27FC236}">
                <a16:creationId xmlns:a16="http://schemas.microsoft.com/office/drawing/2014/main" xmlns="" id="{2583055F-C381-4B54-8CA9-0E3C02684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4868863"/>
            <a:ext cx="288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EE2626"/>
                </a:solidFill>
                <a:latin typeface="Arial" panose="020B0604020202020204" pitchFamily="34" charset="0"/>
              </a:rPr>
              <a:t>A</a:t>
            </a:r>
          </a:p>
        </p:txBody>
      </p:sp>
      <p:pic>
        <p:nvPicPr>
          <p:cNvPr id="57352" name="Picture 11" descr="zlomy1">
            <a:extLst>
              <a:ext uri="{FF2B5EF4-FFF2-40B4-BE49-F238E27FC236}">
                <a16:creationId xmlns:a16="http://schemas.microsoft.com/office/drawing/2014/main" xmlns="" id="{0996C263-5EAE-4325-8AD3-10931D45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t="48645" r="55664" b="39201"/>
          <a:stretch>
            <a:fillRect/>
          </a:stretch>
        </p:blipFill>
        <p:spPr bwMode="auto">
          <a:xfrm>
            <a:off x="5724525" y="2997200"/>
            <a:ext cx="8794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12">
            <a:extLst>
              <a:ext uri="{FF2B5EF4-FFF2-40B4-BE49-F238E27FC236}">
                <a16:creationId xmlns:a16="http://schemas.microsoft.com/office/drawing/2014/main" xmlns="" id="{AD4037CE-F8C5-4600-9899-0269D8F97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724400"/>
            <a:ext cx="2519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chromosom konvenčně barvený</a:t>
            </a:r>
          </a:p>
        </p:txBody>
      </p:sp>
      <p:sp>
        <p:nvSpPr>
          <p:cNvPr id="57354" name="Text Box 15">
            <a:extLst>
              <a:ext uri="{FF2B5EF4-FFF2-40B4-BE49-F238E27FC236}">
                <a16:creationId xmlns:a16="http://schemas.microsoft.com/office/drawing/2014/main" xmlns="" id="{865740F7-B95F-4A0C-B5DA-6449BCA80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5891213"/>
            <a:ext cx="566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(vynechán krok natrávení chromosomových proteinů trypsinem)</a:t>
            </a: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45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xmlns="" id="{68AC3D5D-2E48-4F68-944A-90777F62B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424862" cy="1512887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hodnocení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xmlns="" id="{47640A73-B1FE-435D-AB74-86943EE99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988" y="1916113"/>
            <a:ext cx="7561262" cy="863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   chromosomy </a:t>
            </a:r>
            <a:r>
              <a:rPr lang="cs-CZ" altLang="cs-CZ" sz="1800"/>
              <a:t>hodnotíme ve </a:t>
            </a:r>
            <a:r>
              <a:rPr lang="cs-CZ" altLang="cs-CZ" sz="1800" b="1"/>
              <a:t>světelném mikroskopu</a:t>
            </a:r>
            <a:r>
              <a:rPr lang="cs-CZ" altLang="cs-CZ" sz="18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zdroj světla - </a:t>
            </a:r>
            <a:r>
              <a:rPr lang="cs-CZ" altLang="cs-CZ" sz="1800" b="1"/>
              <a:t>viditelná část spektra</a:t>
            </a:r>
            <a:r>
              <a:rPr lang="cs-CZ" altLang="cs-CZ" sz="1800"/>
              <a:t> (halogenová žárovka)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</a:t>
            </a:r>
            <a:endParaRPr lang="cs-CZ" altLang="cs-CZ" sz="1800" b="1">
              <a:solidFill>
                <a:srgbClr val="FF0000"/>
              </a:solidFill>
            </a:endParaRPr>
          </a:p>
        </p:txBody>
      </p:sp>
      <p:pic>
        <p:nvPicPr>
          <p:cNvPr id="59396" name="Picture 4" descr="kongo4">
            <a:extLst>
              <a:ext uri="{FF2B5EF4-FFF2-40B4-BE49-F238E27FC236}">
                <a16:creationId xmlns:a16="http://schemas.microsoft.com/office/drawing/2014/main" xmlns="" id="{EDB6A845-F501-4D82-99F5-10841059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17429" r="32411" b="20796"/>
          <a:stretch>
            <a:fillRect/>
          </a:stretch>
        </p:blipFill>
        <p:spPr bwMode="auto">
          <a:xfrm>
            <a:off x="1042988" y="2708275"/>
            <a:ext cx="4249737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přednáška 038">
            <a:extLst>
              <a:ext uri="{FF2B5EF4-FFF2-40B4-BE49-F238E27FC236}">
                <a16:creationId xmlns:a16="http://schemas.microsoft.com/office/drawing/2014/main" xmlns="" id="{CCF561DE-7CA1-4997-B4A7-77D2EDD5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36838"/>
            <a:ext cx="220821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>
            <a:extLst>
              <a:ext uri="{FF2B5EF4-FFF2-40B4-BE49-F238E27FC236}">
                <a16:creationId xmlns:a16="http://schemas.microsoft.com/office/drawing/2014/main" xmlns="" id="{B56D6399-188E-4071-99D2-F9BB7A56A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24862" cy="1296988"/>
          </a:xfrm>
        </p:spPr>
        <p:txBody>
          <a:bodyPr/>
          <a:lstStyle/>
          <a:p>
            <a:pPr eaLnBrk="1" hangingPunct="1"/>
            <a:r>
              <a:rPr lang="cs-CZ" altLang="cs-CZ" sz="2800"/>
              <a:t>METODY KLASICKÉ CYTOGENETIKY </a:t>
            </a:r>
            <a:br>
              <a:rPr lang="cs-CZ" altLang="cs-CZ" sz="2800"/>
            </a:br>
            <a:r>
              <a:rPr lang="cs-CZ" altLang="cs-CZ" sz="2800"/>
              <a:t>barvení / pruhování chromosomů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xmlns="" id="{85E1650C-9025-402D-BADB-F66E392E4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4608512" cy="4392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 b="1">
                <a:latin typeface="Arial" panose="020B0604020202020204" pitchFamily="34" charset="0"/>
              </a:rPr>
              <a:t>barvení Giemsovým barvivem</a:t>
            </a:r>
            <a:r>
              <a:rPr lang="cs-CZ" altLang="cs-CZ" sz="1800">
                <a:latin typeface="Arial" panose="020B0604020202020204" pitchFamily="34" charset="0"/>
              </a:rPr>
              <a:t>                                                                                     (</a:t>
            </a:r>
            <a:r>
              <a:rPr lang="cs-CZ" altLang="cs-CZ" sz="1800" b="1">
                <a:latin typeface="Arial" panose="020B0604020202020204" pitchFamily="34" charset="0"/>
              </a:rPr>
              <a:t>bez inkubace v roztoku trypsinu</a:t>
            </a:r>
            <a:r>
              <a:rPr lang="cs-CZ" altLang="cs-CZ" sz="1800">
                <a:latin typeface="Arial" panose="020B0604020202020204" pitchFamily="34" charset="0"/>
              </a:rPr>
              <a:t>,                                                                           obarvuje chromosomy po celé                                                                                 délce, bez pruhů) - </a:t>
            </a:r>
            <a:r>
              <a:rPr lang="cs-CZ" altLang="cs-CZ" sz="1800" b="1">
                <a:latin typeface="Arial" panose="020B0604020202020204" pitchFamily="34" charset="0"/>
              </a:rPr>
              <a:t>hodnocení získaných chr. aberací, které vznikly v důsledku působení mutagenních faktorů prostředí</a:t>
            </a: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1800" b="1">
                <a:latin typeface="Arial" panose="020B0604020202020204" pitchFamily="34" charset="0"/>
              </a:rPr>
              <a:t>pruhování                                                                                               chromosomů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    (hodnocení konstitučního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    karyotypu, karyotypu</a:t>
            </a:r>
            <a:r>
              <a:rPr lang="cs-CZ" altLang="cs-CZ" sz="2400" b="1"/>
              <a:t>                                                                                         </a:t>
            </a:r>
            <a:r>
              <a:rPr lang="cs-CZ" altLang="cs-CZ" sz="1800" b="1">
                <a:latin typeface="Arial" panose="020B0604020202020204" pitchFamily="34" charset="0"/>
              </a:rPr>
              <a:t>maligních klonů)</a:t>
            </a:r>
            <a:r>
              <a:rPr lang="cs-CZ" altLang="cs-CZ" sz="2400"/>
              <a:t>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/>
          </a:p>
          <a:p>
            <a:pPr eaLnBrk="1" hangingPunct="1">
              <a:lnSpc>
                <a:spcPct val="90000"/>
              </a:lnSpc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/>
          </a:p>
        </p:txBody>
      </p:sp>
      <p:sp>
        <p:nvSpPr>
          <p:cNvPr id="61444" name="AutoShape 7">
            <a:extLst>
              <a:ext uri="{FF2B5EF4-FFF2-40B4-BE49-F238E27FC236}">
                <a16:creationId xmlns:a16="http://schemas.microsoft.com/office/drawing/2014/main" xmlns="" id="{6C510D7B-99EC-40DB-8925-21BA16725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565400"/>
            <a:ext cx="1152525" cy="142875"/>
          </a:xfrm>
          <a:prstGeom prst="rightArrow">
            <a:avLst>
              <a:gd name="adj1" fmla="val 50000"/>
              <a:gd name="adj2" fmla="val 201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xmlns="" id="{9BE6606E-8C5E-4E06-9CB8-EF4D12459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805488"/>
            <a:ext cx="2376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chromosomy s G - pruhy</a:t>
            </a:r>
          </a:p>
        </p:txBody>
      </p:sp>
      <p:sp>
        <p:nvSpPr>
          <p:cNvPr id="61446" name="AutoShape 10">
            <a:extLst>
              <a:ext uri="{FF2B5EF4-FFF2-40B4-BE49-F238E27FC236}">
                <a16:creationId xmlns:a16="http://schemas.microsoft.com/office/drawing/2014/main" xmlns="" id="{7553922D-D306-4BE3-9C97-B4EE20D78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4868863"/>
            <a:ext cx="1152525" cy="142875"/>
          </a:xfrm>
          <a:prstGeom prst="rightArrow">
            <a:avLst>
              <a:gd name="adj1" fmla="val 50000"/>
              <a:gd name="adj2" fmla="val 201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1447" name="Text Box 12">
            <a:extLst>
              <a:ext uri="{FF2B5EF4-FFF2-40B4-BE49-F238E27FC236}">
                <a16:creationId xmlns:a16="http://schemas.microsoft.com/office/drawing/2014/main" xmlns="" id="{79C0F932-7E13-48F6-BF47-E7EE82F0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500438"/>
            <a:ext cx="3097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chromosomy barvené konvenčně</a:t>
            </a:r>
          </a:p>
        </p:txBody>
      </p:sp>
      <p:pic>
        <p:nvPicPr>
          <p:cNvPr id="61448" name="Obrázek 1">
            <a:extLst>
              <a:ext uri="{FF2B5EF4-FFF2-40B4-BE49-F238E27FC236}">
                <a16:creationId xmlns:a16="http://schemas.microsoft.com/office/drawing/2014/main" xmlns="" id="{5C6F7FD5-89A6-436C-90D5-BBC8B2B31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762125"/>
            <a:ext cx="19446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1" descr="C:\Users\3750\Desktop\mitózy\m.jpg">
            <a:extLst>
              <a:ext uri="{FF2B5EF4-FFF2-40B4-BE49-F238E27FC236}">
                <a16:creationId xmlns:a16="http://schemas.microsoft.com/office/drawing/2014/main" xmlns="" id="{8D5A1D86-4D84-4C58-AC3B-5FBA8785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4244975"/>
            <a:ext cx="163036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651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xmlns="" id="{39687499-2461-4398-8272-07266ED8A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24862" cy="1368425"/>
          </a:xfrm>
        </p:spPr>
        <p:txBody>
          <a:bodyPr/>
          <a:lstStyle/>
          <a:p>
            <a:pPr eaLnBrk="1" hangingPunct="1"/>
            <a:r>
              <a:rPr lang="cs-CZ" altLang="cs-CZ" sz="2800"/>
              <a:t>METODY KLASICKÉ CYTOGENETIKY hodnocení karyotypu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xmlns="" id="{4C21E627-3738-4CFF-8DE3-10D4DF547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75" y="1844675"/>
            <a:ext cx="3095625" cy="9350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0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zvětšení 100 - 200x</a:t>
            </a:r>
            <a:r>
              <a:rPr lang="cs-CZ" altLang="cs-CZ" sz="10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vyhledávání mitóz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000"/>
              <a:t> 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xmlns="" id="{B6D4783E-D636-48D5-AB92-55A062855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1557338"/>
            <a:ext cx="36718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0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zvětšení 1000 - 1250x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hodnocení</a:t>
            </a:r>
            <a:r>
              <a:rPr lang="cs-CZ" altLang="cs-CZ" sz="1000"/>
              <a:t>  </a:t>
            </a:r>
          </a:p>
        </p:txBody>
      </p:sp>
      <p:pic>
        <p:nvPicPr>
          <p:cNvPr id="63493" name="Picture 5" descr="dlouhý2">
            <a:extLst>
              <a:ext uri="{FF2B5EF4-FFF2-40B4-BE49-F238E27FC236}">
                <a16:creationId xmlns:a16="http://schemas.microsoft.com/office/drawing/2014/main" xmlns="" id="{0AB1B522-CDB6-4D1A-825C-1FF23CD8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r="12700"/>
          <a:stretch>
            <a:fillRect/>
          </a:stretch>
        </p:blipFill>
        <p:spPr bwMode="auto">
          <a:xfrm>
            <a:off x="5364163" y="2349500"/>
            <a:ext cx="32988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sklíčko2">
            <a:extLst>
              <a:ext uri="{FF2B5EF4-FFF2-40B4-BE49-F238E27FC236}">
                <a16:creationId xmlns:a16="http://schemas.microsoft.com/office/drawing/2014/main" xmlns="" id="{B372B9CF-DBE6-4721-9165-59AD9474D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4589462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343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řednáška 059">
            <a:extLst>
              <a:ext uri="{FF2B5EF4-FFF2-40B4-BE49-F238E27FC236}">
                <a16:creationId xmlns:a16="http://schemas.microsoft.com/office/drawing/2014/main" xmlns="" id="{129C6C4C-ADF1-4783-83A5-ED24E866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205038"/>
            <a:ext cx="254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xmlns="" id="{B837555B-5BD9-429C-85E7-F7C00E07F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1296988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hodnocení karyotypu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xmlns="" id="{B498F25D-CA5E-4AA7-8094-9A2CB2D7F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3429000"/>
            <a:ext cx="1873250" cy="15843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světelný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mikroskop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s CCD kamerou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napojený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na počítač</a:t>
            </a:r>
          </a:p>
        </p:txBody>
      </p:sp>
      <p:pic>
        <p:nvPicPr>
          <p:cNvPr id="65541" name="Picture 5" descr="přednáška 054">
            <a:extLst>
              <a:ext uri="{FF2B5EF4-FFF2-40B4-BE49-F238E27FC236}">
                <a16:creationId xmlns:a16="http://schemas.microsoft.com/office/drawing/2014/main" xmlns="" id="{35666047-246E-4D69-BDE3-61E4E4C7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27368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přednáška 056">
            <a:extLst>
              <a:ext uri="{FF2B5EF4-FFF2-40B4-BE49-F238E27FC236}">
                <a16:creationId xmlns:a16="http://schemas.microsoft.com/office/drawing/2014/main" xmlns="" id="{9E23EE4E-CBAA-4BE6-8157-47EC93141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49725"/>
            <a:ext cx="28082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7">
            <a:extLst>
              <a:ext uri="{FF2B5EF4-FFF2-40B4-BE49-F238E27FC236}">
                <a16:creationId xmlns:a16="http://schemas.microsoft.com/office/drawing/2014/main" xmlns="" id="{8E975D28-2380-48E7-AF4D-1E78B2B0B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628775"/>
            <a:ext cx="5184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b="1"/>
              <a:t>ve světelném mikroskopu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b="1"/>
              <a:t>pomocí počítačové analýzy obrazu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6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xmlns="" id="{4AA910C1-1E2A-49BC-8C4E-3253F6EAE5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28600"/>
            <a:ext cx="8367712" cy="1676400"/>
          </a:xfrm>
        </p:spPr>
        <p:txBody>
          <a:bodyPr/>
          <a:lstStyle/>
          <a:p>
            <a:pPr eaLnBrk="1" hangingPunct="1"/>
            <a:r>
              <a:rPr lang="cs-CZ" altLang="cs-CZ"/>
              <a:t>CHROMOSOMY V PRAXI</a:t>
            </a:r>
            <a:br>
              <a:rPr lang="cs-CZ" altLang="cs-CZ"/>
            </a:br>
            <a:r>
              <a:rPr lang="cs-CZ" altLang="cs-CZ">
                <a:solidFill>
                  <a:srgbClr val="990033"/>
                </a:solidFill>
              </a:rPr>
              <a:t>normální mužský karyotyp</a:t>
            </a:r>
            <a:r>
              <a:rPr lang="cs-CZ" altLang="cs-CZ"/>
              <a:t/>
            </a:r>
            <a:br>
              <a:rPr lang="cs-CZ" altLang="cs-CZ"/>
            </a:br>
            <a:r>
              <a:rPr lang="cs-CZ" altLang="cs-CZ"/>
              <a:t>46,XY</a:t>
            </a:r>
          </a:p>
        </p:txBody>
      </p:sp>
      <p:pic>
        <p:nvPicPr>
          <p:cNvPr id="69635" name="Picture 3" descr="norm mužský">
            <a:extLst>
              <a:ext uri="{FF2B5EF4-FFF2-40B4-BE49-F238E27FC236}">
                <a16:creationId xmlns:a16="http://schemas.microsoft.com/office/drawing/2014/main" xmlns="" id="{D85F2BAB-ABD3-4D77-8C88-673CBC188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30413"/>
            <a:ext cx="56388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0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xmlns="" id="{4C3DA01E-C3AF-49D9-BF78-849934C97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67712" cy="1568450"/>
          </a:xfrm>
        </p:spPr>
        <p:txBody>
          <a:bodyPr/>
          <a:lstStyle/>
          <a:p>
            <a:pPr eaLnBrk="1" hangingPunct="1"/>
            <a:r>
              <a:rPr lang="cs-CZ" altLang="cs-CZ"/>
              <a:t>CHROMOSOMY V PRAXI</a:t>
            </a:r>
            <a:br>
              <a:rPr lang="cs-CZ" altLang="cs-CZ"/>
            </a:br>
            <a:r>
              <a:rPr lang="cs-CZ" altLang="cs-CZ">
                <a:solidFill>
                  <a:srgbClr val="990033"/>
                </a:solidFill>
              </a:rPr>
              <a:t>normální ženský karyotyp</a:t>
            </a:r>
            <a:r>
              <a:rPr lang="cs-CZ" altLang="cs-CZ"/>
              <a:t/>
            </a:r>
            <a:br>
              <a:rPr lang="cs-CZ" altLang="cs-CZ"/>
            </a:br>
            <a:r>
              <a:rPr lang="cs-CZ" altLang="cs-CZ"/>
              <a:t>46,XX</a:t>
            </a:r>
          </a:p>
        </p:txBody>
      </p:sp>
      <p:pic>
        <p:nvPicPr>
          <p:cNvPr id="71683" name="Picture 3" descr="norm">
            <a:extLst>
              <a:ext uri="{FF2B5EF4-FFF2-40B4-BE49-F238E27FC236}">
                <a16:creationId xmlns:a16="http://schemas.microsoft.com/office/drawing/2014/main" xmlns="" id="{F6E4A3DD-3247-4916-A2F9-D60D082E0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7150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6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xmlns="" id="{879210CC-39B2-4B6D-BE22-657B3ED56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24862" cy="1655763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</a:t>
            </a:r>
            <a:br>
              <a:rPr lang="cs-CZ" altLang="cs-CZ"/>
            </a:br>
            <a:r>
              <a:rPr lang="cs-CZ" altLang="cs-CZ"/>
              <a:t>hodnocení karyotypu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xmlns="" id="{899848A8-10F7-4A72-9803-850355A5C2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060575"/>
            <a:ext cx="8964612" cy="468079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AutoNum type="arabicParenR"/>
              <a:defRPr/>
            </a:pPr>
            <a:r>
              <a:rPr lang="cs-CZ" altLang="cs-CZ" sz="1600" dirty="0"/>
              <a:t>Při vyšetření </a:t>
            </a:r>
            <a:r>
              <a:rPr lang="cs-CZ" altLang="cs-CZ" sz="1600" b="1" dirty="0">
                <a:solidFill>
                  <a:srgbClr val="FF0000"/>
                </a:solidFill>
              </a:rPr>
              <a:t>karyotypu</a:t>
            </a:r>
            <a:r>
              <a:rPr lang="cs-CZ" altLang="cs-CZ" sz="1600" dirty="0"/>
              <a:t> analyzujeme u každého pacienta určitý počet mitóz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s chromosomy s G-pruhy </a:t>
            </a:r>
            <a:r>
              <a:rPr lang="cs-CZ" altLang="cs-CZ" sz="1600" dirty="0" smtClean="0"/>
              <a:t>(10, 30, závisí na typu materiálu a jiných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  </a:t>
            </a:r>
            <a:r>
              <a:rPr lang="cs-CZ" altLang="cs-CZ" sz="1600" dirty="0" smtClean="0"/>
              <a:t> okolnostech, např. </a:t>
            </a:r>
            <a:r>
              <a:rPr lang="cs-CZ" altLang="cs-CZ" sz="1600" dirty="0" smtClean="0"/>
              <a:t>stanovení % zastoupení buněčných linií u </a:t>
            </a:r>
            <a:r>
              <a:rPr lang="cs-CZ" altLang="cs-CZ" sz="1600" dirty="0" err="1" smtClean="0"/>
              <a:t>mozaiek</a:t>
            </a:r>
            <a:r>
              <a:rPr lang="cs-CZ" altLang="cs-CZ" sz="1600" dirty="0" smtClean="0"/>
              <a:t>) </a:t>
            </a:r>
            <a:r>
              <a:rPr lang="cs-CZ" altLang="cs-CZ" sz="1600" dirty="0"/>
              <a:t>– </a:t>
            </a:r>
            <a:endParaRPr lang="cs-CZ" altLang="cs-CZ" sz="160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dirty="0">
                <a:solidFill>
                  <a:srgbClr val="0070C0"/>
                </a:solidFill>
              </a:rPr>
              <a:t>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   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klasická </a:t>
            </a:r>
            <a:r>
              <a:rPr lang="cs-CZ" altLang="cs-CZ" sz="1600" b="1" dirty="0">
                <a:solidFill>
                  <a:srgbClr val="0070C0"/>
                </a:solidFill>
              </a:rPr>
              <a:t>cytogenetika</a:t>
            </a:r>
            <a:r>
              <a:rPr lang="cs-CZ" altLang="cs-CZ" sz="1600" dirty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2) a) V případě </a:t>
            </a:r>
            <a:r>
              <a:rPr lang="cs-CZ" altLang="cs-CZ" sz="1600" b="1" dirty="0"/>
              <a:t>patologického</a:t>
            </a:r>
            <a:r>
              <a:rPr lang="cs-CZ" altLang="cs-CZ" sz="1600" dirty="0"/>
              <a:t> nálezu na chromosomech s G-pruhy potvrzujeme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a upřesňujeme patologii pomocí metod </a:t>
            </a:r>
            <a:r>
              <a:rPr lang="cs-CZ" altLang="cs-CZ" sz="1600" b="1" dirty="0">
                <a:solidFill>
                  <a:srgbClr val="0070C0"/>
                </a:solidFill>
              </a:rPr>
              <a:t>molekulární cytogenetiky</a:t>
            </a:r>
            <a:r>
              <a:rPr lang="cs-CZ" altLang="cs-CZ" sz="1600" dirty="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- upřesnění % zastoupení buněčných linií u početních aberací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v mozaice (vyšetření 200 </a:t>
            </a:r>
            <a:r>
              <a:rPr lang="cs-CZ" altLang="cs-CZ" sz="1600" b="1" dirty="0" err="1">
                <a:solidFill>
                  <a:srgbClr val="006600"/>
                </a:solidFill>
              </a:rPr>
              <a:t>interfázních</a:t>
            </a:r>
            <a:r>
              <a:rPr lang="cs-CZ" altLang="cs-CZ" sz="1600" b="1" dirty="0">
                <a:solidFill>
                  <a:srgbClr val="006600"/>
                </a:solidFill>
              </a:rPr>
              <a:t> jader </a:t>
            </a:r>
            <a:r>
              <a:rPr lang="cs-CZ" altLang="cs-CZ" sz="1600" dirty="0"/>
              <a:t>– metoda</a:t>
            </a:r>
            <a:r>
              <a:rPr lang="cs-CZ" altLang="cs-CZ" sz="1600" dirty="0">
                <a:solidFill>
                  <a:srgbClr val="006600"/>
                </a:solidFill>
              </a:rPr>
              <a:t> </a:t>
            </a:r>
            <a:r>
              <a:rPr lang="cs-CZ" altLang="cs-CZ" sz="1600" b="1" dirty="0">
                <a:solidFill>
                  <a:srgbClr val="006600"/>
                </a:solidFill>
              </a:rPr>
              <a:t>FISH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- potvrzení a upřesnění nálezu strukturních chromosomových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aberací: - metoda</a:t>
            </a:r>
            <a:r>
              <a:rPr lang="cs-CZ" altLang="cs-CZ" sz="1600" b="1" dirty="0"/>
              <a:t> </a:t>
            </a:r>
            <a:r>
              <a:rPr lang="cs-CZ" altLang="cs-CZ" sz="1600" b="1" dirty="0">
                <a:solidFill>
                  <a:srgbClr val="006600"/>
                </a:solidFill>
              </a:rPr>
              <a:t>FISH</a:t>
            </a:r>
            <a:r>
              <a:rPr lang="cs-CZ" altLang="cs-CZ" sz="1600" b="1" dirty="0"/>
              <a:t> </a:t>
            </a:r>
            <a:r>
              <a:rPr lang="cs-CZ" altLang="cs-CZ" sz="1600" dirty="0"/>
              <a:t>(vyšetření chromosomů v</a:t>
            </a:r>
            <a:r>
              <a:rPr lang="cs-CZ" altLang="cs-CZ" sz="1600" b="1" dirty="0"/>
              <a:t> </a:t>
            </a:r>
            <a:r>
              <a:rPr lang="cs-CZ" altLang="cs-CZ" sz="1600" b="1" dirty="0">
                <a:solidFill>
                  <a:srgbClr val="006600"/>
                </a:solidFill>
              </a:rPr>
              <a:t>mitózách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- metody </a:t>
            </a:r>
            <a:r>
              <a:rPr lang="cs-CZ" altLang="cs-CZ" sz="1600" b="1" dirty="0" err="1">
                <a:solidFill>
                  <a:srgbClr val="7030A0"/>
                </a:solidFill>
              </a:rPr>
              <a:t>array</a:t>
            </a:r>
            <a:r>
              <a:rPr lang="cs-CZ" altLang="cs-CZ" sz="1600" b="1" dirty="0">
                <a:solidFill>
                  <a:srgbClr val="7030A0"/>
                </a:solidFill>
              </a:rPr>
              <a:t>-CGH, MLPA </a:t>
            </a:r>
            <a:r>
              <a:rPr lang="cs-CZ" altLang="cs-CZ" sz="1600" dirty="0"/>
              <a:t>(pracují s </a:t>
            </a:r>
            <a:r>
              <a:rPr lang="cs-CZ" altLang="cs-CZ" sz="1600" b="1" dirty="0">
                <a:solidFill>
                  <a:srgbClr val="7030A0"/>
                </a:solidFill>
              </a:rPr>
              <a:t>izolovanou DNA</a:t>
            </a:r>
            <a:r>
              <a:rPr lang="cs-CZ" altLang="cs-CZ" sz="1600" b="1" dirty="0"/>
              <a:t> </a:t>
            </a:r>
            <a:r>
              <a:rPr lang="cs-CZ" altLang="cs-CZ" sz="1600" dirty="0"/>
              <a:t>pacienta)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b) Pokud je u pacienta přítomna malá strukturní chromosomová aberace, jejíž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velikost je pod hranicí rozlišovací schopnosti metody G-pruhování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chromosomů, pak vyšetření metodou G – pruhování chromosomů bude </a:t>
            </a:r>
            <a:r>
              <a:rPr lang="cs-CZ" altLang="cs-CZ" sz="1600" b="1" dirty="0"/>
              <a:t>bez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dirty="0"/>
              <a:t>          patologie</a:t>
            </a:r>
            <a:r>
              <a:rPr lang="cs-CZ" altLang="cs-CZ" sz="1600" dirty="0"/>
              <a:t>, ale patologie může být odhalena až metodami s vyšší rozlišovací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schopností (FISH, MLPA, </a:t>
            </a:r>
            <a:r>
              <a:rPr lang="cs-CZ" altLang="cs-CZ" sz="1600" dirty="0" err="1"/>
              <a:t>array</a:t>
            </a:r>
            <a:r>
              <a:rPr lang="cs-CZ" altLang="cs-CZ" sz="1600" dirty="0"/>
              <a:t>-CGH).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87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xmlns="" id="{55DBD978-7B4D-46EC-BCE4-2795DA941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8785225" cy="4002087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800" u="sng"/>
              <a:t>důležité odlišnosti mezi přípravou preparátů </a:t>
            </a:r>
            <a:r>
              <a:rPr lang="cs-CZ" altLang="cs-CZ" sz="1800" u="sng">
                <a:solidFill>
                  <a:srgbClr val="FF0000"/>
                </a:solidFill>
              </a:rPr>
              <a:t>z periferní krve</a:t>
            </a:r>
            <a:r>
              <a:rPr lang="cs-CZ" altLang="cs-CZ" sz="1800" u="sng"/>
              <a:t> pro: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cs-CZ" altLang="cs-CZ" sz="1800" u="sng"/>
          </a:p>
          <a:p>
            <a:pPr marL="533400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600">
                <a:solidFill>
                  <a:srgbClr val="FF0000"/>
                </a:solidFill>
              </a:rPr>
              <a:t>stanovení karyotypu</a:t>
            </a:r>
            <a:r>
              <a:rPr lang="cs-CZ" altLang="cs-CZ" sz="1600"/>
              <a:t> – chromosomy s G – pruhy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- délka kultivace 72 hodin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- G-pruhování = inkubace v trypsinu + směs barviv Giemsa –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Romanowski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- nalezenou aberaci se snažíme co nejpřesněji definovat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(i za pomoci metod molekulární cytogenetiky)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solidFill>
                  <a:srgbClr val="FF0000"/>
                </a:solidFill>
              </a:rPr>
              <a:t>2.    stanovení % aberantních buněk</a:t>
            </a:r>
            <a:r>
              <a:rPr lang="cs-CZ" altLang="cs-CZ" sz="1600"/>
              <a:t> – chromosomy konvenčně barvené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- délka kultivace 48 hodin (je třeba zachytit 1. buněčné dělení – 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později dochází k opravě zlomů na chromosomech nebo k zániku 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buněk s aberací)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- konvenční barvení = pouze Giemsa – Romanowski bez trypsinu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- nalezené aberace podrobně neupřesňujeme, důležité je pouze jestli 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je/není v dané buňce některá přítomna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xmlns="" id="{8314D197-E156-4D9D-8A49-3C35578FD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353425" cy="1008063"/>
          </a:xfrm>
        </p:spPr>
        <p:txBody>
          <a:bodyPr/>
          <a:lstStyle/>
          <a:p>
            <a:pPr eaLnBrk="1" hangingPunct="1"/>
            <a:r>
              <a:rPr lang="cs-CZ" altLang="cs-CZ" sz="2800"/>
              <a:t>VROZENÉ ABNORMALITY  /</a:t>
            </a:r>
            <a:br>
              <a:rPr lang="cs-CZ" altLang="cs-CZ" sz="2800"/>
            </a:br>
            <a:r>
              <a:rPr lang="cs-CZ" altLang="cs-CZ" sz="2800"/>
              <a:t>ZÍSKANÉ ABERACE (mutagenní faktory)</a:t>
            </a:r>
          </a:p>
        </p:txBody>
      </p:sp>
      <p:pic>
        <p:nvPicPr>
          <p:cNvPr id="73732" name="Picture 4" descr="zlomy1">
            <a:extLst>
              <a:ext uri="{FF2B5EF4-FFF2-40B4-BE49-F238E27FC236}">
                <a16:creationId xmlns:a16="http://schemas.microsoft.com/office/drawing/2014/main" xmlns="" id="{B1338564-E659-46BA-B976-AA517688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t="48645" r="55664" b="39201"/>
          <a:stretch>
            <a:fillRect/>
          </a:stretch>
        </p:blipFill>
        <p:spPr bwMode="auto">
          <a:xfrm>
            <a:off x="8172450" y="4149725"/>
            <a:ext cx="60166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12-8">
            <a:extLst>
              <a:ext uri="{FF2B5EF4-FFF2-40B4-BE49-F238E27FC236}">
                <a16:creationId xmlns:a16="http://schemas.microsoft.com/office/drawing/2014/main" xmlns="" id="{A7D9B528-C410-46DB-A5A6-18D46E3D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565400"/>
            <a:ext cx="523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05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0ADBE21-6AD6-4F6E-8BD5-181E0E351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3554413"/>
            <a:ext cx="792163" cy="2682875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28135F41-356C-4DF6-90D9-A6EED5514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2565400"/>
            <a:ext cx="1368425" cy="22320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xmlns="" id="{6BF7E64F-60B5-4E5F-A8FA-0FF751444C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63938" y="1916113"/>
            <a:ext cx="1008062" cy="22336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xmlns="" id="{920342A5-740D-48BE-8B86-99C5137BD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8" y="230188"/>
            <a:ext cx="9151937" cy="1562100"/>
          </a:xfrm>
        </p:spPr>
        <p:txBody>
          <a:bodyPr/>
          <a:lstStyle/>
          <a:p>
            <a:pPr eaLnBrk="1" hangingPunct="1"/>
            <a:r>
              <a:rPr lang="cs-CZ" altLang="cs-CZ" sz="2800"/>
              <a:t>VSTUPNÍ MATERIÁLY K VYŠETŘENÍ ZÍSKANÝCH CHROMOSOMOVÝCH ABNORMALIT U ONKOLOGICKÝCH PACIENTŮ</a:t>
            </a: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xmlns="" id="{27B2E1FE-6A8E-48F1-865B-980BEEFC3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3429000"/>
            <a:ext cx="5903912" cy="10080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>
              <a:solidFill>
                <a:srgbClr val="80008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/>
          </a:p>
        </p:txBody>
      </p:sp>
      <p:sp>
        <p:nvSpPr>
          <p:cNvPr id="20487" name="AutoShape 12">
            <a:extLst>
              <a:ext uri="{FF2B5EF4-FFF2-40B4-BE49-F238E27FC236}">
                <a16:creationId xmlns:a16="http://schemas.microsoft.com/office/drawing/2014/main" xmlns="" id="{9BDB3923-F00E-4E69-A240-845E47A11214}"/>
              </a:ext>
            </a:extLst>
          </p:cNvPr>
          <p:cNvSpPr>
            <a:spLocks noChangeArrowheads="1"/>
          </p:cNvSpPr>
          <p:nvPr/>
        </p:nvSpPr>
        <p:spPr bwMode="auto">
          <a:xfrm rot="3924414">
            <a:off x="6003131" y="4518820"/>
            <a:ext cx="288925" cy="125412"/>
          </a:xfrm>
          <a:prstGeom prst="leftArrow">
            <a:avLst>
              <a:gd name="adj1" fmla="val 50000"/>
              <a:gd name="adj2" fmla="val 5759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88" name="Text Box 14">
            <a:extLst>
              <a:ext uri="{FF2B5EF4-FFF2-40B4-BE49-F238E27FC236}">
                <a16:creationId xmlns:a16="http://schemas.microsoft.com/office/drawing/2014/main" xmlns="" id="{9C1EE632-BD14-49FF-A50D-84A67CAA2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349500"/>
            <a:ext cx="17653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6600"/>
                </a:solidFill>
                <a:latin typeface="Arial" panose="020B0604020202020204" pitchFamily="34" charset="0"/>
              </a:rPr>
              <a:t>kostní dřeň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800000"/>
                </a:solidFill>
                <a:latin typeface="Arial" panose="020B0604020202020204" pitchFamily="34" charset="0"/>
              </a:rPr>
              <a:t>solidní nádory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800080"/>
                </a:solidFill>
                <a:latin typeface="Arial" panose="020B0604020202020204" pitchFamily="34" charset="0"/>
              </a:rPr>
              <a:t>periferní krev</a:t>
            </a:r>
          </a:p>
        </p:txBody>
      </p:sp>
      <p:pic>
        <p:nvPicPr>
          <p:cNvPr id="20489" name="Picture 15" descr="dřeň 002">
            <a:extLst>
              <a:ext uri="{FF2B5EF4-FFF2-40B4-BE49-F238E27FC236}">
                <a16:creationId xmlns:a16="http://schemas.microsoft.com/office/drawing/2014/main" xmlns="" id="{A259A651-63B6-4BC5-929B-8CA8CC64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9277" r="19893"/>
          <a:stretch>
            <a:fillRect/>
          </a:stretch>
        </p:blipFill>
        <p:spPr bwMode="auto">
          <a:xfrm>
            <a:off x="3635375" y="1989138"/>
            <a:ext cx="8556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6" descr="nádory 003">
            <a:extLst>
              <a:ext uri="{FF2B5EF4-FFF2-40B4-BE49-F238E27FC236}">
                <a16:creationId xmlns:a16="http://schemas.microsoft.com/office/drawing/2014/main" xmlns="" id="{D26BA436-A9DA-4A40-B4F8-F4B51568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r="8487" b="33949"/>
          <a:stretch>
            <a:fillRect/>
          </a:stretch>
        </p:blipFill>
        <p:spPr bwMode="auto">
          <a:xfrm>
            <a:off x="5435600" y="2636838"/>
            <a:ext cx="12065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AutoShape 13">
            <a:extLst>
              <a:ext uri="{FF2B5EF4-FFF2-40B4-BE49-F238E27FC236}">
                <a16:creationId xmlns:a16="http://schemas.microsoft.com/office/drawing/2014/main" xmlns="" id="{1FBCDA23-48F8-4A39-AD1A-0356C9A21D09}"/>
              </a:ext>
            </a:extLst>
          </p:cNvPr>
          <p:cNvSpPr>
            <a:spLocks noChangeArrowheads="1"/>
          </p:cNvSpPr>
          <p:nvPr/>
        </p:nvSpPr>
        <p:spPr bwMode="auto">
          <a:xfrm rot="1601256">
            <a:off x="6156325" y="4437063"/>
            <a:ext cx="288925" cy="125412"/>
          </a:xfrm>
          <a:prstGeom prst="leftArrow">
            <a:avLst>
              <a:gd name="adj1" fmla="val 50000"/>
              <a:gd name="adj2" fmla="val 5759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0492" name="Obrázek 1">
            <a:extLst>
              <a:ext uri="{FF2B5EF4-FFF2-40B4-BE49-F238E27FC236}">
                <a16:creationId xmlns:a16="http://schemas.microsoft.com/office/drawing/2014/main" xmlns="" id="{CAD030E1-95F6-430A-895C-3147CDAB2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1" t="8002" r="42999" b="3801"/>
          <a:stretch>
            <a:fillRect/>
          </a:stretch>
        </p:blipFill>
        <p:spPr bwMode="auto">
          <a:xfrm>
            <a:off x="7654925" y="3652838"/>
            <a:ext cx="53181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33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xmlns="" id="{1D6247EF-209C-4623-94D5-FA1301960E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353425" cy="1366837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význam pruhování chromosomů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xmlns="" id="{C5225A9D-9CB1-4111-BBDC-6892C6C99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43213" y="5876925"/>
            <a:ext cx="5051425" cy="43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46,XX,t(1;15)(q12;q22)</a:t>
            </a:r>
          </a:p>
        </p:txBody>
      </p:sp>
      <p:pic>
        <p:nvPicPr>
          <p:cNvPr id="79876" name="Picture 4" descr="Habánová">
            <a:extLst>
              <a:ext uri="{FF2B5EF4-FFF2-40B4-BE49-F238E27FC236}">
                <a16:creationId xmlns:a16="http://schemas.microsoft.com/office/drawing/2014/main" xmlns="" id="{A120B71F-DC79-4CC7-B923-58E93F6C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448050"/>
            <a:ext cx="3241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5">
            <a:extLst>
              <a:ext uri="{FF2B5EF4-FFF2-40B4-BE49-F238E27FC236}">
                <a16:creationId xmlns:a16="http://schemas.microsoft.com/office/drawing/2014/main" xmlns="" id="{83EAEAED-E485-4714-A1F1-FA79DD4F8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87852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>
                <a:latin typeface="Arial" panose="020B0604020202020204" pitchFamily="34" charset="0"/>
              </a:rPr>
              <a:t> rozeznáme chromosomy podobné morfologie (specifické pruhy každý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chromosomový pár)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latin typeface="Arial" panose="020B0604020202020204" pitchFamily="34" charset="0"/>
              </a:rPr>
              <a:t> lze zkontrolovat genetický materiál chromosomu po celé délce v rámci rozlišovací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schopnosti metody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latin typeface="Arial" panose="020B0604020202020204" pitchFamily="34" charset="0"/>
              </a:rPr>
              <a:t> zápis strukturních přestaveb – v zápisu strukturní přestavby jsou uvedena čísla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pruhů na ramenech chromosomů, které vstoupily do přestavby, ve kterých došlo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ke zlomu.</a:t>
            </a:r>
          </a:p>
        </p:txBody>
      </p:sp>
      <p:sp>
        <p:nvSpPr>
          <p:cNvPr id="79878" name="Text Box 6">
            <a:extLst>
              <a:ext uri="{FF2B5EF4-FFF2-40B4-BE49-F238E27FC236}">
                <a16:creationId xmlns:a16="http://schemas.microsoft.com/office/drawing/2014/main" xmlns="" id="{D90293B8-F3E3-4D9D-82CC-7940CA694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973513"/>
            <a:ext cx="17287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EE2626"/>
                </a:solidFill>
                <a:latin typeface="Arial" panose="020B0604020202020204" pitchFamily="34" charset="0"/>
              </a:rPr>
              <a:t>definován rozsah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EE2626"/>
                </a:solidFill>
                <a:latin typeface="Arial" panose="020B0604020202020204" pitchFamily="34" charset="0"/>
              </a:rPr>
              <a:t>a lokalizace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EE2626"/>
                </a:solidFill>
                <a:latin typeface="Arial" panose="020B0604020202020204" pitchFamily="34" charset="0"/>
              </a:rPr>
              <a:t>abnormality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962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sah 2">
            <a:extLst>
              <a:ext uri="{FF2B5EF4-FFF2-40B4-BE49-F238E27FC236}">
                <a16:creationId xmlns:a16="http://schemas.microsoft.com/office/drawing/2014/main" xmlns="" id="{9B049A15-E99E-4EAE-9CD5-FE53B1A96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350" y="2852738"/>
            <a:ext cx="6059488" cy="4333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>
            <a:extLst>
              <a:ext uri="{FF2B5EF4-FFF2-40B4-BE49-F238E27FC236}">
                <a16:creationId xmlns:a16="http://schemas.microsoft.com/office/drawing/2014/main" xmlns="" id="{B98AEF9B-6A1A-4424-8C7D-4D07373CAC2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11863" y="2924175"/>
            <a:ext cx="720725" cy="288131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6">
            <a:extLst>
              <a:ext uri="{FF2B5EF4-FFF2-40B4-BE49-F238E27FC236}">
                <a16:creationId xmlns:a16="http://schemas.microsoft.com/office/drawing/2014/main" xmlns="" id="{B270A9CB-5095-4D8F-8749-79BC70DCD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569325" cy="2376487"/>
          </a:xfrm>
        </p:spPr>
        <p:txBody>
          <a:bodyPr/>
          <a:lstStyle/>
          <a:p>
            <a:pPr eaLnBrk="1" hangingPunct="1"/>
            <a:r>
              <a:rPr lang="cs-CZ" altLang="cs-CZ" sz="2800"/>
              <a:t>VSTUPNÍ MATERIÁLY K VYŠETŘENÍ</a:t>
            </a:r>
            <a:br>
              <a:rPr lang="cs-CZ" altLang="cs-CZ" sz="2800"/>
            </a:br>
            <a:r>
              <a:rPr lang="cs-CZ" altLang="cs-CZ" sz="2800"/>
              <a:t>ZÍSKANÝCH CHROMOSOMOVÝCH ABERACÍ VZNIKLÝCH V DŮSLEDKU PŮSOBENÍ MUTAGENNÍCH FAKTORŮ PROSTŘEDÍ NA ČLOVĚKA</a:t>
            </a:r>
          </a:p>
        </p:txBody>
      </p:sp>
      <p:sp>
        <p:nvSpPr>
          <p:cNvPr id="22532" name="Rectangle 7">
            <a:extLst>
              <a:ext uri="{FF2B5EF4-FFF2-40B4-BE49-F238E27FC236}">
                <a16:creationId xmlns:a16="http://schemas.microsoft.com/office/drawing/2014/main" xmlns="" id="{6D85459B-2F6D-45B0-8B47-6CEE0986A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4005263"/>
            <a:ext cx="7343775" cy="574675"/>
          </a:xfrm>
        </p:spPr>
        <p:txBody>
          <a:bodyPr/>
          <a:lstStyle/>
          <a:p>
            <a:pPr eaLnBrk="1" hangingPunct="1"/>
            <a:r>
              <a:rPr lang="cs-CZ" altLang="cs-CZ" sz="2000"/>
              <a:t>postnatální materiál: </a:t>
            </a:r>
            <a:r>
              <a:rPr lang="cs-CZ" altLang="cs-CZ" sz="2000">
                <a:solidFill>
                  <a:srgbClr val="0BA50B"/>
                </a:solidFill>
              </a:rPr>
              <a:t>periferní krev</a:t>
            </a:r>
            <a:endParaRPr lang="cs-CZ" altLang="cs-CZ" sz="2000">
              <a:solidFill>
                <a:srgbClr val="FF9933"/>
              </a:solidFill>
            </a:endParaRPr>
          </a:p>
          <a:p>
            <a:pPr eaLnBrk="1" hangingPunct="1">
              <a:buFontTx/>
              <a:buNone/>
            </a:pPr>
            <a:endParaRPr lang="cs-CZ" altLang="cs-CZ">
              <a:solidFill>
                <a:srgbClr val="800080"/>
              </a:solidFill>
            </a:endParaRPr>
          </a:p>
          <a:p>
            <a:pPr eaLnBrk="1" hangingPunct="1">
              <a:buFontTx/>
              <a:buNone/>
            </a:pPr>
            <a:endParaRPr lang="cs-CZ" altLang="cs-CZ"/>
          </a:p>
        </p:txBody>
      </p:sp>
      <p:pic>
        <p:nvPicPr>
          <p:cNvPr id="22533" name="Obrázek 6">
            <a:extLst>
              <a:ext uri="{FF2B5EF4-FFF2-40B4-BE49-F238E27FC236}">
                <a16:creationId xmlns:a16="http://schemas.microsoft.com/office/drawing/2014/main" xmlns="" id="{5176D67E-6F19-4E33-B5BF-6A6AA54EA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1" t="8002" r="42999" b="3801"/>
          <a:stretch>
            <a:fillRect/>
          </a:stretch>
        </p:blipFill>
        <p:spPr bwMode="auto">
          <a:xfrm>
            <a:off x="6088063" y="3033713"/>
            <a:ext cx="5683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83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035241A6-A222-43BD-B52B-6DC0CD91E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80400" cy="1584325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xmlns="" id="{4C895B0B-C067-4098-BA6C-87F3BF57C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2594" y="3140968"/>
            <a:ext cx="8351837" cy="2376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odběr materiálu </a:t>
            </a:r>
            <a:r>
              <a:rPr lang="cs-CZ" altLang="cs-CZ" sz="1600" dirty="0"/>
              <a:t>–</a:t>
            </a:r>
            <a:r>
              <a:rPr lang="cs-CZ" altLang="cs-CZ" sz="1800" b="1" dirty="0">
                <a:solidFill>
                  <a:srgbClr val="FF0000"/>
                </a:solidFill>
              </a:rPr>
              <a:t> STERILNÍ ODBĚR!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kultivace – </a:t>
            </a:r>
            <a:r>
              <a:rPr lang="cs-CZ" altLang="cs-CZ" sz="1600" b="1" dirty="0">
                <a:solidFill>
                  <a:srgbClr val="EE2626"/>
                </a:solidFill>
              </a:rPr>
              <a:t>získání dostatečného množství </a:t>
            </a:r>
            <a:r>
              <a:rPr lang="cs-CZ" altLang="cs-CZ" sz="1600" b="1" u="sng" dirty="0">
                <a:solidFill>
                  <a:srgbClr val="EE2626"/>
                </a:solidFill>
              </a:rPr>
              <a:t>dělících se</a:t>
            </a:r>
            <a:r>
              <a:rPr lang="cs-CZ" altLang="cs-CZ" sz="1600" b="1" dirty="0">
                <a:solidFill>
                  <a:srgbClr val="EE2626"/>
                </a:solidFill>
              </a:rPr>
              <a:t> buněk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</a:t>
            </a:r>
            <a:r>
              <a:rPr lang="cs-CZ" altLang="cs-CZ" sz="1600" dirty="0">
                <a:solidFill>
                  <a:srgbClr val="EE2626"/>
                </a:solidFill>
              </a:rPr>
              <a:t>(s chromosomy)</a:t>
            </a:r>
            <a:r>
              <a:rPr lang="cs-CZ" altLang="cs-CZ" sz="1600" dirty="0"/>
              <a:t>, </a:t>
            </a:r>
            <a:r>
              <a:rPr lang="cs-CZ" altLang="cs-CZ" sz="1400" dirty="0"/>
              <a:t>zastavení dělení buněk </a:t>
            </a:r>
            <a:r>
              <a:rPr lang="cs-CZ" altLang="cs-CZ" sz="1400" b="1" dirty="0">
                <a:solidFill>
                  <a:srgbClr val="FF0000"/>
                </a:solidFill>
              </a:rPr>
              <a:t>kolchicinem</a:t>
            </a:r>
            <a:r>
              <a:rPr lang="cs-CZ" altLang="cs-CZ" sz="18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zpracování suspenze </a:t>
            </a:r>
            <a:r>
              <a:rPr lang="cs-CZ" altLang="cs-CZ" sz="1400" dirty="0"/>
              <a:t>(</a:t>
            </a:r>
            <a:r>
              <a:rPr lang="cs-CZ" altLang="cs-CZ" sz="1400" dirty="0" err="1"/>
              <a:t>hypotonizace</a:t>
            </a:r>
            <a:r>
              <a:rPr lang="cs-CZ" altLang="cs-CZ" sz="1400" dirty="0"/>
              <a:t>, fixace) –</a:t>
            </a:r>
            <a:r>
              <a:rPr lang="cs-CZ" altLang="cs-CZ" sz="1800" dirty="0"/>
              <a:t> </a:t>
            </a:r>
            <a:r>
              <a:rPr lang="cs-CZ" altLang="cs-CZ" sz="1400" dirty="0"/>
              <a:t>získání </a:t>
            </a:r>
            <a:r>
              <a:rPr lang="cs-CZ" altLang="cs-CZ" sz="1400" b="1" dirty="0">
                <a:solidFill>
                  <a:srgbClr val="FF0000"/>
                </a:solidFill>
              </a:rPr>
              <a:t>suspenze buněk</a:t>
            </a:r>
            <a:r>
              <a:rPr lang="cs-CZ" altLang="cs-CZ" sz="18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vykapání na podložní sklíčka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pruhování / barvení chromosomů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hodnocení ve světelném mikroskopu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32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377DC10A-4043-423C-A6EA-A55507ACE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08275"/>
            <a:ext cx="8353425" cy="1008063"/>
          </a:xfrm>
        </p:spPr>
        <p:txBody>
          <a:bodyPr/>
          <a:lstStyle/>
          <a:p>
            <a:pPr eaLnBrk="1" hangingPunct="1"/>
            <a:r>
              <a:rPr lang="cs-CZ" altLang="cs-CZ"/>
              <a:t>ODBĚR MATERIÁLU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0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3E921F3E-B36A-469E-8C0C-B27018BFC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497887" cy="1584325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odběr materiálu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xmlns="" id="{4FD52E12-00EA-4FA4-84AD-30673A364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91513" cy="41370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200"/>
              <a:t>   </a:t>
            </a:r>
            <a:r>
              <a:rPr lang="cs-CZ" altLang="cs-CZ" sz="2400" u="sng"/>
              <a:t>Odběr materiálu pro účely </a:t>
            </a:r>
            <a:r>
              <a:rPr lang="cs-CZ" altLang="cs-CZ" sz="2400" b="1" u="sng"/>
              <a:t>cytogenetického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/>
              <a:t>    </a:t>
            </a:r>
            <a:r>
              <a:rPr lang="cs-CZ" altLang="cs-CZ" sz="2400" b="1" u="sng"/>
              <a:t>vyšetření,</a:t>
            </a:r>
            <a:r>
              <a:rPr lang="cs-CZ" altLang="cs-CZ" sz="2400" u="sng"/>
              <a:t> </a:t>
            </a:r>
            <a:r>
              <a:rPr lang="cs-CZ" altLang="cs-CZ" sz="2400" u="sng">
                <a:solidFill>
                  <a:srgbClr val="FF0000"/>
                </a:solidFill>
              </a:rPr>
              <a:t>vždy za sterilních podmínek!!!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u="sng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do </a:t>
            </a:r>
            <a:r>
              <a:rPr lang="cs-CZ" altLang="cs-CZ" sz="2000" b="1"/>
              <a:t>heparinu</a:t>
            </a:r>
            <a:r>
              <a:rPr lang="cs-CZ" altLang="cs-CZ" sz="2000"/>
              <a:t> </a:t>
            </a:r>
            <a:r>
              <a:rPr lang="cs-CZ" altLang="cs-CZ" sz="1200"/>
              <a:t>(nesrážlivá krev)</a:t>
            </a:r>
            <a:r>
              <a:rPr lang="cs-CZ" altLang="cs-CZ" sz="2000"/>
              <a:t>– periferní krev, krev plodu        (</a:t>
            </a:r>
            <a:r>
              <a:rPr lang="cs-CZ" altLang="cs-CZ" sz="1800"/>
              <a:t>obv</a:t>
            </a:r>
            <a:r>
              <a:rPr lang="cs-CZ" altLang="cs-CZ" sz="2000"/>
              <a:t>. 3 ml)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do heparinu a transportního média – kostní dřeň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(obv. 1-2 ml)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do transportního média – solidní tumory, kůže (obv. 1x1 cm), choriové klky (obv. 20 mg)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bez přídavku</a:t>
            </a:r>
            <a:r>
              <a:rPr lang="cs-CZ" altLang="cs-CZ" sz="2000"/>
              <a:t> média</a:t>
            </a:r>
            <a:r>
              <a:rPr lang="cs-CZ" altLang="cs-CZ" sz="1800"/>
              <a:t> </a:t>
            </a:r>
            <a:r>
              <a:rPr lang="cs-CZ" altLang="cs-CZ" sz="2000"/>
              <a:t>a dalších látek – plodová voda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(obv. 20 ml)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926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BAB7BC95-3634-4702-BD34-5F247A18E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223963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odběr materiálu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885640BC-A845-4170-9399-F4B3BBC2F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325" y="1639888"/>
            <a:ext cx="8640763" cy="44973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u="sng" dirty="0"/>
              <a:t>Odběr materiálu</a:t>
            </a:r>
            <a:r>
              <a:rPr lang="cs-CZ" altLang="cs-CZ" sz="1800" dirty="0"/>
              <a:t> pro cytogenetickou analýzu a </a:t>
            </a:r>
            <a:r>
              <a:rPr lang="cs-CZ" altLang="cs-CZ" sz="1800" u="sng" dirty="0"/>
              <a:t>typy buněk</a:t>
            </a:r>
            <a:r>
              <a:rPr lang="cs-CZ" altLang="cs-CZ" sz="1800" dirty="0"/>
              <a:t>, které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jsou v konkrétním materiálu vhodné pro získání </a:t>
            </a:r>
            <a:r>
              <a:rPr lang="cs-CZ" altLang="cs-CZ" sz="1800" dirty="0" err="1"/>
              <a:t>metafázních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chromosomů </a:t>
            </a:r>
            <a:r>
              <a:rPr lang="en-US" altLang="cs-CZ" sz="1800" dirty="0"/>
              <a:t>: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periferní krev – ze žíly – T-lymfocyty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fetální krev – z pupečníku pod kontrolou UZ – nezralé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T-lymfocyty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plodová voda – z </a:t>
            </a:r>
            <a:r>
              <a:rPr lang="cs-CZ" altLang="cs-CZ" sz="1800" dirty="0" err="1"/>
              <a:t>amniového</a:t>
            </a:r>
            <a:r>
              <a:rPr lang="cs-CZ" altLang="cs-CZ" sz="1800" dirty="0"/>
              <a:t> vaku pod kontrolou UZ - kožní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fibroblasty - </a:t>
            </a:r>
            <a:r>
              <a:rPr lang="cs-CZ" altLang="cs-CZ" sz="1800" dirty="0" err="1">
                <a:solidFill>
                  <a:srgbClr val="FF0000"/>
                </a:solidFill>
              </a:rPr>
              <a:t>amniocyty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choriové klky – z chorionu nebo placenty pod kontrolou UZ – buňky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choriových klků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kůže – z potracených plodů, kožní biopsie pacientů – kožní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fibroblasty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kostní dřeň – z prsní kosti,</a:t>
            </a:r>
            <a:r>
              <a:rPr lang="cs-CZ" altLang="cs-CZ" sz="1800" dirty="0">
                <a:solidFill>
                  <a:srgbClr val="FF0000"/>
                </a:solidFill>
              </a:rPr>
              <a:t> lopaty kosti kyčelní </a:t>
            </a:r>
            <a:r>
              <a:rPr lang="cs-CZ" altLang="cs-CZ" sz="1800" dirty="0"/>
              <a:t>– prekurzory krevních buněk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solidní tumory – z nádoru – maligní buňky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xmlns="" id="{373DE873-A784-4756-9FCE-12BC26555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2638"/>
            <a:ext cx="8964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EE2626"/>
                </a:solidFill>
                <a:latin typeface="Arial" panose="020B0604020202020204" pitchFamily="34" charset="0"/>
              </a:rPr>
              <a:t>Pro nasazení do kultivačního média neizolujeme jen určitý typ buněk, ale nasazujeme plný materiál se všemi typy buněk.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19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D42F7565-F4F7-41F4-90D7-0E71F2D9F0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08275"/>
            <a:ext cx="8353425" cy="1008063"/>
          </a:xfrm>
        </p:spPr>
        <p:txBody>
          <a:bodyPr/>
          <a:lstStyle/>
          <a:p>
            <a:pPr eaLnBrk="1" hangingPunct="1"/>
            <a:r>
              <a:rPr lang="cs-CZ" altLang="cs-CZ"/>
              <a:t>KULTIVACE MATERIÁLU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7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8410</TotalTime>
  <Words>1383</Words>
  <Application>Microsoft Office PowerPoint</Application>
  <PresentationFormat>Předvádění na obrazovce (4:3)</PresentationFormat>
  <Paragraphs>257</Paragraphs>
  <Slides>31</Slides>
  <Notes>30</Notes>
  <HiddenSlides>0</HiddenSlides>
  <MMClips>30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Times New Roman</vt:lpstr>
      <vt:lpstr>Verdana</vt:lpstr>
      <vt:lpstr>Výchozí návrh</vt:lpstr>
      <vt:lpstr>Graf</vt:lpstr>
      <vt:lpstr>PŘÍPRAVA CHROMOSOMOVÝCH PREPARÁTŮ  METODAMI KLASICKÉ CYTOGENETIKY</vt:lpstr>
      <vt:lpstr>VSTUPNÍ MATERIÁLY K VYŠETŘENÍ VROZENÝCH CHROMOSOMOVÝCH ABNORMALIT</vt:lpstr>
      <vt:lpstr>VSTUPNÍ MATERIÁLY K VYŠETŘENÍ ZÍSKANÝCH CHROMOSOMOVÝCH ABNORMALIT U ONKOLOGICKÝCH PACIENTŮ</vt:lpstr>
      <vt:lpstr>VSTUPNÍ MATERIÁLY K VYŠETŘENÍ ZÍSKANÝCH CHROMOSOMOVÝCH ABERACÍ VZNIKLÝCH V DŮSLEDKU PŮSOBENÍ MUTAGENNÍCH FAKTORŮ PROSTŘEDÍ NA ČLOVĚKA</vt:lpstr>
      <vt:lpstr>METODY KLASICKÉ CYTOGENETIKY</vt:lpstr>
      <vt:lpstr>ODBĚR MATERIÁLU</vt:lpstr>
      <vt:lpstr>METODY KLASICKÉ CYTOGENETIKY  odběr materiálu</vt:lpstr>
      <vt:lpstr>METODY KLASICKÉ CYTOGENETIKY  odběr materiálu</vt:lpstr>
      <vt:lpstr>KULTIVACE MATERIÁLU</vt:lpstr>
      <vt:lpstr>METODY KLASICKÉ CYTOGENETIKY  nasazení do kultivačního média</vt:lpstr>
      <vt:lpstr>METODY KLASICKÉ CYTOGENETIKY  kultivace materiálu</vt:lpstr>
      <vt:lpstr>METODY KLASICKÉ CYTOGENETIKY kultivace T-lymfocytů  z periferní krve</vt:lpstr>
      <vt:lpstr>METODY KLASICKÉ CYTOGENETIKY  zpracování suspenze </vt:lpstr>
      <vt:lpstr>METODY KLASICKÉ CYTOGENETIKY  kultivace materiálu</vt:lpstr>
      <vt:lpstr>ZPRACOVÁNÍ SUSPENZE BUNĚK </vt:lpstr>
      <vt:lpstr>METODY KLASICKÉ CYTOGENETIKY  zpracování suspenze</vt:lpstr>
      <vt:lpstr>METODY KLASICKÉ CYTOGENETIKY  zpracování suspenze </vt:lpstr>
      <vt:lpstr>METODY KLASICKÉ CYTOGENETIKY  zpracování suspenze  – rekapitulace kroků </vt:lpstr>
      <vt:lpstr>METODY KLASICKÉ CYTOGENETIKY </vt:lpstr>
      <vt:lpstr>METODY KLASICKÉ CYTOGENETIKY   G - pruhování chromosomů</vt:lpstr>
      <vt:lpstr>METODY KLASICKÉ CYTOGENETIKY   nebo konvenční barvení chromosomů</vt:lpstr>
      <vt:lpstr>METODY KLASICKÉ CYTOGENETIKY hodnocení</vt:lpstr>
      <vt:lpstr>METODY KLASICKÉ CYTOGENETIKY  barvení / pruhování chromosomů</vt:lpstr>
      <vt:lpstr>METODY KLASICKÉ CYTOGENETIKY hodnocení karyotypu</vt:lpstr>
      <vt:lpstr>METODY KLASICKÉ CYTOGENETIKY  hodnocení karyotypu</vt:lpstr>
      <vt:lpstr>CHROMOSOMY V PRAXI normální mužský karyotyp 46,XY</vt:lpstr>
      <vt:lpstr>CHROMOSOMY V PRAXI normální ženský karyotyp 46,XX</vt:lpstr>
      <vt:lpstr>METODY KLASICKÉ CYTOGENETIKY hodnocení karyotypu</vt:lpstr>
      <vt:lpstr>VROZENÉ ABNORMALITY  / ZÍSKANÉ ABERACE (mutagenní faktory)</vt:lpstr>
      <vt:lpstr>METODY KLASICKÉ CYTOGENETIKY  význam pruhování chromosomů</vt:lpstr>
      <vt:lpstr>Prezentace aplikace PowerPoint</vt:lpstr>
    </vt:vector>
  </TitlesOfParts>
  <Company>TCN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aleš</cp:lastModifiedBy>
  <cp:revision>876</cp:revision>
  <cp:lastPrinted>2018-03-13T07:34:10Z</cp:lastPrinted>
  <dcterms:created xsi:type="dcterms:W3CDTF">2004-09-03T10:48:34Z</dcterms:created>
  <dcterms:modified xsi:type="dcterms:W3CDTF">2020-11-08T20:02:26Z</dcterms:modified>
</cp:coreProperties>
</file>